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handoutMasters/handoutMaster1.xml" ContentType="application/vnd.openxmlformats-officedocument.presentationml.handoutMaster+xml"/>
  <Override PartName="/ppt/media/image10.svg" ContentType="image/svg+xml"/>
  <Override PartName="/ppt/media/image13.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282" r:id="rId3"/>
    <p:sldId id="272" r:id="rId5"/>
    <p:sldId id="273" r:id="rId6"/>
    <p:sldId id="275" r:id="rId7"/>
    <p:sldId id="274" r:id="rId8"/>
    <p:sldId id="278" r:id="rId9"/>
    <p:sldId id="276" r:id="rId10"/>
    <p:sldId id="277" r:id="rId11"/>
    <p:sldId id="281" r:id="rId12"/>
    <p:sldId id="280"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31B5"/>
    <a:srgbClr val="F558C3"/>
    <a:srgbClr val="DA73AD"/>
    <a:srgbClr val="A073F3"/>
    <a:srgbClr val="EDEDED"/>
    <a:srgbClr val="9B498F"/>
    <a:srgbClr val="FEFDFE"/>
    <a:srgbClr val="743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24" y="114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zh-CN" sz="960" b="1" i="0" u="none" strike="noStrike" kern="1200" spc="0" baseline="0">
                <a:gradFill>
                  <a:gsLst>
                    <a:gs pos="50000">
                      <a:schemeClr val="tx1"/>
                    </a:gs>
                    <a:gs pos="100000">
                      <a:schemeClr val="tx1"/>
                    </a:gs>
                  </a:gsLst>
                  <a:lin ang="5400000" scaled="0"/>
                </a:gradFill>
                <a:latin typeface="+mn-lt"/>
                <a:ea typeface="+mn-ea"/>
                <a:cs typeface="+mn-cs"/>
              </a:defRPr>
            </a:pPr>
            <a:r>
              <a:rPr lang="en-US" sz="1000"/>
              <a:t>术后第8天时前房细胞分级为0级的受试者百分比</a:t>
            </a:r>
            <a:endParaRPr lang="en-US" sz="100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DEXYCU (N = 189)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1" i="0" u="none" strike="noStrike" kern="1200" baseline="0">
                    <a:gradFill>
                      <a:gsLst>
                        <a:gs pos="50000">
                          <a:schemeClr val="tx1"/>
                        </a:gs>
                        <a:gs pos="100000">
                          <a:schemeClr val="tx1"/>
                        </a:gs>
                      </a:gsLst>
                      <a:lin ang="5400000" scaled="0"/>
                    </a:gra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Sheet1!$B$2</c:f>
              <c:numCache>
                <c:formatCode>0.00%</c:formatCode>
                <c:ptCount val="1"/>
                <c:pt idx="0">
                  <c:v>0.688</c:v>
                </c:pt>
              </c:numCache>
            </c:numRef>
          </c:val>
        </c:ser>
        <c:ser>
          <c:idx val="1"/>
          <c:order val="1"/>
          <c:tx>
            <c:strRef>
              <c:f>Sheet1!$C$1</c:f>
              <c:strCache>
                <c:ptCount val="1"/>
                <c:pt idx="0">
                  <c:v>安慰剂(N = 93)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1" i="0" u="none" strike="noStrike" kern="1200" baseline="0">
                    <a:gradFill>
                      <a:gsLst>
                        <a:gs pos="50000">
                          <a:schemeClr val="tx1"/>
                        </a:gs>
                        <a:gs pos="100000">
                          <a:schemeClr val="tx1"/>
                        </a:gs>
                      </a:gsLst>
                      <a:lin ang="5400000" scaled="0"/>
                    </a:gra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Sheet1!$C$2</c:f>
              <c:numCache>
                <c:formatCode>0.00%</c:formatCode>
                <c:ptCount val="1"/>
                <c:pt idx="0">
                  <c:v>0.462</c:v>
                </c:pt>
              </c:numCache>
            </c:numRef>
          </c:val>
        </c:ser>
        <c:dLbls>
          <c:showLegendKey val="0"/>
          <c:showVal val="0"/>
          <c:showCatName val="0"/>
          <c:showSerName val="0"/>
          <c:showPercent val="0"/>
          <c:showBubbleSize val="0"/>
        </c:dLbls>
        <c:gapWidth val="219"/>
        <c:overlap val="-27"/>
        <c:axId val="498146224"/>
        <c:axId val="498142616"/>
      </c:barChart>
      <c:catAx>
        <c:axId val="49814622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800" b="1" i="0" u="none" strike="noStrike" kern="1200" baseline="0">
                <a:gradFill>
                  <a:gsLst>
                    <a:gs pos="50000">
                      <a:schemeClr val="tx1"/>
                    </a:gs>
                    <a:gs pos="100000">
                      <a:schemeClr val="tx1"/>
                    </a:gs>
                  </a:gsLst>
                  <a:lin ang="5400000" scaled="0"/>
                </a:gradFill>
                <a:latin typeface="+mn-lt"/>
                <a:ea typeface="+mn-ea"/>
                <a:cs typeface="+mn-cs"/>
              </a:defRPr>
            </a:pPr>
          </a:p>
        </c:txPr>
        <c:crossAx val="498142616"/>
        <c:crosses val="autoZero"/>
        <c:auto val="1"/>
        <c:lblAlgn val="ctr"/>
        <c:lblOffset val="100"/>
        <c:noMultiLvlLbl val="0"/>
      </c:catAx>
      <c:valAx>
        <c:axId val="4981426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800" b="1" i="0" u="none" strike="noStrike" kern="1200" baseline="0">
                <a:gradFill>
                  <a:gsLst>
                    <a:gs pos="50000">
                      <a:schemeClr val="tx1"/>
                    </a:gs>
                    <a:gs pos="100000">
                      <a:schemeClr val="tx1"/>
                    </a:gs>
                  </a:gsLst>
                  <a:lin ang="5400000" scaled="0"/>
                </a:gradFill>
                <a:latin typeface="+mn-lt"/>
                <a:ea typeface="+mn-ea"/>
                <a:cs typeface="+mn-cs"/>
              </a:defRPr>
            </a:pPr>
          </a:p>
        </c:txPr>
        <c:crossAx val="498146224"/>
        <c:crosses val="autoZero"/>
        <c:crossBetween val="between"/>
        <c:majorUnit val="0.2"/>
        <c:min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800" b="1" i="0" u="none" strike="noStrike" kern="1200" baseline="0">
              <a:gradFill>
                <a:gsLst>
                  <a:gs pos="50000">
                    <a:schemeClr val="tx1"/>
                  </a:gs>
                  <a:gs pos="100000">
                    <a:schemeClr val="tx1"/>
                  </a:gs>
                </a:gsLst>
                <a:lin ang="5400000" scaled="0"/>
              </a:gradFill>
              <a:latin typeface="+mn-lt"/>
              <a:ea typeface="+mn-ea"/>
              <a:cs typeface="+mn-cs"/>
            </a:defRPr>
          </a:pPr>
        </a:p>
      </c:txPr>
    </c:legend>
    <c:plotVisOnly val="1"/>
    <c:dispBlanksAs val="gap"/>
    <c:showDLblsOverMax val="0"/>
    <c:extLst>
      <c:ext uri="{0b15fc19-7d7d-44ad-8c2d-2c3a37ce22c3}">
        <chartProps xmlns="https://web.wps.cn/et/2018/main" chartId="{b45aa896-e635-45dd-8340-7712d647f395}"/>
      </c:ext>
    </c:extLst>
  </c:chart>
  <c:spPr>
    <a:solidFill>
      <a:schemeClr val="bg1"/>
    </a:solidFill>
    <a:ln w="6350">
      <a:noFill/>
    </a:ln>
    <a:effectLst/>
  </c:spPr>
  <c:txPr>
    <a:bodyPr/>
    <a:lstStyle/>
    <a:p>
      <a:pPr>
        <a:defRPr lang="zh-CN" sz="800" b="1">
          <a:gradFill>
            <a:gsLst>
              <a:gs pos="50000">
                <a:schemeClr val="tx1"/>
              </a:gs>
              <a:gs pos="100000">
                <a:schemeClr val="tx1"/>
              </a:gs>
            </a:gsLst>
            <a:lin ang="5400000" scaled="0"/>
          </a:gra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zh-CN" sz="960" b="1" i="0" u="none" strike="noStrike" kern="1200" spc="0" baseline="0">
                <a:gradFill>
                  <a:gsLst>
                    <a:gs pos="0">
                      <a:schemeClr val="tx1">
                        <a:lumMod val="50000"/>
                      </a:schemeClr>
                    </a:gs>
                    <a:gs pos="100000">
                      <a:schemeClr val="tx1">
                        <a:lumMod val="50000"/>
                      </a:schemeClr>
                    </a:gs>
                  </a:gsLst>
                  <a:lin ang="0" scaled="0"/>
                </a:gradFill>
                <a:latin typeface="+mn-lt"/>
                <a:ea typeface="+mn-ea"/>
                <a:cs typeface="+mn-cs"/>
              </a:defRPr>
            </a:pPr>
            <a:r>
              <a:rPr lang="en-US" sz="1000">
                <a:latin typeface="+mn-ea"/>
                <a:ea typeface="+mn-ea"/>
              </a:rPr>
              <a:t>术后第8天时前房细胞分级为0级的受试者百分比</a:t>
            </a:r>
            <a:endParaRPr lang="en-US" sz="1000">
              <a:latin typeface="+mn-ea"/>
              <a:ea typeface="+mn-ea"/>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DEXYCU (N = 156)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1" i="0" u="none" strike="noStrike" kern="1200" baseline="0">
                    <a:gradFill>
                      <a:gsLst>
                        <a:gs pos="0">
                          <a:schemeClr val="tx1">
                            <a:lumMod val="50000"/>
                          </a:schemeClr>
                        </a:gs>
                        <a:gs pos="100000">
                          <a:schemeClr val="tx1">
                            <a:lumMod val="50000"/>
                          </a:schemeClr>
                        </a:gs>
                      </a:gsLst>
                      <a:lin ang="0" scaled="0"/>
                    </a:gra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Sheet1!$B$2</c:f>
              <c:numCache>
                <c:formatCode>0.00%</c:formatCode>
                <c:ptCount val="1"/>
                <c:pt idx="0">
                  <c:v>0.66</c:v>
                </c:pt>
              </c:numCache>
            </c:numRef>
          </c:val>
        </c:ser>
        <c:ser>
          <c:idx val="1"/>
          <c:order val="1"/>
          <c:tx>
            <c:strRef>
              <c:f>Sheet1!$C$1</c:f>
              <c:strCache>
                <c:ptCount val="1"/>
                <c:pt idx="0">
                  <c:v>安慰剂(N = 80)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1" i="0" u="none" strike="noStrike" kern="1200" baseline="0">
                    <a:gradFill>
                      <a:gsLst>
                        <a:gs pos="0">
                          <a:schemeClr val="tx1">
                            <a:lumMod val="50000"/>
                          </a:schemeClr>
                        </a:gs>
                        <a:gs pos="100000">
                          <a:schemeClr val="tx1">
                            <a:lumMod val="50000"/>
                          </a:schemeClr>
                        </a:gs>
                      </a:gsLst>
                      <a:lin ang="0" scaled="0"/>
                    </a:gra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Sheet1!$C$2</c:f>
              <c:numCache>
                <c:formatCode>0.00%</c:formatCode>
                <c:ptCount val="1"/>
                <c:pt idx="0">
                  <c:v>0.25</c:v>
                </c:pt>
              </c:numCache>
            </c:numRef>
          </c:val>
        </c:ser>
        <c:dLbls>
          <c:showLegendKey val="0"/>
          <c:showVal val="0"/>
          <c:showCatName val="0"/>
          <c:showSerName val="0"/>
          <c:showPercent val="0"/>
          <c:showBubbleSize val="0"/>
        </c:dLbls>
        <c:gapWidth val="219"/>
        <c:overlap val="-27"/>
        <c:axId val="498146224"/>
        <c:axId val="498142616"/>
      </c:barChart>
      <c:catAx>
        <c:axId val="49814622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800" b="1" i="0" u="none" strike="noStrike" kern="1200" baseline="0">
                <a:gradFill>
                  <a:gsLst>
                    <a:gs pos="0">
                      <a:schemeClr val="tx1">
                        <a:lumMod val="50000"/>
                      </a:schemeClr>
                    </a:gs>
                    <a:gs pos="100000">
                      <a:schemeClr val="tx1">
                        <a:lumMod val="50000"/>
                      </a:schemeClr>
                    </a:gs>
                  </a:gsLst>
                  <a:lin ang="0" scaled="0"/>
                </a:gradFill>
                <a:latin typeface="+mn-lt"/>
                <a:ea typeface="+mn-ea"/>
                <a:cs typeface="+mn-cs"/>
              </a:defRPr>
            </a:pPr>
          </a:p>
        </c:txPr>
        <c:crossAx val="498142616"/>
        <c:crosses val="autoZero"/>
        <c:auto val="1"/>
        <c:lblAlgn val="ctr"/>
        <c:lblOffset val="100"/>
        <c:noMultiLvlLbl val="0"/>
      </c:catAx>
      <c:valAx>
        <c:axId val="4981426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800" b="1" i="0" u="none" strike="noStrike" kern="1200" baseline="0">
                <a:gradFill>
                  <a:gsLst>
                    <a:gs pos="0">
                      <a:schemeClr val="tx1">
                        <a:lumMod val="50000"/>
                      </a:schemeClr>
                    </a:gs>
                    <a:gs pos="100000">
                      <a:schemeClr val="tx1">
                        <a:lumMod val="50000"/>
                      </a:schemeClr>
                    </a:gs>
                  </a:gsLst>
                  <a:lin ang="0" scaled="0"/>
                </a:gradFill>
                <a:latin typeface="+mn-lt"/>
                <a:ea typeface="+mn-ea"/>
                <a:cs typeface="+mn-cs"/>
              </a:defRPr>
            </a:pPr>
          </a:p>
        </c:txPr>
        <c:crossAx val="498146224"/>
        <c:crosses val="autoZero"/>
        <c:crossBetween val="between"/>
        <c:majorUnit val="0.2"/>
        <c:min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800" b="1" i="0" u="none" strike="noStrike" kern="1200" baseline="0">
              <a:gradFill>
                <a:gsLst>
                  <a:gs pos="0">
                    <a:schemeClr val="tx1">
                      <a:lumMod val="50000"/>
                    </a:schemeClr>
                  </a:gs>
                  <a:gs pos="100000">
                    <a:schemeClr val="tx1">
                      <a:lumMod val="50000"/>
                    </a:schemeClr>
                  </a:gs>
                </a:gsLst>
                <a:lin ang="0" scaled="0"/>
              </a:gradFill>
              <a:latin typeface="+mn-lt"/>
              <a:ea typeface="+mn-ea"/>
              <a:cs typeface="+mn-cs"/>
            </a:defRPr>
          </a:pPr>
        </a:p>
      </c:txPr>
    </c:legend>
    <c:plotVisOnly val="1"/>
    <c:dispBlanksAs val="gap"/>
    <c:showDLblsOverMax val="0"/>
    <c:extLst>
      <c:ext uri="{0b15fc19-7d7d-44ad-8c2d-2c3a37ce22c3}">
        <chartProps xmlns="https://web.wps.cn/et/2018/main" chartId="{8dc9d157-df64-42f9-ad4d-627ab2ced863}"/>
      </c:ext>
    </c:extLst>
  </c:chart>
  <c:spPr>
    <a:solidFill>
      <a:schemeClr val="bg1"/>
    </a:solidFill>
    <a:ln w="6350">
      <a:noFill/>
    </a:ln>
    <a:effectLst/>
  </c:spPr>
  <c:txPr>
    <a:bodyPr/>
    <a:lstStyle/>
    <a:p>
      <a:pPr>
        <a:defRPr lang="zh-CN" sz="800" b="1">
          <a:gradFill>
            <a:gsLst>
              <a:gs pos="0">
                <a:schemeClr val="tx1">
                  <a:lumMod val="50000"/>
                </a:schemeClr>
              </a:gs>
              <a:gs pos="100000">
                <a:schemeClr val="tx1">
                  <a:lumMod val="50000"/>
                </a:schemeClr>
              </a:gs>
            </a:gsLst>
            <a:lin ang="0" scaled="0"/>
          </a:gra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地塞米松植入剂</c:v>
                </c:pt>
              </c:strCache>
            </c:strRef>
          </c:tx>
          <c:spPr>
            <a:solidFill>
              <a:schemeClr val="bg1">
                <a:lumMod val="65000"/>
              </a:schemeClr>
            </a:solidFill>
            <a:ln>
              <a:noFill/>
            </a:ln>
            <a:effectLst/>
          </c:spPr>
          <c:invertIfNegative val="0"/>
          <c:dLbls>
            <c:delete val="1"/>
          </c:dLbls>
          <c:cat>
            <c:strRef>
              <c:f>Sheet1!$A$2:$A$4</c:f>
              <c:strCache>
                <c:ptCount val="3"/>
                <c:pt idx="0">
                  <c:v>前房炎症</c:v>
                </c:pt>
                <c:pt idx="1">
                  <c:v>角膜水肿</c:v>
                </c:pt>
                <c:pt idx="2">
                  <c:v>研究眼AE</c:v>
                </c:pt>
              </c:strCache>
            </c:strRef>
          </c:cat>
          <c:val>
            <c:numRef>
              <c:f>Sheet1!$B$2:$B$4</c:f>
              <c:numCache>
                <c:formatCode>0.00%</c:formatCode>
                <c:ptCount val="3"/>
                <c:pt idx="0">
                  <c:v>0.032</c:v>
                </c:pt>
                <c:pt idx="1">
                  <c:v>0.051</c:v>
                </c:pt>
                <c:pt idx="2">
                  <c:v>0.462</c:v>
                </c:pt>
              </c:numCache>
            </c:numRef>
          </c:val>
        </c:ser>
        <c:ser>
          <c:idx val="1"/>
          <c:order val="1"/>
          <c:tx>
            <c:strRef>
              <c:f>Sheet1!$C$1</c:f>
              <c:strCache>
                <c:ptCount val="1"/>
                <c:pt idx="0">
                  <c:v>安慰剂</c:v>
                </c:pt>
              </c:strCache>
            </c:strRef>
          </c:tx>
          <c:spPr>
            <a:solidFill>
              <a:srgbClr val="A073F3"/>
            </a:solidFill>
            <a:ln>
              <a:noFill/>
            </a:ln>
            <a:effectLst/>
          </c:spPr>
          <c:invertIfNegative val="0"/>
          <c:dLbls>
            <c:delete val="1"/>
          </c:dLbls>
          <c:cat>
            <c:strRef>
              <c:f>Sheet1!$A$2:$A$4</c:f>
              <c:strCache>
                <c:ptCount val="3"/>
                <c:pt idx="0">
                  <c:v>前房炎症</c:v>
                </c:pt>
                <c:pt idx="1">
                  <c:v>角膜水肿</c:v>
                </c:pt>
                <c:pt idx="2">
                  <c:v>研究眼AE</c:v>
                </c:pt>
              </c:strCache>
            </c:strRef>
          </c:cat>
          <c:val>
            <c:numRef>
              <c:f>Sheet1!$C$2:$C$4</c:f>
              <c:numCache>
                <c:formatCode>0.00%</c:formatCode>
                <c:ptCount val="3"/>
                <c:pt idx="0">
                  <c:v>0.1</c:v>
                </c:pt>
                <c:pt idx="1">
                  <c:v>0.088</c:v>
                </c:pt>
                <c:pt idx="2">
                  <c:v>0.638</c:v>
                </c:pt>
              </c:numCache>
            </c:numRef>
          </c:val>
        </c:ser>
        <c:dLbls>
          <c:showLegendKey val="0"/>
          <c:showVal val="0"/>
          <c:showCatName val="0"/>
          <c:showSerName val="0"/>
          <c:showPercent val="0"/>
          <c:showBubbleSize val="0"/>
        </c:dLbls>
        <c:gapWidth val="150"/>
        <c:axId val="417794335"/>
        <c:axId val="417795999"/>
      </c:barChart>
      <c:catAx>
        <c:axId val="4177943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gradFill>
                  <a:gsLst>
                    <a:gs pos="0">
                      <a:schemeClr val="tx1"/>
                    </a:gs>
                    <a:gs pos="100000">
                      <a:schemeClr val="tx1"/>
                    </a:gs>
                  </a:gsLst>
                  <a:lin ang="0" scaled="0"/>
                </a:gradFill>
                <a:latin typeface="+mn-ea"/>
                <a:ea typeface="+mn-ea"/>
                <a:cs typeface="+mn-cs"/>
              </a:defRPr>
            </a:pPr>
          </a:p>
        </c:txPr>
        <c:crossAx val="417795999"/>
        <c:crosses val="autoZero"/>
        <c:auto val="1"/>
        <c:lblAlgn val="ctr"/>
        <c:lblOffset val="100"/>
        <c:noMultiLvlLbl val="0"/>
      </c:catAx>
      <c:valAx>
        <c:axId val="41779599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gradFill>
                  <a:gsLst>
                    <a:gs pos="0">
                      <a:schemeClr val="tx1"/>
                    </a:gs>
                    <a:gs pos="100000">
                      <a:schemeClr val="tx1"/>
                    </a:gs>
                  </a:gsLst>
                  <a:lin ang="0" scaled="0"/>
                </a:gradFill>
                <a:latin typeface="+mn-ea"/>
                <a:ea typeface="+mn-ea"/>
                <a:cs typeface="+mn-cs"/>
              </a:defRPr>
            </a:pPr>
          </a:p>
        </c:txPr>
        <c:crossAx val="417794335"/>
        <c:crosses val="autoZero"/>
        <c:crossBetween val="between"/>
        <c:majorUnit val="0.2"/>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000" b="0" i="0" u="none" strike="noStrike" kern="1200" baseline="0">
              <a:gradFill>
                <a:gsLst>
                  <a:gs pos="0">
                    <a:schemeClr val="tx1"/>
                  </a:gs>
                  <a:gs pos="100000">
                    <a:schemeClr val="tx1"/>
                  </a:gs>
                </a:gsLst>
                <a:lin ang="0" scaled="0"/>
              </a:gradFill>
              <a:latin typeface="+mn-ea"/>
              <a:ea typeface="+mn-ea"/>
              <a:cs typeface="+mn-cs"/>
            </a:defRPr>
          </a:pPr>
        </a:p>
      </c:txPr>
    </c:legend>
    <c:plotVisOnly val="1"/>
    <c:dispBlanksAs val="gap"/>
    <c:showDLblsOverMax val="0"/>
    <c:extLst>
      <c:ext uri="{0b15fc19-7d7d-44ad-8c2d-2c3a37ce22c3}">
        <chartProps xmlns="https://web.wps.cn/et/2018/main" chartId="{203a6ecf-8b27-4d78-8452-f29147d4a33c}"/>
      </c:ext>
    </c:extLst>
  </c:chart>
  <c:spPr>
    <a:noFill/>
    <a:ln>
      <a:noFill/>
    </a:ln>
    <a:effectLst/>
  </c:spPr>
  <c:txPr>
    <a:bodyPr/>
    <a:lstStyle/>
    <a:p>
      <a:pPr>
        <a:defRPr lang="zh-CN" sz="1000">
          <a:gradFill>
            <a:gsLst>
              <a:gs pos="0">
                <a:schemeClr val="tx1"/>
              </a:gs>
              <a:gs pos="100000">
                <a:schemeClr val="tx1"/>
              </a:gs>
            </a:gsLst>
            <a:lin ang="0" scaled="0"/>
          </a:gradFill>
          <a:latin typeface="+mn-ea"/>
          <a:ea typeface="+mn-ea"/>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地塞米松植入剂</c:v>
                </c:pt>
              </c:strCache>
            </c:strRef>
          </c:tx>
          <c:spPr>
            <a:solidFill>
              <a:schemeClr val="bg1">
                <a:lumMod val="65000"/>
              </a:schemeClr>
            </a:solidFill>
            <a:ln>
              <a:noFill/>
            </a:ln>
            <a:effectLst/>
          </c:spPr>
          <c:invertIfNegative val="0"/>
          <c:dLbls>
            <c:delete val="1"/>
          </c:dLbls>
          <c:cat>
            <c:strRef>
              <c:f>Sheet1!$A$2:$A$4</c:f>
              <c:strCache>
                <c:ptCount val="3"/>
                <c:pt idx="0">
                  <c:v>眼炎症</c:v>
                </c:pt>
                <c:pt idx="1">
                  <c:v>结膜充血</c:v>
                </c:pt>
                <c:pt idx="2">
                  <c:v>研究眼AE</c:v>
                </c:pt>
              </c:strCache>
            </c:strRef>
          </c:cat>
          <c:val>
            <c:numRef>
              <c:f>Sheet1!$B$2:$B$4</c:f>
              <c:numCache>
                <c:formatCode>0.00%</c:formatCode>
                <c:ptCount val="3"/>
                <c:pt idx="0">
                  <c:v>0.021</c:v>
                </c:pt>
                <c:pt idx="1">
                  <c:v>0.027</c:v>
                </c:pt>
                <c:pt idx="2">
                  <c:v>0.277</c:v>
                </c:pt>
              </c:numCache>
            </c:numRef>
          </c:val>
        </c:ser>
        <c:ser>
          <c:idx val="1"/>
          <c:order val="1"/>
          <c:tx>
            <c:strRef>
              <c:f>Sheet1!$C$1</c:f>
              <c:strCache>
                <c:ptCount val="1"/>
                <c:pt idx="0">
                  <c:v>安慰剂</c:v>
                </c:pt>
              </c:strCache>
            </c:strRef>
          </c:tx>
          <c:spPr>
            <a:solidFill>
              <a:srgbClr val="A073F3"/>
            </a:solidFill>
            <a:ln>
              <a:noFill/>
            </a:ln>
            <a:effectLst/>
          </c:spPr>
          <c:invertIfNegative val="0"/>
          <c:dLbls>
            <c:delete val="1"/>
          </c:dLbls>
          <c:cat>
            <c:strRef>
              <c:f>Sheet1!$A$2:$A$4</c:f>
              <c:strCache>
                <c:ptCount val="3"/>
                <c:pt idx="0">
                  <c:v>眼炎症</c:v>
                </c:pt>
                <c:pt idx="1">
                  <c:v>结膜充血</c:v>
                </c:pt>
                <c:pt idx="2">
                  <c:v>研究眼AE</c:v>
                </c:pt>
              </c:strCache>
            </c:strRef>
          </c:cat>
          <c:val>
            <c:numRef>
              <c:f>Sheet1!$C$2:$C$4</c:f>
              <c:numCache>
                <c:formatCode>0.00%</c:formatCode>
                <c:ptCount val="3"/>
                <c:pt idx="0">
                  <c:v>0.149</c:v>
                </c:pt>
                <c:pt idx="1">
                  <c:v>0.074</c:v>
                </c:pt>
                <c:pt idx="2">
                  <c:v>0.457</c:v>
                </c:pt>
              </c:numCache>
            </c:numRef>
          </c:val>
        </c:ser>
        <c:dLbls>
          <c:showLegendKey val="0"/>
          <c:showVal val="0"/>
          <c:showCatName val="0"/>
          <c:showSerName val="0"/>
          <c:showPercent val="0"/>
          <c:showBubbleSize val="0"/>
        </c:dLbls>
        <c:gapWidth val="150"/>
        <c:axId val="417794335"/>
        <c:axId val="417795999"/>
      </c:barChart>
      <c:catAx>
        <c:axId val="4177943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gradFill>
                  <a:gsLst>
                    <a:gs pos="0">
                      <a:schemeClr val="tx1"/>
                    </a:gs>
                    <a:gs pos="100000">
                      <a:schemeClr val="tx1"/>
                    </a:gs>
                  </a:gsLst>
                  <a:lin ang="0" scaled="0"/>
                </a:gradFill>
                <a:latin typeface="+mn-ea"/>
                <a:ea typeface="+mn-ea"/>
                <a:cs typeface="+mn-cs"/>
              </a:defRPr>
            </a:pPr>
          </a:p>
        </c:txPr>
        <c:crossAx val="417795999"/>
        <c:crosses val="autoZero"/>
        <c:auto val="1"/>
        <c:lblAlgn val="ctr"/>
        <c:lblOffset val="100"/>
        <c:noMultiLvlLbl val="0"/>
      </c:catAx>
      <c:valAx>
        <c:axId val="41779599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gradFill>
                  <a:gsLst>
                    <a:gs pos="0">
                      <a:schemeClr val="tx1"/>
                    </a:gs>
                    <a:gs pos="100000">
                      <a:schemeClr val="tx1"/>
                    </a:gs>
                  </a:gsLst>
                  <a:lin ang="0" scaled="0"/>
                </a:gradFill>
                <a:latin typeface="+mn-ea"/>
                <a:ea typeface="+mn-ea"/>
                <a:cs typeface="+mn-cs"/>
              </a:defRPr>
            </a:pPr>
          </a:p>
        </c:txPr>
        <c:crossAx val="417794335"/>
        <c:crosses val="autoZero"/>
        <c:crossBetween val="between"/>
        <c:majorUnit val="0.2"/>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000" b="0" i="0" u="none" strike="noStrike" kern="1200" baseline="0">
              <a:gradFill>
                <a:gsLst>
                  <a:gs pos="0">
                    <a:schemeClr val="tx1"/>
                  </a:gs>
                  <a:gs pos="100000">
                    <a:schemeClr val="tx1"/>
                  </a:gs>
                </a:gsLst>
                <a:lin ang="0" scaled="0"/>
              </a:gradFill>
              <a:latin typeface="+mn-ea"/>
              <a:ea typeface="+mn-ea"/>
              <a:cs typeface="+mn-cs"/>
            </a:defRPr>
          </a:pPr>
        </a:p>
      </c:txPr>
    </c:legend>
    <c:plotVisOnly val="1"/>
    <c:dispBlanksAs val="gap"/>
    <c:showDLblsOverMax val="0"/>
    <c:extLst>
      <c:ext uri="{0b15fc19-7d7d-44ad-8c2d-2c3a37ce22c3}">
        <chartProps xmlns="https://web.wps.cn/et/2018/main" chartId="{92b4dec8-e78a-44e9-82b9-d4eda8ce6fcd}"/>
      </c:ext>
    </c:extLst>
  </c:chart>
  <c:spPr>
    <a:noFill/>
    <a:ln>
      <a:noFill/>
    </a:ln>
    <a:effectLst/>
  </c:spPr>
  <c:txPr>
    <a:bodyPr/>
    <a:lstStyle/>
    <a:p>
      <a:pPr>
        <a:defRPr lang="zh-CN" sz="1000">
          <a:gradFill>
            <a:gsLst>
              <a:gs pos="0">
                <a:schemeClr val="tx1"/>
              </a:gs>
              <a:gs pos="100000">
                <a:schemeClr val="tx1"/>
              </a:gs>
            </a:gsLst>
            <a:lin ang="0" scaled="0"/>
          </a:gradFill>
          <a:latin typeface="+mn-ea"/>
          <a:ea typeface="+mn-ea"/>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FBA3A-99C1-44A5-9AD5-89E9C820D5A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D0E20-BE57-4127-9190-705CAA396AE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D0E20-BE57-4127-9190-705CAA396A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D0E20-BE57-4127-9190-705CAA396A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D0E20-BE57-4127-9190-705CAA396AE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D0E20-BE57-4127-9190-705CAA396AE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D0E20-BE57-4127-9190-705CAA396AE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D0E20-BE57-4127-9190-705CAA396AE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D0E20-BE57-4127-9190-705CAA396AE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D0E20-BE57-4127-9190-705CAA396AE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D0E20-BE57-4127-9190-705CAA396A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任意多边形: 形状 19"/>
          <p:cNvSpPr/>
          <p:nvPr userDrawn="1">
            <p:custDataLst>
              <p:tags r:id="rId3"/>
            </p:custDataLst>
          </p:nvPr>
        </p:nvSpPr>
        <p:spPr>
          <a:xfrm>
            <a:off x="5217806" y="0"/>
            <a:ext cx="6974194"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 name="任意多边形: 形状 21"/>
          <p:cNvSpPr/>
          <p:nvPr userDrawn="1">
            <p:custDataLst>
              <p:tags r:id="rId4"/>
            </p:custDataLst>
          </p:nvPr>
        </p:nvSpPr>
        <p:spPr>
          <a:xfrm>
            <a:off x="6006640" y="0"/>
            <a:ext cx="618536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2" name="直接连接符 11"/>
          <p:cNvCxnSpPr/>
          <p:nvPr userDrawn="1">
            <p:custDataLst>
              <p:tags r:id="rId5"/>
            </p:custDataLst>
          </p:nvPr>
        </p:nvCxnSpPr>
        <p:spPr>
          <a:xfrm>
            <a:off x="1085995" y="861423"/>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6"/>
            </p:custDataLst>
          </p:nvPr>
        </p:nvCxnSpPr>
        <p:spPr>
          <a:xfrm>
            <a:off x="1085995" y="917230"/>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7"/>
            </p:custDataLst>
          </p:nvPr>
        </p:nvCxnSpPr>
        <p:spPr>
          <a:xfrm>
            <a:off x="1085995" y="973037"/>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形状 15"/>
          <p:cNvSpPr/>
          <p:nvPr userDrawn="1">
            <p:custDataLst>
              <p:tags r:id="rId8"/>
            </p:custDataLst>
          </p:nvPr>
        </p:nvSpPr>
        <p:spPr>
          <a:xfrm>
            <a:off x="8033370" y="602560"/>
            <a:ext cx="2363799" cy="836915"/>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userDrawn="1">
            <p:custDataLst>
              <p:tags r:id="rId9"/>
            </p:custDataLst>
          </p:nvPr>
        </p:nvSpPr>
        <p:spPr>
          <a:xfrm>
            <a:off x="7184571" y="419100"/>
            <a:ext cx="5007429" cy="6438900"/>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19" name="任意多边形: 形状 18"/>
          <p:cNvSpPr/>
          <p:nvPr userDrawn="1">
            <p:custDataLst>
              <p:tags r:id="rId10"/>
            </p:custDataLst>
          </p:nvPr>
        </p:nvSpPr>
        <p:spPr>
          <a:xfrm>
            <a:off x="7184571" y="1306028"/>
            <a:ext cx="5007429" cy="5551972"/>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ctrTitle"/>
            <p:custDataLst>
              <p:tags r:id="rId11"/>
            </p:custDataLst>
          </p:nvPr>
        </p:nvSpPr>
        <p:spPr>
          <a:xfrm>
            <a:off x="1068705" y="1307465"/>
            <a:ext cx="6209030" cy="2589530"/>
          </a:xfrm>
        </p:spPr>
        <p:txBody>
          <a:bodyPr wrap="square" anchor="b">
            <a:normAutofit/>
          </a:bodyPr>
          <a:lstStyle>
            <a:lvl1pPr algn="l">
              <a:lnSpc>
                <a:spcPct val="100000"/>
              </a:lnSpc>
              <a:defRPr sz="6000"/>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2"/>
            </p:custDataLst>
          </p:nvPr>
        </p:nvSpPr>
        <p:spPr>
          <a:xfrm>
            <a:off x="1068705" y="4081145"/>
            <a:ext cx="6183630" cy="806450"/>
          </a:xfrm>
        </p:spPr>
        <p:txBody>
          <a:bodyPr wrap="square">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6"/>
            </p:custDataLst>
          </p:nvPr>
        </p:nvSpPr>
        <p:spPr>
          <a:xfrm>
            <a:off x="1501915" y="652530"/>
            <a:ext cx="2880000" cy="504000"/>
          </a:xfrm>
        </p:spPr>
        <p:txBody>
          <a:bodyPr wrap="square" anchor="ctr">
            <a:normAutofit/>
          </a:bodyPr>
          <a:lstStyle>
            <a:lvl1pPr marL="0" indent="0">
              <a:lnSpc>
                <a:spcPct val="100000"/>
              </a:lnSpc>
              <a:buNone/>
              <a:defRPr sz="1600">
                <a:solidFill>
                  <a:schemeClr val="tx1">
                    <a:lumMod val="60000"/>
                    <a:lumOff val="4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7"/>
            </p:custDataLst>
          </p:nvPr>
        </p:nvSpPr>
        <p:spPr>
          <a:xfrm>
            <a:off x="1089544" y="4985878"/>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600" b="1">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8" name="任意多边形: 形状 17"/>
          <p:cNvSpPr/>
          <p:nvPr userDrawn="1">
            <p:custDataLst>
              <p:tags r:id="rId3"/>
            </p:custDataLst>
          </p:nvPr>
        </p:nvSpPr>
        <p:spPr>
          <a:xfrm>
            <a:off x="5217806" y="0"/>
            <a:ext cx="6974194"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任意多边形: 形状 19"/>
          <p:cNvSpPr/>
          <p:nvPr userDrawn="1">
            <p:custDataLst>
              <p:tags r:id="rId4"/>
            </p:custDataLst>
          </p:nvPr>
        </p:nvSpPr>
        <p:spPr>
          <a:xfrm>
            <a:off x="6006640" y="0"/>
            <a:ext cx="618536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任意多边形: 形状 15"/>
          <p:cNvSpPr/>
          <p:nvPr userDrawn="1">
            <p:custDataLst>
              <p:tags r:id="rId5"/>
            </p:custDataLst>
          </p:nvPr>
        </p:nvSpPr>
        <p:spPr>
          <a:xfrm>
            <a:off x="8033370" y="602560"/>
            <a:ext cx="2363799" cy="836915"/>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userDrawn="1">
            <p:custDataLst>
              <p:tags r:id="rId6"/>
            </p:custDataLst>
          </p:nvPr>
        </p:nvSpPr>
        <p:spPr>
          <a:xfrm>
            <a:off x="7184571" y="419100"/>
            <a:ext cx="5007429" cy="6438900"/>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19" name="任意多边形: 形状 18"/>
          <p:cNvSpPr/>
          <p:nvPr userDrawn="1">
            <p:custDataLst>
              <p:tags r:id="rId7"/>
            </p:custDataLst>
          </p:nvPr>
        </p:nvSpPr>
        <p:spPr>
          <a:xfrm>
            <a:off x="7184571" y="1306028"/>
            <a:ext cx="5007429" cy="5551972"/>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末尾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2_末尾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000" y="202001"/>
            <a:ext cx="11064063" cy="705600"/>
          </a:xfrm>
          <a:prstGeom prst="rect">
            <a:avLst/>
          </a:prstGeom>
        </p:spPr>
        <p:txBody>
          <a:bodyPr anchor="ctr" anchorCtr="0">
            <a:normAutofit/>
          </a:bodyPr>
          <a:lstStyle>
            <a:lvl1pPr>
              <a:defRPr sz="2800">
                <a:solidFill>
                  <a:srgbClr val="764092"/>
                </a:solidFill>
              </a:defRPr>
            </a:lvl1pPr>
          </a:lstStyle>
          <a:p>
            <a:r>
              <a:rPr lang="zh-CN" altLang="en-US" dirty="0"/>
              <a:t>单击此处编辑母版标题样式</a:t>
            </a:r>
            <a:endParaRPr lang="zh-CN" altLang="en-US" dirty="0"/>
          </a:p>
        </p:txBody>
      </p:sp>
      <p:sp>
        <p:nvSpPr>
          <p:cNvPr id="4" name="日期占位符 3"/>
          <p:cNvSpPr>
            <a:spLocks noGrp="1"/>
          </p:cNvSpPr>
          <p:nvPr>
            <p:ph type="dt" sz="half" idx="10"/>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dirty="0"/>
          </a:p>
        </p:txBody>
      </p:sp>
      <p:sp>
        <p:nvSpPr>
          <p:cNvPr id="6" name="灯片编号占位符 5"/>
          <p:cNvSpPr>
            <a:spLocks noGrp="1"/>
          </p:cNvSpPr>
          <p:nvPr>
            <p:ph type="sldNum" sz="quarter" idx="12"/>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3" name="任意多边形: 形状 12"/>
          <p:cNvSpPr/>
          <p:nvPr userDrawn="1">
            <p:custDataLst>
              <p:tags r:id="rId3"/>
            </p:custDataLst>
          </p:nvPr>
        </p:nvSpPr>
        <p:spPr>
          <a:xfrm>
            <a:off x="695960" y="5282696"/>
            <a:ext cx="2363799" cy="836915"/>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4"/>
            </p:custDataLst>
          </p:nvPr>
        </p:nvSpPr>
        <p:spPr>
          <a:xfrm>
            <a:off x="8775269" y="2997200"/>
            <a:ext cx="3416731" cy="3860800"/>
          </a:xfrm>
          <a:custGeom>
            <a:avLst/>
            <a:gdLst>
              <a:gd name="connsiteX0" fmla="*/ 0 w 4103747"/>
              <a:gd name="connsiteY0" fmla="*/ 4637107 h 4637107"/>
              <a:gd name="connsiteX1" fmla="*/ 4103747 w 4103747"/>
              <a:gd name="connsiteY1" fmla="*/ 4637107 h 4637107"/>
              <a:gd name="connsiteX2" fmla="*/ 4103747 w 4103747"/>
              <a:gd name="connsiteY2" fmla="*/ 0 h 4637107"/>
              <a:gd name="connsiteX3" fmla="*/ 4049195 w 4103747"/>
              <a:gd name="connsiteY3" fmla="*/ 9742 h 4637107"/>
              <a:gd name="connsiteX4" fmla="*/ 12346 w 4103747"/>
              <a:gd name="connsiteY4" fmla="*/ 4474737 h 463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747" h="4637107">
                <a:moveTo>
                  <a:pt x="0" y="4637107"/>
                </a:moveTo>
                <a:lnTo>
                  <a:pt x="4103747" y="4637107"/>
                </a:lnTo>
                <a:lnTo>
                  <a:pt x="4103747" y="0"/>
                </a:lnTo>
                <a:lnTo>
                  <a:pt x="4049195" y="9742"/>
                </a:lnTo>
                <a:cubicBezTo>
                  <a:pt x="1896006" y="450348"/>
                  <a:pt x="238192" y="2250879"/>
                  <a:pt x="12346" y="4474737"/>
                </a:cubicBezTo>
                <a:close/>
              </a:path>
            </a:pathLst>
          </a:custGeom>
          <a:gradFill flip="none" rotWithShape="1">
            <a:gsLst>
              <a:gs pos="0">
                <a:schemeClr val="accent1">
                  <a:alpha val="1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2" name="任意多边形: 形状 11"/>
          <p:cNvSpPr/>
          <p:nvPr userDrawn="1">
            <p:custDataLst>
              <p:tags r:id="rId5"/>
            </p:custDataLst>
          </p:nvPr>
        </p:nvSpPr>
        <p:spPr>
          <a:xfrm>
            <a:off x="10282177" y="781630"/>
            <a:ext cx="823375" cy="291520"/>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日期占位符 3"/>
          <p:cNvSpPr>
            <a:spLocks noGrp="1"/>
          </p:cNvSpPr>
          <p:nvPr userDrawn="1">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7"/>
            </p:custDataLst>
          </p:nvPr>
        </p:nvSpPr>
        <p:spPr/>
        <p:txBody>
          <a:bodyPr/>
          <a:lstStyle/>
          <a:p>
            <a:endParaRPr lang="zh-CN" altLang="en-US"/>
          </a:p>
        </p:txBody>
      </p:sp>
      <p:sp>
        <p:nvSpPr>
          <p:cNvPr id="9" name="灯片编号占位符 5"/>
          <p:cNvSpPr>
            <a:spLocks noGrp="1"/>
          </p:cNvSpPr>
          <p:nvPr userDrawn="1">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4" name="任意多边形 13"/>
          <p:cNvSpPr/>
          <p:nvPr userDrawn="1">
            <p:custDataLst>
              <p:tags r:id="rId9"/>
            </p:custDataLst>
          </p:nvPr>
        </p:nvSpPr>
        <p:spPr>
          <a:xfrm>
            <a:off x="0" y="0"/>
            <a:ext cx="3350389" cy="6857998"/>
          </a:xfrm>
          <a:custGeom>
            <a:avLst/>
            <a:gdLst/>
            <a:ahLst/>
            <a:cxnLst>
              <a:cxn ang="3">
                <a:pos x="hc" y="t"/>
              </a:cxn>
              <a:cxn ang="cd2">
                <a:pos x="l" y="vc"/>
              </a:cxn>
              <a:cxn ang="cd4">
                <a:pos x="hc" y="b"/>
              </a:cxn>
              <a:cxn ang="0">
                <a:pos x="r" y="vc"/>
              </a:cxn>
            </a:cxnLst>
            <a:rect l="l" t="t" r="r" b="b"/>
            <a:pathLst>
              <a:path w="5276" h="10800">
                <a:moveTo>
                  <a:pt x="0" y="0"/>
                </a:moveTo>
                <a:lnTo>
                  <a:pt x="5027" y="0"/>
                </a:lnTo>
                <a:lnTo>
                  <a:pt x="5079" y="229"/>
                </a:lnTo>
                <a:cubicBezTo>
                  <a:pt x="5208" y="860"/>
                  <a:pt x="5276" y="1513"/>
                  <a:pt x="5276" y="2181"/>
                </a:cubicBezTo>
                <a:cubicBezTo>
                  <a:pt x="5276" y="5785"/>
                  <a:pt x="3308" y="8929"/>
                  <a:pt x="387" y="10597"/>
                </a:cubicBezTo>
                <a:lnTo>
                  <a:pt x="0" y="10800"/>
                </a:lnTo>
                <a:lnTo>
                  <a:pt x="0" y="0"/>
                </a:lnTo>
                <a:close/>
              </a:path>
            </a:pathLst>
          </a:custGeom>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10" name="任意多边形 9"/>
          <p:cNvSpPr/>
          <p:nvPr>
            <p:custDataLst>
              <p:tags r:id="rId10"/>
            </p:custDataLst>
          </p:nvPr>
        </p:nvSpPr>
        <p:spPr>
          <a:xfrm>
            <a:off x="2701730" y="0"/>
            <a:ext cx="1421017" cy="4567072"/>
          </a:xfrm>
          <a:custGeom>
            <a:avLst/>
            <a:gdLst/>
            <a:ahLst/>
            <a:cxnLst>
              <a:cxn ang="3">
                <a:pos x="hc" y="t"/>
              </a:cxn>
              <a:cxn ang="cd2">
                <a:pos x="l" y="vc"/>
              </a:cxn>
              <a:cxn ang="cd4">
                <a:pos x="hc" y="b"/>
              </a:cxn>
              <a:cxn ang="0">
                <a:pos x="r" y="vc"/>
              </a:cxn>
            </a:cxnLst>
            <a:rect l="l" t="t" r="r" b="b"/>
            <a:pathLst>
              <a:path w="2238" h="7192">
                <a:moveTo>
                  <a:pt x="1078" y="0"/>
                </a:moveTo>
                <a:lnTo>
                  <a:pt x="2201" y="0"/>
                </a:lnTo>
                <a:lnTo>
                  <a:pt x="2225" y="332"/>
                </a:lnTo>
                <a:cubicBezTo>
                  <a:pt x="2234" y="501"/>
                  <a:pt x="2238" y="671"/>
                  <a:pt x="2238" y="842"/>
                </a:cubicBezTo>
                <a:cubicBezTo>
                  <a:pt x="2238" y="3069"/>
                  <a:pt x="1526" y="5125"/>
                  <a:pt x="324" y="6781"/>
                </a:cubicBezTo>
                <a:lnTo>
                  <a:pt x="0" y="7192"/>
                </a:lnTo>
                <a:lnTo>
                  <a:pt x="299" y="6625"/>
                </a:lnTo>
                <a:cubicBezTo>
                  <a:pt x="948" y="5279"/>
                  <a:pt x="1311" y="3770"/>
                  <a:pt x="1311" y="2176"/>
                </a:cubicBezTo>
                <a:cubicBezTo>
                  <a:pt x="1311" y="1467"/>
                  <a:pt x="1239" y="776"/>
                  <a:pt x="1103" y="107"/>
                </a:cubicBezTo>
                <a:lnTo>
                  <a:pt x="1078" y="0"/>
                </a:lnTo>
                <a:close/>
              </a:path>
            </a:pathLst>
          </a:custGeom>
          <a:solidFill>
            <a:schemeClr val="accent1">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userDrawn="1">
            <p:ph type="title" hasCustomPrompt="1"/>
            <p:custDataLst>
              <p:tags r:id="rId11"/>
            </p:custDataLst>
          </p:nvPr>
        </p:nvSpPr>
        <p:spPr>
          <a:xfrm>
            <a:off x="476250" y="738389"/>
            <a:ext cx="2413001" cy="1081088"/>
          </a:xfrm>
        </p:spPr>
        <p:txBody>
          <a:bodyPr wrap="square" anchor="b">
            <a:normAutofit/>
          </a:bodyPr>
          <a:lstStyle>
            <a:lvl1pPr algn="ctr">
              <a:defRPr sz="5400">
                <a:solidFill>
                  <a:srgbClr val="FFFFFF"/>
                </a:solidFill>
              </a:defRPr>
            </a:lvl1pPr>
          </a:lstStyle>
          <a:p>
            <a:r>
              <a:rPr lang="zh-CN" altLang="en-US" dirty="0"/>
              <a:t>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882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 name="任意多边形: 形状 2"/>
          <p:cNvSpPr/>
          <p:nvPr userDrawn="1">
            <p:custDataLst>
              <p:tags r:id="rId3"/>
            </p:custDataLst>
          </p:nvPr>
        </p:nvSpPr>
        <p:spPr>
          <a:xfrm flipH="1">
            <a:off x="0" y="0"/>
            <a:ext cx="6974194"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8" name="任意多边形: 形状 17"/>
          <p:cNvSpPr/>
          <p:nvPr userDrawn="1">
            <p:custDataLst>
              <p:tags r:id="rId4"/>
            </p:custDataLst>
          </p:nvPr>
        </p:nvSpPr>
        <p:spPr>
          <a:xfrm flipH="1">
            <a:off x="0" y="0"/>
            <a:ext cx="618536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11" name="直接连接符 10"/>
          <p:cNvCxnSpPr/>
          <p:nvPr userDrawn="1">
            <p:custDataLst>
              <p:tags r:id="rId5"/>
            </p:custDataLst>
          </p:nvPr>
        </p:nvCxnSpPr>
        <p:spPr>
          <a:xfrm>
            <a:off x="10621963" y="861423"/>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6"/>
            </p:custDataLst>
          </p:nvPr>
        </p:nvCxnSpPr>
        <p:spPr>
          <a:xfrm>
            <a:off x="10621963" y="917230"/>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7"/>
            </p:custDataLst>
          </p:nvPr>
        </p:nvCxnSpPr>
        <p:spPr>
          <a:xfrm>
            <a:off x="10621963" y="973037"/>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userDrawn="1">
            <p:custDataLst>
              <p:tags r:id="rId8"/>
            </p:custDataLst>
          </p:nvPr>
        </p:nvSpPr>
        <p:spPr>
          <a:xfrm>
            <a:off x="9985224" y="5892632"/>
            <a:ext cx="850275" cy="301044"/>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custDataLst>
              <p:tags r:id="rId9"/>
            </p:custDataLst>
          </p:nvPr>
        </p:nvSpPr>
        <p:spPr>
          <a:xfrm>
            <a:off x="4442419" y="1865824"/>
            <a:ext cx="1467014" cy="519404"/>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10"/>
            </p:custDataLst>
          </p:nvPr>
        </p:nvSpPr>
        <p:spPr>
          <a:xfrm flipH="1">
            <a:off x="0" y="1277257"/>
            <a:ext cx="5264107" cy="5580743"/>
          </a:xfrm>
          <a:custGeom>
            <a:avLst/>
            <a:gdLst>
              <a:gd name="connsiteX0" fmla="*/ 4655326 w 5067303"/>
              <a:gd name="connsiteY0" fmla="*/ 0 h 5372101"/>
              <a:gd name="connsiteX1" fmla="*/ 0 w 5067303"/>
              <a:gd name="connsiteY1" fmla="*/ 4589224 h 5372101"/>
              <a:gd name="connsiteX2" fmla="*/ 41194 w 5067303"/>
              <a:gd name="connsiteY2" fmla="*/ 5202405 h 5372101"/>
              <a:gd name="connsiteX3" fmla="*/ 68046 w 5067303"/>
              <a:gd name="connsiteY3" fmla="*/ 5372101 h 5372101"/>
              <a:gd name="connsiteX4" fmla="*/ 5067303 w 5067303"/>
              <a:gd name="connsiteY4" fmla="*/ 5372101 h 5372101"/>
              <a:gd name="connsiteX5" fmla="*/ 5067303 w 5067303"/>
              <a:gd name="connsiteY5" fmla="*/ 18897 h 5372101"/>
              <a:gd name="connsiteX6" fmla="*/ 4894889 w 5067303"/>
              <a:gd name="connsiteY6" fmla="*/ 5972 h 5372101"/>
              <a:gd name="connsiteX7" fmla="*/ 4655326 w 5067303"/>
              <a:gd name="connsiteY7" fmla="*/ 0 h 53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3" h="5372101">
                <a:moveTo>
                  <a:pt x="4655326" y="0"/>
                </a:moveTo>
                <a:cubicBezTo>
                  <a:pt x="2084261" y="0"/>
                  <a:pt x="0" y="2054665"/>
                  <a:pt x="0" y="4589224"/>
                </a:cubicBezTo>
                <a:cubicBezTo>
                  <a:pt x="0" y="4797136"/>
                  <a:pt x="14026" y="5001820"/>
                  <a:pt x="41194" y="5202405"/>
                </a:cubicBezTo>
                <a:lnTo>
                  <a:pt x="68046" y="5372101"/>
                </a:lnTo>
                <a:lnTo>
                  <a:pt x="5067303" y="5372101"/>
                </a:lnTo>
                <a:lnTo>
                  <a:pt x="5067303" y="18897"/>
                </a:lnTo>
                <a:lnTo>
                  <a:pt x="4894889" y="5972"/>
                </a:lnTo>
                <a:cubicBezTo>
                  <a:pt x="4815543" y="2007"/>
                  <a:pt x="4735672" y="0"/>
                  <a:pt x="4655326"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17" name="任意多边形: 形状 16"/>
          <p:cNvSpPr/>
          <p:nvPr userDrawn="1">
            <p:custDataLst>
              <p:tags r:id="rId11"/>
            </p:custDataLst>
          </p:nvPr>
        </p:nvSpPr>
        <p:spPr>
          <a:xfrm flipH="1">
            <a:off x="0" y="1277257"/>
            <a:ext cx="4340053" cy="5580743"/>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userDrawn="1">
            <p:ph type="title"/>
            <p:custDataLst>
              <p:tags r:id="rId12"/>
            </p:custDataLst>
          </p:nvPr>
        </p:nvSpPr>
        <p:spPr>
          <a:xfrm>
            <a:off x="5279206" y="3336710"/>
            <a:ext cx="5544281" cy="2123522"/>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userDrawn="1">
            <p:ph type="body" sz="quarter" idx="13" hasCustomPrompt="1"/>
            <p:custDataLst>
              <p:tags r:id="rId13"/>
            </p:custDataLst>
          </p:nvPr>
        </p:nvSpPr>
        <p:spPr>
          <a:xfrm>
            <a:off x="5276806" y="1405438"/>
            <a:ext cx="5544281" cy="1831258"/>
          </a:xfrm>
        </p:spPr>
        <p:txBody>
          <a:bodyPr wrap="none" anchor="b" anchorCtr="0">
            <a:normAutofit/>
          </a:bodyPr>
          <a:lstStyle>
            <a:lvl1pPr marL="0" indent="0" algn="r">
              <a:buNone/>
              <a:defRPr sz="72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userDrawn="1">
            <p:ph type="dt" sz="half" idx="10"/>
            <p:custDataLst>
              <p:tags r:id="rId1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15"/>
            </p:custDataLst>
          </p:nvPr>
        </p:nvSpPr>
        <p:spPr/>
        <p:txBody>
          <a:bodyPr/>
          <a:lstStyle/>
          <a:p>
            <a:endParaRPr lang="zh-CN" altLang="en-US"/>
          </a:p>
        </p:txBody>
      </p:sp>
      <p:sp>
        <p:nvSpPr>
          <p:cNvPr id="6" name="灯片编号占位符 6"/>
          <p:cNvSpPr>
            <a:spLocks noGrp="1"/>
          </p:cNvSpPr>
          <p:nvPr userDrawn="1">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rcRect l="4882" t="15326" r="6790" b="15772"/>
          <a:stretch>
            <a:fillRect/>
          </a:stretch>
        </p:blipFill>
        <p:spPr>
          <a:xfrm>
            <a:off x="10306846" y="321809"/>
            <a:ext cx="1493045" cy="49938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tags" Target="../tags/tag88.xml"/><Relationship Id="rId22" Type="http://schemas.openxmlformats.org/officeDocument/2006/relationships/tags" Target="../tags/tag87.xml"/><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slideLayout" Target="../slideLayouts/slideLayout2.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5"/>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userDrawn="1">
            <p:custDataLst>
              <p:tags r:id="rId16"/>
            </p:custDataLst>
          </p:nvPr>
        </p:nvSpPr>
        <p:spPr>
          <a:xfrm flipH="1">
            <a:off x="1" y="0"/>
            <a:ext cx="7378367" cy="6858000"/>
          </a:xfrm>
          <a:custGeom>
            <a:avLst/>
            <a:gdLst>
              <a:gd name="connsiteX0" fmla="*/ 7378367 w 7378367"/>
              <a:gd name="connsiteY0" fmla="*/ 0 h 6858000"/>
              <a:gd name="connsiteX1" fmla="*/ 1731641 w 7378367"/>
              <a:gd name="connsiteY1" fmla="*/ 0 h 6858000"/>
              <a:gd name="connsiteX2" fmla="*/ 1587640 w 7378367"/>
              <a:gd name="connsiteY2" fmla="*/ 188562 h 6858000"/>
              <a:gd name="connsiteX3" fmla="*/ 0 w 7378367"/>
              <a:gd name="connsiteY3" fmla="*/ 5104828 h 6858000"/>
              <a:gd name="connsiteX4" fmla="*/ 122591 w 7378367"/>
              <a:gd name="connsiteY4" fmla="*/ 6547765 h 6858000"/>
              <a:gd name="connsiteX5" fmla="*/ 182734 w 7378367"/>
              <a:gd name="connsiteY5" fmla="*/ 6858000 h 6858000"/>
              <a:gd name="connsiteX6" fmla="*/ 7378367 w 73783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367" h="6858000">
                <a:moveTo>
                  <a:pt x="7378367" y="0"/>
                </a:moveTo>
                <a:lnTo>
                  <a:pt x="1731641" y="0"/>
                </a:lnTo>
                <a:lnTo>
                  <a:pt x="1587640" y="188562"/>
                </a:lnTo>
                <a:cubicBezTo>
                  <a:pt x="591159" y="1555254"/>
                  <a:pt x="0" y="3258343"/>
                  <a:pt x="0" y="5104828"/>
                </a:cubicBezTo>
                <a:cubicBezTo>
                  <a:pt x="0" y="5597224"/>
                  <a:pt x="42039" y="6079423"/>
                  <a:pt x="122591" y="6547765"/>
                </a:cubicBezTo>
                <a:lnTo>
                  <a:pt x="182734" y="6858000"/>
                </a:lnTo>
                <a:lnTo>
                  <a:pt x="7378367" y="6858000"/>
                </a:ln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8" name="任意多边形: 形状 17"/>
          <p:cNvSpPr/>
          <p:nvPr userDrawn="1">
            <p:custDataLst>
              <p:tags r:id="rId17"/>
            </p:custDataLst>
          </p:nvPr>
        </p:nvSpPr>
        <p:spPr>
          <a:xfrm flipV="1">
            <a:off x="8088254" y="1"/>
            <a:ext cx="4103747" cy="4637107"/>
          </a:xfrm>
          <a:custGeom>
            <a:avLst/>
            <a:gdLst>
              <a:gd name="connsiteX0" fmla="*/ 0 w 4103747"/>
              <a:gd name="connsiteY0" fmla="*/ 4637107 h 4637107"/>
              <a:gd name="connsiteX1" fmla="*/ 4103747 w 4103747"/>
              <a:gd name="connsiteY1" fmla="*/ 4637107 h 4637107"/>
              <a:gd name="connsiteX2" fmla="*/ 4103747 w 4103747"/>
              <a:gd name="connsiteY2" fmla="*/ 0 h 4637107"/>
              <a:gd name="connsiteX3" fmla="*/ 4049195 w 4103747"/>
              <a:gd name="connsiteY3" fmla="*/ 9742 h 4637107"/>
              <a:gd name="connsiteX4" fmla="*/ 12346 w 4103747"/>
              <a:gd name="connsiteY4" fmla="*/ 4474737 h 463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747" h="4637107">
                <a:moveTo>
                  <a:pt x="0" y="4637107"/>
                </a:moveTo>
                <a:lnTo>
                  <a:pt x="4103747" y="4637107"/>
                </a:lnTo>
                <a:lnTo>
                  <a:pt x="4103747" y="0"/>
                </a:lnTo>
                <a:lnTo>
                  <a:pt x="4049195" y="9742"/>
                </a:lnTo>
                <a:cubicBezTo>
                  <a:pt x="1896006" y="450348"/>
                  <a:pt x="238192" y="2250879"/>
                  <a:pt x="12346" y="4474737"/>
                </a:cubicBezTo>
                <a:close/>
              </a:path>
            </a:pathLst>
          </a:custGeom>
          <a:gradFill flip="none" rotWithShape="1">
            <a:gsLst>
              <a:gs pos="0">
                <a:schemeClr val="accent1">
                  <a:alpha val="1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20"/>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9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tags" Target="../tags/tag90.xml"/><Relationship Id="rId2" Type="http://schemas.openxmlformats.org/officeDocument/2006/relationships/image" Target="../media/image3.png"/><Relationship Id="rId1" Type="http://schemas.openxmlformats.org/officeDocument/2006/relationships/tags" Target="../tags/tag89.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139.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8.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8.xml"/><Relationship Id="rId5" Type="http://schemas.openxmlformats.org/officeDocument/2006/relationships/tags" Target="../tags/tag100.xml"/><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99.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8.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chart" Target="../charts/char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8.xml"/><Relationship Id="rId6" Type="http://schemas.openxmlformats.org/officeDocument/2006/relationships/tags" Target="../tags/tag103.xml"/><Relationship Id="rId5" Type="http://schemas.openxmlformats.org/officeDocument/2006/relationships/image" Target="../media/image13.sv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8.xml"/><Relationship Id="rId5" Type="http://schemas.openxmlformats.org/officeDocument/2006/relationships/tags" Target="../tags/tag105.xml"/><Relationship Id="rId4" Type="http://schemas.openxmlformats.org/officeDocument/2006/relationships/image" Target="../media/image16.png"/><Relationship Id="rId3" Type="http://schemas.openxmlformats.org/officeDocument/2006/relationships/tags" Target="../tags/tag104.xml"/><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0" Type="http://schemas.openxmlformats.org/officeDocument/2006/relationships/notesSlide" Target="../notesSlides/notesSlide7.xml"/><Relationship Id="rId2" Type="http://schemas.openxmlformats.org/officeDocument/2006/relationships/chart" Target="../charts/chart4.xml"/><Relationship Id="rId19" Type="http://schemas.openxmlformats.org/officeDocument/2006/relationships/slideLayout" Target="../slideLayouts/slideLayout8.xml"/><Relationship Id="rId18" Type="http://schemas.openxmlformats.org/officeDocument/2006/relationships/tags" Target="../tags/tag121.xml"/><Relationship Id="rId17" Type="http://schemas.openxmlformats.org/officeDocument/2006/relationships/tags" Target="../tags/tag120.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chart" Target="../charts/chart3.xml"/></Relationships>
</file>

<file path=ppt/slides/_rels/slide8.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17.png"/><Relationship Id="rId2" Type="http://schemas.openxmlformats.org/officeDocument/2006/relationships/tags" Target="../tags/tag123.xml"/><Relationship Id="rId12" Type="http://schemas.openxmlformats.org/officeDocument/2006/relationships/notesSlide" Target="../notesSlides/notesSlide8.xml"/><Relationship Id="rId11" Type="http://schemas.openxmlformats.org/officeDocument/2006/relationships/slideLayout" Target="../slideLayouts/slideLayout8.xml"/><Relationship Id="rId10" Type="http://schemas.openxmlformats.org/officeDocument/2006/relationships/tags" Target="../tags/tag130.xml"/><Relationship Id="rId1" Type="http://schemas.openxmlformats.org/officeDocument/2006/relationships/tags" Target="../tags/tag122.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custDataLst>
              <p:tags r:id="rId1"/>
            </p:custDataLst>
          </p:nvPr>
        </p:nvPicPr>
        <p:blipFill>
          <a:blip r:embed="rId2"/>
          <a:srcRect/>
          <a:stretch>
            <a:fillRect/>
          </a:stretch>
        </p:blipFill>
        <p:spPr>
          <a:xfrm>
            <a:off x="7581026" y="2075934"/>
            <a:ext cx="4214100" cy="4782066"/>
          </a:xfrm>
          <a:prstGeom prst="rect">
            <a:avLst/>
          </a:prstGeom>
        </p:spPr>
      </p:pic>
      <p:sp>
        <p:nvSpPr>
          <p:cNvPr id="10" name="矩形 9"/>
          <p:cNvSpPr/>
          <p:nvPr/>
        </p:nvSpPr>
        <p:spPr>
          <a:xfrm>
            <a:off x="1001486" y="580571"/>
            <a:ext cx="508000" cy="5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762000" y="1606341"/>
            <a:ext cx="5928244" cy="3011463"/>
            <a:chOff x="762000" y="2075934"/>
            <a:chExt cx="5928244" cy="3011463"/>
          </a:xfrm>
        </p:grpSpPr>
        <p:sp>
          <p:nvSpPr>
            <p:cNvPr id="5" name="文本框 4"/>
            <p:cNvSpPr txBox="1"/>
            <p:nvPr/>
          </p:nvSpPr>
          <p:spPr>
            <a:xfrm>
              <a:off x="762000" y="2075934"/>
              <a:ext cx="5928244" cy="2052870"/>
            </a:xfrm>
            <a:prstGeom prst="rect">
              <a:avLst/>
            </a:prstGeom>
            <a:noFill/>
          </p:spPr>
          <p:txBody>
            <a:bodyPr wrap="square">
              <a:spAutoFit/>
            </a:bodyPr>
            <a:lstStyle/>
            <a:p>
              <a:pPr>
                <a:lnSpc>
                  <a:spcPct val="110000"/>
                </a:lnSpc>
              </a:pPr>
              <a:r>
                <a:rPr lang="zh-CN" altLang="en-US" sz="6000" b="1">
                  <a:gradFill>
                    <a:gsLst>
                      <a:gs pos="0">
                        <a:schemeClr val="tx2"/>
                      </a:gs>
                      <a:gs pos="100000">
                        <a:schemeClr val="tx2"/>
                      </a:gs>
                    </a:gsLst>
                    <a:lin ang="5400000" scaled="1"/>
                  </a:gradFill>
                </a:rPr>
                <a:t>地塞米松眼用</a:t>
              </a:r>
              <a:endParaRPr lang="en-US" altLang="zh-CN" sz="6000" b="1">
                <a:gradFill>
                  <a:gsLst>
                    <a:gs pos="0">
                      <a:schemeClr val="tx2"/>
                    </a:gs>
                    <a:gs pos="100000">
                      <a:schemeClr val="tx2"/>
                    </a:gs>
                  </a:gsLst>
                  <a:lin ang="5400000" scaled="1"/>
                </a:gradFill>
              </a:endParaRPr>
            </a:p>
            <a:p>
              <a:pPr>
                <a:lnSpc>
                  <a:spcPct val="110000"/>
                </a:lnSpc>
              </a:pPr>
              <a:r>
                <a:rPr lang="zh-CN" altLang="en-US" sz="6000" b="1">
                  <a:gradFill>
                    <a:gsLst>
                      <a:gs pos="0">
                        <a:schemeClr val="tx2"/>
                      </a:gs>
                      <a:gs pos="100000">
                        <a:schemeClr val="tx2"/>
                      </a:gs>
                    </a:gsLst>
                    <a:lin ang="5400000" scaled="1"/>
                  </a:gradFill>
                </a:rPr>
                <a:t>混悬注射液</a:t>
              </a:r>
              <a:endParaRPr lang="zh-CN" altLang="en-US" sz="6000" b="1">
                <a:gradFill>
                  <a:gsLst>
                    <a:gs pos="0">
                      <a:schemeClr val="tx2"/>
                    </a:gs>
                    <a:gs pos="100000">
                      <a:schemeClr val="tx2"/>
                    </a:gs>
                  </a:gsLst>
                  <a:lin ang="5400000" scaled="1"/>
                </a:gradFill>
              </a:endParaRPr>
            </a:p>
          </p:txBody>
        </p:sp>
        <p:cxnSp>
          <p:nvCxnSpPr>
            <p:cNvPr id="16" name="直接连接符 15"/>
            <p:cNvCxnSpPr/>
            <p:nvPr/>
          </p:nvCxnSpPr>
          <p:spPr>
            <a:xfrm>
              <a:off x="950686" y="4356100"/>
              <a:ext cx="4167414" cy="0"/>
            </a:xfrm>
            <a:prstGeom prst="line">
              <a:avLst/>
            </a:prstGeom>
            <a:ln w="57150">
              <a:gradFill>
                <a:gsLst>
                  <a:gs pos="0">
                    <a:srgbClr val="A073F3">
                      <a:alpha val="0"/>
                    </a:srgbClr>
                  </a:gs>
                  <a:gs pos="100000">
                    <a:srgbClr val="A073F3"/>
                  </a:gs>
                </a:gsLst>
                <a:lin ang="0" scaled="0"/>
              </a:gradFill>
            </a:ln>
          </p:spPr>
          <p:style>
            <a:lnRef idx="1">
              <a:schemeClr val="accent1"/>
            </a:lnRef>
            <a:fillRef idx="0">
              <a:schemeClr val="accent1"/>
            </a:fillRef>
            <a:effectRef idx="0">
              <a:schemeClr val="accent1"/>
            </a:effectRef>
            <a:fontRef idx="minor">
              <a:schemeClr val="tx1"/>
            </a:fontRef>
          </p:style>
        </p:cxnSp>
        <p:sp>
          <p:nvSpPr>
            <p:cNvPr id="20" name="署名占位符 10"/>
            <p:cNvSpPr txBox="1"/>
            <p:nvPr>
              <p:custDataLst>
                <p:tags r:id="rId3"/>
              </p:custDataLst>
            </p:nvPr>
          </p:nvSpPr>
          <p:spPr>
            <a:xfrm>
              <a:off x="846120" y="4583397"/>
              <a:ext cx="4011629" cy="504000"/>
            </a:xfrm>
            <a:prstGeom prst="roundRect">
              <a:avLst>
                <a:gd name="adj" fmla="val 50000"/>
              </a:avLst>
            </a:prstGeom>
            <a:solidFill>
              <a:schemeClr val="accent1"/>
            </a:solidFill>
          </p:spPr>
          <p:txBody>
            <a:bodyPr vert="horz" wrap="square" lIns="0" tIns="0" rIns="0" bIns="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kern="1200">
                  <a:solidFill>
                    <a:srgbClr val="FFFFFF"/>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a:gradFill>
                    <a:gsLst>
                      <a:gs pos="0">
                        <a:schemeClr val="bg1"/>
                      </a:gs>
                      <a:gs pos="100000">
                        <a:schemeClr val="bg1"/>
                      </a:gs>
                    </a:gsLst>
                    <a:lin ang="0" scaled="0"/>
                  </a:gradFill>
                </a:rPr>
                <a:t>苏州欧康维视生物科技有限公司</a:t>
              </a:r>
              <a:endParaRPr lang="zh-CN" altLang="en-US" sz="1800" dirty="0">
                <a:gradFill>
                  <a:gsLst>
                    <a:gs pos="0">
                      <a:schemeClr val="bg1"/>
                    </a:gs>
                    <a:gs pos="100000">
                      <a:schemeClr val="bg1"/>
                    </a:gs>
                  </a:gsLst>
                  <a:lin ang="0" scaled="0"/>
                </a:gradFill>
              </a:endParaRPr>
            </a:p>
          </p:txBody>
        </p:sp>
      </p:grpSp>
      <p:grpSp>
        <p:nvGrpSpPr>
          <p:cNvPr id="4" name="组合 3"/>
          <p:cNvGrpSpPr/>
          <p:nvPr/>
        </p:nvGrpSpPr>
        <p:grpSpPr>
          <a:xfrm>
            <a:off x="213863" y="232092"/>
            <a:ext cx="4268663" cy="854217"/>
            <a:chOff x="213863" y="165606"/>
            <a:chExt cx="5391911" cy="1078994"/>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863" y="165606"/>
              <a:ext cx="2516469" cy="107899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8296" y="391542"/>
              <a:ext cx="2817478" cy="596191"/>
            </a:xfrm>
            <a:prstGeom prst="rect">
              <a:avLst/>
            </a:prstGeom>
          </p:spPr>
        </p:pic>
      </p:gr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7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grpSp>
        <p:nvGrpSpPr>
          <p:cNvPr id="74" name="组合 73"/>
          <p:cNvGrpSpPr/>
          <p:nvPr/>
        </p:nvGrpSpPr>
        <p:grpSpPr>
          <a:xfrm>
            <a:off x="213863" y="1376901"/>
            <a:ext cx="5089524" cy="4741125"/>
            <a:chOff x="213863" y="1376901"/>
            <a:chExt cx="5089524" cy="4741125"/>
          </a:xfrm>
        </p:grpSpPr>
        <p:sp>
          <p:nvSpPr>
            <p:cNvPr id="67" name="任意多边形: 形状 66"/>
            <p:cNvSpPr/>
            <p:nvPr/>
          </p:nvSpPr>
          <p:spPr>
            <a:xfrm flipH="1">
              <a:off x="5057046" y="1376901"/>
              <a:ext cx="246341" cy="1379079"/>
            </a:xfrm>
            <a:custGeom>
              <a:avLst/>
              <a:gdLst>
                <a:gd name="csX0" fmla="*/ 246341 w 246341"/>
                <a:gd name="csY0" fmla="*/ 0 h 1379079"/>
                <a:gd name="csX1" fmla="*/ 179666 w 246341"/>
                <a:gd name="csY1" fmla="*/ 0 h 1379079"/>
                <a:gd name="csX2" fmla="*/ 0 w 246341"/>
                <a:gd name="csY2" fmla="*/ 689540 h 1379079"/>
                <a:gd name="csX3" fmla="*/ 179666 w 246341"/>
                <a:gd name="csY3" fmla="*/ 1379079 h 1379079"/>
                <a:gd name="csX4" fmla="*/ 246341 w 246341"/>
                <a:gd name="csY4" fmla="*/ 1379079 h 1379079"/>
                <a:gd name="csX5" fmla="*/ 66675 w 246341"/>
                <a:gd name="csY5" fmla="*/ 689540 h 1379079"/>
              </a:gdLst>
              <a:ahLst/>
              <a:cxnLst>
                <a:cxn ang="0">
                  <a:pos x="csX0" y="csY0"/>
                </a:cxn>
                <a:cxn ang="0">
                  <a:pos x="csX1" y="csY1"/>
                </a:cxn>
                <a:cxn ang="0">
                  <a:pos x="csX2" y="csY2"/>
                </a:cxn>
                <a:cxn ang="0">
                  <a:pos x="csX3" y="csY3"/>
                </a:cxn>
                <a:cxn ang="0">
                  <a:pos x="csX4" y="csY4"/>
                </a:cxn>
                <a:cxn ang="0">
                  <a:pos x="csX5" y="csY5"/>
                </a:cxn>
              </a:cxnLst>
              <a:rect l="l" t="t" r="r" b="b"/>
              <a:pathLst>
                <a:path w="246341" h="1379079">
                  <a:moveTo>
                    <a:pt x="246341" y="0"/>
                  </a:moveTo>
                  <a:lnTo>
                    <a:pt x="179666" y="0"/>
                  </a:lnTo>
                  <a:lnTo>
                    <a:pt x="0" y="689540"/>
                  </a:lnTo>
                  <a:lnTo>
                    <a:pt x="179666" y="1379079"/>
                  </a:lnTo>
                  <a:lnTo>
                    <a:pt x="246341" y="1379079"/>
                  </a:lnTo>
                  <a:lnTo>
                    <a:pt x="66675" y="689540"/>
                  </a:lnTo>
                  <a:close/>
                </a:path>
              </a:pathLst>
            </a:cu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2" name="组合 41"/>
            <p:cNvGrpSpPr/>
            <p:nvPr/>
          </p:nvGrpSpPr>
          <p:grpSpPr>
            <a:xfrm>
              <a:off x="213863" y="4738947"/>
              <a:ext cx="5022849" cy="1379079"/>
              <a:chOff x="147823" y="1318401"/>
              <a:chExt cx="5022849" cy="1243824"/>
            </a:xfrm>
          </p:grpSpPr>
          <p:grpSp>
            <p:nvGrpSpPr>
              <p:cNvPr id="43" name="组合 42"/>
              <p:cNvGrpSpPr/>
              <p:nvPr/>
            </p:nvGrpSpPr>
            <p:grpSpPr>
              <a:xfrm>
                <a:off x="147823" y="1318401"/>
                <a:ext cx="5022849" cy="1243824"/>
                <a:chOff x="147823" y="1318401"/>
                <a:chExt cx="5022849" cy="1079500"/>
              </a:xfrm>
            </p:grpSpPr>
            <p:sp>
              <p:nvSpPr>
                <p:cNvPr id="45" name="矩形 44"/>
                <p:cNvSpPr/>
                <p:nvPr/>
              </p:nvSpPr>
              <p:spPr>
                <a:xfrm>
                  <a:off x="414339" y="1318401"/>
                  <a:ext cx="67628" cy="1079500"/>
                </a:xfrm>
                <a:prstGeom prst="rect">
                  <a:avLst/>
                </a:pr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六边形 45"/>
                <p:cNvSpPr/>
                <p:nvPr/>
              </p:nvSpPr>
              <p:spPr>
                <a:xfrm flipH="1">
                  <a:off x="147823" y="1318401"/>
                  <a:ext cx="5022849" cy="1079500"/>
                </a:xfrm>
                <a:prstGeom prst="hexagon">
                  <a:avLst>
                    <a:gd name="adj" fmla="val 13028"/>
                    <a:gd name="vf" fmla="val 115470"/>
                  </a:avLst>
                </a:prstGeom>
                <a:gradFill>
                  <a:gsLst>
                    <a:gs pos="0">
                      <a:srgbClr val="A073F3">
                        <a:alpha val="10000"/>
                      </a:srgbClr>
                    </a:gs>
                    <a:gs pos="10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571500" y="1566040"/>
                <a:ext cx="4382135" cy="748547"/>
              </a:xfrm>
              <a:prstGeom prst="rect">
                <a:avLst/>
              </a:prstGeom>
              <a:noFill/>
            </p:spPr>
            <p:txBody>
              <a:bodyPr wrap="square" anchor="ctr">
                <a:spAutoFit/>
              </a:bodyPr>
              <a:lstStyle>
                <a:defPPr>
                  <a:defRPr lang="zh-CN"/>
                </a:defPPr>
                <a:lvl1pPr marL="171450" indent="-171450">
                  <a:lnSpc>
                    <a:spcPct val="150000"/>
                  </a:lnSpc>
                  <a:buClr>
                    <a:srgbClr val="9B498F"/>
                  </a:buClr>
                  <a:buFont typeface="Wingdings" panose="05000000000000000000" pitchFamily="2" charset="2"/>
                  <a:buChar char="n"/>
                  <a:defRPr sz="1100" b="0">
                    <a:gradFill>
                      <a:gsLst>
                        <a:gs pos="0">
                          <a:schemeClr val="tx1"/>
                        </a:gs>
                        <a:gs pos="100000">
                          <a:schemeClr val="tx1"/>
                        </a:gs>
                      </a:gsLst>
                      <a:lin ang="5400000" scaled="1"/>
                    </a:gradFill>
                    <a:latin typeface="微软雅黑" panose="020B0503020204020204" charset="-122"/>
                    <a:ea typeface="微软雅黑" panose="020B0503020204020204" charset="-122"/>
                  </a:defRPr>
                </a:lvl1pPr>
                <a:lvl2pPr>
                  <a:defRPr/>
                </a:lvl2pPr>
                <a:lvl3pPr>
                  <a:defRPr/>
                </a:lvl3pPr>
                <a:lvl4pPr>
                  <a:defRPr/>
                </a:lvl4pPr>
                <a:lvl5pPr>
                  <a:defRPr/>
                </a:lvl5pPr>
                <a:lvl6pPr>
                  <a:defRPr/>
                </a:lvl6pPr>
                <a:lvl7pPr>
                  <a:defRPr/>
                </a:lvl7pPr>
                <a:lvl8pPr>
                  <a:defRPr/>
                </a:lvl8pPr>
                <a:lvl9pPr>
                  <a:defRPr/>
                </a:lvl9pPr>
              </a:lstStyle>
              <a:p>
                <a:pPr marL="0" indent="0">
                  <a:buNone/>
                </a:pPr>
                <a:r>
                  <a:rPr lang="zh-CN" altLang="en-US" sz="1600" b="1">
                    <a:effectLst>
                      <a:outerShdw blurRad="38100" dist="38100" dir="2700000" algn="tl">
                        <a:srgbClr val="000000">
                          <a:alpha val="43137"/>
                        </a:srgbClr>
                      </a:outerShdw>
                    </a:effectLst>
                  </a:rPr>
                  <a:t>中外多中心</a:t>
                </a:r>
                <a:r>
                  <a:rPr lang="en-US" altLang="zh-CN" sz="1600" b="1">
                    <a:effectLst>
                      <a:outerShdw blurRad="38100" dist="38100" dir="2700000" algn="tl">
                        <a:srgbClr val="000000">
                          <a:alpha val="43137"/>
                        </a:srgbClr>
                      </a:outerShdw>
                    </a:effectLst>
                  </a:rPr>
                  <a:t>RCT + </a:t>
                </a:r>
                <a:r>
                  <a:rPr lang="zh-CN" altLang="en-US" sz="1600" b="1">
                    <a:effectLst>
                      <a:outerShdw blurRad="38100" dist="38100" dir="2700000" algn="tl">
                        <a:srgbClr val="000000">
                          <a:alpha val="43137"/>
                        </a:srgbClr>
                      </a:outerShdw>
                    </a:effectLst>
                  </a:rPr>
                  <a:t>国内真实世界研究双重验证，全身及局部风险显著更低，降低</a:t>
                </a:r>
                <a:r>
                  <a:rPr lang="en-US" altLang="zh-CN" sz="1600" b="1">
                    <a:solidFill>
                      <a:srgbClr val="F331B5"/>
                    </a:solidFill>
                    <a:effectLst>
                      <a:outerShdw blurRad="38100" dist="38100" dir="2700000" algn="tl">
                        <a:srgbClr val="000000">
                          <a:alpha val="43137"/>
                        </a:srgbClr>
                      </a:outerShdw>
                    </a:effectLst>
                  </a:rPr>
                  <a:t>75%</a:t>
                </a:r>
                <a:r>
                  <a:rPr lang="zh-CN" altLang="en-US" sz="1600" b="1">
                    <a:effectLst>
                      <a:outerShdw blurRad="38100" dist="38100" dir="2700000" algn="tl">
                        <a:srgbClr val="000000">
                          <a:alpha val="43137"/>
                        </a:srgbClr>
                      </a:outerShdw>
                    </a:effectLst>
                  </a:rPr>
                  <a:t>激素暴露</a:t>
                </a:r>
                <a:endParaRPr lang="zh-CN" altLang="en-US" sz="1600" b="1">
                  <a:effectLst>
                    <a:outerShdw blurRad="38100" dist="38100" dir="2700000" algn="tl">
                      <a:srgbClr val="000000">
                        <a:alpha val="43137"/>
                      </a:srgbClr>
                    </a:outerShdw>
                  </a:effectLst>
                </a:endParaRPr>
              </a:p>
            </p:txBody>
          </p:sp>
        </p:grpSp>
        <p:grpSp>
          <p:nvGrpSpPr>
            <p:cNvPr id="47" name="组合 46"/>
            <p:cNvGrpSpPr/>
            <p:nvPr/>
          </p:nvGrpSpPr>
          <p:grpSpPr>
            <a:xfrm>
              <a:off x="213863" y="3057924"/>
              <a:ext cx="5022849" cy="1379079"/>
              <a:chOff x="147823" y="1318401"/>
              <a:chExt cx="5022849" cy="1243824"/>
            </a:xfrm>
          </p:grpSpPr>
          <p:grpSp>
            <p:nvGrpSpPr>
              <p:cNvPr id="48" name="组合 47"/>
              <p:cNvGrpSpPr/>
              <p:nvPr/>
            </p:nvGrpSpPr>
            <p:grpSpPr>
              <a:xfrm>
                <a:off x="147823" y="1318401"/>
                <a:ext cx="5022849" cy="1243824"/>
                <a:chOff x="147823" y="1318401"/>
                <a:chExt cx="5022849" cy="1079500"/>
              </a:xfrm>
            </p:grpSpPr>
            <p:sp>
              <p:nvSpPr>
                <p:cNvPr id="50" name="矩形 49"/>
                <p:cNvSpPr/>
                <p:nvPr/>
              </p:nvSpPr>
              <p:spPr>
                <a:xfrm>
                  <a:off x="414339" y="1318401"/>
                  <a:ext cx="67628" cy="1079500"/>
                </a:xfrm>
                <a:prstGeom prst="rect">
                  <a:avLst/>
                </a:pr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六边形 50"/>
                <p:cNvSpPr/>
                <p:nvPr/>
              </p:nvSpPr>
              <p:spPr>
                <a:xfrm flipH="1">
                  <a:off x="147823" y="1318401"/>
                  <a:ext cx="5022849" cy="1079500"/>
                </a:xfrm>
                <a:prstGeom prst="hexagon">
                  <a:avLst>
                    <a:gd name="adj" fmla="val 13028"/>
                    <a:gd name="vf" fmla="val 115470"/>
                  </a:avLst>
                </a:prstGeom>
                <a:gradFill>
                  <a:gsLst>
                    <a:gs pos="0">
                      <a:srgbClr val="A073F3">
                        <a:alpha val="10000"/>
                      </a:srgbClr>
                    </a:gs>
                    <a:gs pos="10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a:off x="571500" y="1399664"/>
                <a:ext cx="4382135" cy="1081298"/>
              </a:xfrm>
              <a:prstGeom prst="rect">
                <a:avLst/>
              </a:prstGeom>
              <a:noFill/>
            </p:spPr>
            <p:txBody>
              <a:bodyPr wrap="square" anchor="ctr">
                <a:spAutoFit/>
              </a:bodyPr>
              <a:lstStyle>
                <a:defPPr>
                  <a:defRPr lang="zh-CN"/>
                </a:defPPr>
                <a:lvl1pPr marL="171450" indent="-171450">
                  <a:lnSpc>
                    <a:spcPct val="150000"/>
                  </a:lnSpc>
                  <a:buClr>
                    <a:srgbClr val="9B498F"/>
                  </a:buClr>
                  <a:buFont typeface="Wingdings" panose="05000000000000000000" pitchFamily="2" charset="2"/>
                  <a:buChar char="n"/>
                  <a:defRPr sz="1100" b="0">
                    <a:gradFill>
                      <a:gsLst>
                        <a:gs pos="0">
                          <a:schemeClr val="tx1"/>
                        </a:gs>
                        <a:gs pos="100000">
                          <a:schemeClr val="tx1"/>
                        </a:gs>
                      </a:gsLst>
                      <a:lin ang="5400000" scaled="1"/>
                    </a:gradFill>
                    <a:latin typeface="微软雅黑" panose="020B0503020204020204" charset="-122"/>
                    <a:ea typeface="微软雅黑" panose="020B0503020204020204" charset="-122"/>
                  </a:defRPr>
                </a:lvl1pPr>
                <a:lvl2pPr>
                  <a:defRPr/>
                </a:lvl2pPr>
                <a:lvl3pPr>
                  <a:defRPr/>
                </a:lvl3pPr>
                <a:lvl4pPr>
                  <a:defRPr/>
                </a:lvl4pPr>
                <a:lvl5pPr>
                  <a:defRPr/>
                </a:lvl5pPr>
                <a:lvl6pPr>
                  <a:defRPr/>
                </a:lvl6pPr>
                <a:lvl7pPr>
                  <a:defRPr/>
                </a:lvl7pPr>
                <a:lvl8pPr>
                  <a:defRPr/>
                </a:lvl8pPr>
                <a:lvl9pPr>
                  <a:defRPr/>
                </a:lvl9pPr>
              </a:lstStyle>
              <a:p>
                <a:pPr marL="0" indent="0">
                  <a:buNone/>
                </a:pPr>
                <a:r>
                  <a:rPr lang="zh-CN" altLang="en-US" sz="1600" b="1">
                    <a:effectLst>
                      <a:outerShdw blurRad="38100" dist="38100" dir="2700000" algn="tl">
                        <a:srgbClr val="000000">
                          <a:alpha val="43137"/>
                        </a:srgbClr>
                      </a:outerShdw>
                    </a:effectLst>
                  </a:rPr>
                  <a:t>全球原创 </a:t>
                </a:r>
                <a:r>
                  <a:rPr lang="en-US" altLang="zh-CN" sz="1600" b="1">
                    <a:effectLst>
                      <a:outerShdw blurRad="38100" dist="38100" dir="2700000" algn="tl">
                        <a:srgbClr val="000000">
                          <a:alpha val="43137"/>
                        </a:srgbClr>
                      </a:outerShdw>
                    </a:effectLst>
                  </a:rPr>
                  <a:t>Verisome</a:t>
                </a:r>
                <a:r>
                  <a:rPr lang="en-US" altLang="zh-CN" sz="1600" b="1" baseline="30000">
                    <a:effectLst>
                      <a:outerShdw blurRad="38100" dist="38100" dir="2700000" algn="tl">
                        <a:srgbClr val="000000">
                          <a:alpha val="43137"/>
                        </a:srgbClr>
                      </a:outerShdw>
                    </a:effectLst>
                  </a:rPr>
                  <a:t>® </a:t>
                </a:r>
                <a:r>
                  <a:rPr lang="zh-CN" altLang="en-US" sz="1600" b="1">
                    <a:effectLst>
                      <a:outerShdw blurRad="38100" dist="38100" dir="2700000" algn="tl">
                        <a:srgbClr val="000000">
                          <a:alpha val="43137"/>
                        </a:srgbClr>
                      </a:outerShdw>
                    </a:effectLst>
                  </a:rPr>
                  <a:t>原位凝胶相变缓释平台，多项中国核心专利，实现术中液态给药、眼内自形成药库、</a:t>
                </a:r>
                <a:r>
                  <a:rPr lang="en-US" altLang="zh-CN" sz="1600" b="1">
                    <a:solidFill>
                      <a:srgbClr val="F331B5"/>
                    </a:solidFill>
                    <a:effectLst>
                      <a:outerShdw blurRad="38100" dist="38100" dir="2700000" algn="tl">
                        <a:srgbClr val="000000">
                          <a:alpha val="43137"/>
                        </a:srgbClr>
                      </a:outerShdw>
                    </a:effectLst>
                  </a:rPr>
                  <a:t>21</a:t>
                </a:r>
                <a:r>
                  <a:rPr lang="zh-CN" altLang="en-US" sz="1600" b="1">
                    <a:solidFill>
                      <a:srgbClr val="F331B5"/>
                    </a:solidFill>
                    <a:effectLst>
                      <a:outerShdw blurRad="38100" dist="38100" dir="2700000" algn="tl">
                        <a:srgbClr val="000000">
                          <a:alpha val="43137"/>
                        </a:srgbClr>
                      </a:outerShdw>
                    </a:effectLst>
                  </a:rPr>
                  <a:t>天精准可控</a:t>
                </a:r>
                <a:r>
                  <a:rPr lang="zh-CN" altLang="en-US" sz="1600" b="1">
                    <a:effectLst>
                      <a:outerShdw blurRad="38100" dist="38100" dir="2700000" algn="tl">
                        <a:srgbClr val="000000">
                          <a:alpha val="43137"/>
                        </a:srgbClr>
                      </a:outerShdw>
                    </a:effectLst>
                  </a:rPr>
                  <a:t>释药</a:t>
                </a:r>
                <a:endParaRPr lang="zh-CN" altLang="en-US" sz="1600" b="1">
                  <a:effectLst>
                    <a:outerShdw blurRad="38100" dist="38100" dir="2700000" algn="tl">
                      <a:srgbClr val="000000">
                        <a:alpha val="43137"/>
                      </a:srgbClr>
                    </a:outerShdw>
                  </a:effectLst>
                </a:endParaRPr>
              </a:p>
            </p:txBody>
          </p:sp>
        </p:grpSp>
        <p:grpSp>
          <p:nvGrpSpPr>
            <p:cNvPr id="52" name="组合 51"/>
            <p:cNvGrpSpPr/>
            <p:nvPr/>
          </p:nvGrpSpPr>
          <p:grpSpPr>
            <a:xfrm>
              <a:off x="213863" y="1376902"/>
              <a:ext cx="5022849" cy="1379079"/>
              <a:chOff x="147823" y="1318401"/>
              <a:chExt cx="5022849" cy="1243824"/>
            </a:xfrm>
          </p:grpSpPr>
          <p:grpSp>
            <p:nvGrpSpPr>
              <p:cNvPr id="53" name="组合 52"/>
              <p:cNvGrpSpPr/>
              <p:nvPr/>
            </p:nvGrpSpPr>
            <p:grpSpPr>
              <a:xfrm>
                <a:off x="147823" y="1318401"/>
                <a:ext cx="5022849" cy="1243824"/>
                <a:chOff x="147823" y="1318401"/>
                <a:chExt cx="5022849" cy="1079500"/>
              </a:xfrm>
            </p:grpSpPr>
            <p:sp>
              <p:nvSpPr>
                <p:cNvPr id="55" name="矩形 54"/>
                <p:cNvSpPr/>
                <p:nvPr/>
              </p:nvSpPr>
              <p:spPr>
                <a:xfrm>
                  <a:off x="414339" y="1318401"/>
                  <a:ext cx="67628" cy="1079500"/>
                </a:xfrm>
                <a:prstGeom prst="rect">
                  <a:avLst/>
                </a:pr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六边形 55"/>
                <p:cNvSpPr/>
                <p:nvPr/>
              </p:nvSpPr>
              <p:spPr>
                <a:xfrm flipH="1">
                  <a:off x="147823" y="1318401"/>
                  <a:ext cx="5022849" cy="1079500"/>
                </a:xfrm>
                <a:prstGeom prst="hexagon">
                  <a:avLst>
                    <a:gd name="adj" fmla="val 13028"/>
                    <a:gd name="vf" fmla="val 115470"/>
                  </a:avLst>
                </a:prstGeom>
                <a:gradFill>
                  <a:gsLst>
                    <a:gs pos="0">
                      <a:srgbClr val="A073F3">
                        <a:alpha val="10000"/>
                      </a:srgbClr>
                    </a:gs>
                    <a:gs pos="10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文本框 53"/>
              <p:cNvSpPr txBox="1"/>
              <p:nvPr/>
            </p:nvSpPr>
            <p:spPr>
              <a:xfrm>
                <a:off x="571500" y="1566039"/>
                <a:ext cx="4382135" cy="748547"/>
              </a:xfrm>
              <a:prstGeom prst="rect">
                <a:avLst/>
              </a:prstGeom>
              <a:noFill/>
            </p:spPr>
            <p:txBody>
              <a:bodyPr wrap="square" anchor="ctr">
                <a:spAutoFit/>
              </a:bodyPr>
              <a:lstStyle>
                <a:defPPr>
                  <a:defRPr lang="zh-CN"/>
                </a:defPPr>
                <a:lvl1pPr marL="171450" indent="-171450">
                  <a:lnSpc>
                    <a:spcPct val="150000"/>
                  </a:lnSpc>
                  <a:buClr>
                    <a:srgbClr val="9B498F"/>
                  </a:buClr>
                  <a:buFont typeface="Wingdings" panose="05000000000000000000" pitchFamily="2" charset="2"/>
                  <a:buChar char="n"/>
                  <a:defRPr sz="1100" b="0">
                    <a:gradFill>
                      <a:gsLst>
                        <a:gs pos="0">
                          <a:schemeClr val="tx1"/>
                        </a:gs>
                        <a:gs pos="100000">
                          <a:schemeClr val="tx1"/>
                        </a:gs>
                      </a:gsLst>
                      <a:lin ang="5400000" scaled="1"/>
                    </a:gradFill>
                    <a:latin typeface="微软雅黑" panose="020B0503020204020204" charset="-122"/>
                    <a:ea typeface="微软雅黑" panose="020B0503020204020204" charset="-122"/>
                  </a:defRPr>
                </a:lvl1pPr>
                <a:lvl2pPr>
                  <a:defRPr/>
                </a:lvl2pPr>
                <a:lvl3pPr>
                  <a:defRPr/>
                </a:lvl3pPr>
                <a:lvl4pPr>
                  <a:defRPr/>
                </a:lvl4pPr>
                <a:lvl5pPr>
                  <a:defRPr/>
                </a:lvl5pPr>
                <a:lvl6pPr>
                  <a:defRPr/>
                </a:lvl6pPr>
                <a:lvl7pPr>
                  <a:defRPr/>
                </a:lvl7pPr>
                <a:lvl8pPr>
                  <a:defRPr/>
                </a:lvl8pPr>
                <a:lvl9pPr>
                  <a:defRPr/>
                </a:lvl9pPr>
              </a:lstStyle>
              <a:p>
                <a:pPr marL="0" indent="0">
                  <a:buNone/>
                </a:pPr>
                <a:r>
                  <a:rPr lang="zh-CN" altLang="en-US" sz="1600" b="1">
                    <a:effectLst>
                      <a:outerShdw blurRad="38100" dist="38100" dir="2700000" algn="tl">
                        <a:srgbClr val="000000">
                          <a:alpha val="43137"/>
                        </a:srgbClr>
                      </a:outerShdw>
                    </a:effectLst>
                  </a:rPr>
                  <a:t>国内首创白内障术后免滴眼长效抗炎制剂，有效破解</a:t>
                </a:r>
                <a:r>
                  <a:rPr lang="zh-CN" altLang="en-US" sz="1600" b="1">
                    <a:solidFill>
                      <a:srgbClr val="F331B5"/>
                    </a:solidFill>
                    <a:effectLst>
                      <a:outerShdw blurRad="38100" dist="38100" dir="2700000" algn="tl">
                        <a:srgbClr val="000000">
                          <a:alpha val="43137"/>
                        </a:srgbClr>
                      </a:outerShdw>
                    </a:effectLst>
                  </a:rPr>
                  <a:t>高龄患者</a:t>
                </a:r>
                <a:r>
                  <a:rPr lang="zh-CN" altLang="en-US" sz="1600" b="1">
                    <a:effectLst>
                      <a:outerShdw blurRad="38100" dist="38100" dir="2700000" algn="tl">
                        <a:srgbClr val="000000">
                          <a:alpha val="43137"/>
                        </a:srgbClr>
                      </a:outerShdw>
                    </a:effectLst>
                  </a:rPr>
                  <a:t>滴眼依从性差的长期临床难题</a:t>
                </a:r>
                <a:endParaRPr lang="zh-CN" altLang="en-US" sz="1600" b="1">
                  <a:effectLst>
                    <a:outerShdw blurRad="38100" dist="38100" dir="2700000" algn="tl">
                      <a:srgbClr val="000000">
                        <a:alpha val="43137"/>
                      </a:srgbClr>
                    </a:outerShdw>
                  </a:effectLst>
                </a:endParaRPr>
              </a:p>
            </p:txBody>
          </p:sp>
        </p:grpSp>
        <p:sp>
          <p:nvSpPr>
            <p:cNvPr id="68" name="任意多边形: 形状 67"/>
            <p:cNvSpPr/>
            <p:nvPr/>
          </p:nvSpPr>
          <p:spPr>
            <a:xfrm flipH="1">
              <a:off x="5057046" y="3057924"/>
              <a:ext cx="246341" cy="1379079"/>
            </a:xfrm>
            <a:custGeom>
              <a:avLst/>
              <a:gdLst>
                <a:gd name="csX0" fmla="*/ 246341 w 246341"/>
                <a:gd name="csY0" fmla="*/ 0 h 1379079"/>
                <a:gd name="csX1" fmla="*/ 179666 w 246341"/>
                <a:gd name="csY1" fmla="*/ 0 h 1379079"/>
                <a:gd name="csX2" fmla="*/ 0 w 246341"/>
                <a:gd name="csY2" fmla="*/ 689540 h 1379079"/>
                <a:gd name="csX3" fmla="*/ 179666 w 246341"/>
                <a:gd name="csY3" fmla="*/ 1379079 h 1379079"/>
                <a:gd name="csX4" fmla="*/ 246341 w 246341"/>
                <a:gd name="csY4" fmla="*/ 1379079 h 1379079"/>
                <a:gd name="csX5" fmla="*/ 66675 w 246341"/>
                <a:gd name="csY5" fmla="*/ 689540 h 1379079"/>
              </a:gdLst>
              <a:ahLst/>
              <a:cxnLst>
                <a:cxn ang="0">
                  <a:pos x="csX0" y="csY0"/>
                </a:cxn>
                <a:cxn ang="0">
                  <a:pos x="csX1" y="csY1"/>
                </a:cxn>
                <a:cxn ang="0">
                  <a:pos x="csX2" y="csY2"/>
                </a:cxn>
                <a:cxn ang="0">
                  <a:pos x="csX3" y="csY3"/>
                </a:cxn>
                <a:cxn ang="0">
                  <a:pos x="csX4" y="csY4"/>
                </a:cxn>
                <a:cxn ang="0">
                  <a:pos x="csX5" y="csY5"/>
                </a:cxn>
              </a:cxnLst>
              <a:rect l="l" t="t" r="r" b="b"/>
              <a:pathLst>
                <a:path w="246341" h="1379079">
                  <a:moveTo>
                    <a:pt x="246341" y="0"/>
                  </a:moveTo>
                  <a:lnTo>
                    <a:pt x="179666" y="0"/>
                  </a:lnTo>
                  <a:lnTo>
                    <a:pt x="0" y="689540"/>
                  </a:lnTo>
                  <a:lnTo>
                    <a:pt x="179666" y="1379079"/>
                  </a:lnTo>
                  <a:lnTo>
                    <a:pt x="246341" y="1379079"/>
                  </a:lnTo>
                  <a:lnTo>
                    <a:pt x="66675" y="689540"/>
                  </a:lnTo>
                  <a:close/>
                </a:path>
              </a:pathLst>
            </a:cu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形状 68"/>
            <p:cNvSpPr/>
            <p:nvPr/>
          </p:nvSpPr>
          <p:spPr>
            <a:xfrm flipH="1">
              <a:off x="5057046" y="4738947"/>
              <a:ext cx="246341" cy="1379079"/>
            </a:xfrm>
            <a:custGeom>
              <a:avLst/>
              <a:gdLst>
                <a:gd name="csX0" fmla="*/ 246341 w 246341"/>
                <a:gd name="csY0" fmla="*/ 0 h 1379079"/>
                <a:gd name="csX1" fmla="*/ 179666 w 246341"/>
                <a:gd name="csY1" fmla="*/ 0 h 1379079"/>
                <a:gd name="csX2" fmla="*/ 0 w 246341"/>
                <a:gd name="csY2" fmla="*/ 689540 h 1379079"/>
                <a:gd name="csX3" fmla="*/ 179666 w 246341"/>
                <a:gd name="csY3" fmla="*/ 1379079 h 1379079"/>
                <a:gd name="csX4" fmla="*/ 246341 w 246341"/>
                <a:gd name="csY4" fmla="*/ 1379079 h 1379079"/>
                <a:gd name="csX5" fmla="*/ 66675 w 246341"/>
                <a:gd name="csY5" fmla="*/ 689540 h 1379079"/>
              </a:gdLst>
              <a:ahLst/>
              <a:cxnLst>
                <a:cxn ang="0">
                  <a:pos x="csX0" y="csY0"/>
                </a:cxn>
                <a:cxn ang="0">
                  <a:pos x="csX1" y="csY1"/>
                </a:cxn>
                <a:cxn ang="0">
                  <a:pos x="csX2" y="csY2"/>
                </a:cxn>
                <a:cxn ang="0">
                  <a:pos x="csX3" y="csY3"/>
                </a:cxn>
                <a:cxn ang="0">
                  <a:pos x="csX4" y="csY4"/>
                </a:cxn>
                <a:cxn ang="0">
                  <a:pos x="csX5" y="csY5"/>
                </a:cxn>
              </a:cxnLst>
              <a:rect l="l" t="t" r="r" b="b"/>
              <a:pathLst>
                <a:path w="246341" h="1379079">
                  <a:moveTo>
                    <a:pt x="246341" y="0"/>
                  </a:moveTo>
                  <a:lnTo>
                    <a:pt x="179666" y="0"/>
                  </a:lnTo>
                  <a:lnTo>
                    <a:pt x="0" y="689540"/>
                  </a:lnTo>
                  <a:lnTo>
                    <a:pt x="179666" y="1379079"/>
                  </a:lnTo>
                  <a:lnTo>
                    <a:pt x="246341" y="1379079"/>
                  </a:lnTo>
                  <a:lnTo>
                    <a:pt x="66675" y="689540"/>
                  </a:lnTo>
                  <a:close/>
                </a:path>
              </a:pathLst>
            </a:cu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4" name="组合 3"/>
          <p:cNvGrpSpPr/>
          <p:nvPr/>
        </p:nvGrpSpPr>
        <p:grpSpPr>
          <a:xfrm>
            <a:off x="213863" y="232092"/>
            <a:ext cx="3919856" cy="854217"/>
            <a:chOff x="213863" y="165606"/>
            <a:chExt cx="4951319" cy="1078994"/>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863" y="165606"/>
              <a:ext cx="2516469" cy="107899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581" y="391796"/>
              <a:ext cx="2376601" cy="502912"/>
            </a:xfrm>
            <a:prstGeom prst="rect">
              <a:avLst/>
            </a:prstGeom>
          </p:spPr>
        </p:pic>
      </p:gr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97028" y="308059"/>
            <a:ext cx="5498972" cy="526883"/>
            <a:chOff x="437370" y="308059"/>
            <a:chExt cx="5498972" cy="526883"/>
          </a:xfrm>
        </p:grpSpPr>
        <p:grpSp>
          <p:nvGrpSpPr>
            <p:cNvPr id="26" name="组合 25"/>
            <p:cNvGrpSpPr/>
            <p:nvPr/>
          </p:nvGrpSpPr>
          <p:grpSpPr>
            <a:xfrm>
              <a:off x="437370" y="308059"/>
              <a:ext cx="5280802" cy="526883"/>
              <a:chOff x="323070" y="308059"/>
              <a:chExt cx="5280802" cy="526883"/>
            </a:xfrm>
          </p:grpSpPr>
          <p:sp>
            <p:nvSpPr>
              <p:cNvPr id="21" name="任意多边形: 形状 20"/>
              <p:cNvSpPr/>
              <p:nvPr>
                <p:custDataLst>
                  <p:tags r:id="rId1"/>
                </p:custDataLst>
              </p:nvPr>
            </p:nvSpPr>
            <p:spPr>
              <a:xfrm>
                <a:off x="323070" y="308059"/>
                <a:ext cx="5280802" cy="526883"/>
              </a:xfrm>
              <a:custGeom>
                <a:avLst/>
                <a:gdLst>
                  <a:gd name="csX0" fmla="*/ 211408 w 5280802"/>
                  <a:gd name="csY0" fmla="*/ 0 h 526883"/>
                  <a:gd name="csX1" fmla="*/ 835544 w 5280802"/>
                  <a:gd name="csY1" fmla="*/ 0 h 526883"/>
                  <a:gd name="csX2" fmla="*/ 897665 w 5280802"/>
                  <a:gd name="csY2" fmla="*/ 0 h 526883"/>
                  <a:gd name="csX3" fmla="*/ 1371754 w 5280802"/>
                  <a:gd name="csY3" fmla="*/ 0 h 526883"/>
                  <a:gd name="csX4" fmla="*/ 1459680 w 5280802"/>
                  <a:gd name="csY4" fmla="*/ 0 h 526883"/>
                  <a:gd name="csX5" fmla="*/ 1521802 w 5280802"/>
                  <a:gd name="csY5" fmla="*/ 0 h 526883"/>
                  <a:gd name="csX6" fmla="*/ 1995890 w 5280802"/>
                  <a:gd name="csY6" fmla="*/ 0 h 526883"/>
                  <a:gd name="csX7" fmla="*/ 2058011 w 5280802"/>
                  <a:gd name="csY7" fmla="*/ 0 h 526883"/>
                  <a:gd name="csX8" fmla="*/ 2083816 w 5280802"/>
                  <a:gd name="csY8" fmla="*/ 0 h 526883"/>
                  <a:gd name="csX9" fmla="*/ 2145937 w 5280802"/>
                  <a:gd name="csY9" fmla="*/ 0 h 526883"/>
                  <a:gd name="csX10" fmla="*/ 2620026 w 5280802"/>
                  <a:gd name="csY10" fmla="*/ 0 h 526883"/>
                  <a:gd name="csX11" fmla="*/ 2682148 w 5280802"/>
                  <a:gd name="csY11" fmla="*/ 0 h 526883"/>
                  <a:gd name="csX12" fmla="*/ 2707952 w 5280802"/>
                  <a:gd name="csY12" fmla="*/ 0 h 526883"/>
                  <a:gd name="csX13" fmla="*/ 2770073 w 5280802"/>
                  <a:gd name="csY13" fmla="*/ 0 h 526883"/>
                  <a:gd name="csX14" fmla="*/ 3244162 w 5280802"/>
                  <a:gd name="csY14" fmla="*/ 0 h 526883"/>
                  <a:gd name="csX15" fmla="*/ 3306283 w 5280802"/>
                  <a:gd name="csY15" fmla="*/ 0 h 526883"/>
                  <a:gd name="csX16" fmla="*/ 3332086 w 5280802"/>
                  <a:gd name="csY16" fmla="*/ 0 h 526883"/>
                  <a:gd name="csX17" fmla="*/ 3394209 w 5280802"/>
                  <a:gd name="csY17" fmla="*/ 0 h 526883"/>
                  <a:gd name="csX18" fmla="*/ 3868298 w 5280802"/>
                  <a:gd name="csY18" fmla="*/ 0 h 526883"/>
                  <a:gd name="csX19" fmla="*/ 3930419 w 5280802"/>
                  <a:gd name="csY19" fmla="*/ 0 h 526883"/>
                  <a:gd name="csX20" fmla="*/ 4018343 w 5280802"/>
                  <a:gd name="csY20" fmla="*/ 0 h 526883"/>
                  <a:gd name="csX21" fmla="*/ 4492432 w 5280802"/>
                  <a:gd name="csY21" fmla="*/ 0 h 526883"/>
                  <a:gd name="csX22" fmla="*/ 4554555 w 5280802"/>
                  <a:gd name="csY22" fmla="*/ 0 h 526883"/>
                  <a:gd name="csX23" fmla="*/ 5178689 w 5280802"/>
                  <a:gd name="csY23" fmla="*/ 0 h 526883"/>
                  <a:gd name="csX24" fmla="*/ 5277692 w 5280802"/>
                  <a:gd name="csY24" fmla="*/ 126866 h 526883"/>
                  <a:gd name="csX25" fmla="*/ 5197055 w 5280802"/>
                  <a:gd name="csY25" fmla="*/ 449519 h 526883"/>
                  <a:gd name="csX26" fmla="*/ 5098053 w 5280802"/>
                  <a:gd name="csY26" fmla="*/ 526883 h 526883"/>
                  <a:gd name="csX27" fmla="*/ 4473919 w 5280802"/>
                  <a:gd name="csY27" fmla="*/ 526883 h 526883"/>
                  <a:gd name="csX28" fmla="*/ 4281024 w 5280802"/>
                  <a:gd name="csY28" fmla="*/ 526883 h 526883"/>
                  <a:gd name="csX29" fmla="*/ 3937707 w 5280802"/>
                  <a:gd name="csY29" fmla="*/ 526883 h 526883"/>
                  <a:gd name="csX30" fmla="*/ 3849783 w 5280802"/>
                  <a:gd name="csY30" fmla="*/ 526883 h 526883"/>
                  <a:gd name="csX31" fmla="*/ 3656890 w 5280802"/>
                  <a:gd name="csY31" fmla="*/ 526883 h 526883"/>
                  <a:gd name="csX32" fmla="*/ 3313573 w 5280802"/>
                  <a:gd name="csY32" fmla="*/ 526883 h 526883"/>
                  <a:gd name="csX33" fmla="*/ 3225647 w 5280802"/>
                  <a:gd name="csY33" fmla="*/ 526883 h 526883"/>
                  <a:gd name="csX34" fmla="*/ 3120678 w 5280802"/>
                  <a:gd name="csY34" fmla="*/ 526883 h 526883"/>
                  <a:gd name="csX35" fmla="*/ 3032754 w 5280802"/>
                  <a:gd name="csY35" fmla="*/ 526883 h 526883"/>
                  <a:gd name="csX36" fmla="*/ 2689437 w 5280802"/>
                  <a:gd name="csY36" fmla="*/ 526883 h 526883"/>
                  <a:gd name="csX37" fmla="*/ 2601511 w 5280802"/>
                  <a:gd name="csY37" fmla="*/ 526883 h 526883"/>
                  <a:gd name="csX38" fmla="*/ 2496544 w 5280802"/>
                  <a:gd name="csY38" fmla="*/ 526883 h 526883"/>
                  <a:gd name="csX39" fmla="*/ 2408618 w 5280802"/>
                  <a:gd name="csY39" fmla="*/ 526883 h 526883"/>
                  <a:gd name="csX40" fmla="*/ 2065301 w 5280802"/>
                  <a:gd name="csY40" fmla="*/ 526883 h 526883"/>
                  <a:gd name="csX41" fmla="*/ 1977375 w 5280802"/>
                  <a:gd name="csY41" fmla="*/ 526883 h 526883"/>
                  <a:gd name="csX42" fmla="*/ 1872408 w 5280802"/>
                  <a:gd name="csY42" fmla="*/ 526883 h 526883"/>
                  <a:gd name="csX43" fmla="*/ 1784482 w 5280802"/>
                  <a:gd name="csY43" fmla="*/ 526883 h 526883"/>
                  <a:gd name="csX44" fmla="*/ 1441165 w 5280802"/>
                  <a:gd name="csY44" fmla="*/ 526883 h 526883"/>
                  <a:gd name="csX45" fmla="*/ 1248272 w 5280802"/>
                  <a:gd name="csY45" fmla="*/ 526883 h 526883"/>
                  <a:gd name="csX46" fmla="*/ 1160346 w 5280802"/>
                  <a:gd name="csY46" fmla="*/ 526883 h 526883"/>
                  <a:gd name="csX47" fmla="*/ 817029 w 5280802"/>
                  <a:gd name="csY47" fmla="*/ 526883 h 526883"/>
                  <a:gd name="csX48" fmla="*/ 624136 w 5280802"/>
                  <a:gd name="csY48" fmla="*/ 526883 h 526883"/>
                  <a:gd name="csX49" fmla="*/ 0 w 5280802"/>
                  <a:gd name="csY49" fmla="*/ 526883 h 526883"/>
                  <a:gd name="csX50" fmla="*/ 112406 w 5280802"/>
                  <a:gd name="csY50" fmla="*/ 77365 h 526883"/>
                  <a:gd name="csX51" fmla="*/ 211408 w 5280802"/>
                  <a:gd name="csY51" fmla="*/ 0 h 5268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5280802" h="526883">
                    <a:moveTo>
                      <a:pt x="211408" y="0"/>
                    </a:moveTo>
                    <a:lnTo>
                      <a:pt x="835544" y="0"/>
                    </a:lnTo>
                    <a:lnTo>
                      <a:pt x="897665" y="0"/>
                    </a:lnTo>
                    <a:lnTo>
                      <a:pt x="1371754" y="0"/>
                    </a:lnTo>
                    <a:lnTo>
                      <a:pt x="1459680" y="0"/>
                    </a:lnTo>
                    <a:lnTo>
                      <a:pt x="1521802" y="0"/>
                    </a:lnTo>
                    <a:lnTo>
                      <a:pt x="1995890" y="0"/>
                    </a:lnTo>
                    <a:lnTo>
                      <a:pt x="2058011" y="0"/>
                    </a:lnTo>
                    <a:lnTo>
                      <a:pt x="2083816" y="0"/>
                    </a:lnTo>
                    <a:lnTo>
                      <a:pt x="2145937" y="0"/>
                    </a:lnTo>
                    <a:lnTo>
                      <a:pt x="2620026" y="0"/>
                    </a:lnTo>
                    <a:lnTo>
                      <a:pt x="2682148" y="0"/>
                    </a:lnTo>
                    <a:lnTo>
                      <a:pt x="2707952" y="0"/>
                    </a:lnTo>
                    <a:lnTo>
                      <a:pt x="2770073" y="0"/>
                    </a:lnTo>
                    <a:lnTo>
                      <a:pt x="3244162" y="0"/>
                    </a:lnTo>
                    <a:lnTo>
                      <a:pt x="3306283" y="0"/>
                    </a:lnTo>
                    <a:lnTo>
                      <a:pt x="3332086" y="0"/>
                    </a:lnTo>
                    <a:lnTo>
                      <a:pt x="3394209" y="0"/>
                    </a:lnTo>
                    <a:lnTo>
                      <a:pt x="3868298" y="0"/>
                    </a:lnTo>
                    <a:lnTo>
                      <a:pt x="3930419" y="0"/>
                    </a:lnTo>
                    <a:lnTo>
                      <a:pt x="4018343" y="0"/>
                    </a:lnTo>
                    <a:lnTo>
                      <a:pt x="4492432" y="0"/>
                    </a:lnTo>
                    <a:lnTo>
                      <a:pt x="4554555" y="0"/>
                    </a:lnTo>
                    <a:lnTo>
                      <a:pt x="5178689" y="0"/>
                    </a:lnTo>
                    <a:cubicBezTo>
                      <a:pt x="5245078" y="0"/>
                      <a:pt x="5293840" y="62378"/>
                      <a:pt x="5277692" y="126866"/>
                    </a:cubicBezTo>
                    <a:lnTo>
                      <a:pt x="5197055" y="449519"/>
                    </a:lnTo>
                    <a:cubicBezTo>
                      <a:pt x="5185656" y="495009"/>
                      <a:pt x="5144810" y="526883"/>
                      <a:pt x="5098053" y="526883"/>
                    </a:cubicBezTo>
                    <a:lnTo>
                      <a:pt x="4473919" y="526883"/>
                    </a:lnTo>
                    <a:lnTo>
                      <a:pt x="4281024" y="526883"/>
                    </a:lnTo>
                    <a:lnTo>
                      <a:pt x="3937707" y="526883"/>
                    </a:lnTo>
                    <a:lnTo>
                      <a:pt x="3849783" y="526883"/>
                    </a:lnTo>
                    <a:lnTo>
                      <a:pt x="3656890" y="526883"/>
                    </a:lnTo>
                    <a:lnTo>
                      <a:pt x="3313573" y="526883"/>
                    </a:lnTo>
                    <a:lnTo>
                      <a:pt x="3225647" y="526883"/>
                    </a:lnTo>
                    <a:lnTo>
                      <a:pt x="3120678" y="526883"/>
                    </a:lnTo>
                    <a:lnTo>
                      <a:pt x="3032754" y="526883"/>
                    </a:lnTo>
                    <a:lnTo>
                      <a:pt x="2689437" y="526883"/>
                    </a:lnTo>
                    <a:lnTo>
                      <a:pt x="2601511" y="526883"/>
                    </a:lnTo>
                    <a:lnTo>
                      <a:pt x="2496544" y="526883"/>
                    </a:lnTo>
                    <a:lnTo>
                      <a:pt x="2408618" y="526883"/>
                    </a:lnTo>
                    <a:lnTo>
                      <a:pt x="2065301" y="526883"/>
                    </a:lnTo>
                    <a:lnTo>
                      <a:pt x="1977375" y="526883"/>
                    </a:lnTo>
                    <a:lnTo>
                      <a:pt x="1872408" y="526883"/>
                    </a:lnTo>
                    <a:lnTo>
                      <a:pt x="1784482" y="526883"/>
                    </a:lnTo>
                    <a:lnTo>
                      <a:pt x="1441165" y="526883"/>
                    </a:lnTo>
                    <a:lnTo>
                      <a:pt x="1248272" y="526883"/>
                    </a:lnTo>
                    <a:lnTo>
                      <a:pt x="1160346" y="526883"/>
                    </a:lnTo>
                    <a:lnTo>
                      <a:pt x="817029" y="526883"/>
                    </a:lnTo>
                    <a:lnTo>
                      <a:pt x="624136" y="526883"/>
                    </a:lnTo>
                    <a:lnTo>
                      <a:pt x="0" y="526883"/>
                    </a:lnTo>
                    <a:lnTo>
                      <a:pt x="112406" y="77365"/>
                    </a:lnTo>
                    <a:cubicBezTo>
                      <a:pt x="123805" y="31875"/>
                      <a:pt x="164651" y="0"/>
                      <a:pt x="211408" y="0"/>
                    </a:cubicBezTo>
                    <a:close/>
                  </a:path>
                </a:pathLst>
              </a:custGeom>
              <a:gradFill>
                <a:gsLst>
                  <a:gs pos="0">
                    <a:srgbClr val="A073F3">
                      <a:alpha val="20000"/>
                    </a:srgbClr>
                  </a:gs>
                  <a:gs pos="100000">
                    <a:srgbClr val="A073F3">
                      <a:alpha val="0"/>
                    </a:srgbClr>
                  </a:gs>
                </a:gsLst>
                <a:lin ang="0" scaled="0"/>
              </a:gradFill>
              <a:ln w="9525" cap="flat">
                <a:noFill/>
                <a:prstDash val="solid"/>
                <a:miter/>
              </a:ln>
            </p:spPr>
            <p:txBody>
              <a:bodyPr wrap="square">
                <a:noAutofit/>
              </a:bodyPr>
              <a:lstStyle/>
              <a:p>
                <a:endParaRPr lang="zh-CN" altLang="en-US">
                  <a:solidFill>
                    <a:schemeClr val="tx1"/>
                  </a:solidFill>
                </a:endParaRPr>
              </a:p>
            </p:txBody>
          </p:sp>
          <p:sp>
            <p:nvSpPr>
              <p:cNvPr id="25" name="任意多边形: 形状 24"/>
              <p:cNvSpPr/>
              <p:nvPr>
                <p:custDataLst>
                  <p:tags r:id="rId2"/>
                </p:custDataLst>
              </p:nvPr>
            </p:nvSpPr>
            <p:spPr>
              <a:xfrm>
                <a:off x="323070" y="308059"/>
                <a:ext cx="313008" cy="526883"/>
              </a:xfrm>
              <a:custGeom>
                <a:avLst/>
                <a:gdLst>
                  <a:gd name="csX0" fmla="*/ 211408 w 313008"/>
                  <a:gd name="csY0" fmla="*/ 0 h 526883"/>
                  <a:gd name="csX1" fmla="*/ 313008 w 313008"/>
                  <a:gd name="csY1" fmla="*/ 0 h 526883"/>
                  <a:gd name="csX2" fmla="*/ 214006 w 313008"/>
                  <a:gd name="csY2" fmla="*/ 77365 h 526883"/>
                  <a:gd name="csX3" fmla="*/ 101600 w 313008"/>
                  <a:gd name="csY3" fmla="*/ 526883 h 526883"/>
                  <a:gd name="csX4" fmla="*/ 0 w 313008"/>
                  <a:gd name="csY4" fmla="*/ 526883 h 526883"/>
                  <a:gd name="csX5" fmla="*/ 112406 w 313008"/>
                  <a:gd name="csY5" fmla="*/ 77365 h 526883"/>
                  <a:gd name="csX6" fmla="*/ 211408 w 313008"/>
                  <a:gd name="csY6" fmla="*/ 0 h 52688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13008" h="526883">
                    <a:moveTo>
                      <a:pt x="211408" y="0"/>
                    </a:moveTo>
                    <a:lnTo>
                      <a:pt x="313008" y="0"/>
                    </a:lnTo>
                    <a:cubicBezTo>
                      <a:pt x="266251" y="0"/>
                      <a:pt x="225405" y="31875"/>
                      <a:pt x="214006" y="77365"/>
                    </a:cubicBezTo>
                    <a:lnTo>
                      <a:pt x="101600" y="526883"/>
                    </a:lnTo>
                    <a:lnTo>
                      <a:pt x="0" y="526883"/>
                    </a:lnTo>
                    <a:lnTo>
                      <a:pt x="112406" y="77365"/>
                    </a:lnTo>
                    <a:cubicBezTo>
                      <a:pt x="123805" y="31875"/>
                      <a:pt x="164651" y="0"/>
                      <a:pt x="211408" y="0"/>
                    </a:cubicBezTo>
                    <a:close/>
                  </a:path>
                </a:pathLst>
              </a:custGeom>
              <a:solidFill>
                <a:srgbClr val="A073F3"/>
              </a:solidFill>
              <a:ln w="9525" cap="flat">
                <a:noFill/>
                <a:prstDash val="solid"/>
                <a:miter/>
              </a:ln>
            </p:spPr>
            <p:txBody>
              <a:bodyPr wrap="square">
                <a:noAutofit/>
              </a:bodyPr>
              <a:lstStyle/>
              <a:p>
                <a:endParaRPr lang="zh-CN" altLang="en-US">
                  <a:solidFill>
                    <a:schemeClr val="tx1"/>
                  </a:solidFill>
                </a:endParaRPr>
              </a:p>
            </p:txBody>
          </p:sp>
        </p:grpSp>
        <p:sp>
          <p:nvSpPr>
            <p:cNvPr id="29" name="文本框 28"/>
            <p:cNvSpPr txBox="1"/>
            <p:nvPr>
              <p:custDataLst>
                <p:tags r:id="rId3"/>
              </p:custDataLst>
            </p:nvPr>
          </p:nvSpPr>
          <p:spPr>
            <a:xfrm>
              <a:off x="816609" y="372110"/>
              <a:ext cx="5119733" cy="398780"/>
            </a:xfrm>
            <a:prstGeom prst="rect">
              <a:avLst/>
            </a:prstGeom>
            <a:noFill/>
          </p:spPr>
          <p:txBody>
            <a:bodyPr wrap="square" anchor="ctr">
              <a:spAutoFit/>
            </a:bodyPr>
            <a:lstStyle/>
            <a:p>
              <a:r>
                <a:rPr lang="zh-CN" altLang="en-US" sz="2000" b="1">
                  <a:gradFill>
                    <a:gsLst>
                      <a:gs pos="0">
                        <a:schemeClr val="tx1">
                          <a:lumMod val="50000"/>
                        </a:schemeClr>
                      </a:gs>
                      <a:gs pos="100000">
                        <a:schemeClr val="tx1">
                          <a:lumMod val="50000"/>
                        </a:schemeClr>
                      </a:gs>
                    </a:gsLst>
                    <a:lin ang="0" scaled="0"/>
                  </a:gradFill>
                </a:rPr>
                <a:t>白内障术后炎症带来的综合疾病负担</a:t>
              </a:r>
              <a:endParaRPr lang="zh-CN" altLang="en-US" sz="2000" b="1">
                <a:gradFill>
                  <a:gsLst>
                    <a:gs pos="0">
                      <a:schemeClr val="tx1">
                        <a:lumMod val="50000"/>
                      </a:schemeClr>
                    </a:gs>
                    <a:gs pos="100000">
                      <a:schemeClr val="tx1">
                        <a:lumMod val="50000"/>
                      </a:schemeClr>
                    </a:gs>
                  </a:gsLst>
                  <a:lin ang="0" scaled="0"/>
                </a:gradFill>
              </a:endParaRPr>
            </a:p>
          </p:txBody>
        </p:sp>
      </p:grpSp>
      <p:grpSp>
        <p:nvGrpSpPr>
          <p:cNvPr id="34" name="组合 33"/>
          <p:cNvGrpSpPr/>
          <p:nvPr/>
        </p:nvGrpSpPr>
        <p:grpSpPr>
          <a:xfrm>
            <a:off x="597028" y="3604245"/>
            <a:ext cx="5498972" cy="526883"/>
            <a:chOff x="437370" y="4001044"/>
            <a:chExt cx="5498972" cy="526883"/>
          </a:xfrm>
        </p:grpSpPr>
        <p:grpSp>
          <p:nvGrpSpPr>
            <p:cNvPr id="30" name="组合 29"/>
            <p:cNvGrpSpPr/>
            <p:nvPr/>
          </p:nvGrpSpPr>
          <p:grpSpPr>
            <a:xfrm>
              <a:off x="437370" y="4001044"/>
              <a:ext cx="5280802" cy="526883"/>
              <a:chOff x="323070" y="308059"/>
              <a:chExt cx="5280802" cy="526883"/>
            </a:xfrm>
          </p:grpSpPr>
          <p:sp>
            <p:nvSpPr>
              <p:cNvPr id="31" name="任意多边形: 形状 30"/>
              <p:cNvSpPr/>
              <p:nvPr>
                <p:custDataLst>
                  <p:tags r:id="rId4"/>
                </p:custDataLst>
              </p:nvPr>
            </p:nvSpPr>
            <p:spPr>
              <a:xfrm>
                <a:off x="323070" y="308059"/>
                <a:ext cx="5280802" cy="526883"/>
              </a:xfrm>
              <a:custGeom>
                <a:avLst/>
                <a:gdLst>
                  <a:gd name="csX0" fmla="*/ 211408 w 5280802"/>
                  <a:gd name="csY0" fmla="*/ 0 h 526883"/>
                  <a:gd name="csX1" fmla="*/ 835544 w 5280802"/>
                  <a:gd name="csY1" fmla="*/ 0 h 526883"/>
                  <a:gd name="csX2" fmla="*/ 897665 w 5280802"/>
                  <a:gd name="csY2" fmla="*/ 0 h 526883"/>
                  <a:gd name="csX3" fmla="*/ 1371754 w 5280802"/>
                  <a:gd name="csY3" fmla="*/ 0 h 526883"/>
                  <a:gd name="csX4" fmla="*/ 1459680 w 5280802"/>
                  <a:gd name="csY4" fmla="*/ 0 h 526883"/>
                  <a:gd name="csX5" fmla="*/ 1521802 w 5280802"/>
                  <a:gd name="csY5" fmla="*/ 0 h 526883"/>
                  <a:gd name="csX6" fmla="*/ 1995890 w 5280802"/>
                  <a:gd name="csY6" fmla="*/ 0 h 526883"/>
                  <a:gd name="csX7" fmla="*/ 2058011 w 5280802"/>
                  <a:gd name="csY7" fmla="*/ 0 h 526883"/>
                  <a:gd name="csX8" fmla="*/ 2083816 w 5280802"/>
                  <a:gd name="csY8" fmla="*/ 0 h 526883"/>
                  <a:gd name="csX9" fmla="*/ 2145937 w 5280802"/>
                  <a:gd name="csY9" fmla="*/ 0 h 526883"/>
                  <a:gd name="csX10" fmla="*/ 2620026 w 5280802"/>
                  <a:gd name="csY10" fmla="*/ 0 h 526883"/>
                  <a:gd name="csX11" fmla="*/ 2682148 w 5280802"/>
                  <a:gd name="csY11" fmla="*/ 0 h 526883"/>
                  <a:gd name="csX12" fmla="*/ 2707952 w 5280802"/>
                  <a:gd name="csY12" fmla="*/ 0 h 526883"/>
                  <a:gd name="csX13" fmla="*/ 2770073 w 5280802"/>
                  <a:gd name="csY13" fmla="*/ 0 h 526883"/>
                  <a:gd name="csX14" fmla="*/ 3244162 w 5280802"/>
                  <a:gd name="csY14" fmla="*/ 0 h 526883"/>
                  <a:gd name="csX15" fmla="*/ 3306283 w 5280802"/>
                  <a:gd name="csY15" fmla="*/ 0 h 526883"/>
                  <a:gd name="csX16" fmla="*/ 3332086 w 5280802"/>
                  <a:gd name="csY16" fmla="*/ 0 h 526883"/>
                  <a:gd name="csX17" fmla="*/ 3394209 w 5280802"/>
                  <a:gd name="csY17" fmla="*/ 0 h 526883"/>
                  <a:gd name="csX18" fmla="*/ 3868298 w 5280802"/>
                  <a:gd name="csY18" fmla="*/ 0 h 526883"/>
                  <a:gd name="csX19" fmla="*/ 3930419 w 5280802"/>
                  <a:gd name="csY19" fmla="*/ 0 h 526883"/>
                  <a:gd name="csX20" fmla="*/ 4018343 w 5280802"/>
                  <a:gd name="csY20" fmla="*/ 0 h 526883"/>
                  <a:gd name="csX21" fmla="*/ 4492432 w 5280802"/>
                  <a:gd name="csY21" fmla="*/ 0 h 526883"/>
                  <a:gd name="csX22" fmla="*/ 4554555 w 5280802"/>
                  <a:gd name="csY22" fmla="*/ 0 h 526883"/>
                  <a:gd name="csX23" fmla="*/ 5178689 w 5280802"/>
                  <a:gd name="csY23" fmla="*/ 0 h 526883"/>
                  <a:gd name="csX24" fmla="*/ 5277692 w 5280802"/>
                  <a:gd name="csY24" fmla="*/ 126866 h 526883"/>
                  <a:gd name="csX25" fmla="*/ 5197055 w 5280802"/>
                  <a:gd name="csY25" fmla="*/ 449519 h 526883"/>
                  <a:gd name="csX26" fmla="*/ 5098053 w 5280802"/>
                  <a:gd name="csY26" fmla="*/ 526883 h 526883"/>
                  <a:gd name="csX27" fmla="*/ 4473919 w 5280802"/>
                  <a:gd name="csY27" fmla="*/ 526883 h 526883"/>
                  <a:gd name="csX28" fmla="*/ 4281024 w 5280802"/>
                  <a:gd name="csY28" fmla="*/ 526883 h 526883"/>
                  <a:gd name="csX29" fmla="*/ 3937707 w 5280802"/>
                  <a:gd name="csY29" fmla="*/ 526883 h 526883"/>
                  <a:gd name="csX30" fmla="*/ 3849783 w 5280802"/>
                  <a:gd name="csY30" fmla="*/ 526883 h 526883"/>
                  <a:gd name="csX31" fmla="*/ 3656890 w 5280802"/>
                  <a:gd name="csY31" fmla="*/ 526883 h 526883"/>
                  <a:gd name="csX32" fmla="*/ 3313573 w 5280802"/>
                  <a:gd name="csY32" fmla="*/ 526883 h 526883"/>
                  <a:gd name="csX33" fmla="*/ 3225647 w 5280802"/>
                  <a:gd name="csY33" fmla="*/ 526883 h 526883"/>
                  <a:gd name="csX34" fmla="*/ 3120678 w 5280802"/>
                  <a:gd name="csY34" fmla="*/ 526883 h 526883"/>
                  <a:gd name="csX35" fmla="*/ 3032754 w 5280802"/>
                  <a:gd name="csY35" fmla="*/ 526883 h 526883"/>
                  <a:gd name="csX36" fmla="*/ 2689437 w 5280802"/>
                  <a:gd name="csY36" fmla="*/ 526883 h 526883"/>
                  <a:gd name="csX37" fmla="*/ 2601511 w 5280802"/>
                  <a:gd name="csY37" fmla="*/ 526883 h 526883"/>
                  <a:gd name="csX38" fmla="*/ 2496544 w 5280802"/>
                  <a:gd name="csY38" fmla="*/ 526883 h 526883"/>
                  <a:gd name="csX39" fmla="*/ 2408618 w 5280802"/>
                  <a:gd name="csY39" fmla="*/ 526883 h 526883"/>
                  <a:gd name="csX40" fmla="*/ 2065301 w 5280802"/>
                  <a:gd name="csY40" fmla="*/ 526883 h 526883"/>
                  <a:gd name="csX41" fmla="*/ 1977375 w 5280802"/>
                  <a:gd name="csY41" fmla="*/ 526883 h 526883"/>
                  <a:gd name="csX42" fmla="*/ 1872408 w 5280802"/>
                  <a:gd name="csY42" fmla="*/ 526883 h 526883"/>
                  <a:gd name="csX43" fmla="*/ 1784482 w 5280802"/>
                  <a:gd name="csY43" fmla="*/ 526883 h 526883"/>
                  <a:gd name="csX44" fmla="*/ 1441165 w 5280802"/>
                  <a:gd name="csY44" fmla="*/ 526883 h 526883"/>
                  <a:gd name="csX45" fmla="*/ 1248272 w 5280802"/>
                  <a:gd name="csY45" fmla="*/ 526883 h 526883"/>
                  <a:gd name="csX46" fmla="*/ 1160346 w 5280802"/>
                  <a:gd name="csY46" fmla="*/ 526883 h 526883"/>
                  <a:gd name="csX47" fmla="*/ 817029 w 5280802"/>
                  <a:gd name="csY47" fmla="*/ 526883 h 526883"/>
                  <a:gd name="csX48" fmla="*/ 624136 w 5280802"/>
                  <a:gd name="csY48" fmla="*/ 526883 h 526883"/>
                  <a:gd name="csX49" fmla="*/ 0 w 5280802"/>
                  <a:gd name="csY49" fmla="*/ 526883 h 526883"/>
                  <a:gd name="csX50" fmla="*/ 112406 w 5280802"/>
                  <a:gd name="csY50" fmla="*/ 77365 h 526883"/>
                  <a:gd name="csX51" fmla="*/ 211408 w 5280802"/>
                  <a:gd name="csY51" fmla="*/ 0 h 5268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5280802" h="526883">
                    <a:moveTo>
                      <a:pt x="211408" y="0"/>
                    </a:moveTo>
                    <a:lnTo>
                      <a:pt x="835544" y="0"/>
                    </a:lnTo>
                    <a:lnTo>
                      <a:pt x="897665" y="0"/>
                    </a:lnTo>
                    <a:lnTo>
                      <a:pt x="1371754" y="0"/>
                    </a:lnTo>
                    <a:lnTo>
                      <a:pt x="1459680" y="0"/>
                    </a:lnTo>
                    <a:lnTo>
                      <a:pt x="1521802" y="0"/>
                    </a:lnTo>
                    <a:lnTo>
                      <a:pt x="1995890" y="0"/>
                    </a:lnTo>
                    <a:lnTo>
                      <a:pt x="2058011" y="0"/>
                    </a:lnTo>
                    <a:lnTo>
                      <a:pt x="2083816" y="0"/>
                    </a:lnTo>
                    <a:lnTo>
                      <a:pt x="2145937" y="0"/>
                    </a:lnTo>
                    <a:lnTo>
                      <a:pt x="2620026" y="0"/>
                    </a:lnTo>
                    <a:lnTo>
                      <a:pt x="2682148" y="0"/>
                    </a:lnTo>
                    <a:lnTo>
                      <a:pt x="2707952" y="0"/>
                    </a:lnTo>
                    <a:lnTo>
                      <a:pt x="2770073" y="0"/>
                    </a:lnTo>
                    <a:lnTo>
                      <a:pt x="3244162" y="0"/>
                    </a:lnTo>
                    <a:lnTo>
                      <a:pt x="3306283" y="0"/>
                    </a:lnTo>
                    <a:lnTo>
                      <a:pt x="3332086" y="0"/>
                    </a:lnTo>
                    <a:lnTo>
                      <a:pt x="3394209" y="0"/>
                    </a:lnTo>
                    <a:lnTo>
                      <a:pt x="3868298" y="0"/>
                    </a:lnTo>
                    <a:lnTo>
                      <a:pt x="3930419" y="0"/>
                    </a:lnTo>
                    <a:lnTo>
                      <a:pt x="4018343" y="0"/>
                    </a:lnTo>
                    <a:lnTo>
                      <a:pt x="4492432" y="0"/>
                    </a:lnTo>
                    <a:lnTo>
                      <a:pt x="4554555" y="0"/>
                    </a:lnTo>
                    <a:lnTo>
                      <a:pt x="5178689" y="0"/>
                    </a:lnTo>
                    <a:cubicBezTo>
                      <a:pt x="5245078" y="0"/>
                      <a:pt x="5293840" y="62378"/>
                      <a:pt x="5277692" y="126866"/>
                    </a:cubicBezTo>
                    <a:lnTo>
                      <a:pt x="5197055" y="449519"/>
                    </a:lnTo>
                    <a:cubicBezTo>
                      <a:pt x="5185656" y="495009"/>
                      <a:pt x="5144810" y="526883"/>
                      <a:pt x="5098053" y="526883"/>
                    </a:cubicBezTo>
                    <a:lnTo>
                      <a:pt x="4473919" y="526883"/>
                    </a:lnTo>
                    <a:lnTo>
                      <a:pt x="4281024" y="526883"/>
                    </a:lnTo>
                    <a:lnTo>
                      <a:pt x="3937707" y="526883"/>
                    </a:lnTo>
                    <a:lnTo>
                      <a:pt x="3849783" y="526883"/>
                    </a:lnTo>
                    <a:lnTo>
                      <a:pt x="3656890" y="526883"/>
                    </a:lnTo>
                    <a:lnTo>
                      <a:pt x="3313573" y="526883"/>
                    </a:lnTo>
                    <a:lnTo>
                      <a:pt x="3225647" y="526883"/>
                    </a:lnTo>
                    <a:lnTo>
                      <a:pt x="3120678" y="526883"/>
                    </a:lnTo>
                    <a:lnTo>
                      <a:pt x="3032754" y="526883"/>
                    </a:lnTo>
                    <a:lnTo>
                      <a:pt x="2689437" y="526883"/>
                    </a:lnTo>
                    <a:lnTo>
                      <a:pt x="2601511" y="526883"/>
                    </a:lnTo>
                    <a:lnTo>
                      <a:pt x="2496544" y="526883"/>
                    </a:lnTo>
                    <a:lnTo>
                      <a:pt x="2408618" y="526883"/>
                    </a:lnTo>
                    <a:lnTo>
                      <a:pt x="2065301" y="526883"/>
                    </a:lnTo>
                    <a:lnTo>
                      <a:pt x="1977375" y="526883"/>
                    </a:lnTo>
                    <a:lnTo>
                      <a:pt x="1872408" y="526883"/>
                    </a:lnTo>
                    <a:lnTo>
                      <a:pt x="1784482" y="526883"/>
                    </a:lnTo>
                    <a:lnTo>
                      <a:pt x="1441165" y="526883"/>
                    </a:lnTo>
                    <a:lnTo>
                      <a:pt x="1248272" y="526883"/>
                    </a:lnTo>
                    <a:lnTo>
                      <a:pt x="1160346" y="526883"/>
                    </a:lnTo>
                    <a:lnTo>
                      <a:pt x="817029" y="526883"/>
                    </a:lnTo>
                    <a:lnTo>
                      <a:pt x="624136" y="526883"/>
                    </a:lnTo>
                    <a:lnTo>
                      <a:pt x="0" y="526883"/>
                    </a:lnTo>
                    <a:lnTo>
                      <a:pt x="112406" y="77365"/>
                    </a:lnTo>
                    <a:cubicBezTo>
                      <a:pt x="123805" y="31875"/>
                      <a:pt x="164651" y="0"/>
                      <a:pt x="211408" y="0"/>
                    </a:cubicBezTo>
                    <a:close/>
                  </a:path>
                </a:pathLst>
              </a:custGeom>
              <a:gradFill>
                <a:gsLst>
                  <a:gs pos="0">
                    <a:srgbClr val="A073F3">
                      <a:alpha val="20000"/>
                    </a:srgbClr>
                  </a:gs>
                  <a:gs pos="100000">
                    <a:srgbClr val="A073F3">
                      <a:alpha val="0"/>
                    </a:srgbClr>
                  </a:gs>
                </a:gsLst>
                <a:lin ang="0" scaled="0"/>
              </a:gradFill>
              <a:ln w="9525" cap="flat">
                <a:noFill/>
                <a:prstDash val="solid"/>
                <a:miter/>
              </a:ln>
            </p:spPr>
            <p:txBody>
              <a:bodyPr wrap="square">
                <a:noAutofit/>
              </a:bodyPr>
              <a:lstStyle/>
              <a:p>
                <a:endParaRPr lang="zh-CN" altLang="en-US">
                  <a:solidFill>
                    <a:schemeClr val="tx1"/>
                  </a:solidFill>
                </a:endParaRPr>
              </a:p>
            </p:txBody>
          </p:sp>
          <p:sp>
            <p:nvSpPr>
              <p:cNvPr id="32" name="任意多边形: 形状 31"/>
              <p:cNvSpPr/>
              <p:nvPr>
                <p:custDataLst>
                  <p:tags r:id="rId5"/>
                </p:custDataLst>
              </p:nvPr>
            </p:nvSpPr>
            <p:spPr>
              <a:xfrm>
                <a:off x="323070" y="308059"/>
                <a:ext cx="313008" cy="526883"/>
              </a:xfrm>
              <a:custGeom>
                <a:avLst/>
                <a:gdLst>
                  <a:gd name="csX0" fmla="*/ 211408 w 313008"/>
                  <a:gd name="csY0" fmla="*/ 0 h 526883"/>
                  <a:gd name="csX1" fmla="*/ 313008 w 313008"/>
                  <a:gd name="csY1" fmla="*/ 0 h 526883"/>
                  <a:gd name="csX2" fmla="*/ 214006 w 313008"/>
                  <a:gd name="csY2" fmla="*/ 77365 h 526883"/>
                  <a:gd name="csX3" fmla="*/ 101600 w 313008"/>
                  <a:gd name="csY3" fmla="*/ 526883 h 526883"/>
                  <a:gd name="csX4" fmla="*/ 0 w 313008"/>
                  <a:gd name="csY4" fmla="*/ 526883 h 526883"/>
                  <a:gd name="csX5" fmla="*/ 112406 w 313008"/>
                  <a:gd name="csY5" fmla="*/ 77365 h 526883"/>
                  <a:gd name="csX6" fmla="*/ 211408 w 313008"/>
                  <a:gd name="csY6" fmla="*/ 0 h 52688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13008" h="526883">
                    <a:moveTo>
                      <a:pt x="211408" y="0"/>
                    </a:moveTo>
                    <a:lnTo>
                      <a:pt x="313008" y="0"/>
                    </a:lnTo>
                    <a:cubicBezTo>
                      <a:pt x="266251" y="0"/>
                      <a:pt x="225405" y="31875"/>
                      <a:pt x="214006" y="77365"/>
                    </a:cubicBezTo>
                    <a:lnTo>
                      <a:pt x="101600" y="526883"/>
                    </a:lnTo>
                    <a:lnTo>
                      <a:pt x="0" y="526883"/>
                    </a:lnTo>
                    <a:lnTo>
                      <a:pt x="112406" y="77365"/>
                    </a:lnTo>
                    <a:cubicBezTo>
                      <a:pt x="123805" y="31875"/>
                      <a:pt x="164651" y="0"/>
                      <a:pt x="211408" y="0"/>
                    </a:cubicBezTo>
                    <a:close/>
                  </a:path>
                </a:pathLst>
              </a:custGeom>
              <a:solidFill>
                <a:srgbClr val="A073F3"/>
              </a:solidFill>
              <a:ln w="9525" cap="flat">
                <a:noFill/>
                <a:prstDash val="solid"/>
                <a:miter/>
              </a:ln>
            </p:spPr>
            <p:txBody>
              <a:bodyPr wrap="square">
                <a:noAutofit/>
              </a:bodyPr>
              <a:lstStyle/>
              <a:p>
                <a:endParaRPr lang="zh-CN" altLang="en-US">
                  <a:solidFill>
                    <a:schemeClr val="tx1"/>
                  </a:solidFill>
                </a:endParaRPr>
              </a:p>
            </p:txBody>
          </p:sp>
        </p:grpSp>
        <p:sp>
          <p:nvSpPr>
            <p:cNvPr id="33" name="文本框 32"/>
            <p:cNvSpPr txBox="1"/>
            <p:nvPr>
              <p:custDataLst>
                <p:tags r:id="rId6"/>
              </p:custDataLst>
            </p:nvPr>
          </p:nvSpPr>
          <p:spPr>
            <a:xfrm>
              <a:off x="816609" y="4065095"/>
              <a:ext cx="5119733" cy="398780"/>
            </a:xfrm>
            <a:prstGeom prst="rect">
              <a:avLst/>
            </a:prstGeom>
            <a:noFill/>
          </p:spPr>
          <p:txBody>
            <a:bodyPr wrap="square" anchor="ctr">
              <a:spAutoFit/>
            </a:bodyPr>
            <a:lstStyle/>
            <a:p>
              <a:r>
                <a:rPr lang="zh-CN" altLang="en-US" sz="2000" b="1">
                  <a:gradFill>
                    <a:gsLst>
                      <a:gs pos="0">
                        <a:schemeClr val="tx1">
                          <a:lumMod val="50000"/>
                        </a:schemeClr>
                      </a:gs>
                      <a:gs pos="100000">
                        <a:schemeClr val="tx1">
                          <a:lumMod val="50000"/>
                        </a:schemeClr>
                      </a:gs>
                    </a:gsLst>
                    <a:lin ang="0" scaled="0"/>
                  </a:gradFill>
                </a:rPr>
                <a:t>未满足的需求</a:t>
              </a:r>
              <a:endParaRPr lang="zh-CN" altLang="en-US" sz="2000" b="1">
                <a:gradFill>
                  <a:gsLst>
                    <a:gs pos="0">
                      <a:schemeClr val="tx1">
                        <a:lumMod val="50000"/>
                      </a:schemeClr>
                    </a:gs>
                    <a:gs pos="100000">
                      <a:schemeClr val="tx1">
                        <a:lumMod val="50000"/>
                      </a:schemeClr>
                    </a:gs>
                  </a:gsLst>
                  <a:lin ang="0" scaled="0"/>
                </a:gradFill>
              </a:endParaRPr>
            </a:p>
          </p:txBody>
        </p:sp>
      </p:grpSp>
      <p:grpSp>
        <p:nvGrpSpPr>
          <p:cNvPr id="88" name="组合 87"/>
          <p:cNvGrpSpPr/>
          <p:nvPr/>
        </p:nvGrpSpPr>
        <p:grpSpPr>
          <a:xfrm>
            <a:off x="597028" y="1012284"/>
            <a:ext cx="2609166" cy="2353715"/>
            <a:chOff x="597028" y="1012284"/>
            <a:chExt cx="2609166" cy="2353715"/>
          </a:xfrm>
        </p:grpSpPr>
        <p:sp>
          <p:nvSpPr>
            <p:cNvPr id="65" name="任意多边形: 形状 64"/>
            <p:cNvSpPr/>
            <p:nvPr/>
          </p:nvSpPr>
          <p:spPr>
            <a:xfrm>
              <a:off x="597028" y="1012284"/>
              <a:ext cx="2609166" cy="2353715"/>
            </a:xfrm>
            <a:custGeom>
              <a:avLst/>
              <a:gdLst>
                <a:gd name="csX0" fmla="*/ 0 w 2609166"/>
                <a:gd name="csY0" fmla="*/ 0 h 2353715"/>
                <a:gd name="csX1" fmla="*/ 2417711 w 2609166"/>
                <a:gd name="csY1" fmla="*/ 0 h 2353715"/>
                <a:gd name="csX2" fmla="*/ 2609166 w 2609166"/>
                <a:gd name="csY2" fmla="*/ 191454 h 2353715"/>
                <a:gd name="csX3" fmla="*/ 2609166 w 2609166"/>
                <a:gd name="csY3" fmla="*/ 528455 h 2353715"/>
                <a:gd name="csX4" fmla="*/ 2609166 w 2609166"/>
                <a:gd name="csY4" fmla="*/ 620093 h 2353715"/>
                <a:gd name="csX5" fmla="*/ 2609166 w 2609166"/>
                <a:gd name="csY5" fmla="*/ 957094 h 2353715"/>
                <a:gd name="csX6" fmla="*/ 2609166 w 2609166"/>
                <a:gd name="csY6" fmla="*/ 1396622 h 2353715"/>
                <a:gd name="csX7" fmla="*/ 2609166 w 2609166"/>
                <a:gd name="csY7" fmla="*/ 1733622 h 2353715"/>
                <a:gd name="csX8" fmla="*/ 2609166 w 2609166"/>
                <a:gd name="csY8" fmla="*/ 1825261 h 2353715"/>
                <a:gd name="csX9" fmla="*/ 2609166 w 2609166"/>
                <a:gd name="csY9" fmla="*/ 2162261 h 2353715"/>
                <a:gd name="csX10" fmla="*/ 2417711 w 2609166"/>
                <a:gd name="csY10" fmla="*/ 2353715 h 2353715"/>
                <a:gd name="csX11" fmla="*/ 191455 w 2609166"/>
                <a:gd name="csY11" fmla="*/ 2353715 h 2353715"/>
                <a:gd name="csX12" fmla="*/ 0 w 2609166"/>
                <a:gd name="csY12" fmla="*/ 2162261 h 2353715"/>
                <a:gd name="csX13" fmla="*/ 0 w 2609166"/>
                <a:gd name="csY13" fmla="*/ 1825261 h 2353715"/>
                <a:gd name="csX14" fmla="*/ 0 w 2609166"/>
                <a:gd name="csY14" fmla="*/ 1733622 h 2353715"/>
                <a:gd name="csX15" fmla="*/ 0 w 2609166"/>
                <a:gd name="csY15" fmla="*/ 1396622 h 2353715"/>
                <a:gd name="csX16" fmla="*/ 0 w 2609166"/>
                <a:gd name="csY16" fmla="*/ 765639 h 2353715"/>
                <a:gd name="csX17" fmla="*/ 0 w 2609166"/>
                <a:gd name="csY17" fmla="*/ 428639 h 2353715"/>
                <a:gd name="csX18" fmla="*/ 0 w 2609166"/>
                <a:gd name="csY18" fmla="*/ 337000 h 23537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609166" h="2353715">
                  <a:moveTo>
                    <a:pt x="0" y="0"/>
                  </a:moveTo>
                  <a:lnTo>
                    <a:pt x="2417711" y="0"/>
                  </a:lnTo>
                  <a:cubicBezTo>
                    <a:pt x="2523435" y="0"/>
                    <a:pt x="2609166" y="85733"/>
                    <a:pt x="2609166" y="191454"/>
                  </a:cubicBezTo>
                  <a:lnTo>
                    <a:pt x="2609166" y="528455"/>
                  </a:lnTo>
                  <a:lnTo>
                    <a:pt x="2609166" y="620093"/>
                  </a:lnTo>
                  <a:lnTo>
                    <a:pt x="2609166" y="957094"/>
                  </a:lnTo>
                  <a:lnTo>
                    <a:pt x="2609166" y="1396622"/>
                  </a:lnTo>
                  <a:lnTo>
                    <a:pt x="2609166" y="1733622"/>
                  </a:lnTo>
                  <a:lnTo>
                    <a:pt x="2609166" y="1825261"/>
                  </a:lnTo>
                  <a:lnTo>
                    <a:pt x="2609166" y="2162261"/>
                  </a:lnTo>
                  <a:cubicBezTo>
                    <a:pt x="2609166" y="2267983"/>
                    <a:pt x="2523435" y="2353715"/>
                    <a:pt x="2417711" y="2353715"/>
                  </a:cubicBezTo>
                  <a:lnTo>
                    <a:pt x="191455" y="2353715"/>
                  </a:lnTo>
                  <a:cubicBezTo>
                    <a:pt x="85733" y="2353715"/>
                    <a:pt x="0" y="2267983"/>
                    <a:pt x="0" y="2162261"/>
                  </a:cubicBezTo>
                  <a:lnTo>
                    <a:pt x="0" y="1825261"/>
                  </a:lnTo>
                  <a:lnTo>
                    <a:pt x="0" y="1733622"/>
                  </a:lnTo>
                  <a:lnTo>
                    <a:pt x="0" y="1396622"/>
                  </a:lnTo>
                  <a:lnTo>
                    <a:pt x="0" y="765639"/>
                  </a:lnTo>
                  <a:lnTo>
                    <a:pt x="0" y="428639"/>
                  </a:lnTo>
                  <a:lnTo>
                    <a:pt x="0" y="337000"/>
                  </a:lnTo>
                  <a:close/>
                </a:path>
              </a:pathLst>
            </a:custGeom>
            <a:solidFill>
              <a:schemeClr val="bg1"/>
            </a:solidFill>
            <a:ln w="12700" cap="flat">
              <a:gradFill>
                <a:gsLst>
                  <a:gs pos="0">
                    <a:srgbClr val="A073F3"/>
                  </a:gs>
                  <a:gs pos="100000">
                    <a:srgbClr val="A073F3">
                      <a:alpha val="0"/>
                    </a:srgbClr>
                  </a:gs>
                </a:gsLst>
                <a:lin ang="5400000" scaled="1"/>
              </a:gradFill>
              <a:prstDash val="solid"/>
              <a:miter/>
            </a:ln>
            <a:effectLst>
              <a:outerShdw blurRad="190500" dist="190500" dir="5400000" algn="t" rotWithShape="0">
                <a:srgbClr val="A073F3">
                  <a:alpha val="10000"/>
                </a:srgbClr>
              </a:outerShdw>
            </a:effectLst>
          </p:spPr>
          <p:txBody>
            <a:bodyPr wrap="square">
              <a:noAutofit/>
            </a:bodyPr>
            <a:lstStyle/>
            <a:p>
              <a:endParaRPr lang="zh-CN" altLang="en-US"/>
            </a:p>
          </p:txBody>
        </p:sp>
        <p:sp>
          <p:nvSpPr>
            <p:cNvPr id="60" name="文本框 59"/>
            <p:cNvSpPr txBox="1"/>
            <p:nvPr/>
          </p:nvSpPr>
          <p:spPr>
            <a:xfrm>
              <a:off x="649669" y="1532065"/>
              <a:ext cx="2503884" cy="1753235"/>
            </a:xfrm>
            <a:prstGeom prst="rect">
              <a:avLst/>
            </a:prstGeom>
            <a:noFill/>
          </p:spPr>
          <p:txBody>
            <a:bodyPr wrap="square">
              <a:spAutoFit/>
            </a:bodyPr>
            <a:lstStyle/>
            <a:p>
              <a:pPr>
                <a:lnSpc>
                  <a:spcPct val="150000"/>
                </a:lnSpc>
              </a:pPr>
              <a:r>
                <a:rPr lang="zh-CN" altLang="en-US" sz="1200" b="1">
                  <a:gradFill>
                    <a:gsLst>
                      <a:gs pos="0">
                        <a:schemeClr val="tx1">
                          <a:lumMod val="50000"/>
                        </a:schemeClr>
                      </a:gs>
                      <a:gs pos="100000">
                        <a:schemeClr val="tx1">
                          <a:lumMod val="50000"/>
                        </a:schemeClr>
                      </a:gs>
                    </a:gsLst>
                    <a:lin ang="5400000" scaled="1"/>
                  </a:gradFill>
                  <a:latin typeface="+mn-ea"/>
                </a:rPr>
                <a:t>国内年白内障手术量近 450 万例，术后炎症发生率 60%~80%</a:t>
              </a:r>
              <a:r>
                <a:rPr lang="en-US" altLang="zh-CN" sz="1200" b="1" baseline="30000">
                  <a:gradFill>
                    <a:gsLst>
                      <a:gs pos="0">
                        <a:schemeClr val="tx1">
                          <a:lumMod val="50000"/>
                        </a:schemeClr>
                      </a:gs>
                      <a:gs pos="100000">
                        <a:schemeClr val="tx1">
                          <a:lumMod val="50000"/>
                        </a:schemeClr>
                      </a:gs>
                    </a:gsLst>
                    <a:lin ang="5400000" scaled="1"/>
                  </a:gradFill>
                  <a:latin typeface="+mn-ea"/>
                </a:rPr>
                <a:t>1</a:t>
              </a:r>
              <a:r>
                <a:rPr lang="zh-CN" altLang="en-US" sz="1200" b="1">
                  <a:gradFill>
                    <a:gsLst>
                      <a:gs pos="0">
                        <a:schemeClr val="tx1">
                          <a:lumMod val="50000"/>
                        </a:schemeClr>
                      </a:gs>
                      <a:gs pos="100000">
                        <a:schemeClr val="tx1">
                          <a:lumMod val="50000"/>
                        </a:schemeClr>
                      </a:gs>
                    </a:gsLst>
                    <a:lin ang="5400000" scaled="1"/>
                  </a:gradFill>
                  <a:latin typeface="+mn-ea"/>
                </a:rPr>
                <a:t>。传统滴眼方案依从性差，易引发炎症迁延、并发症，高龄、行动不便患者因炎症反复往返医院复查耗时耗力，偏远地区患者负担尤为突出</a:t>
              </a:r>
              <a:endParaRPr lang="zh-CN" altLang="en-US" sz="1200" b="1">
                <a:gradFill>
                  <a:gsLst>
                    <a:gs pos="0">
                      <a:schemeClr val="tx1">
                        <a:lumMod val="50000"/>
                      </a:schemeClr>
                    </a:gs>
                    <a:gs pos="100000">
                      <a:schemeClr val="tx1">
                        <a:lumMod val="50000"/>
                      </a:schemeClr>
                    </a:gs>
                  </a:gsLst>
                  <a:lin ang="5400000" scaled="1"/>
                </a:gradFill>
                <a:latin typeface="+mn-ea"/>
              </a:endParaRPr>
            </a:p>
          </p:txBody>
        </p:sp>
        <p:sp>
          <p:nvSpPr>
            <p:cNvPr id="83" name="任意多边形: 形状 82"/>
            <p:cNvSpPr/>
            <p:nvPr/>
          </p:nvSpPr>
          <p:spPr>
            <a:xfrm>
              <a:off x="1220685" y="1130480"/>
              <a:ext cx="1361853" cy="369560"/>
            </a:xfrm>
            <a:custGeom>
              <a:avLst/>
              <a:gdLst>
                <a:gd name="csX0" fmla="*/ 0 w 1361853"/>
                <a:gd name="csY0" fmla="*/ 0 h 369560"/>
                <a:gd name="csX1" fmla="*/ 303588 w 1361853"/>
                <a:gd name="csY1" fmla="*/ 0 h 369560"/>
                <a:gd name="csX2" fmla="*/ 545211 w 1361853"/>
                <a:gd name="csY2" fmla="*/ 0 h 369560"/>
                <a:gd name="csX3" fmla="*/ 754676 w 1361853"/>
                <a:gd name="csY3" fmla="*/ 0 h 369560"/>
                <a:gd name="csX4" fmla="*/ 848799 w 1361853"/>
                <a:gd name="csY4" fmla="*/ 0 h 369560"/>
                <a:gd name="csX5" fmla="*/ 1299887 w 1361853"/>
                <a:gd name="csY5" fmla="*/ 0 h 369560"/>
                <a:gd name="csX6" fmla="*/ 1361853 w 1361853"/>
                <a:gd name="csY6" fmla="*/ 61967 h 369560"/>
                <a:gd name="csX7" fmla="*/ 1361853 w 1361853"/>
                <a:gd name="csY7" fmla="*/ 307594 h 369560"/>
                <a:gd name="csX8" fmla="*/ 1299887 w 1361853"/>
                <a:gd name="csY8" fmla="*/ 369560 h 369560"/>
                <a:gd name="csX9" fmla="*/ 848799 w 1361853"/>
                <a:gd name="csY9" fmla="*/ 369560 h 369560"/>
                <a:gd name="csX10" fmla="*/ 816643 w 1361853"/>
                <a:gd name="csY10" fmla="*/ 369560 h 369560"/>
                <a:gd name="csX11" fmla="*/ 545211 w 1361853"/>
                <a:gd name="csY11" fmla="*/ 369560 h 369560"/>
                <a:gd name="csX12" fmla="*/ 365555 w 1361853"/>
                <a:gd name="csY12" fmla="*/ 369560 h 369560"/>
                <a:gd name="csX13" fmla="*/ 61966 w 1361853"/>
                <a:gd name="csY13" fmla="*/ 369560 h 369560"/>
                <a:gd name="csX14" fmla="*/ 0 w 1361853"/>
                <a:gd name="csY14" fmla="*/ 307594 h 3695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361853" h="369560">
                  <a:moveTo>
                    <a:pt x="0" y="0"/>
                  </a:moveTo>
                  <a:lnTo>
                    <a:pt x="303588" y="0"/>
                  </a:lnTo>
                  <a:lnTo>
                    <a:pt x="545211" y="0"/>
                  </a:lnTo>
                  <a:lnTo>
                    <a:pt x="754676" y="0"/>
                  </a:lnTo>
                  <a:lnTo>
                    <a:pt x="848799" y="0"/>
                  </a:lnTo>
                  <a:lnTo>
                    <a:pt x="1299887" y="0"/>
                  </a:lnTo>
                  <a:cubicBezTo>
                    <a:pt x="1334116" y="0"/>
                    <a:pt x="1361853" y="27737"/>
                    <a:pt x="1361853" y="61967"/>
                  </a:cubicBezTo>
                  <a:lnTo>
                    <a:pt x="1361853" y="307594"/>
                  </a:lnTo>
                  <a:cubicBezTo>
                    <a:pt x="1361853" y="341824"/>
                    <a:pt x="1334116" y="369560"/>
                    <a:pt x="1299887" y="369560"/>
                  </a:cubicBezTo>
                  <a:lnTo>
                    <a:pt x="848799" y="369560"/>
                  </a:lnTo>
                  <a:lnTo>
                    <a:pt x="816643" y="369560"/>
                  </a:lnTo>
                  <a:lnTo>
                    <a:pt x="545211" y="369560"/>
                  </a:lnTo>
                  <a:lnTo>
                    <a:pt x="365555" y="369560"/>
                  </a:lnTo>
                  <a:lnTo>
                    <a:pt x="61966" y="369560"/>
                  </a:lnTo>
                  <a:cubicBezTo>
                    <a:pt x="27737" y="369560"/>
                    <a:pt x="0" y="341824"/>
                    <a:pt x="0" y="307594"/>
                  </a:cubicBezTo>
                  <a:close/>
                </a:path>
              </a:pathLst>
            </a:custGeom>
          </p:spPr>
          <p:style>
            <a:lnRef idx="0">
              <a:srgbClr val="FFFFFF"/>
            </a:lnRef>
            <a:fillRef idx="3">
              <a:schemeClr val="accent1"/>
            </a:fillRef>
            <a:effectRef idx="0">
              <a:srgbClr val="FFFFFF"/>
            </a:effectRef>
            <a:fontRef idx="minor">
              <a:schemeClr val="dk1"/>
            </a:fontRef>
          </p:style>
          <p:txBody>
            <a:bodyPr wrap="square" anchor="ctr">
              <a:noAutofit/>
            </a:bodyPr>
            <a:lstStyle/>
            <a:p>
              <a:pPr algn="ctr"/>
              <a:r>
                <a:rPr lang="zh-CN" altLang="en-US" sz="1600" b="1">
                  <a:gradFill>
                    <a:gsLst>
                      <a:gs pos="0">
                        <a:schemeClr val="bg1"/>
                      </a:gs>
                      <a:gs pos="100000">
                        <a:schemeClr val="bg1"/>
                      </a:gs>
                    </a:gsLst>
                    <a:lin ang="5400000" scaled="1"/>
                  </a:gradFill>
                  <a:latin typeface="+mn-ea"/>
                </a:rPr>
                <a:t>患者</a:t>
              </a:r>
              <a:endParaRPr lang="zh-CN" altLang="en-US" sz="1600" b="1">
                <a:gradFill>
                  <a:gsLst>
                    <a:gs pos="0">
                      <a:schemeClr val="bg1"/>
                    </a:gs>
                    <a:gs pos="100000">
                      <a:schemeClr val="bg1"/>
                    </a:gs>
                  </a:gsLst>
                  <a:lin ang="5400000" scaled="1"/>
                </a:gradFill>
                <a:latin typeface="+mn-ea"/>
              </a:endParaRPr>
            </a:p>
          </p:txBody>
        </p:sp>
        <p:sp>
          <p:nvSpPr>
            <p:cNvPr id="87" name="任意多边形: 形状 86"/>
            <p:cNvSpPr/>
            <p:nvPr/>
          </p:nvSpPr>
          <p:spPr>
            <a:xfrm>
              <a:off x="597028" y="3193927"/>
              <a:ext cx="2591305" cy="172072"/>
            </a:xfrm>
            <a:custGeom>
              <a:avLst/>
              <a:gdLst>
                <a:gd name="csX0" fmla="*/ 2591305 w 2591305"/>
                <a:gd name="csY0" fmla="*/ 0 h 172072"/>
                <a:gd name="csX1" fmla="*/ 2580172 w 2591305"/>
                <a:gd name="csY1" fmla="*/ 55134 h 172072"/>
                <a:gd name="csX2" fmla="*/ 2403764 w 2591305"/>
                <a:gd name="csY2" fmla="*/ 172072 h 172072"/>
                <a:gd name="csX3" fmla="*/ 177508 w 2591305"/>
                <a:gd name="csY3" fmla="*/ 172072 h 172072"/>
                <a:gd name="csX4" fmla="*/ 1101 w 2591305"/>
                <a:gd name="csY4" fmla="*/ 55134 h 172072"/>
                <a:gd name="csX5" fmla="*/ 0 w 2591305"/>
                <a:gd name="csY5" fmla="*/ 49684 h 172072"/>
                <a:gd name="csX6" fmla="*/ 248537 w 2591305"/>
                <a:gd name="csY6" fmla="*/ 83636 h 172072"/>
                <a:gd name="csX7" fmla="*/ 1784785 w 2591305"/>
                <a:gd name="csY7" fmla="*/ 102382 h 172072"/>
                <a:gd name="csX8" fmla="*/ 2571631 w 2591305"/>
                <a:gd name="csY8" fmla="*/ 3882 h 1720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91305" h="172072">
                  <a:moveTo>
                    <a:pt x="2591305" y="0"/>
                  </a:moveTo>
                  <a:lnTo>
                    <a:pt x="2580172" y="55134"/>
                  </a:lnTo>
                  <a:cubicBezTo>
                    <a:pt x="2551104" y="123848"/>
                    <a:pt x="2483057" y="172072"/>
                    <a:pt x="2403764" y="172072"/>
                  </a:cubicBezTo>
                  <a:lnTo>
                    <a:pt x="177508" y="172072"/>
                  </a:lnTo>
                  <a:cubicBezTo>
                    <a:pt x="98217" y="172072"/>
                    <a:pt x="30169" y="123848"/>
                    <a:pt x="1101" y="55134"/>
                  </a:cubicBezTo>
                  <a:lnTo>
                    <a:pt x="0" y="49684"/>
                  </a:lnTo>
                  <a:lnTo>
                    <a:pt x="248537" y="83636"/>
                  </a:lnTo>
                  <a:cubicBezTo>
                    <a:pt x="724429" y="136311"/>
                    <a:pt x="1243766" y="145176"/>
                    <a:pt x="1784785" y="102382"/>
                  </a:cubicBezTo>
                  <a:cubicBezTo>
                    <a:pt x="2055295" y="80985"/>
                    <a:pt x="2318421" y="47686"/>
                    <a:pt x="2571631" y="3882"/>
                  </a:cubicBezTo>
                  <a:close/>
                </a:path>
              </a:pathLst>
            </a:custGeom>
            <a:solidFill>
              <a:srgbClr val="A073F3"/>
            </a:solidFill>
            <a:ln w="12700" cap="flat">
              <a:gradFill>
                <a:gsLst>
                  <a:gs pos="0">
                    <a:srgbClr val="A073F3"/>
                  </a:gs>
                  <a:gs pos="100000">
                    <a:srgbClr val="A073F3">
                      <a:alpha val="0"/>
                    </a:srgbClr>
                  </a:gs>
                </a:gsLst>
                <a:lin ang="5400000" scaled="1"/>
              </a:gradFill>
              <a:prstDash val="solid"/>
              <a:miter/>
            </a:ln>
            <a:effectLst/>
          </p:spPr>
          <p:txBody>
            <a:bodyPr wrap="square">
              <a:noAutofit/>
            </a:bodyPr>
            <a:lstStyle/>
            <a:p>
              <a:endParaRPr lang="zh-CN" altLang="en-US"/>
            </a:p>
          </p:txBody>
        </p:sp>
      </p:grpSp>
      <p:grpSp>
        <p:nvGrpSpPr>
          <p:cNvPr id="89" name="组合 88"/>
          <p:cNvGrpSpPr/>
          <p:nvPr/>
        </p:nvGrpSpPr>
        <p:grpSpPr>
          <a:xfrm>
            <a:off x="3398773" y="1012284"/>
            <a:ext cx="2609166" cy="2353715"/>
            <a:chOff x="597028" y="1012284"/>
            <a:chExt cx="2609166" cy="2353715"/>
          </a:xfrm>
        </p:grpSpPr>
        <p:sp>
          <p:nvSpPr>
            <p:cNvPr id="90" name="任意多边形: 形状 89"/>
            <p:cNvSpPr/>
            <p:nvPr/>
          </p:nvSpPr>
          <p:spPr>
            <a:xfrm>
              <a:off x="597028" y="1012284"/>
              <a:ext cx="2609166" cy="2353715"/>
            </a:xfrm>
            <a:custGeom>
              <a:avLst/>
              <a:gdLst>
                <a:gd name="csX0" fmla="*/ 0 w 2609166"/>
                <a:gd name="csY0" fmla="*/ 0 h 2353715"/>
                <a:gd name="csX1" fmla="*/ 2417711 w 2609166"/>
                <a:gd name="csY1" fmla="*/ 0 h 2353715"/>
                <a:gd name="csX2" fmla="*/ 2609166 w 2609166"/>
                <a:gd name="csY2" fmla="*/ 191454 h 2353715"/>
                <a:gd name="csX3" fmla="*/ 2609166 w 2609166"/>
                <a:gd name="csY3" fmla="*/ 528455 h 2353715"/>
                <a:gd name="csX4" fmla="*/ 2609166 w 2609166"/>
                <a:gd name="csY4" fmla="*/ 620093 h 2353715"/>
                <a:gd name="csX5" fmla="*/ 2609166 w 2609166"/>
                <a:gd name="csY5" fmla="*/ 957094 h 2353715"/>
                <a:gd name="csX6" fmla="*/ 2609166 w 2609166"/>
                <a:gd name="csY6" fmla="*/ 1396622 h 2353715"/>
                <a:gd name="csX7" fmla="*/ 2609166 w 2609166"/>
                <a:gd name="csY7" fmla="*/ 1733622 h 2353715"/>
                <a:gd name="csX8" fmla="*/ 2609166 w 2609166"/>
                <a:gd name="csY8" fmla="*/ 1825261 h 2353715"/>
                <a:gd name="csX9" fmla="*/ 2609166 w 2609166"/>
                <a:gd name="csY9" fmla="*/ 2162261 h 2353715"/>
                <a:gd name="csX10" fmla="*/ 2417711 w 2609166"/>
                <a:gd name="csY10" fmla="*/ 2353715 h 2353715"/>
                <a:gd name="csX11" fmla="*/ 191455 w 2609166"/>
                <a:gd name="csY11" fmla="*/ 2353715 h 2353715"/>
                <a:gd name="csX12" fmla="*/ 0 w 2609166"/>
                <a:gd name="csY12" fmla="*/ 2162261 h 2353715"/>
                <a:gd name="csX13" fmla="*/ 0 w 2609166"/>
                <a:gd name="csY13" fmla="*/ 1825261 h 2353715"/>
                <a:gd name="csX14" fmla="*/ 0 w 2609166"/>
                <a:gd name="csY14" fmla="*/ 1733622 h 2353715"/>
                <a:gd name="csX15" fmla="*/ 0 w 2609166"/>
                <a:gd name="csY15" fmla="*/ 1396622 h 2353715"/>
                <a:gd name="csX16" fmla="*/ 0 w 2609166"/>
                <a:gd name="csY16" fmla="*/ 765639 h 2353715"/>
                <a:gd name="csX17" fmla="*/ 0 w 2609166"/>
                <a:gd name="csY17" fmla="*/ 428639 h 2353715"/>
                <a:gd name="csX18" fmla="*/ 0 w 2609166"/>
                <a:gd name="csY18" fmla="*/ 337000 h 23537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609166" h="2353715">
                  <a:moveTo>
                    <a:pt x="0" y="0"/>
                  </a:moveTo>
                  <a:lnTo>
                    <a:pt x="2417711" y="0"/>
                  </a:lnTo>
                  <a:cubicBezTo>
                    <a:pt x="2523435" y="0"/>
                    <a:pt x="2609166" y="85733"/>
                    <a:pt x="2609166" y="191454"/>
                  </a:cubicBezTo>
                  <a:lnTo>
                    <a:pt x="2609166" y="528455"/>
                  </a:lnTo>
                  <a:lnTo>
                    <a:pt x="2609166" y="620093"/>
                  </a:lnTo>
                  <a:lnTo>
                    <a:pt x="2609166" y="957094"/>
                  </a:lnTo>
                  <a:lnTo>
                    <a:pt x="2609166" y="1396622"/>
                  </a:lnTo>
                  <a:lnTo>
                    <a:pt x="2609166" y="1733622"/>
                  </a:lnTo>
                  <a:lnTo>
                    <a:pt x="2609166" y="1825261"/>
                  </a:lnTo>
                  <a:lnTo>
                    <a:pt x="2609166" y="2162261"/>
                  </a:lnTo>
                  <a:cubicBezTo>
                    <a:pt x="2609166" y="2267983"/>
                    <a:pt x="2523435" y="2353715"/>
                    <a:pt x="2417711" y="2353715"/>
                  </a:cubicBezTo>
                  <a:lnTo>
                    <a:pt x="191455" y="2353715"/>
                  </a:lnTo>
                  <a:cubicBezTo>
                    <a:pt x="85733" y="2353715"/>
                    <a:pt x="0" y="2267983"/>
                    <a:pt x="0" y="2162261"/>
                  </a:cubicBezTo>
                  <a:lnTo>
                    <a:pt x="0" y="1825261"/>
                  </a:lnTo>
                  <a:lnTo>
                    <a:pt x="0" y="1733622"/>
                  </a:lnTo>
                  <a:lnTo>
                    <a:pt x="0" y="1396622"/>
                  </a:lnTo>
                  <a:lnTo>
                    <a:pt x="0" y="765639"/>
                  </a:lnTo>
                  <a:lnTo>
                    <a:pt x="0" y="428639"/>
                  </a:lnTo>
                  <a:lnTo>
                    <a:pt x="0" y="337000"/>
                  </a:lnTo>
                  <a:close/>
                </a:path>
              </a:pathLst>
            </a:custGeom>
            <a:solidFill>
              <a:schemeClr val="bg1"/>
            </a:solidFill>
            <a:ln w="12700" cap="flat">
              <a:gradFill>
                <a:gsLst>
                  <a:gs pos="0">
                    <a:srgbClr val="A073F3"/>
                  </a:gs>
                  <a:gs pos="100000">
                    <a:srgbClr val="A073F3">
                      <a:alpha val="0"/>
                    </a:srgbClr>
                  </a:gs>
                </a:gsLst>
                <a:lin ang="5400000" scaled="1"/>
              </a:gradFill>
              <a:prstDash val="solid"/>
              <a:miter/>
            </a:ln>
            <a:effectLst>
              <a:outerShdw blurRad="190500" dist="190500" dir="5400000" algn="t" rotWithShape="0">
                <a:srgbClr val="A073F3">
                  <a:alpha val="10000"/>
                </a:srgbClr>
              </a:outerShdw>
            </a:effectLst>
          </p:spPr>
          <p:txBody>
            <a:bodyPr wrap="square">
              <a:noAutofit/>
            </a:bodyPr>
            <a:lstStyle/>
            <a:p>
              <a:endParaRPr lang="zh-CN" altLang="en-US"/>
            </a:p>
          </p:txBody>
        </p:sp>
        <p:sp>
          <p:nvSpPr>
            <p:cNvPr id="91" name="文本框 90"/>
            <p:cNvSpPr txBox="1"/>
            <p:nvPr/>
          </p:nvSpPr>
          <p:spPr>
            <a:xfrm>
              <a:off x="649669" y="1532065"/>
              <a:ext cx="2503884" cy="1198880"/>
            </a:xfrm>
            <a:prstGeom prst="rect">
              <a:avLst/>
            </a:prstGeom>
            <a:noFill/>
          </p:spPr>
          <p:txBody>
            <a:bodyPr wrap="square">
              <a:spAutoFit/>
            </a:bodyPr>
            <a:lstStyle/>
            <a:p>
              <a:pPr>
                <a:lnSpc>
                  <a:spcPct val="150000"/>
                </a:lnSpc>
              </a:pPr>
              <a:r>
                <a:rPr lang="zh-CN" altLang="en-US" sz="1200" b="1">
                  <a:gradFill>
                    <a:gsLst>
                      <a:gs pos="0">
                        <a:schemeClr val="tx1">
                          <a:lumMod val="50000"/>
                        </a:schemeClr>
                      </a:gs>
                      <a:gs pos="100000">
                        <a:schemeClr val="tx1">
                          <a:lumMod val="50000"/>
                        </a:schemeClr>
                      </a:gs>
                    </a:gsLst>
                    <a:lin ang="5400000" scaled="1"/>
                  </a:gradFill>
                  <a:latin typeface="+mn-ea"/>
                </a:rPr>
                <a:t>主流方案要求每日 </a:t>
              </a:r>
              <a:r>
                <a:rPr lang="en-US" altLang="zh-CN" sz="1200" b="1">
                  <a:gradFill>
                    <a:gsLst>
                      <a:gs pos="0">
                        <a:schemeClr val="tx1">
                          <a:lumMod val="50000"/>
                        </a:schemeClr>
                      </a:gs>
                      <a:gs pos="100000">
                        <a:schemeClr val="tx1">
                          <a:lumMod val="50000"/>
                        </a:schemeClr>
                      </a:gs>
                    </a:gsLst>
                    <a:lin ang="5400000" scaled="1"/>
                  </a:gradFill>
                  <a:latin typeface="+mn-ea"/>
                </a:rPr>
                <a:t>4~6 </a:t>
              </a:r>
              <a:r>
                <a:rPr lang="zh-CN" altLang="en-US" sz="1200" b="1">
                  <a:gradFill>
                    <a:gsLst>
                      <a:gs pos="0">
                        <a:schemeClr val="tx1">
                          <a:lumMod val="50000"/>
                        </a:schemeClr>
                      </a:gs>
                      <a:gs pos="100000">
                        <a:schemeClr val="tx1">
                          <a:lumMod val="50000"/>
                        </a:schemeClr>
                      </a:gs>
                    </a:gsLst>
                    <a:lin ang="5400000" scaled="1"/>
                  </a:gradFill>
                  <a:latin typeface="+mn-ea"/>
                </a:rPr>
                <a:t>次滴眼、连续 </a:t>
              </a:r>
              <a:r>
                <a:rPr lang="en-US" altLang="zh-CN" sz="1200" b="1">
                  <a:gradFill>
                    <a:gsLst>
                      <a:gs pos="0">
                        <a:schemeClr val="tx1">
                          <a:lumMod val="50000"/>
                        </a:schemeClr>
                      </a:gs>
                      <a:gs pos="100000">
                        <a:schemeClr val="tx1">
                          <a:lumMod val="50000"/>
                        </a:schemeClr>
                      </a:gs>
                    </a:gsLst>
                    <a:lin ang="5400000" scaled="1"/>
                  </a:gradFill>
                  <a:latin typeface="+mn-ea"/>
                </a:rPr>
                <a:t>2~4 </a:t>
              </a:r>
              <a:r>
                <a:rPr lang="zh-CN" altLang="en-US" sz="1200" b="1">
                  <a:gradFill>
                    <a:gsLst>
                      <a:gs pos="0">
                        <a:schemeClr val="tx1">
                          <a:lumMod val="50000"/>
                        </a:schemeClr>
                      </a:gs>
                      <a:gs pos="100000">
                        <a:schemeClr val="tx1">
                          <a:lumMod val="50000"/>
                        </a:schemeClr>
                      </a:gs>
                    </a:gsLst>
                    <a:lin ang="5400000" scaled="1"/>
                  </a:gradFill>
                  <a:latin typeface="+mn-ea"/>
                </a:rPr>
                <a:t>周</a:t>
              </a:r>
              <a:r>
                <a:rPr lang="en-US" altLang="zh-CN" sz="1200" b="1" baseline="30000">
                  <a:gradFill>
                    <a:gsLst>
                      <a:gs pos="0">
                        <a:schemeClr val="tx1">
                          <a:lumMod val="50000"/>
                        </a:schemeClr>
                      </a:gs>
                      <a:gs pos="100000">
                        <a:schemeClr val="tx1">
                          <a:lumMod val="50000"/>
                        </a:schemeClr>
                      </a:gs>
                    </a:gsLst>
                    <a:lin ang="5400000" scaled="1"/>
                  </a:gradFill>
                  <a:latin typeface="+mn-ea"/>
                </a:rPr>
                <a:t>2</a:t>
              </a:r>
              <a:r>
                <a:rPr lang="zh-CN" altLang="en-US" sz="1200" b="1">
                  <a:gradFill>
                    <a:gsLst>
                      <a:gs pos="0">
                        <a:schemeClr val="tx1">
                          <a:lumMod val="50000"/>
                        </a:schemeClr>
                      </a:gs>
                      <a:gs pos="100000">
                        <a:schemeClr val="tx1">
                          <a:lumMod val="50000"/>
                        </a:schemeClr>
                      </a:gs>
                    </a:gsLst>
                    <a:lin ang="5400000" scaled="1"/>
                  </a:gradFill>
                  <a:latin typeface="+mn-ea"/>
                </a:rPr>
                <a:t>，大量独居老人、失能老人需依赖家属专人陪护、定时滴药，显著增加家庭照护压力</a:t>
              </a:r>
              <a:endParaRPr lang="zh-CN" altLang="en-US" sz="1200" b="1">
                <a:gradFill>
                  <a:gsLst>
                    <a:gs pos="0">
                      <a:schemeClr val="tx1">
                        <a:lumMod val="50000"/>
                      </a:schemeClr>
                    </a:gs>
                    <a:gs pos="100000">
                      <a:schemeClr val="tx1">
                        <a:lumMod val="50000"/>
                      </a:schemeClr>
                    </a:gs>
                  </a:gsLst>
                  <a:lin ang="5400000" scaled="1"/>
                </a:gradFill>
                <a:latin typeface="+mn-ea"/>
              </a:endParaRPr>
            </a:p>
          </p:txBody>
        </p:sp>
        <p:sp>
          <p:nvSpPr>
            <p:cNvPr id="92" name="任意多边形: 形状 91"/>
            <p:cNvSpPr/>
            <p:nvPr/>
          </p:nvSpPr>
          <p:spPr>
            <a:xfrm>
              <a:off x="1220685" y="1130480"/>
              <a:ext cx="1361853" cy="369560"/>
            </a:xfrm>
            <a:custGeom>
              <a:avLst/>
              <a:gdLst>
                <a:gd name="csX0" fmla="*/ 0 w 1361853"/>
                <a:gd name="csY0" fmla="*/ 0 h 369560"/>
                <a:gd name="csX1" fmla="*/ 303588 w 1361853"/>
                <a:gd name="csY1" fmla="*/ 0 h 369560"/>
                <a:gd name="csX2" fmla="*/ 545211 w 1361853"/>
                <a:gd name="csY2" fmla="*/ 0 h 369560"/>
                <a:gd name="csX3" fmla="*/ 754676 w 1361853"/>
                <a:gd name="csY3" fmla="*/ 0 h 369560"/>
                <a:gd name="csX4" fmla="*/ 848799 w 1361853"/>
                <a:gd name="csY4" fmla="*/ 0 h 369560"/>
                <a:gd name="csX5" fmla="*/ 1299887 w 1361853"/>
                <a:gd name="csY5" fmla="*/ 0 h 369560"/>
                <a:gd name="csX6" fmla="*/ 1361853 w 1361853"/>
                <a:gd name="csY6" fmla="*/ 61967 h 369560"/>
                <a:gd name="csX7" fmla="*/ 1361853 w 1361853"/>
                <a:gd name="csY7" fmla="*/ 307594 h 369560"/>
                <a:gd name="csX8" fmla="*/ 1299887 w 1361853"/>
                <a:gd name="csY8" fmla="*/ 369560 h 369560"/>
                <a:gd name="csX9" fmla="*/ 848799 w 1361853"/>
                <a:gd name="csY9" fmla="*/ 369560 h 369560"/>
                <a:gd name="csX10" fmla="*/ 816643 w 1361853"/>
                <a:gd name="csY10" fmla="*/ 369560 h 369560"/>
                <a:gd name="csX11" fmla="*/ 545211 w 1361853"/>
                <a:gd name="csY11" fmla="*/ 369560 h 369560"/>
                <a:gd name="csX12" fmla="*/ 365555 w 1361853"/>
                <a:gd name="csY12" fmla="*/ 369560 h 369560"/>
                <a:gd name="csX13" fmla="*/ 61966 w 1361853"/>
                <a:gd name="csY13" fmla="*/ 369560 h 369560"/>
                <a:gd name="csX14" fmla="*/ 0 w 1361853"/>
                <a:gd name="csY14" fmla="*/ 307594 h 3695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361853" h="369560">
                  <a:moveTo>
                    <a:pt x="0" y="0"/>
                  </a:moveTo>
                  <a:lnTo>
                    <a:pt x="303588" y="0"/>
                  </a:lnTo>
                  <a:lnTo>
                    <a:pt x="545211" y="0"/>
                  </a:lnTo>
                  <a:lnTo>
                    <a:pt x="754676" y="0"/>
                  </a:lnTo>
                  <a:lnTo>
                    <a:pt x="848799" y="0"/>
                  </a:lnTo>
                  <a:lnTo>
                    <a:pt x="1299887" y="0"/>
                  </a:lnTo>
                  <a:cubicBezTo>
                    <a:pt x="1334116" y="0"/>
                    <a:pt x="1361853" y="27737"/>
                    <a:pt x="1361853" y="61967"/>
                  </a:cubicBezTo>
                  <a:lnTo>
                    <a:pt x="1361853" y="307594"/>
                  </a:lnTo>
                  <a:cubicBezTo>
                    <a:pt x="1361853" y="341824"/>
                    <a:pt x="1334116" y="369560"/>
                    <a:pt x="1299887" y="369560"/>
                  </a:cubicBezTo>
                  <a:lnTo>
                    <a:pt x="848799" y="369560"/>
                  </a:lnTo>
                  <a:lnTo>
                    <a:pt x="816643" y="369560"/>
                  </a:lnTo>
                  <a:lnTo>
                    <a:pt x="545211" y="369560"/>
                  </a:lnTo>
                  <a:lnTo>
                    <a:pt x="365555" y="369560"/>
                  </a:lnTo>
                  <a:lnTo>
                    <a:pt x="61966" y="369560"/>
                  </a:lnTo>
                  <a:cubicBezTo>
                    <a:pt x="27737" y="369560"/>
                    <a:pt x="0" y="341824"/>
                    <a:pt x="0" y="307594"/>
                  </a:cubicBezTo>
                  <a:close/>
                </a:path>
              </a:pathLst>
            </a:custGeom>
          </p:spPr>
          <p:style>
            <a:lnRef idx="0">
              <a:srgbClr val="FFFFFF"/>
            </a:lnRef>
            <a:fillRef idx="3">
              <a:schemeClr val="accent1"/>
            </a:fillRef>
            <a:effectRef idx="0">
              <a:srgbClr val="FFFFFF"/>
            </a:effectRef>
            <a:fontRef idx="minor">
              <a:schemeClr val="dk1"/>
            </a:fontRef>
          </p:style>
          <p:txBody>
            <a:bodyPr wrap="square" anchor="ctr">
              <a:noAutofit/>
            </a:bodyPr>
            <a:lstStyle/>
            <a:p>
              <a:pPr algn="ctr"/>
              <a:r>
                <a:rPr lang="zh-CN" altLang="en-US" sz="1600" b="1">
                  <a:gradFill>
                    <a:gsLst>
                      <a:gs pos="0">
                        <a:schemeClr val="bg1"/>
                      </a:gs>
                      <a:gs pos="100000">
                        <a:schemeClr val="bg1"/>
                      </a:gs>
                    </a:gsLst>
                    <a:lin ang="5400000" scaled="1"/>
                  </a:gradFill>
                  <a:latin typeface="+mn-ea"/>
                </a:rPr>
                <a:t>家庭</a:t>
              </a:r>
              <a:endParaRPr lang="zh-CN" altLang="en-US" sz="1600" b="1">
                <a:gradFill>
                  <a:gsLst>
                    <a:gs pos="0">
                      <a:schemeClr val="bg1"/>
                    </a:gs>
                    <a:gs pos="100000">
                      <a:schemeClr val="bg1"/>
                    </a:gs>
                  </a:gsLst>
                  <a:lin ang="5400000" scaled="1"/>
                </a:gradFill>
                <a:latin typeface="+mn-ea"/>
              </a:endParaRPr>
            </a:p>
          </p:txBody>
        </p:sp>
        <p:sp>
          <p:nvSpPr>
            <p:cNvPr id="93" name="任意多边形: 形状 92"/>
            <p:cNvSpPr/>
            <p:nvPr/>
          </p:nvSpPr>
          <p:spPr>
            <a:xfrm>
              <a:off x="597028" y="3193927"/>
              <a:ext cx="2591305" cy="172072"/>
            </a:xfrm>
            <a:custGeom>
              <a:avLst/>
              <a:gdLst>
                <a:gd name="csX0" fmla="*/ 2591305 w 2591305"/>
                <a:gd name="csY0" fmla="*/ 0 h 172072"/>
                <a:gd name="csX1" fmla="*/ 2580172 w 2591305"/>
                <a:gd name="csY1" fmla="*/ 55134 h 172072"/>
                <a:gd name="csX2" fmla="*/ 2403764 w 2591305"/>
                <a:gd name="csY2" fmla="*/ 172072 h 172072"/>
                <a:gd name="csX3" fmla="*/ 177508 w 2591305"/>
                <a:gd name="csY3" fmla="*/ 172072 h 172072"/>
                <a:gd name="csX4" fmla="*/ 1101 w 2591305"/>
                <a:gd name="csY4" fmla="*/ 55134 h 172072"/>
                <a:gd name="csX5" fmla="*/ 0 w 2591305"/>
                <a:gd name="csY5" fmla="*/ 49684 h 172072"/>
                <a:gd name="csX6" fmla="*/ 248537 w 2591305"/>
                <a:gd name="csY6" fmla="*/ 83636 h 172072"/>
                <a:gd name="csX7" fmla="*/ 1784785 w 2591305"/>
                <a:gd name="csY7" fmla="*/ 102382 h 172072"/>
                <a:gd name="csX8" fmla="*/ 2571631 w 2591305"/>
                <a:gd name="csY8" fmla="*/ 3882 h 1720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91305" h="172072">
                  <a:moveTo>
                    <a:pt x="2591305" y="0"/>
                  </a:moveTo>
                  <a:lnTo>
                    <a:pt x="2580172" y="55134"/>
                  </a:lnTo>
                  <a:cubicBezTo>
                    <a:pt x="2551104" y="123848"/>
                    <a:pt x="2483057" y="172072"/>
                    <a:pt x="2403764" y="172072"/>
                  </a:cubicBezTo>
                  <a:lnTo>
                    <a:pt x="177508" y="172072"/>
                  </a:lnTo>
                  <a:cubicBezTo>
                    <a:pt x="98217" y="172072"/>
                    <a:pt x="30169" y="123848"/>
                    <a:pt x="1101" y="55134"/>
                  </a:cubicBezTo>
                  <a:lnTo>
                    <a:pt x="0" y="49684"/>
                  </a:lnTo>
                  <a:lnTo>
                    <a:pt x="248537" y="83636"/>
                  </a:lnTo>
                  <a:cubicBezTo>
                    <a:pt x="724429" y="136311"/>
                    <a:pt x="1243766" y="145176"/>
                    <a:pt x="1784785" y="102382"/>
                  </a:cubicBezTo>
                  <a:cubicBezTo>
                    <a:pt x="2055295" y="80985"/>
                    <a:pt x="2318421" y="47686"/>
                    <a:pt x="2571631" y="3882"/>
                  </a:cubicBezTo>
                  <a:close/>
                </a:path>
              </a:pathLst>
            </a:custGeom>
            <a:solidFill>
              <a:srgbClr val="A073F3"/>
            </a:solidFill>
            <a:ln w="12700" cap="flat">
              <a:gradFill>
                <a:gsLst>
                  <a:gs pos="0">
                    <a:srgbClr val="A073F3"/>
                  </a:gs>
                  <a:gs pos="100000">
                    <a:srgbClr val="A073F3">
                      <a:alpha val="0"/>
                    </a:srgbClr>
                  </a:gs>
                </a:gsLst>
                <a:lin ang="5400000" scaled="1"/>
              </a:gradFill>
              <a:prstDash val="solid"/>
              <a:miter/>
            </a:ln>
            <a:effectLst/>
          </p:spPr>
          <p:txBody>
            <a:bodyPr wrap="square">
              <a:noAutofit/>
            </a:bodyPr>
            <a:lstStyle/>
            <a:p>
              <a:endParaRPr lang="zh-CN" altLang="en-US"/>
            </a:p>
          </p:txBody>
        </p:sp>
      </p:grpSp>
      <p:grpSp>
        <p:nvGrpSpPr>
          <p:cNvPr id="94" name="组合 93"/>
          <p:cNvGrpSpPr/>
          <p:nvPr/>
        </p:nvGrpSpPr>
        <p:grpSpPr>
          <a:xfrm>
            <a:off x="6200518" y="1012284"/>
            <a:ext cx="2609166" cy="2353715"/>
            <a:chOff x="597028" y="1012284"/>
            <a:chExt cx="2609166" cy="2353715"/>
          </a:xfrm>
        </p:grpSpPr>
        <p:sp>
          <p:nvSpPr>
            <p:cNvPr id="95" name="任意多边形: 形状 94"/>
            <p:cNvSpPr/>
            <p:nvPr/>
          </p:nvSpPr>
          <p:spPr>
            <a:xfrm>
              <a:off x="597028" y="1012284"/>
              <a:ext cx="2609166" cy="2353715"/>
            </a:xfrm>
            <a:custGeom>
              <a:avLst/>
              <a:gdLst>
                <a:gd name="csX0" fmla="*/ 0 w 2609166"/>
                <a:gd name="csY0" fmla="*/ 0 h 2353715"/>
                <a:gd name="csX1" fmla="*/ 2417711 w 2609166"/>
                <a:gd name="csY1" fmla="*/ 0 h 2353715"/>
                <a:gd name="csX2" fmla="*/ 2609166 w 2609166"/>
                <a:gd name="csY2" fmla="*/ 191454 h 2353715"/>
                <a:gd name="csX3" fmla="*/ 2609166 w 2609166"/>
                <a:gd name="csY3" fmla="*/ 528455 h 2353715"/>
                <a:gd name="csX4" fmla="*/ 2609166 w 2609166"/>
                <a:gd name="csY4" fmla="*/ 620093 h 2353715"/>
                <a:gd name="csX5" fmla="*/ 2609166 w 2609166"/>
                <a:gd name="csY5" fmla="*/ 957094 h 2353715"/>
                <a:gd name="csX6" fmla="*/ 2609166 w 2609166"/>
                <a:gd name="csY6" fmla="*/ 1396622 h 2353715"/>
                <a:gd name="csX7" fmla="*/ 2609166 w 2609166"/>
                <a:gd name="csY7" fmla="*/ 1733622 h 2353715"/>
                <a:gd name="csX8" fmla="*/ 2609166 w 2609166"/>
                <a:gd name="csY8" fmla="*/ 1825261 h 2353715"/>
                <a:gd name="csX9" fmla="*/ 2609166 w 2609166"/>
                <a:gd name="csY9" fmla="*/ 2162261 h 2353715"/>
                <a:gd name="csX10" fmla="*/ 2417711 w 2609166"/>
                <a:gd name="csY10" fmla="*/ 2353715 h 2353715"/>
                <a:gd name="csX11" fmla="*/ 191455 w 2609166"/>
                <a:gd name="csY11" fmla="*/ 2353715 h 2353715"/>
                <a:gd name="csX12" fmla="*/ 0 w 2609166"/>
                <a:gd name="csY12" fmla="*/ 2162261 h 2353715"/>
                <a:gd name="csX13" fmla="*/ 0 w 2609166"/>
                <a:gd name="csY13" fmla="*/ 1825261 h 2353715"/>
                <a:gd name="csX14" fmla="*/ 0 w 2609166"/>
                <a:gd name="csY14" fmla="*/ 1733622 h 2353715"/>
                <a:gd name="csX15" fmla="*/ 0 w 2609166"/>
                <a:gd name="csY15" fmla="*/ 1396622 h 2353715"/>
                <a:gd name="csX16" fmla="*/ 0 w 2609166"/>
                <a:gd name="csY16" fmla="*/ 765639 h 2353715"/>
                <a:gd name="csX17" fmla="*/ 0 w 2609166"/>
                <a:gd name="csY17" fmla="*/ 428639 h 2353715"/>
                <a:gd name="csX18" fmla="*/ 0 w 2609166"/>
                <a:gd name="csY18" fmla="*/ 337000 h 23537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609166" h="2353715">
                  <a:moveTo>
                    <a:pt x="0" y="0"/>
                  </a:moveTo>
                  <a:lnTo>
                    <a:pt x="2417711" y="0"/>
                  </a:lnTo>
                  <a:cubicBezTo>
                    <a:pt x="2523435" y="0"/>
                    <a:pt x="2609166" y="85733"/>
                    <a:pt x="2609166" y="191454"/>
                  </a:cubicBezTo>
                  <a:lnTo>
                    <a:pt x="2609166" y="528455"/>
                  </a:lnTo>
                  <a:lnTo>
                    <a:pt x="2609166" y="620093"/>
                  </a:lnTo>
                  <a:lnTo>
                    <a:pt x="2609166" y="957094"/>
                  </a:lnTo>
                  <a:lnTo>
                    <a:pt x="2609166" y="1396622"/>
                  </a:lnTo>
                  <a:lnTo>
                    <a:pt x="2609166" y="1733622"/>
                  </a:lnTo>
                  <a:lnTo>
                    <a:pt x="2609166" y="1825261"/>
                  </a:lnTo>
                  <a:lnTo>
                    <a:pt x="2609166" y="2162261"/>
                  </a:lnTo>
                  <a:cubicBezTo>
                    <a:pt x="2609166" y="2267983"/>
                    <a:pt x="2523435" y="2353715"/>
                    <a:pt x="2417711" y="2353715"/>
                  </a:cubicBezTo>
                  <a:lnTo>
                    <a:pt x="191455" y="2353715"/>
                  </a:lnTo>
                  <a:cubicBezTo>
                    <a:pt x="85733" y="2353715"/>
                    <a:pt x="0" y="2267983"/>
                    <a:pt x="0" y="2162261"/>
                  </a:cubicBezTo>
                  <a:lnTo>
                    <a:pt x="0" y="1825261"/>
                  </a:lnTo>
                  <a:lnTo>
                    <a:pt x="0" y="1733622"/>
                  </a:lnTo>
                  <a:lnTo>
                    <a:pt x="0" y="1396622"/>
                  </a:lnTo>
                  <a:lnTo>
                    <a:pt x="0" y="765639"/>
                  </a:lnTo>
                  <a:lnTo>
                    <a:pt x="0" y="428639"/>
                  </a:lnTo>
                  <a:lnTo>
                    <a:pt x="0" y="337000"/>
                  </a:lnTo>
                  <a:close/>
                </a:path>
              </a:pathLst>
            </a:custGeom>
            <a:solidFill>
              <a:schemeClr val="bg1"/>
            </a:solidFill>
            <a:ln w="12700" cap="flat">
              <a:gradFill>
                <a:gsLst>
                  <a:gs pos="0">
                    <a:srgbClr val="A073F3"/>
                  </a:gs>
                  <a:gs pos="100000">
                    <a:srgbClr val="A073F3">
                      <a:alpha val="0"/>
                    </a:srgbClr>
                  </a:gs>
                </a:gsLst>
                <a:lin ang="5400000" scaled="1"/>
              </a:gradFill>
              <a:prstDash val="solid"/>
              <a:miter/>
            </a:ln>
            <a:effectLst>
              <a:outerShdw blurRad="190500" dist="190500" dir="5400000" algn="t" rotWithShape="0">
                <a:srgbClr val="A073F3">
                  <a:alpha val="10000"/>
                </a:srgbClr>
              </a:outerShdw>
            </a:effectLst>
          </p:spPr>
          <p:txBody>
            <a:bodyPr wrap="square">
              <a:noAutofit/>
            </a:bodyPr>
            <a:lstStyle/>
            <a:p>
              <a:endParaRPr lang="zh-CN" altLang="en-US"/>
            </a:p>
          </p:txBody>
        </p:sp>
        <p:sp>
          <p:nvSpPr>
            <p:cNvPr id="96" name="文本框 95"/>
            <p:cNvSpPr txBox="1"/>
            <p:nvPr/>
          </p:nvSpPr>
          <p:spPr>
            <a:xfrm>
              <a:off x="649669" y="1532065"/>
              <a:ext cx="2503884" cy="1476375"/>
            </a:xfrm>
            <a:prstGeom prst="rect">
              <a:avLst/>
            </a:prstGeom>
            <a:noFill/>
          </p:spPr>
          <p:txBody>
            <a:bodyPr wrap="square">
              <a:spAutoFit/>
            </a:bodyPr>
            <a:lstStyle/>
            <a:p>
              <a:pPr>
                <a:lnSpc>
                  <a:spcPct val="150000"/>
                </a:lnSpc>
              </a:pPr>
              <a:r>
                <a:rPr lang="zh-CN" altLang="en-US" sz="1200" b="1">
                  <a:gradFill>
                    <a:gsLst>
                      <a:gs pos="0">
                        <a:schemeClr val="tx1">
                          <a:lumMod val="50000"/>
                        </a:schemeClr>
                      </a:gs>
                      <a:gs pos="100000">
                        <a:schemeClr val="tx1">
                          <a:lumMod val="50000"/>
                        </a:schemeClr>
                      </a:gs>
                    </a:gsLst>
                    <a:lin ang="5400000" scaled="1"/>
                  </a:gradFill>
                  <a:latin typeface="+mn-ea"/>
                </a:rPr>
                <a:t>我国持续推进县域白内障复明工程，术后炎症高发、用药依从</a:t>
              </a:r>
              <a:r>
                <a:rPr lang="zh-CN" altLang="en-US" sz="1200" b="1">
                  <a:gradFill>
                    <a:gsLst>
                      <a:gs pos="0">
                        <a:schemeClr val="tx1">
                          <a:lumMod val="50000"/>
                        </a:schemeClr>
                      </a:gs>
                      <a:gs pos="100000">
                        <a:schemeClr val="tx1">
                          <a:lumMod val="50000"/>
                        </a:schemeClr>
                      </a:gs>
                    </a:gsLst>
                    <a:lin ang="5400000" scaled="1"/>
                  </a:gradFill>
                  <a:latin typeface="+mn-ea"/>
                </a:rPr>
                <a:t>性差会导致手术整体疗效打折扣，影响防盲治盲工作成效，制约基层眼健康目标落地</a:t>
              </a:r>
              <a:endParaRPr lang="zh-CN" altLang="en-US" sz="1200" b="1">
                <a:gradFill>
                  <a:gsLst>
                    <a:gs pos="0">
                      <a:schemeClr val="tx1">
                        <a:lumMod val="50000"/>
                      </a:schemeClr>
                    </a:gs>
                    <a:gs pos="100000">
                      <a:schemeClr val="tx1">
                        <a:lumMod val="50000"/>
                      </a:schemeClr>
                    </a:gs>
                  </a:gsLst>
                  <a:lin ang="5400000" scaled="1"/>
                </a:gradFill>
                <a:latin typeface="+mn-ea"/>
              </a:endParaRPr>
            </a:p>
          </p:txBody>
        </p:sp>
        <p:sp>
          <p:nvSpPr>
            <p:cNvPr id="97" name="任意多边形: 形状 96"/>
            <p:cNvSpPr/>
            <p:nvPr/>
          </p:nvSpPr>
          <p:spPr>
            <a:xfrm>
              <a:off x="1220685" y="1130480"/>
              <a:ext cx="1361853" cy="369560"/>
            </a:xfrm>
            <a:custGeom>
              <a:avLst/>
              <a:gdLst>
                <a:gd name="csX0" fmla="*/ 0 w 1361853"/>
                <a:gd name="csY0" fmla="*/ 0 h 369560"/>
                <a:gd name="csX1" fmla="*/ 303588 w 1361853"/>
                <a:gd name="csY1" fmla="*/ 0 h 369560"/>
                <a:gd name="csX2" fmla="*/ 545211 w 1361853"/>
                <a:gd name="csY2" fmla="*/ 0 h 369560"/>
                <a:gd name="csX3" fmla="*/ 754676 w 1361853"/>
                <a:gd name="csY3" fmla="*/ 0 h 369560"/>
                <a:gd name="csX4" fmla="*/ 848799 w 1361853"/>
                <a:gd name="csY4" fmla="*/ 0 h 369560"/>
                <a:gd name="csX5" fmla="*/ 1299887 w 1361853"/>
                <a:gd name="csY5" fmla="*/ 0 h 369560"/>
                <a:gd name="csX6" fmla="*/ 1361853 w 1361853"/>
                <a:gd name="csY6" fmla="*/ 61967 h 369560"/>
                <a:gd name="csX7" fmla="*/ 1361853 w 1361853"/>
                <a:gd name="csY7" fmla="*/ 307594 h 369560"/>
                <a:gd name="csX8" fmla="*/ 1299887 w 1361853"/>
                <a:gd name="csY8" fmla="*/ 369560 h 369560"/>
                <a:gd name="csX9" fmla="*/ 848799 w 1361853"/>
                <a:gd name="csY9" fmla="*/ 369560 h 369560"/>
                <a:gd name="csX10" fmla="*/ 816643 w 1361853"/>
                <a:gd name="csY10" fmla="*/ 369560 h 369560"/>
                <a:gd name="csX11" fmla="*/ 545211 w 1361853"/>
                <a:gd name="csY11" fmla="*/ 369560 h 369560"/>
                <a:gd name="csX12" fmla="*/ 365555 w 1361853"/>
                <a:gd name="csY12" fmla="*/ 369560 h 369560"/>
                <a:gd name="csX13" fmla="*/ 61966 w 1361853"/>
                <a:gd name="csY13" fmla="*/ 369560 h 369560"/>
                <a:gd name="csX14" fmla="*/ 0 w 1361853"/>
                <a:gd name="csY14" fmla="*/ 307594 h 3695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361853" h="369560">
                  <a:moveTo>
                    <a:pt x="0" y="0"/>
                  </a:moveTo>
                  <a:lnTo>
                    <a:pt x="303588" y="0"/>
                  </a:lnTo>
                  <a:lnTo>
                    <a:pt x="545211" y="0"/>
                  </a:lnTo>
                  <a:lnTo>
                    <a:pt x="754676" y="0"/>
                  </a:lnTo>
                  <a:lnTo>
                    <a:pt x="848799" y="0"/>
                  </a:lnTo>
                  <a:lnTo>
                    <a:pt x="1299887" y="0"/>
                  </a:lnTo>
                  <a:cubicBezTo>
                    <a:pt x="1334116" y="0"/>
                    <a:pt x="1361853" y="27737"/>
                    <a:pt x="1361853" y="61967"/>
                  </a:cubicBezTo>
                  <a:lnTo>
                    <a:pt x="1361853" y="307594"/>
                  </a:lnTo>
                  <a:cubicBezTo>
                    <a:pt x="1361853" y="341824"/>
                    <a:pt x="1334116" y="369560"/>
                    <a:pt x="1299887" y="369560"/>
                  </a:cubicBezTo>
                  <a:lnTo>
                    <a:pt x="848799" y="369560"/>
                  </a:lnTo>
                  <a:lnTo>
                    <a:pt x="816643" y="369560"/>
                  </a:lnTo>
                  <a:lnTo>
                    <a:pt x="545211" y="369560"/>
                  </a:lnTo>
                  <a:lnTo>
                    <a:pt x="365555" y="369560"/>
                  </a:lnTo>
                  <a:lnTo>
                    <a:pt x="61966" y="369560"/>
                  </a:lnTo>
                  <a:cubicBezTo>
                    <a:pt x="27737" y="369560"/>
                    <a:pt x="0" y="341824"/>
                    <a:pt x="0" y="307594"/>
                  </a:cubicBezTo>
                  <a:close/>
                </a:path>
              </a:pathLst>
            </a:custGeom>
          </p:spPr>
          <p:style>
            <a:lnRef idx="0">
              <a:srgbClr val="FFFFFF"/>
            </a:lnRef>
            <a:fillRef idx="3">
              <a:schemeClr val="accent1"/>
            </a:fillRef>
            <a:effectRef idx="0">
              <a:srgbClr val="FFFFFF"/>
            </a:effectRef>
            <a:fontRef idx="minor">
              <a:schemeClr val="dk1"/>
            </a:fontRef>
          </p:style>
          <p:txBody>
            <a:bodyPr wrap="square" anchor="ctr">
              <a:noAutofit/>
            </a:bodyPr>
            <a:lstStyle/>
            <a:p>
              <a:pPr algn="ctr"/>
              <a:r>
                <a:rPr lang="zh-CN" altLang="en-US" sz="1600" b="1">
                  <a:gradFill>
                    <a:gsLst>
                      <a:gs pos="0">
                        <a:schemeClr val="bg1"/>
                      </a:gs>
                      <a:gs pos="100000">
                        <a:schemeClr val="bg1"/>
                      </a:gs>
                    </a:gsLst>
                    <a:lin ang="5400000" scaled="1"/>
                  </a:gradFill>
                  <a:latin typeface="+mn-ea"/>
                </a:rPr>
                <a:t>社会</a:t>
              </a:r>
              <a:endParaRPr lang="zh-CN" altLang="en-US" sz="1600" b="1">
                <a:gradFill>
                  <a:gsLst>
                    <a:gs pos="0">
                      <a:schemeClr val="bg1"/>
                    </a:gs>
                    <a:gs pos="100000">
                      <a:schemeClr val="bg1"/>
                    </a:gs>
                  </a:gsLst>
                  <a:lin ang="5400000" scaled="1"/>
                </a:gradFill>
                <a:latin typeface="+mn-ea"/>
              </a:endParaRPr>
            </a:p>
          </p:txBody>
        </p:sp>
        <p:sp>
          <p:nvSpPr>
            <p:cNvPr id="98" name="任意多边形: 形状 97"/>
            <p:cNvSpPr/>
            <p:nvPr/>
          </p:nvSpPr>
          <p:spPr>
            <a:xfrm>
              <a:off x="597028" y="3193927"/>
              <a:ext cx="2591305" cy="172072"/>
            </a:xfrm>
            <a:custGeom>
              <a:avLst/>
              <a:gdLst>
                <a:gd name="csX0" fmla="*/ 2591305 w 2591305"/>
                <a:gd name="csY0" fmla="*/ 0 h 172072"/>
                <a:gd name="csX1" fmla="*/ 2580172 w 2591305"/>
                <a:gd name="csY1" fmla="*/ 55134 h 172072"/>
                <a:gd name="csX2" fmla="*/ 2403764 w 2591305"/>
                <a:gd name="csY2" fmla="*/ 172072 h 172072"/>
                <a:gd name="csX3" fmla="*/ 177508 w 2591305"/>
                <a:gd name="csY3" fmla="*/ 172072 h 172072"/>
                <a:gd name="csX4" fmla="*/ 1101 w 2591305"/>
                <a:gd name="csY4" fmla="*/ 55134 h 172072"/>
                <a:gd name="csX5" fmla="*/ 0 w 2591305"/>
                <a:gd name="csY5" fmla="*/ 49684 h 172072"/>
                <a:gd name="csX6" fmla="*/ 248537 w 2591305"/>
                <a:gd name="csY6" fmla="*/ 83636 h 172072"/>
                <a:gd name="csX7" fmla="*/ 1784785 w 2591305"/>
                <a:gd name="csY7" fmla="*/ 102382 h 172072"/>
                <a:gd name="csX8" fmla="*/ 2571631 w 2591305"/>
                <a:gd name="csY8" fmla="*/ 3882 h 1720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91305" h="172072">
                  <a:moveTo>
                    <a:pt x="2591305" y="0"/>
                  </a:moveTo>
                  <a:lnTo>
                    <a:pt x="2580172" y="55134"/>
                  </a:lnTo>
                  <a:cubicBezTo>
                    <a:pt x="2551104" y="123848"/>
                    <a:pt x="2483057" y="172072"/>
                    <a:pt x="2403764" y="172072"/>
                  </a:cubicBezTo>
                  <a:lnTo>
                    <a:pt x="177508" y="172072"/>
                  </a:lnTo>
                  <a:cubicBezTo>
                    <a:pt x="98217" y="172072"/>
                    <a:pt x="30169" y="123848"/>
                    <a:pt x="1101" y="55134"/>
                  </a:cubicBezTo>
                  <a:lnTo>
                    <a:pt x="0" y="49684"/>
                  </a:lnTo>
                  <a:lnTo>
                    <a:pt x="248537" y="83636"/>
                  </a:lnTo>
                  <a:cubicBezTo>
                    <a:pt x="724429" y="136311"/>
                    <a:pt x="1243766" y="145176"/>
                    <a:pt x="1784785" y="102382"/>
                  </a:cubicBezTo>
                  <a:cubicBezTo>
                    <a:pt x="2055295" y="80985"/>
                    <a:pt x="2318421" y="47686"/>
                    <a:pt x="2571631" y="3882"/>
                  </a:cubicBezTo>
                  <a:close/>
                </a:path>
              </a:pathLst>
            </a:custGeom>
            <a:solidFill>
              <a:srgbClr val="A073F3"/>
            </a:solidFill>
            <a:ln w="12700" cap="flat">
              <a:gradFill>
                <a:gsLst>
                  <a:gs pos="0">
                    <a:srgbClr val="A073F3"/>
                  </a:gs>
                  <a:gs pos="100000">
                    <a:srgbClr val="A073F3">
                      <a:alpha val="0"/>
                    </a:srgbClr>
                  </a:gs>
                </a:gsLst>
                <a:lin ang="5400000" scaled="1"/>
              </a:gradFill>
              <a:prstDash val="solid"/>
              <a:miter/>
            </a:ln>
            <a:effectLst/>
          </p:spPr>
          <p:txBody>
            <a:bodyPr wrap="square">
              <a:noAutofit/>
            </a:bodyPr>
            <a:lstStyle/>
            <a:p>
              <a:endParaRPr lang="zh-CN" altLang="en-US"/>
            </a:p>
          </p:txBody>
        </p:sp>
      </p:grpSp>
      <p:grpSp>
        <p:nvGrpSpPr>
          <p:cNvPr id="100" name="组合 99"/>
          <p:cNvGrpSpPr/>
          <p:nvPr/>
        </p:nvGrpSpPr>
        <p:grpSpPr>
          <a:xfrm>
            <a:off x="9002263" y="1012284"/>
            <a:ext cx="2609166" cy="2353715"/>
            <a:chOff x="597028" y="1012284"/>
            <a:chExt cx="2609166" cy="2353715"/>
          </a:xfrm>
        </p:grpSpPr>
        <p:sp>
          <p:nvSpPr>
            <p:cNvPr id="102" name="任意多边形: 形状 101"/>
            <p:cNvSpPr/>
            <p:nvPr/>
          </p:nvSpPr>
          <p:spPr>
            <a:xfrm>
              <a:off x="597028" y="1012284"/>
              <a:ext cx="2609166" cy="2353715"/>
            </a:xfrm>
            <a:custGeom>
              <a:avLst/>
              <a:gdLst>
                <a:gd name="csX0" fmla="*/ 0 w 2609166"/>
                <a:gd name="csY0" fmla="*/ 0 h 2353715"/>
                <a:gd name="csX1" fmla="*/ 2417711 w 2609166"/>
                <a:gd name="csY1" fmla="*/ 0 h 2353715"/>
                <a:gd name="csX2" fmla="*/ 2609166 w 2609166"/>
                <a:gd name="csY2" fmla="*/ 191454 h 2353715"/>
                <a:gd name="csX3" fmla="*/ 2609166 w 2609166"/>
                <a:gd name="csY3" fmla="*/ 528455 h 2353715"/>
                <a:gd name="csX4" fmla="*/ 2609166 w 2609166"/>
                <a:gd name="csY4" fmla="*/ 620093 h 2353715"/>
                <a:gd name="csX5" fmla="*/ 2609166 w 2609166"/>
                <a:gd name="csY5" fmla="*/ 957094 h 2353715"/>
                <a:gd name="csX6" fmla="*/ 2609166 w 2609166"/>
                <a:gd name="csY6" fmla="*/ 1396622 h 2353715"/>
                <a:gd name="csX7" fmla="*/ 2609166 w 2609166"/>
                <a:gd name="csY7" fmla="*/ 1733622 h 2353715"/>
                <a:gd name="csX8" fmla="*/ 2609166 w 2609166"/>
                <a:gd name="csY8" fmla="*/ 1825261 h 2353715"/>
                <a:gd name="csX9" fmla="*/ 2609166 w 2609166"/>
                <a:gd name="csY9" fmla="*/ 2162261 h 2353715"/>
                <a:gd name="csX10" fmla="*/ 2417711 w 2609166"/>
                <a:gd name="csY10" fmla="*/ 2353715 h 2353715"/>
                <a:gd name="csX11" fmla="*/ 191455 w 2609166"/>
                <a:gd name="csY11" fmla="*/ 2353715 h 2353715"/>
                <a:gd name="csX12" fmla="*/ 0 w 2609166"/>
                <a:gd name="csY12" fmla="*/ 2162261 h 2353715"/>
                <a:gd name="csX13" fmla="*/ 0 w 2609166"/>
                <a:gd name="csY13" fmla="*/ 1825261 h 2353715"/>
                <a:gd name="csX14" fmla="*/ 0 w 2609166"/>
                <a:gd name="csY14" fmla="*/ 1733622 h 2353715"/>
                <a:gd name="csX15" fmla="*/ 0 w 2609166"/>
                <a:gd name="csY15" fmla="*/ 1396622 h 2353715"/>
                <a:gd name="csX16" fmla="*/ 0 w 2609166"/>
                <a:gd name="csY16" fmla="*/ 765639 h 2353715"/>
                <a:gd name="csX17" fmla="*/ 0 w 2609166"/>
                <a:gd name="csY17" fmla="*/ 428639 h 2353715"/>
                <a:gd name="csX18" fmla="*/ 0 w 2609166"/>
                <a:gd name="csY18" fmla="*/ 337000 h 23537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609166" h="2353715">
                  <a:moveTo>
                    <a:pt x="0" y="0"/>
                  </a:moveTo>
                  <a:lnTo>
                    <a:pt x="2417711" y="0"/>
                  </a:lnTo>
                  <a:cubicBezTo>
                    <a:pt x="2523435" y="0"/>
                    <a:pt x="2609166" y="85733"/>
                    <a:pt x="2609166" y="191454"/>
                  </a:cubicBezTo>
                  <a:lnTo>
                    <a:pt x="2609166" y="528455"/>
                  </a:lnTo>
                  <a:lnTo>
                    <a:pt x="2609166" y="620093"/>
                  </a:lnTo>
                  <a:lnTo>
                    <a:pt x="2609166" y="957094"/>
                  </a:lnTo>
                  <a:lnTo>
                    <a:pt x="2609166" y="1396622"/>
                  </a:lnTo>
                  <a:lnTo>
                    <a:pt x="2609166" y="1733622"/>
                  </a:lnTo>
                  <a:lnTo>
                    <a:pt x="2609166" y="1825261"/>
                  </a:lnTo>
                  <a:lnTo>
                    <a:pt x="2609166" y="2162261"/>
                  </a:lnTo>
                  <a:cubicBezTo>
                    <a:pt x="2609166" y="2267983"/>
                    <a:pt x="2523435" y="2353715"/>
                    <a:pt x="2417711" y="2353715"/>
                  </a:cubicBezTo>
                  <a:lnTo>
                    <a:pt x="191455" y="2353715"/>
                  </a:lnTo>
                  <a:cubicBezTo>
                    <a:pt x="85733" y="2353715"/>
                    <a:pt x="0" y="2267983"/>
                    <a:pt x="0" y="2162261"/>
                  </a:cubicBezTo>
                  <a:lnTo>
                    <a:pt x="0" y="1825261"/>
                  </a:lnTo>
                  <a:lnTo>
                    <a:pt x="0" y="1733622"/>
                  </a:lnTo>
                  <a:lnTo>
                    <a:pt x="0" y="1396622"/>
                  </a:lnTo>
                  <a:lnTo>
                    <a:pt x="0" y="765639"/>
                  </a:lnTo>
                  <a:lnTo>
                    <a:pt x="0" y="428639"/>
                  </a:lnTo>
                  <a:lnTo>
                    <a:pt x="0" y="337000"/>
                  </a:lnTo>
                  <a:close/>
                </a:path>
              </a:pathLst>
            </a:custGeom>
            <a:solidFill>
              <a:schemeClr val="bg1"/>
            </a:solidFill>
            <a:ln w="12700" cap="flat">
              <a:gradFill>
                <a:gsLst>
                  <a:gs pos="0">
                    <a:srgbClr val="A073F3"/>
                  </a:gs>
                  <a:gs pos="100000">
                    <a:srgbClr val="A073F3">
                      <a:alpha val="0"/>
                    </a:srgbClr>
                  </a:gs>
                </a:gsLst>
                <a:lin ang="5400000" scaled="1"/>
              </a:gradFill>
              <a:prstDash val="solid"/>
              <a:miter/>
            </a:ln>
            <a:effectLst>
              <a:outerShdw blurRad="190500" dist="190500" dir="5400000" algn="t" rotWithShape="0">
                <a:srgbClr val="A073F3">
                  <a:alpha val="10000"/>
                </a:srgbClr>
              </a:outerShdw>
            </a:effectLst>
          </p:spPr>
          <p:txBody>
            <a:bodyPr wrap="square">
              <a:noAutofit/>
            </a:bodyPr>
            <a:lstStyle/>
            <a:p>
              <a:endParaRPr lang="zh-CN" altLang="en-US"/>
            </a:p>
          </p:txBody>
        </p:sp>
        <p:sp>
          <p:nvSpPr>
            <p:cNvPr id="108" name="文本框 107"/>
            <p:cNvSpPr txBox="1"/>
            <p:nvPr/>
          </p:nvSpPr>
          <p:spPr>
            <a:xfrm>
              <a:off x="649669" y="1532065"/>
              <a:ext cx="2503884" cy="1476375"/>
            </a:xfrm>
            <a:prstGeom prst="rect">
              <a:avLst/>
            </a:prstGeom>
            <a:noFill/>
          </p:spPr>
          <p:txBody>
            <a:bodyPr wrap="square">
              <a:spAutoFit/>
            </a:bodyPr>
            <a:lstStyle/>
            <a:p>
              <a:pPr>
                <a:lnSpc>
                  <a:spcPct val="150000"/>
                </a:lnSpc>
              </a:pPr>
              <a:r>
                <a:rPr lang="zh-CN" altLang="en-US" sz="1200" b="1">
                  <a:gradFill>
                    <a:gsLst>
                      <a:gs pos="0">
                        <a:schemeClr val="tx1">
                          <a:lumMod val="50000"/>
                        </a:schemeClr>
                      </a:gs>
                      <a:gs pos="100000">
                        <a:schemeClr val="tx1">
                          <a:lumMod val="50000"/>
                        </a:schemeClr>
                      </a:gs>
                    </a:gsLst>
                    <a:lin ang="5400000" scaled="1"/>
                  </a:gradFill>
                  <a:latin typeface="+mn-ea"/>
                </a:rPr>
                <a:t>术后炎症引发的复诊、并发症就诊，分流三甲及基层眼科常规诊疗资源，尤其在白内障集中筛查、批量手术的基层防盲项目中，大幅增加医护工作负荷</a:t>
              </a:r>
              <a:endParaRPr lang="zh-CN" altLang="en-US" sz="1200" b="1">
                <a:gradFill>
                  <a:gsLst>
                    <a:gs pos="0">
                      <a:schemeClr val="tx1">
                        <a:lumMod val="50000"/>
                      </a:schemeClr>
                    </a:gs>
                    <a:gs pos="100000">
                      <a:schemeClr val="tx1">
                        <a:lumMod val="50000"/>
                      </a:schemeClr>
                    </a:gs>
                  </a:gsLst>
                  <a:lin ang="5400000" scaled="1"/>
                </a:gradFill>
                <a:latin typeface="+mn-ea"/>
              </a:endParaRPr>
            </a:p>
          </p:txBody>
        </p:sp>
        <p:sp>
          <p:nvSpPr>
            <p:cNvPr id="109" name="任意多边形: 形状 108"/>
            <p:cNvSpPr/>
            <p:nvPr/>
          </p:nvSpPr>
          <p:spPr>
            <a:xfrm>
              <a:off x="1220685" y="1130480"/>
              <a:ext cx="1361853" cy="369560"/>
            </a:xfrm>
            <a:custGeom>
              <a:avLst/>
              <a:gdLst>
                <a:gd name="csX0" fmla="*/ 0 w 1361853"/>
                <a:gd name="csY0" fmla="*/ 0 h 369560"/>
                <a:gd name="csX1" fmla="*/ 303588 w 1361853"/>
                <a:gd name="csY1" fmla="*/ 0 h 369560"/>
                <a:gd name="csX2" fmla="*/ 545211 w 1361853"/>
                <a:gd name="csY2" fmla="*/ 0 h 369560"/>
                <a:gd name="csX3" fmla="*/ 754676 w 1361853"/>
                <a:gd name="csY3" fmla="*/ 0 h 369560"/>
                <a:gd name="csX4" fmla="*/ 848799 w 1361853"/>
                <a:gd name="csY4" fmla="*/ 0 h 369560"/>
                <a:gd name="csX5" fmla="*/ 1299887 w 1361853"/>
                <a:gd name="csY5" fmla="*/ 0 h 369560"/>
                <a:gd name="csX6" fmla="*/ 1361853 w 1361853"/>
                <a:gd name="csY6" fmla="*/ 61967 h 369560"/>
                <a:gd name="csX7" fmla="*/ 1361853 w 1361853"/>
                <a:gd name="csY7" fmla="*/ 307594 h 369560"/>
                <a:gd name="csX8" fmla="*/ 1299887 w 1361853"/>
                <a:gd name="csY8" fmla="*/ 369560 h 369560"/>
                <a:gd name="csX9" fmla="*/ 848799 w 1361853"/>
                <a:gd name="csY9" fmla="*/ 369560 h 369560"/>
                <a:gd name="csX10" fmla="*/ 816643 w 1361853"/>
                <a:gd name="csY10" fmla="*/ 369560 h 369560"/>
                <a:gd name="csX11" fmla="*/ 545211 w 1361853"/>
                <a:gd name="csY11" fmla="*/ 369560 h 369560"/>
                <a:gd name="csX12" fmla="*/ 365555 w 1361853"/>
                <a:gd name="csY12" fmla="*/ 369560 h 369560"/>
                <a:gd name="csX13" fmla="*/ 61966 w 1361853"/>
                <a:gd name="csY13" fmla="*/ 369560 h 369560"/>
                <a:gd name="csX14" fmla="*/ 0 w 1361853"/>
                <a:gd name="csY14" fmla="*/ 307594 h 3695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361853" h="369560">
                  <a:moveTo>
                    <a:pt x="0" y="0"/>
                  </a:moveTo>
                  <a:lnTo>
                    <a:pt x="303588" y="0"/>
                  </a:lnTo>
                  <a:lnTo>
                    <a:pt x="545211" y="0"/>
                  </a:lnTo>
                  <a:lnTo>
                    <a:pt x="754676" y="0"/>
                  </a:lnTo>
                  <a:lnTo>
                    <a:pt x="848799" y="0"/>
                  </a:lnTo>
                  <a:lnTo>
                    <a:pt x="1299887" y="0"/>
                  </a:lnTo>
                  <a:cubicBezTo>
                    <a:pt x="1334116" y="0"/>
                    <a:pt x="1361853" y="27737"/>
                    <a:pt x="1361853" y="61967"/>
                  </a:cubicBezTo>
                  <a:lnTo>
                    <a:pt x="1361853" y="307594"/>
                  </a:lnTo>
                  <a:cubicBezTo>
                    <a:pt x="1361853" y="341824"/>
                    <a:pt x="1334116" y="369560"/>
                    <a:pt x="1299887" y="369560"/>
                  </a:cubicBezTo>
                  <a:lnTo>
                    <a:pt x="848799" y="369560"/>
                  </a:lnTo>
                  <a:lnTo>
                    <a:pt x="816643" y="369560"/>
                  </a:lnTo>
                  <a:lnTo>
                    <a:pt x="545211" y="369560"/>
                  </a:lnTo>
                  <a:lnTo>
                    <a:pt x="365555" y="369560"/>
                  </a:lnTo>
                  <a:lnTo>
                    <a:pt x="61966" y="369560"/>
                  </a:lnTo>
                  <a:cubicBezTo>
                    <a:pt x="27737" y="369560"/>
                    <a:pt x="0" y="341824"/>
                    <a:pt x="0" y="307594"/>
                  </a:cubicBezTo>
                  <a:close/>
                </a:path>
              </a:pathLst>
            </a:custGeom>
          </p:spPr>
          <p:style>
            <a:lnRef idx="0">
              <a:srgbClr val="FFFFFF"/>
            </a:lnRef>
            <a:fillRef idx="3">
              <a:schemeClr val="accent1"/>
            </a:fillRef>
            <a:effectRef idx="0">
              <a:srgbClr val="FFFFFF"/>
            </a:effectRef>
            <a:fontRef idx="minor">
              <a:schemeClr val="dk1"/>
            </a:fontRef>
          </p:style>
          <p:txBody>
            <a:bodyPr wrap="square" anchor="ctr">
              <a:noAutofit/>
            </a:bodyPr>
            <a:lstStyle/>
            <a:p>
              <a:pPr algn="ctr"/>
              <a:r>
                <a:rPr lang="zh-CN" altLang="en-US" sz="1600" b="1">
                  <a:gradFill>
                    <a:gsLst>
                      <a:gs pos="0">
                        <a:schemeClr val="bg1"/>
                      </a:gs>
                      <a:gs pos="100000">
                        <a:schemeClr val="bg1"/>
                      </a:gs>
                    </a:gsLst>
                    <a:lin ang="5400000" scaled="1"/>
                  </a:gradFill>
                  <a:latin typeface="+mn-ea"/>
                </a:rPr>
                <a:t>医疗资源</a:t>
              </a:r>
              <a:endParaRPr lang="zh-CN" altLang="en-US" sz="1600" b="1">
                <a:gradFill>
                  <a:gsLst>
                    <a:gs pos="0">
                      <a:schemeClr val="bg1"/>
                    </a:gs>
                    <a:gs pos="100000">
                      <a:schemeClr val="bg1"/>
                    </a:gs>
                  </a:gsLst>
                  <a:lin ang="5400000" scaled="1"/>
                </a:gradFill>
                <a:latin typeface="+mn-ea"/>
              </a:endParaRPr>
            </a:p>
          </p:txBody>
        </p:sp>
        <p:sp>
          <p:nvSpPr>
            <p:cNvPr id="110" name="任意多边形: 形状 109"/>
            <p:cNvSpPr/>
            <p:nvPr/>
          </p:nvSpPr>
          <p:spPr>
            <a:xfrm>
              <a:off x="597028" y="3193927"/>
              <a:ext cx="2591305" cy="172072"/>
            </a:xfrm>
            <a:custGeom>
              <a:avLst/>
              <a:gdLst>
                <a:gd name="csX0" fmla="*/ 2591305 w 2591305"/>
                <a:gd name="csY0" fmla="*/ 0 h 172072"/>
                <a:gd name="csX1" fmla="*/ 2580172 w 2591305"/>
                <a:gd name="csY1" fmla="*/ 55134 h 172072"/>
                <a:gd name="csX2" fmla="*/ 2403764 w 2591305"/>
                <a:gd name="csY2" fmla="*/ 172072 h 172072"/>
                <a:gd name="csX3" fmla="*/ 177508 w 2591305"/>
                <a:gd name="csY3" fmla="*/ 172072 h 172072"/>
                <a:gd name="csX4" fmla="*/ 1101 w 2591305"/>
                <a:gd name="csY4" fmla="*/ 55134 h 172072"/>
                <a:gd name="csX5" fmla="*/ 0 w 2591305"/>
                <a:gd name="csY5" fmla="*/ 49684 h 172072"/>
                <a:gd name="csX6" fmla="*/ 248537 w 2591305"/>
                <a:gd name="csY6" fmla="*/ 83636 h 172072"/>
                <a:gd name="csX7" fmla="*/ 1784785 w 2591305"/>
                <a:gd name="csY7" fmla="*/ 102382 h 172072"/>
                <a:gd name="csX8" fmla="*/ 2571631 w 2591305"/>
                <a:gd name="csY8" fmla="*/ 3882 h 1720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91305" h="172072">
                  <a:moveTo>
                    <a:pt x="2591305" y="0"/>
                  </a:moveTo>
                  <a:lnTo>
                    <a:pt x="2580172" y="55134"/>
                  </a:lnTo>
                  <a:cubicBezTo>
                    <a:pt x="2551104" y="123848"/>
                    <a:pt x="2483057" y="172072"/>
                    <a:pt x="2403764" y="172072"/>
                  </a:cubicBezTo>
                  <a:lnTo>
                    <a:pt x="177508" y="172072"/>
                  </a:lnTo>
                  <a:cubicBezTo>
                    <a:pt x="98217" y="172072"/>
                    <a:pt x="30169" y="123848"/>
                    <a:pt x="1101" y="55134"/>
                  </a:cubicBezTo>
                  <a:lnTo>
                    <a:pt x="0" y="49684"/>
                  </a:lnTo>
                  <a:lnTo>
                    <a:pt x="248537" y="83636"/>
                  </a:lnTo>
                  <a:cubicBezTo>
                    <a:pt x="724429" y="136311"/>
                    <a:pt x="1243766" y="145176"/>
                    <a:pt x="1784785" y="102382"/>
                  </a:cubicBezTo>
                  <a:cubicBezTo>
                    <a:pt x="2055295" y="80985"/>
                    <a:pt x="2318421" y="47686"/>
                    <a:pt x="2571631" y="3882"/>
                  </a:cubicBezTo>
                  <a:close/>
                </a:path>
              </a:pathLst>
            </a:custGeom>
            <a:solidFill>
              <a:srgbClr val="A073F3"/>
            </a:solidFill>
            <a:ln w="12700" cap="flat">
              <a:gradFill>
                <a:gsLst>
                  <a:gs pos="0">
                    <a:srgbClr val="A073F3"/>
                  </a:gs>
                  <a:gs pos="100000">
                    <a:srgbClr val="A073F3">
                      <a:alpha val="0"/>
                    </a:srgbClr>
                  </a:gs>
                </a:gsLst>
                <a:lin ang="5400000" scaled="1"/>
              </a:gradFill>
              <a:prstDash val="solid"/>
              <a:miter/>
            </a:ln>
            <a:effectLst/>
          </p:spPr>
          <p:txBody>
            <a:bodyPr wrap="square">
              <a:noAutofit/>
            </a:bodyPr>
            <a:lstStyle/>
            <a:p>
              <a:endParaRPr lang="zh-CN" altLang="en-US"/>
            </a:p>
          </p:txBody>
        </p:sp>
      </p:grpSp>
      <p:sp>
        <p:nvSpPr>
          <p:cNvPr id="127" name="文本框 126"/>
          <p:cNvSpPr txBox="1"/>
          <p:nvPr/>
        </p:nvSpPr>
        <p:spPr>
          <a:xfrm>
            <a:off x="597028" y="4156540"/>
            <a:ext cx="11014401" cy="460375"/>
          </a:xfrm>
          <a:prstGeom prst="rect">
            <a:avLst/>
          </a:prstGeom>
          <a:noFill/>
        </p:spPr>
        <p:txBody>
          <a:bodyPr wrap="square">
            <a:spAutoFit/>
          </a:bodyPr>
          <a:lstStyle/>
          <a:p>
            <a:pPr>
              <a:lnSpc>
                <a:spcPct val="150000"/>
              </a:lnSpc>
            </a:pPr>
            <a:r>
              <a:rPr lang="zh-CN" altLang="en-US" sz="1600" b="1">
                <a:gradFill>
                  <a:gsLst>
                    <a:gs pos="0">
                      <a:schemeClr val="tx1">
                        <a:lumMod val="50000"/>
                      </a:schemeClr>
                    </a:gs>
                    <a:gs pos="100000">
                      <a:schemeClr val="tx1">
                        <a:lumMod val="50000"/>
                      </a:schemeClr>
                    </a:gs>
                  </a:gsLst>
                  <a:lin ang="5400000" scaled="1"/>
                </a:gradFill>
                <a:latin typeface="+mn-ea"/>
              </a:rPr>
              <a:t>传统滴眼方案依从性差，易引发炎症迁延、并发症，</a:t>
            </a:r>
            <a:r>
              <a:rPr lang="zh-CN" altLang="en-US" sz="1600" b="1">
                <a:solidFill>
                  <a:srgbClr val="F331B5"/>
                </a:solidFill>
                <a:latin typeface="+mn-ea"/>
              </a:rPr>
              <a:t>高龄</a:t>
            </a:r>
            <a:r>
              <a:rPr lang="zh-CN" altLang="en-US" sz="1600" b="1">
                <a:gradFill>
                  <a:gsLst>
                    <a:gs pos="0">
                      <a:schemeClr val="tx1">
                        <a:lumMod val="50000"/>
                      </a:schemeClr>
                    </a:gs>
                    <a:gs pos="100000">
                      <a:schemeClr val="tx1">
                        <a:lumMod val="50000"/>
                      </a:schemeClr>
                    </a:gs>
                  </a:gsLst>
                  <a:lin ang="5400000" scaled="1"/>
                </a:gradFill>
                <a:latin typeface="+mn-ea"/>
              </a:rPr>
              <a:t>、行动不便患者因炎症反复往返医院复查耗时耗力</a:t>
            </a:r>
            <a:endParaRPr lang="zh-CN" altLang="en-US" sz="1600" b="1">
              <a:gradFill>
                <a:gsLst>
                  <a:gs pos="0">
                    <a:schemeClr val="tx1">
                      <a:lumMod val="50000"/>
                    </a:schemeClr>
                  </a:gs>
                  <a:gs pos="100000">
                    <a:schemeClr val="tx1">
                      <a:lumMod val="50000"/>
                    </a:schemeClr>
                  </a:gs>
                </a:gsLst>
                <a:lin ang="5400000" scaled="1"/>
              </a:gradFill>
              <a:latin typeface="+mn-ea"/>
            </a:endParaRPr>
          </a:p>
        </p:txBody>
      </p:sp>
      <p:grpSp>
        <p:nvGrpSpPr>
          <p:cNvPr id="3" name="组合 2"/>
          <p:cNvGrpSpPr/>
          <p:nvPr/>
        </p:nvGrpSpPr>
        <p:grpSpPr>
          <a:xfrm>
            <a:off x="579120" y="4707255"/>
            <a:ext cx="11014075" cy="1587500"/>
            <a:chOff x="940" y="7721"/>
            <a:chExt cx="17345" cy="2500"/>
          </a:xfrm>
        </p:grpSpPr>
        <p:sp>
          <p:nvSpPr>
            <p:cNvPr id="128" name="任意多边形: 形状 127"/>
            <p:cNvSpPr/>
            <p:nvPr/>
          </p:nvSpPr>
          <p:spPr>
            <a:xfrm>
              <a:off x="940" y="7721"/>
              <a:ext cx="8521" cy="2501"/>
            </a:xfrm>
            <a:custGeom>
              <a:avLst/>
              <a:gdLst>
                <a:gd name="csX0" fmla="*/ 0 w 5410911"/>
                <a:gd name="csY0" fmla="*/ 0 h 1588076"/>
                <a:gd name="csX1" fmla="*/ 1811145 w 5410911"/>
                <a:gd name="csY1" fmla="*/ 0 h 1588076"/>
                <a:gd name="csX2" fmla="*/ 2417712 w 5410911"/>
                <a:gd name="csY2" fmla="*/ 0 h 1588076"/>
                <a:gd name="csX3" fmla="*/ 2801745 w 5410911"/>
                <a:gd name="csY3" fmla="*/ 0 h 1588076"/>
                <a:gd name="csX4" fmla="*/ 4228857 w 5410911"/>
                <a:gd name="csY4" fmla="*/ 0 h 1588076"/>
                <a:gd name="csX5" fmla="*/ 5219457 w 5410911"/>
                <a:gd name="csY5" fmla="*/ 0 h 1588076"/>
                <a:gd name="csX6" fmla="*/ 5410911 w 5410911"/>
                <a:gd name="csY6" fmla="*/ 191455 h 1588076"/>
                <a:gd name="csX7" fmla="*/ 5410911 w 5410911"/>
                <a:gd name="csY7" fmla="*/ 1396622 h 1588076"/>
                <a:gd name="csX8" fmla="*/ 5219457 w 5410911"/>
                <a:gd name="csY8" fmla="*/ 1588076 h 1588076"/>
                <a:gd name="csX9" fmla="*/ 4228857 w 5410911"/>
                <a:gd name="csY9" fmla="*/ 1588076 h 1588076"/>
                <a:gd name="csX10" fmla="*/ 2993200 w 5410911"/>
                <a:gd name="csY10" fmla="*/ 1588076 h 1588076"/>
                <a:gd name="csX11" fmla="*/ 2417712 w 5410911"/>
                <a:gd name="csY11" fmla="*/ 1588076 h 1588076"/>
                <a:gd name="csX12" fmla="*/ 2002600 w 5410911"/>
                <a:gd name="csY12" fmla="*/ 1588076 h 1588076"/>
                <a:gd name="csX13" fmla="*/ 191455 w 5410911"/>
                <a:gd name="csY13" fmla="*/ 1588076 h 1588076"/>
                <a:gd name="csX14" fmla="*/ 0 w 5410911"/>
                <a:gd name="csY14" fmla="*/ 1396622 h 1588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5410911" h="1588076">
                  <a:moveTo>
                    <a:pt x="0" y="0"/>
                  </a:moveTo>
                  <a:lnTo>
                    <a:pt x="1811145" y="0"/>
                  </a:lnTo>
                  <a:lnTo>
                    <a:pt x="2417712" y="0"/>
                  </a:lnTo>
                  <a:lnTo>
                    <a:pt x="2801745" y="0"/>
                  </a:lnTo>
                  <a:lnTo>
                    <a:pt x="4228857" y="0"/>
                  </a:lnTo>
                  <a:lnTo>
                    <a:pt x="5219457" y="0"/>
                  </a:lnTo>
                  <a:cubicBezTo>
                    <a:pt x="5325180" y="0"/>
                    <a:pt x="5410911" y="85733"/>
                    <a:pt x="5410911" y="191455"/>
                  </a:cubicBezTo>
                  <a:lnTo>
                    <a:pt x="5410911" y="1396622"/>
                  </a:lnTo>
                  <a:cubicBezTo>
                    <a:pt x="5410911" y="1502344"/>
                    <a:pt x="5325180" y="1588076"/>
                    <a:pt x="5219457" y="1588076"/>
                  </a:cubicBezTo>
                  <a:lnTo>
                    <a:pt x="4228857" y="1588076"/>
                  </a:lnTo>
                  <a:lnTo>
                    <a:pt x="2993200" y="1588076"/>
                  </a:lnTo>
                  <a:lnTo>
                    <a:pt x="2417712" y="1588076"/>
                  </a:lnTo>
                  <a:lnTo>
                    <a:pt x="2002600" y="1588076"/>
                  </a:lnTo>
                  <a:lnTo>
                    <a:pt x="191455" y="1588076"/>
                  </a:lnTo>
                  <a:cubicBezTo>
                    <a:pt x="85733" y="1588076"/>
                    <a:pt x="0" y="1502344"/>
                    <a:pt x="0" y="1396622"/>
                  </a:cubicBezTo>
                  <a:close/>
                </a:path>
              </a:pathLst>
            </a:custGeom>
            <a:solidFill>
              <a:schemeClr val="bg1"/>
            </a:solidFill>
            <a:ln w="12700" cap="flat">
              <a:gradFill>
                <a:gsLst>
                  <a:gs pos="0">
                    <a:srgbClr val="A073F3"/>
                  </a:gs>
                  <a:gs pos="100000">
                    <a:srgbClr val="A073F3">
                      <a:alpha val="0"/>
                    </a:srgbClr>
                  </a:gs>
                </a:gsLst>
                <a:lin ang="5400000" scaled="1"/>
              </a:gradFill>
              <a:prstDash val="solid"/>
              <a:miter/>
            </a:ln>
            <a:effectLst>
              <a:outerShdw blurRad="190500" dist="190500" dir="5400000" algn="t" rotWithShape="0">
                <a:srgbClr val="A073F3">
                  <a:alpha val="10000"/>
                </a:srgbClr>
              </a:outerShdw>
            </a:effectLst>
          </p:spPr>
          <p:txBody>
            <a:bodyPr wrap="square">
              <a:noAutofit/>
            </a:bodyPr>
            <a:lstStyle/>
            <a:p>
              <a:endParaRPr lang="zh-CN" altLang="en-US"/>
            </a:p>
          </p:txBody>
        </p:sp>
        <p:sp>
          <p:nvSpPr>
            <p:cNvPr id="129" name="任意多边形: 形状 128"/>
            <p:cNvSpPr/>
            <p:nvPr/>
          </p:nvSpPr>
          <p:spPr>
            <a:xfrm>
              <a:off x="9765" y="7721"/>
              <a:ext cx="8521" cy="2501"/>
            </a:xfrm>
            <a:custGeom>
              <a:avLst/>
              <a:gdLst>
                <a:gd name="csX0" fmla="*/ 0 w 5410911"/>
                <a:gd name="csY0" fmla="*/ 0 h 1588076"/>
                <a:gd name="csX1" fmla="*/ 1811145 w 5410911"/>
                <a:gd name="csY1" fmla="*/ 0 h 1588076"/>
                <a:gd name="csX2" fmla="*/ 2417712 w 5410911"/>
                <a:gd name="csY2" fmla="*/ 0 h 1588076"/>
                <a:gd name="csX3" fmla="*/ 2801745 w 5410911"/>
                <a:gd name="csY3" fmla="*/ 0 h 1588076"/>
                <a:gd name="csX4" fmla="*/ 4228857 w 5410911"/>
                <a:gd name="csY4" fmla="*/ 0 h 1588076"/>
                <a:gd name="csX5" fmla="*/ 5219457 w 5410911"/>
                <a:gd name="csY5" fmla="*/ 0 h 1588076"/>
                <a:gd name="csX6" fmla="*/ 5410911 w 5410911"/>
                <a:gd name="csY6" fmla="*/ 191455 h 1588076"/>
                <a:gd name="csX7" fmla="*/ 5410911 w 5410911"/>
                <a:gd name="csY7" fmla="*/ 1396622 h 1588076"/>
                <a:gd name="csX8" fmla="*/ 5219457 w 5410911"/>
                <a:gd name="csY8" fmla="*/ 1588076 h 1588076"/>
                <a:gd name="csX9" fmla="*/ 4228857 w 5410911"/>
                <a:gd name="csY9" fmla="*/ 1588076 h 1588076"/>
                <a:gd name="csX10" fmla="*/ 2993200 w 5410911"/>
                <a:gd name="csY10" fmla="*/ 1588076 h 1588076"/>
                <a:gd name="csX11" fmla="*/ 2417712 w 5410911"/>
                <a:gd name="csY11" fmla="*/ 1588076 h 1588076"/>
                <a:gd name="csX12" fmla="*/ 2002600 w 5410911"/>
                <a:gd name="csY12" fmla="*/ 1588076 h 1588076"/>
                <a:gd name="csX13" fmla="*/ 191455 w 5410911"/>
                <a:gd name="csY13" fmla="*/ 1588076 h 1588076"/>
                <a:gd name="csX14" fmla="*/ 0 w 5410911"/>
                <a:gd name="csY14" fmla="*/ 1396622 h 1588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5410911" h="1588076">
                  <a:moveTo>
                    <a:pt x="0" y="0"/>
                  </a:moveTo>
                  <a:lnTo>
                    <a:pt x="1811145" y="0"/>
                  </a:lnTo>
                  <a:lnTo>
                    <a:pt x="2417712" y="0"/>
                  </a:lnTo>
                  <a:lnTo>
                    <a:pt x="2801745" y="0"/>
                  </a:lnTo>
                  <a:lnTo>
                    <a:pt x="4228857" y="0"/>
                  </a:lnTo>
                  <a:lnTo>
                    <a:pt x="5219457" y="0"/>
                  </a:lnTo>
                  <a:cubicBezTo>
                    <a:pt x="5325180" y="0"/>
                    <a:pt x="5410911" y="85733"/>
                    <a:pt x="5410911" y="191455"/>
                  </a:cubicBezTo>
                  <a:lnTo>
                    <a:pt x="5410911" y="1396622"/>
                  </a:lnTo>
                  <a:cubicBezTo>
                    <a:pt x="5410911" y="1502344"/>
                    <a:pt x="5325180" y="1588076"/>
                    <a:pt x="5219457" y="1588076"/>
                  </a:cubicBezTo>
                  <a:lnTo>
                    <a:pt x="4228857" y="1588076"/>
                  </a:lnTo>
                  <a:lnTo>
                    <a:pt x="2993200" y="1588076"/>
                  </a:lnTo>
                  <a:lnTo>
                    <a:pt x="2417712" y="1588076"/>
                  </a:lnTo>
                  <a:lnTo>
                    <a:pt x="2002600" y="1588076"/>
                  </a:lnTo>
                  <a:lnTo>
                    <a:pt x="191455" y="1588076"/>
                  </a:lnTo>
                  <a:cubicBezTo>
                    <a:pt x="85733" y="1588076"/>
                    <a:pt x="0" y="1502344"/>
                    <a:pt x="0" y="1396622"/>
                  </a:cubicBezTo>
                  <a:close/>
                </a:path>
              </a:pathLst>
            </a:custGeom>
            <a:solidFill>
              <a:schemeClr val="bg1"/>
            </a:solidFill>
            <a:ln w="12700" cap="flat">
              <a:gradFill>
                <a:gsLst>
                  <a:gs pos="0">
                    <a:srgbClr val="A073F3"/>
                  </a:gs>
                  <a:gs pos="100000">
                    <a:srgbClr val="A073F3">
                      <a:alpha val="0"/>
                    </a:srgbClr>
                  </a:gs>
                </a:gsLst>
                <a:lin ang="5400000" scaled="1"/>
              </a:gradFill>
              <a:prstDash val="solid"/>
              <a:miter/>
            </a:ln>
            <a:effectLst>
              <a:outerShdw blurRad="190500" dist="190500" dir="5400000" algn="t" rotWithShape="0">
                <a:srgbClr val="A073F3">
                  <a:alpha val="10000"/>
                </a:srgbClr>
              </a:outerShdw>
            </a:effectLst>
          </p:spPr>
          <p:txBody>
            <a:bodyPr wrap="square">
              <a:noAutofit/>
            </a:bodyPr>
            <a:lstStyle/>
            <a:p>
              <a:endParaRPr lang="zh-CN" altLang="en-US"/>
            </a:p>
          </p:txBody>
        </p:sp>
        <p:sp>
          <p:nvSpPr>
            <p:cNvPr id="133" name="文本框 132"/>
            <p:cNvSpPr txBox="1"/>
            <p:nvPr/>
          </p:nvSpPr>
          <p:spPr>
            <a:xfrm>
              <a:off x="1300" y="8538"/>
              <a:ext cx="7802" cy="1161"/>
            </a:xfrm>
            <a:prstGeom prst="rect">
              <a:avLst/>
            </a:prstGeom>
            <a:noFill/>
          </p:spPr>
          <p:txBody>
            <a:bodyPr wrap="square">
              <a:spAutoFit/>
            </a:bodyPr>
            <a:lstStyle/>
            <a:p>
              <a:pPr>
                <a:lnSpc>
                  <a:spcPct val="150000"/>
                </a:lnSpc>
              </a:pPr>
              <a:r>
                <a:rPr lang="zh-CN" altLang="en-US" sz="1400" b="1">
                  <a:gradFill>
                    <a:gsLst>
                      <a:gs pos="0">
                        <a:schemeClr val="tx1">
                          <a:lumMod val="50000"/>
                        </a:schemeClr>
                      </a:gs>
                      <a:gs pos="100000">
                        <a:schemeClr val="tx1">
                          <a:lumMod val="50000"/>
                        </a:schemeClr>
                      </a:gs>
                    </a:gsLst>
                    <a:lin ang="5400000" scaled="1"/>
                  </a:gradFill>
                  <a:latin typeface="+mn-ea"/>
                </a:rPr>
                <a:t>目前国内术后抗炎几乎全部依赖短效滴眼液，无长效眼内缓释制剂作为补充，用药梯队单一，无法实现个体化分层治疗</a:t>
              </a:r>
              <a:endParaRPr lang="zh-CN" altLang="en-US" sz="1400" b="1">
                <a:gradFill>
                  <a:gsLst>
                    <a:gs pos="0">
                      <a:schemeClr val="tx1">
                        <a:lumMod val="50000"/>
                      </a:schemeClr>
                    </a:gs>
                    <a:gs pos="100000">
                      <a:schemeClr val="tx1">
                        <a:lumMod val="50000"/>
                      </a:schemeClr>
                    </a:gs>
                  </a:gsLst>
                  <a:lin ang="5400000" scaled="1"/>
                </a:gradFill>
                <a:latin typeface="+mn-ea"/>
              </a:endParaRPr>
            </a:p>
          </p:txBody>
        </p:sp>
        <p:sp>
          <p:nvSpPr>
            <p:cNvPr id="134" name="文本框 133"/>
            <p:cNvSpPr txBox="1"/>
            <p:nvPr/>
          </p:nvSpPr>
          <p:spPr>
            <a:xfrm>
              <a:off x="10098" y="8538"/>
              <a:ext cx="7802" cy="1585"/>
            </a:xfrm>
            <a:prstGeom prst="rect">
              <a:avLst/>
            </a:prstGeom>
            <a:noFill/>
          </p:spPr>
          <p:txBody>
            <a:bodyPr wrap="square">
              <a:noAutofit/>
            </a:bodyPr>
            <a:lstStyle/>
            <a:p>
              <a:pPr>
                <a:lnSpc>
                  <a:spcPct val="150000"/>
                </a:lnSpc>
              </a:pPr>
              <a:r>
                <a:rPr lang="zh-CN" altLang="en-US" sz="1400" b="1">
                  <a:gradFill>
                    <a:gsLst>
                      <a:gs pos="0">
                        <a:schemeClr val="tx1">
                          <a:lumMod val="50000"/>
                        </a:schemeClr>
                      </a:gs>
                      <a:gs pos="100000">
                        <a:schemeClr val="tx1">
                          <a:lumMod val="50000"/>
                        </a:schemeClr>
                      </a:gs>
                    </a:gsLst>
                    <a:lin ang="5400000" scaled="1"/>
                  </a:gradFill>
                  <a:latin typeface="+mn-ea"/>
                </a:rPr>
                <a:t>针对高龄、独居、手部残疾、类固醇耐受 </a:t>
              </a:r>
              <a:r>
                <a:rPr lang="en-US" altLang="zh-CN" sz="1400" b="1">
                  <a:gradFill>
                    <a:gsLst>
                      <a:gs pos="0">
                        <a:schemeClr val="tx1">
                          <a:lumMod val="50000"/>
                        </a:schemeClr>
                      </a:gs>
                      <a:gs pos="100000">
                        <a:schemeClr val="tx1">
                          <a:lumMod val="50000"/>
                        </a:schemeClr>
                      </a:gs>
                    </a:gsLst>
                    <a:lin ang="5400000" scaled="1"/>
                  </a:gradFill>
                  <a:latin typeface="+mn-ea"/>
                </a:rPr>
                <a:t>/ </a:t>
              </a:r>
              <a:r>
                <a:rPr lang="zh-CN" altLang="en-US" sz="1400" b="1">
                  <a:gradFill>
                    <a:gsLst>
                      <a:gs pos="0">
                        <a:schemeClr val="tx1">
                          <a:lumMod val="50000"/>
                        </a:schemeClr>
                      </a:gs>
                      <a:gs pos="100000">
                        <a:schemeClr val="tx1">
                          <a:lumMod val="50000"/>
                        </a:schemeClr>
                      </a:gs>
                    </a:gsLst>
                    <a:lin ang="5400000" scaled="1"/>
                  </a:gradFill>
                  <a:latin typeface="+mn-ea"/>
                </a:rPr>
                <a:t>敏感、合并糖尿病 </a:t>
              </a:r>
              <a:r>
                <a:rPr lang="en-US" altLang="zh-CN" sz="1400" b="1">
                  <a:gradFill>
                    <a:gsLst>
                      <a:gs pos="0">
                        <a:schemeClr val="tx1">
                          <a:lumMod val="50000"/>
                        </a:schemeClr>
                      </a:gs>
                      <a:gs pos="100000">
                        <a:schemeClr val="tx1">
                          <a:lumMod val="50000"/>
                        </a:schemeClr>
                      </a:gs>
                    </a:gsLst>
                    <a:lin ang="5400000" scaled="1"/>
                  </a:gradFill>
                  <a:latin typeface="+mn-ea"/>
                </a:rPr>
                <a:t>/ </a:t>
              </a:r>
              <a:r>
                <a:rPr lang="zh-CN" altLang="en-US" sz="1400" b="1">
                  <a:gradFill>
                    <a:gsLst>
                      <a:gs pos="0">
                        <a:schemeClr val="tx1">
                          <a:lumMod val="50000"/>
                        </a:schemeClr>
                      </a:gs>
                      <a:gs pos="100000">
                        <a:schemeClr val="tx1">
                          <a:lumMod val="50000"/>
                        </a:schemeClr>
                      </a:gs>
                    </a:gsLst>
                    <a:lin ang="5400000" scaled="1"/>
                  </a:gradFill>
                  <a:latin typeface="+mn-ea"/>
                </a:rPr>
                <a:t>青光眼等高风险患者，没有更安全、更适配的替代药物，只能沿用依从性差的滴眼液</a:t>
              </a:r>
              <a:endParaRPr lang="zh-CN" altLang="en-US" sz="1400" b="1">
                <a:gradFill>
                  <a:gsLst>
                    <a:gs pos="0">
                      <a:schemeClr val="tx1">
                        <a:lumMod val="50000"/>
                      </a:schemeClr>
                    </a:gs>
                    <a:gs pos="100000">
                      <a:schemeClr val="tx1">
                        <a:lumMod val="50000"/>
                      </a:schemeClr>
                    </a:gs>
                  </a:gsLst>
                  <a:lin ang="5400000" scaled="1"/>
                </a:gradFill>
                <a:latin typeface="+mn-ea"/>
              </a:endParaRPr>
            </a:p>
          </p:txBody>
        </p:sp>
        <p:sp>
          <p:nvSpPr>
            <p:cNvPr id="136" name="任意多边形: 形状 135"/>
            <p:cNvSpPr/>
            <p:nvPr/>
          </p:nvSpPr>
          <p:spPr>
            <a:xfrm>
              <a:off x="3408" y="7934"/>
              <a:ext cx="3585" cy="582"/>
            </a:xfrm>
            <a:custGeom>
              <a:avLst/>
              <a:gdLst>
                <a:gd name="csX0" fmla="*/ 0 w 2276429"/>
                <a:gd name="csY0" fmla="*/ 0 h 369560"/>
                <a:gd name="csX1" fmla="*/ 303588 w 2276429"/>
                <a:gd name="csY1" fmla="*/ 0 h 369560"/>
                <a:gd name="csX2" fmla="*/ 545211 w 2276429"/>
                <a:gd name="csY2" fmla="*/ 0 h 369560"/>
                <a:gd name="csX3" fmla="*/ 754676 w 2276429"/>
                <a:gd name="csY3" fmla="*/ 0 h 369560"/>
                <a:gd name="csX4" fmla="*/ 848799 w 2276429"/>
                <a:gd name="csY4" fmla="*/ 0 h 369560"/>
                <a:gd name="csX5" fmla="*/ 914576 w 2276429"/>
                <a:gd name="csY5" fmla="*/ 0 h 369560"/>
                <a:gd name="csX6" fmla="*/ 1218164 w 2276429"/>
                <a:gd name="csY6" fmla="*/ 0 h 369560"/>
                <a:gd name="csX7" fmla="*/ 1299887 w 2276429"/>
                <a:gd name="csY7" fmla="*/ 0 h 369560"/>
                <a:gd name="csX8" fmla="*/ 1459787 w 2276429"/>
                <a:gd name="csY8" fmla="*/ 0 h 369560"/>
                <a:gd name="csX9" fmla="*/ 1669252 w 2276429"/>
                <a:gd name="csY9" fmla="*/ 0 h 369560"/>
                <a:gd name="csX10" fmla="*/ 1763375 w 2276429"/>
                <a:gd name="csY10" fmla="*/ 0 h 369560"/>
                <a:gd name="csX11" fmla="*/ 2214463 w 2276429"/>
                <a:gd name="csY11" fmla="*/ 0 h 369560"/>
                <a:gd name="csX12" fmla="*/ 2276429 w 2276429"/>
                <a:gd name="csY12" fmla="*/ 61967 h 369560"/>
                <a:gd name="csX13" fmla="*/ 2276429 w 2276429"/>
                <a:gd name="csY13" fmla="*/ 307594 h 369560"/>
                <a:gd name="csX14" fmla="*/ 2214463 w 2276429"/>
                <a:gd name="csY14" fmla="*/ 369560 h 369560"/>
                <a:gd name="csX15" fmla="*/ 1763375 w 2276429"/>
                <a:gd name="csY15" fmla="*/ 369560 h 369560"/>
                <a:gd name="csX16" fmla="*/ 1731219 w 2276429"/>
                <a:gd name="csY16" fmla="*/ 369560 h 369560"/>
                <a:gd name="csX17" fmla="*/ 1459787 w 2276429"/>
                <a:gd name="csY17" fmla="*/ 369560 h 369560"/>
                <a:gd name="csX18" fmla="*/ 1299887 w 2276429"/>
                <a:gd name="csY18" fmla="*/ 369560 h 369560"/>
                <a:gd name="csX19" fmla="*/ 1280131 w 2276429"/>
                <a:gd name="csY19" fmla="*/ 369560 h 369560"/>
                <a:gd name="csX20" fmla="*/ 976542 w 2276429"/>
                <a:gd name="csY20" fmla="*/ 369560 h 369560"/>
                <a:gd name="csX21" fmla="*/ 848799 w 2276429"/>
                <a:gd name="csY21" fmla="*/ 369560 h 369560"/>
                <a:gd name="csX22" fmla="*/ 816643 w 2276429"/>
                <a:gd name="csY22" fmla="*/ 369560 h 369560"/>
                <a:gd name="csX23" fmla="*/ 545211 w 2276429"/>
                <a:gd name="csY23" fmla="*/ 369560 h 369560"/>
                <a:gd name="csX24" fmla="*/ 365555 w 2276429"/>
                <a:gd name="csY24" fmla="*/ 369560 h 369560"/>
                <a:gd name="csX25" fmla="*/ 61966 w 2276429"/>
                <a:gd name="csY25" fmla="*/ 369560 h 369560"/>
                <a:gd name="csX26" fmla="*/ 0 w 2276429"/>
                <a:gd name="csY26" fmla="*/ 307594 h 3695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2276429" h="369560">
                  <a:moveTo>
                    <a:pt x="0" y="0"/>
                  </a:moveTo>
                  <a:lnTo>
                    <a:pt x="303588" y="0"/>
                  </a:lnTo>
                  <a:lnTo>
                    <a:pt x="545211" y="0"/>
                  </a:lnTo>
                  <a:lnTo>
                    <a:pt x="754676" y="0"/>
                  </a:lnTo>
                  <a:lnTo>
                    <a:pt x="848799" y="0"/>
                  </a:lnTo>
                  <a:lnTo>
                    <a:pt x="914576" y="0"/>
                  </a:lnTo>
                  <a:lnTo>
                    <a:pt x="1218164" y="0"/>
                  </a:lnTo>
                  <a:lnTo>
                    <a:pt x="1299887" y="0"/>
                  </a:lnTo>
                  <a:lnTo>
                    <a:pt x="1459787" y="0"/>
                  </a:lnTo>
                  <a:lnTo>
                    <a:pt x="1669252" y="0"/>
                  </a:lnTo>
                  <a:lnTo>
                    <a:pt x="1763375" y="0"/>
                  </a:lnTo>
                  <a:lnTo>
                    <a:pt x="2214463" y="0"/>
                  </a:lnTo>
                  <a:cubicBezTo>
                    <a:pt x="2248692" y="0"/>
                    <a:pt x="2276429" y="27737"/>
                    <a:pt x="2276429" y="61967"/>
                  </a:cubicBezTo>
                  <a:lnTo>
                    <a:pt x="2276429" y="307594"/>
                  </a:lnTo>
                  <a:cubicBezTo>
                    <a:pt x="2276429" y="341824"/>
                    <a:pt x="2248692" y="369560"/>
                    <a:pt x="2214463" y="369560"/>
                  </a:cubicBezTo>
                  <a:lnTo>
                    <a:pt x="1763375" y="369560"/>
                  </a:lnTo>
                  <a:lnTo>
                    <a:pt x="1731219" y="369560"/>
                  </a:lnTo>
                  <a:lnTo>
                    <a:pt x="1459787" y="369560"/>
                  </a:lnTo>
                  <a:lnTo>
                    <a:pt x="1299887" y="369560"/>
                  </a:lnTo>
                  <a:lnTo>
                    <a:pt x="1280131" y="369560"/>
                  </a:lnTo>
                  <a:lnTo>
                    <a:pt x="976542" y="369560"/>
                  </a:lnTo>
                  <a:lnTo>
                    <a:pt x="848799" y="369560"/>
                  </a:lnTo>
                  <a:lnTo>
                    <a:pt x="816643" y="369560"/>
                  </a:lnTo>
                  <a:lnTo>
                    <a:pt x="545211" y="369560"/>
                  </a:lnTo>
                  <a:lnTo>
                    <a:pt x="365555" y="369560"/>
                  </a:lnTo>
                  <a:lnTo>
                    <a:pt x="61966" y="369560"/>
                  </a:lnTo>
                  <a:cubicBezTo>
                    <a:pt x="27737" y="369560"/>
                    <a:pt x="0" y="341824"/>
                    <a:pt x="0" y="307594"/>
                  </a:cubicBezTo>
                  <a:close/>
                </a:path>
              </a:pathLst>
            </a:custGeom>
          </p:spPr>
          <p:style>
            <a:lnRef idx="0">
              <a:srgbClr val="FFFFFF"/>
            </a:lnRef>
            <a:fillRef idx="3">
              <a:schemeClr val="accent1"/>
            </a:fillRef>
            <a:effectRef idx="0">
              <a:srgbClr val="FFFFFF"/>
            </a:effectRef>
            <a:fontRef idx="minor">
              <a:schemeClr val="dk1"/>
            </a:fontRef>
          </p:style>
          <p:txBody>
            <a:bodyPr wrap="square" anchor="ctr">
              <a:noAutofit/>
            </a:bodyPr>
            <a:lstStyle/>
            <a:p>
              <a:pPr algn="ctr"/>
              <a:r>
                <a:rPr lang="zh-CN" altLang="en-US" sz="1600" b="1">
                  <a:gradFill>
                    <a:gsLst>
                      <a:gs pos="0">
                        <a:schemeClr val="bg1"/>
                      </a:gs>
                      <a:gs pos="100000">
                        <a:schemeClr val="bg1"/>
                      </a:gs>
                    </a:gsLst>
                    <a:lin ang="5400000" scaled="1"/>
                  </a:gradFill>
                  <a:latin typeface="+mn-ea"/>
                </a:rPr>
                <a:t>现有方案单</a:t>
              </a:r>
              <a:r>
                <a:rPr lang="zh-CN" altLang="en-US" sz="1600" b="1">
                  <a:gradFill>
                    <a:gsLst>
                      <a:gs pos="0">
                        <a:schemeClr val="bg1"/>
                      </a:gs>
                      <a:gs pos="100000">
                        <a:schemeClr val="bg1"/>
                      </a:gs>
                    </a:gsLst>
                    <a:lin ang="5400000" scaled="1"/>
                  </a:gradFill>
                  <a:latin typeface="+mn-ea"/>
                </a:rPr>
                <a:t>一</a:t>
              </a:r>
              <a:endParaRPr lang="zh-CN" altLang="en-US" sz="1600" b="1">
                <a:gradFill>
                  <a:gsLst>
                    <a:gs pos="0">
                      <a:schemeClr val="bg1"/>
                    </a:gs>
                    <a:gs pos="100000">
                      <a:schemeClr val="bg1"/>
                    </a:gs>
                  </a:gsLst>
                  <a:lin ang="5400000" scaled="1"/>
                </a:gradFill>
                <a:latin typeface="+mn-ea"/>
              </a:endParaRPr>
            </a:p>
          </p:txBody>
        </p:sp>
        <p:sp>
          <p:nvSpPr>
            <p:cNvPr id="137" name="任意多边形: 形状 136"/>
            <p:cNvSpPr/>
            <p:nvPr/>
          </p:nvSpPr>
          <p:spPr>
            <a:xfrm>
              <a:off x="12233" y="7934"/>
              <a:ext cx="3585" cy="582"/>
            </a:xfrm>
            <a:custGeom>
              <a:avLst/>
              <a:gdLst>
                <a:gd name="csX0" fmla="*/ 0 w 2276429"/>
                <a:gd name="csY0" fmla="*/ 0 h 369560"/>
                <a:gd name="csX1" fmla="*/ 303588 w 2276429"/>
                <a:gd name="csY1" fmla="*/ 0 h 369560"/>
                <a:gd name="csX2" fmla="*/ 545211 w 2276429"/>
                <a:gd name="csY2" fmla="*/ 0 h 369560"/>
                <a:gd name="csX3" fmla="*/ 754676 w 2276429"/>
                <a:gd name="csY3" fmla="*/ 0 h 369560"/>
                <a:gd name="csX4" fmla="*/ 848799 w 2276429"/>
                <a:gd name="csY4" fmla="*/ 0 h 369560"/>
                <a:gd name="csX5" fmla="*/ 914576 w 2276429"/>
                <a:gd name="csY5" fmla="*/ 0 h 369560"/>
                <a:gd name="csX6" fmla="*/ 1218164 w 2276429"/>
                <a:gd name="csY6" fmla="*/ 0 h 369560"/>
                <a:gd name="csX7" fmla="*/ 1299887 w 2276429"/>
                <a:gd name="csY7" fmla="*/ 0 h 369560"/>
                <a:gd name="csX8" fmla="*/ 1459787 w 2276429"/>
                <a:gd name="csY8" fmla="*/ 0 h 369560"/>
                <a:gd name="csX9" fmla="*/ 1669252 w 2276429"/>
                <a:gd name="csY9" fmla="*/ 0 h 369560"/>
                <a:gd name="csX10" fmla="*/ 1763375 w 2276429"/>
                <a:gd name="csY10" fmla="*/ 0 h 369560"/>
                <a:gd name="csX11" fmla="*/ 2214463 w 2276429"/>
                <a:gd name="csY11" fmla="*/ 0 h 369560"/>
                <a:gd name="csX12" fmla="*/ 2276429 w 2276429"/>
                <a:gd name="csY12" fmla="*/ 61967 h 369560"/>
                <a:gd name="csX13" fmla="*/ 2276429 w 2276429"/>
                <a:gd name="csY13" fmla="*/ 307594 h 369560"/>
                <a:gd name="csX14" fmla="*/ 2214463 w 2276429"/>
                <a:gd name="csY14" fmla="*/ 369560 h 369560"/>
                <a:gd name="csX15" fmla="*/ 1763375 w 2276429"/>
                <a:gd name="csY15" fmla="*/ 369560 h 369560"/>
                <a:gd name="csX16" fmla="*/ 1731219 w 2276429"/>
                <a:gd name="csY16" fmla="*/ 369560 h 369560"/>
                <a:gd name="csX17" fmla="*/ 1459787 w 2276429"/>
                <a:gd name="csY17" fmla="*/ 369560 h 369560"/>
                <a:gd name="csX18" fmla="*/ 1299887 w 2276429"/>
                <a:gd name="csY18" fmla="*/ 369560 h 369560"/>
                <a:gd name="csX19" fmla="*/ 1280131 w 2276429"/>
                <a:gd name="csY19" fmla="*/ 369560 h 369560"/>
                <a:gd name="csX20" fmla="*/ 976542 w 2276429"/>
                <a:gd name="csY20" fmla="*/ 369560 h 369560"/>
                <a:gd name="csX21" fmla="*/ 848799 w 2276429"/>
                <a:gd name="csY21" fmla="*/ 369560 h 369560"/>
                <a:gd name="csX22" fmla="*/ 816643 w 2276429"/>
                <a:gd name="csY22" fmla="*/ 369560 h 369560"/>
                <a:gd name="csX23" fmla="*/ 545211 w 2276429"/>
                <a:gd name="csY23" fmla="*/ 369560 h 369560"/>
                <a:gd name="csX24" fmla="*/ 365555 w 2276429"/>
                <a:gd name="csY24" fmla="*/ 369560 h 369560"/>
                <a:gd name="csX25" fmla="*/ 61966 w 2276429"/>
                <a:gd name="csY25" fmla="*/ 369560 h 369560"/>
                <a:gd name="csX26" fmla="*/ 0 w 2276429"/>
                <a:gd name="csY26" fmla="*/ 307594 h 3695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2276429" h="369560">
                  <a:moveTo>
                    <a:pt x="0" y="0"/>
                  </a:moveTo>
                  <a:lnTo>
                    <a:pt x="303588" y="0"/>
                  </a:lnTo>
                  <a:lnTo>
                    <a:pt x="545211" y="0"/>
                  </a:lnTo>
                  <a:lnTo>
                    <a:pt x="754676" y="0"/>
                  </a:lnTo>
                  <a:lnTo>
                    <a:pt x="848799" y="0"/>
                  </a:lnTo>
                  <a:lnTo>
                    <a:pt x="914576" y="0"/>
                  </a:lnTo>
                  <a:lnTo>
                    <a:pt x="1218164" y="0"/>
                  </a:lnTo>
                  <a:lnTo>
                    <a:pt x="1299887" y="0"/>
                  </a:lnTo>
                  <a:lnTo>
                    <a:pt x="1459787" y="0"/>
                  </a:lnTo>
                  <a:lnTo>
                    <a:pt x="1669252" y="0"/>
                  </a:lnTo>
                  <a:lnTo>
                    <a:pt x="1763375" y="0"/>
                  </a:lnTo>
                  <a:lnTo>
                    <a:pt x="2214463" y="0"/>
                  </a:lnTo>
                  <a:cubicBezTo>
                    <a:pt x="2248692" y="0"/>
                    <a:pt x="2276429" y="27737"/>
                    <a:pt x="2276429" y="61967"/>
                  </a:cubicBezTo>
                  <a:lnTo>
                    <a:pt x="2276429" y="307594"/>
                  </a:lnTo>
                  <a:cubicBezTo>
                    <a:pt x="2276429" y="341824"/>
                    <a:pt x="2248692" y="369560"/>
                    <a:pt x="2214463" y="369560"/>
                  </a:cubicBezTo>
                  <a:lnTo>
                    <a:pt x="1763375" y="369560"/>
                  </a:lnTo>
                  <a:lnTo>
                    <a:pt x="1731219" y="369560"/>
                  </a:lnTo>
                  <a:lnTo>
                    <a:pt x="1459787" y="369560"/>
                  </a:lnTo>
                  <a:lnTo>
                    <a:pt x="1299887" y="369560"/>
                  </a:lnTo>
                  <a:lnTo>
                    <a:pt x="1280131" y="369560"/>
                  </a:lnTo>
                  <a:lnTo>
                    <a:pt x="976542" y="369560"/>
                  </a:lnTo>
                  <a:lnTo>
                    <a:pt x="848799" y="369560"/>
                  </a:lnTo>
                  <a:lnTo>
                    <a:pt x="816643" y="369560"/>
                  </a:lnTo>
                  <a:lnTo>
                    <a:pt x="545211" y="369560"/>
                  </a:lnTo>
                  <a:lnTo>
                    <a:pt x="365555" y="369560"/>
                  </a:lnTo>
                  <a:lnTo>
                    <a:pt x="61966" y="369560"/>
                  </a:lnTo>
                  <a:cubicBezTo>
                    <a:pt x="27737" y="369560"/>
                    <a:pt x="0" y="341824"/>
                    <a:pt x="0" y="307594"/>
                  </a:cubicBezTo>
                  <a:close/>
                </a:path>
              </a:pathLst>
            </a:custGeom>
          </p:spPr>
          <p:style>
            <a:lnRef idx="0">
              <a:srgbClr val="FFFFFF"/>
            </a:lnRef>
            <a:fillRef idx="3">
              <a:schemeClr val="accent1"/>
            </a:fillRef>
            <a:effectRef idx="0">
              <a:srgbClr val="FFFFFF"/>
            </a:effectRef>
            <a:fontRef idx="minor">
              <a:schemeClr val="dk1"/>
            </a:fontRef>
          </p:style>
          <p:txBody>
            <a:bodyPr wrap="square" anchor="ctr">
              <a:noAutofit/>
            </a:bodyPr>
            <a:lstStyle/>
            <a:p>
              <a:pPr algn="ctr"/>
              <a:r>
                <a:rPr lang="zh-CN" altLang="en-US" sz="1600" b="1">
                  <a:gradFill>
                    <a:gsLst>
                      <a:gs pos="0">
                        <a:schemeClr val="bg1"/>
                      </a:gs>
                      <a:gs pos="100000">
                        <a:schemeClr val="bg1"/>
                      </a:gs>
                    </a:gsLst>
                    <a:lin ang="5400000" scaled="1"/>
                  </a:gradFill>
                  <a:latin typeface="+mn-ea"/>
                </a:rPr>
                <a:t>高危人群无针对性选择</a:t>
              </a:r>
              <a:endParaRPr lang="zh-CN" altLang="en-US" sz="1600" b="1">
                <a:gradFill>
                  <a:gsLst>
                    <a:gs pos="0">
                      <a:schemeClr val="bg1"/>
                    </a:gs>
                    <a:gs pos="100000">
                      <a:schemeClr val="bg1"/>
                    </a:gs>
                  </a:gsLst>
                  <a:lin ang="5400000" scaled="1"/>
                </a:gradFill>
                <a:latin typeface="+mn-ea"/>
              </a:endParaRPr>
            </a:p>
          </p:txBody>
        </p:sp>
      </p:grpSp>
      <p:sp>
        <p:nvSpPr>
          <p:cNvPr id="2" name="文本框 1"/>
          <p:cNvSpPr txBox="1"/>
          <p:nvPr/>
        </p:nvSpPr>
        <p:spPr>
          <a:xfrm>
            <a:off x="558800" y="6570345"/>
            <a:ext cx="11369040" cy="201295"/>
          </a:xfrm>
          <a:prstGeom prst="rect">
            <a:avLst/>
          </a:prstGeom>
          <a:noFill/>
        </p:spPr>
        <p:txBody>
          <a:bodyPr wrap="square" rtlCol="0" anchor="t">
            <a:noAutofit/>
          </a:bodyPr>
          <a:lstStyle/>
          <a:p>
            <a:pPr>
              <a:lnSpc>
                <a:spcPct val="100000"/>
              </a:lnSpc>
            </a:pP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1. Song P, Wang H, Theodoratou E, et al. The national and subnational prevalence of cataract and cataract blindness in China: a systematic review and meta-analysis. J Glob Health. 2018;8(1):010804.</a:t>
            </a:r>
            <a:r>
              <a:rPr lang="zh-CN" altLang="en-US" sz="700">
                <a:gradFill>
                  <a:gsLst>
                    <a:gs pos="0">
                      <a:schemeClr val="tx1">
                        <a:lumMod val="75000"/>
                        <a:lumOff val="25000"/>
                      </a:schemeClr>
                    </a:gs>
                    <a:gs pos="100000">
                      <a:schemeClr val="tx1">
                        <a:lumMod val="75000"/>
                        <a:lumOff val="25000"/>
                      </a:schemeClr>
                    </a:gs>
                  </a:gsLst>
                  <a:lin ang="5400000" scaled="1"/>
                </a:gradFill>
                <a:latin typeface="+mn-ea"/>
                <a:sym typeface="+mn-ea"/>
              </a:rPr>
              <a:t>；</a:t>
            </a: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2. </a:t>
            </a:r>
            <a:r>
              <a:rPr lang="zh-CN" altLang="en-US" sz="700">
                <a:gradFill>
                  <a:gsLst>
                    <a:gs pos="0">
                      <a:schemeClr val="tx1">
                        <a:lumMod val="75000"/>
                        <a:lumOff val="25000"/>
                      </a:schemeClr>
                    </a:gs>
                    <a:gs pos="100000">
                      <a:schemeClr val="tx1">
                        <a:lumMod val="75000"/>
                        <a:lumOff val="25000"/>
                      </a:schemeClr>
                    </a:gs>
                  </a:gsLst>
                  <a:lin ang="5400000" scaled="1"/>
                </a:gradFill>
                <a:latin typeface="+mn-ea"/>
                <a:sym typeface="+mn-ea"/>
              </a:rPr>
              <a:t>《我国白内障围手术期非感染性炎症反应防治专家共识</a:t>
            </a: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(2015</a:t>
            </a:r>
            <a:r>
              <a:rPr lang="zh-CN" altLang="en-US" sz="700">
                <a:gradFill>
                  <a:gsLst>
                    <a:gs pos="0">
                      <a:schemeClr val="tx1">
                        <a:lumMod val="75000"/>
                        <a:lumOff val="25000"/>
                      </a:schemeClr>
                    </a:gs>
                    <a:gs pos="100000">
                      <a:schemeClr val="tx1">
                        <a:lumMod val="75000"/>
                        <a:lumOff val="25000"/>
                      </a:schemeClr>
                    </a:gs>
                  </a:gsLst>
                  <a:lin ang="5400000" scaled="1"/>
                </a:gradFill>
                <a:latin typeface="+mn-ea"/>
                <a:sym typeface="+mn-ea"/>
              </a:rPr>
              <a:t>年</a:t>
            </a: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a:t>
            </a:r>
            <a:r>
              <a:rPr lang="zh-CN" altLang="en-US" sz="700">
                <a:gradFill>
                  <a:gsLst>
                    <a:gs pos="0">
                      <a:schemeClr val="tx1">
                        <a:lumMod val="75000"/>
                        <a:lumOff val="25000"/>
                      </a:schemeClr>
                    </a:gs>
                    <a:gs pos="100000">
                      <a:schemeClr val="tx1">
                        <a:lumMod val="75000"/>
                        <a:lumOff val="25000"/>
                      </a:schemeClr>
                    </a:gs>
                  </a:gsLst>
                  <a:lin ang="5400000" scaled="1"/>
                </a:gradFill>
                <a:latin typeface="+mn-ea"/>
                <a:sym typeface="+mn-ea"/>
              </a:rPr>
              <a:t>》</a:t>
            </a:r>
            <a:endParaRPr lang="en-US" altLang="zh-CN" sz="700" kern="100" dirty="0">
              <a:gradFill>
                <a:gsLst>
                  <a:gs pos="0">
                    <a:schemeClr val="tx1">
                      <a:lumMod val="75000"/>
                      <a:lumOff val="25000"/>
                    </a:schemeClr>
                  </a:gs>
                  <a:gs pos="100000">
                    <a:schemeClr val="tx1">
                      <a:lumMod val="75000"/>
                      <a:lumOff val="25000"/>
                    </a:schemeClr>
                  </a:gs>
                </a:gsLst>
                <a:lin ang="5400000" scaled="1"/>
              </a:gradFill>
              <a:effectLst/>
              <a:latin typeface="+mn-ea"/>
              <a:cs typeface="江城圆体 400W" panose="020B0500000000000000" pitchFamily="34" charset="-122"/>
              <a:sym typeface="+mn-ea"/>
            </a:endParaRPr>
          </a:p>
        </p:txBody>
      </p:sp>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p:cNvSpPr/>
          <p:nvPr/>
        </p:nvSpPr>
        <p:spPr>
          <a:xfrm>
            <a:off x="0" y="232410"/>
            <a:ext cx="2047875" cy="777240"/>
          </a:xfrm>
          <a:custGeom>
            <a:avLst/>
            <a:gdLst>
              <a:gd name="csX0" fmla="*/ 0 w 1645340"/>
              <a:gd name="csY0" fmla="*/ 0 h 777450"/>
              <a:gd name="csX1" fmla="*/ 346066 w 1645340"/>
              <a:gd name="csY1" fmla="*/ 0 h 777450"/>
              <a:gd name="csX2" fmla="*/ 461163 w 1645340"/>
              <a:gd name="csY2" fmla="*/ 0 h 777450"/>
              <a:gd name="csX3" fmla="*/ 482049 w 1645340"/>
              <a:gd name="csY3" fmla="*/ 0 h 777450"/>
              <a:gd name="csX4" fmla="*/ 597146 w 1645340"/>
              <a:gd name="csY4" fmla="*/ 0 h 777450"/>
              <a:gd name="csX5" fmla="*/ 1358682 w 1645340"/>
              <a:gd name="csY5" fmla="*/ 0 h 777450"/>
              <a:gd name="csX6" fmla="*/ 1494665 w 1645340"/>
              <a:gd name="csY6" fmla="*/ 0 h 777450"/>
              <a:gd name="csX7" fmla="*/ 1640750 w 1645340"/>
              <a:gd name="csY7" fmla="*/ 187199 h 777450"/>
              <a:gd name="csX8" fmla="*/ 1521765 w 1645340"/>
              <a:gd name="csY8" fmla="*/ 663295 h 777450"/>
              <a:gd name="csX9" fmla="*/ 1375682 w 1645340"/>
              <a:gd name="csY9" fmla="*/ 777450 h 777450"/>
              <a:gd name="csX10" fmla="*/ 1239698 w 1645340"/>
              <a:gd name="csY10" fmla="*/ 777450 h 777450"/>
              <a:gd name="csX11" fmla="*/ 478162 w 1645340"/>
              <a:gd name="csY11" fmla="*/ 777450 h 777450"/>
              <a:gd name="csX12" fmla="*/ 342179 w 1645340"/>
              <a:gd name="csY12" fmla="*/ 777450 h 777450"/>
              <a:gd name="csX13" fmla="*/ 170103 w 1645340"/>
              <a:gd name="csY13" fmla="*/ 777450 h 777450"/>
              <a:gd name="csX14" fmla="*/ 34120 w 1645340"/>
              <a:gd name="csY14" fmla="*/ 777450 h 777450"/>
              <a:gd name="csX15" fmla="*/ 0 w 1645340"/>
              <a:gd name="csY15" fmla="*/ 777450 h 7774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45340" h="777450">
                <a:moveTo>
                  <a:pt x="0" y="0"/>
                </a:moveTo>
                <a:lnTo>
                  <a:pt x="346066" y="0"/>
                </a:lnTo>
                <a:lnTo>
                  <a:pt x="461163" y="0"/>
                </a:lnTo>
                <a:lnTo>
                  <a:pt x="482049" y="0"/>
                </a:lnTo>
                <a:lnTo>
                  <a:pt x="597146" y="0"/>
                </a:lnTo>
                <a:lnTo>
                  <a:pt x="1358682" y="0"/>
                </a:lnTo>
                <a:lnTo>
                  <a:pt x="1494665" y="0"/>
                </a:lnTo>
                <a:cubicBezTo>
                  <a:pt x="1592627" y="0"/>
                  <a:pt x="1664577" y="92043"/>
                  <a:pt x="1640750" y="187199"/>
                </a:cubicBezTo>
                <a:lnTo>
                  <a:pt x="1521765" y="663295"/>
                </a:lnTo>
                <a:cubicBezTo>
                  <a:pt x="1504945" y="730418"/>
                  <a:pt x="1444675" y="777450"/>
                  <a:pt x="1375682" y="777450"/>
                </a:cubicBezTo>
                <a:lnTo>
                  <a:pt x="1239698" y="777450"/>
                </a:lnTo>
                <a:lnTo>
                  <a:pt x="478162" y="777450"/>
                </a:lnTo>
                <a:lnTo>
                  <a:pt x="342179" y="777450"/>
                </a:lnTo>
                <a:lnTo>
                  <a:pt x="170103" y="777450"/>
                </a:lnTo>
                <a:lnTo>
                  <a:pt x="34120" y="777450"/>
                </a:lnTo>
                <a:lnTo>
                  <a:pt x="0" y="777450"/>
                </a:lnTo>
                <a:close/>
              </a:path>
            </a:pathLst>
          </a:custGeom>
          <a:solidFill>
            <a:srgbClr val="A073F3"/>
          </a:solidFill>
          <a:ln w="9525" cap="flat">
            <a:noFill/>
            <a:prstDash val="solid"/>
            <a:miter/>
          </a:ln>
        </p:spPr>
        <p:txBody>
          <a:bodyPr wrap="square" anchor="ctr">
            <a:noAutofit/>
          </a:bodyPr>
          <a:lstStyle/>
          <a:p>
            <a:pPr algn="ctr"/>
            <a:r>
              <a:rPr lang="zh-CN" altLang="en-US" sz="2400" b="1">
                <a:gradFill>
                  <a:gsLst>
                    <a:gs pos="0">
                      <a:schemeClr val="bg1"/>
                    </a:gs>
                    <a:gs pos="100000">
                      <a:schemeClr val="bg1"/>
                    </a:gs>
                  </a:gsLst>
                  <a:lin ang="5400000" scaled="1"/>
                </a:gradFill>
                <a:latin typeface="+mn-ea"/>
              </a:rPr>
              <a:t>基本信息</a:t>
            </a:r>
            <a:endParaRPr lang="zh-CN" altLang="en-US" sz="2400" b="1">
              <a:gradFill>
                <a:gsLst>
                  <a:gs pos="0">
                    <a:schemeClr val="bg1"/>
                  </a:gs>
                  <a:gs pos="100000">
                    <a:schemeClr val="bg1"/>
                  </a:gs>
                </a:gsLst>
                <a:lin ang="5400000" scaled="1"/>
              </a:gradFill>
              <a:latin typeface="+mn-ea"/>
            </a:endParaRPr>
          </a:p>
        </p:txBody>
      </p:sp>
      <p:graphicFrame>
        <p:nvGraphicFramePr>
          <p:cNvPr id="184" name="表格 183"/>
          <p:cNvGraphicFramePr>
            <a:graphicFrameLocks noGrp="1"/>
          </p:cNvGraphicFramePr>
          <p:nvPr>
            <p:custDataLst>
              <p:tags r:id="rId1"/>
            </p:custDataLst>
          </p:nvPr>
        </p:nvGraphicFramePr>
        <p:xfrm>
          <a:off x="384810" y="1093470"/>
          <a:ext cx="11422380" cy="2779395"/>
        </p:xfrm>
        <a:graphic>
          <a:graphicData uri="http://schemas.openxmlformats.org/drawingml/2006/table">
            <a:tbl>
              <a:tblPr firstRow="1" bandRow="1">
                <a:tableStyleId>{5C22544A-7EE6-4342-B048-85BDC9FD1C3A}</a:tableStyleId>
              </a:tblPr>
              <a:tblGrid>
                <a:gridCol w="3155950"/>
                <a:gridCol w="2376170"/>
                <a:gridCol w="3996690"/>
                <a:gridCol w="1893570"/>
              </a:tblGrid>
              <a:tr h="377825">
                <a:tc grid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a:gradFill>
                            <a:gsLst>
                              <a:gs pos="0">
                                <a:schemeClr val="bg1"/>
                              </a:gs>
                              <a:gs pos="100000">
                                <a:schemeClr val="bg1"/>
                              </a:gs>
                            </a:gsLst>
                            <a:lin ang="5400000" scaled="0"/>
                          </a:gradFill>
                        </a:rPr>
                        <a:t>药品基本信息</a:t>
                      </a:r>
                      <a:endParaRPr lang="zh-CN" altLang="en-US" sz="1600" b="1">
                        <a:gradFill>
                          <a:gsLst>
                            <a:gs pos="0">
                              <a:schemeClr val="bg1"/>
                            </a:gs>
                            <a:gs pos="100000">
                              <a:schemeClr val="bg1"/>
                            </a:gs>
                          </a:gsLst>
                          <a:lin ang="5400000" scaled="0"/>
                        </a:gra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tcPr>
                </a:tc>
                <a:tc hMerge="1">
                  <a:tcPr anchor="ctr"/>
                </a:tc>
                <a:tc hMerge="1">
                  <a:tcPr anchor="ctr"/>
                </a:tc>
                <a:tc hMerge="1">
                  <a:tcPr anchor="ctr"/>
                </a:tc>
              </a:tr>
              <a:tr h="342900">
                <a:tc>
                  <a:txBody>
                    <a:bodyPr/>
                    <a:lstStyle/>
                    <a:p>
                      <a:pPr algn="ctr"/>
                      <a:r>
                        <a:rPr lang="zh-CN" altLang="en-US" sz="1400" b="1" kern="1200" dirty="0">
                          <a:gradFill>
                            <a:gsLst>
                              <a:gs pos="0">
                                <a:schemeClr val="tx1">
                                  <a:lumMod val="50000"/>
                                </a:schemeClr>
                              </a:gs>
                              <a:gs pos="100000">
                                <a:schemeClr val="tx1">
                                  <a:lumMod val="50000"/>
                                </a:schemeClr>
                              </a:gs>
                            </a:gsLst>
                            <a:lin ang="5400000" scaled="0"/>
                          </a:gradFill>
                          <a:latin typeface="+mn-ea"/>
                          <a:ea typeface="+mn-ea"/>
                          <a:cs typeface="+mn-cs"/>
                        </a:rPr>
                        <a:t>通用名称</a:t>
                      </a:r>
                      <a:endParaRPr lang="zh-CN" altLang="en-US" sz="1400" b="1" kern="1200" dirty="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190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a:gradFill>
                            <a:gsLst>
                              <a:gs pos="0">
                                <a:schemeClr val="tx1">
                                  <a:lumMod val="50000"/>
                                </a:schemeClr>
                              </a:gs>
                              <a:gs pos="100000">
                                <a:schemeClr val="tx1">
                                  <a:lumMod val="50000"/>
                                </a:schemeClr>
                              </a:gs>
                            </a:gsLst>
                            <a:lin ang="5400000" scaled="0"/>
                          </a:gradFill>
                          <a:latin typeface="+mn-ea"/>
                          <a:ea typeface="+mn-ea"/>
                        </a:rPr>
                        <a:t>地塞米松眼用混悬注射液</a:t>
                      </a:r>
                      <a:endParaRPr lang="zh-CN" altLang="en-US" sz="1400" b="1">
                        <a:gradFill>
                          <a:gsLst>
                            <a:gs pos="0">
                              <a:schemeClr val="tx1">
                                <a:lumMod val="50000"/>
                              </a:schemeClr>
                            </a:gs>
                            <a:gs pos="100000">
                              <a:schemeClr val="tx1">
                                <a:lumMod val="50000"/>
                              </a:schemeClr>
                            </a:gs>
                          </a:gsLst>
                          <a:lin ang="5400000" scaled="0"/>
                        </a:gradFill>
                        <a:latin typeface="+mn-ea"/>
                        <a:ea typeface="+mn-ea"/>
                      </a:endParaRPr>
                    </a:p>
                  </a:txBody>
                  <a:tcPr anchor="ctr">
                    <a:lnL w="3175" cap="flat" cmpd="sng" algn="ctr">
                      <a:solidFill>
                        <a:srgbClr val="A073F3"/>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hMerge="1">
                  <a:tcPr/>
                </a:tc>
                <a:tc hMerge="1">
                  <a:tcPr/>
                </a:tc>
              </a:tr>
              <a:tr h="342900">
                <a:tc>
                  <a:txBody>
                    <a:bodyPr/>
                    <a:lstStyle/>
                    <a:p>
                      <a:pPr algn="ctr"/>
                      <a:r>
                        <a:rPr lang="zh-CN" altLang="en-US" sz="1400" b="1" kern="1200" dirty="0">
                          <a:gradFill>
                            <a:gsLst>
                              <a:gs pos="0">
                                <a:schemeClr val="tx1">
                                  <a:lumMod val="50000"/>
                                </a:schemeClr>
                              </a:gs>
                              <a:gs pos="100000">
                                <a:schemeClr val="tx1">
                                  <a:lumMod val="50000"/>
                                </a:schemeClr>
                              </a:gs>
                            </a:gsLst>
                            <a:lin ang="5400000" scaled="0"/>
                          </a:gradFill>
                          <a:latin typeface="+mn-ea"/>
                          <a:ea typeface="+mn-ea"/>
                          <a:cs typeface="+mn-cs"/>
                        </a:rPr>
                        <a:t>注册规格</a:t>
                      </a:r>
                      <a:endParaRPr lang="zh-CN" altLang="en-US" sz="1400" b="1" kern="1200" dirty="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190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a:gradFill>
                            <a:gsLst>
                              <a:gs pos="0">
                                <a:schemeClr val="tx1">
                                  <a:lumMod val="50000"/>
                                </a:schemeClr>
                              </a:gs>
                              <a:gs pos="100000">
                                <a:schemeClr val="tx1">
                                  <a:lumMod val="50000"/>
                                </a:schemeClr>
                              </a:gs>
                            </a:gsLst>
                            <a:lin ang="5400000" scaled="0"/>
                          </a:gradFill>
                          <a:latin typeface="+mn-ea"/>
                          <a:ea typeface="+mn-ea"/>
                        </a:rPr>
                        <a:t>0.5ml: 51.7mg (9%</a:t>
                      </a:r>
                      <a:r>
                        <a:rPr lang="zh-CN" altLang="en-US" sz="1200" b="0">
                          <a:gradFill>
                            <a:gsLst>
                              <a:gs pos="0">
                                <a:schemeClr val="tx1">
                                  <a:lumMod val="50000"/>
                                </a:schemeClr>
                              </a:gs>
                              <a:gs pos="100000">
                                <a:schemeClr val="tx1">
                                  <a:lumMod val="50000"/>
                                </a:schemeClr>
                              </a:gs>
                            </a:gsLst>
                            <a:lin ang="5400000" scaled="0"/>
                          </a:gradFill>
                          <a:latin typeface="+mn-ea"/>
                          <a:ea typeface="+mn-ea"/>
                        </a:rPr>
                        <a:t>，</a:t>
                      </a:r>
                      <a:r>
                        <a:rPr lang="en-US" altLang="zh-CN" sz="1200" b="0">
                          <a:gradFill>
                            <a:gsLst>
                              <a:gs pos="0">
                                <a:schemeClr val="tx1">
                                  <a:lumMod val="50000"/>
                                </a:schemeClr>
                              </a:gs>
                              <a:gs pos="100000">
                                <a:schemeClr val="tx1">
                                  <a:lumMod val="50000"/>
                                </a:schemeClr>
                              </a:gs>
                            </a:gsLst>
                            <a:lin ang="5400000" scaled="0"/>
                          </a:gradFill>
                          <a:latin typeface="+mn-ea"/>
                          <a:ea typeface="+mn-ea"/>
                        </a:rPr>
                        <a:t>w/w)</a:t>
                      </a:r>
                      <a:endParaRPr lang="en-US" altLang="zh-CN" sz="1200" b="0">
                        <a:gradFill>
                          <a:gsLst>
                            <a:gs pos="0">
                              <a:schemeClr val="tx1">
                                <a:lumMod val="50000"/>
                              </a:schemeClr>
                            </a:gs>
                            <a:gs pos="100000">
                              <a:schemeClr val="tx1">
                                <a:lumMod val="50000"/>
                              </a:schemeClr>
                            </a:gs>
                          </a:gsLst>
                          <a:lin ang="5400000" scaled="0"/>
                        </a:gradFill>
                        <a:latin typeface="+mn-ea"/>
                        <a:ea typeface="+mn-ea"/>
                      </a:endParaRPr>
                    </a:p>
                  </a:txBody>
                  <a:tcPr anchor="ctr">
                    <a:lnL w="3175" cap="flat" cmpd="sng" algn="ctr">
                      <a:solidFill>
                        <a:srgbClr val="A073F3"/>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hMerge="1">
                  <a:tcPr/>
                </a:tc>
                <a:tc hMerge="1">
                  <a:tcPr/>
                </a:tc>
              </a:tr>
              <a:tr h="34353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rPr>
                        <a:t>适应症</a:t>
                      </a:r>
                      <a:endPar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190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gridSpan="3">
                  <a:txBody>
                    <a:bodyPr/>
                    <a:lstStyle/>
                    <a:p>
                      <a:r>
                        <a:rPr lang="zh-CN" altLang="en-US" sz="1400" b="1">
                          <a:gradFill>
                            <a:gsLst>
                              <a:gs pos="0">
                                <a:srgbClr val="A073F3"/>
                              </a:gs>
                              <a:gs pos="100000">
                                <a:srgbClr val="A073F3"/>
                              </a:gs>
                            </a:gsLst>
                            <a:lin ang="5400000" scaled="0"/>
                          </a:gradFill>
                          <a:latin typeface="+mn-ea"/>
                          <a:ea typeface="+mn-ea"/>
                        </a:rPr>
                        <a:t>适用于</a:t>
                      </a:r>
                      <a:r>
                        <a:rPr lang="zh-CN" altLang="en-US" sz="1400" b="1" dirty="0">
                          <a:gradFill>
                            <a:gsLst>
                              <a:gs pos="0">
                                <a:srgbClr val="A073F3"/>
                              </a:gs>
                              <a:gs pos="100000">
                                <a:srgbClr val="A073F3"/>
                              </a:gs>
                            </a:gsLst>
                            <a:lin ang="5400000" scaled="0"/>
                          </a:gradFill>
                          <a:latin typeface="+mn-ea"/>
                          <a:ea typeface="+mn-ea"/>
                        </a:rPr>
                        <a:t>眼科术后炎症的治疗</a:t>
                      </a:r>
                      <a:endParaRPr lang="zh-CN" altLang="en-US" sz="1400" b="1" dirty="0">
                        <a:gradFill>
                          <a:gsLst>
                            <a:gs pos="0">
                              <a:srgbClr val="A073F3"/>
                            </a:gs>
                            <a:gs pos="100000">
                              <a:srgbClr val="A073F3"/>
                            </a:gs>
                          </a:gsLst>
                          <a:lin ang="5400000" scaled="0"/>
                        </a:gradFill>
                        <a:latin typeface="+mn-ea"/>
                        <a:ea typeface="+mn-ea"/>
                      </a:endParaRPr>
                    </a:p>
                  </a:txBody>
                  <a:tcPr anchor="ctr">
                    <a:lnL w="3175" cap="flat" cmpd="sng" algn="ctr">
                      <a:solidFill>
                        <a:srgbClr val="A073F3"/>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hMerge="1">
                  <a:tcPr anchor="ctr"/>
                </a:tc>
                <a:tc hMerge="1">
                  <a:tcPr anchor="ctr"/>
                </a:tc>
              </a:tr>
              <a:tr h="3429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rPr>
                        <a:t>用   法</a:t>
                      </a:r>
                      <a:endPar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190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gridSpan="3">
                  <a:txBody>
                    <a:bodyPr/>
                    <a:lstStyle/>
                    <a:p>
                      <a:pPr algn="l"/>
                      <a:r>
                        <a:rPr lang="zh-CN" altLang="en-US" sz="1200" b="0">
                          <a:gradFill>
                            <a:gsLst>
                              <a:gs pos="0">
                                <a:schemeClr val="tx1">
                                  <a:lumMod val="50000"/>
                                </a:schemeClr>
                              </a:gs>
                              <a:gs pos="100000">
                                <a:schemeClr val="tx1">
                                  <a:lumMod val="50000"/>
                                </a:schemeClr>
                              </a:gs>
                            </a:gsLst>
                            <a:lin ang="5400000" scaled="0"/>
                          </a:gradFill>
                          <a:latin typeface="+mn-ea"/>
                          <a:ea typeface="+mn-ea"/>
                        </a:rPr>
                        <a:t>眼内注射给药，眼科手术结束时，在虹膜后下方的后房内给药</a:t>
                      </a:r>
                      <a:endParaRPr lang="zh-CN" altLang="en-US" sz="1200" b="0" dirty="0">
                        <a:gradFill>
                          <a:gsLst>
                            <a:gs pos="0">
                              <a:schemeClr val="tx1">
                                <a:lumMod val="50000"/>
                              </a:schemeClr>
                            </a:gs>
                            <a:gs pos="100000">
                              <a:schemeClr val="tx1">
                                <a:lumMod val="50000"/>
                              </a:schemeClr>
                            </a:gs>
                          </a:gsLst>
                          <a:lin ang="5400000" scaled="0"/>
                        </a:gradFill>
                        <a:latin typeface="+mn-ea"/>
                        <a:ea typeface="+mn-ea"/>
                      </a:endParaRPr>
                    </a:p>
                  </a:txBody>
                  <a:tcPr anchor="ctr">
                    <a:lnL w="3175" cap="flat" cmpd="sng" algn="ctr">
                      <a:solidFill>
                        <a:srgbClr val="A073F3"/>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hMerge="1">
                  <a:tcPr anchor="ctr"/>
                </a:tc>
                <a:tc hMerge="1">
                  <a:tcPr anchor="ctr"/>
                </a:tc>
              </a:tr>
              <a:tr h="3429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rPr>
                        <a:t>用   量</a:t>
                      </a:r>
                      <a:endPar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190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kern="1200">
                          <a:gradFill>
                            <a:gsLst>
                              <a:gs pos="0">
                                <a:schemeClr val="tx1">
                                  <a:lumMod val="50000"/>
                                </a:schemeClr>
                              </a:gs>
                              <a:gs pos="100000">
                                <a:schemeClr val="tx1">
                                  <a:lumMod val="50000"/>
                                </a:schemeClr>
                              </a:gs>
                            </a:gsLst>
                            <a:lin ang="5400000" scaled="0"/>
                          </a:gradFill>
                          <a:latin typeface="+mn-ea"/>
                          <a:ea typeface="+mn-ea"/>
                          <a:cs typeface="+mn-cs"/>
                        </a:rPr>
                        <a:t>注射单剂量</a:t>
                      </a:r>
                      <a:r>
                        <a:rPr lang="en-US" altLang="zh-CN" sz="1200" b="0" kern="1200">
                          <a:gradFill>
                            <a:gsLst>
                              <a:gs pos="0">
                                <a:schemeClr val="tx1">
                                  <a:lumMod val="50000"/>
                                </a:schemeClr>
                              </a:gs>
                              <a:gs pos="100000">
                                <a:schemeClr val="tx1">
                                  <a:lumMod val="50000"/>
                                </a:schemeClr>
                              </a:gs>
                            </a:gsLst>
                            <a:lin ang="5400000" scaled="0"/>
                          </a:gradFill>
                          <a:latin typeface="+mn-ea"/>
                          <a:ea typeface="+mn-ea"/>
                          <a:cs typeface="+mn-cs"/>
                        </a:rPr>
                        <a:t>9%</a:t>
                      </a:r>
                      <a:r>
                        <a:rPr lang="zh-CN" altLang="en-US" sz="1200" b="0" kern="1200">
                          <a:gradFill>
                            <a:gsLst>
                              <a:gs pos="0">
                                <a:schemeClr val="tx1">
                                  <a:lumMod val="50000"/>
                                </a:schemeClr>
                              </a:gs>
                              <a:gs pos="100000">
                                <a:schemeClr val="tx1">
                                  <a:lumMod val="50000"/>
                                </a:schemeClr>
                              </a:gs>
                            </a:gsLst>
                            <a:lin ang="5400000" scaled="0"/>
                          </a:gradFill>
                          <a:latin typeface="+mn-ea"/>
                          <a:ea typeface="+mn-ea"/>
                          <a:cs typeface="+mn-cs"/>
                        </a:rPr>
                        <a:t>地塞米松眼用混悬注射液</a:t>
                      </a:r>
                      <a:r>
                        <a:rPr lang="en-US" altLang="zh-CN" sz="1200" b="0" kern="1200">
                          <a:gradFill>
                            <a:gsLst>
                              <a:gs pos="0">
                                <a:schemeClr val="tx1">
                                  <a:lumMod val="50000"/>
                                </a:schemeClr>
                              </a:gs>
                              <a:gs pos="100000">
                                <a:schemeClr val="tx1">
                                  <a:lumMod val="50000"/>
                                </a:schemeClr>
                              </a:gs>
                            </a:gsLst>
                            <a:lin ang="5400000" scaled="0"/>
                          </a:gradFill>
                          <a:latin typeface="+mn-ea"/>
                          <a:ea typeface="+mn-ea"/>
                          <a:cs typeface="+mn-cs"/>
                        </a:rPr>
                        <a:t>0.005ml</a:t>
                      </a:r>
                      <a:r>
                        <a:rPr lang="zh-CN" altLang="en-US" sz="1200" b="0" kern="1200">
                          <a:gradFill>
                            <a:gsLst>
                              <a:gs pos="0">
                                <a:schemeClr val="tx1">
                                  <a:lumMod val="50000"/>
                                </a:schemeClr>
                              </a:gs>
                              <a:gs pos="100000">
                                <a:schemeClr val="tx1">
                                  <a:lumMod val="50000"/>
                                </a:schemeClr>
                              </a:gs>
                            </a:gsLst>
                            <a:lin ang="5400000" scaled="0"/>
                          </a:gradFill>
                          <a:latin typeface="+mn-ea"/>
                          <a:ea typeface="+mn-ea"/>
                          <a:cs typeface="+mn-cs"/>
                        </a:rPr>
                        <a:t>（相当于</a:t>
                      </a:r>
                      <a:r>
                        <a:rPr lang="en-US" altLang="zh-CN" sz="1200" b="0" kern="1200">
                          <a:gradFill>
                            <a:gsLst>
                              <a:gs pos="0">
                                <a:schemeClr val="tx1">
                                  <a:lumMod val="50000"/>
                                </a:schemeClr>
                              </a:gs>
                              <a:gs pos="100000">
                                <a:schemeClr val="tx1">
                                  <a:lumMod val="50000"/>
                                </a:schemeClr>
                              </a:gs>
                            </a:gsLst>
                            <a:lin ang="5400000" scaled="0"/>
                          </a:gradFill>
                          <a:latin typeface="+mn-ea"/>
                          <a:ea typeface="+mn-ea"/>
                          <a:cs typeface="+mn-cs"/>
                        </a:rPr>
                        <a:t>517μg</a:t>
                      </a:r>
                      <a:r>
                        <a:rPr lang="zh-CN" altLang="en-US" sz="1200" b="0" kern="1200">
                          <a:gradFill>
                            <a:gsLst>
                              <a:gs pos="0">
                                <a:schemeClr val="tx1">
                                  <a:lumMod val="50000"/>
                                </a:schemeClr>
                              </a:gs>
                              <a:gs pos="100000">
                                <a:schemeClr val="tx1">
                                  <a:lumMod val="50000"/>
                                </a:schemeClr>
                              </a:gs>
                            </a:gsLst>
                            <a:lin ang="5400000" scaled="0"/>
                          </a:gradFill>
                          <a:latin typeface="+mn-ea"/>
                          <a:ea typeface="+mn-ea"/>
                          <a:cs typeface="+mn-cs"/>
                        </a:rPr>
                        <a:t>）</a:t>
                      </a:r>
                      <a:endParaRPr lang="zh-CN" altLang="en-US" sz="1200" b="0" kern="120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3175" cap="flat" cmpd="sng" algn="ctr">
                      <a:solidFill>
                        <a:srgbClr val="A073F3"/>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hMerge="1">
                  <a:tcPr anchor="ctr"/>
                </a:tc>
                <a:tc hMerge="1">
                  <a:tcPr anchor="ctr"/>
                </a:tc>
              </a:tr>
              <a:tr h="34353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rPr>
                        <a:t>中国大陆首次上市时间</a:t>
                      </a:r>
                      <a:endPar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190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a:gradFill>
                            <a:gsLst>
                              <a:gs pos="0">
                                <a:schemeClr val="tx1">
                                  <a:lumMod val="50000"/>
                                </a:schemeClr>
                              </a:gs>
                              <a:gs pos="100000">
                                <a:schemeClr val="tx1">
                                  <a:lumMod val="50000"/>
                                </a:schemeClr>
                              </a:gs>
                            </a:gsLst>
                            <a:lin ang="5400000" scaled="0"/>
                          </a:gradFill>
                          <a:latin typeface="+mn-ea"/>
                          <a:ea typeface="+mn-ea"/>
                        </a:rPr>
                        <a:t>2026</a:t>
                      </a:r>
                      <a:r>
                        <a:rPr lang="zh-CN" altLang="en-US" sz="1200">
                          <a:gradFill>
                            <a:gsLst>
                              <a:gs pos="0">
                                <a:schemeClr val="tx1">
                                  <a:lumMod val="50000"/>
                                </a:schemeClr>
                              </a:gs>
                              <a:gs pos="100000">
                                <a:schemeClr val="tx1">
                                  <a:lumMod val="50000"/>
                                </a:schemeClr>
                              </a:gs>
                            </a:gsLst>
                            <a:lin ang="5400000" scaled="0"/>
                          </a:gradFill>
                          <a:latin typeface="+mn-ea"/>
                          <a:ea typeface="+mn-ea"/>
                        </a:rPr>
                        <a:t>年</a:t>
                      </a:r>
                      <a:r>
                        <a:rPr lang="en-US" altLang="zh-CN" sz="1200">
                          <a:gradFill>
                            <a:gsLst>
                              <a:gs pos="0">
                                <a:schemeClr val="tx1">
                                  <a:lumMod val="50000"/>
                                </a:schemeClr>
                              </a:gs>
                              <a:gs pos="100000">
                                <a:schemeClr val="tx1">
                                  <a:lumMod val="50000"/>
                                </a:schemeClr>
                              </a:gs>
                            </a:gsLst>
                            <a:lin ang="5400000" scaled="0"/>
                          </a:gradFill>
                          <a:latin typeface="+mn-ea"/>
                          <a:ea typeface="+mn-ea"/>
                        </a:rPr>
                        <a:t>6</a:t>
                      </a:r>
                      <a:r>
                        <a:rPr lang="zh-CN" altLang="en-US" sz="1200">
                          <a:gradFill>
                            <a:gsLst>
                              <a:gs pos="0">
                                <a:schemeClr val="tx1">
                                  <a:lumMod val="50000"/>
                                </a:schemeClr>
                              </a:gs>
                              <a:gs pos="100000">
                                <a:schemeClr val="tx1">
                                  <a:lumMod val="50000"/>
                                </a:schemeClr>
                              </a:gs>
                            </a:gsLst>
                            <a:lin ang="5400000" scaled="0"/>
                          </a:gradFill>
                          <a:latin typeface="+mn-ea"/>
                          <a:ea typeface="+mn-ea"/>
                        </a:rPr>
                        <a:t>月</a:t>
                      </a:r>
                      <a:endParaRPr lang="zh-CN" altLang="en-US" sz="1200">
                        <a:gradFill>
                          <a:gsLst>
                            <a:gs pos="0">
                              <a:schemeClr val="tx1">
                                <a:lumMod val="50000"/>
                              </a:schemeClr>
                            </a:gs>
                            <a:gs pos="100000">
                              <a:schemeClr val="tx1">
                                <a:lumMod val="50000"/>
                              </a:schemeClr>
                            </a:gs>
                          </a:gsLst>
                          <a:lin ang="5400000" scaled="0"/>
                        </a:gradFill>
                        <a:latin typeface="+mn-ea"/>
                        <a:ea typeface="+mn-ea"/>
                      </a:endParaRPr>
                    </a:p>
                  </a:txBody>
                  <a:tcPr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rPr>
                        <a:t>目前大陆地区同通用名药品的上市情况</a:t>
                      </a:r>
                      <a:endPar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400" b="0" kern="1200" dirty="0">
                          <a:gradFill>
                            <a:gsLst>
                              <a:gs pos="0">
                                <a:schemeClr val="tx1">
                                  <a:lumMod val="50000"/>
                                </a:schemeClr>
                              </a:gs>
                              <a:gs pos="100000">
                                <a:schemeClr val="tx1">
                                  <a:lumMod val="50000"/>
                                </a:schemeClr>
                              </a:gs>
                            </a:gsLst>
                            <a:lin ang="5400000" scaled="0"/>
                          </a:gradFill>
                          <a:latin typeface="+mn-ea"/>
                          <a:ea typeface="+mn-ea"/>
                          <a:cs typeface="+mn-cs"/>
                        </a:rPr>
                        <a:t>无</a:t>
                      </a:r>
                      <a:endParaRPr lang="zh-CN" altLang="en-US" sz="1400" b="0" kern="1200" dirty="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3175" cap="flat" cmpd="sng" algn="ctr">
                      <a:solidFill>
                        <a:srgbClr val="A073F3"/>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r>
              <a:tr h="3429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rPr>
                        <a:t>全球首次上市时间及国家</a:t>
                      </a:r>
                      <a:r>
                        <a:rPr lang="en-US" altLang="zh-CN" sz="1400" b="1" kern="1200">
                          <a:gradFill>
                            <a:gsLst>
                              <a:gs pos="0">
                                <a:schemeClr val="tx1">
                                  <a:lumMod val="50000"/>
                                </a:schemeClr>
                              </a:gs>
                              <a:gs pos="100000">
                                <a:schemeClr val="tx1">
                                  <a:lumMod val="50000"/>
                                </a:schemeClr>
                              </a:gs>
                            </a:gsLst>
                            <a:lin ang="5400000" scaled="0"/>
                          </a:gradFill>
                          <a:latin typeface="+mn-ea"/>
                          <a:ea typeface="+mn-ea"/>
                          <a:cs typeface="+mn-cs"/>
                        </a:rPr>
                        <a:t>/</a:t>
                      </a:r>
                      <a:r>
                        <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rPr>
                        <a:t>地区</a:t>
                      </a:r>
                      <a:endPar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190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19050" cap="flat" cmpd="sng" algn="ctr">
                      <a:solidFill>
                        <a:srgbClr val="A073F3"/>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a:gradFill>
                            <a:gsLst>
                              <a:gs pos="0">
                                <a:schemeClr val="tx1">
                                  <a:lumMod val="50000"/>
                                </a:schemeClr>
                              </a:gs>
                              <a:gs pos="100000">
                                <a:schemeClr val="tx1">
                                  <a:lumMod val="50000"/>
                                </a:schemeClr>
                              </a:gs>
                            </a:gsLst>
                            <a:lin ang="5400000" scaled="0"/>
                          </a:gradFill>
                          <a:latin typeface="+mn-ea"/>
                          <a:ea typeface="+mn-ea"/>
                        </a:rPr>
                        <a:t>2018</a:t>
                      </a:r>
                      <a:r>
                        <a:rPr lang="zh-CN" altLang="en-US" sz="1200">
                          <a:gradFill>
                            <a:gsLst>
                              <a:gs pos="0">
                                <a:schemeClr val="tx1">
                                  <a:lumMod val="50000"/>
                                </a:schemeClr>
                              </a:gs>
                              <a:gs pos="100000">
                                <a:schemeClr val="tx1">
                                  <a:lumMod val="50000"/>
                                </a:schemeClr>
                              </a:gs>
                            </a:gsLst>
                            <a:lin ang="5400000" scaled="0"/>
                          </a:gradFill>
                          <a:latin typeface="+mn-ea"/>
                          <a:ea typeface="+mn-ea"/>
                        </a:rPr>
                        <a:t>年</a:t>
                      </a:r>
                      <a:r>
                        <a:rPr lang="en-US" altLang="zh-CN" sz="1200">
                          <a:gradFill>
                            <a:gsLst>
                              <a:gs pos="0">
                                <a:schemeClr val="tx1">
                                  <a:lumMod val="50000"/>
                                </a:schemeClr>
                              </a:gs>
                              <a:gs pos="100000">
                                <a:schemeClr val="tx1">
                                  <a:lumMod val="50000"/>
                                </a:schemeClr>
                              </a:gs>
                            </a:gsLst>
                            <a:lin ang="5400000" scaled="0"/>
                          </a:gradFill>
                          <a:latin typeface="+mn-ea"/>
                          <a:ea typeface="+mn-ea"/>
                        </a:rPr>
                        <a:t>2</a:t>
                      </a:r>
                      <a:r>
                        <a:rPr lang="zh-CN" altLang="en-US" sz="1200">
                          <a:gradFill>
                            <a:gsLst>
                              <a:gs pos="0">
                                <a:schemeClr val="tx1">
                                  <a:lumMod val="50000"/>
                                </a:schemeClr>
                              </a:gs>
                              <a:gs pos="100000">
                                <a:schemeClr val="tx1">
                                  <a:lumMod val="50000"/>
                                </a:schemeClr>
                              </a:gs>
                            </a:gsLst>
                            <a:lin ang="5400000" scaled="0"/>
                          </a:gradFill>
                          <a:latin typeface="+mn-ea"/>
                          <a:ea typeface="+mn-ea"/>
                        </a:rPr>
                        <a:t>月，美国</a:t>
                      </a:r>
                      <a:endParaRPr lang="zh-CN" altLang="en-US" sz="1200">
                        <a:gradFill>
                          <a:gsLst>
                            <a:gs pos="0">
                              <a:schemeClr val="tx1">
                                <a:lumMod val="50000"/>
                              </a:schemeClr>
                            </a:gs>
                            <a:gs pos="100000">
                              <a:schemeClr val="tx1">
                                <a:lumMod val="50000"/>
                              </a:schemeClr>
                            </a:gs>
                          </a:gsLst>
                          <a:lin ang="5400000" scaled="0"/>
                        </a:gradFill>
                        <a:latin typeface="+mn-ea"/>
                        <a:ea typeface="+mn-ea"/>
                      </a:endParaRPr>
                    </a:p>
                  </a:txBody>
                  <a:tcPr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19050" cap="flat" cmpd="sng" algn="ctr">
                      <a:solidFill>
                        <a:srgbClr val="A073F3"/>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rPr>
                        <a:t>是否为</a:t>
                      </a:r>
                      <a:r>
                        <a:rPr lang="en-US" altLang="zh-CN" sz="1400" b="1" kern="1200">
                          <a:gradFill>
                            <a:gsLst>
                              <a:gs pos="0">
                                <a:schemeClr val="tx1">
                                  <a:lumMod val="50000"/>
                                </a:schemeClr>
                              </a:gs>
                              <a:gs pos="100000">
                                <a:schemeClr val="tx1">
                                  <a:lumMod val="50000"/>
                                </a:schemeClr>
                              </a:gs>
                            </a:gsLst>
                            <a:lin ang="5400000" scaled="0"/>
                          </a:gradFill>
                          <a:latin typeface="+mn-ea"/>
                          <a:ea typeface="+mn-ea"/>
                          <a:cs typeface="+mn-cs"/>
                        </a:rPr>
                        <a:t>OTC</a:t>
                      </a:r>
                      <a:r>
                        <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rPr>
                        <a:t>药品</a:t>
                      </a:r>
                      <a:endParaRPr lang="zh-CN" altLang="en-US" sz="1400" b="1" kern="120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19050" cap="flat" cmpd="sng" algn="ctr">
                      <a:solidFill>
                        <a:srgbClr val="A073F3"/>
                      </a:solidFill>
                      <a:prstDash val="solid"/>
                      <a:round/>
                      <a:headEnd type="none" w="med" len="med"/>
                      <a:tailEnd type="none" w="med" len="med"/>
                    </a:lnB>
                    <a:solidFill>
                      <a:schemeClr val="bg2"/>
                    </a:solidFill>
                  </a:tcPr>
                </a:tc>
                <a:tc>
                  <a:txBody>
                    <a:bodyPr/>
                    <a:lstStyle/>
                    <a:p>
                      <a:pPr marL="0" algn="ctr" defTabSz="914400" rtl="0" eaLnBrk="1" latinLnBrk="0" hangingPunct="1"/>
                      <a:r>
                        <a:rPr lang="zh-CN" altLang="en-US" sz="1400" b="0" kern="1200" dirty="0">
                          <a:gradFill>
                            <a:gsLst>
                              <a:gs pos="0">
                                <a:schemeClr val="tx1">
                                  <a:lumMod val="50000"/>
                                </a:schemeClr>
                              </a:gs>
                              <a:gs pos="100000">
                                <a:schemeClr val="tx1">
                                  <a:lumMod val="50000"/>
                                </a:schemeClr>
                              </a:gs>
                            </a:gsLst>
                            <a:lin ang="5400000" scaled="0"/>
                          </a:gradFill>
                          <a:latin typeface="+mn-ea"/>
                          <a:ea typeface="+mn-ea"/>
                          <a:cs typeface="+mn-cs"/>
                        </a:rPr>
                        <a:t>否</a:t>
                      </a:r>
                      <a:endParaRPr lang="zh-CN" altLang="en-US" sz="1400" b="0" kern="1200" dirty="0">
                        <a:gradFill>
                          <a:gsLst>
                            <a:gs pos="0">
                              <a:schemeClr val="tx1">
                                <a:lumMod val="50000"/>
                              </a:schemeClr>
                            </a:gs>
                            <a:gs pos="100000">
                              <a:schemeClr val="tx1">
                                <a:lumMod val="50000"/>
                              </a:schemeClr>
                            </a:gs>
                          </a:gsLst>
                          <a:lin ang="5400000" scaled="0"/>
                        </a:gradFill>
                        <a:latin typeface="+mn-ea"/>
                        <a:ea typeface="+mn-ea"/>
                        <a:cs typeface="+mn-cs"/>
                      </a:endParaRPr>
                    </a:p>
                  </a:txBody>
                  <a:tcPr anchor="ctr">
                    <a:lnL w="3175" cap="flat" cmpd="sng" algn="ctr">
                      <a:solidFill>
                        <a:srgbClr val="A073F3"/>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19050" cap="flat" cmpd="sng" algn="ctr">
                      <a:solidFill>
                        <a:srgbClr val="A073F3"/>
                      </a:solidFill>
                      <a:prstDash val="solid"/>
                      <a:round/>
                      <a:headEnd type="none" w="med" len="med"/>
                      <a:tailEnd type="none" w="med" len="med"/>
                    </a:lnB>
                    <a:solidFill>
                      <a:schemeClr val="bg1"/>
                    </a:solidFill>
                  </a:tcPr>
                </a:tc>
              </a:tr>
            </a:tbl>
          </a:graphicData>
        </a:graphic>
      </p:graphicFrame>
      <p:sp>
        <p:nvSpPr>
          <p:cNvPr id="195" name="矩形 194"/>
          <p:cNvSpPr/>
          <p:nvPr/>
        </p:nvSpPr>
        <p:spPr>
          <a:xfrm>
            <a:off x="8401050" y="1529080"/>
            <a:ext cx="3406140" cy="16338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t="13839" b="12857"/>
          <a:stretch>
            <a:fillRect/>
          </a:stretch>
        </p:blipFill>
        <p:spPr>
          <a:xfrm>
            <a:off x="8863965" y="1567815"/>
            <a:ext cx="2558415" cy="1560830"/>
          </a:xfrm>
          <a:prstGeom prst="rect">
            <a:avLst/>
          </a:prstGeom>
          <a:effectLst>
            <a:outerShdw blurRad="254000" dist="254000" dir="5400000" algn="t" rotWithShape="0">
              <a:prstClr val="black">
                <a:alpha val="10000"/>
              </a:prstClr>
            </a:outerShdw>
          </a:effectLst>
        </p:spPr>
      </p:pic>
      <p:grpSp>
        <p:nvGrpSpPr>
          <p:cNvPr id="74" name="组合 73"/>
          <p:cNvGrpSpPr/>
          <p:nvPr/>
        </p:nvGrpSpPr>
        <p:grpSpPr>
          <a:xfrm>
            <a:off x="62865" y="4027806"/>
            <a:ext cx="6996430" cy="2522854"/>
            <a:chOff x="213863" y="1242323"/>
            <a:chExt cx="5141791" cy="5010282"/>
          </a:xfrm>
        </p:grpSpPr>
        <p:sp>
          <p:nvSpPr>
            <p:cNvPr id="67" name="任意多边形: 形状 66"/>
            <p:cNvSpPr/>
            <p:nvPr/>
          </p:nvSpPr>
          <p:spPr>
            <a:xfrm flipH="1">
              <a:off x="5109313" y="1373118"/>
              <a:ext cx="246341" cy="1379079"/>
            </a:xfrm>
            <a:custGeom>
              <a:avLst/>
              <a:gdLst>
                <a:gd name="csX0" fmla="*/ 246341 w 246341"/>
                <a:gd name="csY0" fmla="*/ 0 h 1379079"/>
                <a:gd name="csX1" fmla="*/ 179666 w 246341"/>
                <a:gd name="csY1" fmla="*/ 0 h 1379079"/>
                <a:gd name="csX2" fmla="*/ 0 w 246341"/>
                <a:gd name="csY2" fmla="*/ 689540 h 1379079"/>
                <a:gd name="csX3" fmla="*/ 179666 w 246341"/>
                <a:gd name="csY3" fmla="*/ 1379079 h 1379079"/>
                <a:gd name="csX4" fmla="*/ 246341 w 246341"/>
                <a:gd name="csY4" fmla="*/ 1379079 h 1379079"/>
                <a:gd name="csX5" fmla="*/ 66675 w 246341"/>
                <a:gd name="csY5" fmla="*/ 689540 h 1379079"/>
              </a:gdLst>
              <a:ahLst/>
              <a:cxnLst>
                <a:cxn ang="0">
                  <a:pos x="csX0" y="csY0"/>
                </a:cxn>
                <a:cxn ang="0">
                  <a:pos x="csX1" y="csY1"/>
                </a:cxn>
                <a:cxn ang="0">
                  <a:pos x="csX2" y="csY2"/>
                </a:cxn>
                <a:cxn ang="0">
                  <a:pos x="csX3" y="csY3"/>
                </a:cxn>
                <a:cxn ang="0">
                  <a:pos x="csX4" y="csY4"/>
                </a:cxn>
                <a:cxn ang="0">
                  <a:pos x="csX5" y="csY5"/>
                </a:cxn>
              </a:cxnLst>
              <a:rect l="l" t="t" r="r" b="b"/>
              <a:pathLst>
                <a:path w="246341" h="1379079">
                  <a:moveTo>
                    <a:pt x="246341" y="0"/>
                  </a:moveTo>
                  <a:lnTo>
                    <a:pt x="179666" y="0"/>
                  </a:lnTo>
                  <a:lnTo>
                    <a:pt x="0" y="689540"/>
                  </a:lnTo>
                  <a:lnTo>
                    <a:pt x="179666" y="1379079"/>
                  </a:lnTo>
                  <a:lnTo>
                    <a:pt x="246341" y="1379079"/>
                  </a:lnTo>
                  <a:lnTo>
                    <a:pt x="66675" y="689540"/>
                  </a:lnTo>
                  <a:close/>
                </a:path>
              </a:pathLst>
            </a:cu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p>
          </p:txBody>
        </p:sp>
        <p:grpSp>
          <p:nvGrpSpPr>
            <p:cNvPr id="42" name="组合 41"/>
            <p:cNvGrpSpPr/>
            <p:nvPr/>
          </p:nvGrpSpPr>
          <p:grpSpPr>
            <a:xfrm>
              <a:off x="213863" y="4604369"/>
              <a:ext cx="5054057" cy="1648236"/>
              <a:chOff x="147823" y="1197022"/>
              <a:chExt cx="5054057" cy="1486583"/>
            </a:xfrm>
          </p:grpSpPr>
          <p:grpSp>
            <p:nvGrpSpPr>
              <p:cNvPr id="43" name="组合 42"/>
              <p:cNvGrpSpPr/>
              <p:nvPr/>
            </p:nvGrpSpPr>
            <p:grpSpPr>
              <a:xfrm>
                <a:off x="147823" y="1318401"/>
                <a:ext cx="5054057" cy="1244316"/>
                <a:chOff x="147823" y="1318401"/>
                <a:chExt cx="5054057" cy="1079927"/>
              </a:xfrm>
            </p:grpSpPr>
            <p:sp>
              <p:nvSpPr>
                <p:cNvPr id="45" name="矩形 44"/>
                <p:cNvSpPr/>
                <p:nvPr/>
              </p:nvSpPr>
              <p:spPr>
                <a:xfrm>
                  <a:off x="414339" y="1318401"/>
                  <a:ext cx="67628" cy="1079500"/>
                </a:xfrm>
                <a:prstGeom prst="rect">
                  <a:avLst/>
                </a:pr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六边形 45"/>
                <p:cNvSpPr/>
                <p:nvPr/>
              </p:nvSpPr>
              <p:spPr>
                <a:xfrm flipH="1">
                  <a:off x="147823" y="1318401"/>
                  <a:ext cx="5054057" cy="1079927"/>
                </a:xfrm>
                <a:prstGeom prst="hexagon">
                  <a:avLst>
                    <a:gd name="adj" fmla="val 13028"/>
                    <a:gd name="vf" fmla="val 115470"/>
                  </a:avLst>
                </a:prstGeom>
                <a:gradFill>
                  <a:gsLst>
                    <a:gs pos="0">
                      <a:srgbClr val="A073F3">
                        <a:alpha val="10000"/>
                      </a:srgbClr>
                    </a:gs>
                    <a:gs pos="10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44" name="文本框 43"/>
              <p:cNvSpPr txBox="1"/>
              <p:nvPr/>
            </p:nvSpPr>
            <p:spPr>
              <a:xfrm>
                <a:off x="571500" y="1197022"/>
                <a:ext cx="4382135" cy="1486583"/>
              </a:xfrm>
              <a:prstGeom prst="rect">
                <a:avLst/>
              </a:prstGeom>
              <a:noFill/>
            </p:spPr>
            <p:txBody>
              <a:bodyPr wrap="square" anchor="ctr">
                <a:spAutoFit/>
              </a:bodyPr>
              <a:lstStyle>
                <a:defPPr>
                  <a:defRPr lang="zh-CN"/>
                </a:defPPr>
                <a:lvl1pPr marL="171450" indent="-171450">
                  <a:lnSpc>
                    <a:spcPct val="150000"/>
                  </a:lnSpc>
                  <a:buClr>
                    <a:srgbClr val="9B498F"/>
                  </a:buClr>
                  <a:buFont typeface="Wingdings" panose="05000000000000000000" pitchFamily="2" charset="2"/>
                  <a:buChar char="n"/>
                  <a:defRPr sz="1100" b="0">
                    <a:gradFill>
                      <a:gsLst>
                        <a:gs pos="0">
                          <a:schemeClr val="tx1"/>
                        </a:gs>
                        <a:gs pos="100000">
                          <a:schemeClr val="tx1"/>
                        </a:gs>
                      </a:gsLst>
                      <a:lin ang="5400000" scaled="1"/>
                    </a:gradFill>
                    <a:latin typeface="微软雅黑" panose="020B0503020204020204" charset="-122"/>
                    <a:ea typeface="微软雅黑" panose="020B0503020204020204" charset="-122"/>
                  </a:defRPr>
                </a:lvl1pPr>
                <a:lvl2pPr>
                  <a:defRPr/>
                </a:lvl2pPr>
                <a:lvl3pPr>
                  <a:defRPr/>
                </a:lvl3pPr>
                <a:lvl4pPr>
                  <a:defRPr/>
                </a:lvl4pPr>
                <a:lvl5pPr>
                  <a:defRPr/>
                </a:lvl5pPr>
                <a:lvl6pPr>
                  <a:defRPr/>
                </a:lvl6pPr>
                <a:lvl7pPr>
                  <a:defRPr/>
                </a:lvl7pPr>
                <a:lvl8pPr>
                  <a:defRPr/>
                </a:lvl8pPr>
                <a:lvl9pPr>
                  <a:defRPr/>
                </a:lvl9pPr>
              </a:lstStyle>
              <a:p>
                <a:pPr marL="0" indent="0">
                  <a:buNone/>
                </a:pPr>
                <a:r>
                  <a:rPr lang="zh-CN" altLang="en-US" sz="1400" b="1">
                    <a:effectLst>
                      <a:outerShdw blurRad="38100" dist="38100" dir="2700000" algn="tl">
                        <a:srgbClr val="000000">
                          <a:alpha val="43137"/>
                        </a:srgbClr>
                      </a:outerShdw>
                    </a:effectLst>
                  </a:rPr>
                  <a:t>中外多中心</a:t>
                </a:r>
                <a:r>
                  <a:rPr lang="en-US" altLang="zh-CN" sz="1400" b="1">
                    <a:effectLst>
                      <a:outerShdw blurRad="38100" dist="38100" dir="2700000" algn="tl">
                        <a:srgbClr val="000000">
                          <a:alpha val="43137"/>
                        </a:srgbClr>
                      </a:outerShdw>
                    </a:effectLst>
                  </a:rPr>
                  <a:t>RCT + </a:t>
                </a:r>
                <a:r>
                  <a:rPr lang="zh-CN" altLang="en-US" sz="1400" b="1">
                    <a:effectLst>
                      <a:outerShdw blurRad="38100" dist="38100" dir="2700000" algn="tl">
                        <a:srgbClr val="000000">
                          <a:alpha val="43137"/>
                        </a:srgbClr>
                      </a:outerShdw>
                    </a:effectLst>
                  </a:rPr>
                  <a:t>国内真实世界研究双重验证，全身及局部风险显著更低，降低</a:t>
                </a:r>
                <a:r>
                  <a:rPr lang="en-US" altLang="zh-CN" sz="1800" b="1">
                    <a:solidFill>
                      <a:srgbClr val="F331B5"/>
                    </a:solidFill>
                    <a:effectLst>
                      <a:outerShdw blurRad="38100" dist="38100" dir="2700000" algn="tl">
                        <a:srgbClr val="000000">
                          <a:alpha val="43137"/>
                        </a:srgbClr>
                      </a:outerShdw>
                    </a:effectLst>
                  </a:rPr>
                  <a:t>75%</a:t>
                </a:r>
                <a:r>
                  <a:rPr lang="zh-CN" altLang="en-US" sz="1400" b="1">
                    <a:effectLst>
                      <a:outerShdw blurRad="38100" dist="38100" dir="2700000" algn="tl">
                        <a:srgbClr val="000000">
                          <a:alpha val="43137"/>
                        </a:srgbClr>
                      </a:outerShdw>
                    </a:effectLst>
                  </a:rPr>
                  <a:t>激素暴露</a:t>
                </a:r>
                <a:endParaRPr lang="zh-CN" altLang="en-US" sz="1400" b="1">
                  <a:effectLst>
                    <a:outerShdw blurRad="38100" dist="38100" dir="2700000" algn="tl">
                      <a:srgbClr val="000000">
                        <a:alpha val="43137"/>
                      </a:srgbClr>
                    </a:outerShdw>
                  </a:effectLst>
                </a:endParaRPr>
              </a:p>
            </p:txBody>
          </p:sp>
        </p:grpSp>
        <p:grpSp>
          <p:nvGrpSpPr>
            <p:cNvPr id="47" name="组合 46"/>
            <p:cNvGrpSpPr/>
            <p:nvPr/>
          </p:nvGrpSpPr>
          <p:grpSpPr>
            <a:xfrm>
              <a:off x="213863" y="2923346"/>
              <a:ext cx="5053590" cy="1648236"/>
              <a:chOff x="147823" y="1197022"/>
              <a:chExt cx="5053590" cy="1486583"/>
            </a:xfrm>
          </p:grpSpPr>
          <p:grpSp>
            <p:nvGrpSpPr>
              <p:cNvPr id="48" name="组合 47"/>
              <p:cNvGrpSpPr/>
              <p:nvPr/>
            </p:nvGrpSpPr>
            <p:grpSpPr>
              <a:xfrm>
                <a:off x="147823" y="1318401"/>
                <a:ext cx="5053590" cy="1244316"/>
                <a:chOff x="147823" y="1318401"/>
                <a:chExt cx="5053590" cy="1079927"/>
              </a:xfrm>
            </p:grpSpPr>
            <p:sp>
              <p:nvSpPr>
                <p:cNvPr id="50" name="矩形 49"/>
                <p:cNvSpPr/>
                <p:nvPr/>
              </p:nvSpPr>
              <p:spPr>
                <a:xfrm>
                  <a:off x="414339" y="1318401"/>
                  <a:ext cx="67628" cy="1079500"/>
                </a:xfrm>
                <a:prstGeom prst="rect">
                  <a:avLst/>
                </a:pr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1" name="六边形 50"/>
                <p:cNvSpPr/>
                <p:nvPr/>
              </p:nvSpPr>
              <p:spPr>
                <a:xfrm flipH="1">
                  <a:off x="147823" y="1318401"/>
                  <a:ext cx="5053590" cy="1079927"/>
                </a:xfrm>
                <a:prstGeom prst="hexagon">
                  <a:avLst>
                    <a:gd name="adj" fmla="val 13028"/>
                    <a:gd name="vf" fmla="val 115470"/>
                  </a:avLst>
                </a:prstGeom>
                <a:gradFill>
                  <a:gsLst>
                    <a:gs pos="0">
                      <a:srgbClr val="A073F3">
                        <a:alpha val="10000"/>
                      </a:srgbClr>
                    </a:gs>
                    <a:gs pos="10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49" name="文本框 48"/>
              <p:cNvSpPr txBox="1"/>
              <p:nvPr/>
            </p:nvSpPr>
            <p:spPr>
              <a:xfrm>
                <a:off x="571500" y="1197022"/>
                <a:ext cx="4382135" cy="1486583"/>
              </a:xfrm>
              <a:prstGeom prst="rect">
                <a:avLst/>
              </a:prstGeom>
              <a:noFill/>
            </p:spPr>
            <p:txBody>
              <a:bodyPr wrap="square" anchor="ctr">
                <a:spAutoFit/>
              </a:bodyPr>
              <a:lstStyle>
                <a:defPPr>
                  <a:defRPr lang="zh-CN"/>
                </a:defPPr>
                <a:lvl1pPr marL="171450" indent="-171450">
                  <a:lnSpc>
                    <a:spcPct val="150000"/>
                  </a:lnSpc>
                  <a:buClr>
                    <a:srgbClr val="9B498F"/>
                  </a:buClr>
                  <a:buFont typeface="Wingdings" panose="05000000000000000000" pitchFamily="2" charset="2"/>
                  <a:buChar char="n"/>
                  <a:defRPr sz="1100" b="0">
                    <a:gradFill>
                      <a:gsLst>
                        <a:gs pos="0">
                          <a:schemeClr val="tx1"/>
                        </a:gs>
                        <a:gs pos="100000">
                          <a:schemeClr val="tx1"/>
                        </a:gs>
                      </a:gsLst>
                      <a:lin ang="5400000" scaled="1"/>
                    </a:gradFill>
                    <a:latin typeface="微软雅黑" panose="020B0503020204020204" charset="-122"/>
                    <a:ea typeface="微软雅黑" panose="020B0503020204020204" charset="-122"/>
                  </a:defRPr>
                </a:lvl1pPr>
                <a:lvl2pPr>
                  <a:defRPr/>
                </a:lvl2pPr>
                <a:lvl3pPr>
                  <a:defRPr/>
                </a:lvl3pPr>
                <a:lvl4pPr>
                  <a:defRPr/>
                </a:lvl4pPr>
                <a:lvl5pPr>
                  <a:defRPr/>
                </a:lvl5pPr>
                <a:lvl6pPr>
                  <a:defRPr/>
                </a:lvl6pPr>
                <a:lvl7pPr>
                  <a:defRPr/>
                </a:lvl7pPr>
                <a:lvl8pPr>
                  <a:defRPr/>
                </a:lvl8pPr>
                <a:lvl9pPr>
                  <a:defRPr/>
                </a:lvl9pPr>
              </a:lstStyle>
              <a:p>
                <a:pPr marL="0" indent="0">
                  <a:buNone/>
                </a:pPr>
                <a:r>
                  <a:rPr lang="zh-CN" altLang="en-US" sz="1800" b="1">
                    <a:effectLst>
                      <a:outerShdw blurRad="38100" dist="38100" dir="2700000" algn="tl">
                        <a:srgbClr val="000000">
                          <a:alpha val="43137"/>
                        </a:srgbClr>
                      </a:outerShdw>
                    </a:effectLst>
                  </a:rPr>
                  <a:t>全球原创</a:t>
                </a:r>
                <a:r>
                  <a:rPr lang="en-US" altLang="zh-CN" sz="1400" b="1">
                    <a:effectLst>
                      <a:outerShdw blurRad="38100" dist="38100" dir="2700000" algn="tl">
                        <a:srgbClr val="000000">
                          <a:alpha val="43137"/>
                        </a:srgbClr>
                      </a:outerShdw>
                    </a:effectLst>
                  </a:rPr>
                  <a:t>Verisome</a:t>
                </a:r>
                <a:r>
                  <a:rPr lang="en-US" altLang="zh-CN" sz="1400" b="1" baseline="30000">
                    <a:effectLst>
                      <a:outerShdw blurRad="38100" dist="38100" dir="2700000" algn="tl">
                        <a:srgbClr val="000000">
                          <a:alpha val="43137"/>
                        </a:srgbClr>
                      </a:outerShdw>
                    </a:effectLst>
                  </a:rPr>
                  <a:t>®</a:t>
                </a:r>
                <a:r>
                  <a:rPr lang="zh-CN" altLang="en-US" sz="1400" b="1">
                    <a:effectLst>
                      <a:outerShdw blurRad="38100" dist="38100" dir="2700000" algn="tl">
                        <a:srgbClr val="000000">
                          <a:alpha val="43137"/>
                        </a:srgbClr>
                      </a:outerShdw>
                    </a:effectLst>
                  </a:rPr>
                  <a:t>原位凝胶相变缓释平台，多项中国核心专利，实现术中液态给药、眼内自形成药库、</a:t>
                </a:r>
                <a:r>
                  <a:rPr lang="en-US" altLang="zh-CN" sz="1400" b="1">
                    <a:solidFill>
                      <a:srgbClr val="F331B5"/>
                    </a:solidFill>
                    <a:effectLst>
                      <a:outerShdw blurRad="38100" dist="38100" dir="2700000" algn="tl">
                        <a:srgbClr val="000000">
                          <a:alpha val="43137"/>
                        </a:srgbClr>
                      </a:outerShdw>
                    </a:effectLst>
                  </a:rPr>
                  <a:t>21</a:t>
                </a:r>
                <a:r>
                  <a:rPr lang="zh-CN" altLang="en-US" sz="1400" b="1">
                    <a:solidFill>
                      <a:srgbClr val="F331B5"/>
                    </a:solidFill>
                    <a:effectLst>
                      <a:outerShdw blurRad="38100" dist="38100" dir="2700000" algn="tl">
                        <a:srgbClr val="000000">
                          <a:alpha val="43137"/>
                        </a:srgbClr>
                      </a:outerShdw>
                    </a:effectLst>
                  </a:rPr>
                  <a:t>天精准可控</a:t>
                </a:r>
                <a:r>
                  <a:rPr lang="zh-CN" altLang="en-US" sz="1400" b="1">
                    <a:effectLst>
                      <a:outerShdw blurRad="38100" dist="38100" dir="2700000" algn="tl">
                        <a:srgbClr val="000000">
                          <a:alpha val="43137"/>
                        </a:srgbClr>
                      </a:outerShdw>
                    </a:effectLst>
                  </a:rPr>
                  <a:t>释药</a:t>
                </a:r>
                <a:endParaRPr lang="zh-CN" altLang="en-US" sz="1400" b="1">
                  <a:effectLst>
                    <a:outerShdw blurRad="38100" dist="38100" dir="2700000" algn="tl">
                      <a:srgbClr val="000000">
                        <a:alpha val="43137"/>
                      </a:srgbClr>
                    </a:outerShdw>
                  </a:effectLst>
                </a:endParaRPr>
              </a:p>
            </p:txBody>
          </p:sp>
        </p:grpSp>
        <p:grpSp>
          <p:nvGrpSpPr>
            <p:cNvPr id="52" name="组合 51"/>
            <p:cNvGrpSpPr/>
            <p:nvPr/>
          </p:nvGrpSpPr>
          <p:grpSpPr>
            <a:xfrm>
              <a:off x="213863" y="1242323"/>
              <a:ext cx="5053590" cy="1648236"/>
              <a:chOff x="147823" y="1197021"/>
              <a:chExt cx="5053590" cy="1486583"/>
            </a:xfrm>
          </p:grpSpPr>
          <p:grpSp>
            <p:nvGrpSpPr>
              <p:cNvPr id="53" name="组合 52"/>
              <p:cNvGrpSpPr/>
              <p:nvPr/>
            </p:nvGrpSpPr>
            <p:grpSpPr>
              <a:xfrm>
                <a:off x="147823" y="1318401"/>
                <a:ext cx="5053590" cy="1244316"/>
                <a:chOff x="147823" y="1318401"/>
                <a:chExt cx="5053590" cy="1079927"/>
              </a:xfrm>
            </p:grpSpPr>
            <p:sp>
              <p:nvSpPr>
                <p:cNvPr id="55" name="矩形 54"/>
                <p:cNvSpPr/>
                <p:nvPr/>
              </p:nvSpPr>
              <p:spPr>
                <a:xfrm>
                  <a:off x="414339" y="1318401"/>
                  <a:ext cx="67628" cy="1079500"/>
                </a:xfrm>
                <a:prstGeom prst="rect">
                  <a:avLst/>
                </a:pr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6" name="六边形 55"/>
                <p:cNvSpPr/>
                <p:nvPr/>
              </p:nvSpPr>
              <p:spPr>
                <a:xfrm flipH="1">
                  <a:off x="147823" y="1318401"/>
                  <a:ext cx="5053590" cy="1079927"/>
                </a:xfrm>
                <a:prstGeom prst="hexagon">
                  <a:avLst>
                    <a:gd name="adj" fmla="val 13028"/>
                    <a:gd name="vf" fmla="val 115470"/>
                  </a:avLst>
                </a:prstGeom>
                <a:gradFill>
                  <a:gsLst>
                    <a:gs pos="0">
                      <a:srgbClr val="A073F3">
                        <a:alpha val="10000"/>
                      </a:srgbClr>
                    </a:gs>
                    <a:gs pos="10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4" name="文本框 53"/>
              <p:cNvSpPr txBox="1"/>
              <p:nvPr/>
            </p:nvSpPr>
            <p:spPr>
              <a:xfrm>
                <a:off x="571500" y="1197021"/>
                <a:ext cx="4382135" cy="1486583"/>
              </a:xfrm>
              <a:prstGeom prst="rect">
                <a:avLst/>
              </a:prstGeom>
              <a:noFill/>
            </p:spPr>
            <p:txBody>
              <a:bodyPr wrap="square" anchor="ctr">
                <a:spAutoFit/>
              </a:bodyPr>
              <a:lstStyle>
                <a:defPPr>
                  <a:defRPr lang="zh-CN"/>
                </a:defPPr>
                <a:lvl1pPr marL="171450" indent="-171450">
                  <a:lnSpc>
                    <a:spcPct val="150000"/>
                  </a:lnSpc>
                  <a:buClr>
                    <a:srgbClr val="9B498F"/>
                  </a:buClr>
                  <a:buFont typeface="Wingdings" panose="05000000000000000000" pitchFamily="2" charset="2"/>
                  <a:buChar char="n"/>
                  <a:defRPr sz="1100" b="0">
                    <a:gradFill>
                      <a:gsLst>
                        <a:gs pos="0">
                          <a:schemeClr val="tx1"/>
                        </a:gs>
                        <a:gs pos="100000">
                          <a:schemeClr val="tx1"/>
                        </a:gs>
                      </a:gsLst>
                      <a:lin ang="5400000" scaled="1"/>
                    </a:gradFill>
                    <a:latin typeface="微软雅黑" panose="020B0503020204020204" charset="-122"/>
                    <a:ea typeface="微软雅黑" panose="020B0503020204020204" charset="-122"/>
                  </a:defRPr>
                </a:lvl1pPr>
                <a:lvl2pPr>
                  <a:defRPr/>
                </a:lvl2pPr>
                <a:lvl3pPr>
                  <a:defRPr/>
                </a:lvl3pPr>
                <a:lvl4pPr>
                  <a:defRPr/>
                </a:lvl4pPr>
                <a:lvl5pPr>
                  <a:defRPr/>
                </a:lvl5pPr>
                <a:lvl6pPr>
                  <a:defRPr/>
                </a:lvl6pPr>
                <a:lvl7pPr>
                  <a:defRPr/>
                </a:lvl7pPr>
                <a:lvl8pPr>
                  <a:defRPr/>
                </a:lvl8pPr>
                <a:lvl9pPr>
                  <a:defRPr/>
                </a:lvl9pPr>
              </a:lstStyle>
              <a:p>
                <a:pPr marL="0" indent="0">
                  <a:buNone/>
                </a:pPr>
                <a:r>
                  <a:rPr lang="zh-CN" altLang="en-US" sz="1800" b="1">
                    <a:effectLst>
                      <a:outerShdw blurRad="38100" dist="38100" dir="2700000" algn="tl">
                        <a:srgbClr val="000000">
                          <a:alpha val="43137"/>
                        </a:srgbClr>
                      </a:outerShdw>
                    </a:effectLst>
                  </a:rPr>
                  <a:t>国内首创</a:t>
                </a:r>
                <a:r>
                  <a:rPr lang="zh-CN" altLang="en-US" sz="1400" b="1">
                    <a:effectLst>
                      <a:outerShdw blurRad="38100" dist="38100" dir="2700000" algn="tl">
                        <a:srgbClr val="000000">
                          <a:alpha val="43137"/>
                        </a:srgbClr>
                      </a:outerShdw>
                    </a:effectLst>
                  </a:rPr>
                  <a:t>白内障术后免滴眼长效抗炎制剂，有效破解</a:t>
                </a:r>
                <a:r>
                  <a:rPr lang="zh-CN" altLang="en-US" sz="1800" b="1">
                    <a:solidFill>
                      <a:srgbClr val="F331B5"/>
                    </a:solidFill>
                    <a:effectLst>
                      <a:outerShdw blurRad="38100" dist="38100" dir="2700000" algn="tl">
                        <a:srgbClr val="000000">
                          <a:alpha val="43137"/>
                        </a:srgbClr>
                      </a:outerShdw>
                    </a:effectLst>
                  </a:rPr>
                  <a:t>高龄患者</a:t>
                </a:r>
                <a:r>
                  <a:rPr lang="zh-CN" altLang="en-US" sz="1400" b="1">
                    <a:effectLst>
                      <a:outerShdw blurRad="38100" dist="38100" dir="2700000" algn="tl">
                        <a:srgbClr val="000000">
                          <a:alpha val="43137"/>
                        </a:srgbClr>
                      </a:outerShdw>
                    </a:effectLst>
                  </a:rPr>
                  <a:t>滴眼依从性差的长期临床难题</a:t>
                </a:r>
                <a:endParaRPr lang="zh-CN" altLang="en-US" sz="1400" b="1">
                  <a:effectLst>
                    <a:outerShdw blurRad="38100" dist="38100" dir="2700000" algn="tl">
                      <a:srgbClr val="000000">
                        <a:alpha val="43137"/>
                      </a:srgbClr>
                    </a:outerShdw>
                  </a:effectLst>
                </a:endParaRPr>
              </a:p>
            </p:txBody>
          </p:sp>
        </p:grpSp>
        <p:sp>
          <p:nvSpPr>
            <p:cNvPr id="68" name="任意多边形: 形状 67"/>
            <p:cNvSpPr/>
            <p:nvPr/>
          </p:nvSpPr>
          <p:spPr>
            <a:xfrm flipH="1">
              <a:off x="5109313" y="3056663"/>
              <a:ext cx="246341" cy="1379079"/>
            </a:xfrm>
            <a:custGeom>
              <a:avLst/>
              <a:gdLst>
                <a:gd name="csX0" fmla="*/ 246341 w 246341"/>
                <a:gd name="csY0" fmla="*/ 0 h 1379079"/>
                <a:gd name="csX1" fmla="*/ 179666 w 246341"/>
                <a:gd name="csY1" fmla="*/ 0 h 1379079"/>
                <a:gd name="csX2" fmla="*/ 0 w 246341"/>
                <a:gd name="csY2" fmla="*/ 689540 h 1379079"/>
                <a:gd name="csX3" fmla="*/ 179666 w 246341"/>
                <a:gd name="csY3" fmla="*/ 1379079 h 1379079"/>
                <a:gd name="csX4" fmla="*/ 246341 w 246341"/>
                <a:gd name="csY4" fmla="*/ 1379079 h 1379079"/>
                <a:gd name="csX5" fmla="*/ 66675 w 246341"/>
                <a:gd name="csY5" fmla="*/ 689540 h 1379079"/>
              </a:gdLst>
              <a:ahLst/>
              <a:cxnLst>
                <a:cxn ang="0">
                  <a:pos x="csX0" y="csY0"/>
                </a:cxn>
                <a:cxn ang="0">
                  <a:pos x="csX1" y="csY1"/>
                </a:cxn>
                <a:cxn ang="0">
                  <a:pos x="csX2" y="csY2"/>
                </a:cxn>
                <a:cxn ang="0">
                  <a:pos x="csX3" y="csY3"/>
                </a:cxn>
                <a:cxn ang="0">
                  <a:pos x="csX4" y="csY4"/>
                </a:cxn>
                <a:cxn ang="0">
                  <a:pos x="csX5" y="csY5"/>
                </a:cxn>
              </a:cxnLst>
              <a:rect l="l" t="t" r="r" b="b"/>
              <a:pathLst>
                <a:path w="246341" h="1379079">
                  <a:moveTo>
                    <a:pt x="246341" y="0"/>
                  </a:moveTo>
                  <a:lnTo>
                    <a:pt x="179666" y="0"/>
                  </a:lnTo>
                  <a:lnTo>
                    <a:pt x="0" y="689540"/>
                  </a:lnTo>
                  <a:lnTo>
                    <a:pt x="179666" y="1379079"/>
                  </a:lnTo>
                  <a:lnTo>
                    <a:pt x="246341" y="1379079"/>
                  </a:lnTo>
                  <a:lnTo>
                    <a:pt x="66675" y="689540"/>
                  </a:lnTo>
                  <a:close/>
                </a:path>
              </a:pathLst>
            </a:cu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p>
          </p:txBody>
        </p:sp>
        <p:sp>
          <p:nvSpPr>
            <p:cNvPr id="69" name="任意多边形: 形状 68"/>
            <p:cNvSpPr/>
            <p:nvPr/>
          </p:nvSpPr>
          <p:spPr>
            <a:xfrm flipH="1">
              <a:off x="5109313" y="4738947"/>
              <a:ext cx="246341" cy="1379079"/>
            </a:xfrm>
            <a:custGeom>
              <a:avLst/>
              <a:gdLst>
                <a:gd name="csX0" fmla="*/ 246341 w 246341"/>
                <a:gd name="csY0" fmla="*/ 0 h 1379079"/>
                <a:gd name="csX1" fmla="*/ 179666 w 246341"/>
                <a:gd name="csY1" fmla="*/ 0 h 1379079"/>
                <a:gd name="csX2" fmla="*/ 0 w 246341"/>
                <a:gd name="csY2" fmla="*/ 689540 h 1379079"/>
                <a:gd name="csX3" fmla="*/ 179666 w 246341"/>
                <a:gd name="csY3" fmla="*/ 1379079 h 1379079"/>
                <a:gd name="csX4" fmla="*/ 246341 w 246341"/>
                <a:gd name="csY4" fmla="*/ 1379079 h 1379079"/>
                <a:gd name="csX5" fmla="*/ 66675 w 246341"/>
                <a:gd name="csY5" fmla="*/ 689540 h 1379079"/>
              </a:gdLst>
              <a:ahLst/>
              <a:cxnLst>
                <a:cxn ang="0">
                  <a:pos x="csX0" y="csY0"/>
                </a:cxn>
                <a:cxn ang="0">
                  <a:pos x="csX1" y="csY1"/>
                </a:cxn>
                <a:cxn ang="0">
                  <a:pos x="csX2" y="csY2"/>
                </a:cxn>
                <a:cxn ang="0">
                  <a:pos x="csX3" y="csY3"/>
                </a:cxn>
                <a:cxn ang="0">
                  <a:pos x="csX4" y="csY4"/>
                </a:cxn>
                <a:cxn ang="0">
                  <a:pos x="csX5" y="csY5"/>
                </a:cxn>
              </a:cxnLst>
              <a:rect l="l" t="t" r="r" b="b"/>
              <a:pathLst>
                <a:path w="246341" h="1379079">
                  <a:moveTo>
                    <a:pt x="246341" y="0"/>
                  </a:moveTo>
                  <a:lnTo>
                    <a:pt x="179666" y="0"/>
                  </a:lnTo>
                  <a:lnTo>
                    <a:pt x="0" y="689540"/>
                  </a:lnTo>
                  <a:lnTo>
                    <a:pt x="179666" y="1379079"/>
                  </a:lnTo>
                  <a:lnTo>
                    <a:pt x="246341" y="1379079"/>
                  </a:lnTo>
                  <a:lnTo>
                    <a:pt x="66675" y="689540"/>
                  </a:lnTo>
                  <a:close/>
                </a:path>
              </a:pathLst>
            </a:custGeom>
            <a:solidFill>
              <a:srgbClr val="A073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p>
          </p:txBody>
        </p:sp>
      </p:grpSp>
      <p:grpSp>
        <p:nvGrpSpPr>
          <p:cNvPr id="6" name="组合 5"/>
          <p:cNvGrpSpPr/>
          <p:nvPr/>
        </p:nvGrpSpPr>
        <p:grpSpPr>
          <a:xfrm rot="0">
            <a:off x="7707630" y="4328160"/>
            <a:ext cx="3966845" cy="2232660"/>
            <a:chOff x="816" y="7071"/>
            <a:chExt cx="6766" cy="3516"/>
          </a:xfrm>
        </p:grpSpPr>
        <p:sp>
          <p:nvSpPr>
            <p:cNvPr id="185" name="文本框 184"/>
            <p:cNvSpPr txBox="1"/>
            <p:nvPr/>
          </p:nvSpPr>
          <p:spPr>
            <a:xfrm>
              <a:off x="816" y="7071"/>
              <a:ext cx="6106" cy="483"/>
            </a:xfrm>
            <a:prstGeom prst="rect">
              <a:avLst/>
            </a:prstGeom>
          </p:spPr>
          <p:txBody>
            <a:bodyPr wrap="square">
              <a:spAutoFit/>
            </a:bodyPr>
            <a:lstStyle/>
            <a:p>
              <a:r>
                <a:rPr lang="zh-CN" altLang="en-US" sz="1400" b="1">
                  <a:gradFill>
                    <a:gsLst>
                      <a:gs pos="0">
                        <a:schemeClr val="tx1">
                          <a:lumMod val="50000"/>
                        </a:schemeClr>
                      </a:gs>
                      <a:gs pos="100000">
                        <a:schemeClr val="tx1">
                          <a:lumMod val="50000"/>
                        </a:schemeClr>
                      </a:gs>
                    </a:gsLst>
                    <a:lin ang="5400000" scaled="0"/>
                  </a:gradFill>
                  <a:latin typeface="+mn-ea"/>
                </a:rPr>
                <a:t>【参照药建议】无</a:t>
              </a:r>
              <a:endParaRPr lang="zh-CN" altLang="en-US" sz="1400" b="1">
                <a:gradFill>
                  <a:gsLst>
                    <a:gs pos="0">
                      <a:schemeClr val="tx1">
                        <a:lumMod val="50000"/>
                      </a:schemeClr>
                    </a:gs>
                    <a:gs pos="100000">
                      <a:schemeClr val="tx1">
                        <a:lumMod val="50000"/>
                      </a:schemeClr>
                    </a:gs>
                  </a:gsLst>
                  <a:lin ang="5400000" scaled="0"/>
                </a:gradFill>
                <a:latin typeface="+mn-ea"/>
              </a:endParaRPr>
            </a:p>
          </p:txBody>
        </p:sp>
        <p:sp>
          <p:nvSpPr>
            <p:cNvPr id="186" name="文本框 185"/>
            <p:cNvSpPr txBox="1"/>
            <p:nvPr/>
          </p:nvSpPr>
          <p:spPr>
            <a:xfrm>
              <a:off x="816" y="7716"/>
              <a:ext cx="6766" cy="2871"/>
            </a:xfrm>
            <a:prstGeom prst="rect">
              <a:avLst/>
            </a:prstGeom>
          </p:spPr>
          <p:txBody>
            <a:bodyPr wrap="square">
              <a:noAutofit/>
            </a:bodyPr>
            <a:lstStyle/>
            <a:p>
              <a:pPr>
                <a:lnSpc>
                  <a:spcPct val="150000"/>
                </a:lnSpc>
              </a:pPr>
              <a:r>
                <a:rPr lang="zh-CN" altLang="en-US" sz="1400" b="1">
                  <a:gradFill>
                    <a:gsLst>
                      <a:gs pos="0">
                        <a:schemeClr val="tx1">
                          <a:lumMod val="50000"/>
                        </a:schemeClr>
                      </a:gs>
                      <a:gs pos="100000">
                        <a:schemeClr val="tx1">
                          <a:lumMod val="50000"/>
                        </a:schemeClr>
                      </a:gs>
                    </a:gsLst>
                    <a:lin ang="5400000" scaled="0"/>
                  </a:gradFill>
                  <a:latin typeface="+mn-ea"/>
                </a:rPr>
                <a:t>【说明】</a:t>
              </a:r>
              <a:endParaRPr lang="zh-CN" altLang="en-US" sz="1400" b="1">
                <a:gradFill>
                  <a:gsLst>
                    <a:gs pos="0">
                      <a:schemeClr val="tx1">
                        <a:lumMod val="50000"/>
                      </a:schemeClr>
                    </a:gs>
                    <a:gs pos="100000">
                      <a:schemeClr val="tx1">
                        <a:lumMod val="50000"/>
                      </a:schemeClr>
                    </a:gs>
                  </a:gsLst>
                  <a:lin ang="5400000" scaled="0"/>
                </a:gradFill>
                <a:latin typeface="+mn-ea"/>
              </a:endParaRPr>
            </a:p>
            <a:p>
              <a:pPr>
                <a:lnSpc>
                  <a:spcPct val="150000"/>
                </a:lnSpc>
              </a:pPr>
              <a:r>
                <a:rPr lang="zh-CN" altLang="en-US" sz="1400">
                  <a:gradFill>
                    <a:gsLst>
                      <a:gs pos="0">
                        <a:schemeClr val="tx1">
                          <a:lumMod val="50000"/>
                        </a:schemeClr>
                      </a:gs>
                      <a:gs pos="100000">
                        <a:schemeClr val="tx1">
                          <a:lumMod val="50000"/>
                        </a:schemeClr>
                      </a:gs>
                    </a:gsLst>
                    <a:lin ang="5400000" scaled="0"/>
                  </a:gradFill>
                  <a:latin typeface="+mn-ea"/>
                </a:rPr>
                <a:t>本品为术中单次眼内缓释注射剂（</a:t>
              </a:r>
              <a:r>
                <a:rPr lang="en-US" altLang="zh-CN" sz="1400">
                  <a:gradFill>
                    <a:gsLst>
                      <a:gs pos="0">
                        <a:schemeClr val="tx1">
                          <a:lumMod val="50000"/>
                        </a:schemeClr>
                      </a:gs>
                      <a:gs pos="100000">
                        <a:schemeClr val="tx1">
                          <a:lumMod val="50000"/>
                        </a:schemeClr>
                      </a:gs>
                    </a:gsLst>
                    <a:lin ang="5400000" scaled="0"/>
                  </a:gradFill>
                  <a:latin typeface="+mn-ea"/>
                </a:rPr>
                <a:t>21</a:t>
              </a:r>
              <a:r>
                <a:rPr lang="zh-CN" altLang="en-US" sz="1400">
                  <a:gradFill>
                    <a:gsLst>
                      <a:gs pos="0">
                        <a:schemeClr val="tx1">
                          <a:lumMod val="50000"/>
                        </a:schemeClr>
                      </a:gs>
                      <a:gs pos="100000">
                        <a:schemeClr val="tx1">
                          <a:lumMod val="50000"/>
                        </a:schemeClr>
                      </a:gs>
                    </a:gsLst>
                    <a:lin ang="5400000" scaled="0"/>
                  </a:gradFill>
                  <a:latin typeface="+mn-ea"/>
                </a:rPr>
                <a:t>天长效、免居家滴眼），给药方式、剂型、释药时长与现有治疗方案均不相同，</a:t>
              </a:r>
              <a:r>
                <a:rPr lang="zh-CN" altLang="en-US" sz="1400">
                  <a:gradFill>
                    <a:gsLst>
                      <a:gs pos="0">
                        <a:schemeClr val="tx1">
                          <a:lumMod val="50000"/>
                        </a:schemeClr>
                      </a:gs>
                      <a:gs pos="100000">
                        <a:schemeClr val="tx1">
                          <a:lumMod val="50000"/>
                        </a:schemeClr>
                      </a:gs>
                    </a:gsLst>
                    <a:lin ang="5400000" scaled="0"/>
                  </a:gradFill>
                  <a:latin typeface="+mn-ea"/>
                  <a:sym typeface="+mn-ea"/>
                </a:rPr>
                <a:t>目录内尚无同适应症的治疗方式</a:t>
              </a:r>
              <a:endParaRPr lang="zh-CN" altLang="en-US" sz="1400">
                <a:gradFill>
                  <a:gsLst>
                    <a:gs pos="0">
                      <a:schemeClr val="tx1">
                        <a:lumMod val="50000"/>
                      </a:schemeClr>
                    </a:gs>
                    <a:gs pos="100000">
                      <a:schemeClr val="tx1">
                        <a:lumMod val="50000"/>
                      </a:schemeClr>
                    </a:gs>
                  </a:gsLst>
                  <a:lin ang="5400000" scaled="0"/>
                </a:gradFill>
                <a:latin typeface="+mn-ea"/>
              </a:endParaRPr>
            </a:p>
            <a:p>
              <a:pPr>
                <a:lnSpc>
                  <a:spcPct val="150000"/>
                </a:lnSpc>
              </a:pPr>
              <a:endParaRPr lang="zh-CN" altLang="en-US" sz="1400">
                <a:gradFill>
                  <a:gsLst>
                    <a:gs pos="0">
                      <a:schemeClr val="tx1">
                        <a:lumMod val="50000"/>
                      </a:schemeClr>
                    </a:gs>
                    <a:gs pos="100000">
                      <a:schemeClr val="tx1">
                        <a:lumMod val="50000"/>
                      </a:schemeClr>
                    </a:gs>
                  </a:gsLst>
                  <a:lin ang="5400000" scaled="0"/>
                </a:gradFill>
                <a:latin typeface="+mn-ea"/>
              </a:endParaRPr>
            </a:p>
          </p:txBody>
        </p:sp>
      </p:grpSp>
      <p:grpSp>
        <p:nvGrpSpPr>
          <p:cNvPr id="12" name="组合 11"/>
          <p:cNvGrpSpPr/>
          <p:nvPr/>
        </p:nvGrpSpPr>
        <p:grpSpPr>
          <a:xfrm rot="0">
            <a:off x="7397750" y="4328160"/>
            <a:ext cx="307340" cy="307340"/>
            <a:chOff x="10901" y="7071"/>
            <a:chExt cx="484" cy="484"/>
          </a:xfrm>
        </p:grpSpPr>
        <p:sp>
          <p:nvSpPr>
            <p:cNvPr id="8" name="椭圆 7"/>
            <p:cNvSpPr/>
            <p:nvPr/>
          </p:nvSpPr>
          <p:spPr>
            <a:xfrm>
              <a:off x="10901" y="7071"/>
              <a:ext cx="485" cy="485"/>
            </a:xfrm>
            <a:prstGeom prst="ellipse">
              <a:avLst/>
            </a:prstGeom>
            <a:solidFill>
              <a:srgbClr val="A073F3"/>
            </a:solidFill>
            <a:ln w="25400">
              <a:solidFill>
                <a:srgbClr val="A073F3">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形 1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7" y="7186"/>
              <a:ext cx="253" cy="253"/>
            </a:xfrm>
            <a:prstGeom prst="rect">
              <a:avLst/>
            </a:prstGeom>
          </p:spPr>
        </p:pic>
      </p:grpSp>
      <p:grpSp>
        <p:nvGrpSpPr>
          <p:cNvPr id="10" name="组合 9"/>
          <p:cNvGrpSpPr/>
          <p:nvPr/>
        </p:nvGrpSpPr>
        <p:grpSpPr>
          <a:xfrm rot="0">
            <a:off x="7399655" y="4841875"/>
            <a:ext cx="307340" cy="307340"/>
            <a:chOff x="10901" y="8278"/>
            <a:chExt cx="484" cy="484"/>
          </a:xfrm>
        </p:grpSpPr>
        <p:sp>
          <p:nvSpPr>
            <p:cNvPr id="9" name="椭圆 8"/>
            <p:cNvSpPr/>
            <p:nvPr/>
          </p:nvSpPr>
          <p:spPr>
            <a:xfrm>
              <a:off x="10901" y="8278"/>
              <a:ext cx="485" cy="485"/>
            </a:xfrm>
            <a:prstGeom prst="ellipse">
              <a:avLst/>
            </a:prstGeom>
            <a:solidFill>
              <a:srgbClr val="A073F3"/>
            </a:solidFill>
            <a:ln w="25400">
              <a:solidFill>
                <a:srgbClr val="A073F3">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图形 14"/>
            <p:cNvSpPr/>
            <p:nvPr/>
          </p:nvSpPr>
          <p:spPr>
            <a:xfrm>
              <a:off x="11014" y="8392"/>
              <a:ext cx="258" cy="258"/>
            </a:xfrm>
            <a:custGeom>
              <a:avLst/>
              <a:gdLst>
                <a:gd name="csX0" fmla="*/ 1106930 w 1509448"/>
                <a:gd name="csY0" fmla="*/ 276738 h 1509461"/>
                <a:gd name="csX1" fmla="*/ 1106930 w 1509448"/>
                <a:gd name="csY1" fmla="*/ 377361 h 1509461"/>
                <a:gd name="csX2" fmla="*/ 1106930 w 1509448"/>
                <a:gd name="csY2" fmla="*/ 1234407 h 1509461"/>
                <a:gd name="csX3" fmla="*/ 932496 w 1509448"/>
                <a:gd name="csY3" fmla="*/ 1408829 h 1509461"/>
                <a:gd name="csX4" fmla="*/ 275064 w 1509448"/>
                <a:gd name="csY4" fmla="*/ 1408829 h 1509461"/>
                <a:gd name="csX5" fmla="*/ 100634 w 1509448"/>
                <a:gd name="csY5" fmla="*/ 1234407 h 1509461"/>
                <a:gd name="csX6" fmla="*/ 100634 w 1509448"/>
                <a:gd name="csY6" fmla="*/ 275066 h 1509461"/>
                <a:gd name="csX7" fmla="*/ 275064 w 1509448"/>
                <a:gd name="csY7" fmla="*/ 100623 h 1509461"/>
                <a:gd name="csX8" fmla="*/ 932496 w 1509448"/>
                <a:gd name="csY8" fmla="*/ 100623 h 1509461"/>
                <a:gd name="csX9" fmla="*/ 1106930 w 1509448"/>
                <a:gd name="csY9" fmla="*/ 275066 h 1509461"/>
                <a:gd name="csX10" fmla="*/ 1106930 w 1509448"/>
                <a:gd name="csY10" fmla="*/ 276738 h 1509461"/>
                <a:gd name="csX11" fmla="*/ 1106930 w 1509448"/>
                <a:gd name="csY11" fmla="*/ 276738 h 1509461"/>
                <a:gd name="csX12" fmla="*/ 1106930 w 1509448"/>
                <a:gd name="csY12" fmla="*/ 276738 h 1509461"/>
                <a:gd name="csX13" fmla="*/ 1106930 w 1509448"/>
                <a:gd name="csY13" fmla="*/ 1482531 h 1509461"/>
                <a:gd name="csX14" fmla="*/ 1106930 w 1509448"/>
                <a:gd name="csY14" fmla="*/ 1509460 h 1509461"/>
                <a:gd name="csX15" fmla="*/ 1308184 w 1509448"/>
                <a:gd name="csY15" fmla="*/ 1509460 h 1509461"/>
                <a:gd name="csX16" fmla="*/ 1509448 w 1509448"/>
                <a:gd name="csY16" fmla="*/ 1308205 h 1509461"/>
                <a:gd name="csX17" fmla="*/ 1509448 w 1509448"/>
                <a:gd name="csY17" fmla="*/ 503143 h 1509461"/>
                <a:gd name="csX18" fmla="*/ 1308184 w 1509448"/>
                <a:gd name="csY18" fmla="*/ 301890 h 1509461"/>
                <a:gd name="csX19" fmla="*/ 1207551 w 1509448"/>
                <a:gd name="csY19" fmla="*/ 301890 h 1509461"/>
                <a:gd name="csX20" fmla="*/ 1207551 w 1509448"/>
                <a:gd name="csY20" fmla="*/ 201268 h 1509461"/>
                <a:gd name="csX21" fmla="*/ 1006296 w 1509448"/>
                <a:gd name="csY21" fmla="*/ 0 h 1509461"/>
                <a:gd name="csX22" fmla="*/ 201257 w 1509448"/>
                <a:gd name="csY22" fmla="*/ 0 h 1509461"/>
                <a:gd name="csX23" fmla="*/ 0 w 1509448"/>
                <a:gd name="csY23" fmla="*/ 201268 h 1509461"/>
                <a:gd name="csX24" fmla="*/ 0 w 1509448"/>
                <a:gd name="csY24" fmla="*/ 1308207 h 1509461"/>
                <a:gd name="csX25" fmla="*/ 201257 w 1509448"/>
                <a:gd name="csY25" fmla="*/ 1509461 h 1509461"/>
                <a:gd name="csX26" fmla="*/ 1006296 w 1509448"/>
                <a:gd name="csY26" fmla="*/ 1509461 h 1509461"/>
                <a:gd name="csX27" fmla="*/ 1106930 w 1509448"/>
                <a:gd name="csY27" fmla="*/ 1482531 h 1509461"/>
                <a:gd name="csX28" fmla="*/ 1106930 w 1509448"/>
                <a:gd name="csY28" fmla="*/ 1482531 h 1509461"/>
                <a:gd name="csX29" fmla="*/ 1106930 w 1509448"/>
                <a:gd name="csY29" fmla="*/ 1482531 h 1509461"/>
                <a:gd name="csX30" fmla="*/ 1408816 w 1509448"/>
                <a:gd name="csY30" fmla="*/ 1234407 h 1509461"/>
                <a:gd name="csX31" fmla="*/ 1234386 w 1509448"/>
                <a:gd name="csY31" fmla="*/ 1408829 h 1509461"/>
                <a:gd name="csX32" fmla="*/ 1180629 w 1509448"/>
                <a:gd name="csY32" fmla="*/ 1408829 h 1509461"/>
                <a:gd name="csX33" fmla="*/ 1207564 w 1509448"/>
                <a:gd name="csY33" fmla="*/ 1308207 h 1509461"/>
                <a:gd name="csX34" fmla="*/ 1207564 w 1509448"/>
                <a:gd name="csY34" fmla="*/ 402521 h 1509461"/>
                <a:gd name="csX35" fmla="*/ 1234386 w 1509448"/>
                <a:gd name="csY35" fmla="*/ 402521 h 1509461"/>
                <a:gd name="csX36" fmla="*/ 1408816 w 1509448"/>
                <a:gd name="csY36" fmla="*/ 576943 h 1509461"/>
                <a:gd name="csX37" fmla="*/ 1408816 w 1509448"/>
                <a:gd name="csY37" fmla="*/ 578614 h 1509461"/>
                <a:gd name="csX38" fmla="*/ 1408816 w 1509448"/>
                <a:gd name="csY38" fmla="*/ 1234407 h 1509461"/>
                <a:gd name="csX39" fmla="*/ 1408816 w 1509448"/>
                <a:gd name="csY39" fmla="*/ 1234407 h 1509461"/>
                <a:gd name="csX40" fmla="*/ 1408816 w 1509448"/>
                <a:gd name="csY40" fmla="*/ 1234407 h 1509461"/>
                <a:gd name="csX41" fmla="*/ 301889 w 1509448"/>
                <a:gd name="csY41" fmla="*/ 1081780 h 1509461"/>
                <a:gd name="csX42" fmla="*/ 352200 w 1509448"/>
                <a:gd name="csY42" fmla="*/ 1106930 h 1509461"/>
                <a:gd name="csX43" fmla="*/ 855354 w 1509448"/>
                <a:gd name="csY43" fmla="*/ 1106930 h 1509461"/>
                <a:gd name="csX44" fmla="*/ 905666 w 1509448"/>
                <a:gd name="csY44" fmla="*/ 1081780 h 1509461"/>
                <a:gd name="csX45" fmla="*/ 855354 w 1509448"/>
                <a:gd name="csY45" fmla="*/ 1006298 h 1509461"/>
                <a:gd name="csX46" fmla="*/ 352200 w 1509448"/>
                <a:gd name="csY46" fmla="*/ 1006298 h 1509461"/>
                <a:gd name="csX47" fmla="*/ 301889 w 1509448"/>
                <a:gd name="csY47" fmla="*/ 1081780 h 1509461"/>
                <a:gd name="csX48" fmla="*/ 301889 w 1509448"/>
                <a:gd name="csY48" fmla="*/ 1081780 h 1509461"/>
                <a:gd name="csX49" fmla="*/ 301889 w 1509448"/>
                <a:gd name="csY49" fmla="*/ 1081780 h 1509461"/>
                <a:gd name="csX50" fmla="*/ 301889 w 1509448"/>
                <a:gd name="csY50" fmla="*/ 779882 h 1509461"/>
                <a:gd name="csX51" fmla="*/ 352200 w 1509448"/>
                <a:gd name="csY51" fmla="*/ 805041 h 1509461"/>
                <a:gd name="csX52" fmla="*/ 855354 w 1509448"/>
                <a:gd name="csY52" fmla="*/ 805041 h 1509461"/>
                <a:gd name="csX53" fmla="*/ 905666 w 1509448"/>
                <a:gd name="csY53" fmla="*/ 779882 h 1509461"/>
                <a:gd name="csX54" fmla="*/ 855354 w 1509448"/>
                <a:gd name="csY54" fmla="*/ 704407 h 1509461"/>
                <a:gd name="csX55" fmla="*/ 352200 w 1509448"/>
                <a:gd name="csY55" fmla="*/ 704407 h 1509461"/>
                <a:gd name="csX56" fmla="*/ 301889 w 1509448"/>
                <a:gd name="csY56" fmla="*/ 779882 h 1509461"/>
                <a:gd name="csX57" fmla="*/ 301889 w 1509448"/>
                <a:gd name="csY57" fmla="*/ 779882 h 1509461"/>
                <a:gd name="csX58" fmla="*/ 301889 w 1509448"/>
                <a:gd name="csY58" fmla="*/ 779882 h 1509461"/>
                <a:gd name="csX59" fmla="*/ 301889 w 1509448"/>
                <a:gd name="csY59" fmla="*/ 477995 h 1509461"/>
                <a:gd name="csX60" fmla="*/ 352200 w 1509448"/>
                <a:gd name="csY60" fmla="*/ 503154 h 1509461"/>
                <a:gd name="csX61" fmla="*/ 855354 w 1509448"/>
                <a:gd name="csY61" fmla="*/ 503154 h 1509461"/>
                <a:gd name="csX62" fmla="*/ 905666 w 1509448"/>
                <a:gd name="csY62" fmla="*/ 477995 h 1509461"/>
                <a:gd name="csX63" fmla="*/ 855354 w 1509448"/>
                <a:gd name="csY63" fmla="*/ 402521 h 1509461"/>
                <a:gd name="csX64" fmla="*/ 352200 w 1509448"/>
                <a:gd name="csY64" fmla="*/ 402521 h 1509461"/>
                <a:gd name="csX65" fmla="*/ 301889 w 1509448"/>
                <a:gd name="csY65" fmla="*/ 477995 h 1509461"/>
                <a:gd name="csX66" fmla="*/ 301889 w 1509448"/>
                <a:gd name="csY66" fmla="*/ 477995 h 1509461"/>
                <a:gd name="csX67" fmla="*/ 301889 w 1509448"/>
                <a:gd name="csY67" fmla="*/ 477995 h 15094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1509448" h="1509461">
                  <a:moveTo>
                    <a:pt x="1106930" y="276738"/>
                  </a:moveTo>
                  <a:lnTo>
                    <a:pt x="1106930" y="377361"/>
                  </a:lnTo>
                  <a:lnTo>
                    <a:pt x="1106930" y="1234407"/>
                  </a:lnTo>
                  <a:cubicBezTo>
                    <a:pt x="1106930" y="1330734"/>
                    <a:pt x="1028825" y="1408829"/>
                    <a:pt x="932496" y="1408829"/>
                  </a:cubicBezTo>
                  <a:lnTo>
                    <a:pt x="275064" y="1408829"/>
                  </a:lnTo>
                  <a:cubicBezTo>
                    <a:pt x="178737" y="1408829"/>
                    <a:pt x="100634" y="1330734"/>
                    <a:pt x="100634" y="1234407"/>
                  </a:cubicBezTo>
                  <a:lnTo>
                    <a:pt x="100634" y="275066"/>
                  </a:lnTo>
                  <a:cubicBezTo>
                    <a:pt x="100634" y="178730"/>
                    <a:pt x="178737" y="100623"/>
                    <a:pt x="275064" y="100623"/>
                  </a:cubicBezTo>
                  <a:lnTo>
                    <a:pt x="932496" y="100623"/>
                  </a:lnTo>
                  <a:cubicBezTo>
                    <a:pt x="1028825" y="100623"/>
                    <a:pt x="1106930" y="178728"/>
                    <a:pt x="1106930" y="275066"/>
                  </a:cubicBezTo>
                  <a:lnTo>
                    <a:pt x="1106930" y="276738"/>
                  </a:lnTo>
                  <a:lnTo>
                    <a:pt x="1106930" y="276738"/>
                  </a:lnTo>
                  <a:lnTo>
                    <a:pt x="1106930" y="276738"/>
                  </a:lnTo>
                  <a:close/>
                  <a:moveTo>
                    <a:pt x="1106930" y="1482531"/>
                  </a:moveTo>
                  <a:lnTo>
                    <a:pt x="1106930" y="1509460"/>
                  </a:lnTo>
                  <a:lnTo>
                    <a:pt x="1308184" y="1509460"/>
                  </a:lnTo>
                  <a:cubicBezTo>
                    <a:pt x="1419329" y="1509460"/>
                    <a:pt x="1509448" y="1419352"/>
                    <a:pt x="1509448" y="1308205"/>
                  </a:cubicBezTo>
                  <a:lnTo>
                    <a:pt x="1509448" y="503143"/>
                  </a:lnTo>
                  <a:cubicBezTo>
                    <a:pt x="1509448" y="392000"/>
                    <a:pt x="1419329" y="301890"/>
                    <a:pt x="1308184" y="301890"/>
                  </a:cubicBezTo>
                  <a:lnTo>
                    <a:pt x="1207551" y="301890"/>
                  </a:lnTo>
                  <a:lnTo>
                    <a:pt x="1207551" y="201268"/>
                  </a:lnTo>
                  <a:cubicBezTo>
                    <a:pt x="1207551" y="90102"/>
                    <a:pt x="1117441" y="0"/>
                    <a:pt x="1006296" y="0"/>
                  </a:cubicBezTo>
                  <a:lnTo>
                    <a:pt x="201257" y="0"/>
                  </a:lnTo>
                  <a:cubicBezTo>
                    <a:pt x="90108" y="0"/>
                    <a:pt x="0" y="90102"/>
                    <a:pt x="0" y="201268"/>
                  </a:cubicBezTo>
                  <a:lnTo>
                    <a:pt x="0" y="1308207"/>
                  </a:lnTo>
                  <a:cubicBezTo>
                    <a:pt x="0" y="1419352"/>
                    <a:pt x="90108" y="1509461"/>
                    <a:pt x="201257" y="1509461"/>
                  </a:cubicBezTo>
                  <a:lnTo>
                    <a:pt x="1006296" y="1509461"/>
                  </a:lnTo>
                  <a:cubicBezTo>
                    <a:pt x="1042962" y="1509460"/>
                    <a:pt x="1077322" y="1499639"/>
                    <a:pt x="1106930" y="1482531"/>
                  </a:cubicBezTo>
                  <a:lnTo>
                    <a:pt x="1106930" y="1482531"/>
                  </a:lnTo>
                  <a:lnTo>
                    <a:pt x="1106930" y="1482531"/>
                  </a:lnTo>
                  <a:close/>
                  <a:moveTo>
                    <a:pt x="1408816" y="1234407"/>
                  </a:moveTo>
                  <a:cubicBezTo>
                    <a:pt x="1408816" y="1330734"/>
                    <a:pt x="1330723" y="1408829"/>
                    <a:pt x="1234386" y="1408829"/>
                  </a:cubicBezTo>
                  <a:lnTo>
                    <a:pt x="1180629" y="1408829"/>
                  </a:lnTo>
                  <a:cubicBezTo>
                    <a:pt x="1197761" y="1379215"/>
                    <a:pt x="1207564" y="1344861"/>
                    <a:pt x="1207564" y="1308207"/>
                  </a:cubicBezTo>
                  <a:lnTo>
                    <a:pt x="1207564" y="402521"/>
                  </a:lnTo>
                  <a:lnTo>
                    <a:pt x="1234386" y="402521"/>
                  </a:lnTo>
                  <a:cubicBezTo>
                    <a:pt x="1330723" y="402521"/>
                    <a:pt x="1408816" y="480607"/>
                    <a:pt x="1408816" y="576943"/>
                  </a:cubicBezTo>
                  <a:lnTo>
                    <a:pt x="1408816" y="578614"/>
                  </a:lnTo>
                  <a:lnTo>
                    <a:pt x="1408816" y="1234407"/>
                  </a:lnTo>
                  <a:lnTo>
                    <a:pt x="1408816" y="1234407"/>
                  </a:lnTo>
                  <a:lnTo>
                    <a:pt x="1408816" y="1234407"/>
                  </a:lnTo>
                  <a:close/>
                  <a:moveTo>
                    <a:pt x="301889" y="1081780"/>
                  </a:moveTo>
                  <a:cubicBezTo>
                    <a:pt x="301889" y="1109566"/>
                    <a:pt x="324416" y="1106930"/>
                    <a:pt x="352200" y="1106930"/>
                  </a:cubicBezTo>
                  <a:lnTo>
                    <a:pt x="855354" y="1106930"/>
                  </a:lnTo>
                  <a:cubicBezTo>
                    <a:pt x="883148" y="1106930"/>
                    <a:pt x="905666" y="1109555"/>
                    <a:pt x="905666" y="1081780"/>
                  </a:cubicBezTo>
                  <a:cubicBezTo>
                    <a:pt x="905666" y="1053986"/>
                    <a:pt x="883148" y="1006298"/>
                    <a:pt x="855354" y="1006298"/>
                  </a:cubicBezTo>
                  <a:lnTo>
                    <a:pt x="352200" y="1006298"/>
                  </a:lnTo>
                  <a:cubicBezTo>
                    <a:pt x="324416" y="1006298"/>
                    <a:pt x="301889" y="1053986"/>
                    <a:pt x="301889" y="1081780"/>
                  </a:cubicBezTo>
                  <a:lnTo>
                    <a:pt x="301889" y="1081780"/>
                  </a:lnTo>
                  <a:lnTo>
                    <a:pt x="301889" y="1081780"/>
                  </a:lnTo>
                  <a:close/>
                  <a:moveTo>
                    <a:pt x="301889" y="779882"/>
                  </a:moveTo>
                  <a:cubicBezTo>
                    <a:pt x="301889" y="807668"/>
                    <a:pt x="324416" y="805041"/>
                    <a:pt x="352200" y="805041"/>
                  </a:cubicBezTo>
                  <a:lnTo>
                    <a:pt x="855354" y="805041"/>
                  </a:lnTo>
                  <a:cubicBezTo>
                    <a:pt x="883148" y="805041"/>
                    <a:pt x="905666" y="807668"/>
                    <a:pt x="905666" y="779882"/>
                  </a:cubicBezTo>
                  <a:cubicBezTo>
                    <a:pt x="905666" y="752097"/>
                    <a:pt x="883148" y="704407"/>
                    <a:pt x="855354" y="704407"/>
                  </a:cubicBezTo>
                  <a:lnTo>
                    <a:pt x="352200" y="704407"/>
                  </a:lnTo>
                  <a:cubicBezTo>
                    <a:pt x="324416" y="704407"/>
                    <a:pt x="301889" y="752097"/>
                    <a:pt x="301889" y="779882"/>
                  </a:cubicBezTo>
                  <a:lnTo>
                    <a:pt x="301889" y="779882"/>
                  </a:lnTo>
                  <a:lnTo>
                    <a:pt x="301889" y="779882"/>
                  </a:lnTo>
                  <a:close/>
                  <a:moveTo>
                    <a:pt x="301889" y="477995"/>
                  </a:moveTo>
                  <a:cubicBezTo>
                    <a:pt x="301889" y="505776"/>
                    <a:pt x="324416" y="503154"/>
                    <a:pt x="352200" y="503154"/>
                  </a:cubicBezTo>
                  <a:lnTo>
                    <a:pt x="855354" y="503154"/>
                  </a:lnTo>
                  <a:cubicBezTo>
                    <a:pt x="883148" y="503154"/>
                    <a:pt x="905666" y="505776"/>
                    <a:pt x="905666" y="477995"/>
                  </a:cubicBezTo>
                  <a:cubicBezTo>
                    <a:pt x="905666" y="450209"/>
                    <a:pt x="883148" y="402521"/>
                    <a:pt x="855354" y="402521"/>
                  </a:cubicBezTo>
                  <a:lnTo>
                    <a:pt x="352200" y="402521"/>
                  </a:lnTo>
                  <a:cubicBezTo>
                    <a:pt x="324416" y="402521"/>
                    <a:pt x="301889" y="450209"/>
                    <a:pt x="301889" y="477995"/>
                  </a:cubicBezTo>
                  <a:lnTo>
                    <a:pt x="301889" y="477995"/>
                  </a:lnTo>
                  <a:lnTo>
                    <a:pt x="301889" y="477995"/>
                  </a:lnTo>
                  <a:close/>
                </a:path>
              </a:pathLst>
            </a:custGeom>
            <a:solidFill>
              <a:schemeClr val="bg1"/>
            </a:solidFill>
            <a:ln w="1860" cap="flat">
              <a:noFill/>
              <a:prstDash val="solid"/>
              <a:miter/>
            </a:ln>
          </p:spPr>
          <p:txBody>
            <a:bodyPr/>
            <a:p>
              <a:endParaRPr lang="zh-CN" altLang="en-US"/>
            </a:p>
          </p:txBody>
        </p:sp>
      </p:gr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p:cNvSpPr/>
          <p:nvPr/>
        </p:nvSpPr>
        <p:spPr>
          <a:xfrm>
            <a:off x="0" y="232834"/>
            <a:ext cx="1645340" cy="777450"/>
          </a:xfrm>
          <a:custGeom>
            <a:avLst/>
            <a:gdLst>
              <a:gd name="csX0" fmla="*/ 0 w 1645340"/>
              <a:gd name="csY0" fmla="*/ 0 h 777450"/>
              <a:gd name="csX1" fmla="*/ 346066 w 1645340"/>
              <a:gd name="csY1" fmla="*/ 0 h 777450"/>
              <a:gd name="csX2" fmla="*/ 461163 w 1645340"/>
              <a:gd name="csY2" fmla="*/ 0 h 777450"/>
              <a:gd name="csX3" fmla="*/ 482049 w 1645340"/>
              <a:gd name="csY3" fmla="*/ 0 h 777450"/>
              <a:gd name="csX4" fmla="*/ 597146 w 1645340"/>
              <a:gd name="csY4" fmla="*/ 0 h 777450"/>
              <a:gd name="csX5" fmla="*/ 1358682 w 1645340"/>
              <a:gd name="csY5" fmla="*/ 0 h 777450"/>
              <a:gd name="csX6" fmla="*/ 1494665 w 1645340"/>
              <a:gd name="csY6" fmla="*/ 0 h 777450"/>
              <a:gd name="csX7" fmla="*/ 1640750 w 1645340"/>
              <a:gd name="csY7" fmla="*/ 187199 h 777450"/>
              <a:gd name="csX8" fmla="*/ 1521765 w 1645340"/>
              <a:gd name="csY8" fmla="*/ 663295 h 777450"/>
              <a:gd name="csX9" fmla="*/ 1375682 w 1645340"/>
              <a:gd name="csY9" fmla="*/ 777450 h 777450"/>
              <a:gd name="csX10" fmla="*/ 1239698 w 1645340"/>
              <a:gd name="csY10" fmla="*/ 777450 h 777450"/>
              <a:gd name="csX11" fmla="*/ 478162 w 1645340"/>
              <a:gd name="csY11" fmla="*/ 777450 h 777450"/>
              <a:gd name="csX12" fmla="*/ 342179 w 1645340"/>
              <a:gd name="csY12" fmla="*/ 777450 h 777450"/>
              <a:gd name="csX13" fmla="*/ 170103 w 1645340"/>
              <a:gd name="csY13" fmla="*/ 777450 h 777450"/>
              <a:gd name="csX14" fmla="*/ 34120 w 1645340"/>
              <a:gd name="csY14" fmla="*/ 777450 h 777450"/>
              <a:gd name="csX15" fmla="*/ 0 w 1645340"/>
              <a:gd name="csY15" fmla="*/ 777450 h 7774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45340" h="777450">
                <a:moveTo>
                  <a:pt x="0" y="0"/>
                </a:moveTo>
                <a:lnTo>
                  <a:pt x="346066" y="0"/>
                </a:lnTo>
                <a:lnTo>
                  <a:pt x="461163" y="0"/>
                </a:lnTo>
                <a:lnTo>
                  <a:pt x="482049" y="0"/>
                </a:lnTo>
                <a:lnTo>
                  <a:pt x="597146" y="0"/>
                </a:lnTo>
                <a:lnTo>
                  <a:pt x="1358682" y="0"/>
                </a:lnTo>
                <a:lnTo>
                  <a:pt x="1494665" y="0"/>
                </a:lnTo>
                <a:cubicBezTo>
                  <a:pt x="1592627" y="0"/>
                  <a:pt x="1664577" y="92043"/>
                  <a:pt x="1640750" y="187199"/>
                </a:cubicBezTo>
                <a:lnTo>
                  <a:pt x="1521765" y="663295"/>
                </a:lnTo>
                <a:cubicBezTo>
                  <a:pt x="1504945" y="730418"/>
                  <a:pt x="1444675" y="777450"/>
                  <a:pt x="1375682" y="777450"/>
                </a:cubicBezTo>
                <a:lnTo>
                  <a:pt x="1239698" y="777450"/>
                </a:lnTo>
                <a:lnTo>
                  <a:pt x="478162" y="777450"/>
                </a:lnTo>
                <a:lnTo>
                  <a:pt x="342179" y="777450"/>
                </a:lnTo>
                <a:lnTo>
                  <a:pt x="170103" y="777450"/>
                </a:lnTo>
                <a:lnTo>
                  <a:pt x="34120" y="777450"/>
                </a:lnTo>
                <a:lnTo>
                  <a:pt x="0" y="777450"/>
                </a:lnTo>
                <a:close/>
              </a:path>
            </a:pathLst>
          </a:custGeom>
          <a:solidFill>
            <a:srgbClr val="A073F3"/>
          </a:solidFill>
          <a:ln w="9525" cap="flat">
            <a:noFill/>
            <a:prstDash val="solid"/>
            <a:miter/>
          </a:ln>
        </p:spPr>
        <p:txBody>
          <a:bodyPr wrap="square" anchor="ctr">
            <a:noAutofit/>
          </a:bodyPr>
          <a:lstStyle/>
          <a:p>
            <a:pPr algn="ctr"/>
            <a:r>
              <a:rPr lang="zh-CN" altLang="en-US" sz="2400" b="1">
                <a:gradFill>
                  <a:gsLst>
                    <a:gs pos="0">
                      <a:schemeClr val="bg1"/>
                    </a:gs>
                    <a:gs pos="100000">
                      <a:schemeClr val="bg1"/>
                    </a:gs>
                  </a:gsLst>
                  <a:lin ang="5400000" scaled="1"/>
                </a:gradFill>
                <a:latin typeface="+mn-ea"/>
              </a:rPr>
              <a:t>有效性</a:t>
            </a:r>
            <a:endParaRPr lang="zh-CN" altLang="en-US" sz="2400" b="1">
              <a:gradFill>
                <a:gsLst>
                  <a:gs pos="0">
                    <a:schemeClr val="bg1"/>
                  </a:gs>
                  <a:gs pos="100000">
                    <a:schemeClr val="bg1"/>
                  </a:gs>
                </a:gsLst>
                <a:lin ang="5400000" scaled="1"/>
              </a:gradFill>
              <a:latin typeface="+mn-ea"/>
            </a:endParaRPr>
          </a:p>
        </p:txBody>
      </p:sp>
      <p:graphicFrame>
        <p:nvGraphicFramePr>
          <p:cNvPr id="128" name="表格 127"/>
          <p:cNvGraphicFramePr>
            <a:graphicFrameLocks noGrp="1"/>
          </p:cNvGraphicFramePr>
          <p:nvPr>
            <p:custDataLst>
              <p:tags r:id="rId3"/>
            </p:custDataLst>
          </p:nvPr>
        </p:nvGraphicFramePr>
        <p:xfrm>
          <a:off x="495300" y="2637628"/>
          <a:ext cx="11201400" cy="1460652"/>
        </p:xfrm>
        <a:graphic>
          <a:graphicData uri="http://schemas.openxmlformats.org/drawingml/2006/table">
            <a:tbl>
              <a:tblPr firstRow="1" firstCol="1" bandRow="1">
                <a:effectLst>
                  <a:outerShdw blurRad="63500" dist="63500" dir="5400000" algn="t" rotWithShape="0">
                    <a:prstClr val="black">
                      <a:alpha val="10000"/>
                    </a:prstClr>
                  </a:outerShdw>
                </a:effectLst>
                <a:tableStyleId>{5C22544A-7EE6-4342-B048-85BDC9FD1C3A}</a:tableStyleId>
              </a:tblPr>
              <a:tblGrid>
                <a:gridCol w="2800350"/>
                <a:gridCol w="2800350"/>
                <a:gridCol w="2800350"/>
                <a:gridCol w="2800350"/>
              </a:tblGrid>
              <a:tr h="324000">
                <a:tc gridSpan="4">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zh-CN" sz="1200" kern="100" spc="120">
                          <a:gradFill>
                            <a:gsLst>
                              <a:gs pos="0">
                                <a:schemeClr val="bg1"/>
                              </a:gs>
                              <a:gs pos="100000">
                                <a:schemeClr val="bg1"/>
                              </a:gs>
                            </a:gsLst>
                            <a:lin ang="0" scaled="0"/>
                          </a:gradFill>
                          <a:effectLst/>
                          <a:latin typeface="微软雅黑" panose="020B0503020204020204" charset="-122"/>
                          <a:ea typeface="微软雅黑" panose="020B0503020204020204" charset="-122"/>
                        </a:rPr>
                        <a:t>三项研究交叉对比总结</a:t>
                      </a:r>
                      <a:endParaRPr lang="zh-CN" altLang="zh-CN" sz="1200" kern="100" spc="120">
                        <a:gradFill>
                          <a:gsLst>
                            <a:gs pos="0">
                              <a:schemeClr val="bg1"/>
                            </a:gs>
                            <a:gs pos="100000">
                              <a:schemeClr val="bg1"/>
                            </a:gs>
                          </a:gsLst>
                          <a:lin ang="0" scaled="0"/>
                        </a:gradFill>
                        <a:effectLst/>
                        <a:latin typeface="微软雅黑" panose="020B0503020204020204" charset="-122"/>
                        <a:ea typeface="微软雅黑" panose="020B0503020204020204" charset="-122"/>
                      </a:endParaRPr>
                    </a:p>
                  </a:txBody>
                  <a:tcPr marL="25400" marR="25400" marT="6350" marB="635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rgbClr val="A073F3"/>
                      </a:solidFill>
                      <a:prstDash val="solid"/>
                      <a:round/>
                      <a:headEnd type="none" w="med" len="med"/>
                      <a:tailEnd type="none" w="med" len="med"/>
                    </a:lnB>
                    <a:solidFill>
                      <a:srgbClr val="A073F3"/>
                    </a:solidFill>
                  </a:tcPr>
                </a:tc>
                <a:tc hMerge="1">
                  <a:tcPr marL="25400" marR="25400" marT="6350" marB="6350" anchor="ctr">
                    <a:lnL w="3175" cap="flat" cmpd="sng" algn="ctr">
                      <a:solidFill>
                        <a:srgbClr val="9B498F"/>
                      </a:solidFill>
                      <a:prstDash val="solid"/>
                      <a:round/>
                      <a:headEnd type="none" w="med" len="med"/>
                      <a:tailEnd type="none" w="med" len="med"/>
                    </a:lnL>
                    <a:lnR w="3175" cap="flat" cmpd="sng" algn="ctr">
                      <a:solidFill>
                        <a:srgbClr val="9B498F"/>
                      </a:solidFill>
                      <a:prstDash val="solid"/>
                      <a:round/>
                      <a:headEnd type="none" w="med" len="med"/>
                      <a:tailEnd type="none" w="med" len="med"/>
                    </a:lnR>
                    <a:lnT>
                      <a:noFill/>
                    </a:lnT>
                    <a:lnB w="12700" cap="flat" cmpd="sng" algn="ctr">
                      <a:solidFill>
                        <a:srgbClr val="A073F3"/>
                      </a:solidFill>
                      <a:prstDash val="solid"/>
                      <a:round/>
                      <a:headEnd type="none" w="med" len="med"/>
                      <a:tailEnd type="none" w="med" len="med"/>
                    </a:lnB>
                    <a:solidFill>
                      <a:srgbClr val="9B498F">
                        <a:alpha val="20000"/>
                      </a:srgbClr>
                    </a:solidFill>
                  </a:tcPr>
                </a:tc>
                <a:tc hMerge="1">
                  <a:tcPr marL="25400" marR="25400" marT="6350" marB="6350" anchor="ctr">
                    <a:lnL w="3175" cap="flat" cmpd="sng" algn="ctr">
                      <a:solidFill>
                        <a:srgbClr val="9B498F"/>
                      </a:solidFill>
                      <a:prstDash val="solid"/>
                      <a:round/>
                      <a:headEnd type="none" w="med" len="med"/>
                      <a:tailEnd type="none" w="med" len="med"/>
                    </a:lnL>
                    <a:lnR w="3175" cap="flat" cmpd="sng" algn="ctr">
                      <a:solidFill>
                        <a:srgbClr val="9B498F"/>
                      </a:solidFill>
                      <a:prstDash val="solid"/>
                      <a:round/>
                      <a:headEnd type="none" w="med" len="med"/>
                      <a:tailEnd type="none" w="med" len="med"/>
                    </a:lnR>
                    <a:lnT>
                      <a:noFill/>
                    </a:lnT>
                    <a:lnB w="12700" cap="flat" cmpd="sng" algn="ctr">
                      <a:solidFill>
                        <a:srgbClr val="A073F3"/>
                      </a:solidFill>
                      <a:prstDash val="solid"/>
                      <a:round/>
                      <a:headEnd type="none" w="med" len="med"/>
                      <a:tailEnd type="none" w="med" len="med"/>
                    </a:lnB>
                    <a:solidFill>
                      <a:srgbClr val="9B498F">
                        <a:alpha val="20000"/>
                      </a:srgbClr>
                    </a:solidFill>
                  </a:tcPr>
                </a:tc>
                <a:tc hMerge="1">
                  <a:tcPr marL="25400" marR="25400" marT="6350" marB="6350" anchor="ctr">
                    <a:lnL w="3175" cap="flat" cmpd="sng" algn="ctr">
                      <a:solidFill>
                        <a:srgbClr val="9B498F"/>
                      </a:solid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rgbClr val="A073F3"/>
                      </a:solidFill>
                      <a:prstDash val="solid"/>
                      <a:round/>
                      <a:headEnd type="none" w="med" len="med"/>
                      <a:tailEnd type="none" w="med" len="med"/>
                    </a:lnB>
                    <a:solidFill>
                      <a:srgbClr val="9B498F">
                        <a:alpha val="20000"/>
                      </a:srgbClr>
                    </a:solidFill>
                  </a:tcPr>
                </a:tc>
              </a:tr>
              <a:tr h="249716">
                <a:tc>
                  <a:txBody>
                    <a:bodyPr/>
                    <a:lstStyle/>
                    <a:p>
                      <a:pPr algn="ctr">
                        <a:lnSpc>
                          <a:spcPct val="120000"/>
                        </a:lnSpc>
                        <a:buNone/>
                      </a:pPr>
                      <a:r>
                        <a:rPr lang="zh-CN" sz="1200" b="1" kern="0" spc="120">
                          <a:gradFill>
                            <a:gsLst>
                              <a:gs pos="70000">
                                <a:schemeClr val="tx1"/>
                              </a:gs>
                              <a:gs pos="100000">
                                <a:schemeClr val="tx1"/>
                              </a:gs>
                            </a:gsLst>
                            <a:lin ang="0" scaled="0"/>
                          </a:gradFill>
                          <a:effectLst/>
                          <a:latin typeface="微软雅黑" panose="020B0503020204020204" charset="-122"/>
                          <a:ea typeface="微软雅黑" panose="020B0503020204020204" charset="-122"/>
                        </a:rPr>
                        <a:t>研究类型</a:t>
                      </a:r>
                      <a:endParaRPr lang="zh-CN" sz="1200" b="1" kern="0" spc="120">
                        <a:gradFill>
                          <a:gsLst>
                            <a:gs pos="70000">
                              <a:schemeClr val="tx1"/>
                            </a:gs>
                            <a:gs pos="100000">
                              <a:schemeClr val="tx1"/>
                            </a:gs>
                          </a:gsLst>
                          <a:lin ang="0" scaled="0"/>
                        </a:gradFill>
                        <a:effectLst/>
                        <a:latin typeface="微软雅黑" panose="020B0503020204020204" charset="-122"/>
                        <a:ea typeface="微软雅黑" panose="020B0503020204020204" charset="-122"/>
                      </a:endParaRPr>
                    </a:p>
                  </a:txBody>
                  <a:tcPr marL="25400" marR="25400" marT="6350" marB="6350" anchor="ctr">
                    <a:lnL w="63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12700"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lumMod val="95000"/>
                      </a:schemeClr>
                    </a:solidFill>
                  </a:tcPr>
                </a:tc>
                <a:tc>
                  <a:txBody>
                    <a:bodyPr/>
                    <a:lstStyle/>
                    <a:p>
                      <a:pPr algn="ctr">
                        <a:lnSpc>
                          <a:spcPct val="120000"/>
                        </a:lnSpc>
                        <a:buNone/>
                      </a:pPr>
                      <a:r>
                        <a:rPr lang="zh-CN" sz="1200" b="1" kern="0" spc="120">
                          <a:gradFill>
                            <a:gsLst>
                              <a:gs pos="70000">
                                <a:schemeClr val="tx1"/>
                              </a:gs>
                              <a:gs pos="100000">
                                <a:schemeClr val="tx1"/>
                              </a:gs>
                            </a:gsLst>
                            <a:lin ang="0" scaled="0"/>
                          </a:gradFill>
                          <a:effectLst/>
                          <a:latin typeface="微软雅黑" panose="020B0503020204020204" charset="-122"/>
                          <a:ea typeface="微软雅黑" panose="020B0503020204020204" charset="-122"/>
                        </a:rPr>
                        <a:t>对照设置</a:t>
                      </a:r>
                      <a:endParaRPr lang="zh-CN" sz="1200" b="1" kern="0" spc="120">
                        <a:gradFill>
                          <a:gsLst>
                            <a:gs pos="70000">
                              <a:schemeClr val="tx1"/>
                            </a:gs>
                            <a:gs pos="100000">
                              <a:schemeClr val="tx1"/>
                            </a:gs>
                          </a:gsLst>
                          <a:lin ang="0" scaled="0"/>
                        </a:gradFill>
                        <a:effectLst/>
                        <a:latin typeface="微软雅黑" panose="020B0503020204020204" charset="-122"/>
                        <a:ea typeface="微软雅黑" panose="020B0503020204020204" charset="-122"/>
                      </a:endParaRPr>
                    </a:p>
                  </a:txBody>
                  <a:tcPr marL="25400" marR="25400" marT="6350" marB="6350"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12700"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lumMod val="95000"/>
                      </a:schemeClr>
                    </a:solidFill>
                  </a:tcPr>
                </a:tc>
                <a:tc>
                  <a:txBody>
                    <a:bodyPr/>
                    <a:lstStyle/>
                    <a:p>
                      <a:pPr algn="ctr">
                        <a:lnSpc>
                          <a:spcPct val="120000"/>
                        </a:lnSpc>
                        <a:buNone/>
                      </a:pPr>
                      <a:r>
                        <a:rPr lang="zh-CN" sz="1200" b="1" kern="0" spc="120">
                          <a:gradFill>
                            <a:gsLst>
                              <a:gs pos="70000">
                                <a:schemeClr val="tx1"/>
                              </a:gs>
                              <a:gs pos="100000">
                                <a:schemeClr val="tx1"/>
                              </a:gs>
                            </a:gsLst>
                            <a:lin ang="0" scaled="0"/>
                          </a:gradFill>
                          <a:effectLst/>
                          <a:latin typeface="微软雅黑" panose="020B0503020204020204" charset="-122"/>
                          <a:ea typeface="微软雅黑" panose="020B0503020204020204" charset="-122"/>
                        </a:rPr>
                        <a:t>核心结论</a:t>
                      </a:r>
                      <a:endParaRPr lang="zh-CN" sz="1200" b="1" kern="0" spc="120">
                        <a:gradFill>
                          <a:gsLst>
                            <a:gs pos="70000">
                              <a:schemeClr val="tx1"/>
                            </a:gs>
                            <a:gs pos="100000">
                              <a:schemeClr val="tx1"/>
                            </a:gs>
                          </a:gsLst>
                          <a:lin ang="0" scaled="0"/>
                        </a:gradFill>
                        <a:effectLst/>
                        <a:latin typeface="微软雅黑" panose="020B0503020204020204" charset="-122"/>
                        <a:ea typeface="微软雅黑" panose="020B0503020204020204" charset="-122"/>
                      </a:endParaRPr>
                    </a:p>
                  </a:txBody>
                  <a:tcPr marL="25400" marR="25400" marT="6350" marB="6350"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12700"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lumMod val="95000"/>
                      </a:schemeClr>
                    </a:solidFill>
                  </a:tcPr>
                </a:tc>
                <a:tc>
                  <a:txBody>
                    <a:bodyPr/>
                    <a:lstStyle/>
                    <a:p>
                      <a:pPr algn="ctr">
                        <a:lnSpc>
                          <a:spcPct val="120000"/>
                        </a:lnSpc>
                        <a:buNone/>
                      </a:pPr>
                      <a:r>
                        <a:rPr lang="zh-CN" sz="1200" b="1" kern="0" spc="120">
                          <a:gradFill>
                            <a:gsLst>
                              <a:gs pos="70000">
                                <a:schemeClr val="tx1"/>
                              </a:gs>
                              <a:gs pos="100000">
                                <a:schemeClr val="tx1"/>
                              </a:gs>
                            </a:gsLst>
                            <a:lin ang="0" scaled="0"/>
                          </a:gradFill>
                          <a:effectLst/>
                          <a:latin typeface="微软雅黑" panose="020B0503020204020204" charset="-122"/>
                          <a:ea typeface="微软雅黑" panose="020B0503020204020204" charset="-122"/>
                        </a:rPr>
                        <a:t>适用价值</a:t>
                      </a:r>
                      <a:endParaRPr lang="zh-CN" sz="1200" b="1" kern="0" spc="120">
                        <a:gradFill>
                          <a:gsLst>
                            <a:gs pos="70000">
                              <a:schemeClr val="tx1"/>
                            </a:gs>
                            <a:gs pos="100000">
                              <a:schemeClr val="tx1"/>
                            </a:gs>
                          </a:gsLst>
                          <a:lin ang="0" scaled="0"/>
                        </a:gradFill>
                        <a:effectLst/>
                        <a:latin typeface="微软雅黑" panose="020B0503020204020204" charset="-122"/>
                        <a:ea typeface="微软雅黑" panose="020B0503020204020204" charset="-122"/>
                      </a:endParaRPr>
                    </a:p>
                  </a:txBody>
                  <a:tcPr marL="25400" marR="25400" marT="6350" marB="6350" anchor="ctr">
                    <a:lnL w="3175" cap="flat" cmpd="sng" algn="ctr">
                      <a:solidFill>
                        <a:srgbClr val="A073F3"/>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lumMod val="95000"/>
                      </a:schemeClr>
                    </a:solidFill>
                  </a:tcPr>
                </a:tc>
              </a:tr>
              <a:tr h="303505">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美国安慰剂</a:t>
                      </a:r>
                      <a:r>
                        <a:rPr lang="en-US"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 III </a:t>
                      </a: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期</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63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空白对照</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a:txBody>
                    <a:bodyPr/>
                    <a:lstStyle/>
                    <a:p>
                      <a:pPr algn="ctr">
                        <a:lnSpc>
                          <a:spcPct val="120000"/>
                        </a:lnSpc>
                        <a:buNone/>
                      </a:pPr>
                      <a:r>
                        <a:rPr lang="en-US"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517μg </a:t>
                      </a: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剂量强效抗炎，远优于不用药</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证明药物本身疗效</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3175" cap="flat" cmpd="sng" algn="ctr">
                      <a:solidFill>
                        <a:srgbClr val="A073F3"/>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r>
              <a:tr h="279926">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美国阳性</a:t>
                      </a:r>
                      <a:r>
                        <a:rPr lang="en-US"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 III </a:t>
                      </a: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期</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63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标准滴眼液</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疗效等效，免滴眼体验优势突出</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对标临床主流方案</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3175" cap="flat" cmpd="sng" algn="ctr">
                      <a:solidFill>
                        <a:srgbClr val="A073F3"/>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solidFill>
                      <a:schemeClr val="bg1"/>
                    </a:solidFill>
                  </a:tcPr>
                </a:tc>
              </a:tr>
              <a:tr h="303505">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中国本土</a:t>
                      </a:r>
                      <a:r>
                        <a:rPr lang="en-US"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 III </a:t>
                      </a: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期</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6350"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19050" cap="flat" cmpd="sng" algn="ctr">
                      <a:solidFill>
                        <a:srgbClr val="A073F3"/>
                      </a:solidFill>
                      <a:prstDash val="solid"/>
                      <a:round/>
                      <a:headEnd type="none" w="med" len="med"/>
                      <a:tailEnd type="none" w="med" len="med"/>
                    </a:lnB>
                    <a:solidFill>
                      <a:schemeClr val="bg1"/>
                    </a:solidFill>
                  </a:tcPr>
                </a:tc>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空白对照</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19050" cap="flat" cmpd="sng" algn="ctr">
                      <a:solidFill>
                        <a:srgbClr val="A073F3"/>
                      </a:solidFill>
                      <a:prstDash val="solid"/>
                      <a:round/>
                      <a:headEnd type="none" w="med" len="med"/>
                      <a:tailEnd type="none" w="med" len="med"/>
                    </a:lnB>
                    <a:solidFill>
                      <a:schemeClr val="bg1"/>
                    </a:solidFill>
                  </a:tcPr>
                </a:tc>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中国老年人群安全、疗效显著，全身暴露极低</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19050" cap="flat" cmpd="sng" algn="ctr">
                      <a:solidFill>
                        <a:srgbClr val="A073F3"/>
                      </a:solidFill>
                      <a:prstDash val="solid"/>
                      <a:round/>
                      <a:headEnd type="none" w="med" len="med"/>
                      <a:tailEnd type="none" w="med" len="med"/>
                    </a:lnB>
                    <a:solidFill>
                      <a:schemeClr val="bg1"/>
                    </a:solidFill>
                  </a:tcPr>
                </a:tc>
                <a:tc>
                  <a:txBody>
                    <a:bodyPr/>
                    <a:lstStyle/>
                    <a:p>
                      <a:pPr algn="ctr">
                        <a:lnSpc>
                          <a:spcPct val="120000"/>
                        </a:lnSpc>
                        <a:buNone/>
                      </a:pPr>
                      <a:r>
                        <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rPr>
                        <a:t>支撑国内注册、医保、临床落地</a:t>
                      </a:r>
                      <a:endParaRPr lang="zh-CN" sz="1000" kern="0">
                        <a:gradFill>
                          <a:gsLst>
                            <a:gs pos="70000">
                              <a:schemeClr val="tx1"/>
                            </a:gs>
                            <a:gs pos="100000">
                              <a:schemeClr val="tx1"/>
                            </a:gs>
                          </a:gsLst>
                          <a:lin ang="0" scaled="0"/>
                        </a:gradFill>
                        <a:effectLst/>
                        <a:latin typeface="微软雅黑" panose="020B0503020204020204" charset="-122"/>
                        <a:ea typeface="微软雅黑" panose="020B0503020204020204" charset="-122"/>
                        <a:cs typeface="Times New Roman" panose="02020603050405020304" pitchFamily="18" charset="0"/>
                      </a:endParaRPr>
                    </a:p>
                  </a:txBody>
                  <a:tcPr marL="36000" marR="36000" marT="36000" marB="36000" anchor="ctr">
                    <a:lnL w="3175" cap="flat" cmpd="sng" algn="ctr">
                      <a:solidFill>
                        <a:srgbClr val="A073F3"/>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19050" cap="flat" cmpd="sng" algn="ctr">
                      <a:solidFill>
                        <a:srgbClr val="A073F3"/>
                      </a:solidFill>
                      <a:prstDash val="solid"/>
                      <a:round/>
                      <a:headEnd type="none" w="med" len="med"/>
                      <a:tailEnd type="none" w="med" len="med"/>
                    </a:lnB>
                    <a:solidFill>
                      <a:schemeClr val="bg1"/>
                    </a:solidFill>
                  </a:tcPr>
                </a:tc>
              </a:tr>
            </a:tbl>
          </a:graphicData>
        </a:graphic>
      </p:graphicFrame>
      <p:grpSp>
        <p:nvGrpSpPr>
          <p:cNvPr id="160" name="组合 159"/>
          <p:cNvGrpSpPr/>
          <p:nvPr/>
        </p:nvGrpSpPr>
        <p:grpSpPr>
          <a:xfrm>
            <a:off x="4172427" y="4124516"/>
            <a:ext cx="3783329" cy="307777"/>
            <a:chOff x="4172427" y="4100891"/>
            <a:chExt cx="3783329" cy="307777"/>
          </a:xfrm>
        </p:grpSpPr>
        <p:sp>
          <p:nvSpPr>
            <p:cNvPr id="149" name="文本框 148"/>
            <p:cNvSpPr txBox="1"/>
            <p:nvPr/>
          </p:nvSpPr>
          <p:spPr>
            <a:xfrm>
              <a:off x="5011578" y="4100891"/>
              <a:ext cx="2105026" cy="307777"/>
            </a:xfrm>
            <a:prstGeom prst="rect">
              <a:avLst/>
            </a:prstGeom>
            <a:noFill/>
          </p:spPr>
          <p:txBody>
            <a:bodyPr wrap="square">
              <a:spAutoFit/>
            </a:bodyPr>
            <a:lstStyle/>
            <a:p>
              <a:pPr algn="ctr">
                <a:buNone/>
              </a:pPr>
              <a:r>
                <a:rPr lang="zh-CN" altLang="en-US" sz="1400" b="1" kern="0">
                  <a:solidFill>
                    <a:schemeClr val="tx2"/>
                  </a:solidFill>
                  <a:effectLst/>
                  <a:latin typeface="微软雅黑" panose="020B0503020204020204" charset="-122"/>
                  <a:ea typeface="微软雅黑" panose="020B0503020204020204" charset="-122"/>
                </a:rPr>
                <a:t>前房炎症水平显著降低</a:t>
              </a:r>
              <a:endParaRPr lang="zh-CN" altLang="en-US" sz="1400" b="1" kern="0">
                <a:solidFill>
                  <a:schemeClr val="tx2"/>
                </a:solidFill>
                <a:effectLst/>
                <a:latin typeface="微软雅黑" panose="020B0503020204020204" charset="-122"/>
                <a:ea typeface="微软雅黑" panose="020B0503020204020204" charset="-122"/>
              </a:endParaRPr>
            </a:p>
          </p:txBody>
        </p:sp>
        <p:grpSp>
          <p:nvGrpSpPr>
            <p:cNvPr id="158" name="组合 157"/>
            <p:cNvGrpSpPr/>
            <p:nvPr/>
          </p:nvGrpSpPr>
          <p:grpSpPr>
            <a:xfrm>
              <a:off x="4172427" y="4254780"/>
              <a:ext cx="3783329" cy="0"/>
              <a:chOff x="4172427" y="4254780"/>
              <a:chExt cx="3783329" cy="0"/>
            </a:xfrm>
          </p:grpSpPr>
          <p:cxnSp>
            <p:nvCxnSpPr>
              <p:cNvPr id="153" name="直接连接符 152"/>
              <p:cNvCxnSpPr/>
              <p:nvPr/>
            </p:nvCxnSpPr>
            <p:spPr>
              <a:xfrm>
                <a:off x="7110413" y="4254780"/>
                <a:ext cx="845343" cy="0"/>
              </a:xfrm>
              <a:prstGeom prst="line">
                <a:avLst/>
              </a:prstGeom>
              <a:ln>
                <a:gradFill>
                  <a:gsLst>
                    <a:gs pos="50000">
                      <a:srgbClr val="A073F3"/>
                    </a:gs>
                    <a:gs pos="100000">
                      <a:srgbClr val="A073F3">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flipH="1">
                <a:off x="4172427" y="4254780"/>
                <a:ext cx="845343" cy="0"/>
              </a:xfrm>
              <a:prstGeom prst="line">
                <a:avLst/>
              </a:prstGeom>
              <a:ln>
                <a:gradFill>
                  <a:gsLst>
                    <a:gs pos="50000">
                      <a:srgbClr val="A073F3"/>
                    </a:gs>
                    <a:gs pos="100000">
                      <a:srgbClr val="A073F3">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4" name="组合 3"/>
          <p:cNvGrpSpPr/>
          <p:nvPr/>
        </p:nvGrpSpPr>
        <p:grpSpPr>
          <a:xfrm>
            <a:off x="495300" y="4485640"/>
            <a:ext cx="11200765" cy="2024380"/>
            <a:chOff x="780" y="7149"/>
            <a:chExt cx="17639" cy="3188"/>
          </a:xfrm>
        </p:grpSpPr>
        <p:sp>
          <p:nvSpPr>
            <p:cNvPr id="161" name="矩形: 圆角 160"/>
            <p:cNvSpPr/>
            <p:nvPr/>
          </p:nvSpPr>
          <p:spPr>
            <a:xfrm>
              <a:off x="780" y="7149"/>
              <a:ext cx="8655" cy="3189"/>
            </a:xfrm>
            <a:prstGeom prst="roundRect">
              <a:avLst>
                <a:gd name="adj" fmla="val 3497"/>
              </a:avLst>
            </a:prstGeom>
            <a:solidFill>
              <a:schemeClr val="bg1"/>
            </a:solidFill>
            <a:ln>
              <a:gradFill>
                <a:gsLst>
                  <a:gs pos="0">
                    <a:srgbClr val="A073F3"/>
                  </a:gs>
                  <a:gs pos="100000">
                    <a:srgbClr val="A073F3">
                      <a:alpha val="0"/>
                    </a:srgbClr>
                  </a:gs>
                </a:gsLst>
                <a:lin ang="5400000" scaled="1"/>
              </a:gradFill>
            </a:ln>
            <a:effectLst>
              <a:outerShdw blurRad="127000" dist="127000" dir="5400000" algn="t" rotWithShape="0">
                <a:srgbClr val="A073F3">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圆角 162"/>
            <p:cNvSpPr/>
            <p:nvPr/>
          </p:nvSpPr>
          <p:spPr>
            <a:xfrm>
              <a:off x="9765" y="7149"/>
              <a:ext cx="8655" cy="3189"/>
            </a:xfrm>
            <a:prstGeom prst="roundRect">
              <a:avLst>
                <a:gd name="adj" fmla="val 3497"/>
              </a:avLst>
            </a:prstGeom>
            <a:solidFill>
              <a:schemeClr val="bg1"/>
            </a:solidFill>
            <a:ln>
              <a:gradFill>
                <a:gsLst>
                  <a:gs pos="0">
                    <a:srgbClr val="A073F3"/>
                  </a:gs>
                  <a:gs pos="100000">
                    <a:srgbClr val="A073F3">
                      <a:alpha val="0"/>
                    </a:srgbClr>
                  </a:gs>
                </a:gsLst>
                <a:lin ang="5400000" scaled="1"/>
              </a:gradFill>
            </a:ln>
            <a:effectLst>
              <a:outerShdw blurRad="127000" dist="127000" dir="5400000" algn="t" rotWithShape="0">
                <a:srgbClr val="A073F3">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6" name="图表 145"/>
            <p:cNvGraphicFramePr/>
            <p:nvPr/>
          </p:nvGraphicFramePr>
          <p:xfrm>
            <a:off x="948" y="7281"/>
            <a:ext cx="5960" cy="292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47" name="图表 146"/>
            <p:cNvGraphicFramePr/>
            <p:nvPr/>
          </p:nvGraphicFramePr>
          <p:xfrm>
            <a:off x="10031" y="7281"/>
            <a:ext cx="5960" cy="2924"/>
          </p:xfrm>
          <a:graphic>
            <a:graphicData uri="http://schemas.openxmlformats.org/drawingml/2006/chart">
              <c:chart xmlns:c="http://schemas.openxmlformats.org/drawingml/2006/chart" xmlns:r="http://schemas.openxmlformats.org/officeDocument/2006/relationships" r:id="rId2"/>
            </a:graphicData>
          </a:graphic>
        </p:graphicFrame>
        <p:sp>
          <p:nvSpPr>
            <p:cNvPr id="169" name="文本框 168"/>
            <p:cNvSpPr txBox="1"/>
            <p:nvPr/>
          </p:nvSpPr>
          <p:spPr>
            <a:xfrm>
              <a:off x="6740" y="7672"/>
              <a:ext cx="2695" cy="2143"/>
            </a:xfrm>
            <a:prstGeom prst="rect">
              <a:avLst/>
            </a:prstGeom>
            <a:noFill/>
          </p:spPr>
          <p:txBody>
            <a:bodyPr wrap="square" anchor="ctr">
              <a:spAutoFit/>
            </a:bodyPr>
            <a:lstStyle/>
            <a:p>
              <a:pPr>
                <a:lnSpc>
                  <a:spcPct val="150000"/>
                </a:lnSpc>
              </a:pPr>
              <a:r>
                <a:rPr lang="zh-CN" altLang="en-US" sz="1000" b="1">
                  <a:gradFill>
                    <a:gsLst>
                      <a:gs pos="50000">
                        <a:schemeClr val="tx1">
                          <a:lumMod val="50000"/>
                        </a:schemeClr>
                      </a:gs>
                      <a:gs pos="100000">
                        <a:schemeClr val="tx1">
                          <a:lumMod val="50000"/>
                        </a:schemeClr>
                      </a:gs>
                    </a:gsLst>
                    <a:lin ang="5400000" scaled="0"/>
                  </a:gradFill>
                  <a:latin typeface="+mn-ea"/>
                  <a:sym typeface="+mn-ea"/>
                </a:rPr>
                <a:t>中国</a:t>
              </a:r>
              <a:r>
                <a:rPr lang="en-US" altLang="zh-CN" sz="1000" b="1">
                  <a:gradFill>
                    <a:gsLst>
                      <a:gs pos="50000">
                        <a:schemeClr val="tx1">
                          <a:lumMod val="50000"/>
                        </a:schemeClr>
                      </a:gs>
                      <a:gs pos="100000">
                        <a:schemeClr val="tx1">
                          <a:lumMod val="50000"/>
                        </a:schemeClr>
                      </a:gs>
                    </a:gsLst>
                    <a:lin ang="5400000" scaled="0"/>
                  </a:gradFill>
                  <a:latin typeface="+mn-ea"/>
                  <a:sym typeface="+mn-ea"/>
                </a:rPr>
                <a:t>III</a:t>
              </a:r>
              <a:r>
                <a:rPr lang="zh-CN" altLang="en-US" sz="1000" b="1">
                  <a:gradFill>
                    <a:gsLst>
                      <a:gs pos="50000">
                        <a:schemeClr val="tx1">
                          <a:lumMod val="50000"/>
                        </a:schemeClr>
                      </a:gs>
                      <a:gs pos="100000">
                        <a:schemeClr val="tx1">
                          <a:lumMod val="50000"/>
                        </a:schemeClr>
                      </a:gs>
                    </a:gsLst>
                    <a:lin ang="5400000" scaled="0"/>
                  </a:gradFill>
                  <a:latin typeface="+mn-ea"/>
                  <a:sym typeface="+mn-ea"/>
                </a:rPr>
                <a:t>期临床试验研究：</a:t>
              </a:r>
              <a:endParaRPr lang="zh-CN" altLang="en-US" sz="1000" b="1">
                <a:gradFill>
                  <a:gsLst>
                    <a:gs pos="50000">
                      <a:schemeClr val="tx1">
                        <a:lumMod val="50000"/>
                      </a:schemeClr>
                    </a:gs>
                    <a:gs pos="100000">
                      <a:schemeClr val="tx1">
                        <a:lumMod val="50000"/>
                      </a:schemeClr>
                    </a:gs>
                  </a:gsLst>
                  <a:lin ang="5400000" scaled="0"/>
                </a:gradFill>
                <a:latin typeface="+mn-ea"/>
                <a:sym typeface="+mn-ea"/>
              </a:endParaRPr>
            </a:p>
            <a:p>
              <a:pPr>
                <a:lnSpc>
                  <a:spcPct val="150000"/>
                </a:lnSpc>
              </a:pPr>
              <a:r>
                <a:rPr lang="zh-CN" altLang="en-US" sz="900">
                  <a:gradFill>
                    <a:gsLst>
                      <a:gs pos="50000">
                        <a:schemeClr val="tx1">
                          <a:lumMod val="50000"/>
                        </a:schemeClr>
                      </a:gs>
                      <a:gs pos="100000">
                        <a:schemeClr val="tx1">
                          <a:lumMod val="50000"/>
                        </a:schemeClr>
                      </a:gs>
                    </a:gsLst>
                    <a:lin ang="5400000" scaled="0"/>
                  </a:gradFill>
                  <a:latin typeface="+mn-ea"/>
                </a:rPr>
                <a:t>术后第</a:t>
              </a:r>
              <a:r>
                <a:rPr lang="en-US" altLang="zh-CN" sz="900">
                  <a:gradFill>
                    <a:gsLst>
                      <a:gs pos="50000">
                        <a:schemeClr val="tx1">
                          <a:lumMod val="50000"/>
                        </a:schemeClr>
                      </a:gs>
                      <a:gs pos="100000">
                        <a:schemeClr val="tx1">
                          <a:lumMod val="50000"/>
                        </a:schemeClr>
                      </a:gs>
                    </a:gsLst>
                    <a:lin ang="5400000" scaled="0"/>
                  </a:gradFill>
                  <a:latin typeface="+mn-ea"/>
                </a:rPr>
                <a:t>8</a:t>
              </a:r>
              <a:r>
                <a:rPr lang="zh-CN" altLang="en-US" sz="900">
                  <a:gradFill>
                    <a:gsLst>
                      <a:gs pos="50000">
                        <a:schemeClr val="tx1">
                          <a:lumMod val="50000"/>
                        </a:schemeClr>
                      </a:gs>
                      <a:gs pos="100000">
                        <a:schemeClr val="tx1">
                          <a:lumMod val="50000"/>
                        </a:schemeClr>
                      </a:gs>
                    </a:gsLst>
                    <a:lin ang="5400000" scaled="0"/>
                  </a:gradFill>
                  <a:latin typeface="+mn-ea"/>
                </a:rPr>
                <a:t>天时，</a:t>
              </a:r>
              <a:r>
                <a:rPr lang="en-US" altLang="zh-CN" sz="900">
                  <a:gradFill>
                    <a:gsLst>
                      <a:gs pos="50000">
                        <a:schemeClr val="tx1">
                          <a:lumMod val="50000"/>
                        </a:schemeClr>
                      </a:gs>
                      <a:gs pos="100000">
                        <a:schemeClr val="tx1">
                          <a:lumMod val="50000"/>
                        </a:schemeClr>
                      </a:gs>
                    </a:gsLst>
                    <a:lin ang="5400000" scaled="0"/>
                  </a:gradFill>
                  <a:latin typeface="+mn-ea"/>
                </a:rPr>
                <a:t>Dexycu 517 μg</a:t>
              </a:r>
              <a:r>
                <a:rPr lang="zh-CN" altLang="en-US" sz="900">
                  <a:gradFill>
                    <a:gsLst>
                      <a:gs pos="50000">
                        <a:schemeClr val="tx1">
                          <a:lumMod val="50000"/>
                        </a:schemeClr>
                      </a:gs>
                      <a:gs pos="100000">
                        <a:schemeClr val="tx1">
                          <a:lumMod val="50000"/>
                        </a:schemeClr>
                      </a:gs>
                    </a:gsLst>
                    <a:lin ang="5400000" scaled="0"/>
                  </a:gradFill>
                  <a:latin typeface="+mn-ea"/>
                </a:rPr>
                <a:t>组的前房细胞分级为</a:t>
              </a:r>
              <a:r>
                <a:rPr lang="en-US" altLang="zh-CN" sz="900">
                  <a:gradFill>
                    <a:gsLst>
                      <a:gs pos="50000">
                        <a:schemeClr val="tx1">
                          <a:lumMod val="50000"/>
                        </a:schemeClr>
                      </a:gs>
                      <a:gs pos="100000">
                        <a:schemeClr val="tx1">
                          <a:lumMod val="50000"/>
                        </a:schemeClr>
                      </a:gs>
                    </a:gsLst>
                    <a:lin ang="5400000" scaled="0"/>
                  </a:gradFill>
                  <a:latin typeface="+mn-ea"/>
                </a:rPr>
                <a:t>0</a:t>
              </a:r>
              <a:r>
                <a:rPr lang="zh-CN" altLang="en-US" sz="900">
                  <a:gradFill>
                    <a:gsLst>
                      <a:gs pos="50000">
                        <a:schemeClr val="tx1">
                          <a:lumMod val="50000"/>
                        </a:schemeClr>
                      </a:gs>
                      <a:gs pos="100000">
                        <a:schemeClr val="tx1">
                          <a:lumMod val="50000"/>
                        </a:schemeClr>
                      </a:gs>
                    </a:gsLst>
                    <a:lin ang="5400000" scaled="0"/>
                  </a:gradFill>
                  <a:latin typeface="+mn-ea"/>
                </a:rPr>
                <a:t>的受试者比例显著优于安慰剂组（</a:t>
              </a:r>
              <a:r>
                <a:rPr lang="en-US" altLang="zh-CN" sz="900">
                  <a:gradFill>
                    <a:gsLst>
                      <a:gs pos="50000">
                        <a:schemeClr val="tx1">
                          <a:lumMod val="50000"/>
                        </a:schemeClr>
                      </a:gs>
                      <a:gs pos="100000">
                        <a:schemeClr val="tx1">
                          <a:lumMod val="50000"/>
                        </a:schemeClr>
                      </a:gs>
                    </a:gsLst>
                    <a:lin ang="5400000" scaled="0"/>
                  </a:gradFill>
                  <a:latin typeface="+mn-ea"/>
                </a:rPr>
                <a:t>68.8% vs. 46.2%</a:t>
              </a:r>
              <a:r>
                <a:rPr lang="zh-CN" altLang="en-US" sz="900">
                  <a:gradFill>
                    <a:gsLst>
                      <a:gs pos="50000">
                        <a:schemeClr val="tx1">
                          <a:lumMod val="50000"/>
                        </a:schemeClr>
                      </a:gs>
                      <a:gs pos="100000">
                        <a:schemeClr val="tx1">
                          <a:lumMod val="50000"/>
                        </a:schemeClr>
                      </a:gs>
                    </a:gsLst>
                    <a:lin ang="5400000" scaled="0"/>
                  </a:gradFill>
                  <a:latin typeface="+mn-ea"/>
                </a:rPr>
                <a:t>），差异有统计学意义（</a:t>
              </a:r>
              <a:r>
                <a:rPr lang="en-US" altLang="zh-CN" sz="900">
                  <a:gradFill>
                    <a:gsLst>
                      <a:gs pos="50000">
                        <a:schemeClr val="tx1">
                          <a:lumMod val="50000"/>
                        </a:schemeClr>
                      </a:gs>
                      <a:gs pos="100000">
                        <a:schemeClr val="tx1">
                          <a:lumMod val="50000"/>
                        </a:schemeClr>
                      </a:gs>
                    </a:gsLst>
                    <a:lin ang="5400000" scaled="0"/>
                  </a:gradFill>
                  <a:latin typeface="+mn-ea"/>
                </a:rPr>
                <a:t>P=0.0004</a:t>
              </a:r>
              <a:r>
                <a:rPr lang="zh-CN" altLang="en-US" sz="900">
                  <a:gradFill>
                    <a:gsLst>
                      <a:gs pos="50000">
                        <a:schemeClr val="tx1">
                          <a:lumMod val="50000"/>
                        </a:schemeClr>
                      </a:gs>
                      <a:gs pos="100000">
                        <a:schemeClr val="tx1">
                          <a:lumMod val="50000"/>
                        </a:schemeClr>
                      </a:gs>
                    </a:gsLst>
                    <a:lin ang="5400000" scaled="0"/>
                  </a:gradFill>
                  <a:latin typeface="+mn-ea"/>
                </a:rPr>
                <a:t>）</a:t>
              </a:r>
              <a:endParaRPr lang="zh-CN" altLang="en-US" sz="900">
                <a:gradFill>
                  <a:gsLst>
                    <a:gs pos="50000">
                      <a:schemeClr val="tx1">
                        <a:lumMod val="50000"/>
                      </a:schemeClr>
                    </a:gs>
                    <a:gs pos="100000">
                      <a:schemeClr val="tx1">
                        <a:lumMod val="50000"/>
                      </a:schemeClr>
                    </a:gs>
                  </a:gsLst>
                  <a:lin ang="5400000" scaled="0"/>
                </a:gradFill>
                <a:latin typeface="+mn-ea"/>
              </a:endParaRPr>
            </a:p>
          </p:txBody>
        </p:sp>
        <p:sp>
          <p:nvSpPr>
            <p:cNvPr id="170" name="文本框 169"/>
            <p:cNvSpPr txBox="1"/>
            <p:nvPr/>
          </p:nvSpPr>
          <p:spPr>
            <a:xfrm>
              <a:off x="15725" y="7672"/>
              <a:ext cx="2695" cy="2143"/>
            </a:xfrm>
            <a:prstGeom prst="rect">
              <a:avLst/>
            </a:prstGeom>
            <a:noFill/>
          </p:spPr>
          <p:txBody>
            <a:bodyPr wrap="square" anchor="ctr">
              <a:spAutoFit/>
            </a:bodyPr>
            <a:lstStyle/>
            <a:p>
              <a:pPr>
                <a:lnSpc>
                  <a:spcPct val="150000"/>
                </a:lnSpc>
              </a:pPr>
              <a:r>
                <a:rPr lang="zh-CN" altLang="en-US" sz="1000" b="1">
                  <a:gradFill>
                    <a:gsLst>
                      <a:gs pos="50000">
                        <a:schemeClr val="tx1">
                          <a:lumMod val="50000"/>
                        </a:schemeClr>
                      </a:gs>
                      <a:gs pos="100000">
                        <a:schemeClr val="tx1">
                          <a:lumMod val="50000"/>
                        </a:schemeClr>
                      </a:gs>
                    </a:gsLst>
                    <a:lin ang="5400000" scaled="0"/>
                  </a:gradFill>
                  <a:latin typeface="+mn-ea"/>
                  <a:sym typeface="+mn-ea"/>
                </a:rPr>
                <a:t>境外</a:t>
              </a:r>
              <a:r>
                <a:rPr lang="en-US" altLang="zh-CN" sz="1000" b="1">
                  <a:gradFill>
                    <a:gsLst>
                      <a:gs pos="50000">
                        <a:schemeClr val="tx1">
                          <a:lumMod val="50000"/>
                        </a:schemeClr>
                      </a:gs>
                      <a:gs pos="100000">
                        <a:schemeClr val="tx1">
                          <a:lumMod val="50000"/>
                        </a:schemeClr>
                      </a:gs>
                    </a:gsLst>
                    <a:lin ang="5400000" scaled="0"/>
                  </a:gradFill>
                  <a:latin typeface="+mn-ea"/>
                  <a:sym typeface="+mn-ea"/>
                </a:rPr>
                <a:t>III</a:t>
              </a:r>
              <a:r>
                <a:rPr lang="zh-CN" altLang="en-US" sz="1000" b="1">
                  <a:gradFill>
                    <a:gsLst>
                      <a:gs pos="50000">
                        <a:schemeClr val="tx1">
                          <a:lumMod val="50000"/>
                        </a:schemeClr>
                      </a:gs>
                      <a:gs pos="100000">
                        <a:schemeClr val="tx1">
                          <a:lumMod val="50000"/>
                        </a:schemeClr>
                      </a:gs>
                    </a:gsLst>
                    <a:lin ang="5400000" scaled="0"/>
                  </a:gradFill>
                  <a:latin typeface="+mn-ea"/>
                  <a:sym typeface="+mn-ea"/>
                </a:rPr>
                <a:t>期临床试验研究：</a:t>
              </a:r>
              <a:endParaRPr lang="en-US" altLang="zh-CN" sz="1000" b="1">
                <a:gradFill>
                  <a:gsLst>
                    <a:gs pos="50000">
                      <a:schemeClr val="tx1">
                        <a:lumMod val="50000"/>
                      </a:schemeClr>
                    </a:gs>
                    <a:gs pos="100000">
                      <a:schemeClr val="tx1">
                        <a:lumMod val="50000"/>
                      </a:schemeClr>
                    </a:gs>
                  </a:gsLst>
                  <a:lin ang="5400000" scaled="0"/>
                </a:gradFill>
                <a:latin typeface="+mn-ea"/>
              </a:endParaRPr>
            </a:p>
            <a:p>
              <a:pPr>
                <a:lnSpc>
                  <a:spcPct val="150000"/>
                </a:lnSpc>
              </a:pPr>
              <a:r>
                <a:rPr lang="zh-CN" altLang="en-US" sz="900">
                  <a:gradFill>
                    <a:gsLst>
                      <a:gs pos="50000">
                        <a:schemeClr val="tx1">
                          <a:lumMod val="50000"/>
                        </a:schemeClr>
                      </a:gs>
                      <a:gs pos="100000">
                        <a:schemeClr val="tx1">
                          <a:lumMod val="50000"/>
                        </a:schemeClr>
                      </a:gs>
                    </a:gsLst>
                    <a:lin ang="5400000" scaled="0"/>
                  </a:gradFill>
                  <a:latin typeface="+mn-ea"/>
                </a:rPr>
                <a:t>术后第</a:t>
              </a:r>
              <a:r>
                <a:rPr lang="en-US" altLang="zh-CN" sz="900">
                  <a:gradFill>
                    <a:gsLst>
                      <a:gs pos="50000">
                        <a:schemeClr val="tx1">
                          <a:lumMod val="50000"/>
                        </a:schemeClr>
                      </a:gs>
                      <a:gs pos="100000">
                        <a:schemeClr val="tx1">
                          <a:lumMod val="50000"/>
                        </a:schemeClr>
                      </a:gs>
                    </a:gsLst>
                    <a:lin ang="5400000" scaled="0"/>
                  </a:gradFill>
                  <a:latin typeface="+mn-ea"/>
                </a:rPr>
                <a:t>8</a:t>
              </a:r>
              <a:r>
                <a:rPr lang="zh-CN" altLang="en-US" sz="900">
                  <a:gradFill>
                    <a:gsLst>
                      <a:gs pos="50000">
                        <a:schemeClr val="tx1">
                          <a:lumMod val="50000"/>
                        </a:schemeClr>
                      </a:gs>
                      <a:gs pos="100000">
                        <a:schemeClr val="tx1">
                          <a:lumMod val="50000"/>
                        </a:schemeClr>
                      </a:gs>
                    </a:gsLst>
                    <a:lin ang="5400000" scaled="0"/>
                  </a:gradFill>
                  <a:latin typeface="+mn-ea"/>
                </a:rPr>
                <a:t>天时，</a:t>
              </a:r>
              <a:r>
                <a:rPr lang="en-US" altLang="zh-CN" sz="900">
                  <a:gradFill>
                    <a:gsLst>
                      <a:gs pos="50000">
                        <a:schemeClr val="tx1">
                          <a:lumMod val="50000"/>
                        </a:schemeClr>
                      </a:gs>
                      <a:gs pos="100000">
                        <a:schemeClr val="tx1">
                          <a:lumMod val="50000"/>
                        </a:schemeClr>
                      </a:gs>
                    </a:gsLst>
                    <a:lin ang="5400000" scaled="0"/>
                  </a:gradFill>
                  <a:latin typeface="+mn-ea"/>
                </a:rPr>
                <a:t>Dexycu 517 μg</a:t>
              </a:r>
              <a:r>
                <a:rPr lang="zh-CN" altLang="en-US" sz="900">
                  <a:gradFill>
                    <a:gsLst>
                      <a:gs pos="50000">
                        <a:schemeClr val="tx1">
                          <a:lumMod val="50000"/>
                        </a:schemeClr>
                      </a:gs>
                      <a:gs pos="100000">
                        <a:schemeClr val="tx1">
                          <a:lumMod val="50000"/>
                        </a:schemeClr>
                      </a:gs>
                    </a:gsLst>
                    <a:lin ang="5400000" scaled="0"/>
                  </a:gradFill>
                  <a:latin typeface="+mn-ea"/>
                </a:rPr>
                <a:t>组的前房细胞分级为</a:t>
              </a:r>
              <a:r>
                <a:rPr lang="en-US" altLang="zh-CN" sz="900">
                  <a:gradFill>
                    <a:gsLst>
                      <a:gs pos="50000">
                        <a:schemeClr val="tx1">
                          <a:lumMod val="50000"/>
                        </a:schemeClr>
                      </a:gs>
                      <a:gs pos="100000">
                        <a:schemeClr val="tx1">
                          <a:lumMod val="50000"/>
                        </a:schemeClr>
                      </a:gs>
                    </a:gsLst>
                    <a:lin ang="5400000" scaled="0"/>
                  </a:gradFill>
                  <a:latin typeface="+mn-ea"/>
                </a:rPr>
                <a:t>0</a:t>
              </a:r>
              <a:r>
                <a:rPr lang="zh-CN" altLang="en-US" sz="900">
                  <a:gradFill>
                    <a:gsLst>
                      <a:gs pos="50000">
                        <a:schemeClr val="tx1">
                          <a:lumMod val="50000"/>
                        </a:schemeClr>
                      </a:gs>
                      <a:gs pos="100000">
                        <a:schemeClr val="tx1">
                          <a:lumMod val="50000"/>
                        </a:schemeClr>
                      </a:gs>
                    </a:gsLst>
                    <a:lin ang="5400000" scaled="0"/>
                  </a:gradFill>
                  <a:latin typeface="+mn-ea"/>
                </a:rPr>
                <a:t>的受试者比例显著优于安慰剂组（</a:t>
              </a:r>
              <a:r>
                <a:rPr lang="en-US" altLang="zh-CN" sz="900">
                  <a:gradFill>
                    <a:gsLst>
                      <a:gs pos="50000">
                        <a:schemeClr val="tx1">
                          <a:lumMod val="50000"/>
                        </a:schemeClr>
                      </a:gs>
                      <a:gs pos="100000">
                        <a:schemeClr val="tx1">
                          <a:lumMod val="50000"/>
                        </a:schemeClr>
                      </a:gs>
                    </a:gsLst>
                    <a:lin ang="5400000" scaled="0"/>
                  </a:gradFill>
                  <a:latin typeface="+mn-ea"/>
                </a:rPr>
                <a:t>66.0% vs. 25.0%</a:t>
              </a:r>
              <a:r>
                <a:rPr lang="zh-CN" altLang="en-US" sz="900">
                  <a:gradFill>
                    <a:gsLst>
                      <a:gs pos="50000">
                        <a:schemeClr val="tx1">
                          <a:lumMod val="50000"/>
                        </a:schemeClr>
                      </a:gs>
                      <a:gs pos="100000">
                        <a:schemeClr val="tx1">
                          <a:lumMod val="50000"/>
                        </a:schemeClr>
                      </a:gs>
                    </a:gsLst>
                    <a:lin ang="5400000" scaled="0"/>
                  </a:gradFill>
                  <a:latin typeface="+mn-ea"/>
                </a:rPr>
                <a:t>），差异有统计学意义（</a:t>
              </a:r>
              <a:r>
                <a:rPr lang="en-US" altLang="zh-CN" sz="900">
                  <a:gradFill>
                    <a:gsLst>
                      <a:gs pos="50000">
                        <a:schemeClr val="tx1">
                          <a:lumMod val="50000"/>
                        </a:schemeClr>
                      </a:gs>
                      <a:gs pos="100000">
                        <a:schemeClr val="tx1">
                          <a:lumMod val="50000"/>
                        </a:schemeClr>
                      </a:gs>
                    </a:gsLst>
                    <a:lin ang="5400000" scaled="0"/>
                  </a:gradFill>
                  <a:latin typeface="+mn-ea"/>
                </a:rPr>
                <a:t>P&lt;0.001</a:t>
              </a:r>
              <a:r>
                <a:rPr lang="zh-CN" altLang="en-US" sz="900">
                  <a:gradFill>
                    <a:gsLst>
                      <a:gs pos="50000">
                        <a:schemeClr val="tx1">
                          <a:lumMod val="50000"/>
                        </a:schemeClr>
                      </a:gs>
                      <a:gs pos="100000">
                        <a:schemeClr val="tx1">
                          <a:lumMod val="50000"/>
                        </a:schemeClr>
                      </a:gs>
                    </a:gsLst>
                    <a:lin ang="5400000" scaled="0"/>
                  </a:gradFill>
                  <a:latin typeface="+mn-ea"/>
                </a:rPr>
                <a:t>）</a:t>
              </a:r>
              <a:endParaRPr lang="zh-CN" altLang="en-US" sz="900">
                <a:gradFill>
                  <a:gsLst>
                    <a:gs pos="50000">
                      <a:schemeClr val="tx1">
                        <a:lumMod val="50000"/>
                      </a:schemeClr>
                    </a:gs>
                    <a:gs pos="100000">
                      <a:schemeClr val="tx1">
                        <a:lumMod val="50000"/>
                      </a:schemeClr>
                    </a:gs>
                  </a:gsLst>
                  <a:lin ang="5400000" scaled="0"/>
                </a:gradFill>
                <a:latin typeface="+mn-ea"/>
              </a:endParaRPr>
            </a:p>
          </p:txBody>
        </p:sp>
      </p:grpSp>
      <p:sp>
        <p:nvSpPr>
          <p:cNvPr id="2" name="文本框 1"/>
          <p:cNvSpPr txBox="1"/>
          <p:nvPr/>
        </p:nvSpPr>
        <p:spPr>
          <a:xfrm>
            <a:off x="1702435" y="421640"/>
            <a:ext cx="8451850" cy="398780"/>
          </a:xfrm>
          <a:prstGeom prst="rect">
            <a:avLst/>
          </a:prstGeom>
        </p:spPr>
        <p:txBody>
          <a:bodyPr wrap="square">
            <a:spAutoFit/>
          </a:bodyPr>
          <a:lstStyle/>
          <a:p>
            <a:r>
              <a:rPr lang="zh-CN" altLang="en-US" sz="2000" b="1">
                <a:solidFill>
                  <a:schemeClr val="tx2"/>
                </a:solidFill>
              </a:rPr>
              <a:t>本品可长效维持眼部有效药物浓度，快速改善白内障术后炎症，疗效确切</a:t>
            </a:r>
            <a:endParaRPr lang="zh-CN" altLang="en-US" sz="2000" b="1">
              <a:solidFill>
                <a:schemeClr val="tx2"/>
              </a:solidFill>
            </a:endParaRPr>
          </a:p>
        </p:txBody>
      </p:sp>
      <p:sp>
        <p:nvSpPr>
          <p:cNvPr id="17" name="文本框 16"/>
          <p:cNvSpPr txBox="1"/>
          <p:nvPr/>
        </p:nvSpPr>
        <p:spPr>
          <a:xfrm>
            <a:off x="311785" y="6426835"/>
            <a:ext cx="11661775" cy="420370"/>
          </a:xfrm>
          <a:prstGeom prst="rect">
            <a:avLst/>
          </a:prstGeom>
          <a:noFill/>
        </p:spPr>
        <p:txBody>
          <a:bodyPr wrap="square" anchor="b">
            <a:noAutofit/>
          </a:bodyPr>
          <a:lstStyle/>
          <a:p>
            <a:pPr>
              <a:lnSpc>
                <a:spcPct val="110000"/>
              </a:lnSpc>
            </a:pPr>
            <a:r>
              <a:rPr lang="en-US" altLang="zh-CN" sz="600">
                <a:gradFill>
                  <a:gsLst>
                    <a:gs pos="0">
                      <a:schemeClr val="tx1">
                        <a:lumMod val="75000"/>
                        <a:lumOff val="25000"/>
                      </a:schemeClr>
                    </a:gs>
                    <a:gs pos="100000">
                      <a:schemeClr val="tx1">
                        <a:lumMod val="75000"/>
                        <a:lumOff val="25000"/>
                      </a:schemeClr>
                    </a:gs>
                  </a:gsLst>
                  <a:lin ang="5400000" scaled="1"/>
                </a:gradFill>
                <a:latin typeface="+mn-ea"/>
                <a:sym typeface="+mn-ea"/>
              </a:rPr>
              <a:t>1.  </a:t>
            </a:r>
            <a:r>
              <a:rPr lang="en-US" altLang="zh-CN" sz="600">
                <a:gradFill>
                  <a:gsLst>
                    <a:gs pos="0">
                      <a:schemeClr val="tx1">
                        <a:lumMod val="75000"/>
                        <a:lumOff val="25000"/>
                      </a:schemeClr>
                    </a:gs>
                    <a:gs pos="100000">
                      <a:schemeClr val="tx1">
                        <a:lumMod val="75000"/>
                        <a:lumOff val="25000"/>
                      </a:schemeClr>
                    </a:gs>
                  </a:gsLst>
                  <a:lin ang="5400000" scaled="1"/>
                </a:gradFill>
                <a:latin typeface="+mn-ea"/>
                <a:sym typeface="+mn-ea"/>
              </a:rPr>
              <a:t>Feldman BH, Diamandi M, DelMonte DW. Dropless Cataract Surgery. American Academy of Ophthalmology EyeWiki. December 5, 2025.</a:t>
            </a:r>
            <a:r>
              <a:rPr lang="en-US" altLang="zh-CN" sz="600">
                <a:gradFill>
                  <a:gsLst>
                    <a:gs pos="0">
                      <a:schemeClr val="tx1">
                        <a:lumMod val="75000"/>
                        <a:lumOff val="25000"/>
                      </a:schemeClr>
                    </a:gs>
                    <a:gs pos="100000">
                      <a:schemeClr val="tx1">
                        <a:lumMod val="75000"/>
                        <a:lumOff val="25000"/>
                      </a:schemeClr>
                    </a:gs>
                  </a:gsLst>
                  <a:lin ang="5400000" scaled="1"/>
                </a:gradFill>
                <a:latin typeface="+mn-ea"/>
                <a:sym typeface="+mn-ea"/>
              </a:rPr>
              <a:t>2. </a:t>
            </a:r>
            <a:r>
              <a:rPr lang="zh-CN" altLang="en-US" sz="600">
                <a:gradFill>
                  <a:gsLst>
                    <a:gs pos="0">
                      <a:schemeClr val="tx1">
                        <a:lumMod val="75000"/>
                        <a:lumOff val="25000"/>
                      </a:schemeClr>
                    </a:gs>
                    <a:gs pos="100000">
                      <a:schemeClr val="tx1">
                        <a:lumMod val="75000"/>
                        <a:lumOff val="25000"/>
                      </a:schemeClr>
                    </a:gs>
                  </a:gsLst>
                  <a:lin ang="5400000" scaled="1"/>
                </a:gradFill>
                <a:latin typeface="+mn-ea"/>
                <a:sym typeface="+mn-ea"/>
              </a:rPr>
              <a:t>国内 </a:t>
            </a:r>
            <a:r>
              <a:rPr lang="en-US" altLang="zh-CN" sz="600">
                <a:gradFill>
                  <a:gsLst>
                    <a:gs pos="0">
                      <a:schemeClr val="tx1">
                        <a:lumMod val="75000"/>
                        <a:lumOff val="25000"/>
                      </a:schemeClr>
                    </a:gs>
                    <a:gs pos="100000">
                      <a:schemeClr val="tx1">
                        <a:lumMod val="75000"/>
                        <a:lumOff val="25000"/>
                      </a:schemeClr>
                    </a:gs>
                  </a:gsLst>
                  <a:lin ang="5400000" scaled="1"/>
                </a:gradFill>
                <a:latin typeface="+mn-ea"/>
                <a:sym typeface="+mn-ea"/>
              </a:rPr>
              <a:t>III </a:t>
            </a:r>
            <a:r>
              <a:rPr lang="zh-CN" altLang="en-US" sz="600">
                <a:gradFill>
                  <a:gsLst>
                    <a:gs pos="0">
                      <a:schemeClr val="tx1">
                        <a:lumMod val="75000"/>
                        <a:lumOff val="25000"/>
                      </a:schemeClr>
                    </a:gs>
                    <a:gs pos="100000">
                      <a:schemeClr val="tx1">
                        <a:lumMod val="75000"/>
                        <a:lumOff val="25000"/>
                      </a:schemeClr>
                    </a:gs>
                  </a:gsLst>
                  <a:lin ang="5400000" scaled="1"/>
                </a:gradFill>
                <a:latin typeface="+mn-ea"/>
                <a:sym typeface="+mn-ea"/>
              </a:rPr>
              <a:t>期注册临床试验报告（</a:t>
            </a:r>
            <a:r>
              <a:rPr lang="en-US" altLang="zh-CN" sz="600">
                <a:gradFill>
                  <a:gsLst>
                    <a:gs pos="0">
                      <a:schemeClr val="tx1">
                        <a:lumMod val="75000"/>
                        <a:lumOff val="25000"/>
                      </a:schemeClr>
                    </a:gs>
                    <a:gs pos="100000">
                      <a:schemeClr val="tx1">
                        <a:lumMod val="75000"/>
                        <a:lumOff val="25000"/>
                      </a:schemeClr>
                    </a:gs>
                  </a:gsLst>
                  <a:lin ang="5400000" scaled="1"/>
                </a:gradFill>
                <a:latin typeface="+mn-ea"/>
                <a:sym typeface="+mn-ea"/>
              </a:rPr>
              <a:t>NMPA </a:t>
            </a:r>
            <a:r>
              <a:rPr lang="zh-CN" altLang="en-US" sz="600">
                <a:gradFill>
                  <a:gsLst>
                    <a:gs pos="0">
                      <a:schemeClr val="tx1">
                        <a:lumMod val="75000"/>
                        <a:lumOff val="25000"/>
                      </a:schemeClr>
                    </a:gs>
                    <a:gs pos="100000">
                      <a:schemeClr val="tx1">
                        <a:lumMod val="75000"/>
                        <a:lumOff val="25000"/>
                      </a:schemeClr>
                    </a:gs>
                  </a:gsLst>
                  <a:lin ang="5400000" scaled="1"/>
                </a:gradFill>
                <a:latin typeface="+mn-ea"/>
                <a:sym typeface="+mn-ea"/>
              </a:rPr>
              <a:t>，</a:t>
            </a:r>
            <a:r>
              <a:rPr lang="en-US" altLang="zh-CN" sz="600">
                <a:gradFill>
                  <a:gsLst>
                    <a:gs pos="0">
                      <a:schemeClr val="tx1">
                        <a:lumMod val="75000"/>
                        <a:lumOff val="25000"/>
                      </a:schemeClr>
                    </a:gs>
                    <a:gs pos="100000">
                      <a:schemeClr val="tx1">
                        <a:lumMod val="75000"/>
                        <a:lumOff val="25000"/>
                      </a:schemeClr>
                    </a:gs>
                  </a:gsLst>
                  <a:lin ang="5400000" scaled="1"/>
                </a:gradFill>
                <a:latin typeface="+mn-ea"/>
                <a:sym typeface="+mn-ea"/>
              </a:rPr>
              <a:t>2024</a:t>
            </a:r>
            <a:r>
              <a:rPr lang="zh-CN" altLang="en-US" sz="600">
                <a:gradFill>
                  <a:gsLst>
                    <a:gs pos="0">
                      <a:schemeClr val="tx1">
                        <a:lumMod val="75000"/>
                        <a:lumOff val="25000"/>
                      </a:schemeClr>
                    </a:gs>
                    <a:gs pos="100000">
                      <a:schemeClr val="tx1">
                        <a:lumMod val="75000"/>
                        <a:lumOff val="25000"/>
                      </a:schemeClr>
                    </a:gs>
                  </a:gsLst>
                  <a:lin ang="5400000" scaled="1"/>
                </a:gradFill>
                <a:latin typeface="+mn-ea"/>
                <a:sym typeface="+mn-ea"/>
              </a:rPr>
              <a:t>，</a:t>
            </a:r>
            <a:r>
              <a:rPr lang="en-US" altLang="zh-CN" sz="600">
                <a:gradFill>
                  <a:gsLst>
                    <a:gs pos="0">
                      <a:schemeClr val="tx1">
                        <a:lumMod val="75000"/>
                        <a:lumOff val="25000"/>
                      </a:schemeClr>
                    </a:gs>
                    <a:gs pos="100000">
                      <a:schemeClr val="tx1">
                        <a:lumMod val="75000"/>
                        <a:lumOff val="25000"/>
                      </a:schemeClr>
                    </a:gs>
                  </a:gsLst>
                  <a:lin ang="5400000" scaled="1"/>
                </a:gradFill>
                <a:latin typeface="+mn-ea"/>
                <a:sym typeface="+mn-ea"/>
              </a:rPr>
              <a:t>N=285</a:t>
            </a:r>
            <a:r>
              <a:rPr lang="zh-CN" altLang="en-US" sz="600">
                <a:gradFill>
                  <a:gsLst>
                    <a:gs pos="0">
                      <a:schemeClr val="tx1">
                        <a:lumMod val="75000"/>
                        <a:lumOff val="25000"/>
                      </a:schemeClr>
                    </a:gs>
                    <a:gs pos="100000">
                      <a:schemeClr val="tx1">
                        <a:lumMod val="75000"/>
                        <a:lumOff val="25000"/>
                      </a:schemeClr>
                    </a:gs>
                  </a:gsLst>
                  <a:lin ang="5400000" scaled="1"/>
                </a:gradFill>
                <a:latin typeface="+mn-ea"/>
                <a:sym typeface="+mn-ea"/>
              </a:rPr>
              <a:t>，安慰剂对照）</a:t>
            </a:r>
            <a:r>
              <a:rPr lang="en-US" altLang="zh-CN" sz="600">
                <a:gradFill>
                  <a:gsLst>
                    <a:gs pos="0">
                      <a:schemeClr val="tx1">
                        <a:lumMod val="75000"/>
                        <a:lumOff val="25000"/>
                      </a:schemeClr>
                    </a:gs>
                    <a:gs pos="100000">
                      <a:schemeClr val="tx1">
                        <a:lumMod val="75000"/>
                        <a:lumOff val="25000"/>
                      </a:schemeClr>
                    </a:gs>
                  </a:gsLst>
                  <a:lin ang="5400000" scaled="1"/>
                </a:gradFill>
                <a:latin typeface="+mn-ea"/>
                <a:sym typeface="+mn-ea"/>
              </a:rPr>
              <a:t> 3. Donnenfeld E, Holland E. Dexamethasone intracameral drug-delivery suspension for inflammation associated with cataract surgery: a randomized, placebo-controlled, phase III trial. Ophthalmology. 2018. 4. Donnenfeld ED, Solomon KD, Matossian C. Safety of IBI-10090 for inflammation associated with cataract surgery: phase 3 multicenter study. J Cataract Refract Surg. 2018.</a:t>
            </a:r>
            <a:endParaRPr lang="en-US" altLang="zh-CN" sz="600">
              <a:gradFill>
                <a:gsLst>
                  <a:gs pos="0">
                    <a:schemeClr val="tx1">
                      <a:lumMod val="75000"/>
                      <a:lumOff val="25000"/>
                    </a:schemeClr>
                  </a:gs>
                  <a:gs pos="100000">
                    <a:schemeClr val="tx1">
                      <a:lumMod val="75000"/>
                      <a:lumOff val="25000"/>
                    </a:schemeClr>
                  </a:gs>
                </a:gsLst>
                <a:lin ang="5400000" scaled="1"/>
              </a:gradFill>
              <a:latin typeface="+mn-ea"/>
              <a:sym typeface="+mn-ea"/>
            </a:endParaRPr>
          </a:p>
        </p:txBody>
      </p:sp>
      <p:sp>
        <p:nvSpPr>
          <p:cNvPr id="8" name="文本框 7"/>
          <p:cNvSpPr txBox="1"/>
          <p:nvPr/>
        </p:nvSpPr>
        <p:spPr>
          <a:xfrm>
            <a:off x="495300" y="1141095"/>
            <a:ext cx="3677285" cy="1400175"/>
          </a:xfrm>
          <a:prstGeom prst="roundRect">
            <a:avLst>
              <a:gd name="adj" fmla="val 5674"/>
            </a:avLst>
          </a:prstGeom>
          <a:solidFill>
            <a:schemeClr val="bg1"/>
          </a:solidFill>
          <a:ln w="12700">
            <a:gradFill>
              <a:gsLst>
                <a:gs pos="50000">
                  <a:srgbClr val="A073F3"/>
                </a:gs>
                <a:gs pos="100000">
                  <a:srgbClr val="A073F3">
                    <a:alpha val="0"/>
                  </a:srgbClr>
                </a:gs>
              </a:gsLst>
              <a:lin ang="5400000" scaled="0"/>
            </a:gradFill>
          </a:ln>
          <a:effectLst>
            <a:outerShdw blurRad="127000" dist="127000" dir="5400000" algn="t" rotWithShape="0">
              <a:prstClr val="black">
                <a:alpha val="5000"/>
              </a:prstClr>
            </a:outerShdw>
          </a:effectLst>
        </p:spPr>
        <p:txBody>
          <a:bodyPr wrap="square">
            <a:noAutofit/>
          </a:bodyPr>
          <a:lstStyle/>
          <a:p>
            <a:pPr indent="0">
              <a:lnSpc>
                <a:spcPct val="130000"/>
              </a:lnSpc>
              <a:buNone/>
            </a:pPr>
            <a:r>
              <a:rPr lang="zh-CN" altLang="en-US" sz="1200" b="1">
                <a:gradFill>
                  <a:gsLst>
                    <a:gs pos="0">
                      <a:schemeClr val="tx1"/>
                    </a:gs>
                    <a:gs pos="100000">
                      <a:schemeClr val="tx1"/>
                    </a:gs>
                  </a:gsLst>
                  <a:lin ang="0" scaled="0"/>
                </a:gradFill>
                <a:latin typeface="+mn-ea"/>
              </a:rPr>
              <a:t>本品疗效经中美多中心随机对照试验及国内真实世界研究充分证实，用于白内障术后眼前段非感染性炎症，疗效确切；</a:t>
            </a:r>
            <a:endParaRPr lang="zh-CN" altLang="en-US" sz="1200" b="1">
              <a:gradFill>
                <a:gsLst>
                  <a:gs pos="0">
                    <a:schemeClr val="tx1"/>
                  </a:gs>
                  <a:gs pos="100000">
                    <a:schemeClr val="tx1"/>
                  </a:gs>
                </a:gsLst>
                <a:lin ang="0" scaled="0"/>
              </a:gradFill>
              <a:latin typeface="+mn-ea"/>
            </a:endParaRPr>
          </a:p>
          <a:p>
            <a:pPr indent="0">
              <a:lnSpc>
                <a:spcPct val="130000"/>
              </a:lnSpc>
              <a:buNone/>
            </a:pPr>
            <a:r>
              <a:rPr lang="en-US" altLang="zh-CN" sz="1200" b="1">
                <a:gradFill>
                  <a:gsLst>
                    <a:gs pos="0">
                      <a:schemeClr val="tx1"/>
                    </a:gs>
                    <a:gs pos="100000">
                      <a:schemeClr val="tx1"/>
                    </a:gs>
                  </a:gsLst>
                  <a:lin ang="0" scaled="0"/>
                </a:gradFill>
                <a:latin typeface="+mn-ea"/>
              </a:rPr>
              <a:t>2025</a:t>
            </a:r>
            <a:r>
              <a:rPr lang="zh-CN" altLang="en-US" sz="1200" b="1">
                <a:gradFill>
                  <a:gsLst>
                    <a:gs pos="0">
                      <a:schemeClr val="tx1"/>
                    </a:gs>
                    <a:gs pos="100000">
                      <a:schemeClr val="tx1"/>
                    </a:gs>
                  </a:gsLst>
                  <a:lin ang="0" scaled="0"/>
                </a:gradFill>
                <a:latin typeface="+mn-ea"/>
              </a:rPr>
              <a:t>年美国眼科学会</a:t>
            </a:r>
            <a:r>
              <a:rPr lang="en-US" altLang="zh-CN" sz="1200" b="1">
                <a:gradFill>
                  <a:gsLst>
                    <a:gs pos="0">
                      <a:schemeClr val="tx1"/>
                    </a:gs>
                    <a:gs pos="100000">
                      <a:schemeClr val="tx1"/>
                    </a:gs>
                  </a:gsLst>
                  <a:lin ang="0" scaled="0"/>
                </a:gradFill>
                <a:latin typeface="+mn-ea"/>
              </a:rPr>
              <a:t>(AAO)</a:t>
            </a:r>
            <a:r>
              <a:rPr lang="zh-CN" altLang="en-US" sz="1200" b="1">
                <a:gradFill>
                  <a:gsLst>
                    <a:gs pos="0">
                      <a:schemeClr val="tx1"/>
                    </a:gs>
                    <a:gs pos="100000">
                      <a:schemeClr val="tx1"/>
                    </a:gs>
                  </a:gsLst>
                  <a:lin ang="0" scaled="0"/>
                </a:gradFill>
                <a:latin typeface="+mn-ea"/>
              </a:rPr>
              <a:t>《</a:t>
            </a:r>
            <a:r>
              <a:rPr lang="zh-CN" altLang="en-US" sz="1200" b="1">
                <a:solidFill>
                  <a:srgbClr val="F331B5"/>
                </a:solidFill>
                <a:latin typeface="+mn-ea"/>
              </a:rPr>
              <a:t>无滴眼液白内障手术</a:t>
            </a:r>
            <a:r>
              <a:rPr lang="en-US" altLang="zh-CN" sz="1200" b="1">
                <a:gradFill>
                  <a:gsLst>
                    <a:gs pos="0">
                      <a:schemeClr val="tx1"/>
                    </a:gs>
                    <a:gs pos="100000">
                      <a:schemeClr val="tx1"/>
                    </a:gs>
                  </a:gsLst>
                  <a:lin ang="0" scaled="0"/>
                </a:gradFill>
                <a:latin typeface="+mn-ea"/>
              </a:rPr>
              <a:t>(Dropless Cataract Surgery)</a:t>
            </a:r>
            <a:r>
              <a:rPr lang="zh-CN" altLang="en-US" sz="1200" b="1">
                <a:gradFill>
                  <a:gsLst>
                    <a:gs pos="0">
                      <a:schemeClr val="tx1"/>
                    </a:gs>
                    <a:gs pos="100000">
                      <a:schemeClr val="tx1"/>
                    </a:gs>
                  </a:gsLst>
                  <a:lin ang="0" scaled="0"/>
                </a:gradFill>
                <a:latin typeface="+mn-ea"/>
              </a:rPr>
              <a:t>》临床诊疗推荐</a:t>
            </a:r>
            <a:r>
              <a:rPr lang="en-US" altLang="zh-CN" sz="1200" b="1" baseline="30000">
                <a:gradFill>
                  <a:gsLst>
                    <a:gs pos="0">
                      <a:schemeClr val="tx1"/>
                    </a:gs>
                    <a:gs pos="100000">
                      <a:schemeClr val="tx1"/>
                    </a:gs>
                  </a:gsLst>
                  <a:lin ang="0" scaled="0"/>
                </a:gradFill>
                <a:latin typeface="+mn-ea"/>
              </a:rPr>
              <a:t>1</a:t>
            </a:r>
            <a:endParaRPr lang="en-US" altLang="zh-CN" sz="1200" b="1" baseline="30000">
              <a:gradFill>
                <a:gsLst>
                  <a:gs pos="0">
                    <a:schemeClr val="tx1"/>
                  </a:gs>
                  <a:gs pos="100000">
                    <a:schemeClr val="tx1"/>
                  </a:gs>
                </a:gsLst>
                <a:lin ang="0" scaled="0"/>
              </a:gradFill>
              <a:latin typeface="+mn-ea"/>
            </a:endParaRPr>
          </a:p>
        </p:txBody>
      </p:sp>
      <p:sp>
        <p:nvSpPr>
          <p:cNvPr id="9" name="文本框 8"/>
          <p:cNvSpPr txBox="1"/>
          <p:nvPr/>
        </p:nvSpPr>
        <p:spPr>
          <a:xfrm>
            <a:off x="4312285" y="1141095"/>
            <a:ext cx="3612515" cy="1400175"/>
          </a:xfrm>
          <a:prstGeom prst="roundRect">
            <a:avLst>
              <a:gd name="adj" fmla="val 5674"/>
            </a:avLst>
          </a:prstGeom>
          <a:solidFill>
            <a:schemeClr val="bg1"/>
          </a:solidFill>
          <a:ln w="12700">
            <a:gradFill>
              <a:gsLst>
                <a:gs pos="50000">
                  <a:srgbClr val="A073F3"/>
                </a:gs>
                <a:gs pos="100000">
                  <a:srgbClr val="A073F3">
                    <a:alpha val="0"/>
                  </a:srgbClr>
                </a:gs>
              </a:gsLst>
              <a:lin ang="5400000" scaled="0"/>
            </a:gradFill>
          </a:ln>
          <a:effectLst>
            <a:outerShdw blurRad="127000" dist="127000" dir="5400000" algn="t" rotWithShape="0">
              <a:prstClr val="black">
                <a:alpha val="5000"/>
              </a:prstClr>
            </a:outerShdw>
          </a:effectLst>
        </p:spPr>
        <p:txBody>
          <a:bodyPr wrap="square">
            <a:noAutofit/>
          </a:bodyPr>
          <a:lstStyle/>
          <a:p>
            <a:pPr>
              <a:lnSpc>
                <a:spcPct val="160000"/>
              </a:lnSpc>
            </a:pPr>
            <a:r>
              <a:rPr lang="zh-CN" altLang="en-US" sz="1300" b="1">
                <a:gradFill>
                  <a:gsLst>
                    <a:gs pos="0">
                      <a:schemeClr val="tx1"/>
                    </a:gs>
                    <a:gs pos="100000">
                      <a:schemeClr val="tx1"/>
                    </a:gs>
                  </a:gsLst>
                  <a:lin ang="0" scaled="0"/>
                </a:gradFill>
                <a:latin typeface="+mn-ea"/>
              </a:rPr>
              <a:t>依托</a:t>
            </a:r>
            <a:r>
              <a:rPr lang="en-US" altLang="zh-CN" sz="1300" b="1">
                <a:gradFill>
                  <a:gsLst>
                    <a:gs pos="0">
                      <a:schemeClr val="tx1"/>
                    </a:gs>
                    <a:gs pos="100000">
                      <a:schemeClr val="tx1"/>
                    </a:gs>
                  </a:gsLst>
                  <a:lin ang="0" scaled="0"/>
                </a:gradFill>
                <a:latin typeface="+mn-ea"/>
              </a:rPr>
              <a:t>Verisome</a:t>
            </a:r>
            <a:r>
              <a:rPr lang="en-US" altLang="zh-CN" sz="1300" b="1" baseline="30000">
                <a:gradFill>
                  <a:gsLst>
                    <a:gs pos="0">
                      <a:schemeClr val="tx1"/>
                    </a:gs>
                    <a:gs pos="100000">
                      <a:schemeClr val="tx1"/>
                    </a:gs>
                  </a:gsLst>
                  <a:lin ang="0" scaled="0"/>
                </a:gradFill>
                <a:latin typeface="+mn-ea"/>
              </a:rPr>
              <a:t>®</a:t>
            </a:r>
            <a:r>
              <a:rPr lang="zh-CN" altLang="en-US" sz="1300" b="1">
                <a:gradFill>
                  <a:gsLst>
                    <a:gs pos="0">
                      <a:schemeClr val="tx1"/>
                    </a:gs>
                    <a:gs pos="100000">
                      <a:schemeClr val="tx1"/>
                    </a:gs>
                  </a:gsLst>
                  <a:lin ang="0" scaled="0"/>
                </a:gradFill>
                <a:latin typeface="+mn-ea"/>
              </a:rPr>
              <a:t>原位凝胶缓释技术，药物在眼前节持续平稳释放，全程维持有效治疗浓度，可快速改善前房细胞、房水闪辉等核心炎症指标</a:t>
            </a:r>
            <a:endParaRPr lang="zh-CN" altLang="en-US" sz="1300" b="1">
              <a:gradFill>
                <a:gsLst>
                  <a:gs pos="0">
                    <a:schemeClr val="tx1"/>
                  </a:gs>
                  <a:gs pos="100000">
                    <a:schemeClr val="tx1"/>
                  </a:gs>
                </a:gsLst>
                <a:lin ang="0" scaled="0"/>
              </a:gradFill>
              <a:latin typeface="+mn-ea"/>
            </a:endParaRPr>
          </a:p>
        </p:txBody>
      </p:sp>
      <p:sp>
        <p:nvSpPr>
          <p:cNvPr id="10" name="文本框 9"/>
          <p:cNvSpPr txBox="1"/>
          <p:nvPr/>
        </p:nvSpPr>
        <p:spPr>
          <a:xfrm>
            <a:off x="8064500" y="1141095"/>
            <a:ext cx="3632200" cy="1400175"/>
          </a:xfrm>
          <a:prstGeom prst="roundRect">
            <a:avLst>
              <a:gd name="adj" fmla="val 5674"/>
            </a:avLst>
          </a:prstGeom>
          <a:solidFill>
            <a:schemeClr val="bg1"/>
          </a:solidFill>
          <a:ln w="12700">
            <a:gradFill>
              <a:gsLst>
                <a:gs pos="50000">
                  <a:srgbClr val="A073F3"/>
                </a:gs>
                <a:gs pos="100000">
                  <a:srgbClr val="A073F3">
                    <a:alpha val="0"/>
                  </a:srgbClr>
                </a:gs>
              </a:gsLst>
              <a:lin ang="5400000" scaled="0"/>
            </a:gradFill>
          </a:ln>
          <a:effectLst>
            <a:outerShdw blurRad="127000" dist="127000" dir="5400000" algn="t" rotWithShape="0">
              <a:prstClr val="black">
                <a:alpha val="5000"/>
              </a:prstClr>
            </a:outerShdw>
          </a:effectLst>
        </p:spPr>
        <p:txBody>
          <a:bodyPr wrap="square">
            <a:noAutofit/>
          </a:bodyPr>
          <a:lstStyle/>
          <a:p>
            <a:pPr>
              <a:lnSpc>
                <a:spcPct val="150000"/>
              </a:lnSpc>
            </a:pPr>
            <a:r>
              <a:rPr lang="zh-CN" altLang="en-US" sz="1200" b="1">
                <a:gradFill>
                  <a:gsLst>
                    <a:gs pos="0">
                      <a:schemeClr val="tx1"/>
                    </a:gs>
                    <a:gs pos="100000">
                      <a:schemeClr val="tx1"/>
                    </a:gs>
                  </a:gsLst>
                  <a:lin ang="0" scaled="0"/>
                </a:gradFill>
                <a:latin typeface="+mn-ea"/>
              </a:rPr>
              <a:t>临床数据显示，本品术后补救抗炎用药率显著低于对照组，能有效规避因用药不规范导致的炎症控制不佳、视力恢复延迟等问题，疗效稳定可靠，可满足白内障术后全周期抗炎治疗需求</a:t>
            </a:r>
            <a:endParaRPr lang="zh-CN" altLang="en-US" sz="1200" b="1">
              <a:gradFill>
                <a:gsLst>
                  <a:gs pos="0">
                    <a:schemeClr val="tx1"/>
                  </a:gs>
                  <a:gs pos="100000">
                    <a:schemeClr val="tx1"/>
                  </a:gs>
                </a:gsLst>
                <a:lin ang="0" scaled="0"/>
              </a:gradFill>
              <a:latin typeface="+mn-ea"/>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250950" y="232198"/>
            <a:ext cx="9159875" cy="777451"/>
          </a:xfrm>
          <a:prstGeom prst="rect">
            <a:avLst/>
          </a:prstGeom>
          <a:gradFill>
            <a:gsLst>
              <a:gs pos="0">
                <a:srgbClr val="A073F3">
                  <a:alpha val="20000"/>
                </a:srgbClr>
              </a:gs>
              <a:gs pos="100000">
                <a:srgbClr val="A073F3">
                  <a:alpha val="0"/>
                </a:srgbClr>
              </a:gs>
            </a:gsLst>
            <a:lin ang="0" scaled="0"/>
          </a:gradFill>
          <a:ln w="9525" cap="flat">
            <a:noFill/>
            <a:prstDash val="solid"/>
            <a:miter/>
          </a:ln>
        </p:spPr>
        <p:txBody>
          <a:bodyPr wrap="square">
            <a:noAutofit/>
          </a:bodyPr>
          <a:lstStyle/>
          <a:p>
            <a:endParaRPr lang="zh-CN" altLang="en-US"/>
          </a:p>
        </p:txBody>
      </p:sp>
      <p:sp>
        <p:nvSpPr>
          <p:cNvPr id="21" name="任意多边形: 形状 20"/>
          <p:cNvSpPr/>
          <p:nvPr/>
        </p:nvSpPr>
        <p:spPr>
          <a:xfrm>
            <a:off x="0" y="232199"/>
            <a:ext cx="1645340" cy="777450"/>
          </a:xfrm>
          <a:custGeom>
            <a:avLst/>
            <a:gdLst>
              <a:gd name="csX0" fmla="*/ 0 w 1645340"/>
              <a:gd name="csY0" fmla="*/ 0 h 777450"/>
              <a:gd name="csX1" fmla="*/ 346066 w 1645340"/>
              <a:gd name="csY1" fmla="*/ 0 h 777450"/>
              <a:gd name="csX2" fmla="*/ 461163 w 1645340"/>
              <a:gd name="csY2" fmla="*/ 0 h 777450"/>
              <a:gd name="csX3" fmla="*/ 482049 w 1645340"/>
              <a:gd name="csY3" fmla="*/ 0 h 777450"/>
              <a:gd name="csX4" fmla="*/ 597146 w 1645340"/>
              <a:gd name="csY4" fmla="*/ 0 h 777450"/>
              <a:gd name="csX5" fmla="*/ 1358682 w 1645340"/>
              <a:gd name="csY5" fmla="*/ 0 h 777450"/>
              <a:gd name="csX6" fmla="*/ 1494665 w 1645340"/>
              <a:gd name="csY6" fmla="*/ 0 h 777450"/>
              <a:gd name="csX7" fmla="*/ 1640750 w 1645340"/>
              <a:gd name="csY7" fmla="*/ 187199 h 777450"/>
              <a:gd name="csX8" fmla="*/ 1521765 w 1645340"/>
              <a:gd name="csY8" fmla="*/ 663295 h 777450"/>
              <a:gd name="csX9" fmla="*/ 1375682 w 1645340"/>
              <a:gd name="csY9" fmla="*/ 777450 h 777450"/>
              <a:gd name="csX10" fmla="*/ 1239698 w 1645340"/>
              <a:gd name="csY10" fmla="*/ 777450 h 777450"/>
              <a:gd name="csX11" fmla="*/ 478162 w 1645340"/>
              <a:gd name="csY11" fmla="*/ 777450 h 777450"/>
              <a:gd name="csX12" fmla="*/ 342179 w 1645340"/>
              <a:gd name="csY12" fmla="*/ 777450 h 777450"/>
              <a:gd name="csX13" fmla="*/ 170103 w 1645340"/>
              <a:gd name="csY13" fmla="*/ 777450 h 777450"/>
              <a:gd name="csX14" fmla="*/ 34120 w 1645340"/>
              <a:gd name="csY14" fmla="*/ 777450 h 777450"/>
              <a:gd name="csX15" fmla="*/ 0 w 1645340"/>
              <a:gd name="csY15" fmla="*/ 777450 h 7774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45340" h="777450">
                <a:moveTo>
                  <a:pt x="0" y="0"/>
                </a:moveTo>
                <a:lnTo>
                  <a:pt x="346066" y="0"/>
                </a:lnTo>
                <a:lnTo>
                  <a:pt x="461163" y="0"/>
                </a:lnTo>
                <a:lnTo>
                  <a:pt x="482049" y="0"/>
                </a:lnTo>
                <a:lnTo>
                  <a:pt x="597146" y="0"/>
                </a:lnTo>
                <a:lnTo>
                  <a:pt x="1358682" y="0"/>
                </a:lnTo>
                <a:lnTo>
                  <a:pt x="1494665" y="0"/>
                </a:lnTo>
                <a:cubicBezTo>
                  <a:pt x="1592627" y="0"/>
                  <a:pt x="1664577" y="92043"/>
                  <a:pt x="1640750" y="187199"/>
                </a:cubicBezTo>
                <a:lnTo>
                  <a:pt x="1521765" y="663295"/>
                </a:lnTo>
                <a:cubicBezTo>
                  <a:pt x="1504945" y="730418"/>
                  <a:pt x="1444675" y="777450"/>
                  <a:pt x="1375682" y="777450"/>
                </a:cubicBezTo>
                <a:lnTo>
                  <a:pt x="1239698" y="777450"/>
                </a:lnTo>
                <a:lnTo>
                  <a:pt x="478162" y="777450"/>
                </a:lnTo>
                <a:lnTo>
                  <a:pt x="342179" y="777450"/>
                </a:lnTo>
                <a:lnTo>
                  <a:pt x="170103" y="777450"/>
                </a:lnTo>
                <a:lnTo>
                  <a:pt x="34120" y="777450"/>
                </a:lnTo>
                <a:lnTo>
                  <a:pt x="0" y="777450"/>
                </a:lnTo>
                <a:close/>
              </a:path>
            </a:pathLst>
          </a:custGeom>
          <a:solidFill>
            <a:srgbClr val="A073F3"/>
          </a:solidFill>
          <a:ln w="9525" cap="flat">
            <a:noFill/>
            <a:prstDash val="solid"/>
            <a:miter/>
          </a:ln>
        </p:spPr>
        <p:txBody>
          <a:bodyPr wrap="square" anchor="ctr">
            <a:noAutofit/>
          </a:bodyPr>
          <a:lstStyle/>
          <a:p>
            <a:pPr algn="ctr"/>
            <a:r>
              <a:rPr lang="zh-CN" altLang="en-US" sz="2400" b="1">
                <a:gradFill>
                  <a:gsLst>
                    <a:gs pos="0">
                      <a:schemeClr val="bg1"/>
                    </a:gs>
                    <a:gs pos="100000">
                      <a:schemeClr val="bg1"/>
                    </a:gs>
                  </a:gsLst>
                  <a:lin ang="5400000" scaled="1"/>
                </a:gradFill>
                <a:latin typeface="+mn-ea"/>
              </a:rPr>
              <a:t>创新性</a:t>
            </a:r>
            <a:endParaRPr lang="zh-CN" altLang="en-US" sz="2400" b="1">
              <a:gradFill>
                <a:gsLst>
                  <a:gs pos="0">
                    <a:schemeClr val="bg1"/>
                  </a:gs>
                  <a:gs pos="100000">
                    <a:schemeClr val="bg1"/>
                  </a:gs>
                </a:gsLst>
                <a:lin ang="5400000" scaled="1"/>
              </a:gradFill>
              <a:latin typeface="+mn-ea"/>
            </a:endParaRPr>
          </a:p>
        </p:txBody>
      </p:sp>
      <p:sp>
        <p:nvSpPr>
          <p:cNvPr id="51" name="文本框 50"/>
          <p:cNvSpPr txBox="1"/>
          <p:nvPr/>
        </p:nvSpPr>
        <p:spPr>
          <a:xfrm>
            <a:off x="1644650" y="199390"/>
            <a:ext cx="9158605" cy="810260"/>
          </a:xfrm>
          <a:prstGeom prst="rect">
            <a:avLst/>
          </a:prstGeom>
          <a:noFill/>
        </p:spPr>
        <p:txBody>
          <a:bodyPr wrap="square">
            <a:spAutoFit/>
          </a:bodyPr>
          <a:lstStyle/>
          <a:p>
            <a:pPr>
              <a:lnSpc>
                <a:spcPct val="130000"/>
              </a:lnSpc>
            </a:pPr>
            <a:r>
              <a:rPr lang="zh-CN" altLang="en-US" b="1">
                <a:gradFill>
                  <a:gsLst>
                    <a:gs pos="0">
                      <a:schemeClr val="tx1">
                        <a:lumMod val="50000"/>
                      </a:schemeClr>
                    </a:gs>
                    <a:gs pos="100000">
                      <a:schemeClr val="tx1">
                        <a:lumMod val="50000"/>
                      </a:schemeClr>
                    </a:gs>
                  </a:gsLst>
                  <a:lin ang="5400000" scaled="1"/>
                </a:gradFill>
                <a:latin typeface="+mn-ea"/>
              </a:rPr>
              <a:t>搭载全球原创 </a:t>
            </a:r>
            <a:r>
              <a:rPr lang="zh-CN" altLang="en-US" b="1">
                <a:gradFill>
                  <a:gsLst>
                    <a:gs pos="0">
                      <a:schemeClr val="tx1">
                        <a:lumMod val="50000"/>
                      </a:schemeClr>
                    </a:gs>
                    <a:gs pos="100000">
                      <a:schemeClr val="tx1">
                        <a:lumMod val="50000"/>
                      </a:schemeClr>
                    </a:gs>
                  </a:gsLst>
                  <a:lin ang="5400000" scaled="1"/>
                </a:gradFill>
                <a:latin typeface="+mn-ea"/>
                <a:sym typeface="+mn-ea"/>
              </a:rPr>
              <a:t>Verisome</a:t>
            </a:r>
            <a:r>
              <a:rPr lang="zh-CN" altLang="en-US" b="1" baseline="30000">
                <a:gradFill>
                  <a:gsLst>
                    <a:gs pos="0">
                      <a:schemeClr val="tx1">
                        <a:lumMod val="50000"/>
                      </a:schemeClr>
                    </a:gs>
                    <a:gs pos="100000">
                      <a:schemeClr val="tx1">
                        <a:lumMod val="50000"/>
                      </a:schemeClr>
                    </a:gs>
                  </a:gsLst>
                  <a:lin ang="5400000" scaled="1"/>
                </a:gradFill>
                <a:latin typeface="+mn-ea"/>
                <a:sym typeface="+mn-ea"/>
              </a:rPr>
              <a:t>®</a:t>
            </a:r>
            <a:r>
              <a:rPr lang="zh-CN" altLang="en-US" b="1">
                <a:gradFill>
                  <a:gsLst>
                    <a:gs pos="0">
                      <a:schemeClr val="tx1">
                        <a:lumMod val="50000"/>
                      </a:schemeClr>
                    </a:gs>
                    <a:gs pos="100000">
                      <a:schemeClr val="tx1">
                        <a:lumMod val="50000"/>
                      </a:schemeClr>
                    </a:gs>
                  </a:gsLst>
                  <a:lin ang="5400000" scaled="1"/>
                </a:gradFill>
                <a:latin typeface="+mn-ea"/>
              </a:rPr>
              <a:t> 原位凝胶相变缓释平台，拥有多项国内核心独占专利；</a:t>
            </a:r>
            <a:endParaRPr lang="en-US" altLang="zh-CN" b="1">
              <a:gradFill>
                <a:gsLst>
                  <a:gs pos="0">
                    <a:schemeClr val="tx1">
                      <a:lumMod val="50000"/>
                    </a:schemeClr>
                  </a:gs>
                  <a:gs pos="100000">
                    <a:schemeClr val="tx1">
                      <a:lumMod val="50000"/>
                    </a:schemeClr>
                  </a:gs>
                </a:gsLst>
                <a:lin ang="5400000" scaled="1"/>
              </a:gradFill>
              <a:latin typeface="+mn-ea"/>
            </a:endParaRPr>
          </a:p>
          <a:p>
            <a:pPr>
              <a:lnSpc>
                <a:spcPct val="130000"/>
              </a:lnSpc>
            </a:pPr>
            <a:r>
              <a:rPr lang="zh-CN" altLang="en-US" b="1">
                <a:gradFill>
                  <a:gsLst>
                    <a:gs pos="0">
                      <a:schemeClr val="tx1">
                        <a:lumMod val="50000"/>
                      </a:schemeClr>
                    </a:gs>
                    <a:gs pos="100000">
                      <a:schemeClr val="tx1">
                        <a:lumMod val="50000"/>
                      </a:schemeClr>
                    </a:gs>
                  </a:gsLst>
                  <a:lin ang="5400000" scaled="1"/>
                </a:gradFill>
                <a:latin typeface="+mn-ea"/>
              </a:rPr>
              <a:t>术中液态给药，入眼后原位形成药物储库，实现</a:t>
            </a:r>
            <a:r>
              <a:rPr lang="en-US" altLang="zh-CN" b="1">
                <a:solidFill>
                  <a:srgbClr val="F331B5"/>
                </a:solidFill>
                <a:latin typeface="+mn-ea"/>
              </a:rPr>
              <a:t>21</a:t>
            </a:r>
            <a:r>
              <a:rPr lang="zh-CN" altLang="en-US" b="1">
                <a:solidFill>
                  <a:srgbClr val="F331B5"/>
                </a:solidFill>
                <a:latin typeface="+mn-ea"/>
              </a:rPr>
              <a:t>天</a:t>
            </a:r>
            <a:r>
              <a:rPr lang="zh-CN" altLang="en-US" b="1">
                <a:gradFill>
                  <a:gsLst>
                    <a:gs pos="0">
                      <a:schemeClr val="tx1">
                        <a:lumMod val="50000"/>
                      </a:schemeClr>
                    </a:gs>
                    <a:gs pos="100000">
                      <a:schemeClr val="tx1">
                        <a:lumMod val="50000"/>
                      </a:schemeClr>
                    </a:gs>
                  </a:gsLst>
                  <a:lin ang="5400000" scaled="1"/>
                </a:gradFill>
                <a:latin typeface="+mn-ea"/>
              </a:rPr>
              <a:t>平稳可控释药，制剂</a:t>
            </a:r>
            <a:r>
              <a:rPr lang="zh-CN" altLang="en-US" b="1">
                <a:solidFill>
                  <a:srgbClr val="F331B5"/>
                </a:solidFill>
                <a:latin typeface="+mn-ea"/>
              </a:rPr>
              <a:t>可完全生物降解</a:t>
            </a:r>
            <a:endParaRPr lang="zh-CN" altLang="en-US" b="1">
              <a:solidFill>
                <a:srgbClr val="F331B5"/>
              </a:solidFill>
              <a:latin typeface="+mn-ea"/>
            </a:endParaRPr>
          </a:p>
        </p:txBody>
      </p:sp>
      <p:sp>
        <p:nvSpPr>
          <p:cNvPr id="79" name="文本框 78"/>
          <p:cNvSpPr txBox="1"/>
          <p:nvPr/>
        </p:nvSpPr>
        <p:spPr>
          <a:xfrm>
            <a:off x="897890" y="1812290"/>
            <a:ext cx="7278370" cy="1198880"/>
          </a:xfrm>
          <a:prstGeom prst="rect">
            <a:avLst/>
          </a:prstGeom>
          <a:noFill/>
        </p:spPr>
        <p:txBody>
          <a:bodyPr wrap="square">
            <a:spAutoFit/>
          </a:bodyPr>
          <a:lstStyle/>
          <a:p>
            <a:pPr>
              <a:lnSpc>
                <a:spcPct val="150000"/>
              </a:lnSpc>
            </a:pPr>
            <a:r>
              <a:rPr lang="en-US" altLang="zh-CN" sz="1600">
                <a:solidFill>
                  <a:schemeClr val="tx2"/>
                </a:solidFill>
              </a:rPr>
              <a:t>Verisome</a:t>
            </a:r>
            <a:r>
              <a:rPr lang="en-US" altLang="zh-CN" sz="1600" baseline="30000">
                <a:solidFill>
                  <a:schemeClr val="tx2"/>
                </a:solidFill>
              </a:rPr>
              <a:t>®</a:t>
            </a:r>
            <a:r>
              <a:rPr lang="en-US" altLang="zh-CN" sz="1600">
                <a:solidFill>
                  <a:schemeClr val="tx2"/>
                </a:solidFill>
              </a:rPr>
              <a:t> </a:t>
            </a:r>
            <a:r>
              <a:rPr lang="zh-CN" altLang="en-US" sz="1600">
                <a:solidFill>
                  <a:schemeClr val="tx2"/>
                </a:solidFill>
              </a:rPr>
              <a:t>是全球首创的 “液态注射→原位凝胶→21 天匀速释药→完全降解” 眼科长效递送技术</a:t>
            </a:r>
            <a:r>
              <a:rPr lang="en-US" altLang="zh-CN" sz="1600" baseline="30000">
                <a:solidFill>
                  <a:schemeClr val="tx2"/>
                </a:solidFill>
              </a:rPr>
              <a:t>1</a:t>
            </a:r>
            <a:r>
              <a:rPr lang="zh-CN" altLang="en-US" sz="1600">
                <a:solidFill>
                  <a:schemeClr val="tx2"/>
                </a:solidFill>
              </a:rPr>
              <a:t>，用一次术中注射替代</a:t>
            </a:r>
            <a:r>
              <a:rPr lang="en-US" altLang="zh-CN" sz="1600">
                <a:solidFill>
                  <a:schemeClr val="tx2"/>
                </a:solidFill>
              </a:rPr>
              <a:t> </a:t>
            </a:r>
            <a:r>
              <a:rPr lang="zh-CN" altLang="en-US" sz="1600">
                <a:solidFill>
                  <a:schemeClr val="tx2"/>
                </a:solidFill>
              </a:rPr>
              <a:t>21</a:t>
            </a:r>
            <a:r>
              <a:rPr lang="en-US" altLang="zh-CN" sz="1600">
                <a:solidFill>
                  <a:schemeClr val="tx2"/>
                </a:solidFill>
              </a:rPr>
              <a:t> </a:t>
            </a:r>
            <a:r>
              <a:rPr lang="zh-CN" altLang="en-US" sz="1600">
                <a:solidFill>
                  <a:schemeClr val="tx2"/>
                </a:solidFill>
              </a:rPr>
              <a:t>天高频滴眼，在等效抗炎基础上</a:t>
            </a:r>
            <a:r>
              <a:rPr lang="zh-CN" altLang="en-US" sz="1600" b="1">
                <a:solidFill>
                  <a:schemeClr val="tx2"/>
                </a:solidFill>
              </a:rPr>
              <a:t>显著降低全身激素风险</a:t>
            </a:r>
            <a:r>
              <a:rPr lang="zh-CN" altLang="en-US" sz="1600">
                <a:solidFill>
                  <a:schemeClr val="tx2"/>
                </a:solidFill>
              </a:rPr>
              <a:t>，是白内障术后抗炎的颠覆性创新方案</a:t>
            </a:r>
            <a:endParaRPr lang="zh-CN" altLang="en-US" sz="1600">
              <a:solidFill>
                <a:schemeClr val="tx2"/>
              </a:solidFill>
            </a:endParaRPr>
          </a:p>
        </p:txBody>
      </p:sp>
      <p:grpSp>
        <p:nvGrpSpPr>
          <p:cNvPr id="115" name="组合 114"/>
          <p:cNvGrpSpPr/>
          <p:nvPr/>
        </p:nvGrpSpPr>
        <p:grpSpPr>
          <a:xfrm>
            <a:off x="435429" y="1481345"/>
            <a:ext cx="337847" cy="337847"/>
            <a:chOff x="435429" y="1481345"/>
            <a:chExt cx="337847" cy="337847"/>
          </a:xfrm>
        </p:grpSpPr>
        <p:sp>
          <p:nvSpPr>
            <p:cNvPr id="113" name="椭圆 112"/>
            <p:cNvSpPr/>
            <p:nvPr/>
          </p:nvSpPr>
          <p:spPr>
            <a:xfrm>
              <a:off x="435429" y="1481345"/>
              <a:ext cx="337847" cy="33784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494925" y="1540841"/>
              <a:ext cx="218855" cy="2188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矩形: 圆角 88"/>
          <p:cNvSpPr/>
          <p:nvPr/>
        </p:nvSpPr>
        <p:spPr>
          <a:xfrm>
            <a:off x="852355" y="3751839"/>
            <a:ext cx="2008085" cy="701347"/>
          </a:xfrm>
          <a:prstGeom prst="roundRect">
            <a:avLst>
              <a:gd name="adj" fmla="val 8533"/>
            </a:avLst>
          </a:prstGeom>
          <a:solidFill>
            <a:schemeClr val="bg1"/>
          </a:solidFill>
          <a:effectLst>
            <a:outerShdw dist="63500" dir="2700000" algn="tl" rotWithShape="0">
              <a:srgbClr val="A073F3">
                <a:alpha val="20000"/>
              </a:srgbClr>
            </a:outerShdw>
          </a:effectLst>
        </p:spPr>
        <p:style>
          <a:lnRef idx="3">
            <a:schemeClr val="accent1"/>
          </a:lnRef>
          <a:fillRef idx="0">
            <a:srgbClr val="FFFFFF"/>
          </a:fillRef>
          <a:effectRef idx="0">
            <a:srgbClr val="FFFFFF"/>
          </a:effectRef>
          <a:fontRef idx="minor">
            <a:schemeClr val="tx1"/>
          </a:fontRef>
        </p:style>
        <p:txBody>
          <a:bodyPr rtlCol="0" anchor="ctr"/>
          <a:lstStyle/>
          <a:p>
            <a:pPr algn="ctr"/>
            <a:r>
              <a:rPr lang="en-US" altLang="zh-CN" sz="1400" b="1">
                <a:gradFill>
                  <a:gsLst>
                    <a:gs pos="0">
                      <a:schemeClr val="tx1"/>
                    </a:gs>
                    <a:gs pos="100000">
                      <a:schemeClr val="tx1"/>
                    </a:gs>
                  </a:gsLst>
                  <a:lin ang="0" scaled="0"/>
                </a:gradFill>
                <a:latin typeface="+mn-ea"/>
                <a:sym typeface="+mn-ea"/>
              </a:rPr>
              <a:t>ZL201280036219.X（</a:t>
            </a:r>
            <a:r>
              <a:rPr lang="zh-CN" altLang="en-US" sz="1400" b="1">
                <a:gradFill>
                  <a:gsLst>
                    <a:gs pos="0">
                      <a:schemeClr val="tx1"/>
                    </a:gs>
                    <a:gs pos="100000">
                      <a:schemeClr val="tx1"/>
                    </a:gs>
                  </a:gsLst>
                  <a:lin ang="0" scaled="0"/>
                </a:gradFill>
                <a:latin typeface="+mn-ea"/>
                <a:sym typeface="+mn-ea"/>
              </a:rPr>
              <a:t>核心平台专利）</a:t>
            </a:r>
            <a:endParaRPr lang="zh-CN" altLang="en-US" sz="1400" b="1">
              <a:gradFill>
                <a:gsLst>
                  <a:gs pos="0">
                    <a:schemeClr val="tx1"/>
                  </a:gs>
                  <a:gs pos="100000">
                    <a:schemeClr val="tx1"/>
                  </a:gs>
                </a:gsLst>
                <a:lin ang="0" scaled="0"/>
              </a:gradFill>
              <a:latin typeface="+mn-ea"/>
              <a:sym typeface="+mn-ea"/>
            </a:endParaRPr>
          </a:p>
        </p:txBody>
      </p:sp>
      <p:sp>
        <p:nvSpPr>
          <p:cNvPr id="94" name="矩形: 圆角 93"/>
          <p:cNvSpPr/>
          <p:nvPr/>
        </p:nvSpPr>
        <p:spPr>
          <a:xfrm>
            <a:off x="3034157" y="3751839"/>
            <a:ext cx="2008085" cy="701347"/>
          </a:xfrm>
          <a:prstGeom prst="roundRect">
            <a:avLst>
              <a:gd name="adj" fmla="val 8533"/>
            </a:avLst>
          </a:prstGeom>
          <a:solidFill>
            <a:schemeClr val="bg1"/>
          </a:solidFill>
          <a:effectLst>
            <a:outerShdw dist="63500" dir="2700000" algn="tl" rotWithShape="0">
              <a:srgbClr val="A073F3">
                <a:alpha val="20000"/>
              </a:srgbClr>
            </a:outerShdw>
          </a:effectLst>
        </p:spPr>
        <p:style>
          <a:lnRef idx="3">
            <a:schemeClr val="accent1"/>
          </a:lnRef>
          <a:fillRef idx="0">
            <a:srgbClr val="FFFFFF"/>
          </a:fillRef>
          <a:effectRef idx="0">
            <a:srgbClr val="FFFFFF"/>
          </a:effectRef>
          <a:fontRef idx="minor">
            <a:schemeClr val="tx1"/>
          </a:fontRef>
        </p:style>
        <p:txBody>
          <a:bodyPr rtlCol="0" anchor="ctr"/>
          <a:lstStyle/>
          <a:p>
            <a:pPr algn="ctr"/>
            <a:r>
              <a:rPr lang="en-US" altLang="zh-CN" sz="1400" b="1">
                <a:gradFill>
                  <a:gsLst>
                    <a:gs pos="0">
                      <a:schemeClr val="tx1"/>
                    </a:gs>
                    <a:gs pos="100000">
                      <a:schemeClr val="tx1"/>
                    </a:gs>
                  </a:gsLst>
                  <a:lin ang="0" scaled="0"/>
                </a:gradFill>
                <a:latin typeface="+mn-ea"/>
                <a:sym typeface="+mn-ea"/>
              </a:rPr>
              <a:t>ZL201480021307.3（</a:t>
            </a:r>
            <a:r>
              <a:rPr lang="zh-CN" altLang="en-US" sz="1400" b="1">
                <a:gradFill>
                  <a:gsLst>
                    <a:gs pos="0">
                      <a:schemeClr val="tx1"/>
                    </a:gs>
                    <a:gs pos="100000">
                      <a:schemeClr val="tx1"/>
                    </a:gs>
                  </a:gsLst>
                  <a:lin ang="0" scaled="0"/>
                </a:gradFill>
                <a:latin typeface="+mn-ea"/>
                <a:sym typeface="+mn-ea"/>
              </a:rPr>
              <a:t>制剂 + 适应症专利）</a:t>
            </a:r>
            <a:endParaRPr lang="zh-CN" altLang="en-US" sz="1400" b="1">
              <a:gradFill>
                <a:gsLst>
                  <a:gs pos="0">
                    <a:schemeClr val="tx1"/>
                  </a:gs>
                  <a:gs pos="100000">
                    <a:schemeClr val="tx1"/>
                  </a:gs>
                </a:gsLst>
                <a:lin ang="0" scaled="0"/>
              </a:gradFill>
              <a:latin typeface="+mn-ea"/>
              <a:sym typeface="+mn-ea"/>
            </a:endParaRPr>
          </a:p>
        </p:txBody>
      </p:sp>
      <p:sp>
        <p:nvSpPr>
          <p:cNvPr id="95" name="矩形: 圆角 94"/>
          <p:cNvSpPr/>
          <p:nvPr/>
        </p:nvSpPr>
        <p:spPr>
          <a:xfrm>
            <a:off x="5258335" y="3751839"/>
            <a:ext cx="2008085" cy="701347"/>
          </a:xfrm>
          <a:prstGeom prst="roundRect">
            <a:avLst>
              <a:gd name="adj" fmla="val 8533"/>
            </a:avLst>
          </a:prstGeom>
          <a:solidFill>
            <a:schemeClr val="bg1"/>
          </a:solidFill>
          <a:effectLst>
            <a:outerShdw dist="63500" dir="2700000" algn="tl" rotWithShape="0">
              <a:srgbClr val="A073F3">
                <a:alpha val="20000"/>
              </a:srgbClr>
            </a:outerShdw>
          </a:effectLst>
        </p:spPr>
        <p:style>
          <a:lnRef idx="3">
            <a:schemeClr val="accent1"/>
          </a:lnRef>
          <a:fillRef idx="0">
            <a:srgbClr val="FFFFFF"/>
          </a:fillRef>
          <a:effectRef idx="0">
            <a:srgbClr val="FFFFFF"/>
          </a:effectRef>
          <a:fontRef idx="minor">
            <a:schemeClr val="tx1"/>
          </a:fontRef>
        </p:style>
        <p:txBody>
          <a:bodyPr rtlCol="0" anchor="ctr"/>
          <a:lstStyle/>
          <a:p>
            <a:pPr algn="ctr"/>
            <a:r>
              <a:rPr lang="en-US" altLang="zh-CN" sz="1400" b="1">
                <a:gradFill>
                  <a:gsLst>
                    <a:gs pos="0">
                      <a:schemeClr val="tx1"/>
                    </a:gs>
                    <a:gs pos="100000">
                      <a:schemeClr val="tx1"/>
                    </a:gs>
                  </a:gsLst>
                  <a:lin ang="0" scaled="0"/>
                </a:gradFill>
                <a:latin typeface="+mn-ea"/>
                <a:sym typeface="+mn-ea"/>
              </a:rPr>
              <a:t>CN105407896B</a:t>
            </a:r>
            <a:endParaRPr lang="en-US" altLang="zh-CN" sz="1400" b="1">
              <a:gradFill>
                <a:gsLst>
                  <a:gs pos="0">
                    <a:schemeClr val="tx1"/>
                  </a:gs>
                  <a:gs pos="100000">
                    <a:schemeClr val="tx1"/>
                  </a:gs>
                </a:gsLst>
                <a:lin ang="0" scaled="0"/>
              </a:gradFill>
              <a:latin typeface="+mn-ea"/>
              <a:sym typeface="+mn-ea"/>
            </a:endParaRPr>
          </a:p>
          <a:p>
            <a:pPr algn="ctr"/>
            <a:r>
              <a:rPr lang="en-US" altLang="zh-CN" sz="1400" b="1">
                <a:gradFill>
                  <a:gsLst>
                    <a:gs pos="0">
                      <a:schemeClr val="tx1"/>
                    </a:gs>
                    <a:gs pos="100000">
                      <a:schemeClr val="tx1"/>
                    </a:gs>
                  </a:gsLst>
                  <a:lin ang="0" scaled="0"/>
                </a:gradFill>
                <a:latin typeface="+mn-ea"/>
                <a:sym typeface="+mn-ea"/>
              </a:rPr>
              <a:t> </a:t>
            </a:r>
            <a:r>
              <a:rPr lang="zh-CN" altLang="en-US" sz="1400" b="1">
                <a:gradFill>
                  <a:gsLst>
                    <a:gs pos="0">
                      <a:schemeClr val="tx1"/>
                    </a:gs>
                    <a:gs pos="100000">
                      <a:schemeClr val="tx1"/>
                    </a:gs>
                  </a:gsLst>
                  <a:lin ang="0" scaled="0"/>
                </a:gradFill>
                <a:latin typeface="+mn-ea"/>
                <a:sym typeface="+mn-ea"/>
              </a:rPr>
              <a:t>（制剂专利）</a:t>
            </a:r>
            <a:endParaRPr lang="zh-CN" altLang="en-US" sz="1400" b="1">
              <a:gradFill>
                <a:gsLst>
                  <a:gs pos="0">
                    <a:schemeClr val="tx1"/>
                  </a:gs>
                  <a:gs pos="100000">
                    <a:schemeClr val="tx1"/>
                  </a:gs>
                </a:gsLst>
                <a:lin ang="0" scaled="0"/>
              </a:gradFill>
              <a:latin typeface="+mn-ea"/>
              <a:sym typeface="+mn-ea"/>
            </a:endParaRPr>
          </a:p>
        </p:txBody>
      </p:sp>
      <p:sp>
        <p:nvSpPr>
          <p:cNvPr id="96" name="矩形: 圆角 95"/>
          <p:cNvSpPr/>
          <p:nvPr/>
        </p:nvSpPr>
        <p:spPr>
          <a:xfrm>
            <a:off x="7397761" y="3751839"/>
            <a:ext cx="2008085" cy="701347"/>
          </a:xfrm>
          <a:prstGeom prst="roundRect">
            <a:avLst>
              <a:gd name="adj" fmla="val 8533"/>
            </a:avLst>
          </a:prstGeom>
          <a:solidFill>
            <a:schemeClr val="bg1"/>
          </a:solidFill>
          <a:effectLst>
            <a:outerShdw dist="63500" dir="2700000" algn="tl" rotWithShape="0">
              <a:srgbClr val="A073F3">
                <a:alpha val="20000"/>
              </a:srgbClr>
            </a:outerShdw>
          </a:effectLst>
        </p:spPr>
        <p:style>
          <a:lnRef idx="3">
            <a:schemeClr val="accent1"/>
          </a:lnRef>
          <a:fillRef idx="0">
            <a:srgbClr val="FFFFFF"/>
          </a:fillRef>
          <a:effectRef idx="0">
            <a:srgbClr val="FFFFFF"/>
          </a:effectRef>
          <a:fontRef idx="minor">
            <a:schemeClr val="tx1"/>
          </a:fontRef>
        </p:style>
        <p:txBody>
          <a:bodyPr rtlCol="0" anchor="ctr"/>
          <a:lstStyle/>
          <a:p>
            <a:pPr algn="ctr"/>
            <a:r>
              <a:rPr lang="en-US" altLang="zh-CN" sz="1400" b="1">
                <a:gradFill>
                  <a:gsLst>
                    <a:gs pos="0">
                      <a:schemeClr val="tx1"/>
                    </a:gs>
                    <a:gs pos="100000">
                      <a:schemeClr val="tx1"/>
                    </a:gs>
                  </a:gsLst>
                  <a:lin ang="0" scaled="0"/>
                </a:gradFill>
                <a:latin typeface="+mn-ea"/>
                <a:sym typeface="+mn-ea"/>
              </a:rPr>
              <a:t>CN103648544B</a:t>
            </a:r>
            <a:endParaRPr lang="en-US" altLang="zh-CN" sz="1400" b="1">
              <a:gradFill>
                <a:gsLst>
                  <a:gs pos="0">
                    <a:schemeClr val="tx1"/>
                  </a:gs>
                  <a:gs pos="100000">
                    <a:schemeClr val="tx1"/>
                  </a:gs>
                </a:gsLst>
                <a:lin ang="0" scaled="0"/>
              </a:gradFill>
              <a:latin typeface="+mn-ea"/>
              <a:sym typeface="+mn-ea"/>
            </a:endParaRPr>
          </a:p>
          <a:p>
            <a:pPr algn="ctr"/>
            <a:r>
              <a:rPr lang="zh-CN" altLang="en-US" sz="1400" b="1">
                <a:gradFill>
                  <a:gsLst>
                    <a:gs pos="0">
                      <a:schemeClr val="tx1"/>
                    </a:gs>
                    <a:gs pos="100000">
                      <a:schemeClr val="tx1"/>
                    </a:gs>
                  </a:gsLst>
                  <a:lin ang="0" scaled="0"/>
                </a:gradFill>
                <a:latin typeface="+mn-ea"/>
                <a:sym typeface="+mn-ea"/>
              </a:rPr>
              <a:t>（注射器专利）</a:t>
            </a:r>
            <a:endParaRPr lang="zh-CN" altLang="en-US" sz="1400" b="1">
              <a:gradFill>
                <a:gsLst>
                  <a:gs pos="0">
                    <a:schemeClr val="tx1"/>
                  </a:gs>
                  <a:gs pos="100000">
                    <a:schemeClr val="tx1"/>
                  </a:gs>
                </a:gsLst>
                <a:lin ang="0" scaled="0"/>
              </a:gradFill>
              <a:latin typeface="+mn-ea"/>
              <a:sym typeface="+mn-ea"/>
            </a:endParaRPr>
          </a:p>
        </p:txBody>
      </p:sp>
      <p:sp>
        <p:nvSpPr>
          <p:cNvPr id="97" name="矩形: 圆角 96"/>
          <p:cNvSpPr/>
          <p:nvPr/>
        </p:nvSpPr>
        <p:spPr>
          <a:xfrm>
            <a:off x="9579562" y="3751839"/>
            <a:ext cx="2008085" cy="701347"/>
          </a:xfrm>
          <a:prstGeom prst="roundRect">
            <a:avLst>
              <a:gd name="adj" fmla="val 8533"/>
            </a:avLst>
          </a:prstGeom>
          <a:solidFill>
            <a:schemeClr val="bg1"/>
          </a:solidFill>
          <a:effectLst>
            <a:outerShdw dist="63500" dir="2700000" algn="tl" rotWithShape="0">
              <a:srgbClr val="A073F3">
                <a:alpha val="20000"/>
              </a:srgbClr>
            </a:outerShdw>
          </a:effectLst>
        </p:spPr>
        <p:style>
          <a:lnRef idx="3">
            <a:schemeClr val="accent1"/>
          </a:lnRef>
          <a:fillRef idx="0">
            <a:srgbClr val="FFFFFF"/>
          </a:fillRef>
          <a:effectRef idx="0">
            <a:srgbClr val="FFFFFF"/>
          </a:effectRef>
          <a:fontRef idx="minor">
            <a:schemeClr val="tx1"/>
          </a:fontRef>
        </p:style>
        <p:txBody>
          <a:bodyPr rtlCol="0" anchor="ctr"/>
          <a:lstStyle/>
          <a:p>
            <a:pPr algn="ctr"/>
            <a:r>
              <a:rPr lang="en-US" altLang="zh-CN" sz="1400" b="1">
                <a:gradFill>
                  <a:gsLst>
                    <a:gs pos="0">
                      <a:schemeClr val="tx1"/>
                    </a:gs>
                    <a:gs pos="100000">
                      <a:schemeClr val="tx1"/>
                    </a:gs>
                  </a:gsLst>
                  <a:lin ang="0" scaled="0"/>
                </a:gradFill>
                <a:latin typeface="+mn-ea"/>
                <a:sym typeface="+mn-ea"/>
              </a:rPr>
              <a:t>CN111757764B</a:t>
            </a:r>
            <a:endParaRPr lang="en-US" altLang="zh-CN" sz="1400" b="1">
              <a:gradFill>
                <a:gsLst>
                  <a:gs pos="0">
                    <a:schemeClr val="tx1"/>
                  </a:gs>
                  <a:gs pos="100000">
                    <a:schemeClr val="tx1"/>
                  </a:gs>
                </a:gsLst>
                <a:lin ang="0" scaled="0"/>
              </a:gradFill>
              <a:latin typeface="+mn-ea"/>
              <a:sym typeface="+mn-ea"/>
            </a:endParaRPr>
          </a:p>
          <a:p>
            <a:pPr algn="ctr"/>
            <a:r>
              <a:rPr lang="zh-CN" altLang="en-US" sz="1400" b="1">
                <a:gradFill>
                  <a:gsLst>
                    <a:gs pos="0">
                      <a:schemeClr val="tx1"/>
                    </a:gs>
                    <a:gs pos="100000">
                      <a:schemeClr val="tx1"/>
                    </a:gs>
                  </a:gsLst>
                  <a:lin ang="0" scaled="0"/>
                </a:gradFill>
                <a:latin typeface="+mn-ea"/>
                <a:sym typeface="+mn-ea"/>
              </a:rPr>
              <a:t>（注射器专利）</a:t>
            </a:r>
            <a:endParaRPr lang="en-US" altLang="zh-CN" sz="1400" b="1">
              <a:gradFill>
                <a:gsLst>
                  <a:gs pos="0">
                    <a:schemeClr val="tx1"/>
                  </a:gs>
                  <a:gs pos="100000">
                    <a:schemeClr val="tx1"/>
                  </a:gs>
                </a:gsLst>
                <a:lin ang="0" scaled="0"/>
              </a:gradFill>
              <a:latin typeface="+mn-ea"/>
              <a:sym typeface="+mn-ea"/>
            </a:endParaRPr>
          </a:p>
        </p:txBody>
      </p:sp>
      <p:grpSp>
        <p:nvGrpSpPr>
          <p:cNvPr id="116" name="组合 115"/>
          <p:cNvGrpSpPr/>
          <p:nvPr/>
        </p:nvGrpSpPr>
        <p:grpSpPr>
          <a:xfrm>
            <a:off x="435429" y="3178030"/>
            <a:ext cx="337847" cy="337847"/>
            <a:chOff x="435429" y="1481345"/>
            <a:chExt cx="337847" cy="337847"/>
          </a:xfrm>
        </p:grpSpPr>
        <p:sp>
          <p:nvSpPr>
            <p:cNvPr id="117" name="椭圆 116"/>
            <p:cNvSpPr/>
            <p:nvPr/>
          </p:nvSpPr>
          <p:spPr>
            <a:xfrm>
              <a:off x="435429" y="1481345"/>
              <a:ext cx="337847" cy="33784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494925" y="1540841"/>
              <a:ext cx="218855" cy="2188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任意多边形: 形状 97"/>
          <p:cNvSpPr/>
          <p:nvPr/>
        </p:nvSpPr>
        <p:spPr>
          <a:xfrm>
            <a:off x="894730" y="4666884"/>
            <a:ext cx="5172968" cy="545427"/>
          </a:xfrm>
          <a:custGeom>
            <a:avLst/>
            <a:gdLst>
              <a:gd name="csX0" fmla="*/ 0 w 5172968"/>
              <a:gd name="csY0" fmla="*/ 0 h 545427"/>
              <a:gd name="csX1" fmla="*/ 404117 w 5172968"/>
              <a:gd name="csY1" fmla="*/ 0 h 545427"/>
              <a:gd name="csX2" fmla="*/ 1418210 w 5172968"/>
              <a:gd name="csY2" fmla="*/ 0 h 545427"/>
              <a:gd name="csX3" fmla="*/ 1822327 w 5172968"/>
              <a:gd name="csY3" fmla="*/ 0 h 545427"/>
              <a:gd name="csX4" fmla="*/ 2163663 w 5172968"/>
              <a:gd name="csY4" fmla="*/ 0 h 545427"/>
              <a:gd name="csX5" fmla="*/ 2567780 w 5172968"/>
              <a:gd name="csY5" fmla="*/ 0 h 545427"/>
              <a:gd name="csX6" fmla="*/ 3584143 w 5172968"/>
              <a:gd name="csY6" fmla="*/ 0 h 545427"/>
              <a:gd name="csX7" fmla="*/ 3988260 w 5172968"/>
              <a:gd name="csY7" fmla="*/ 0 h 545427"/>
              <a:gd name="csX8" fmla="*/ 4494772 w 5172968"/>
              <a:gd name="csY8" fmla="*/ 0 h 545427"/>
              <a:gd name="csX9" fmla="*/ 4898889 w 5172968"/>
              <a:gd name="csY9" fmla="*/ 0 h 545427"/>
              <a:gd name="csX10" fmla="*/ 4967915 w 5172968"/>
              <a:gd name="csY10" fmla="*/ 28440 h 545427"/>
              <a:gd name="csX11" fmla="*/ 5144333 w 5172968"/>
              <a:gd name="csY11" fmla="*/ 203950 h 545427"/>
              <a:gd name="csX12" fmla="*/ 5144333 w 5172968"/>
              <a:gd name="csY12" fmla="*/ 341477 h 545427"/>
              <a:gd name="csX13" fmla="*/ 4967915 w 5172968"/>
              <a:gd name="csY13" fmla="*/ 516987 h 545427"/>
              <a:gd name="csX14" fmla="*/ 4898889 w 5172968"/>
              <a:gd name="csY14" fmla="*/ 545427 h 545427"/>
              <a:gd name="csX15" fmla="*/ 4494772 w 5172968"/>
              <a:gd name="csY15" fmla="*/ 545427 h 545427"/>
              <a:gd name="csX16" fmla="*/ 501918 w 5172968"/>
              <a:gd name="csY16" fmla="*/ 545427 h 545427"/>
              <a:gd name="csX17" fmla="*/ 97801 w 5172968"/>
              <a:gd name="csY17" fmla="*/ 545427 h 545427"/>
              <a:gd name="csX18" fmla="*/ 97794 w 5172968"/>
              <a:gd name="csY18" fmla="*/ 545426 h 545427"/>
              <a:gd name="csX19" fmla="*/ 0 w 5172968"/>
              <a:gd name="csY19" fmla="*/ 545426 h 545427"/>
              <a:gd name="csX20" fmla="*/ 0 w 5172968"/>
              <a:gd name="csY20" fmla="*/ 448130 h 545427"/>
              <a:gd name="csX21" fmla="*/ 0 w 5172968"/>
              <a:gd name="csY21" fmla="*/ 96922 h 5454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172968" h="545427">
                <a:moveTo>
                  <a:pt x="0" y="0"/>
                </a:moveTo>
                <a:lnTo>
                  <a:pt x="404117" y="0"/>
                </a:lnTo>
                <a:lnTo>
                  <a:pt x="1418210" y="0"/>
                </a:lnTo>
                <a:lnTo>
                  <a:pt x="1822327" y="0"/>
                </a:lnTo>
                <a:lnTo>
                  <a:pt x="2163663" y="0"/>
                </a:lnTo>
                <a:lnTo>
                  <a:pt x="2567780" y="0"/>
                </a:lnTo>
                <a:lnTo>
                  <a:pt x="3584143" y="0"/>
                </a:lnTo>
                <a:lnTo>
                  <a:pt x="3988260" y="0"/>
                </a:lnTo>
                <a:lnTo>
                  <a:pt x="4494772" y="0"/>
                </a:lnTo>
                <a:lnTo>
                  <a:pt x="4898889" y="0"/>
                </a:lnTo>
                <a:cubicBezTo>
                  <a:pt x="4924656" y="0"/>
                  <a:pt x="4949671" y="10290"/>
                  <a:pt x="4967915" y="28440"/>
                </a:cubicBezTo>
                <a:lnTo>
                  <a:pt x="5144333" y="203950"/>
                </a:lnTo>
                <a:cubicBezTo>
                  <a:pt x="5182513" y="241933"/>
                  <a:pt x="5182513" y="303494"/>
                  <a:pt x="5144333" y="341477"/>
                </a:cubicBezTo>
                <a:lnTo>
                  <a:pt x="4967915" y="516987"/>
                </a:lnTo>
                <a:cubicBezTo>
                  <a:pt x="4949671" y="535135"/>
                  <a:pt x="4924844" y="545427"/>
                  <a:pt x="4898889" y="545427"/>
                </a:cubicBezTo>
                <a:lnTo>
                  <a:pt x="4494772" y="545427"/>
                </a:lnTo>
                <a:lnTo>
                  <a:pt x="501918" y="545427"/>
                </a:lnTo>
                <a:lnTo>
                  <a:pt x="97801" y="545427"/>
                </a:lnTo>
                <a:lnTo>
                  <a:pt x="97794" y="545426"/>
                </a:lnTo>
                <a:lnTo>
                  <a:pt x="0" y="545426"/>
                </a:lnTo>
                <a:lnTo>
                  <a:pt x="0" y="448130"/>
                </a:lnTo>
                <a:lnTo>
                  <a:pt x="0" y="96922"/>
                </a:lnTo>
                <a:close/>
              </a:path>
            </a:pathLst>
          </a:custGeom>
          <a:effectLst>
            <a:softEdge rad="0"/>
          </a:effectLst>
        </p:spPr>
        <p:style>
          <a:lnRef idx="0">
            <a:srgbClr val="FFFFFF"/>
          </a:lnRef>
          <a:fillRef idx="1">
            <a:schemeClr val="accent1"/>
          </a:fillRef>
          <a:effectRef idx="0">
            <a:srgbClr val="FFFFFF"/>
          </a:effectRef>
          <a:fontRef idx="minor">
            <a:schemeClr val="dk1"/>
          </a:fontRef>
        </p:style>
        <p:txBody>
          <a:bodyPr wrap="square" anchor="ctr">
            <a:noAutofit/>
          </a:bodyPr>
          <a:lstStyle/>
          <a:p>
            <a:pPr marL="467995"/>
            <a:r>
              <a:rPr lang="zh-CN" altLang="en-US" sz="2000" b="1">
                <a:gradFill>
                  <a:gsLst>
                    <a:gs pos="0">
                      <a:schemeClr val="bg1"/>
                    </a:gs>
                    <a:gs pos="100000">
                      <a:schemeClr val="bg1"/>
                    </a:gs>
                  </a:gsLst>
                  <a:lin ang="5400000" scaled="1"/>
                </a:gradFill>
                <a:latin typeface="微软雅黑" panose="020B0503020204020204" charset="-122"/>
                <a:ea typeface="微软雅黑" panose="020B0503020204020204" charset="-122"/>
              </a:rPr>
              <a:t>技术原理</a:t>
            </a:r>
            <a:endParaRPr lang="zh-CN" altLang="en-US" sz="2000" b="1">
              <a:gradFill>
                <a:gsLst>
                  <a:gs pos="0">
                    <a:schemeClr val="bg1"/>
                  </a:gs>
                  <a:gs pos="100000">
                    <a:schemeClr val="bg1"/>
                  </a:gs>
                </a:gsLst>
                <a:lin ang="5400000" scaled="1"/>
              </a:gradFill>
              <a:latin typeface="微软雅黑" panose="020B0503020204020204" charset="-122"/>
              <a:ea typeface="微软雅黑" panose="020B0503020204020204" charset="-122"/>
            </a:endParaRPr>
          </a:p>
        </p:txBody>
      </p:sp>
      <p:sp>
        <p:nvSpPr>
          <p:cNvPr id="99" name="文本框 98"/>
          <p:cNvSpPr txBox="1"/>
          <p:nvPr/>
        </p:nvSpPr>
        <p:spPr>
          <a:xfrm>
            <a:off x="832485" y="5193665"/>
            <a:ext cx="10841355" cy="1285875"/>
          </a:xfrm>
          <a:prstGeom prst="rect">
            <a:avLst/>
          </a:prstGeom>
          <a:noFill/>
        </p:spPr>
        <p:txBody>
          <a:bodyPr wrap="square">
            <a:noAutofit/>
          </a:bodyPr>
          <a:lstStyle/>
          <a:p>
            <a:pPr marL="285750" indent="-285750">
              <a:lnSpc>
                <a:spcPct val="140000"/>
              </a:lnSpc>
              <a:buFont typeface="Wingdings" panose="05000000000000000000" charset="0"/>
              <a:buChar char="n"/>
            </a:pPr>
            <a:r>
              <a:rPr lang="en-US" altLang="zh-CN" sz="1400" b="1">
                <a:solidFill>
                  <a:schemeClr val="tx2"/>
                </a:solidFill>
              </a:rPr>
              <a:t>21</a:t>
            </a:r>
            <a:r>
              <a:rPr lang="zh-CN" altLang="en-US" sz="1400" b="1">
                <a:solidFill>
                  <a:schemeClr val="tx2"/>
                </a:solidFill>
              </a:rPr>
              <a:t>天平稳释药</a:t>
            </a:r>
            <a:r>
              <a:rPr lang="zh-CN" altLang="en-US" sz="1400">
                <a:solidFill>
                  <a:schemeClr val="tx2"/>
                </a:solidFill>
              </a:rPr>
              <a:t>：本品为可生物降解的控释给药系统(DDS)，术中注射入后房后可原位形成药物储库，依托疏水载体生物溶蚀、药物分子孔隙扩散、房水稳态阻滞三重协同作用，实现21天药量长效释放</a:t>
            </a:r>
            <a:r>
              <a:rPr lang="en-US" altLang="zh-CN" sz="1400" baseline="30000">
                <a:solidFill>
                  <a:schemeClr val="tx2"/>
                </a:solidFill>
              </a:rPr>
              <a:t>2</a:t>
            </a:r>
            <a:r>
              <a:rPr lang="zh-CN" altLang="en-US" sz="1400">
                <a:solidFill>
                  <a:schemeClr val="tx2"/>
                </a:solidFill>
              </a:rPr>
              <a:t>；</a:t>
            </a:r>
            <a:endParaRPr lang="zh-CN" altLang="en-US" sz="1400">
              <a:solidFill>
                <a:schemeClr val="tx2"/>
              </a:solidFill>
            </a:endParaRPr>
          </a:p>
          <a:p>
            <a:pPr marL="285750" indent="-285750">
              <a:lnSpc>
                <a:spcPct val="140000"/>
              </a:lnSpc>
              <a:buFont typeface="Wingdings" panose="05000000000000000000" charset="0"/>
              <a:buChar char="n"/>
            </a:pPr>
            <a:r>
              <a:rPr lang="zh-CN" altLang="en-US" sz="1400" b="1">
                <a:solidFill>
                  <a:schemeClr val="tx2"/>
                </a:solidFill>
              </a:rPr>
              <a:t>可完全生物降解</a:t>
            </a:r>
            <a:r>
              <a:rPr lang="zh-CN" altLang="en-US" sz="1400">
                <a:solidFill>
                  <a:schemeClr val="tx2"/>
                </a:solidFill>
              </a:rPr>
              <a:t>：疏水载体随药物释放同步缓慢溶蚀崩解，经水解形成其代谢产物乙酰柠檬酸单乙酯、柠檬酸及其盐类，其代谢产物通过尿液和粪便的形式排出体外，球形储库整体逐步完全代谢清除，无需手术取出</a:t>
            </a:r>
            <a:r>
              <a:rPr lang="en-US" altLang="zh-CN" sz="1400" baseline="30000">
                <a:solidFill>
                  <a:schemeClr val="tx2"/>
                </a:solidFill>
              </a:rPr>
              <a:t>2</a:t>
            </a:r>
            <a:endParaRPr lang="en-US" altLang="zh-CN" sz="1400" baseline="30000">
              <a:solidFill>
                <a:schemeClr val="tx2"/>
              </a:solidFill>
            </a:endParaRPr>
          </a:p>
        </p:txBody>
      </p:sp>
      <p:pic>
        <p:nvPicPr>
          <p:cNvPr id="112" name="图形 11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04361" y="4783046"/>
            <a:ext cx="312948" cy="312948"/>
          </a:xfrm>
          <a:prstGeom prst="rect">
            <a:avLst/>
          </a:prstGeom>
        </p:spPr>
      </p:pic>
      <p:grpSp>
        <p:nvGrpSpPr>
          <p:cNvPr id="119" name="组合 118"/>
          <p:cNvGrpSpPr/>
          <p:nvPr/>
        </p:nvGrpSpPr>
        <p:grpSpPr>
          <a:xfrm>
            <a:off x="435429" y="4933869"/>
            <a:ext cx="337847" cy="337847"/>
            <a:chOff x="435429" y="1481345"/>
            <a:chExt cx="337847" cy="337847"/>
          </a:xfrm>
        </p:grpSpPr>
        <p:sp>
          <p:nvSpPr>
            <p:cNvPr id="120" name="椭圆 119"/>
            <p:cNvSpPr/>
            <p:nvPr/>
          </p:nvSpPr>
          <p:spPr>
            <a:xfrm>
              <a:off x="435429" y="1481345"/>
              <a:ext cx="337847" cy="33784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494925" y="1540841"/>
              <a:ext cx="218855" cy="21885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3" name="直接连接符 122"/>
          <p:cNvCxnSpPr>
            <a:stCxn id="113" idx="4"/>
            <a:endCxn id="117" idx="0"/>
          </p:cNvCxnSpPr>
          <p:nvPr/>
        </p:nvCxnSpPr>
        <p:spPr>
          <a:xfrm>
            <a:off x="604353" y="1819192"/>
            <a:ext cx="0" cy="1358900"/>
          </a:xfrm>
          <a:prstGeom prst="line">
            <a:avLst/>
          </a:prstGeom>
          <a:ln>
            <a:solidFill>
              <a:srgbClr val="A073F3"/>
            </a:solidFill>
            <a:prstDash val="dash"/>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17" idx="4"/>
            <a:endCxn id="120" idx="0"/>
          </p:cNvCxnSpPr>
          <p:nvPr/>
        </p:nvCxnSpPr>
        <p:spPr>
          <a:xfrm>
            <a:off x="604353" y="3515877"/>
            <a:ext cx="0" cy="1417955"/>
          </a:xfrm>
          <a:prstGeom prst="line">
            <a:avLst/>
          </a:prstGeom>
          <a:ln>
            <a:solidFill>
              <a:srgbClr val="A073F3"/>
            </a:solidFill>
            <a:prstDash val="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647416" y="1701099"/>
            <a:ext cx="2920544" cy="1594550"/>
          </a:xfrm>
          <a:custGeom>
            <a:avLst/>
            <a:gdLst>
              <a:gd name="csX0" fmla="*/ 0 w 2763534"/>
              <a:gd name="csY0" fmla="*/ 0 h 1508826"/>
              <a:gd name="csX1" fmla="*/ 2763534 w 2763534"/>
              <a:gd name="csY1" fmla="*/ 0 h 1508826"/>
              <a:gd name="csX2" fmla="*/ 2763534 w 2763534"/>
              <a:gd name="csY2" fmla="*/ 1327851 h 1508826"/>
              <a:gd name="csX3" fmla="*/ 2239659 w 2763534"/>
              <a:gd name="csY3" fmla="*/ 1327851 h 1508826"/>
              <a:gd name="csX4" fmla="*/ 2239659 w 2763534"/>
              <a:gd name="csY4" fmla="*/ 1508826 h 1508826"/>
              <a:gd name="csX5" fmla="*/ 0 w 2763534"/>
              <a:gd name="csY5" fmla="*/ 1508826 h 1508826"/>
            </a:gdLst>
            <a:ahLst/>
            <a:cxnLst>
              <a:cxn ang="0">
                <a:pos x="csX0" y="csY0"/>
              </a:cxn>
              <a:cxn ang="0">
                <a:pos x="csX1" y="csY1"/>
              </a:cxn>
              <a:cxn ang="0">
                <a:pos x="csX2" y="csY2"/>
              </a:cxn>
              <a:cxn ang="0">
                <a:pos x="csX3" y="csY3"/>
              </a:cxn>
              <a:cxn ang="0">
                <a:pos x="csX4" y="csY4"/>
              </a:cxn>
              <a:cxn ang="0">
                <a:pos x="csX5" y="csY5"/>
              </a:cxn>
            </a:cxnLst>
            <a:rect l="l" t="t" r="r" b="b"/>
            <a:pathLst>
              <a:path w="2763534" h="1508826">
                <a:moveTo>
                  <a:pt x="0" y="0"/>
                </a:moveTo>
                <a:lnTo>
                  <a:pt x="2763534" y="0"/>
                </a:lnTo>
                <a:lnTo>
                  <a:pt x="2763534" y="1327851"/>
                </a:lnTo>
                <a:lnTo>
                  <a:pt x="2239659" y="1327851"/>
                </a:lnTo>
                <a:lnTo>
                  <a:pt x="2239659" y="1508826"/>
                </a:lnTo>
                <a:lnTo>
                  <a:pt x="0" y="1508826"/>
                </a:lnTo>
                <a:close/>
              </a:path>
            </a:pathLst>
          </a:custGeom>
        </p:spPr>
      </p:pic>
      <p:sp>
        <p:nvSpPr>
          <p:cNvPr id="6" name="文本框 5"/>
          <p:cNvSpPr txBox="1"/>
          <p:nvPr/>
        </p:nvSpPr>
        <p:spPr>
          <a:xfrm>
            <a:off x="558800" y="6558915"/>
            <a:ext cx="11369040" cy="323850"/>
          </a:xfrm>
          <a:prstGeom prst="rect">
            <a:avLst/>
          </a:prstGeom>
          <a:noFill/>
        </p:spPr>
        <p:txBody>
          <a:bodyPr wrap="square" rtlCol="0" anchor="t">
            <a:noAutofit/>
          </a:bodyPr>
          <a:lstStyle/>
          <a:p>
            <a:pPr>
              <a:lnSpc>
                <a:spcPct val="100000"/>
              </a:lnSpc>
            </a:pP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1. </a:t>
            </a:r>
            <a:r>
              <a:rPr lang="en-US" altLang="zh-CN" sz="700" kern="100" dirty="0">
                <a:gradFill>
                  <a:gsLst>
                    <a:gs pos="0">
                      <a:schemeClr val="tx1">
                        <a:lumMod val="75000"/>
                        <a:lumOff val="25000"/>
                      </a:schemeClr>
                    </a:gs>
                    <a:gs pos="100000">
                      <a:schemeClr val="tx1">
                        <a:lumMod val="75000"/>
                        <a:lumOff val="25000"/>
                      </a:schemeClr>
                    </a:gs>
                  </a:gsLst>
                  <a:lin ang="5400000" scaled="1"/>
                </a:gradFill>
                <a:effectLst/>
                <a:latin typeface="+mn-ea"/>
                <a:cs typeface="江城圆体 400W" panose="020B0500000000000000" pitchFamily="34" charset="-122"/>
                <a:sym typeface="+mn-ea"/>
              </a:rPr>
              <a:t>Gragoudas ES. A novel sustained-release intravitreal drug delivery system. Rev Ophthalmol. 2010;17(4):44-48. 2.Lim JI, Hung D, Fung AE, et al. Verisome</a:t>
            </a:r>
            <a:r>
              <a:rPr lang="en-US" altLang="en-US" sz="700" kern="100" dirty="0">
                <a:gradFill>
                  <a:gsLst>
                    <a:gs pos="0">
                      <a:schemeClr val="tx1">
                        <a:lumMod val="75000"/>
                        <a:lumOff val="25000"/>
                      </a:schemeClr>
                    </a:gs>
                    <a:gs pos="100000">
                      <a:schemeClr val="tx1">
                        <a:lumMod val="75000"/>
                        <a:lumOff val="25000"/>
                      </a:schemeClr>
                    </a:gs>
                  </a:gsLst>
                  <a:lin ang="5400000" scaled="1"/>
                </a:gradFill>
                <a:effectLst/>
                <a:latin typeface="+mn-ea"/>
                <a:cs typeface="江城圆体 400W" panose="020B0500000000000000" pitchFamily="34" charset="-122"/>
                <a:sym typeface="+mn-ea"/>
              </a:rPr>
              <a:t>™</a:t>
            </a:r>
            <a:r>
              <a:rPr lang="en-US" altLang="zh-CN" sz="700" kern="100" dirty="0">
                <a:gradFill>
                  <a:gsLst>
                    <a:gs pos="0">
                      <a:schemeClr val="tx1">
                        <a:lumMod val="75000"/>
                        <a:lumOff val="25000"/>
                      </a:schemeClr>
                    </a:gs>
                    <a:gs pos="100000">
                      <a:schemeClr val="tx1">
                        <a:lumMod val="75000"/>
                        <a:lumOff val="25000"/>
                      </a:schemeClr>
                    </a:gs>
                  </a:gsLst>
                  <a:lin ang="5400000" scaled="1"/>
                </a:gradFill>
                <a:effectLst/>
                <a:latin typeface="+mn-ea"/>
                <a:cs typeface="江城圆体 400W" panose="020B0500000000000000" pitchFamily="34" charset="-122"/>
                <a:sym typeface="+mn-ea"/>
              </a:rPr>
              <a:t>, a Novel injectable, Sustained Release, Biodegradable, Intraocular Drug Delivery System and Triamcinolone Acetonide. Invest Ophthalmol Vis Sci. 2010;51 (12):6682-6688.</a:t>
            </a:r>
            <a:endParaRPr lang="en-US" altLang="zh-CN" sz="700" kern="100" dirty="0">
              <a:gradFill>
                <a:gsLst>
                  <a:gs pos="0">
                    <a:schemeClr val="tx1">
                      <a:lumMod val="75000"/>
                      <a:lumOff val="25000"/>
                    </a:schemeClr>
                  </a:gs>
                  <a:gs pos="100000">
                    <a:schemeClr val="tx1">
                      <a:lumMod val="75000"/>
                      <a:lumOff val="25000"/>
                    </a:schemeClr>
                  </a:gs>
                </a:gsLst>
                <a:lin ang="5400000" scaled="1"/>
              </a:gradFill>
              <a:effectLst/>
              <a:latin typeface="+mn-ea"/>
              <a:cs typeface="江城圆体 400W" panose="020B0500000000000000" pitchFamily="34" charset="-122"/>
              <a:sym typeface="+mn-ea"/>
            </a:endParaRPr>
          </a:p>
        </p:txBody>
      </p:sp>
      <p:grpSp>
        <p:nvGrpSpPr>
          <p:cNvPr id="5" name="组合 4"/>
          <p:cNvGrpSpPr/>
          <p:nvPr/>
        </p:nvGrpSpPr>
        <p:grpSpPr>
          <a:xfrm>
            <a:off x="897890" y="3061970"/>
            <a:ext cx="5172710" cy="544830"/>
            <a:chOff x="1409" y="4989"/>
            <a:chExt cx="8146" cy="858"/>
          </a:xfrm>
        </p:grpSpPr>
        <p:sp>
          <p:nvSpPr>
            <p:cNvPr id="3" name="任意多边形: 形状 2"/>
            <p:cNvSpPr/>
            <p:nvPr/>
          </p:nvSpPr>
          <p:spPr>
            <a:xfrm>
              <a:off x="1409" y="4989"/>
              <a:ext cx="8146" cy="859"/>
            </a:xfrm>
            <a:custGeom>
              <a:avLst/>
              <a:gdLst>
                <a:gd name="csX0" fmla="*/ 0 w 5172968"/>
                <a:gd name="csY0" fmla="*/ 0 h 545427"/>
                <a:gd name="csX1" fmla="*/ 404117 w 5172968"/>
                <a:gd name="csY1" fmla="*/ 0 h 545427"/>
                <a:gd name="csX2" fmla="*/ 1418210 w 5172968"/>
                <a:gd name="csY2" fmla="*/ 0 h 545427"/>
                <a:gd name="csX3" fmla="*/ 1822327 w 5172968"/>
                <a:gd name="csY3" fmla="*/ 0 h 545427"/>
                <a:gd name="csX4" fmla="*/ 2163663 w 5172968"/>
                <a:gd name="csY4" fmla="*/ 0 h 545427"/>
                <a:gd name="csX5" fmla="*/ 2567780 w 5172968"/>
                <a:gd name="csY5" fmla="*/ 0 h 545427"/>
                <a:gd name="csX6" fmla="*/ 3584143 w 5172968"/>
                <a:gd name="csY6" fmla="*/ 0 h 545427"/>
                <a:gd name="csX7" fmla="*/ 3988260 w 5172968"/>
                <a:gd name="csY7" fmla="*/ 0 h 545427"/>
                <a:gd name="csX8" fmla="*/ 4494772 w 5172968"/>
                <a:gd name="csY8" fmla="*/ 0 h 545427"/>
                <a:gd name="csX9" fmla="*/ 4898889 w 5172968"/>
                <a:gd name="csY9" fmla="*/ 0 h 545427"/>
                <a:gd name="csX10" fmla="*/ 4967915 w 5172968"/>
                <a:gd name="csY10" fmla="*/ 28440 h 545427"/>
                <a:gd name="csX11" fmla="*/ 5144333 w 5172968"/>
                <a:gd name="csY11" fmla="*/ 203950 h 545427"/>
                <a:gd name="csX12" fmla="*/ 5144333 w 5172968"/>
                <a:gd name="csY12" fmla="*/ 341477 h 545427"/>
                <a:gd name="csX13" fmla="*/ 4967915 w 5172968"/>
                <a:gd name="csY13" fmla="*/ 516987 h 545427"/>
                <a:gd name="csX14" fmla="*/ 4898889 w 5172968"/>
                <a:gd name="csY14" fmla="*/ 545427 h 545427"/>
                <a:gd name="csX15" fmla="*/ 4494772 w 5172968"/>
                <a:gd name="csY15" fmla="*/ 545427 h 545427"/>
                <a:gd name="csX16" fmla="*/ 501918 w 5172968"/>
                <a:gd name="csY16" fmla="*/ 545427 h 545427"/>
                <a:gd name="csX17" fmla="*/ 97801 w 5172968"/>
                <a:gd name="csY17" fmla="*/ 545427 h 545427"/>
                <a:gd name="csX18" fmla="*/ 97794 w 5172968"/>
                <a:gd name="csY18" fmla="*/ 545426 h 545427"/>
                <a:gd name="csX19" fmla="*/ 0 w 5172968"/>
                <a:gd name="csY19" fmla="*/ 545426 h 545427"/>
                <a:gd name="csX20" fmla="*/ 0 w 5172968"/>
                <a:gd name="csY20" fmla="*/ 448130 h 545427"/>
                <a:gd name="csX21" fmla="*/ 0 w 5172968"/>
                <a:gd name="csY21" fmla="*/ 96922 h 5454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172968" h="545427">
                  <a:moveTo>
                    <a:pt x="0" y="0"/>
                  </a:moveTo>
                  <a:lnTo>
                    <a:pt x="404117" y="0"/>
                  </a:lnTo>
                  <a:lnTo>
                    <a:pt x="1418210" y="0"/>
                  </a:lnTo>
                  <a:lnTo>
                    <a:pt x="1822327" y="0"/>
                  </a:lnTo>
                  <a:lnTo>
                    <a:pt x="2163663" y="0"/>
                  </a:lnTo>
                  <a:lnTo>
                    <a:pt x="2567780" y="0"/>
                  </a:lnTo>
                  <a:lnTo>
                    <a:pt x="3584143" y="0"/>
                  </a:lnTo>
                  <a:lnTo>
                    <a:pt x="3988260" y="0"/>
                  </a:lnTo>
                  <a:lnTo>
                    <a:pt x="4494772" y="0"/>
                  </a:lnTo>
                  <a:lnTo>
                    <a:pt x="4898889" y="0"/>
                  </a:lnTo>
                  <a:cubicBezTo>
                    <a:pt x="4924656" y="0"/>
                    <a:pt x="4949671" y="10290"/>
                    <a:pt x="4967915" y="28440"/>
                  </a:cubicBezTo>
                  <a:lnTo>
                    <a:pt x="5144333" y="203950"/>
                  </a:lnTo>
                  <a:cubicBezTo>
                    <a:pt x="5182513" y="241933"/>
                    <a:pt x="5182513" y="303494"/>
                    <a:pt x="5144333" y="341477"/>
                  </a:cubicBezTo>
                  <a:lnTo>
                    <a:pt x="4967915" y="516987"/>
                  </a:lnTo>
                  <a:cubicBezTo>
                    <a:pt x="4949671" y="535135"/>
                    <a:pt x="4924844" y="545427"/>
                    <a:pt x="4898889" y="545427"/>
                  </a:cubicBezTo>
                  <a:lnTo>
                    <a:pt x="4494772" y="545427"/>
                  </a:lnTo>
                  <a:lnTo>
                    <a:pt x="501918" y="545427"/>
                  </a:lnTo>
                  <a:lnTo>
                    <a:pt x="97801" y="545427"/>
                  </a:lnTo>
                  <a:lnTo>
                    <a:pt x="97794" y="545426"/>
                  </a:lnTo>
                  <a:lnTo>
                    <a:pt x="0" y="545426"/>
                  </a:lnTo>
                  <a:lnTo>
                    <a:pt x="0" y="448130"/>
                  </a:lnTo>
                  <a:lnTo>
                    <a:pt x="0" y="96922"/>
                  </a:lnTo>
                  <a:close/>
                </a:path>
              </a:pathLst>
            </a:custGeom>
            <a:effectLst>
              <a:softEdge rad="0"/>
            </a:effectLst>
          </p:spPr>
          <p:style>
            <a:lnRef idx="0">
              <a:srgbClr val="FFFFFF"/>
            </a:lnRef>
            <a:fillRef idx="1">
              <a:schemeClr val="accent1"/>
            </a:fillRef>
            <a:effectRef idx="0">
              <a:srgbClr val="FFFFFF"/>
            </a:effectRef>
            <a:fontRef idx="minor">
              <a:schemeClr val="dk1"/>
            </a:fontRef>
          </p:style>
          <p:txBody>
            <a:bodyPr wrap="square" anchor="ctr">
              <a:noAutofit/>
            </a:bodyPr>
            <a:lstStyle/>
            <a:p>
              <a:pPr marL="467995"/>
              <a:r>
                <a:rPr lang="zh-CN" altLang="en-US" sz="2000" b="1">
                  <a:gradFill>
                    <a:gsLst>
                      <a:gs pos="0">
                        <a:schemeClr val="bg1"/>
                      </a:gs>
                      <a:gs pos="100000">
                        <a:schemeClr val="bg1"/>
                      </a:gs>
                    </a:gsLst>
                    <a:lin ang="5400000" scaled="1"/>
                  </a:gradFill>
                  <a:latin typeface="微软雅黑" panose="020B0503020204020204" charset="-122"/>
                  <a:ea typeface="微软雅黑" panose="020B0503020204020204" charset="-122"/>
                </a:rPr>
                <a:t>专利证书号</a:t>
              </a:r>
              <a:endParaRPr lang="zh-CN" altLang="en-US" sz="2000" b="1">
                <a:gradFill>
                  <a:gsLst>
                    <a:gs pos="0">
                      <a:schemeClr val="bg1"/>
                    </a:gs>
                    <a:gs pos="100000">
                      <a:schemeClr val="bg1"/>
                    </a:gs>
                  </a:gsLst>
                  <a:lin ang="5400000" scaled="1"/>
                </a:gradFill>
                <a:latin typeface="微软雅黑" panose="020B0503020204020204" charset="-122"/>
                <a:ea typeface="微软雅黑" panose="020B0503020204020204" charset="-122"/>
              </a:endParaRPr>
            </a:p>
          </p:txBody>
        </p:sp>
        <p:pic>
          <p:nvPicPr>
            <p:cNvPr id="8" name="图形 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6" y="5153"/>
              <a:ext cx="530" cy="530"/>
            </a:xfrm>
            <a:prstGeom prst="rect">
              <a:avLst/>
            </a:prstGeom>
          </p:spPr>
        </p:pic>
      </p:grpSp>
      <p:grpSp>
        <p:nvGrpSpPr>
          <p:cNvPr id="4" name="组合 3"/>
          <p:cNvGrpSpPr/>
          <p:nvPr/>
        </p:nvGrpSpPr>
        <p:grpSpPr>
          <a:xfrm>
            <a:off x="894715" y="1311275"/>
            <a:ext cx="5172710" cy="544830"/>
            <a:chOff x="1409" y="2169"/>
            <a:chExt cx="8146" cy="858"/>
          </a:xfrm>
        </p:grpSpPr>
        <p:sp>
          <p:nvSpPr>
            <p:cNvPr id="9" name="任意多边形: 形状 8"/>
            <p:cNvSpPr/>
            <p:nvPr/>
          </p:nvSpPr>
          <p:spPr>
            <a:xfrm>
              <a:off x="1409" y="2169"/>
              <a:ext cx="8146" cy="859"/>
            </a:xfrm>
            <a:custGeom>
              <a:avLst/>
              <a:gdLst>
                <a:gd name="csX0" fmla="*/ 0 w 5172968"/>
                <a:gd name="csY0" fmla="*/ 0 h 545427"/>
                <a:gd name="csX1" fmla="*/ 404117 w 5172968"/>
                <a:gd name="csY1" fmla="*/ 0 h 545427"/>
                <a:gd name="csX2" fmla="*/ 1418210 w 5172968"/>
                <a:gd name="csY2" fmla="*/ 0 h 545427"/>
                <a:gd name="csX3" fmla="*/ 1822327 w 5172968"/>
                <a:gd name="csY3" fmla="*/ 0 h 545427"/>
                <a:gd name="csX4" fmla="*/ 2163663 w 5172968"/>
                <a:gd name="csY4" fmla="*/ 0 h 545427"/>
                <a:gd name="csX5" fmla="*/ 2567780 w 5172968"/>
                <a:gd name="csY5" fmla="*/ 0 h 545427"/>
                <a:gd name="csX6" fmla="*/ 3584143 w 5172968"/>
                <a:gd name="csY6" fmla="*/ 0 h 545427"/>
                <a:gd name="csX7" fmla="*/ 3988260 w 5172968"/>
                <a:gd name="csY7" fmla="*/ 0 h 545427"/>
                <a:gd name="csX8" fmla="*/ 4494772 w 5172968"/>
                <a:gd name="csY8" fmla="*/ 0 h 545427"/>
                <a:gd name="csX9" fmla="*/ 4898889 w 5172968"/>
                <a:gd name="csY9" fmla="*/ 0 h 545427"/>
                <a:gd name="csX10" fmla="*/ 4967915 w 5172968"/>
                <a:gd name="csY10" fmla="*/ 28440 h 545427"/>
                <a:gd name="csX11" fmla="*/ 5144333 w 5172968"/>
                <a:gd name="csY11" fmla="*/ 203950 h 545427"/>
                <a:gd name="csX12" fmla="*/ 5144333 w 5172968"/>
                <a:gd name="csY12" fmla="*/ 341477 h 545427"/>
                <a:gd name="csX13" fmla="*/ 4967915 w 5172968"/>
                <a:gd name="csY13" fmla="*/ 516987 h 545427"/>
                <a:gd name="csX14" fmla="*/ 4898889 w 5172968"/>
                <a:gd name="csY14" fmla="*/ 545427 h 545427"/>
                <a:gd name="csX15" fmla="*/ 4494772 w 5172968"/>
                <a:gd name="csY15" fmla="*/ 545427 h 545427"/>
                <a:gd name="csX16" fmla="*/ 501918 w 5172968"/>
                <a:gd name="csY16" fmla="*/ 545427 h 545427"/>
                <a:gd name="csX17" fmla="*/ 97801 w 5172968"/>
                <a:gd name="csY17" fmla="*/ 545427 h 545427"/>
                <a:gd name="csX18" fmla="*/ 97794 w 5172968"/>
                <a:gd name="csY18" fmla="*/ 545426 h 545427"/>
                <a:gd name="csX19" fmla="*/ 0 w 5172968"/>
                <a:gd name="csY19" fmla="*/ 545426 h 545427"/>
                <a:gd name="csX20" fmla="*/ 0 w 5172968"/>
                <a:gd name="csY20" fmla="*/ 448130 h 545427"/>
                <a:gd name="csX21" fmla="*/ 0 w 5172968"/>
                <a:gd name="csY21" fmla="*/ 96922 h 5454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172968" h="545427">
                  <a:moveTo>
                    <a:pt x="0" y="0"/>
                  </a:moveTo>
                  <a:lnTo>
                    <a:pt x="404117" y="0"/>
                  </a:lnTo>
                  <a:lnTo>
                    <a:pt x="1418210" y="0"/>
                  </a:lnTo>
                  <a:lnTo>
                    <a:pt x="1822327" y="0"/>
                  </a:lnTo>
                  <a:lnTo>
                    <a:pt x="2163663" y="0"/>
                  </a:lnTo>
                  <a:lnTo>
                    <a:pt x="2567780" y="0"/>
                  </a:lnTo>
                  <a:lnTo>
                    <a:pt x="3584143" y="0"/>
                  </a:lnTo>
                  <a:lnTo>
                    <a:pt x="3988260" y="0"/>
                  </a:lnTo>
                  <a:lnTo>
                    <a:pt x="4494772" y="0"/>
                  </a:lnTo>
                  <a:lnTo>
                    <a:pt x="4898889" y="0"/>
                  </a:lnTo>
                  <a:cubicBezTo>
                    <a:pt x="4924656" y="0"/>
                    <a:pt x="4949671" y="10290"/>
                    <a:pt x="4967915" y="28440"/>
                  </a:cubicBezTo>
                  <a:lnTo>
                    <a:pt x="5144333" y="203950"/>
                  </a:lnTo>
                  <a:cubicBezTo>
                    <a:pt x="5182513" y="241933"/>
                    <a:pt x="5182513" y="303494"/>
                    <a:pt x="5144333" y="341477"/>
                  </a:cubicBezTo>
                  <a:lnTo>
                    <a:pt x="4967915" y="516987"/>
                  </a:lnTo>
                  <a:cubicBezTo>
                    <a:pt x="4949671" y="535135"/>
                    <a:pt x="4924844" y="545427"/>
                    <a:pt x="4898889" y="545427"/>
                  </a:cubicBezTo>
                  <a:lnTo>
                    <a:pt x="4494772" y="545427"/>
                  </a:lnTo>
                  <a:lnTo>
                    <a:pt x="501918" y="545427"/>
                  </a:lnTo>
                  <a:lnTo>
                    <a:pt x="97801" y="545427"/>
                  </a:lnTo>
                  <a:lnTo>
                    <a:pt x="97794" y="545426"/>
                  </a:lnTo>
                  <a:lnTo>
                    <a:pt x="0" y="545426"/>
                  </a:lnTo>
                  <a:lnTo>
                    <a:pt x="0" y="448130"/>
                  </a:lnTo>
                  <a:lnTo>
                    <a:pt x="0" y="96922"/>
                  </a:lnTo>
                  <a:close/>
                </a:path>
              </a:pathLst>
            </a:custGeom>
            <a:effectLst>
              <a:softEdge rad="0"/>
            </a:effectLst>
          </p:spPr>
          <p:style>
            <a:lnRef idx="0">
              <a:srgbClr val="FFFFFF"/>
            </a:lnRef>
            <a:fillRef idx="1">
              <a:schemeClr val="accent1"/>
            </a:fillRef>
            <a:effectRef idx="0">
              <a:srgbClr val="FFFFFF"/>
            </a:effectRef>
            <a:fontRef idx="minor">
              <a:schemeClr val="dk1"/>
            </a:fontRef>
          </p:style>
          <p:txBody>
            <a:bodyPr wrap="square" anchor="ctr">
              <a:noAutofit/>
            </a:bodyPr>
            <a:lstStyle/>
            <a:p>
              <a:pPr marL="467995"/>
              <a:r>
                <a:rPr lang="zh-CN" altLang="en-US" sz="2000" b="1">
                  <a:gradFill>
                    <a:gsLst>
                      <a:gs pos="0">
                        <a:schemeClr val="bg1"/>
                      </a:gs>
                      <a:gs pos="100000">
                        <a:schemeClr val="bg1"/>
                      </a:gs>
                    </a:gsLst>
                    <a:lin ang="5400000" scaled="1"/>
                  </a:gradFill>
                  <a:latin typeface="微软雅黑" panose="020B0503020204020204" charset="-122"/>
                  <a:ea typeface="微软雅黑" panose="020B0503020204020204" charset="-122"/>
                </a:rPr>
                <a:t>制剂与技术创新</a:t>
              </a:r>
              <a:r>
                <a:rPr lang="zh-CN" altLang="en-US" sz="1400">
                  <a:gradFill>
                    <a:gsLst>
                      <a:gs pos="0">
                        <a:schemeClr val="bg1"/>
                      </a:gs>
                      <a:gs pos="100000">
                        <a:schemeClr val="bg1"/>
                      </a:gs>
                    </a:gsLst>
                    <a:lin ang="5400000" scaled="1"/>
                  </a:gradFill>
                  <a:latin typeface="微软雅黑" panose="020B0503020204020204" charset="-122"/>
                  <a:ea typeface="微软雅黑" panose="020B0503020204020204" charset="-122"/>
                </a:rPr>
                <a:t>（源头壁垒，国内首创）</a:t>
              </a:r>
              <a:endParaRPr lang="zh-CN" altLang="en-US" sz="1400">
                <a:gradFill>
                  <a:gsLst>
                    <a:gs pos="0">
                      <a:schemeClr val="bg1"/>
                    </a:gs>
                    <a:gs pos="100000">
                      <a:schemeClr val="bg1"/>
                    </a:gs>
                  </a:gsLst>
                  <a:lin ang="5400000" scaled="1"/>
                </a:gradFill>
                <a:latin typeface="微软雅黑" panose="020B0503020204020204" charset="-122"/>
                <a:ea typeface="微软雅黑" panose="020B0503020204020204" charset="-122"/>
              </a:endParaRPr>
            </a:p>
          </p:txBody>
        </p:sp>
        <p:grpSp>
          <p:nvGrpSpPr>
            <p:cNvPr id="10" name="组合 9"/>
            <p:cNvGrpSpPr/>
            <p:nvPr/>
          </p:nvGrpSpPr>
          <p:grpSpPr>
            <a:xfrm>
              <a:off x="1591" y="2350"/>
              <a:ext cx="515" cy="574"/>
              <a:chOff x="-1433264" y="930061"/>
              <a:chExt cx="274538" cy="306152"/>
            </a:xfrm>
            <a:solidFill>
              <a:schemeClr val="bg1"/>
            </a:solidFill>
          </p:grpSpPr>
          <p:sp>
            <p:nvSpPr>
              <p:cNvPr id="11" name="任意多边形: 形状 45"/>
              <p:cNvSpPr/>
              <p:nvPr/>
            </p:nvSpPr>
            <p:spPr>
              <a:xfrm>
                <a:off x="-1381645" y="979187"/>
                <a:ext cx="173459" cy="257026"/>
              </a:xfrm>
              <a:custGeom>
                <a:avLst/>
                <a:gdLst>
                  <a:gd name="csX0" fmla="*/ 44016 w 173459"/>
                  <a:gd name="csY0" fmla="*/ 196379 h 257026"/>
                  <a:gd name="csX1" fmla="*/ 37691 w 173459"/>
                  <a:gd name="csY1" fmla="*/ 190054 h 257026"/>
                  <a:gd name="csX2" fmla="*/ 21915 w 173459"/>
                  <a:gd name="csY2" fmla="*/ 144326 h 257026"/>
                  <a:gd name="csX3" fmla="*/ 21655 w 173459"/>
                  <a:gd name="csY3" fmla="*/ 144028 h 257026"/>
                  <a:gd name="csX4" fmla="*/ 18678 w 173459"/>
                  <a:gd name="csY4" fmla="*/ 140457 h 257026"/>
                  <a:gd name="csX5" fmla="*/ 18604 w 173459"/>
                  <a:gd name="csY5" fmla="*/ 140382 h 257026"/>
                  <a:gd name="csX6" fmla="*/ 18306 w 173459"/>
                  <a:gd name="csY6" fmla="*/ 140010 h 257026"/>
                  <a:gd name="csX7" fmla="*/ 0 w 173459"/>
                  <a:gd name="csY7" fmla="*/ 86730 h 257026"/>
                  <a:gd name="csX8" fmla="*/ 25412 w 173459"/>
                  <a:gd name="csY8" fmla="*/ 25412 h 257026"/>
                  <a:gd name="csX9" fmla="*/ 86730 w 173459"/>
                  <a:gd name="csY9" fmla="*/ 0 h 257026"/>
                  <a:gd name="csX10" fmla="*/ 148047 w 173459"/>
                  <a:gd name="csY10" fmla="*/ 25412 h 257026"/>
                  <a:gd name="csX11" fmla="*/ 173459 w 173459"/>
                  <a:gd name="csY11" fmla="*/ 86730 h 257026"/>
                  <a:gd name="csX12" fmla="*/ 133573 w 173459"/>
                  <a:gd name="csY12" fmla="*/ 159730 h 257026"/>
                  <a:gd name="csX13" fmla="*/ 124830 w 173459"/>
                  <a:gd name="csY13" fmla="*/ 157832 h 257026"/>
                  <a:gd name="csX14" fmla="*/ 126727 w 173459"/>
                  <a:gd name="csY14" fmla="*/ 149089 h 257026"/>
                  <a:gd name="csX15" fmla="*/ 160809 w 173459"/>
                  <a:gd name="csY15" fmla="*/ 86730 h 257026"/>
                  <a:gd name="csX16" fmla="*/ 86730 w 173459"/>
                  <a:gd name="csY16" fmla="*/ 12650 h 257026"/>
                  <a:gd name="csX17" fmla="*/ 12650 w 173459"/>
                  <a:gd name="csY17" fmla="*/ 86730 h 257026"/>
                  <a:gd name="csX18" fmla="*/ 28352 w 173459"/>
                  <a:gd name="csY18" fmla="*/ 132308 h 257026"/>
                  <a:gd name="csX19" fmla="*/ 50341 w 173459"/>
                  <a:gd name="csY19" fmla="*/ 190016 h 257026"/>
                  <a:gd name="csX20" fmla="*/ 44016 w 173459"/>
                  <a:gd name="csY20" fmla="*/ 196379 h 257026"/>
                  <a:gd name="csX21" fmla="*/ 39105 w 173459"/>
                  <a:gd name="csY21" fmla="*/ 211373 h 257026"/>
                  <a:gd name="csX22" fmla="*/ 33003 w 173459"/>
                  <a:gd name="csY22" fmla="*/ 206685 h 257026"/>
                  <a:gd name="csX23" fmla="*/ 37467 w 173459"/>
                  <a:gd name="csY23" fmla="*/ 198946 h 257026"/>
                  <a:gd name="csX24" fmla="*/ 137034 w 173459"/>
                  <a:gd name="csY24" fmla="*/ 172269 h 257026"/>
                  <a:gd name="csX25" fmla="*/ 144773 w 173459"/>
                  <a:gd name="csY25" fmla="*/ 176733 h 257026"/>
                  <a:gd name="csX26" fmla="*/ 140308 w 173459"/>
                  <a:gd name="csY26" fmla="*/ 184472 h 257026"/>
                  <a:gd name="csX27" fmla="*/ 40742 w 173459"/>
                  <a:gd name="csY27" fmla="*/ 211150 h 257026"/>
                  <a:gd name="csX28" fmla="*/ 39105 w 173459"/>
                  <a:gd name="csY28" fmla="*/ 211373 h 257026"/>
                  <a:gd name="csX29" fmla="*/ 39105 w 173459"/>
                  <a:gd name="csY29" fmla="*/ 234032 h 257026"/>
                  <a:gd name="csX30" fmla="*/ 33003 w 173459"/>
                  <a:gd name="csY30" fmla="*/ 229344 h 257026"/>
                  <a:gd name="csX31" fmla="*/ 37467 w 173459"/>
                  <a:gd name="csY31" fmla="*/ 221605 h 257026"/>
                  <a:gd name="csX32" fmla="*/ 137034 w 173459"/>
                  <a:gd name="csY32" fmla="*/ 194928 h 257026"/>
                  <a:gd name="csX33" fmla="*/ 144773 w 173459"/>
                  <a:gd name="csY33" fmla="*/ 199392 h 257026"/>
                  <a:gd name="csX34" fmla="*/ 140308 w 173459"/>
                  <a:gd name="csY34" fmla="*/ 207132 h 257026"/>
                  <a:gd name="csX35" fmla="*/ 40742 w 173459"/>
                  <a:gd name="csY35" fmla="*/ 233809 h 257026"/>
                  <a:gd name="csX36" fmla="*/ 39105 w 173459"/>
                  <a:gd name="csY36" fmla="*/ 234032 h 257026"/>
                  <a:gd name="csX37" fmla="*/ 92125 w 173459"/>
                  <a:gd name="csY37" fmla="*/ 257026 h 257026"/>
                  <a:gd name="csX38" fmla="*/ 61392 w 173459"/>
                  <a:gd name="csY38" fmla="*/ 242776 h 257026"/>
                  <a:gd name="csX39" fmla="*/ 62136 w 173459"/>
                  <a:gd name="csY39" fmla="*/ 233846 h 257026"/>
                  <a:gd name="csX40" fmla="*/ 71065 w 173459"/>
                  <a:gd name="csY40" fmla="*/ 234590 h 257026"/>
                  <a:gd name="csX41" fmla="*/ 92125 w 173459"/>
                  <a:gd name="csY41" fmla="*/ 244376 h 257026"/>
                  <a:gd name="csX42" fmla="*/ 117537 w 173459"/>
                  <a:gd name="csY42" fmla="*/ 227521 h 257026"/>
                  <a:gd name="csX43" fmla="*/ 125834 w 173459"/>
                  <a:gd name="csY43" fmla="*/ 224172 h 257026"/>
                  <a:gd name="csX44" fmla="*/ 129183 w 173459"/>
                  <a:gd name="csY44" fmla="*/ 232470 h 257026"/>
                  <a:gd name="csX45" fmla="*/ 92125 w 173459"/>
                  <a:gd name="csY45" fmla="*/ 257026 h 2570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173459" h="257026">
                    <a:moveTo>
                      <a:pt x="44016" y="196379"/>
                    </a:moveTo>
                    <a:cubicBezTo>
                      <a:pt x="40518" y="196379"/>
                      <a:pt x="37691" y="193551"/>
                      <a:pt x="37691" y="190054"/>
                    </a:cubicBezTo>
                    <a:cubicBezTo>
                      <a:pt x="37691" y="173385"/>
                      <a:pt x="32110" y="157349"/>
                      <a:pt x="21915" y="144326"/>
                    </a:cubicBezTo>
                    <a:cubicBezTo>
                      <a:pt x="21841" y="144252"/>
                      <a:pt x="21729" y="144140"/>
                      <a:pt x="21655" y="144028"/>
                    </a:cubicBezTo>
                    <a:cubicBezTo>
                      <a:pt x="20613" y="142875"/>
                      <a:pt x="19608" y="141647"/>
                      <a:pt x="18678" y="140457"/>
                    </a:cubicBezTo>
                    <a:lnTo>
                      <a:pt x="18604" y="140382"/>
                    </a:lnTo>
                    <a:cubicBezTo>
                      <a:pt x="18492" y="140271"/>
                      <a:pt x="18417" y="140159"/>
                      <a:pt x="18306" y="140010"/>
                    </a:cubicBezTo>
                    <a:cubicBezTo>
                      <a:pt x="6437" y="124786"/>
                      <a:pt x="-6" y="106033"/>
                      <a:pt x="0" y="86730"/>
                    </a:cubicBezTo>
                    <a:cubicBezTo>
                      <a:pt x="0" y="63550"/>
                      <a:pt x="9004" y="41783"/>
                      <a:pt x="25412" y="25412"/>
                    </a:cubicBezTo>
                    <a:cubicBezTo>
                      <a:pt x="41784" y="9041"/>
                      <a:pt x="63587" y="0"/>
                      <a:pt x="86730" y="0"/>
                    </a:cubicBezTo>
                    <a:cubicBezTo>
                      <a:pt x="109872" y="0"/>
                      <a:pt x="131676" y="9004"/>
                      <a:pt x="148047" y="25412"/>
                    </a:cubicBezTo>
                    <a:cubicBezTo>
                      <a:pt x="164418" y="41783"/>
                      <a:pt x="173459" y="63587"/>
                      <a:pt x="173459" y="86730"/>
                    </a:cubicBezTo>
                    <a:cubicBezTo>
                      <a:pt x="173459" y="116384"/>
                      <a:pt x="158539" y="143656"/>
                      <a:pt x="133573" y="159730"/>
                    </a:cubicBezTo>
                    <a:cubicBezTo>
                      <a:pt x="130634" y="161627"/>
                      <a:pt x="126727" y="160772"/>
                      <a:pt x="124830" y="157832"/>
                    </a:cubicBezTo>
                    <a:cubicBezTo>
                      <a:pt x="122932" y="154893"/>
                      <a:pt x="123788" y="150986"/>
                      <a:pt x="126727" y="149089"/>
                    </a:cubicBezTo>
                    <a:cubicBezTo>
                      <a:pt x="148047" y="135359"/>
                      <a:pt x="160809" y="112068"/>
                      <a:pt x="160809" y="86730"/>
                    </a:cubicBezTo>
                    <a:cubicBezTo>
                      <a:pt x="160809" y="45876"/>
                      <a:pt x="127583" y="12650"/>
                      <a:pt x="86730" y="12650"/>
                    </a:cubicBezTo>
                    <a:cubicBezTo>
                      <a:pt x="45876" y="12650"/>
                      <a:pt x="12650" y="45876"/>
                      <a:pt x="12650" y="86730"/>
                    </a:cubicBezTo>
                    <a:cubicBezTo>
                      <a:pt x="12650" y="103324"/>
                      <a:pt x="18194" y="119323"/>
                      <a:pt x="28352" y="132308"/>
                    </a:cubicBezTo>
                    <a:cubicBezTo>
                      <a:pt x="42528" y="148196"/>
                      <a:pt x="50341" y="168697"/>
                      <a:pt x="50341" y="190016"/>
                    </a:cubicBezTo>
                    <a:cubicBezTo>
                      <a:pt x="50341" y="193551"/>
                      <a:pt x="47513" y="196379"/>
                      <a:pt x="44016" y="196379"/>
                    </a:cubicBezTo>
                    <a:close/>
                    <a:moveTo>
                      <a:pt x="39105" y="211373"/>
                    </a:moveTo>
                    <a:cubicBezTo>
                      <a:pt x="36314" y="211373"/>
                      <a:pt x="33747" y="209513"/>
                      <a:pt x="33003" y="206685"/>
                    </a:cubicBezTo>
                    <a:cubicBezTo>
                      <a:pt x="32110" y="203299"/>
                      <a:pt x="34119" y="199839"/>
                      <a:pt x="37467" y="198946"/>
                    </a:cubicBezTo>
                    <a:lnTo>
                      <a:pt x="137034" y="172269"/>
                    </a:lnTo>
                    <a:cubicBezTo>
                      <a:pt x="140419" y="171376"/>
                      <a:pt x="143880" y="173385"/>
                      <a:pt x="144773" y="176733"/>
                    </a:cubicBezTo>
                    <a:cubicBezTo>
                      <a:pt x="145666" y="180119"/>
                      <a:pt x="143656" y="183580"/>
                      <a:pt x="140308" y="184472"/>
                    </a:cubicBezTo>
                    <a:lnTo>
                      <a:pt x="40742" y="211150"/>
                    </a:lnTo>
                    <a:cubicBezTo>
                      <a:pt x="40184" y="211299"/>
                      <a:pt x="39626" y="211373"/>
                      <a:pt x="39105" y="211373"/>
                    </a:cubicBezTo>
                    <a:close/>
                    <a:moveTo>
                      <a:pt x="39105" y="234032"/>
                    </a:moveTo>
                    <a:cubicBezTo>
                      <a:pt x="36314" y="234032"/>
                      <a:pt x="33747" y="232172"/>
                      <a:pt x="33003" y="229344"/>
                    </a:cubicBezTo>
                    <a:cubicBezTo>
                      <a:pt x="32110" y="225958"/>
                      <a:pt x="34119" y="222498"/>
                      <a:pt x="37467" y="221605"/>
                    </a:cubicBezTo>
                    <a:lnTo>
                      <a:pt x="137034" y="194928"/>
                    </a:lnTo>
                    <a:cubicBezTo>
                      <a:pt x="140419" y="194035"/>
                      <a:pt x="143880" y="196044"/>
                      <a:pt x="144773" y="199392"/>
                    </a:cubicBezTo>
                    <a:cubicBezTo>
                      <a:pt x="145666" y="202741"/>
                      <a:pt x="143656" y="206239"/>
                      <a:pt x="140308" y="207132"/>
                    </a:cubicBezTo>
                    <a:lnTo>
                      <a:pt x="40742" y="233809"/>
                    </a:lnTo>
                    <a:cubicBezTo>
                      <a:pt x="40184" y="233958"/>
                      <a:pt x="39626" y="234032"/>
                      <a:pt x="39105" y="234032"/>
                    </a:cubicBezTo>
                    <a:close/>
                    <a:moveTo>
                      <a:pt x="92125" y="257026"/>
                    </a:moveTo>
                    <a:cubicBezTo>
                      <a:pt x="80256" y="257026"/>
                      <a:pt x="69056" y="251817"/>
                      <a:pt x="61392" y="242776"/>
                    </a:cubicBezTo>
                    <a:cubicBezTo>
                      <a:pt x="59122" y="240097"/>
                      <a:pt x="59457" y="236116"/>
                      <a:pt x="62136" y="233846"/>
                    </a:cubicBezTo>
                    <a:cubicBezTo>
                      <a:pt x="64815" y="231577"/>
                      <a:pt x="68796" y="231911"/>
                      <a:pt x="71065" y="234590"/>
                    </a:cubicBezTo>
                    <a:cubicBezTo>
                      <a:pt x="76312" y="240804"/>
                      <a:pt x="84013" y="244376"/>
                      <a:pt x="92125" y="244376"/>
                    </a:cubicBezTo>
                    <a:cubicBezTo>
                      <a:pt x="103250" y="244376"/>
                      <a:pt x="113221" y="237753"/>
                      <a:pt x="117537" y="227521"/>
                    </a:cubicBezTo>
                    <a:cubicBezTo>
                      <a:pt x="118914" y="224321"/>
                      <a:pt x="122597" y="222796"/>
                      <a:pt x="125834" y="224172"/>
                    </a:cubicBezTo>
                    <a:cubicBezTo>
                      <a:pt x="129034" y="225549"/>
                      <a:pt x="130559" y="229233"/>
                      <a:pt x="129183" y="232470"/>
                    </a:cubicBezTo>
                    <a:cubicBezTo>
                      <a:pt x="122895" y="247352"/>
                      <a:pt x="108347" y="257026"/>
                      <a:pt x="92125" y="257026"/>
                    </a:cubicBezTo>
                    <a:close/>
                  </a:path>
                </a:pathLst>
              </a:custGeom>
              <a:grpFill/>
              <a:ln w="372" cap="flat">
                <a:noFill/>
                <a:prstDash val="solid"/>
                <a:miter/>
              </a:ln>
            </p:spPr>
            <p:txBody>
              <a:bodyPr/>
              <a:lstStyle/>
              <a:p>
                <a:endParaRPr lang="zh-CN" altLang="en-US"/>
              </a:p>
            </p:txBody>
          </p:sp>
          <p:sp>
            <p:nvSpPr>
              <p:cNvPr id="12" name="任意多边形: 形状 46"/>
              <p:cNvSpPr/>
              <p:nvPr/>
            </p:nvSpPr>
            <p:spPr>
              <a:xfrm>
                <a:off x="-1326430" y="1056392"/>
                <a:ext cx="66116" cy="372"/>
              </a:xfrm>
              <a:custGeom>
                <a:avLst/>
                <a:gdLst>
                  <a:gd name="csX0" fmla="*/ 0 w 66116"/>
                  <a:gd name="csY0" fmla="*/ 0 h 372"/>
                  <a:gd name="csX1" fmla="*/ 66117 w 66116"/>
                  <a:gd name="csY1" fmla="*/ 0 h 372"/>
                </a:gdLst>
                <a:ahLst/>
                <a:cxnLst>
                  <a:cxn ang="0">
                    <a:pos x="csX0" y="csY0"/>
                  </a:cxn>
                  <a:cxn ang="0">
                    <a:pos x="csX1" y="csY1"/>
                  </a:cxn>
                </a:cxnLst>
                <a:rect l="l" t="t" r="r" b="b"/>
                <a:pathLst>
                  <a:path w="66116" h="372">
                    <a:moveTo>
                      <a:pt x="0" y="0"/>
                    </a:moveTo>
                    <a:lnTo>
                      <a:pt x="66117" y="0"/>
                    </a:lnTo>
                  </a:path>
                </a:pathLst>
              </a:custGeom>
              <a:grpFill/>
              <a:ln w="372" cap="flat">
                <a:noFill/>
                <a:prstDash val="solid"/>
                <a:miter/>
              </a:ln>
            </p:spPr>
            <p:txBody>
              <a:bodyPr/>
              <a:lstStyle/>
              <a:p>
                <a:endParaRPr lang="zh-CN" altLang="en-US"/>
              </a:p>
            </p:txBody>
          </p:sp>
          <p:sp>
            <p:nvSpPr>
              <p:cNvPr id="13" name="任意多边形: 形状 47"/>
              <p:cNvSpPr/>
              <p:nvPr/>
            </p:nvSpPr>
            <p:spPr>
              <a:xfrm>
                <a:off x="-1332755" y="1050067"/>
                <a:ext cx="78767" cy="12650"/>
              </a:xfrm>
              <a:custGeom>
                <a:avLst/>
                <a:gdLst>
                  <a:gd name="csX0" fmla="*/ 72442 w 78767"/>
                  <a:gd name="csY0" fmla="*/ 12650 h 12650"/>
                  <a:gd name="csX1" fmla="*/ 6325 w 78767"/>
                  <a:gd name="csY1" fmla="*/ 12650 h 12650"/>
                  <a:gd name="csX2" fmla="*/ 0 w 78767"/>
                  <a:gd name="csY2" fmla="*/ 6325 h 12650"/>
                  <a:gd name="csX3" fmla="*/ 6325 w 78767"/>
                  <a:gd name="csY3" fmla="*/ 0 h 12650"/>
                  <a:gd name="csX4" fmla="*/ 72442 w 78767"/>
                  <a:gd name="csY4" fmla="*/ 0 h 12650"/>
                  <a:gd name="csX5" fmla="*/ 78767 w 78767"/>
                  <a:gd name="csY5" fmla="*/ 6325 h 12650"/>
                  <a:gd name="csX6" fmla="*/ 72442 w 78767"/>
                  <a:gd name="csY6" fmla="*/ 12650 h 12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8767" h="12650">
                    <a:moveTo>
                      <a:pt x="72442" y="12650"/>
                    </a:moveTo>
                    <a:lnTo>
                      <a:pt x="6325" y="12650"/>
                    </a:lnTo>
                    <a:cubicBezTo>
                      <a:pt x="2828" y="12650"/>
                      <a:pt x="0" y="9823"/>
                      <a:pt x="0" y="6325"/>
                    </a:cubicBezTo>
                    <a:cubicBezTo>
                      <a:pt x="0" y="2828"/>
                      <a:pt x="2828" y="0"/>
                      <a:pt x="6325" y="0"/>
                    </a:cubicBezTo>
                    <a:lnTo>
                      <a:pt x="72442" y="0"/>
                    </a:lnTo>
                    <a:cubicBezTo>
                      <a:pt x="75940" y="0"/>
                      <a:pt x="78767" y="2828"/>
                      <a:pt x="78767" y="6325"/>
                    </a:cubicBezTo>
                    <a:cubicBezTo>
                      <a:pt x="78767" y="9823"/>
                      <a:pt x="75902" y="12650"/>
                      <a:pt x="72442" y="12650"/>
                    </a:cubicBezTo>
                    <a:close/>
                  </a:path>
                </a:pathLst>
              </a:custGeom>
              <a:grpFill/>
              <a:ln w="372" cap="flat">
                <a:noFill/>
                <a:prstDash val="solid"/>
                <a:miter/>
              </a:ln>
            </p:spPr>
            <p:txBody>
              <a:bodyPr/>
              <a:lstStyle/>
              <a:p>
                <a:endParaRPr lang="zh-CN" altLang="en-US"/>
              </a:p>
            </p:txBody>
          </p:sp>
          <p:sp>
            <p:nvSpPr>
              <p:cNvPr id="14" name="任意多边形: 形状 48"/>
              <p:cNvSpPr/>
              <p:nvPr/>
            </p:nvSpPr>
            <p:spPr>
              <a:xfrm>
                <a:off x="-1294841" y="1056392"/>
                <a:ext cx="372" cy="65968"/>
              </a:xfrm>
              <a:custGeom>
                <a:avLst/>
                <a:gdLst>
                  <a:gd name="csX0" fmla="*/ 0 w 372"/>
                  <a:gd name="csY0" fmla="*/ 0 h 65968"/>
                  <a:gd name="csX1" fmla="*/ 0 w 372"/>
                  <a:gd name="csY1" fmla="*/ 65968 h 65968"/>
                </a:gdLst>
                <a:ahLst/>
                <a:cxnLst>
                  <a:cxn ang="0">
                    <a:pos x="csX0" y="csY0"/>
                  </a:cxn>
                  <a:cxn ang="0">
                    <a:pos x="csX1" y="csY1"/>
                  </a:cxn>
                </a:cxnLst>
                <a:rect l="l" t="t" r="r" b="b"/>
                <a:pathLst>
                  <a:path w="372" h="65968">
                    <a:moveTo>
                      <a:pt x="0" y="0"/>
                    </a:moveTo>
                    <a:lnTo>
                      <a:pt x="0" y="65968"/>
                    </a:lnTo>
                  </a:path>
                </a:pathLst>
              </a:custGeom>
              <a:grpFill/>
              <a:ln w="372" cap="flat">
                <a:noFill/>
                <a:prstDash val="solid"/>
                <a:miter/>
              </a:ln>
            </p:spPr>
            <p:txBody>
              <a:bodyPr/>
              <a:lstStyle/>
              <a:p>
                <a:endParaRPr lang="zh-CN" altLang="en-US"/>
              </a:p>
            </p:txBody>
          </p:sp>
          <p:sp>
            <p:nvSpPr>
              <p:cNvPr id="15" name="任意多边形: 形状 49"/>
              <p:cNvSpPr/>
              <p:nvPr/>
            </p:nvSpPr>
            <p:spPr>
              <a:xfrm>
                <a:off x="-1301167" y="1050067"/>
                <a:ext cx="12650" cy="78618"/>
              </a:xfrm>
              <a:custGeom>
                <a:avLst/>
                <a:gdLst>
                  <a:gd name="csX0" fmla="*/ 6325 w 12650"/>
                  <a:gd name="csY0" fmla="*/ 78618 h 78618"/>
                  <a:gd name="csX1" fmla="*/ 0 w 12650"/>
                  <a:gd name="csY1" fmla="*/ 72293 h 78618"/>
                  <a:gd name="csX2" fmla="*/ 0 w 12650"/>
                  <a:gd name="csY2" fmla="*/ 6325 h 78618"/>
                  <a:gd name="csX3" fmla="*/ 6325 w 12650"/>
                  <a:gd name="csY3" fmla="*/ 0 h 78618"/>
                  <a:gd name="csX4" fmla="*/ 12650 w 12650"/>
                  <a:gd name="csY4" fmla="*/ 6325 h 78618"/>
                  <a:gd name="csX5" fmla="*/ 12650 w 12650"/>
                  <a:gd name="csY5" fmla="*/ 72293 h 78618"/>
                  <a:gd name="csX6" fmla="*/ 6325 w 12650"/>
                  <a:gd name="csY6" fmla="*/ 78618 h 7861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650" h="78618">
                    <a:moveTo>
                      <a:pt x="6325" y="78618"/>
                    </a:moveTo>
                    <a:cubicBezTo>
                      <a:pt x="2828" y="78618"/>
                      <a:pt x="0" y="75791"/>
                      <a:pt x="0" y="72293"/>
                    </a:cubicBezTo>
                    <a:lnTo>
                      <a:pt x="0" y="6325"/>
                    </a:lnTo>
                    <a:cubicBezTo>
                      <a:pt x="0" y="2828"/>
                      <a:pt x="2828" y="0"/>
                      <a:pt x="6325" y="0"/>
                    </a:cubicBezTo>
                    <a:cubicBezTo>
                      <a:pt x="9823" y="0"/>
                      <a:pt x="12650" y="2828"/>
                      <a:pt x="12650" y="6325"/>
                    </a:cubicBezTo>
                    <a:lnTo>
                      <a:pt x="12650" y="72293"/>
                    </a:lnTo>
                    <a:cubicBezTo>
                      <a:pt x="12650" y="75791"/>
                      <a:pt x="9823" y="78618"/>
                      <a:pt x="6325" y="78618"/>
                    </a:cubicBezTo>
                    <a:close/>
                  </a:path>
                </a:pathLst>
              </a:custGeom>
              <a:grpFill/>
              <a:ln w="372" cap="flat">
                <a:noFill/>
                <a:prstDash val="solid"/>
                <a:miter/>
              </a:ln>
            </p:spPr>
            <p:txBody>
              <a:bodyPr/>
              <a:lstStyle/>
              <a:p>
                <a:endParaRPr lang="zh-CN" altLang="en-US"/>
              </a:p>
            </p:txBody>
          </p:sp>
          <p:sp>
            <p:nvSpPr>
              <p:cNvPr id="16" name="任意多边形: 形状 50"/>
              <p:cNvSpPr/>
              <p:nvPr/>
            </p:nvSpPr>
            <p:spPr>
              <a:xfrm>
                <a:off x="-1433264" y="930061"/>
                <a:ext cx="274538" cy="200149"/>
              </a:xfrm>
              <a:custGeom>
                <a:avLst/>
                <a:gdLst>
                  <a:gd name="csX0" fmla="*/ 268126 w 274538"/>
                  <a:gd name="csY0" fmla="*/ 196280 h 200149"/>
                  <a:gd name="csX1" fmla="*/ 265671 w 274538"/>
                  <a:gd name="csY1" fmla="*/ 195796 h 200149"/>
                  <a:gd name="csX2" fmla="*/ 224892 w 274538"/>
                  <a:gd name="csY2" fmla="*/ 178569 h 200149"/>
                  <a:gd name="csX3" fmla="*/ 221543 w 274538"/>
                  <a:gd name="csY3" fmla="*/ 170272 h 200149"/>
                  <a:gd name="csX4" fmla="*/ 229840 w 274538"/>
                  <a:gd name="csY4" fmla="*/ 166923 h 200149"/>
                  <a:gd name="csX5" fmla="*/ 270619 w 274538"/>
                  <a:gd name="csY5" fmla="*/ 184150 h 200149"/>
                  <a:gd name="csX6" fmla="*/ 273968 w 274538"/>
                  <a:gd name="csY6" fmla="*/ 192447 h 200149"/>
                  <a:gd name="csX7" fmla="*/ 268126 w 274538"/>
                  <a:gd name="csY7" fmla="*/ 196280 h 200149"/>
                  <a:gd name="csX8" fmla="*/ 227236 w 274538"/>
                  <a:gd name="csY8" fmla="*/ 106127 h 200149"/>
                  <a:gd name="csX9" fmla="*/ 221357 w 274538"/>
                  <a:gd name="csY9" fmla="*/ 102183 h 200149"/>
                  <a:gd name="csX10" fmla="*/ 224855 w 274538"/>
                  <a:gd name="csY10" fmla="*/ 93960 h 200149"/>
                  <a:gd name="csX11" fmla="*/ 265857 w 274538"/>
                  <a:gd name="csY11" fmla="*/ 77292 h 200149"/>
                  <a:gd name="csX12" fmla="*/ 274080 w 274538"/>
                  <a:gd name="csY12" fmla="*/ 80789 h 200149"/>
                  <a:gd name="csX13" fmla="*/ 270582 w 274538"/>
                  <a:gd name="csY13" fmla="*/ 89012 h 200149"/>
                  <a:gd name="csX14" fmla="*/ 229543 w 274538"/>
                  <a:gd name="csY14" fmla="*/ 105681 h 200149"/>
                  <a:gd name="csX15" fmla="*/ 227236 w 274538"/>
                  <a:gd name="csY15" fmla="*/ 106127 h 200149"/>
                  <a:gd name="csX16" fmla="*/ 175258 w 274538"/>
                  <a:gd name="csY16" fmla="*/ 53516 h 200149"/>
                  <a:gd name="csX17" fmla="*/ 172802 w 274538"/>
                  <a:gd name="csY17" fmla="*/ 53033 h 200149"/>
                  <a:gd name="csX18" fmla="*/ 169453 w 274538"/>
                  <a:gd name="csY18" fmla="*/ 44735 h 200149"/>
                  <a:gd name="csX19" fmla="*/ 186680 w 274538"/>
                  <a:gd name="csY19" fmla="*/ 3956 h 200149"/>
                  <a:gd name="csX20" fmla="*/ 194977 w 274538"/>
                  <a:gd name="csY20" fmla="*/ 608 h 200149"/>
                  <a:gd name="csX21" fmla="*/ 198326 w 274538"/>
                  <a:gd name="csY21" fmla="*/ 8905 h 200149"/>
                  <a:gd name="csX22" fmla="*/ 181099 w 274538"/>
                  <a:gd name="csY22" fmla="*/ 49684 h 200149"/>
                  <a:gd name="csX23" fmla="*/ 175258 w 274538"/>
                  <a:gd name="csY23" fmla="*/ 53516 h 200149"/>
                  <a:gd name="csX24" fmla="*/ 99765 w 274538"/>
                  <a:gd name="csY24" fmla="*/ 53628 h 200149"/>
                  <a:gd name="csX25" fmla="*/ 93886 w 274538"/>
                  <a:gd name="csY25" fmla="*/ 49684 h 200149"/>
                  <a:gd name="csX26" fmla="*/ 77217 w 274538"/>
                  <a:gd name="csY26" fmla="*/ 8682 h 200149"/>
                  <a:gd name="csX27" fmla="*/ 80715 w 274538"/>
                  <a:gd name="csY27" fmla="*/ 459 h 200149"/>
                  <a:gd name="csX28" fmla="*/ 88937 w 274538"/>
                  <a:gd name="csY28" fmla="*/ 3956 h 200149"/>
                  <a:gd name="csX29" fmla="*/ 105606 w 274538"/>
                  <a:gd name="csY29" fmla="*/ 44921 h 200149"/>
                  <a:gd name="csX30" fmla="*/ 102109 w 274538"/>
                  <a:gd name="csY30" fmla="*/ 53144 h 200149"/>
                  <a:gd name="csX31" fmla="*/ 99765 w 274538"/>
                  <a:gd name="csY31" fmla="*/ 53628 h 200149"/>
                  <a:gd name="csX32" fmla="*/ 47228 w 274538"/>
                  <a:gd name="csY32" fmla="*/ 106425 h 200149"/>
                  <a:gd name="csX33" fmla="*/ 44773 w 274538"/>
                  <a:gd name="csY33" fmla="*/ 105941 h 200149"/>
                  <a:gd name="csX34" fmla="*/ 3994 w 274538"/>
                  <a:gd name="csY34" fmla="*/ 88714 h 200149"/>
                  <a:gd name="csX35" fmla="*/ 645 w 274538"/>
                  <a:gd name="csY35" fmla="*/ 80417 h 200149"/>
                  <a:gd name="csX36" fmla="*/ 8942 w 274538"/>
                  <a:gd name="csY36" fmla="*/ 77068 h 200149"/>
                  <a:gd name="csX37" fmla="*/ 49684 w 274538"/>
                  <a:gd name="csY37" fmla="*/ 94258 h 200149"/>
                  <a:gd name="csX38" fmla="*/ 53033 w 274538"/>
                  <a:gd name="csY38" fmla="*/ 102555 h 200149"/>
                  <a:gd name="csX39" fmla="*/ 47228 w 274538"/>
                  <a:gd name="csY39" fmla="*/ 106425 h 200149"/>
                  <a:gd name="csX40" fmla="*/ 6338 w 274538"/>
                  <a:gd name="csY40" fmla="*/ 200149 h 200149"/>
                  <a:gd name="csX41" fmla="*/ 459 w 274538"/>
                  <a:gd name="csY41" fmla="*/ 196205 h 200149"/>
                  <a:gd name="csX42" fmla="*/ 3956 w 274538"/>
                  <a:gd name="csY42" fmla="*/ 187982 h 200149"/>
                  <a:gd name="csX43" fmla="*/ 44996 w 274538"/>
                  <a:gd name="csY43" fmla="*/ 171314 h 200149"/>
                  <a:gd name="csX44" fmla="*/ 53219 w 274538"/>
                  <a:gd name="csY44" fmla="*/ 174811 h 200149"/>
                  <a:gd name="csX45" fmla="*/ 49721 w 274538"/>
                  <a:gd name="csY45" fmla="*/ 183034 h 200149"/>
                  <a:gd name="csX46" fmla="*/ 8682 w 274538"/>
                  <a:gd name="csY46" fmla="*/ 199703 h 200149"/>
                  <a:gd name="csX47" fmla="*/ 6338 w 274538"/>
                  <a:gd name="csY47" fmla="*/ 200149 h 2001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274538" h="200149">
                    <a:moveTo>
                      <a:pt x="268126" y="196280"/>
                    </a:moveTo>
                    <a:cubicBezTo>
                      <a:pt x="267308" y="196280"/>
                      <a:pt x="266489" y="196131"/>
                      <a:pt x="265671" y="195796"/>
                    </a:cubicBezTo>
                    <a:lnTo>
                      <a:pt x="224892" y="178569"/>
                    </a:lnTo>
                    <a:cubicBezTo>
                      <a:pt x="221692" y="177192"/>
                      <a:pt x="220167" y="173509"/>
                      <a:pt x="221543" y="170272"/>
                    </a:cubicBezTo>
                    <a:cubicBezTo>
                      <a:pt x="222920" y="167072"/>
                      <a:pt x="226603" y="165547"/>
                      <a:pt x="229840" y="166923"/>
                    </a:cubicBezTo>
                    <a:lnTo>
                      <a:pt x="270619" y="184150"/>
                    </a:lnTo>
                    <a:cubicBezTo>
                      <a:pt x="273819" y="185527"/>
                      <a:pt x="275345" y="189210"/>
                      <a:pt x="273968" y="192447"/>
                    </a:cubicBezTo>
                    <a:cubicBezTo>
                      <a:pt x="272926" y="194829"/>
                      <a:pt x="270582" y="196280"/>
                      <a:pt x="268126" y="196280"/>
                    </a:cubicBezTo>
                    <a:close/>
                    <a:moveTo>
                      <a:pt x="227236" y="106127"/>
                    </a:moveTo>
                    <a:cubicBezTo>
                      <a:pt x="224743" y="106127"/>
                      <a:pt x="222362" y="104639"/>
                      <a:pt x="221357" y="102183"/>
                    </a:cubicBezTo>
                    <a:cubicBezTo>
                      <a:pt x="220055" y="98946"/>
                      <a:pt x="221618" y="95263"/>
                      <a:pt x="224855" y="93960"/>
                    </a:cubicBezTo>
                    <a:lnTo>
                      <a:pt x="265857" y="77292"/>
                    </a:lnTo>
                    <a:cubicBezTo>
                      <a:pt x="269094" y="75989"/>
                      <a:pt x="272777" y="77552"/>
                      <a:pt x="274080" y="80789"/>
                    </a:cubicBezTo>
                    <a:cubicBezTo>
                      <a:pt x="275382" y="84026"/>
                      <a:pt x="273819" y="87710"/>
                      <a:pt x="270582" y="89012"/>
                    </a:cubicBezTo>
                    <a:lnTo>
                      <a:pt x="229543" y="105681"/>
                    </a:lnTo>
                    <a:cubicBezTo>
                      <a:pt x="228836" y="105978"/>
                      <a:pt x="228017" y="106127"/>
                      <a:pt x="227236" y="106127"/>
                    </a:cubicBezTo>
                    <a:close/>
                    <a:moveTo>
                      <a:pt x="175258" y="53516"/>
                    </a:moveTo>
                    <a:cubicBezTo>
                      <a:pt x="174439" y="53516"/>
                      <a:pt x="173621" y="53367"/>
                      <a:pt x="172802" y="53033"/>
                    </a:cubicBezTo>
                    <a:cubicBezTo>
                      <a:pt x="169602" y="51656"/>
                      <a:pt x="168077" y="47972"/>
                      <a:pt x="169453" y="44735"/>
                    </a:cubicBezTo>
                    <a:lnTo>
                      <a:pt x="186680" y="3956"/>
                    </a:lnTo>
                    <a:cubicBezTo>
                      <a:pt x="188057" y="757"/>
                      <a:pt x="191740" y="-769"/>
                      <a:pt x="194977" y="608"/>
                    </a:cubicBezTo>
                    <a:cubicBezTo>
                      <a:pt x="198177" y="1985"/>
                      <a:pt x="199703" y="5668"/>
                      <a:pt x="198326" y="8905"/>
                    </a:cubicBezTo>
                    <a:lnTo>
                      <a:pt x="181099" y="49684"/>
                    </a:lnTo>
                    <a:cubicBezTo>
                      <a:pt x="180057" y="52065"/>
                      <a:pt x="177713" y="53516"/>
                      <a:pt x="175258" y="53516"/>
                    </a:cubicBezTo>
                    <a:close/>
                    <a:moveTo>
                      <a:pt x="99765" y="53628"/>
                    </a:moveTo>
                    <a:cubicBezTo>
                      <a:pt x="97272" y="53628"/>
                      <a:pt x="94890" y="52140"/>
                      <a:pt x="93886" y="49684"/>
                    </a:cubicBezTo>
                    <a:lnTo>
                      <a:pt x="77217" y="8682"/>
                    </a:lnTo>
                    <a:cubicBezTo>
                      <a:pt x="75915" y="5445"/>
                      <a:pt x="77478" y="1761"/>
                      <a:pt x="80715" y="459"/>
                    </a:cubicBezTo>
                    <a:cubicBezTo>
                      <a:pt x="83952" y="-843"/>
                      <a:pt x="87635" y="719"/>
                      <a:pt x="88937" y="3956"/>
                    </a:cubicBezTo>
                    <a:lnTo>
                      <a:pt x="105606" y="44921"/>
                    </a:lnTo>
                    <a:cubicBezTo>
                      <a:pt x="106908" y="48158"/>
                      <a:pt x="105346" y="51842"/>
                      <a:pt x="102109" y="53144"/>
                    </a:cubicBezTo>
                    <a:cubicBezTo>
                      <a:pt x="101364" y="53479"/>
                      <a:pt x="100546" y="53628"/>
                      <a:pt x="99765" y="53628"/>
                    </a:cubicBezTo>
                    <a:close/>
                    <a:moveTo>
                      <a:pt x="47228" y="106425"/>
                    </a:moveTo>
                    <a:cubicBezTo>
                      <a:pt x="46410" y="106425"/>
                      <a:pt x="45591" y="106276"/>
                      <a:pt x="44773" y="105941"/>
                    </a:cubicBezTo>
                    <a:lnTo>
                      <a:pt x="3994" y="88714"/>
                    </a:lnTo>
                    <a:cubicBezTo>
                      <a:pt x="794" y="87337"/>
                      <a:pt x="-732" y="83654"/>
                      <a:pt x="645" y="80417"/>
                    </a:cubicBezTo>
                    <a:cubicBezTo>
                      <a:pt x="2022" y="77217"/>
                      <a:pt x="5705" y="75692"/>
                      <a:pt x="8942" y="77068"/>
                    </a:cubicBezTo>
                    <a:lnTo>
                      <a:pt x="49684" y="94258"/>
                    </a:lnTo>
                    <a:cubicBezTo>
                      <a:pt x="52884" y="95635"/>
                      <a:pt x="54409" y="99318"/>
                      <a:pt x="53033" y="102555"/>
                    </a:cubicBezTo>
                    <a:cubicBezTo>
                      <a:pt x="52028" y="104974"/>
                      <a:pt x="49684" y="106425"/>
                      <a:pt x="47228" y="106425"/>
                    </a:cubicBezTo>
                    <a:close/>
                    <a:moveTo>
                      <a:pt x="6338" y="200149"/>
                    </a:moveTo>
                    <a:cubicBezTo>
                      <a:pt x="3845" y="200149"/>
                      <a:pt x="1464" y="198661"/>
                      <a:pt x="459" y="196205"/>
                    </a:cubicBezTo>
                    <a:cubicBezTo>
                      <a:pt x="-843" y="192968"/>
                      <a:pt x="719" y="189285"/>
                      <a:pt x="3956" y="187982"/>
                    </a:cubicBezTo>
                    <a:lnTo>
                      <a:pt x="44996" y="171314"/>
                    </a:lnTo>
                    <a:cubicBezTo>
                      <a:pt x="48233" y="170011"/>
                      <a:pt x="51916" y="171574"/>
                      <a:pt x="53219" y="174811"/>
                    </a:cubicBezTo>
                    <a:cubicBezTo>
                      <a:pt x="54521" y="178048"/>
                      <a:pt x="52958" y="181732"/>
                      <a:pt x="49721" y="183034"/>
                    </a:cubicBezTo>
                    <a:lnTo>
                      <a:pt x="8682" y="199703"/>
                    </a:lnTo>
                    <a:cubicBezTo>
                      <a:pt x="7900" y="200000"/>
                      <a:pt x="7119" y="200149"/>
                      <a:pt x="6338" y="200149"/>
                    </a:cubicBezTo>
                    <a:close/>
                  </a:path>
                </a:pathLst>
              </a:custGeom>
              <a:grpFill/>
              <a:ln w="372" cap="flat">
                <a:noFill/>
                <a:prstDash val="solid"/>
                <a:miter/>
              </a:ln>
            </p:spPr>
            <p:txBody>
              <a:bodyPr/>
              <a:lstStyle/>
              <a:p>
                <a:endParaRPr lang="zh-CN" altLang="en-US"/>
              </a:p>
            </p:txBody>
          </p:sp>
        </p:grpSp>
      </p:grpSp>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0950" y="232198"/>
            <a:ext cx="9159875" cy="777451"/>
          </a:xfrm>
          <a:prstGeom prst="rect">
            <a:avLst/>
          </a:prstGeom>
          <a:gradFill>
            <a:gsLst>
              <a:gs pos="0">
                <a:srgbClr val="A073F3">
                  <a:alpha val="20000"/>
                </a:srgbClr>
              </a:gs>
              <a:gs pos="100000">
                <a:srgbClr val="A073F3">
                  <a:alpha val="0"/>
                </a:srgbClr>
              </a:gs>
            </a:gsLst>
            <a:lin ang="0" scaled="0"/>
          </a:gradFill>
          <a:ln w="9525" cap="flat">
            <a:noFill/>
            <a:prstDash val="solid"/>
            <a:miter/>
          </a:ln>
        </p:spPr>
        <p:txBody>
          <a:bodyPr wrap="square" anchor="ctr">
            <a:noAutofit/>
          </a:bodyPr>
          <a:lstStyle/>
          <a:p>
            <a:endParaRPr lang="zh-CN" altLang="en-US"/>
          </a:p>
        </p:txBody>
      </p:sp>
      <p:sp>
        <p:nvSpPr>
          <p:cNvPr id="3" name="文本框 2"/>
          <p:cNvSpPr txBox="1"/>
          <p:nvPr/>
        </p:nvSpPr>
        <p:spPr>
          <a:xfrm>
            <a:off x="1781175" y="369384"/>
            <a:ext cx="8429625" cy="460375"/>
          </a:xfrm>
          <a:prstGeom prst="rect">
            <a:avLst/>
          </a:prstGeom>
          <a:noFill/>
        </p:spPr>
        <p:txBody>
          <a:bodyPr wrap="square" anchor="ctr">
            <a:spAutoFit/>
          </a:bodyPr>
          <a:lstStyle/>
          <a:p>
            <a:r>
              <a:rPr lang="en-US" altLang="zh-CN" sz="2400" b="1">
                <a:gradFill>
                  <a:gsLst>
                    <a:gs pos="0">
                      <a:schemeClr val="tx1">
                        <a:lumMod val="50000"/>
                      </a:schemeClr>
                    </a:gs>
                    <a:gs pos="100000">
                      <a:schemeClr val="tx1">
                        <a:lumMod val="50000"/>
                      </a:schemeClr>
                    </a:gs>
                  </a:gsLst>
                  <a:lin ang="5400000" scaled="1"/>
                </a:gradFill>
                <a:latin typeface="+mn-ea"/>
              </a:rPr>
              <a:t>Verisome</a:t>
            </a:r>
            <a:r>
              <a:rPr lang="en-US" altLang="zh-CN" sz="2400" b="1" baseline="30000">
                <a:gradFill>
                  <a:gsLst>
                    <a:gs pos="0">
                      <a:schemeClr val="tx1">
                        <a:lumMod val="50000"/>
                      </a:schemeClr>
                    </a:gs>
                    <a:gs pos="100000">
                      <a:schemeClr val="tx1">
                        <a:lumMod val="50000"/>
                      </a:schemeClr>
                    </a:gs>
                  </a:gsLst>
                  <a:lin ang="5400000" scaled="1"/>
                </a:gradFill>
                <a:latin typeface="+mn-ea"/>
              </a:rPr>
              <a:t>®</a:t>
            </a:r>
            <a:r>
              <a:rPr lang="zh-CN" altLang="en-US" sz="2400" b="1">
                <a:gradFill>
                  <a:gsLst>
                    <a:gs pos="0">
                      <a:schemeClr val="tx1">
                        <a:lumMod val="50000"/>
                      </a:schemeClr>
                    </a:gs>
                    <a:gs pos="100000">
                      <a:schemeClr val="tx1">
                        <a:lumMod val="50000"/>
                      </a:schemeClr>
                    </a:gs>
                  </a:gsLst>
                  <a:lin ang="5400000" scaled="1"/>
                </a:gradFill>
                <a:latin typeface="+mn-ea"/>
              </a:rPr>
              <a:t>全球首创长效递送技术</a:t>
            </a:r>
            <a:endParaRPr lang="zh-CN" altLang="en-US" sz="2400" b="1">
              <a:gradFill>
                <a:gsLst>
                  <a:gs pos="0">
                    <a:schemeClr val="tx1">
                      <a:lumMod val="50000"/>
                    </a:schemeClr>
                  </a:gs>
                  <a:gs pos="100000">
                    <a:schemeClr val="tx1">
                      <a:lumMod val="50000"/>
                    </a:schemeClr>
                  </a:gs>
                </a:gsLst>
                <a:lin ang="5400000" scaled="1"/>
              </a:gradFill>
              <a:latin typeface="+mn-ea"/>
            </a:endParaRPr>
          </a:p>
        </p:txBody>
      </p:sp>
      <p:sp>
        <p:nvSpPr>
          <p:cNvPr id="21" name="任意多边形: 形状 20"/>
          <p:cNvSpPr/>
          <p:nvPr/>
        </p:nvSpPr>
        <p:spPr>
          <a:xfrm>
            <a:off x="0" y="232199"/>
            <a:ext cx="1645340" cy="777450"/>
          </a:xfrm>
          <a:custGeom>
            <a:avLst/>
            <a:gdLst>
              <a:gd name="csX0" fmla="*/ 0 w 1645340"/>
              <a:gd name="csY0" fmla="*/ 0 h 777450"/>
              <a:gd name="csX1" fmla="*/ 346066 w 1645340"/>
              <a:gd name="csY1" fmla="*/ 0 h 777450"/>
              <a:gd name="csX2" fmla="*/ 461163 w 1645340"/>
              <a:gd name="csY2" fmla="*/ 0 h 777450"/>
              <a:gd name="csX3" fmla="*/ 482049 w 1645340"/>
              <a:gd name="csY3" fmla="*/ 0 h 777450"/>
              <a:gd name="csX4" fmla="*/ 597146 w 1645340"/>
              <a:gd name="csY4" fmla="*/ 0 h 777450"/>
              <a:gd name="csX5" fmla="*/ 1358682 w 1645340"/>
              <a:gd name="csY5" fmla="*/ 0 h 777450"/>
              <a:gd name="csX6" fmla="*/ 1494665 w 1645340"/>
              <a:gd name="csY6" fmla="*/ 0 h 777450"/>
              <a:gd name="csX7" fmla="*/ 1640750 w 1645340"/>
              <a:gd name="csY7" fmla="*/ 187199 h 777450"/>
              <a:gd name="csX8" fmla="*/ 1521765 w 1645340"/>
              <a:gd name="csY8" fmla="*/ 663295 h 777450"/>
              <a:gd name="csX9" fmla="*/ 1375682 w 1645340"/>
              <a:gd name="csY9" fmla="*/ 777450 h 777450"/>
              <a:gd name="csX10" fmla="*/ 1239698 w 1645340"/>
              <a:gd name="csY10" fmla="*/ 777450 h 777450"/>
              <a:gd name="csX11" fmla="*/ 478162 w 1645340"/>
              <a:gd name="csY11" fmla="*/ 777450 h 777450"/>
              <a:gd name="csX12" fmla="*/ 342179 w 1645340"/>
              <a:gd name="csY12" fmla="*/ 777450 h 777450"/>
              <a:gd name="csX13" fmla="*/ 170103 w 1645340"/>
              <a:gd name="csY13" fmla="*/ 777450 h 777450"/>
              <a:gd name="csX14" fmla="*/ 34120 w 1645340"/>
              <a:gd name="csY14" fmla="*/ 777450 h 777450"/>
              <a:gd name="csX15" fmla="*/ 0 w 1645340"/>
              <a:gd name="csY15" fmla="*/ 777450 h 7774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45340" h="777450">
                <a:moveTo>
                  <a:pt x="0" y="0"/>
                </a:moveTo>
                <a:lnTo>
                  <a:pt x="346066" y="0"/>
                </a:lnTo>
                <a:lnTo>
                  <a:pt x="461163" y="0"/>
                </a:lnTo>
                <a:lnTo>
                  <a:pt x="482049" y="0"/>
                </a:lnTo>
                <a:lnTo>
                  <a:pt x="597146" y="0"/>
                </a:lnTo>
                <a:lnTo>
                  <a:pt x="1358682" y="0"/>
                </a:lnTo>
                <a:lnTo>
                  <a:pt x="1494665" y="0"/>
                </a:lnTo>
                <a:cubicBezTo>
                  <a:pt x="1592627" y="0"/>
                  <a:pt x="1664577" y="92043"/>
                  <a:pt x="1640750" y="187199"/>
                </a:cubicBezTo>
                <a:lnTo>
                  <a:pt x="1521765" y="663295"/>
                </a:lnTo>
                <a:cubicBezTo>
                  <a:pt x="1504945" y="730418"/>
                  <a:pt x="1444675" y="777450"/>
                  <a:pt x="1375682" y="777450"/>
                </a:cubicBezTo>
                <a:lnTo>
                  <a:pt x="1239698" y="777450"/>
                </a:lnTo>
                <a:lnTo>
                  <a:pt x="478162" y="777450"/>
                </a:lnTo>
                <a:lnTo>
                  <a:pt x="342179" y="777450"/>
                </a:lnTo>
                <a:lnTo>
                  <a:pt x="170103" y="777450"/>
                </a:lnTo>
                <a:lnTo>
                  <a:pt x="34120" y="777450"/>
                </a:lnTo>
                <a:lnTo>
                  <a:pt x="0" y="777450"/>
                </a:lnTo>
                <a:close/>
              </a:path>
            </a:pathLst>
          </a:custGeom>
          <a:solidFill>
            <a:srgbClr val="A073F3"/>
          </a:solidFill>
          <a:ln w="9525" cap="flat">
            <a:noFill/>
            <a:prstDash val="solid"/>
            <a:miter/>
          </a:ln>
        </p:spPr>
        <p:txBody>
          <a:bodyPr wrap="square" anchor="ctr">
            <a:noAutofit/>
          </a:bodyPr>
          <a:lstStyle/>
          <a:p>
            <a:pPr algn="ctr"/>
            <a:r>
              <a:rPr lang="zh-CN" altLang="en-US" sz="2400" b="1">
                <a:gradFill>
                  <a:gsLst>
                    <a:gs pos="0">
                      <a:schemeClr val="bg1"/>
                    </a:gs>
                    <a:gs pos="100000">
                      <a:schemeClr val="bg1"/>
                    </a:gs>
                  </a:gsLst>
                  <a:lin ang="5400000" scaled="1"/>
                </a:gradFill>
                <a:latin typeface="+mn-ea"/>
              </a:rPr>
              <a:t>创新性</a:t>
            </a:r>
            <a:endParaRPr lang="zh-CN" altLang="en-US" sz="2400" b="1">
              <a:gradFill>
                <a:gsLst>
                  <a:gs pos="0">
                    <a:schemeClr val="bg1"/>
                  </a:gs>
                  <a:gs pos="100000">
                    <a:schemeClr val="bg1"/>
                  </a:gs>
                </a:gsLst>
                <a:lin ang="5400000" scaled="1"/>
              </a:gradFill>
              <a:latin typeface="+mn-ea"/>
            </a:endParaRPr>
          </a:p>
        </p:txBody>
      </p:sp>
      <p:pic>
        <p:nvPicPr>
          <p:cNvPr id="10" name="图片 9"/>
          <p:cNvPicPr>
            <a:picLocks noChangeAspect="1"/>
          </p:cNvPicPr>
          <p:nvPr/>
        </p:nvPicPr>
        <p:blipFill>
          <a:blip r:embed="rId1"/>
          <a:stretch>
            <a:fillRect/>
          </a:stretch>
        </p:blipFill>
        <p:spPr>
          <a:xfrm>
            <a:off x="3075305" y="1389380"/>
            <a:ext cx="8565515" cy="1096645"/>
          </a:xfrm>
          <a:prstGeom prst="rect">
            <a:avLst/>
          </a:prstGeom>
          <a:ln>
            <a:solidFill>
              <a:srgbClr val="A073F3"/>
            </a:solidFill>
          </a:ln>
        </p:spPr>
      </p:pic>
      <p:pic>
        <p:nvPicPr>
          <p:cNvPr id="14" name="图片 13"/>
          <p:cNvPicPr>
            <a:picLocks noChangeAspect="1"/>
          </p:cNvPicPr>
          <p:nvPr/>
        </p:nvPicPr>
        <p:blipFill>
          <a:blip r:embed="rId2"/>
          <a:stretch>
            <a:fillRect/>
          </a:stretch>
        </p:blipFill>
        <p:spPr>
          <a:xfrm>
            <a:off x="3075305" y="3347720"/>
            <a:ext cx="8566785" cy="3041650"/>
          </a:xfrm>
          <a:prstGeom prst="rect">
            <a:avLst/>
          </a:prstGeom>
          <a:ln>
            <a:solidFill>
              <a:srgbClr val="A073F3"/>
            </a:solidFill>
          </a:ln>
        </p:spPr>
      </p:pic>
      <p:pic>
        <p:nvPicPr>
          <p:cNvPr id="15" name="内容占位符 3"/>
          <p:cNvPicPr>
            <a:picLocks noChangeAspect="1"/>
          </p:cNvPicPr>
          <p:nvPr>
            <p:custDataLst>
              <p:tags r:id="rId3"/>
            </p:custDataLst>
          </p:nvPr>
        </p:nvPicPr>
        <p:blipFill>
          <a:blip r:embed="rId4"/>
          <a:stretch>
            <a:fillRect/>
          </a:stretch>
        </p:blipFill>
        <p:spPr>
          <a:xfrm>
            <a:off x="3075305" y="2619375"/>
            <a:ext cx="8565515" cy="595630"/>
          </a:xfrm>
          <a:prstGeom prst="rect">
            <a:avLst/>
          </a:prstGeom>
          <a:ln>
            <a:solidFill>
              <a:srgbClr val="A073F3"/>
            </a:solidFill>
          </a:ln>
        </p:spPr>
      </p:pic>
      <p:sp>
        <p:nvSpPr>
          <p:cNvPr id="22" name="矩形 21"/>
          <p:cNvSpPr/>
          <p:nvPr/>
        </p:nvSpPr>
        <p:spPr>
          <a:xfrm>
            <a:off x="431800" y="1389380"/>
            <a:ext cx="2738120" cy="1096645"/>
          </a:xfrm>
          <a:prstGeom prst="rect">
            <a:avLst/>
          </a:prstGeom>
          <a:gradFill>
            <a:gsLst>
              <a:gs pos="0">
                <a:srgbClr val="A073F3">
                  <a:alpha val="20000"/>
                </a:srgbClr>
              </a:gs>
              <a:gs pos="100000">
                <a:srgbClr val="A073F3">
                  <a:alpha val="0"/>
                </a:srgbClr>
              </a:gs>
            </a:gsLst>
            <a:lin ang="0" scaled="0"/>
          </a:gradFill>
          <a:effectLst/>
        </p:spPr>
        <p:txBody>
          <a:bodyPr wrap="square" anchor="ctr">
            <a:noAutofit/>
          </a:bodyPr>
          <a:lstStyle/>
          <a:p>
            <a:pPr algn="ctr"/>
            <a:r>
              <a:rPr lang="zh-CN" altLang="en-US" sz="2400" b="1">
                <a:gradFill>
                  <a:gsLst>
                    <a:gs pos="0">
                      <a:schemeClr val="tx1">
                        <a:lumMod val="50000"/>
                      </a:schemeClr>
                    </a:gs>
                    <a:gs pos="100000">
                      <a:schemeClr val="tx1">
                        <a:lumMod val="50000"/>
                      </a:schemeClr>
                    </a:gs>
                  </a:gsLst>
                  <a:lin ang="5400000" scaled="1"/>
                </a:gradFill>
                <a:latin typeface="微软雅黑" panose="020B0503020204020204" charset="-122"/>
                <a:ea typeface="微软雅黑" panose="020B0503020204020204" charset="-122"/>
              </a:rPr>
              <a:t>手术注射</a:t>
            </a:r>
            <a:endParaRPr lang="zh-CN" altLang="en-US" sz="2400" b="1">
              <a:gradFill>
                <a:gsLst>
                  <a:gs pos="0">
                    <a:schemeClr val="tx1">
                      <a:lumMod val="50000"/>
                    </a:schemeClr>
                  </a:gs>
                  <a:gs pos="100000">
                    <a:schemeClr val="tx1">
                      <a:lumMod val="50000"/>
                    </a:schemeClr>
                  </a:gs>
                </a:gsLst>
                <a:lin ang="5400000" scaled="1"/>
              </a:gradFill>
              <a:latin typeface="微软雅黑" panose="020B0503020204020204" charset="-122"/>
              <a:ea typeface="微软雅黑" panose="020B0503020204020204" charset="-122"/>
            </a:endParaRPr>
          </a:p>
        </p:txBody>
      </p:sp>
      <p:sp>
        <p:nvSpPr>
          <p:cNvPr id="25" name="矩形 24"/>
          <p:cNvSpPr/>
          <p:nvPr/>
        </p:nvSpPr>
        <p:spPr>
          <a:xfrm>
            <a:off x="431800" y="2619375"/>
            <a:ext cx="2737485" cy="595630"/>
          </a:xfrm>
          <a:prstGeom prst="rect">
            <a:avLst/>
          </a:prstGeom>
          <a:gradFill>
            <a:gsLst>
              <a:gs pos="0">
                <a:srgbClr val="A073F3">
                  <a:alpha val="20000"/>
                </a:srgbClr>
              </a:gs>
              <a:gs pos="100000">
                <a:srgbClr val="A073F3">
                  <a:alpha val="0"/>
                </a:srgbClr>
              </a:gs>
            </a:gsLst>
            <a:lin ang="0" scaled="0"/>
          </a:gradFill>
          <a:effectLst/>
        </p:spPr>
        <p:txBody>
          <a:bodyPr wrap="square" anchor="ctr">
            <a:noAutofit/>
          </a:bodyPr>
          <a:lstStyle/>
          <a:p>
            <a:pPr algn="ctr"/>
            <a:r>
              <a:rPr lang="en-US" altLang="zh-CN" sz="2400" b="1">
                <a:gradFill>
                  <a:gsLst>
                    <a:gs pos="0">
                      <a:schemeClr val="tx1">
                        <a:lumMod val="50000"/>
                      </a:schemeClr>
                    </a:gs>
                    <a:gs pos="100000">
                      <a:schemeClr val="tx1">
                        <a:lumMod val="50000"/>
                      </a:schemeClr>
                    </a:gs>
                  </a:gsLst>
                  <a:lin ang="5400000" scaled="1"/>
                </a:gradFill>
                <a:latin typeface="微软雅黑" panose="020B0503020204020204" charset="-122"/>
                <a:ea typeface="微软雅黑" panose="020B0503020204020204" charset="-122"/>
              </a:rPr>
              <a:t>21</a:t>
            </a:r>
            <a:r>
              <a:rPr lang="zh-CN" altLang="en-US" sz="2400" b="1">
                <a:gradFill>
                  <a:gsLst>
                    <a:gs pos="0">
                      <a:schemeClr val="tx1">
                        <a:lumMod val="50000"/>
                      </a:schemeClr>
                    </a:gs>
                    <a:gs pos="100000">
                      <a:schemeClr val="tx1">
                        <a:lumMod val="50000"/>
                      </a:schemeClr>
                    </a:gs>
                  </a:gsLst>
                  <a:lin ang="5400000" scaled="1"/>
                </a:gradFill>
                <a:latin typeface="微软雅黑" panose="020B0503020204020204" charset="-122"/>
                <a:ea typeface="微软雅黑" panose="020B0503020204020204" charset="-122"/>
              </a:rPr>
              <a:t>天状态</a:t>
            </a:r>
            <a:endParaRPr lang="zh-CN" altLang="en-US" sz="2400" b="1">
              <a:gradFill>
                <a:gsLst>
                  <a:gs pos="0">
                    <a:schemeClr val="tx1">
                      <a:lumMod val="50000"/>
                    </a:schemeClr>
                  </a:gs>
                  <a:gs pos="100000">
                    <a:schemeClr val="tx1">
                      <a:lumMod val="50000"/>
                    </a:schemeClr>
                  </a:gs>
                </a:gsLst>
                <a:lin ang="5400000" scaled="1"/>
              </a:gradFill>
              <a:latin typeface="微软雅黑" panose="020B0503020204020204" charset="-122"/>
              <a:ea typeface="微软雅黑" panose="020B0503020204020204" charset="-122"/>
            </a:endParaRPr>
          </a:p>
        </p:txBody>
      </p:sp>
      <p:sp>
        <p:nvSpPr>
          <p:cNvPr id="26" name="矩形 25"/>
          <p:cNvSpPr/>
          <p:nvPr/>
        </p:nvSpPr>
        <p:spPr>
          <a:xfrm>
            <a:off x="431800" y="3345180"/>
            <a:ext cx="2737485" cy="3041650"/>
          </a:xfrm>
          <a:prstGeom prst="rect">
            <a:avLst/>
          </a:prstGeom>
          <a:gradFill>
            <a:gsLst>
              <a:gs pos="0">
                <a:srgbClr val="A073F3">
                  <a:alpha val="20000"/>
                </a:srgbClr>
              </a:gs>
              <a:gs pos="100000">
                <a:srgbClr val="A073F3">
                  <a:alpha val="0"/>
                </a:srgbClr>
              </a:gs>
            </a:gsLst>
            <a:lin ang="0" scaled="0"/>
          </a:gradFill>
          <a:effectLst/>
        </p:spPr>
        <p:txBody>
          <a:bodyPr wrap="square" anchor="ctr">
            <a:noAutofit/>
          </a:bodyPr>
          <a:lstStyle/>
          <a:p>
            <a:pPr algn="ctr"/>
            <a:r>
              <a:rPr lang="zh-CN" altLang="en-US" sz="2400" b="1">
                <a:gradFill>
                  <a:gsLst>
                    <a:gs pos="0">
                      <a:schemeClr val="tx1">
                        <a:lumMod val="50000"/>
                      </a:schemeClr>
                    </a:gs>
                    <a:gs pos="100000">
                      <a:schemeClr val="tx1">
                        <a:lumMod val="50000"/>
                      </a:schemeClr>
                    </a:gs>
                  </a:gsLst>
                  <a:lin ang="5400000" scaled="1"/>
                </a:gradFill>
                <a:latin typeface="微软雅黑" panose="020B0503020204020204" charset="-122"/>
                <a:ea typeface="微软雅黑" panose="020B0503020204020204" charset="-122"/>
              </a:rPr>
              <a:t>形成原理</a:t>
            </a:r>
            <a:endParaRPr lang="zh-CN" altLang="en-US" sz="2400" b="1">
              <a:gradFill>
                <a:gsLst>
                  <a:gs pos="0">
                    <a:schemeClr val="tx1">
                      <a:lumMod val="50000"/>
                    </a:schemeClr>
                  </a:gs>
                  <a:gs pos="100000">
                    <a:schemeClr val="tx1">
                      <a:lumMod val="50000"/>
                    </a:schemeClr>
                  </a:gs>
                </a:gsLst>
                <a:lin ang="5400000" scaled="1"/>
              </a:gradFill>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17"/>
          <p:cNvSpPr/>
          <p:nvPr/>
        </p:nvSpPr>
        <p:spPr>
          <a:xfrm>
            <a:off x="431800" y="4563764"/>
            <a:ext cx="5508625" cy="1770380"/>
          </a:xfrm>
          <a:prstGeom prst="roundRect">
            <a:avLst>
              <a:gd name="adj" fmla="val 3220"/>
            </a:avLst>
          </a:prstGeom>
          <a:solidFill>
            <a:schemeClr val="bg1"/>
          </a:solidFill>
          <a:ln w="9525">
            <a:solidFill>
              <a:srgbClr val="A073F3"/>
            </a:solidFill>
            <a:prstDash val="sysDash"/>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矩形: 圆角 17"/>
          <p:cNvSpPr/>
          <p:nvPr/>
        </p:nvSpPr>
        <p:spPr>
          <a:xfrm>
            <a:off x="6251892" y="4563764"/>
            <a:ext cx="5508625" cy="1770380"/>
          </a:xfrm>
          <a:prstGeom prst="roundRect">
            <a:avLst>
              <a:gd name="adj" fmla="val 3220"/>
            </a:avLst>
          </a:prstGeom>
          <a:solidFill>
            <a:schemeClr val="bg1"/>
          </a:solidFill>
          <a:ln w="9525">
            <a:solidFill>
              <a:srgbClr val="A073F3"/>
            </a:solidFill>
            <a:prstDash val="sysDash"/>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8" name="矩形 47"/>
          <p:cNvSpPr/>
          <p:nvPr/>
        </p:nvSpPr>
        <p:spPr>
          <a:xfrm>
            <a:off x="1250950" y="232198"/>
            <a:ext cx="9159875" cy="777451"/>
          </a:xfrm>
          <a:prstGeom prst="rect">
            <a:avLst/>
          </a:prstGeom>
          <a:gradFill>
            <a:gsLst>
              <a:gs pos="0">
                <a:srgbClr val="A073F3">
                  <a:alpha val="20000"/>
                </a:srgbClr>
              </a:gs>
              <a:gs pos="100000">
                <a:srgbClr val="A073F3">
                  <a:alpha val="0"/>
                </a:srgbClr>
              </a:gs>
            </a:gsLst>
            <a:lin ang="0" scaled="0"/>
          </a:gradFill>
          <a:ln w="9525" cap="flat">
            <a:noFill/>
            <a:prstDash val="solid"/>
            <a:miter/>
          </a:ln>
        </p:spPr>
        <p:txBody>
          <a:bodyPr wrap="square">
            <a:noAutofit/>
          </a:bodyPr>
          <a:lstStyle/>
          <a:p>
            <a:endParaRPr lang="zh-CN" altLang="en-US"/>
          </a:p>
        </p:txBody>
      </p:sp>
      <p:sp>
        <p:nvSpPr>
          <p:cNvPr id="21" name="任意多边形: 形状 20"/>
          <p:cNvSpPr/>
          <p:nvPr/>
        </p:nvSpPr>
        <p:spPr>
          <a:xfrm>
            <a:off x="0" y="232199"/>
            <a:ext cx="1645340" cy="777450"/>
          </a:xfrm>
          <a:custGeom>
            <a:avLst/>
            <a:gdLst>
              <a:gd name="csX0" fmla="*/ 0 w 1645340"/>
              <a:gd name="csY0" fmla="*/ 0 h 777450"/>
              <a:gd name="csX1" fmla="*/ 346066 w 1645340"/>
              <a:gd name="csY1" fmla="*/ 0 h 777450"/>
              <a:gd name="csX2" fmla="*/ 461163 w 1645340"/>
              <a:gd name="csY2" fmla="*/ 0 h 777450"/>
              <a:gd name="csX3" fmla="*/ 482049 w 1645340"/>
              <a:gd name="csY3" fmla="*/ 0 h 777450"/>
              <a:gd name="csX4" fmla="*/ 597146 w 1645340"/>
              <a:gd name="csY4" fmla="*/ 0 h 777450"/>
              <a:gd name="csX5" fmla="*/ 1358682 w 1645340"/>
              <a:gd name="csY5" fmla="*/ 0 h 777450"/>
              <a:gd name="csX6" fmla="*/ 1494665 w 1645340"/>
              <a:gd name="csY6" fmla="*/ 0 h 777450"/>
              <a:gd name="csX7" fmla="*/ 1640750 w 1645340"/>
              <a:gd name="csY7" fmla="*/ 187199 h 777450"/>
              <a:gd name="csX8" fmla="*/ 1521765 w 1645340"/>
              <a:gd name="csY8" fmla="*/ 663295 h 777450"/>
              <a:gd name="csX9" fmla="*/ 1375682 w 1645340"/>
              <a:gd name="csY9" fmla="*/ 777450 h 777450"/>
              <a:gd name="csX10" fmla="*/ 1239698 w 1645340"/>
              <a:gd name="csY10" fmla="*/ 777450 h 777450"/>
              <a:gd name="csX11" fmla="*/ 478162 w 1645340"/>
              <a:gd name="csY11" fmla="*/ 777450 h 777450"/>
              <a:gd name="csX12" fmla="*/ 342179 w 1645340"/>
              <a:gd name="csY12" fmla="*/ 777450 h 777450"/>
              <a:gd name="csX13" fmla="*/ 170103 w 1645340"/>
              <a:gd name="csY13" fmla="*/ 777450 h 777450"/>
              <a:gd name="csX14" fmla="*/ 34120 w 1645340"/>
              <a:gd name="csY14" fmla="*/ 777450 h 777450"/>
              <a:gd name="csX15" fmla="*/ 0 w 1645340"/>
              <a:gd name="csY15" fmla="*/ 777450 h 7774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45340" h="777450">
                <a:moveTo>
                  <a:pt x="0" y="0"/>
                </a:moveTo>
                <a:lnTo>
                  <a:pt x="346066" y="0"/>
                </a:lnTo>
                <a:lnTo>
                  <a:pt x="461163" y="0"/>
                </a:lnTo>
                <a:lnTo>
                  <a:pt x="482049" y="0"/>
                </a:lnTo>
                <a:lnTo>
                  <a:pt x="597146" y="0"/>
                </a:lnTo>
                <a:lnTo>
                  <a:pt x="1358682" y="0"/>
                </a:lnTo>
                <a:lnTo>
                  <a:pt x="1494665" y="0"/>
                </a:lnTo>
                <a:cubicBezTo>
                  <a:pt x="1592627" y="0"/>
                  <a:pt x="1664577" y="92043"/>
                  <a:pt x="1640750" y="187199"/>
                </a:cubicBezTo>
                <a:lnTo>
                  <a:pt x="1521765" y="663295"/>
                </a:lnTo>
                <a:cubicBezTo>
                  <a:pt x="1504945" y="730418"/>
                  <a:pt x="1444675" y="777450"/>
                  <a:pt x="1375682" y="777450"/>
                </a:cubicBezTo>
                <a:lnTo>
                  <a:pt x="1239698" y="777450"/>
                </a:lnTo>
                <a:lnTo>
                  <a:pt x="478162" y="777450"/>
                </a:lnTo>
                <a:lnTo>
                  <a:pt x="342179" y="777450"/>
                </a:lnTo>
                <a:lnTo>
                  <a:pt x="170103" y="777450"/>
                </a:lnTo>
                <a:lnTo>
                  <a:pt x="34120" y="777450"/>
                </a:lnTo>
                <a:lnTo>
                  <a:pt x="0" y="777450"/>
                </a:lnTo>
                <a:close/>
              </a:path>
            </a:pathLst>
          </a:custGeom>
          <a:solidFill>
            <a:srgbClr val="A073F3"/>
          </a:solidFill>
          <a:ln w="9525" cap="flat">
            <a:noFill/>
            <a:prstDash val="solid"/>
            <a:miter/>
          </a:ln>
        </p:spPr>
        <p:txBody>
          <a:bodyPr wrap="square" anchor="ctr">
            <a:noAutofit/>
          </a:bodyPr>
          <a:lstStyle/>
          <a:p>
            <a:pPr algn="ctr"/>
            <a:r>
              <a:rPr lang="zh-CN" altLang="en-US" sz="2400" b="1">
                <a:gradFill>
                  <a:gsLst>
                    <a:gs pos="0">
                      <a:schemeClr val="bg1"/>
                    </a:gs>
                    <a:gs pos="100000">
                      <a:schemeClr val="bg1"/>
                    </a:gs>
                  </a:gsLst>
                  <a:lin ang="5400000" scaled="1"/>
                </a:gradFill>
                <a:latin typeface="+mn-ea"/>
              </a:rPr>
              <a:t>安全性</a:t>
            </a:r>
            <a:endParaRPr lang="zh-CN" altLang="en-US" sz="2400" b="1">
              <a:gradFill>
                <a:gsLst>
                  <a:gs pos="0">
                    <a:schemeClr val="bg1"/>
                  </a:gs>
                  <a:gs pos="100000">
                    <a:schemeClr val="bg1"/>
                  </a:gs>
                </a:gsLst>
                <a:lin ang="5400000" scaled="1"/>
              </a:gradFill>
              <a:latin typeface="+mn-ea"/>
            </a:endParaRPr>
          </a:p>
        </p:txBody>
      </p:sp>
      <p:sp>
        <p:nvSpPr>
          <p:cNvPr id="51" name="文本框 50"/>
          <p:cNvSpPr txBox="1"/>
          <p:nvPr/>
        </p:nvSpPr>
        <p:spPr>
          <a:xfrm>
            <a:off x="1715135" y="201930"/>
            <a:ext cx="8695690" cy="810260"/>
          </a:xfrm>
          <a:prstGeom prst="rect">
            <a:avLst/>
          </a:prstGeom>
          <a:noFill/>
        </p:spPr>
        <p:txBody>
          <a:bodyPr wrap="square">
            <a:spAutoFit/>
          </a:bodyPr>
          <a:lstStyle/>
          <a:p>
            <a:pPr>
              <a:lnSpc>
                <a:spcPct val="130000"/>
              </a:lnSpc>
            </a:pPr>
            <a:r>
              <a:rPr lang="zh-CN" altLang="en-US" b="1">
                <a:gradFill>
                  <a:gsLst>
                    <a:gs pos="0">
                      <a:schemeClr val="tx1">
                        <a:lumMod val="50000"/>
                      </a:schemeClr>
                    </a:gs>
                    <a:gs pos="100000">
                      <a:schemeClr val="tx1">
                        <a:lumMod val="50000"/>
                      </a:schemeClr>
                    </a:gs>
                  </a:gsLst>
                  <a:lin ang="5400000" scaled="1"/>
                </a:gradFill>
                <a:latin typeface="+mn-ea"/>
              </a:rPr>
              <a:t>本品采用眼前节靶向缓释给药模式，全身激素暴露相比传统滴眼液降低</a:t>
            </a:r>
            <a:r>
              <a:rPr lang="en-US" altLang="zh-CN" b="1">
                <a:solidFill>
                  <a:srgbClr val="F331B5"/>
                </a:solidFill>
                <a:latin typeface="+mn-ea"/>
              </a:rPr>
              <a:t>75%</a:t>
            </a:r>
            <a:r>
              <a:rPr lang="zh-CN" altLang="en-US" b="1">
                <a:gradFill>
                  <a:gsLst>
                    <a:gs pos="0">
                      <a:schemeClr val="tx1">
                        <a:lumMod val="50000"/>
                      </a:schemeClr>
                    </a:gs>
                    <a:gs pos="100000">
                      <a:schemeClr val="tx1">
                        <a:lumMod val="50000"/>
                      </a:schemeClr>
                    </a:gs>
                  </a:gsLst>
                  <a:lin ang="5400000" scaled="1"/>
                </a:gradFill>
                <a:latin typeface="+mn-ea"/>
              </a:rPr>
              <a:t>，</a:t>
            </a:r>
            <a:endParaRPr lang="en-US" altLang="zh-CN" b="1">
              <a:gradFill>
                <a:gsLst>
                  <a:gs pos="0">
                    <a:schemeClr val="tx1">
                      <a:lumMod val="50000"/>
                    </a:schemeClr>
                  </a:gs>
                  <a:gs pos="100000">
                    <a:schemeClr val="tx1">
                      <a:lumMod val="50000"/>
                    </a:schemeClr>
                  </a:gs>
                </a:gsLst>
                <a:lin ang="5400000" scaled="1"/>
              </a:gradFill>
              <a:latin typeface="+mn-ea"/>
            </a:endParaRPr>
          </a:p>
          <a:p>
            <a:pPr>
              <a:lnSpc>
                <a:spcPct val="130000"/>
              </a:lnSpc>
            </a:pPr>
            <a:r>
              <a:rPr lang="zh-CN" altLang="en-US" b="1">
                <a:solidFill>
                  <a:schemeClr val="tx2"/>
                </a:solidFill>
                <a:sym typeface="+mn-ea"/>
              </a:rPr>
              <a:t>显著降低全身激素风险</a:t>
            </a:r>
            <a:endParaRPr lang="zh-CN" altLang="en-US" b="1">
              <a:solidFill>
                <a:schemeClr val="tx2"/>
              </a:solidFill>
              <a:latin typeface="+mn-ea"/>
              <a:sym typeface="+mn-ea"/>
            </a:endParaRPr>
          </a:p>
        </p:txBody>
      </p:sp>
      <p:sp>
        <p:nvSpPr>
          <p:cNvPr id="35" name="矩形: 圆角 34"/>
          <p:cNvSpPr/>
          <p:nvPr>
            <p:custDataLst>
              <p:tags r:id="rId3"/>
            </p:custDataLst>
          </p:nvPr>
        </p:nvSpPr>
        <p:spPr>
          <a:xfrm>
            <a:off x="431800" y="1170632"/>
            <a:ext cx="5507990" cy="1732280"/>
          </a:xfrm>
          <a:prstGeom prst="roundRect">
            <a:avLst>
              <a:gd name="adj" fmla="val 5291"/>
            </a:avLst>
          </a:prstGeom>
          <a:solidFill>
            <a:schemeClr val="bg1"/>
          </a:solidFill>
          <a:ln w="19050">
            <a:gradFill>
              <a:gsLst>
                <a:gs pos="0">
                  <a:srgbClr val="A073F3">
                    <a:alpha val="0"/>
                  </a:srgbClr>
                </a:gs>
                <a:gs pos="100000">
                  <a:srgbClr val="A073F3"/>
                </a:gs>
              </a:gsLst>
              <a:lin ang="0" scaled="0"/>
            </a:gradFill>
          </a:ln>
          <a:effectLst>
            <a:outerShdw blurRad="63500" dist="63500" dir="5400000" algn="t" rotWithShape="0">
              <a:srgbClr val="A073F3">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任意多边形: 形状 30"/>
          <p:cNvSpPr/>
          <p:nvPr>
            <p:custDataLst>
              <p:tags r:id="rId4"/>
            </p:custDataLst>
          </p:nvPr>
        </p:nvSpPr>
        <p:spPr>
          <a:xfrm>
            <a:off x="431800" y="1170632"/>
            <a:ext cx="2702604" cy="476863"/>
          </a:xfrm>
          <a:custGeom>
            <a:avLst/>
            <a:gdLst>
              <a:gd name="csX0" fmla="*/ 0 w 2463678"/>
              <a:gd name="csY0" fmla="*/ 0 h 455281"/>
              <a:gd name="csX1" fmla="*/ 289065 w 2463678"/>
              <a:gd name="csY1" fmla="*/ 0 h 455281"/>
              <a:gd name="csX2" fmla="*/ 337326 w 2463678"/>
              <a:gd name="csY2" fmla="*/ 0 h 455281"/>
              <a:gd name="csX3" fmla="*/ 1137448 w 2463678"/>
              <a:gd name="csY3" fmla="*/ 0 h 455281"/>
              <a:gd name="csX4" fmla="*/ 1183814 w 2463678"/>
              <a:gd name="csY4" fmla="*/ 0 h 455281"/>
              <a:gd name="csX5" fmla="*/ 1474774 w 2463678"/>
              <a:gd name="csY5" fmla="*/ 0 h 455281"/>
              <a:gd name="csX6" fmla="*/ 1521140 w 2463678"/>
              <a:gd name="csY6" fmla="*/ 0 h 455281"/>
              <a:gd name="csX7" fmla="*/ 1806061 w 2463678"/>
              <a:gd name="csY7" fmla="*/ 0 h 455281"/>
              <a:gd name="csX8" fmla="*/ 1897572 w 2463678"/>
              <a:gd name="csY8" fmla="*/ 0 h 455281"/>
              <a:gd name="csX9" fmla="*/ 2143387 w 2463678"/>
              <a:gd name="csY9" fmla="*/ 0 h 455281"/>
              <a:gd name="csX10" fmla="*/ 2234898 w 2463678"/>
              <a:gd name="csY10" fmla="*/ 0 h 455281"/>
              <a:gd name="csX11" fmla="*/ 2292515 w 2463678"/>
              <a:gd name="csY11" fmla="*/ 23740 h 455281"/>
              <a:gd name="csX12" fmla="*/ 2439776 w 2463678"/>
              <a:gd name="csY12" fmla="*/ 170242 h 455281"/>
              <a:gd name="csX13" fmla="*/ 2439776 w 2463678"/>
              <a:gd name="csY13" fmla="*/ 285039 h 455281"/>
              <a:gd name="csX14" fmla="*/ 2292515 w 2463678"/>
              <a:gd name="csY14" fmla="*/ 431542 h 455281"/>
              <a:gd name="csX15" fmla="*/ 2234898 w 2463678"/>
              <a:gd name="csY15" fmla="*/ 455281 h 455281"/>
              <a:gd name="csX16" fmla="*/ 1897572 w 2463678"/>
              <a:gd name="csY16" fmla="*/ 455281 h 455281"/>
              <a:gd name="csX17" fmla="*/ 418963 w 2463678"/>
              <a:gd name="csY17" fmla="*/ 455281 h 455281"/>
              <a:gd name="csX18" fmla="*/ 81637 w 2463678"/>
              <a:gd name="csY18" fmla="*/ 455281 h 455281"/>
              <a:gd name="csX19" fmla="*/ 81631 w 2463678"/>
              <a:gd name="csY19" fmla="*/ 455280 h 455281"/>
              <a:gd name="csX20" fmla="*/ 0 w 2463678"/>
              <a:gd name="csY20" fmla="*/ 455280 h 455281"/>
              <a:gd name="csX21" fmla="*/ 0 w 2463678"/>
              <a:gd name="csY21" fmla="*/ 374065 h 455281"/>
              <a:gd name="csX22" fmla="*/ 0 w 2463678"/>
              <a:gd name="csY22" fmla="*/ 80903 h 4552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463678" h="455281">
                <a:moveTo>
                  <a:pt x="0" y="0"/>
                </a:moveTo>
                <a:lnTo>
                  <a:pt x="289065" y="0"/>
                </a:lnTo>
                <a:lnTo>
                  <a:pt x="337326" y="0"/>
                </a:lnTo>
                <a:lnTo>
                  <a:pt x="1137448" y="0"/>
                </a:lnTo>
                <a:lnTo>
                  <a:pt x="1183814" y="0"/>
                </a:lnTo>
                <a:lnTo>
                  <a:pt x="1474774" y="0"/>
                </a:lnTo>
                <a:lnTo>
                  <a:pt x="1521140" y="0"/>
                </a:lnTo>
                <a:lnTo>
                  <a:pt x="1806061" y="0"/>
                </a:lnTo>
                <a:lnTo>
                  <a:pt x="1897572" y="0"/>
                </a:lnTo>
                <a:lnTo>
                  <a:pt x="2143387" y="0"/>
                </a:lnTo>
                <a:lnTo>
                  <a:pt x="2234898" y="0"/>
                </a:lnTo>
                <a:cubicBezTo>
                  <a:pt x="2256406" y="0"/>
                  <a:pt x="2277287" y="8589"/>
                  <a:pt x="2292515" y="23740"/>
                </a:cubicBezTo>
                <a:lnTo>
                  <a:pt x="2439776" y="170242"/>
                </a:lnTo>
                <a:cubicBezTo>
                  <a:pt x="2471646" y="201947"/>
                  <a:pt x="2471646" y="253334"/>
                  <a:pt x="2439776" y="285039"/>
                </a:cubicBezTo>
                <a:lnTo>
                  <a:pt x="2292515" y="431542"/>
                </a:lnTo>
                <a:cubicBezTo>
                  <a:pt x="2277287" y="446690"/>
                  <a:pt x="2256563" y="455281"/>
                  <a:pt x="2234898" y="455281"/>
                </a:cubicBezTo>
                <a:lnTo>
                  <a:pt x="1897572" y="455281"/>
                </a:lnTo>
                <a:lnTo>
                  <a:pt x="418963" y="455281"/>
                </a:lnTo>
                <a:lnTo>
                  <a:pt x="81637" y="455281"/>
                </a:lnTo>
                <a:lnTo>
                  <a:pt x="81631" y="455280"/>
                </a:lnTo>
                <a:lnTo>
                  <a:pt x="0" y="455280"/>
                </a:lnTo>
                <a:lnTo>
                  <a:pt x="0" y="374065"/>
                </a:lnTo>
                <a:lnTo>
                  <a:pt x="0" y="80903"/>
                </a:lnTo>
                <a:close/>
              </a:path>
            </a:pathLst>
          </a:custGeom>
          <a:effectLst>
            <a:softEdge rad="25400"/>
          </a:effectLst>
        </p:spPr>
        <p:style>
          <a:lnRef idx="0">
            <a:srgbClr val="FFFFFF"/>
          </a:lnRef>
          <a:fillRef idx="1">
            <a:schemeClr val="accent1"/>
          </a:fillRef>
          <a:effectRef idx="0">
            <a:srgbClr val="FFFFFF"/>
          </a:effectRef>
          <a:fontRef idx="minor">
            <a:schemeClr val="dk1"/>
          </a:fontRef>
        </p:style>
        <p:txBody>
          <a:bodyPr wrap="square" anchor="ctr">
            <a:noAutofit/>
          </a:bodyPr>
          <a:lstStyle/>
          <a:p>
            <a:pPr algn="ctr"/>
            <a:r>
              <a:rPr lang="zh-CN" altLang="en-US" b="1">
                <a:gradFill>
                  <a:gsLst>
                    <a:gs pos="0">
                      <a:schemeClr val="bg1"/>
                    </a:gs>
                    <a:gs pos="100000">
                      <a:schemeClr val="bg1"/>
                    </a:gs>
                  </a:gsLst>
                  <a:lin ang="5400000" scaled="1"/>
                </a:gradFill>
                <a:latin typeface="微软雅黑" panose="020B0503020204020204" charset="-122"/>
                <a:ea typeface="微软雅黑" panose="020B0503020204020204" charset="-122"/>
              </a:rPr>
              <a:t>全身安全性大幅</a:t>
            </a:r>
            <a:r>
              <a:rPr lang="zh-CN" altLang="en-US" b="1">
                <a:gradFill>
                  <a:gsLst>
                    <a:gs pos="0">
                      <a:schemeClr val="bg1"/>
                    </a:gs>
                    <a:gs pos="100000">
                      <a:schemeClr val="bg1"/>
                    </a:gs>
                  </a:gsLst>
                  <a:lin ang="5400000" scaled="1"/>
                </a:gradFill>
                <a:latin typeface="微软雅黑" panose="020B0503020204020204" charset="-122"/>
                <a:ea typeface="微软雅黑" panose="020B0503020204020204" charset="-122"/>
              </a:rPr>
              <a:t>提升</a:t>
            </a:r>
            <a:endParaRPr lang="zh-CN" altLang="en-US" b="1">
              <a:gradFill>
                <a:gsLst>
                  <a:gs pos="0">
                    <a:schemeClr val="bg1"/>
                  </a:gs>
                  <a:gs pos="100000">
                    <a:schemeClr val="bg1"/>
                  </a:gs>
                </a:gsLst>
                <a:lin ang="5400000" scaled="1"/>
              </a:gradFill>
              <a:latin typeface="微软雅黑" panose="020B0503020204020204" charset="-122"/>
              <a:ea typeface="微软雅黑" panose="020B0503020204020204" charset="-122"/>
            </a:endParaRPr>
          </a:p>
        </p:txBody>
      </p:sp>
      <p:sp>
        <p:nvSpPr>
          <p:cNvPr id="33" name="文本框 32"/>
          <p:cNvSpPr txBox="1"/>
          <p:nvPr>
            <p:custDataLst>
              <p:tags r:id="rId5"/>
            </p:custDataLst>
          </p:nvPr>
        </p:nvSpPr>
        <p:spPr>
          <a:xfrm>
            <a:off x="559435" y="7614285"/>
            <a:ext cx="5254625" cy="1372870"/>
          </a:xfrm>
          <a:prstGeom prst="rect">
            <a:avLst/>
          </a:prstGeom>
          <a:noFill/>
        </p:spPr>
        <p:txBody>
          <a:bodyPr wrap="square" anchor="ctr">
            <a:noAutofit/>
          </a:bodyPr>
          <a:lstStyle/>
          <a:p>
            <a:pPr>
              <a:lnSpc>
                <a:spcPct val="120000"/>
              </a:lnSpc>
            </a:pPr>
            <a:endParaRPr lang="en-US" altLang="zh-CN" sz="1400" b="1" baseline="30000">
              <a:gradFill>
                <a:gsLst>
                  <a:gs pos="0">
                    <a:schemeClr val="tx1"/>
                  </a:gs>
                  <a:gs pos="100000">
                    <a:schemeClr val="tx1"/>
                  </a:gs>
                </a:gsLst>
                <a:lin ang="0" scaled="0"/>
              </a:gradFill>
              <a:latin typeface="+mn-ea"/>
            </a:endParaRPr>
          </a:p>
        </p:txBody>
      </p:sp>
      <p:sp>
        <p:nvSpPr>
          <p:cNvPr id="36" name="矩形: 圆角 35"/>
          <p:cNvSpPr/>
          <p:nvPr>
            <p:custDataLst>
              <p:tags r:id="rId6"/>
            </p:custDataLst>
          </p:nvPr>
        </p:nvSpPr>
        <p:spPr>
          <a:xfrm>
            <a:off x="6252210" y="1170632"/>
            <a:ext cx="5507990" cy="1732280"/>
          </a:xfrm>
          <a:prstGeom prst="roundRect">
            <a:avLst>
              <a:gd name="adj" fmla="val 4381"/>
            </a:avLst>
          </a:prstGeom>
          <a:solidFill>
            <a:schemeClr val="bg1"/>
          </a:solidFill>
          <a:ln w="19050">
            <a:gradFill>
              <a:gsLst>
                <a:gs pos="0">
                  <a:srgbClr val="A073F3">
                    <a:alpha val="0"/>
                  </a:srgbClr>
                </a:gs>
                <a:gs pos="100000">
                  <a:srgbClr val="A073F3"/>
                </a:gs>
              </a:gsLst>
              <a:lin ang="0" scaled="0"/>
            </a:gradFill>
          </a:ln>
          <a:effectLst>
            <a:outerShdw blurRad="63500" dist="63500" dir="5400000" algn="t" rotWithShape="0">
              <a:srgbClr val="A073F3">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1" name="矩形: 圆角 40"/>
          <p:cNvSpPr/>
          <p:nvPr>
            <p:custDataLst>
              <p:tags r:id="rId7"/>
            </p:custDataLst>
          </p:nvPr>
        </p:nvSpPr>
        <p:spPr>
          <a:xfrm>
            <a:off x="431800" y="3024306"/>
            <a:ext cx="5507990" cy="1388110"/>
          </a:xfrm>
          <a:prstGeom prst="roundRect">
            <a:avLst>
              <a:gd name="adj" fmla="val 4174"/>
            </a:avLst>
          </a:prstGeom>
          <a:solidFill>
            <a:schemeClr val="bg1"/>
          </a:solidFill>
          <a:ln w="19050">
            <a:gradFill>
              <a:gsLst>
                <a:gs pos="0">
                  <a:srgbClr val="A073F3">
                    <a:alpha val="0"/>
                  </a:srgbClr>
                </a:gs>
                <a:gs pos="100000">
                  <a:srgbClr val="A073F3"/>
                </a:gs>
              </a:gsLst>
              <a:lin ang="0" scaled="0"/>
            </a:gradFill>
          </a:ln>
          <a:effectLst>
            <a:outerShdw blurRad="63500" dist="63500" dir="5400000" algn="t" rotWithShape="0">
              <a:srgbClr val="A073F3">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文本框 42"/>
          <p:cNvSpPr txBox="1"/>
          <p:nvPr>
            <p:custDataLst>
              <p:tags r:id="rId8"/>
            </p:custDataLst>
          </p:nvPr>
        </p:nvSpPr>
        <p:spPr>
          <a:xfrm>
            <a:off x="536575" y="7870190"/>
            <a:ext cx="5254625" cy="1097915"/>
          </a:xfrm>
          <a:prstGeom prst="rect">
            <a:avLst/>
          </a:prstGeom>
          <a:noFill/>
        </p:spPr>
        <p:txBody>
          <a:bodyPr wrap="square" anchor="ctr">
            <a:noAutofit/>
          </a:bodyPr>
          <a:lstStyle/>
          <a:p>
            <a:pPr>
              <a:lnSpc>
                <a:spcPct val="150000"/>
              </a:lnSpc>
            </a:pPr>
            <a:endParaRPr lang="zh-CN" altLang="en-US" sz="1600">
              <a:gradFill>
                <a:gsLst>
                  <a:gs pos="0">
                    <a:schemeClr val="tx1"/>
                  </a:gs>
                  <a:gs pos="100000">
                    <a:schemeClr val="tx1"/>
                  </a:gs>
                </a:gsLst>
                <a:lin ang="0" scaled="0"/>
              </a:gradFill>
              <a:latin typeface="+mn-ea"/>
            </a:endParaRPr>
          </a:p>
        </p:txBody>
      </p:sp>
      <p:sp>
        <p:nvSpPr>
          <p:cNvPr id="44" name="矩形: 圆角 43"/>
          <p:cNvSpPr/>
          <p:nvPr>
            <p:custDataLst>
              <p:tags r:id="rId9"/>
            </p:custDataLst>
          </p:nvPr>
        </p:nvSpPr>
        <p:spPr>
          <a:xfrm>
            <a:off x="6252210" y="3024306"/>
            <a:ext cx="5507990" cy="1388110"/>
          </a:xfrm>
          <a:prstGeom prst="roundRect">
            <a:avLst>
              <a:gd name="adj" fmla="val 5877"/>
            </a:avLst>
          </a:prstGeom>
          <a:solidFill>
            <a:schemeClr val="bg1"/>
          </a:solidFill>
          <a:ln w="19050">
            <a:gradFill>
              <a:gsLst>
                <a:gs pos="0">
                  <a:srgbClr val="A073F3">
                    <a:alpha val="0"/>
                  </a:srgbClr>
                </a:gs>
                <a:gs pos="100000">
                  <a:srgbClr val="A073F3"/>
                </a:gs>
              </a:gsLst>
              <a:lin ang="0" scaled="0"/>
            </a:gradFill>
          </a:ln>
          <a:effectLst>
            <a:outerShdw blurRad="63500" dist="63500" dir="5400000" algn="t" rotWithShape="0">
              <a:srgbClr val="A073F3">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6" name="文本框 45"/>
          <p:cNvSpPr txBox="1"/>
          <p:nvPr>
            <p:custDataLst>
              <p:tags r:id="rId10"/>
            </p:custDataLst>
          </p:nvPr>
        </p:nvSpPr>
        <p:spPr>
          <a:xfrm>
            <a:off x="6356985" y="7852410"/>
            <a:ext cx="5254625" cy="1097915"/>
          </a:xfrm>
          <a:prstGeom prst="rect">
            <a:avLst/>
          </a:prstGeom>
          <a:noFill/>
        </p:spPr>
        <p:txBody>
          <a:bodyPr wrap="square" anchor="ctr">
            <a:noAutofit/>
          </a:bodyPr>
          <a:lstStyle/>
          <a:p>
            <a:pPr>
              <a:lnSpc>
                <a:spcPct val="150000"/>
              </a:lnSpc>
            </a:pPr>
            <a:endParaRPr lang="zh-CN" altLang="en-US" sz="1600">
              <a:gradFill>
                <a:gsLst>
                  <a:gs pos="0">
                    <a:schemeClr val="tx1"/>
                  </a:gs>
                  <a:gs pos="100000">
                    <a:schemeClr val="tx1"/>
                  </a:gs>
                </a:gsLst>
                <a:lin ang="0" scaled="0"/>
              </a:gradFill>
              <a:latin typeface="+mn-ea"/>
            </a:endParaRPr>
          </a:p>
        </p:txBody>
      </p:sp>
      <p:sp>
        <p:nvSpPr>
          <p:cNvPr id="47" name="文本框 46"/>
          <p:cNvSpPr txBox="1"/>
          <p:nvPr/>
        </p:nvSpPr>
        <p:spPr>
          <a:xfrm>
            <a:off x="581660" y="4620356"/>
            <a:ext cx="5209540" cy="470535"/>
          </a:xfrm>
          <a:prstGeom prst="rect">
            <a:avLst/>
          </a:prstGeom>
          <a:noFill/>
        </p:spPr>
        <p:txBody>
          <a:bodyPr wrap="square" anchor="ctr">
            <a:noAutofit/>
          </a:bodyPr>
          <a:lstStyle/>
          <a:p>
            <a:pPr algn="ctr">
              <a:lnSpc>
                <a:spcPct val="120000"/>
              </a:lnSpc>
            </a:pPr>
            <a:r>
              <a:rPr lang="en-US" altLang="zh-CN" sz="1200" b="1">
                <a:gradFill>
                  <a:gsLst>
                    <a:gs pos="0">
                      <a:schemeClr val="tx1"/>
                    </a:gs>
                    <a:gs pos="100000">
                      <a:schemeClr val="tx1"/>
                    </a:gs>
                  </a:gsLst>
                  <a:lin ang="0" scaled="0"/>
                </a:gradFill>
                <a:latin typeface="+mn-ea"/>
              </a:rPr>
              <a:t>C13-04</a:t>
            </a:r>
            <a:r>
              <a:rPr lang="zh-CN" altLang="en-US" sz="1200" b="1">
                <a:gradFill>
                  <a:gsLst>
                    <a:gs pos="0">
                      <a:schemeClr val="tx1"/>
                    </a:gs>
                    <a:gs pos="100000">
                      <a:schemeClr val="tx1"/>
                    </a:gs>
                  </a:gsLst>
                  <a:lin ang="0" scaled="0"/>
                </a:gradFill>
                <a:latin typeface="+mn-ea"/>
              </a:rPr>
              <a:t>研究中 </a:t>
            </a:r>
            <a:r>
              <a:rPr lang="en-US" altLang="zh-CN" sz="1200" b="1">
                <a:gradFill>
                  <a:gsLst>
                    <a:gs pos="0">
                      <a:schemeClr val="tx1"/>
                    </a:gs>
                    <a:gs pos="100000">
                      <a:schemeClr val="tx1"/>
                    </a:gs>
                  </a:gsLst>
                  <a:lin ang="0" scaled="0"/>
                </a:gradFill>
                <a:latin typeface="+mn-ea"/>
              </a:rPr>
              <a:t>DEXYCU</a:t>
            </a:r>
            <a:r>
              <a:rPr lang="zh-CN" altLang="en-US" sz="1200" b="1">
                <a:gradFill>
                  <a:gsLst>
                    <a:gs pos="0">
                      <a:schemeClr val="tx1"/>
                    </a:gs>
                    <a:gs pos="100000">
                      <a:schemeClr val="tx1"/>
                    </a:gs>
                  </a:gsLst>
                  <a:lin ang="0" scaled="0"/>
                </a:gradFill>
                <a:latin typeface="+mn-ea"/>
              </a:rPr>
              <a:t>组整体不良事件发生率和与药物相关的不良事件发生率均少于安慰剂组，安全性更优</a:t>
            </a:r>
            <a:endParaRPr lang="zh-CN" altLang="en-US" sz="1200" b="1">
              <a:gradFill>
                <a:gsLst>
                  <a:gs pos="0">
                    <a:schemeClr val="tx1"/>
                  </a:gs>
                  <a:gs pos="100000">
                    <a:schemeClr val="tx1"/>
                  </a:gs>
                </a:gsLst>
                <a:lin ang="0" scaled="0"/>
              </a:gradFill>
              <a:latin typeface="+mn-ea"/>
            </a:endParaRPr>
          </a:p>
        </p:txBody>
      </p:sp>
      <p:graphicFrame>
        <p:nvGraphicFramePr>
          <p:cNvPr id="53" name="图表 52"/>
          <p:cNvGraphicFramePr/>
          <p:nvPr/>
        </p:nvGraphicFramePr>
        <p:xfrm>
          <a:off x="557530" y="5041919"/>
          <a:ext cx="5256530" cy="106108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4" name="图表 53"/>
          <p:cNvGraphicFramePr/>
          <p:nvPr/>
        </p:nvGraphicFramePr>
        <p:xfrm>
          <a:off x="6479934" y="5041919"/>
          <a:ext cx="5052542" cy="1061085"/>
        </p:xfrm>
        <a:graphic>
          <a:graphicData uri="http://schemas.openxmlformats.org/drawingml/2006/chart">
            <c:chart xmlns:c="http://schemas.openxmlformats.org/drawingml/2006/chart" xmlns:r="http://schemas.openxmlformats.org/officeDocument/2006/relationships" r:id="rId2"/>
          </a:graphicData>
        </a:graphic>
      </p:graphicFrame>
      <p:sp>
        <p:nvSpPr>
          <p:cNvPr id="55" name="文本框 54"/>
          <p:cNvSpPr txBox="1"/>
          <p:nvPr/>
        </p:nvSpPr>
        <p:spPr>
          <a:xfrm>
            <a:off x="1616710" y="6065539"/>
            <a:ext cx="3138170" cy="179070"/>
          </a:xfrm>
          <a:prstGeom prst="rect">
            <a:avLst/>
          </a:prstGeom>
          <a:noFill/>
        </p:spPr>
        <p:txBody>
          <a:bodyPr wrap="square" anchor="ctr">
            <a:noAutofit/>
          </a:bodyPr>
          <a:lstStyle/>
          <a:p>
            <a:pPr algn="ctr"/>
            <a:r>
              <a:rPr lang="zh-CN" altLang="en-US" sz="900">
                <a:gradFill>
                  <a:gsLst>
                    <a:gs pos="0">
                      <a:schemeClr val="tx1">
                        <a:lumMod val="60000"/>
                        <a:lumOff val="40000"/>
                      </a:schemeClr>
                    </a:gs>
                    <a:gs pos="100000">
                      <a:schemeClr val="tx1">
                        <a:lumMod val="60000"/>
                        <a:lumOff val="40000"/>
                      </a:schemeClr>
                    </a:gs>
                  </a:gsLst>
                  <a:lin ang="0" scaled="0"/>
                </a:gradFill>
                <a:latin typeface="+mn-ea"/>
              </a:rPr>
              <a:t>境外临床研究报告（</a:t>
            </a:r>
            <a:r>
              <a:rPr lang="en-US" altLang="zh-CN" sz="900">
                <a:gradFill>
                  <a:gsLst>
                    <a:gs pos="0">
                      <a:schemeClr val="tx1">
                        <a:lumMod val="60000"/>
                        <a:lumOff val="40000"/>
                      </a:schemeClr>
                    </a:gs>
                    <a:gs pos="100000">
                      <a:schemeClr val="tx1">
                        <a:lumMod val="60000"/>
                        <a:lumOff val="40000"/>
                      </a:schemeClr>
                    </a:gs>
                  </a:gsLst>
                  <a:lin ang="0" scaled="0"/>
                </a:gradFill>
                <a:latin typeface="+mn-ea"/>
              </a:rPr>
              <a:t>CSR</a:t>
            </a:r>
            <a:r>
              <a:rPr lang="zh-CN" altLang="en-US" sz="900">
                <a:gradFill>
                  <a:gsLst>
                    <a:gs pos="0">
                      <a:schemeClr val="tx1">
                        <a:lumMod val="60000"/>
                        <a:lumOff val="40000"/>
                      </a:schemeClr>
                    </a:gs>
                    <a:gs pos="100000">
                      <a:schemeClr val="tx1">
                        <a:lumMod val="60000"/>
                        <a:lumOff val="40000"/>
                      </a:schemeClr>
                    </a:gs>
                  </a:gsLst>
                  <a:lin ang="0" scaled="0"/>
                </a:gradFill>
                <a:latin typeface="+mn-ea"/>
              </a:rPr>
              <a:t>）数据</a:t>
            </a:r>
            <a:r>
              <a:rPr lang="en-US" altLang="zh-CN" sz="900">
                <a:gradFill>
                  <a:gsLst>
                    <a:gs pos="0">
                      <a:schemeClr val="tx1">
                        <a:lumMod val="60000"/>
                        <a:lumOff val="40000"/>
                      </a:schemeClr>
                    </a:gs>
                    <a:gs pos="100000">
                      <a:schemeClr val="tx1">
                        <a:lumMod val="60000"/>
                        <a:lumOff val="40000"/>
                      </a:schemeClr>
                    </a:gs>
                  </a:gsLst>
                  <a:lin ang="0" scaled="0"/>
                </a:gradFill>
                <a:latin typeface="+mn-ea"/>
              </a:rPr>
              <a:t>Data On File </a:t>
            </a:r>
            <a:endParaRPr lang="en-US" altLang="zh-CN" sz="900">
              <a:gradFill>
                <a:gsLst>
                  <a:gs pos="0">
                    <a:schemeClr val="tx1">
                      <a:lumMod val="60000"/>
                      <a:lumOff val="40000"/>
                    </a:schemeClr>
                  </a:gs>
                  <a:gs pos="100000">
                    <a:schemeClr val="tx1">
                      <a:lumMod val="60000"/>
                      <a:lumOff val="40000"/>
                    </a:schemeClr>
                  </a:gs>
                </a:gsLst>
                <a:lin ang="0" scaled="0"/>
              </a:gradFill>
              <a:latin typeface="+mn-ea"/>
            </a:endParaRPr>
          </a:p>
        </p:txBody>
      </p:sp>
      <p:sp>
        <p:nvSpPr>
          <p:cNvPr id="56" name="文本框 55"/>
          <p:cNvSpPr txBox="1"/>
          <p:nvPr/>
        </p:nvSpPr>
        <p:spPr>
          <a:xfrm>
            <a:off x="7437120" y="6065539"/>
            <a:ext cx="3138170" cy="179070"/>
          </a:xfrm>
          <a:prstGeom prst="rect">
            <a:avLst/>
          </a:prstGeom>
          <a:noFill/>
        </p:spPr>
        <p:txBody>
          <a:bodyPr wrap="square" anchor="ctr">
            <a:noAutofit/>
          </a:bodyPr>
          <a:lstStyle/>
          <a:p>
            <a:pPr algn="ctr"/>
            <a:r>
              <a:rPr lang="zh-CN" altLang="en-US" sz="900">
                <a:gradFill>
                  <a:gsLst>
                    <a:gs pos="0">
                      <a:schemeClr val="tx1">
                        <a:lumMod val="60000"/>
                        <a:lumOff val="40000"/>
                      </a:schemeClr>
                    </a:gs>
                    <a:gs pos="100000">
                      <a:schemeClr val="tx1">
                        <a:lumMod val="60000"/>
                        <a:lumOff val="40000"/>
                      </a:schemeClr>
                    </a:gs>
                  </a:gsLst>
                  <a:lin ang="0" scaled="0"/>
                </a:gradFill>
                <a:latin typeface="+mn-ea"/>
              </a:rPr>
              <a:t>数据来自</a:t>
            </a:r>
            <a:r>
              <a:rPr lang="en-US" altLang="zh-CN" sz="900">
                <a:gradFill>
                  <a:gsLst>
                    <a:gs pos="0">
                      <a:schemeClr val="tx1">
                        <a:lumMod val="60000"/>
                        <a:lumOff val="40000"/>
                      </a:schemeClr>
                    </a:gs>
                    <a:gs pos="100000">
                      <a:schemeClr val="tx1">
                        <a:lumMod val="60000"/>
                        <a:lumOff val="40000"/>
                      </a:schemeClr>
                    </a:gs>
                  </a:gsLst>
                  <a:lin ang="0" scaled="0"/>
                </a:gradFill>
                <a:latin typeface="+mn-ea"/>
              </a:rPr>
              <a:t>OT-502-001</a:t>
            </a:r>
            <a:r>
              <a:rPr lang="zh-CN" altLang="en-US" sz="900">
                <a:gradFill>
                  <a:gsLst>
                    <a:gs pos="0">
                      <a:schemeClr val="tx1">
                        <a:lumMod val="60000"/>
                        <a:lumOff val="40000"/>
                      </a:schemeClr>
                    </a:gs>
                    <a:gs pos="100000">
                      <a:schemeClr val="tx1">
                        <a:lumMod val="60000"/>
                        <a:lumOff val="40000"/>
                      </a:schemeClr>
                    </a:gs>
                  </a:gsLst>
                  <a:lin ang="0" scaled="0"/>
                </a:gradFill>
                <a:latin typeface="+mn-ea"/>
              </a:rPr>
              <a:t>临床研究报告</a:t>
            </a:r>
            <a:endParaRPr lang="zh-CN" altLang="en-US" sz="900">
              <a:gradFill>
                <a:gsLst>
                  <a:gs pos="0">
                    <a:schemeClr val="tx1">
                      <a:lumMod val="60000"/>
                      <a:lumOff val="40000"/>
                    </a:schemeClr>
                  </a:gs>
                  <a:gs pos="100000">
                    <a:schemeClr val="tx1">
                      <a:lumMod val="60000"/>
                      <a:lumOff val="40000"/>
                    </a:schemeClr>
                  </a:gs>
                </a:gsLst>
                <a:lin ang="0" scaled="0"/>
              </a:gradFill>
              <a:latin typeface="+mn-ea"/>
            </a:endParaRPr>
          </a:p>
        </p:txBody>
      </p:sp>
      <p:sp>
        <p:nvSpPr>
          <p:cNvPr id="17" name="文本框 16"/>
          <p:cNvSpPr txBox="1"/>
          <p:nvPr/>
        </p:nvSpPr>
        <p:spPr>
          <a:xfrm>
            <a:off x="431800" y="6424930"/>
            <a:ext cx="11400155" cy="349250"/>
          </a:xfrm>
          <a:prstGeom prst="rect">
            <a:avLst/>
          </a:prstGeom>
          <a:noFill/>
        </p:spPr>
        <p:txBody>
          <a:bodyPr wrap="square" rtlCol="0" anchor="t">
            <a:noAutofit/>
          </a:bodyPr>
          <a:lstStyle/>
          <a:p>
            <a:pPr lvl="0" algn="l">
              <a:buClrTx/>
              <a:buSzTx/>
              <a:buFontTx/>
            </a:pP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*根据</a:t>
            </a:r>
            <a:r>
              <a:rPr lang="zh-CN" altLang="en-US" sz="700">
                <a:gradFill>
                  <a:gsLst>
                    <a:gs pos="0">
                      <a:schemeClr val="tx1">
                        <a:lumMod val="75000"/>
                        <a:lumOff val="25000"/>
                      </a:schemeClr>
                    </a:gs>
                    <a:gs pos="100000">
                      <a:schemeClr val="tx1">
                        <a:lumMod val="75000"/>
                        <a:lumOff val="25000"/>
                      </a:schemeClr>
                    </a:gs>
                  </a:gsLst>
                  <a:lin ang="5400000" scaled="1"/>
                </a:gradFill>
                <a:latin typeface="+mn-ea"/>
                <a:sym typeface="+mn-ea"/>
              </a:rPr>
              <a:t>《</a:t>
            </a: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2015</a:t>
            </a:r>
            <a:r>
              <a:rPr lang="zh-CN" altLang="en-US" sz="700">
                <a:gradFill>
                  <a:gsLst>
                    <a:gs pos="0">
                      <a:schemeClr val="tx1">
                        <a:lumMod val="75000"/>
                        <a:lumOff val="25000"/>
                      </a:schemeClr>
                    </a:gs>
                    <a:gs pos="100000">
                      <a:schemeClr val="tx1">
                        <a:lumMod val="75000"/>
                        <a:lumOff val="25000"/>
                      </a:schemeClr>
                    </a:gs>
                  </a:gsLst>
                  <a:lin ang="5400000" scaled="1"/>
                </a:gradFill>
                <a:latin typeface="+mn-ea"/>
                <a:sym typeface="+mn-ea"/>
              </a:rPr>
              <a:t>年我国白内障围手术期非感染性炎症反应防治专家共识》</a:t>
            </a: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推荐术后两周局部使用糖皮质激素抗炎4次/天，使用总剂量为2.1mg，本品单次注射约含0.517mg激素，相比传统滴眼液激素用量降低75%; 1. DEXYCU</a:t>
            </a:r>
            <a:r>
              <a:rPr lang="zh-CN" altLang="en-US" sz="700">
                <a:gradFill>
                  <a:gsLst>
                    <a:gs pos="0">
                      <a:schemeClr val="tx1">
                        <a:lumMod val="75000"/>
                        <a:lumOff val="25000"/>
                      </a:schemeClr>
                    </a:gs>
                    <a:gs pos="100000">
                      <a:schemeClr val="tx1">
                        <a:lumMod val="75000"/>
                        <a:lumOff val="25000"/>
                      </a:schemeClr>
                    </a:gs>
                  </a:gsLst>
                  <a:lin ang="5400000" scaled="1"/>
                </a:gradFill>
                <a:latin typeface="+mn-ea"/>
                <a:sym typeface="+mn-ea"/>
              </a:rPr>
              <a:t>儿童白内障术后抗炎安全性的</a:t>
            </a:r>
            <a:r>
              <a:rPr lang="en-US" altLang="en-US" sz="700">
                <a:gradFill>
                  <a:gsLst>
                    <a:gs pos="0">
                      <a:schemeClr val="tx1">
                        <a:lumMod val="75000"/>
                        <a:lumOff val="25000"/>
                      </a:schemeClr>
                    </a:gs>
                    <a:gs pos="100000">
                      <a:schemeClr val="tx1">
                        <a:lumMod val="75000"/>
                        <a:lumOff val="25000"/>
                      </a:schemeClr>
                    </a:gs>
                  </a:gsLst>
                  <a:lin ang="5400000" scaled="1"/>
                </a:gradFill>
                <a:latin typeface="+mn-ea"/>
                <a:sym typeface="+mn-ea"/>
              </a:rPr>
              <a:t>Ⅲ</a:t>
            </a: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a:t>
            </a:r>
            <a:r>
              <a:rPr lang="en-US" altLang="en-US" sz="700">
                <a:gradFill>
                  <a:gsLst>
                    <a:gs pos="0">
                      <a:schemeClr val="tx1">
                        <a:lumMod val="75000"/>
                        <a:lumOff val="25000"/>
                      </a:schemeClr>
                    </a:gs>
                    <a:gs pos="100000">
                      <a:schemeClr val="tx1">
                        <a:lumMod val="75000"/>
                        <a:lumOff val="25000"/>
                      </a:schemeClr>
                    </a:gs>
                  </a:gsLst>
                  <a:lin ang="5400000" scaled="1"/>
                </a:gradFill>
                <a:latin typeface="+mn-ea"/>
                <a:sym typeface="+mn-ea"/>
              </a:rPr>
              <a:t>Ⅳ</a:t>
            </a:r>
            <a:r>
              <a:rPr lang="zh-CN" altLang="en-US" sz="700">
                <a:gradFill>
                  <a:gsLst>
                    <a:gs pos="0">
                      <a:schemeClr val="tx1">
                        <a:lumMod val="75000"/>
                        <a:lumOff val="25000"/>
                      </a:schemeClr>
                    </a:gs>
                    <a:gs pos="100000">
                      <a:schemeClr val="tx1">
                        <a:lumMod val="75000"/>
                        <a:lumOff val="25000"/>
                      </a:schemeClr>
                    </a:gs>
                  </a:gsLst>
                  <a:lin ang="5400000" scaled="1"/>
                </a:gradFill>
                <a:latin typeface="+mn-ea"/>
                <a:sym typeface="+mn-ea"/>
              </a:rPr>
              <a:t>期前瞻性随机阳性对照多中心平行临床试验方案</a:t>
            </a: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 EYP-DIP-001; 2. Donnenfeld ED, Solomon KD, Matossian C. Safety of IBI-10090 for inflammation associated with cataract surgery: phase 3 multicenter study. J Cataract Refract Surg. 2018.; 3.国内III期注册临床试验报告（NMPA,2024,N=285,安慰剂对照</a:t>
            </a:r>
            <a:r>
              <a:rPr lang="zh-CN" altLang="en-US" sz="700">
                <a:gradFill>
                  <a:gsLst>
                    <a:gs pos="0">
                      <a:schemeClr val="tx1">
                        <a:lumMod val="75000"/>
                        <a:lumOff val="25000"/>
                      </a:schemeClr>
                    </a:gs>
                    <a:gs pos="100000">
                      <a:schemeClr val="tx1">
                        <a:lumMod val="75000"/>
                        <a:lumOff val="25000"/>
                      </a:schemeClr>
                    </a:gs>
                  </a:gsLst>
                  <a:lin ang="5400000" scaled="1"/>
                </a:gradFill>
                <a:latin typeface="+mn-ea"/>
                <a:sym typeface="+mn-ea"/>
              </a:rPr>
              <a:t>）</a:t>
            </a:r>
            <a:endPar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endParaRPr>
          </a:p>
        </p:txBody>
      </p:sp>
      <p:sp>
        <p:nvSpPr>
          <p:cNvPr id="3" name="任意多边形: 形状 2"/>
          <p:cNvSpPr/>
          <p:nvPr>
            <p:custDataLst>
              <p:tags r:id="rId11"/>
            </p:custDataLst>
          </p:nvPr>
        </p:nvSpPr>
        <p:spPr>
          <a:xfrm>
            <a:off x="6252210" y="1170632"/>
            <a:ext cx="2702604" cy="476863"/>
          </a:xfrm>
          <a:custGeom>
            <a:avLst/>
            <a:gdLst>
              <a:gd name="csX0" fmla="*/ 0 w 2463678"/>
              <a:gd name="csY0" fmla="*/ 0 h 455281"/>
              <a:gd name="csX1" fmla="*/ 289065 w 2463678"/>
              <a:gd name="csY1" fmla="*/ 0 h 455281"/>
              <a:gd name="csX2" fmla="*/ 337326 w 2463678"/>
              <a:gd name="csY2" fmla="*/ 0 h 455281"/>
              <a:gd name="csX3" fmla="*/ 1137448 w 2463678"/>
              <a:gd name="csY3" fmla="*/ 0 h 455281"/>
              <a:gd name="csX4" fmla="*/ 1183814 w 2463678"/>
              <a:gd name="csY4" fmla="*/ 0 h 455281"/>
              <a:gd name="csX5" fmla="*/ 1474774 w 2463678"/>
              <a:gd name="csY5" fmla="*/ 0 h 455281"/>
              <a:gd name="csX6" fmla="*/ 1521140 w 2463678"/>
              <a:gd name="csY6" fmla="*/ 0 h 455281"/>
              <a:gd name="csX7" fmla="*/ 1806061 w 2463678"/>
              <a:gd name="csY7" fmla="*/ 0 h 455281"/>
              <a:gd name="csX8" fmla="*/ 1897572 w 2463678"/>
              <a:gd name="csY8" fmla="*/ 0 h 455281"/>
              <a:gd name="csX9" fmla="*/ 2143387 w 2463678"/>
              <a:gd name="csY9" fmla="*/ 0 h 455281"/>
              <a:gd name="csX10" fmla="*/ 2234898 w 2463678"/>
              <a:gd name="csY10" fmla="*/ 0 h 455281"/>
              <a:gd name="csX11" fmla="*/ 2292515 w 2463678"/>
              <a:gd name="csY11" fmla="*/ 23740 h 455281"/>
              <a:gd name="csX12" fmla="*/ 2439776 w 2463678"/>
              <a:gd name="csY12" fmla="*/ 170242 h 455281"/>
              <a:gd name="csX13" fmla="*/ 2439776 w 2463678"/>
              <a:gd name="csY13" fmla="*/ 285039 h 455281"/>
              <a:gd name="csX14" fmla="*/ 2292515 w 2463678"/>
              <a:gd name="csY14" fmla="*/ 431542 h 455281"/>
              <a:gd name="csX15" fmla="*/ 2234898 w 2463678"/>
              <a:gd name="csY15" fmla="*/ 455281 h 455281"/>
              <a:gd name="csX16" fmla="*/ 1897572 w 2463678"/>
              <a:gd name="csY16" fmla="*/ 455281 h 455281"/>
              <a:gd name="csX17" fmla="*/ 418963 w 2463678"/>
              <a:gd name="csY17" fmla="*/ 455281 h 455281"/>
              <a:gd name="csX18" fmla="*/ 81637 w 2463678"/>
              <a:gd name="csY18" fmla="*/ 455281 h 455281"/>
              <a:gd name="csX19" fmla="*/ 81631 w 2463678"/>
              <a:gd name="csY19" fmla="*/ 455280 h 455281"/>
              <a:gd name="csX20" fmla="*/ 0 w 2463678"/>
              <a:gd name="csY20" fmla="*/ 455280 h 455281"/>
              <a:gd name="csX21" fmla="*/ 0 w 2463678"/>
              <a:gd name="csY21" fmla="*/ 374065 h 455281"/>
              <a:gd name="csX22" fmla="*/ 0 w 2463678"/>
              <a:gd name="csY22" fmla="*/ 80903 h 4552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463678" h="455281">
                <a:moveTo>
                  <a:pt x="0" y="0"/>
                </a:moveTo>
                <a:lnTo>
                  <a:pt x="289065" y="0"/>
                </a:lnTo>
                <a:lnTo>
                  <a:pt x="337326" y="0"/>
                </a:lnTo>
                <a:lnTo>
                  <a:pt x="1137448" y="0"/>
                </a:lnTo>
                <a:lnTo>
                  <a:pt x="1183814" y="0"/>
                </a:lnTo>
                <a:lnTo>
                  <a:pt x="1474774" y="0"/>
                </a:lnTo>
                <a:lnTo>
                  <a:pt x="1521140" y="0"/>
                </a:lnTo>
                <a:lnTo>
                  <a:pt x="1806061" y="0"/>
                </a:lnTo>
                <a:lnTo>
                  <a:pt x="1897572" y="0"/>
                </a:lnTo>
                <a:lnTo>
                  <a:pt x="2143387" y="0"/>
                </a:lnTo>
                <a:lnTo>
                  <a:pt x="2234898" y="0"/>
                </a:lnTo>
                <a:cubicBezTo>
                  <a:pt x="2256406" y="0"/>
                  <a:pt x="2277287" y="8589"/>
                  <a:pt x="2292515" y="23740"/>
                </a:cubicBezTo>
                <a:lnTo>
                  <a:pt x="2439776" y="170242"/>
                </a:lnTo>
                <a:cubicBezTo>
                  <a:pt x="2471646" y="201947"/>
                  <a:pt x="2471646" y="253334"/>
                  <a:pt x="2439776" y="285039"/>
                </a:cubicBezTo>
                <a:lnTo>
                  <a:pt x="2292515" y="431542"/>
                </a:lnTo>
                <a:cubicBezTo>
                  <a:pt x="2277287" y="446690"/>
                  <a:pt x="2256563" y="455281"/>
                  <a:pt x="2234898" y="455281"/>
                </a:cubicBezTo>
                <a:lnTo>
                  <a:pt x="1897572" y="455281"/>
                </a:lnTo>
                <a:lnTo>
                  <a:pt x="418963" y="455281"/>
                </a:lnTo>
                <a:lnTo>
                  <a:pt x="81637" y="455281"/>
                </a:lnTo>
                <a:lnTo>
                  <a:pt x="81631" y="455280"/>
                </a:lnTo>
                <a:lnTo>
                  <a:pt x="0" y="455280"/>
                </a:lnTo>
                <a:lnTo>
                  <a:pt x="0" y="374065"/>
                </a:lnTo>
                <a:lnTo>
                  <a:pt x="0" y="80903"/>
                </a:lnTo>
                <a:close/>
              </a:path>
            </a:pathLst>
          </a:custGeom>
          <a:effectLst>
            <a:softEdge rad="25400"/>
          </a:effectLst>
        </p:spPr>
        <p:style>
          <a:lnRef idx="0">
            <a:srgbClr val="FFFFFF"/>
          </a:lnRef>
          <a:fillRef idx="1">
            <a:schemeClr val="accent1"/>
          </a:fillRef>
          <a:effectRef idx="0">
            <a:srgbClr val="FFFFFF"/>
          </a:effectRef>
          <a:fontRef idx="minor">
            <a:schemeClr val="dk1"/>
          </a:fontRef>
        </p:style>
        <p:txBody>
          <a:bodyPr wrap="square" anchor="ctr">
            <a:noAutofit/>
          </a:bodyPr>
          <a:lstStyle/>
          <a:p>
            <a:pPr algn="ctr"/>
            <a:r>
              <a:rPr lang="zh-CN" altLang="en-US" b="1">
                <a:gradFill>
                  <a:gsLst>
                    <a:gs pos="0">
                      <a:schemeClr val="bg1"/>
                    </a:gs>
                    <a:gs pos="100000">
                      <a:schemeClr val="bg1"/>
                    </a:gs>
                  </a:gsLst>
                  <a:lin ang="5400000" scaled="1"/>
                </a:gradFill>
                <a:latin typeface="微软雅黑" panose="020B0503020204020204" charset="-122"/>
                <a:ea typeface="微软雅黑" panose="020B0503020204020204" charset="-122"/>
              </a:rPr>
              <a:t>局部不良反应发生率低</a:t>
            </a:r>
            <a:endParaRPr lang="zh-CN" altLang="en-US" b="1">
              <a:gradFill>
                <a:gsLst>
                  <a:gs pos="0">
                    <a:schemeClr val="bg1"/>
                  </a:gs>
                  <a:gs pos="100000">
                    <a:schemeClr val="bg1"/>
                  </a:gs>
                </a:gsLst>
                <a:lin ang="5400000" scaled="1"/>
              </a:gradFill>
              <a:latin typeface="微软雅黑" panose="020B0503020204020204" charset="-122"/>
              <a:ea typeface="微软雅黑" panose="020B0503020204020204" charset="-122"/>
            </a:endParaRPr>
          </a:p>
        </p:txBody>
      </p:sp>
      <p:sp>
        <p:nvSpPr>
          <p:cNvPr id="4" name="任意多边形: 形状 3"/>
          <p:cNvSpPr/>
          <p:nvPr>
            <p:custDataLst>
              <p:tags r:id="rId12"/>
            </p:custDataLst>
          </p:nvPr>
        </p:nvSpPr>
        <p:spPr>
          <a:xfrm>
            <a:off x="6252210" y="3024306"/>
            <a:ext cx="2702604" cy="476863"/>
          </a:xfrm>
          <a:custGeom>
            <a:avLst/>
            <a:gdLst>
              <a:gd name="csX0" fmla="*/ 0 w 2463678"/>
              <a:gd name="csY0" fmla="*/ 0 h 455281"/>
              <a:gd name="csX1" fmla="*/ 289065 w 2463678"/>
              <a:gd name="csY1" fmla="*/ 0 h 455281"/>
              <a:gd name="csX2" fmla="*/ 337326 w 2463678"/>
              <a:gd name="csY2" fmla="*/ 0 h 455281"/>
              <a:gd name="csX3" fmla="*/ 1137448 w 2463678"/>
              <a:gd name="csY3" fmla="*/ 0 h 455281"/>
              <a:gd name="csX4" fmla="*/ 1183814 w 2463678"/>
              <a:gd name="csY4" fmla="*/ 0 h 455281"/>
              <a:gd name="csX5" fmla="*/ 1474774 w 2463678"/>
              <a:gd name="csY5" fmla="*/ 0 h 455281"/>
              <a:gd name="csX6" fmla="*/ 1521140 w 2463678"/>
              <a:gd name="csY6" fmla="*/ 0 h 455281"/>
              <a:gd name="csX7" fmla="*/ 1806061 w 2463678"/>
              <a:gd name="csY7" fmla="*/ 0 h 455281"/>
              <a:gd name="csX8" fmla="*/ 1897572 w 2463678"/>
              <a:gd name="csY8" fmla="*/ 0 h 455281"/>
              <a:gd name="csX9" fmla="*/ 2143387 w 2463678"/>
              <a:gd name="csY9" fmla="*/ 0 h 455281"/>
              <a:gd name="csX10" fmla="*/ 2234898 w 2463678"/>
              <a:gd name="csY10" fmla="*/ 0 h 455281"/>
              <a:gd name="csX11" fmla="*/ 2292515 w 2463678"/>
              <a:gd name="csY11" fmla="*/ 23740 h 455281"/>
              <a:gd name="csX12" fmla="*/ 2439776 w 2463678"/>
              <a:gd name="csY12" fmla="*/ 170242 h 455281"/>
              <a:gd name="csX13" fmla="*/ 2439776 w 2463678"/>
              <a:gd name="csY13" fmla="*/ 285039 h 455281"/>
              <a:gd name="csX14" fmla="*/ 2292515 w 2463678"/>
              <a:gd name="csY14" fmla="*/ 431542 h 455281"/>
              <a:gd name="csX15" fmla="*/ 2234898 w 2463678"/>
              <a:gd name="csY15" fmla="*/ 455281 h 455281"/>
              <a:gd name="csX16" fmla="*/ 1897572 w 2463678"/>
              <a:gd name="csY16" fmla="*/ 455281 h 455281"/>
              <a:gd name="csX17" fmla="*/ 418963 w 2463678"/>
              <a:gd name="csY17" fmla="*/ 455281 h 455281"/>
              <a:gd name="csX18" fmla="*/ 81637 w 2463678"/>
              <a:gd name="csY18" fmla="*/ 455281 h 455281"/>
              <a:gd name="csX19" fmla="*/ 81631 w 2463678"/>
              <a:gd name="csY19" fmla="*/ 455280 h 455281"/>
              <a:gd name="csX20" fmla="*/ 0 w 2463678"/>
              <a:gd name="csY20" fmla="*/ 455280 h 455281"/>
              <a:gd name="csX21" fmla="*/ 0 w 2463678"/>
              <a:gd name="csY21" fmla="*/ 374065 h 455281"/>
              <a:gd name="csX22" fmla="*/ 0 w 2463678"/>
              <a:gd name="csY22" fmla="*/ 80903 h 4552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463678" h="455281">
                <a:moveTo>
                  <a:pt x="0" y="0"/>
                </a:moveTo>
                <a:lnTo>
                  <a:pt x="289065" y="0"/>
                </a:lnTo>
                <a:lnTo>
                  <a:pt x="337326" y="0"/>
                </a:lnTo>
                <a:lnTo>
                  <a:pt x="1137448" y="0"/>
                </a:lnTo>
                <a:lnTo>
                  <a:pt x="1183814" y="0"/>
                </a:lnTo>
                <a:lnTo>
                  <a:pt x="1474774" y="0"/>
                </a:lnTo>
                <a:lnTo>
                  <a:pt x="1521140" y="0"/>
                </a:lnTo>
                <a:lnTo>
                  <a:pt x="1806061" y="0"/>
                </a:lnTo>
                <a:lnTo>
                  <a:pt x="1897572" y="0"/>
                </a:lnTo>
                <a:lnTo>
                  <a:pt x="2143387" y="0"/>
                </a:lnTo>
                <a:lnTo>
                  <a:pt x="2234898" y="0"/>
                </a:lnTo>
                <a:cubicBezTo>
                  <a:pt x="2256406" y="0"/>
                  <a:pt x="2277287" y="8589"/>
                  <a:pt x="2292515" y="23740"/>
                </a:cubicBezTo>
                <a:lnTo>
                  <a:pt x="2439776" y="170242"/>
                </a:lnTo>
                <a:cubicBezTo>
                  <a:pt x="2471646" y="201947"/>
                  <a:pt x="2471646" y="253334"/>
                  <a:pt x="2439776" y="285039"/>
                </a:cubicBezTo>
                <a:lnTo>
                  <a:pt x="2292515" y="431542"/>
                </a:lnTo>
                <a:cubicBezTo>
                  <a:pt x="2277287" y="446690"/>
                  <a:pt x="2256563" y="455281"/>
                  <a:pt x="2234898" y="455281"/>
                </a:cubicBezTo>
                <a:lnTo>
                  <a:pt x="1897572" y="455281"/>
                </a:lnTo>
                <a:lnTo>
                  <a:pt x="418963" y="455281"/>
                </a:lnTo>
                <a:lnTo>
                  <a:pt x="81637" y="455281"/>
                </a:lnTo>
                <a:lnTo>
                  <a:pt x="81631" y="455280"/>
                </a:lnTo>
                <a:lnTo>
                  <a:pt x="0" y="455280"/>
                </a:lnTo>
                <a:lnTo>
                  <a:pt x="0" y="374065"/>
                </a:lnTo>
                <a:lnTo>
                  <a:pt x="0" y="80903"/>
                </a:lnTo>
                <a:close/>
              </a:path>
            </a:pathLst>
          </a:custGeom>
          <a:effectLst>
            <a:softEdge rad="25400"/>
          </a:effectLst>
        </p:spPr>
        <p:style>
          <a:lnRef idx="0">
            <a:srgbClr val="FFFFFF"/>
          </a:lnRef>
          <a:fillRef idx="1">
            <a:schemeClr val="accent1"/>
          </a:fillRef>
          <a:effectRef idx="0">
            <a:srgbClr val="FFFFFF"/>
          </a:effectRef>
          <a:fontRef idx="minor">
            <a:schemeClr val="dk1"/>
          </a:fontRef>
        </p:style>
        <p:txBody>
          <a:bodyPr wrap="square" anchor="ctr">
            <a:noAutofit/>
          </a:bodyPr>
          <a:lstStyle/>
          <a:p>
            <a:pPr algn="ctr"/>
            <a:r>
              <a:rPr lang="zh-CN" altLang="en-US" b="1">
                <a:gradFill>
                  <a:gsLst>
                    <a:gs pos="0">
                      <a:schemeClr val="bg1"/>
                    </a:gs>
                    <a:gs pos="100000">
                      <a:schemeClr val="bg1"/>
                    </a:gs>
                  </a:gsLst>
                  <a:lin ang="5400000" scaled="1"/>
                </a:gradFill>
                <a:latin typeface="微软雅黑" panose="020B0503020204020204" charset="-122"/>
                <a:ea typeface="微软雅黑" panose="020B0503020204020204" charset="-122"/>
              </a:rPr>
              <a:t>给药方式安全可靠</a:t>
            </a:r>
            <a:endParaRPr lang="zh-CN" altLang="en-US" b="1">
              <a:gradFill>
                <a:gsLst>
                  <a:gs pos="0">
                    <a:schemeClr val="bg1"/>
                  </a:gs>
                  <a:gs pos="100000">
                    <a:schemeClr val="bg1"/>
                  </a:gs>
                </a:gsLst>
                <a:lin ang="5400000" scaled="1"/>
              </a:gradFill>
              <a:latin typeface="微软雅黑" panose="020B0503020204020204" charset="-122"/>
              <a:ea typeface="微软雅黑" panose="020B0503020204020204" charset="-122"/>
            </a:endParaRPr>
          </a:p>
        </p:txBody>
      </p:sp>
      <p:sp>
        <p:nvSpPr>
          <p:cNvPr id="5" name="任意多边形: 形状 4"/>
          <p:cNvSpPr/>
          <p:nvPr>
            <p:custDataLst>
              <p:tags r:id="rId13"/>
            </p:custDataLst>
          </p:nvPr>
        </p:nvSpPr>
        <p:spPr>
          <a:xfrm>
            <a:off x="431800" y="3024306"/>
            <a:ext cx="2702604" cy="476863"/>
          </a:xfrm>
          <a:custGeom>
            <a:avLst/>
            <a:gdLst>
              <a:gd name="csX0" fmla="*/ 0 w 2463678"/>
              <a:gd name="csY0" fmla="*/ 0 h 455281"/>
              <a:gd name="csX1" fmla="*/ 289065 w 2463678"/>
              <a:gd name="csY1" fmla="*/ 0 h 455281"/>
              <a:gd name="csX2" fmla="*/ 337326 w 2463678"/>
              <a:gd name="csY2" fmla="*/ 0 h 455281"/>
              <a:gd name="csX3" fmla="*/ 1137448 w 2463678"/>
              <a:gd name="csY3" fmla="*/ 0 h 455281"/>
              <a:gd name="csX4" fmla="*/ 1183814 w 2463678"/>
              <a:gd name="csY4" fmla="*/ 0 h 455281"/>
              <a:gd name="csX5" fmla="*/ 1474774 w 2463678"/>
              <a:gd name="csY5" fmla="*/ 0 h 455281"/>
              <a:gd name="csX6" fmla="*/ 1521140 w 2463678"/>
              <a:gd name="csY6" fmla="*/ 0 h 455281"/>
              <a:gd name="csX7" fmla="*/ 1806061 w 2463678"/>
              <a:gd name="csY7" fmla="*/ 0 h 455281"/>
              <a:gd name="csX8" fmla="*/ 1897572 w 2463678"/>
              <a:gd name="csY8" fmla="*/ 0 h 455281"/>
              <a:gd name="csX9" fmla="*/ 2143387 w 2463678"/>
              <a:gd name="csY9" fmla="*/ 0 h 455281"/>
              <a:gd name="csX10" fmla="*/ 2234898 w 2463678"/>
              <a:gd name="csY10" fmla="*/ 0 h 455281"/>
              <a:gd name="csX11" fmla="*/ 2292515 w 2463678"/>
              <a:gd name="csY11" fmla="*/ 23740 h 455281"/>
              <a:gd name="csX12" fmla="*/ 2439776 w 2463678"/>
              <a:gd name="csY12" fmla="*/ 170242 h 455281"/>
              <a:gd name="csX13" fmla="*/ 2439776 w 2463678"/>
              <a:gd name="csY13" fmla="*/ 285039 h 455281"/>
              <a:gd name="csX14" fmla="*/ 2292515 w 2463678"/>
              <a:gd name="csY14" fmla="*/ 431542 h 455281"/>
              <a:gd name="csX15" fmla="*/ 2234898 w 2463678"/>
              <a:gd name="csY15" fmla="*/ 455281 h 455281"/>
              <a:gd name="csX16" fmla="*/ 1897572 w 2463678"/>
              <a:gd name="csY16" fmla="*/ 455281 h 455281"/>
              <a:gd name="csX17" fmla="*/ 418963 w 2463678"/>
              <a:gd name="csY17" fmla="*/ 455281 h 455281"/>
              <a:gd name="csX18" fmla="*/ 81637 w 2463678"/>
              <a:gd name="csY18" fmla="*/ 455281 h 455281"/>
              <a:gd name="csX19" fmla="*/ 81631 w 2463678"/>
              <a:gd name="csY19" fmla="*/ 455280 h 455281"/>
              <a:gd name="csX20" fmla="*/ 0 w 2463678"/>
              <a:gd name="csY20" fmla="*/ 455280 h 455281"/>
              <a:gd name="csX21" fmla="*/ 0 w 2463678"/>
              <a:gd name="csY21" fmla="*/ 374065 h 455281"/>
              <a:gd name="csX22" fmla="*/ 0 w 2463678"/>
              <a:gd name="csY22" fmla="*/ 80903 h 4552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463678" h="455281">
                <a:moveTo>
                  <a:pt x="0" y="0"/>
                </a:moveTo>
                <a:lnTo>
                  <a:pt x="289065" y="0"/>
                </a:lnTo>
                <a:lnTo>
                  <a:pt x="337326" y="0"/>
                </a:lnTo>
                <a:lnTo>
                  <a:pt x="1137448" y="0"/>
                </a:lnTo>
                <a:lnTo>
                  <a:pt x="1183814" y="0"/>
                </a:lnTo>
                <a:lnTo>
                  <a:pt x="1474774" y="0"/>
                </a:lnTo>
                <a:lnTo>
                  <a:pt x="1521140" y="0"/>
                </a:lnTo>
                <a:lnTo>
                  <a:pt x="1806061" y="0"/>
                </a:lnTo>
                <a:lnTo>
                  <a:pt x="1897572" y="0"/>
                </a:lnTo>
                <a:lnTo>
                  <a:pt x="2143387" y="0"/>
                </a:lnTo>
                <a:lnTo>
                  <a:pt x="2234898" y="0"/>
                </a:lnTo>
                <a:cubicBezTo>
                  <a:pt x="2256406" y="0"/>
                  <a:pt x="2277287" y="8589"/>
                  <a:pt x="2292515" y="23740"/>
                </a:cubicBezTo>
                <a:lnTo>
                  <a:pt x="2439776" y="170242"/>
                </a:lnTo>
                <a:cubicBezTo>
                  <a:pt x="2471646" y="201947"/>
                  <a:pt x="2471646" y="253334"/>
                  <a:pt x="2439776" y="285039"/>
                </a:cubicBezTo>
                <a:lnTo>
                  <a:pt x="2292515" y="431542"/>
                </a:lnTo>
                <a:cubicBezTo>
                  <a:pt x="2277287" y="446690"/>
                  <a:pt x="2256563" y="455281"/>
                  <a:pt x="2234898" y="455281"/>
                </a:cubicBezTo>
                <a:lnTo>
                  <a:pt x="1897572" y="455281"/>
                </a:lnTo>
                <a:lnTo>
                  <a:pt x="418963" y="455281"/>
                </a:lnTo>
                <a:lnTo>
                  <a:pt x="81637" y="455281"/>
                </a:lnTo>
                <a:lnTo>
                  <a:pt x="81631" y="455280"/>
                </a:lnTo>
                <a:lnTo>
                  <a:pt x="0" y="455280"/>
                </a:lnTo>
                <a:lnTo>
                  <a:pt x="0" y="374065"/>
                </a:lnTo>
                <a:lnTo>
                  <a:pt x="0" y="80903"/>
                </a:lnTo>
                <a:close/>
              </a:path>
            </a:pathLst>
          </a:custGeom>
          <a:effectLst>
            <a:softEdge rad="25400"/>
          </a:effectLst>
        </p:spPr>
        <p:style>
          <a:lnRef idx="0">
            <a:srgbClr val="FFFFFF"/>
          </a:lnRef>
          <a:fillRef idx="1">
            <a:schemeClr val="accent1"/>
          </a:fillRef>
          <a:effectRef idx="0">
            <a:srgbClr val="FFFFFF"/>
          </a:effectRef>
          <a:fontRef idx="minor">
            <a:schemeClr val="dk1"/>
          </a:fontRef>
        </p:style>
        <p:txBody>
          <a:bodyPr wrap="square" anchor="ctr">
            <a:noAutofit/>
          </a:bodyPr>
          <a:lstStyle/>
          <a:p>
            <a:pPr algn="ctr"/>
            <a:r>
              <a:rPr lang="zh-CN" altLang="en-US" b="1">
                <a:gradFill>
                  <a:gsLst>
                    <a:gs pos="0">
                      <a:schemeClr val="bg1"/>
                    </a:gs>
                    <a:gs pos="100000">
                      <a:schemeClr val="bg1"/>
                    </a:gs>
                  </a:gsLst>
                  <a:lin ang="5400000" scaled="1"/>
                </a:gradFill>
                <a:latin typeface="微软雅黑" panose="020B0503020204020204" charset="-122"/>
                <a:ea typeface="微软雅黑" panose="020B0503020204020204" charset="-122"/>
              </a:rPr>
              <a:t>制剂安全无残留</a:t>
            </a:r>
            <a:endParaRPr lang="zh-CN" altLang="en-US" b="1">
              <a:gradFill>
                <a:gsLst>
                  <a:gs pos="0">
                    <a:schemeClr val="bg1"/>
                  </a:gs>
                  <a:gs pos="100000">
                    <a:schemeClr val="bg1"/>
                  </a:gs>
                </a:gsLst>
                <a:lin ang="5400000" scaled="1"/>
              </a:gradFill>
              <a:latin typeface="微软雅黑" panose="020B0503020204020204" charset="-122"/>
              <a:ea typeface="微软雅黑" panose="020B0503020204020204" charset="-122"/>
            </a:endParaRPr>
          </a:p>
        </p:txBody>
      </p:sp>
      <p:sp>
        <p:nvSpPr>
          <p:cNvPr id="7" name="文本框 6"/>
          <p:cNvSpPr txBox="1"/>
          <p:nvPr>
            <p:custDataLst>
              <p:tags r:id="rId14"/>
            </p:custDataLst>
          </p:nvPr>
        </p:nvSpPr>
        <p:spPr>
          <a:xfrm>
            <a:off x="580390" y="1722304"/>
            <a:ext cx="5210810" cy="1124585"/>
          </a:xfrm>
          <a:prstGeom prst="rect">
            <a:avLst/>
          </a:prstGeom>
          <a:noFill/>
        </p:spPr>
        <p:txBody>
          <a:bodyPr wrap="square">
            <a:spAutoFit/>
          </a:bodyPr>
          <a:lstStyle/>
          <a:p>
            <a:pPr>
              <a:lnSpc>
                <a:spcPct val="120000"/>
              </a:lnSpc>
            </a:pPr>
            <a:r>
              <a:rPr lang="zh-CN" altLang="en-US" sz="1400">
                <a:gradFill>
                  <a:gsLst>
                    <a:gs pos="0">
                      <a:schemeClr val="tx1"/>
                    </a:gs>
                    <a:gs pos="100000">
                      <a:schemeClr val="tx1"/>
                    </a:gs>
                  </a:gsLst>
                  <a:lin ang="0" scaled="0"/>
                </a:gradFill>
                <a:latin typeface="+mn-ea"/>
              </a:rPr>
              <a:t>靶向眼前节局部释药，相较传统滴眼液全身激素暴露降低</a:t>
            </a:r>
            <a:r>
              <a:rPr lang="en-US" altLang="zh-CN" sz="1400" b="1">
                <a:gradFill>
                  <a:gsLst>
                    <a:gs pos="0">
                      <a:schemeClr val="tx1"/>
                    </a:gs>
                    <a:gs pos="100000">
                      <a:schemeClr val="tx1"/>
                    </a:gs>
                  </a:gsLst>
                  <a:lin ang="0" scaled="0"/>
                </a:gradFill>
                <a:latin typeface="+mn-ea"/>
              </a:rPr>
              <a:t>75%</a:t>
            </a:r>
            <a:r>
              <a:rPr lang="en-US" altLang="zh-CN" sz="1400">
                <a:gradFill>
                  <a:gsLst>
                    <a:gs pos="0">
                      <a:schemeClr val="tx1"/>
                    </a:gs>
                    <a:gs pos="100000">
                      <a:schemeClr val="tx1"/>
                    </a:gs>
                  </a:gsLst>
                  <a:lin ang="0" scaled="0"/>
                </a:gradFill>
                <a:latin typeface="+mn-ea"/>
              </a:rPr>
              <a:t>*</a:t>
            </a:r>
            <a:r>
              <a:rPr lang="zh-CN" altLang="en-US" sz="1400">
                <a:gradFill>
                  <a:gsLst>
                    <a:gs pos="0">
                      <a:schemeClr val="tx1"/>
                    </a:gs>
                    <a:gs pos="100000">
                      <a:schemeClr val="tx1"/>
                    </a:gs>
                  </a:gsLst>
                  <a:lin ang="0" scaled="0"/>
                </a:gradFill>
                <a:latin typeface="+mn-ea"/>
              </a:rPr>
              <a:t>，显著减少血糖波动、骨质疏松等激素</a:t>
            </a:r>
            <a:r>
              <a:rPr lang="zh-CN" altLang="en-US" sz="1400">
                <a:gradFill>
                  <a:gsLst>
                    <a:gs pos="0">
                      <a:schemeClr val="tx1"/>
                    </a:gs>
                    <a:gs pos="100000">
                      <a:schemeClr val="tx1"/>
                    </a:gs>
                  </a:gsLst>
                  <a:lin ang="0" scaled="0"/>
                </a:gradFill>
                <a:latin typeface="+mn-ea"/>
              </a:rPr>
              <a:t>相关不良反应；</a:t>
            </a:r>
            <a:endParaRPr lang="zh-CN" altLang="en-US" sz="1400">
              <a:gradFill>
                <a:gsLst>
                  <a:gs pos="0">
                    <a:schemeClr val="tx1"/>
                  </a:gs>
                  <a:gs pos="100000">
                    <a:schemeClr val="tx1"/>
                  </a:gs>
                </a:gsLst>
                <a:lin ang="0" scaled="0"/>
              </a:gradFill>
              <a:latin typeface="+mn-ea"/>
            </a:endParaRPr>
          </a:p>
          <a:p>
            <a:pPr>
              <a:lnSpc>
                <a:spcPct val="120000"/>
              </a:lnSpc>
            </a:pPr>
            <a:r>
              <a:rPr lang="zh-CN" altLang="en-US" sz="1400">
                <a:gradFill>
                  <a:gsLst>
                    <a:gs pos="0">
                      <a:schemeClr val="tx1"/>
                    </a:gs>
                    <a:gs pos="100000">
                      <a:schemeClr val="tx1"/>
                    </a:gs>
                  </a:gsLst>
                  <a:lin ang="0" scaled="0"/>
                </a:gradFill>
                <a:latin typeface="+mn-ea"/>
              </a:rPr>
              <a:t>美国同步开展婴幼儿人群安全性临床试验，产品整体循证证据体系完善</a:t>
            </a:r>
            <a:r>
              <a:rPr lang="en-US" altLang="zh-CN" sz="1400" baseline="30000">
                <a:gradFill>
                  <a:gsLst>
                    <a:gs pos="0">
                      <a:schemeClr val="tx1"/>
                    </a:gs>
                    <a:gs pos="100000">
                      <a:schemeClr val="tx1"/>
                    </a:gs>
                  </a:gsLst>
                  <a:lin ang="0" scaled="0"/>
                </a:gradFill>
                <a:latin typeface="+mn-ea"/>
              </a:rPr>
              <a:t>1</a:t>
            </a:r>
            <a:endParaRPr lang="en-US" altLang="zh-CN" sz="1400" baseline="30000">
              <a:gradFill>
                <a:gsLst>
                  <a:gs pos="0">
                    <a:schemeClr val="tx1"/>
                  </a:gs>
                  <a:gs pos="100000">
                    <a:schemeClr val="tx1"/>
                  </a:gs>
                </a:gsLst>
                <a:lin ang="0" scaled="0"/>
              </a:gradFill>
              <a:latin typeface="+mn-ea"/>
            </a:endParaRPr>
          </a:p>
        </p:txBody>
      </p:sp>
      <p:sp>
        <p:nvSpPr>
          <p:cNvPr id="8" name="文本框 7"/>
          <p:cNvSpPr txBox="1"/>
          <p:nvPr>
            <p:custDataLst>
              <p:tags r:id="rId15"/>
            </p:custDataLst>
          </p:nvPr>
        </p:nvSpPr>
        <p:spPr>
          <a:xfrm>
            <a:off x="6400800" y="1722304"/>
            <a:ext cx="5210810" cy="607695"/>
          </a:xfrm>
          <a:prstGeom prst="rect">
            <a:avLst/>
          </a:prstGeom>
          <a:noFill/>
        </p:spPr>
        <p:txBody>
          <a:bodyPr wrap="square">
            <a:spAutoFit/>
          </a:bodyPr>
          <a:lstStyle/>
          <a:p>
            <a:pPr>
              <a:lnSpc>
                <a:spcPct val="120000"/>
              </a:lnSpc>
            </a:pPr>
            <a:r>
              <a:rPr lang="zh-CN" altLang="en-US" sz="1400">
                <a:gradFill>
                  <a:gsLst>
                    <a:gs pos="0">
                      <a:schemeClr val="tx1"/>
                    </a:gs>
                    <a:gs pos="100000">
                      <a:schemeClr val="tx1"/>
                    </a:gs>
                  </a:gsLst>
                  <a:lin ang="0" scaled="0"/>
                </a:gradFill>
                <a:latin typeface="+mn-ea"/>
              </a:rPr>
              <a:t>临床试验显示，一过性眼压升高发生率仅</a:t>
            </a:r>
            <a:r>
              <a:rPr lang="en-US" altLang="zh-CN" sz="1400">
                <a:gradFill>
                  <a:gsLst>
                    <a:gs pos="0">
                      <a:schemeClr val="tx1"/>
                    </a:gs>
                    <a:gs pos="100000">
                      <a:schemeClr val="tx1"/>
                    </a:gs>
                  </a:gsLst>
                  <a:lin ang="0" scaled="0"/>
                </a:gradFill>
                <a:latin typeface="+mn-ea"/>
              </a:rPr>
              <a:t>1.6%</a:t>
            </a:r>
            <a:r>
              <a:rPr lang="en-US" altLang="zh-CN" sz="1400" baseline="30000">
                <a:gradFill>
                  <a:gsLst>
                    <a:gs pos="0">
                      <a:schemeClr val="tx1"/>
                    </a:gs>
                    <a:gs pos="100000">
                      <a:schemeClr val="tx1"/>
                    </a:gs>
                  </a:gsLst>
                  <a:lin ang="0" scaled="0"/>
                </a:gradFill>
                <a:latin typeface="+mn-ea"/>
              </a:rPr>
              <a:t>3</a:t>
            </a:r>
            <a:r>
              <a:rPr lang="zh-CN" altLang="en-US" sz="1400">
                <a:gradFill>
                  <a:gsLst>
                    <a:gs pos="0">
                      <a:schemeClr val="tx1"/>
                    </a:gs>
                    <a:gs pos="100000">
                      <a:schemeClr val="tx1"/>
                    </a:gs>
                  </a:gsLst>
                  <a:lin ang="0" scaled="0"/>
                </a:gradFill>
                <a:latin typeface="+mn-ea"/>
              </a:rPr>
              <a:t>，局部刺激风险可控，安全性优于其他眼内激素类制剂</a:t>
            </a:r>
            <a:endParaRPr lang="zh-CN" altLang="en-US" sz="1400">
              <a:gradFill>
                <a:gsLst>
                  <a:gs pos="0">
                    <a:schemeClr val="tx1"/>
                  </a:gs>
                  <a:gs pos="100000">
                    <a:schemeClr val="tx1"/>
                  </a:gs>
                </a:gsLst>
                <a:lin ang="0" scaled="0"/>
              </a:gradFill>
              <a:latin typeface="+mn-ea"/>
            </a:endParaRPr>
          </a:p>
        </p:txBody>
      </p:sp>
      <p:sp>
        <p:nvSpPr>
          <p:cNvPr id="9" name="文本框 8"/>
          <p:cNvSpPr txBox="1"/>
          <p:nvPr>
            <p:custDataLst>
              <p:tags r:id="rId16"/>
            </p:custDataLst>
          </p:nvPr>
        </p:nvSpPr>
        <p:spPr>
          <a:xfrm>
            <a:off x="580390" y="3565087"/>
            <a:ext cx="5210810" cy="607695"/>
          </a:xfrm>
          <a:prstGeom prst="rect">
            <a:avLst/>
          </a:prstGeom>
          <a:noFill/>
        </p:spPr>
        <p:txBody>
          <a:bodyPr wrap="square">
            <a:spAutoFit/>
          </a:bodyPr>
          <a:lstStyle/>
          <a:p>
            <a:pPr>
              <a:lnSpc>
                <a:spcPct val="120000"/>
              </a:lnSpc>
            </a:pPr>
            <a:r>
              <a:rPr lang="zh-CN" altLang="en-US" sz="1400">
                <a:gradFill>
                  <a:gsLst>
                    <a:gs pos="0">
                      <a:schemeClr val="tx1"/>
                    </a:gs>
                    <a:gs pos="100000">
                      <a:schemeClr val="tx1"/>
                    </a:gs>
                  </a:gsLst>
                  <a:lin ang="0" scaled="0"/>
                </a:gradFill>
                <a:latin typeface="+mn-ea"/>
              </a:rPr>
              <a:t>依托 </a:t>
            </a:r>
            <a:r>
              <a:rPr lang="en-US" altLang="zh-CN" sz="1400" b="1">
                <a:gradFill>
                  <a:gsLst>
                    <a:gs pos="0">
                      <a:schemeClr val="tx1"/>
                    </a:gs>
                    <a:gs pos="100000">
                      <a:schemeClr val="tx1"/>
                    </a:gs>
                  </a:gsLst>
                  <a:lin ang="0" scaled="0"/>
                </a:gradFill>
                <a:latin typeface="+mn-ea"/>
                <a:sym typeface="+mn-ea"/>
              </a:rPr>
              <a:t>Verisome</a:t>
            </a:r>
            <a:r>
              <a:rPr lang="en-US" altLang="zh-CN" sz="1400" b="1" baseline="30000">
                <a:gradFill>
                  <a:gsLst>
                    <a:gs pos="0">
                      <a:schemeClr val="tx1"/>
                    </a:gs>
                    <a:gs pos="100000">
                      <a:schemeClr val="tx1"/>
                    </a:gs>
                  </a:gsLst>
                  <a:lin ang="0" scaled="0"/>
                </a:gradFill>
                <a:latin typeface="+mn-ea"/>
                <a:sym typeface="+mn-ea"/>
              </a:rPr>
              <a:t>®</a:t>
            </a:r>
            <a:r>
              <a:rPr lang="en-US" altLang="zh-CN" sz="1400">
                <a:gradFill>
                  <a:gsLst>
                    <a:gs pos="0">
                      <a:schemeClr val="tx1"/>
                    </a:gs>
                    <a:gs pos="100000">
                      <a:schemeClr val="tx1"/>
                    </a:gs>
                  </a:gsLst>
                  <a:lin ang="0" scaled="0"/>
                </a:gradFill>
                <a:latin typeface="+mn-ea"/>
              </a:rPr>
              <a:t> </a:t>
            </a:r>
            <a:r>
              <a:rPr lang="zh-CN" altLang="en-US" sz="1400">
                <a:gradFill>
                  <a:gsLst>
                    <a:gs pos="0">
                      <a:schemeClr val="tx1"/>
                    </a:gs>
                    <a:gs pos="100000">
                      <a:schemeClr val="tx1"/>
                    </a:gs>
                  </a:gsLst>
                  <a:lin ang="0" scaled="0"/>
                </a:gradFill>
                <a:latin typeface="+mn-ea"/>
              </a:rPr>
              <a:t>原位凝胶技术，载体可完全生物降解，</a:t>
            </a:r>
            <a:r>
              <a:rPr lang="en-US" altLang="zh-CN" sz="1400">
                <a:gradFill>
                  <a:gsLst>
                    <a:gs pos="0">
                      <a:schemeClr val="tx1"/>
                    </a:gs>
                    <a:gs pos="100000">
                      <a:schemeClr val="tx1"/>
                    </a:gs>
                  </a:gsLst>
                  <a:lin ang="0" scaled="0"/>
                </a:gradFill>
                <a:latin typeface="+mn-ea"/>
              </a:rPr>
              <a:t>21 </a:t>
            </a:r>
            <a:r>
              <a:rPr lang="zh-CN" altLang="en-US" sz="1400">
                <a:gradFill>
                  <a:gsLst>
                    <a:gs pos="0">
                      <a:schemeClr val="tx1"/>
                    </a:gs>
                    <a:gs pos="100000">
                      <a:schemeClr val="tx1"/>
                    </a:gs>
                  </a:gsLst>
                  <a:lin ang="0" scaled="0"/>
                </a:gradFill>
                <a:latin typeface="+mn-ea"/>
              </a:rPr>
              <a:t>天释药周期结束后无异物留存，不造成长期眼部负担</a:t>
            </a:r>
            <a:endParaRPr lang="zh-CN" altLang="en-US" sz="1400">
              <a:gradFill>
                <a:gsLst>
                  <a:gs pos="0">
                    <a:schemeClr val="tx1"/>
                  </a:gs>
                  <a:gs pos="100000">
                    <a:schemeClr val="tx1"/>
                  </a:gs>
                </a:gsLst>
                <a:lin ang="0" scaled="0"/>
              </a:gradFill>
              <a:latin typeface="+mn-ea"/>
            </a:endParaRPr>
          </a:p>
        </p:txBody>
      </p:sp>
      <p:sp>
        <p:nvSpPr>
          <p:cNvPr id="10" name="文本框 9"/>
          <p:cNvSpPr txBox="1"/>
          <p:nvPr>
            <p:custDataLst>
              <p:tags r:id="rId17"/>
            </p:custDataLst>
          </p:nvPr>
        </p:nvSpPr>
        <p:spPr>
          <a:xfrm>
            <a:off x="6400800" y="3565087"/>
            <a:ext cx="5210810" cy="607695"/>
          </a:xfrm>
          <a:prstGeom prst="rect">
            <a:avLst/>
          </a:prstGeom>
          <a:noFill/>
        </p:spPr>
        <p:txBody>
          <a:bodyPr wrap="square">
            <a:spAutoFit/>
          </a:bodyPr>
          <a:lstStyle>
            <a:defPPr>
              <a:defRPr lang="zh-CN"/>
            </a:defPPr>
            <a:lvl1pPr>
              <a:lnSpc>
                <a:spcPct val="120000"/>
              </a:lnSpc>
              <a:defRPr sz="1400">
                <a:gradFill>
                  <a:gsLst>
                    <a:gs pos="0">
                      <a:schemeClr val="tx1"/>
                    </a:gs>
                    <a:gs pos="100000">
                      <a:schemeClr val="tx1"/>
                    </a:gs>
                  </a:gsLst>
                  <a:lin ang="0" scaled="0"/>
                </a:gradFill>
                <a:latin typeface="+mn-ea"/>
              </a:defRPr>
            </a:lvl1pPr>
          </a:lstStyle>
          <a:p>
            <a:r>
              <a:rPr lang="zh-CN" altLang="en-US"/>
              <a:t>术中后房注射，远离角膜内皮，不额外增加手术创伤与感染风险，术中同步操作，临床耐受性良好</a:t>
            </a:r>
            <a:endParaRPr lang="zh-CN" altLang="en-US"/>
          </a:p>
        </p:txBody>
      </p:sp>
      <p:sp>
        <p:nvSpPr>
          <p:cNvPr id="12" name="文本框 11"/>
          <p:cNvSpPr txBox="1"/>
          <p:nvPr/>
        </p:nvSpPr>
        <p:spPr>
          <a:xfrm>
            <a:off x="6401434" y="4620356"/>
            <a:ext cx="5209540" cy="470535"/>
          </a:xfrm>
          <a:prstGeom prst="rect">
            <a:avLst/>
          </a:prstGeom>
          <a:noFill/>
        </p:spPr>
        <p:txBody>
          <a:bodyPr wrap="square" anchor="ctr">
            <a:noAutofit/>
          </a:bodyPr>
          <a:lstStyle/>
          <a:p>
            <a:pPr algn="ctr">
              <a:lnSpc>
                <a:spcPct val="120000"/>
              </a:lnSpc>
            </a:pPr>
            <a:r>
              <a:rPr lang="en-US" altLang="zh-CN" sz="1200" b="1">
                <a:gradFill>
                  <a:gsLst>
                    <a:gs pos="0">
                      <a:schemeClr val="tx1"/>
                    </a:gs>
                    <a:gs pos="100000">
                      <a:schemeClr val="tx1"/>
                    </a:gs>
                  </a:gsLst>
                  <a:lin ang="0" scaled="0"/>
                </a:gradFill>
                <a:latin typeface="+mn-ea"/>
              </a:rPr>
              <a:t>OT-502-001</a:t>
            </a:r>
            <a:r>
              <a:rPr lang="zh-CN" altLang="en-US" sz="1200" b="1">
                <a:gradFill>
                  <a:gsLst>
                    <a:gs pos="0">
                      <a:schemeClr val="tx1"/>
                    </a:gs>
                    <a:gs pos="100000">
                      <a:schemeClr val="tx1"/>
                    </a:gs>
                  </a:gsLst>
                  <a:lin ang="0" scaled="0"/>
                </a:gradFill>
                <a:latin typeface="+mn-ea"/>
              </a:rPr>
              <a:t>研究中，</a:t>
            </a:r>
            <a:r>
              <a:rPr lang="en-US" altLang="zh-CN" sz="1200" b="1">
                <a:gradFill>
                  <a:gsLst>
                    <a:gs pos="0">
                      <a:schemeClr val="tx1"/>
                    </a:gs>
                    <a:gs pos="100000">
                      <a:schemeClr val="tx1"/>
                    </a:gs>
                  </a:gsLst>
                  <a:lin ang="0" scaled="0"/>
                </a:gradFill>
                <a:latin typeface="+mn-ea"/>
              </a:rPr>
              <a:t>DEXYCU</a:t>
            </a:r>
            <a:r>
              <a:rPr lang="zh-CN" altLang="en-US" sz="1200" b="1">
                <a:gradFill>
                  <a:gsLst>
                    <a:gs pos="0">
                      <a:schemeClr val="tx1"/>
                    </a:gs>
                    <a:gs pos="100000">
                      <a:schemeClr val="tx1"/>
                    </a:gs>
                  </a:gsLst>
                  <a:lin ang="0" scaled="0"/>
                </a:gradFill>
                <a:latin typeface="+mn-ea"/>
              </a:rPr>
              <a:t>组受试者的</a:t>
            </a:r>
            <a:r>
              <a:rPr lang="en-US" altLang="zh-CN" sz="1200" b="1">
                <a:gradFill>
                  <a:gsLst>
                    <a:gs pos="0">
                      <a:schemeClr val="tx1"/>
                    </a:gs>
                    <a:gs pos="100000">
                      <a:schemeClr val="tx1"/>
                    </a:gs>
                  </a:gsLst>
                  <a:lin ang="0" scaled="0"/>
                </a:gradFill>
                <a:latin typeface="+mn-ea"/>
              </a:rPr>
              <a:t>TEAE</a:t>
            </a:r>
            <a:r>
              <a:rPr lang="zh-CN" altLang="en-US" sz="1200" b="1">
                <a:gradFill>
                  <a:gsLst>
                    <a:gs pos="0">
                      <a:schemeClr val="tx1"/>
                    </a:gs>
                    <a:gs pos="100000">
                      <a:schemeClr val="tx1"/>
                    </a:gs>
                  </a:gsLst>
                  <a:lin ang="0" scaled="0"/>
                </a:gradFill>
                <a:latin typeface="+mn-ea"/>
              </a:rPr>
              <a:t>、与研究药物相关的</a:t>
            </a:r>
            <a:r>
              <a:rPr lang="en-US" altLang="zh-CN" sz="1200" b="1">
                <a:gradFill>
                  <a:gsLst>
                    <a:gs pos="0">
                      <a:schemeClr val="tx1"/>
                    </a:gs>
                    <a:gs pos="100000">
                      <a:schemeClr val="tx1"/>
                    </a:gs>
                  </a:gsLst>
                  <a:lin ang="0" scaled="0"/>
                </a:gradFill>
                <a:latin typeface="+mn-ea"/>
              </a:rPr>
              <a:t>TEAE</a:t>
            </a:r>
            <a:r>
              <a:rPr lang="zh-CN" altLang="en-US" sz="1200" b="1">
                <a:gradFill>
                  <a:gsLst>
                    <a:gs pos="0">
                      <a:schemeClr val="tx1"/>
                    </a:gs>
                    <a:gs pos="100000">
                      <a:schemeClr val="tx1"/>
                    </a:gs>
                  </a:gsLst>
                  <a:lin ang="0" scaled="0"/>
                </a:gradFill>
                <a:latin typeface="+mn-ea"/>
              </a:rPr>
              <a:t>发生率相较于安慰剂组的受试者均更低</a:t>
            </a:r>
            <a:endParaRPr lang="zh-CN" altLang="en-US" sz="1200" b="1">
              <a:gradFill>
                <a:gsLst>
                  <a:gs pos="0">
                    <a:schemeClr val="tx1"/>
                  </a:gs>
                  <a:gs pos="100000">
                    <a:schemeClr val="tx1"/>
                  </a:gs>
                </a:gsLst>
                <a:lin ang="0" scaled="0"/>
              </a:gradFill>
              <a:latin typeface="+mn-ea"/>
            </a:endParaRPr>
          </a:p>
        </p:txBody>
      </p:sp>
    </p:spTree>
    <p:custDataLst>
      <p:tags r:id="rId1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p:cNvSpPr/>
          <p:nvPr/>
        </p:nvSpPr>
        <p:spPr>
          <a:xfrm>
            <a:off x="0" y="232199"/>
            <a:ext cx="1645340" cy="777450"/>
          </a:xfrm>
          <a:custGeom>
            <a:avLst/>
            <a:gdLst>
              <a:gd name="csX0" fmla="*/ 0 w 1645340"/>
              <a:gd name="csY0" fmla="*/ 0 h 777450"/>
              <a:gd name="csX1" fmla="*/ 346066 w 1645340"/>
              <a:gd name="csY1" fmla="*/ 0 h 777450"/>
              <a:gd name="csX2" fmla="*/ 461163 w 1645340"/>
              <a:gd name="csY2" fmla="*/ 0 h 777450"/>
              <a:gd name="csX3" fmla="*/ 482049 w 1645340"/>
              <a:gd name="csY3" fmla="*/ 0 h 777450"/>
              <a:gd name="csX4" fmla="*/ 597146 w 1645340"/>
              <a:gd name="csY4" fmla="*/ 0 h 777450"/>
              <a:gd name="csX5" fmla="*/ 1358682 w 1645340"/>
              <a:gd name="csY5" fmla="*/ 0 h 777450"/>
              <a:gd name="csX6" fmla="*/ 1494665 w 1645340"/>
              <a:gd name="csY6" fmla="*/ 0 h 777450"/>
              <a:gd name="csX7" fmla="*/ 1640750 w 1645340"/>
              <a:gd name="csY7" fmla="*/ 187199 h 777450"/>
              <a:gd name="csX8" fmla="*/ 1521765 w 1645340"/>
              <a:gd name="csY8" fmla="*/ 663295 h 777450"/>
              <a:gd name="csX9" fmla="*/ 1375682 w 1645340"/>
              <a:gd name="csY9" fmla="*/ 777450 h 777450"/>
              <a:gd name="csX10" fmla="*/ 1239698 w 1645340"/>
              <a:gd name="csY10" fmla="*/ 777450 h 777450"/>
              <a:gd name="csX11" fmla="*/ 478162 w 1645340"/>
              <a:gd name="csY11" fmla="*/ 777450 h 777450"/>
              <a:gd name="csX12" fmla="*/ 342179 w 1645340"/>
              <a:gd name="csY12" fmla="*/ 777450 h 777450"/>
              <a:gd name="csX13" fmla="*/ 170103 w 1645340"/>
              <a:gd name="csY13" fmla="*/ 777450 h 777450"/>
              <a:gd name="csX14" fmla="*/ 34120 w 1645340"/>
              <a:gd name="csY14" fmla="*/ 777450 h 777450"/>
              <a:gd name="csX15" fmla="*/ 0 w 1645340"/>
              <a:gd name="csY15" fmla="*/ 777450 h 7774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45340" h="777450">
                <a:moveTo>
                  <a:pt x="0" y="0"/>
                </a:moveTo>
                <a:lnTo>
                  <a:pt x="346066" y="0"/>
                </a:lnTo>
                <a:lnTo>
                  <a:pt x="461163" y="0"/>
                </a:lnTo>
                <a:lnTo>
                  <a:pt x="482049" y="0"/>
                </a:lnTo>
                <a:lnTo>
                  <a:pt x="597146" y="0"/>
                </a:lnTo>
                <a:lnTo>
                  <a:pt x="1358682" y="0"/>
                </a:lnTo>
                <a:lnTo>
                  <a:pt x="1494665" y="0"/>
                </a:lnTo>
                <a:cubicBezTo>
                  <a:pt x="1592627" y="0"/>
                  <a:pt x="1664577" y="92043"/>
                  <a:pt x="1640750" y="187199"/>
                </a:cubicBezTo>
                <a:lnTo>
                  <a:pt x="1521765" y="663295"/>
                </a:lnTo>
                <a:cubicBezTo>
                  <a:pt x="1504945" y="730418"/>
                  <a:pt x="1444675" y="777450"/>
                  <a:pt x="1375682" y="777450"/>
                </a:cubicBezTo>
                <a:lnTo>
                  <a:pt x="1239698" y="777450"/>
                </a:lnTo>
                <a:lnTo>
                  <a:pt x="478162" y="777450"/>
                </a:lnTo>
                <a:lnTo>
                  <a:pt x="342179" y="777450"/>
                </a:lnTo>
                <a:lnTo>
                  <a:pt x="170103" y="777450"/>
                </a:lnTo>
                <a:lnTo>
                  <a:pt x="34120" y="777450"/>
                </a:lnTo>
                <a:lnTo>
                  <a:pt x="0" y="777450"/>
                </a:lnTo>
                <a:close/>
              </a:path>
            </a:pathLst>
          </a:custGeom>
          <a:solidFill>
            <a:srgbClr val="A073F3"/>
          </a:solidFill>
          <a:ln w="9525" cap="flat">
            <a:noFill/>
            <a:prstDash val="solid"/>
            <a:miter/>
          </a:ln>
        </p:spPr>
        <p:txBody>
          <a:bodyPr wrap="square" anchor="ctr">
            <a:noAutofit/>
          </a:bodyPr>
          <a:lstStyle/>
          <a:p>
            <a:pPr algn="ctr"/>
            <a:r>
              <a:rPr lang="zh-CN" altLang="en-US" sz="2400" b="1">
                <a:gradFill>
                  <a:gsLst>
                    <a:gs pos="0">
                      <a:schemeClr val="bg1"/>
                    </a:gs>
                    <a:gs pos="100000">
                      <a:schemeClr val="bg1"/>
                    </a:gs>
                  </a:gsLst>
                  <a:lin ang="5400000" scaled="1"/>
                </a:gradFill>
                <a:latin typeface="+mn-ea"/>
              </a:rPr>
              <a:t>公平性</a:t>
            </a:r>
            <a:endParaRPr lang="zh-CN" altLang="en-US" sz="2400" b="1">
              <a:gradFill>
                <a:gsLst>
                  <a:gs pos="0">
                    <a:schemeClr val="bg1"/>
                  </a:gs>
                  <a:gs pos="100000">
                    <a:schemeClr val="bg1"/>
                  </a:gs>
                </a:gsLst>
                <a:lin ang="5400000" scaled="1"/>
              </a:gradFill>
              <a:latin typeface="+mn-ea"/>
            </a:endParaRPr>
          </a:p>
        </p:txBody>
      </p:sp>
      <p:sp>
        <p:nvSpPr>
          <p:cNvPr id="23" name="矩形: 圆角 22"/>
          <p:cNvSpPr/>
          <p:nvPr>
            <p:custDataLst>
              <p:tags r:id="rId1"/>
            </p:custDataLst>
          </p:nvPr>
        </p:nvSpPr>
        <p:spPr>
          <a:xfrm>
            <a:off x="3587433" y="877611"/>
            <a:ext cx="5438774" cy="466725"/>
          </a:xfrm>
          <a:prstGeom prst="roundRect">
            <a:avLst>
              <a:gd name="adj" fmla="val 50000"/>
            </a:avLst>
          </a:prstGeom>
          <a:gradFill>
            <a:gsLst>
              <a:gs pos="70000">
                <a:srgbClr val="A073F3"/>
              </a:gs>
              <a:gs pos="10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0045"/>
            <a:r>
              <a:rPr lang="zh-CN" altLang="en-US" b="1">
                <a:gradFill>
                  <a:gsLst>
                    <a:gs pos="0">
                      <a:schemeClr val="bg1"/>
                    </a:gs>
                    <a:gs pos="100000">
                      <a:schemeClr val="bg1"/>
                    </a:gs>
                  </a:gsLst>
                  <a:lin ang="0" scaled="0"/>
                </a:gradFill>
                <a:latin typeface="微软雅黑" panose="020B0503020204020204" charset="-122"/>
                <a:ea typeface="微软雅黑" panose="020B0503020204020204" charset="-122"/>
              </a:rPr>
              <a:t>适配国内老龄化慢</a:t>
            </a:r>
            <a:r>
              <a:rPr lang="zh-CN" altLang="en-US" b="1">
                <a:gradFill>
                  <a:gsLst>
                    <a:gs pos="0">
                      <a:schemeClr val="bg1"/>
                    </a:gs>
                    <a:gs pos="100000">
                      <a:schemeClr val="bg1"/>
                    </a:gs>
                  </a:gsLst>
                  <a:lin ang="0" scaled="0"/>
                </a:gradFill>
                <a:latin typeface="微软雅黑" panose="020B0503020204020204" charset="-122"/>
                <a:ea typeface="微软雅黑" panose="020B0503020204020204" charset="-122"/>
              </a:rPr>
              <a:t>性病</a:t>
            </a:r>
            <a:endParaRPr lang="zh-CN" altLang="en-US" b="1">
              <a:gradFill>
                <a:gsLst>
                  <a:gs pos="0">
                    <a:schemeClr val="bg1"/>
                  </a:gs>
                  <a:gs pos="100000">
                    <a:schemeClr val="bg1"/>
                  </a:gs>
                </a:gsLst>
                <a:lin ang="0" scaled="0"/>
              </a:gradFill>
              <a:latin typeface="微软雅黑" panose="020B0503020204020204" charset="-122"/>
              <a:ea typeface="微软雅黑" panose="020B0503020204020204" charset="-122"/>
            </a:endParaRPr>
          </a:p>
        </p:txBody>
      </p:sp>
      <p:sp>
        <p:nvSpPr>
          <p:cNvPr id="24" name="文本框 23"/>
          <p:cNvSpPr txBox="1"/>
          <p:nvPr>
            <p:custDataLst>
              <p:tags r:id="rId2"/>
            </p:custDataLst>
          </p:nvPr>
        </p:nvSpPr>
        <p:spPr>
          <a:xfrm>
            <a:off x="3587750" y="1344295"/>
            <a:ext cx="7778750" cy="737235"/>
          </a:xfrm>
          <a:prstGeom prst="rect">
            <a:avLst/>
          </a:prstGeom>
          <a:noFill/>
        </p:spPr>
        <p:txBody>
          <a:bodyPr wrap="square" anchor="t">
            <a:spAutoFit/>
          </a:bodyPr>
          <a:lstStyle>
            <a:defPPr>
              <a:defRPr lang="zh-CN"/>
            </a:defPPr>
            <a:lvl1pPr marL="171450" indent="-171450">
              <a:lnSpc>
                <a:spcPct val="150000"/>
              </a:lnSpc>
              <a:buClr>
                <a:srgbClr val="9B498F"/>
              </a:buClr>
              <a:buFont typeface="Wingdings" panose="05000000000000000000" pitchFamily="2" charset="2"/>
              <a:buChar char="n"/>
              <a:defRPr sz="1100" b="0">
                <a:gradFill>
                  <a:gsLst>
                    <a:gs pos="0">
                      <a:schemeClr val="tx1"/>
                    </a:gs>
                    <a:gs pos="100000">
                      <a:schemeClr val="tx1"/>
                    </a:gs>
                  </a:gsLst>
                  <a:lin ang="5400000" scaled="1"/>
                </a:gradFill>
                <a:latin typeface="微软雅黑" panose="020B0503020204020204" charset="-122"/>
                <a:ea typeface="微软雅黑" panose="020B0503020204020204" charset="-122"/>
              </a:defRPr>
            </a:lvl1pPr>
            <a:lvl2pPr>
              <a:defRPr/>
            </a:lvl2pPr>
            <a:lvl3pPr>
              <a:defRPr/>
            </a:lvl3pPr>
            <a:lvl4pPr>
              <a:defRPr/>
            </a:lvl4pPr>
            <a:lvl5pPr>
              <a:defRPr/>
            </a:lvl5pPr>
            <a:lvl6pPr>
              <a:defRPr/>
            </a:lvl6pPr>
            <a:lvl7pPr>
              <a:defRPr/>
            </a:lvl7pPr>
            <a:lvl8pPr>
              <a:defRPr/>
            </a:lvl8pPr>
            <a:lvl9pPr>
              <a:defRPr/>
            </a:lvl9pPr>
          </a:lstStyle>
          <a:p>
            <a:pPr marL="0" indent="0">
              <a:buNone/>
            </a:pPr>
            <a:r>
              <a:rPr lang="zh-CN" altLang="en-US" sz="1400" b="1"/>
              <a:t>聚焦</a:t>
            </a:r>
            <a:r>
              <a:rPr lang="zh-CN" altLang="en-US" sz="1400" b="1">
                <a:solidFill>
                  <a:srgbClr val="F331B5"/>
                </a:solidFill>
              </a:rPr>
              <a:t>高龄</a:t>
            </a:r>
            <a:r>
              <a:rPr lang="zh-CN" altLang="en-US" sz="1400" b="1"/>
              <a:t>、独居、肢体活动不便、合并慢病等传统</a:t>
            </a:r>
            <a:r>
              <a:rPr lang="zh-CN" altLang="en-US" sz="1400" b="1"/>
              <a:t>治疗方案难以覆盖的高危人群，填补该群体临床用药空白，保障特殊患者诊疗权益</a:t>
            </a:r>
            <a:endParaRPr lang="zh-CN" altLang="en-US" sz="1400" b="1"/>
          </a:p>
        </p:txBody>
      </p:sp>
      <p:sp>
        <p:nvSpPr>
          <p:cNvPr id="63" name="任意多边形: 形状 62"/>
          <p:cNvSpPr/>
          <p:nvPr/>
        </p:nvSpPr>
        <p:spPr>
          <a:xfrm rot="19471776">
            <a:off x="-1348740" y="1309370"/>
            <a:ext cx="5283835" cy="4871720"/>
          </a:xfrm>
          <a:custGeom>
            <a:avLst/>
            <a:gdLst>
              <a:gd name="csX0" fmla="*/ 4224571 w 5733970"/>
              <a:gd name="csY0" fmla="*/ 853548 h 5733970"/>
              <a:gd name="csX1" fmla="*/ 2866985 w 5733970"/>
              <a:gd name="csY1" fmla="*/ 438863 h 5733970"/>
              <a:gd name="csX2" fmla="*/ 438863 w 5733970"/>
              <a:gd name="csY2" fmla="*/ 2866985 h 5733970"/>
              <a:gd name="csX3" fmla="*/ 2866985 w 5733970"/>
              <a:gd name="csY3" fmla="*/ 5295107 h 5733970"/>
              <a:gd name="csX4" fmla="*/ 5295107 w 5733970"/>
              <a:gd name="csY4" fmla="*/ 2866985 h 5733970"/>
              <a:gd name="csX5" fmla="*/ 4224571 w 5733970"/>
              <a:gd name="csY5" fmla="*/ 853548 h 5733970"/>
              <a:gd name="csX6" fmla="*/ 4469944 w 5733970"/>
              <a:gd name="csY6" fmla="*/ 489636 h 5733970"/>
              <a:gd name="csX7" fmla="*/ 5733970 w 5733970"/>
              <a:gd name="csY7" fmla="*/ 2866985 h 5733970"/>
              <a:gd name="csX8" fmla="*/ 2866985 w 5733970"/>
              <a:gd name="csY8" fmla="*/ 5733970 h 5733970"/>
              <a:gd name="csX9" fmla="*/ 0 w 5733970"/>
              <a:gd name="csY9" fmla="*/ 2866985 h 5733970"/>
              <a:gd name="csX10" fmla="*/ 2866985 w 5733970"/>
              <a:gd name="csY10" fmla="*/ 0 h 5733970"/>
              <a:gd name="csX11" fmla="*/ 4469944 w 5733970"/>
              <a:gd name="csY11" fmla="*/ 489636 h 5733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5733970" h="5733970">
                <a:moveTo>
                  <a:pt x="4224571" y="853548"/>
                </a:moveTo>
                <a:cubicBezTo>
                  <a:pt x="3837040" y="591737"/>
                  <a:pt x="3369866" y="438863"/>
                  <a:pt x="2866985" y="438863"/>
                </a:cubicBezTo>
                <a:cubicBezTo>
                  <a:pt x="1525970" y="438863"/>
                  <a:pt x="438863" y="1525970"/>
                  <a:pt x="438863" y="2866985"/>
                </a:cubicBezTo>
                <a:cubicBezTo>
                  <a:pt x="438863" y="4208000"/>
                  <a:pt x="1525970" y="5295107"/>
                  <a:pt x="2866985" y="5295107"/>
                </a:cubicBezTo>
                <a:cubicBezTo>
                  <a:pt x="4208000" y="5295107"/>
                  <a:pt x="5295107" y="4208000"/>
                  <a:pt x="5295107" y="2866985"/>
                </a:cubicBezTo>
                <a:cubicBezTo>
                  <a:pt x="5295107" y="2028851"/>
                  <a:pt x="4870456" y="1289899"/>
                  <a:pt x="4224571" y="853548"/>
                </a:cubicBezTo>
                <a:close/>
                <a:moveTo>
                  <a:pt x="4469944" y="489636"/>
                </a:moveTo>
                <a:cubicBezTo>
                  <a:pt x="5232567" y="1004854"/>
                  <a:pt x="5733970" y="1877365"/>
                  <a:pt x="5733970" y="2866985"/>
                </a:cubicBezTo>
                <a:cubicBezTo>
                  <a:pt x="5733970" y="4450377"/>
                  <a:pt x="4450377" y="5733970"/>
                  <a:pt x="2866985" y="5733970"/>
                </a:cubicBezTo>
                <a:cubicBezTo>
                  <a:pt x="1283593" y="5733970"/>
                  <a:pt x="0" y="4450377"/>
                  <a:pt x="0" y="2866985"/>
                </a:cubicBezTo>
                <a:cubicBezTo>
                  <a:pt x="0" y="1283593"/>
                  <a:pt x="1283593" y="0"/>
                  <a:pt x="2866985" y="0"/>
                </a:cubicBezTo>
                <a:cubicBezTo>
                  <a:pt x="3460757" y="0"/>
                  <a:pt x="4012370" y="180505"/>
                  <a:pt x="4469944" y="489636"/>
                </a:cubicBezTo>
                <a:close/>
              </a:path>
            </a:pathLst>
          </a:custGeom>
          <a:gradFill>
            <a:gsLst>
              <a:gs pos="100000">
                <a:srgbClr val="A073F3">
                  <a:alpha val="20000"/>
                </a:srgbClr>
              </a:gs>
              <a:gs pos="5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64" name="图片 6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7171" r="61282" b="12550"/>
          <a:stretch>
            <a:fillRect/>
          </a:stretch>
        </p:blipFill>
        <p:spPr>
          <a:xfrm>
            <a:off x="-275590" y="1592580"/>
            <a:ext cx="3253740" cy="3835400"/>
          </a:xfrm>
          <a:prstGeom prst="rect">
            <a:avLst/>
          </a:prstGeom>
        </p:spPr>
      </p:pic>
      <p:sp>
        <p:nvSpPr>
          <p:cNvPr id="65" name="矩形: 圆角 64"/>
          <p:cNvSpPr/>
          <p:nvPr>
            <p:custDataLst>
              <p:tags r:id="rId4"/>
            </p:custDataLst>
          </p:nvPr>
        </p:nvSpPr>
        <p:spPr>
          <a:xfrm>
            <a:off x="4533902" y="2148175"/>
            <a:ext cx="5438774" cy="466725"/>
          </a:xfrm>
          <a:prstGeom prst="roundRect">
            <a:avLst>
              <a:gd name="adj" fmla="val 50000"/>
            </a:avLst>
          </a:prstGeom>
          <a:gradFill>
            <a:gsLst>
              <a:gs pos="70000">
                <a:srgbClr val="A073F3"/>
              </a:gs>
              <a:gs pos="10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0045"/>
            <a:r>
              <a:rPr lang="zh-CN" altLang="en-US" b="1">
                <a:gradFill>
                  <a:gsLst>
                    <a:gs pos="0">
                      <a:schemeClr val="bg1"/>
                    </a:gs>
                    <a:gs pos="100000">
                      <a:schemeClr val="bg1"/>
                    </a:gs>
                  </a:gsLst>
                  <a:lin ang="0" scaled="0"/>
                </a:gradFill>
                <a:latin typeface="微软雅黑" panose="020B0503020204020204" charset="-122"/>
                <a:ea typeface="微软雅黑" panose="020B0503020204020204" charset="-122"/>
              </a:rPr>
              <a:t>减少整体医疗支出，释放门诊资源</a:t>
            </a:r>
            <a:endParaRPr lang="zh-CN" altLang="en-US" b="1">
              <a:gradFill>
                <a:gsLst>
                  <a:gs pos="0">
                    <a:schemeClr val="bg1"/>
                  </a:gs>
                  <a:gs pos="100000">
                    <a:schemeClr val="bg1"/>
                  </a:gs>
                </a:gsLst>
                <a:lin ang="0" scaled="0"/>
              </a:gradFill>
              <a:latin typeface="微软雅黑" panose="020B0503020204020204" charset="-122"/>
              <a:ea typeface="微软雅黑" panose="020B0503020204020204" charset="-122"/>
            </a:endParaRPr>
          </a:p>
        </p:txBody>
      </p:sp>
      <p:sp>
        <p:nvSpPr>
          <p:cNvPr id="66" name="文本框 65"/>
          <p:cNvSpPr txBox="1"/>
          <p:nvPr>
            <p:custDataLst>
              <p:tags r:id="rId5"/>
            </p:custDataLst>
          </p:nvPr>
        </p:nvSpPr>
        <p:spPr>
          <a:xfrm>
            <a:off x="4556760" y="2545080"/>
            <a:ext cx="6923405" cy="1060450"/>
          </a:xfrm>
          <a:prstGeom prst="rect">
            <a:avLst/>
          </a:prstGeom>
          <a:noFill/>
        </p:spPr>
        <p:txBody>
          <a:bodyPr wrap="square" anchor="t">
            <a:spAutoFit/>
          </a:bodyPr>
          <a:lstStyle>
            <a:defPPr>
              <a:defRPr lang="zh-CN"/>
            </a:defPPr>
            <a:lvl1pPr marL="171450" indent="-171450">
              <a:lnSpc>
                <a:spcPct val="150000"/>
              </a:lnSpc>
              <a:buClr>
                <a:srgbClr val="9B498F"/>
              </a:buClr>
              <a:buFont typeface="Wingdings" panose="05000000000000000000" pitchFamily="2" charset="2"/>
              <a:buChar char="n"/>
              <a:defRPr sz="1100" b="0">
                <a:gradFill>
                  <a:gsLst>
                    <a:gs pos="0">
                      <a:schemeClr val="tx1"/>
                    </a:gs>
                    <a:gs pos="100000">
                      <a:schemeClr val="tx1"/>
                    </a:gs>
                  </a:gsLst>
                  <a:lin ang="5400000" scaled="1"/>
                </a:gradFill>
                <a:latin typeface="微软雅黑" panose="020B0503020204020204" charset="-122"/>
                <a:ea typeface="微软雅黑" panose="020B0503020204020204" charset="-122"/>
              </a:defRPr>
            </a:lvl1pPr>
            <a:lvl2pPr>
              <a:defRPr/>
            </a:lvl2pPr>
            <a:lvl3pPr>
              <a:defRPr/>
            </a:lvl3pPr>
            <a:lvl4pPr>
              <a:defRPr/>
            </a:lvl4pPr>
            <a:lvl5pPr>
              <a:defRPr/>
            </a:lvl5pPr>
            <a:lvl6pPr>
              <a:defRPr/>
            </a:lvl6pPr>
            <a:lvl7pPr>
              <a:defRPr/>
            </a:lvl7pPr>
            <a:lvl8pPr>
              <a:defRPr/>
            </a:lvl8pPr>
            <a:lvl9pPr>
              <a:defRPr/>
            </a:lvl9pPr>
          </a:lstStyle>
          <a:p>
            <a:pPr marL="0" indent="0">
              <a:buNone/>
            </a:pPr>
            <a:r>
              <a:rPr lang="zh-CN" altLang="en-US" sz="1400" b="1"/>
              <a:t>传统</a:t>
            </a:r>
            <a:r>
              <a:rPr lang="zh-CN" altLang="en-US" sz="1400" b="1">
                <a:sym typeface="+mn-ea"/>
              </a:rPr>
              <a:t>治疗</a:t>
            </a:r>
            <a:r>
              <a:rPr lang="zh-CN" altLang="en-US" sz="1400" b="1"/>
              <a:t>方案依从性差易引发炎症复发、并发症，增加复诊、补救治疗的费用与人力投入。本品通过稳定控炎、降低并发症，减少全周期医疗消耗，契合分级诊疗与 “价值医疗”导向，缓解三甲医院眼科门诊压力</a:t>
            </a:r>
            <a:endParaRPr lang="zh-CN" altLang="en-US" sz="1400" b="1"/>
          </a:p>
        </p:txBody>
      </p:sp>
      <p:sp>
        <p:nvSpPr>
          <p:cNvPr id="67" name="矩形: 圆角 66"/>
          <p:cNvSpPr/>
          <p:nvPr>
            <p:custDataLst>
              <p:tags r:id="rId6"/>
            </p:custDataLst>
          </p:nvPr>
        </p:nvSpPr>
        <p:spPr>
          <a:xfrm>
            <a:off x="4533902" y="3605761"/>
            <a:ext cx="5438774" cy="466725"/>
          </a:xfrm>
          <a:prstGeom prst="roundRect">
            <a:avLst>
              <a:gd name="adj" fmla="val 50000"/>
            </a:avLst>
          </a:prstGeom>
          <a:gradFill>
            <a:gsLst>
              <a:gs pos="70000">
                <a:srgbClr val="A073F3"/>
              </a:gs>
              <a:gs pos="10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0045"/>
            <a:r>
              <a:rPr lang="zh-CN" altLang="en-US" b="1">
                <a:gradFill>
                  <a:gsLst>
                    <a:gs pos="0">
                      <a:schemeClr val="bg1"/>
                    </a:gs>
                    <a:gs pos="100000">
                      <a:schemeClr val="bg1"/>
                    </a:gs>
                  </a:gsLst>
                  <a:lin ang="0" scaled="0"/>
                </a:gradFill>
                <a:latin typeface="微软雅黑" panose="020B0503020204020204" charset="-122"/>
                <a:ea typeface="微软雅黑" panose="020B0503020204020204" charset="-122"/>
              </a:rPr>
              <a:t>助力 “无滴眼白内障手术” 模式普及</a:t>
            </a:r>
            <a:endParaRPr lang="zh-CN" altLang="en-US" b="1">
              <a:gradFill>
                <a:gsLst>
                  <a:gs pos="0">
                    <a:schemeClr val="bg1"/>
                  </a:gs>
                  <a:gs pos="100000">
                    <a:schemeClr val="bg1"/>
                  </a:gs>
                </a:gsLst>
                <a:lin ang="0" scaled="0"/>
              </a:gradFill>
              <a:latin typeface="微软雅黑" panose="020B0503020204020204" charset="-122"/>
              <a:ea typeface="微软雅黑" panose="020B0503020204020204" charset="-122"/>
            </a:endParaRPr>
          </a:p>
        </p:txBody>
      </p:sp>
      <p:sp>
        <p:nvSpPr>
          <p:cNvPr id="68" name="文本框 67"/>
          <p:cNvSpPr txBox="1"/>
          <p:nvPr>
            <p:custDataLst>
              <p:tags r:id="rId7"/>
            </p:custDataLst>
          </p:nvPr>
        </p:nvSpPr>
        <p:spPr>
          <a:xfrm>
            <a:off x="4596765" y="4057650"/>
            <a:ext cx="7002145" cy="1060450"/>
          </a:xfrm>
          <a:prstGeom prst="rect">
            <a:avLst/>
          </a:prstGeom>
          <a:noFill/>
        </p:spPr>
        <p:txBody>
          <a:bodyPr wrap="square" anchor="t">
            <a:spAutoFit/>
          </a:bodyPr>
          <a:lstStyle>
            <a:defPPr>
              <a:defRPr lang="zh-CN"/>
            </a:defPPr>
            <a:lvl1pPr marL="171450" indent="-171450">
              <a:lnSpc>
                <a:spcPct val="150000"/>
              </a:lnSpc>
              <a:buClr>
                <a:srgbClr val="9B498F"/>
              </a:buClr>
              <a:buFont typeface="Wingdings" panose="05000000000000000000" pitchFamily="2" charset="2"/>
              <a:buChar char="n"/>
              <a:defRPr sz="1100" b="0">
                <a:gradFill>
                  <a:gsLst>
                    <a:gs pos="0">
                      <a:schemeClr val="tx1"/>
                    </a:gs>
                    <a:gs pos="100000">
                      <a:schemeClr val="tx1"/>
                    </a:gs>
                  </a:gsLst>
                  <a:lin ang="5400000" scaled="1"/>
                </a:gradFill>
                <a:latin typeface="微软雅黑" panose="020B0503020204020204" charset="-122"/>
                <a:ea typeface="微软雅黑" panose="020B0503020204020204" charset="-122"/>
              </a:defRPr>
            </a:lvl1pPr>
            <a:lvl2pPr>
              <a:defRPr/>
            </a:lvl2pPr>
            <a:lvl3pPr>
              <a:defRPr/>
            </a:lvl3pPr>
            <a:lvl4pPr>
              <a:defRPr/>
            </a:lvl4pPr>
            <a:lvl5pPr>
              <a:defRPr/>
            </a:lvl5pPr>
            <a:lvl6pPr>
              <a:defRPr/>
            </a:lvl6pPr>
            <a:lvl7pPr>
              <a:defRPr/>
            </a:lvl7pPr>
            <a:lvl8pPr>
              <a:defRPr/>
            </a:lvl8pPr>
            <a:lvl9pPr>
              <a:defRPr/>
            </a:lvl9pPr>
          </a:lstStyle>
          <a:p>
            <a:pPr marL="0" indent="0">
              <a:buNone/>
            </a:pPr>
            <a:r>
              <a:rPr lang="en-US" altLang="zh-CN" sz="1400" b="1">
                <a:gradFill>
                  <a:gsLst>
                    <a:gs pos="0">
                      <a:schemeClr val="tx1"/>
                    </a:gs>
                    <a:gs pos="100000">
                      <a:schemeClr val="tx1"/>
                    </a:gs>
                  </a:gsLst>
                  <a:lin ang="0" scaled="0"/>
                </a:gradFill>
                <a:latin typeface="+mn-ea"/>
                <a:sym typeface="+mn-ea"/>
              </a:rPr>
              <a:t>2025</a:t>
            </a:r>
            <a:r>
              <a:rPr lang="zh-CN" altLang="en-US" sz="1400" b="1">
                <a:gradFill>
                  <a:gsLst>
                    <a:gs pos="0">
                      <a:schemeClr val="tx1"/>
                    </a:gs>
                    <a:gs pos="100000">
                      <a:schemeClr val="tx1"/>
                    </a:gs>
                  </a:gsLst>
                  <a:lin ang="0" scaled="0"/>
                </a:gradFill>
                <a:latin typeface="+mn-ea"/>
                <a:sym typeface="+mn-ea"/>
              </a:rPr>
              <a:t>年美国眼科学会</a:t>
            </a:r>
            <a:r>
              <a:rPr lang="en-US" altLang="zh-CN" sz="1400" b="1">
                <a:gradFill>
                  <a:gsLst>
                    <a:gs pos="0">
                      <a:schemeClr val="tx1"/>
                    </a:gs>
                    <a:gs pos="100000">
                      <a:schemeClr val="tx1"/>
                    </a:gs>
                  </a:gsLst>
                  <a:lin ang="0" scaled="0"/>
                </a:gradFill>
                <a:latin typeface="+mn-ea"/>
                <a:sym typeface="+mn-ea"/>
              </a:rPr>
              <a:t>(AAO)</a:t>
            </a:r>
            <a:r>
              <a:rPr lang="zh-CN" altLang="en-US" sz="1400" b="1">
                <a:gradFill>
                  <a:gsLst>
                    <a:gs pos="0">
                      <a:schemeClr val="tx1"/>
                    </a:gs>
                    <a:gs pos="100000">
                      <a:schemeClr val="tx1"/>
                    </a:gs>
                  </a:gsLst>
                  <a:lin ang="0" scaled="0"/>
                </a:gradFill>
                <a:latin typeface="+mn-ea"/>
                <a:sym typeface="+mn-ea"/>
              </a:rPr>
              <a:t>《</a:t>
            </a:r>
            <a:r>
              <a:rPr lang="zh-CN" altLang="en-US" sz="1400" b="1">
                <a:solidFill>
                  <a:srgbClr val="F331B5"/>
                </a:solidFill>
                <a:latin typeface="+mn-ea"/>
                <a:sym typeface="+mn-ea"/>
              </a:rPr>
              <a:t>无滴眼液白内障手术</a:t>
            </a:r>
            <a:r>
              <a:rPr lang="en-US" altLang="zh-CN" sz="1400" b="1">
                <a:gradFill>
                  <a:gsLst>
                    <a:gs pos="0">
                      <a:schemeClr val="tx1"/>
                    </a:gs>
                    <a:gs pos="100000">
                      <a:schemeClr val="tx1"/>
                    </a:gs>
                  </a:gsLst>
                  <a:lin ang="0" scaled="0"/>
                </a:gradFill>
                <a:latin typeface="+mn-ea"/>
                <a:sym typeface="+mn-ea"/>
              </a:rPr>
              <a:t>(Dropless Cataract Surgery)</a:t>
            </a:r>
            <a:r>
              <a:rPr lang="zh-CN" altLang="en-US" sz="1400" b="1">
                <a:gradFill>
                  <a:gsLst>
                    <a:gs pos="0">
                      <a:schemeClr val="tx1"/>
                    </a:gs>
                    <a:gs pos="100000">
                      <a:schemeClr val="tx1"/>
                    </a:gs>
                  </a:gsLst>
                  <a:lin ang="0" scaled="0"/>
                </a:gradFill>
                <a:latin typeface="+mn-ea"/>
                <a:sym typeface="+mn-ea"/>
              </a:rPr>
              <a:t>》临床诊疗推荐的</a:t>
            </a:r>
            <a:r>
              <a:rPr lang="zh-CN" altLang="en-US" sz="1400" b="1"/>
              <a:t>白内障手术理念</a:t>
            </a:r>
            <a:r>
              <a:rPr lang="en-US" altLang="zh-CN" sz="1400" b="1" baseline="30000"/>
              <a:t>1</a:t>
            </a:r>
            <a:r>
              <a:rPr lang="zh-CN" altLang="en-US" sz="1400" b="1"/>
              <a:t>，本品是国内落地该模式的核心载体。标准化术中给药，</a:t>
            </a:r>
            <a:r>
              <a:rPr lang="zh-CN" altLang="en-US" sz="1400" b="1"/>
              <a:t>优化术后护理流程，适合大规模白内障筛查与集中手术（如老年白内障公益项目）</a:t>
            </a:r>
            <a:endParaRPr lang="zh-CN" altLang="en-US" sz="1400" b="1"/>
          </a:p>
        </p:txBody>
      </p:sp>
      <p:sp>
        <p:nvSpPr>
          <p:cNvPr id="72" name="文本框 71"/>
          <p:cNvSpPr txBox="1"/>
          <p:nvPr>
            <p:custDataLst>
              <p:tags r:id="rId8"/>
            </p:custDataLst>
          </p:nvPr>
        </p:nvSpPr>
        <p:spPr>
          <a:xfrm>
            <a:off x="3636010" y="5654040"/>
            <a:ext cx="7844155" cy="737235"/>
          </a:xfrm>
          <a:prstGeom prst="rect">
            <a:avLst/>
          </a:prstGeom>
          <a:noFill/>
        </p:spPr>
        <p:txBody>
          <a:bodyPr wrap="square" anchor="t">
            <a:spAutoFit/>
          </a:bodyPr>
          <a:lstStyle>
            <a:defPPr>
              <a:defRPr lang="zh-CN"/>
            </a:defPPr>
            <a:lvl1pPr marL="171450" indent="-171450">
              <a:lnSpc>
                <a:spcPct val="150000"/>
              </a:lnSpc>
              <a:buClr>
                <a:srgbClr val="9B498F"/>
              </a:buClr>
              <a:buFont typeface="Wingdings" panose="05000000000000000000" pitchFamily="2" charset="2"/>
              <a:buChar char="n"/>
              <a:defRPr sz="1100" b="0">
                <a:gradFill>
                  <a:gsLst>
                    <a:gs pos="0">
                      <a:schemeClr val="tx1"/>
                    </a:gs>
                    <a:gs pos="100000">
                      <a:schemeClr val="tx1"/>
                    </a:gs>
                  </a:gsLst>
                  <a:lin ang="5400000" scaled="1"/>
                </a:gradFill>
                <a:latin typeface="微软雅黑" panose="020B0503020204020204" charset="-122"/>
                <a:ea typeface="微软雅黑" panose="020B0503020204020204" charset="-122"/>
              </a:defRPr>
            </a:lvl1pPr>
            <a:lvl2pPr>
              <a:defRPr/>
            </a:lvl2pPr>
            <a:lvl3pPr>
              <a:defRPr/>
            </a:lvl3pPr>
            <a:lvl4pPr>
              <a:defRPr/>
            </a:lvl4pPr>
            <a:lvl5pPr>
              <a:defRPr/>
            </a:lvl5pPr>
            <a:lvl6pPr>
              <a:defRPr/>
            </a:lvl6pPr>
            <a:lvl7pPr>
              <a:defRPr/>
            </a:lvl7pPr>
            <a:lvl8pPr>
              <a:defRPr/>
            </a:lvl8pPr>
            <a:lvl9pPr>
              <a:defRPr/>
            </a:lvl9pPr>
          </a:lstStyle>
          <a:p>
            <a:pPr marL="0" indent="0">
              <a:buNone/>
            </a:pPr>
            <a:r>
              <a:rPr lang="zh-CN" altLang="en-US" sz="1400" b="1">
                <a:sym typeface="+mn-ea"/>
              </a:rPr>
              <a:t>定位为</a:t>
            </a:r>
            <a:r>
              <a:rPr lang="zh-CN" altLang="en-US" sz="1400" b="1">
                <a:sym typeface="+mn-ea"/>
              </a:rPr>
              <a:t>传统治疗方案的补充升级，并非全面替代，形成 “基础滴眼液 </a:t>
            </a:r>
            <a:r>
              <a:rPr lang="en-US" altLang="zh-CN" sz="1400" b="1">
                <a:sym typeface="+mn-ea"/>
              </a:rPr>
              <a:t>+ </a:t>
            </a:r>
            <a:r>
              <a:rPr lang="zh-CN" altLang="en-US" sz="1400" b="1">
                <a:sym typeface="+mn-ea"/>
              </a:rPr>
              <a:t>长效缓释注射剂” 两级用药体系，满足不同病情患者的多样化选择</a:t>
            </a:r>
            <a:endParaRPr lang="zh-CN" altLang="en-US" sz="1400" b="1"/>
          </a:p>
        </p:txBody>
      </p:sp>
      <p:sp>
        <p:nvSpPr>
          <p:cNvPr id="2" name="矩形: 圆角 66"/>
          <p:cNvSpPr/>
          <p:nvPr>
            <p:custDataLst>
              <p:tags r:id="rId9"/>
            </p:custDataLst>
          </p:nvPr>
        </p:nvSpPr>
        <p:spPr>
          <a:xfrm>
            <a:off x="3636010" y="5187315"/>
            <a:ext cx="5690870" cy="466725"/>
          </a:xfrm>
          <a:prstGeom prst="roundRect">
            <a:avLst>
              <a:gd name="adj" fmla="val 50000"/>
            </a:avLst>
          </a:prstGeom>
          <a:gradFill>
            <a:gsLst>
              <a:gs pos="70000">
                <a:srgbClr val="A073F3"/>
              </a:gs>
              <a:gs pos="100000">
                <a:srgbClr val="A073F3">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0045"/>
            <a:r>
              <a:rPr lang="zh-CN" altLang="en-US" b="1">
                <a:gradFill>
                  <a:gsLst>
                    <a:gs pos="0">
                      <a:schemeClr val="bg1"/>
                    </a:gs>
                    <a:gs pos="100000">
                      <a:schemeClr val="bg1"/>
                    </a:gs>
                  </a:gsLst>
                  <a:lin ang="0" scaled="0"/>
                </a:gradFill>
                <a:latin typeface="微软雅黑" panose="020B0503020204020204" charset="-122"/>
                <a:ea typeface="微软雅黑" panose="020B0503020204020204" charset="-122"/>
              </a:rPr>
              <a:t>促进诊疗分层公平</a:t>
            </a:r>
            <a:endParaRPr lang="zh-CN" altLang="en-US" b="1">
              <a:gradFill>
                <a:gsLst>
                  <a:gs pos="0">
                    <a:schemeClr val="bg1"/>
                  </a:gs>
                  <a:gs pos="100000">
                    <a:schemeClr val="bg1"/>
                  </a:gs>
                </a:gsLst>
                <a:lin ang="0" scaled="0"/>
              </a:gradFill>
              <a:latin typeface="微软雅黑" panose="020B0503020204020204" charset="-122"/>
              <a:ea typeface="微软雅黑" panose="020B0503020204020204" charset="-122"/>
            </a:endParaRPr>
          </a:p>
        </p:txBody>
      </p:sp>
      <p:sp>
        <p:nvSpPr>
          <p:cNvPr id="4" name="文本框 3"/>
          <p:cNvSpPr txBox="1"/>
          <p:nvPr/>
        </p:nvSpPr>
        <p:spPr>
          <a:xfrm>
            <a:off x="360045" y="6560820"/>
            <a:ext cx="9562465" cy="224155"/>
          </a:xfrm>
          <a:prstGeom prst="rect">
            <a:avLst/>
          </a:prstGeom>
          <a:noFill/>
        </p:spPr>
        <p:txBody>
          <a:bodyPr wrap="square" rtlCol="0" anchor="t">
            <a:noAutofit/>
          </a:bodyPr>
          <a:lstStyle/>
          <a:p>
            <a:pPr lvl="0" algn="l">
              <a:buClrTx/>
              <a:buSzTx/>
              <a:buFontTx/>
            </a:pPr>
            <a:r>
              <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rPr>
              <a:t>1. Feldman BH, Diamandi M, DelMonte DW. Dropless Cataract Surgery. American Academy of Ophthalmology EyeWiki. December 5, 2025.</a:t>
            </a:r>
            <a:endParaRPr lang="en-US" altLang="zh-CN" sz="700">
              <a:gradFill>
                <a:gsLst>
                  <a:gs pos="0">
                    <a:schemeClr val="tx1">
                      <a:lumMod val="75000"/>
                      <a:lumOff val="25000"/>
                    </a:schemeClr>
                  </a:gs>
                  <a:gs pos="100000">
                    <a:schemeClr val="tx1">
                      <a:lumMod val="75000"/>
                      <a:lumOff val="25000"/>
                    </a:schemeClr>
                  </a:gs>
                </a:gsLst>
                <a:lin ang="5400000" scaled="1"/>
              </a:gradFill>
              <a:latin typeface="+mn-ea"/>
              <a:sym typeface="+mn-ea"/>
            </a:endParaRPr>
          </a:p>
        </p:txBody>
      </p:sp>
    </p:spTree>
    <p:custDataLst>
      <p:tags r:id="rId10"/>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481965" y="3399155"/>
          <a:ext cx="11256645" cy="2384425"/>
        </p:xfrm>
        <a:graphic>
          <a:graphicData uri="http://schemas.openxmlformats.org/drawingml/2006/table">
            <a:tbl>
              <a:tblPr/>
              <a:tblGrid>
                <a:gridCol w="3752215"/>
                <a:gridCol w="3752215"/>
                <a:gridCol w="3752215"/>
              </a:tblGrid>
              <a:tr h="476885">
                <a:tc>
                  <a:txBody>
                    <a:bodyPr/>
                    <a:lstStyle/>
                    <a:p>
                      <a:pPr algn="ctr"/>
                      <a:r>
                        <a:rPr lang="zh-CN" altLang="en-US" sz="1600" b="1">
                          <a:gradFill>
                            <a:gsLst>
                              <a:gs pos="0">
                                <a:schemeClr val="bg1"/>
                              </a:gs>
                              <a:gs pos="100000">
                                <a:schemeClr val="bg1"/>
                              </a:gs>
                            </a:gsLst>
                            <a:lin ang="0" scaled="0"/>
                          </a:gradFill>
                        </a:rPr>
                        <a:t>对比维度</a:t>
                      </a:r>
                      <a:endParaRPr lang="zh-CN" altLang="en-US" sz="1600" b="1">
                        <a:gradFill>
                          <a:gsLst>
                            <a:gs pos="0">
                              <a:schemeClr val="bg1"/>
                            </a:gs>
                            <a:gs pos="100000">
                              <a:schemeClr val="bg1"/>
                            </a:gs>
                          </a:gsLst>
                          <a:lin ang="0" scaled="0"/>
                        </a:gradFill>
                      </a:endParaRPr>
                    </a:p>
                  </a:txBody>
                  <a:tcPr marL="34184" marR="34184" marT="34184" marB="34184" anchor="ctr">
                    <a:lnL w="2857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4445" cap="flat" cmpd="sng">
                      <a:solidFill>
                        <a:srgbClr val="CCCCCC"/>
                      </a:solidFill>
                      <a:prstDash val="solid"/>
                      <a:headEnd type="none" w="med" len="med"/>
                      <a:tailEnd type="none" w="med" len="med"/>
                    </a:lnT>
                    <a:lnB w="4445" cap="flat" cmpd="sng">
                      <a:solidFill>
                        <a:srgbClr val="CCCCCC"/>
                      </a:solidFill>
                      <a:prstDash val="solid"/>
                      <a:headEnd type="none" w="med" len="med"/>
                      <a:tailEnd type="none" w="med" len="med"/>
                    </a:lnB>
                    <a:solidFill>
                      <a:srgbClr val="A073F3"/>
                    </a:solidFill>
                  </a:tcPr>
                </a:tc>
                <a:tc>
                  <a:txBody>
                    <a:bodyPr/>
                    <a:lstStyle/>
                    <a:p>
                      <a:pPr algn="ctr"/>
                      <a:r>
                        <a:rPr lang="zh-CN" altLang="en-US" sz="1600" b="1">
                          <a:gradFill>
                            <a:gsLst>
                              <a:gs pos="0">
                                <a:schemeClr val="bg1"/>
                              </a:gs>
                              <a:gs pos="100000">
                                <a:schemeClr val="bg1"/>
                              </a:gs>
                            </a:gsLst>
                            <a:lin ang="0" scaled="0"/>
                          </a:gradFill>
                        </a:rPr>
                        <a:t>传统</a:t>
                      </a:r>
                      <a:r>
                        <a:rPr lang="zh-CN" altLang="en-US" sz="1600" b="1">
                          <a:gradFill>
                            <a:gsLst>
                              <a:gs pos="0">
                                <a:schemeClr val="bg1"/>
                              </a:gs>
                              <a:gs pos="100000">
                                <a:schemeClr val="bg1"/>
                              </a:gs>
                            </a:gsLst>
                            <a:lin ang="0" scaled="0"/>
                          </a:gradFill>
                        </a:rPr>
                        <a:t>治疗方案</a:t>
                      </a:r>
                      <a:endParaRPr lang="zh-CN" altLang="en-US" sz="1600" b="1">
                        <a:gradFill>
                          <a:gsLst>
                            <a:gs pos="0">
                              <a:schemeClr val="bg1"/>
                            </a:gs>
                            <a:gs pos="100000">
                              <a:schemeClr val="bg1"/>
                            </a:gs>
                          </a:gsLst>
                          <a:lin ang="0" scaled="0"/>
                        </a:gradFill>
                      </a:endParaRPr>
                    </a:p>
                  </a:txBody>
                  <a:tcPr marL="34184" marR="34184" marT="34184" marB="3418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4445" cap="flat" cmpd="sng">
                      <a:solidFill>
                        <a:srgbClr val="CCCCCC"/>
                      </a:solidFill>
                      <a:prstDash val="solid"/>
                      <a:headEnd type="none" w="med" len="med"/>
                      <a:tailEnd type="none" w="med" len="med"/>
                    </a:lnT>
                    <a:lnB w="4445" cap="flat" cmpd="sng">
                      <a:solidFill>
                        <a:srgbClr val="CCCCCC"/>
                      </a:solidFill>
                      <a:prstDash val="solid"/>
                      <a:headEnd type="none" w="med" len="med"/>
                      <a:tailEnd type="none" w="med" len="med"/>
                    </a:lnB>
                    <a:solidFill>
                      <a:srgbClr val="A073F3"/>
                    </a:solidFill>
                  </a:tcPr>
                </a:tc>
                <a:tc>
                  <a:txBody>
                    <a:bodyPr/>
                    <a:lstStyle/>
                    <a:p>
                      <a:pPr algn="ctr"/>
                      <a:r>
                        <a:rPr lang="zh-CN" altLang="en-US" sz="1600" b="1">
                          <a:gradFill>
                            <a:gsLst>
                              <a:gs pos="0">
                                <a:schemeClr val="bg1"/>
                              </a:gs>
                              <a:gs pos="100000">
                                <a:schemeClr val="bg1"/>
                              </a:gs>
                            </a:gsLst>
                            <a:lin ang="0" scaled="0"/>
                          </a:gradFill>
                        </a:rPr>
                        <a:t>本品</a:t>
                      </a:r>
                      <a:endParaRPr lang="zh-CN" altLang="en-US" sz="1600" b="1">
                        <a:gradFill>
                          <a:gsLst>
                            <a:gs pos="0">
                              <a:schemeClr val="bg1"/>
                            </a:gs>
                            <a:gs pos="100000">
                              <a:schemeClr val="bg1"/>
                            </a:gs>
                          </a:gsLst>
                          <a:lin ang="0" scaled="0"/>
                        </a:gradFill>
                      </a:endParaRPr>
                    </a:p>
                  </a:txBody>
                  <a:tcPr marL="34184" marR="34184" marT="34184" marB="34184" anchor="ctr">
                    <a:lnL w="952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4445" cap="flat" cmpd="sng">
                      <a:solidFill>
                        <a:srgbClr val="CCCCCC"/>
                      </a:solidFill>
                      <a:prstDash val="solid"/>
                      <a:headEnd type="none" w="med" len="med"/>
                      <a:tailEnd type="none" w="med" len="med"/>
                    </a:lnT>
                    <a:lnB w="4445" cap="flat" cmpd="sng">
                      <a:solidFill>
                        <a:srgbClr val="CCCCCC"/>
                      </a:solidFill>
                      <a:prstDash val="solid"/>
                      <a:headEnd type="none" w="med" len="med"/>
                      <a:tailEnd type="none" w="med" len="med"/>
                    </a:lnB>
                    <a:solidFill>
                      <a:srgbClr val="A073F3"/>
                    </a:solidFill>
                  </a:tcPr>
                </a:tc>
              </a:tr>
              <a:tr h="476885">
                <a:tc>
                  <a:txBody>
                    <a:bodyPr/>
                    <a:lstStyle/>
                    <a:p>
                      <a:pPr algn="ctr"/>
                      <a:r>
                        <a:rPr lang="zh-CN" altLang="en-US" sz="1400">
                          <a:gradFill>
                            <a:gsLst>
                              <a:gs pos="0">
                                <a:schemeClr val="tx1"/>
                              </a:gs>
                              <a:gs pos="100000">
                                <a:schemeClr val="tx1">
                                  <a:lumMod val="50000"/>
                                </a:schemeClr>
                              </a:gs>
                            </a:gsLst>
                            <a:lin ang="0" scaled="0"/>
                          </a:gradFill>
                        </a:rPr>
                        <a:t>给药方式</a:t>
                      </a:r>
                      <a:endParaRPr lang="zh-CN" altLang="en-US" sz="1400">
                        <a:gradFill>
                          <a:gsLst>
                            <a:gs pos="0">
                              <a:schemeClr val="tx1"/>
                            </a:gs>
                            <a:gs pos="100000">
                              <a:schemeClr val="tx1">
                                <a:lumMod val="50000"/>
                              </a:schemeClr>
                            </a:gs>
                          </a:gsLst>
                          <a:lin ang="0" scaled="0"/>
                        </a:gradFill>
                      </a:endParaRPr>
                    </a:p>
                  </a:txBody>
                  <a:tcPr marL="34184" marR="34184" marT="34184" marB="34184" anchor="ctr">
                    <a:lnL w="28575"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4445" cap="flat" cmpd="sng">
                      <a:solidFill>
                        <a:srgbClr val="CCCCCC"/>
                      </a:solidFill>
                      <a:prstDash val="solid"/>
                      <a:headEnd type="none" w="med" len="med"/>
                      <a:tailEnd type="none" w="med" len="med"/>
                    </a:lnT>
                    <a:lnB w="3175" cap="flat" cmpd="sng" algn="ctr">
                      <a:solidFill>
                        <a:srgbClr val="A073F3"/>
                      </a:solidFill>
                      <a:prstDash val="solid"/>
                      <a:round/>
                      <a:headEnd type="none" w="med" len="med"/>
                      <a:tailEnd type="none" w="med" len="med"/>
                    </a:lnB>
                    <a:noFill/>
                  </a:tcPr>
                </a:tc>
                <a:tc>
                  <a:txBody>
                    <a:bodyPr/>
                    <a:lstStyle/>
                    <a:p>
                      <a:pPr algn="ctr"/>
                      <a:r>
                        <a:rPr lang="zh-CN" altLang="en-US" sz="1400">
                          <a:gradFill>
                            <a:gsLst>
                              <a:gs pos="0">
                                <a:schemeClr val="tx1"/>
                              </a:gs>
                              <a:gs pos="100000">
                                <a:schemeClr val="tx1">
                                  <a:lumMod val="50000"/>
                                </a:schemeClr>
                              </a:gs>
                            </a:gsLst>
                            <a:lin ang="0" scaled="0"/>
                          </a:gradFill>
                        </a:rPr>
                        <a:t>每日多次居家滴眼（</a:t>
                      </a:r>
                      <a:r>
                        <a:rPr lang="en-US" altLang="zh-CN" sz="1400">
                          <a:gradFill>
                            <a:gsLst>
                              <a:gs pos="0">
                                <a:schemeClr val="tx1"/>
                              </a:gs>
                              <a:gs pos="100000">
                                <a:schemeClr val="tx1">
                                  <a:lumMod val="50000"/>
                                </a:schemeClr>
                              </a:gs>
                            </a:gsLst>
                            <a:lin ang="0" scaled="0"/>
                          </a:gradFill>
                        </a:rPr>
                        <a:t>2~4 </a:t>
                      </a:r>
                      <a:r>
                        <a:rPr lang="zh-CN" altLang="en-US" sz="1400">
                          <a:gradFill>
                            <a:gsLst>
                              <a:gs pos="0">
                                <a:schemeClr val="tx1"/>
                              </a:gs>
                              <a:gs pos="100000">
                                <a:schemeClr val="tx1">
                                  <a:lumMod val="50000"/>
                                </a:schemeClr>
                              </a:gs>
                            </a:gsLst>
                            <a:lin ang="0" scaled="0"/>
                          </a:gradFill>
                        </a:rPr>
                        <a:t>周）</a:t>
                      </a:r>
                      <a:endParaRPr lang="zh-CN" altLang="en-US" sz="1400">
                        <a:gradFill>
                          <a:gsLst>
                            <a:gs pos="0">
                              <a:schemeClr val="tx1"/>
                            </a:gs>
                            <a:gs pos="100000">
                              <a:schemeClr val="tx1">
                                <a:lumMod val="50000"/>
                              </a:schemeClr>
                            </a:gs>
                          </a:gsLst>
                          <a:lin ang="0" scaled="0"/>
                        </a:gradFill>
                      </a:endParaRPr>
                    </a:p>
                  </a:txBody>
                  <a:tcPr marL="34184" marR="34184" marT="34184" marB="34184"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4445" cap="flat" cmpd="sng">
                      <a:solidFill>
                        <a:srgbClr val="CCCCCC"/>
                      </a:solidFill>
                      <a:prstDash val="solid"/>
                      <a:headEnd type="none" w="med" len="med"/>
                      <a:tailEnd type="none" w="med" len="med"/>
                    </a:lnT>
                    <a:lnB w="3175" cap="flat" cmpd="sng" algn="ctr">
                      <a:solidFill>
                        <a:srgbClr val="A073F3"/>
                      </a:solidFill>
                      <a:prstDash val="solid"/>
                      <a:round/>
                      <a:headEnd type="none" w="med" len="med"/>
                      <a:tailEnd type="none" w="med" len="med"/>
                    </a:lnB>
                    <a:noFill/>
                  </a:tcPr>
                </a:tc>
                <a:tc>
                  <a:txBody>
                    <a:bodyPr/>
                    <a:lstStyle/>
                    <a:p>
                      <a:pPr algn="ctr"/>
                      <a:r>
                        <a:rPr lang="zh-CN" altLang="en-US" sz="1400" b="1">
                          <a:gradFill>
                            <a:gsLst>
                              <a:gs pos="0">
                                <a:schemeClr val="tx1"/>
                              </a:gs>
                              <a:gs pos="100000">
                                <a:schemeClr val="tx1">
                                  <a:lumMod val="50000"/>
                                </a:schemeClr>
                              </a:gs>
                            </a:gsLst>
                            <a:lin ang="0" scaled="0"/>
                          </a:gradFill>
                        </a:rPr>
                        <a:t>术中单次眼内给药</a:t>
                      </a:r>
                      <a:endParaRPr lang="zh-CN" altLang="en-US" sz="1400" b="1">
                        <a:gradFill>
                          <a:gsLst>
                            <a:gs pos="0">
                              <a:schemeClr val="tx1"/>
                            </a:gs>
                            <a:gs pos="100000">
                              <a:schemeClr val="tx1">
                                <a:lumMod val="50000"/>
                              </a:schemeClr>
                            </a:gs>
                          </a:gsLst>
                          <a:lin ang="0" scaled="0"/>
                        </a:gradFill>
                      </a:endParaRPr>
                    </a:p>
                  </a:txBody>
                  <a:tcPr marL="34184" marR="34184" marT="34184" marB="34184" anchor="ctr">
                    <a:lnL w="3175" cap="flat" cmpd="sng" algn="ctr">
                      <a:solidFill>
                        <a:srgbClr val="A073F3"/>
                      </a:solidFill>
                      <a:prstDash val="solid"/>
                      <a:round/>
                      <a:headEnd type="none" w="med" len="med"/>
                      <a:tailEnd type="none" w="med" len="med"/>
                    </a:lnL>
                    <a:lnR w="28575" cap="flat" cmpd="sng" algn="ctr">
                      <a:noFill/>
                      <a:prstDash val="solid"/>
                      <a:round/>
                      <a:headEnd type="none" w="med" len="med"/>
                      <a:tailEnd type="none" w="med" len="med"/>
                    </a:lnR>
                    <a:lnT w="4445" cap="flat" cmpd="sng">
                      <a:solidFill>
                        <a:srgbClr val="CCCCCC"/>
                      </a:solidFill>
                      <a:prstDash val="solid"/>
                      <a:headEnd type="none" w="med" len="med"/>
                      <a:tailEnd type="none" w="med" len="med"/>
                    </a:lnT>
                    <a:lnB w="3175" cap="flat" cmpd="sng" algn="ctr">
                      <a:solidFill>
                        <a:srgbClr val="A073F3"/>
                      </a:solidFill>
                      <a:prstDash val="solid"/>
                      <a:round/>
                      <a:headEnd type="none" w="med" len="med"/>
                      <a:tailEnd type="none" w="med" len="med"/>
                    </a:lnB>
                    <a:noFill/>
                  </a:tcPr>
                </a:tc>
              </a:tr>
              <a:tr h="476885">
                <a:tc>
                  <a:txBody>
                    <a:bodyPr/>
                    <a:lstStyle/>
                    <a:p>
                      <a:pPr algn="ctr"/>
                      <a:r>
                        <a:rPr lang="zh-CN" altLang="en-US" sz="1400">
                          <a:gradFill>
                            <a:gsLst>
                              <a:gs pos="0">
                                <a:schemeClr val="tx1"/>
                              </a:gs>
                              <a:gs pos="100000">
                                <a:schemeClr val="tx1">
                                  <a:lumMod val="50000"/>
                                </a:schemeClr>
                              </a:gs>
                            </a:gsLst>
                            <a:lin ang="0" scaled="0"/>
                          </a:gradFill>
                        </a:rPr>
                        <a:t>依从性</a:t>
                      </a:r>
                      <a:endParaRPr lang="zh-CN" altLang="en-US" sz="1400">
                        <a:gradFill>
                          <a:gsLst>
                            <a:gs pos="0">
                              <a:schemeClr val="tx1"/>
                            </a:gs>
                            <a:gs pos="100000">
                              <a:schemeClr val="tx1">
                                <a:lumMod val="50000"/>
                              </a:schemeClr>
                            </a:gs>
                          </a:gsLst>
                          <a:lin ang="0" scaled="0"/>
                        </a:gradFill>
                      </a:endParaRPr>
                    </a:p>
                  </a:txBody>
                  <a:tcPr marL="34184" marR="34184" marT="34184" marB="34184" anchor="ctr">
                    <a:lnL w="28575"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noFill/>
                  </a:tcPr>
                </a:tc>
                <a:tc>
                  <a:txBody>
                    <a:bodyPr/>
                    <a:lstStyle/>
                    <a:p>
                      <a:pPr algn="ctr"/>
                      <a:r>
                        <a:rPr lang="zh-CN" altLang="en-US" sz="1400">
                          <a:gradFill>
                            <a:gsLst>
                              <a:gs pos="0">
                                <a:schemeClr val="tx1"/>
                              </a:gs>
                              <a:gs pos="100000">
                                <a:schemeClr val="tx1">
                                  <a:lumMod val="50000"/>
                                </a:schemeClr>
                              </a:gs>
                            </a:gsLst>
                            <a:lin ang="0" scaled="0"/>
                          </a:gradFill>
                        </a:rPr>
                        <a:t>差，漏滴、操作失误高发</a:t>
                      </a:r>
                      <a:endParaRPr lang="zh-CN" altLang="en-US" sz="1400">
                        <a:gradFill>
                          <a:gsLst>
                            <a:gs pos="0">
                              <a:schemeClr val="tx1"/>
                            </a:gs>
                            <a:gs pos="100000">
                              <a:schemeClr val="tx1">
                                <a:lumMod val="50000"/>
                              </a:schemeClr>
                            </a:gs>
                          </a:gsLst>
                          <a:lin ang="0" scaled="0"/>
                        </a:gradFill>
                      </a:endParaRPr>
                    </a:p>
                  </a:txBody>
                  <a:tcPr marL="34184" marR="34184" marT="34184" marB="34184"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noFill/>
                  </a:tcPr>
                </a:tc>
                <a:tc>
                  <a:txBody>
                    <a:bodyPr/>
                    <a:lstStyle/>
                    <a:p>
                      <a:pPr algn="ctr"/>
                      <a:r>
                        <a:rPr lang="zh-CN" altLang="en-US" sz="1400" b="1">
                          <a:gradFill>
                            <a:gsLst>
                              <a:gs pos="0">
                                <a:schemeClr val="tx1"/>
                              </a:gs>
                              <a:gs pos="100000">
                                <a:schemeClr val="tx1">
                                  <a:lumMod val="50000"/>
                                </a:schemeClr>
                              </a:gs>
                            </a:gsLst>
                            <a:lin ang="0" scaled="0"/>
                          </a:gradFill>
                        </a:rPr>
                        <a:t>无居家用药，依从性 </a:t>
                      </a:r>
                      <a:r>
                        <a:rPr lang="en-US" altLang="zh-CN" sz="1400" b="1">
                          <a:gradFill>
                            <a:gsLst>
                              <a:gs pos="0">
                                <a:schemeClr val="tx1"/>
                              </a:gs>
                              <a:gs pos="100000">
                                <a:schemeClr val="tx1">
                                  <a:lumMod val="50000"/>
                                </a:schemeClr>
                              </a:gs>
                            </a:gsLst>
                            <a:lin ang="0" scaled="0"/>
                          </a:gradFill>
                        </a:rPr>
                        <a:t>100%</a:t>
                      </a:r>
                      <a:endParaRPr lang="en-US" altLang="zh-CN" sz="1400" b="1">
                        <a:gradFill>
                          <a:gsLst>
                            <a:gs pos="0">
                              <a:schemeClr val="tx1"/>
                            </a:gs>
                            <a:gs pos="100000">
                              <a:schemeClr val="tx1">
                                <a:lumMod val="50000"/>
                              </a:schemeClr>
                            </a:gs>
                          </a:gsLst>
                          <a:lin ang="0" scaled="0"/>
                        </a:gradFill>
                      </a:endParaRPr>
                    </a:p>
                  </a:txBody>
                  <a:tcPr marL="34184" marR="34184" marT="34184" marB="34184" anchor="ctr">
                    <a:lnL w="3175" cap="flat" cmpd="sng" algn="ctr">
                      <a:solidFill>
                        <a:srgbClr val="A073F3"/>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noFill/>
                  </a:tcPr>
                </a:tc>
              </a:tr>
              <a:tr h="476885">
                <a:tc>
                  <a:txBody>
                    <a:bodyPr/>
                    <a:lstStyle/>
                    <a:p>
                      <a:pPr algn="ctr"/>
                      <a:r>
                        <a:rPr lang="zh-CN" altLang="en-US" sz="1400">
                          <a:gradFill>
                            <a:gsLst>
                              <a:gs pos="0">
                                <a:schemeClr val="tx1"/>
                              </a:gs>
                              <a:gs pos="100000">
                                <a:schemeClr val="tx1">
                                  <a:lumMod val="50000"/>
                                </a:schemeClr>
                              </a:gs>
                            </a:gsLst>
                            <a:lin ang="0" scaled="0"/>
                          </a:gradFill>
                        </a:rPr>
                        <a:t>全身暴露风险</a:t>
                      </a:r>
                      <a:endParaRPr lang="zh-CN" altLang="en-US" sz="1400">
                        <a:gradFill>
                          <a:gsLst>
                            <a:gs pos="0">
                              <a:schemeClr val="tx1"/>
                            </a:gs>
                            <a:gs pos="100000">
                              <a:schemeClr val="tx1">
                                <a:lumMod val="50000"/>
                              </a:schemeClr>
                            </a:gs>
                          </a:gsLst>
                          <a:lin ang="0" scaled="0"/>
                        </a:gradFill>
                      </a:endParaRPr>
                    </a:p>
                  </a:txBody>
                  <a:tcPr marL="34184" marR="34184" marT="34184" marB="34184" anchor="ctr">
                    <a:lnL w="28575"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noFill/>
                  </a:tcPr>
                </a:tc>
                <a:tc>
                  <a:txBody>
                    <a:bodyPr/>
                    <a:lstStyle/>
                    <a:p>
                      <a:pPr algn="ctr"/>
                      <a:r>
                        <a:rPr lang="zh-CN" altLang="en-US" sz="1400">
                          <a:gradFill>
                            <a:gsLst>
                              <a:gs pos="0">
                                <a:schemeClr val="tx1"/>
                              </a:gs>
                              <a:gs pos="100000">
                                <a:schemeClr val="tx1">
                                  <a:lumMod val="50000"/>
                                </a:schemeClr>
                              </a:gs>
                            </a:gsLst>
                            <a:lin ang="0" scaled="0"/>
                          </a:gradFill>
                        </a:rPr>
                        <a:t>药液经鼻泪管吸收，慢病患者风险高</a:t>
                      </a:r>
                      <a:endParaRPr lang="zh-CN" altLang="en-US" sz="1400">
                        <a:gradFill>
                          <a:gsLst>
                            <a:gs pos="0">
                              <a:schemeClr val="tx1"/>
                            </a:gs>
                            <a:gs pos="100000">
                              <a:schemeClr val="tx1">
                                <a:lumMod val="50000"/>
                              </a:schemeClr>
                            </a:gs>
                          </a:gsLst>
                          <a:lin ang="0" scaled="0"/>
                        </a:gradFill>
                      </a:endParaRPr>
                    </a:p>
                  </a:txBody>
                  <a:tcPr marL="34184" marR="34184" marT="34184" marB="34184"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noFill/>
                  </a:tcPr>
                </a:tc>
                <a:tc>
                  <a:txBody>
                    <a:bodyPr/>
                    <a:lstStyle/>
                    <a:p>
                      <a:pPr algn="ctr"/>
                      <a:r>
                        <a:rPr lang="zh-CN" altLang="en-US" sz="1400" b="1">
                          <a:gradFill>
                            <a:gsLst>
                              <a:gs pos="0">
                                <a:schemeClr val="tx1"/>
                              </a:gs>
                              <a:gs pos="100000">
                                <a:schemeClr val="tx1">
                                  <a:lumMod val="50000"/>
                                </a:schemeClr>
                              </a:gs>
                            </a:gsLst>
                            <a:lin ang="0" scaled="0"/>
                          </a:gradFill>
                        </a:rPr>
                        <a:t>长效</a:t>
                      </a:r>
                      <a:r>
                        <a:rPr lang="zh-CN" altLang="en-US" sz="1400" b="1">
                          <a:gradFill>
                            <a:gsLst>
                              <a:gs pos="0">
                                <a:schemeClr val="tx1"/>
                              </a:gs>
                              <a:gs pos="100000">
                                <a:schemeClr val="tx1">
                                  <a:lumMod val="50000"/>
                                </a:schemeClr>
                              </a:gs>
                            </a:gsLst>
                            <a:lin ang="0" scaled="0"/>
                          </a:gradFill>
                        </a:rPr>
                        <a:t>平稳缓释，全身激素暴露极低</a:t>
                      </a:r>
                      <a:endParaRPr lang="zh-CN" altLang="en-US" sz="1400" b="1">
                        <a:gradFill>
                          <a:gsLst>
                            <a:gs pos="0">
                              <a:schemeClr val="tx1"/>
                            </a:gs>
                            <a:gs pos="100000">
                              <a:schemeClr val="tx1">
                                <a:lumMod val="50000"/>
                              </a:schemeClr>
                            </a:gs>
                          </a:gsLst>
                          <a:lin ang="0" scaled="0"/>
                        </a:gradFill>
                      </a:endParaRPr>
                    </a:p>
                  </a:txBody>
                  <a:tcPr marL="34184" marR="34184" marT="34184" marB="34184" anchor="ctr">
                    <a:lnL w="3175" cap="flat" cmpd="sng" algn="ctr">
                      <a:solidFill>
                        <a:srgbClr val="A073F3"/>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3175" cap="flat" cmpd="sng" algn="ctr">
                      <a:solidFill>
                        <a:srgbClr val="A073F3"/>
                      </a:solidFill>
                      <a:prstDash val="solid"/>
                      <a:round/>
                      <a:headEnd type="none" w="med" len="med"/>
                      <a:tailEnd type="none" w="med" len="med"/>
                    </a:lnB>
                    <a:noFill/>
                  </a:tcPr>
                </a:tc>
              </a:tr>
              <a:tr h="476885">
                <a:tc>
                  <a:txBody>
                    <a:bodyPr/>
                    <a:lstStyle/>
                    <a:p>
                      <a:pPr algn="ctr"/>
                      <a:r>
                        <a:rPr lang="zh-CN" altLang="en-US" sz="1400">
                          <a:gradFill>
                            <a:gsLst>
                              <a:gs pos="0">
                                <a:schemeClr val="tx1"/>
                              </a:gs>
                              <a:gs pos="100000">
                                <a:schemeClr val="tx1">
                                  <a:lumMod val="50000"/>
                                </a:schemeClr>
                              </a:gs>
                            </a:gsLst>
                            <a:lin ang="0" scaled="0"/>
                          </a:gradFill>
                        </a:rPr>
                        <a:t>抗炎时长</a:t>
                      </a:r>
                      <a:endParaRPr lang="zh-CN" altLang="en-US" sz="1400">
                        <a:gradFill>
                          <a:gsLst>
                            <a:gs pos="0">
                              <a:schemeClr val="tx1"/>
                            </a:gs>
                            <a:gs pos="100000">
                              <a:schemeClr val="tx1">
                                <a:lumMod val="50000"/>
                              </a:schemeClr>
                            </a:gs>
                          </a:gsLst>
                          <a:lin ang="0" scaled="0"/>
                        </a:gradFill>
                      </a:endParaRPr>
                    </a:p>
                  </a:txBody>
                  <a:tcPr marL="34184" marR="34184" marT="34184" marB="34184" anchor="ctr">
                    <a:lnL w="28575" cap="flat" cmpd="sng" algn="ctr">
                      <a:no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28575" cap="flat" cmpd="sng" algn="ctr">
                      <a:solidFill>
                        <a:srgbClr val="A073F3"/>
                      </a:solidFill>
                      <a:prstDash val="solid"/>
                      <a:round/>
                      <a:headEnd type="none" w="med" len="med"/>
                      <a:tailEnd type="none" w="med" len="med"/>
                    </a:lnB>
                    <a:noFill/>
                  </a:tcPr>
                </a:tc>
                <a:tc>
                  <a:txBody>
                    <a:bodyPr/>
                    <a:lstStyle/>
                    <a:p>
                      <a:pPr algn="ctr"/>
                      <a:r>
                        <a:rPr lang="zh-CN" altLang="en-US" sz="1400">
                          <a:gradFill>
                            <a:gsLst>
                              <a:gs pos="0">
                                <a:schemeClr val="tx1"/>
                              </a:gs>
                              <a:gs pos="100000">
                                <a:schemeClr val="tx1">
                                  <a:lumMod val="50000"/>
                                </a:schemeClr>
                              </a:gs>
                            </a:gsLst>
                            <a:lin ang="0" scaled="0"/>
                          </a:gradFill>
                        </a:rPr>
                        <a:t>需持续用药维持</a:t>
                      </a:r>
                      <a:endParaRPr lang="zh-CN" altLang="en-US" sz="1400">
                        <a:gradFill>
                          <a:gsLst>
                            <a:gs pos="0">
                              <a:schemeClr val="tx1"/>
                            </a:gs>
                            <a:gs pos="100000">
                              <a:schemeClr val="tx1">
                                <a:lumMod val="50000"/>
                              </a:schemeClr>
                            </a:gs>
                          </a:gsLst>
                          <a:lin ang="0" scaled="0"/>
                        </a:gradFill>
                      </a:endParaRPr>
                    </a:p>
                  </a:txBody>
                  <a:tcPr marL="34184" marR="34184" marT="34184" marB="34184" anchor="ctr">
                    <a:lnL w="3175" cap="flat" cmpd="sng" algn="ctr">
                      <a:solidFill>
                        <a:srgbClr val="A073F3"/>
                      </a:solidFill>
                      <a:prstDash val="solid"/>
                      <a:round/>
                      <a:headEnd type="none" w="med" len="med"/>
                      <a:tailEnd type="none" w="med" len="med"/>
                    </a:lnL>
                    <a:lnR w="3175" cap="flat" cmpd="sng" algn="ctr">
                      <a:solidFill>
                        <a:srgbClr val="A073F3"/>
                      </a:solidFill>
                      <a:prstDash val="solid"/>
                      <a:round/>
                      <a:headEnd type="none" w="med" len="med"/>
                      <a:tailEnd type="none" w="med" len="med"/>
                    </a:lnR>
                    <a:lnT w="3175" cap="flat" cmpd="sng" algn="ctr">
                      <a:solidFill>
                        <a:srgbClr val="A073F3"/>
                      </a:solidFill>
                      <a:prstDash val="solid"/>
                      <a:round/>
                      <a:headEnd type="none" w="med" len="med"/>
                      <a:tailEnd type="none" w="med" len="med"/>
                    </a:lnT>
                    <a:lnB w="28575" cap="flat" cmpd="sng" algn="ctr">
                      <a:solidFill>
                        <a:srgbClr val="A073F3"/>
                      </a:solidFill>
                      <a:prstDash val="solid"/>
                      <a:round/>
                      <a:headEnd type="none" w="med" len="med"/>
                      <a:tailEnd type="none" w="med" len="med"/>
                    </a:lnB>
                    <a:noFill/>
                  </a:tcPr>
                </a:tc>
                <a:tc>
                  <a:txBody>
                    <a:bodyPr/>
                    <a:lstStyle/>
                    <a:p>
                      <a:pPr algn="ctr"/>
                      <a:r>
                        <a:rPr lang="zh-CN" altLang="en-US" sz="1400" b="1">
                          <a:gradFill>
                            <a:gsLst>
                              <a:gs pos="0">
                                <a:schemeClr val="tx1"/>
                              </a:gs>
                              <a:gs pos="100000">
                                <a:schemeClr val="tx1">
                                  <a:lumMod val="50000"/>
                                </a:schemeClr>
                              </a:gs>
                            </a:gsLst>
                            <a:lin ang="0" scaled="0"/>
                          </a:gradFill>
                        </a:rPr>
                        <a:t>单次给药覆盖全疗程</a:t>
                      </a:r>
                      <a:endParaRPr lang="zh-CN" altLang="en-US" sz="1400" b="1">
                        <a:gradFill>
                          <a:gsLst>
                            <a:gs pos="0">
                              <a:schemeClr val="tx1"/>
                            </a:gs>
                            <a:gs pos="100000">
                              <a:schemeClr val="tx1">
                                <a:lumMod val="50000"/>
                              </a:schemeClr>
                            </a:gs>
                          </a:gsLst>
                          <a:lin ang="0" scaled="0"/>
                        </a:gradFill>
                      </a:endParaRPr>
                    </a:p>
                  </a:txBody>
                  <a:tcPr marL="34184" marR="34184" marT="34184" marB="34184" anchor="ctr">
                    <a:lnL w="3175" cap="flat" cmpd="sng" algn="ctr">
                      <a:solidFill>
                        <a:srgbClr val="A073F3"/>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A073F3"/>
                      </a:solidFill>
                      <a:prstDash val="solid"/>
                      <a:round/>
                      <a:headEnd type="none" w="med" len="med"/>
                      <a:tailEnd type="none" w="med" len="med"/>
                    </a:lnT>
                    <a:lnB w="28575" cap="flat" cmpd="sng" algn="ctr">
                      <a:solidFill>
                        <a:srgbClr val="A073F3"/>
                      </a:solidFill>
                      <a:prstDash val="solid"/>
                      <a:round/>
                      <a:headEnd type="none" w="med" len="med"/>
                      <a:tailEnd type="none" w="med" len="med"/>
                    </a:lnB>
                    <a:noFill/>
                  </a:tcPr>
                </a:tc>
              </a:tr>
            </a:tbl>
          </a:graphicData>
        </a:graphic>
      </p:graphicFrame>
      <p:sp>
        <p:nvSpPr>
          <p:cNvPr id="7" name="矩形 6"/>
          <p:cNvSpPr/>
          <p:nvPr/>
        </p:nvSpPr>
        <p:spPr>
          <a:xfrm>
            <a:off x="1250950" y="232198"/>
            <a:ext cx="9159875" cy="777451"/>
          </a:xfrm>
          <a:prstGeom prst="rect">
            <a:avLst/>
          </a:prstGeom>
          <a:gradFill>
            <a:gsLst>
              <a:gs pos="0">
                <a:srgbClr val="A073F3">
                  <a:alpha val="20000"/>
                </a:srgbClr>
              </a:gs>
              <a:gs pos="100000">
                <a:srgbClr val="A073F3">
                  <a:alpha val="0"/>
                </a:srgbClr>
              </a:gs>
            </a:gsLst>
            <a:lin ang="0" scaled="0"/>
          </a:gradFill>
          <a:ln w="9525" cap="flat">
            <a:noFill/>
            <a:prstDash val="solid"/>
            <a:miter/>
          </a:ln>
        </p:spPr>
        <p:txBody>
          <a:bodyPr wrap="square">
            <a:noAutofit/>
          </a:bodyPr>
          <a:lstStyle/>
          <a:p>
            <a:endParaRPr lang="zh-CN" altLang="en-US"/>
          </a:p>
        </p:txBody>
      </p:sp>
      <p:sp>
        <p:nvSpPr>
          <p:cNvPr id="9" name="任意多边形: 形状 8"/>
          <p:cNvSpPr/>
          <p:nvPr/>
        </p:nvSpPr>
        <p:spPr>
          <a:xfrm>
            <a:off x="0" y="232199"/>
            <a:ext cx="1645340" cy="777450"/>
          </a:xfrm>
          <a:custGeom>
            <a:avLst/>
            <a:gdLst>
              <a:gd name="csX0" fmla="*/ 0 w 1645340"/>
              <a:gd name="csY0" fmla="*/ 0 h 777450"/>
              <a:gd name="csX1" fmla="*/ 346066 w 1645340"/>
              <a:gd name="csY1" fmla="*/ 0 h 777450"/>
              <a:gd name="csX2" fmla="*/ 461163 w 1645340"/>
              <a:gd name="csY2" fmla="*/ 0 h 777450"/>
              <a:gd name="csX3" fmla="*/ 482049 w 1645340"/>
              <a:gd name="csY3" fmla="*/ 0 h 777450"/>
              <a:gd name="csX4" fmla="*/ 597146 w 1645340"/>
              <a:gd name="csY4" fmla="*/ 0 h 777450"/>
              <a:gd name="csX5" fmla="*/ 1358682 w 1645340"/>
              <a:gd name="csY5" fmla="*/ 0 h 777450"/>
              <a:gd name="csX6" fmla="*/ 1494665 w 1645340"/>
              <a:gd name="csY6" fmla="*/ 0 h 777450"/>
              <a:gd name="csX7" fmla="*/ 1640750 w 1645340"/>
              <a:gd name="csY7" fmla="*/ 187199 h 777450"/>
              <a:gd name="csX8" fmla="*/ 1521765 w 1645340"/>
              <a:gd name="csY8" fmla="*/ 663295 h 777450"/>
              <a:gd name="csX9" fmla="*/ 1375682 w 1645340"/>
              <a:gd name="csY9" fmla="*/ 777450 h 777450"/>
              <a:gd name="csX10" fmla="*/ 1239698 w 1645340"/>
              <a:gd name="csY10" fmla="*/ 777450 h 777450"/>
              <a:gd name="csX11" fmla="*/ 478162 w 1645340"/>
              <a:gd name="csY11" fmla="*/ 777450 h 777450"/>
              <a:gd name="csX12" fmla="*/ 342179 w 1645340"/>
              <a:gd name="csY12" fmla="*/ 777450 h 777450"/>
              <a:gd name="csX13" fmla="*/ 170103 w 1645340"/>
              <a:gd name="csY13" fmla="*/ 777450 h 777450"/>
              <a:gd name="csX14" fmla="*/ 34120 w 1645340"/>
              <a:gd name="csY14" fmla="*/ 777450 h 777450"/>
              <a:gd name="csX15" fmla="*/ 0 w 1645340"/>
              <a:gd name="csY15" fmla="*/ 777450 h 7774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45340" h="777450">
                <a:moveTo>
                  <a:pt x="0" y="0"/>
                </a:moveTo>
                <a:lnTo>
                  <a:pt x="346066" y="0"/>
                </a:lnTo>
                <a:lnTo>
                  <a:pt x="461163" y="0"/>
                </a:lnTo>
                <a:lnTo>
                  <a:pt x="482049" y="0"/>
                </a:lnTo>
                <a:lnTo>
                  <a:pt x="597146" y="0"/>
                </a:lnTo>
                <a:lnTo>
                  <a:pt x="1358682" y="0"/>
                </a:lnTo>
                <a:lnTo>
                  <a:pt x="1494665" y="0"/>
                </a:lnTo>
                <a:cubicBezTo>
                  <a:pt x="1592627" y="0"/>
                  <a:pt x="1664577" y="92043"/>
                  <a:pt x="1640750" y="187199"/>
                </a:cubicBezTo>
                <a:lnTo>
                  <a:pt x="1521765" y="663295"/>
                </a:lnTo>
                <a:cubicBezTo>
                  <a:pt x="1504945" y="730418"/>
                  <a:pt x="1444675" y="777450"/>
                  <a:pt x="1375682" y="777450"/>
                </a:cubicBezTo>
                <a:lnTo>
                  <a:pt x="1239698" y="777450"/>
                </a:lnTo>
                <a:lnTo>
                  <a:pt x="478162" y="777450"/>
                </a:lnTo>
                <a:lnTo>
                  <a:pt x="342179" y="777450"/>
                </a:lnTo>
                <a:lnTo>
                  <a:pt x="170103" y="777450"/>
                </a:lnTo>
                <a:lnTo>
                  <a:pt x="34120" y="777450"/>
                </a:lnTo>
                <a:lnTo>
                  <a:pt x="0" y="777450"/>
                </a:lnTo>
                <a:close/>
              </a:path>
            </a:pathLst>
          </a:custGeom>
          <a:solidFill>
            <a:srgbClr val="A073F3"/>
          </a:solidFill>
          <a:ln w="9525" cap="flat">
            <a:noFill/>
            <a:prstDash val="solid"/>
            <a:miter/>
          </a:ln>
        </p:spPr>
        <p:txBody>
          <a:bodyPr wrap="square" anchor="ctr">
            <a:noAutofit/>
          </a:bodyPr>
          <a:lstStyle/>
          <a:p>
            <a:pPr algn="ctr"/>
            <a:r>
              <a:rPr lang="zh-CN" altLang="en-US" sz="2400" b="1">
                <a:gradFill>
                  <a:gsLst>
                    <a:gs pos="0">
                      <a:schemeClr val="bg1"/>
                    </a:gs>
                    <a:gs pos="100000">
                      <a:schemeClr val="bg1"/>
                    </a:gs>
                  </a:gsLst>
                  <a:lin ang="5400000" scaled="1"/>
                </a:gradFill>
                <a:latin typeface="+mn-ea"/>
              </a:rPr>
              <a:t>公平性</a:t>
            </a:r>
            <a:endParaRPr lang="zh-CN" altLang="en-US" sz="2400" b="1">
              <a:gradFill>
                <a:gsLst>
                  <a:gs pos="0">
                    <a:schemeClr val="bg1"/>
                  </a:gs>
                  <a:gs pos="100000">
                    <a:schemeClr val="bg1"/>
                  </a:gs>
                </a:gsLst>
                <a:lin ang="5400000" scaled="1"/>
              </a:gradFill>
              <a:latin typeface="+mn-ea"/>
            </a:endParaRPr>
          </a:p>
        </p:txBody>
      </p:sp>
      <p:sp>
        <p:nvSpPr>
          <p:cNvPr id="11" name="文本框 10"/>
          <p:cNvSpPr txBox="1"/>
          <p:nvPr/>
        </p:nvSpPr>
        <p:spPr>
          <a:xfrm>
            <a:off x="1704975" y="192780"/>
            <a:ext cx="8429625" cy="810260"/>
          </a:xfrm>
          <a:prstGeom prst="rect">
            <a:avLst/>
          </a:prstGeom>
          <a:noFill/>
        </p:spPr>
        <p:txBody>
          <a:bodyPr wrap="square">
            <a:spAutoFit/>
          </a:bodyPr>
          <a:lstStyle/>
          <a:p>
            <a:pPr>
              <a:lnSpc>
                <a:spcPct val="130000"/>
              </a:lnSpc>
            </a:pPr>
            <a:r>
              <a:rPr lang="zh-CN" altLang="en-US" b="1">
                <a:gradFill>
                  <a:gsLst>
                    <a:gs pos="0">
                      <a:schemeClr val="tx1">
                        <a:lumMod val="50000"/>
                      </a:schemeClr>
                    </a:gs>
                    <a:gs pos="100000">
                      <a:schemeClr val="tx1">
                        <a:lumMod val="50000"/>
                      </a:schemeClr>
                    </a:gs>
                  </a:gsLst>
                  <a:lin ang="5400000" scaled="1"/>
                </a:gradFill>
                <a:latin typeface="+mn-ea"/>
              </a:rPr>
              <a:t>本品适用于白内障术后眼前段非感染性炎症，主要服务</a:t>
            </a:r>
            <a:r>
              <a:rPr lang="zh-CN" altLang="en-US" b="1">
                <a:solidFill>
                  <a:srgbClr val="F331B5"/>
                </a:solidFill>
                <a:latin typeface="+mn-ea"/>
              </a:rPr>
              <a:t>老年手术人群</a:t>
            </a:r>
            <a:r>
              <a:rPr lang="zh-CN" altLang="en-US" b="1">
                <a:gradFill>
                  <a:gsLst>
                    <a:gs pos="0">
                      <a:schemeClr val="tx1">
                        <a:lumMod val="50000"/>
                      </a:schemeClr>
                    </a:gs>
                    <a:gs pos="100000">
                      <a:schemeClr val="tx1">
                        <a:lumMod val="50000"/>
                      </a:schemeClr>
                    </a:gs>
                  </a:gsLst>
                  <a:lin ang="5400000" scaled="1"/>
                </a:gradFill>
                <a:latin typeface="+mn-ea"/>
              </a:rPr>
              <a:t>，该群体普遍存在基础病多、自主滴眼困难、用药依从性差等问题，临床需求刚性</a:t>
            </a:r>
            <a:endParaRPr lang="zh-CN" altLang="en-US" b="1">
              <a:gradFill>
                <a:gsLst>
                  <a:gs pos="0">
                    <a:schemeClr val="tx1">
                      <a:lumMod val="50000"/>
                    </a:schemeClr>
                  </a:gs>
                  <a:gs pos="100000">
                    <a:schemeClr val="tx1">
                      <a:lumMod val="50000"/>
                    </a:schemeClr>
                  </a:gs>
                </a:gsLst>
                <a:lin ang="5400000" scaled="1"/>
              </a:gradFill>
              <a:latin typeface="+mn-ea"/>
            </a:endParaRPr>
          </a:p>
        </p:txBody>
      </p:sp>
      <p:sp>
        <p:nvSpPr>
          <p:cNvPr id="28" name="任意多边形: 形状 27"/>
          <p:cNvSpPr/>
          <p:nvPr>
            <p:custDataLst>
              <p:tags r:id="rId2"/>
            </p:custDataLst>
          </p:nvPr>
        </p:nvSpPr>
        <p:spPr>
          <a:xfrm>
            <a:off x="7953045" y="1300896"/>
            <a:ext cx="3786199" cy="1948081"/>
          </a:xfrm>
          <a:custGeom>
            <a:avLst/>
            <a:gdLst>
              <a:gd name="csX0" fmla="*/ 0 w 3786199"/>
              <a:gd name="csY0" fmla="*/ 0 h 1948081"/>
              <a:gd name="csX1" fmla="*/ 86738 w 3786199"/>
              <a:gd name="csY1" fmla="*/ 0 h 1948081"/>
              <a:gd name="csX2" fmla="*/ 286911 w 3786199"/>
              <a:gd name="csY2" fmla="*/ 0 h 1948081"/>
              <a:gd name="csX3" fmla="*/ 525842 w 3786199"/>
              <a:gd name="csY3" fmla="*/ 0 h 1948081"/>
              <a:gd name="csX4" fmla="*/ 865304 w 3786199"/>
              <a:gd name="csY4" fmla="*/ 0 h 1948081"/>
              <a:gd name="csX5" fmla="*/ 1152215 w 3786199"/>
              <a:gd name="csY5" fmla="*/ 0 h 1948081"/>
              <a:gd name="csX6" fmla="*/ 1162740 w 3786199"/>
              <a:gd name="csY6" fmla="*/ 0 h 1948081"/>
              <a:gd name="csX7" fmla="*/ 1171292 w 3786199"/>
              <a:gd name="csY7" fmla="*/ 0 h 1948081"/>
              <a:gd name="csX8" fmla="*/ 1249478 w 3786199"/>
              <a:gd name="csY8" fmla="*/ 0 h 1948081"/>
              <a:gd name="csX9" fmla="*/ 1391146 w 3786199"/>
              <a:gd name="csY9" fmla="*/ 0 h 1948081"/>
              <a:gd name="csX10" fmla="*/ 1449651 w 3786199"/>
              <a:gd name="csY10" fmla="*/ 0 h 1948081"/>
              <a:gd name="csX11" fmla="*/ 1688582 w 3786199"/>
              <a:gd name="csY11" fmla="*/ 0 h 1948081"/>
              <a:gd name="csX12" fmla="*/ 2028044 w 3786199"/>
              <a:gd name="csY12" fmla="*/ 0 h 1948081"/>
              <a:gd name="csX13" fmla="*/ 2036595 w 3786199"/>
              <a:gd name="csY13" fmla="*/ 0 h 1948081"/>
              <a:gd name="csX14" fmla="*/ 2314955 w 3786199"/>
              <a:gd name="csY14" fmla="*/ 0 h 1948081"/>
              <a:gd name="csX15" fmla="*/ 2334032 w 3786199"/>
              <a:gd name="csY15" fmla="*/ 0 h 1948081"/>
              <a:gd name="csX16" fmla="*/ 2553886 w 3786199"/>
              <a:gd name="csY16" fmla="*/ 0 h 1948081"/>
              <a:gd name="csX17" fmla="*/ 3199335 w 3786199"/>
              <a:gd name="csY17" fmla="*/ 0 h 1948081"/>
              <a:gd name="csX18" fmla="*/ 3347135 w 3786199"/>
              <a:gd name="csY18" fmla="*/ 101578 h 1948081"/>
              <a:gd name="csX19" fmla="*/ 3724886 w 3786199"/>
              <a:gd name="csY19" fmla="*/ 728441 h 1948081"/>
              <a:gd name="csX20" fmla="*/ 3724886 w 3786199"/>
              <a:gd name="csY20" fmla="*/ 1219641 h 1948081"/>
              <a:gd name="csX21" fmla="*/ 3347135 w 3786199"/>
              <a:gd name="csY21" fmla="*/ 1846503 h 1948081"/>
              <a:gd name="csX22" fmla="*/ 3199335 w 3786199"/>
              <a:gd name="csY22" fmla="*/ 1948081 h 1948081"/>
              <a:gd name="csX23" fmla="*/ 2334032 w 3786199"/>
              <a:gd name="csY23" fmla="*/ 1948081 h 1948081"/>
              <a:gd name="csX24" fmla="*/ 2237458 w 3786199"/>
              <a:gd name="csY24" fmla="*/ 1948081 h 1948081"/>
              <a:gd name="csX25" fmla="*/ 2036595 w 3786199"/>
              <a:gd name="csY25" fmla="*/ 1948081 h 1948081"/>
              <a:gd name="csX26" fmla="*/ 1372154 w 3786199"/>
              <a:gd name="csY26" fmla="*/ 1948081 h 1948081"/>
              <a:gd name="csX27" fmla="*/ 1171292 w 3786199"/>
              <a:gd name="csY27" fmla="*/ 1948081 h 1948081"/>
              <a:gd name="csX28" fmla="*/ 1074717 w 3786199"/>
              <a:gd name="csY28" fmla="*/ 1948081 h 1948081"/>
              <a:gd name="csX29" fmla="*/ 209414 w 3786199"/>
              <a:gd name="csY29" fmla="*/ 1948081 h 1948081"/>
              <a:gd name="csX30" fmla="*/ 209399 w 3786199"/>
              <a:gd name="csY30" fmla="*/ 1948078 h 1948081"/>
              <a:gd name="csX31" fmla="*/ 0 w 3786199"/>
              <a:gd name="csY31" fmla="*/ 1948078 h 1948081"/>
              <a:gd name="csX32" fmla="*/ 0 w 3786199"/>
              <a:gd name="csY32" fmla="*/ 1600569 h 1948081"/>
              <a:gd name="csX33" fmla="*/ 0 w 3786199"/>
              <a:gd name="csY33" fmla="*/ 346173 h 19480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3786199" h="1948081">
                <a:moveTo>
                  <a:pt x="0" y="0"/>
                </a:moveTo>
                <a:lnTo>
                  <a:pt x="86738" y="0"/>
                </a:lnTo>
                <a:lnTo>
                  <a:pt x="286911" y="0"/>
                </a:lnTo>
                <a:lnTo>
                  <a:pt x="525842" y="0"/>
                </a:lnTo>
                <a:lnTo>
                  <a:pt x="865304" y="0"/>
                </a:lnTo>
                <a:lnTo>
                  <a:pt x="1152215" y="0"/>
                </a:lnTo>
                <a:lnTo>
                  <a:pt x="1162740" y="0"/>
                </a:lnTo>
                <a:lnTo>
                  <a:pt x="1171292" y="0"/>
                </a:lnTo>
                <a:lnTo>
                  <a:pt x="1249478" y="0"/>
                </a:lnTo>
                <a:lnTo>
                  <a:pt x="1391146" y="0"/>
                </a:lnTo>
                <a:lnTo>
                  <a:pt x="1449651" y="0"/>
                </a:lnTo>
                <a:lnTo>
                  <a:pt x="1688582" y="0"/>
                </a:lnTo>
                <a:lnTo>
                  <a:pt x="2028044" y="0"/>
                </a:lnTo>
                <a:lnTo>
                  <a:pt x="2036595" y="0"/>
                </a:lnTo>
                <a:lnTo>
                  <a:pt x="2314955" y="0"/>
                </a:lnTo>
                <a:lnTo>
                  <a:pt x="2334032" y="0"/>
                </a:lnTo>
                <a:lnTo>
                  <a:pt x="2553886" y="0"/>
                </a:lnTo>
                <a:lnTo>
                  <a:pt x="3199335" y="0"/>
                </a:lnTo>
                <a:cubicBezTo>
                  <a:pt x="3254509" y="0"/>
                  <a:pt x="3308071" y="36752"/>
                  <a:pt x="3347135" y="101578"/>
                </a:cubicBezTo>
                <a:lnTo>
                  <a:pt x="3724886" y="728441"/>
                </a:lnTo>
                <a:cubicBezTo>
                  <a:pt x="3806637" y="864103"/>
                  <a:pt x="3806637" y="1083978"/>
                  <a:pt x="3724886" y="1219641"/>
                </a:cubicBezTo>
                <a:lnTo>
                  <a:pt x="3347135" y="1846503"/>
                </a:lnTo>
                <a:cubicBezTo>
                  <a:pt x="3308071" y="1911322"/>
                  <a:pt x="3254910" y="1948081"/>
                  <a:pt x="3199335" y="1948081"/>
                </a:cubicBezTo>
                <a:lnTo>
                  <a:pt x="2334032" y="1948081"/>
                </a:lnTo>
                <a:lnTo>
                  <a:pt x="2237458" y="1948081"/>
                </a:lnTo>
                <a:lnTo>
                  <a:pt x="2036595" y="1948081"/>
                </a:lnTo>
                <a:lnTo>
                  <a:pt x="1372154" y="1948081"/>
                </a:lnTo>
                <a:lnTo>
                  <a:pt x="1171292" y="1948081"/>
                </a:lnTo>
                <a:lnTo>
                  <a:pt x="1074717" y="1948081"/>
                </a:lnTo>
                <a:lnTo>
                  <a:pt x="209414" y="1948081"/>
                </a:lnTo>
                <a:lnTo>
                  <a:pt x="209399" y="1948078"/>
                </a:lnTo>
                <a:lnTo>
                  <a:pt x="0" y="1948078"/>
                </a:lnTo>
                <a:lnTo>
                  <a:pt x="0" y="1600569"/>
                </a:lnTo>
                <a:lnTo>
                  <a:pt x="0" y="346173"/>
                </a:lnTo>
                <a:close/>
              </a:path>
            </a:pathLst>
          </a:custGeom>
          <a:gradFill>
            <a:gsLst>
              <a:gs pos="0">
                <a:schemeClr val="bg1"/>
              </a:gs>
              <a:gs pos="99000">
                <a:srgbClr val="A073F3">
                  <a:lumMod val="10000"/>
                  <a:lumOff val="90000"/>
                </a:srgbClr>
              </a:gs>
            </a:gsLst>
            <a:lin ang="0" scaled="0"/>
          </a:gradFill>
          <a:ln>
            <a:gradFill>
              <a:gsLst>
                <a:gs pos="0">
                  <a:schemeClr val="bg1"/>
                </a:gs>
                <a:gs pos="100000">
                  <a:srgbClr val="A073F3"/>
                </a:gs>
              </a:gsLst>
              <a:lin ang="0" scaled="0"/>
            </a:gradFill>
          </a:ln>
          <a:effectLst>
            <a:outerShdw blurRad="127000" dist="127000" algn="l" rotWithShape="0">
              <a:srgbClr val="A073F3">
                <a:alpha val="10000"/>
              </a:srgbClr>
            </a:outerShdw>
            <a:softEdge rad="0"/>
          </a:effectLst>
        </p:spPr>
        <p:style>
          <a:lnRef idx="0">
            <a:srgbClr val="FFFFFF"/>
          </a:lnRef>
          <a:fillRef idx="1">
            <a:schemeClr val="accent1"/>
          </a:fillRef>
          <a:effectRef idx="0">
            <a:srgbClr val="FFFFFF"/>
          </a:effectRef>
          <a:fontRef idx="minor">
            <a:schemeClr val="dk1"/>
          </a:fontRef>
        </p:style>
        <p:txBody>
          <a:bodyPr wrap="square" anchor="ctr">
            <a:noAutofit/>
          </a:bodyPr>
          <a:lstStyle/>
          <a:p>
            <a:pPr marL="467995"/>
            <a:endParaRPr lang="zh-CN" altLang="en-US" sz="2000" b="1">
              <a:gradFill>
                <a:gsLst>
                  <a:gs pos="0">
                    <a:schemeClr val="bg1"/>
                  </a:gs>
                  <a:gs pos="100000">
                    <a:schemeClr val="bg1"/>
                  </a:gs>
                </a:gsLst>
                <a:lin ang="5400000" scaled="1"/>
              </a:gradFill>
              <a:latin typeface="微软雅黑" panose="020B0503020204020204" charset="-122"/>
              <a:ea typeface="微软雅黑" panose="020B0503020204020204" charset="-122"/>
            </a:endParaRPr>
          </a:p>
        </p:txBody>
      </p:sp>
      <p:sp>
        <p:nvSpPr>
          <p:cNvPr id="32" name="任意多边形: 形状 31"/>
          <p:cNvSpPr/>
          <p:nvPr>
            <p:custDataLst>
              <p:tags r:id="rId3"/>
            </p:custDataLst>
          </p:nvPr>
        </p:nvSpPr>
        <p:spPr>
          <a:xfrm>
            <a:off x="4217822" y="1300896"/>
            <a:ext cx="3786199" cy="1948081"/>
          </a:xfrm>
          <a:custGeom>
            <a:avLst/>
            <a:gdLst>
              <a:gd name="csX0" fmla="*/ 0 w 3786199"/>
              <a:gd name="csY0" fmla="*/ 0 h 1948081"/>
              <a:gd name="csX1" fmla="*/ 86738 w 3786199"/>
              <a:gd name="csY1" fmla="*/ 0 h 1948081"/>
              <a:gd name="csX2" fmla="*/ 286911 w 3786199"/>
              <a:gd name="csY2" fmla="*/ 0 h 1948081"/>
              <a:gd name="csX3" fmla="*/ 525842 w 3786199"/>
              <a:gd name="csY3" fmla="*/ 0 h 1948081"/>
              <a:gd name="csX4" fmla="*/ 865304 w 3786199"/>
              <a:gd name="csY4" fmla="*/ 0 h 1948081"/>
              <a:gd name="csX5" fmla="*/ 1152215 w 3786199"/>
              <a:gd name="csY5" fmla="*/ 0 h 1948081"/>
              <a:gd name="csX6" fmla="*/ 1162740 w 3786199"/>
              <a:gd name="csY6" fmla="*/ 0 h 1948081"/>
              <a:gd name="csX7" fmla="*/ 1171292 w 3786199"/>
              <a:gd name="csY7" fmla="*/ 0 h 1948081"/>
              <a:gd name="csX8" fmla="*/ 1249478 w 3786199"/>
              <a:gd name="csY8" fmla="*/ 0 h 1948081"/>
              <a:gd name="csX9" fmla="*/ 1391146 w 3786199"/>
              <a:gd name="csY9" fmla="*/ 0 h 1948081"/>
              <a:gd name="csX10" fmla="*/ 1449651 w 3786199"/>
              <a:gd name="csY10" fmla="*/ 0 h 1948081"/>
              <a:gd name="csX11" fmla="*/ 1688582 w 3786199"/>
              <a:gd name="csY11" fmla="*/ 0 h 1948081"/>
              <a:gd name="csX12" fmla="*/ 2028044 w 3786199"/>
              <a:gd name="csY12" fmla="*/ 0 h 1948081"/>
              <a:gd name="csX13" fmla="*/ 2036595 w 3786199"/>
              <a:gd name="csY13" fmla="*/ 0 h 1948081"/>
              <a:gd name="csX14" fmla="*/ 2314955 w 3786199"/>
              <a:gd name="csY14" fmla="*/ 0 h 1948081"/>
              <a:gd name="csX15" fmla="*/ 2334032 w 3786199"/>
              <a:gd name="csY15" fmla="*/ 0 h 1948081"/>
              <a:gd name="csX16" fmla="*/ 2553886 w 3786199"/>
              <a:gd name="csY16" fmla="*/ 0 h 1948081"/>
              <a:gd name="csX17" fmla="*/ 3199335 w 3786199"/>
              <a:gd name="csY17" fmla="*/ 0 h 1948081"/>
              <a:gd name="csX18" fmla="*/ 3347135 w 3786199"/>
              <a:gd name="csY18" fmla="*/ 101578 h 1948081"/>
              <a:gd name="csX19" fmla="*/ 3724886 w 3786199"/>
              <a:gd name="csY19" fmla="*/ 728441 h 1948081"/>
              <a:gd name="csX20" fmla="*/ 3724886 w 3786199"/>
              <a:gd name="csY20" fmla="*/ 1219641 h 1948081"/>
              <a:gd name="csX21" fmla="*/ 3347135 w 3786199"/>
              <a:gd name="csY21" fmla="*/ 1846503 h 1948081"/>
              <a:gd name="csX22" fmla="*/ 3199335 w 3786199"/>
              <a:gd name="csY22" fmla="*/ 1948081 h 1948081"/>
              <a:gd name="csX23" fmla="*/ 2334032 w 3786199"/>
              <a:gd name="csY23" fmla="*/ 1948081 h 1948081"/>
              <a:gd name="csX24" fmla="*/ 2237458 w 3786199"/>
              <a:gd name="csY24" fmla="*/ 1948081 h 1948081"/>
              <a:gd name="csX25" fmla="*/ 2036595 w 3786199"/>
              <a:gd name="csY25" fmla="*/ 1948081 h 1948081"/>
              <a:gd name="csX26" fmla="*/ 1372154 w 3786199"/>
              <a:gd name="csY26" fmla="*/ 1948081 h 1948081"/>
              <a:gd name="csX27" fmla="*/ 1171292 w 3786199"/>
              <a:gd name="csY27" fmla="*/ 1948081 h 1948081"/>
              <a:gd name="csX28" fmla="*/ 1074717 w 3786199"/>
              <a:gd name="csY28" fmla="*/ 1948081 h 1948081"/>
              <a:gd name="csX29" fmla="*/ 209414 w 3786199"/>
              <a:gd name="csY29" fmla="*/ 1948081 h 1948081"/>
              <a:gd name="csX30" fmla="*/ 209399 w 3786199"/>
              <a:gd name="csY30" fmla="*/ 1948078 h 1948081"/>
              <a:gd name="csX31" fmla="*/ 0 w 3786199"/>
              <a:gd name="csY31" fmla="*/ 1948078 h 1948081"/>
              <a:gd name="csX32" fmla="*/ 0 w 3786199"/>
              <a:gd name="csY32" fmla="*/ 1600569 h 1948081"/>
              <a:gd name="csX33" fmla="*/ 0 w 3786199"/>
              <a:gd name="csY33" fmla="*/ 346173 h 19480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3786199" h="1948081">
                <a:moveTo>
                  <a:pt x="0" y="0"/>
                </a:moveTo>
                <a:lnTo>
                  <a:pt x="86738" y="0"/>
                </a:lnTo>
                <a:lnTo>
                  <a:pt x="286911" y="0"/>
                </a:lnTo>
                <a:lnTo>
                  <a:pt x="525842" y="0"/>
                </a:lnTo>
                <a:lnTo>
                  <a:pt x="865304" y="0"/>
                </a:lnTo>
                <a:lnTo>
                  <a:pt x="1152215" y="0"/>
                </a:lnTo>
                <a:lnTo>
                  <a:pt x="1162740" y="0"/>
                </a:lnTo>
                <a:lnTo>
                  <a:pt x="1171292" y="0"/>
                </a:lnTo>
                <a:lnTo>
                  <a:pt x="1249478" y="0"/>
                </a:lnTo>
                <a:lnTo>
                  <a:pt x="1391146" y="0"/>
                </a:lnTo>
                <a:lnTo>
                  <a:pt x="1449651" y="0"/>
                </a:lnTo>
                <a:lnTo>
                  <a:pt x="1688582" y="0"/>
                </a:lnTo>
                <a:lnTo>
                  <a:pt x="2028044" y="0"/>
                </a:lnTo>
                <a:lnTo>
                  <a:pt x="2036595" y="0"/>
                </a:lnTo>
                <a:lnTo>
                  <a:pt x="2314955" y="0"/>
                </a:lnTo>
                <a:lnTo>
                  <a:pt x="2334032" y="0"/>
                </a:lnTo>
                <a:lnTo>
                  <a:pt x="2553886" y="0"/>
                </a:lnTo>
                <a:lnTo>
                  <a:pt x="3199335" y="0"/>
                </a:lnTo>
                <a:cubicBezTo>
                  <a:pt x="3254509" y="0"/>
                  <a:pt x="3308071" y="36752"/>
                  <a:pt x="3347135" y="101578"/>
                </a:cubicBezTo>
                <a:lnTo>
                  <a:pt x="3724886" y="728441"/>
                </a:lnTo>
                <a:cubicBezTo>
                  <a:pt x="3806637" y="864103"/>
                  <a:pt x="3806637" y="1083978"/>
                  <a:pt x="3724886" y="1219641"/>
                </a:cubicBezTo>
                <a:lnTo>
                  <a:pt x="3347135" y="1846503"/>
                </a:lnTo>
                <a:cubicBezTo>
                  <a:pt x="3308071" y="1911322"/>
                  <a:pt x="3254910" y="1948081"/>
                  <a:pt x="3199335" y="1948081"/>
                </a:cubicBezTo>
                <a:lnTo>
                  <a:pt x="2334032" y="1948081"/>
                </a:lnTo>
                <a:lnTo>
                  <a:pt x="2237458" y="1948081"/>
                </a:lnTo>
                <a:lnTo>
                  <a:pt x="2036595" y="1948081"/>
                </a:lnTo>
                <a:lnTo>
                  <a:pt x="1372154" y="1948081"/>
                </a:lnTo>
                <a:lnTo>
                  <a:pt x="1171292" y="1948081"/>
                </a:lnTo>
                <a:lnTo>
                  <a:pt x="1074717" y="1948081"/>
                </a:lnTo>
                <a:lnTo>
                  <a:pt x="209414" y="1948081"/>
                </a:lnTo>
                <a:lnTo>
                  <a:pt x="209399" y="1948078"/>
                </a:lnTo>
                <a:lnTo>
                  <a:pt x="0" y="1948078"/>
                </a:lnTo>
                <a:lnTo>
                  <a:pt x="0" y="1600569"/>
                </a:lnTo>
                <a:lnTo>
                  <a:pt x="0" y="346173"/>
                </a:lnTo>
                <a:close/>
              </a:path>
            </a:pathLst>
          </a:custGeom>
          <a:gradFill>
            <a:gsLst>
              <a:gs pos="0">
                <a:schemeClr val="bg1"/>
              </a:gs>
              <a:gs pos="99000">
                <a:srgbClr val="A073F3">
                  <a:lumMod val="10000"/>
                  <a:lumOff val="90000"/>
                </a:srgbClr>
              </a:gs>
            </a:gsLst>
            <a:lin ang="0" scaled="0"/>
          </a:gradFill>
          <a:ln>
            <a:gradFill>
              <a:gsLst>
                <a:gs pos="0">
                  <a:schemeClr val="bg1"/>
                </a:gs>
                <a:gs pos="100000">
                  <a:srgbClr val="A073F3"/>
                </a:gs>
              </a:gsLst>
              <a:lin ang="0" scaled="0"/>
            </a:gradFill>
          </a:ln>
          <a:effectLst>
            <a:outerShdw blurRad="127000" dist="127000" algn="l" rotWithShape="0">
              <a:srgbClr val="A073F3">
                <a:alpha val="10000"/>
              </a:srgbClr>
            </a:outerShdw>
            <a:softEdge rad="0"/>
          </a:effectLst>
        </p:spPr>
        <p:style>
          <a:lnRef idx="0">
            <a:srgbClr val="FFFFFF"/>
          </a:lnRef>
          <a:fillRef idx="1">
            <a:schemeClr val="accent1"/>
          </a:fillRef>
          <a:effectRef idx="0">
            <a:srgbClr val="FFFFFF"/>
          </a:effectRef>
          <a:fontRef idx="minor">
            <a:schemeClr val="dk1"/>
          </a:fontRef>
        </p:style>
        <p:txBody>
          <a:bodyPr wrap="square" anchor="ctr">
            <a:noAutofit/>
          </a:bodyPr>
          <a:lstStyle/>
          <a:p>
            <a:pPr marL="467995"/>
            <a:endParaRPr lang="zh-CN" altLang="en-US" sz="2000" b="1">
              <a:gradFill>
                <a:gsLst>
                  <a:gs pos="0">
                    <a:schemeClr val="bg1"/>
                  </a:gs>
                  <a:gs pos="100000">
                    <a:schemeClr val="bg1"/>
                  </a:gs>
                </a:gsLst>
                <a:lin ang="5400000" scaled="1"/>
              </a:gradFill>
              <a:latin typeface="微软雅黑" panose="020B0503020204020204" charset="-122"/>
              <a:ea typeface="微软雅黑" panose="020B0503020204020204" charset="-122"/>
            </a:endParaRPr>
          </a:p>
        </p:txBody>
      </p:sp>
      <p:sp>
        <p:nvSpPr>
          <p:cNvPr id="34" name="任意多边形: 形状 33"/>
          <p:cNvSpPr/>
          <p:nvPr>
            <p:custDataLst>
              <p:tags r:id="rId4"/>
            </p:custDataLst>
          </p:nvPr>
        </p:nvSpPr>
        <p:spPr>
          <a:xfrm>
            <a:off x="482600" y="1300896"/>
            <a:ext cx="3786199" cy="1948081"/>
          </a:xfrm>
          <a:custGeom>
            <a:avLst/>
            <a:gdLst>
              <a:gd name="csX0" fmla="*/ 0 w 3786199"/>
              <a:gd name="csY0" fmla="*/ 0 h 1948081"/>
              <a:gd name="csX1" fmla="*/ 86738 w 3786199"/>
              <a:gd name="csY1" fmla="*/ 0 h 1948081"/>
              <a:gd name="csX2" fmla="*/ 286911 w 3786199"/>
              <a:gd name="csY2" fmla="*/ 0 h 1948081"/>
              <a:gd name="csX3" fmla="*/ 525842 w 3786199"/>
              <a:gd name="csY3" fmla="*/ 0 h 1948081"/>
              <a:gd name="csX4" fmla="*/ 865304 w 3786199"/>
              <a:gd name="csY4" fmla="*/ 0 h 1948081"/>
              <a:gd name="csX5" fmla="*/ 1152215 w 3786199"/>
              <a:gd name="csY5" fmla="*/ 0 h 1948081"/>
              <a:gd name="csX6" fmla="*/ 1162740 w 3786199"/>
              <a:gd name="csY6" fmla="*/ 0 h 1948081"/>
              <a:gd name="csX7" fmla="*/ 1171292 w 3786199"/>
              <a:gd name="csY7" fmla="*/ 0 h 1948081"/>
              <a:gd name="csX8" fmla="*/ 1249478 w 3786199"/>
              <a:gd name="csY8" fmla="*/ 0 h 1948081"/>
              <a:gd name="csX9" fmla="*/ 1391146 w 3786199"/>
              <a:gd name="csY9" fmla="*/ 0 h 1948081"/>
              <a:gd name="csX10" fmla="*/ 1449651 w 3786199"/>
              <a:gd name="csY10" fmla="*/ 0 h 1948081"/>
              <a:gd name="csX11" fmla="*/ 1688582 w 3786199"/>
              <a:gd name="csY11" fmla="*/ 0 h 1948081"/>
              <a:gd name="csX12" fmla="*/ 2028044 w 3786199"/>
              <a:gd name="csY12" fmla="*/ 0 h 1948081"/>
              <a:gd name="csX13" fmla="*/ 2036595 w 3786199"/>
              <a:gd name="csY13" fmla="*/ 0 h 1948081"/>
              <a:gd name="csX14" fmla="*/ 2314955 w 3786199"/>
              <a:gd name="csY14" fmla="*/ 0 h 1948081"/>
              <a:gd name="csX15" fmla="*/ 2334032 w 3786199"/>
              <a:gd name="csY15" fmla="*/ 0 h 1948081"/>
              <a:gd name="csX16" fmla="*/ 2553886 w 3786199"/>
              <a:gd name="csY16" fmla="*/ 0 h 1948081"/>
              <a:gd name="csX17" fmla="*/ 3199335 w 3786199"/>
              <a:gd name="csY17" fmla="*/ 0 h 1948081"/>
              <a:gd name="csX18" fmla="*/ 3347135 w 3786199"/>
              <a:gd name="csY18" fmla="*/ 101578 h 1948081"/>
              <a:gd name="csX19" fmla="*/ 3724886 w 3786199"/>
              <a:gd name="csY19" fmla="*/ 728441 h 1948081"/>
              <a:gd name="csX20" fmla="*/ 3724886 w 3786199"/>
              <a:gd name="csY20" fmla="*/ 1219641 h 1948081"/>
              <a:gd name="csX21" fmla="*/ 3347135 w 3786199"/>
              <a:gd name="csY21" fmla="*/ 1846503 h 1948081"/>
              <a:gd name="csX22" fmla="*/ 3199335 w 3786199"/>
              <a:gd name="csY22" fmla="*/ 1948081 h 1948081"/>
              <a:gd name="csX23" fmla="*/ 2334032 w 3786199"/>
              <a:gd name="csY23" fmla="*/ 1948081 h 1948081"/>
              <a:gd name="csX24" fmla="*/ 2237458 w 3786199"/>
              <a:gd name="csY24" fmla="*/ 1948081 h 1948081"/>
              <a:gd name="csX25" fmla="*/ 2036595 w 3786199"/>
              <a:gd name="csY25" fmla="*/ 1948081 h 1948081"/>
              <a:gd name="csX26" fmla="*/ 1372154 w 3786199"/>
              <a:gd name="csY26" fmla="*/ 1948081 h 1948081"/>
              <a:gd name="csX27" fmla="*/ 1171292 w 3786199"/>
              <a:gd name="csY27" fmla="*/ 1948081 h 1948081"/>
              <a:gd name="csX28" fmla="*/ 1074717 w 3786199"/>
              <a:gd name="csY28" fmla="*/ 1948081 h 1948081"/>
              <a:gd name="csX29" fmla="*/ 209414 w 3786199"/>
              <a:gd name="csY29" fmla="*/ 1948081 h 1948081"/>
              <a:gd name="csX30" fmla="*/ 209399 w 3786199"/>
              <a:gd name="csY30" fmla="*/ 1948078 h 1948081"/>
              <a:gd name="csX31" fmla="*/ 0 w 3786199"/>
              <a:gd name="csY31" fmla="*/ 1948078 h 1948081"/>
              <a:gd name="csX32" fmla="*/ 0 w 3786199"/>
              <a:gd name="csY32" fmla="*/ 1600569 h 1948081"/>
              <a:gd name="csX33" fmla="*/ 0 w 3786199"/>
              <a:gd name="csY33" fmla="*/ 346173 h 19480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3786199" h="1948081">
                <a:moveTo>
                  <a:pt x="0" y="0"/>
                </a:moveTo>
                <a:lnTo>
                  <a:pt x="86738" y="0"/>
                </a:lnTo>
                <a:lnTo>
                  <a:pt x="286911" y="0"/>
                </a:lnTo>
                <a:lnTo>
                  <a:pt x="525842" y="0"/>
                </a:lnTo>
                <a:lnTo>
                  <a:pt x="865304" y="0"/>
                </a:lnTo>
                <a:lnTo>
                  <a:pt x="1152215" y="0"/>
                </a:lnTo>
                <a:lnTo>
                  <a:pt x="1162740" y="0"/>
                </a:lnTo>
                <a:lnTo>
                  <a:pt x="1171292" y="0"/>
                </a:lnTo>
                <a:lnTo>
                  <a:pt x="1249478" y="0"/>
                </a:lnTo>
                <a:lnTo>
                  <a:pt x="1391146" y="0"/>
                </a:lnTo>
                <a:lnTo>
                  <a:pt x="1449651" y="0"/>
                </a:lnTo>
                <a:lnTo>
                  <a:pt x="1688582" y="0"/>
                </a:lnTo>
                <a:lnTo>
                  <a:pt x="2028044" y="0"/>
                </a:lnTo>
                <a:lnTo>
                  <a:pt x="2036595" y="0"/>
                </a:lnTo>
                <a:lnTo>
                  <a:pt x="2314955" y="0"/>
                </a:lnTo>
                <a:lnTo>
                  <a:pt x="2334032" y="0"/>
                </a:lnTo>
                <a:lnTo>
                  <a:pt x="2553886" y="0"/>
                </a:lnTo>
                <a:lnTo>
                  <a:pt x="3199335" y="0"/>
                </a:lnTo>
                <a:cubicBezTo>
                  <a:pt x="3254509" y="0"/>
                  <a:pt x="3308071" y="36752"/>
                  <a:pt x="3347135" y="101578"/>
                </a:cubicBezTo>
                <a:lnTo>
                  <a:pt x="3724886" y="728441"/>
                </a:lnTo>
                <a:cubicBezTo>
                  <a:pt x="3806637" y="864103"/>
                  <a:pt x="3806637" y="1083978"/>
                  <a:pt x="3724886" y="1219641"/>
                </a:cubicBezTo>
                <a:lnTo>
                  <a:pt x="3347135" y="1846503"/>
                </a:lnTo>
                <a:cubicBezTo>
                  <a:pt x="3308071" y="1911322"/>
                  <a:pt x="3254910" y="1948081"/>
                  <a:pt x="3199335" y="1948081"/>
                </a:cubicBezTo>
                <a:lnTo>
                  <a:pt x="2334032" y="1948081"/>
                </a:lnTo>
                <a:lnTo>
                  <a:pt x="2237458" y="1948081"/>
                </a:lnTo>
                <a:lnTo>
                  <a:pt x="2036595" y="1948081"/>
                </a:lnTo>
                <a:lnTo>
                  <a:pt x="1372154" y="1948081"/>
                </a:lnTo>
                <a:lnTo>
                  <a:pt x="1171292" y="1948081"/>
                </a:lnTo>
                <a:lnTo>
                  <a:pt x="1074717" y="1948081"/>
                </a:lnTo>
                <a:lnTo>
                  <a:pt x="209414" y="1948081"/>
                </a:lnTo>
                <a:lnTo>
                  <a:pt x="209399" y="1948078"/>
                </a:lnTo>
                <a:lnTo>
                  <a:pt x="0" y="1948078"/>
                </a:lnTo>
                <a:lnTo>
                  <a:pt x="0" y="1600569"/>
                </a:lnTo>
                <a:lnTo>
                  <a:pt x="0" y="346173"/>
                </a:lnTo>
                <a:close/>
              </a:path>
            </a:pathLst>
          </a:custGeom>
          <a:gradFill>
            <a:gsLst>
              <a:gs pos="0">
                <a:schemeClr val="bg1"/>
              </a:gs>
              <a:gs pos="99000">
                <a:srgbClr val="A073F3">
                  <a:lumMod val="10000"/>
                  <a:lumOff val="90000"/>
                </a:srgbClr>
              </a:gs>
            </a:gsLst>
            <a:lin ang="0" scaled="0"/>
          </a:gradFill>
          <a:ln>
            <a:gradFill>
              <a:gsLst>
                <a:gs pos="0">
                  <a:schemeClr val="bg1"/>
                </a:gs>
                <a:gs pos="100000">
                  <a:srgbClr val="A073F3"/>
                </a:gs>
              </a:gsLst>
              <a:lin ang="0" scaled="0"/>
            </a:gradFill>
          </a:ln>
          <a:effectLst>
            <a:outerShdw blurRad="127000" dist="127000" algn="l" rotWithShape="0">
              <a:srgbClr val="A073F3">
                <a:alpha val="10000"/>
              </a:srgbClr>
            </a:outerShdw>
            <a:softEdge rad="0"/>
          </a:effectLst>
        </p:spPr>
        <p:style>
          <a:lnRef idx="0">
            <a:srgbClr val="FFFFFF"/>
          </a:lnRef>
          <a:fillRef idx="1">
            <a:schemeClr val="accent1"/>
          </a:fillRef>
          <a:effectRef idx="0">
            <a:srgbClr val="FFFFFF"/>
          </a:effectRef>
          <a:fontRef idx="minor">
            <a:schemeClr val="dk1"/>
          </a:fontRef>
        </p:style>
        <p:txBody>
          <a:bodyPr wrap="square" anchor="ctr">
            <a:noAutofit/>
          </a:bodyPr>
          <a:lstStyle/>
          <a:p>
            <a:pPr marL="467995"/>
            <a:endParaRPr lang="zh-CN" altLang="en-US" sz="2000" b="1">
              <a:gradFill>
                <a:gsLst>
                  <a:gs pos="0">
                    <a:schemeClr val="bg1"/>
                  </a:gs>
                  <a:gs pos="100000">
                    <a:schemeClr val="bg1"/>
                  </a:gs>
                </a:gsLst>
                <a:lin ang="5400000" scaled="1"/>
              </a:gradFill>
              <a:latin typeface="微软雅黑" panose="020B0503020204020204" charset="-122"/>
              <a:ea typeface="微软雅黑" panose="020B0503020204020204" charset="-122"/>
            </a:endParaRPr>
          </a:p>
        </p:txBody>
      </p:sp>
      <p:sp>
        <p:nvSpPr>
          <p:cNvPr id="35" name="文本框 34"/>
          <p:cNvSpPr txBox="1"/>
          <p:nvPr>
            <p:custDataLst>
              <p:tags r:id="rId5"/>
            </p:custDataLst>
          </p:nvPr>
        </p:nvSpPr>
        <p:spPr>
          <a:xfrm>
            <a:off x="759970" y="1708184"/>
            <a:ext cx="3231460" cy="1198880"/>
          </a:xfrm>
          <a:prstGeom prst="rect">
            <a:avLst/>
          </a:prstGeom>
        </p:spPr>
        <p:txBody>
          <a:bodyPr wrap="square">
            <a:spAutoFit/>
          </a:bodyPr>
          <a:lstStyle/>
          <a:p>
            <a:pPr>
              <a:lnSpc>
                <a:spcPct val="150000"/>
              </a:lnSpc>
            </a:pPr>
            <a:r>
              <a:rPr lang="zh-CN" altLang="en-US" sz="1600" b="1">
                <a:gradFill>
                  <a:gsLst>
                    <a:gs pos="0">
                      <a:schemeClr val="tx1"/>
                    </a:gs>
                    <a:gs pos="100000">
                      <a:schemeClr val="tx1">
                        <a:lumMod val="50000"/>
                      </a:schemeClr>
                    </a:gs>
                  </a:gsLst>
                  <a:lin ang="0" scaled="0"/>
                </a:gradFill>
              </a:rPr>
              <a:t>国内医保目录无同类型眼内长效缓释糖皮质激素制剂，属于剂型创新、给药模式创新</a:t>
            </a:r>
            <a:endParaRPr lang="zh-CN" altLang="en-US" sz="1600" b="1">
              <a:gradFill>
                <a:gsLst>
                  <a:gs pos="0">
                    <a:schemeClr val="tx1"/>
                  </a:gs>
                  <a:gs pos="100000">
                    <a:schemeClr val="tx1">
                      <a:lumMod val="50000"/>
                    </a:schemeClr>
                  </a:gs>
                </a:gsLst>
                <a:lin ang="0" scaled="0"/>
              </a:gradFill>
            </a:endParaRPr>
          </a:p>
        </p:txBody>
      </p:sp>
      <p:sp>
        <p:nvSpPr>
          <p:cNvPr id="36" name="文本框 35"/>
          <p:cNvSpPr txBox="1"/>
          <p:nvPr>
            <p:custDataLst>
              <p:tags r:id="rId6"/>
            </p:custDataLst>
          </p:nvPr>
        </p:nvSpPr>
        <p:spPr>
          <a:xfrm>
            <a:off x="4380257" y="1708184"/>
            <a:ext cx="3231460" cy="1198880"/>
          </a:xfrm>
          <a:prstGeom prst="rect">
            <a:avLst/>
          </a:prstGeom>
        </p:spPr>
        <p:txBody>
          <a:bodyPr wrap="square">
            <a:spAutoFit/>
          </a:bodyPr>
          <a:lstStyle/>
          <a:p>
            <a:pPr>
              <a:lnSpc>
                <a:spcPct val="150000"/>
              </a:lnSpc>
            </a:pPr>
            <a:r>
              <a:rPr lang="zh-CN" altLang="en-US" sz="1600" b="1">
                <a:gradFill>
                  <a:gsLst>
                    <a:gs pos="0">
                      <a:schemeClr val="tx1"/>
                    </a:gs>
                    <a:gs pos="100000">
                      <a:schemeClr val="tx1">
                        <a:lumMod val="50000"/>
                      </a:schemeClr>
                    </a:gs>
                  </a:gsLst>
                  <a:lin ang="0" scaled="0"/>
                </a:gradFill>
              </a:rPr>
              <a:t>颠覆白内障术后数十年滴眼抗炎的传统模式，是眼科术后抗炎领域的升级方案</a:t>
            </a:r>
            <a:endParaRPr lang="zh-CN" altLang="en-US" sz="1600" b="1">
              <a:gradFill>
                <a:gsLst>
                  <a:gs pos="0">
                    <a:schemeClr val="tx1"/>
                  </a:gs>
                  <a:gs pos="100000">
                    <a:schemeClr val="tx1">
                      <a:lumMod val="50000"/>
                    </a:schemeClr>
                  </a:gs>
                </a:gsLst>
                <a:lin ang="0" scaled="0"/>
              </a:gradFill>
            </a:endParaRPr>
          </a:p>
        </p:txBody>
      </p:sp>
      <p:sp>
        <p:nvSpPr>
          <p:cNvPr id="37" name="文本框 36"/>
          <p:cNvSpPr txBox="1"/>
          <p:nvPr>
            <p:custDataLst>
              <p:tags r:id="rId7"/>
            </p:custDataLst>
          </p:nvPr>
        </p:nvSpPr>
        <p:spPr>
          <a:xfrm>
            <a:off x="8230414" y="1881175"/>
            <a:ext cx="3231460" cy="829945"/>
          </a:xfrm>
          <a:prstGeom prst="rect">
            <a:avLst/>
          </a:prstGeom>
        </p:spPr>
        <p:txBody>
          <a:bodyPr wrap="square">
            <a:spAutoFit/>
          </a:bodyPr>
          <a:lstStyle/>
          <a:p>
            <a:pPr>
              <a:lnSpc>
                <a:spcPct val="150000"/>
              </a:lnSpc>
            </a:pPr>
            <a:r>
              <a:rPr lang="zh-CN" altLang="en-US" sz="1600" b="1">
                <a:gradFill>
                  <a:gsLst>
                    <a:gs pos="0">
                      <a:schemeClr val="tx1"/>
                    </a:gs>
                    <a:gs pos="100000">
                      <a:schemeClr val="tx1">
                        <a:lumMod val="50000"/>
                      </a:schemeClr>
                    </a:gs>
                  </a:gsLst>
                  <a:lin ang="0" scaled="0"/>
                </a:gradFill>
              </a:rPr>
              <a:t>拥有核心发明专利，技术壁垒高，具备长期临床应用价值</a:t>
            </a:r>
            <a:endParaRPr lang="zh-CN" altLang="en-US" sz="1600" b="1">
              <a:gradFill>
                <a:gsLst>
                  <a:gs pos="0">
                    <a:schemeClr val="tx1"/>
                  </a:gs>
                  <a:gs pos="100000">
                    <a:schemeClr val="tx1">
                      <a:lumMod val="50000"/>
                    </a:schemeClr>
                  </a:gs>
                </a:gsLst>
                <a:lin ang="0" scaled="0"/>
              </a:gradFill>
            </a:endParaRPr>
          </a:p>
        </p:txBody>
      </p:sp>
      <p:sp>
        <p:nvSpPr>
          <p:cNvPr id="180" name="任意多边形: 形状 179"/>
          <p:cNvSpPr/>
          <p:nvPr/>
        </p:nvSpPr>
        <p:spPr>
          <a:xfrm flipH="1">
            <a:off x="482600" y="5993765"/>
            <a:ext cx="11256010" cy="499745"/>
          </a:xfrm>
          <a:custGeom>
            <a:avLst/>
            <a:gdLst>
              <a:gd name="csX0" fmla="*/ 11160462 w 11414337"/>
              <a:gd name="csY0" fmla="*/ 0 h 563012"/>
              <a:gd name="csX1" fmla="*/ 11041415 w 11414337"/>
              <a:gd name="csY1" fmla="*/ 0 h 563012"/>
              <a:gd name="csX2" fmla="*/ 10882620 w 11414337"/>
              <a:gd name="csY2" fmla="*/ 0 h 563012"/>
              <a:gd name="csX3" fmla="*/ 10763573 w 11414337"/>
              <a:gd name="csY3" fmla="*/ 0 h 563012"/>
              <a:gd name="csX4" fmla="*/ 10740493 w 11414337"/>
              <a:gd name="csY4" fmla="*/ 0 h 563012"/>
              <a:gd name="csX5" fmla="*/ 10671378 w 11414337"/>
              <a:gd name="csY5" fmla="*/ 0 h 563012"/>
              <a:gd name="csX6" fmla="*/ 10621446 w 11414337"/>
              <a:gd name="csY6" fmla="*/ 0 h 563012"/>
              <a:gd name="csX7" fmla="*/ 10552332 w 11414337"/>
              <a:gd name="csY7" fmla="*/ 0 h 563012"/>
              <a:gd name="csX8" fmla="*/ 10462651 w 11414337"/>
              <a:gd name="csY8" fmla="*/ 0 h 563012"/>
              <a:gd name="csX9" fmla="*/ 10393536 w 11414337"/>
              <a:gd name="csY9" fmla="*/ 0 h 563012"/>
              <a:gd name="csX10" fmla="*/ 10357884 w 11414337"/>
              <a:gd name="csY10" fmla="*/ 0 h 563012"/>
              <a:gd name="csX11" fmla="*/ 10343604 w 11414337"/>
              <a:gd name="csY11" fmla="*/ 0 h 563012"/>
              <a:gd name="csX12" fmla="*/ 10288768 w 11414337"/>
              <a:gd name="csY12" fmla="*/ 0 h 563012"/>
              <a:gd name="csX13" fmla="*/ 10274490 w 11414337"/>
              <a:gd name="csY13" fmla="*/ 0 h 563012"/>
              <a:gd name="csX14" fmla="*/ 10258516 w 11414337"/>
              <a:gd name="csY14" fmla="*/ 0 h 563012"/>
              <a:gd name="csX15" fmla="*/ 10238837 w 11414337"/>
              <a:gd name="csY15" fmla="*/ 0 h 563012"/>
              <a:gd name="csX16" fmla="*/ 10189401 w 11414337"/>
              <a:gd name="csY16" fmla="*/ 0 h 563012"/>
              <a:gd name="csX17" fmla="*/ 10169721 w 11414337"/>
              <a:gd name="csY17" fmla="*/ 0 h 563012"/>
              <a:gd name="csX18" fmla="*/ 10139469 w 11414337"/>
              <a:gd name="csY18" fmla="*/ 0 h 563012"/>
              <a:gd name="csX19" fmla="*/ 10080042 w 11414337"/>
              <a:gd name="csY19" fmla="*/ 0 h 563012"/>
              <a:gd name="csX20" fmla="*/ 10070354 w 11414337"/>
              <a:gd name="csY20" fmla="*/ 0 h 563012"/>
              <a:gd name="csX21" fmla="*/ 10010926 w 11414337"/>
              <a:gd name="csY21" fmla="*/ 0 h 563012"/>
              <a:gd name="csX22" fmla="*/ 9980674 w 11414337"/>
              <a:gd name="csY22" fmla="*/ 0 h 563012"/>
              <a:gd name="csX23" fmla="*/ 9960995 w 11414337"/>
              <a:gd name="csY23" fmla="*/ 0 h 563012"/>
              <a:gd name="csX24" fmla="*/ 9911559 w 11414337"/>
              <a:gd name="csY24" fmla="*/ 0 h 563012"/>
              <a:gd name="csX25" fmla="*/ 9891879 w 11414337"/>
              <a:gd name="csY25" fmla="*/ 0 h 563012"/>
              <a:gd name="csX26" fmla="*/ 9875907 w 11414337"/>
              <a:gd name="csY26" fmla="*/ 0 h 563012"/>
              <a:gd name="csX27" fmla="*/ 9861627 w 11414337"/>
              <a:gd name="csY27" fmla="*/ 0 h 563012"/>
              <a:gd name="csX28" fmla="*/ 9806791 w 11414337"/>
              <a:gd name="csY28" fmla="*/ 0 h 563012"/>
              <a:gd name="csX29" fmla="*/ 9792512 w 11414337"/>
              <a:gd name="csY29" fmla="*/ 0 h 563012"/>
              <a:gd name="csX30" fmla="*/ 9756860 w 11414337"/>
              <a:gd name="csY30" fmla="*/ 0 h 563012"/>
              <a:gd name="csX31" fmla="*/ 9687744 w 11414337"/>
              <a:gd name="csY31" fmla="*/ 0 h 563012"/>
              <a:gd name="csX32" fmla="*/ 9620588 w 11414337"/>
              <a:gd name="csY32" fmla="*/ 0 h 563012"/>
              <a:gd name="csX33" fmla="*/ 9598065 w 11414337"/>
              <a:gd name="csY33" fmla="*/ 0 h 563012"/>
              <a:gd name="csX34" fmla="*/ 9528949 w 11414337"/>
              <a:gd name="csY34" fmla="*/ 0 h 563012"/>
              <a:gd name="csX35" fmla="*/ 9501541 w 11414337"/>
              <a:gd name="csY35" fmla="*/ 0 h 563012"/>
              <a:gd name="csX36" fmla="*/ 9479018 w 11414337"/>
              <a:gd name="csY36" fmla="*/ 0 h 563012"/>
              <a:gd name="csX37" fmla="*/ 9409902 w 11414337"/>
              <a:gd name="csY37" fmla="*/ 0 h 563012"/>
              <a:gd name="csX38" fmla="*/ 9386822 w 11414337"/>
              <a:gd name="csY38" fmla="*/ 0 h 563012"/>
              <a:gd name="csX39" fmla="*/ 9342746 w 11414337"/>
              <a:gd name="csY39" fmla="*/ 0 h 563012"/>
              <a:gd name="csX40" fmla="*/ 9267775 w 11414337"/>
              <a:gd name="csY40" fmla="*/ 0 h 563012"/>
              <a:gd name="csX41" fmla="*/ 9223699 w 11414337"/>
              <a:gd name="csY41" fmla="*/ 0 h 563012"/>
              <a:gd name="csX42" fmla="*/ 9200619 w 11414337"/>
              <a:gd name="csY42" fmla="*/ 0 h 563012"/>
              <a:gd name="csX43" fmla="*/ 9131505 w 11414337"/>
              <a:gd name="csY43" fmla="*/ 0 h 563012"/>
              <a:gd name="csX44" fmla="*/ 9108980 w 11414337"/>
              <a:gd name="csY44" fmla="*/ 0 h 563012"/>
              <a:gd name="csX45" fmla="*/ 9081572 w 11414337"/>
              <a:gd name="csY45" fmla="*/ 0 h 563012"/>
              <a:gd name="csX46" fmla="*/ 9012458 w 11414337"/>
              <a:gd name="csY46" fmla="*/ 0 h 563012"/>
              <a:gd name="csX47" fmla="*/ 8989933 w 11414337"/>
              <a:gd name="csY47" fmla="*/ 0 h 563012"/>
              <a:gd name="csX48" fmla="*/ 8922777 w 11414337"/>
              <a:gd name="csY48" fmla="*/ 0 h 563012"/>
              <a:gd name="csX49" fmla="*/ 8853663 w 11414337"/>
              <a:gd name="csY49" fmla="*/ 0 h 563012"/>
              <a:gd name="csX50" fmla="*/ 8818010 w 11414337"/>
              <a:gd name="csY50" fmla="*/ 0 h 563012"/>
              <a:gd name="csX51" fmla="*/ 8803730 w 11414337"/>
              <a:gd name="csY51" fmla="*/ 0 h 563012"/>
              <a:gd name="csX52" fmla="*/ 8748894 w 11414337"/>
              <a:gd name="csY52" fmla="*/ 0 h 563012"/>
              <a:gd name="csX53" fmla="*/ 8734616 w 11414337"/>
              <a:gd name="csY53" fmla="*/ 0 h 563012"/>
              <a:gd name="csX54" fmla="*/ 8718642 w 11414337"/>
              <a:gd name="csY54" fmla="*/ 0 h 563012"/>
              <a:gd name="csX55" fmla="*/ 8698963 w 11414337"/>
              <a:gd name="csY55" fmla="*/ 0 h 563012"/>
              <a:gd name="csX56" fmla="*/ 8649528 w 11414337"/>
              <a:gd name="csY56" fmla="*/ 0 h 563012"/>
              <a:gd name="csX57" fmla="*/ 8629847 w 11414337"/>
              <a:gd name="csY57" fmla="*/ 0 h 563012"/>
              <a:gd name="csX58" fmla="*/ 8599595 w 11414337"/>
              <a:gd name="csY58" fmla="*/ 0 h 563012"/>
              <a:gd name="csX59" fmla="*/ 8540168 w 11414337"/>
              <a:gd name="csY59" fmla="*/ 0 h 563012"/>
              <a:gd name="csX60" fmla="*/ 8530481 w 11414337"/>
              <a:gd name="csY60" fmla="*/ 0 h 563012"/>
              <a:gd name="csX61" fmla="*/ 8471052 w 11414337"/>
              <a:gd name="csY61" fmla="*/ 0 h 563012"/>
              <a:gd name="csX62" fmla="*/ 8440800 w 11414337"/>
              <a:gd name="csY62" fmla="*/ 0 h 563012"/>
              <a:gd name="csX63" fmla="*/ 8421121 w 11414337"/>
              <a:gd name="csY63" fmla="*/ 0 h 563012"/>
              <a:gd name="csX64" fmla="*/ 8371686 w 11414337"/>
              <a:gd name="csY64" fmla="*/ 0 h 563012"/>
              <a:gd name="csX65" fmla="*/ 8352005 w 11414337"/>
              <a:gd name="csY65" fmla="*/ 0 h 563012"/>
              <a:gd name="csX66" fmla="*/ 8336033 w 11414337"/>
              <a:gd name="csY66" fmla="*/ 0 h 563012"/>
              <a:gd name="csX67" fmla="*/ 8321753 w 11414337"/>
              <a:gd name="csY67" fmla="*/ 0 h 563012"/>
              <a:gd name="csX68" fmla="*/ 8266917 w 11414337"/>
              <a:gd name="csY68" fmla="*/ 0 h 563012"/>
              <a:gd name="csX69" fmla="*/ 8252639 w 11414337"/>
              <a:gd name="csY69" fmla="*/ 0 h 563012"/>
              <a:gd name="csX70" fmla="*/ 8216986 w 11414337"/>
              <a:gd name="csY70" fmla="*/ 0 h 563012"/>
              <a:gd name="csX71" fmla="*/ 8147870 w 11414337"/>
              <a:gd name="csY71" fmla="*/ 0 h 563012"/>
              <a:gd name="csX72" fmla="*/ 8058191 w 11414337"/>
              <a:gd name="csY72" fmla="*/ 0 h 563012"/>
              <a:gd name="csX73" fmla="*/ 7989075 w 11414337"/>
              <a:gd name="csY73" fmla="*/ 0 h 563012"/>
              <a:gd name="csX74" fmla="*/ 7939144 w 11414337"/>
              <a:gd name="csY74" fmla="*/ 0 h 563012"/>
              <a:gd name="csX75" fmla="*/ 7870028 w 11414337"/>
              <a:gd name="csY75" fmla="*/ 0 h 563012"/>
              <a:gd name="csX76" fmla="*/ 7846948 w 11414337"/>
              <a:gd name="csY76" fmla="*/ 0 h 563012"/>
              <a:gd name="csX77" fmla="*/ 7727901 w 11414337"/>
              <a:gd name="csY77" fmla="*/ 0 h 563012"/>
              <a:gd name="csX78" fmla="*/ 7569107 w 11414337"/>
              <a:gd name="csY78" fmla="*/ 0 h 563012"/>
              <a:gd name="csX79" fmla="*/ 7458623 w 11414337"/>
              <a:gd name="csY79" fmla="*/ 0 h 563012"/>
              <a:gd name="csX80" fmla="*/ 7450060 w 11414337"/>
              <a:gd name="csY80" fmla="*/ 0 h 563012"/>
              <a:gd name="csX81" fmla="*/ 7339577 w 11414337"/>
              <a:gd name="csY81" fmla="*/ 0 h 563012"/>
              <a:gd name="csX82" fmla="*/ 7180781 w 11414337"/>
              <a:gd name="csY82" fmla="*/ 0 h 563012"/>
              <a:gd name="csX83" fmla="*/ 7061735 w 11414337"/>
              <a:gd name="csY83" fmla="*/ 0 h 563012"/>
              <a:gd name="csX84" fmla="*/ 7038655 w 11414337"/>
              <a:gd name="csY84" fmla="*/ 0 h 563012"/>
              <a:gd name="csX85" fmla="*/ 6969540 w 11414337"/>
              <a:gd name="csY85" fmla="*/ 0 h 563012"/>
              <a:gd name="csX86" fmla="*/ 6919608 w 11414337"/>
              <a:gd name="csY86" fmla="*/ 0 h 563012"/>
              <a:gd name="csX87" fmla="*/ 6850493 w 11414337"/>
              <a:gd name="csY87" fmla="*/ 0 h 563012"/>
              <a:gd name="csX88" fmla="*/ 6760813 w 11414337"/>
              <a:gd name="csY88" fmla="*/ 0 h 563012"/>
              <a:gd name="csX89" fmla="*/ 6691698 w 11414337"/>
              <a:gd name="csY89" fmla="*/ 0 h 563012"/>
              <a:gd name="csX90" fmla="*/ 6656046 w 11414337"/>
              <a:gd name="csY90" fmla="*/ 0 h 563012"/>
              <a:gd name="csX91" fmla="*/ 6641766 w 11414337"/>
              <a:gd name="csY91" fmla="*/ 0 h 563012"/>
              <a:gd name="csX92" fmla="*/ 6586930 w 11414337"/>
              <a:gd name="csY92" fmla="*/ 0 h 563012"/>
              <a:gd name="csX93" fmla="*/ 6572651 w 11414337"/>
              <a:gd name="csY93" fmla="*/ 0 h 563012"/>
              <a:gd name="csX94" fmla="*/ 6556677 w 11414337"/>
              <a:gd name="csY94" fmla="*/ 0 h 563012"/>
              <a:gd name="csX95" fmla="*/ 6536999 w 11414337"/>
              <a:gd name="csY95" fmla="*/ 0 h 563012"/>
              <a:gd name="csX96" fmla="*/ 6487563 w 11414337"/>
              <a:gd name="csY96" fmla="*/ 0 h 563012"/>
              <a:gd name="csX97" fmla="*/ 6467883 w 11414337"/>
              <a:gd name="csY97" fmla="*/ 0 h 563012"/>
              <a:gd name="csX98" fmla="*/ 6437631 w 11414337"/>
              <a:gd name="csY98" fmla="*/ 0 h 563012"/>
              <a:gd name="csX99" fmla="*/ 6378204 w 11414337"/>
              <a:gd name="csY99" fmla="*/ 0 h 563012"/>
              <a:gd name="csX100" fmla="*/ 6368516 w 11414337"/>
              <a:gd name="csY100" fmla="*/ 0 h 563012"/>
              <a:gd name="csX101" fmla="*/ 6309088 w 11414337"/>
              <a:gd name="csY101" fmla="*/ 0 h 563012"/>
              <a:gd name="csX102" fmla="*/ 6278836 w 11414337"/>
              <a:gd name="csY102" fmla="*/ 0 h 563012"/>
              <a:gd name="csX103" fmla="*/ 6259157 w 11414337"/>
              <a:gd name="csY103" fmla="*/ 0 h 563012"/>
              <a:gd name="csX104" fmla="*/ 6209721 w 11414337"/>
              <a:gd name="csY104" fmla="*/ 0 h 563012"/>
              <a:gd name="csX105" fmla="*/ 6190041 w 11414337"/>
              <a:gd name="csY105" fmla="*/ 0 h 563012"/>
              <a:gd name="csX106" fmla="*/ 6174068 w 11414337"/>
              <a:gd name="csY106" fmla="*/ 0 h 563012"/>
              <a:gd name="csX107" fmla="*/ 6159789 w 11414337"/>
              <a:gd name="csY107" fmla="*/ 0 h 563012"/>
              <a:gd name="csX108" fmla="*/ 6104953 w 11414337"/>
              <a:gd name="csY108" fmla="*/ 0 h 563012"/>
              <a:gd name="csX109" fmla="*/ 6090674 w 11414337"/>
              <a:gd name="csY109" fmla="*/ 0 h 563012"/>
              <a:gd name="csX110" fmla="*/ 6055022 w 11414337"/>
              <a:gd name="csY110" fmla="*/ 0 h 563012"/>
              <a:gd name="csX111" fmla="*/ 5997221 w 11414337"/>
              <a:gd name="csY111" fmla="*/ 0 h 563012"/>
              <a:gd name="csX112" fmla="*/ 5985906 w 11414337"/>
              <a:gd name="csY112" fmla="*/ 0 h 563012"/>
              <a:gd name="csX113" fmla="*/ 5896226 w 11414337"/>
              <a:gd name="csY113" fmla="*/ 0 h 563012"/>
              <a:gd name="csX114" fmla="*/ 5878175 w 11414337"/>
              <a:gd name="csY114" fmla="*/ 0 h 563012"/>
              <a:gd name="csX115" fmla="*/ 5827111 w 11414337"/>
              <a:gd name="csY115" fmla="*/ 0 h 563012"/>
              <a:gd name="csX116" fmla="*/ 5777180 w 11414337"/>
              <a:gd name="csY116" fmla="*/ 0 h 563012"/>
              <a:gd name="csX117" fmla="*/ 5719379 w 11414337"/>
              <a:gd name="csY117" fmla="*/ 0 h 563012"/>
              <a:gd name="csX118" fmla="*/ 5708064 w 11414337"/>
              <a:gd name="csY118" fmla="*/ 0 h 563012"/>
              <a:gd name="csX119" fmla="*/ 5684984 w 11414337"/>
              <a:gd name="csY119" fmla="*/ 0 h 563012"/>
              <a:gd name="csX120" fmla="*/ 5600333 w 11414337"/>
              <a:gd name="csY120" fmla="*/ 0 h 563012"/>
              <a:gd name="csX121" fmla="*/ 5577253 w 11414337"/>
              <a:gd name="csY121" fmla="*/ 0 h 563012"/>
              <a:gd name="csX122" fmla="*/ 5565937 w 11414337"/>
              <a:gd name="csY122" fmla="*/ 0 h 563012"/>
              <a:gd name="csX123" fmla="*/ 5508138 w 11414337"/>
              <a:gd name="csY123" fmla="*/ 0 h 563012"/>
              <a:gd name="csX124" fmla="*/ 5458206 w 11414337"/>
              <a:gd name="csY124" fmla="*/ 0 h 563012"/>
              <a:gd name="csX125" fmla="*/ 5407142 w 11414337"/>
              <a:gd name="csY125" fmla="*/ 0 h 563012"/>
              <a:gd name="csX126" fmla="*/ 5389091 w 11414337"/>
              <a:gd name="csY126" fmla="*/ 0 h 563012"/>
              <a:gd name="csX127" fmla="*/ 5299411 w 11414337"/>
              <a:gd name="csY127" fmla="*/ 0 h 563012"/>
              <a:gd name="csX128" fmla="*/ 5288095 w 11414337"/>
              <a:gd name="csY128" fmla="*/ 0 h 563012"/>
              <a:gd name="csX129" fmla="*/ 5230296 w 11414337"/>
              <a:gd name="csY129" fmla="*/ 0 h 563012"/>
              <a:gd name="csX130" fmla="*/ 5194644 w 11414337"/>
              <a:gd name="csY130" fmla="*/ 0 h 563012"/>
              <a:gd name="csX131" fmla="*/ 5180364 w 11414337"/>
              <a:gd name="csY131" fmla="*/ 0 h 563012"/>
              <a:gd name="csX132" fmla="*/ 5125528 w 11414337"/>
              <a:gd name="csY132" fmla="*/ 0 h 563012"/>
              <a:gd name="csX133" fmla="*/ 5111249 w 11414337"/>
              <a:gd name="csY133" fmla="*/ 0 h 563012"/>
              <a:gd name="csX134" fmla="*/ 5095275 w 11414337"/>
              <a:gd name="csY134" fmla="*/ 0 h 563012"/>
              <a:gd name="csX135" fmla="*/ 5075597 w 11414337"/>
              <a:gd name="csY135" fmla="*/ 0 h 563012"/>
              <a:gd name="csX136" fmla="*/ 5026161 w 11414337"/>
              <a:gd name="csY136" fmla="*/ 0 h 563012"/>
              <a:gd name="csX137" fmla="*/ 5006481 w 11414337"/>
              <a:gd name="csY137" fmla="*/ 0 h 563012"/>
              <a:gd name="csX138" fmla="*/ 4976229 w 11414337"/>
              <a:gd name="csY138" fmla="*/ 0 h 563012"/>
              <a:gd name="csX139" fmla="*/ 4916802 w 11414337"/>
              <a:gd name="csY139" fmla="*/ 0 h 563012"/>
              <a:gd name="csX140" fmla="*/ 4907114 w 11414337"/>
              <a:gd name="csY140" fmla="*/ 0 h 563012"/>
              <a:gd name="csX141" fmla="*/ 4847686 w 11414337"/>
              <a:gd name="csY141" fmla="*/ 0 h 563012"/>
              <a:gd name="csX142" fmla="*/ 4817434 w 11414337"/>
              <a:gd name="csY142" fmla="*/ 0 h 563012"/>
              <a:gd name="csX143" fmla="*/ 4797755 w 11414337"/>
              <a:gd name="csY143" fmla="*/ 0 h 563012"/>
              <a:gd name="csX144" fmla="*/ 4748319 w 11414337"/>
              <a:gd name="csY144" fmla="*/ 0 h 563012"/>
              <a:gd name="csX145" fmla="*/ 4728639 w 11414337"/>
              <a:gd name="csY145" fmla="*/ 0 h 563012"/>
              <a:gd name="csX146" fmla="*/ 4712666 w 11414337"/>
              <a:gd name="csY146" fmla="*/ 0 h 563012"/>
              <a:gd name="csX147" fmla="*/ 4698387 w 11414337"/>
              <a:gd name="csY147" fmla="*/ 0 h 563012"/>
              <a:gd name="csX148" fmla="*/ 4643551 w 11414337"/>
              <a:gd name="csY148" fmla="*/ 0 h 563012"/>
              <a:gd name="csX149" fmla="*/ 4629272 w 11414337"/>
              <a:gd name="csY149" fmla="*/ 0 h 563012"/>
              <a:gd name="csX150" fmla="*/ 4607897 w 11414337"/>
              <a:gd name="csY150" fmla="*/ 0 h 563012"/>
              <a:gd name="csX151" fmla="*/ 4593620 w 11414337"/>
              <a:gd name="csY151" fmla="*/ 0 h 563012"/>
              <a:gd name="csX152" fmla="*/ 4524504 w 11414337"/>
              <a:gd name="csY152" fmla="*/ 0 h 563012"/>
              <a:gd name="csX153" fmla="*/ 4488851 w 11414337"/>
              <a:gd name="csY153" fmla="*/ 0 h 563012"/>
              <a:gd name="csX154" fmla="*/ 4434824 w 11414337"/>
              <a:gd name="csY154" fmla="*/ 0 h 563012"/>
              <a:gd name="csX155" fmla="*/ 4365709 w 11414337"/>
              <a:gd name="csY155" fmla="*/ 0 h 563012"/>
              <a:gd name="csX156" fmla="*/ 4330055 w 11414337"/>
              <a:gd name="csY156" fmla="*/ 0 h 563012"/>
              <a:gd name="csX157" fmla="*/ 4315778 w 11414337"/>
              <a:gd name="csY157" fmla="*/ 0 h 563012"/>
              <a:gd name="csX158" fmla="*/ 4246662 w 11414337"/>
              <a:gd name="csY158" fmla="*/ 0 h 563012"/>
              <a:gd name="csX159" fmla="*/ 4223582 w 11414337"/>
              <a:gd name="csY159" fmla="*/ 0 h 563012"/>
              <a:gd name="csX160" fmla="*/ 4211009 w 11414337"/>
              <a:gd name="csY160" fmla="*/ 0 h 563012"/>
              <a:gd name="csX161" fmla="*/ 4187929 w 11414337"/>
              <a:gd name="csY161" fmla="*/ 0 h 563012"/>
              <a:gd name="csX162" fmla="*/ 4118814 w 11414337"/>
              <a:gd name="csY162" fmla="*/ 0 h 563012"/>
              <a:gd name="csX163" fmla="*/ 4104535 w 11414337"/>
              <a:gd name="csY163" fmla="*/ 0 h 563012"/>
              <a:gd name="csX164" fmla="*/ 4068882 w 11414337"/>
              <a:gd name="csY164" fmla="*/ 0 h 563012"/>
              <a:gd name="csX165" fmla="*/ 3999767 w 11414337"/>
              <a:gd name="csY165" fmla="*/ 0 h 563012"/>
              <a:gd name="csX166" fmla="*/ 3945740 w 11414337"/>
              <a:gd name="csY166" fmla="*/ 0 h 563012"/>
              <a:gd name="csX167" fmla="*/ 3910087 w 11414337"/>
              <a:gd name="csY167" fmla="*/ 0 h 563012"/>
              <a:gd name="csX168" fmla="*/ 3840972 w 11414337"/>
              <a:gd name="csY168" fmla="*/ 0 h 563012"/>
              <a:gd name="csX169" fmla="*/ 3826693 w 11414337"/>
              <a:gd name="csY169" fmla="*/ 0 h 563012"/>
              <a:gd name="csX170" fmla="*/ 3805320 w 11414337"/>
              <a:gd name="csY170" fmla="*/ 0 h 563012"/>
              <a:gd name="csX171" fmla="*/ 3791040 w 11414337"/>
              <a:gd name="csY171" fmla="*/ 0 h 563012"/>
              <a:gd name="csX172" fmla="*/ 3736204 w 11414337"/>
              <a:gd name="csY172" fmla="*/ 0 h 563012"/>
              <a:gd name="csX173" fmla="*/ 3721925 w 11414337"/>
              <a:gd name="csY173" fmla="*/ 0 h 563012"/>
              <a:gd name="csX174" fmla="*/ 3705951 w 11414337"/>
              <a:gd name="csY174" fmla="*/ 0 h 563012"/>
              <a:gd name="csX175" fmla="*/ 3686273 w 11414337"/>
              <a:gd name="csY175" fmla="*/ 0 h 563012"/>
              <a:gd name="csX176" fmla="*/ 3636837 w 11414337"/>
              <a:gd name="csY176" fmla="*/ 0 h 563012"/>
              <a:gd name="csX177" fmla="*/ 3617157 w 11414337"/>
              <a:gd name="csY177" fmla="*/ 0 h 563012"/>
              <a:gd name="csX178" fmla="*/ 3586905 w 11414337"/>
              <a:gd name="csY178" fmla="*/ 0 h 563012"/>
              <a:gd name="csX179" fmla="*/ 3527477 w 11414337"/>
              <a:gd name="csY179" fmla="*/ 0 h 563012"/>
              <a:gd name="csX180" fmla="*/ 3517790 w 11414337"/>
              <a:gd name="csY180" fmla="*/ 0 h 563012"/>
              <a:gd name="csX181" fmla="*/ 3458361 w 11414337"/>
              <a:gd name="csY181" fmla="*/ 0 h 563012"/>
              <a:gd name="csX182" fmla="*/ 3428109 w 11414337"/>
              <a:gd name="csY182" fmla="*/ 0 h 563012"/>
              <a:gd name="csX183" fmla="*/ 3408431 w 11414337"/>
              <a:gd name="csY183" fmla="*/ 0 h 563012"/>
              <a:gd name="csX184" fmla="*/ 3358995 w 11414337"/>
              <a:gd name="csY184" fmla="*/ 0 h 563012"/>
              <a:gd name="csX185" fmla="*/ 3339315 w 11414337"/>
              <a:gd name="csY185" fmla="*/ 0 h 563012"/>
              <a:gd name="csX186" fmla="*/ 3323342 w 11414337"/>
              <a:gd name="csY186" fmla="*/ 0 h 563012"/>
              <a:gd name="csX187" fmla="*/ 3309062 w 11414337"/>
              <a:gd name="csY187" fmla="*/ 0 h 563012"/>
              <a:gd name="csX188" fmla="*/ 3254226 w 11414337"/>
              <a:gd name="csY188" fmla="*/ 0 h 563012"/>
              <a:gd name="csX189" fmla="*/ 3239948 w 11414337"/>
              <a:gd name="csY189" fmla="*/ 0 h 563012"/>
              <a:gd name="csX190" fmla="*/ 3204295 w 11414337"/>
              <a:gd name="csY190" fmla="*/ 0 h 563012"/>
              <a:gd name="csX191" fmla="*/ 3135180 w 11414337"/>
              <a:gd name="csY191" fmla="*/ 0 h 563012"/>
              <a:gd name="csX192" fmla="*/ 3045500 w 11414337"/>
              <a:gd name="csY192" fmla="*/ 0 h 563012"/>
              <a:gd name="csX193" fmla="*/ 2976384 w 11414337"/>
              <a:gd name="csY193" fmla="*/ 0 h 563012"/>
              <a:gd name="csX194" fmla="*/ 2926453 w 11414337"/>
              <a:gd name="csY194" fmla="*/ 0 h 563012"/>
              <a:gd name="csX195" fmla="*/ 2857338 w 11414337"/>
              <a:gd name="csY195" fmla="*/ 0 h 563012"/>
              <a:gd name="csX196" fmla="*/ 2834258 w 11414337"/>
              <a:gd name="csY196" fmla="*/ 0 h 563012"/>
              <a:gd name="csX197" fmla="*/ 2715211 w 11414337"/>
              <a:gd name="csY197" fmla="*/ 0 h 563012"/>
              <a:gd name="csX198" fmla="*/ 2556416 w 11414337"/>
              <a:gd name="csY198" fmla="*/ 0 h 563012"/>
              <a:gd name="csX199" fmla="*/ 2437369 w 11414337"/>
              <a:gd name="csY199" fmla="*/ 0 h 563012"/>
              <a:gd name="csX200" fmla="*/ 2430886 w 11414337"/>
              <a:gd name="csY200" fmla="*/ 1416 h 563012"/>
              <a:gd name="csX201" fmla="*/ 2424403 w 11414337"/>
              <a:gd name="csY201" fmla="*/ 0 h 563012"/>
              <a:gd name="csX202" fmla="*/ 2305356 w 11414337"/>
              <a:gd name="csY202" fmla="*/ 0 h 563012"/>
              <a:gd name="csX203" fmla="*/ 2146561 w 11414337"/>
              <a:gd name="csY203" fmla="*/ 0 h 563012"/>
              <a:gd name="csX204" fmla="*/ 2027514 w 11414337"/>
              <a:gd name="csY204" fmla="*/ 0 h 563012"/>
              <a:gd name="csX205" fmla="*/ 2004434 w 11414337"/>
              <a:gd name="csY205" fmla="*/ 0 h 563012"/>
              <a:gd name="csX206" fmla="*/ 1935320 w 11414337"/>
              <a:gd name="csY206" fmla="*/ 0 h 563012"/>
              <a:gd name="csX207" fmla="*/ 1885388 w 11414337"/>
              <a:gd name="csY207" fmla="*/ 0 h 563012"/>
              <a:gd name="csX208" fmla="*/ 1816273 w 11414337"/>
              <a:gd name="csY208" fmla="*/ 0 h 563012"/>
              <a:gd name="csX209" fmla="*/ 1726592 w 11414337"/>
              <a:gd name="csY209" fmla="*/ 0 h 563012"/>
              <a:gd name="csX210" fmla="*/ 1657478 w 11414337"/>
              <a:gd name="csY210" fmla="*/ 0 h 563012"/>
              <a:gd name="csX211" fmla="*/ 1621825 w 11414337"/>
              <a:gd name="csY211" fmla="*/ 0 h 563012"/>
              <a:gd name="csX212" fmla="*/ 1607546 w 11414337"/>
              <a:gd name="csY212" fmla="*/ 0 h 563012"/>
              <a:gd name="csX213" fmla="*/ 1552710 w 11414337"/>
              <a:gd name="csY213" fmla="*/ 0 h 563012"/>
              <a:gd name="csX214" fmla="*/ 1538431 w 11414337"/>
              <a:gd name="csY214" fmla="*/ 0 h 563012"/>
              <a:gd name="csX215" fmla="*/ 1522457 w 11414337"/>
              <a:gd name="csY215" fmla="*/ 0 h 563012"/>
              <a:gd name="csX216" fmla="*/ 1502779 w 11414337"/>
              <a:gd name="csY216" fmla="*/ 0 h 563012"/>
              <a:gd name="csX217" fmla="*/ 1453343 w 11414337"/>
              <a:gd name="csY217" fmla="*/ 0 h 563012"/>
              <a:gd name="csX218" fmla="*/ 1433663 w 11414337"/>
              <a:gd name="csY218" fmla="*/ 0 h 563012"/>
              <a:gd name="csX219" fmla="*/ 1403410 w 11414337"/>
              <a:gd name="csY219" fmla="*/ 0 h 563012"/>
              <a:gd name="csX220" fmla="*/ 1343983 w 11414337"/>
              <a:gd name="csY220" fmla="*/ 0 h 563012"/>
              <a:gd name="csX221" fmla="*/ 1334296 w 11414337"/>
              <a:gd name="csY221" fmla="*/ 0 h 563012"/>
              <a:gd name="csX222" fmla="*/ 1274868 w 11414337"/>
              <a:gd name="csY222" fmla="*/ 0 h 563012"/>
              <a:gd name="csX223" fmla="*/ 1244615 w 11414337"/>
              <a:gd name="csY223" fmla="*/ 0 h 563012"/>
              <a:gd name="csX224" fmla="*/ 1224937 w 11414337"/>
              <a:gd name="csY224" fmla="*/ 0 h 563012"/>
              <a:gd name="csX225" fmla="*/ 1175501 w 11414337"/>
              <a:gd name="csY225" fmla="*/ 0 h 563012"/>
              <a:gd name="csX226" fmla="*/ 1155821 w 11414337"/>
              <a:gd name="csY226" fmla="*/ 0 h 563012"/>
              <a:gd name="csX227" fmla="*/ 1139848 w 11414337"/>
              <a:gd name="csY227" fmla="*/ 0 h 563012"/>
              <a:gd name="csX228" fmla="*/ 1125568 w 11414337"/>
              <a:gd name="csY228" fmla="*/ 0 h 563012"/>
              <a:gd name="csX229" fmla="*/ 1070732 w 11414337"/>
              <a:gd name="csY229" fmla="*/ 0 h 563012"/>
              <a:gd name="csX230" fmla="*/ 1056454 w 11414337"/>
              <a:gd name="csY230" fmla="*/ 0 h 563012"/>
              <a:gd name="csX231" fmla="*/ 1020801 w 11414337"/>
              <a:gd name="csY231" fmla="*/ 0 h 563012"/>
              <a:gd name="csX232" fmla="*/ 951686 w 11414337"/>
              <a:gd name="csY232" fmla="*/ 0 h 563012"/>
              <a:gd name="csX233" fmla="*/ 862006 w 11414337"/>
              <a:gd name="csY233" fmla="*/ 0 h 563012"/>
              <a:gd name="csX234" fmla="*/ 792890 w 11414337"/>
              <a:gd name="csY234" fmla="*/ 0 h 563012"/>
              <a:gd name="csX235" fmla="*/ 742959 w 11414337"/>
              <a:gd name="csY235" fmla="*/ 0 h 563012"/>
              <a:gd name="csX236" fmla="*/ 673844 w 11414337"/>
              <a:gd name="csY236" fmla="*/ 0 h 563012"/>
              <a:gd name="csX237" fmla="*/ 650764 w 11414337"/>
              <a:gd name="csY237" fmla="*/ 0 h 563012"/>
              <a:gd name="csX238" fmla="*/ 531717 w 11414337"/>
              <a:gd name="csY238" fmla="*/ 0 h 563012"/>
              <a:gd name="csX239" fmla="*/ 372922 w 11414337"/>
              <a:gd name="csY239" fmla="*/ 0 h 563012"/>
              <a:gd name="csX240" fmla="*/ 253875 w 11414337"/>
              <a:gd name="csY240" fmla="*/ 0 h 563012"/>
              <a:gd name="csX241" fmla="*/ 186582 w 11414337"/>
              <a:gd name="csY241" fmla="*/ 30939 h 563012"/>
              <a:gd name="csX242" fmla="*/ 20375 w 11414337"/>
              <a:gd name="csY242" fmla="*/ 226344 h 563012"/>
              <a:gd name="csX243" fmla="*/ 0 w 11414337"/>
              <a:gd name="csY243" fmla="*/ 281416 h 563012"/>
              <a:gd name="csX244" fmla="*/ 0 w 11414337"/>
              <a:gd name="csY244" fmla="*/ 281418 h 563012"/>
              <a:gd name="csX245" fmla="*/ 20375 w 11414337"/>
              <a:gd name="csY245" fmla="*/ 336565 h 563012"/>
              <a:gd name="csX246" fmla="*/ 186582 w 11414337"/>
              <a:gd name="csY246" fmla="*/ 532073 h 563012"/>
              <a:gd name="csX247" fmla="*/ 253875 w 11414337"/>
              <a:gd name="csY247" fmla="*/ 563012 h 563012"/>
              <a:gd name="csX248" fmla="*/ 372922 w 11414337"/>
              <a:gd name="csY248" fmla="*/ 563012 h 563012"/>
              <a:gd name="csX249" fmla="*/ 531717 w 11414337"/>
              <a:gd name="csY249" fmla="*/ 563012 h 563012"/>
              <a:gd name="csX250" fmla="*/ 650764 w 11414337"/>
              <a:gd name="csY250" fmla="*/ 563012 h 563012"/>
              <a:gd name="csX251" fmla="*/ 673844 w 11414337"/>
              <a:gd name="csY251" fmla="*/ 563012 h 563012"/>
              <a:gd name="csX252" fmla="*/ 742959 w 11414337"/>
              <a:gd name="csY252" fmla="*/ 563012 h 563012"/>
              <a:gd name="csX253" fmla="*/ 792890 w 11414337"/>
              <a:gd name="csY253" fmla="*/ 563012 h 563012"/>
              <a:gd name="csX254" fmla="*/ 862006 w 11414337"/>
              <a:gd name="csY254" fmla="*/ 563012 h 563012"/>
              <a:gd name="csX255" fmla="*/ 951686 w 11414337"/>
              <a:gd name="csY255" fmla="*/ 563012 h 563012"/>
              <a:gd name="csX256" fmla="*/ 1020801 w 11414337"/>
              <a:gd name="csY256" fmla="*/ 563012 h 563012"/>
              <a:gd name="csX257" fmla="*/ 1056454 w 11414337"/>
              <a:gd name="csY257" fmla="*/ 563012 h 563012"/>
              <a:gd name="csX258" fmla="*/ 1070732 w 11414337"/>
              <a:gd name="csY258" fmla="*/ 563012 h 563012"/>
              <a:gd name="csX259" fmla="*/ 1125568 w 11414337"/>
              <a:gd name="csY259" fmla="*/ 563012 h 563012"/>
              <a:gd name="csX260" fmla="*/ 1139848 w 11414337"/>
              <a:gd name="csY260" fmla="*/ 563012 h 563012"/>
              <a:gd name="csX261" fmla="*/ 1155821 w 11414337"/>
              <a:gd name="csY261" fmla="*/ 563012 h 563012"/>
              <a:gd name="csX262" fmla="*/ 1175501 w 11414337"/>
              <a:gd name="csY262" fmla="*/ 563012 h 563012"/>
              <a:gd name="csX263" fmla="*/ 1224937 w 11414337"/>
              <a:gd name="csY263" fmla="*/ 563012 h 563012"/>
              <a:gd name="csX264" fmla="*/ 1244615 w 11414337"/>
              <a:gd name="csY264" fmla="*/ 563012 h 563012"/>
              <a:gd name="csX265" fmla="*/ 1274868 w 11414337"/>
              <a:gd name="csY265" fmla="*/ 563012 h 563012"/>
              <a:gd name="csX266" fmla="*/ 1334296 w 11414337"/>
              <a:gd name="csY266" fmla="*/ 563012 h 563012"/>
              <a:gd name="csX267" fmla="*/ 1343983 w 11414337"/>
              <a:gd name="csY267" fmla="*/ 563012 h 563012"/>
              <a:gd name="csX268" fmla="*/ 1403410 w 11414337"/>
              <a:gd name="csY268" fmla="*/ 563012 h 563012"/>
              <a:gd name="csX269" fmla="*/ 1433663 w 11414337"/>
              <a:gd name="csY269" fmla="*/ 563012 h 563012"/>
              <a:gd name="csX270" fmla="*/ 1453343 w 11414337"/>
              <a:gd name="csY270" fmla="*/ 563012 h 563012"/>
              <a:gd name="csX271" fmla="*/ 1502779 w 11414337"/>
              <a:gd name="csY271" fmla="*/ 563012 h 563012"/>
              <a:gd name="csX272" fmla="*/ 1522457 w 11414337"/>
              <a:gd name="csY272" fmla="*/ 563012 h 563012"/>
              <a:gd name="csX273" fmla="*/ 1538431 w 11414337"/>
              <a:gd name="csY273" fmla="*/ 563012 h 563012"/>
              <a:gd name="csX274" fmla="*/ 1552710 w 11414337"/>
              <a:gd name="csY274" fmla="*/ 563012 h 563012"/>
              <a:gd name="csX275" fmla="*/ 1607546 w 11414337"/>
              <a:gd name="csY275" fmla="*/ 563012 h 563012"/>
              <a:gd name="csX276" fmla="*/ 1621825 w 11414337"/>
              <a:gd name="csY276" fmla="*/ 563012 h 563012"/>
              <a:gd name="csX277" fmla="*/ 1657478 w 11414337"/>
              <a:gd name="csY277" fmla="*/ 563012 h 563012"/>
              <a:gd name="csX278" fmla="*/ 1726592 w 11414337"/>
              <a:gd name="csY278" fmla="*/ 563012 h 563012"/>
              <a:gd name="csX279" fmla="*/ 1816273 w 11414337"/>
              <a:gd name="csY279" fmla="*/ 563012 h 563012"/>
              <a:gd name="csX280" fmla="*/ 1885388 w 11414337"/>
              <a:gd name="csY280" fmla="*/ 563012 h 563012"/>
              <a:gd name="csX281" fmla="*/ 1935320 w 11414337"/>
              <a:gd name="csY281" fmla="*/ 563012 h 563012"/>
              <a:gd name="csX282" fmla="*/ 2004434 w 11414337"/>
              <a:gd name="csY282" fmla="*/ 563012 h 563012"/>
              <a:gd name="csX283" fmla="*/ 2027514 w 11414337"/>
              <a:gd name="csY283" fmla="*/ 563012 h 563012"/>
              <a:gd name="csX284" fmla="*/ 2146561 w 11414337"/>
              <a:gd name="csY284" fmla="*/ 563012 h 563012"/>
              <a:gd name="csX285" fmla="*/ 2305356 w 11414337"/>
              <a:gd name="csY285" fmla="*/ 563012 h 563012"/>
              <a:gd name="csX286" fmla="*/ 2424403 w 11414337"/>
              <a:gd name="csY286" fmla="*/ 563012 h 563012"/>
              <a:gd name="csX287" fmla="*/ 2430886 w 11414337"/>
              <a:gd name="csY287" fmla="*/ 561598 h 563012"/>
              <a:gd name="csX288" fmla="*/ 2437369 w 11414337"/>
              <a:gd name="csY288" fmla="*/ 563012 h 563012"/>
              <a:gd name="csX289" fmla="*/ 2556416 w 11414337"/>
              <a:gd name="csY289" fmla="*/ 563012 h 563012"/>
              <a:gd name="csX290" fmla="*/ 2715211 w 11414337"/>
              <a:gd name="csY290" fmla="*/ 563012 h 563012"/>
              <a:gd name="csX291" fmla="*/ 2834258 w 11414337"/>
              <a:gd name="csY291" fmla="*/ 563012 h 563012"/>
              <a:gd name="csX292" fmla="*/ 2857338 w 11414337"/>
              <a:gd name="csY292" fmla="*/ 563012 h 563012"/>
              <a:gd name="csX293" fmla="*/ 2926453 w 11414337"/>
              <a:gd name="csY293" fmla="*/ 563012 h 563012"/>
              <a:gd name="csX294" fmla="*/ 2976384 w 11414337"/>
              <a:gd name="csY294" fmla="*/ 563012 h 563012"/>
              <a:gd name="csX295" fmla="*/ 3045500 w 11414337"/>
              <a:gd name="csY295" fmla="*/ 563012 h 563012"/>
              <a:gd name="csX296" fmla="*/ 3135180 w 11414337"/>
              <a:gd name="csY296" fmla="*/ 563012 h 563012"/>
              <a:gd name="csX297" fmla="*/ 3204295 w 11414337"/>
              <a:gd name="csY297" fmla="*/ 563012 h 563012"/>
              <a:gd name="csX298" fmla="*/ 3239948 w 11414337"/>
              <a:gd name="csY298" fmla="*/ 563012 h 563012"/>
              <a:gd name="csX299" fmla="*/ 3254226 w 11414337"/>
              <a:gd name="csY299" fmla="*/ 563012 h 563012"/>
              <a:gd name="csX300" fmla="*/ 3309062 w 11414337"/>
              <a:gd name="csY300" fmla="*/ 563012 h 563012"/>
              <a:gd name="csX301" fmla="*/ 3323342 w 11414337"/>
              <a:gd name="csY301" fmla="*/ 563012 h 563012"/>
              <a:gd name="csX302" fmla="*/ 3339315 w 11414337"/>
              <a:gd name="csY302" fmla="*/ 563012 h 563012"/>
              <a:gd name="csX303" fmla="*/ 3358995 w 11414337"/>
              <a:gd name="csY303" fmla="*/ 563012 h 563012"/>
              <a:gd name="csX304" fmla="*/ 3408431 w 11414337"/>
              <a:gd name="csY304" fmla="*/ 563012 h 563012"/>
              <a:gd name="csX305" fmla="*/ 3428109 w 11414337"/>
              <a:gd name="csY305" fmla="*/ 563012 h 563012"/>
              <a:gd name="csX306" fmla="*/ 3458361 w 11414337"/>
              <a:gd name="csY306" fmla="*/ 563012 h 563012"/>
              <a:gd name="csX307" fmla="*/ 3517790 w 11414337"/>
              <a:gd name="csY307" fmla="*/ 563012 h 563012"/>
              <a:gd name="csX308" fmla="*/ 3527477 w 11414337"/>
              <a:gd name="csY308" fmla="*/ 563012 h 563012"/>
              <a:gd name="csX309" fmla="*/ 3586905 w 11414337"/>
              <a:gd name="csY309" fmla="*/ 563012 h 563012"/>
              <a:gd name="csX310" fmla="*/ 3617157 w 11414337"/>
              <a:gd name="csY310" fmla="*/ 563012 h 563012"/>
              <a:gd name="csX311" fmla="*/ 3636837 w 11414337"/>
              <a:gd name="csY311" fmla="*/ 563012 h 563012"/>
              <a:gd name="csX312" fmla="*/ 3686273 w 11414337"/>
              <a:gd name="csY312" fmla="*/ 563012 h 563012"/>
              <a:gd name="csX313" fmla="*/ 3705951 w 11414337"/>
              <a:gd name="csY313" fmla="*/ 563012 h 563012"/>
              <a:gd name="csX314" fmla="*/ 3721925 w 11414337"/>
              <a:gd name="csY314" fmla="*/ 563012 h 563012"/>
              <a:gd name="csX315" fmla="*/ 3736204 w 11414337"/>
              <a:gd name="csY315" fmla="*/ 563012 h 563012"/>
              <a:gd name="csX316" fmla="*/ 3791040 w 11414337"/>
              <a:gd name="csY316" fmla="*/ 563012 h 563012"/>
              <a:gd name="csX317" fmla="*/ 3805320 w 11414337"/>
              <a:gd name="csY317" fmla="*/ 563012 h 563012"/>
              <a:gd name="csX318" fmla="*/ 3826693 w 11414337"/>
              <a:gd name="csY318" fmla="*/ 563012 h 563012"/>
              <a:gd name="csX319" fmla="*/ 3840972 w 11414337"/>
              <a:gd name="csY319" fmla="*/ 563012 h 563012"/>
              <a:gd name="csX320" fmla="*/ 3910087 w 11414337"/>
              <a:gd name="csY320" fmla="*/ 563012 h 563012"/>
              <a:gd name="csX321" fmla="*/ 3945740 w 11414337"/>
              <a:gd name="csY321" fmla="*/ 563012 h 563012"/>
              <a:gd name="csX322" fmla="*/ 3999767 w 11414337"/>
              <a:gd name="csY322" fmla="*/ 563012 h 563012"/>
              <a:gd name="csX323" fmla="*/ 4068882 w 11414337"/>
              <a:gd name="csY323" fmla="*/ 563012 h 563012"/>
              <a:gd name="csX324" fmla="*/ 4104535 w 11414337"/>
              <a:gd name="csY324" fmla="*/ 563012 h 563012"/>
              <a:gd name="csX325" fmla="*/ 4118814 w 11414337"/>
              <a:gd name="csY325" fmla="*/ 563012 h 563012"/>
              <a:gd name="csX326" fmla="*/ 4187929 w 11414337"/>
              <a:gd name="csY326" fmla="*/ 563012 h 563012"/>
              <a:gd name="csX327" fmla="*/ 4211009 w 11414337"/>
              <a:gd name="csY327" fmla="*/ 563012 h 563012"/>
              <a:gd name="csX328" fmla="*/ 4223582 w 11414337"/>
              <a:gd name="csY328" fmla="*/ 563012 h 563012"/>
              <a:gd name="csX329" fmla="*/ 4246662 w 11414337"/>
              <a:gd name="csY329" fmla="*/ 563012 h 563012"/>
              <a:gd name="csX330" fmla="*/ 4315778 w 11414337"/>
              <a:gd name="csY330" fmla="*/ 563012 h 563012"/>
              <a:gd name="csX331" fmla="*/ 4330055 w 11414337"/>
              <a:gd name="csY331" fmla="*/ 563012 h 563012"/>
              <a:gd name="csX332" fmla="*/ 4365709 w 11414337"/>
              <a:gd name="csY332" fmla="*/ 563012 h 563012"/>
              <a:gd name="csX333" fmla="*/ 4434824 w 11414337"/>
              <a:gd name="csY333" fmla="*/ 563012 h 563012"/>
              <a:gd name="csX334" fmla="*/ 4488851 w 11414337"/>
              <a:gd name="csY334" fmla="*/ 563012 h 563012"/>
              <a:gd name="csX335" fmla="*/ 4524504 w 11414337"/>
              <a:gd name="csY335" fmla="*/ 563012 h 563012"/>
              <a:gd name="csX336" fmla="*/ 4593620 w 11414337"/>
              <a:gd name="csY336" fmla="*/ 563012 h 563012"/>
              <a:gd name="csX337" fmla="*/ 4607897 w 11414337"/>
              <a:gd name="csY337" fmla="*/ 563012 h 563012"/>
              <a:gd name="csX338" fmla="*/ 4629272 w 11414337"/>
              <a:gd name="csY338" fmla="*/ 563012 h 563012"/>
              <a:gd name="csX339" fmla="*/ 4643551 w 11414337"/>
              <a:gd name="csY339" fmla="*/ 563012 h 563012"/>
              <a:gd name="csX340" fmla="*/ 4698387 w 11414337"/>
              <a:gd name="csY340" fmla="*/ 563012 h 563012"/>
              <a:gd name="csX341" fmla="*/ 4712666 w 11414337"/>
              <a:gd name="csY341" fmla="*/ 563012 h 563012"/>
              <a:gd name="csX342" fmla="*/ 4728639 w 11414337"/>
              <a:gd name="csY342" fmla="*/ 563012 h 563012"/>
              <a:gd name="csX343" fmla="*/ 4748319 w 11414337"/>
              <a:gd name="csY343" fmla="*/ 563012 h 563012"/>
              <a:gd name="csX344" fmla="*/ 4797755 w 11414337"/>
              <a:gd name="csY344" fmla="*/ 563012 h 563012"/>
              <a:gd name="csX345" fmla="*/ 4817434 w 11414337"/>
              <a:gd name="csY345" fmla="*/ 563012 h 563012"/>
              <a:gd name="csX346" fmla="*/ 4847686 w 11414337"/>
              <a:gd name="csY346" fmla="*/ 563012 h 563012"/>
              <a:gd name="csX347" fmla="*/ 4907114 w 11414337"/>
              <a:gd name="csY347" fmla="*/ 563012 h 563012"/>
              <a:gd name="csX348" fmla="*/ 4916802 w 11414337"/>
              <a:gd name="csY348" fmla="*/ 563012 h 563012"/>
              <a:gd name="csX349" fmla="*/ 4976229 w 11414337"/>
              <a:gd name="csY349" fmla="*/ 563012 h 563012"/>
              <a:gd name="csX350" fmla="*/ 5006481 w 11414337"/>
              <a:gd name="csY350" fmla="*/ 563012 h 563012"/>
              <a:gd name="csX351" fmla="*/ 5026161 w 11414337"/>
              <a:gd name="csY351" fmla="*/ 563012 h 563012"/>
              <a:gd name="csX352" fmla="*/ 5075597 w 11414337"/>
              <a:gd name="csY352" fmla="*/ 563012 h 563012"/>
              <a:gd name="csX353" fmla="*/ 5095275 w 11414337"/>
              <a:gd name="csY353" fmla="*/ 563012 h 563012"/>
              <a:gd name="csX354" fmla="*/ 5111249 w 11414337"/>
              <a:gd name="csY354" fmla="*/ 563012 h 563012"/>
              <a:gd name="csX355" fmla="*/ 5125528 w 11414337"/>
              <a:gd name="csY355" fmla="*/ 563012 h 563012"/>
              <a:gd name="csX356" fmla="*/ 5180364 w 11414337"/>
              <a:gd name="csY356" fmla="*/ 563012 h 563012"/>
              <a:gd name="csX357" fmla="*/ 5194644 w 11414337"/>
              <a:gd name="csY357" fmla="*/ 563012 h 563012"/>
              <a:gd name="csX358" fmla="*/ 5230296 w 11414337"/>
              <a:gd name="csY358" fmla="*/ 563012 h 563012"/>
              <a:gd name="csX359" fmla="*/ 5288095 w 11414337"/>
              <a:gd name="csY359" fmla="*/ 563012 h 563012"/>
              <a:gd name="csX360" fmla="*/ 5299411 w 11414337"/>
              <a:gd name="csY360" fmla="*/ 563012 h 563012"/>
              <a:gd name="csX361" fmla="*/ 5389091 w 11414337"/>
              <a:gd name="csY361" fmla="*/ 563012 h 563012"/>
              <a:gd name="csX362" fmla="*/ 5407142 w 11414337"/>
              <a:gd name="csY362" fmla="*/ 563012 h 563012"/>
              <a:gd name="csX363" fmla="*/ 5458206 w 11414337"/>
              <a:gd name="csY363" fmla="*/ 563012 h 563012"/>
              <a:gd name="csX364" fmla="*/ 5508138 w 11414337"/>
              <a:gd name="csY364" fmla="*/ 563012 h 563012"/>
              <a:gd name="csX365" fmla="*/ 5565937 w 11414337"/>
              <a:gd name="csY365" fmla="*/ 563012 h 563012"/>
              <a:gd name="csX366" fmla="*/ 5577253 w 11414337"/>
              <a:gd name="csY366" fmla="*/ 563012 h 563012"/>
              <a:gd name="csX367" fmla="*/ 5600333 w 11414337"/>
              <a:gd name="csY367" fmla="*/ 563012 h 563012"/>
              <a:gd name="csX368" fmla="*/ 5684984 w 11414337"/>
              <a:gd name="csY368" fmla="*/ 563012 h 563012"/>
              <a:gd name="csX369" fmla="*/ 5708064 w 11414337"/>
              <a:gd name="csY369" fmla="*/ 563012 h 563012"/>
              <a:gd name="csX370" fmla="*/ 5719379 w 11414337"/>
              <a:gd name="csY370" fmla="*/ 563012 h 563012"/>
              <a:gd name="csX371" fmla="*/ 5777180 w 11414337"/>
              <a:gd name="csY371" fmla="*/ 563012 h 563012"/>
              <a:gd name="csX372" fmla="*/ 5827111 w 11414337"/>
              <a:gd name="csY372" fmla="*/ 563012 h 563012"/>
              <a:gd name="csX373" fmla="*/ 5878175 w 11414337"/>
              <a:gd name="csY373" fmla="*/ 563012 h 563012"/>
              <a:gd name="csX374" fmla="*/ 5896226 w 11414337"/>
              <a:gd name="csY374" fmla="*/ 563012 h 563012"/>
              <a:gd name="csX375" fmla="*/ 5985906 w 11414337"/>
              <a:gd name="csY375" fmla="*/ 563012 h 563012"/>
              <a:gd name="csX376" fmla="*/ 5997221 w 11414337"/>
              <a:gd name="csY376" fmla="*/ 563012 h 563012"/>
              <a:gd name="csX377" fmla="*/ 6055022 w 11414337"/>
              <a:gd name="csY377" fmla="*/ 563012 h 563012"/>
              <a:gd name="csX378" fmla="*/ 6090674 w 11414337"/>
              <a:gd name="csY378" fmla="*/ 563012 h 563012"/>
              <a:gd name="csX379" fmla="*/ 6104953 w 11414337"/>
              <a:gd name="csY379" fmla="*/ 563012 h 563012"/>
              <a:gd name="csX380" fmla="*/ 6159789 w 11414337"/>
              <a:gd name="csY380" fmla="*/ 563012 h 563012"/>
              <a:gd name="csX381" fmla="*/ 6174068 w 11414337"/>
              <a:gd name="csY381" fmla="*/ 563012 h 563012"/>
              <a:gd name="csX382" fmla="*/ 6190041 w 11414337"/>
              <a:gd name="csY382" fmla="*/ 563012 h 563012"/>
              <a:gd name="csX383" fmla="*/ 6209721 w 11414337"/>
              <a:gd name="csY383" fmla="*/ 563012 h 563012"/>
              <a:gd name="csX384" fmla="*/ 6259157 w 11414337"/>
              <a:gd name="csY384" fmla="*/ 563012 h 563012"/>
              <a:gd name="csX385" fmla="*/ 6278836 w 11414337"/>
              <a:gd name="csY385" fmla="*/ 563012 h 563012"/>
              <a:gd name="csX386" fmla="*/ 6309088 w 11414337"/>
              <a:gd name="csY386" fmla="*/ 563012 h 563012"/>
              <a:gd name="csX387" fmla="*/ 6368516 w 11414337"/>
              <a:gd name="csY387" fmla="*/ 563012 h 563012"/>
              <a:gd name="csX388" fmla="*/ 6378204 w 11414337"/>
              <a:gd name="csY388" fmla="*/ 563012 h 563012"/>
              <a:gd name="csX389" fmla="*/ 6437631 w 11414337"/>
              <a:gd name="csY389" fmla="*/ 563012 h 563012"/>
              <a:gd name="csX390" fmla="*/ 6467883 w 11414337"/>
              <a:gd name="csY390" fmla="*/ 563012 h 563012"/>
              <a:gd name="csX391" fmla="*/ 6487563 w 11414337"/>
              <a:gd name="csY391" fmla="*/ 563012 h 563012"/>
              <a:gd name="csX392" fmla="*/ 6536999 w 11414337"/>
              <a:gd name="csY392" fmla="*/ 563012 h 563012"/>
              <a:gd name="csX393" fmla="*/ 6556677 w 11414337"/>
              <a:gd name="csY393" fmla="*/ 563012 h 563012"/>
              <a:gd name="csX394" fmla="*/ 6572651 w 11414337"/>
              <a:gd name="csY394" fmla="*/ 563012 h 563012"/>
              <a:gd name="csX395" fmla="*/ 6586930 w 11414337"/>
              <a:gd name="csY395" fmla="*/ 563012 h 563012"/>
              <a:gd name="csX396" fmla="*/ 6641766 w 11414337"/>
              <a:gd name="csY396" fmla="*/ 563012 h 563012"/>
              <a:gd name="csX397" fmla="*/ 6656046 w 11414337"/>
              <a:gd name="csY397" fmla="*/ 563012 h 563012"/>
              <a:gd name="csX398" fmla="*/ 6691698 w 11414337"/>
              <a:gd name="csY398" fmla="*/ 563012 h 563012"/>
              <a:gd name="csX399" fmla="*/ 6760813 w 11414337"/>
              <a:gd name="csY399" fmla="*/ 563012 h 563012"/>
              <a:gd name="csX400" fmla="*/ 6850493 w 11414337"/>
              <a:gd name="csY400" fmla="*/ 563012 h 563012"/>
              <a:gd name="csX401" fmla="*/ 6919608 w 11414337"/>
              <a:gd name="csY401" fmla="*/ 563012 h 563012"/>
              <a:gd name="csX402" fmla="*/ 6969540 w 11414337"/>
              <a:gd name="csY402" fmla="*/ 563012 h 563012"/>
              <a:gd name="csX403" fmla="*/ 7038655 w 11414337"/>
              <a:gd name="csY403" fmla="*/ 563012 h 563012"/>
              <a:gd name="csX404" fmla="*/ 7061735 w 11414337"/>
              <a:gd name="csY404" fmla="*/ 563012 h 563012"/>
              <a:gd name="csX405" fmla="*/ 7180781 w 11414337"/>
              <a:gd name="csY405" fmla="*/ 563012 h 563012"/>
              <a:gd name="csX406" fmla="*/ 7339577 w 11414337"/>
              <a:gd name="csY406" fmla="*/ 563012 h 563012"/>
              <a:gd name="csX407" fmla="*/ 7450060 w 11414337"/>
              <a:gd name="csY407" fmla="*/ 563012 h 563012"/>
              <a:gd name="csX408" fmla="*/ 7458623 w 11414337"/>
              <a:gd name="csY408" fmla="*/ 563012 h 563012"/>
              <a:gd name="csX409" fmla="*/ 7569107 w 11414337"/>
              <a:gd name="csY409" fmla="*/ 563012 h 563012"/>
              <a:gd name="csX410" fmla="*/ 7727901 w 11414337"/>
              <a:gd name="csY410" fmla="*/ 563012 h 563012"/>
              <a:gd name="csX411" fmla="*/ 7846948 w 11414337"/>
              <a:gd name="csY411" fmla="*/ 563012 h 563012"/>
              <a:gd name="csX412" fmla="*/ 7870028 w 11414337"/>
              <a:gd name="csY412" fmla="*/ 563012 h 563012"/>
              <a:gd name="csX413" fmla="*/ 7939144 w 11414337"/>
              <a:gd name="csY413" fmla="*/ 563012 h 563012"/>
              <a:gd name="csX414" fmla="*/ 7989075 w 11414337"/>
              <a:gd name="csY414" fmla="*/ 563012 h 563012"/>
              <a:gd name="csX415" fmla="*/ 8058191 w 11414337"/>
              <a:gd name="csY415" fmla="*/ 563012 h 563012"/>
              <a:gd name="csX416" fmla="*/ 8147870 w 11414337"/>
              <a:gd name="csY416" fmla="*/ 563012 h 563012"/>
              <a:gd name="csX417" fmla="*/ 8216986 w 11414337"/>
              <a:gd name="csY417" fmla="*/ 563012 h 563012"/>
              <a:gd name="csX418" fmla="*/ 8252639 w 11414337"/>
              <a:gd name="csY418" fmla="*/ 563012 h 563012"/>
              <a:gd name="csX419" fmla="*/ 8266917 w 11414337"/>
              <a:gd name="csY419" fmla="*/ 563012 h 563012"/>
              <a:gd name="csX420" fmla="*/ 8321753 w 11414337"/>
              <a:gd name="csY420" fmla="*/ 563012 h 563012"/>
              <a:gd name="csX421" fmla="*/ 8336033 w 11414337"/>
              <a:gd name="csY421" fmla="*/ 563012 h 563012"/>
              <a:gd name="csX422" fmla="*/ 8352005 w 11414337"/>
              <a:gd name="csY422" fmla="*/ 563012 h 563012"/>
              <a:gd name="csX423" fmla="*/ 8371686 w 11414337"/>
              <a:gd name="csY423" fmla="*/ 563012 h 563012"/>
              <a:gd name="csX424" fmla="*/ 8421121 w 11414337"/>
              <a:gd name="csY424" fmla="*/ 563012 h 563012"/>
              <a:gd name="csX425" fmla="*/ 8440800 w 11414337"/>
              <a:gd name="csY425" fmla="*/ 563012 h 563012"/>
              <a:gd name="csX426" fmla="*/ 8471052 w 11414337"/>
              <a:gd name="csY426" fmla="*/ 563012 h 563012"/>
              <a:gd name="csX427" fmla="*/ 8530481 w 11414337"/>
              <a:gd name="csY427" fmla="*/ 563012 h 563012"/>
              <a:gd name="csX428" fmla="*/ 8540168 w 11414337"/>
              <a:gd name="csY428" fmla="*/ 563012 h 563012"/>
              <a:gd name="csX429" fmla="*/ 8599595 w 11414337"/>
              <a:gd name="csY429" fmla="*/ 563012 h 563012"/>
              <a:gd name="csX430" fmla="*/ 8629847 w 11414337"/>
              <a:gd name="csY430" fmla="*/ 563012 h 563012"/>
              <a:gd name="csX431" fmla="*/ 8649528 w 11414337"/>
              <a:gd name="csY431" fmla="*/ 563012 h 563012"/>
              <a:gd name="csX432" fmla="*/ 8698963 w 11414337"/>
              <a:gd name="csY432" fmla="*/ 563012 h 563012"/>
              <a:gd name="csX433" fmla="*/ 8718642 w 11414337"/>
              <a:gd name="csY433" fmla="*/ 563012 h 563012"/>
              <a:gd name="csX434" fmla="*/ 8734616 w 11414337"/>
              <a:gd name="csY434" fmla="*/ 563012 h 563012"/>
              <a:gd name="csX435" fmla="*/ 8748894 w 11414337"/>
              <a:gd name="csY435" fmla="*/ 563012 h 563012"/>
              <a:gd name="csX436" fmla="*/ 8803730 w 11414337"/>
              <a:gd name="csY436" fmla="*/ 563012 h 563012"/>
              <a:gd name="csX437" fmla="*/ 8818010 w 11414337"/>
              <a:gd name="csY437" fmla="*/ 563012 h 563012"/>
              <a:gd name="csX438" fmla="*/ 8853663 w 11414337"/>
              <a:gd name="csY438" fmla="*/ 563012 h 563012"/>
              <a:gd name="csX439" fmla="*/ 8922777 w 11414337"/>
              <a:gd name="csY439" fmla="*/ 563012 h 563012"/>
              <a:gd name="csX440" fmla="*/ 8989933 w 11414337"/>
              <a:gd name="csY440" fmla="*/ 563012 h 563012"/>
              <a:gd name="csX441" fmla="*/ 9012458 w 11414337"/>
              <a:gd name="csY441" fmla="*/ 563012 h 563012"/>
              <a:gd name="csX442" fmla="*/ 9081572 w 11414337"/>
              <a:gd name="csY442" fmla="*/ 563012 h 563012"/>
              <a:gd name="csX443" fmla="*/ 9108980 w 11414337"/>
              <a:gd name="csY443" fmla="*/ 563012 h 563012"/>
              <a:gd name="csX444" fmla="*/ 9131505 w 11414337"/>
              <a:gd name="csY444" fmla="*/ 563012 h 563012"/>
              <a:gd name="csX445" fmla="*/ 9200619 w 11414337"/>
              <a:gd name="csY445" fmla="*/ 563012 h 563012"/>
              <a:gd name="csX446" fmla="*/ 9223699 w 11414337"/>
              <a:gd name="csY446" fmla="*/ 563012 h 563012"/>
              <a:gd name="csX447" fmla="*/ 9267775 w 11414337"/>
              <a:gd name="csY447" fmla="*/ 563012 h 563012"/>
              <a:gd name="csX448" fmla="*/ 9342746 w 11414337"/>
              <a:gd name="csY448" fmla="*/ 563012 h 563012"/>
              <a:gd name="csX449" fmla="*/ 9386822 w 11414337"/>
              <a:gd name="csY449" fmla="*/ 563012 h 563012"/>
              <a:gd name="csX450" fmla="*/ 9409902 w 11414337"/>
              <a:gd name="csY450" fmla="*/ 563012 h 563012"/>
              <a:gd name="csX451" fmla="*/ 9479018 w 11414337"/>
              <a:gd name="csY451" fmla="*/ 563012 h 563012"/>
              <a:gd name="csX452" fmla="*/ 9501541 w 11414337"/>
              <a:gd name="csY452" fmla="*/ 563012 h 563012"/>
              <a:gd name="csX453" fmla="*/ 9528949 w 11414337"/>
              <a:gd name="csY453" fmla="*/ 563012 h 563012"/>
              <a:gd name="csX454" fmla="*/ 9598065 w 11414337"/>
              <a:gd name="csY454" fmla="*/ 563012 h 563012"/>
              <a:gd name="csX455" fmla="*/ 9620588 w 11414337"/>
              <a:gd name="csY455" fmla="*/ 563012 h 563012"/>
              <a:gd name="csX456" fmla="*/ 9687744 w 11414337"/>
              <a:gd name="csY456" fmla="*/ 563012 h 563012"/>
              <a:gd name="csX457" fmla="*/ 9756860 w 11414337"/>
              <a:gd name="csY457" fmla="*/ 563012 h 563012"/>
              <a:gd name="csX458" fmla="*/ 9792512 w 11414337"/>
              <a:gd name="csY458" fmla="*/ 563012 h 563012"/>
              <a:gd name="csX459" fmla="*/ 9806791 w 11414337"/>
              <a:gd name="csY459" fmla="*/ 563012 h 563012"/>
              <a:gd name="csX460" fmla="*/ 9861627 w 11414337"/>
              <a:gd name="csY460" fmla="*/ 563012 h 563012"/>
              <a:gd name="csX461" fmla="*/ 9875907 w 11414337"/>
              <a:gd name="csY461" fmla="*/ 563012 h 563012"/>
              <a:gd name="csX462" fmla="*/ 9891879 w 11414337"/>
              <a:gd name="csY462" fmla="*/ 563012 h 563012"/>
              <a:gd name="csX463" fmla="*/ 9911559 w 11414337"/>
              <a:gd name="csY463" fmla="*/ 563012 h 563012"/>
              <a:gd name="csX464" fmla="*/ 9960995 w 11414337"/>
              <a:gd name="csY464" fmla="*/ 563012 h 563012"/>
              <a:gd name="csX465" fmla="*/ 9980674 w 11414337"/>
              <a:gd name="csY465" fmla="*/ 563012 h 563012"/>
              <a:gd name="csX466" fmla="*/ 10010926 w 11414337"/>
              <a:gd name="csY466" fmla="*/ 563012 h 563012"/>
              <a:gd name="csX467" fmla="*/ 10070354 w 11414337"/>
              <a:gd name="csY467" fmla="*/ 563012 h 563012"/>
              <a:gd name="csX468" fmla="*/ 10080042 w 11414337"/>
              <a:gd name="csY468" fmla="*/ 563012 h 563012"/>
              <a:gd name="csX469" fmla="*/ 10139469 w 11414337"/>
              <a:gd name="csY469" fmla="*/ 563012 h 563012"/>
              <a:gd name="csX470" fmla="*/ 10169721 w 11414337"/>
              <a:gd name="csY470" fmla="*/ 563012 h 563012"/>
              <a:gd name="csX471" fmla="*/ 10189401 w 11414337"/>
              <a:gd name="csY471" fmla="*/ 563012 h 563012"/>
              <a:gd name="csX472" fmla="*/ 10238837 w 11414337"/>
              <a:gd name="csY472" fmla="*/ 563012 h 563012"/>
              <a:gd name="csX473" fmla="*/ 10258516 w 11414337"/>
              <a:gd name="csY473" fmla="*/ 563012 h 563012"/>
              <a:gd name="csX474" fmla="*/ 10274490 w 11414337"/>
              <a:gd name="csY474" fmla="*/ 563012 h 563012"/>
              <a:gd name="csX475" fmla="*/ 10288768 w 11414337"/>
              <a:gd name="csY475" fmla="*/ 563012 h 563012"/>
              <a:gd name="csX476" fmla="*/ 10343604 w 11414337"/>
              <a:gd name="csY476" fmla="*/ 563012 h 563012"/>
              <a:gd name="csX477" fmla="*/ 10357884 w 11414337"/>
              <a:gd name="csY477" fmla="*/ 563012 h 563012"/>
              <a:gd name="csX478" fmla="*/ 10393536 w 11414337"/>
              <a:gd name="csY478" fmla="*/ 563012 h 563012"/>
              <a:gd name="csX479" fmla="*/ 10462651 w 11414337"/>
              <a:gd name="csY479" fmla="*/ 563012 h 563012"/>
              <a:gd name="csX480" fmla="*/ 10552332 w 11414337"/>
              <a:gd name="csY480" fmla="*/ 563012 h 563012"/>
              <a:gd name="csX481" fmla="*/ 10621446 w 11414337"/>
              <a:gd name="csY481" fmla="*/ 563012 h 563012"/>
              <a:gd name="csX482" fmla="*/ 10671378 w 11414337"/>
              <a:gd name="csY482" fmla="*/ 563012 h 563012"/>
              <a:gd name="csX483" fmla="*/ 10740493 w 11414337"/>
              <a:gd name="csY483" fmla="*/ 563012 h 563012"/>
              <a:gd name="csX484" fmla="*/ 10763573 w 11414337"/>
              <a:gd name="csY484" fmla="*/ 563012 h 563012"/>
              <a:gd name="csX485" fmla="*/ 10882620 w 11414337"/>
              <a:gd name="csY485" fmla="*/ 563012 h 563012"/>
              <a:gd name="csX486" fmla="*/ 11041415 w 11414337"/>
              <a:gd name="csY486" fmla="*/ 563012 h 563012"/>
              <a:gd name="csX487" fmla="*/ 11160462 w 11414337"/>
              <a:gd name="csY487" fmla="*/ 563012 h 563012"/>
              <a:gd name="csX488" fmla="*/ 11227754 w 11414337"/>
              <a:gd name="csY488" fmla="*/ 532073 h 563012"/>
              <a:gd name="csX489" fmla="*/ 11393962 w 11414337"/>
              <a:gd name="csY489" fmla="*/ 336565 h 563012"/>
              <a:gd name="csX490" fmla="*/ 11414337 w 11414337"/>
              <a:gd name="csY490" fmla="*/ 281418 h 563012"/>
              <a:gd name="csX491" fmla="*/ 11414337 w 11414337"/>
              <a:gd name="csY491" fmla="*/ 281416 h 563012"/>
              <a:gd name="csX492" fmla="*/ 11393962 w 11414337"/>
              <a:gd name="csY492" fmla="*/ 226344 h 563012"/>
              <a:gd name="csX493" fmla="*/ 11227754 w 11414337"/>
              <a:gd name="csY493" fmla="*/ 30939 h 563012"/>
              <a:gd name="csX494" fmla="*/ 11160462 w 11414337"/>
              <a:gd name="csY494" fmla="*/ 0 h 5630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Lst>
            <a:rect l="l" t="t" r="r" b="b"/>
            <a:pathLst>
              <a:path w="11414337" h="563012">
                <a:moveTo>
                  <a:pt x="11160462" y="0"/>
                </a:moveTo>
                <a:lnTo>
                  <a:pt x="11041415" y="0"/>
                </a:lnTo>
                <a:lnTo>
                  <a:pt x="10882620" y="0"/>
                </a:lnTo>
                <a:lnTo>
                  <a:pt x="10763573" y="0"/>
                </a:lnTo>
                <a:lnTo>
                  <a:pt x="10740493" y="0"/>
                </a:lnTo>
                <a:lnTo>
                  <a:pt x="10671378" y="0"/>
                </a:lnTo>
                <a:lnTo>
                  <a:pt x="10621446" y="0"/>
                </a:lnTo>
                <a:lnTo>
                  <a:pt x="10552332" y="0"/>
                </a:lnTo>
                <a:lnTo>
                  <a:pt x="10462651" y="0"/>
                </a:lnTo>
                <a:lnTo>
                  <a:pt x="10393536" y="0"/>
                </a:lnTo>
                <a:lnTo>
                  <a:pt x="10357884" y="0"/>
                </a:lnTo>
                <a:lnTo>
                  <a:pt x="10343604" y="0"/>
                </a:lnTo>
                <a:lnTo>
                  <a:pt x="10288768" y="0"/>
                </a:lnTo>
                <a:lnTo>
                  <a:pt x="10274490" y="0"/>
                </a:lnTo>
                <a:lnTo>
                  <a:pt x="10258516" y="0"/>
                </a:lnTo>
                <a:lnTo>
                  <a:pt x="10238837" y="0"/>
                </a:lnTo>
                <a:lnTo>
                  <a:pt x="10189401" y="0"/>
                </a:lnTo>
                <a:lnTo>
                  <a:pt x="10169721" y="0"/>
                </a:lnTo>
                <a:lnTo>
                  <a:pt x="10139469" y="0"/>
                </a:lnTo>
                <a:lnTo>
                  <a:pt x="10080042" y="0"/>
                </a:lnTo>
                <a:lnTo>
                  <a:pt x="10070354" y="0"/>
                </a:lnTo>
                <a:lnTo>
                  <a:pt x="10010926" y="0"/>
                </a:lnTo>
                <a:lnTo>
                  <a:pt x="9980674" y="0"/>
                </a:lnTo>
                <a:lnTo>
                  <a:pt x="9960995" y="0"/>
                </a:lnTo>
                <a:lnTo>
                  <a:pt x="9911559" y="0"/>
                </a:lnTo>
                <a:lnTo>
                  <a:pt x="9891879" y="0"/>
                </a:lnTo>
                <a:lnTo>
                  <a:pt x="9875907" y="0"/>
                </a:lnTo>
                <a:lnTo>
                  <a:pt x="9861627" y="0"/>
                </a:lnTo>
                <a:lnTo>
                  <a:pt x="9806791" y="0"/>
                </a:lnTo>
                <a:lnTo>
                  <a:pt x="9792512" y="0"/>
                </a:lnTo>
                <a:lnTo>
                  <a:pt x="9756860" y="0"/>
                </a:lnTo>
                <a:lnTo>
                  <a:pt x="9687744" y="0"/>
                </a:lnTo>
                <a:lnTo>
                  <a:pt x="9620588" y="0"/>
                </a:lnTo>
                <a:lnTo>
                  <a:pt x="9598065" y="0"/>
                </a:lnTo>
                <a:lnTo>
                  <a:pt x="9528949" y="0"/>
                </a:lnTo>
                <a:lnTo>
                  <a:pt x="9501541" y="0"/>
                </a:lnTo>
                <a:lnTo>
                  <a:pt x="9479018" y="0"/>
                </a:lnTo>
                <a:lnTo>
                  <a:pt x="9409902" y="0"/>
                </a:lnTo>
                <a:lnTo>
                  <a:pt x="9386822" y="0"/>
                </a:lnTo>
                <a:lnTo>
                  <a:pt x="9342746" y="0"/>
                </a:lnTo>
                <a:lnTo>
                  <a:pt x="9267775" y="0"/>
                </a:lnTo>
                <a:lnTo>
                  <a:pt x="9223699" y="0"/>
                </a:lnTo>
                <a:lnTo>
                  <a:pt x="9200619" y="0"/>
                </a:lnTo>
                <a:lnTo>
                  <a:pt x="9131505" y="0"/>
                </a:lnTo>
                <a:lnTo>
                  <a:pt x="9108980" y="0"/>
                </a:lnTo>
                <a:lnTo>
                  <a:pt x="9081572" y="0"/>
                </a:lnTo>
                <a:lnTo>
                  <a:pt x="9012458" y="0"/>
                </a:lnTo>
                <a:lnTo>
                  <a:pt x="8989933" y="0"/>
                </a:lnTo>
                <a:lnTo>
                  <a:pt x="8922777" y="0"/>
                </a:lnTo>
                <a:lnTo>
                  <a:pt x="8853663" y="0"/>
                </a:lnTo>
                <a:lnTo>
                  <a:pt x="8818010" y="0"/>
                </a:lnTo>
                <a:lnTo>
                  <a:pt x="8803730" y="0"/>
                </a:lnTo>
                <a:lnTo>
                  <a:pt x="8748894" y="0"/>
                </a:lnTo>
                <a:lnTo>
                  <a:pt x="8734616" y="0"/>
                </a:lnTo>
                <a:lnTo>
                  <a:pt x="8718642" y="0"/>
                </a:lnTo>
                <a:lnTo>
                  <a:pt x="8698963" y="0"/>
                </a:lnTo>
                <a:lnTo>
                  <a:pt x="8649528" y="0"/>
                </a:lnTo>
                <a:lnTo>
                  <a:pt x="8629847" y="0"/>
                </a:lnTo>
                <a:lnTo>
                  <a:pt x="8599595" y="0"/>
                </a:lnTo>
                <a:lnTo>
                  <a:pt x="8540168" y="0"/>
                </a:lnTo>
                <a:lnTo>
                  <a:pt x="8530481" y="0"/>
                </a:lnTo>
                <a:lnTo>
                  <a:pt x="8471052" y="0"/>
                </a:lnTo>
                <a:lnTo>
                  <a:pt x="8440800" y="0"/>
                </a:lnTo>
                <a:lnTo>
                  <a:pt x="8421121" y="0"/>
                </a:lnTo>
                <a:lnTo>
                  <a:pt x="8371686" y="0"/>
                </a:lnTo>
                <a:lnTo>
                  <a:pt x="8352005" y="0"/>
                </a:lnTo>
                <a:lnTo>
                  <a:pt x="8336033" y="0"/>
                </a:lnTo>
                <a:lnTo>
                  <a:pt x="8321753" y="0"/>
                </a:lnTo>
                <a:lnTo>
                  <a:pt x="8266917" y="0"/>
                </a:lnTo>
                <a:lnTo>
                  <a:pt x="8252639" y="0"/>
                </a:lnTo>
                <a:lnTo>
                  <a:pt x="8216986" y="0"/>
                </a:lnTo>
                <a:lnTo>
                  <a:pt x="8147870" y="0"/>
                </a:lnTo>
                <a:lnTo>
                  <a:pt x="8058191" y="0"/>
                </a:lnTo>
                <a:lnTo>
                  <a:pt x="7989075" y="0"/>
                </a:lnTo>
                <a:lnTo>
                  <a:pt x="7939144" y="0"/>
                </a:lnTo>
                <a:lnTo>
                  <a:pt x="7870028" y="0"/>
                </a:lnTo>
                <a:lnTo>
                  <a:pt x="7846948" y="0"/>
                </a:lnTo>
                <a:lnTo>
                  <a:pt x="7727901" y="0"/>
                </a:lnTo>
                <a:lnTo>
                  <a:pt x="7569107" y="0"/>
                </a:lnTo>
                <a:lnTo>
                  <a:pt x="7458623" y="0"/>
                </a:lnTo>
                <a:lnTo>
                  <a:pt x="7450060" y="0"/>
                </a:lnTo>
                <a:lnTo>
                  <a:pt x="7339577" y="0"/>
                </a:lnTo>
                <a:lnTo>
                  <a:pt x="7180781" y="0"/>
                </a:lnTo>
                <a:lnTo>
                  <a:pt x="7061735" y="0"/>
                </a:lnTo>
                <a:lnTo>
                  <a:pt x="7038655" y="0"/>
                </a:lnTo>
                <a:lnTo>
                  <a:pt x="6969540" y="0"/>
                </a:lnTo>
                <a:lnTo>
                  <a:pt x="6919608" y="0"/>
                </a:lnTo>
                <a:lnTo>
                  <a:pt x="6850493" y="0"/>
                </a:lnTo>
                <a:lnTo>
                  <a:pt x="6760813" y="0"/>
                </a:lnTo>
                <a:lnTo>
                  <a:pt x="6691698" y="0"/>
                </a:lnTo>
                <a:lnTo>
                  <a:pt x="6656046" y="0"/>
                </a:lnTo>
                <a:lnTo>
                  <a:pt x="6641766" y="0"/>
                </a:lnTo>
                <a:lnTo>
                  <a:pt x="6586930" y="0"/>
                </a:lnTo>
                <a:lnTo>
                  <a:pt x="6572651" y="0"/>
                </a:lnTo>
                <a:lnTo>
                  <a:pt x="6556677" y="0"/>
                </a:lnTo>
                <a:lnTo>
                  <a:pt x="6536999" y="0"/>
                </a:lnTo>
                <a:lnTo>
                  <a:pt x="6487563" y="0"/>
                </a:lnTo>
                <a:lnTo>
                  <a:pt x="6467883" y="0"/>
                </a:lnTo>
                <a:lnTo>
                  <a:pt x="6437631" y="0"/>
                </a:lnTo>
                <a:lnTo>
                  <a:pt x="6378204" y="0"/>
                </a:lnTo>
                <a:lnTo>
                  <a:pt x="6368516" y="0"/>
                </a:lnTo>
                <a:lnTo>
                  <a:pt x="6309088" y="0"/>
                </a:lnTo>
                <a:lnTo>
                  <a:pt x="6278836" y="0"/>
                </a:lnTo>
                <a:lnTo>
                  <a:pt x="6259157" y="0"/>
                </a:lnTo>
                <a:lnTo>
                  <a:pt x="6209721" y="0"/>
                </a:lnTo>
                <a:lnTo>
                  <a:pt x="6190041" y="0"/>
                </a:lnTo>
                <a:lnTo>
                  <a:pt x="6174068" y="0"/>
                </a:lnTo>
                <a:lnTo>
                  <a:pt x="6159789" y="0"/>
                </a:lnTo>
                <a:lnTo>
                  <a:pt x="6104953" y="0"/>
                </a:lnTo>
                <a:lnTo>
                  <a:pt x="6090674" y="0"/>
                </a:lnTo>
                <a:lnTo>
                  <a:pt x="6055022" y="0"/>
                </a:lnTo>
                <a:lnTo>
                  <a:pt x="5997221" y="0"/>
                </a:lnTo>
                <a:lnTo>
                  <a:pt x="5985906" y="0"/>
                </a:lnTo>
                <a:lnTo>
                  <a:pt x="5896226" y="0"/>
                </a:lnTo>
                <a:lnTo>
                  <a:pt x="5878175" y="0"/>
                </a:lnTo>
                <a:lnTo>
                  <a:pt x="5827111" y="0"/>
                </a:lnTo>
                <a:lnTo>
                  <a:pt x="5777180" y="0"/>
                </a:lnTo>
                <a:lnTo>
                  <a:pt x="5719379" y="0"/>
                </a:lnTo>
                <a:lnTo>
                  <a:pt x="5708064" y="0"/>
                </a:lnTo>
                <a:lnTo>
                  <a:pt x="5684984" y="0"/>
                </a:lnTo>
                <a:lnTo>
                  <a:pt x="5600333" y="0"/>
                </a:lnTo>
                <a:lnTo>
                  <a:pt x="5577253" y="0"/>
                </a:lnTo>
                <a:lnTo>
                  <a:pt x="5565937" y="0"/>
                </a:lnTo>
                <a:lnTo>
                  <a:pt x="5508138" y="0"/>
                </a:lnTo>
                <a:lnTo>
                  <a:pt x="5458206" y="0"/>
                </a:lnTo>
                <a:lnTo>
                  <a:pt x="5407142" y="0"/>
                </a:lnTo>
                <a:lnTo>
                  <a:pt x="5389091" y="0"/>
                </a:lnTo>
                <a:lnTo>
                  <a:pt x="5299411" y="0"/>
                </a:lnTo>
                <a:lnTo>
                  <a:pt x="5288095" y="0"/>
                </a:lnTo>
                <a:lnTo>
                  <a:pt x="5230296" y="0"/>
                </a:lnTo>
                <a:lnTo>
                  <a:pt x="5194644" y="0"/>
                </a:lnTo>
                <a:lnTo>
                  <a:pt x="5180364" y="0"/>
                </a:lnTo>
                <a:lnTo>
                  <a:pt x="5125528" y="0"/>
                </a:lnTo>
                <a:lnTo>
                  <a:pt x="5111249" y="0"/>
                </a:lnTo>
                <a:lnTo>
                  <a:pt x="5095275" y="0"/>
                </a:lnTo>
                <a:lnTo>
                  <a:pt x="5075597" y="0"/>
                </a:lnTo>
                <a:lnTo>
                  <a:pt x="5026161" y="0"/>
                </a:lnTo>
                <a:lnTo>
                  <a:pt x="5006481" y="0"/>
                </a:lnTo>
                <a:lnTo>
                  <a:pt x="4976229" y="0"/>
                </a:lnTo>
                <a:lnTo>
                  <a:pt x="4916802" y="0"/>
                </a:lnTo>
                <a:lnTo>
                  <a:pt x="4907114" y="0"/>
                </a:lnTo>
                <a:lnTo>
                  <a:pt x="4847686" y="0"/>
                </a:lnTo>
                <a:lnTo>
                  <a:pt x="4817434" y="0"/>
                </a:lnTo>
                <a:lnTo>
                  <a:pt x="4797755" y="0"/>
                </a:lnTo>
                <a:lnTo>
                  <a:pt x="4748319" y="0"/>
                </a:lnTo>
                <a:lnTo>
                  <a:pt x="4728639" y="0"/>
                </a:lnTo>
                <a:lnTo>
                  <a:pt x="4712666" y="0"/>
                </a:lnTo>
                <a:lnTo>
                  <a:pt x="4698387" y="0"/>
                </a:lnTo>
                <a:lnTo>
                  <a:pt x="4643551" y="0"/>
                </a:lnTo>
                <a:lnTo>
                  <a:pt x="4629272" y="0"/>
                </a:lnTo>
                <a:lnTo>
                  <a:pt x="4607897" y="0"/>
                </a:lnTo>
                <a:lnTo>
                  <a:pt x="4593620" y="0"/>
                </a:lnTo>
                <a:lnTo>
                  <a:pt x="4524504" y="0"/>
                </a:lnTo>
                <a:lnTo>
                  <a:pt x="4488851" y="0"/>
                </a:lnTo>
                <a:lnTo>
                  <a:pt x="4434824" y="0"/>
                </a:lnTo>
                <a:lnTo>
                  <a:pt x="4365709" y="0"/>
                </a:lnTo>
                <a:lnTo>
                  <a:pt x="4330055" y="0"/>
                </a:lnTo>
                <a:lnTo>
                  <a:pt x="4315778" y="0"/>
                </a:lnTo>
                <a:lnTo>
                  <a:pt x="4246662" y="0"/>
                </a:lnTo>
                <a:lnTo>
                  <a:pt x="4223582" y="0"/>
                </a:lnTo>
                <a:lnTo>
                  <a:pt x="4211009" y="0"/>
                </a:lnTo>
                <a:lnTo>
                  <a:pt x="4187929" y="0"/>
                </a:lnTo>
                <a:lnTo>
                  <a:pt x="4118814" y="0"/>
                </a:lnTo>
                <a:lnTo>
                  <a:pt x="4104535" y="0"/>
                </a:lnTo>
                <a:lnTo>
                  <a:pt x="4068882" y="0"/>
                </a:lnTo>
                <a:lnTo>
                  <a:pt x="3999767" y="0"/>
                </a:lnTo>
                <a:lnTo>
                  <a:pt x="3945740" y="0"/>
                </a:lnTo>
                <a:lnTo>
                  <a:pt x="3910087" y="0"/>
                </a:lnTo>
                <a:lnTo>
                  <a:pt x="3840972" y="0"/>
                </a:lnTo>
                <a:lnTo>
                  <a:pt x="3826693" y="0"/>
                </a:lnTo>
                <a:lnTo>
                  <a:pt x="3805320" y="0"/>
                </a:lnTo>
                <a:lnTo>
                  <a:pt x="3791040" y="0"/>
                </a:lnTo>
                <a:lnTo>
                  <a:pt x="3736204" y="0"/>
                </a:lnTo>
                <a:lnTo>
                  <a:pt x="3721925" y="0"/>
                </a:lnTo>
                <a:lnTo>
                  <a:pt x="3705951" y="0"/>
                </a:lnTo>
                <a:lnTo>
                  <a:pt x="3686273" y="0"/>
                </a:lnTo>
                <a:lnTo>
                  <a:pt x="3636837" y="0"/>
                </a:lnTo>
                <a:lnTo>
                  <a:pt x="3617157" y="0"/>
                </a:lnTo>
                <a:lnTo>
                  <a:pt x="3586905" y="0"/>
                </a:lnTo>
                <a:lnTo>
                  <a:pt x="3527477" y="0"/>
                </a:lnTo>
                <a:lnTo>
                  <a:pt x="3517790" y="0"/>
                </a:lnTo>
                <a:lnTo>
                  <a:pt x="3458361" y="0"/>
                </a:lnTo>
                <a:lnTo>
                  <a:pt x="3428109" y="0"/>
                </a:lnTo>
                <a:lnTo>
                  <a:pt x="3408431" y="0"/>
                </a:lnTo>
                <a:lnTo>
                  <a:pt x="3358995" y="0"/>
                </a:lnTo>
                <a:lnTo>
                  <a:pt x="3339315" y="0"/>
                </a:lnTo>
                <a:lnTo>
                  <a:pt x="3323342" y="0"/>
                </a:lnTo>
                <a:lnTo>
                  <a:pt x="3309062" y="0"/>
                </a:lnTo>
                <a:lnTo>
                  <a:pt x="3254226" y="0"/>
                </a:lnTo>
                <a:lnTo>
                  <a:pt x="3239948" y="0"/>
                </a:lnTo>
                <a:lnTo>
                  <a:pt x="3204295" y="0"/>
                </a:lnTo>
                <a:lnTo>
                  <a:pt x="3135180" y="0"/>
                </a:lnTo>
                <a:lnTo>
                  <a:pt x="3045500" y="0"/>
                </a:lnTo>
                <a:lnTo>
                  <a:pt x="2976384" y="0"/>
                </a:lnTo>
                <a:lnTo>
                  <a:pt x="2926453" y="0"/>
                </a:lnTo>
                <a:lnTo>
                  <a:pt x="2857338" y="0"/>
                </a:lnTo>
                <a:lnTo>
                  <a:pt x="2834258" y="0"/>
                </a:lnTo>
                <a:lnTo>
                  <a:pt x="2715211" y="0"/>
                </a:lnTo>
                <a:lnTo>
                  <a:pt x="2556416" y="0"/>
                </a:lnTo>
                <a:lnTo>
                  <a:pt x="2437369" y="0"/>
                </a:lnTo>
                <a:lnTo>
                  <a:pt x="2430886" y="1416"/>
                </a:lnTo>
                <a:lnTo>
                  <a:pt x="2424403" y="0"/>
                </a:lnTo>
                <a:lnTo>
                  <a:pt x="2305356" y="0"/>
                </a:lnTo>
                <a:lnTo>
                  <a:pt x="2146561" y="0"/>
                </a:lnTo>
                <a:lnTo>
                  <a:pt x="2027514" y="0"/>
                </a:lnTo>
                <a:lnTo>
                  <a:pt x="2004434" y="0"/>
                </a:lnTo>
                <a:lnTo>
                  <a:pt x="1935320" y="0"/>
                </a:lnTo>
                <a:lnTo>
                  <a:pt x="1885388" y="0"/>
                </a:lnTo>
                <a:lnTo>
                  <a:pt x="1816273" y="0"/>
                </a:lnTo>
                <a:lnTo>
                  <a:pt x="1726592" y="0"/>
                </a:lnTo>
                <a:lnTo>
                  <a:pt x="1657478" y="0"/>
                </a:lnTo>
                <a:lnTo>
                  <a:pt x="1621825" y="0"/>
                </a:lnTo>
                <a:lnTo>
                  <a:pt x="1607546" y="0"/>
                </a:lnTo>
                <a:lnTo>
                  <a:pt x="1552710" y="0"/>
                </a:lnTo>
                <a:lnTo>
                  <a:pt x="1538431" y="0"/>
                </a:lnTo>
                <a:lnTo>
                  <a:pt x="1522457" y="0"/>
                </a:lnTo>
                <a:lnTo>
                  <a:pt x="1502779" y="0"/>
                </a:lnTo>
                <a:lnTo>
                  <a:pt x="1453343" y="0"/>
                </a:lnTo>
                <a:lnTo>
                  <a:pt x="1433663" y="0"/>
                </a:lnTo>
                <a:lnTo>
                  <a:pt x="1403410" y="0"/>
                </a:lnTo>
                <a:lnTo>
                  <a:pt x="1343983" y="0"/>
                </a:lnTo>
                <a:lnTo>
                  <a:pt x="1334296" y="0"/>
                </a:lnTo>
                <a:lnTo>
                  <a:pt x="1274868" y="0"/>
                </a:lnTo>
                <a:lnTo>
                  <a:pt x="1244615" y="0"/>
                </a:lnTo>
                <a:lnTo>
                  <a:pt x="1224937" y="0"/>
                </a:lnTo>
                <a:lnTo>
                  <a:pt x="1175501" y="0"/>
                </a:lnTo>
                <a:lnTo>
                  <a:pt x="1155821" y="0"/>
                </a:lnTo>
                <a:lnTo>
                  <a:pt x="1139848" y="0"/>
                </a:lnTo>
                <a:lnTo>
                  <a:pt x="1125568" y="0"/>
                </a:lnTo>
                <a:lnTo>
                  <a:pt x="1070732" y="0"/>
                </a:lnTo>
                <a:lnTo>
                  <a:pt x="1056454" y="0"/>
                </a:lnTo>
                <a:lnTo>
                  <a:pt x="1020801" y="0"/>
                </a:lnTo>
                <a:lnTo>
                  <a:pt x="951686" y="0"/>
                </a:lnTo>
                <a:lnTo>
                  <a:pt x="862006" y="0"/>
                </a:lnTo>
                <a:lnTo>
                  <a:pt x="792890" y="0"/>
                </a:lnTo>
                <a:lnTo>
                  <a:pt x="742959" y="0"/>
                </a:lnTo>
                <a:lnTo>
                  <a:pt x="673844" y="0"/>
                </a:lnTo>
                <a:lnTo>
                  <a:pt x="650764" y="0"/>
                </a:lnTo>
                <a:lnTo>
                  <a:pt x="531717" y="0"/>
                </a:lnTo>
                <a:lnTo>
                  <a:pt x="372922" y="0"/>
                </a:lnTo>
                <a:lnTo>
                  <a:pt x="253875" y="0"/>
                </a:lnTo>
                <a:cubicBezTo>
                  <a:pt x="227953" y="0"/>
                  <a:pt x="203276" y="11297"/>
                  <a:pt x="186582" y="30939"/>
                </a:cubicBezTo>
                <a:lnTo>
                  <a:pt x="20375" y="226344"/>
                </a:lnTo>
                <a:lnTo>
                  <a:pt x="0" y="281416"/>
                </a:lnTo>
                <a:lnTo>
                  <a:pt x="0" y="281418"/>
                </a:lnTo>
                <a:lnTo>
                  <a:pt x="20375" y="336565"/>
                </a:lnTo>
                <a:lnTo>
                  <a:pt x="186582" y="532073"/>
                </a:lnTo>
                <a:cubicBezTo>
                  <a:pt x="203276" y="551716"/>
                  <a:pt x="227850" y="563012"/>
                  <a:pt x="253875" y="563012"/>
                </a:cubicBezTo>
                <a:lnTo>
                  <a:pt x="372922" y="563012"/>
                </a:lnTo>
                <a:lnTo>
                  <a:pt x="531717" y="563012"/>
                </a:lnTo>
                <a:lnTo>
                  <a:pt x="650764" y="563012"/>
                </a:lnTo>
                <a:lnTo>
                  <a:pt x="673844" y="563012"/>
                </a:lnTo>
                <a:lnTo>
                  <a:pt x="742959" y="563012"/>
                </a:lnTo>
                <a:lnTo>
                  <a:pt x="792890" y="563012"/>
                </a:lnTo>
                <a:lnTo>
                  <a:pt x="862006" y="563012"/>
                </a:lnTo>
                <a:lnTo>
                  <a:pt x="951686" y="563012"/>
                </a:lnTo>
                <a:lnTo>
                  <a:pt x="1020801" y="563012"/>
                </a:lnTo>
                <a:lnTo>
                  <a:pt x="1056454" y="563012"/>
                </a:lnTo>
                <a:lnTo>
                  <a:pt x="1070732" y="563012"/>
                </a:lnTo>
                <a:lnTo>
                  <a:pt x="1125568" y="563012"/>
                </a:lnTo>
                <a:lnTo>
                  <a:pt x="1139848" y="563012"/>
                </a:lnTo>
                <a:lnTo>
                  <a:pt x="1155821" y="563012"/>
                </a:lnTo>
                <a:lnTo>
                  <a:pt x="1175501" y="563012"/>
                </a:lnTo>
                <a:lnTo>
                  <a:pt x="1224937" y="563012"/>
                </a:lnTo>
                <a:lnTo>
                  <a:pt x="1244615" y="563012"/>
                </a:lnTo>
                <a:lnTo>
                  <a:pt x="1274868" y="563012"/>
                </a:lnTo>
                <a:lnTo>
                  <a:pt x="1334296" y="563012"/>
                </a:lnTo>
                <a:lnTo>
                  <a:pt x="1343983" y="563012"/>
                </a:lnTo>
                <a:lnTo>
                  <a:pt x="1403410" y="563012"/>
                </a:lnTo>
                <a:lnTo>
                  <a:pt x="1433663" y="563012"/>
                </a:lnTo>
                <a:lnTo>
                  <a:pt x="1453343" y="563012"/>
                </a:lnTo>
                <a:lnTo>
                  <a:pt x="1502779" y="563012"/>
                </a:lnTo>
                <a:lnTo>
                  <a:pt x="1522457" y="563012"/>
                </a:lnTo>
                <a:lnTo>
                  <a:pt x="1538431" y="563012"/>
                </a:lnTo>
                <a:lnTo>
                  <a:pt x="1552710" y="563012"/>
                </a:lnTo>
                <a:lnTo>
                  <a:pt x="1607546" y="563012"/>
                </a:lnTo>
                <a:lnTo>
                  <a:pt x="1621825" y="563012"/>
                </a:lnTo>
                <a:lnTo>
                  <a:pt x="1657478" y="563012"/>
                </a:lnTo>
                <a:lnTo>
                  <a:pt x="1726592" y="563012"/>
                </a:lnTo>
                <a:lnTo>
                  <a:pt x="1816273" y="563012"/>
                </a:lnTo>
                <a:lnTo>
                  <a:pt x="1885388" y="563012"/>
                </a:lnTo>
                <a:lnTo>
                  <a:pt x="1935320" y="563012"/>
                </a:lnTo>
                <a:lnTo>
                  <a:pt x="2004434" y="563012"/>
                </a:lnTo>
                <a:lnTo>
                  <a:pt x="2027514" y="563012"/>
                </a:lnTo>
                <a:lnTo>
                  <a:pt x="2146561" y="563012"/>
                </a:lnTo>
                <a:lnTo>
                  <a:pt x="2305356" y="563012"/>
                </a:lnTo>
                <a:lnTo>
                  <a:pt x="2424403" y="563012"/>
                </a:lnTo>
                <a:lnTo>
                  <a:pt x="2430886" y="561598"/>
                </a:lnTo>
                <a:lnTo>
                  <a:pt x="2437369" y="563012"/>
                </a:lnTo>
                <a:lnTo>
                  <a:pt x="2556416" y="563012"/>
                </a:lnTo>
                <a:lnTo>
                  <a:pt x="2715211" y="563012"/>
                </a:lnTo>
                <a:lnTo>
                  <a:pt x="2834258" y="563012"/>
                </a:lnTo>
                <a:lnTo>
                  <a:pt x="2857338" y="563012"/>
                </a:lnTo>
                <a:lnTo>
                  <a:pt x="2926453" y="563012"/>
                </a:lnTo>
                <a:lnTo>
                  <a:pt x="2976384" y="563012"/>
                </a:lnTo>
                <a:lnTo>
                  <a:pt x="3045500" y="563012"/>
                </a:lnTo>
                <a:lnTo>
                  <a:pt x="3135180" y="563012"/>
                </a:lnTo>
                <a:lnTo>
                  <a:pt x="3204295" y="563012"/>
                </a:lnTo>
                <a:lnTo>
                  <a:pt x="3239948" y="563012"/>
                </a:lnTo>
                <a:lnTo>
                  <a:pt x="3254226" y="563012"/>
                </a:lnTo>
                <a:lnTo>
                  <a:pt x="3309062" y="563012"/>
                </a:lnTo>
                <a:lnTo>
                  <a:pt x="3323342" y="563012"/>
                </a:lnTo>
                <a:lnTo>
                  <a:pt x="3339315" y="563012"/>
                </a:lnTo>
                <a:lnTo>
                  <a:pt x="3358995" y="563012"/>
                </a:lnTo>
                <a:lnTo>
                  <a:pt x="3408431" y="563012"/>
                </a:lnTo>
                <a:lnTo>
                  <a:pt x="3428109" y="563012"/>
                </a:lnTo>
                <a:lnTo>
                  <a:pt x="3458361" y="563012"/>
                </a:lnTo>
                <a:lnTo>
                  <a:pt x="3517790" y="563012"/>
                </a:lnTo>
                <a:lnTo>
                  <a:pt x="3527477" y="563012"/>
                </a:lnTo>
                <a:lnTo>
                  <a:pt x="3586905" y="563012"/>
                </a:lnTo>
                <a:lnTo>
                  <a:pt x="3617157" y="563012"/>
                </a:lnTo>
                <a:lnTo>
                  <a:pt x="3636837" y="563012"/>
                </a:lnTo>
                <a:lnTo>
                  <a:pt x="3686273" y="563012"/>
                </a:lnTo>
                <a:lnTo>
                  <a:pt x="3705951" y="563012"/>
                </a:lnTo>
                <a:lnTo>
                  <a:pt x="3721925" y="563012"/>
                </a:lnTo>
                <a:lnTo>
                  <a:pt x="3736204" y="563012"/>
                </a:lnTo>
                <a:lnTo>
                  <a:pt x="3791040" y="563012"/>
                </a:lnTo>
                <a:lnTo>
                  <a:pt x="3805320" y="563012"/>
                </a:lnTo>
                <a:lnTo>
                  <a:pt x="3826693" y="563012"/>
                </a:lnTo>
                <a:lnTo>
                  <a:pt x="3840972" y="563012"/>
                </a:lnTo>
                <a:lnTo>
                  <a:pt x="3910087" y="563012"/>
                </a:lnTo>
                <a:lnTo>
                  <a:pt x="3945740" y="563012"/>
                </a:lnTo>
                <a:lnTo>
                  <a:pt x="3999767" y="563012"/>
                </a:lnTo>
                <a:lnTo>
                  <a:pt x="4068882" y="563012"/>
                </a:lnTo>
                <a:lnTo>
                  <a:pt x="4104535" y="563012"/>
                </a:lnTo>
                <a:lnTo>
                  <a:pt x="4118814" y="563012"/>
                </a:lnTo>
                <a:lnTo>
                  <a:pt x="4187929" y="563012"/>
                </a:lnTo>
                <a:lnTo>
                  <a:pt x="4211009" y="563012"/>
                </a:lnTo>
                <a:lnTo>
                  <a:pt x="4223582" y="563012"/>
                </a:lnTo>
                <a:lnTo>
                  <a:pt x="4246662" y="563012"/>
                </a:lnTo>
                <a:lnTo>
                  <a:pt x="4315778" y="563012"/>
                </a:lnTo>
                <a:lnTo>
                  <a:pt x="4330055" y="563012"/>
                </a:lnTo>
                <a:lnTo>
                  <a:pt x="4365709" y="563012"/>
                </a:lnTo>
                <a:lnTo>
                  <a:pt x="4434824" y="563012"/>
                </a:lnTo>
                <a:lnTo>
                  <a:pt x="4488851" y="563012"/>
                </a:lnTo>
                <a:lnTo>
                  <a:pt x="4524504" y="563012"/>
                </a:lnTo>
                <a:lnTo>
                  <a:pt x="4593620" y="563012"/>
                </a:lnTo>
                <a:lnTo>
                  <a:pt x="4607897" y="563012"/>
                </a:lnTo>
                <a:lnTo>
                  <a:pt x="4629272" y="563012"/>
                </a:lnTo>
                <a:lnTo>
                  <a:pt x="4643551" y="563012"/>
                </a:lnTo>
                <a:lnTo>
                  <a:pt x="4698387" y="563012"/>
                </a:lnTo>
                <a:lnTo>
                  <a:pt x="4712666" y="563012"/>
                </a:lnTo>
                <a:lnTo>
                  <a:pt x="4728639" y="563012"/>
                </a:lnTo>
                <a:lnTo>
                  <a:pt x="4748319" y="563012"/>
                </a:lnTo>
                <a:lnTo>
                  <a:pt x="4797755" y="563012"/>
                </a:lnTo>
                <a:lnTo>
                  <a:pt x="4817434" y="563012"/>
                </a:lnTo>
                <a:lnTo>
                  <a:pt x="4847686" y="563012"/>
                </a:lnTo>
                <a:lnTo>
                  <a:pt x="4907114" y="563012"/>
                </a:lnTo>
                <a:lnTo>
                  <a:pt x="4916802" y="563012"/>
                </a:lnTo>
                <a:lnTo>
                  <a:pt x="4976229" y="563012"/>
                </a:lnTo>
                <a:lnTo>
                  <a:pt x="5006481" y="563012"/>
                </a:lnTo>
                <a:lnTo>
                  <a:pt x="5026161" y="563012"/>
                </a:lnTo>
                <a:lnTo>
                  <a:pt x="5075597" y="563012"/>
                </a:lnTo>
                <a:lnTo>
                  <a:pt x="5095275" y="563012"/>
                </a:lnTo>
                <a:lnTo>
                  <a:pt x="5111249" y="563012"/>
                </a:lnTo>
                <a:lnTo>
                  <a:pt x="5125528" y="563012"/>
                </a:lnTo>
                <a:lnTo>
                  <a:pt x="5180364" y="563012"/>
                </a:lnTo>
                <a:lnTo>
                  <a:pt x="5194644" y="563012"/>
                </a:lnTo>
                <a:lnTo>
                  <a:pt x="5230296" y="563012"/>
                </a:lnTo>
                <a:lnTo>
                  <a:pt x="5288095" y="563012"/>
                </a:lnTo>
                <a:lnTo>
                  <a:pt x="5299411" y="563012"/>
                </a:lnTo>
                <a:lnTo>
                  <a:pt x="5389091" y="563012"/>
                </a:lnTo>
                <a:lnTo>
                  <a:pt x="5407142" y="563012"/>
                </a:lnTo>
                <a:lnTo>
                  <a:pt x="5458206" y="563012"/>
                </a:lnTo>
                <a:lnTo>
                  <a:pt x="5508138" y="563012"/>
                </a:lnTo>
                <a:lnTo>
                  <a:pt x="5565937" y="563012"/>
                </a:lnTo>
                <a:lnTo>
                  <a:pt x="5577253" y="563012"/>
                </a:lnTo>
                <a:lnTo>
                  <a:pt x="5600333" y="563012"/>
                </a:lnTo>
                <a:lnTo>
                  <a:pt x="5684984" y="563012"/>
                </a:lnTo>
                <a:lnTo>
                  <a:pt x="5708064" y="563012"/>
                </a:lnTo>
                <a:lnTo>
                  <a:pt x="5719379" y="563012"/>
                </a:lnTo>
                <a:lnTo>
                  <a:pt x="5777180" y="563012"/>
                </a:lnTo>
                <a:lnTo>
                  <a:pt x="5827111" y="563012"/>
                </a:lnTo>
                <a:lnTo>
                  <a:pt x="5878175" y="563012"/>
                </a:lnTo>
                <a:lnTo>
                  <a:pt x="5896226" y="563012"/>
                </a:lnTo>
                <a:lnTo>
                  <a:pt x="5985906" y="563012"/>
                </a:lnTo>
                <a:lnTo>
                  <a:pt x="5997221" y="563012"/>
                </a:lnTo>
                <a:lnTo>
                  <a:pt x="6055022" y="563012"/>
                </a:lnTo>
                <a:lnTo>
                  <a:pt x="6090674" y="563012"/>
                </a:lnTo>
                <a:lnTo>
                  <a:pt x="6104953" y="563012"/>
                </a:lnTo>
                <a:lnTo>
                  <a:pt x="6159789" y="563012"/>
                </a:lnTo>
                <a:lnTo>
                  <a:pt x="6174068" y="563012"/>
                </a:lnTo>
                <a:lnTo>
                  <a:pt x="6190041" y="563012"/>
                </a:lnTo>
                <a:lnTo>
                  <a:pt x="6209721" y="563012"/>
                </a:lnTo>
                <a:lnTo>
                  <a:pt x="6259157" y="563012"/>
                </a:lnTo>
                <a:lnTo>
                  <a:pt x="6278836" y="563012"/>
                </a:lnTo>
                <a:lnTo>
                  <a:pt x="6309088" y="563012"/>
                </a:lnTo>
                <a:lnTo>
                  <a:pt x="6368516" y="563012"/>
                </a:lnTo>
                <a:lnTo>
                  <a:pt x="6378204" y="563012"/>
                </a:lnTo>
                <a:lnTo>
                  <a:pt x="6437631" y="563012"/>
                </a:lnTo>
                <a:lnTo>
                  <a:pt x="6467883" y="563012"/>
                </a:lnTo>
                <a:lnTo>
                  <a:pt x="6487563" y="563012"/>
                </a:lnTo>
                <a:lnTo>
                  <a:pt x="6536999" y="563012"/>
                </a:lnTo>
                <a:lnTo>
                  <a:pt x="6556677" y="563012"/>
                </a:lnTo>
                <a:lnTo>
                  <a:pt x="6572651" y="563012"/>
                </a:lnTo>
                <a:lnTo>
                  <a:pt x="6586930" y="563012"/>
                </a:lnTo>
                <a:lnTo>
                  <a:pt x="6641766" y="563012"/>
                </a:lnTo>
                <a:lnTo>
                  <a:pt x="6656046" y="563012"/>
                </a:lnTo>
                <a:lnTo>
                  <a:pt x="6691698" y="563012"/>
                </a:lnTo>
                <a:lnTo>
                  <a:pt x="6760813" y="563012"/>
                </a:lnTo>
                <a:lnTo>
                  <a:pt x="6850493" y="563012"/>
                </a:lnTo>
                <a:lnTo>
                  <a:pt x="6919608" y="563012"/>
                </a:lnTo>
                <a:lnTo>
                  <a:pt x="6969540" y="563012"/>
                </a:lnTo>
                <a:lnTo>
                  <a:pt x="7038655" y="563012"/>
                </a:lnTo>
                <a:lnTo>
                  <a:pt x="7061735" y="563012"/>
                </a:lnTo>
                <a:lnTo>
                  <a:pt x="7180781" y="563012"/>
                </a:lnTo>
                <a:lnTo>
                  <a:pt x="7339577" y="563012"/>
                </a:lnTo>
                <a:lnTo>
                  <a:pt x="7450060" y="563012"/>
                </a:lnTo>
                <a:lnTo>
                  <a:pt x="7458623" y="563012"/>
                </a:lnTo>
                <a:lnTo>
                  <a:pt x="7569107" y="563012"/>
                </a:lnTo>
                <a:lnTo>
                  <a:pt x="7727901" y="563012"/>
                </a:lnTo>
                <a:lnTo>
                  <a:pt x="7846948" y="563012"/>
                </a:lnTo>
                <a:lnTo>
                  <a:pt x="7870028" y="563012"/>
                </a:lnTo>
                <a:lnTo>
                  <a:pt x="7939144" y="563012"/>
                </a:lnTo>
                <a:lnTo>
                  <a:pt x="7989075" y="563012"/>
                </a:lnTo>
                <a:lnTo>
                  <a:pt x="8058191" y="563012"/>
                </a:lnTo>
                <a:lnTo>
                  <a:pt x="8147870" y="563012"/>
                </a:lnTo>
                <a:lnTo>
                  <a:pt x="8216986" y="563012"/>
                </a:lnTo>
                <a:lnTo>
                  <a:pt x="8252639" y="563012"/>
                </a:lnTo>
                <a:lnTo>
                  <a:pt x="8266917" y="563012"/>
                </a:lnTo>
                <a:lnTo>
                  <a:pt x="8321753" y="563012"/>
                </a:lnTo>
                <a:lnTo>
                  <a:pt x="8336033" y="563012"/>
                </a:lnTo>
                <a:lnTo>
                  <a:pt x="8352005" y="563012"/>
                </a:lnTo>
                <a:lnTo>
                  <a:pt x="8371686" y="563012"/>
                </a:lnTo>
                <a:lnTo>
                  <a:pt x="8421121" y="563012"/>
                </a:lnTo>
                <a:lnTo>
                  <a:pt x="8440800" y="563012"/>
                </a:lnTo>
                <a:lnTo>
                  <a:pt x="8471052" y="563012"/>
                </a:lnTo>
                <a:lnTo>
                  <a:pt x="8530481" y="563012"/>
                </a:lnTo>
                <a:lnTo>
                  <a:pt x="8540168" y="563012"/>
                </a:lnTo>
                <a:lnTo>
                  <a:pt x="8599595" y="563012"/>
                </a:lnTo>
                <a:lnTo>
                  <a:pt x="8629847" y="563012"/>
                </a:lnTo>
                <a:lnTo>
                  <a:pt x="8649528" y="563012"/>
                </a:lnTo>
                <a:lnTo>
                  <a:pt x="8698963" y="563012"/>
                </a:lnTo>
                <a:lnTo>
                  <a:pt x="8718642" y="563012"/>
                </a:lnTo>
                <a:lnTo>
                  <a:pt x="8734616" y="563012"/>
                </a:lnTo>
                <a:lnTo>
                  <a:pt x="8748894" y="563012"/>
                </a:lnTo>
                <a:lnTo>
                  <a:pt x="8803730" y="563012"/>
                </a:lnTo>
                <a:lnTo>
                  <a:pt x="8818010" y="563012"/>
                </a:lnTo>
                <a:lnTo>
                  <a:pt x="8853663" y="563012"/>
                </a:lnTo>
                <a:lnTo>
                  <a:pt x="8922777" y="563012"/>
                </a:lnTo>
                <a:lnTo>
                  <a:pt x="8989933" y="563012"/>
                </a:lnTo>
                <a:lnTo>
                  <a:pt x="9012458" y="563012"/>
                </a:lnTo>
                <a:lnTo>
                  <a:pt x="9081572" y="563012"/>
                </a:lnTo>
                <a:lnTo>
                  <a:pt x="9108980" y="563012"/>
                </a:lnTo>
                <a:lnTo>
                  <a:pt x="9131505" y="563012"/>
                </a:lnTo>
                <a:lnTo>
                  <a:pt x="9200619" y="563012"/>
                </a:lnTo>
                <a:lnTo>
                  <a:pt x="9223699" y="563012"/>
                </a:lnTo>
                <a:lnTo>
                  <a:pt x="9267775" y="563012"/>
                </a:lnTo>
                <a:lnTo>
                  <a:pt x="9342746" y="563012"/>
                </a:lnTo>
                <a:lnTo>
                  <a:pt x="9386822" y="563012"/>
                </a:lnTo>
                <a:lnTo>
                  <a:pt x="9409902" y="563012"/>
                </a:lnTo>
                <a:lnTo>
                  <a:pt x="9479018" y="563012"/>
                </a:lnTo>
                <a:lnTo>
                  <a:pt x="9501541" y="563012"/>
                </a:lnTo>
                <a:lnTo>
                  <a:pt x="9528949" y="563012"/>
                </a:lnTo>
                <a:lnTo>
                  <a:pt x="9598065" y="563012"/>
                </a:lnTo>
                <a:lnTo>
                  <a:pt x="9620588" y="563012"/>
                </a:lnTo>
                <a:lnTo>
                  <a:pt x="9687744" y="563012"/>
                </a:lnTo>
                <a:lnTo>
                  <a:pt x="9756860" y="563012"/>
                </a:lnTo>
                <a:lnTo>
                  <a:pt x="9792512" y="563012"/>
                </a:lnTo>
                <a:lnTo>
                  <a:pt x="9806791" y="563012"/>
                </a:lnTo>
                <a:lnTo>
                  <a:pt x="9861627" y="563012"/>
                </a:lnTo>
                <a:lnTo>
                  <a:pt x="9875907" y="563012"/>
                </a:lnTo>
                <a:lnTo>
                  <a:pt x="9891879" y="563012"/>
                </a:lnTo>
                <a:lnTo>
                  <a:pt x="9911559" y="563012"/>
                </a:lnTo>
                <a:lnTo>
                  <a:pt x="9960995" y="563012"/>
                </a:lnTo>
                <a:lnTo>
                  <a:pt x="9980674" y="563012"/>
                </a:lnTo>
                <a:lnTo>
                  <a:pt x="10010926" y="563012"/>
                </a:lnTo>
                <a:lnTo>
                  <a:pt x="10070354" y="563012"/>
                </a:lnTo>
                <a:lnTo>
                  <a:pt x="10080042" y="563012"/>
                </a:lnTo>
                <a:lnTo>
                  <a:pt x="10139469" y="563012"/>
                </a:lnTo>
                <a:lnTo>
                  <a:pt x="10169721" y="563012"/>
                </a:lnTo>
                <a:lnTo>
                  <a:pt x="10189401" y="563012"/>
                </a:lnTo>
                <a:lnTo>
                  <a:pt x="10238837" y="563012"/>
                </a:lnTo>
                <a:lnTo>
                  <a:pt x="10258516" y="563012"/>
                </a:lnTo>
                <a:lnTo>
                  <a:pt x="10274490" y="563012"/>
                </a:lnTo>
                <a:lnTo>
                  <a:pt x="10288768" y="563012"/>
                </a:lnTo>
                <a:lnTo>
                  <a:pt x="10343604" y="563012"/>
                </a:lnTo>
                <a:lnTo>
                  <a:pt x="10357884" y="563012"/>
                </a:lnTo>
                <a:lnTo>
                  <a:pt x="10393536" y="563012"/>
                </a:lnTo>
                <a:lnTo>
                  <a:pt x="10462651" y="563012"/>
                </a:lnTo>
                <a:lnTo>
                  <a:pt x="10552332" y="563012"/>
                </a:lnTo>
                <a:lnTo>
                  <a:pt x="10621446" y="563012"/>
                </a:lnTo>
                <a:lnTo>
                  <a:pt x="10671378" y="563012"/>
                </a:lnTo>
                <a:lnTo>
                  <a:pt x="10740493" y="563012"/>
                </a:lnTo>
                <a:lnTo>
                  <a:pt x="10763573" y="563012"/>
                </a:lnTo>
                <a:lnTo>
                  <a:pt x="10882620" y="563012"/>
                </a:lnTo>
                <a:lnTo>
                  <a:pt x="11041415" y="563012"/>
                </a:lnTo>
                <a:lnTo>
                  <a:pt x="11160462" y="563012"/>
                </a:lnTo>
                <a:cubicBezTo>
                  <a:pt x="11186486" y="563012"/>
                  <a:pt x="11211061" y="551716"/>
                  <a:pt x="11227754" y="532073"/>
                </a:cubicBezTo>
                <a:lnTo>
                  <a:pt x="11393962" y="336565"/>
                </a:lnTo>
                <a:lnTo>
                  <a:pt x="11414337" y="281418"/>
                </a:lnTo>
                <a:lnTo>
                  <a:pt x="11414337" y="281416"/>
                </a:lnTo>
                <a:lnTo>
                  <a:pt x="11393962" y="226344"/>
                </a:lnTo>
                <a:lnTo>
                  <a:pt x="11227754" y="30939"/>
                </a:lnTo>
                <a:cubicBezTo>
                  <a:pt x="11211061" y="11297"/>
                  <a:pt x="11186383" y="0"/>
                  <a:pt x="11160462" y="0"/>
                </a:cubicBezTo>
                <a:close/>
              </a:path>
            </a:pathLst>
          </a:custGeom>
          <a:solidFill>
            <a:schemeClr val="accent1">
              <a:lumMod val="20000"/>
              <a:lumOff val="80000"/>
            </a:schemeClr>
          </a:solidFill>
          <a:ln w="25400">
            <a:solidFill>
              <a:schemeClr val="accent1"/>
            </a:solidFill>
          </a:ln>
          <a:effectLst>
            <a:outerShdw blurRad="63500" dist="63500" dir="5400000" algn="t" rotWithShape="0">
              <a:prstClr val="black">
                <a:alpha val="10000"/>
              </a:prstClr>
            </a:outerShdw>
          </a:effectLst>
        </p:spPr>
        <p:style>
          <a:lnRef idx="2">
            <a:schemeClr val="lt1"/>
          </a:lnRef>
          <a:fillRef idx="1">
            <a:schemeClr val="accent1"/>
          </a:fillRef>
          <a:effectRef idx="1">
            <a:schemeClr val="accent1"/>
          </a:effectRef>
          <a:fontRef idx="minor">
            <a:schemeClr val="lt1"/>
          </a:fontRef>
        </p:style>
        <p:txBody>
          <a:bodyPr wrap="square" anchor="ctr">
            <a:noAutofit/>
          </a:bodyPr>
          <a:p>
            <a:pPr algn="ctr"/>
            <a:r>
              <a:rPr lang="zh-CN" altLang="en-US" b="1">
                <a:gradFill>
                  <a:gsLst>
                    <a:gs pos="0">
                      <a:schemeClr val="tx1"/>
                    </a:gs>
                    <a:gs pos="100000">
                      <a:schemeClr val="tx1">
                        <a:lumMod val="50000"/>
                      </a:schemeClr>
                    </a:gs>
                  </a:gsLst>
                  <a:lin ang="0" scaled="0"/>
                </a:gradFill>
                <a:effectLst>
                  <a:outerShdw blurRad="38100" dist="38100" dir="2700000" algn="tl">
                    <a:srgbClr val="000000">
                      <a:alpha val="43137"/>
                    </a:srgbClr>
                  </a:outerShdw>
                </a:effectLst>
                <a:sym typeface="+mn-ea"/>
              </a:rPr>
              <a:t>本品可有效降低术后并发症、复诊及补救治疗频次，减少医保基金额外支出，具备良好卫生经济学价值</a:t>
            </a:r>
            <a:endParaRPr lang="zh-CN" altLang="en-US" b="1">
              <a:gradFill>
                <a:gsLst>
                  <a:gs pos="0">
                    <a:schemeClr val="tx1"/>
                  </a:gs>
                  <a:gs pos="100000">
                    <a:schemeClr val="tx1">
                      <a:lumMod val="50000"/>
                    </a:schemeClr>
                  </a:gs>
                </a:gsLst>
                <a:lin ang="0" scaled="0"/>
              </a:gradFill>
              <a:effectLst>
                <a:outerShdw blurRad="38100" dist="38100" dir="2700000" algn="tl">
                  <a:srgbClr val="000000">
                    <a:alpha val="43137"/>
                  </a:srgbClr>
                </a:outerShdw>
              </a:effectLst>
              <a:latin typeface="+mn-ea"/>
              <a:sym typeface="+mn-ea"/>
            </a:endParaRPr>
          </a:p>
        </p:txBody>
      </p:sp>
    </p:spTree>
    <p:custDataLst>
      <p:tags r:id="rId8"/>
    </p:custDataLst>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00.xml><?xml version="1.0" encoding="utf-8"?>
<p:tagLst xmlns:p="http://schemas.openxmlformats.org/presentationml/2006/main">
  <p:tag name="KSO_WM_BEAUTIFY_FLAG" val="#wm#"/>
  <p:tag name="KSO_WM_TEMPLATE_CATEGORY" val="custom"/>
  <p:tag name="KSO_WM_TEMPLATE_INDEX" val="20236723"/>
</p:tagLst>
</file>

<file path=ppt/tags/tag101.xml><?xml version="1.0" encoding="utf-8"?>
<p:tagLst xmlns:p="http://schemas.openxmlformats.org/presentationml/2006/main">
  <p:tag name="TABLE_ENDDRAG_ORIGIN_RECT" val="533*119"/>
  <p:tag name="TABLE_ENDDRAG_RECT" val="401*76*533*119"/>
</p:tagLst>
</file>

<file path=ppt/tags/tag102.xml><?xml version="1.0" encoding="utf-8"?>
<p:tagLst xmlns:p="http://schemas.openxmlformats.org/presentationml/2006/main">
  <p:tag name="KSO_WM_BEAUTIFY_FLAG" val="#wm#"/>
  <p:tag name="KSO_WM_TEMPLATE_CATEGORY" val="custom"/>
  <p:tag name="KSO_WM_TEMPLATE_INDEX" val="20236723"/>
</p:tagLst>
</file>

<file path=ppt/tags/tag103.xml><?xml version="1.0" encoding="utf-8"?>
<p:tagLst xmlns:p="http://schemas.openxmlformats.org/presentationml/2006/main">
  <p:tag name="KSO_WM_BEAUTIFY_FLAG" val="#wm#"/>
  <p:tag name="KSO_WM_TEMPLATE_CATEGORY" val="custom"/>
  <p:tag name="KSO_WM_TEMPLATE_INDEX" val="20236723"/>
</p:tagLst>
</file>

<file path=ppt/tags/tag10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BEAUTIFY_FLAG" val="#wm#"/>
  <p:tag name="KSO_WM_TEMPLATE_CATEGORY" val="custom"/>
  <p:tag name="KSO_WM_TEMPLATE_INDEX" val="20236723"/>
</p:tagLst>
</file>

<file path=ppt/tags/tag106.xml><?xml version="1.0" encoding="utf-8"?>
<p:tagLst xmlns:p="http://schemas.openxmlformats.org/presentationml/2006/main">
  <p:tag name="KSO_WM_DIAGRAM_VIRTUALLY_FRAME" val="{&quot;height&quot;:255.25858267716535,&quot;left&quot;:34,&quot;top&quot;:92.17574803149606,&quot;width&quot;:892.0001574803149}"/>
</p:tagLst>
</file>

<file path=ppt/tags/tag107.xml><?xml version="1.0" encoding="utf-8"?>
<p:tagLst xmlns:p="http://schemas.openxmlformats.org/presentationml/2006/main">
  <p:tag name="KSO_WM_DIAGRAM_VIRTUALLY_FRAME" val="{&quot;height&quot;:255.25858267716535,&quot;left&quot;:34,&quot;top&quot;:92.17574803149606,&quot;width&quot;:892.0001574803149}"/>
</p:tagLst>
</file>

<file path=ppt/tags/tag108.xml><?xml version="1.0" encoding="utf-8"?>
<p:tagLst xmlns:p="http://schemas.openxmlformats.org/presentationml/2006/main">
  <p:tag name="KSO_WM_DIAGRAM_VIRTUALLY_FRAME" val="{&quot;height&quot;:217.41425196850392,&quot;left&quot;:34,&quot;top&quot;:95.90614173228346,&quot;width&quot;:892.0001574803149}"/>
</p:tagLst>
</file>

<file path=ppt/tags/tag109.xml><?xml version="1.0" encoding="utf-8"?>
<p:tagLst xmlns:p="http://schemas.openxmlformats.org/presentationml/2006/main">
  <p:tag name="KSO_WM_DIAGRAM_VIRTUALLY_FRAME" val="{&quot;height&quot;:255.25858267716535,&quot;left&quot;:34,&quot;top&quot;:92.17574803149606,&quot;width&quot;:892.0001574803149}"/>
</p:tagLst>
</file>

<file path=ppt/tags/tag1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0.xml><?xml version="1.0" encoding="utf-8"?>
<p:tagLst xmlns:p="http://schemas.openxmlformats.org/presentationml/2006/main">
  <p:tag name="KSO_WM_DIAGRAM_VIRTUALLY_FRAME" val="{&quot;height&quot;:255.25858267716535,&quot;left&quot;:34,&quot;top&quot;:92.17574803149606,&quot;width&quot;:892.0001574803149}"/>
</p:tagLst>
</file>

<file path=ppt/tags/tag111.xml><?xml version="1.0" encoding="utf-8"?>
<p:tagLst xmlns:p="http://schemas.openxmlformats.org/presentationml/2006/main">
  <p:tag name="KSO_WM_DIAGRAM_VIRTUALLY_FRAME" val="{&quot;height&quot;:217.41425196850392,&quot;left&quot;:34,&quot;top&quot;:95.90614173228346,&quot;width&quot;:892.0001574803149}"/>
</p:tagLst>
</file>

<file path=ppt/tags/tag112.xml><?xml version="1.0" encoding="utf-8"?>
<p:tagLst xmlns:p="http://schemas.openxmlformats.org/presentationml/2006/main">
  <p:tag name="KSO_WM_DIAGRAM_VIRTUALLY_FRAME" val="{&quot;height&quot;:255.25858267716535,&quot;left&quot;:34,&quot;top&quot;:92.17574803149606,&quot;width&quot;:892.0001574803149}"/>
</p:tagLst>
</file>

<file path=ppt/tags/tag113.xml><?xml version="1.0" encoding="utf-8"?>
<p:tagLst xmlns:p="http://schemas.openxmlformats.org/presentationml/2006/main">
  <p:tag name="KSO_WM_DIAGRAM_VIRTUALLY_FRAME" val="{&quot;height&quot;:217.41425196850392,&quot;left&quot;:34,&quot;top&quot;:95.90614173228346,&quot;width&quot;:892.0001574803149}"/>
</p:tagLst>
</file>

<file path=ppt/tags/tag114.xml><?xml version="1.0" encoding="utf-8"?>
<p:tagLst xmlns:p="http://schemas.openxmlformats.org/presentationml/2006/main">
  <p:tag name="KSO_WM_DIAGRAM_VIRTUALLY_FRAME" val="{&quot;height&quot;:255.25858267716535,&quot;left&quot;:34,&quot;top&quot;:92.17574803149606,&quot;width&quot;:892.0001574803149}"/>
</p:tagLst>
</file>

<file path=ppt/tags/tag115.xml><?xml version="1.0" encoding="utf-8"?>
<p:tagLst xmlns:p="http://schemas.openxmlformats.org/presentationml/2006/main">
  <p:tag name="KSO_WM_DIAGRAM_VIRTUALLY_FRAME" val="{&quot;height&quot;:255.25858267716535,&quot;left&quot;:34,&quot;top&quot;:92.17574803149606,&quot;width&quot;:892.0001574803149}"/>
</p:tagLst>
</file>

<file path=ppt/tags/tag116.xml><?xml version="1.0" encoding="utf-8"?>
<p:tagLst xmlns:p="http://schemas.openxmlformats.org/presentationml/2006/main">
  <p:tag name="KSO_WM_DIAGRAM_VIRTUALLY_FRAME" val="{&quot;height&quot;:255.25858267716535,&quot;left&quot;:34,&quot;top&quot;:92.17574803149606,&quot;width&quot;:892.0001574803149}"/>
</p:tagLst>
</file>

<file path=ppt/tags/tag117.xml><?xml version="1.0" encoding="utf-8"?>
<p:tagLst xmlns:p="http://schemas.openxmlformats.org/presentationml/2006/main">
  <p:tag name="KSO_WM_DIAGRAM_VIRTUALLY_FRAME" val="{&quot;height&quot;:255.25858267716535,&quot;left&quot;:34,&quot;top&quot;:92.17574803149606,&quot;width&quot;:892.0001574803149}"/>
</p:tagLst>
</file>

<file path=ppt/tags/tag118.xml><?xml version="1.0" encoding="utf-8"?>
<p:tagLst xmlns:p="http://schemas.openxmlformats.org/presentationml/2006/main">
  <p:tag name="KSO_WM_DIAGRAM_VIRTUALLY_FRAME" val="{&quot;height&quot;:255.25858267716535,&quot;left&quot;:34,&quot;top&quot;:92.17574803149606,&quot;width&quot;:892.0001574803149}"/>
</p:tagLst>
</file>

<file path=ppt/tags/tag119.xml><?xml version="1.0" encoding="utf-8"?>
<p:tagLst xmlns:p="http://schemas.openxmlformats.org/presentationml/2006/main">
  <p:tag name="KSO_WM_DIAGRAM_VIRTUALLY_FRAME" val="{&quot;height&quot;:255.25858267716535,&quot;left&quot;:34,&quot;top&quot;:92.17574803149606,&quot;width&quot;:892.0001574803149}"/>
</p:tagLst>
</file>

<file path=ppt/tags/tag1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DIAGRAM_VIRTUALLY_FRAME" val="{&quot;height&quot;:255.25858267716535,&quot;left&quot;:34,&quot;top&quot;:92.17574803149606,&quot;width&quot;:892.0001574803149}"/>
</p:tagLst>
</file>

<file path=ppt/tags/tag121.xml><?xml version="1.0" encoding="utf-8"?>
<p:tagLst xmlns:p="http://schemas.openxmlformats.org/presentationml/2006/main">
  <p:tag name="KSO_WM_BEAUTIFY_FLAG" val="#wm#"/>
  <p:tag name="KSO_WM_TEMPLATE_CATEGORY" val="custom"/>
  <p:tag name="KSO_WM_TEMPLATE_INDEX" val="20236723"/>
</p:tagLst>
</file>

<file path=ppt/tags/tag122.xml><?xml version="1.0" encoding="utf-8"?>
<p:tagLst xmlns:p="http://schemas.openxmlformats.org/presentationml/2006/main">
  <p:tag name="KSO_WM_DIAGRAM_VIRTUALLY_FRAME" val="{&quot;height&quot;:434.69677165354335,&quot;left&quot;:274.45,&quot;top&quot;:68.55322834645669,&quot;width&quot;:662.049842519685}"/>
</p:tagLst>
</file>

<file path=ppt/tags/tag123.xml><?xml version="1.0" encoding="utf-8"?>
<p:tagLst xmlns:p="http://schemas.openxmlformats.org/presentationml/2006/main">
  <p:tag name="KSO_WM_DIAGRAM_VIRTUALLY_FRAME" val="{&quot;height&quot;:434.69677165354335,&quot;left&quot;:274.45,&quot;top&quot;:68.55322834645669,&quot;width&quot;:662.049842519685}"/>
</p:tagLst>
</file>

<file path=ppt/tags/tag124.xml><?xml version="1.0" encoding="utf-8"?>
<p:tagLst xmlns:p="http://schemas.openxmlformats.org/presentationml/2006/main">
  <p:tag name="KSO_WM_DIAGRAM_VIRTUALLY_FRAME" val="{&quot;height&quot;:434.69677165354335,&quot;left&quot;:274.45,&quot;top&quot;:68.55322834645669,&quot;width&quot;:662.049842519685}"/>
</p:tagLst>
</file>

<file path=ppt/tags/tag125.xml><?xml version="1.0" encoding="utf-8"?>
<p:tagLst xmlns:p="http://schemas.openxmlformats.org/presentationml/2006/main">
  <p:tag name="KSO_WM_DIAGRAM_VIRTUALLY_FRAME" val="{&quot;height&quot;:434.69677165354335,&quot;left&quot;:274.45,&quot;top&quot;:68.55322834645669,&quot;width&quot;:662.049842519685}"/>
</p:tagLst>
</file>

<file path=ppt/tags/tag126.xml><?xml version="1.0" encoding="utf-8"?>
<p:tagLst xmlns:p="http://schemas.openxmlformats.org/presentationml/2006/main">
  <p:tag name="KSO_WM_DIAGRAM_VIRTUALLY_FRAME" val="{&quot;height&quot;:434.69677165354335,&quot;left&quot;:274.45,&quot;top&quot;:68.55322834645669,&quot;width&quot;:662.049842519685}"/>
</p:tagLst>
</file>

<file path=ppt/tags/tag127.xml><?xml version="1.0" encoding="utf-8"?>
<p:tagLst xmlns:p="http://schemas.openxmlformats.org/presentationml/2006/main">
  <p:tag name="KSO_WM_DIAGRAM_VIRTUALLY_FRAME" val="{&quot;height&quot;:434.69677165354335,&quot;left&quot;:274.45,&quot;top&quot;:68.55322834645669,&quot;width&quot;:662.049842519685}"/>
</p:tagLst>
</file>

<file path=ppt/tags/tag128.xml><?xml version="1.0" encoding="utf-8"?>
<p:tagLst xmlns:p="http://schemas.openxmlformats.org/presentationml/2006/main">
  <p:tag name="KSO_WM_DIAGRAM_VIRTUALLY_FRAME" val="{&quot;height&quot;:434.69677165354335,&quot;left&quot;:274.45,&quot;top&quot;:68.55322834645669,&quot;width&quot;:662.049842519685}"/>
</p:tagLst>
</file>

<file path=ppt/tags/tag129.xml><?xml version="1.0" encoding="utf-8"?>
<p:tagLst xmlns:p="http://schemas.openxmlformats.org/presentationml/2006/main">
  <p:tag name="KSO_WM_DIAGRAM_VIRTUALLY_FRAME" val="{&quot;height&quot;:434.69677165354335,&quot;left&quot;:274.45,&quot;top&quot;:68.55322834645669,&quot;width&quot;:662.049842519685}"/>
</p:tagLst>
</file>

<file path=ppt/tags/tag1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BEAUTIFY_FLAG" val="#wm#"/>
  <p:tag name="KSO_WM_TEMPLATE_CATEGORY" val="custom"/>
  <p:tag name="KSO_WM_TEMPLATE_INDEX" val="20236723"/>
</p:tagLst>
</file>

<file path=ppt/tags/tag131.xml><?xml version="1.0" encoding="utf-8"?>
<p:tagLst xmlns:p="http://schemas.openxmlformats.org/presentationml/2006/main">
  <p:tag name="TABLE_ENDDRAG_ORIGIN_RECT" val="886*187"/>
  <p:tag name="TABLE_ENDDRAG_RECT" val="37*270*886*187"/>
</p:tagLst>
</file>

<file path=ppt/tags/tag132.xml><?xml version="1.0" encoding="utf-8"?>
<p:tagLst xmlns:p="http://schemas.openxmlformats.org/presentationml/2006/main">
  <p:tag name="KSO_WM_DIAGRAM_VIRTUALLY_FRAME" val="{&quot;height&quot;:153.39220472440945,&quot;left&quot;:38,&quot;top&quot;:102.43275590551181,&quot;width&quot;:886.3499212598424}"/>
</p:tagLst>
</file>

<file path=ppt/tags/tag133.xml><?xml version="1.0" encoding="utf-8"?>
<p:tagLst xmlns:p="http://schemas.openxmlformats.org/presentationml/2006/main">
  <p:tag name="KSO_WM_DIAGRAM_VIRTUALLY_FRAME" val="{&quot;height&quot;:153.39220472440945,&quot;left&quot;:38,&quot;top&quot;:102.43275590551181,&quot;width&quot;:886.3499212598424}"/>
</p:tagLst>
</file>

<file path=ppt/tags/tag134.xml><?xml version="1.0" encoding="utf-8"?>
<p:tagLst xmlns:p="http://schemas.openxmlformats.org/presentationml/2006/main">
  <p:tag name="KSO_WM_DIAGRAM_VIRTUALLY_FRAME" val="{&quot;height&quot;:153.39220472440945,&quot;left&quot;:38,&quot;top&quot;:102.43275590551181,&quot;width&quot;:886.3499212598424}"/>
</p:tagLst>
</file>

<file path=ppt/tags/tag135.xml><?xml version="1.0" encoding="utf-8"?>
<p:tagLst xmlns:p="http://schemas.openxmlformats.org/presentationml/2006/main">
  <p:tag name="KSO_WM_DIAGRAM_VIRTUALLY_FRAME" val="{&quot;height&quot;:153.39220472440945,&quot;left&quot;:38,&quot;top&quot;:102.43275590551181,&quot;width&quot;:886.3499212598424}"/>
</p:tagLst>
</file>

<file path=ppt/tags/tag136.xml><?xml version="1.0" encoding="utf-8"?>
<p:tagLst xmlns:p="http://schemas.openxmlformats.org/presentationml/2006/main">
  <p:tag name="KSO_WM_DIAGRAM_VIRTUALLY_FRAME" val="{&quot;height&quot;:153.39220472440945,&quot;left&quot;:38,&quot;top&quot;:102.43275590551181,&quot;width&quot;:886.3499212598424}"/>
</p:tagLst>
</file>

<file path=ppt/tags/tag137.xml><?xml version="1.0" encoding="utf-8"?>
<p:tagLst xmlns:p="http://schemas.openxmlformats.org/presentationml/2006/main">
  <p:tag name="KSO_WM_DIAGRAM_VIRTUALLY_FRAME" val="{&quot;height&quot;:153.39220472440945,&quot;left&quot;:38,&quot;top&quot;:102.43275590551181,&quot;width&quot;:886.3499212598424}"/>
</p:tagLst>
</file>

<file path=ppt/tags/tag138.xml><?xml version="1.0" encoding="utf-8"?>
<p:tagLst xmlns:p="http://schemas.openxmlformats.org/presentationml/2006/main">
  <p:tag name="KSO_WM_BEAUTIFY_FLAG" val="#wm#"/>
  <p:tag name="KSO_WM_TEMPLATE_CATEGORY" val="custom"/>
  <p:tag name="KSO_WM_TEMPLATE_INDEX" val="20236723"/>
</p:tagLst>
</file>

<file path=ppt/tags/tag139.xml><?xml version="1.0" encoding="utf-8"?>
<p:tagLst xmlns:p="http://schemas.openxmlformats.org/presentationml/2006/main">
  <p:tag name="KSO_WM_BEAUTIFY_FLAG" val="#wm#"/>
  <p:tag name="KSO_WM_TEMPLATE_CATEGORY" val="custom"/>
  <p:tag name="KSO_WM_TEMPLATE_INDEX" val="20236723"/>
</p:tagLst>
</file>

<file path=ppt/tags/tag1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1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3"/>
</p:tagLst>
</file>

<file path=ppt/tags/tag32.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54.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55.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56.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5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6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74.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23"/>
</p:tagLst>
</file>

<file path=ppt/tags/tag84.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23"/>
</p:tagLst>
</file>

<file path=ppt/tags/tag8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23"/>
  <p:tag name="KSO_WM_TEMPLATE_CATEGORY" val="custom"/>
  <p:tag name="KSO_WM_TEMPLATE_MASTER_TYPE" val="0"/>
</p:tagLst>
</file>

<file path=ppt/tags/tag89.xml><?xml version="1.0" encoding="utf-8"?>
<p:tagLst xmlns:p="http://schemas.openxmlformats.org/presentationml/2006/main">
  <p:tag name="KSO_WM_UNIT_INDEX" val="8"/>
  <p:tag name="KSO_WM_UNIT_TYPE" val="j"/>
  <p:tag name="KSO_WM_BEAUTIFY_FLAG" val="#wm#"/>
</p:tagLst>
</file>

<file path=ppt/tags/tag9.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723"/>
  <p:tag name="KSO_WM_TEMPLATE_CATEGORY" val="custom"/>
  <p:tag name="KSO_WM_SLIDE_INDEX" val="1"/>
  <p:tag name="KSO_WM_SLIDE_ID" val="custom20236723_1"/>
  <p:tag name="KSO_WM_TEMPLATE_MASTER_TYPE" val="0"/>
  <p:tag name="KSO_WM_SLIDE_LAYOUT" val="a_b_f"/>
  <p:tag name="KSO_WM_SLIDE_LAYOUT_CNT" val="1_1_2"/>
  <p:tag name="KSO_WM_SLIDE_THEME_ID" val="3328309"/>
  <p:tag name="KSO_WM_SLIDE_THEME_NAME" val="紫色商务风汇报分享"/>
</p:tagLst>
</file>

<file path=ppt/tags/tag92.xml><?xml version="1.0" encoding="utf-8"?>
<p:tagLst xmlns:p="http://schemas.openxmlformats.org/presentationml/2006/main">
  <p:tag name="KSO_WM_UNIT_INDEX" val="6"/>
  <p:tag name="KSO_WM_UNIT_TYPE" val="i"/>
  <p:tag name="KSO_WM_BEAUTIFY_FLAG" val="#wm#"/>
</p:tagLst>
</file>

<file path=ppt/tags/tag93.xml><?xml version="1.0" encoding="utf-8"?>
<p:tagLst xmlns:p="http://schemas.openxmlformats.org/presentationml/2006/main">
  <p:tag name="KSO_WM_UNIT_INDEX" val="6"/>
  <p:tag name="KSO_WM_UNIT_TYPE" val="i"/>
  <p:tag name="KSO_WM_BEAUTIFY_FLAG" val="#wm#"/>
</p:tagLst>
</file>

<file path=ppt/tags/tag94.xml><?xml version="1.0" encoding="utf-8"?>
<p:tagLst xmlns:p="http://schemas.openxmlformats.org/presentationml/2006/main">
  <p:tag name="KSO_WM_UNIT_INDEX" val="8"/>
  <p:tag name="KSO_WM_UNIT_TYPE" val="f"/>
  <p:tag name="KSO_WM_UNIT_SUBTYPE" val="a"/>
  <p:tag name="KSO_WM_BEAUTIFY_FLAG" val="#wm#"/>
</p:tagLst>
</file>

<file path=ppt/tags/tag95.xml><?xml version="1.0" encoding="utf-8"?>
<p:tagLst xmlns:p="http://schemas.openxmlformats.org/presentationml/2006/main">
  <p:tag name="KSO_WM_UNIT_INDEX" val="6"/>
  <p:tag name="KSO_WM_UNIT_TYPE" val="i"/>
  <p:tag name="KSO_WM_BEAUTIFY_FLAG" val="#wm#"/>
</p:tagLst>
</file>

<file path=ppt/tags/tag96.xml><?xml version="1.0" encoding="utf-8"?>
<p:tagLst xmlns:p="http://schemas.openxmlformats.org/presentationml/2006/main">
  <p:tag name="KSO_WM_UNIT_INDEX" val="6"/>
  <p:tag name="KSO_WM_UNIT_TYPE" val="i"/>
  <p:tag name="KSO_WM_BEAUTIFY_FLAG" val="#wm#"/>
</p:tagLst>
</file>

<file path=ppt/tags/tag97.xml><?xml version="1.0" encoding="utf-8"?>
<p:tagLst xmlns:p="http://schemas.openxmlformats.org/presentationml/2006/main">
  <p:tag name="KSO_WM_UNIT_INDEX" val="8"/>
  <p:tag name="KSO_WM_UNIT_TYPE" val="f"/>
  <p:tag name="KSO_WM_UNIT_SUBTYPE" val="a"/>
  <p:tag name="KSO_WM_BEAUTIFY_FLAG" val="#wm#"/>
</p:tagLst>
</file>

<file path=ppt/tags/tag98.xml><?xml version="1.0" encoding="utf-8"?>
<p:tagLst xmlns:p="http://schemas.openxmlformats.org/presentationml/2006/main">
  <p:tag name="KSO_WM_BEAUTIFY_FLAG" val="#wm#"/>
  <p:tag name="KSO_WM_TEMPLATE_CATEGORY" val="custom"/>
  <p:tag name="KSO_WM_TEMPLATE_INDEX" val="20236723"/>
</p:tagLst>
</file>

<file path=ppt/tags/tag99.xml><?xml version="1.0" encoding="utf-8"?>
<p:tagLst xmlns:p="http://schemas.openxmlformats.org/presentationml/2006/main">
  <p:tag name="TABLE_ENDDRAG_ORIGIN_RECT" val="899*221"/>
  <p:tag name="TABLE_ENDDRAG_RECT" val="30*86*899*221"/>
</p:tagLst>
</file>

<file path=ppt/theme/theme1.xml><?xml version="1.0" encoding="utf-8"?>
<a:theme xmlns:a="http://schemas.openxmlformats.org/drawingml/2006/main" name="3_Office 主题​​">
  <a:themeElements>
    <a:clrScheme name="0000000000000511-2">
      <a:dk1>
        <a:srgbClr val="333333"/>
      </a:dk1>
      <a:lt1>
        <a:srgbClr val="FFFFFF"/>
      </a:lt1>
      <a:dk2>
        <a:srgbClr val="282828"/>
      </a:dk2>
      <a:lt2>
        <a:srgbClr val="F8F4FE"/>
      </a:lt2>
      <a:accent1>
        <a:srgbClr val="A073F3"/>
      </a:accent1>
      <a:accent2>
        <a:srgbClr val="8182EB"/>
      </a:accent2>
      <a:accent3>
        <a:srgbClr val="3DB18F"/>
      </a:accent3>
      <a:accent4>
        <a:srgbClr val="F15F70"/>
      </a:accent4>
      <a:accent5>
        <a:srgbClr val="ECBD76"/>
      </a:accent5>
      <a:accent6>
        <a:srgbClr val="DDA06F"/>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5368</Words>
  <Application>WPS 演示</Application>
  <PresentationFormat>宽屏</PresentationFormat>
  <Paragraphs>317</Paragraphs>
  <Slides>10</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江城圆体 400W</vt:lpstr>
      <vt:lpstr>微软雅黑</vt:lpstr>
      <vt:lpstr>Times New Roman</vt:lpstr>
      <vt:lpstr>Wingdings</vt:lpstr>
      <vt:lpstr>Arial Unicode MS</vt:lpstr>
      <vt:lpstr>等线</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a2520</dc:creator>
  <cp:lastModifiedBy>E.vAY☁︎</cp:lastModifiedBy>
  <cp:revision>65</cp:revision>
  <dcterms:created xsi:type="dcterms:W3CDTF">2026-06-09T07:27:00Z</dcterms:created>
  <dcterms:modified xsi:type="dcterms:W3CDTF">2026-06-10T08:32:42Z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D640E0B089A5489B98782AAEE7904A1B_13</vt:lpwstr>
  </property>
  <property fmtid="{D5CDD505-2E9C-101B-9397-08002B2CF9AE}" pid="3" name="KSOProductBuildVer">
    <vt:lpwstr>2052-12.1.0.20305</vt:lpwstr>
  </property>
</Properties>
</file>