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xlsb" ContentType="application/vnd.ms-excel.sheet.binary.macroEnabled.12"/>
  <Default Extension="xlsx" ContentType="application/vnd.openxmlformats-officedocument.spreadsheetml.sheet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4.svg" ContentType="image/svg+xml"/>
  <Override PartName="/ppt/media/image16.svg" ContentType="image/svg+xml"/>
  <Override PartName="/ppt/media/image19.svg" ContentType="image/svg+xml"/>
  <Override PartName="/ppt/media/image21.svg" ContentType="image/svg+xml"/>
  <Override PartName="/ppt/media/image23.svg" ContentType="image/svg+xml"/>
  <Override PartName="/ppt/media/image5.svg" ContentType="image/svg+xml"/>
  <Override PartName="/ppt/media/image7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16763369" r:id="rId3"/>
    <p:sldId id="16763335" r:id="rId4"/>
    <p:sldId id="16763347" r:id="rId5"/>
    <p:sldId id="16763356" r:id="rId6"/>
    <p:sldId id="16763364" r:id="rId7"/>
    <p:sldId id="16763365" r:id="rId8"/>
    <p:sldId id="16763366" r:id="rId9"/>
    <p:sldId id="16763367" r:id="rId10"/>
    <p:sldId id="16763362" r:id="rId11"/>
    <p:sldId id="16763368" r:id="rId12"/>
    <p:sldId id="16763344" r:id="rId13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982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orient="horz" pos="3861" userDrawn="1">
          <p15:clr>
            <a:srgbClr val="A4A3A4"/>
          </p15:clr>
        </p15:guide>
        <p15:guide id="7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 Zhang" initials="YZ" lastIdx="1" clrIdx="0"/>
  <p:cmAuthor id="2" name="MENG YU" initials="MY" lastIdx="1" clrIdx="1"/>
  <p:cmAuthor id="3" name="ZHANG Yu" initials="ZY" lastIdx="6" clrIdx="2"/>
  <p:cmAuthor id="4" name="Zhao Mengrui" initials="ZM" lastIdx="2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859"/>
    <a:srgbClr val="F99418"/>
    <a:srgbClr val="CCE4DE"/>
    <a:srgbClr val="E5F1EE"/>
    <a:srgbClr val="FF0000"/>
    <a:srgbClr val="FFFF00"/>
    <a:srgbClr val="F2F8F7"/>
    <a:srgbClr val="009C90"/>
    <a:srgbClr val="00785A"/>
    <a:srgbClr val="056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150" autoAdjust="0"/>
    <p:restoredTop sz="96238" autoAdjust="0"/>
  </p:normalViewPr>
  <p:slideViewPr>
    <p:cSldViewPr snapToGrid="0" showGuides="1">
      <p:cViewPr varScale="1">
        <p:scale>
          <a:sx n="96" d="100"/>
          <a:sy n="96" d="100"/>
        </p:scale>
        <p:origin x="629" y="58"/>
      </p:cViewPr>
      <p:guideLst>
        <p:guide pos="982"/>
        <p:guide orient="horz" pos="2160"/>
        <p:guide orient="horz" pos="38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283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6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b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57194679564692"/>
          <c:y val="0.0773809523809524"/>
          <c:w val="0.968561064087062"/>
          <c:h val="0.84523809523809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859"/>
            </a:solidFill>
            <a:ln>
              <a:noFill/>
            </a:ln>
          </c:spPr>
          <c:invertIfNegative val="0"/>
          <c:dLbls>
            <c:delete val="1"/>
          </c:dLbls>
          <c:val>
            <c:numRef>
              <c:f>Sheet1!$A$1:$C$1</c:f>
              <c:numCache>
                <c:formatCode>General</c:formatCode>
                <c:ptCount val="3"/>
                <c:pt idx="0">
                  <c:v>52.9629921259843</c:v>
                </c:pt>
                <c:pt idx="1">
                  <c:v>4.5</c:v>
                </c:pt>
                <c:pt idx="2">
                  <c:v>3.1</c:v>
                </c:pt>
              </c:numCache>
            </c:numRef>
          </c:val>
        </c:ser>
        <c:ser>
          <c:idx val="1"/>
          <c:order val="1"/>
          <c:spPr>
            <a:solidFill>
              <a:srgbClr val="9AD3D9"/>
            </a:solidFill>
            <a:ln>
              <a:noFill/>
            </a:ln>
          </c:spPr>
          <c:invertIfNegative val="0"/>
          <c:dLbls>
            <c:delete val="1"/>
          </c:dLbls>
          <c:val>
            <c:numRef>
              <c:f>Sheet1!$A$2:$C$2</c:f>
              <c:numCache>
                <c:formatCode>General</c:formatCode>
                <c:ptCount val="3"/>
                <c:pt idx="0">
                  <c:v>55.5629921259843</c:v>
                </c:pt>
                <c:pt idx="1">
                  <c:v>6.5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spPr>
            <a:solidFill>
              <a:srgbClr val="BFBFBF"/>
            </a:solidFill>
            <a:ln>
              <a:noFill/>
            </a:ln>
          </c:spPr>
          <c:invertIfNegative val="0"/>
          <c:dLbls>
            <c:delete val="1"/>
          </c:dLbls>
          <c:val>
            <c:numRef>
              <c:f>Sheet1!$A$3:$C$3</c:f>
              <c:numCache>
                <c:formatCode>General</c:formatCode>
                <c:ptCount val="3"/>
                <c:pt idx="0">
                  <c:v>66.8629921259843</c:v>
                </c:pt>
                <c:pt idx="1">
                  <c:v>12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84509824"/>
        <c:axId val="1"/>
      </c:barChart>
      <c:catAx>
        <c:axId val="1984509824"/>
        <c:scaling>
          <c:orientation val="minMax"/>
        </c:scaling>
        <c:delete val="0"/>
        <c:axPos val="b"/>
        <c:majorGridlines>
          <c:spPr>
            <a:ln w="6350" cap="flat" cmpd="sng" algn="ctr">
              <a:noFill/>
              <a:prstDash val="solid"/>
              <a:round/>
            </a:ln>
          </c:spPr>
        </c:majorGridlines>
        <c:majorTickMark val="none"/>
        <c:minorTickMark val="none"/>
        <c:tickLblPos val="none"/>
        <c:spPr>
          <a:ln w="9525" cap="flat" cmpd="sng" algn="ctr">
            <a:solidFill>
              <a:schemeClr val="tx1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HK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66.8629921259843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HK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984509824"/>
        <c:crosses val="min"/>
        <c:crossBetween val="between"/>
      </c:valAx>
    </c:plotArea>
    <c:plotVisOnly val="0"/>
    <c:dispBlanksAs val="gap"/>
    <c:showDLblsOverMax val="1"/>
    <c:extLst>
      <c:ext uri="{0b15fc19-7d7d-44ad-8c2d-2c3a37ce22c3}">
        <chartProps xmlns="https://web.wps.cn/et/2018/main" chartId="{3a3264d0-5279-4406-b6a5-15a8b3f9212e}"/>
      </c:ext>
    </c:extLst>
  </c:chart>
  <c:txPr>
    <a:bodyPr/>
    <a:lstStyle/>
    <a:p>
      <a:pPr>
        <a:defRPr lang="zh-HK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56753874929"/>
          <c:y val="0.0947463670689291"/>
          <c:w val="0.738426532801486"/>
          <c:h val="0.558128773164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9FD14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7859"/>
              </a:solidFill>
              <a:ln>
                <a:noFill/>
              </a:ln>
              <a:effectLst/>
            </c:spPr>
          </c:dPt>
          <c:dLbls>
            <c:dLbl>
              <c:idx val="1"/>
              <c:layout>
                <c:manualLayout>
                  <c:x val="0"/>
                  <c:y val="-0.007941858094629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HK" sz="1195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ea"/>
                    <a:sym typeface="+mn-lt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第-8、-4、0周</c:v>
                </c:pt>
                <c:pt idx="1">
                  <c:v>第28、32、36周</c:v>
                </c:pt>
              </c:strCache>
            </c:strRef>
          </c:cat>
          <c:val>
            <c:numRef>
              <c:f>Sheet1!$B$2:$B$3</c:f>
              <c:numCache>
                <c:formatCode>0.00_);[Red]\(0.00\)</c:formatCode>
                <c:ptCount val="2"/>
                <c:pt idx="0">
                  <c:v>5.66</c:v>
                </c:pt>
                <c:pt idx="1">
                  <c:v>1.94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8325503"/>
        <c:axId val="398324255"/>
      </c:barChart>
      <c:catAx>
        <c:axId val="398325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HK"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defRPr>
            </a:pPr>
          </a:p>
        </c:txPr>
        <c:crossAx val="398324255"/>
        <c:crosses val="autoZero"/>
        <c:auto val="1"/>
        <c:lblAlgn val="ctr"/>
        <c:lblOffset val="100"/>
        <c:noMultiLvlLbl val="0"/>
      </c:catAx>
      <c:valAx>
        <c:axId val="398324255"/>
        <c:scaling>
          <c:orientation val="minMax"/>
          <c:max val="6.5"/>
          <c:min val="0"/>
        </c:scaling>
        <c:delete val="0"/>
        <c:axPos val="l"/>
        <c:numFmt formatCode="0.00_);[Red]\(0.00\)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HK"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defRPr>
            </a:pPr>
          </a:p>
        </c:txPr>
        <c:crossAx val="398325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7b6937d5-e906-49c4-8b39-5d5f00912fab}"/>
      </c:ext>
    </c:extLst>
  </c:chart>
  <c:spPr>
    <a:noFill/>
    <a:ln>
      <a:noFill/>
    </a:ln>
    <a:effectLst/>
  </c:spPr>
  <c:txPr>
    <a:bodyPr/>
    <a:lstStyle/>
    <a:p>
      <a:pPr>
        <a:defRPr lang="zh-HK">
          <a:latin typeface="+mn-lt"/>
          <a:ea typeface="+mn-ea"/>
          <a:cs typeface="+mn-ea"/>
          <a:sym typeface="+mn-lt"/>
        </a:defRPr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87929165160824"/>
          <c:y val="0.305863708399366"/>
          <c:w val="0.962414166967835"/>
          <c:h val="0.324881141045959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BFBFBF"/>
            </a:solidFill>
            <a:ln>
              <a:noFill/>
            </a:ln>
          </c:spPr>
          <c:invertIfNegative val="0"/>
          <c:dPt>
            <c:idx val="3"/>
            <c:invertIfNegative val="0"/>
            <c:bubble3D val="0"/>
            <c:spPr>
              <a:solidFill>
                <a:srgbClr val="007859"/>
              </a:solidFill>
              <a:ln>
                <a:noFill/>
              </a:ln>
            </c:spPr>
          </c:dPt>
          <c:dLbls>
            <c:dLbl>
              <c:idx val="0"/>
              <c:layout>
                <c:manualLayout>
                  <c:x val="0"/>
                  <c:y val="-0.264659270998415"/>
                </c:manualLayout>
              </c:layout>
              <c:numFmt formatCode="#,##0.00;&quot;-&quot;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zh-HK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213946117274168"/>
                </c:manualLayout>
              </c:layout>
              <c:numFmt formatCode="#,##0.00;&quot;-&quot;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zh-HK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0.19175911251981"/>
                </c:manualLayout>
              </c:layout>
              <c:numFmt formatCode="#,##0.00;&quot;-&quot;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zh-HK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0.193343898573693"/>
                </c:manualLayout>
              </c:layout>
              <c:numFmt formatCode="#,##0.00;&quot;-&quot;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zh-HK" sz="1400" b="1" i="0" u="none" strike="noStrike" kern="1200" baseline="0">
                      <a:solidFill>
                        <a:srgbClr val="007859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HK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val>
            <c:numRef>
              <c:f>Sheet1!$A$1:$D$1</c:f>
              <c:numCache>
                <c:formatCode>General</c:formatCode>
                <c:ptCount val="4"/>
                <c:pt idx="0">
                  <c:v>-4.75</c:v>
                </c:pt>
                <c:pt idx="1">
                  <c:v>-3.21</c:v>
                </c:pt>
                <c:pt idx="2">
                  <c:v>-2.62</c:v>
                </c:pt>
                <c:pt idx="3">
                  <c:v>-2.27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951407663"/>
        <c:axId val="1"/>
      </c:barChart>
      <c:catAx>
        <c:axId val="1951407663"/>
        <c:scaling>
          <c:orientation val="minMax"/>
        </c:scaling>
        <c:delete val="0"/>
        <c:axPos val="t"/>
        <c:majorGridlines>
          <c:spPr>
            <a:ln w="6350" cap="flat" cmpd="sng" algn="ctr">
              <a:noFill/>
              <a:prstDash val="solid"/>
              <a:round/>
            </a:ln>
          </c:spPr>
        </c:majorGridlines>
        <c:majorTickMark val="none"/>
        <c:minorTickMark val="none"/>
        <c:tickLblPos val="none"/>
        <c:spPr>
          <a:ln w="9525" cap="flat" cmpd="sng" algn="ctr">
            <a:solidFill>
              <a:schemeClr val="tx1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HK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"/>
        <c:crosses val="max"/>
        <c:auto val="0"/>
        <c:lblAlgn val="ctr"/>
        <c:lblOffset val="100"/>
        <c:noMultiLvlLbl val="0"/>
      </c:catAx>
      <c:valAx>
        <c:axId val="1"/>
        <c:scaling>
          <c:orientation val="minMax"/>
          <c:max val="0"/>
          <c:min val="-4.75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HK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951407663"/>
        <c:crosses val="min"/>
        <c:crossBetween val="between"/>
      </c:valAx>
    </c:plotArea>
    <c:plotVisOnly val="0"/>
    <c:dispBlanksAs val="gap"/>
    <c:showDLblsOverMax val="1"/>
    <c:extLst>
      <c:ext uri="{0b15fc19-7d7d-44ad-8c2d-2c3a37ce22c3}">
        <chartProps xmlns="https://web.wps.cn/et/2018/main" chartId="{fd67d1a1-f5c3-4963-a547-be87b4321514}"/>
      </c:ext>
    </c:extLst>
  </c:chart>
  <c:txPr>
    <a:bodyPr/>
    <a:lstStyle/>
    <a:p>
      <a:pPr>
        <a:defRPr lang="zh-HK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91092-0855-47DD-B432-6C80F456D56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B057E-762A-48F3-83A2-3324CE218D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89E24-14C3-4412-A21B-E6A89156E6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80C73-2F62-4758-B720-1E242DCB7A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image" Target="../media/image1.emf"/><Relationship Id="rId3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3" imgW="0" imgH="0" progId="TCLayout.ActiveDocument.1">
                  <p:embed/>
                </p:oleObj>
              </mc:Choice>
              <mc:Fallback>
                <p:oleObj name="think-cell 幻灯片" r:id="rId3" imgW="0" imgH="0" progId="TCLayout.ActiveDocument.1">
                  <p:embed/>
                  <p:pic>
                    <p:nvPicPr>
                      <p:cNvPr id="0" name="对象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80999" y="150002"/>
            <a:ext cx="10665369" cy="726702"/>
          </a:xfrm>
          <a:prstGeom prst="rect">
            <a:avLst/>
          </a:prstGeom>
        </p:spPr>
        <p:txBody>
          <a:bodyPr vert="horz" anchor="ctr" anchorCtr="0"/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Are 28pt Arial Bold Title Case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999" y="6550345"/>
            <a:ext cx="11338560" cy="23924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z="1000" dirty="0"/>
              <a:t>Source and Note:</a:t>
            </a:r>
            <a:endParaRPr lang="en-US" dirty="0"/>
          </a:p>
        </p:txBody>
      </p:sp>
      <p:sp>
        <p:nvSpPr>
          <p:cNvPr id="13" name="Slide Number Placeholder 5"/>
          <p:cNvSpPr txBox="1"/>
          <p:nvPr userDrawn="1"/>
        </p:nvSpPr>
        <p:spPr bwMode="white">
          <a:xfrm>
            <a:off x="11790836" y="6721474"/>
            <a:ext cx="401164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C5C7A9E-C6A9-4A9D-A8BC-E29E91AD59EE}" type="slidenum">
              <a:rPr lang="en-US" sz="900" b="0" smtClean="0">
                <a:solidFill>
                  <a:sysClr val="windowText" lastClr="000000"/>
                </a:solidFill>
                <a:latin typeface="+mn-lt"/>
                <a:cs typeface="Arial" panose="020B0604020202090204" pitchFamily="34" charset="0"/>
              </a:rPr>
            </a:fld>
            <a:endParaRPr lang="en-US" sz="900" b="0" dirty="0">
              <a:solidFill>
                <a:sysClr val="windowText" lastClr="000000"/>
              </a:solidFill>
              <a:latin typeface="+mn-lt"/>
              <a:cs typeface="Arial" panose="020B0604020202090204" pitchFamily="34" charset="0"/>
            </a:endParaRPr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-600" y="871161"/>
            <a:ext cx="12192600" cy="0"/>
          </a:xfrm>
          <a:prstGeom prst="line">
            <a:avLst/>
          </a:prstGeom>
          <a:ln w="38100">
            <a:gradFill>
              <a:gsLst>
                <a:gs pos="0">
                  <a:srgbClr val="016934">
                    <a:alpha val="20000"/>
                  </a:srgbClr>
                </a:gs>
                <a:gs pos="100000">
                  <a:srgbClr val="016934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Relationship Id="rId3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对象 6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4" imgW="0" imgH="0" progId="TCLayout.ActiveDocument.1">
                  <p:embed/>
                </p:oleObj>
              </mc:Choice>
              <mc:Fallback>
                <p:oleObj name="think-cell 幻灯片" r:id="rId4" imgW="0" imgH="0" progId="TCLayout.ActiveDocument.1">
                  <p:embed/>
                  <p:pic>
                    <p:nvPicPr>
                      <p:cNvPr id="0" name="对象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A6ACB-0250-4692-B91D-7FD21C40BCF6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12329922" y="2852152"/>
            <a:ext cx="406587" cy="24526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atin typeface="Arial" panose="020B0604020202090204" pitchFamily="34" charset="0"/>
                <a:ea typeface="Microsoft YaHei" panose="020B0503020204020204" pitchFamily="34" charset="-122"/>
                <a:sym typeface="Arial" panose="020B0604020202090204" pitchFamily="34" charset="0"/>
              </a:rPr>
              <a:t>·</a:t>
            </a:r>
            <a:endParaRPr lang="zh-CN" altLang="en-US" dirty="0">
              <a:latin typeface="Arial" panose="020B0604020202090204" pitchFamily="34" charset="0"/>
              <a:ea typeface="Microsoft YaHei" panose="020B0503020204020204" pitchFamily="34" charset="-122"/>
              <a:sym typeface="Arial" panose="020B0604020202090204" pitchFamily="34" charset="0"/>
            </a:endParaRPr>
          </a:p>
        </p:txBody>
      </p:sp>
      <p:sp>
        <p:nvSpPr>
          <p:cNvPr id="9" name="Slide Number Placeholder 5"/>
          <p:cNvSpPr txBox="1"/>
          <p:nvPr userDrawn="1"/>
        </p:nvSpPr>
        <p:spPr bwMode="white">
          <a:xfrm>
            <a:off x="11790836" y="6721474"/>
            <a:ext cx="401164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C5C7A9E-C6A9-4A9D-A8BC-E29E91AD59EE}" type="slidenum">
              <a:rPr lang="en-US" sz="900" b="0" smtClean="0">
                <a:solidFill>
                  <a:sysClr val="windowText" lastClr="000000"/>
                </a:solidFill>
                <a:latin typeface="+mn-lt"/>
                <a:cs typeface="Arial" panose="020B0604020202090204" pitchFamily="34" charset="0"/>
              </a:rPr>
            </a:fld>
            <a:endParaRPr lang="en-US" sz="900" b="0" dirty="0">
              <a:solidFill>
                <a:sysClr val="windowText" lastClr="000000"/>
              </a:solidFill>
              <a:latin typeface="+mn-lt"/>
              <a:cs typeface="Arial" panose="020B0604020202090204" pitchFamily="34" charset="0"/>
            </a:endParaRPr>
          </a:p>
        </p:txBody>
      </p:sp>
      <p:sp>
        <p:nvSpPr>
          <p:cNvPr id="17" name="矩形 16"/>
          <p:cNvSpPr/>
          <p:nvPr userDrawn="1"/>
        </p:nvSpPr>
        <p:spPr>
          <a:xfrm flipV="1">
            <a:off x="12414569" y="844316"/>
            <a:ext cx="500253" cy="241539"/>
          </a:xfrm>
          <a:prstGeom prst="rect">
            <a:avLst/>
          </a:prstGeom>
          <a:solidFill>
            <a:srgbClr val="5FB76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8" name="矩形 17"/>
          <p:cNvSpPr/>
          <p:nvPr userDrawn="1"/>
        </p:nvSpPr>
        <p:spPr>
          <a:xfrm flipV="1">
            <a:off x="12414569" y="492889"/>
            <a:ext cx="500253" cy="241539"/>
          </a:xfrm>
          <a:prstGeom prst="rect">
            <a:avLst/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emf"/><Relationship Id="rId3" Type="http://schemas.openxmlformats.org/officeDocument/2006/relationships/image" Target="../media/image3.emf"/><Relationship Id="rId2" Type="http://schemas.openxmlformats.org/officeDocument/2006/relationships/oleObject" Target="../embeddings/oleObject11.bin"/><Relationship Id="rId1" Type="http://schemas.openxmlformats.org/officeDocument/2006/relationships/tags" Target="../tags/tag59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svg"/><Relationship Id="rId8" Type="http://schemas.openxmlformats.org/officeDocument/2006/relationships/image" Target="../media/image22.png"/><Relationship Id="rId7" Type="http://schemas.openxmlformats.org/officeDocument/2006/relationships/image" Target="../media/image21.svg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Relationship Id="rId3" Type="http://schemas.openxmlformats.org/officeDocument/2006/relationships/image" Target="../media/image3.emf"/><Relationship Id="rId2" Type="http://schemas.openxmlformats.org/officeDocument/2006/relationships/oleObject" Target="../embeddings/oleObject12.bin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60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5.bin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image" Target="../media/image5.svg"/><Relationship Id="rId50" Type="http://schemas.openxmlformats.org/officeDocument/2006/relationships/vmlDrawing" Target="../drawings/vmlDrawing6.vml"/><Relationship Id="rId5" Type="http://schemas.openxmlformats.org/officeDocument/2006/relationships/image" Target="../media/image4.png"/><Relationship Id="rId49" Type="http://schemas.openxmlformats.org/officeDocument/2006/relationships/slideLayout" Target="../slideLayouts/slideLayout1.xml"/><Relationship Id="rId48" Type="http://schemas.openxmlformats.org/officeDocument/2006/relationships/image" Target="../media/image7.svg"/><Relationship Id="rId47" Type="http://schemas.openxmlformats.org/officeDocument/2006/relationships/image" Target="../media/image6.png"/><Relationship Id="rId46" Type="http://schemas.openxmlformats.org/officeDocument/2006/relationships/tags" Target="../tags/tag46.xml"/><Relationship Id="rId45" Type="http://schemas.openxmlformats.org/officeDocument/2006/relationships/tags" Target="../tags/tag45.xml"/><Relationship Id="rId44" Type="http://schemas.openxmlformats.org/officeDocument/2006/relationships/tags" Target="../tags/tag44.xml"/><Relationship Id="rId43" Type="http://schemas.openxmlformats.org/officeDocument/2006/relationships/tags" Target="../tags/tag43.xml"/><Relationship Id="rId42" Type="http://schemas.openxmlformats.org/officeDocument/2006/relationships/tags" Target="../tags/tag42.xml"/><Relationship Id="rId41" Type="http://schemas.openxmlformats.org/officeDocument/2006/relationships/tags" Target="../tags/tag41.xml"/><Relationship Id="rId40" Type="http://schemas.openxmlformats.org/officeDocument/2006/relationships/tags" Target="../tags/tag40.xml"/><Relationship Id="rId4" Type="http://schemas.openxmlformats.org/officeDocument/2006/relationships/image" Target="../media/image3.emf"/><Relationship Id="rId39" Type="http://schemas.openxmlformats.org/officeDocument/2006/relationships/tags" Target="../tags/tag39.xml"/><Relationship Id="rId38" Type="http://schemas.openxmlformats.org/officeDocument/2006/relationships/tags" Target="../tags/tag38.xml"/><Relationship Id="rId37" Type="http://schemas.openxmlformats.org/officeDocument/2006/relationships/tags" Target="../tags/tag37.xml"/><Relationship Id="rId36" Type="http://schemas.openxmlformats.org/officeDocument/2006/relationships/tags" Target="../tags/tag36.xml"/><Relationship Id="rId35" Type="http://schemas.openxmlformats.org/officeDocument/2006/relationships/tags" Target="../tags/tag35.xml"/><Relationship Id="rId34" Type="http://schemas.openxmlformats.org/officeDocument/2006/relationships/tags" Target="../tags/tag34.xml"/><Relationship Id="rId33" Type="http://schemas.openxmlformats.org/officeDocument/2006/relationships/tags" Target="../tags/tag33.xml"/><Relationship Id="rId32" Type="http://schemas.openxmlformats.org/officeDocument/2006/relationships/tags" Target="../tags/tag32.xml"/><Relationship Id="rId31" Type="http://schemas.openxmlformats.org/officeDocument/2006/relationships/tags" Target="../tags/tag31.xml"/><Relationship Id="rId30" Type="http://schemas.openxmlformats.org/officeDocument/2006/relationships/tags" Target="../tags/tag30.xml"/><Relationship Id="rId3" Type="http://schemas.openxmlformats.org/officeDocument/2006/relationships/oleObject" Target="../embeddings/oleObject6.bin"/><Relationship Id="rId29" Type="http://schemas.openxmlformats.org/officeDocument/2006/relationships/tags" Target="../tags/tag29.xml"/><Relationship Id="rId28" Type="http://schemas.openxmlformats.org/officeDocument/2006/relationships/tags" Target="../tags/tag28.xml"/><Relationship Id="rId27" Type="http://schemas.openxmlformats.org/officeDocument/2006/relationships/tags" Target="../tags/tag27.xml"/><Relationship Id="rId26" Type="http://schemas.openxmlformats.org/officeDocument/2006/relationships/tags" Target="../tags/tag26.xml"/><Relationship Id="rId25" Type="http://schemas.openxmlformats.org/officeDocument/2006/relationships/tags" Target="../tags/tag25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6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image" Target="../media/image10.png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7.bin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4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8.bin"/><Relationship Id="rId1" Type="http://schemas.openxmlformats.org/officeDocument/2006/relationships/tags" Target="../tags/tag5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9.bin"/><Relationship Id="rId3" Type="http://schemas.openxmlformats.org/officeDocument/2006/relationships/tags" Target="../tags/tag52.xml"/><Relationship Id="rId2" Type="http://schemas.openxmlformats.org/officeDocument/2006/relationships/chart" Target="../charts/chart3.xml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1.png"/><Relationship Id="rId10" Type="http://schemas.openxmlformats.org/officeDocument/2006/relationships/tags" Target="../tags/tag57.xml"/><Relationship Id="rId1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6.svg"/><Relationship Id="rId7" Type="http://schemas.openxmlformats.org/officeDocument/2006/relationships/image" Target="../media/image15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3.emf"/><Relationship Id="rId2" Type="http://schemas.openxmlformats.org/officeDocument/2006/relationships/oleObject" Target="../embeddings/oleObject10.bin"/><Relationship Id="rId10" Type="http://schemas.openxmlformats.org/officeDocument/2006/relationships/vmlDrawing" Target="../drawings/vmlDrawing10.vml"/><Relationship Id="rId1" Type="http://schemas.openxmlformats.org/officeDocument/2006/relationships/tags" Target="../tags/tag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flipH="1">
            <a:off x="0" y="1552784"/>
            <a:ext cx="12192000" cy="3873520"/>
          </a:xfrm>
          <a:prstGeom prst="rect">
            <a:avLst/>
          </a:prstGeom>
          <a:gradFill>
            <a:gsLst>
              <a:gs pos="0">
                <a:srgbClr val="007859">
                  <a:alpha val="15000"/>
                </a:srgbClr>
              </a:gs>
              <a:gs pos="70000">
                <a:srgbClr val="007859">
                  <a:alpha val="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90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0" y="1329199"/>
            <a:ext cx="12192000" cy="0"/>
          </a:xfrm>
          <a:prstGeom prst="line">
            <a:avLst/>
          </a:prstGeom>
          <a:ln w="38100">
            <a:gradFill>
              <a:gsLst>
                <a:gs pos="0">
                  <a:srgbClr val="016934">
                    <a:alpha val="20000"/>
                  </a:srgbClr>
                </a:gs>
                <a:gs pos="70000">
                  <a:srgbClr val="016934">
                    <a:alpha val="30000"/>
                  </a:srgbClr>
                </a:gs>
                <a:gs pos="100000">
                  <a:srgbClr val="016934">
                    <a:alpha val="30000"/>
                  </a:srgbClr>
                </a:gs>
              </a:gsLst>
              <a:lin ang="0" scaled="0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0" y="5707609"/>
            <a:ext cx="12192000" cy="0"/>
          </a:xfrm>
          <a:prstGeom prst="line">
            <a:avLst/>
          </a:prstGeom>
          <a:ln w="38100">
            <a:gradFill>
              <a:gsLst>
                <a:gs pos="0">
                  <a:srgbClr val="016934">
                    <a:alpha val="20000"/>
                  </a:srgbClr>
                </a:gs>
                <a:gs pos="70000">
                  <a:srgbClr val="016934">
                    <a:alpha val="30000"/>
                  </a:srgbClr>
                </a:gs>
                <a:gs pos="100000">
                  <a:srgbClr val="016934">
                    <a:alpha val="30000"/>
                  </a:srgbClr>
                </a:gs>
              </a:gsLst>
              <a:lin ang="0" scaled="0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文本占位符 23"/>
          <p:cNvSpPr txBox="1"/>
          <p:nvPr/>
        </p:nvSpPr>
        <p:spPr>
          <a:xfrm>
            <a:off x="533400" y="1637030"/>
            <a:ext cx="9633585" cy="11449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0000"/>
          </a:bodyPr>
          <a:lstStyle>
            <a:defPPr>
              <a:defRPr lang="en-US"/>
            </a:defPPr>
            <a:lvl1pPr marL="0" indent="0" algn="l" defTabSz="914400" rtl="0" eaLnBrk="1" latinLnBrk="0" hangingPunct="1">
              <a:buNone/>
              <a:defRPr sz="5600" kern="1200" baseline="0">
                <a:solidFill>
                  <a:schemeClr val="bg1"/>
                </a:solidFill>
                <a:latin typeface="Arial" panose="020B0604020202090204" pitchFamily="34" charset="0"/>
                <a:ea typeface="Microsoft YaHei" panose="020B0503020204020204" pitchFamily="34" charset="-122"/>
                <a:cs typeface="Arial" panose="020B060402020209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醋酸格拉替雷注射液（</a:t>
            </a:r>
            <a:r>
              <a:rPr lang="en-US" altLang="zh-CN" sz="4400" b="1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COPAXONE</a:t>
            </a:r>
            <a:r>
              <a:rPr lang="en-US" altLang="zh-CN" sz="4400" b="1" baseline="3000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®</a:t>
            </a:r>
            <a:r>
              <a:rPr lang="en-US" altLang="zh-CN" sz="4400" b="1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固派松</a:t>
            </a:r>
            <a:r>
              <a:rPr lang="en-US" altLang="zh-CN" sz="4400" b="1" baseline="3000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®</a:t>
            </a:r>
            <a:r>
              <a:rPr lang="zh-CN" altLang="en-US" sz="4400" b="1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）</a:t>
            </a:r>
            <a:endParaRPr lang="zh-CN" altLang="en-US" sz="4400" b="1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5867400"/>
            <a:ext cx="12192000" cy="55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HK" altLang="en-US" sz="2000" b="1" dirty="0">
                <a:cs typeface="+mn-ea"/>
                <a:sym typeface="+mn-lt"/>
              </a:rPr>
              <a:t>杭州康煊科技有限公司</a:t>
            </a:r>
            <a:endParaRPr lang="en-US" altLang="zh-CN" sz="2000" b="1" dirty="0"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2034" y="2901994"/>
            <a:ext cx="10609729" cy="22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2200" b="1" dirty="0">
                <a:solidFill>
                  <a:srgbClr val="C00000"/>
                </a:solidFill>
                <a:cs typeface="+mn-ea"/>
                <a:sym typeface="+mn-lt"/>
              </a:rPr>
              <a:t>唯一推荐可用于妊娠期、哺乳期和备孕期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的多发性硬化疾病修正治疗药物 </a:t>
            </a: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(DMT)</a:t>
            </a:r>
            <a:endParaRPr lang="en-US" altLang="zh-CN" sz="2200" b="1" dirty="0">
              <a:solidFill>
                <a:srgbClr val="007859"/>
              </a:solidFill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zh-CN" altLang="en-US" sz="2200" b="1" dirty="0">
                <a:solidFill>
                  <a:srgbClr val="C00000"/>
                </a:solidFill>
                <a:cs typeface="+mn-ea"/>
                <a:sym typeface="+mn-lt"/>
              </a:rPr>
              <a:t>全人群适用，无禁忌症，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可用于有心脏和肝脏等基础疾病的患者</a:t>
            </a:r>
            <a:endParaRPr lang="en-US" altLang="zh-CN" sz="2200" b="1" dirty="0">
              <a:solidFill>
                <a:srgbClr val="007859"/>
              </a:solidFill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临床试验及长期随访研究表明本品</a:t>
            </a:r>
            <a:r>
              <a:rPr lang="zh-CN" altLang="en-US" sz="2200" b="1" dirty="0">
                <a:solidFill>
                  <a:srgbClr val="C00000"/>
                </a:solidFill>
                <a:cs typeface="+mn-ea"/>
                <a:sym typeface="+mn-lt"/>
              </a:rPr>
              <a:t>疗效全面且长期稳定：</a:t>
            </a:r>
            <a:br>
              <a:rPr lang="zh-CN" altLang="en-US" sz="2200" b="1" dirty="0">
                <a:solidFill>
                  <a:srgbClr val="FF7B00"/>
                </a:solidFill>
                <a:cs typeface="+mn-ea"/>
                <a:sym typeface="+mn-lt"/>
              </a:rPr>
            </a:b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1.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降低复发率 </a:t>
            </a: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2.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延缓残疾进展 </a:t>
            </a: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3.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减少</a:t>
            </a: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MRI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病灶数 </a:t>
            </a:r>
            <a:r>
              <a:rPr lang="en-US" altLang="zh-CN" sz="2200" b="1" dirty="0">
                <a:solidFill>
                  <a:srgbClr val="007859"/>
                </a:solidFill>
                <a:cs typeface="+mn-ea"/>
                <a:sym typeface="+mn-lt"/>
              </a:rPr>
              <a:t>4.</a:t>
            </a:r>
            <a:r>
              <a:rPr lang="zh-CN" altLang="en-US" sz="2200" b="1" dirty="0">
                <a:solidFill>
                  <a:srgbClr val="007859"/>
                </a:solidFill>
                <a:cs typeface="+mn-ea"/>
                <a:sym typeface="+mn-lt"/>
              </a:rPr>
              <a:t>减少脑容量丢失</a:t>
            </a:r>
            <a:endParaRPr lang="zh-CN" altLang="en-US" sz="2200" b="1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573435" y="6517341"/>
            <a:ext cx="618565" cy="3406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pic>
        <p:nvPicPr>
          <p:cNvPr id="8" name="圖片 7" descr="螢幕截圖 2026-01-28 上午10.34.00-Photoroo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19385" y="231140"/>
            <a:ext cx="1451610" cy="70548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“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神经保护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”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,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“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双重免疫调节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”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,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“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独特抗炎机制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”的三重作用机制赋能创新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163830" y="6404610"/>
            <a:ext cx="11784330" cy="385445"/>
          </a:xfrm>
        </p:spPr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IFN, interferon,</a:t>
            </a:r>
            <a:r>
              <a:rPr lang="zh-CN" altLang="en-US" dirty="0">
                <a:cs typeface="+mn-ea"/>
                <a:sym typeface="+mn-lt"/>
              </a:rPr>
              <a:t> 干扰素；</a:t>
            </a:r>
            <a:r>
              <a:rPr lang="en-US" altLang="zh-CN" dirty="0"/>
              <a:t>Treg,</a:t>
            </a:r>
            <a:r>
              <a:rPr lang="zh-CN" altLang="en-US" dirty="0"/>
              <a:t> </a:t>
            </a:r>
            <a:r>
              <a:rPr lang="en-US" altLang="zh-CN" dirty="0"/>
              <a:t>regulatory T cells, </a:t>
            </a:r>
            <a:r>
              <a:rPr lang="zh-CN" altLang="en-US" dirty="0"/>
              <a:t>调节性</a:t>
            </a:r>
            <a:r>
              <a:rPr lang="en-US" altLang="zh-CN" dirty="0"/>
              <a:t>T</a:t>
            </a:r>
            <a:r>
              <a:rPr lang="zh-CN" altLang="en-US" dirty="0"/>
              <a:t>细胞；</a:t>
            </a:r>
            <a:r>
              <a:rPr lang="en-US" altLang="zh-CN" dirty="0"/>
              <a:t>Th, T helper  cells, </a:t>
            </a:r>
            <a:r>
              <a:rPr lang="zh-CN" altLang="en-US" dirty="0"/>
              <a:t>辅助性</a:t>
            </a:r>
            <a:r>
              <a:rPr lang="en-US" altLang="zh-CN" dirty="0"/>
              <a:t>T</a:t>
            </a:r>
            <a:r>
              <a:rPr lang="zh-CN" altLang="en-US" dirty="0"/>
              <a:t>细胞</a:t>
            </a:r>
            <a:endParaRPr lang="zh-CN" altLang="en-US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1.Babaesfahani A, et al. Glatiramer. 2024 Feb 28. Bookshelf ID: NBK541007; 2. </a:t>
            </a:r>
            <a:r>
              <a:rPr lang="en-US" altLang="zh-CN" dirty="0" err="1">
                <a:cs typeface="+mn-ea"/>
                <a:sym typeface="+mn-lt"/>
              </a:rPr>
              <a:t>Prod‘homme</a:t>
            </a:r>
            <a:r>
              <a:rPr lang="en-US" altLang="zh-CN" dirty="0">
                <a:cs typeface="+mn-ea"/>
                <a:sym typeface="+mn-lt"/>
              </a:rPr>
              <a:t> T, et al. Cold Spring </a:t>
            </a:r>
            <a:r>
              <a:rPr lang="en-US" altLang="zh-CN" dirty="0" err="1">
                <a:cs typeface="+mn-ea"/>
                <a:sym typeface="+mn-lt"/>
              </a:rPr>
              <a:t>Harb</a:t>
            </a:r>
            <a:r>
              <a:rPr lang="en-US" altLang="zh-CN" dirty="0">
                <a:cs typeface="+mn-ea"/>
                <a:sym typeface="+mn-lt"/>
              </a:rPr>
              <a:t> </a:t>
            </a:r>
            <a:r>
              <a:rPr lang="en-US" altLang="zh-CN" dirty="0" err="1">
                <a:cs typeface="+mn-ea"/>
                <a:sym typeface="+mn-lt"/>
              </a:rPr>
              <a:t>Perspect</a:t>
            </a:r>
            <a:r>
              <a:rPr lang="en-US" altLang="zh-CN" dirty="0">
                <a:cs typeface="+mn-ea"/>
                <a:sym typeface="+mn-lt"/>
              </a:rPr>
              <a:t> Med. 2019;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3. </a:t>
            </a:r>
            <a:r>
              <a:rPr lang="zh-CN" altLang="en-US" dirty="0">
                <a:cs typeface="+mn-ea"/>
                <a:sym typeface="+mn-lt"/>
              </a:rPr>
              <a:t>欧洲产品说明书</a:t>
            </a:r>
            <a:r>
              <a:rPr lang="en-US" altLang="zh-CN" dirty="0">
                <a:cs typeface="+mn-ea"/>
                <a:sym typeface="+mn-lt"/>
              </a:rPr>
              <a:t> 4.</a:t>
            </a:r>
            <a:r>
              <a:rPr lang="en-US" altLang="zh-HK" dirty="0">
                <a:cs typeface="+mn-ea"/>
                <a:sym typeface="+mn-lt"/>
              </a:rPr>
              <a:t>Skuljec J, et al. Glatiramer Acetate Modifies the Immune Profiles of Monocyte-Derived Dendritic Cells In Vitro Without Affecting Their Generation. 2025 Mar 26. doi: 10.3390/ijms26073013</a:t>
            </a:r>
            <a:endParaRPr lang="en-US" altLang="zh-HK" dirty="0">
              <a:cs typeface="+mn-ea"/>
              <a:sym typeface="+mn-lt"/>
            </a:endParaRPr>
          </a:p>
        </p:txBody>
      </p:sp>
      <p:sp>
        <p:nvSpPr>
          <p:cNvPr id="119" name="任意多边形: 形状 118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创新性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6" name="組合 5"/>
          <p:cNvGrpSpPr/>
          <p:nvPr/>
        </p:nvGrpSpPr>
        <p:grpSpPr>
          <a:xfrm>
            <a:off x="163565" y="995340"/>
            <a:ext cx="11850635" cy="4658115"/>
            <a:chOff x="259" y="2384"/>
            <a:chExt cx="18662" cy="7336"/>
          </a:xfrm>
        </p:grpSpPr>
        <p:sp>
          <p:nvSpPr>
            <p:cNvPr id="44" name="Rectangle: Rounded Corners 53"/>
            <p:cNvSpPr/>
            <p:nvPr/>
          </p:nvSpPr>
          <p:spPr>
            <a:xfrm>
              <a:off x="13213" y="2632"/>
              <a:ext cx="5708" cy="6873"/>
            </a:xfrm>
            <a:prstGeom prst="roundRect">
              <a:avLst>
                <a:gd name="adj" fmla="val 6336"/>
              </a:avLst>
            </a:prstGeom>
            <a:solidFill>
              <a:schemeClr val="bg1"/>
            </a:solidFill>
            <a:ln w="19050" cap="rnd" cmpd="sng" algn="ctr">
              <a:solidFill>
                <a:srgbClr val="00785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117"/>
            <p:cNvSpPr/>
            <p:nvPr/>
          </p:nvSpPr>
          <p:spPr>
            <a:xfrm>
              <a:off x="259" y="7006"/>
              <a:ext cx="4330" cy="2714"/>
            </a:xfrm>
            <a:prstGeom prst="rect">
              <a:avLst/>
            </a:prstGeom>
            <a:solidFill>
              <a:schemeClr val="bg1"/>
            </a:solidFill>
            <a:ln w="15875" cap="rnd" cmpd="sng" algn="ctr">
              <a:gradFill>
                <a:gsLst>
                  <a:gs pos="0">
                    <a:schemeClr val="bg1"/>
                  </a:gs>
                  <a:gs pos="35000">
                    <a:schemeClr val="bg1">
                      <a:lumMod val="85000"/>
                    </a:schemeClr>
                  </a:gs>
                  <a:gs pos="75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>
                <a:lnSpc>
                  <a:spcPct val="140000"/>
                </a:lnSpc>
                <a:spcAft>
                  <a:spcPts val="500"/>
                </a:spcAft>
              </a:pPr>
              <a:endParaRPr lang="en-US" altLang="zh-CN" sz="1600" dirty="0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38" name="Rectangle 117"/>
            <p:cNvSpPr/>
            <p:nvPr/>
          </p:nvSpPr>
          <p:spPr>
            <a:xfrm>
              <a:off x="4588" y="7006"/>
              <a:ext cx="4330" cy="2714"/>
            </a:xfrm>
            <a:prstGeom prst="rect">
              <a:avLst/>
            </a:prstGeom>
            <a:solidFill>
              <a:schemeClr val="bg1"/>
            </a:solidFill>
            <a:ln w="15875" cap="rnd" cmpd="sng" algn="ctr">
              <a:gradFill>
                <a:gsLst>
                  <a:gs pos="0">
                    <a:schemeClr val="bg1"/>
                  </a:gs>
                  <a:gs pos="35000">
                    <a:schemeClr val="bg1">
                      <a:lumMod val="85000"/>
                    </a:schemeClr>
                  </a:gs>
                  <a:gs pos="75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>
                <a:lnSpc>
                  <a:spcPct val="140000"/>
                </a:lnSpc>
                <a:spcAft>
                  <a:spcPts val="500"/>
                </a:spcAft>
              </a:pPr>
              <a:endParaRPr lang="en-US" altLang="zh-CN" sz="1600" dirty="0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39" name="Rectangle 117"/>
            <p:cNvSpPr/>
            <p:nvPr/>
          </p:nvSpPr>
          <p:spPr>
            <a:xfrm>
              <a:off x="8907" y="7006"/>
              <a:ext cx="4178" cy="2714"/>
            </a:xfrm>
            <a:prstGeom prst="rect">
              <a:avLst/>
            </a:prstGeom>
            <a:solidFill>
              <a:schemeClr val="bg1"/>
            </a:solidFill>
            <a:ln w="15875" cap="rnd" cmpd="sng" algn="ctr">
              <a:gradFill>
                <a:gsLst>
                  <a:gs pos="0">
                    <a:schemeClr val="bg1"/>
                  </a:gs>
                  <a:gs pos="35000">
                    <a:schemeClr val="bg1">
                      <a:lumMod val="85000"/>
                    </a:schemeClr>
                  </a:gs>
                  <a:gs pos="75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>
                <a:lnSpc>
                  <a:spcPct val="140000"/>
                </a:lnSpc>
                <a:spcAft>
                  <a:spcPts val="500"/>
                </a:spcAft>
              </a:pPr>
              <a:endParaRPr lang="en-US" altLang="zh-CN" sz="1600" dirty="0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4613" y="2384"/>
              <a:ext cx="4021" cy="4021"/>
            </a:xfrm>
            <a:prstGeom prst="ellipse">
              <a:avLst/>
            </a:prstGeom>
            <a:solidFill>
              <a:srgbClr val="007859"/>
            </a:solidFill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4923" y="3098"/>
              <a:ext cx="3402" cy="1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 anchorCtr="1">
              <a:spAutoFit/>
            </a:bodyPr>
            <a:lstStyle>
              <a:defPPr>
                <a:defRPr lang="en-US"/>
              </a:defPPr>
              <a:lvl1pPr>
                <a:lnSpc>
                  <a:spcPct val="125000"/>
                </a:lnSpc>
                <a:defRPr b="1">
                  <a:solidFill>
                    <a:srgbClr val="004DA8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双重</a:t>
              </a:r>
              <a:endPara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免疫调节</a:t>
              </a:r>
              <a:endParaRPr lang="zh-CN" altLang="en-US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8" name="文本框 87"/>
            <p:cNvSpPr txBox="1"/>
            <p:nvPr/>
          </p:nvSpPr>
          <p:spPr>
            <a:xfrm>
              <a:off x="4923" y="4597"/>
              <a:ext cx="3402" cy="7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spAutoFit/>
            </a:bodyPr>
            <a:lstStyle/>
            <a:p>
              <a:pPr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外周调节与中枢调节</a:t>
              </a:r>
              <a:endParaRPr lang="en-US" altLang="zh-CN" sz="1600" b="1" dirty="0">
                <a:solidFill>
                  <a:schemeClr val="bg1"/>
                </a:solidFill>
                <a:cs typeface="+mn-ea"/>
                <a:sym typeface="+mn-lt"/>
              </a:endParaRPr>
            </a:p>
            <a:p>
              <a:pPr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双重免疫调节</a:t>
              </a:r>
              <a:r>
                <a:rPr lang="en-US" altLang="zh-CN" sz="1600" b="1" baseline="30000" dirty="0">
                  <a:solidFill>
                    <a:schemeClr val="bg1"/>
                  </a:solidFill>
                  <a:cs typeface="+mn-ea"/>
                  <a:sym typeface="+mn-lt"/>
                </a:rPr>
                <a:t>1,2</a:t>
              </a:r>
              <a:endParaRPr lang="en-US" altLang="zh-CN" sz="1600" b="1" baseline="300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cxnSp>
          <p:nvCxnSpPr>
            <p:cNvPr id="89" name="直接连接符 88"/>
            <p:cNvCxnSpPr/>
            <p:nvPr/>
          </p:nvCxnSpPr>
          <p:spPr>
            <a:xfrm>
              <a:off x="4613" y="4395"/>
              <a:ext cx="402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文本框 102"/>
            <p:cNvSpPr txBox="1"/>
            <p:nvPr/>
          </p:nvSpPr>
          <p:spPr>
            <a:xfrm>
              <a:off x="4918" y="6911"/>
              <a:ext cx="4020" cy="180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176530" indent="-176530">
                <a:lnSpc>
                  <a:spcPct val="130000"/>
                </a:lnSpc>
                <a:spcAft>
                  <a:spcPts val="400"/>
                </a:spcAft>
                <a:buFont typeface="Arial" panose="020B0604020202090204" pitchFamily="34" charset="0"/>
                <a:buChar char="•"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外周调节</a:t>
              </a: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（</a:t>
              </a:r>
              <a:r>
                <a:rPr lang="zh-CN" altLang="en-US" sz="1400" dirty="0">
                  <a:cs typeface="+mn-ea"/>
                  <a:sym typeface="+mn-lt"/>
                </a:rPr>
                <a:t>下调</a:t>
              </a:r>
              <a:r>
                <a:rPr lang="en-US" altLang="zh-CN" sz="1400" dirty="0">
                  <a:cs typeface="+mn-ea"/>
                  <a:sym typeface="+mn-lt"/>
                </a:rPr>
                <a:t>IFN</a:t>
              </a:r>
              <a:r>
                <a:rPr lang="zh-CN" altLang="en-US" sz="1400" dirty="0">
                  <a:cs typeface="+mn-ea"/>
                  <a:sym typeface="+mn-lt"/>
                </a:rPr>
                <a:t>、增加</a:t>
              </a:r>
              <a:r>
                <a:rPr lang="en-US" altLang="zh-CN" sz="1400" dirty="0">
                  <a:cs typeface="+mn-ea"/>
                  <a:sym typeface="+mn-lt"/>
                </a:rPr>
                <a:t>Th2</a:t>
              </a:r>
              <a:r>
                <a:rPr lang="zh-CN" altLang="en-US" sz="1400" dirty="0">
                  <a:cs typeface="+mn-ea"/>
                  <a:sym typeface="+mn-lt"/>
                </a:rPr>
                <a:t>细胞和调节</a:t>
              </a:r>
              <a:r>
                <a:rPr lang="en-US" altLang="zh-CN" sz="1400" dirty="0">
                  <a:cs typeface="+mn-ea"/>
                  <a:sym typeface="+mn-lt"/>
                </a:rPr>
                <a:t>Treg</a:t>
              </a:r>
              <a:r>
                <a:rPr lang="zh-CN" altLang="en-US" sz="1400" dirty="0">
                  <a:cs typeface="+mn-ea"/>
                  <a:sym typeface="+mn-lt"/>
                </a:rPr>
                <a:t>分化）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  <a:p>
              <a:pPr marL="176530" marR="0" lvl="0" indent="-176530" algn="l" defTabSz="914400" rtl="0" eaLnBrk="1" fontAlgn="auto" latinLnBrk="0" hangingPunct="1">
                <a:lnSpc>
                  <a:spcPct val="130000"/>
                </a:lnSpc>
                <a:spcAft>
                  <a:spcPts val="40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中枢调节</a:t>
              </a:r>
              <a:r>
                <a:rPr lang="zh-CN" altLang="en-US" sz="1400" dirty="0">
                  <a:cs typeface="+mn-ea"/>
                  <a:sym typeface="+mn-lt"/>
                </a:rPr>
                <a:t>（通过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诱导外周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Th2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细胞穿过血脑屏障发挥作用）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6" name="椭圆 105"/>
            <p:cNvSpPr/>
            <p:nvPr/>
          </p:nvSpPr>
          <p:spPr>
            <a:xfrm>
              <a:off x="8951" y="2384"/>
              <a:ext cx="4021" cy="4021"/>
            </a:xfrm>
            <a:prstGeom prst="ellipse">
              <a:avLst/>
            </a:prstGeom>
            <a:solidFill>
              <a:srgbClr val="007859"/>
            </a:solidFill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 b="1" dirty="0">
                <a:solidFill>
                  <a:srgbClr val="FF7B00"/>
                </a:solidFill>
                <a:cs typeface="+mn-ea"/>
                <a:sym typeface="+mn-lt"/>
              </a:endParaRPr>
            </a:p>
          </p:txBody>
        </p:sp>
        <p:sp>
          <p:nvSpPr>
            <p:cNvPr id="107" name="文本框 106"/>
            <p:cNvSpPr txBox="1"/>
            <p:nvPr/>
          </p:nvSpPr>
          <p:spPr>
            <a:xfrm>
              <a:off x="9610" y="3098"/>
              <a:ext cx="2734" cy="1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 anchorCtr="1">
              <a:spAutoFit/>
            </a:bodyPr>
            <a:lstStyle>
              <a:defPPr>
                <a:defRPr lang="en-US"/>
              </a:defPPr>
              <a:lvl1pPr>
                <a:lnSpc>
                  <a:spcPct val="125000"/>
                </a:lnSpc>
                <a:defRPr b="1">
                  <a:solidFill>
                    <a:srgbClr val="004DA8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抗炎作用</a:t>
              </a:r>
              <a:endPara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安全可控</a:t>
              </a:r>
              <a:endParaRPr lang="zh-CN" altLang="en-US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9260" y="4597"/>
              <a:ext cx="3402" cy="7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Autofit/>
            </a:bodyPr>
            <a:lstStyle/>
            <a:p>
              <a:pPr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通过抗炎作用，减少</a:t>
              </a:r>
              <a:endParaRPr lang="en-US" altLang="zh-CN" sz="1600" b="1" dirty="0">
                <a:solidFill>
                  <a:schemeClr val="bg1"/>
                </a:solidFill>
                <a:cs typeface="+mn-ea"/>
                <a:sym typeface="+mn-lt"/>
              </a:endParaRPr>
            </a:p>
            <a:p>
              <a:pPr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疾病复发，延缓残疾进展，改善脑萎缩</a:t>
              </a:r>
              <a:r>
                <a:rPr lang="en-US" altLang="zh-CN" sz="1600" b="1" baseline="30000" dirty="0">
                  <a:solidFill>
                    <a:schemeClr val="bg1"/>
                  </a:solidFill>
                  <a:cs typeface="+mn-ea"/>
                  <a:sym typeface="+mn-lt"/>
                </a:rPr>
                <a:t>1,2</a:t>
              </a:r>
              <a:endParaRPr lang="zh-CN" altLang="en-US" sz="1600" b="1" baseline="300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cxnSp>
          <p:nvCxnSpPr>
            <p:cNvPr id="109" name="直接连接符 108"/>
            <p:cNvCxnSpPr/>
            <p:nvPr/>
          </p:nvCxnSpPr>
          <p:spPr>
            <a:xfrm>
              <a:off x="8951" y="4395"/>
              <a:ext cx="402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文本框 110"/>
            <p:cNvSpPr txBox="1"/>
            <p:nvPr/>
          </p:nvSpPr>
          <p:spPr>
            <a:xfrm>
              <a:off x="9167" y="7019"/>
              <a:ext cx="3899" cy="2162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176530" lvl="0" indent="-176530">
                <a:lnSpc>
                  <a:spcPct val="130000"/>
                </a:lnSpc>
                <a:spcAft>
                  <a:spcPts val="400"/>
                </a:spcAft>
                <a:buFont typeface="Arial" panose="020B0604020202090204" pitchFamily="34" charset="0"/>
                <a:buChar char="•"/>
                <a:defRPr/>
              </a:pPr>
              <a:r>
                <a:rPr lang="zh-CN" altLang="en-US" sz="1400" dirty="0">
                  <a:cs typeface="+mn-ea"/>
                  <a:sym typeface="+mn-lt"/>
                </a:rPr>
                <a:t>本品调节先天免疫，平衡</a:t>
              </a:r>
              <a:r>
                <a:rPr lang="en-US" altLang="zh-CN" sz="1400" dirty="0">
                  <a:cs typeface="+mn-ea"/>
                  <a:sym typeface="+mn-lt"/>
                </a:rPr>
                <a:t>Th1/Th2</a:t>
              </a:r>
              <a:r>
                <a:rPr lang="zh-CN" altLang="en-US" sz="1400" dirty="0">
                  <a:cs typeface="+mn-ea"/>
                  <a:sym typeface="+mn-lt"/>
                </a:rPr>
                <a:t>（多发性硬化核心靶点）反应，激活特异性抑制性</a:t>
              </a:r>
              <a:r>
                <a:rPr lang="en-US" altLang="zh-CN" sz="1400" dirty="0">
                  <a:cs typeface="+mn-ea"/>
                  <a:sym typeface="+mn-lt"/>
                </a:rPr>
                <a:t>T</a:t>
              </a:r>
              <a:r>
                <a:rPr lang="zh-CN" altLang="en-US" sz="1400" dirty="0">
                  <a:cs typeface="+mn-ea"/>
                  <a:sym typeface="+mn-lt"/>
                </a:rPr>
                <a:t>细胞，实现</a:t>
              </a:r>
              <a:r>
                <a:rPr lang="zh-CN" altLang="en-US" sz="1400" b="1" dirty="0">
                  <a:solidFill>
                    <a:srgbClr val="C00000"/>
                  </a:solidFill>
                  <a:cs typeface="+mn-ea"/>
                  <a:sym typeface="+mn-lt"/>
                </a:rPr>
                <a:t>抗炎同时不减少外周淋巴细胞</a:t>
              </a:r>
              <a:r>
                <a:rPr lang="en-US" altLang="zh-CN" sz="1400" baseline="30000" dirty="0">
                  <a:cs typeface="+mn-ea"/>
                  <a:sym typeface="+mn-lt"/>
                </a:rPr>
                <a:t>3</a:t>
              </a:r>
              <a:endParaRPr lang="en-US" altLang="zh-CN" sz="1400" baseline="30000" dirty="0">
                <a:cs typeface="+mn-ea"/>
                <a:sym typeface="+mn-lt"/>
              </a:endParaRPr>
            </a:p>
          </p:txBody>
        </p:sp>
        <p:sp>
          <p:nvSpPr>
            <p:cNvPr id="113" name="椭圆 112"/>
            <p:cNvSpPr/>
            <p:nvPr/>
          </p:nvSpPr>
          <p:spPr>
            <a:xfrm>
              <a:off x="276" y="2384"/>
              <a:ext cx="4021" cy="4021"/>
            </a:xfrm>
            <a:prstGeom prst="ellipse">
              <a:avLst/>
            </a:prstGeom>
            <a:solidFill>
              <a:srgbClr val="007859"/>
            </a:solidFill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14" name="文本框 113"/>
            <p:cNvSpPr txBox="1"/>
            <p:nvPr/>
          </p:nvSpPr>
          <p:spPr>
            <a:xfrm>
              <a:off x="696" y="3098"/>
              <a:ext cx="3181" cy="1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 anchorCtr="1">
              <a:spAutoFit/>
            </a:bodyPr>
            <a:lstStyle>
              <a:defPPr>
                <a:defRPr lang="en-US"/>
              </a:defPPr>
              <a:lvl1pPr>
                <a:lnSpc>
                  <a:spcPct val="125000"/>
                </a:lnSpc>
                <a:defRPr b="1">
                  <a:solidFill>
                    <a:srgbClr val="004DA8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多机制</a:t>
              </a:r>
              <a:endPara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en-US" sz="240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神经保护</a:t>
              </a:r>
              <a:endParaRPr lang="zh-CN" altLang="en-US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5" name="文本框 114"/>
            <p:cNvSpPr txBox="1"/>
            <p:nvPr/>
          </p:nvSpPr>
          <p:spPr>
            <a:xfrm>
              <a:off x="585" y="4597"/>
              <a:ext cx="3402" cy="1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spAutoFit/>
            </a:bodyPr>
            <a:lstStyle>
              <a:defPPr>
                <a:defRPr lang="en-US"/>
              </a:defPPr>
              <a:lvl1pPr>
                <a:lnSpc>
                  <a:spcPct val="125000"/>
                </a:lnSpc>
                <a:defRPr b="1">
                  <a:solidFill>
                    <a:srgbClr val="004DA8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marL="0" lvl="1"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通过多重神经保护作用，改善疲劳、认知、</a:t>
              </a:r>
              <a:endParaRPr lang="en-US" altLang="zh-CN" sz="1600" b="1" dirty="0">
                <a:solidFill>
                  <a:schemeClr val="bg1"/>
                </a:solidFill>
                <a:cs typeface="+mn-ea"/>
                <a:sym typeface="+mn-lt"/>
              </a:endParaRPr>
            </a:p>
            <a:p>
              <a:pPr marL="0" lvl="1" algn="ctr">
                <a:defRPr/>
              </a:pPr>
              <a:r>
                <a:rPr lang="zh-CN" altLang="en-US" sz="1600" b="1" dirty="0">
                  <a:solidFill>
                    <a:schemeClr val="bg1"/>
                  </a:solidFill>
                  <a:cs typeface="+mn-ea"/>
                  <a:sym typeface="+mn-lt"/>
                </a:rPr>
                <a:t>痉挛等症状</a:t>
              </a:r>
              <a:r>
                <a:rPr lang="en-US" altLang="zh-CN" sz="1600" b="1" baseline="30000" dirty="0">
                  <a:solidFill>
                    <a:schemeClr val="bg1"/>
                  </a:solidFill>
                  <a:cs typeface="+mn-ea"/>
                  <a:sym typeface="+mn-lt"/>
                </a:rPr>
                <a:t>1,2</a:t>
              </a:r>
              <a:endParaRPr lang="en-US" altLang="zh-CN" sz="1600" b="1" baseline="300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cxnSp>
          <p:nvCxnSpPr>
            <p:cNvPr id="116" name="直接连接符 115"/>
            <p:cNvCxnSpPr/>
            <p:nvPr/>
          </p:nvCxnSpPr>
          <p:spPr>
            <a:xfrm>
              <a:off x="276" y="4395"/>
              <a:ext cx="402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文本框 117"/>
            <p:cNvSpPr txBox="1"/>
            <p:nvPr/>
          </p:nvSpPr>
          <p:spPr>
            <a:xfrm>
              <a:off x="518" y="6807"/>
              <a:ext cx="4114" cy="233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176530" lvl="0" indent="-176530">
                <a:lnSpc>
                  <a:spcPct val="130000"/>
                </a:lnSpc>
                <a:spcAft>
                  <a:spcPts val="400"/>
                </a:spcAft>
                <a:buFont typeface="Arial" panose="020B0604020202090204" pitchFamily="34" charset="0"/>
                <a:buChar char="•"/>
                <a:defRPr/>
              </a:pPr>
              <a:r>
                <a:rPr lang="zh-CN" altLang="en-US" sz="1400" b="1" dirty="0">
                  <a:solidFill>
                    <a:srgbClr val="C00000"/>
                  </a:solidFill>
                  <a:cs typeface="+mn-ea"/>
                  <a:sym typeface="+mn-lt"/>
                </a:rPr>
                <a:t>增加神经营养因子分泌</a:t>
              </a:r>
              <a:r>
                <a:rPr lang="zh-CN" altLang="en-US" sz="1400" dirty="0">
                  <a:cs typeface="+mn-ea"/>
                  <a:sym typeface="+mn-lt"/>
                </a:rPr>
                <a:t>，产生</a:t>
              </a:r>
              <a:r>
                <a:rPr lang="zh-CN" altLang="en-US" sz="1400" b="1" dirty="0">
                  <a:solidFill>
                    <a:srgbClr val="C00000"/>
                  </a:solidFill>
                  <a:cs typeface="+mn-ea"/>
                  <a:sym typeface="+mn-lt"/>
                </a:rPr>
                <a:t>神经保护</a:t>
              </a:r>
              <a:r>
                <a:rPr lang="zh-CN" altLang="en-US" sz="1400" dirty="0">
                  <a:cs typeface="+mn-ea"/>
                  <a:sym typeface="+mn-lt"/>
                </a:rPr>
                <a:t>和</a:t>
              </a:r>
              <a:r>
                <a:rPr lang="zh-CN" altLang="en-US" sz="1400" b="1" dirty="0">
                  <a:solidFill>
                    <a:srgbClr val="C00000"/>
                  </a:solidFill>
                  <a:cs typeface="+mn-ea"/>
                  <a:sym typeface="+mn-lt"/>
                </a:rPr>
                <a:t>髓鞘再生</a:t>
              </a:r>
              <a:r>
                <a:rPr lang="zh-CN" altLang="en-US" sz="1400" dirty="0">
                  <a:cs typeface="+mn-ea"/>
                  <a:sym typeface="+mn-lt"/>
                </a:rPr>
                <a:t>作用</a:t>
              </a:r>
              <a:endParaRPr lang="zh-CN" altLang="en-US" sz="1400" dirty="0">
                <a:cs typeface="+mn-ea"/>
                <a:sym typeface="+mn-lt"/>
              </a:endParaRPr>
            </a:p>
            <a:p>
              <a:pPr marL="176530" lvl="0" indent="-176530">
                <a:lnSpc>
                  <a:spcPct val="130000"/>
                </a:lnSpc>
                <a:spcAft>
                  <a:spcPts val="400"/>
                </a:spcAft>
                <a:buFont typeface="Arial" panose="020B0604020202090204" pitchFamily="34" charset="0"/>
                <a:buChar char="•"/>
                <a:defRPr/>
              </a:pPr>
              <a:r>
                <a:rPr lang="zh-CN" altLang="en-US" sz="1400" dirty="0">
                  <a:cs typeface="+mn-ea"/>
                  <a:sym typeface="+mn-lt"/>
                </a:rPr>
                <a:t>抑制髓鞘降解，促进髓鞘修复</a:t>
              </a:r>
              <a:endParaRPr lang="en-US" altLang="zh-CN" sz="1400" dirty="0">
                <a:cs typeface="+mn-ea"/>
                <a:sym typeface="+mn-lt"/>
              </a:endParaRPr>
            </a:p>
            <a:p>
              <a:pPr marL="176530" lvl="0" indent="-176530">
                <a:lnSpc>
                  <a:spcPct val="130000"/>
                </a:lnSpc>
                <a:spcAft>
                  <a:spcPts val="400"/>
                </a:spcAft>
                <a:buFont typeface="Arial" panose="020B0604020202090204" pitchFamily="34" charset="0"/>
                <a:buChar char="•"/>
                <a:defRPr/>
              </a:pPr>
              <a:r>
                <a:rPr lang="zh-CN" altLang="en-US" sz="1400" dirty="0">
                  <a:cs typeface="+mn-ea"/>
                  <a:sym typeface="+mn-lt"/>
                </a:rPr>
                <a:t>通过抗炎作用</a:t>
              </a:r>
              <a:r>
                <a:rPr lang="zh-CN" altLang="en-US" sz="1400" b="1" dirty="0">
                  <a:solidFill>
                    <a:srgbClr val="C00000"/>
                  </a:solidFill>
                  <a:cs typeface="+mn-ea"/>
                  <a:sym typeface="+mn-lt"/>
                </a:rPr>
                <a:t>保护髓鞘和神经元</a:t>
              </a:r>
              <a:endParaRPr lang="en-US" altLang="zh-CN" sz="14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  <p:grpSp>
          <p:nvGrpSpPr>
            <p:cNvPr id="8" name="Group 71"/>
            <p:cNvGrpSpPr/>
            <p:nvPr/>
          </p:nvGrpSpPr>
          <p:grpSpPr>
            <a:xfrm>
              <a:off x="13212" y="2774"/>
              <a:ext cx="5708" cy="4122"/>
              <a:chOff x="8438927" y="1571397"/>
              <a:chExt cx="3671554" cy="2683822"/>
            </a:xfrm>
          </p:grpSpPr>
          <p:grpSp>
            <p:nvGrpSpPr>
              <p:cNvPr id="9" name="Group 62"/>
              <p:cNvGrpSpPr/>
              <p:nvPr/>
            </p:nvGrpSpPr>
            <p:grpSpPr>
              <a:xfrm>
                <a:off x="8454842" y="1571397"/>
                <a:ext cx="3655639" cy="2559362"/>
                <a:chOff x="8548277" y="1276443"/>
                <a:chExt cx="3554659" cy="2809277"/>
              </a:xfrm>
            </p:grpSpPr>
            <p:grpSp>
              <p:nvGrpSpPr>
                <p:cNvPr id="15" name="组合 14"/>
                <p:cNvGrpSpPr/>
                <p:nvPr/>
              </p:nvGrpSpPr>
              <p:grpSpPr>
                <a:xfrm>
                  <a:off x="8607445" y="1276443"/>
                  <a:ext cx="3431025" cy="2801415"/>
                  <a:chOff x="7153072" y="1072738"/>
                  <a:chExt cx="4542041" cy="3340325"/>
                </a:xfrm>
              </p:grpSpPr>
              <p:grpSp>
                <p:nvGrpSpPr>
                  <p:cNvPr id="23" name="组合 22"/>
                  <p:cNvGrpSpPr/>
                  <p:nvPr/>
                </p:nvGrpSpPr>
                <p:grpSpPr>
                  <a:xfrm>
                    <a:off x="7153072" y="1072738"/>
                    <a:ext cx="4542041" cy="3340325"/>
                    <a:chOff x="7153072" y="1072738"/>
                    <a:chExt cx="4542041" cy="3340325"/>
                  </a:xfrm>
                </p:grpSpPr>
                <p:pic>
                  <p:nvPicPr>
                    <p:cNvPr id="25" name="图片 24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7275244" y="1662310"/>
                      <a:ext cx="4419869" cy="2750753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26" name="矩形 25"/>
                    <p:cNvSpPr/>
                    <p:nvPr/>
                  </p:nvSpPr>
                  <p:spPr>
                    <a:xfrm>
                      <a:off x="7925979" y="1079538"/>
                      <a:ext cx="1237434" cy="380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 anchorCtr="0"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7859"/>
                          </a:solidFill>
                          <a:cs typeface="+mn-ea"/>
                          <a:sym typeface="+mn-lt"/>
                        </a:rPr>
                        <a:t>外周</a:t>
                      </a:r>
                      <a:endParaRPr lang="zh-CN" altLang="en-US" sz="1600" b="1" dirty="0">
                        <a:solidFill>
                          <a:srgbClr val="007859"/>
                        </a:solidFill>
                        <a:cs typeface="+mn-ea"/>
                        <a:sym typeface="+mn-lt"/>
                      </a:endParaRPr>
                    </a:p>
                  </p:txBody>
                </p:sp>
                <p:sp>
                  <p:nvSpPr>
                    <p:cNvPr id="27" name="矩形 26"/>
                    <p:cNvSpPr/>
                    <p:nvPr/>
                  </p:nvSpPr>
                  <p:spPr>
                    <a:xfrm>
                      <a:off x="10241592" y="1072738"/>
                      <a:ext cx="1237434" cy="380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 anchorCtr="0"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7859"/>
                          </a:solidFill>
                          <a:cs typeface="+mn-ea"/>
                          <a:sym typeface="+mn-lt"/>
                        </a:rPr>
                        <a:t>中枢</a:t>
                      </a:r>
                      <a:endParaRPr lang="zh-CN" altLang="en-US" sz="1600" b="1" dirty="0">
                        <a:solidFill>
                          <a:srgbClr val="007859"/>
                        </a:solidFill>
                        <a:cs typeface="+mn-ea"/>
                        <a:sym typeface="+mn-lt"/>
                      </a:endParaRPr>
                    </a:p>
                  </p:txBody>
                </p:sp>
                <p:sp>
                  <p:nvSpPr>
                    <p:cNvPr id="28" name="矩形 27"/>
                    <p:cNvSpPr/>
                    <p:nvPr/>
                  </p:nvSpPr>
                  <p:spPr>
                    <a:xfrm>
                      <a:off x="7153072" y="2536226"/>
                      <a:ext cx="906878" cy="42456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cs typeface="+mn-ea"/>
                          <a:sym typeface="+mn-lt"/>
                        </a:rPr>
                        <a:t>本品</a:t>
                      </a:r>
                      <a:endParaRPr lang="zh-CN" altLang="en-US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cs typeface="+mn-ea"/>
                        <a:sym typeface="+mn-lt"/>
                      </a:endParaRPr>
                    </a:p>
                  </p:txBody>
                </p:sp>
              </p:grpSp>
              <p:sp>
                <p:nvSpPr>
                  <p:cNvPr id="24" name="矩形 23"/>
                  <p:cNvSpPr/>
                  <p:nvPr/>
                </p:nvSpPr>
                <p:spPr>
                  <a:xfrm>
                    <a:off x="10701760" y="2645744"/>
                    <a:ext cx="991244" cy="51938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 anchorCtr="0"/>
                  <a:lstStyle/>
                  <a:p>
                    <a:r>
                      <a:rPr lang="zh-CN" altLang="en-US" sz="1100" b="1" dirty="0">
                        <a:solidFill>
                          <a:schemeClr val="tx1"/>
                        </a:solidFill>
                        <a:cs typeface="+mn-ea"/>
                        <a:sym typeface="+mn-lt"/>
                      </a:rPr>
                      <a:t>旁路者抑制效应</a:t>
                    </a:r>
                    <a:endParaRPr lang="zh-CN" altLang="en-US" sz="1100" b="1" dirty="0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sp>
              <p:nvSpPr>
                <p:cNvPr id="16" name="矩形 15"/>
                <p:cNvSpPr/>
                <p:nvPr/>
              </p:nvSpPr>
              <p:spPr>
                <a:xfrm>
                  <a:off x="11357625" y="3133565"/>
                  <a:ext cx="644284" cy="29252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 anchorCtr="0"/>
                <a:lstStyle/>
                <a:p>
                  <a:pPr algn="ctr"/>
                  <a:r>
                    <a:rPr lang="zh-CN" alt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+mn-ea"/>
                      <a:sym typeface="+mn-lt"/>
                    </a:rPr>
                    <a:t>抗炎细胞因子</a:t>
                  </a:r>
                  <a:endPara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Rectangle 17"/>
                <p:cNvSpPr/>
                <p:nvPr/>
              </p:nvSpPr>
              <p:spPr>
                <a:xfrm>
                  <a:off x="10668000" y="2087671"/>
                  <a:ext cx="459530" cy="1732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  <p:sp>
              <p:nvSpPr>
                <p:cNvPr id="18" name="Rectangle 54"/>
                <p:cNvSpPr/>
                <p:nvPr/>
              </p:nvSpPr>
              <p:spPr>
                <a:xfrm>
                  <a:off x="9088601" y="1838850"/>
                  <a:ext cx="934748" cy="22916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Rectangle 55"/>
                <p:cNvSpPr/>
                <p:nvPr/>
              </p:nvSpPr>
              <p:spPr>
                <a:xfrm>
                  <a:off x="9757060" y="2084552"/>
                  <a:ext cx="592338" cy="1654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  <p:sp>
              <p:nvSpPr>
                <p:cNvPr id="20" name="Rectangle 56"/>
                <p:cNvSpPr/>
                <p:nvPr/>
              </p:nvSpPr>
              <p:spPr>
                <a:xfrm>
                  <a:off x="10937766" y="1812893"/>
                  <a:ext cx="568433" cy="2368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  <p:sp>
              <p:nvSpPr>
                <p:cNvPr id="21" name="Rectangle 58"/>
                <p:cNvSpPr/>
                <p:nvPr/>
              </p:nvSpPr>
              <p:spPr>
                <a:xfrm>
                  <a:off x="11127529" y="3815766"/>
                  <a:ext cx="975407" cy="26995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Rectangle 59"/>
                <p:cNvSpPr/>
                <p:nvPr/>
              </p:nvSpPr>
              <p:spPr>
                <a:xfrm>
                  <a:off x="8548277" y="3302330"/>
                  <a:ext cx="496398" cy="5819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l"/>
                  <a:endParaRPr lang="en-US" sz="1600" dirty="0" err="1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0" name="矩形 36"/>
              <p:cNvSpPr/>
              <p:nvPr/>
            </p:nvSpPr>
            <p:spPr>
              <a:xfrm>
                <a:off x="11343997" y="3664749"/>
                <a:ext cx="662587" cy="2098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神经营养因子</a:t>
                </a:r>
                <a:endParaRPr lang="zh-CN" alt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1" name="矩形 44"/>
              <p:cNvSpPr/>
              <p:nvPr/>
            </p:nvSpPr>
            <p:spPr>
              <a:xfrm>
                <a:off x="9596775" y="2133989"/>
                <a:ext cx="710353" cy="18219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巨噬细胞</a:t>
                </a:r>
                <a:endParaRPr lang="zh-CN" alt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2" name="矩形 45"/>
              <p:cNvSpPr/>
              <p:nvPr/>
            </p:nvSpPr>
            <p:spPr>
              <a:xfrm>
                <a:off x="10450358" y="2142369"/>
                <a:ext cx="1178009" cy="34407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小神经胶质细胞</a:t>
                </a:r>
                <a:endParaRPr lang="zh-CN" alt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3" name="矩形 15"/>
              <p:cNvSpPr/>
              <p:nvPr/>
            </p:nvSpPr>
            <p:spPr>
              <a:xfrm>
                <a:off x="8438927" y="3329817"/>
                <a:ext cx="605410" cy="62608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醋酸格拉替雷</a:t>
                </a:r>
                <a:endParaRPr lang="en-US" altLang="zh-CN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  <a:p>
                <a:pPr algn="ctr"/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特异性</a:t>
                </a:r>
                <a:r>
                  <a:rPr lang="en-US" altLang="zh-CN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T</a:t>
                </a:r>
                <a:r>
                  <a:rPr lang="zh-CN" alt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+mn-ea"/>
                    <a:sym typeface="+mn-lt"/>
                  </a:rPr>
                  <a:t>细胞</a:t>
                </a:r>
                <a:endParaRPr lang="zh-CN" alt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4" name="矩形 43"/>
              <p:cNvSpPr/>
              <p:nvPr/>
            </p:nvSpPr>
            <p:spPr>
              <a:xfrm>
                <a:off x="11272494" y="4009280"/>
                <a:ext cx="837986" cy="2459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zh-CN" altLang="en-US" sz="1100" b="1" dirty="0">
                    <a:solidFill>
                      <a:schemeClr val="tx1"/>
                    </a:solidFill>
                    <a:cs typeface="+mn-ea"/>
                    <a:sym typeface="+mn-lt"/>
                  </a:rPr>
                  <a:t>神经保护</a:t>
                </a:r>
                <a:endParaRPr lang="zh-CN" altLang="en-US" sz="1100" b="1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6" name="文本框 35"/>
            <p:cNvSpPr txBox="1"/>
            <p:nvPr/>
          </p:nvSpPr>
          <p:spPr>
            <a:xfrm>
              <a:off x="13569" y="7301"/>
              <a:ext cx="5190" cy="195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6530" marR="0" lvl="0" indent="-176530" algn="l" defTabSz="914400" rtl="0" eaLnBrk="1" fontAlgn="auto" latinLnBrk="0" hangingPunct="1">
                <a:lnSpc>
                  <a:spcPct val="130000"/>
                </a:lnSpc>
                <a:spcAft>
                  <a:spcPts val="40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本品是由四种</a:t>
              </a: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天然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氨基酸组成的合成多肽的醋酸盐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  <a:p>
              <a:pPr marL="176530" marR="0" lvl="0" indent="-176530" algn="l" defTabSz="914400" rtl="0" eaLnBrk="1" fontAlgn="auto" latinLnBrk="0" hangingPunct="1">
                <a:lnSpc>
                  <a:spcPct val="130000"/>
                </a:lnSpc>
                <a:spcAft>
                  <a:spcPts val="40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该混合物在抗原性方面</a:t>
              </a: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与神经髓鞘</a:t>
              </a:r>
              <a:r>
                <a:rPr kumimoji="0" lang="en-US" altLang="zh-CN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——</a:t>
              </a: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rPr>
                <a:t>髓磷碱性的成分相似</a:t>
              </a:r>
              <a:endPara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7" name="圓角矩形 6"/>
          <p:cNvSpPr/>
          <p:nvPr/>
        </p:nvSpPr>
        <p:spPr>
          <a:xfrm>
            <a:off x="441960" y="5516880"/>
            <a:ext cx="7678420" cy="79311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zh-HK" sz="1600" dirty="0">
                <a:solidFill>
                  <a:schemeClr val="tx1"/>
                </a:solidFill>
                <a:cs typeface="+mn-ea"/>
                <a:sym typeface="+mn-lt"/>
              </a:rPr>
              <a:t>另有</a:t>
            </a:r>
            <a:r>
              <a:rPr lang="zh-HK" altLang="en-US" sz="1600" dirty="0">
                <a:solidFill>
                  <a:schemeClr val="tx1"/>
                </a:solidFill>
                <a:cs typeface="+mn-ea"/>
                <a:sym typeface="+mn-lt"/>
              </a:rPr>
              <a:t>研究证实，醋酸格拉替雷能够</a:t>
            </a:r>
            <a:r>
              <a:rPr lang="zh-HK" altLang="en-US" sz="1600" b="1" dirty="0">
                <a:solidFill>
                  <a:srgbClr val="C00000"/>
                </a:solidFill>
                <a:cs typeface="+mn-ea"/>
                <a:sym typeface="+mn-lt"/>
              </a:rPr>
              <a:t>改变单核细胞及树突状细胞免疫特征</a:t>
            </a:r>
            <a:r>
              <a:rPr lang="zh-HK" altLang="en-US" sz="1600" dirty="0">
                <a:solidFill>
                  <a:schemeClr val="tx1"/>
                </a:solidFill>
                <a:cs typeface="+mn-ea"/>
                <a:sym typeface="+mn-lt"/>
              </a:rPr>
              <a:t>，而</a:t>
            </a:r>
            <a:r>
              <a:rPr lang="zh-HK" altLang="en-US" sz="1600" b="1" dirty="0">
                <a:solidFill>
                  <a:srgbClr val="C00000"/>
                </a:solidFill>
                <a:cs typeface="+mn-ea"/>
                <a:sym typeface="+mn-lt"/>
              </a:rPr>
              <a:t>不影响其正常分化过程</a:t>
            </a:r>
            <a:r>
              <a:rPr lang="zh-HK" altLang="en-US" sz="1600" dirty="0">
                <a:solidFill>
                  <a:schemeClr val="tx1"/>
                </a:solidFill>
                <a:cs typeface="+mn-ea"/>
                <a:sym typeface="+mn-lt"/>
              </a:rPr>
              <a:t>。其通过调节抗原呈递、共刺激信号及单核细胞功能状态，实现</a:t>
            </a:r>
            <a:r>
              <a:rPr lang="zh-HK" altLang="en-US" sz="1600" b="1" dirty="0">
                <a:solidFill>
                  <a:srgbClr val="C00000"/>
                </a:solidFill>
                <a:cs typeface="+mn-ea"/>
                <a:sym typeface="+mn-lt"/>
              </a:rPr>
              <a:t>对异常免疫反应的精准干预</a:t>
            </a:r>
            <a:r>
              <a:rPr lang="zh-HK" altLang="en-US" sz="1600" dirty="0">
                <a:solidFill>
                  <a:schemeClr val="tx1"/>
                </a:solidFill>
                <a:cs typeface="+mn-ea"/>
                <a:sym typeface="+mn-lt"/>
              </a:rPr>
              <a:t>，而非广泛免疫抑制</a:t>
            </a:r>
            <a:r>
              <a:rPr lang="en-US" altLang="zh-HK" sz="1600" baseline="30000" dirty="0">
                <a:solidFill>
                  <a:schemeClr val="tx1"/>
                </a:solidFill>
                <a:cs typeface="+mn-ea"/>
                <a:sym typeface="+mn-lt"/>
              </a:rPr>
              <a:t>4</a:t>
            </a:r>
            <a:endParaRPr lang="en-US" altLang="zh-HK" sz="1600" baseline="30000" dirty="0">
              <a:solidFill>
                <a:schemeClr val="tx1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圖片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圆角矩形 30"/>
          <p:cNvSpPr/>
          <p:nvPr/>
        </p:nvSpPr>
        <p:spPr>
          <a:xfrm>
            <a:off x="6352903" y="1652174"/>
            <a:ext cx="5265185" cy="189898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tx2">
                <a:lumMod val="75000"/>
                <a:alpha val="30000"/>
              </a:schemeClr>
            </a:solidFill>
            <a:prstDash val="dash"/>
          </a:ln>
          <a:effectLst>
            <a:outerShdw blurRad="381000" dist="190500" dir="5400000" sx="90000" sy="90000" algn="ctr" rotWithShape="0">
              <a:schemeClr val="tx2">
                <a:lumMod val="75000"/>
                <a:alpha val="9735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+mn-ea"/>
              <a:sym typeface="+mn-lt"/>
            </a:endParaRPr>
          </a:p>
        </p:txBody>
      </p:sp>
      <p:sp>
        <p:nvSpPr>
          <p:cNvPr id="81" name="圆角矩形 30"/>
          <p:cNvSpPr/>
          <p:nvPr/>
        </p:nvSpPr>
        <p:spPr>
          <a:xfrm>
            <a:off x="514254" y="4184969"/>
            <a:ext cx="5265185" cy="189898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tx2">
                <a:lumMod val="75000"/>
                <a:alpha val="30000"/>
              </a:schemeClr>
            </a:solidFill>
            <a:prstDash val="dash"/>
          </a:ln>
          <a:effectLst>
            <a:outerShdw blurRad="381000" dist="190500" dir="5400000" sx="90000" sy="90000" algn="ctr" rotWithShape="0">
              <a:schemeClr val="tx2">
                <a:lumMod val="75000"/>
                <a:alpha val="9735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+mn-ea"/>
              <a:sym typeface="+mn-lt"/>
            </a:endParaRPr>
          </a:p>
        </p:txBody>
      </p:sp>
      <p:sp>
        <p:nvSpPr>
          <p:cNvPr id="82" name="圆角矩形 30"/>
          <p:cNvSpPr/>
          <p:nvPr/>
        </p:nvSpPr>
        <p:spPr>
          <a:xfrm>
            <a:off x="6352903" y="4184969"/>
            <a:ext cx="5265185" cy="189898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tx2">
                <a:lumMod val="75000"/>
                <a:alpha val="30000"/>
              </a:schemeClr>
            </a:solidFill>
            <a:prstDash val="dash"/>
          </a:ln>
          <a:effectLst>
            <a:outerShdw blurRad="381000" dist="190500" dir="5400000" sx="90000" sy="90000" algn="ctr" rotWithShape="0">
              <a:schemeClr val="tx2">
                <a:lumMod val="75000"/>
                <a:alpha val="9735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+mn-ea"/>
              <a:sym typeface="+mn-lt"/>
            </a:endParaRPr>
          </a:p>
        </p:txBody>
      </p:sp>
      <p:sp>
        <p:nvSpPr>
          <p:cNvPr id="79" name="圆角矩形 30"/>
          <p:cNvSpPr/>
          <p:nvPr/>
        </p:nvSpPr>
        <p:spPr>
          <a:xfrm>
            <a:off x="514254" y="1644995"/>
            <a:ext cx="5265185" cy="189898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tx2">
                <a:lumMod val="75000"/>
                <a:alpha val="30000"/>
              </a:schemeClr>
            </a:solidFill>
            <a:prstDash val="dash"/>
          </a:ln>
          <a:effectLst>
            <a:outerShdw blurRad="381000" dist="190500" dir="5400000" sx="90000" sy="90000" algn="ctr" rotWithShape="0">
              <a:schemeClr val="tx2">
                <a:lumMod val="75000"/>
                <a:alpha val="9735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+mn-ea"/>
              <a:sym typeface="+mn-lt"/>
            </a:endParaRPr>
          </a:p>
        </p:txBody>
      </p:sp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可满足育龄期女性患者生育需求，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弥补目录内妊娠期、哺乳期和备孕期患者用药空白，符合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“保基本”原则，临床管理难度低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multiple sclerosis,</a:t>
            </a:r>
            <a:r>
              <a:rPr lang="zh-CN" altLang="en-US" dirty="0">
                <a:cs typeface="+mn-ea"/>
                <a:sym typeface="+mn-lt"/>
              </a:rPr>
              <a:t> 多发性硬化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 Bilbao MM, et al. </a:t>
            </a:r>
            <a:r>
              <a:rPr lang="en-US" altLang="zh-CN" dirty="0" err="1">
                <a:cs typeface="+mn-ea"/>
                <a:sym typeface="+mn-lt"/>
              </a:rPr>
              <a:t>Neurologia</a:t>
            </a:r>
            <a:r>
              <a:rPr lang="en-US" altLang="zh-CN" dirty="0">
                <a:cs typeface="+mn-ea"/>
                <a:sym typeface="+mn-lt"/>
              </a:rPr>
              <a:t>. 2019; 2. </a:t>
            </a:r>
            <a:r>
              <a:rPr lang="en-US" altLang="zh-CN" dirty="0" err="1">
                <a:cs typeface="+mn-ea"/>
                <a:sym typeface="+mn-lt"/>
              </a:rPr>
              <a:t>Bonavita</a:t>
            </a:r>
            <a:r>
              <a:rPr lang="en-US" altLang="zh-CN" dirty="0">
                <a:cs typeface="+mn-ea"/>
                <a:sym typeface="+mn-lt"/>
              </a:rPr>
              <a:t> S, et al. Front Neurol. 2021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43" name="Arrow: Pentagon 3"/>
          <p:cNvSpPr/>
          <p:nvPr/>
        </p:nvSpPr>
        <p:spPr>
          <a:xfrm>
            <a:off x="519402" y="1250430"/>
            <a:ext cx="2584800" cy="457200"/>
          </a:xfrm>
          <a:prstGeom prst="homePlate">
            <a:avLst/>
          </a:prstGeom>
          <a:solidFill>
            <a:srgbClr val="007859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zh-CN" altLang="en-US" sz="1600" b="1" kern="0" dirty="0">
                <a:solidFill>
                  <a:srgbClr val="FFFFFF"/>
                </a:solidFill>
                <a:cs typeface="+mn-ea"/>
                <a:sym typeface="+mn-lt"/>
              </a:rPr>
              <a:t>对公共健康的影响</a:t>
            </a:r>
            <a:endParaRPr lang="zh-CN" altLang="en-US" sz="1600" b="1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44" name="Group 4"/>
          <p:cNvGrpSpPr/>
          <p:nvPr/>
        </p:nvGrpSpPr>
        <p:grpSpPr>
          <a:xfrm>
            <a:off x="285654" y="1233066"/>
            <a:ext cx="457200" cy="457200"/>
            <a:chOff x="588149" y="1158990"/>
            <a:chExt cx="457200" cy="457200"/>
          </a:xfrm>
        </p:grpSpPr>
        <p:sp>
          <p:nvSpPr>
            <p:cNvPr id="45" name="Flowchart: Connector 5"/>
            <p:cNvSpPr/>
            <p:nvPr/>
          </p:nvSpPr>
          <p:spPr>
            <a:xfrm>
              <a:off x="588149" y="1158990"/>
              <a:ext cx="457200" cy="457200"/>
            </a:xfrm>
            <a:prstGeom prst="flowChartConnector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pic>
          <p:nvPicPr>
            <p:cNvPr id="46" name="Graphic 6"/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12944" y="1187182"/>
              <a:ext cx="411480" cy="411480"/>
            </a:xfrm>
            <a:prstGeom prst="rect">
              <a:avLst/>
            </a:prstGeom>
          </p:spPr>
        </p:pic>
      </p:grpSp>
      <p:sp>
        <p:nvSpPr>
          <p:cNvPr id="47" name="TextBox 8"/>
          <p:cNvSpPr txBox="1"/>
          <p:nvPr/>
        </p:nvSpPr>
        <p:spPr>
          <a:xfrm>
            <a:off x="587858" y="1864273"/>
            <a:ext cx="4943366" cy="1631415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>
            <a:defPPr>
              <a:defRPr lang="zh-CN"/>
            </a:defPPr>
            <a:lvl1pPr marL="285750" indent="-285750">
              <a:spcBef>
                <a:spcPts val="600"/>
              </a:spcBef>
              <a:spcAft>
                <a:spcPts val="600"/>
              </a:spcAft>
              <a:buFont typeface="Arial" panose="020B0604020202090204" pitchFamily="34" charset="0"/>
              <a:buChar char="•"/>
              <a:defRPr>
                <a:latin typeface="Arial" panose="020B0604020202090204" pitchFamily="34" charset="0"/>
                <a:ea typeface="华文中宋" panose="02010600040101010101" pitchFamily="2" charset="-122"/>
              </a:defRPr>
            </a:lvl1pPr>
          </a:lstStyle>
          <a:p>
            <a:pPr marL="176530" indent="-176530" algn="just">
              <a:lnSpc>
                <a:spcPct val="130000"/>
              </a:lnSpc>
              <a:spcBef>
                <a:spcPts val="0"/>
              </a:spcBef>
              <a:spcAft>
                <a:spcPts val="500"/>
              </a:spcAft>
              <a:defRPr/>
            </a:pPr>
            <a:r>
              <a:rPr lang="en-US" altLang="zh-CN" sz="1500" dirty="0">
                <a:latin typeface="+mn-lt"/>
                <a:ea typeface="+mn-ea"/>
                <a:cs typeface="+mn-ea"/>
                <a:sym typeface="+mn-lt"/>
              </a:rPr>
              <a:t>MS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女性患者约占</a:t>
            </a:r>
            <a:r>
              <a:rPr lang="en-US" altLang="zh-CN" sz="1500" dirty="0">
                <a:latin typeface="+mn-lt"/>
                <a:ea typeface="+mn-ea"/>
                <a:cs typeface="+mn-ea"/>
                <a:sym typeface="+mn-lt"/>
              </a:rPr>
              <a:t>70%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，</a:t>
            </a:r>
            <a:r>
              <a:rPr lang="zh-CN" altLang="en-US" sz="1500" b="1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育龄期女性患者占比高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，</a:t>
            </a:r>
            <a:r>
              <a:rPr lang="en-US" altLang="zh-CN" sz="1500" dirty="0">
                <a:latin typeface="+mn-lt"/>
                <a:ea typeface="+mn-ea"/>
                <a:cs typeface="+mn-ea"/>
                <a:sym typeface="+mn-lt"/>
              </a:rPr>
              <a:t>35%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的</a:t>
            </a:r>
            <a:r>
              <a:rPr lang="en-US" altLang="zh-CN" sz="1500" dirty="0">
                <a:latin typeface="+mn-lt"/>
                <a:ea typeface="+mn-ea"/>
                <a:cs typeface="+mn-ea"/>
                <a:sym typeface="+mn-lt"/>
              </a:rPr>
              <a:t>MS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患者因疾病影响生育计划</a:t>
            </a:r>
            <a:r>
              <a:rPr lang="en-US" altLang="zh-CN" sz="1500" baseline="30000" dirty="0">
                <a:latin typeface="+mn-lt"/>
                <a:ea typeface="+mn-ea"/>
                <a:cs typeface="+mn-ea"/>
                <a:sym typeface="+mn-lt"/>
              </a:rPr>
              <a:t>1-2</a:t>
            </a:r>
            <a:endParaRPr lang="en-US" altLang="zh-CN" sz="1500" baseline="30000" dirty="0">
              <a:latin typeface="+mn-lt"/>
              <a:ea typeface="+mn-ea"/>
              <a:cs typeface="+mn-ea"/>
              <a:sym typeface="+mn-lt"/>
            </a:endParaRPr>
          </a:p>
          <a:p>
            <a:pPr marL="176530" indent="-176530" algn="just">
              <a:lnSpc>
                <a:spcPct val="130000"/>
              </a:lnSpc>
              <a:spcBef>
                <a:spcPts val="0"/>
              </a:spcBef>
              <a:spcAft>
                <a:spcPts val="500"/>
              </a:spcAft>
              <a:defRPr/>
            </a:pP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本品可满足育龄期女性患者</a:t>
            </a:r>
            <a:r>
              <a:rPr lang="zh-CN" altLang="en-US" sz="1500" b="1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从备孕、怀孕到哺乳的全程</a:t>
            </a:r>
            <a:r>
              <a:rPr lang="zh-CN" altLang="en-US" sz="1500" dirty="0">
                <a:latin typeface="+mn-lt"/>
                <a:ea typeface="+mn-ea"/>
                <a:cs typeface="+mn-ea"/>
                <a:sym typeface="+mn-lt"/>
              </a:rPr>
              <a:t>生育需求</a:t>
            </a:r>
            <a:endParaRPr lang="zh-CN" altLang="en-US" sz="150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9" name="Arrow: Pentagon 11"/>
          <p:cNvSpPr/>
          <p:nvPr/>
        </p:nvSpPr>
        <p:spPr>
          <a:xfrm>
            <a:off x="519402" y="3779470"/>
            <a:ext cx="2584800" cy="457200"/>
          </a:xfrm>
          <a:prstGeom prst="homePlate">
            <a:avLst/>
          </a:prstGeom>
          <a:solidFill>
            <a:srgbClr val="007859"/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zh-CN" altLang="en-US" sz="1600" b="1" kern="0" dirty="0">
                <a:solidFill>
                  <a:srgbClr val="FFFFFF"/>
                </a:solidFill>
                <a:cs typeface="+mn-ea"/>
                <a:sym typeface="+mn-lt"/>
              </a:rPr>
              <a:t>  符合“保基本”原则</a:t>
            </a:r>
            <a:endParaRPr lang="zh-CN" altLang="en-US" sz="1600" b="1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sp>
        <p:nvSpPr>
          <p:cNvPr id="50" name="TextBox 12"/>
          <p:cNvSpPr txBox="1"/>
          <p:nvPr/>
        </p:nvSpPr>
        <p:spPr>
          <a:xfrm>
            <a:off x="587859" y="4317660"/>
            <a:ext cx="4943366" cy="1773921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176530" indent="-176530" defTabSz="914400">
              <a:lnSpc>
                <a:spcPct val="130000"/>
              </a:lnSpc>
              <a:spcAft>
                <a:spcPts val="500"/>
              </a:spcAft>
              <a:buClr>
                <a:prstClr val="black"/>
              </a:buClr>
              <a:buFont typeface="Arial" panose="020B0604020202090204" pitchFamily="34" charset="0"/>
              <a:buChar char="•"/>
              <a:defRPr/>
            </a:pPr>
            <a:r>
              <a:rPr lang="en-US" altLang="zh-CN" sz="1500" dirty="0">
                <a:cs typeface="+mn-ea"/>
                <a:sym typeface="+mn-lt"/>
              </a:rPr>
              <a:t>MS</a:t>
            </a:r>
            <a:r>
              <a:rPr lang="zh-CN" altLang="en-US" sz="1500" dirty="0">
                <a:cs typeface="+mn-ea"/>
                <a:sym typeface="+mn-lt"/>
              </a:rPr>
              <a:t>属于第一批罕见病目录病种，患者规模小，可替代目录内同类药品，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对医保基金影响较小</a:t>
            </a:r>
            <a:endParaRPr lang="en-US" altLang="zh-CN" sz="1500" b="1" dirty="0">
              <a:solidFill>
                <a:srgbClr val="C00000"/>
              </a:solidFill>
              <a:cs typeface="+mn-ea"/>
              <a:sym typeface="+mn-lt"/>
            </a:endParaRPr>
          </a:p>
          <a:p>
            <a:pPr marL="176530" indent="-176530" defTabSz="914400">
              <a:lnSpc>
                <a:spcPct val="130000"/>
              </a:lnSpc>
              <a:spcAft>
                <a:spcPts val="500"/>
              </a:spcAft>
              <a:buClr>
                <a:prstClr val="black"/>
              </a:buClr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cs typeface="+mn-ea"/>
                <a:sym typeface="+mn-lt"/>
              </a:rPr>
              <a:t>药品费用高是影响</a:t>
            </a:r>
            <a:r>
              <a:rPr lang="en-US" altLang="zh-CN" sz="1500" dirty="0">
                <a:cs typeface="+mn-ea"/>
                <a:sym typeface="+mn-lt"/>
              </a:rPr>
              <a:t>MS</a:t>
            </a:r>
            <a:r>
              <a:rPr lang="zh-CN" altLang="en-US" sz="1500" dirty="0">
                <a:cs typeface="+mn-ea"/>
                <a:sym typeface="+mn-lt"/>
              </a:rPr>
              <a:t>药物可及性的主要原因之一，本品较目录内现有产品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经济性更优</a:t>
            </a:r>
            <a:r>
              <a:rPr lang="zh-CN" altLang="en-US" sz="1500" dirty="0">
                <a:solidFill>
                  <a:srgbClr val="C00000"/>
                </a:solidFill>
                <a:cs typeface="+mn-ea"/>
                <a:sym typeface="+mn-lt"/>
              </a:rPr>
              <a:t>，</a:t>
            </a:r>
            <a:r>
              <a:rPr lang="zh-CN" altLang="en-US" sz="1500" dirty="0">
                <a:cs typeface="+mn-ea"/>
                <a:sym typeface="+mn-lt"/>
              </a:rPr>
              <a:t>可提升患者的药物可及性及</a:t>
            </a:r>
            <a:r>
              <a:rPr lang="en-US" altLang="zh-CN" sz="1500" dirty="0">
                <a:cs typeface="+mn-ea"/>
                <a:sym typeface="+mn-lt"/>
              </a:rPr>
              <a:t>MS</a:t>
            </a:r>
            <a:r>
              <a:rPr lang="zh-CN" altLang="en-US" sz="1500" dirty="0">
                <a:cs typeface="+mn-ea"/>
                <a:sym typeface="+mn-lt"/>
              </a:rPr>
              <a:t>治疗率</a:t>
            </a:r>
            <a:endParaRPr lang="en-US" altLang="zh-CN" sz="1500" dirty="0">
              <a:cs typeface="+mn-ea"/>
              <a:sym typeface="+mn-lt"/>
            </a:endParaRPr>
          </a:p>
        </p:txBody>
      </p:sp>
      <p:sp>
        <p:nvSpPr>
          <p:cNvPr id="51" name="Arrow: Pentagon 13"/>
          <p:cNvSpPr/>
          <p:nvPr/>
        </p:nvSpPr>
        <p:spPr>
          <a:xfrm>
            <a:off x="6352800" y="1250430"/>
            <a:ext cx="2560320" cy="457200"/>
          </a:xfrm>
          <a:prstGeom prst="homePlate">
            <a:avLst/>
          </a:prstGeom>
          <a:solidFill>
            <a:srgbClr val="007859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zh-CN" altLang="en-US" sz="1600" b="1" kern="0" dirty="0">
                <a:solidFill>
                  <a:srgbClr val="FFFFFF"/>
                </a:solidFill>
                <a:cs typeface="+mn-ea"/>
                <a:sym typeface="+mn-lt"/>
              </a:rPr>
              <a:t>弥补目录短板</a:t>
            </a:r>
            <a:endParaRPr lang="zh-CN" altLang="en-US" sz="1600" b="1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sp>
        <p:nvSpPr>
          <p:cNvPr id="52" name="TextBox 14"/>
          <p:cNvSpPr txBox="1"/>
          <p:nvPr/>
        </p:nvSpPr>
        <p:spPr>
          <a:xfrm>
            <a:off x="6352903" y="1730490"/>
            <a:ext cx="5139850" cy="1898981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176530" indent="-176530" algn="just">
              <a:lnSpc>
                <a:spcPct val="130000"/>
              </a:lnSpc>
              <a:spcAft>
                <a:spcPts val="5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cs typeface="+mn-ea"/>
                <a:sym typeface="+mn-lt"/>
              </a:rPr>
              <a:t>本品无致畸性，是指南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唯一推荐可用于妊娠期、哺乳期和备孕期</a:t>
            </a:r>
            <a:r>
              <a:rPr lang="zh-CN" altLang="en-US" sz="1500" dirty="0">
                <a:cs typeface="+mn-ea"/>
                <a:sym typeface="+mn-lt"/>
              </a:rPr>
              <a:t>患者的必要性药品，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填补了</a:t>
            </a:r>
            <a:r>
              <a:rPr lang="zh-CN" altLang="en-US" sz="1500" dirty="0">
                <a:cs typeface="+mn-ea"/>
                <a:sym typeface="+mn-lt"/>
              </a:rPr>
              <a:t>该类患者的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用药空白</a:t>
            </a:r>
            <a:endParaRPr lang="en-US" altLang="zh-CN" sz="1500" b="1" dirty="0">
              <a:solidFill>
                <a:srgbClr val="C00000"/>
              </a:solidFill>
              <a:cs typeface="+mn-ea"/>
              <a:sym typeface="+mn-lt"/>
            </a:endParaRPr>
          </a:p>
          <a:p>
            <a:pPr marL="176530" indent="-176530" algn="just">
              <a:lnSpc>
                <a:spcPct val="130000"/>
              </a:lnSpc>
              <a:spcAft>
                <a:spcPts val="5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所有人群适用，无禁忌症，</a:t>
            </a:r>
            <a:r>
              <a:rPr lang="zh-CN" altLang="en-US" sz="1500" dirty="0">
                <a:cs typeface="+mn-ea"/>
                <a:sym typeface="+mn-lt"/>
              </a:rPr>
              <a:t>可用于有心脏和肝脏等基础疾病的患者，满足特殊病生理人群的用药需求</a:t>
            </a:r>
            <a:endParaRPr lang="zh-CN" altLang="en-US" sz="1500" dirty="0">
              <a:cs typeface="+mn-ea"/>
              <a:sym typeface="+mn-lt"/>
            </a:endParaRPr>
          </a:p>
        </p:txBody>
      </p:sp>
      <p:sp>
        <p:nvSpPr>
          <p:cNvPr id="54" name="Arrow: Pentagon 16"/>
          <p:cNvSpPr/>
          <p:nvPr/>
        </p:nvSpPr>
        <p:spPr>
          <a:xfrm>
            <a:off x="6352800" y="3779470"/>
            <a:ext cx="2560320" cy="457200"/>
          </a:xfrm>
          <a:prstGeom prst="homePlate">
            <a:avLst/>
          </a:prstGeom>
          <a:solidFill>
            <a:srgbClr val="007859"/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zh-CN" altLang="en-US" sz="1600" b="1" kern="0" dirty="0">
                <a:solidFill>
                  <a:srgbClr val="FFFFFF"/>
                </a:solidFill>
                <a:cs typeface="+mn-ea"/>
                <a:sym typeface="+mn-lt"/>
              </a:rPr>
              <a:t>临床易于管理</a:t>
            </a:r>
            <a:endParaRPr lang="zh-CN" altLang="en-US" sz="1600" b="1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sp>
        <p:nvSpPr>
          <p:cNvPr id="55" name="TextBox 17"/>
          <p:cNvSpPr txBox="1"/>
          <p:nvPr/>
        </p:nvSpPr>
        <p:spPr>
          <a:xfrm>
            <a:off x="6352903" y="4396360"/>
            <a:ext cx="5139850" cy="1616521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176530" indent="-176530" defTabSz="914400">
              <a:lnSpc>
                <a:spcPct val="130000"/>
              </a:lnSpc>
              <a:spcAft>
                <a:spcPts val="500"/>
              </a:spcAft>
              <a:buClr>
                <a:prstClr val="black"/>
              </a:buClr>
              <a:buFont typeface="Arial" panose="020B0604020202090204" pitchFamily="34" charset="0"/>
              <a:buChar char="•"/>
              <a:defRPr/>
            </a:pPr>
            <a:r>
              <a:rPr lang="en-US" altLang="zh-CN" sz="1500" dirty="0">
                <a:cs typeface="+mn-ea"/>
                <a:sym typeface="+mn-lt"/>
              </a:rPr>
              <a:t>MS</a:t>
            </a:r>
            <a:r>
              <a:rPr lang="zh-CN" altLang="en-US" sz="1500" dirty="0">
                <a:cs typeface="+mn-ea"/>
                <a:sym typeface="+mn-lt"/>
              </a:rPr>
              <a:t>疾病诊断清晰，本品适应症明确，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无临床滥用风险</a:t>
            </a:r>
            <a:endParaRPr lang="zh-CN" altLang="en-US" sz="1500" b="1" dirty="0">
              <a:solidFill>
                <a:srgbClr val="C00000"/>
              </a:solidFill>
              <a:cs typeface="+mn-ea"/>
              <a:sym typeface="+mn-lt"/>
            </a:endParaRPr>
          </a:p>
          <a:p>
            <a:pPr marL="176530" indent="-176530" defTabSz="914400">
              <a:lnSpc>
                <a:spcPct val="130000"/>
              </a:lnSpc>
              <a:spcAft>
                <a:spcPts val="500"/>
              </a:spcAft>
              <a:buClr>
                <a:prstClr val="black"/>
              </a:buClr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cs typeface="+mn-ea"/>
                <a:sym typeface="+mn-lt"/>
              </a:rPr>
              <a:t>本品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安全性高</a:t>
            </a:r>
            <a:r>
              <a:rPr lang="zh-CN" altLang="en-US" sz="1500" dirty="0">
                <a:cs typeface="+mn-ea"/>
                <a:sym typeface="+mn-lt"/>
              </a:rPr>
              <a:t>，治疗前、首剂量和治疗后均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无需特殊监测</a:t>
            </a:r>
            <a:r>
              <a:rPr lang="zh-CN" altLang="en-US" sz="1500" dirty="0">
                <a:cs typeface="+mn-ea"/>
                <a:sym typeface="+mn-lt"/>
              </a:rPr>
              <a:t>，而目录内现有产品均需进行定期用药监测</a:t>
            </a:r>
            <a:endParaRPr lang="en-US" altLang="zh-CN" sz="1500" b="1" dirty="0">
              <a:cs typeface="+mn-ea"/>
              <a:sym typeface="+mn-lt"/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6119218" y="3771071"/>
            <a:ext cx="457200" cy="457200"/>
            <a:chOff x="5999289" y="3806085"/>
            <a:chExt cx="457200" cy="457200"/>
          </a:xfrm>
        </p:grpSpPr>
        <p:sp>
          <p:nvSpPr>
            <p:cNvPr id="57" name="Flowchart: Connector 19"/>
            <p:cNvSpPr/>
            <p:nvPr/>
          </p:nvSpPr>
          <p:spPr>
            <a:xfrm>
              <a:off x="5999289" y="3806085"/>
              <a:ext cx="457200" cy="457200"/>
            </a:xfrm>
            <a:prstGeom prst="flowChartConnector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pic>
          <p:nvPicPr>
            <p:cNvPr id="58" name="Graphic 20" descr="Shield Tick with solid fill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023378" y="3835477"/>
              <a:ext cx="411480" cy="411480"/>
            </a:xfrm>
            <a:prstGeom prst="rect">
              <a:avLst/>
            </a:prstGeom>
            <a:effectLst/>
          </p:spPr>
        </p:pic>
      </p:grpSp>
      <p:grpSp>
        <p:nvGrpSpPr>
          <p:cNvPr id="59" name="Group 21"/>
          <p:cNvGrpSpPr/>
          <p:nvPr/>
        </p:nvGrpSpPr>
        <p:grpSpPr>
          <a:xfrm>
            <a:off x="345312" y="3771071"/>
            <a:ext cx="457200" cy="457200"/>
            <a:chOff x="106485" y="3835278"/>
            <a:chExt cx="457200" cy="457200"/>
          </a:xfrm>
        </p:grpSpPr>
        <p:sp>
          <p:nvSpPr>
            <p:cNvPr id="60" name="Flowchart: Connector 22"/>
            <p:cNvSpPr/>
            <p:nvPr/>
          </p:nvSpPr>
          <p:spPr>
            <a:xfrm>
              <a:off x="106485" y="3835278"/>
              <a:ext cx="457200" cy="457200"/>
            </a:xfrm>
            <a:prstGeom prst="flowChartConnector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61" name="Group 654"/>
            <p:cNvGrpSpPr/>
            <p:nvPr/>
          </p:nvGrpSpPr>
          <p:grpSpPr>
            <a:xfrm>
              <a:off x="152205" y="3880998"/>
              <a:ext cx="365760" cy="365760"/>
              <a:chOff x="5083176" y="1931988"/>
              <a:chExt cx="382588" cy="304801"/>
            </a:xfrm>
            <a:solidFill>
              <a:srgbClr val="005587"/>
            </a:solidFill>
          </p:grpSpPr>
          <p:sp>
            <p:nvSpPr>
              <p:cNvPr id="62" name="Freeform 478"/>
              <p:cNvSpPr/>
              <p:nvPr/>
            </p:nvSpPr>
            <p:spPr bwMode="auto">
              <a:xfrm>
                <a:off x="5083176" y="2082801"/>
                <a:ext cx="382588" cy="153988"/>
              </a:xfrm>
              <a:custGeom>
                <a:avLst/>
                <a:gdLst>
                  <a:gd name="T0" fmla="*/ 0 w 246"/>
                  <a:gd name="T1" fmla="*/ 69 h 99"/>
                  <a:gd name="T2" fmla="*/ 21 w 246"/>
                  <a:gd name="T3" fmla="*/ 63 h 99"/>
                  <a:gd name="T4" fmla="*/ 122 w 246"/>
                  <a:gd name="T5" fmla="*/ 99 h 99"/>
                  <a:gd name="T6" fmla="*/ 230 w 246"/>
                  <a:gd name="T7" fmla="*/ 57 h 99"/>
                  <a:gd name="T8" fmla="*/ 219 w 246"/>
                  <a:gd name="T9" fmla="*/ 31 h 99"/>
                  <a:gd name="T10" fmla="*/ 148 w 246"/>
                  <a:gd name="T11" fmla="*/ 54 h 99"/>
                  <a:gd name="T12" fmla="*/ 123 w 246"/>
                  <a:gd name="T13" fmla="*/ 75 h 99"/>
                  <a:gd name="T14" fmla="*/ 67 w 246"/>
                  <a:gd name="T15" fmla="*/ 54 h 99"/>
                  <a:gd name="T16" fmla="*/ 70 w 246"/>
                  <a:gd name="T17" fmla="*/ 47 h 99"/>
                  <a:gd name="T18" fmla="*/ 123 w 246"/>
                  <a:gd name="T19" fmla="*/ 68 h 99"/>
                  <a:gd name="T20" fmla="*/ 133 w 246"/>
                  <a:gd name="T21" fmla="*/ 42 h 99"/>
                  <a:gd name="T22" fmla="*/ 0 w 246"/>
                  <a:gd name="T23" fmla="*/ 9 h 99"/>
                  <a:gd name="T24" fmla="*/ 0 w 246"/>
                  <a:gd name="T25" fmla="*/ 6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6" h="99">
                    <a:moveTo>
                      <a:pt x="0" y="69"/>
                    </a:moveTo>
                    <a:cubicBezTo>
                      <a:pt x="10" y="65"/>
                      <a:pt x="18" y="63"/>
                      <a:pt x="21" y="63"/>
                    </a:cubicBezTo>
                    <a:cubicBezTo>
                      <a:pt x="31" y="63"/>
                      <a:pt x="100" y="99"/>
                      <a:pt x="122" y="99"/>
                    </a:cubicBezTo>
                    <a:cubicBezTo>
                      <a:pt x="141" y="99"/>
                      <a:pt x="230" y="57"/>
                      <a:pt x="230" y="57"/>
                    </a:cubicBezTo>
                    <a:cubicBezTo>
                      <a:pt x="246" y="51"/>
                      <a:pt x="235" y="25"/>
                      <a:pt x="219" y="31"/>
                    </a:cubicBezTo>
                    <a:cubicBezTo>
                      <a:pt x="148" y="54"/>
                      <a:pt x="148" y="54"/>
                      <a:pt x="148" y="54"/>
                    </a:cubicBezTo>
                    <a:cubicBezTo>
                      <a:pt x="146" y="70"/>
                      <a:pt x="133" y="77"/>
                      <a:pt x="123" y="75"/>
                    </a:cubicBezTo>
                    <a:cubicBezTo>
                      <a:pt x="115" y="73"/>
                      <a:pt x="67" y="54"/>
                      <a:pt x="67" y="54"/>
                    </a:cubicBezTo>
                    <a:cubicBezTo>
                      <a:pt x="70" y="47"/>
                      <a:pt x="70" y="47"/>
                      <a:pt x="70" y="47"/>
                    </a:cubicBezTo>
                    <a:cubicBezTo>
                      <a:pt x="123" y="68"/>
                      <a:pt x="123" y="68"/>
                      <a:pt x="123" y="68"/>
                    </a:cubicBezTo>
                    <a:cubicBezTo>
                      <a:pt x="137" y="71"/>
                      <a:pt x="149" y="50"/>
                      <a:pt x="133" y="42"/>
                    </a:cubicBezTo>
                    <a:cubicBezTo>
                      <a:pt x="67" y="11"/>
                      <a:pt x="43" y="0"/>
                      <a:pt x="0" y="9"/>
                    </a:cubicBezTo>
                    <a:cubicBezTo>
                      <a:pt x="0" y="21"/>
                      <a:pt x="0" y="64"/>
                      <a:pt x="0" y="69"/>
                    </a:cubicBezTo>
                  </a:path>
                </a:pathLst>
              </a:custGeom>
              <a:solidFill>
                <a:srgbClr val="007859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3" name="Freeform 479"/>
              <p:cNvSpPr/>
              <p:nvPr/>
            </p:nvSpPr>
            <p:spPr bwMode="auto">
              <a:xfrm>
                <a:off x="5256213" y="2106614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1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4" name="Freeform 480"/>
              <p:cNvSpPr/>
              <p:nvPr/>
            </p:nvSpPr>
            <p:spPr bwMode="auto">
              <a:xfrm>
                <a:off x="5256213" y="2063751"/>
                <a:ext cx="76200" cy="11113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5" name="Freeform 481"/>
              <p:cNvSpPr/>
              <p:nvPr/>
            </p:nvSpPr>
            <p:spPr bwMode="auto">
              <a:xfrm>
                <a:off x="5256213" y="2041526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6" name="Freeform 482"/>
              <p:cNvSpPr/>
              <p:nvPr/>
            </p:nvSpPr>
            <p:spPr bwMode="auto">
              <a:xfrm>
                <a:off x="5256213" y="2084389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solidFill>
                <a:srgbClr val="007859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7" name="Freeform 483"/>
              <p:cNvSpPr/>
              <p:nvPr/>
            </p:nvSpPr>
            <p:spPr bwMode="auto">
              <a:xfrm>
                <a:off x="5343526" y="2063751"/>
                <a:ext cx="76200" cy="11113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solidFill>
                <a:srgbClr val="007859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8" name="Freeform 484"/>
              <p:cNvSpPr/>
              <p:nvPr/>
            </p:nvSpPr>
            <p:spPr bwMode="auto">
              <a:xfrm>
                <a:off x="5343526" y="2084389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9" name="Freeform 485"/>
              <p:cNvSpPr/>
              <p:nvPr/>
            </p:nvSpPr>
            <p:spPr bwMode="auto">
              <a:xfrm>
                <a:off x="5343526" y="2106614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1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70" name="Freeform 487"/>
              <p:cNvSpPr/>
              <p:nvPr/>
            </p:nvSpPr>
            <p:spPr bwMode="auto">
              <a:xfrm>
                <a:off x="5343525" y="2019301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71" name="Freeform 488"/>
              <p:cNvSpPr/>
              <p:nvPr/>
            </p:nvSpPr>
            <p:spPr bwMode="auto">
              <a:xfrm>
                <a:off x="5343525" y="2041526"/>
                <a:ext cx="76200" cy="12700"/>
              </a:xfrm>
              <a:custGeom>
                <a:avLst/>
                <a:gdLst>
                  <a:gd name="T0" fmla="*/ 45 w 49"/>
                  <a:gd name="T1" fmla="*/ 8 h 8"/>
                  <a:gd name="T2" fmla="*/ 49 w 49"/>
                  <a:gd name="T3" fmla="*/ 4 h 8"/>
                  <a:gd name="T4" fmla="*/ 45 w 49"/>
                  <a:gd name="T5" fmla="*/ 0 h 8"/>
                  <a:gd name="T6" fmla="*/ 4 w 49"/>
                  <a:gd name="T7" fmla="*/ 0 h 8"/>
                  <a:gd name="T8" fmla="*/ 0 w 49"/>
                  <a:gd name="T9" fmla="*/ 4 h 8"/>
                  <a:gd name="T10" fmla="*/ 4 w 49"/>
                  <a:gd name="T11" fmla="*/ 8 h 8"/>
                  <a:gd name="T12" fmla="*/ 45 w 49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8">
                    <a:moveTo>
                      <a:pt x="45" y="8"/>
                    </a:moveTo>
                    <a:cubicBezTo>
                      <a:pt x="47" y="8"/>
                      <a:pt x="49" y="6"/>
                      <a:pt x="49" y="4"/>
                    </a:cubicBezTo>
                    <a:cubicBezTo>
                      <a:pt x="49" y="2"/>
                      <a:pt x="47" y="0"/>
                      <a:pt x="4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lnTo>
                      <a:pt x="45" y="8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72" name="Oval 489"/>
              <p:cNvSpPr>
                <a:spLocks noChangeArrowheads="1"/>
              </p:cNvSpPr>
              <p:nvPr/>
            </p:nvSpPr>
            <p:spPr bwMode="auto">
              <a:xfrm>
                <a:off x="5345113" y="1931988"/>
                <a:ext cx="74613" cy="74613"/>
              </a:xfrm>
              <a:prstGeom prst="ellipse">
                <a:avLst/>
              </a:prstGeom>
              <a:solidFill>
                <a:srgbClr val="007859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73" name="Group 35"/>
          <p:cNvGrpSpPr/>
          <p:nvPr/>
        </p:nvGrpSpPr>
        <p:grpSpPr>
          <a:xfrm>
            <a:off x="6142078" y="1233066"/>
            <a:ext cx="457200" cy="457200"/>
            <a:chOff x="6470483" y="1156424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4" name="Flowchart: Connector 36"/>
            <p:cNvSpPr/>
            <p:nvPr/>
          </p:nvSpPr>
          <p:spPr>
            <a:xfrm>
              <a:off x="6470483" y="1156424"/>
              <a:ext cx="457200" cy="457200"/>
            </a:xfrm>
            <a:prstGeom prst="flowChartConnector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pic>
          <p:nvPicPr>
            <p:cNvPr id="75" name="Graphic 37" descr="Medicine with solid fill"/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493343" y="1179284"/>
              <a:ext cx="411480" cy="411480"/>
            </a:xfrm>
            <a:prstGeom prst="rect">
              <a:avLst/>
            </a:prstGeom>
          </p:spPr>
        </p:pic>
      </p:grpSp>
      <p:sp>
        <p:nvSpPr>
          <p:cNvPr id="77" name="任意多边形: 形状 76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公平性一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圖片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目录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Teardrop 21"/>
          <p:cNvSpPr/>
          <p:nvPr/>
        </p:nvSpPr>
        <p:spPr>
          <a:xfrm flipH="1">
            <a:off x="1138767" y="1326799"/>
            <a:ext cx="763200" cy="763200"/>
          </a:xfrm>
          <a:prstGeom prst="teardrop">
            <a:avLst/>
          </a:prstGeom>
          <a:solidFill>
            <a:srgbClr val="007859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矩形 6"/>
          <p:cNvSpPr>
            <a:spLocks noChangeAspect="1"/>
          </p:cNvSpPr>
          <p:nvPr/>
        </p:nvSpPr>
        <p:spPr>
          <a:xfrm>
            <a:off x="2185549" y="1326799"/>
            <a:ext cx="8670708" cy="761992"/>
          </a:xfrm>
          <a:prstGeom prst="rect">
            <a:avLst/>
          </a:prstGeom>
          <a:gradFill>
            <a:gsLst>
              <a:gs pos="0">
                <a:srgbClr val="007859">
                  <a:alpha val="1000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180000" tIns="0" rIns="0" bIns="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基本信息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建议参照药品为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特立氟胺片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16934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85551" y="2272264"/>
            <a:ext cx="8670708" cy="761992"/>
          </a:xfrm>
          <a:prstGeom prst="rect">
            <a:avLst/>
          </a:prstGeom>
          <a:gradFill>
            <a:gsLst>
              <a:gs pos="0">
                <a:srgbClr val="007859">
                  <a:alpha val="1000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180000" tIns="0" rIns="0" bIns="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安全性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16934"/>
                </a:solidFill>
                <a:effectLst/>
                <a:uLnTx/>
                <a:uFillTx/>
                <a:cs typeface="+mn-ea"/>
                <a:sym typeface="+mn-lt"/>
              </a:rPr>
              <a:t>   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唯一推荐用于妊娠期、哺乳期和备孕期</a:t>
            </a:r>
            <a:endParaRPr kumimoji="0" lang="en-US" sz="2400" b="1" i="0" u="none" strike="noStrike" kern="0" cap="none" spc="0" normalizeH="0" baseline="0" noProof="0" dirty="0" err="1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94018" y="3217729"/>
            <a:ext cx="8670708" cy="761992"/>
          </a:xfrm>
          <a:prstGeom prst="rect">
            <a:avLst/>
          </a:prstGeom>
          <a:gradFill>
            <a:gsLst>
              <a:gs pos="0">
                <a:srgbClr val="007859">
                  <a:alpha val="1000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180000" tIns="0" rIns="0" bIns="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有效性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16934"/>
                </a:solidFill>
                <a:effectLst/>
                <a:uLnTx/>
                <a:uFillTx/>
                <a:cs typeface="+mn-ea"/>
                <a:sym typeface="+mn-lt"/>
              </a:rPr>
              <a:t>   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疗效全面且长期稳定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、国内外指南</a:t>
            </a:r>
            <a:r>
              <a:rPr lang="zh-CN" altLang="en-US" sz="2400" b="1" kern="0" dirty="0">
                <a:solidFill>
                  <a:srgbClr val="C00000"/>
                </a:solidFill>
                <a:cs typeface="+mn-ea"/>
                <a:sym typeface="+mn-lt"/>
              </a:rPr>
              <a:t>广泛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推荐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94018" y="4163194"/>
            <a:ext cx="8670708" cy="761992"/>
          </a:xfrm>
          <a:prstGeom prst="rect">
            <a:avLst/>
          </a:prstGeom>
          <a:gradFill>
            <a:gsLst>
              <a:gs pos="0">
                <a:srgbClr val="007859">
                  <a:alpha val="1000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180000" tIns="0" rIns="0" bIns="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创新性</a:t>
            </a: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solidFill>
                  <a:srgbClr val="016934"/>
                </a:solidFill>
                <a:effectLst/>
                <a:uLnTx/>
                <a:uFillTx/>
                <a:cs typeface="+mn-ea"/>
                <a:sym typeface="+mn-lt"/>
              </a:rPr>
              <a:t>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16934"/>
                </a:solidFill>
                <a:effectLst/>
                <a:uLnTx/>
                <a:uFillTx/>
                <a:cs typeface="+mn-ea"/>
                <a:sym typeface="+mn-lt"/>
              </a:rPr>
              <a:t>   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抗炎安全可控、多机制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神经保护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185549" y="5108660"/>
            <a:ext cx="8670708" cy="761992"/>
          </a:xfrm>
          <a:prstGeom prst="rect">
            <a:avLst/>
          </a:prstGeom>
          <a:gradFill>
            <a:gsLst>
              <a:gs pos="0">
                <a:srgbClr val="007859">
                  <a:alpha val="10000"/>
                </a:srgbClr>
              </a:gs>
              <a:gs pos="100000">
                <a:srgbClr val="007859">
                  <a:alpha val="0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180000" tIns="0" rIns="0" bIns="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公平性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16934"/>
                </a:solidFill>
                <a:effectLst/>
                <a:uLnTx/>
                <a:uFillTx/>
                <a:cs typeface="+mn-ea"/>
                <a:sym typeface="+mn-lt"/>
              </a:rPr>
              <a:t>       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填补用药空白，符合保基本原则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2" name="Teardrop 21"/>
          <p:cNvSpPr/>
          <p:nvPr/>
        </p:nvSpPr>
        <p:spPr>
          <a:xfrm flipH="1">
            <a:off x="1138767" y="2271962"/>
            <a:ext cx="763200" cy="763200"/>
          </a:xfrm>
          <a:prstGeom prst="teardrop">
            <a:avLst/>
          </a:prstGeom>
          <a:solidFill>
            <a:srgbClr val="007859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3" name="Teardrop 21"/>
          <p:cNvSpPr/>
          <p:nvPr/>
        </p:nvSpPr>
        <p:spPr>
          <a:xfrm flipH="1">
            <a:off x="1138767" y="3217125"/>
            <a:ext cx="763200" cy="763200"/>
          </a:xfrm>
          <a:prstGeom prst="teardrop">
            <a:avLst/>
          </a:prstGeom>
          <a:solidFill>
            <a:srgbClr val="007859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4" name="Teardrop 21"/>
          <p:cNvSpPr/>
          <p:nvPr/>
        </p:nvSpPr>
        <p:spPr>
          <a:xfrm flipH="1">
            <a:off x="1138767" y="4162288"/>
            <a:ext cx="763200" cy="763200"/>
          </a:xfrm>
          <a:prstGeom prst="teardrop">
            <a:avLst/>
          </a:prstGeom>
          <a:solidFill>
            <a:srgbClr val="007859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5" name="Teardrop 21"/>
          <p:cNvSpPr/>
          <p:nvPr/>
        </p:nvSpPr>
        <p:spPr>
          <a:xfrm flipH="1">
            <a:off x="1138767" y="5107452"/>
            <a:ext cx="763200" cy="763200"/>
          </a:xfrm>
          <a:prstGeom prst="teardrop">
            <a:avLst/>
          </a:prstGeom>
          <a:solidFill>
            <a:srgbClr val="007859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38767" y="1326799"/>
            <a:ext cx="763200" cy="763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01</a:t>
            </a:r>
            <a:endParaRPr kumimoji="0" lang="en-US" sz="24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138767" y="2271962"/>
            <a:ext cx="763200" cy="763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02</a:t>
            </a:r>
            <a:endParaRPr kumimoji="0" lang="en-US" sz="24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138767" y="3217125"/>
            <a:ext cx="763200" cy="763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kern="0" dirty="0">
                <a:cs typeface="+mn-ea"/>
                <a:sym typeface="+mn-lt"/>
              </a:rPr>
              <a:t>03</a:t>
            </a:r>
            <a:endParaRPr kumimoji="0" lang="en-US" sz="24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138767" y="4162288"/>
            <a:ext cx="763200" cy="763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04</a:t>
            </a:r>
            <a:endParaRPr kumimoji="0" lang="en-US" sz="24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138767" y="5107452"/>
            <a:ext cx="763200" cy="763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05</a:t>
            </a:r>
            <a:endParaRPr kumimoji="0" lang="en-US" sz="240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矩形: 圆角 28"/>
          <p:cNvSpPr/>
          <p:nvPr/>
        </p:nvSpPr>
        <p:spPr>
          <a:xfrm flipH="1">
            <a:off x="6476353" y="4070863"/>
            <a:ext cx="5449016" cy="2433763"/>
          </a:xfrm>
          <a:prstGeom prst="roundRect">
            <a:avLst>
              <a:gd name="adj" fmla="val 38213"/>
            </a:avLst>
          </a:prstGeom>
          <a:gradFill>
            <a:gsLst>
              <a:gs pos="0">
                <a:srgbClr val="007859">
                  <a:alpha val="0"/>
                </a:srgbClr>
              </a:gs>
              <a:gs pos="30000">
                <a:srgbClr val="007859">
                  <a:alpha val="0"/>
                </a:srgbClr>
              </a:gs>
              <a:gs pos="100000">
                <a:srgbClr val="007859">
                  <a:alpha val="15000"/>
                </a:srgbClr>
              </a:gs>
            </a:gsLst>
            <a:lin ang="10800000" scaled="0"/>
          </a:gra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  <a:defRPr/>
            </a:pPr>
            <a:r>
              <a:rPr lang="en-US" altLang="zh-CN" sz="1600" b="1" baseline="30000" dirty="0">
                <a:solidFill>
                  <a:srgbClr val="4E9E45"/>
                </a:solidFill>
                <a:cs typeface="+mn-ea"/>
                <a:sym typeface="+mn-lt"/>
              </a:rPr>
              <a:t> </a:t>
            </a:r>
            <a:endParaRPr lang="en-US" altLang="zh-CN" sz="1600" b="1" baseline="30000" dirty="0">
              <a:solidFill>
                <a:srgbClr val="4E9E45"/>
              </a:solidFill>
              <a:cs typeface="+mn-ea"/>
              <a:sym typeface="+mn-lt"/>
            </a:endParaRPr>
          </a:p>
        </p:txBody>
      </p:sp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药品基本信息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multiple sclerosis,</a:t>
            </a:r>
            <a:r>
              <a:rPr lang="zh-CN" altLang="en-US" dirty="0">
                <a:cs typeface="+mn-ea"/>
                <a:sym typeface="+mn-lt"/>
              </a:rPr>
              <a:t> 多发性硬化</a:t>
            </a:r>
            <a:r>
              <a:rPr lang="en-US" altLang="zh-CN" dirty="0">
                <a:cs typeface="+mn-ea"/>
                <a:sym typeface="+mn-lt"/>
              </a:rPr>
              <a:t>; DMT,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disease-modifying therapy,</a:t>
            </a:r>
            <a:r>
              <a:rPr lang="zh-CN" altLang="en-US" dirty="0">
                <a:cs typeface="+mn-ea"/>
                <a:sym typeface="+mn-lt"/>
              </a:rPr>
              <a:t> 疾病修正治疗</a:t>
            </a:r>
            <a:endParaRPr lang="zh-CN" altLang="en-US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</a:t>
            </a:r>
            <a:r>
              <a:rPr lang="zh-CN" altLang="en-US" dirty="0">
                <a:cs typeface="+mn-ea"/>
                <a:sym typeface="+mn-lt"/>
              </a:rPr>
              <a:t>醋酸格拉替雷注射液药品说明书</a:t>
            </a:r>
            <a:r>
              <a:rPr lang="en-US" altLang="zh-CN" dirty="0">
                <a:cs typeface="+mn-ea"/>
                <a:sym typeface="+mn-lt"/>
              </a:rPr>
              <a:t>; 2.</a:t>
            </a:r>
            <a:r>
              <a:rPr lang="zh-CN" altLang="en-US" dirty="0">
                <a:cs typeface="+mn-ea"/>
                <a:sym typeface="+mn-lt"/>
              </a:rPr>
              <a:t>特立氟胺片药品说明书</a:t>
            </a:r>
            <a:r>
              <a:rPr lang="en-US" altLang="zh-CN" dirty="0">
                <a:cs typeface="+mn-ea"/>
                <a:sym typeface="+mn-lt"/>
              </a:rPr>
              <a:t>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3. 《</a:t>
            </a:r>
            <a:r>
              <a:rPr lang="zh-CN" altLang="en-US" dirty="0">
                <a:cs typeface="+mn-ea"/>
                <a:sym typeface="+mn-lt"/>
              </a:rPr>
              <a:t>中国多发性硬化患者健康洞察蓝皮书暨</a:t>
            </a:r>
            <a:r>
              <a:rPr lang="en-US" altLang="zh-CN" dirty="0">
                <a:cs typeface="+mn-ea"/>
                <a:sym typeface="+mn-lt"/>
              </a:rPr>
              <a:t>2021</a:t>
            </a:r>
            <a:r>
              <a:rPr lang="zh-CN" altLang="en-US" dirty="0">
                <a:cs typeface="+mn-ea"/>
                <a:sym typeface="+mn-lt"/>
              </a:rPr>
              <a:t>版中国多发性硬化患者生存质量报告</a:t>
            </a:r>
            <a:r>
              <a:rPr lang="en-US" altLang="zh-CN" dirty="0">
                <a:cs typeface="+mn-ea"/>
                <a:sym typeface="+mn-lt"/>
              </a:rPr>
              <a:t>》; 4.</a:t>
            </a:r>
            <a:r>
              <a:rPr lang="zh-CN" altLang="en-US" dirty="0">
                <a:cs typeface="+mn-ea"/>
                <a:sym typeface="+mn-lt"/>
              </a:rPr>
              <a:t>醋酸格拉替雷网状荟萃分析报告</a:t>
            </a:r>
            <a:r>
              <a:rPr lang="en-US" altLang="zh-CN" dirty="0">
                <a:cs typeface="+mn-ea"/>
                <a:sym typeface="+mn-lt"/>
              </a:rPr>
              <a:t>;</a:t>
            </a:r>
            <a:endParaRPr lang="zh-CN" altLang="en-US" dirty="0">
              <a:cs typeface="+mn-ea"/>
              <a:sym typeface="+mn-lt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81030" y="1152828"/>
          <a:ext cx="5837490" cy="253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642"/>
                <a:gridCol w="1660478"/>
                <a:gridCol w="1683143"/>
                <a:gridCol w="710227"/>
              </a:tblGrid>
              <a:tr h="475742">
                <a:tc>
                  <a:txBody>
                    <a:bodyPr/>
                    <a:lstStyle/>
                    <a:p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通用名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醋酸格拉替雷注射液</a:t>
                      </a:r>
                      <a:r>
                        <a:rPr kumimoji="0" lang="en-US" altLang="zh-CN" sz="1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endParaRPr kumimoji="0" lang="zh-CN" altLang="en-US" sz="15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75742">
                <a:tc>
                  <a:txBody>
                    <a:bodyPr/>
                    <a:lstStyle/>
                    <a:p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注册规格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0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(1) 1ml:</a:t>
                      </a:r>
                      <a:r>
                        <a:rPr kumimoji="0" lang="en-US" altLang="zh-CN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4</a:t>
                      </a:r>
                      <a:r>
                        <a:rPr kumimoji="0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0mg (</a:t>
                      </a:r>
                      <a:r>
                        <a:rPr kumimoji="0" lang="zh-CN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主规格</a:t>
                      </a:r>
                      <a:r>
                        <a:rPr kumimoji="0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);</a:t>
                      </a:r>
                      <a:r>
                        <a:rPr kumimoji="0" lang="zh-CN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kumimoji="0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(2) 1ml:</a:t>
                      </a: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r>
                        <a:rPr kumimoji="0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0mg </a:t>
                      </a:r>
                      <a:endParaRPr lang="en-US" altLang="zh-CN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75742">
                <a:tc>
                  <a:txBody>
                    <a:bodyPr/>
                    <a:lstStyle/>
                    <a:p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注册类别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altLang="zh-CN" sz="1500" b="1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5.1</a:t>
                      </a:r>
                      <a:r>
                        <a:rPr lang="zh-CN" altLang="en-US" sz="1500" b="1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类</a:t>
                      </a:r>
                      <a:endParaRPr lang="en-US" altLang="zh-CN" sz="1500" b="1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556332">
                <a:tc>
                  <a:txBody>
                    <a:bodyPr/>
                    <a:lstStyle/>
                    <a:p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中国大陆首次上市时间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2023</a:t>
                      </a:r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6</a:t>
                      </a:r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月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84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中国大陆同通用名药品上市情况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5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无</a:t>
                      </a:r>
                      <a:endParaRPr lang="zh-CN" altLang="en-US" sz="15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6332">
                <a:tc>
                  <a:txBody>
                    <a:bodyPr/>
                    <a:lstStyle/>
                    <a:p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全球首个上市国家</a:t>
                      </a:r>
                      <a:r>
                        <a:rPr lang="en-US" altLang="zh-CN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地区及时间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美国</a:t>
                      </a: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endParaRPr lang="en-US" altLang="zh-CN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1996</a:t>
                      </a:r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12</a:t>
                      </a:r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月</a:t>
                      </a:r>
                      <a:endParaRPr lang="en-US" altLang="zh-CN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84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是否为</a:t>
                      </a:r>
                      <a:r>
                        <a:rPr lang="en-US" altLang="zh-CN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OTC</a:t>
                      </a:r>
                      <a:r>
                        <a:rPr lang="zh-CN" altLang="en-US" sz="15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药品</a:t>
                      </a:r>
                      <a:endParaRPr lang="zh-CN" altLang="en-US" sz="15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5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否</a:t>
                      </a:r>
                      <a:endParaRPr lang="zh-CN" altLang="en-US" sz="15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Connector 30"/>
          <p:cNvCxnSpPr/>
          <p:nvPr/>
        </p:nvCxnSpPr>
        <p:spPr>
          <a:xfrm>
            <a:off x="287636" y="3996337"/>
            <a:ext cx="5724000" cy="0"/>
          </a:xfrm>
          <a:prstGeom prst="line">
            <a:avLst/>
          </a:prstGeom>
          <a:ln w="19050">
            <a:solidFill>
              <a:srgbClr val="007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25761" y="3834755"/>
            <a:ext cx="1560145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 anchorCtr="0">
            <a:spAutoFit/>
          </a:bodyPr>
          <a:lstStyle/>
          <a:p>
            <a:r>
              <a:rPr lang="zh-CN" altLang="en-US" sz="1500" b="1" dirty="0">
                <a:cs typeface="+mn-ea"/>
                <a:sym typeface="+mn-lt"/>
              </a:rPr>
              <a:t>说明书适应症</a:t>
            </a:r>
            <a:endParaRPr lang="zh-CN" altLang="en-US" sz="1500" b="1" dirty="0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6631" y="4138373"/>
            <a:ext cx="5812630" cy="6671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indent="0" algn="l" defTabSz="410845" eaLnBrk="1" latinLnBrk="0" hangingPunct="1">
              <a:lnSpc>
                <a:spcPct val="130000"/>
              </a:lnSpc>
              <a:spcAft>
                <a:spcPts val="500"/>
              </a:spcAft>
              <a:buClrTx/>
              <a:buSzTx/>
              <a:buFontTx/>
              <a:buNone/>
            </a:pPr>
            <a:r>
              <a:rPr lang="zh-CN" altLang="en-US" sz="1500" dirty="0">
                <a:cs typeface="+mn-ea"/>
                <a:sym typeface="+mn-lt"/>
              </a:rPr>
              <a:t>适用于治疗</a:t>
            </a:r>
            <a:r>
              <a:rPr lang="zh-CN" altLang="en-US" sz="1500" dirty="0">
                <a:solidFill>
                  <a:srgbClr val="007859"/>
                </a:solidFill>
                <a:cs typeface="+mn-ea"/>
                <a:sym typeface="+mn-lt"/>
              </a:rPr>
              <a:t>复发型多发性硬化成人患者</a:t>
            </a:r>
            <a:r>
              <a:rPr lang="zh-CN" altLang="en-US" sz="1500" dirty="0">
                <a:cs typeface="+mn-ea"/>
                <a:sym typeface="+mn-lt"/>
              </a:rPr>
              <a:t>，包括临床孤立综合征、复发缓解型多发性硬化和活动性继发进展型多发性硬化</a:t>
            </a:r>
            <a:endParaRPr lang="zh-CN" altLang="en-US" sz="1500" b="0" i="0" u="none" strike="noStrike" cap="none" spc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uFillTx/>
              <a:cs typeface="+mn-ea"/>
              <a:sym typeface="+mn-lt"/>
            </a:endParaRPr>
          </a:p>
        </p:txBody>
      </p:sp>
      <p:cxnSp>
        <p:nvCxnSpPr>
          <p:cNvPr id="12" name="Straight Connector 30"/>
          <p:cNvCxnSpPr/>
          <p:nvPr/>
        </p:nvCxnSpPr>
        <p:spPr>
          <a:xfrm>
            <a:off x="287636" y="5091810"/>
            <a:ext cx="5724000" cy="0"/>
          </a:xfrm>
          <a:prstGeom prst="line">
            <a:avLst/>
          </a:prstGeom>
          <a:ln w="19050">
            <a:solidFill>
              <a:srgbClr val="007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25761" y="4930228"/>
            <a:ext cx="1140644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 anchorCtr="0">
            <a:spAutoFit/>
          </a:bodyPr>
          <a:lstStyle/>
          <a:p>
            <a:r>
              <a:rPr lang="zh-CN" altLang="en-US" sz="1500" b="1" dirty="0">
                <a:cs typeface="+mn-ea"/>
                <a:sym typeface="+mn-lt"/>
              </a:rPr>
              <a:t>用法用量</a:t>
            </a:r>
            <a:endParaRPr lang="zh-CN" altLang="en-US" sz="1500" b="1" dirty="0">
              <a:cs typeface="+mn-ea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6630" y="5196138"/>
            <a:ext cx="5901167" cy="12915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Aft>
                <a:spcPts val="500"/>
              </a:spcAft>
              <a:buClrTx/>
              <a:buSzTx/>
              <a:buFontTx/>
              <a:buNone/>
              <a:defRPr/>
            </a:pPr>
            <a:r>
              <a:rPr lang="zh-CN" altLang="en-US" sz="1500" dirty="0">
                <a:cs typeface="+mn-ea"/>
                <a:sym typeface="+mn-lt"/>
              </a:rPr>
              <a:t>本品仅供皮下注射给药，请勿静脉给药。给药方案取决于选择的产品规格。推荐剂量为：醋酸格拉替雷</a:t>
            </a:r>
            <a:r>
              <a:rPr lang="en-US" altLang="zh-CN" sz="1500" dirty="0">
                <a:solidFill>
                  <a:srgbClr val="007859"/>
                </a:solidFill>
                <a:cs typeface="+mn-ea"/>
                <a:sym typeface="+mn-lt"/>
              </a:rPr>
              <a:t>1ml:40mg</a:t>
            </a:r>
            <a:r>
              <a:rPr lang="zh-CN" altLang="en-US" sz="1500" dirty="0">
                <a:solidFill>
                  <a:srgbClr val="007859"/>
                </a:solidFill>
                <a:cs typeface="+mn-ea"/>
                <a:sym typeface="+mn-lt"/>
              </a:rPr>
              <a:t>规格：每周三次</a:t>
            </a:r>
            <a:r>
              <a:rPr lang="zh-CN" altLang="en-US" sz="1500" dirty="0">
                <a:cs typeface="+mn-ea"/>
                <a:sym typeface="+mn-lt"/>
              </a:rPr>
              <a:t>，间隔至少</a:t>
            </a:r>
            <a:r>
              <a:rPr lang="en-US" altLang="zh-CN" sz="1500" dirty="0">
                <a:cs typeface="+mn-ea"/>
                <a:sym typeface="+mn-lt"/>
              </a:rPr>
              <a:t>48</a:t>
            </a:r>
            <a:r>
              <a:rPr lang="zh-CN" altLang="en-US" sz="1500" dirty="0">
                <a:cs typeface="+mn-ea"/>
                <a:sym typeface="+mn-lt"/>
              </a:rPr>
              <a:t>小时。醋酸格拉替雷</a:t>
            </a:r>
            <a:r>
              <a:rPr lang="en-US" altLang="zh-CN" sz="1500" dirty="0">
                <a:cs typeface="+mn-ea"/>
                <a:sym typeface="+mn-lt"/>
              </a:rPr>
              <a:t>1ml:20mg</a:t>
            </a:r>
            <a:r>
              <a:rPr lang="zh-CN" altLang="en-US" sz="1500" dirty="0">
                <a:cs typeface="+mn-ea"/>
                <a:sym typeface="+mn-lt"/>
              </a:rPr>
              <a:t>规格：每日一次。</a:t>
            </a:r>
            <a:r>
              <a:rPr lang="zh-HK" altLang="en-US" sz="1500" dirty="0">
                <a:cs typeface="+mn-ea"/>
                <a:sym typeface="+mn-lt"/>
              </a:rPr>
              <a:t>醋酸格拉替雷1</a:t>
            </a:r>
            <a:r>
              <a:rPr lang="en-US" altLang="zh-HK" sz="1500" dirty="0">
                <a:cs typeface="+mn-ea"/>
                <a:sym typeface="+mn-lt"/>
              </a:rPr>
              <a:t>ml：20mg</a:t>
            </a:r>
            <a:r>
              <a:rPr lang="zh-HK" altLang="en-US" sz="1500" dirty="0">
                <a:cs typeface="+mn-ea"/>
                <a:sym typeface="+mn-lt"/>
              </a:rPr>
              <a:t>规格和1</a:t>
            </a:r>
            <a:r>
              <a:rPr lang="en-US" altLang="zh-HK" sz="1500" dirty="0">
                <a:cs typeface="+mn-ea"/>
                <a:sym typeface="+mn-lt"/>
              </a:rPr>
              <a:t>ml：40mg</a:t>
            </a:r>
            <a:r>
              <a:rPr lang="zh-HK" altLang="en-US" sz="1500" dirty="0">
                <a:cs typeface="+mn-ea"/>
                <a:sym typeface="+mn-lt"/>
              </a:rPr>
              <a:t>规格不可互换。</a:t>
            </a:r>
            <a:endParaRPr lang="zh-HK" altLang="en-US" sz="1500" dirty="0">
              <a:cs typeface="+mn-ea"/>
              <a:sym typeface="+mn-lt"/>
            </a:endParaRPr>
          </a:p>
        </p:txBody>
      </p:sp>
      <p:sp>
        <p:nvSpPr>
          <p:cNvPr id="30" name="矩形 17"/>
          <p:cNvSpPr/>
          <p:nvPr/>
        </p:nvSpPr>
        <p:spPr>
          <a:xfrm>
            <a:off x="6461954" y="1152828"/>
            <a:ext cx="5449016" cy="2594005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800" b="1" i="0" u="none" strike="noStrike" kern="1200" cap="none" spc="0" normalizeH="0" baseline="30000" noProof="0" dirty="0">
              <a:ln>
                <a:noFill/>
              </a:ln>
              <a:solidFill>
                <a:srgbClr val="4E9E45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1" name="TextBox 146"/>
          <p:cNvSpPr txBox="1"/>
          <p:nvPr/>
        </p:nvSpPr>
        <p:spPr>
          <a:xfrm>
            <a:off x="6448183" y="4294982"/>
            <a:ext cx="5218056" cy="2140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530" marR="0" lvl="0" indent="-176530" algn="l" defTabSz="914400" rtl="0" eaLnBrk="1" fontAlgn="auto" latinLnBrk="0" hangingPunct="1">
              <a:lnSpc>
                <a:spcPct val="120000"/>
              </a:lnSpc>
              <a:spcAft>
                <a:spcPts val="50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安全性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-</a:t>
            </a:r>
            <a:r>
              <a:rPr lang="zh-CN" altLang="en-US" sz="1500" b="1" dirty="0">
                <a:cs typeface="+mn-ea"/>
                <a:sym typeface="+mn-lt"/>
              </a:rPr>
              <a:t>特殊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人群：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本品是</a:t>
            </a:r>
            <a:r>
              <a:rPr lang="zh-CN" altLang="en-US" sz="1500" dirty="0">
                <a:cs typeface="+mn-ea"/>
                <a:sym typeface="+mn-lt"/>
              </a:rPr>
              <a:t>中国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指南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唯一推荐可用于妊娠期、</a:t>
            </a:r>
            <a:r>
              <a:rPr lang="zh-CN" altLang="en-US" sz="1500" b="1" dirty="0">
                <a:solidFill>
                  <a:srgbClr val="007859"/>
                </a:solidFill>
                <a:cs typeface="+mn-ea"/>
                <a:sym typeface="+mn-lt"/>
              </a:rPr>
              <a:t>哺乳期和备孕期</a:t>
            </a:r>
            <a:r>
              <a:rPr kumimoji="0" lang="zh-CN" altLang="en-US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患者的</a:t>
            </a:r>
            <a:r>
              <a:rPr kumimoji="0" lang="en-US" altLang="zh-CN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DMT</a:t>
            </a:r>
            <a:r>
              <a:rPr kumimoji="0" lang="zh-CN" altLang="en-US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药物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。特立氟胺存在致畸风险，且停用后自然洗脱期超过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8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个月</a:t>
            </a:r>
            <a:r>
              <a:rPr kumimoji="0" lang="en-US" altLang="zh-CN" sz="15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2</a:t>
            </a:r>
            <a:endParaRPr kumimoji="0" lang="en-US" altLang="zh-CN" sz="1500" b="0" i="0" u="none" strike="noStrike" kern="1200" cap="none" spc="0" normalizeH="0" baseline="3000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500"/>
              </a:spcAft>
              <a:buFont typeface="Arial" panose="020B0604020202090204" pitchFamily="34" charset="0"/>
              <a:buChar char="•"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安全性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-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整体人群：</a:t>
            </a:r>
            <a:r>
              <a:rPr kumimoji="0" lang="zh-CN" altLang="en-US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本品</a:t>
            </a:r>
            <a:r>
              <a:rPr lang="zh-CN" altLang="en-US" sz="1500" b="1" dirty="0">
                <a:solidFill>
                  <a:srgbClr val="007859"/>
                </a:solidFill>
                <a:cs typeface="+mn-ea"/>
                <a:sym typeface="+mn-lt"/>
              </a:rPr>
              <a:t>适用于所有人群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，无禁忌症</a:t>
            </a:r>
            <a:r>
              <a:rPr kumimoji="0" lang="zh-CN" altLang="en-US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，可用于有心脏和肝脏等基础疾病患者，无需特殊监测</a:t>
            </a:r>
            <a:endParaRPr kumimoji="0" lang="en-US" altLang="zh-CN" sz="15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5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b="1" dirty="0">
                <a:cs typeface="+mn-ea"/>
                <a:sym typeface="+mn-lt"/>
              </a:rPr>
              <a:t>有效性：</a:t>
            </a:r>
            <a:r>
              <a:rPr lang="en-US" altLang="zh-CN" sz="1500" dirty="0">
                <a:cs typeface="+mn-ea"/>
                <a:sym typeface="+mn-lt"/>
              </a:rPr>
              <a:t>Meta</a:t>
            </a:r>
            <a:r>
              <a:rPr lang="zh-CN" altLang="en-US" sz="1500" dirty="0">
                <a:cs typeface="+mn-ea"/>
                <a:sym typeface="+mn-lt"/>
              </a:rPr>
              <a:t>分析</a:t>
            </a:r>
            <a:r>
              <a:rPr lang="en-US" altLang="zh-CN" sz="1500" baseline="30000" dirty="0">
                <a:cs typeface="+mn-ea"/>
                <a:sym typeface="+mn-lt"/>
              </a:rPr>
              <a:t>4</a:t>
            </a:r>
            <a:r>
              <a:rPr lang="zh-CN" altLang="en-US" sz="1500" dirty="0">
                <a:cs typeface="+mn-ea"/>
                <a:sym typeface="+mn-lt"/>
              </a:rPr>
              <a:t>显示，本品</a:t>
            </a:r>
            <a:r>
              <a:rPr lang="en-US" altLang="zh-CN" sz="1500" dirty="0">
                <a:cs typeface="+mn-ea"/>
                <a:sym typeface="+mn-lt"/>
              </a:rPr>
              <a:t>MS</a:t>
            </a:r>
            <a:r>
              <a:rPr lang="zh-CN" altLang="en-US" sz="1500" dirty="0">
                <a:cs typeface="+mn-ea"/>
                <a:sym typeface="+mn-lt"/>
              </a:rPr>
              <a:t>年复发率显著低于特立氟胺（复发风险降低</a:t>
            </a:r>
            <a:r>
              <a:rPr lang="en-US" altLang="zh-CN" sz="1500" dirty="0">
                <a:cs typeface="+mn-ea"/>
                <a:sym typeface="+mn-lt"/>
              </a:rPr>
              <a:t>23%~32%</a:t>
            </a:r>
            <a:r>
              <a:rPr lang="zh-CN" altLang="en-US" sz="1500" dirty="0">
                <a:cs typeface="+mn-ea"/>
                <a:sym typeface="+mn-lt"/>
              </a:rPr>
              <a:t>）</a:t>
            </a:r>
            <a:endParaRPr kumimoji="0" lang="en-US" altLang="zh-CN" sz="1500" b="1" i="0" u="none" strike="noStrike" kern="1200" cap="none" spc="0" normalizeH="0" baseline="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2" name="任意多边形: 形状 31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基本信息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" name="文本框 5"/>
          <p:cNvSpPr txBox="1"/>
          <p:nvPr/>
        </p:nvSpPr>
        <p:spPr>
          <a:xfrm>
            <a:off x="6532661" y="1320221"/>
            <a:ext cx="4990348" cy="3231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zh-CN" altLang="en-US" sz="1500" b="1" dirty="0">
                <a:solidFill>
                  <a:schemeClr val="tx1"/>
                </a:solidFill>
                <a:cs typeface="+mn-ea"/>
                <a:sym typeface="+mn-lt"/>
              </a:rPr>
              <a:t>参照药推荐建议：</a:t>
            </a:r>
            <a:r>
              <a:rPr lang="zh-CN" altLang="en-US" sz="1500" b="1" u="sng" dirty="0">
                <a:solidFill>
                  <a:srgbClr val="007859"/>
                </a:solidFill>
                <a:cs typeface="+mn-ea"/>
                <a:sym typeface="+mn-lt"/>
              </a:rPr>
              <a:t>特立氟胺片</a:t>
            </a:r>
            <a:endParaRPr lang="zh-CN" altLang="en-US" sz="1500" b="1" u="sng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649334" y="1836454"/>
            <a:ext cx="1377434" cy="3680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>
              <a:lnSpc>
                <a:spcPct val="125000"/>
              </a:lnSpc>
            </a:pPr>
            <a:r>
              <a:rPr lang="zh-CN" altLang="en-US" sz="1500" dirty="0">
                <a:solidFill>
                  <a:schemeClr val="tx1"/>
                </a:solidFill>
                <a:cs typeface="+mn-ea"/>
                <a:sym typeface="+mn-lt"/>
              </a:rPr>
              <a:t>参照药选择理由</a:t>
            </a:r>
            <a:r>
              <a:rPr lang="en-US" altLang="zh-CN" sz="1500" dirty="0">
                <a:solidFill>
                  <a:schemeClr val="tx1"/>
                </a:solidFill>
                <a:cs typeface="+mn-ea"/>
                <a:sym typeface="+mn-lt"/>
              </a:rPr>
              <a:t>:</a:t>
            </a:r>
            <a:endParaRPr lang="en-US" sz="15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52161" y="2231204"/>
            <a:ext cx="3718505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>
              <a:lnSpc>
                <a:spcPct val="120000"/>
              </a:lnSpc>
              <a:defRPr/>
            </a:pPr>
            <a:r>
              <a:rPr lang="zh-CN" altLang="en-US" sz="1500" dirty="0">
                <a:solidFill>
                  <a:schemeClr val="tx1"/>
                </a:solidFill>
                <a:cs typeface="+mn-ea"/>
                <a:sym typeface="+mn-lt"/>
              </a:rPr>
              <a:t>二者适应症完全一致</a:t>
            </a:r>
            <a:r>
              <a:rPr lang="en-US" altLang="zh-CN" sz="1500" baseline="30000" dirty="0">
                <a:solidFill>
                  <a:schemeClr val="tx1"/>
                </a:solidFill>
                <a:cs typeface="+mn-ea"/>
                <a:sym typeface="+mn-lt"/>
              </a:rPr>
              <a:t>2</a:t>
            </a:r>
            <a:endParaRPr lang="en-US" altLang="zh-CN" sz="1500" baseline="300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6" name="椭圆 23"/>
          <p:cNvSpPr/>
          <p:nvPr/>
        </p:nvSpPr>
        <p:spPr>
          <a:xfrm>
            <a:off x="6955005" y="2269675"/>
            <a:ext cx="280800" cy="288000"/>
          </a:xfrm>
          <a:prstGeom prst="ellipse">
            <a:avLst/>
          </a:prstGeom>
          <a:solidFill>
            <a:srgbClr val="00785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1</a:t>
            </a:r>
            <a:endParaRPr kumimoji="0" lang="zh-CN" altLang="en-US" sz="1500" b="1" u="sng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482775" y="3190393"/>
            <a:ext cx="3929295" cy="523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>
              <a:lnSpc>
                <a:spcPct val="120000"/>
              </a:lnSpc>
              <a:defRPr/>
            </a:pPr>
            <a:r>
              <a:rPr lang="zh-CN" altLang="en-US" sz="1500" dirty="0">
                <a:solidFill>
                  <a:schemeClr val="tx1"/>
                </a:solidFill>
                <a:cs typeface="+mn-ea"/>
                <a:sym typeface="+mn-lt"/>
              </a:rPr>
              <a:t>为目前在售最早获批的产品，在国内临床使用经验最丰富</a:t>
            </a:r>
            <a:endParaRPr lang="zh-CN" altLang="en-US" sz="15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矩形: 圆角 21"/>
          <p:cNvSpPr/>
          <p:nvPr/>
        </p:nvSpPr>
        <p:spPr>
          <a:xfrm>
            <a:off x="10216140" y="1181989"/>
            <a:ext cx="1634506" cy="624148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C00000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zh-CN" altLang="en-US" sz="1500" b="1" dirty="0">
                <a:solidFill>
                  <a:schemeClr val="tx1"/>
                </a:solidFill>
                <a:cs typeface="+mn-ea"/>
                <a:sym typeface="+mn-lt"/>
              </a:rPr>
              <a:t>建议价值评级为：改进</a:t>
            </a:r>
            <a:endParaRPr lang="zh-CN" altLang="en-US" sz="1500" b="1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Rectangle 2"/>
          <p:cNvSpPr/>
          <p:nvPr/>
        </p:nvSpPr>
        <p:spPr>
          <a:xfrm>
            <a:off x="6532661" y="3862187"/>
            <a:ext cx="2581640" cy="392400"/>
          </a:xfrm>
          <a:custGeom>
            <a:avLst/>
            <a:gdLst>
              <a:gd name="connsiteX0" fmla="*/ 0 w 4442092"/>
              <a:gd name="connsiteY0" fmla="*/ 0 h 369103"/>
              <a:gd name="connsiteX1" fmla="*/ 4442092 w 4442092"/>
              <a:gd name="connsiteY1" fmla="*/ 0 h 369103"/>
              <a:gd name="connsiteX2" fmla="*/ 4442092 w 4442092"/>
              <a:gd name="connsiteY2" fmla="*/ 369103 h 369103"/>
              <a:gd name="connsiteX3" fmla="*/ 0 w 4442092"/>
              <a:gd name="connsiteY3" fmla="*/ 369103 h 369103"/>
              <a:gd name="connsiteX4" fmla="*/ 0 w 4442092"/>
              <a:gd name="connsiteY4" fmla="*/ 0 h 369103"/>
              <a:gd name="connsiteX0-1" fmla="*/ 0 w 4661899"/>
              <a:gd name="connsiteY0-2" fmla="*/ 0 h 369103"/>
              <a:gd name="connsiteX1-3" fmla="*/ 4442092 w 4661899"/>
              <a:gd name="connsiteY1-4" fmla="*/ 0 h 369103"/>
              <a:gd name="connsiteX2-5" fmla="*/ 4661899 w 4661899"/>
              <a:gd name="connsiteY2-6" fmla="*/ 369103 h 369103"/>
              <a:gd name="connsiteX3-7" fmla="*/ 0 w 4661899"/>
              <a:gd name="connsiteY3-8" fmla="*/ 369103 h 369103"/>
              <a:gd name="connsiteX4-9" fmla="*/ 0 w 4661899"/>
              <a:gd name="connsiteY4-10" fmla="*/ 0 h 369103"/>
              <a:gd name="connsiteX0-11" fmla="*/ 0 w 4661899"/>
              <a:gd name="connsiteY0-12" fmla="*/ 0 h 369103"/>
              <a:gd name="connsiteX1-13" fmla="*/ 4244376 w 4661899"/>
              <a:gd name="connsiteY1-14" fmla="*/ 0 h 369103"/>
              <a:gd name="connsiteX2-15" fmla="*/ 4661899 w 4661899"/>
              <a:gd name="connsiteY2-16" fmla="*/ 369103 h 369103"/>
              <a:gd name="connsiteX3-17" fmla="*/ 0 w 4661899"/>
              <a:gd name="connsiteY3-18" fmla="*/ 369103 h 369103"/>
              <a:gd name="connsiteX4-19" fmla="*/ 0 w 4661899"/>
              <a:gd name="connsiteY4-20" fmla="*/ 0 h 369103"/>
              <a:gd name="connsiteX0-21" fmla="*/ 0 w 4661899"/>
              <a:gd name="connsiteY0-22" fmla="*/ 0 h 369103"/>
              <a:gd name="connsiteX1-23" fmla="*/ 4347465 w 4661899"/>
              <a:gd name="connsiteY1-24" fmla="*/ 0 h 369103"/>
              <a:gd name="connsiteX2-25" fmla="*/ 4661899 w 4661899"/>
              <a:gd name="connsiteY2-26" fmla="*/ 369103 h 369103"/>
              <a:gd name="connsiteX3-27" fmla="*/ 0 w 4661899"/>
              <a:gd name="connsiteY3-28" fmla="*/ 369103 h 369103"/>
              <a:gd name="connsiteX4-29" fmla="*/ 0 w 4661899"/>
              <a:gd name="connsiteY4-30" fmla="*/ 0 h 36910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4661899" h="369103">
                <a:moveTo>
                  <a:pt x="0" y="0"/>
                </a:moveTo>
                <a:lnTo>
                  <a:pt x="4347465" y="0"/>
                </a:lnTo>
                <a:lnTo>
                  <a:pt x="4661899" y="369103"/>
                </a:lnTo>
                <a:lnTo>
                  <a:pt x="0" y="369103"/>
                </a:lnTo>
                <a:lnTo>
                  <a:pt x="0" y="0"/>
                </a:lnTo>
                <a:close/>
              </a:path>
            </a:pathLst>
          </a:custGeom>
          <a:solidFill>
            <a:srgbClr val="007859"/>
          </a:solidFill>
          <a:ln w="19050">
            <a:solidFill>
              <a:sysClr val="window" lastClr="FFFFFF"/>
            </a:solidFill>
          </a:ln>
        </p:spPr>
        <p:txBody>
          <a:bodyPr wrap="square" lIns="0" tIns="0" rIns="0" bIns="0" anchor="ctr">
            <a:noAutofit/>
          </a:bodyPr>
          <a:lstStyle/>
          <a:p>
            <a:pPr>
              <a:spcAft>
                <a:spcPts val="1200"/>
              </a:spcAft>
            </a:pPr>
            <a:endParaRPr lang="zh-CN" altLang="en-US" sz="15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649334" y="3908266"/>
            <a:ext cx="3252554" cy="3231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与参照药相比较的优势</a:t>
            </a:r>
            <a:endParaRPr lang="zh-CN" altLang="en-US" sz="15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8" name="Rectangle 141"/>
          <p:cNvSpPr/>
          <p:nvPr/>
        </p:nvSpPr>
        <p:spPr>
          <a:xfrm>
            <a:off x="6446157" y="1826006"/>
            <a:ext cx="5472000" cy="45719"/>
          </a:xfrm>
          <a:prstGeom prst="rect">
            <a:avLst/>
          </a:prstGeom>
          <a:solidFill>
            <a:srgbClr val="007859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9" name="椭圆 23"/>
          <p:cNvSpPr/>
          <p:nvPr/>
        </p:nvSpPr>
        <p:spPr>
          <a:xfrm>
            <a:off x="6955005" y="3248949"/>
            <a:ext cx="280800" cy="288000"/>
          </a:xfrm>
          <a:prstGeom prst="ellipse">
            <a:avLst/>
          </a:prstGeom>
          <a:solidFill>
            <a:srgbClr val="00785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3</a:t>
            </a:r>
            <a:endParaRPr kumimoji="0" lang="zh-CN" altLang="en-US" sz="1500" b="1" u="sng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7452160" y="2674939"/>
            <a:ext cx="4435809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>
              <a:lnSpc>
                <a:spcPct val="120000"/>
              </a:lnSpc>
              <a:defRPr/>
            </a:pPr>
            <a:r>
              <a:rPr lang="zh-CN" altLang="en-US" sz="1500" dirty="0">
                <a:solidFill>
                  <a:schemeClr val="tx1"/>
                </a:solidFill>
                <a:cs typeface="+mn-ea"/>
                <a:sym typeface="+mn-lt"/>
              </a:rPr>
              <a:t>为我国目前临床应用最广泛的</a:t>
            </a:r>
            <a:r>
              <a:rPr lang="en-US" altLang="zh-CN" sz="1500" dirty="0">
                <a:solidFill>
                  <a:schemeClr val="tx1"/>
                </a:solidFill>
                <a:cs typeface="+mn-ea"/>
                <a:sym typeface="+mn-lt"/>
              </a:rPr>
              <a:t>DMT</a:t>
            </a:r>
            <a:r>
              <a:rPr lang="zh-CN" altLang="en-US" sz="1500" dirty="0">
                <a:solidFill>
                  <a:schemeClr val="tx1"/>
                </a:solidFill>
                <a:cs typeface="+mn-ea"/>
                <a:sym typeface="+mn-lt"/>
              </a:rPr>
              <a:t>药物</a:t>
            </a:r>
            <a:r>
              <a:rPr lang="en-US" altLang="zh-CN" sz="1500" baseline="30000" dirty="0">
                <a:solidFill>
                  <a:schemeClr val="tx1"/>
                </a:solidFill>
                <a:cs typeface="+mn-ea"/>
                <a:sym typeface="+mn-lt"/>
              </a:rPr>
              <a:t>3</a:t>
            </a:r>
            <a:endParaRPr lang="en-US" altLang="zh-CN" sz="1500" baseline="300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1" name="椭圆 23"/>
          <p:cNvSpPr/>
          <p:nvPr/>
        </p:nvSpPr>
        <p:spPr>
          <a:xfrm>
            <a:off x="6955005" y="2723920"/>
            <a:ext cx="280800" cy="288000"/>
          </a:xfrm>
          <a:prstGeom prst="ellipse">
            <a:avLst/>
          </a:prstGeom>
          <a:solidFill>
            <a:srgbClr val="00785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2</a:t>
            </a:r>
            <a:endParaRPr kumimoji="0" lang="zh-CN" altLang="en-US" sz="1500" b="1" u="sng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多发性硬化 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(MS) 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高发于育龄期女性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，但国内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尚无适合妊娠期、哺乳期和备孕期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患者的安全药物，本品填补了该人群的治疗空白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简称：</a:t>
            </a:r>
            <a:r>
              <a:rPr lang="en-US" altLang="zh-CN" dirty="0">
                <a:cs typeface="+mn-ea"/>
                <a:sym typeface="+mn-lt"/>
              </a:rPr>
              <a:t>DMT, Disease-modifying therapy, </a:t>
            </a:r>
            <a:r>
              <a:rPr lang="zh-CN" altLang="en-US" dirty="0">
                <a:cs typeface="+mn-ea"/>
                <a:sym typeface="+mn-lt"/>
              </a:rPr>
              <a:t>疾病修正治疗</a:t>
            </a:r>
            <a:r>
              <a:rPr lang="en-US" altLang="zh-CN" dirty="0">
                <a:cs typeface="+mn-ea"/>
                <a:sym typeface="+mn-lt"/>
              </a:rPr>
              <a:t>. PML, Progressive multifocal leukoencephalopathy, </a:t>
            </a:r>
            <a:r>
              <a:rPr lang="zh-CN" altLang="en-US" dirty="0">
                <a:cs typeface="+mn-ea"/>
                <a:sym typeface="+mn-lt"/>
              </a:rPr>
              <a:t>进行性多灶性白质脑病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1.Xu L., et al. </a:t>
            </a:r>
            <a:r>
              <a:rPr lang="en-US" altLang="zh-CN" dirty="0" err="1">
                <a:cs typeface="+mn-ea"/>
                <a:sym typeface="+mn-lt"/>
              </a:rPr>
              <a:t>Eur</a:t>
            </a:r>
            <a:r>
              <a:rPr lang="en-US" altLang="zh-CN" dirty="0">
                <a:cs typeface="+mn-ea"/>
                <a:sym typeface="+mn-lt"/>
              </a:rPr>
              <a:t> J Neurol. 2021; 2.《</a:t>
            </a:r>
            <a:r>
              <a:rPr lang="zh-CN" altLang="en-US" dirty="0">
                <a:cs typeface="+mn-ea"/>
                <a:sym typeface="+mn-lt"/>
              </a:rPr>
              <a:t>中国多发性硬化患者健康洞察蓝皮书暨</a:t>
            </a:r>
            <a:r>
              <a:rPr lang="en-US" altLang="zh-CN" dirty="0">
                <a:cs typeface="+mn-ea"/>
                <a:sym typeface="+mn-lt"/>
              </a:rPr>
              <a:t>2021</a:t>
            </a:r>
            <a:r>
              <a:rPr lang="zh-CN" altLang="en-US" dirty="0">
                <a:cs typeface="+mn-ea"/>
                <a:sym typeface="+mn-lt"/>
              </a:rPr>
              <a:t>版中国多发性硬化患者生存质量报告</a:t>
            </a:r>
            <a:r>
              <a:rPr lang="en-US" altLang="zh-CN" dirty="0">
                <a:cs typeface="+mn-ea"/>
                <a:sym typeface="+mn-lt"/>
              </a:rPr>
              <a:t>》; 3. </a:t>
            </a:r>
            <a:r>
              <a:rPr lang="en-US" altLang="zh-CN" dirty="0" err="1">
                <a:cs typeface="+mn-ea"/>
                <a:sym typeface="+mn-lt"/>
              </a:rPr>
              <a:t>Bonavita</a:t>
            </a:r>
            <a:r>
              <a:rPr lang="en-US" altLang="zh-CN" dirty="0">
                <a:cs typeface="+mn-ea"/>
                <a:sym typeface="+mn-lt"/>
              </a:rPr>
              <a:t> S, et al. Front Neurol. 2021; 4.</a:t>
            </a:r>
            <a:r>
              <a:rPr lang="zh-CN" altLang="en-US" dirty="0">
                <a:cs typeface="+mn-ea"/>
                <a:sym typeface="+mn-lt"/>
              </a:rPr>
              <a:t>多发性硬化诊断与治疗中国指南（</a:t>
            </a:r>
            <a:r>
              <a:rPr lang="en-US" altLang="zh-CN" dirty="0">
                <a:cs typeface="+mn-ea"/>
                <a:sym typeface="+mn-lt"/>
              </a:rPr>
              <a:t>2023</a:t>
            </a:r>
            <a:r>
              <a:rPr lang="zh-CN" altLang="en-US" dirty="0">
                <a:cs typeface="+mn-ea"/>
                <a:sym typeface="+mn-lt"/>
              </a:rPr>
              <a:t>版）</a:t>
            </a:r>
            <a:r>
              <a:rPr lang="en-US" altLang="zh-CN" dirty="0">
                <a:cs typeface="+mn-ea"/>
                <a:sym typeface="+mn-lt"/>
              </a:rPr>
              <a:t>; 5. Sandberg-</a:t>
            </a:r>
            <a:r>
              <a:rPr lang="en-US" altLang="zh-CN" dirty="0" err="1">
                <a:cs typeface="+mn-ea"/>
                <a:sym typeface="+mn-lt"/>
              </a:rPr>
              <a:t>Wollheim</a:t>
            </a:r>
            <a:r>
              <a:rPr lang="en-US" altLang="zh-CN" dirty="0">
                <a:cs typeface="+mn-ea"/>
                <a:sym typeface="+mn-lt"/>
              </a:rPr>
              <a:t> M, et al. International Journal of MS Care. 2018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5" name="任意多边形: 形状 3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基本信息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919881" y="1447800"/>
            <a:ext cx="2937377" cy="4795134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05149" y="1447800"/>
            <a:ext cx="4877136" cy="4795134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0486" y="1447800"/>
            <a:ext cx="2971683" cy="4795134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TextBox 94"/>
          <p:cNvSpPr txBox="1"/>
          <p:nvPr/>
        </p:nvSpPr>
        <p:spPr>
          <a:xfrm>
            <a:off x="3728850" y="2210058"/>
            <a:ext cx="4509489" cy="185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目录内</a:t>
            </a:r>
            <a:r>
              <a:rPr lang="en-US" altLang="zh-CN" sz="1500" dirty="0">
                <a:solidFill>
                  <a:prstClr val="black"/>
                </a:solidFill>
                <a:cs typeface="+mn-ea"/>
                <a:sym typeface="+mn-lt"/>
              </a:rPr>
              <a:t>DMT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药物均具有不同程度的</a:t>
            </a:r>
            <a:r>
              <a:rPr lang="zh-CN" altLang="en-US" sz="1500" dirty="0">
                <a:solidFill>
                  <a:srgbClr val="007859"/>
                </a:solidFill>
                <a:cs typeface="+mn-ea"/>
                <a:sym typeface="+mn-lt"/>
              </a:rPr>
              <a:t>生殖毒性</a:t>
            </a:r>
            <a:endParaRPr lang="en-US" altLang="zh-CN" sz="1500" dirty="0">
              <a:solidFill>
                <a:srgbClr val="007859"/>
              </a:solidFill>
              <a:cs typeface="+mn-ea"/>
              <a:sym typeface="+mn-lt"/>
            </a:endParaRPr>
          </a:p>
          <a:p>
            <a:pPr marL="447675" indent="-268605">
              <a:lnSpc>
                <a:spcPct val="120000"/>
              </a:lnSpc>
              <a:spcAft>
                <a:spcPts val="300"/>
              </a:spcAft>
              <a:buFont typeface="Courier New" panose="02070409020205090404" pitchFamily="49" charset="0"/>
              <a:buChar char="o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女性意外妊娠率高达</a:t>
            </a:r>
            <a:r>
              <a:rPr lang="en-US" altLang="zh-CN" sz="1500" dirty="0">
                <a:solidFill>
                  <a:prstClr val="black"/>
                </a:solidFill>
                <a:cs typeface="+mn-ea"/>
                <a:sym typeface="+mn-lt"/>
              </a:rPr>
              <a:t>40%</a:t>
            </a:r>
            <a:r>
              <a:rPr lang="en-US" altLang="zh-CN" sz="1500" baseline="30000" dirty="0">
                <a:solidFill>
                  <a:prstClr val="black"/>
                </a:solidFill>
                <a:cs typeface="+mn-ea"/>
                <a:sym typeface="+mn-lt"/>
              </a:rPr>
              <a:t>5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，一旦意外怀孕会造成胎儿的药物暴露风险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447675" indent="-268605">
              <a:lnSpc>
                <a:spcPct val="120000"/>
              </a:lnSpc>
              <a:spcAft>
                <a:spcPts val="300"/>
              </a:spcAft>
              <a:buFont typeface="Courier New" panose="02070409020205090404" pitchFamily="49" charset="0"/>
              <a:buChar char="o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已接受治疗的患</a:t>
            </a:r>
            <a:r>
              <a:rPr lang="zh-CN" altLang="en-US" sz="1500" dirty="0">
                <a:cs typeface="+mn-ea"/>
                <a:sym typeface="+mn-lt"/>
              </a:rPr>
              <a:t>者</a:t>
            </a:r>
            <a:r>
              <a:rPr lang="zh-CN" altLang="en-US" sz="1500" dirty="0">
                <a:solidFill>
                  <a:srgbClr val="007859"/>
                </a:solidFill>
                <a:cs typeface="+mn-ea"/>
                <a:sym typeface="+mn-lt"/>
              </a:rPr>
              <a:t>妊娠前需停药并需要洗脱</a:t>
            </a:r>
            <a:endParaRPr lang="en-US" altLang="zh-CN" sz="1500" dirty="0">
              <a:solidFill>
                <a:srgbClr val="007859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6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产后患者还需在哺乳与重启治疗之间艰难选择，治疗和安全性较难兼顾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10" name="TextBox 107"/>
          <p:cNvSpPr txBox="1"/>
          <p:nvPr/>
        </p:nvSpPr>
        <p:spPr>
          <a:xfrm>
            <a:off x="3872796" y="1666047"/>
            <a:ext cx="4524733" cy="622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所有药物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均不建议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在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妊娠期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和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哺乳期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使用，备孕期需洗脱</a:t>
            </a:r>
            <a:r>
              <a:rPr kumimoji="0" lang="en-US" altLang="zh-CN" sz="1500" b="1" i="0" u="none" strike="noStrike" kern="0" cap="none" spc="0" normalizeH="0" baseline="3000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4</a:t>
            </a:r>
            <a:endParaRPr kumimoji="0" lang="en-US" sz="1500" b="1" i="0" u="none" strike="noStrike" kern="0" cap="none" spc="0" normalizeH="0" baseline="3000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3618560" y="1730511"/>
            <a:ext cx="248842" cy="276947"/>
            <a:chOff x="3286864" y="1676724"/>
            <a:chExt cx="248842" cy="276947"/>
          </a:xfrm>
        </p:grpSpPr>
        <p:sp>
          <p:nvSpPr>
            <p:cNvPr id="12" name="iṧlíde"/>
            <p:cNvSpPr/>
            <p:nvPr/>
          </p:nvSpPr>
          <p:spPr>
            <a:xfrm>
              <a:off x="3286864" y="1681778"/>
              <a:ext cx="242007" cy="245855"/>
            </a:xfrm>
            <a:prstGeom prst="rect">
              <a:avLst/>
            </a:prstGeom>
            <a:solidFill>
              <a:sysClr val="window" lastClr="FFFFFF"/>
            </a:solidFill>
            <a:ln w="22225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wrap="square" lIns="91440" tIns="45720" rIns="91440" bIns="45720">
              <a:normAutofit fontScale="65000" lnSpcReduction="20000"/>
            </a:bodyPr>
            <a:lstStyle/>
            <a:p>
              <a:pPr marL="0" marR="0" lvl="0" indent="0" defTabSz="91376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" name="Multiplication Sign 58"/>
            <p:cNvSpPr/>
            <p:nvPr/>
          </p:nvSpPr>
          <p:spPr>
            <a:xfrm>
              <a:off x="3293699" y="1676724"/>
              <a:ext cx="242007" cy="276947"/>
            </a:xfrm>
            <a:prstGeom prst="mathMultiply">
              <a:avLst/>
            </a:prstGeom>
            <a:solidFill>
              <a:srgbClr val="00785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3713605" y="4410162"/>
            <a:ext cx="4524734" cy="1850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均有免疫抑制作用，长期使用有安全性风险，可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446405" indent="-269875">
              <a:lnSpc>
                <a:spcPct val="120000"/>
              </a:lnSpc>
              <a:spcAft>
                <a:spcPts val="300"/>
              </a:spcAft>
              <a:buFont typeface="Courier New" panose="02070409020205090404" pitchFamily="49" charset="0"/>
              <a:buChar char="o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引起免疫抑制相关的严重不良反应（如</a:t>
            </a:r>
            <a:r>
              <a:rPr lang="en-US" altLang="zh-CN" sz="1500" dirty="0">
                <a:solidFill>
                  <a:prstClr val="black"/>
                </a:solidFill>
                <a:cs typeface="+mn-ea"/>
                <a:sym typeface="+mn-lt"/>
              </a:rPr>
              <a:t>PML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风险等）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446405" indent="-269875">
              <a:lnSpc>
                <a:spcPct val="120000"/>
              </a:lnSpc>
              <a:spcAft>
                <a:spcPts val="300"/>
              </a:spcAft>
              <a:buFont typeface="Courier New" panose="02070409020205090404" pitchFamily="49" charset="0"/>
              <a:buChar char="o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存在肝损伤或心脏毒性风险，特殊病生理人群禁忌症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均需在用药前及用药期间进行安全性监测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872796" y="4108535"/>
            <a:ext cx="450948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长期使用有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安全性风险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，需进行</a:t>
            </a:r>
            <a:r>
              <a:rPr kumimoji="0" lang="zh-CN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安全性监测</a:t>
            </a:r>
            <a:endParaRPr kumimoji="0" lang="zh-CN" altLang="en-US" sz="15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0" name="矩形: 圆顶角 19"/>
          <p:cNvSpPr/>
          <p:nvPr/>
        </p:nvSpPr>
        <p:spPr>
          <a:xfrm>
            <a:off x="313762" y="1066800"/>
            <a:ext cx="2982403" cy="485132"/>
          </a:xfrm>
          <a:prstGeom prst="round2SameRect">
            <a:avLst>
              <a:gd name="adj1" fmla="val 39878"/>
              <a:gd name="adj2" fmla="val 0"/>
            </a:avLst>
          </a:prstGeom>
          <a:solidFill>
            <a:srgbClr val="00785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MS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高发于育龄</a:t>
            </a:r>
            <a:r>
              <a:rPr lang="zh-CN" altLang="en-US" sz="1600" b="1" kern="0" dirty="0">
                <a:solidFill>
                  <a:prstClr val="white"/>
                </a:solidFill>
                <a:cs typeface="+mn-ea"/>
                <a:sym typeface="+mn-lt"/>
              </a:rPr>
              <a:t>期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女性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1" name="矩形: 圆顶角 20"/>
          <p:cNvSpPr/>
          <p:nvPr/>
        </p:nvSpPr>
        <p:spPr>
          <a:xfrm>
            <a:off x="3501979" y="1094568"/>
            <a:ext cx="4895550" cy="485132"/>
          </a:xfrm>
          <a:prstGeom prst="round2SameRect">
            <a:avLst>
              <a:gd name="adj1" fmla="val 39878"/>
              <a:gd name="adj2" fmla="val 0"/>
            </a:avLst>
          </a:prstGeom>
          <a:solidFill>
            <a:srgbClr val="00785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目录内</a:t>
            </a:r>
            <a:r>
              <a:rPr lang="zh-CN" altLang="en-US" sz="1600" b="1" kern="0" dirty="0">
                <a:solidFill>
                  <a:prstClr val="white"/>
                </a:solidFill>
                <a:cs typeface="+mn-ea"/>
                <a:sym typeface="+mn-lt"/>
              </a:rPr>
              <a:t>疾病修正治疗 </a:t>
            </a:r>
            <a:r>
              <a:rPr lang="en-US" altLang="zh-CN" sz="1600" b="1" kern="0" dirty="0">
                <a:solidFill>
                  <a:prstClr val="white"/>
                </a:solidFill>
                <a:cs typeface="+mn-ea"/>
                <a:sym typeface="+mn-lt"/>
              </a:rPr>
              <a:t>(DMT)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药物未满足的需求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TextBox 7"/>
          <p:cNvSpPr txBox="1"/>
          <p:nvPr/>
        </p:nvSpPr>
        <p:spPr>
          <a:xfrm>
            <a:off x="301782" y="1661116"/>
            <a:ext cx="27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indent="-285750">
              <a:spcBef>
                <a:spcPts val="95"/>
              </a:spcBef>
              <a:buFont typeface="Arial" panose="020B0604020202090204"/>
              <a:buChar char="►"/>
              <a:tabLst>
                <a:tab pos="298450" algn="l"/>
              </a:tabLst>
            </a:pPr>
            <a:r>
              <a:rPr lang="zh-CN" altLang="en-US" sz="1500" b="1" kern="0" spc="-30" dirty="0">
                <a:solidFill>
                  <a:srgbClr val="007859"/>
                </a:solidFill>
                <a:uFill>
                  <a:solidFill>
                    <a:srgbClr val="8E006B"/>
                  </a:solidFill>
                </a:uFill>
                <a:cs typeface="+mn-ea"/>
                <a:sym typeface="+mn-lt"/>
              </a:rPr>
              <a:t>第一批罕见病病种</a:t>
            </a:r>
            <a:endParaRPr lang="zh-CN" altLang="en-US" sz="1500" kern="0" baseline="30000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589824" y="3462915"/>
            <a:ext cx="2709069" cy="1215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en-US" altLang="zh-CN" sz="1500" dirty="0">
                <a:solidFill>
                  <a:prstClr val="black"/>
                </a:solidFill>
                <a:cs typeface="+mn-ea"/>
                <a:sym typeface="+mn-lt"/>
              </a:rPr>
              <a:t>MS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患者约</a:t>
            </a:r>
            <a:r>
              <a:rPr lang="en-US" altLang="zh-CN" sz="1500" b="1" dirty="0">
                <a:solidFill>
                  <a:srgbClr val="C00000"/>
                </a:solidFill>
                <a:cs typeface="+mn-ea"/>
                <a:sym typeface="+mn-lt"/>
              </a:rPr>
              <a:t>70%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为女性患者</a:t>
            </a:r>
            <a:r>
              <a:rPr lang="zh-CN" altLang="en-US" sz="1500" dirty="0">
                <a:cs typeface="+mn-ea"/>
                <a:sym typeface="+mn-lt"/>
              </a:rPr>
              <a:t>，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其中超</a:t>
            </a:r>
            <a:r>
              <a:rPr lang="en-US" altLang="zh-CN" sz="1500" b="1" dirty="0">
                <a:solidFill>
                  <a:srgbClr val="C00000"/>
                </a:solidFill>
                <a:cs typeface="+mn-ea"/>
                <a:sym typeface="+mn-lt"/>
              </a:rPr>
              <a:t>60%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处于育龄期</a:t>
            </a:r>
            <a:r>
              <a:rPr lang="en-US" altLang="zh-CN" sz="1500" baseline="30000" dirty="0">
                <a:solidFill>
                  <a:prstClr val="black"/>
                </a:solidFill>
                <a:cs typeface="+mn-ea"/>
                <a:sym typeface="+mn-lt"/>
              </a:rPr>
              <a:t>1,2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en-US" altLang="zh-CN" sz="1500" b="1" dirty="0">
                <a:solidFill>
                  <a:srgbClr val="C00000"/>
                </a:solidFill>
                <a:cs typeface="+mn-ea"/>
                <a:sym typeface="+mn-lt"/>
              </a:rPr>
              <a:t>35%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的患者</a:t>
            </a:r>
            <a:r>
              <a:rPr lang="en-US" altLang="zh-CN" sz="1500" baseline="30000" dirty="0">
                <a:solidFill>
                  <a:prstClr val="black"/>
                </a:solidFill>
                <a:cs typeface="+mn-ea"/>
                <a:sym typeface="+mn-lt"/>
              </a:rPr>
              <a:t>3</a:t>
            </a: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表示疾病及治疗</a:t>
            </a:r>
            <a:r>
              <a:rPr lang="zh-CN" altLang="en-US" sz="1500" b="1" dirty="0">
                <a:solidFill>
                  <a:srgbClr val="C00000"/>
                </a:solidFill>
                <a:cs typeface="+mn-ea"/>
                <a:sym typeface="+mn-lt"/>
              </a:rPr>
              <a:t>严重影响其生育计划</a:t>
            </a:r>
            <a:endParaRPr lang="en-US" altLang="zh-CN" sz="1500" b="1" baseline="30000" dirty="0">
              <a:solidFill>
                <a:srgbClr val="C00000"/>
              </a:solidFill>
              <a:cs typeface="+mn-ea"/>
              <a:sym typeface="+mn-lt"/>
            </a:endParaRPr>
          </a:p>
        </p:txBody>
      </p:sp>
      <p:sp>
        <p:nvSpPr>
          <p:cNvPr id="24" name="TextBox 7"/>
          <p:cNvSpPr txBox="1"/>
          <p:nvPr/>
        </p:nvSpPr>
        <p:spPr>
          <a:xfrm>
            <a:off x="589824" y="5060719"/>
            <a:ext cx="2702345" cy="1215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躯体：视觉障碍、行走困难、 乃至肢体残疾等</a:t>
            </a:r>
            <a:endParaRPr lang="en-US" altLang="zh-CN" sz="15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solidFill>
                  <a:prstClr val="black"/>
                </a:solidFill>
                <a:cs typeface="+mn-ea"/>
                <a:sym typeface="+mn-lt"/>
              </a:rPr>
              <a:t>认知：记忆障碍、语言障碍、 执行功能障碍等</a:t>
            </a:r>
            <a:endParaRPr lang="en-US" altLang="zh-CN" sz="1500" b="1" baseline="30000" dirty="0">
              <a:solidFill>
                <a:prstClr val="black">
                  <a:lumMod val="65000"/>
                  <a:lumOff val="35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25" name="TextBox 7"/>
          <p:cNvSpPr txBox="1"/>
          <p:nvPr/>
        </p:nvSpPr>
        <p:spPr>
          <a:xfrm>
            <a:off x="8934137" y="2566655"/>
            <a:ext cx="2937377" cy="2200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530" indent="-176530">
              <a:lnSpc>
                <a:spcPct val="14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国内</a:t>
            </a: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唯一</a:t>
            </a: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可用于</a:t>
            </a: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妊娠、哺乳期和备孕</a:t>
            </a: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女性的</a:t>
            </a:r>
            <a:r>
              <a:rPr lang="en-US" altLang="zh-CN" sz="1600" b="1" dirty="0">
                <a:solidFill>
                  <a:prstClr val="black"/>
                </a:solidFill>
                <a:cs typeface="+mn-ea"/>
                <a:sym typeface="+mn-lt"/>
              </a:rPr>
              <a:t>DMT</a:t>
            </a: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药物</a:t>
            </a:r>
            <a:endParaRPr lang="en-US" altLang="zh-CN" sz="1600" b="1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4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endParaRPr lang="en-US" altLang="zh-CN" sz="1600" b="1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4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所有人群适用，无禁忌症，</a:t>
            </a: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可用于有心脏和肝脏等基础疾病的患者</a:t>
            </a:r>
            <a:endParaRPr lang="en-US" altLang="zh-CN" sz="1500" baseline="300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6" name="矩形: 圆顶角 25"/>
          <p:cNvSpPr/>
          <p:nvPr/>
        </p:nvSpPr>
        <p:spPr>
          <a:xfrm>
            <a:off x="8919365" y="1066800"/>
            <a:ext cx="2927737" cy="485132"/>
          </a:xfrm>
          <a:prstGeom prst="round2SameRect">
            <a:avLst>
              <a:gd name="adj1" fmla="val 39878"/>
              <a:gd name="adj2" fmla="val 0"/>
            </a:avLst>
          </a:prstGeom>
          <a:solidFill>
            <a:srgbClr val="F9941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格拉替雷弥补未满足需求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3618560" y="4134098"/>
            <a:ext cx="248842" cy="276947"/>
            <a:chOff x="3286864" y="1676724"/>
            <a:chExt cx="248842" cy="276947"/>
          </a:xfrm>
        </p:grpSpPr>
        <p:sp>
          <p:nvSpPr>
            <p:cNvPr id="33" name="iṧlíde"/>
            <p:cNvSpPr/>
            <p:nvPr/>
          </p:nvSpPr>
          <p:spPr>
            <a:xfrm>
              <a:off x="3286864" y="1681778"/>
              <a:ext cx="242007" cy="245855"/>
            </a:xfrm>
            <a:prstGeom prst="rect">
              <a:avLst/>
            </a:prstGeom>
            <a:solidFill>
              <a:sysClr val="window" lastClr="FFFFFF"/>
            </a:solidFill>
            <a:ln w="22225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wrap="square" lIns="91440" tIns="45720" rIns="91440" bIns="45720">
              <a:normAutofit fontScale="65000" lnSpcReduction="20000"/>
            </a:bodyPr>
            <a:lstStyle/>
            <a:p>
              <a:pPr marL="0" marR="0" lvl="0" indent="0" defTabSz="91376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4" name="Multiplication Sign 58"/>
            <p:cNvSpPr/>
            <p:nvPr/>
          </p:nvSpPr>
          <p:spPr>
            <a:xfrm>
              <a:off x="3293699" y="1676724"/>
              <a:ext cx="242007" cy="276947"/>
            </a:xfrm>
            <a:prstGeom prst="mathMultiply">
              <a:avLst/>
            </a:prstGeom>
            <a:solidFill>
              <a:srgbClr val="00785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35" name="Isosceles Triangle 32"/>
          <p:cNvSpPr/>
          <p:nvPr/>
        </p:nvSpPr>
        <p:spPr>
          <a:xfrm rot="5400000" flipH="1">
            <a:off x="6702716" y="3481364"/>
            <a:ext cx="3837293" cy="370800"/>
          </a:xfrm>
          <a:prstGeom prst="triangle">
            <a:avLst>
              <a:gd name="adj" fmla="val 50465"/>
            </a:avLst>
          </a:prstGeom>
          <a:gradFill flip="none" rotWithShape="1">
            <a:gsLst>
              <a:gs pos="0">
                <a:srgbClr val="007859">
                  <a:lumMod val="93000"/>
                </a:srgbClr>
              </a:gs>
              <a:gs pos="100000">
                <a:sysClr val="window" lastClr="FFFFFF"/>
              </a:gs>
            </a:gsLst>
            <a:lin ang="54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500" b="1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TextBox 7"/>
          <p:cNvSpPr txBox="1"/>
          <p:nvPr/>
        </p:nvSpPr>
        <p:spPr>
          <a:xfrm>
            <a:off x="589823" y="1935955"/>
            <a:ext cx="2558251" cy="1220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500" dirty="0">
                <a:cs typeface="+mn-ea"/>
                <a:sym typeface="+mn-lt"/>
              </a:rPr>
              <a:t>患病率约</a:t>
            </a:r>
            <a:r>
              <a:rPr lang="en-US" altLang="zh-CN" sz="1500" dirty="0">
                <a:cs typeface="+mn-ea"/>
                <a:sym typeface="+mn-lt"/>
              </a:rPr>
              <a:t>2.44/100,000</a:t>
            </a:r>
            <a:r>
              <a:rPr lang="en-US" altLang="zh-CN" sz="1500" baseline="30000" dirty="0">
                <a:cs typeface="+mn-ea"/>
                <a:sym typeface="+mn-lt"/>
              </a:rPr>
              <a:t>1</a:t>
            </a:r>
            <a:r>
              <a:rPr lang="zh-CN" altLang="en-US" sz="1500" dirty="0">
                <a:cs typeface="+mn-ea"/>
                <a:sym typeface="+mn-lt"/>
              </a:rPr>
              <a:t>，总患病人数约</a:t>
            </a:r>
            <a:r>
              <a:rPr lang="en-US" altLang="zh-CN" sz="1500" dirty="0">
                <a:cs typeface="+mn-ea"/>
                <a:sym typeface="+mn-lt"/>
              </a:rPr>
              <a:t>3</a:t>
            </a:r>
            <a:r>
              <a:rPr lang="zh-CN" altLang="en-US" sz="1500" dirty="0">
                <a:cs typeface="+mn-ea"/>
                <a:sym typeface="+mn-lt"/>
              </a:rPr>
              <a:t>万人</a:t>
            </a:r>
            <a:endParaRPr lang="en-US" altLang="zh-CN" sz="1500" dirty="0">
              <a:cs typeface="+mn-ea"/>
              <a:sym typeface="+mn-lt"/>
            </a:endParaRPr>
          </a:p>
          <a:p>
            <a:pPr marL="172720" indent="-17272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en-US" altLang="zh-CN" sz="1500" dirty="0">
                <a:cs typeface="+mn-ea"/>
                <a:sym typeface="+mn-lt"/>
              </a:rPr>
              <a:t>DMT</a:t>
            </a:r>
            <a:r>
              <a:rPr lang="zh-CN" altLang="en-US" sz="1500" dirty="0">
                <a:cs typeface="+mn-ea"/>
                <a:sym typeface="+mn-lt"/>
              </a:rPr>
              <a:t>药物治疗比例仅约为</a:t>
            </a:r>
            <a:r>
              <a:rPr lang="en-US" altLang="zh-CN" sz="1500" dirty="0">
                <a:cs typeface="+mn-ea"/>
                <a:sym typeface="+mn-lt"/>
              </a:rPr>
              <a:t>18%</a:t>
            </a:r>
            <a:r>
              <a:rPr lang="en-US" altLang="zh-CN" sz="1500" baseline="30000" dirty="0">
                <a:cs typeface="+mn-ea"/>
                <a:sym typeface="+mn-lt"/>
              </a:rPr>
              <a:t>2</a:t>
            </a:r>
            <a:endParaRPr lang="en-US" altLang="zh-CN" sz="1500" baseline="30000" dirty="0">
              <a:cs typeface="+mn-ea"/>
              <a:sym typeface="+mn-lt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301782" y="3168324"/>
            <a:ext cx="27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indent="-285750">
              <a:spcBef>
                <a:spcPts val="95"/>
              </a:spcBef>
              <a:buFont typeface="Arial" panose="020B0604020202090204"/>
              <a:buChar char="►"/>
              <a:tabLst>
                <a:tab pos="298450" algn="l"/>
              </a:tabLst>
            </a:pPr>
            <a:r>
              <a:rPr lang="zh-CN" altLang="en-US" sz="1500" b="1" dirty="0">
                <a:solidFill>
                  <a:srgbClr val="007859"/>
                </a:solidFill>
                <a:cs typeface="+mn-ea"/>
                <a:sym typeface="+mn-lt"/>
              </a:rPr>
              <a:t>育龄期女性高发</a:t>
            </a:r>
            <a:endParaRPr lang="en-US" altLang="zh-CN" sz="1500" b="1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sp>
        <p:nvSpPr>
          <p:cNvPr id="16" name="TextBox 7"/>
          <p:cNvSpPr txBox="1"/>
          <p:nvPr/>
        </p:nvSpPr>
        <p:spPr>
          <a:xfrm>
            <a:off x="301782" y="4751219"/>
            <a:ext cx="27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indent="-285750">
              <a:spcBef>
                <a:spcPts val="95"/>
              </a:spcBef>
              <a:buFont typeface="Arial" panose="020B0604020202090204"/>
              <a:buChar char="►"/>
              <a:tabLst>
                <a:tab pos="298450" algn="l"/>
              </a:tabLst>
            </a:pPr>
            <a:r>
              <a:rPr lang="zh-CN" altLang="en-US" sz="1500" b="1" dirty="0">
                <a:solidFill>
                  <a:srgbClr val="007859"/>
                </a:solidFill>
                <a:cs typeface="+mn-ea"/>
                <a:sym typeface="+mn-lt"/>
              </a:rPr>
              <a:t>症状表现多样</a:t>
            </a:r>
            <a:r>
              <a:rPr lang="en-US" altLang="zh-CN" sz="1500" b="1" baseline="30000" dirty="0">
                <a:solidFill>
                  <a:srgbClr val="007859"/>
                </a:solidFill>
                <a:cs typeface="+mn-ea"/>
                <a:sym typeface="+mn-lt"/>
              </a:rPr>
              <a:t>4</a:t>
            </a:r>
            <a:endParaRPr lang="en-US" altLang="zh-CN" sz="1500" b="1" baseline="30000" dirty="0">
              <a:solidFill>
                <a:srgbClr val="007859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3" imgW="0" imgH="0" progId="TCLayout.ActiveDocument.1">
                  <p:embed/>
                </p:oleObj>
              </mc:Choice>
              <mc:Fallback>
                <p:oleObj name="think-cell 幻灯片" r:id="rId3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圆角矩形 15"/>
          <p:cNvSpPr/>
          <p:nvPr/>
        </p:nvSpPr>
        <p:spPr>
          <a:xfrm>
            <a:off x="6365654" y="1114170"/>
            <a:ext cx="5436000" cy="386409"/>
          </a:xfrm>
          <a:prstGeom prst="roundRect">
            <a:avLst>
              <a:gd name="adj" fmla="val 50000"/>
            </a:avLst>
          </a:prstGeom>
          <a:solidFill>
            <a:srgbClr val="007859">
              <a:alpha val="10000"/>
            </a:srgbClr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rmAutofit/>
          </a:bodyPr>
          <a:lstStyle/>
          <a:p>
            <a:pPr marL="0" marR="0" lvl="0" indent="0" algn="ctr" defTabSz="913765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圆角矩形 15"/>
          <p:cNvSpPr/>
          <p:nvPr/>
        </p:nvSpPr>
        <p:spPr>
          <a:xfrm>
            <a:off x="422221" y="1114170"/>
            <a:ext cx="5436000" cy="386409"/>
          </a:xfrm>
          <a:prstGeom prst="roundRect">
            <a:avLst>
              <a:gd name="adj" fmla="val 50000"/>
            </a:avLst>
          </a:prstGeom>
          <a:solidFill>
            <a:srgbClr val="007859">
              <a:alpha val="10000"/>
            </a:srgbClr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rmAutofit/>
          </a:bodyPr>
          <a:lstStyle/>
          <a:p>
            <a:pPr marL="0" marR="0" lvl="0" indent="0" algn="ctr" defTabSz="913765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380998" y="150002"/>
            <a:ext cx="10692000" cy="726702"/>
          </a:xfrm>
        </p:spPr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作为全球广泛使用的、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最安全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的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MS DMT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药物，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与特立氟胺、奥扎莫德相比安全性更优</a:t>
            </a:r>
            <a:r>
              <a:rPr lang="zh-CN" altLang="en-US" b="0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，</a:t>
            </a:r>
            <a:r>
              <a:rPr lang="zh-CN" altLang="en-US" dirty="0">
                <a:solidFill>
                  <a:prstClr val="black"/>
                </a:solidFill>
                <a:latin typeface="+mn-lt"/>
                <a:ea typeface="+mn-ea"/>
                <a:cs typeface="+mn-ea"/>
                <a:sym typeface="+mn-lt"/>
              </a:rPr>
              <a:t>且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长期随访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研究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未出现说明书收载外的安全问题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multiple sclerosis,</a:t>
            </a:r>
            <a:r>
              <a:rPr lang="zh-CN" altLang="en-US" dirty="0">
                <a:cs typeface="+mn-ea"/>
                <a:sym typeface="+mn-lt"/>
              </a:rPr>
              <a:t> 多发性硬化；</a:t>
            </a:r>
            <a:r>
              <a:rPr lang="en-US" altLang="zh-CN" dirty="0">
                <a:cs typeface="+mn-ea"/>
                <a:sym typeface="+mn-lt"/>
              </a:rPr>
              <a:t>DMT,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disease-modifying therapy, </a:t>
            </a:r>
            <a:r>
              <a:rPr lang="zh-CN" altLang="en-US" dirty="0">
                <a:cs typeface="+mn-ea"/>
                <a:sym typeface="+mn-lt"/>
              </a:rPr>
              <a:t>疾病修正治疗；</a:t>
            </a:r>
            <a:r>
              <a:rPr lang="en-US" altLang="zh-CN" dirty="0">
                <a:cs typeface="+mn-ea"/>
                <a:sym typeface="+mn-lt"/>
              </a:rPr>
              <a:t>RR,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Relative Risk,</a:t>
            </a:r>
            <a:r>
              <a:rPr lang="zh-CN" altLang="en-US" dirty="0">
                <a:cs typeface="+mn-ea"/>
                <a:sym typeface="+mn-lt"/>
              </a:rPr>
              <a:t> 相对风险；</a:t>
            </a:r>
            <a:r>
              <a:rPr lang="en-US" altLang="zh-CN" dirty="0">
                <a:cs typeface="+mn-ea"/>
                <a:sym typeface="+mn-lt"/>
              </a:rPr>
              <a:t>OR, Odds Ratio,</a:t>
            </a:r>
            <a:r>
              <a:rPr lang="zh-CN" altLang="en-US" dirty="0">
                <a:cs typeface="+mn-ea"/>
                <a:sym typeface="+mn-lt"/>
              </a:rPr>
              <a:t> 比值比</a:t>
            </a:r>
            <a:endParaRPr lang="zh-CN" altLang="en-US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 </a:t>
            </a:r>
            <a:r>
              <a:rPr lang="zh-CN" altLang="en-US" dirty="0">
                <a:cs typeface="+mn-ea"/>
                <a:sym typeface="+mn-lt"/>
              </a:rPr>
              <a:t>醋酸格拉替雷注射液说明书</a:t>
            </a:r>
            <a:r>
              <a:rPr lang="en-US" altLang="zh-CN" dirty="0">
                <a:cs typeface="+mn-ea"/>
                <a:sym typeface="+mn-lt"/>
              </a:rPr>
              <a:t>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fr-FR" altLang="zh-CN" dirty="0">
                <a:cs typeface="+mn-ea"/>
                <a:sym typeface="+mn-lt"/>
              </a:rPr>
              <a:t>2.Khan O, et al. Ann Neurol. 2013; 3.Cohen JA, et al. Lancet Neurol. 2019; 4. Confavreux C, et al. Lancet Neurol. 2014; </a:t>
            </a:r>
            <a:r>
              <a:rPr lang="en-US" altLang="zh-CN" dirty="0">
                <a:cs typeface="+mn-ea"/>
                <a:sym typeface="+mn-lt"/>
              </a:rPr>
              <a:t>5.Ford CC, et al. Mult </a:t>
            </a:r>
            <a:r>
              <a:rPr lang="en-US" altLang="zh-CN" dirty="0" err="1">
                <a:cs typeface="+mn-ea"/>
                <a:sym typeface="+mn-lt"/>
              </a:rPr>
              <a:t>Scler</a:t>
            </a:r>
            <a:r>
              <a:rPr lang="en-US" altLang="zh-CN" dirty="0">
                <a:cs typeface="+mn-ea"/>
                <a:sym typeface="+mn-lt"/>
              </a:rPr>
              <a:t>. 2022;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6.Ford CC, et al. Mult </a:t>
            </a:r>
            <a:r>
              <a:rPr lang="en-US" altLang="zh-CN" dirty="0" err="1">
                <a:cs typeface="+mn-ea"/>
                <a:sym typeface="+mn-lt"/>
              </a:rPr>
              <a:t>Scler</a:t>
            </a:r>
            <a:r>
              <a:rPr lang="en-US" altLang="zh-CN" dirty="0">
                <a:cs typeface="+mn-ea"/>
                <a:sym typeface="+mn-lt"/>
              </a:rPr>
              <a:t>. 2010;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7.</a:t>
            </a:r>
            <a:r>
              <a:rPr lang="zh-CN" altLang="en-US" dirty="0">
                <a:cs typeface="+mn-ea"/>
                <a:sym typeface="+mn-lt"/>
              </a:rPr>
              <a:t>醋酸格拉替雷网状荟萃分析报告</a:t>
            </a:r>
            <a:r>
              <a:rPr lang="en-US" altLang="zh-CN" dirty="0">
                <a:cs typeface="+mn-ea"/>
                <a:sym typeface="+mn-lt"/>
              </a:rPr>
              <a:t>; 8.Gonzalez-Lorenzo M, et al. Cochrane Database Syst Rev. 2024; 9.Tramacere I, et al. Cochrane Database Syst Rev. 2023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34" name="文本框 15"/>
          <p:cNvSpPr txBox="1"/>
          <p:nvPr/>
        </p:nvSpPr>
        <p:spPr>
          <a:xfrm>
            <a:off x="789078" y="1137936"/>
            <a:ext cx="5005627" cy="329582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/>
          <a:p>
            <a:pPr algn="ctr" defTabSz="913765">
              <a:defRPr/>
            </a:pP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不良反应多为</a:t>
            </a: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轻度，不良事件发生率低于同类药品</a:t>
            </a:r>
            <a:endParaRPr lang="zh-CN" altLang="en-US" b="1" baseline="30000" dirty="0">
              <a:solidFill>
                <a:srgbClr val="C00000"/>
              </a:solidFill>
              <a:cs typeface="+mn-ea"/>
              <a:sym typeface="+mn-lt"/>
            </a:endParaRPr>
          </a:p>
        </p:txBody>
      </p:sp>
      <p:sp>
        <p:nvSpPr>
          <p:cNvPr id="36" name="椭圆 23"/>
          <p:cNvSpPr/>
          <p:nvPr/>
        </p:nvSpPr>
        <p:spPr>
          <a:xfrm>
            <a:off x="225678" y="1066800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pic>
        <p:nvPicPr>
          <p:cNvPr id="37" name="Graphic 12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5078" y="1137936"/>
            <a:ext cx="385200" cy="362644"/>
          </a:xfrm>
          <a:prstGeom prst="rect">
            <a:avLst/>
          </a:prstGeom>
        </p:spPr>
      </p:pic>
      <p:sp>
        <p:nvSpPr>
          <p:cNvPr id="42" name="TextBox 32"/>
          <p:cNvSpPr txBox="1"/>
          <p:nvPr/>
        </p:nvSpPr>
        <p:spPr>
          <a:xfrm>
            <a:off x="587044" y="4931042"/>
            <a:ext cx="5207661" cy="144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不良反应监测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中国、美国、欧洲等全球所有国家或地区药监部门至今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未发布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任何关于包括致畸性、肝肾毒性等安全性警告</a:t>
            </a:r>
            <a:endParaRPr lang="en-US" altLang="zh-CN" sz="1400" dirty="0"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b="1" dirty="0">
                <a:cs typeface="+mn-ea"/>
                <a:sym typeface="+mn-lt"/>
              </a:rPr>
              <a:t>长期随访研究</a:t>
            </a:r>
            <a:r>
              <a:rPr lang="zh-CN" altLang="en-US" sz="1400" dirty="0">
                <a:cs typeface="+mn-ea"/>
                <a:sym typeface="+mn-lt"/>
              </a:rPr>
              <a:t>：数据显示未出现说明书收载外的安全问题</a:t>
            </a:r>
            <a:r>
              <a:rPr lang="en-US" altLang="zh-CN" sz="1400" baseline="30000" dirty="0">
                <a:cs typeface="+mn-ea"/>
                <a:sym typeface="+mn-lt"/>
              </a:rPr>
              <a:t>5</a:t>
            </a:r>
            <a:r>
              <a:rPr lang="zh-CN" altLang="en-US" sz="1400" dirty="0">
                <a:cs typeface="+mn-ea"/>
                <a:sym typeface="+mn-lt"/>
              </a:rPr>
              <a:t>，无明显时间依赖性不良反应，无血液学、肝肾功能障碍的证据、免疫抑制、恶性肿瘤、或其他自身免疫性疾病的发展</a:t>
            </a:r>
            <a:r>
              <a:rPr lang="en-US" altLang="zh-CN" sz="1400" baseline="30000" dirty="0">
                <a:cs typeface="+mn-ea"/>
                <a:sym typeface="+mn-lt"/>
              </a:rPr>
              <a:t>6</a:t>
            </a:r>
            <a:endParaRPr lang="en-US" altLang="zh-CN" sz="1400" baseline="30000" dirty="0">
              <a:cs typeface="+mn-ea"/>
              <a:sym typeface="+mn-lt"/>
            </a:endParaRPr>
          </a:p>
        </p:txBody>
      </p:sp>
      <p:sp>
        <p:nvSpPr>
          <p:cNvPr id="45" name="椭圆 23"/>
          <p:cNvSpPr/>
          <p:nvPr/>
        </p:nvSpPr>
        <p:spPr>
          <a:xfrm>
            <a:off x="6095103" y="1066800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6" name="iconfont-11145-7055654"/>
          <p:cNvSpPr/>
          <p:nvPr/>
        </p:nvSpPr>
        <p:spPr>
          <a:xfrm>
            <a:off x="6196121" y="1141759"/>
            <a:ext cx="314003" cy="325759"/>
          </a:xfrm>
          <a:custGeom>
            <a:avLst/>
            <a:gdLst>
              <a:gd name="T0" fmla="*/ 2025 w 11200"/>
              <a:gd name="T1" fmla="*/ 2888 h 11200"/>
              <a:gd name="T2" fmla="*/ 1538 w 11200"/>
              <a:gd name="T3" fmla="*/ 2888 h 11200"/>
              <a:gd name="T4" fmla="*/ 1138 w 11200"/>
              <a:gd name="T5" fmla="*/ 2488 h 11200"/>
              <a:gd name="T6" fmla="*/ 1538 w 11200"/>
              <a:gd name="T7" fmla="*/ 2088 h 11200"/>
              <a:gd name="T8" fmla="*/ 1700 w 11200"/>
              <a:gd name="T9" fmla="*/ 2088 h 11200"/>
              <a:gd name="T10" fmla="*/ 1700 w 11200"/>
              <a:gd name="T11" fmla="*/ 2084 h 11200"/>
              <a:gd name="T12" fmla="*/ 2088 w 11200"/>
              <a:gd name="T13" fmla="*/ 1494 h 11200"/>
              <a:gd name="T14" fmla="*/ 2087 w 11200"/>
              <a:gd name="T15" fmla="*/ 1484 h 11200"/>
              <a:gd name="T16" fmla="*/ 2087 w 11200"/>
              <a:gd name="T17" fmla="*/ 1481 h 11200"/>
              <a:gd name="T18" fmla="*/ 2063 w 11200"/>
              <a:gd name="T19" fmla="*/ 1317 h 11200"/>
              <a:gd name="T20" fmla="*/ 1444 w 11200"/>
              <a:gd name="T21" fmla="*/ 850 h 11200"/>
              <a:gd name="T22" fmla="*/ 804 w 11200"/>
              <a:gd name="T23" fmla="*/ 1425 h 11200"/>
              <a:gd name="T24" fmla="*/ 800 w 11200"/>
              <a:gd name="T25" fmla="*/ 1425 h 11200"/>
              <a:gd name="T26" fmla="*/ 800 w 11200"/>
              <a:gd name="T27" fmla="*/ 10475 h 11200"/>
              <a:gd name="T28" fmla="*/ 9088 w 11200"/>
              <a:gd name="T29" fmla="*/ 10475 h 11200"/>
              <a:gd name="T30" fmla="*/ 9088 w 11200"/>
              <a:gd name="T31" fmla="*/ 2888 h 11200"/>
              <a:gd name="T32" fmla="*/ 2688 w 11200"/>
              <a:gd name="T33" fmla="*/ 2888 h 11200"/>
              <a:gd name="T34" fmla="*/ 2688 w 11200"/>
              <a:gd name="T35" fmla="*/ 2963 h 11200"/>
              <a:gd name="T36" fmla="*/ 2688 w 11200"/>
              <a:gd name="T37" fmla="*/ 2888 h 11200"/>
              <a:gd name="T38" fmla="*/ 2025 w 11200"/>
              <a:gd name="T39" fmla="*/ 2888 h 11200"/>
              <a:gd name="T40" fmla="*/ 2025 w 11200"/>
              <a:gd name="T41" fmla="*/ 2088 h 11200"/>
              <a:gd name="T42" fmla="*/ 2025 w 11200"/>
              <a:gd name="T43" fmla="*/ 2088 h 11200"/>
              <a:gd name="T44" fmla="*/ 9888 w 11200"/>
              <a:gd name="T45" fmla="*/ 2088 h 11200"/>
              <a:gd name="T46" fmla="*/ 10488 w 11200"/>
              <a:gd name="T47" fmla="*/ 1488 h 11200"/>
              <a:gd name="T48" fmla="*/ 9888 w 11200"/>
              <a:gd name="T49" fmla="*/ 888 h 11200"/>
              <a:gd name="T50" fmla="*/ 2753 w 11200"/>
              <a:gd name="T51" fmla="*/ 888 h 11200"/>
              <a:gd name="T52" fmla="*/ 2454 w 11200"/>
              <a:gd name="T53" fmla="*/ 475 h 11200"/>
              <a:gd name="T54" fmla="*/ 2888 w 11200"/>
              <a:gd name="T55" fmla="*/ 1488 h 11200"/>
              <a:gd name="T56" fmla="*/ 2753 w 11200"/>
              <a:gd name="T57" fmla="*/ 2088 h 11200"/>
              <a:gd name="T58" fmla="*/ 2025 w 11200"/>
              <a:gd name="T59" fmla="*/ 2088 h 11200"/>
              <a:gd name="T60" fmla="*/ 9800 w 11200"/>
              <a:gd name="T61" fmla="*/ 11200 h 11200"/>
              <a:gd name="T62" fmla="*/ 0 w 11200"/>
              <a:gd name="T63" fmla="*/ 11200 h 11200"/>
              <a:gd name="T64" fmla="*/ 0 w 11200"/>
              <a:gd name="T65" fmla="*/ 1250 h 11200"/>
              <a:gd name="T66" fmla="*/ 1250 w 11200"/>
              <a:gd name="T67" fmla="*/ 0 h 11200"/>
              <a:gd name="T68" fmla="*/ 9800 w 11200"/>
              <a:gd name="T69" fmla="*/ 0 h 11200"/>
              <a:gd name="T70" fmla="*/ 11200 w 11200"/>
              <a:gd name="T71" fmla="*/ 1400 h 11200"/>
              <a:gd name="T72" fmla="*/ 9800 w 11200"/>
              <a:gd name="T73" fmla="*/ 2800 h 11200"/>
              <a:gd name="T74" fmla="*/ 9800 w 11200"/>
              <a:gd name="T75" fmla="*/ 11200 h 11200"/>
              <a:gd name="T76" fmla="*/ 2100 w 11200"/>
              <a:gd name="T77" fmla="*/ 4163 h 11200"/>
              <a:gd name="T78" fmla="*/ 7738 w 11200"/>
              <a:gd name="T79" fmla="*/ 4163 h 11200"/>
              <a:gd name="T80" fmla="*/ 8138 w 11200"/>
              <a:gd name="T81" fmla="*/ 4563 h 11200"/>
              <a:gd name="T82" fmla="*/ 7738 w 11200"/>
              <a:gd name="T83" fmla="*/ 4963 h 11200"/>
              <a:gd name="T84" fmla="*/ 2100 w 11200"/>
              <a:gd name="T85" fmla="*/ 4963 h 11200"/>
              <a:gd name="T86" fmla="*/ 1700 w 11200"/>
              <a:gd name="T87" fmla="*/ 4563 h 11200"/>
              <a:gd name="T88" fmla="*/ 2100 w 11200"/>
              <a:gd name="T89" fmla="*/ 4163 h 11200"/>
              <a:gd name="T90" fmla="*/ 2100 w 11200"/>
              <a:gd name="T91" fmla="*/ 6175 h 11200"/>
              <a:gd name="T92" fmla="*/ 7738 w 11200"/>
              <a:gd name="T93" fmla="*/ 6175 h 11200"/>
              <a:gd name="T94" fmla="*/ 8138 w 11200"/>
              <a:gd name="T95" fmla="*/ 6575 h 11200"/>
              <a:gd name="T96" fmla="*/ 7738 w 11200"/>
              <a:gd name="T97" fmla="*/ 6975 h 11200"/>
              <a:gd name="T98" fmla="*/ 2100 w 11200"/>
              <a:gd name="T99" fmla="*/ 6975 h 11200"/>
              <a:gd name="T100" fmla="*/ 1700 w 11200"/>
              <a:gd name="T101" fmla="*/ 6575 h 11200"/>
              <a:gd name="T102" fmla="*/ 2100 w 11200"/>
              <a:gd name="T103" fmla="*/ 6175 h 11200"/>
              <a:gd name="T104" fmla="*/ 2100 w 11200"/>
              <a:gd name="T105" fmla="*/ 8188 h 11200"/>
              <a:gd name="T106" fmla="*/ 7738 w 11200"/>
              <a:gd name="T107" fmla="*/ 8188 h 11200"/>
              <a:gd name="T108" fmla="*/ 8138 w 11200"/>
              <a:gd name="T109" fmla="*/ 8588 h 11200"/>
              <a:gd name="T110" fmla="*/ 7738 w 11200"/>
              <a:gd name="T111" fmla="*/ 8988 h 11200"/>
              <a:gd name="T112" fmla="*/ 2100 w 11200"/>
              <a:gd name="T113" fmla="*/ 8988 h 11200"/>
              <a:gd name="T114" fmla="*/ 1700 w 11200"/>
              <a:gd name="T115" fmla="*/ 8588 h 11200"/>
              <a:gd name="T116" fmla="*/ 2100 w 11200"/>
              <a:gd name="T117" fmla="*/ 8188 h 1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200" h="11200">
                <a:moveTo>
                  <a:pt x="2025" y="2888"/>
                </a:moveTo>
                <a:lnTo>
                  <a:pt x="1538" y="2888"/>
                </a:lnTo>
                <a:cubicBezTo>
                  <a:pt x="1317" y="2888"/>
                  <a:pt x="1138" y="2708"/>
                  <a:pt x="1138" y="2488"/>
                </a:cubicBezTo>
                <a:cubicBezTo>
                  <a:pt x="1138" y="2267"/>
                  <a:pt x="1317" y="2088"/>
                  <a:pt x="1538" y="2088"/>
                </a:cubicBezTo>
                <a:lnTo>
                  <a:pt x="1700" y="2088"/>
                </a:lnTo>
                <a:lnTo>
                  <a:pt x="1700" y="2084"/>
                </a:lnTo>
                <a:cubicBezTo>
                  <a:pt x="1928" y="1985"/>
                  <a:pt x="2088" y="1758"/>
                  <a:pt x="2088" y="1494"/>
                </a:cubicBezTo>
                <a:cubicBezTo>
                  <a:pt x="2088" y="1491"/>
                  <a:pt x="2087" y="1487"/>
                  <a:pt x="2087" y="1484"/>
                </a:cubicBezTo>
                <a:lnTo>
                  <a:pt x="2087" y="1481"/>
                </a:lnTo>
                <a:cubicBezTo>
                  <a:pt x="2087" y="1426"/>
                  <a:pt x="2079" y="1371"/>
                  <a:pt x="2063" y="1317"/>
                </a:cubicBezTo>
                <a:cubicBezTo>
                  <a:pt x="1986" y="1048"/>
                  <a:pt x="1738" y="850"/>
                  <a:pt x="1444" y="850"/>
                </a:cubicBezTo>
                <a:cubicBezTo>
                  <a:pt x="1111" y="850"/>
                  <a:pt x="838" y="1102"/>
                  <a:pt x="804" y="1425"/>
                </a:cubicBezTo>
                <a:lnTo>
                  <a:pt x="800" y="1425"/>
                </a:lnTo>
                <a:lnTo>
                  <a:pt x="800" y="10475"/>
                </a:lnTo>
                <a:lnTo>
                  <a:pt x="9088" y="10475"/>
                </a:lnTo>
                <a:lnTo>
                  <a:pt x="9088" y="2888"/>
                </a:lnTo>
                <a:lnTo>
                  <a:pt x="2688" y="2888"/>
                </a:lnTo>
                <a:lnTo>
                  <a:pt x="2688" y="2963"/>
                </a:lnTo>
                <a:lnTo>
                  <a:pt x="2688" y="2888"/>
                </a:lnTo>
                <a:lnTo>
                  <a:pt x="2025" y="2888"/>
                </a:lnTo>
                <a:close/>
                <a:moveTo>
                  <a:pt x="2025" y="2088"/>
                </a:moveTo>
                <a:lnTo>
                  <a:pt x="2025" y="2088"/>
                </a:lnTo>
                <a:lnTo>
                  <a:pt x="9888" y="2088"/>
                </a:lnTo>
                <a:cubicBezTo>
                  <a:pt x="10219" y="2088"/>
                  <a:pt x="10488" y="1819"/>
                  <a:pt x="10488" y="1488"/>
                </a:cubicBezTo>
                <a:cubicBezTo>
                  <a:pt x="10488" y="1156"/>
                  <a:pt x="10219" y="888"/>
                  <a:pt x="9888" y="888"/>
                </a:cubicBezTo>
                <a:lnTo>
                  <a:pt x="2753" y="888"/>
                </a:lnTo>
                <a:cubicBezTo>
                  <a:pt x="2679" y="733"/>
                  <a:pt x="2578" y="593"/>
                  <a:pt x="2454" y="475"/>
                </a:cubicBezTo>
                <a:cubicBezTo>
                  <a:pt x="2721" y="730"/>
                  <a:pt x="2888" y="1089"/>
                  <a:pt x="2888" y="1488"/>
                </a:cubicBezTo>
                <a:cubicBezTo>
                  <a:pt x="2888" y="1702"/>
                  <a:pt x="2839" y="1906"/>
                  <a:pt x="2753" y="2088"/>
                </a:cubicBezTo>
                <a:lnTo>
                  <a:pt x="2025" y="2088"/>
                </a:lnTo>
                <a:close/>
                <a:moveTo>
                  <a:pt x="9800" y="11200"/>
                </a:moveTo>
                <a:lnTo>
                  <a:pt x="0" y="11200"/>
                </a:lnTo>
                <a:lnTo>
                  <a:pt x="0" y="1250"/>
                </a:lnTo>
                <a:cubicBezTo>
                  <a:pt x="0" y="560"/>
                  <a:pt x="560" y="0"/>
                  <a:pt x="1250" y="0"/>
                </a:cubicBezTo>
                <a:lnTo>
                  <a:pt x="9800" y="0"/>
                </a:lnTo>
                <a:cubicBezTo>
                  <a:pt x="10573" y="0"/>
                  <a:pt x="11200" y="627"/>
                  <a:pt x="11200" y="1400"/>
                </a:cubicBezTo>
                <a:cubicBezTo>
                  <a:pt x="11200" y="2173"/>
                  <a:pt x="10573" y="2800"/>
                  <a:pt x="9800" y="2800"/>
                </a:cubicBezTo>
                <a:lnTo>
                  <a:pt x="9800" y="11200"/>
                </a:lnTo>
                <a:close/>
                <a:moveTo>
                  <a:pt x="2100" y="4163"/>
                </a:moveTo>
                <a:lnTo>
                  <a:pt x="7738" y="4163"/>
                </a:lnTo>
                <a:cubicBezTo>
                  <a:pt x="7958" y="4163"/>
                  <a:pt x="8138" y="4342"/>
                  <a:pt x="8138" y="4563"/>
                </a:cubicBezTo>
                <a:cubicBezTo>
                  <a:pt x="8138" y="4783"/>
                  <a:pt x="7958" y="4963"/>
                  <a:pt x="7738" y="4963"/>
                </a:cubicBezTo>
                <a:lnTo>
                  <a:pt x="2100" y="4963"/>
                </a:lnTo>
                <a:cubicBezTo>
                  <a:pt x="1879" y="4963"/>
                  <a:pt x="1700" y="4783"/>
                  <a:pt x="1700" y="4563"/>
                </a:cubicBezTo>
                <a:cubicBezTo>
                  <a:pt x="1700" y="4342"/>
                  <a:pt x="1879" y="4163"/>
                  <a:pt x="2100" y="4163"/>
                </a:cubicBezTo>
                <a:close/>
                <a:moveTo>
                  <a:pt x="2100" y="6175"/>
                </a:moveTo>
                <a:lnTo>
                  <a:pt x="7738" y="6175"/>
                </a:lnTo>
                <a:cubicBezTo>
                  <a:pt x="7958" y="6175"/>
                  <a:pt x="8138" y="6354"/>
                  <a:pt x="8138" y="6575"/>
                </a:cubicBezTo>
                <a:cubicBezTo>
                  <a:pt x="8138" y="6796"/>
                  <a:pt x="7958" y="6975"/>
                  <a:pt x="7738" y="6975"/>
                </a:cubicBezTo>
                <a:lnTo>
                  <a:pt x="2100" y="6975"/>
                </a:lnTo>
                <a:cubicBezTo>
                  <a:pt x="1879" y="6975"/>
                  <a:pt x="1700" y="6796"/>
                  <a:pt x="1700" y="6575"/>
                </a:cubicBezTo>
                <a:cubicBezTo>
                  <a:pt x="1700" y="6354"/>
                  <a:pt x="1879" y="6175"/>
                  <a:pt x="2100" y="6175"/>
                </a:cubicBezTo>
                <a:close/>
                <a:moveTo>
                  <a:pt x="2100" y="8188"/>
                </a:moveTo>
                <a:lnTo>
                  <a:pt x="7738" y="8188"/>
                </a:lnTo>
                <a:cubicBezTo>
                  <a:pt x="7958" y="8188"/>
                  <a:pt x="8138" y="8367"/>
                  <a:pt x="8138" y="8588"/>
                </a:cubicBezTo>
                <a:cubicBezTo>
                  <a:pt x="8138" y="8808"/>
                  <a:pt x="7958" y="8988"/>
                  <a:pt x="7738" y="8988"/>
                </a:cubicBezTo>
                <a:lnTo>
                  <a:pt x="2100" y="8988"/>
                </a:lnTo>
                <a:cubicBezTo>
                  <a:pt x="1879" y="8988"/>
                  <a:pt x="1700" y="8808"/>
                  <a:pt x="1700" y="8588"/>
                </a:cubicBezTo>
                <a:cubicBezTo>
                  <a:pt x="1700" y="8367"/>
                  <a:pt x="1879" y="8188"/>
                  <a:pt x="2100" y="8188"/>
                </a:cubicBezTo>
                <a:close/>
              </a:path>
            </a:pathLst>
          </a:custGeom>
          <a:solidFill>
            <a:srgbClr val="007859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7" name="文本框 15"/>
          <p:cNvSpPr txBox="1"/>
          <p:nvPr/>
        </p:nvSpPr>
        <p:spPr>
          <a:xfrm>
            <a:off x="6679658" y="1114169"/>
            <a:ext cx="5013588" cy="372773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defPPr>
              <a:defRPr lang="en-US"/>
            </a:defPPr>
            <a:lvl1pPr marR="0" lvl="0" indent="0" algn="ctr" defTabSz="913765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400" b="1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marL="0" marR="0" lvl="0" indent="0" algn="ctr" defTabSz="91376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Meta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分析表明：醋酸格拉替雷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严重不良事件同类最低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6452615" y="6134677"/>
            <a:ext cx="235464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000" dirty="0">
                <a:solidFill>
                  <a:prstClr val="black"/>
                </a:solidFill>
                <a:cs typeface="+mn-ea"/>
                <a:sym typeface="+mn-lt"/>
              </a:rPr>
              <a:t>注：*有统计学差异</a:t>
            </a:r>
            <a:endParaRPr lang="en-US" altLang="zh-CN" sz="2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53" name="任意多边形: 形状 52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安全性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graphicFrame>
        <p:nvGraphicFramePr>
          <p:cNvPr id="9" name="Table 3"/>
          <p:cNvGraphicFramePr>
            <a:graphicFrameLocks noGrp="1"/>
          </p:cNvGraphicFramePr>
          <p:nvPr/>
        </p:nvGraphicFramePr>
        <p:xfrm>
          <a:off x="6516131" y="2044918"/>
          <a:ext cx="5114269" cy="1514953"/>
        </p:xfrm>
        <a:graphic>
          <a:graphicData uri="http://schemas.openxmlformats.org/drawingml/2006/table">
            <a:tbl>
              <a:tblPr firstRow="1"/>
              <a:tblGrid>
                <a:gridCol w="1149181"/>
                <a:gridCol w="2168970"/>
                <a:gridCol w="1796118"/>
              </a:tblGrid>
              <a:tr h="3190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algn="ctr" fontAlgn="b"/>
                      <a:endParaRPr lang="en-US" sz="1400" b="1" i="0" u="none" strike="noStrike" baseline="300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治疗方案对比</a:t>
                      </a:r>
                      <a:endParaRPr lang="en-US" sz="1400" b="0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90204"/>
                          <a:ea typeface="Microsoft YaHei"/>
                          <a:cs typeface="+mn-ea"/>
                          <a:sym typeface="+mn-lt"/>
                        </a:rPr>
                        <a:t>比值比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OR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(95%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CI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)</a:t>
                      </a:r>
                      <a:endParaRPr lang="en-US" sz="1400" b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</a:tr>
              <a:tr h="59796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91440" marR="0" lvl="1" indent="0" algn="l" defTabSz="914400" rtl="0" eaLnBrk="1" fontAlgn="b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9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篇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RCT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的网状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Meta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分析</a:t>
                      </a:r>
                      <a:r>
                        <a:rPr kumimoji="0" lang="en-US" altLang="zh-CN" sz="1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7</a:t>
                      </a:r>
                      <a:endParaRPr kumimoji="0" lang="zh-CN" altLang="en-US" sz="1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>
                        <a:lnSpc>
                          <a:spcPct val="120000"/>
                        </a:lnSpc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90204"/>
                          <a:ea typeface="Microsoft YaHei"/>
                          <a:cs typeface="+mn-ea"/>
                          <a:sym typeface="+mn-lt"/>
                        </a:rPr>
                        <a:t>醋酸格拉替雷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90204"/>
                          <a:ea typeface="Microsoft YaHei"/>
                          <a:cs typeface="+mn-ea"/>
                          <a:sym typeface="+mn-lt"/>
                        </a:rPr>
                        <a:t>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endParaRPr lang="en-US" altLang="zh-CN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91440" lvl="1" algn="ctr" fontAlgn="b">
                        <a:lnSpc>
                          <a:spcPct val="120000"/>
                        </a:lnSpc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7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mg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0.851 (0.317, 2.188)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7969">
                <a:tc vMerge="1"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>
                        <a:lnSpc>
                          <a:spcPct val="120000"/>
                        </a:lnSpc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90204"/>
                          <a:ea typeface="Microsoft YaHei"/>
                          <a:cs typeface="+mn-ea"/>
                          <a:sym typeface="+mn-lt"/>
                        </a:rPr>
                        <a:t>醋酸格拉替雷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90204"/>
                          <a:ea typeface="Microsoft YaHei"/>
                          <a:cs typeface="+mn-ea"/>
                          <a:sym typeface="+mn-lt"/>
                        </a:rPr>
                        <a:t>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endParaRPr lang="en-US" altLang="zh-CN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91440" lvl="1" algn="ctr" fontAlgn="b">
                        <a:lnSpc>
                          <a:spcPct val="120000"/>
                        </a:lnSpc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14m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g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0.875 (0.327, 2.255)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596009" y="1575194"/>
            <a:ext cx="4874596" cy="910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说明书收载的不良反应的严重程度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通常为轻度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1</a:t>
            </a:r>
            <a:endParaRPr kumimoji="0" lang="en-US" altLang="zh-CN" sz="1400" i="0" u="none" strike="noStrike" kern="1200" cap="none" spc="0" normalizeH="0" baseline="3000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L="176530" indent="-176530">
              <a:lnSpc>
                <a:spcPct val="120000"/>
              </a:lnSpc>
              <a:spcAft>
                <a:spcPts val="300"/>
              </a:spcAft>
              <a:buFont typeface="Arial" panose="020B0604020202090204" pitchFamily="34" charset="0"/>
              <a:buChar char="•"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整体不良</a:t>
            </a:r>
            <a:r>
              <a:rPr lang="zh-CN" altLang="en-US" sz="1400" dirty="0">
                <a:cs typeface="+mn-ea"/>
                <a:sym typeface="+mn-lt"/>
              </a:rPr>
              <a:t>事件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发生率、严重不良</a:t>
            </a:r>
            <a:r>
              <a:rPr lang="zh-CN" altLang="en-US" sz="1400" dirty="0">
                <a:cs typeface="+mn-ea"/>
                <a:sym typeface="+mn-lt"/>
              </a:rPr>
              <a:t>事件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发生率及因不良事件停药率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低于</a:t>
            </a:r>
            <a:r>
              <a:rPr lang="zh-CN" altLang="en-US" sz="1400" b="1" dirty="0">
                <a:solidFill>
                  <a:srgbClr val="C00000"/>
                </a:solidFill>
                <a:cs typeface="+mn-ea"/>
                <a:sym typeface="+mn-lt"/>
              </a:rPr>
              <a:t>特立氟胺、奥扎莫德</a:t>
            </a:r>
            <a:r>
              <a:rPr lang="en-US" altLang="zh-CN" sz="1400" baseline="30000" dirty="0">
                <a:cs typeface="+mn-ea"/>
                <a:sym typeface="+mn-lt"/>
              </a:rPr>
              <a:t>2,3,4</a:t>
            </a:r>
            <a:endParaRPr lang="zh-CN" altLang="en-US" sz="1400" baseline="30000" dirty="0">
              <a:cs typeface="+mn-ea"/>
              <a:sym typeface="+mn-lt"/>
            </a:endParaRPr>
          </a:p>
        </p:txBody>
      </p:sp>
      <p:graphicFrame>
        <p:nvGraphicFramePr>
          <p:cNvPr id="21" name="Chart 3"/>
          <p:cNvGraphicFramePr/>
          <p:nvPr>
            <p:custDataLst>
              <p:tags r:id="rId7"/>
            </p:custDataLst>
          </p:nvPr>
        </p:nvGraphicFramePr>
        <p:xfrm>
          <a:off x="647700" y="3098800"/>
          <a:ext cx="5251450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 useBgFill="1">
        <p:nvSpPr>
          <p:cNvPr id="12" name="任意多边形: 形状 11"/>
          <p:cNvSpPr/>
          <p:nvPr>
            <p:custDataLst>
              <p:tags r:id="rId8"/>
            </p:custDataLst>
          </p:nvPr>
        </p:nvSpPr>
        <p:spPr bwMode="auto">
          <a:xfrm>
            <a:off x="854075" y="3394075"/>
            <a:ext cx="1447801" cy="447676"/>
          </a:xfrm>
          <a:custGeom>
            <a:avLst/>
            <a:gdLst/>
            <a:ahLst/>
            <a:cxnLst/>
            <a:rect l="0" t="0" r="0" b="0"/>
            <a:pathLst>
              <a:path w="1447801" h="447676">
                <a:moveTo>
                  <a:pt x="0" y="390525"/>
                </a:moveTo>
                <a:lnTo>
                  <a:pt x="1447800" y="0"/>
                </a:lnTo>
                <a:lnTo>
                  <a:pt x="1447800" y="57150"/>
                </a:lnTo>
                <a:lnTo>
                  <a:pt x="0" y="447675"/>
                </a:lnTo>
                <a:close/>
              </a:path>
            </a:pathLst>
          </a:custGeom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8" name="任意多边形: 形状 7"/>
          <p:cNvSpPr/>
          <p:nvPr>
            <p:custDataLst>
              <p:tags r:id="rId9"/>
            </p:custDataLst>
          </p:nvPr>
        </p:nvSpPr>
        <p:spPr bwMode="auto">
          <a:xfrm>
            <a:off x="854075" y="3394075"/>
            <a:ext cx="1447801" cy="390526"/>
          </a:xfrm>
          <a:custGeom>
            <a:avLst/>
            <a:gdLst/>
            <a:ahLst/>
            <a:cxnLst/>
            <a:rect l="0" t="0" r="0" b="0"/>
            <a:pathLst>
              <a:path w="1447801" h="390526">
                <a:moveTo>
                  <a:pt x="0" y="390525"/>
                </a:moveTo>
                <a:lnTo>
                  <a:pt x="1447800" y="0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: 形状 9"/>
          <p:cNvSpPr/>
          <p:nvPr>
            <p:custDataLst>
              <p:tags r:id="rId10"/>
            </p:custDataLst>
          </p:nvPr>
        </p:nvSpPr>
        <p:spPr bwMode="auto">
          <a:xfrm>
            <a:off x="854075" y="3451225"/>
            <a:ext cx="1447801" cy="390526"/>
          </a:xfrm>
          <a:custGeom>
            <a:avLst/>
            <a:gdLst/>
            <a:ahLst/>
            <a:cxnLst/>
            <a:rect l="0" t="0" r="0" b="0"/>
            <a:pathLst>
              <a:path w="1447801" h="390526">
                <a:moveTo>
                  <a:pt x="0" y="390525"/>
                </a:moveTo>
                <a:lnTo>
                  <a:pt x="1447800" y="0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直接连接符 32"/>
          <p:cNvCxnSpPr/>
          <p:nvPr>
            <p:custDataLst>
              <p:tags r:id="rId11"/>
            </p:custDataLst>
          </p:nvPr>
        </p:nvCxnSpPr>
        <p:spPr bwMode="auto">
          <a:xfrm flipV="1">
            <a:off x="1577975" y="2870199"/>
            <a:ext cx="0" cy="23495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>
            <p:custDataLst>
              <p:tags r:id="rId12"/>
            </p:custDataLst>
          </p:nvPr>
        </p:nvCxnSpPr>
        <p:spPr bwMode="auto">
          <a:xfrm flipH="1">
            <a:off x="1130300" y="2870200"/>
            <a:ext cx="447675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>
            <p:custDataLst>
              <p:tags r:id="rId13"/>
            </p:custDataLst>
          </p:nvPr>
        </p:nvCxnSpPr>
        <p:spPr bwMode="auto">
          <a:xfrm flipV="1">
            <a:off x="2024063" y="2559050"/>
            <a:ext cx="0" cy="3937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>
            <p:custDataLst>
              <p:tags r:id="rId14"/>
            </p:custDataLst>
          </p:nvPr>
        </p:nvCxnSpPr>
        <p:spPr bwMode="auto">
          <a:xfrm flipH="1">
            <a:off x="1130300" y="2559050"/>
            <a:ext cx="8937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>
            <p:custDataLst>
              <p:tags r:id="rId15"/>
            </p:custDataLst>
          </p:nvPr>
        </p:nvCxnSpPr>
        <p:spPr bwMode="auto">
          <a:xfrm>
            <a:off x="1130300" y="2559050"/>
            <a:ext cx="0" cy="58102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>
            <p:custDataLst>
              <p:tags r:id="rId16"/>
            </p:custDataLst>
          </p:nvPr>
        </p:nvCxnSpPr>
        <p:spPr bwMode="auto">
          <a:xfrm flipV="1">
            <a:off x="3273425" y="3524250"/>
            <a:ext cx="0" cy="2428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>
            <p:custDataLst>
              <p:tags r:id="rId17"/>
            </p:custDataLst>
          </p:nvPr>
        </p:nvCxnSpPr>
        <p:spPr bwMode="auto">
          <a:xfrm flipH="1">
            <a:off x="2825750" y="3524250"/>
            <a:ext cx="447675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>
            <p:custDataLst>
              <p:tags r:id="rId18"/>
            </p:custDataLst>
          </p:nvPr>
        </p:nvCxnSpPr>
        <p:spPr bwMode="auto">
          <a:xfrm flipV="1">
            <a:off x="3719513" y="3213100"/>
            <a:ext cx="0" cy="47942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>
            <p:custDataLst>
              <p:tags r:id="rId19"/>
            </p:custDataLst>
          </p:nvPr>
        </p:nvCxnSpPr>
        <p:spPr bwMode="auto">
          <a:xfrm flipH="1">
            <a:off x="2825750" y="3213100"/>
            <a:ext cx="8937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>
            <p:custDataLst>
              <p:tags r:id="rId20"/>
            </p:custDataLst>
          </p:nvPr>
        </p:nvCxnSpPr>
        <p:spPr bwMode="auto">
          <a:xfrm>
            <a:off x="2825750" y="3213100"/>
            <a:ext cx="0" cy="58102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>
            <p:custDataLst>
              <p:tags r:id="rId21"/>
            </p:custDataLst>
          </p:nvPr>
        </p:nvCxnSpPr>
        <p:spPr bwMode="auto">
          <a:xfrm>
            <a:off x="4521200" y="3482975"/>
            <a:ext cx="0" cy="3302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>
            <p:custDataLst>
              <p:tags r:id="rId22"/>
            </p:custDataLst>
          </p:nvPr>
        </p:nvCxnSpPr>
        <p:spPr bwMode="auto">
          <a:xfrm flipH="1">
            <a:off x="4521200" y="3482975"/>
            <a:ext cx="8937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>
            <p:custDataLst>
              <p:tags r:id="rId23"/>
            </p:custDataLst>
          </p:nvPr>
        </p:nvCxnSpPr>
        <p:spPr bwMode="auto">
          <a:xfrm flipV="1">
            <a:off x="5414963" y="3482975"/>
            <a:ext cx="0" cy="15557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文本占位符 2"/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1038225" y="4133850"/>
            <a:ext cx="10795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9C00B3B7-B782-4792-B730-78F4AC24B5AC}" type="datetime'不''''''''良''事''''''''''''''''''''''''''''''''件''''发''''''生率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65" name="文本占位符 2"/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917575" y="3178175"/>
            <a:ext cx="4254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9FF35FBE-115E-4097-A656-C3CC0489D4FF}" type="datetime'''''''''''''''72''''''''''''''.''''1''''''''%''''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67" name="文本占位符 2"/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1365250" y="3143250"/>
            <a:ext cx="4254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A3432788-3A3D-43F9-9CCC-8F7649681AF0}" type="datetime'''''''''74''''.''7''''''''%'''''">
              <a:rPr lang="en-US" altLang="en-US" sz="1200" smtClean="0">
                <a:effectLst/>
              </a:rPr>
            </a:fld>
            <a:endParaRPr lang="zh-CN" altLang="en-US" sz="1200" dirty="0"/>
          </a:p>
        </p:txBody>
      </p:sp>
      <p:sp>
        <p:nvSpPr>
          <p:cNvPr id="68" name="文本占位符 2"/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1811338" y="2990850"/>
            <a:ext cx="4254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1F48B5C5-979E-43FD-BA0E-CF0CA4DFDCC6}" type="datetime'''''''''''''''''''86''.''''''0%''''''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69" name="文本占位符 2"/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2652713" y="3832225"/>
            <a:ext cx="347663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704396F1-A385-42D1-BAC4-B0CA56729DFA}" type="datetime'''4.''''''''''''5''''''''''''''''''''''''''''''''''''''%''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70" name="文本占位符 2"/>
          <p:cNvSpPr>
            <a:spLocks noGrp="1"/>
          </p:cNvSpPr>
          <p:nvPr>
            <p:custDataLst>
              <p:tags r:id="rId29"/>
            </p:custDataLst>
          </p:nvPr>
        </p:nvSpPr>
        <p:spPr bwMode="gray">
          <a:xfrm>
            <a:off x="3100388" y="3805238"/>
            <a:ext cx="347663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9C084D0C-CDB7-4018-9461-105E9B578509}" type="datetime'''''''''6''''''.''''''''''5''%'''''''''''''''''''''''''''''''">
              <a:rPr lang="en-US" altLang="en-US" sz="1200" smtClean="0">
                <a:effectLst/>
              </a:rPr>
            </a:fld>
            <a:endParaRPr lang="zh-CN" altLang="en-US" sz="1200" dirty="0"/>
          </a:p>
        </p:txBody>
      </p:sp>
      <p:sp>
        <p:nvSpPr>
          <p:cNvPr id="59" name="文本占位符 2"/>
          <p:cNvSpPr>
            <a:spLocks noGrp="1"/>
          </p:cNvSpPr>
          <p:nvPr>
            <p:custDataLst>
              <p:tags r:id="rId30"/>
            </p:custDataLst>
          </p:nvPr>
        </p:nvSpPr>
        <p:spPr bwMode="gray">
          <a:xfrm>
            <a:off x="3506788" y="3730625"/>
            <a:ext cx="4254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FD7C21F-A29F-491F-B076-DEAE3F76648D}" type="datetime'''''''''''''''''''''''''''1''''''''''2''''''''''.''''''0''%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60" name="文本占位符 2"/>
          <p:cNvSpPr>
            <a:spLocks noGrp="1"/>
          </p:cNvSpPr>
          <p:nvPr>
            <p:custDataLst>
              <p:tags r:id="rId31"/>
            </p:custDataLst>
          </p:nvPr>
        </p:nvSpPr>
        <p:spPr bwMode="gray">
          <a:xfrm>
            <a:off x="4348163" y="3851275"/>
            <a:ext cx="347663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E6E9231B-595B-424B-AD64-F5D0AB8AD0D7}" type="datetime'3''''''''''.''''''''''1''''''''''''''''''''''''''%''''''''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61" name="文本占位符 2"/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4795838" y="3852863"/>
            <a:ext cx="347663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DF7872A0-92EE-4844-8CF2-96E10F55EECE}" type="datetime'''''''''''''''''3''''''''''''''''''''''''''.''0''''''%'''''">
              <a:rPr lang="en-US" altLang="en-US" sz="1200" smtClean="0">
                <a:effectLst/>
              </a:rPr>
            </a:fld>
            <a:endParaRPr lang="zh-CN" altLang="en-US" sz="1200" dirty="0"/>
          </a:p>
        </p:txBody>
      </p:sp>
      <p:sp>
        <p:nvSpPr>
          <p:cNvPr id="62" name="文本占位符 2"/>
          <p:cNvSpPr>
            <a:spLocks noGrp="1"/>
          </p:cNvSpPr>
          <p:nvPr>
            <p:custDataLst>
              <p:tags r:id="rId33"/>
            </p:custDataLst>
          </p:nvPr>
        </p:nvSpPr>
        <p:spPr bwMode="gray">
          <a:xfrm>
            <a:off x="5202238" y="3676650"/>
            <a:ext cx="4254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2225" tIns="0" rIns="2222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9F9C188-6A53-4771-8D1F-D927FBA94E48}" type="datetime'''''''''''''''''''''''1''6''''.''''''''''''''''''''''''''0''%'">
              <a:rPr lang="en-US" altLang="en-US" sz="1200" smtClean="0"/>
            </a:fld>
            <a:endParaRPr lang="zh-CN" altLang="en-US" sz="1200" dirty="0"/>
          </a:p>
        </p:txBody>
      </p:sp>
      <p:sp>
        <p:nvSpPr>
          <p:cNvPr id="63" name="文本占位符 2"/>
          <p:cNvSpPr>
            <a:spLocks noGrp="1"/>
          </p:cNvSpPr>
          <p:nvPr>
            <p:custDataLst>
              <p:tags r:id="rId34"/>
            </p:custDataLst>
          </p:nvPr>
        </p:nvSpPr>
        <p:spPr bwMode="auto">
          <a:xfrm>
            <a:off x="2581275" y="4133850"/>
            <a:ext cx="13843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9D41B982-702F-4173-9918-9D222ED21EAA}" type="datetime'严重不''''良''''''事''''件发''生''''''''''''''''''''''''率''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64" name="文本占位符 2"/>
          <p:cNvSpPr>
            <a:spLocks noGrp="1"/>
          </p:cNvSpPr>
          <p:nvPr>
            <p:custDataLst>
              <p:tags r:id="rId35"/>
            </p:custDataLst>
          </p:nvPr>
        </p:nvSpPr>
        <p:spPr bwMode="auto">
          <a:xfrm>
            <a:off x="4352925" y="4133850"/>
            <a:ext cx="12319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DF6E439F-622E-4306-9D58-0EF9CD27F247}" type="datetime'因''不''''良''''''事''''件''''''''''''''''停''''''''''''药''''''率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71" name="文本占位符 2"/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1103313" y="2752725"/>
            <a:ext cx="501650" cy="234950"/>
          </a:xfrm>
          <a:prstGeom prst="ellipse">
            <a:avLst/>
          </a:prstGeom>
          <a:solidFill>
            <a:schemeClr val="bg1"/>
          </a:solidFill>
          <a:ln w="9525" cmpd="sng" algn="ctr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B3C9C329-3D79-441F-9A3D-06DF3006E5F8}" type="datetime'''''''-3''.''''''''''''''''''5''''''''''''''''''''''%'">
              <a:rPr lang="en-US" altLang="en-US" sz="1200" b="1" smtClean="0">
                <a:effectLst/>
              </a:rPr>
            </a:fld>
            <a:endParaRPr lang="zh-CN" altLang="en-US" sz="1200" b="1" dirty="0"/>
          </a:p>
        </p:txBody>
      </p:sp>
      <p:sp>
        <p:nvSpPr>
          <p:cNvPr id="72" name="文本占位符 2"/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1495425" y="2441575"/>
            <a:ext cx="611188" cy="234950"/>
          </a:xfrm>
          <a:prstGeom prst="ellipse">
            <a:avLst/>
          </a:prstGeom>
          <a:solidFill>
            <a:schemeClr val="bg1"/>
          </a:solidFill>
          <a:ln w="9525" cmpd="sng" algn="ctr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8951324A-183A-473C-8B6F-DEA79CD3F8AC}" type="datetime'''''''''''''''''''''''''''-''''1''''''''6''''.''''''2%'''''">
              <a:rPr lang="en-US" altLang="en-US" sz="1200" b="1" smtClean="0">
                <a:effectLst/>
              </a:rPr>
            </a:fld>
            <a:endParaRPr lang="zh-CN" altLang="en-US" sz="1200" b="1" dirty="0"/>
          </a:p>
        </p:txBody>
      </p:sp>
      <p:sp>
        <p:nvSpPr>
          <p:cNvPr id="73" name="文本占位符 2"/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2744788" y="3406775"/>
            <a:ext cx="611188" cy="234950"/>
          </a:xfrm>
          <a:prstGeom prst="ellipse">
            <a:avLst/>
          </a:prstGeom>
          <a:solidFill>
            <a:schemeClr val="bg1"/>
          </a:solidFill>
          <a:ln w="9525" cmpd="sng" algn="ctr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0AA35D5D-936F-49CB-9C9F-676BA80CB441}" type="datetime'''''''''-''''''''3''''''''''''''''''''0''''.8''''%'''''''">
              <a:rPr lang="en-US" altLang="en-US" sz="1200" b="1" smtClean="0">
                <a:effectLst/>
              </a:rPr>
            </a:fld>
            <a:endParaRPr lang="zh-CN" altLang="en-US" sz="1200" b="1" dirty="0"/>
          </a:p>
        </p:txBody>
      </p:sp>
      <p:sp>
        <p:nvSpPr>
          <p:cNvPr id="74" name="文本占位符 2"/>
          <p:cNvSpPr>
            <a:spLocks noGrp="1"/>
          </p:cNvSpPr>
          <p:nvPr>
            <p:custDataLst>
              <p:tags r:id="rId39"/>
            </p:custDataLst>
          </p:nvPr>
        </p:nvSpPr>
        <p:spPr bwMode="auto">
          <a:xfrm>
            <a:off x="3190875" y="3095625"/>
            <a:ext cx="611188" cy="234950"/>
          </a:xfrm>
          <a:prstGeom prst="ellipse">
            <a:avLst/>
          </a:prstGeom>
          <a:solidFill>
            <a:schemeClr val="bg1"/>
          </a:solidFill>
          <a:ln w="9525" cmpd="sng" algn="ctr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FAAB4F1A-3516-493F-88F6-7D16EE89D49A}" type="datetime'''-''6''2''''''''.5''''''''%'''''''''''''''''''''''''">
              <a:rPr lang="en-US" altLang="en-US" sz="1200" b="1" smtClean="0">
                <a:effectLst/>
              </a:rPr>
            </a:fld>
            <a:endParaRPr lang="zh-CN" altLang="en-US" sz="1200" b="1" dirty="0"/>
          </a:p>
        </p:txBody>
      </p:sp>
      <p:sp>
        <p:nvSpPr>
          <p:cNvPr id="75" name="文本占位符 2"/>
          <p:cNvSpPr>
            <a:spLocks noGrp="1"/>
          </p:cNvSpPr>
          <p:nvPr>
            <p:custDataLst>
              <p:tags r:id="rId40"/>
            </p:custDataLst>
          </p:nvPr>
        </p:nvSpPr>
        <p:spPr bwMode="auto">
          <a:xfrm>
            <a:off x="4662488" y="3365500"/>
            <a:ext cx="611188" cy="234950"/>
          </a:xfrm>
          <a:prstGeom prst="ellipse">
            <a:avLst/>
          </a:prstGeom>
          <a:solidFill>
            <a:schemeClr val="bg1"/>
          </a:solidFill>
          <a:ln w="9525" cmpd="sng" algn="ctr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9BA89B8-C51C-4A0D-AC22-BF7746F54690}" type="datetime'-''''''''''''''''8''''0''.''''''''''''''''''''6''%'''''''''">
              <a:rPr lang="en-US" altLang="en-US" sz="1200" b="1" smtClean="0">
                <a:effectLst/>
              </a:rPr>
            </a:fld>
            <a:endParaRPr lang="zh-CN" altLang="en-US" sz="1200" b="1" dirty="0"/>
          </a:p>
        </p:txBody>
      </p:sp>
      <p:sp>
        <p:nvSpPr>
          <p:cNvPr id="76" name="矩形 75"/>
          <p:cNvSpPr/>
          <p:nvPr>
            <p:custDataLst>
              <p:tags r:id="rId41"/>
            </p:custDataLst>
          </p:nvPr>
        </p:nvSpPr>
        <p:spPr bwMode="auto">
          <a:xfrm>
            <a:off x="2478088" y="2635250"/>
            <a:ext cx="214313" cy="160338"/>
          </a:xfrm>
          <a:prstGeom prst="rect">
            <a:avLst/>
          </a:prstGeom>
          <a:solidFill>
            <a:srgbClr val="007859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77" name="矩形 76"/>
          <p:cNvSpPr/>
          <p:nvPr>
            <p:custDataLst>
              <p:tags r:id="rId42"/>
            </p:custDataLst>
          </p:nvPr>
        </p:nvSpPr>
        <p:spPr bwMode="auto">
          <a:xfrm>
            <a:off x="3759200" y="2635250"/>
            <a:ext cx="214313" cy="160338"/>
          </a:xfrm>
          <a:prstGeom prst="rect">
            <a:avLst/>
          </a:prstGeom>
          <a:solidFill>
            <a:srgbClr val="9AD3D9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78" name="矩形 77"/>
          <p:cNvSpPr/>
          <p:nvPr>
            <p:custDataLst>
              <p:tags r:id="rId43"/>
            </p:custDataLst>
          </p:nvPr>
        </p:nvSpPr>
        <p:spPr bwMode="auto">
          <a:xfrm>
            <a:off x="4735513" y="2635250"/>
            <a:ext cx="214313" cy="160338"/>
          </a:xfrm>
          <a:prstGeom prst="rect">
            <a:avLst/>
          </a:prstGeom>
          <a:solidFill>
            <a:srgbClr val="BFBFBF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79" name="文本占位符 2"/>
          <p:cNvSpPr>
            <a:spLocks noGrp="1"/>
          </p:cNvSpPr>
          <p:nvPr>
            <p:custDataLst>
              <p:tags r:id="rId44"/>
            </p:custDataLst>
          </p:nvPr>
        </p:nvSpPr>
        <p:spPr bwMode="auto">
          <a:xfrm>
            <a:off x="2743200" y="2643188"/>
            <a:ext cx="9144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20B21311-AA83-4B4E-9DC2-E026A4C47A0E}" type="datetime'''''''''''''''''''''''''醋''酸''''''''''格''''''''拉''''替''雷''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80" name="文本占位符 2"/>
          <p:cNvSpPr>
            <a:spLocks noGrp="1"/>
          </p:cNvSpPr>
          <p:nvPr>
            <p:custDataLst>
              <p:tags r:id="rId45"/>
            </p:custDataLst>
          </p:nvPr>
        </p:nvSpPr>
        <p:spPr bwMode="auto">
          <a:xfrm>
            <a:off x="4024313" y="2643188"/>
            <a:ext cx="6096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F12D4458-C22D-400A-80B6-9ECB1817AF6A}" type="datetime'''''''''''''奥''''扎''''''莫''''''''''''''''''''德''''''''''''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81" name="文本占位符 2"/>
          <p:cNvSpPr>
            <a:spLocks noGrp="1"/>
          </p:cNvSpPr>
          <p:nvPr>
            <p:custDataLst>
              <p:tags r:id="rId46"/>
            </p:custDataLst>
          </p:nvPr>
        </p:nvSpPr>
        <p:spPr bwMode="auto">
          <a:xfrm>
            <a:off x="5000625" y="2643188"/>
            <a:ext cx="60960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70576F6-CFD3-40C2-838B-4232858666E4}" type="datetime'特''''''''''立''''''''''''''''''''''''''''''''氟胺'''''''''''''''">
              <a:rPr lang="zh-CN" altLang="en-US" sz="1200" smtClean="0"/>
            </a:fld>
            <a:endParaRPr lang="zh-CN" altLang="en-US" sz="1200" dirty="0"/>
          </a:p>
        </p:txBody>
      </p:sp>
      <p:sp>
        <p:nvSpPr>
          <p:cNvPr id="110" name="圆角矩形 15"/>
          <p:cNvSpPr/>
          <p:nvPr/>
        </p:nvSpPr>
        <p:spPr>
          <a:xfrm>
            <a:off x="422221" y="4467591"/>
            <a:ext cx="5436000" cy="386409"/>
          </a:xfrm>
          <a:prstGeom prst="roundRect">
            <a:avLst>
              <a:gd name="adj" fmla="val 50000"/>
            </a:avLst>
          </a:prstGeom>
          <a:solidFill>
            <a:srgbClr val="007859">
              <a:alpha val="10000"/>
            </a:srgbClr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rmAutofit/>
          </a:bodyPr>
          <a:lstStyle/>
          <a:p>
            <a:pPr marL="0" marR="0" lvl="0" indent="0" algn="ctr" defTabSz="913765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1" name="文本框 15"/>
          <p:cNvSpPr txBox="1"/>
          <p:nvPr/>
        </p:nvSpPr>
        <p:spPr>
          <a:xfrm>
            <a:off x="729678" y="4467591"/>
            <a:ext cx="4974210" cy="386409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/>
          <a:p>
            <a:pPr algn="ctr" defTabSz="913765">
              <a:defRPr/>
            </a:pP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上市后长期安全性研究</a:t>
            </a: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未出现说明书收载外安全问题</a:t>
            </a:r>
            <a:endParaRPr lang="zh-CN" altLang="en-US" b="1" baseline="30000" dirty="0">
              <a:solidFill>
                <a:srgbClr val="C00000"/>
              </a:solidFill>
              <a:cs typeface="+mn-ea"/>
              <a:sym typeface="+mn-lt"/>
            </a:endParaRPr>
          </a:p>
        </p:txBody>
      </p:sp>
      <p:sp>
        <p:nvSpPr>
          <p:cNvPr id="112" name="椭圆 23"/>
          <p:cNvSpPr/>
          <p:nvPr/>
        </p:nvSpPr>
        <p:spPr>
          <a:xfrm>
            <a:off x="236264" y="4429823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pic>
        <p:nvPicPr>
          <p:cNvPr id="113" name="Graphic 23" descr="Open book with solid fill"/>
          <p:cNvPicPr>
            <a:picLocks noChangeAspect="1"/>
          </p:cNvPicPr>
          <p:nvPr/>
        </p:nvPicPr>
        <p:blipFill>
          <a:blip r:embed="rId4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306678" y="4500482"/>
            <a:ext cx="363600" cy="363600"/>
          </a:xfrm>
          <a:prstGeom prst="rect">
            <a:avLst/>
          </a:prstGeom>
        </p:spPr>
      </p:pic>
      <p:sp>
        <p:nvSpPr>
          <p:cNvPr id="136" name="TextBox 7"/>
          <p:cNvSpPr txBox="1"/>
          <p:nvPr/>
        </p:nvSpPr>
        <p:spPr>
          <a:xfrm>
            <a:off x="6414452" y="1628366"/>
            <a:ext cx="4977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indent="-285750">
              <a:spcBef>
                <a:spcPts val="95"/>
              </a:spcBef>
              <a:buClr>
                <a:srgbClr val="007859"/>
              </a:buClr>
              <a:buFont typeface="Arial" panose="020B0604020202090204"/>
              <a:buChar char="►"/>
              <a:tabLst>
                <a:tab pos="298450" algn="l"/>
              </a:tabLst>
            </a:pPr>
            <a:r>
              <a:rPr lang="zh-CN" altLang="en-US" sz="1400" dirty="0">
                <a:solidFill>
                  <a:prstClr val="black"/>
                </a:solidFill>
                <a:cs typeface="+mn-ea"/>
                <a:sym typeface="+mn-lt"/>
              </a:rPr>
              <a:t>醋酸格拉替雷组</a:t>
            </a:r>
            <a:r>
              <a:rPr lang="zh-CN" altLang="en-US" sz="1400" dirty="0">
                <a:cs typeface="+mn-ea"/>
                <a:sym typeface="+mn-lt"/>
              </a:rPr>
              <a:t>严重不良事件发生风险</a:t>
            </a:r>
            <a:r>
              <a:rPr lang="zh-CN" altLang="en-US" b="1" dirty="0">
                <a:solidFill>
                  <a:srgbClr val="007859"/>
                </a:solidFill>
                <a:cs typeface="+mn-ea"/>
                <a:sym typeface="+mn-lt"/>
              </a:rPr>
              <a:t>低于特立氟胺</a:t>
            </a:r>
            <a:endParaRPr lang="zh-CN" altLang="en-US" sz="1400" b="1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graphicFrame>
        <p:nvGraphicFramePr>
          <p:cNvPr id="13" name="Table 3"/>
          <p:cNvGraphicFramePr>
            <a:graphicFrameLocks noGrp="1"/>
          </p:cNvGraphicFramePr>
          <p:nvPr/>
        </p:nvGraphicFramePr>
        <p:xfrm>
          <a:off x="6580186" y="4083170"/>
          <a:ext cx="5050214" cy="2073215"/>
        </p:xfrm>
        <a:graphic>
          <a:graphicData uri="http://schemas.openxmlformats.org/drawingml/2006/table">
            <a:tbl>
              <a:tblPr firstRow="1"/>
              <a:tblGrid>
                <a:gridCol w="1018666"/>
                <a:gridCol w="2183058"/>
                <a:gridCol w="1848490"/>
              </a:tblGrid>
              <a:tr h="2928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algn="ctr" fontAlgn="b"/>
                      <a:endParaRPr lang="en-US" sz="1400" b="1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治疗方案对比</a:t>
                      </a:r>
                      <a:endParaRPr lang="en-US" sz="1400" b="0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相对风险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RR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(95%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CI</a:t>
                      </a: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)</a:t>
                      </a:r>
                      <a:endParaRPr lang="en-US" sz="1400" b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1EE"/>
                    </a:solidFill>
                  </a:tcPr>
                </a:tc>
              </a:tr>
              <a:tr h="353683">
                <a:tc rowSpan="3">
                  <a:txBody>
                    <a:bodyPr/>
                    <a:lstStyle/>
                    <a:p>
                      <a:pPr marL="91440" lvl="1" algn="l" fontAlgn="b"/>
                      <a:r>
                        <a:rPr lang="en-US" altLang="zh-CN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Meta</a:t>
                      </a:r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分析</a:t>
                      </a:r>
                      <a:r>
                        <a:rPr lang="en-US" altLang="zh-CN" sz="14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8</a:t>
                      </a:r>
                      <a:endParaRPr lang="en-US" sz="1400" b="0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lvl="1"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 </a:t>
                      </a:r>
                      <a:r>
                        <a:rPr lang="en-US" altLang="zh-CN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</a:t>
                      </a:r>
                      <a:endParaRPr lang="en-US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0.62 (0.35, 1.10)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683">
                <a:tc vMerge="1"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</a:t>
                      </a:r>
                      <a:r>
                        <a:rPr lang="en-US" altLang="zh-CN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vs </a:t>
                      </a:r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安慰剂</a:t>
                      </a:r>
                      <a:endParaRPr lang="en-US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0.94 (0.68, 1.28)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683">
                <a:tc vMerge="1"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安慰剂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1.50 (0.85, 2.64)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68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9144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Meta</a:t>
                      </a:r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分析</a:t>
                      </a:r>
                      <a:r>
                        <a:rPr lang="en-US" altLang="zh-CN" sz="14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9</a:t>
                      </a:r>
                      <a:endParaRPr lang="en-US" altLang="zh-CN" sz="1400" b="0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</a:t>
                      </a:r>
                      <a:r>
                        <a:rPr lang="en-US" altLang="zh-CN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vs </a:t>
                      </a:r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安慰剂</a:t>
                      </a:r>
                      <a:endParaRPr lang="en-US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0.84 (0.72, 0.98)*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683">
                <a:tc vMerge="1"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marL="91440" lvl="1" algn="ctr" fontAlgn="b"/>
                      <a:r>
                        <a:rPr lang="zh-CN" alt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 </a:t>
                      </a:r>
                      <a:r>
                        <a:rPr lang="en-US" altLang="zh-CN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安慰剂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90204"/>
                          <a:ea typeface="Microsoft YaHei"/>
                        </a:defRPr>
                      </a:lvl9pPr>
                    </a:lstStyle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0.88 (0.59, 1.33)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Box 7"/>
          <p:cNvSpPr txBox="1"/>
          <p:nvPr/>
        </p:nvSpPr>
        <p:spPr>
          <a:xfrm>
            <a:off x="6414452" y="3654975"/>
            <a:ext cx="4977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indent="-285750">
              <a:spcBef>
                <a:spcPts val="95"/>
              </a:spcBef>
              <a:buClr>
                <a:srgbClr val="007859"/>
              </a:buClr>
              <a:buFont typeface="Arial" panose="020B0604020202090204"/>
              <a:buChar char="►"/>
              <a:tabLst>
                <a:tab pos="298450" algn="l"/>
              </a:tabLst>
            </a:pPr>
            <a:r>
              <a:rPr lang="zh-CN" altLang="en-US" sz="1400" dirty="0">
                <a:solidFill>
                  <a:prstClr val="black"/>
                </a:solidFill>
                <a:cs typeface="+mn-ea"/>
                <a:sym typeface="+mn-lt"/>
              </a:rPr>
              <a:t>醋酸格拉替</a:t>
            </a:r>
            <a:r>
              <a:rPr lang="zh-CN" altLang="en-US" sz="1400" dirty="0">
                <a:cs typeface="+mn-ea"/>
                <a:sym typeface="+mn-lt"/>
              </a:rPr>
              <a:t>雷组严重不良事件发生风险</a:t>
            </a:r>
            <a:r>
              <a:rPr lang="zh-CN" altLang="en-US" b="1" dirty="0">
                <a:solidFill>
                  <a:srgbClr val="007859"/>
                </a:solidFill>
                <a:cs typeface="+mn-ea"/>
                <a:sym typeface="+mn-lt"/>
              </a:rPr>
              <a:t>低于奥扎莫德</a:t>
            </a:r>
            <a:endParaRPr lang="zh-CN" altLang="en-US" sz="1400" b="1" dirty="0">
              <a:solidFill>
                <a:srgbClr val="007859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特殊人群适用：国内指南推荐，目前国内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唯一可用于妊娠期、哺乳期和备孕期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女性的疾病修正治疗 </a:t>
            </a:r>
            <a:r>
              <a:rPr lang="en-US" altLang="zh-CN" dirty="0">
                <a:latin typeface="+mn-lt"/>
                <a:ea typeface="+mn-ea"/>
                <a:cs typeface="+mn-ea"/>
                <a:sym typeface="+mn-lt"/>
              </a:rPr>
              <a:t>(DMT) 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药物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备注：*</a:t>
            </a:r>
            <a:r>
              <a:rPr lang="en-US" altLang="zh-CN" dirty="0">
                <a:cs typeface="+mn-ea"/>
                <a:sym typeface="+mn-lt"/>
              </a:rPr>
              <a:t>FDA C</a:t>
            </a:r>
            <a:r>
              <a:rPr lang="zh-CN" altLang="en-US" dirty="0">
                <a:cs typeface="+mn-ea"/>
                <a:sym typeface="+mn-lt"/>
              </a:rPr>
              <a:t>级</a:t>
            </a:r>
            <a:r>
              <a:rPr lang="en-US" altLang="zh-CN" dirty="0">
                <a:cs typeface="+mn-ea"/>
                <a:sym typeface="+mn-lt"/>
              </a:rPr>
              <a:t>: “</a:t>
            </a:r>
            <a:r>
              <a:rPr lang="zh-CN" altLang="en-US" dirty="0">
                <a:cs typeface="+mn-ea"/>
                <a:sym typeface="+mn-lt"/>
              </a:rPr>
              <a:t>风险未排除”，没有对人类的研究，但潜在的益处可能保证在孕妇中使用该药，因为在怀孕期间的安全性和对发育中的胎儿的风险方面的数据有限。 </a:t>
            </a:r>
            <a:r>
              <a:rPr lang="en-US" altLang="zh-CN" dirty="0">
                <a:cs typeface="+mn-ea"/>
                <a:sym typeface="+mn-lt"/>
              </a:rPr>
              <a:t>B</a:t>
            </a:r>
            <a:r>
              <a:rPr lang="zh-CN" altLang="en-US" dirty="0">
                <a:cs typeface="+mn-ea"/>
                <a:sym typeface="+mn-lt"/>
              </a:rPr>
              <a:t>级：“在其他研究中无风险”，要么在动物研究中没有风险，要么在孕妇对照研究中没有风险。 缩写：</a:t>
            </a:r>
            <a:r>
              <a:rPr lang="en-US" altLang="zh-CN" dirty="0">
                <a:cs typeface="+mn-ea"/>
                <a:sym typeface="+mn-lt"/>
              </a:rPr>
              <a:t>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multiple sclerosis,</a:t>
            </a:r>
            <a:r>
              <a:rPr lang="zh-CN" altLang="en-US" dirty="0">
                <a:cs typeface="+mn-ea"/>
                <a:sym typeface="+mn-lt"/>
              </a:rPr>
              <a:t> 多发性硬化；</a:t>
            </a:r>
            <a:r>
              <a:rPr lang="en-US" altLang="zh-CN" dirty="0">
                <a:cs typeface="+mn-ea"/>
                <a:sym typeface="+mn-lt"/>
              </a:rPr>
              <a:t>DMT,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disease-modifying therapy, </a:t>
            </a:r>
            <a:r>
              <a:rPr lang="zh-CN" altLang="en-US" dirty="0">
                <a:cs typeface="+mn-ea"/>
                <a:sym typeface="+mn-lt"/>
              </a:rPr>
              <a:t>疾病修正治疗</a:t>
            </a:r>
            <a:endParaRPr lang="zh-CN" altLang="en-US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</a:t>
            </a:r>
            <a:r>
              <a:rPr lang="zh-CN" altLang="en-US" dirty="0">
                <a:cs typeface="+mn-ea"/>
                <a:sym typeface="+mn-lt"/>
              </a:rPr>
              <a:t>醋酸格拉替雷说明书；</a:t>
            </a:r>
            <a:r>
              <a:rPr lang="en-US" altLang="zh-CN" dirty="0">
                <a:cs typeface="+mn-ea"/>
                <a:sym typeface="+mn-lt"/>
              </a:rPr>
              <a:t>2. Sandberg-</a:t>
            </a:r>
            <a:r>
              <a:rPr lang="en-US" altLang="zh-CN" dirty="0" err="1">
                <a:cs typeface="+mn-ea"/>
                <a:sym typeface="+mn-lt"/>
              </a:rPr>
              <a:t>Wollheim</a:t>
            </a:r>
            <a:r>
              <a:rPr lang="en-US" altLang="zh-CN" dirty="0">
                <a:cs typeface="+mn-ea"/>
                <a:sym typeface="+mn-lt"/>
              </a:rPr>
              <a:t> M, et al. Int J MS Care. 2018</a:t>
            </a:r>
            <a:r>
              <a:rPr lang="zh-CN" altLang="en-US" dirty="0">
                <a:cs typeface="+mn-ea"/>
                <a:sym typeface="+mn-lt"/>
              </a:rPr>
              <a:t>；</a:t>
            </a:r>
            <a:r>
              <a:rPr lang="en-US" altLang="zh-CN" dirty="0">
                <a:cs typeface="+mn-ea"/>
                <a:sym typeface="+mn-lt"/>
              </a:rPr>
              <a:t>3.Kaplan S, et al. Drug </a:t>
            </a:r>
            <a:r>
              <a:rPr lang="en-US" altLang="zh-CN" dirty="0" err="1">
                <a:cs typeface="+mn-ea"/>
                <a:sym typeface="+mn-lt"/>
              </a:rPr>
              <a:t>Saf</a:t>
            </a:r>
            <a:r>
              <a:rPr lang="en-US" altLang="zh-CN" dirty="0">
                <a:cs typeface="+mn-ea"/>
                <a:sym typeface="+mn-lt"/>
              </a:rPr>
              <a:t>. 2022;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4. </a:t>
            </a:r>
            <a:r>
              <a:rPr lang="en-US" altLang="zh-CN" dirty="0" err="1">
                <a:cs typeface="+mn-ea"/>
                <a:sym typeface="+mn-lt"/>
              </a:rPr>
              <a:t>Herbstritt</a:t>
            </a:r>
            <a:r>
              <a:rPr lang="en-US" altLang="zh-CN" dirty="0">
                <a:cs typeface="+mn-ea"/>
                <a:sym typeface="+mn-lt"/>
              </a:rPr>
              <a:t> S, et al. Mult </a:t>
            </a:r>
            <a:r>
              <a:rPr lang="en-US" altLang="zh-CN" dirty="0" err="1">
                <a:cs typeface="+mn-ea"/>
                <a:sym typeface="+mn-lt"/>
              </a:rPr>
              <a:t>Scler</a:t>
            </a:r>
            <a:r>
              <a:rPr lang="en-US" altLang="zh-CN" dirty="0">
                <a:cs typeface="+mn-ea"/>
                <a:sym typeface="+mn-lt"/>
              </a:rPr>
              <a:t>. 2016; 5. Ford CC, et al. The Consortium of Multiple Sclerosis Centers. 2019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6" name="圆角矩形 114"/>
          <p:cNvSpPr/>
          <p:nvPr/>
        </p:nvSpPr>
        <p:spPr>
          <a:xfrm>
            <a:off x="9075201" y="989791"/>
            <a:ext cx="2653109" cy="745131"/>
          </a:xfrm>
          <a:prstGeom prst="roundRect">
            <a:avLst>
              <a:gd name="adj" fmla="val 3975"/>
            </a:avLst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84200" dist="127000" dir="5400000" sx="90000" sy="90000" algn="ctr" rotWithShape="0">
              <a:sysClr val="windowText" lastClr="000000">
                <a:lumMod val="50000"/>
                <a:lumOff val="50000"/>
                <a:alpha val="34000"/>
              </a:sys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圆角矩形 114"/>
          <p:cNvSpPr/>
          <p:nvPr/>
        </p:nvSpPr>
        <p:spPr>
          <a:xfrm>
            <a:off x="9075201" y="1850924"/>
            <a:ext cx="2653109" cy="674854"/>
          </a:xfrm>
          <a:prstGeom prst="roundRect">
            <a:avLst>
              <a:gd name="adj" fmla="val 3975"/>
            </a:avLst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84200" dist="127000" dir="5400000" sx="90000" sy="90000" algn="ctr" rotWithShape="0">
              <a:sysClr val="windowText" lastClr="000000">
                <a:lumMod val="50000"/>
                <a:lumOff val="50000"/>
                <a:alpha val="34000"/>
              </a:sys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8" name="圆角矩形 114"/>
          <p:cNvSpPr/>
          <p:nvPr/>
        </p:nvSpPr>
        <p:spPr>
          <a:xfrm>
            <a:off x="451445" y="1035004"/>
            <a:ext cx="8176452" cy="1481647"/>
          </a:xfrm>
          <a:prstGeom prst="roundRect">
            <a:avLst>
              <a:gd name="adj" fmla="val 3975"/>
            </a:avLst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84200" dist="127000" dir="5400000" sx="90000" sy="90000" algn="ctr" rotWithShape="0">
              <a:sysClr val="windowText" lastClr="000000">
                <a:lumMod val="50000"/>
                <a:lumOff val="50000"/>
                <a:alpha val="34000"/>
              </a:sys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rPr>
              <a:t>哺乳期</a:t>
            </a:r>
            <a:endParaRPr kumimoji="1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矩形: 圆角 33"/>
          <p:cNvSpPr/>
          <p:nvPr>
            <p:custDataLst>
              <p:tags r:id="rId4"/>
            </p:custDataLst>
          </p:nvPr>
        </p:nvSpPr>
        <p:spPr>
          <a:xfrm>
            <a:off x="451314" y="1013015"/>
            <a:ext cx="4001280" cy="288473"/>
          </a:xfrm>
          <a:prstGeom prst="roundRect">
            <a:avLst>
              <a:gd name="adj" fmla="val 15347"/>
            </a:avLst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tIns="144000" bIns="108000" rtlCol="0" anchor="ctr"/>
          <a:lstStyle/>
          <a:p>
            <a:pPr marL="46990">
              <a:spcAft>
                <a:spcPts val="600"/>
              </a:spcAft>
              <a:defRPr/>
            </a:pPr>
            <a:r>
              <a:rPr lang="en-US" altLang="zh-CN" sz="1400" b="1" kern="0" dirty="0">
                <a:solidFill>
                  <a:srgbClr val="007859"/>
                </a:solidFill>
                <a:cs typeface="+mn-ea"/>
                <a:sym typeface="+mn-lt"/>
              </a:rPr>
              <a:t>    </a:t>
            </a:r>
            <a:r>
              <a:rPr lang="zh-CN" altLang="en-US" sz="1400" b="1" kern="0" dirty="0">
                <a:solidFill>
                  <a:srgbClr val="007859"/>
                </a:solidFill>
                <a:cs typeface="+mn-ea"/>
                <a:sym typeface="+mn-lt"/>
              </a:rPr>
              <a:t>妊娠期</a:t>
            </a:r>
            <a:endParaRPr lang="en-US" altLang="zh-CN" sz="1400" b="1" kern="0" dirty="0">
              <a:solidFill>
                <a:srgbClr val="007859"/>
              </a:solidFill>
              <a:cs typeface="+mn-ea"/>
              <a:sym typeface="+mn-lt"/>
            </a:endParaRPr>
          </a:p>
        </p:txBody>
      </p:sp>
      <p:graphicFrame>
        <p:nvGraphicFramePr>
          <p:cNvPr id="10" name="Table 28"/>
          <p:cNvGraphicFramePr>
            <a:graphicFrameLocks noGrp="1"/>
          </p:cNvGraphicFramePr>
          <p:nvPr/>
        </p:nvGraphicFramePr>
        <p:xfrm>
          <a:off x="314425" y="3160060"/>
          <a:ext cx="4371784" cy="3106549"/>
        </p:xfrm>
        <a:graphic>
          <a:graphicData uri="http://schemas.openxmlformats.org/drawingml/2006/table">
            <a:tbl>
              <a:tblPr/>
              <a:tblGrid>
                <a:gridCol w="529179"/>
                <a:gridCol w="3842605"/>
              </a:tblGrid>
              <a:tr h="544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中国</a:t>
                      </a:r>
                      <a:endParaRPr lang="zh-CN" altLang="en-US" sz="14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唯一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被中国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推荐用于孕妇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的多发性硬化疾病缓解期药物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欧洲</a:t>
                      </a:r>
                      <a:endParaRPr lang="zh-CN" altLang="en-US" sz="14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  <a:defRPr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应告知所有具有生育潜力的女性，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除本品外，</a:t>
                      </a:r>
                      <a:r>
                        <a:rPr lang="en-US" altLang="zh-CN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en-US" altLang="zh-CN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DMT</a:t>
                      </a: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药物在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妊娠期的使用均未获批</a:t>
                      </a:r>
                      <a:endParaRPr lang="en-US" altLang="zh-CN" sz="1400" b="1" kern="0" dirty="0">
                        <a:solidFill>
                          <a:srgbClr val="007859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英国</a:t>
                      </a:r>
                      <a:endParaRPr lang="zh-CN" altLang="en-US" sz="14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目前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只有</a:t>
                      </a: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原研醋酸格拉替雷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获批可用于妊娠期</a:t>
                      </a:r>
                      <a:endParaRPr lang="zh-CN" altLang="en-US" sz="1400" b="1" kern="0" dirty="0">
                        <a:solidFill>
                          <a:srgbClr val="007859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8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美国</a:t>
                      </a:r>
                      <a:endParaRPr lang="zh-CN" altLang="en-US" sz="14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本品被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FDA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唯一</a:t>
                      </a:r>
                      <a:r>
                        <a:rPr lang="en-US" altLang="zh-CN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lang="zh-CN" altLang="en-US" sz="14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级推荐，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所有其他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DMT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药品均</a:t>
                      </a:r>
                      <a:r>
                        <a:rPr kumimoji="0" lang="zh-CN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进行</a:t>
                      </a:r>
                      <a:r>
                        <a:rPr kumimoji="0" lang="en-US" altLang="zh-CN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级推荐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33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zh-CN" altLang="en-US" sz="14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中东北非</a:t>
                      </a:r>
                      <a:endParaRPr lang="zh-CN" altLang="en-US" sz="14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1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  <a:cs typeface="+mn-ea"/>
                          <a:sym typeface="+mn-lt"/>
                        </a:rPr>
                        <a:t>根据获批说明书，可继续在</a:t>
                      </a:r>
                      <a:r>
                        <a:rPr lang="zh-CN" altLang="en-US" sz="1400" b="1" kern="1200" dirty="0">
                          <a:solidFill>
                            <a:srgbClr val="007859"/>
                          </a:solidFill>
                          <a:latin typeface="Microsoft YaHei"/>
                          <a:ea typeface="Microsoft YaHei"/>
                          <a:cs typeface="+mn-ea"/>
                          <a:sym typeface="+mn-lt"/>
                        </a:rPr>
                        <a:t>备孕期和妊娠期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  <a:cs typeface="+mn-ea"/>
                          <a:sym typeface="+mn-lt"/>
                        </a:rPr>
                        <a:t>使用本品</a:t>
                      </a:r>
                      <a:endParaRPr lang="zh-CN" altLang="en-US" sz="1400" b="1" kern="0" dirty="0">
                        <a:solidFill>
                          <a:srgbClr val="007859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E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30"/>
          <p:cNvGraphicFramePr>
            <a:graphicFrameLocks noGrp="1"/>
          </p:cNvGraphicFramePr>
          <p:nvPr/>
        </p:nvGraphicFramePr>
        <p:xfrm>
          <a:off x="5131529" y="3104582"/>
          <a:ext cx="6668241" cy="3162026"/>
        </p:xfrm>
        <a:graphic>
          <a:graphicData uri="http://schemas.openxmlformats.org/drawingml/2006/table">
            <a:tbl>
              <a:tblPr/>
              <a:tblGrid>
                <a:gridCol w="1318141"/>
                <a:gridCol w="528249"/>
                <a:gridCol w="4821851"/>
              </a:tblGrid>
              <a:tr h="480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lang="zh-CN" altLang="en-US" sz="12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</a:t>
                      </a:r>
                      <a:endParaRPr lang="zh-CN" altLang="en-US" sz="1200" b="1" kern="0" dirty="0">
                        <a:solidFill>
                          <a:srgbClr val="007859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lang="en-US" altLang="zh-CN" sz="12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lang="zh-CN" altLang="en-US" sz="1200" b="1" kern="0" dirty="0">
                          <a:solidFill>
                            <a:srgbClr val="007859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</a:t>
                      </a:r>
                      <a:endParaRPr lang="zh-CN" altLang="en-US" sz="1200" b="1" kern="0" dirty="0">
                        <a:solidFill>
                          <a:srgbClr val="007859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动物试验</a:t>
                      </a:r>
                      <a:r>
                        <a:rPr kumimoji="0" lang="zh-CN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未显示生殖毒性</a:t>
                      </a: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。目前关于孕妇的数据表明，</a:t>
                      </a:r>
                      <a:r>
                        <a:rPr kumimoji="0" lang="zh-CN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本品无畸形或胎儿</a:t>
                      </a: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新生儿毒性</a:t>
                      </a: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，</a:t>
                      </a:r>
                      <a:r>
                        <a:rPr lang="zh-CN" altLang="en-US" sz="12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证明了该药物的安全性</a:t>
                      </a:r>
                      <a:endParaRPr kumimoji="0" lang="zh-CN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</a:tr>
              <a:tr h="6197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X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由于对胎儿存在潜在危害，因此已怀孕女性及未使用有效避孕措施的育龄女性</a:t>
                      </a:r>
                      <a:r>
                        <a:rPr kumimoji="0" lang="zh-CN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禁用</a:t>
                      </a: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特立氟胺片</a:t>
                      </a:r>
                      <a:endParaRPr kumimoji="0" lang="zh-CN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</a:tr>
              <a:tr h="6197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  <a:defRPr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X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动物研究显示了生殖毒性，包括胎仔丧失和异常，特别是血管畸形、全身性水肿、睾丸和椎骨错位。因此，孕妇</a:t>
                      </a:r>
                      <a:r>
                        <a:rPr kumimoji="0" lang="zh-CN" alt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禁用</a:t>
                      </a: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本品。如计划怀孕，应提前</a:t>
                      </a:r>
                      <a:r>
                        <a:rPr kumimoji="0" lang="en-US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3</a:t>
                      </a: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个月停用本品。若女性患者在治疗期间怀孕，应立即终止用药</a:t>
                      </a:r>
                      <a:endParaRPr kumimoji="0" lang="zh-CN" alt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10000"/>
                      </a:srgbClr>
                    </a:solidFill>
                  </a:tcPr>
                </a:tc>
              </a:tr>
              <a:tr h="480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富马酸二甲酯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en-US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级</a:t>
                      </a:r>
                      <a:endParaRPr kumimoji="0" lang="zh-CN" alt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在动物中，在妊娠期和哺乳期按临床相关剂量服用富马酸二甲酯时，观察到其</a:t>
                      </a:r>
                      <a:r>
                        <a:rPr kumimoji="0" lang="zh-CN" alt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对后代存活、生长、性成熟和神经行为功能产生不良影响</a:t>
                      </a:r>
                      <a:endParaRPr kumimoji="0" lang="zh-CN" alt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</a:tr>
              <a:tr h="480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芬戈莫德</a:t>
                      </a:r>
                      <a:endParaRPr lang="en-US" altLang="zh-CN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西尼莫德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90204" pitchFamily="34" charset="0"/>
                        <a:buNone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动物研究表明存在</a:t>
                      </a:r>
                      <a:r>
                        <a:rPr kumimoji="0" lang="zh-CN" alt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生殖毒性</a:t>
                      </a: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，包括流产和器官缺损，主要为持续性动脉干和室间隔缺损，且致畸作用发生的剂量低于人体推荐剂量</a:t>
                      </a:r>
                      <a:endParaRPr kumimoji="0" lang="zh-CN" alt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</a:tr>
              <a:tr h="480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12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奥法妥木单抗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90204" pitchFamily="34" charset="0"/>
                        <a:buNone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90204" pitchFamily="34" charset="0"/>
                        <a:buNone/>
                      </a:pPr>
                      <a:r>
                        <a:rPr kumimoji="0" lang="zh-CN" alt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根据动物研究的结果，奥法妥木单抗可能会</a:t>
                      </a:r>
                      <a:r>
                        <a:rPr lang="zh-CN" altLang="en-US" sz="1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穿过胎盘屏障并导致胎儿</a:t>
                      </a:r>
                      <a:r>
                        <a:rPr lang="en-US" altLang="zh-CN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lang="zh-CN" alt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细胞</a:t>
                      </a:r>
                      <a:r>
                        <a:rPr lang="zh-CN" altLang="en-US" sz="1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耗</a:t>
                      </a:r>
                      <a:r>
                        <a:rPr lang="zh-CN" alt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竭</a:t>
                      </a:r>
                      <a:endParaRPr lang="zh-CN" altLang="en-U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  <a:alpha val="50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17" name="矩形: 圆角 33"/>
          <p:cNvSpPr/>
          <p:nvPr>
            <p:custDataLst>
              <p:tags r:id="rId5"/>
            </p:custDataLst>
          </p:nvPr>
        </p:nvSpPr>
        <p:spPr>
          <a:xfrm>
            <a:off x="9182334" y="1013015"/>
            <a:ext cx="2362200" cy="1350589"/>
          </a:xfrm>
          <a:prstGeom prst="roundRect">
            <a:avLst>
              <a:gd name="adj" fmla="val 15347"/>
            </a:avLst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tIns="144000" bIns="108000" rtlCol="0" anchor="ctr"/>
          <a:lstStyle/>
          <a:p>
            <a:pPr marL="46990">
              <a:lnSpc>
                <a:spcPct val="110000"/>
              </a:lnSpc>
              <a:spcAft>
                <a:spcPts val="300"/>
              </a:spcAft>
              <a:defRPr/>
            </a:pPr>
            <a:r>
              <a:rPr lang="zh-CN" altLang="en-US" sz="1400" b="1" kern="0" dirty="0">
                <a:solidFill>
                  <a:srgbClr val="007859"/>
                </a:solidFill>
                <a:cs typeface="+mn-ea"/>
                <a:sym typeface="+mn-lt"/>
              </a:rPr>
              <a:t>哺乳期</a:t>
            </a:r>
            <a:r>
              <a:rPr lang="en-US" altLang="zh-CN" dirty="0">
                <a:solidFill>
                  <a:prstClr val="black"/>
                </a:solidFill>
                <a:cs typeface="+mn-ea"/>
                <a:sym typeface="+mn-lt"/>
              </a:rPr>
              <a:t> </a:t>
            </a:r>
            <a:endParaRPr lang="en-US" altLang="zh-CN" dirty="0">
              <a:solidFill>
                <a:prstClr val="black"/>
              </a:solidFill>
              <a:cs typeface="+mn-ea"/>
              <a:sym typeface="+mn-lt"/>
            </a:endParaRPr>
          </a:p>
          <a:p>
            <a:pPr marL="176530" indent="-176530">
              <a:spcAft>
                <a:spcPts val="18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kern="0" dirty="0">
                <a:cs typeface="+mn-ea"/>
                <a:sym typeface="+mn-lt"/>
              </a:rPr>
              <a:t>说明书</a:t>
            </a:r>
            <a:r>
              <a:rPr lang="en-US" altLang="zh-CN" sz="1400" kern="0" baseline="30000" dirty="0">
                <a:cs typeface="+mn-ea"/>
                <a:sym typeface="+mn-lt"/>
              </a:rPr>
              <a:t>1</a:t>
            </a:r>
            <a:r>
              <a:rPr lang="zh-CN" altLang="en-US" sz="1400" kern="0" dirty="0">
                <a:cs typeface="+mn-ea"/>
                <a:sym typeface="+mn-lt"/>
              </a:rPr>
              <a:t>载明，本品</a:t>
            </a:r>
            <a:r>
              <a:rPr lang="zh-CN" altLang="zh-CN" sz="1400" kern="0" dirty="0">
                <a:cs typeface="+mn-ea"/>
                <a:sym typeface="+mn-lt"/>
              </a:rPr>
              <a:t>可在哺乳期使用</a:t>
            </a:r>
            <a:r>
              <a:rPr lang="zh-CN" altLang="en-US" sz="1400" kern="0" dirty="0">
                <a:cs typeface="+mn-ea"/>
                <a:sym typeface="+mn-lt"/>
              </a:rPr>
              <a:t>                    </a:t>
            </a:r>
            <a:endParaRPr lang="en-US" altLang="zh-CN" sz="1400" kern="0" dirty="0">
              <a:cs typeface="+mn-ea"/>
              <a:sym typeface="+mn-lt"/>
            </a:endParaRPr>
          </a:p>
          <a:p>
            <a:pPr marL="46990">
              <a:spcAft>
                <a:spcPts val="300"/>
              </a:spcAft>
              <a:defRPr/>
            </a:pPr>
            <a:r>
              <a:rPr lang="zh-CN" altLang="en-US" sz="1400" b="1" kern="0" dirty="0">
                <a:solidFill>
                  <a:srgbClr val="007859"/>
                </a:solidFill>
                <a:cs typeface="+mn-ea"/>
                <a:sym typeface="+mn-lt"/>
              </a:rPr>
              <a:t>备孕期</a:t>
            </a:r>
            <a:endParaRPr lang="en-US" altLang="zh-CN" sz="1400" b="1" kern="0" dirty="0">
              <a:solidFill>
                <a:srgbClr val="007859"/>
              </a:solidFill>
              <a:cs typeface="+mn-ea"/>
              <a:sym typeface="+mn-lt"/>
            </a:endParaRPr>
          </a:p>
          <a:p>
            <a:pPr marL="176530" indent="-176530">
              <a:spcAft>
                <a:spcPts val="18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kern="0" dirty="0">
                <a:cs typeface="+mn-ea"/>
                <a:sym typeface="+mn-lt"/>
              </a:rPr>
              <a:t>无需洗脱、换药</a:t>
            </a:r>
            <a:r>
              <a:rPr lang="en-US" altLang="zh-CN" sz="1400" kern="0" baseline="30000" dirty="0">
                <a:cs typeface="+mn-ea"/>
                <a:sym typeface="+mn-lt"/>
              </a:rPr>
              <a:t>5</a:t>
            </a:r>
            <a:endParaRPr lang="en-US" altLang="zh-CN" sz="1400" kern="0" baseline="30000" dirty="0">
              <a:cs typeface="+mn-ea"/>
              <a:sym typeface="+mn-lt"/>
            </a:endParaRPr>
          </a:p>
        </p:txBody>
      </p:sp>
      <p:grpSp>
        <p:nvGrpSpPr>
          <p:cNvPr id="18" name="Group 28"/>
          <p:cNvGrpSpPr/>
          <p:nvPr/>
        </p:nvGrpSpPr>
        <p:grpSpPr>
          <a:xfrm>
            <a:off x="279278" y="997328"/>
            <a:ext cx="319025" cy="338554"/>
            <a:chOff x="3390618" y="-785217"/>
            <a:chExt cx="319025" cy="3385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Oval 25"/>
            <p:cNvSpPr/>
            <p:nvPr/>
          </p:nvSpPr>
          <p:spPr>
            <a:xfrm>
              <a:off x="3420628" y="-755695"/>
              <a:ext cx="274638" cy="274638"/>
            </a:xfrm>
            <a:prstGeom prst="ellipse">
              <a:avLst/>
            </a:prstGeom>
            <a:solidFill>
              <a:srgbClr val="007859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0" name="TextBox 27"/>
            <p:cNvSpPr txBox="1"/>
            <p:nvPr/>
          </p:nvSpPr>
          <p:spPr>
            <a:xfrm>
              <a:off x="3390618" y="-785217"/>
              <a:ext cx="31902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1600" b="1" kern="0" dirty="0">
                  <a:solidFill>
                    <a:prstClr val="white"/>
                  </a:solidFill>
                  <a:cs typeface="+mn-ea"/>
                  <a:sym typeface="+mn-lt"/>
                </a:rPr>
                <a:t>1</a:t>
              </a:r>
              <a:endParaRPr kumimoji="0" lang="en-US" sz="1600" b="1" i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2" name="组合 8"/>
          <p:cNvGrpSpPr/>
          <p:nvPr/>
        </p:nvGrpSpPr>
        <p:grpSpPr>
          <a:xfrm>
            <a:off x="4665773" y="3160060"/>
            <a:ext cx="490206" cy="2944800"/>
            <a:chOff x="4559183" y="3160060"/>
            <a:chExt cx="490206" cy="2944800"/>
          </a:xfrm>
        </p:grpSpPr>
        <p:sp>
          <p:nvSpPr>
            <p:cNvPr id="13" name="Isosceles Triangle 32"/>
            <p:cNvSpPr/>
            <p:nvPr/>
          </p:nvSpPr>
          <p:spPr>
            <a:xfrm rot="16200000">
              <a:off x="3391589" y="4447060"/>
              <a:ext cx="2944800" cy="370800"/>
            </a:xfrm>
            <a:prstGeom prst="triangle">
              <a:avLst>
                <a:gd name="adj" fmla="val 35853"/>
              </a:avLst>
            </a:prstGeom>
            <a:gradFill flip="none" rotWithShape="1">
              <a:gsLst>
                <a:gs pos="0">
                  <a:srgbClr val="007859"/>
                </a:gs>
                <a:gs pos="100000">
                  <a:sysClr val="window" lastClr="FFFFFF"/>
                </a:gs>
              </a:gsLst>
              <a:lin ang="54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5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8" name="Oval 10"/>
            <p:cNvSpPr/>
            <p:nvPr/>
          </p:nvSpPr>
          <p:spPr>
            <a:xfrm>
              <a:off x="4559183" y="4964139"/>
              <a:ext cx="137160" cy="137160"/>
            </a:xfrm>
            <a:prstGeom prst="ellipse">
              <a:avLst/>
            </a:prstGeom>
            <a:solidFill>
              <a:srgbClr val="007859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29" name="任意多边形: 形状 28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安全性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30" name="Group 28"/>
          <p:cNvGrpSpPr/>
          <p:nvPr/>
        </p:nvGrpSpPr>
        <p:grpSpPr>
          <a:xfrm>
            <a:off x="8969255" y="997328"/>
            <a:ext cx="319025" cy="338554"/>
            <a:chOff x="3390618" y="-785217"/>
            <a:chExt cx="319025" cy="3385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Oval 25"/>
            <p:cNvSpPr/>
            <p:nvPr/>
          </p:nvSpPr>
          <p:spPr>
            <a:xfrm>
              <a:off x="3420628" y="-755695"/>
              <a:ext cx="274638" cy="274638"/>
            </a:xfrm>
            <a:prstGeom prst="ellipse">
              <a:avLst/>
            </a:prstGeom>
            <a:solidFill>
              <a:srgbClr val="007859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2" name="TextBox 27"/>
            <p:cNvSpPr txBox="1"/>
            <p:nvPr/>
          </p:nvSpPr>
          <p:spPr>
            <a:xfrm>
              <a:off x="3390618" y="-785217"/>
              <a:ext cx="31902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1600" b="1" kern="0" dirty="0">
                  <a:solidFill>
                    <a:prstClr val="white"/>
                  </a:solidFill>
                  <a:cs typeface="+mn-ea"/>
                  <a:sym typeface="+mn-lt"/>
                </a:rPr>
                <a:t>2</a:t>
              </a:r>
              <a:endParaRPr kumimoji="0" lang="en-US" sz="1600" b="1" i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34" name="Group 28"/>
          <p:cNvGrpSpPr/>
          <p:nvPr/>
        </p:nvGrpSpPr>
        <p:grpSpPr>
          <a:xfrm>
            <a:off x="8969255" y="1867536"/>
            <a:ext cx="319025" cy="338554"/>
            <a:chOff x="3390618" y="-785217"/>
            <a:chExt cx="319025" cy="3385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Oval 25"/>
            <p:cNvSpPr/>
            <p:nvPr/>
          </p:nvSpPr>
          <p:spPr>
            <a:xfrm>
              <a:off x="3420628" y="-755695"/>
              <a:ext cx="274638" cy="274638"/>
            </a:xfrm>
            <a:prstGeom prst="ellipse">
              <a:avLst/>
            </a:prstGeom>
            <a:solidFill>
              <a:srgbClr val="007859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6" name="TextBox 27"/>
            <p:cNvSpPr txBox="1"/>
            <p:nvPr/>
          </p:nvSpPr>
          <p:spPr>
            <a:xfrm>
              <a:off x="3390618" y="-785217"/>
              <a:ext cx="31902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1600" b="1" kern="0" dirty="0">
                  <a:solidFill>
                    <a:prstClr val="white"/>
                  </a:solidFill>
                  <a:cs typeface="+mn-ea"/>
                  <a:sym typeface="+mn-lt"/>
                </a:rPr>
                <a:t>3</a:t>
              </a:r>
              <a:endParaRPr kumimoji="0" lang="en-US" sz="1600" b="1" i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4" name="矩形: 圆顶角 12"/>
          <p:cNvSpPr/>
          <p:nvPr/>
        </p:nvSpPr>
        <p:spPr>
          <a:xfrm>
            <a:off x="301750" y="2633393"/>
            <a:ext cx="4561959" cy="432000"/>
          </a:xfrm>
          <a:prstGeom prst="round2SameRect">
            <a:avLst>
              <a:gd name="adj1" fmla="val 39878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>
              <a:defRPr/>
            </a:pPr>
            <a:r>
              <a:rPr lang="zh-CN" altLang="en-US" sz="1600" b="1" kern="0" dirty="0">
                <a:solidFill>
                  <a:schemeClr val="bg1"/>
                </a:solidFill>
                <a:cs typeface="+mn-ea"/>
                <a:sym typeface="+mn-lt"/>
              </a:rPr>
              <a:t>国内外权威指南</a:t>
            </a:r>
            <a:r>
              <a:rPr lang="zh-CN" altLang="en-US" sz="1600" b="1" kern="0" dirty="0">
                <a:solidFill>
                  <a:srgbClr val="FFC000"/>
                </a:solidFill>
                <a:cs typeface="+mn-ea"/>
                <a:sym typeface="+mn-lt"/>
              </a:rPr>
              <a:t>推荐用于妊娠期</a:t>
            </a:r>
            <a:r>
              <a:rPr lang="en-US" altLang="zh-CN" sz="1600" b="1" kern="0" dirty="0">
                <a:solidFill>
                  <a:srgbClr val="FFC000"/>
                </a:solidFill>
                <a:cs typeface="+mn-ea"/>
                <a:sym typeface="+mn-lt"/>
              </a:rPr>
              <a:t>/</a:t>
            </a:r>
            <a:r>
              <a:rPr lang="zh-CN" altLang="en-US" sz="1600" b="1" kern="0" dirty="0">
                <a:solidFill>
                  <a:srgbClr val="FFC000"/>
                </a:solidFill>
                <a:cs typeface="+mn-ea"/>
                <a:sym typeface="+mn-lt"/>
              </a:rPr>
              <a:t>哺乳期</a:t>
            </a:r>
            <a:r>
              <a:rPr lang="en-US" altLang="zh-CN" sz="1600" b="1" kern="0" dirty="0">
                <a:solidFill>
                  <a:srgbClr val="FFC000"/>
                </a:solidFill>
                <a:cs typeface="+mn-ea"/>
                <a:sym typeface="+mn-lt"/>
              </a:rPr>
              <a:t>/</a:t>
            </a:r>
            <a:r>
              <a:rPr lang="zh-CN" altLang="en-US" sz="1600" b="1" kern="0" dirty="0">
                <a:solidFill>
                  <a:srgbClr val="FFC000"/>
                </a:solidFill>
                <a:cs typeface="+mn-ea"/>
                <a:sym typeface="+mn-lt"/>
              </a:rPr>
              <a:t>备孕期</a:t>
            </a:r>
            <a:endParaRPr lang="zh-CN" altLang="en-US" sz="1600" b="1" kern="0" dirty="0">
              <a:solidFill>
                <a:srgbClr val="FFC000"/>
              </a:solidFill>
              <a:cs typeface="+mn-ea"/>
              <a:sym typeface="+mn-lt"/>
            </a:endParaRPr>
          </a:p>
        </p:txBody>
      </p:sp>
      <p:sp>
        <p:nvSpPr>
          <p:cNvPr id="15" name="矩形: 圆顶角 13"/>
          <p:cNvSpPr/>
          <p:nvPr/>
        </p:nvSpPr>
        <p:spPr>
          <a:xfrm>
            <a:off x="5131529" y="2633393"/>
            <a:ext cx="6655350" cy="432000"/>
          </a:xfrm>
          <a:prstGeom prst="round2SameRect">
            <a:avLst>
              <a:gd name="adj1" fmla="val 39878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>
              <a:defRPr/>
            </a:pPr>
            <a:r>
              <a:rPr lang="en-US" altLang="zh-CN" sz="1600" b="1" kern="0" dirty="0">
                <a:solidFill>
                  <a:schemeClr val="bg1"/>
                </a:solidFill>
                <a:cs typeface="+mn-ea"/>
                <a:sym typeface="+mn-lt"/>
              </a:rPr>
              <a:t>FDA</a:t>
            </a:r>
            <a:r>
              <a:rPr lang="zh-CN" altLang="en-US" sz="1600" b="1" kern="0" dirty="0">
                <a:solidFill>
                  <a:schemeClr val="bg1"/>
                </a:solidFill>
                <a:cs typeface="+mn-ea"/>
                <a:sym typeface="+mn-lt"/>
              </a:rPr>
              <a:t>妊娠分级中</a:t>
            </a:r>
            <a:r>
              <a:rPr lang="zh-CN" altLang="en-US" sz="1600" b="1" kern="0" dirty="0">
                <a:solidFill>
                  <a:srgbClr val="FFC000"/>
                </a:solidFill>
                <a:cs typeface="+mn-ea"/>
                <a:sym typeface="+mn-lt"/>
              </a:rPr>
              <a:t>唯一</a:t>
            </a:r>
            <a:r>
              <a:rPr lang="en-US" altLang="zh-CN" sz="1600" b="1" kern="0" dirty="0">
                <a:solidFill>
                  <a:srgbClr val="FFC000"/>
                </a:solidFill>
                <a:cs typeface="+mn-ea"/>
                <a:sym typeface="+mn-lt"/>
              </a:rPr>
              <a:t>B</a:t>
            </a:r>
            <a:r>
              <a:rPr lang="zh-CN" altLang="en-US" sz="1600" b="1" kern="0" dirty="0">
                <a:solidFill>
                  <a:srgbClr val="FFC000"/>
                </a:solidFill>
                <a:cs typeface="+mn-ea"/>
                <a:sym typeface="+mn-lt"/>
              </a:rPr>
              <a:t>级</a:t>
            </a:r>
            <a:r>
              <a:rPr lang="zh-CN" altLang="en-US" sz="1600" b="1" kern="0" dirty="0">
                <a:solidFill>
                  <a:schemeClr val="bg1"/>
                </a:solidFill>
                <a:cs typeface="+mn-ea"/>
                <a:sym typeface="+mn-lt"/>
              </a:rPr>
              <a:t>推荐的</a:t>
            </a:r>
            <a:r>
              <a:rPr lang="en-US" altLang="zh-CN" sz="1600" b="1" kern="0" dirty="0">
                <a:solidFill>
                  <a:schemeClr val="bg1"/>
                </a:solidFill>
                <a:cs typeface="+mn-ea"/>
                <a:sym typeface="+mn-lt"/>
              </a:rPr>
              <a:t>DMT</a:t>
            </a:r>
            <a:r>
              <a:rPr lang="zh-CN" altLang="en-US" sz="1600" b="1" kern="0" dirty="0">
                <a:solidFill>
                  <a:schemeClr val="bg1"/>
                </a:solidFill>
                <a:cs typeface="+mn-ea"/>
                <a:sym typeface="+mn-lt"/>
              </a:rPr>
              <a:t>药物*</a:t>
            </a:r>
            <a:endParaRPr lang="zh-CN" altLang="en-US" sz="1600" b="1" kern="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16" name="图片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07" y="1485725"/>
            <a:ext cx="447560" cy="778357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7111" y="1886480"/>
            <a:ext cx="326411" cy="602831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153" y="1080054"/>
            <a:ext cx="319026" cy="500850"/>
          </a:xfrm>
          <a:prstGeom prst="rect">
            <a:avLst/>
          </a:prstGeom>
        </p:spPr>
      </p:pic>
      <p:sp>
        <p:nvSpPr>
          <p:cNvPr id="24" name="矩形: 圆角 33"/>
          <p:cNvSpPr/>
          <p:nvPr>
            <p:custDataLst>
              <p:tags r:id="rId9"/>
            </p:custDataLst>
          </p:nvPr>
        </p:nvSpPr>
        <p:spPr>
          <a:xfrm>
            <a:off x="899005" y="1199610"/>
            <a:ext cx="7950674" cy="1350589"/>
          </a:xfrm>
          <a:prstGeom prst="roundRect">
            <a:avLst>
              <a:gd name="adj" fmla="val 15347"/>
            </a:avLst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tIns="144000" bIns="108000" rtlCol="0" anchor="ctr"/>
          <a:lstStyle/>
          <a:p>
            <a:pPr marL="176530" indent="-176530">
              <a:lnSpc>
                <a:spcPct val="110000"/>
              </a:lnSpc>
              <a:spcAft>
                <a:spcPts val="4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kern="0" dirty="0">
                <a:cs typeface="+mn-ea"/>
                <a:sym typeface="+mn-lt"/>
              </a:rPr>
              <a:t>说明书</a:t>
            </a:r>
            <a:r>
              <a:rPr lang="en-US" altLang="zh-CN" sz="1400" kern="0" baseline="30000" dirty="0">
                <a:cs typeface="+mn-ea"/>
                <a:sym typeface="+mn-lt"/>
              </a:rPr>
              <a:t>1</a:t>
            </a:r>
            <a:r>
              <a:rPr lang="zh-CN" altLang="en-US" sz="1400" kern="0" dirty="0">
                <a:cs typeface="+mn-ea"/>
                <a:sym typeface="+mn-lt"/>
              </a:rPr>
              <a:t>载明，</a:t>
            </a:r>
            <a:r>
              <a:rPr lang="zh-CN" altLang="zh-CN" sz="1400" kern="0" dirty="0">
                <a:cs typeface="+mn-ea"/>
                <a:sym typeface="+mn-lt"/>
              </a:rPr>
              <a:t>关于孕妇的数据表明，本品</a:t>
            </a:r>
            <a:r>
              <a:rPr lang="zh-CN" altLang="zh-CN" sz="1400" kern="0" dirty="0">
                <a:solidFill>
                  <a:srgbClr val="007859"/>
                </a:solidFill>
                <a:cs typeface="+mn-ea"/>
                <a:sym typeface="+mn-lt"/>
              </a:rPr>
              <a:t>无畸形或胎儿</a:t>
            </a:r>
            <a:r>
              <a:rPr lang="en-US" altLang="zh-CN" sz="1400" kern="0" dirty="0">
                <a:solidFill>
                  <a:srgbClr val="007859"/>
                </a:solidFill>
                <a:cs typeface="+mn-ea"/>
                <a:sym typeface="+mn-lt"/>
              </a:rPr>
              <a:t>/</a:t>
            </a:r>
            <a:r>
              <a:rPr lang="zh-CN" altLang="zh-CN" sz="1400" kern="0" dirty="0">
                <a:solidFill>
                  <a:srgbClr val="007859"/>
                </a:solidFill>
                <a:cs typeface="+mn-ea"/>
                <a:sym typeface="+mn-lt"/>
              </a:rPr>
              <a:t>新生儿毒性</a:t>
            </a:r>
            <a:r>
              <a:rPr lang="zh-CN" altLang="zh-CN" sz="1400" kern="0" dirty="0">
                <a:cs typeface="+mn-ea"/>
                <a:sym typeface="+mn-lt"/>
              </a:rPr>
              <a:t>。动物试验</a:t>
            </a:r>
            <a:r>
              <a:rPr lang="zh-CN" altLang="zh-CN" sz="1400" kern="0" dirty="0">
                <a:solidFill>
                  <a:srgbClr val="007859"/>
                </a:solidFill>
                <a:cs typeface="+mn-ea"/>
                <a:sym typeface="+mn-lt"/>
              </a:rPr>
              <a:t>未显示生殖毒性</a:t>
            </a:r>
            <a:endParaRPr lang="en-US" altLang="zh-CN" sz="1400" kern="0" dirty="0">
              <a:solidFill>
                <a:srgbClr val="007859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10000"/>
              </a:lnSpc>
              <a:spcAft>
                <a:spcPts val="4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kern="0" dirty="0">
                <a:cs typeface="+mn-ea"/>
                <a:sym typeface="+mn-lt"/>
              </a:rPr>
              <a:t>总数近一万人的两项药物警戒数据研究</a:t>
            </a:r>
            <a:r>
              <a:rPr lang="en-US" altLang="zh-CN" sz="1400" kern="0" baseline="30000" dirty="0">
                <a:cs typeface="+mn-ea"/>
                <a:sym typeface="+mn-lt"/>
              </a:rPr>
              <a:t>2,3</a:t>
            </a:r>
            <a:r>
              <a:rPr lang="zh-CN" altLang="en-US" sz="1400" kern="0" dirty="0">
                <a:cs typeface="+mn-ea"/>
                <a:sym typeface="+mn-lt"/>
              </a:rPr>
              <a:t>显示，妊娠期暴露于醋酸格拉替雷的活产胎儿中，</a:t>
            </a:r>
            <a:r>
              <a:rPr lang="zh-CN" altLang="en-US" sz="1400" kern="0" dirty="0">
                <a:solidFill>
                  <a:srgbClr val="007859"/>
                </a:solidFill>
                <a:cs typeface="+mn-ea"/>
                <a:sym typeface="+mn-lt"/>
              </a:rPr>
              <a:t>先天畸形的发生率低于一般人群</a:t>
            </a:r>
            <a:endParaRPr lang="en-US" altLang="zh-CN" sz="1400" kern="0" dirty="0">
              <a:solidFill>
                <a:srgbClr val="007859"/>
              </a:solidFill>
              <a:cs typeface="+mn-ea"/>
              <a:sym typeface="+mn-lt"/>
            </a:endParaRPr>
          </a:p>
          <a:p>
            <a:pPr marL="176530" indent="-176530">
              <a:lnSpc>
                <a:spcPct val="110000"/>
              </a:lnSpc>
              <a:spcAft>
                <a:spcPts val="400"/>
              </a:spcAft>
              <a:buFont typeface="Arial" panose="020B0604020202090204" pitchFamily="34" charset="0"/>
              <a:buChar char="•"/>
              <a:defRPr/>
            </a:pPr>
            <a:r>
              <a:rPr lang="zh-CN" altLang="en-US" sz="1400" kern="0" dirty="0">
                <a:cs typeface="+mn-ea"/>
                <a:sym typeface="+mn-lt"/>
              </a:rPr>
              <a:t>另一项德国前瞻性研究</a:t>
            </a:r>
            <a:r>
              <a:rPr lang="en-US" altLang="zh-CN" sz="1400" kern="0" baseline="30000" dirty="0">
                <a:cs typeface="+mn-ea"/>
                <a:sym typeface="+mn-lt"/>
              </a:rPr>
              <a:t>4</a:t>
            </a:r>
            <a:r>
              <a:rPr lang="zh-CN" altLang="en-US" sz="1400" kern="0" dirty="0">
                <a:cs typeface="+mn-ea"/>
                <a:sym typeface="+mn-lt"/>
              </a:rPr>
              <a:t>显示，妊娠早期暴露于本品</a:t>
            </a:r>
            <a:r>
              <a:rPr lang="zh-CN" altLang="en-US" sz="1400" kern="0" dirty="0">
                <a:solidFill>
                  <a:srgbClr val="007859"/>
                </a:solidFill>
                <a:cs typeface="+mn-ea"/>
                <a:sym typeface="+mn-lt"/>
              </a:rPr>
              <a:t>不增加自然流产和早产的风险</a:t>
            </a:r>
            <a:endParaRPr lang="en-US" altLang="zh-CN" sz="1400" kern="0" dirty="0">
              <a:solidFill>
                <a:srgbClr val="007859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所有人群适用，无禁忌症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，可用于有心脏和肝脏等基础疾病的患者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；用药前、用药期间、用药后均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无需特殊监测</a:t>
            </a:r>
            <a:endParaRPr lang="zh-CN" altLang="en-US" dirty="0">
              <a:solidFill>
                <a:srgbClr val="C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PML,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progressive multifocal leukoencephalopathy, </a:t>
            </a:r>
            <a:r>
              <a:rPr lang="zh-CN" altLang="en-US" dirty="0">
                <a:cs typeface="+mn-ea"/>
                <a:sym typeface="+mn-lt"/>
              </a:rPr>
              <a:t>进行性多灶性白质脑病；</a:t>
            </a:r>
            <a:r>
              <a:rPr lang="en-US" altLang="zh-CN" dirty="0">
                <a:cs typeface="+mn-ea"/>
                <a:sym typeface="+mn-lt"/>
              </a:rPr>
              <a:t>CBC,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complete blood count,</a:t>
            </a:r>
            <a:r>
              <a:rPr lang="zh-CN" altLang="en-US" dirty="0">
                <a:cs typeface="+mn-ea"/>
                <a:sym typeface="+mn-lt"/>
              </a:rPr>
              <a:t> 全血细胞计数；</a:t>
            </a:r>
            <a:r>
              <a:rPr lang="en-US" altLang="zh-CN" dirty="0">
                <a:cs typeface="+mn-ea"/>
                <a:sym typeface="+mn-lt"/>
              </a:rPr>
              <a:t>LFT,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liver function test,</a:t>
            </a:r>
            <a:r>
              <a:rPr lang="zh-CN" altLang="en-US" dirty="0">
                <a:cs typeface="+mn-ea"/>
                <a:sym typeface="+mn-lt"/>
              </a:rPr>
              <a:t> 肝功能检查；</a:t>
            </a:r>
            <a:r>
              <a:rPr lang="en-US" altLang="zh-CN" dirty="0">
                <a:cs typeface="+mn-ea"/>
                <a:sym typeface="+mn-lt"/>
              </a:rPr>
              <a:t>ALT,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alanine transaminase</a:t>
            </a:r>
            <a:r>
              <a:rPr lang="zh-CN" altLang="en-US" dirty="0">
                <a:cs typeface="+mn-ea"/>
                <a:sym typeface="+mn-lt"/>
              </a:rPr>
              <a:t>；</a:t>
            </a:r>
            <a:r>
              <a:rPr lang="en-US" altLang="zh-CN" dirty="0">
                <a:cs typeface="+mn-ea"/>
                <a:sym typeface="+mn-lt"/>
              </a:rPr>
              <a:t>TB,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tuberculosis,</a:t>
            </a:r>
            <a:r>
              <a:rPr lang="zh-CN" altLang="en-US" dirty="0">
                <a:cs typeface="+mn-ea"/>
                <a:sym typeface="+mn-lt"/>
              </a:rPr>
              <a:t> 肺结核；</a:t>
            </a:r>
            <a:r>
              <a:rPr lang="en-US" altLang="zh-CN" dirty="0">
                <a:cs typeface="+mn-ea"/>
                <a:sym typeface="+mn-lt"/>
              </a:rPr>
              <a:t>HBV,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hepatitis B virus,</a:t>
            </a:r>
            <a:r>
              <a:rPr lang="zh-CN" altLang="en-US" dirty="0">
                <a:cs typeface="+mn-ea"/>
                <a:sym typeface="+mn-lt"/>
              </a:rPr>
              <a:t> 乙肝病毒</a:t>
            </a:r>
            <a:endParaRPr lang="zh-CN" altLang="en-US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来源：各产品说明书</a:t>
            </a:r>
            <a:endParaRPr lang="zh-CN" altLang="en-US" dirty="0">
              <a:cs typeface="+mn-ea"/>
              <a:sym typeface="+mn-lt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/>
        </p:nvGraphicFramePr>
        <p:xfrm>
          <a:off x="245097" y="1001862"/>
          <a:ext cx="11620764" cy="5259250"/>
        </p:xfrm>
        <a:graphic>
          <a:graphicData uri="http://schemas.openxmlformats.org/drawingml/2006/table">
            <a:tbl>
              <a:tblPr/>
              <a:tblGrid>
                <a:gridCol w="1202252"/>
                <a:gridCol w="984350"/>
                <a:gridCol w="984836"/>
                <a:gridCol w="1163679"/>
                <a:gridCol w="982450"/>
                <a:gridCol w="906144"/>
                <a:gridCol w="3364654"/>
                <a:gridCol w="2032399"/>
              </a:tblGrid>
              <a:tr h="474545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药品名称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无需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肝功能筛查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  <a:defRPr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无需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  <a:defRPr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感染筛查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无心脏毒性方面的不良反应</a:t>
                      </a:r>
                      <a:endParaRPr kumimoji="0" lang="zh-CN" alt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无潜在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en-US" altLang="zh-CN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PML</a:t>
                      </a: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风险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生殖毒性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禁忌症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imSun" pitchFamily="2" charset="-122"/>
                        <a:buNone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一般人群主要监测项目</a:t>
                      </a:r>
                      <a:endParaRPr kumimoji="0" lang="en-US" altLang="zh-CN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859"/>
                    </a:solidFill>
                  </a:tcPr>
                </a:tc>
              </a:tr>
              <a:tr h="711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lvl="0" algn="l" fontAlgn="t">
                        <a:tabLst>
                          <a:tab pos="0" algn="l"/>
                        </a:tabLst>
                      </a:pPr>
                      <a:r>
                        <a:rPr lang="zh-CN" altLang="en-US" sz="1300" b="1" kern="100" dirty="0">
                          <a:solidFill>
                            <a:srgbClr val="007859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</a:t>
                      </a:r>
                      <a:endParaRPr lang="zh-CN" altLang="en-US" sz="1300" b="1" kern="100" dirty="0">
                        <a:solidFill>
                          <a:srgbClr val="007859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（除对本品活性成分或甘露醇过敏的患者禁用）</a:t>
                      </a:r>
                      <a:endParaRPr kumimoji="0" lang="en-US" altLang="zh-CN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无需监测</a:t>
                      </a:r>
                      <a:endParaRPr kumimoji="0" lang="en-US" altLang="zh-CN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7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lvl="0" algn="l" fontAlgn="t">
                        <a:tabLst>
                          <a:tab pos="0" algn="l"/>
                        </a:tabLst>
                      </a:pPr>
                      <a:r>
                        <a:rPr lang="zh-CN" altLang="zh-CN" sz="13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endParaRPr lang="en-US" altLang="zh-CN" sz="13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黑框警告：肝毒性和致畸性；</a:t>
                      </a: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禁忌症：有重度肝损伤；怀孕女性和未使用有效避孕措施的育龄女性可能导致胎儿危害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妊娠风险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/ALT/LFT/TB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测试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lvl="0" algn="l" fontAlgn="t">
                        <a:tabLst>
                          <a:tab pos="0" algn="l"/>
                        </a:tabLst>
                      </a:pPr>
                      <a:r>
                        <a:rPr lang="zh-CN" altLang="en-US" sz="13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</a:t>
                      </a:r>
                      <a:endParaRPr lang="en-US" altLang="zh-CN" sz="13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en-US" altLang="zh-C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9</a:t>
                      </a: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个禁忌症，主要在免疫缺陷、心脏方面有问题的人、感染和肝损伤等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感染风险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首次心电图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心率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转氨酶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胆红素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皮肤恶性肿瘤监测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血压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7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lvl="0" algn="l" fontAlgn="t">
                        <a:tabLst>
                          <a:tab pos="0" algn="l"/>
                        </a:tabLs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芬戈莫德</a:t>
                      </a:r>
                      <a:endParaRPr lang="zh-CN" altLang="en-US" sz="13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10</a:t>
                      </a: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个禁忌症，主要在免疫缺陷、肝损伤、肿瘤和心脏方面有问题的病人等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28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1pPr>
                      <a:lvl2pPr marL="742950" indent="-285750" algn="r" defTabSz="914400" rtl="1" eaLnBrk="1" latinLnBrk="0" hangingPunct="1">
                        <a:buClr>
                          <a:srgbClr val="F8A81B"/>
                        </a:buClr>
                        <a:buSzPct val="100000"/>
                        <a:buFont typeface="Arial" panose="020B0604020202090204" pitchFamily="34" charset="0"/>
                        <a:defRPr sz="12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2pPr>
                      <a:lvl3pPr marL="11430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3pPr>
                      <a:lvl4pPr marL="16002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4pPr>
                      <a:lvl5pPr marL="2057400" indent="-228600" algn="r" defTabSz="914400" rtl="1" eaLnBrk="1" latinLnBrk="0" hangingPunct="1"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5pPr>
                      <a:lvl6pPr marL="25146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6pPr>
                      <a:lvl7pPr marL="29718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7pPr>
                      <a:lvl8pPr marL="34290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8pPr>
                      <a:lvl9pPr marL="3886200" indent="-228600" algn="r" defTabSz="914400" rtl="1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defRPr sz="1000" kern="120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STZhongsong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水痘病毒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IgG/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首次心电图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首次心率与血压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首次前黄斑水肿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/CBC/LFT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1" eaLnBrk="0" fontAlgn="t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zh-CN" altLang="zh-CN" sz="13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西尼莫</a:t>
                      </a:r>
                      <a:r>
                        <a:rPr lang="zh-CN" altLang="en-US" sz="13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德</a:t>
                      </a: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endParaRPr lang="zh-CN" altLang="en-US" sz="13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心脏疾病患者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90204"/>
                          <a:ea typeface="STZhongsong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淋巴细胞计数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/LFT/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血压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视力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皮肤癌筛查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7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1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zh-CN" altLang="zh-CN" sz="1300" b="1" kern="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奥法妥木单抗</a:t>
                      </a:r>
                      <a:endParaRPr lang="zh-CN" altLang="zh-CN" sz="1300" b="1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活动性</a:t>
                      </a:r>
                      <a:r>
                        <a:rPr kumimoji="0" lang="en-US" altLang="zh-CN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HBV</a:t>
                      </a: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感染、</a:t>
                      </a:r>
                      <a:r>
                        <a:rPr kumimoji="0" lang="en-US" altLang="zh-CN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PML</a:t>
                      </a: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的患者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定量血清免疫球蛋白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/PML/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感染风险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治疗前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HBV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4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1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zh-CN" altLang="zh-CN" sz="1300" b="1" kern="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富马酸二甲酯</a:t>
                      </a:r>
                      <a:endParaRPr lang="zh-CN" altLang="zh-CN" sz="1300" b="1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73152" marR="731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85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√</a:t>
                      </a:r>
                      <a:endParaRPr kumimoji="0" lang="en-US" altLang="zh-C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859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941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941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在动物中，在妊娠期和哺乳期按临床相关剂量服用富马酸二甲酯时，观察到其对后代存活、生长、性成熟和神经行为功能产生不良影响</a:t>
                      </a:r>
                      <a:endParaRPr kumimoji="0" lang="en-US" altLang="zh-CN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54864" marR="54864" marT="27432" marB="27432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治疗前淋巴细胞计数</a:t>
                      </a:r>
                      <a:r>
                        <a:rPr kumimoji="0" lang="en-US" altLang="zh-C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/LFT/CBC/</a:t>
                      </a:r>
                      <a:r>
                        <a:rPr kumimoji="0" lang="zh-C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血清肌酐</a:t>
                      </a:r>
                      <a:endParaRPr kumimoji="0" lang="en-US" altLang="zh-C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任意多边形: 形状 6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安全性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4" imgW="0" imgH="0" progId="TCLayout.ActiveDocument.1">
                  <p:embed/>
                </p:oleObj>
              </mc:Choice>
              <mc:Fallback>
                <p:oleObj name="think-cell 幻灯片" r:id="rId4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5" name="组合 154"/>
          <p:cNvGrpSpPr/>
          <p:nvPr/>
        </p:nvGrpSpPr>
        <p:grpSpPr>
          <a:xfrm>
            <a:off x="6321876" y="5564110"/>
            <a:ext cx="5250999" cy="871413"/>
            <a:chOff x="484474" y="2495354"/>
            <a:chExt cx="5198515" cy="1225570"/>
          </a:xfrm>
        </p:grpSpPr>
        <p:sp>
          <p:nvSpPr>
            <p:cNvPr id="156" name="Rectangle: Rounded Corners 54"/>
            <p:cNvSpPr/>
            <p:nvPr/>
          </p:nvSpPr>
          <p:spPr>
            <a:xfrm>
              <a:off x="484474" y="2495354"/>
              <a:ext cx="5198515" cy="1225570"/>
            </a:xfrm>
            <a:prstGeom prst="roundRect">
              <a:avLst>
                <a:gd name="adj" fmla="val 0"/>
              </a:avLst>
            </a:prstGeom>
            <a:solidFill>
              <a:srgbClr val="007859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57" name="矩形 26"/>
            <p:cNvSpPr/>
            <p:nvPr/>
          </p:nvSpPr>
          <p:spPr>
            <a:xfrm>
              <a:off x="525084" y="2544847"/>
              <a:ext cx="2573404" cy="112658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临床试验及长期随访研究表明，醋酸格拉替雷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疗效全面且长期稳定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：</a:t>
            </a:r>
            <a:b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ea"/>
                <a:sym typeface="+mn-lt"/>
              </a:rPr>
            </a:b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降低年复发率 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延缓残疾进展 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3.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减少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MRI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病灶数 </a:t>
            </a:r>
            <a:r>
              <a:rPr lang="en-US" altLang="zh-CN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4.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减少脑容量丢失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 sz="850" dirty="0">
              <a:cs typeface="+mn-ea"/>
              <a:sym typeface="+mn-lt"/>
            </a:endParaRPr>
          </a:p>
          <a:p>
            <a:r>
              <a:rPr lang="zh-CN" altLang="en-US" sz="850" dirty="0">
                <a:cs typeface="+mn-ea"/>
                <a:sym typeface="+mn-lt"/>
              </a:rPr>
              <a:t>备注：*有统计学差异；缩写：</a:t>
            </a:r>
            <a:r>
              <a:rPr lang="en-US" altLang="zh-CN" sz="850" dirty="0">
                <a:cs typeface="+mn-ea"/>
                <a:sym typeface="+mn-lt"/>
              </a:rPr>
              <a:t>MRI,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magnetic resonance imaging,</a:t>
            </a:r>
            <a:r>
              <a:rPr lang="zh-CN" altLang="en-US" sz="850" dirty="0">
                <a:cs typeface="+mn-ea"/>
                <a:sym typeface="+mn-lt"/>
              </a:rPr>
              <a:t> 磁共振成像；</a:t>
            </a:r>
            <a:r>
              <a:rPr lang="en-US" altLang="zh-CN" sz="850" dirty="0">
                <a:cs typeface="+mn-ea"/>
                <a:sym typeface="+mn-lt"/>
              </a:rPr>
              <a:t>HR,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Hazard Ratio,</a:t>
            </a:r>
            <a:r>
              <a:rPr lang="zh-CN" altLang="en-US" sz="850" dirty="0">
                <a:cs typeface="+mn-ea"/>
                <a:sym typeface="+mn-lt"/>
              </a:rPr>
              <a:t> 风险比；</a:t>
            </a:r>
            <a:r>
              <a:rPr lang="en-US" altLang="zh-CN" sz="850" dirty="0">
                <a:cs typeface="+mn-ea"/>
                <a:sym typeface="+mn-lt"/>
              </a:rPr>
              <a:t>RR,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Relative Ratio,</a:t>
            </a:r>
            <a:r>
              <a:rPr lang="zh-CN" altLang="en-US" sz="850" dirty="0">
                <a:cs typeface="+mn-ea"/>
                <a:sym typeface="+mn-lt"/>
              </a:rPr>
              <a:t> 相对风险；</a:t>
            </a:r>
            <a:r>
              <a:rPr lang="en-US" altLang="zh-CN" sz="850" dirty="0">
                <a:cs typeface="+mn-ea"/>
                <a:sym typeface="+mn-lt"/>
              </a:rPr>
              <a:t>MD,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Mean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Difference, </a:t>
            </a:r>
            <a:r>
              <a:rPr lang="zh-CN" altLang="en-US" sz="850" dirty="0">
                <a:cs typeface="+mn-ea"/>
                <a:sym typeface="+mn-lt"/>
              </a:rPr>
              <a:t>均数差；</a:t>
            </a:r>
            <a:r>
              <a:rPr lang="en-US" altLang="zh-CN" sz="850" dirty="0">
                <a:cs typeface="+mn-ea"/>
                <a:sym typeface="+mn-lt"/>
              </a:rPr>
              <a:t>SMD,</a:t>
            </a:r>
            <a:r>
              <a:rPr lang="zh-CN" altLang="en-US" sz="850" dirty="0">
                <a:cs typeface="+mn-ea"/>
                <a:sym typeface="+mn-lt"/>
              </a:rPr>
              <a:t> </a:t>
            </a:r>
            <a:r>
              <a:rPr lang="en-US" altLang="zh-CN" sz="850" dirty="0">
                <a:cs typeface="+mn-ea"/>
                <a:sym typeface="+mn-lt"/>
              </a:rPr>
              <a:t>Standardized Mean Difference,</a:t>
            </a:r>
            <a:r>
              <a:rPr lang="zh-CN" altLang="en-US" sz="850" dirty="0">
                <a:cs typeface="+mn-ea"/>
                <a:sym typeface="+mn-lt"/>
              </a:rPr>
              <a:t> 标准化均数差</a:t>
            </a:r>
            <a:endParaRPr lang="zh-CN" altLang="en-US" sz="850" dirty="0">
              <a:cs typeface="+mn-ea"/>
              <a:sym typeface="+mn-lt"/>
            </a:endParaRPr>
          </a:p>
          <a:p>
            <a:r>
              <a:rPr lang="zh-CN" altLang="en-US" sz="850" dirty="0">
                <a:cs typeface="+mn-ea"/>
                <a:sym typeface="+mn-lt"/>
              </a:rPr>
              <a:t>来源：</a:t>
            </a:r>
            <a:r>
              <a:rPr lang="en-US" altLang="zh-CN" sz="850" dirty="0">
                <a:cs typeface="+mn-ea"/>
                <a:sym typeface="+mn-lt"/>
              </a:rPr>
              <a:t>1. Yamamura T, et al. Clinical and Experimental Neuroimmunology. 2017; 2. Ford CC, et al. Mult </a:t>
            </a:r>
            <a:r>
              <a:rPr lang="en-US" altLang="zh-CN" sz="850" dirty="0" err="1">
                <a:cs typeface="+mn-ea"/>
                <a:sym typeface="+mn-lt"/>
              </a:rPr>
              <a:t>Scler</a:t>
            </a:r>
            <a:r>
              <a:rPr lang="en-US" altLang="zh-CN" sz="850" dirty="0">
                <a:cs typeface="+mn-ea"/>
                <a:sym typeface="+mn-lt"/>
              </a:rPr>
              <a:t>. 2022; 3. Ford C, et al. Multiple Sclerosis. 2010; 4. Khan O, et al. Journal of the Neurological Sciences. 2012; 5.</a:t>
            </a:r>
            <a:r>
              <a:rPr lang="zh-CN" altLang="en-US" sz="850" dirty="0">
                <a:cs typeface="+mn-ea"/>
                <a:sym typeface="+mn-lt"/>
              </a:rPr>
              <a:t>醋酸格拉替雷网状荟萃分析报告</a:t>
            </a:r>
            <a:r>
              <a:rPr lang="en-US" altLang="zh-CN" sz="850" dirty="0">
                <a:cs typeface="+mn-ea"/>
                <a:sym typeface="+mn-lt"/>
              </a:rPr>
              <a:t>; 6. Gonzalez-Lorenzo M, et al. Cochrane Database Syst Rev. 2024; 7. Bose, </a:t>
            </a:r>
            <a:r>
              <a:rPr lang="en-US" altLang="zh-CN" sz="850" dirty="0" err="1">
                <a:cs typeface="+mn-ea"/>
                <a:sym typeface="+mn-lt"/>
              </a:rPr>
              <a:t>Debdipta</a:t>
            </a:r>
            <a:r>
              <a:rPr lang="en-US" altLang="zh-CN" sz="850" dirty="0">
                <a:cs typeface="+mn-ea"/>
                <a:sym typeface="+mn-lt"/>
              </a:rPr>
              <a:t> et al. Multiple Sclerosis and Related Disorders. 2022</a:t>
            </a:r>
            <a:endParaRPr lang="en-US" altLang="zh-CN" sz="850" dirty="0">
              <a:cs typeface="+mn-ea"/>
              <a:sym typeface="+mn-lt"/>
            </a:endParaRPr>
          </a:p>
        </p:txBody>
      </p:sp>
      <p:sp>
        <p:nvSpPr>
          <p:cNvPr id="69" name="矩形: 圆角 68"/>
          <p:cNvSpPr/>
          <p:nvPr/>
        </p:nvSpPr>
        <p:spPr>
          <a:xfrm>
            <a:off x="987877" y="1016397"/>
            <a:ext cx="5334000" cy="36000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lang="en-US" altLang="zh-CN" sz="14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0" name="TextBox 31"/>
          <p:cNvSpPr txBox="1"/>
          <p:nvPr/>
        </p:nvSpPr>
        <p:spPr>
          <a:xfrm>
            <a:off x="422425" y="1433407"/>
            <a:ext cx="544582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亚裔人群临床试验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1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：经</a:t>
            </a:r>
            <a:r>
              <a:rPr kumimoji="0" lang="en-US" altLang="zh-CN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52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周随访，与基线相比，本品可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显著降低亚裔患者年复发率达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42% 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Clr>
                <a:schemeClr val="tx1"/>
              </a:buClr>
              <a:buSzTx/>
              <a:buFont typeface="Arial" panose="020B0604020202090204" pitchFamily="34" charset="0"/>
              <a:buChar char="•"/>
              <a:defRPr/>
            </a:pPr>
            <a:r>
              <a:rPr lang="zh-CN" altLang="en-US" sz="1400" dirty="0">
                <a:cs typeface="+mn-ea"/>
                <a:sym typeface="+mn-lt"/>
              </a:rPr>
              <a:t>长期随访研究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2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：患者年复发率在第</a:t>
            </a:r>
            <a:r>
              <a:rPr kumimoji="0" lang="en-US" altLang="zh-CN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10~25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年仍能保持相对稳定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（研究期间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年复发率约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0.328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）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3" name="矩形: 圆角 72"/>
          <p:cNvSpPr/>
          <p:nvPr/>
        </p:nvSpPr>
        <p:spPr>
          <a:xfrm>
            <a:off x="6765925" y="1008785"/>
            <a:ext cx="5334000" cy="36000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lang="en-US" altLang="zh-CN" sz="1400" b="1" dirty="0" err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4" name="文本框 19"/>
          <p:cNvSpPr txBox="1"/>
          <p:nvPr/>
        </p:nvSpPr>
        <p:spPr>
          <a:xfrm>
            <a:off x="6361347" y="1500941"/>
            <a:ext cx="5335200" cy="909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720" marR="0" lvl="0" indent="-17272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经本品治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疗</a:t>
            </a:r>
            <a:r>
              <a:rPr lang="en-US" altLang="zh-CN" sz="1400" dirty="0">
                <a:cs typeface="+mn-ea"/>
                <a:sym typeface="+mn-lt"/>
              </a:rPr>
              <a:t>10</a:t>
            </a:r>
            <a:r>
              <a:rPr lang="zh-CN" altLang="en-US" sz="1400" dirty="0">
                <a:cs typeface="+mn-ea"/>
                <a:sym typeface="+mn-lt"/>
              </a:rPr>
              <a:t>余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年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，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可独立行走的患者比例达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82%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3</a:t>
            </a:r>
            <a:endParaRPr kumimoji="0" lang="en-US" altLang="zh-CN" sz="1400" i="0" u="none" strike="noStrike" kern="1200" cap="none" spc="0" normalizeH="0" baseline="3000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L="172720" marR="0" lvl="0" indent="-17272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长期随访研究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2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：本品可有效延缓患者发生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6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个月确认的残疾</a:t>
            </a:r>
            <a:r>
              <a:rPr lang="zh-CN" altLang="en-US" sz="1400" dirty="0">
                <a:cs typeface="+mn-ea"/>
                <a:sym typeface="+mn-lt"/>
              </a:rPr>
              <a:t>进展，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中位时间可长达</a:t>
            </a:r>
            <a:r>
              <a:rPr kumimoji="0" lang="en-US" altLang="zh-CN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9.8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年</a:t>
            </a:r>
            <a:endParaRPr kumimoji="0" lang="en-US" altLang="zh-CN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76" name="组合 75"/>
          <p:cNvGrpSpPr>
            <a:grpSpLocks noChangeAspect="1"/>
          </p:cNvGrpSpPr>
          <p:nvPr/>
        </p:nvGrpSpPr>
        <p:grpSpPr>
          <a:xfrm>
            <a:off x="2296967" y="4193490"/>
            <a:ext cx="3571284" cy="1503327"/>
            <a:chOff x="3000458" y="1502556"/>
            <a:chExt cx="6263421" cy="3316893"/>
          </a:xfrm>
        </p:grpSpPr>
        <p:graphicFrame>
          <p:nvGraphicFramePr>
            <p:cNvPr id="77" name="图表 76"/>
            <p:cNvGraphicFramePr/>
            <p:nvPr/>
          </p:nvGraphicFramePr>
          <p:xfrm>
            <a:off x="3788688" y="1502556"/>
            <a:ext cx="5475191" cy="33168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"/>
            </a:graphicData>
          </a:graphic>
        </p:graphicFrame>
        <p:sp>
          <p:nvSpPr>
            <p:cNvPr id="78" name="文本框 77"/>
            <p:cNvSpPr txBox="1"/>
            <p:nvPr/>
          </p:nvSpPr>
          <p:spPr>
            <a:xfrm>
              <a:off x="3000458" y="1701160"/>
              <a:ext cx="863661" cy="257438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钆增强病灶数的</a:t>
              </a:r>
              <a:endParaRPr kumimoji="0" lang="en-US" altLang="zh-CN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校正平均值</a:t>
              </a:r>
              <a:endParaRPr kumimoji="0" lang="zh-CN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</p:txBody>
        </p:sp>
        <p:cxnSp>
          <p:nvCxnSpPr>
            <p:cNvPr id="79" name="直接连接符 78"/>
            <p:cNvCxnSpPr/>
            <p:nvPr/>
          </p:nvCxnSpPr>
          <p:spPr>
            <a:xfrm>
              <a:off x="6003040" y="3127782"/>
              <a:ext cx="1325895" cy="0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>
              <a:off x="5970378" y="2079062"/>
              <a:ext cx="1515308" cy="0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箭头: 下 80"/>
            <p:cNvSpPr/>
            <p:nvPr/>
          </p:nvSpPr>
          <p:spPr>
            <a:xfrm>
              <a:off x="6571767" y="2079060"/>
              <a:ext cx="445865" cy="1065122"/>
            </a:xfrm>
            <a:prstGeom prst="down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2" name="矩形 81"/>
            <p:cNvSpPr/>
            <p:nvPr/>
          </p:nvSpPr>
          <p:spPr>
            <a:xfrm>
              <a:off x="5970378" y="2215566"/>
              <a:ext cx="1515308" cy="451368"/>
            </a:xfrm>
            <a:prstGeom prst="rect">
              <a:avLst/>
            </a:prstGeom>
            <a:solidFill>
              <a:schemeClr val="bg1">
                <a:lumMod val="95000"/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7859"/>
                  </a:solidFill>
                  <a:effectLst/>
                  <a:uLnTx/>
                  <a:uFillTx/>
                  <a:cs typeface="+mn-ea"/>
                  <a:sym typeface="+mn-lt"/>
                </a:rPr>
                <a:t>-65.66%</a:t>
              </a:r>
              <a:endParaRPr kumimoji="0" lang="zh-CN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83" name="TextBox 77"/>
          <p:cNvSpPr txBox="1"/>
          <p:nvPr/>
        </p:nvSpPr>
        <p:spPr>
          <a:xfrm>
            <a:off x="6509012" y="4224238"/>
            <a:ext cx="4795576" cy="4610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defRPr sz="1300">
                <a:solidFill>
                  <a:schemeClr val="tx1">
                    <a:lumMod val="65000"/>
                    <a:lumOff val="3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marL="172720" marR="0" lvl="0" indent="-17272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一项随访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5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年的回顾性队列研究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4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：相较干扰素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β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，使用本品可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显著减少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患者脑容量丢失量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7" name="TextBox 31"/>
          <p:cNvSpPr txBox="1"/>
          <p:nvPr/>
        </p:nvSpPr>
        <p:spPr>
          <a:xfrm>
            <a:off x="460058" y="4476007"/>
            <a:ext cx="1948662" cy="699102"/>
          </a:xfrm>
          <a:prstGeom prst="rect">
            <a:avLst/>
          </a:prstGeom>
          <a:noFill/>
        </p:spPr>
        <p:txBody>
          <a:bodyPr wrap="square" lIns="108000" tIns="0" rIns="108000" bIns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亚裔人群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临床试验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1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MRI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病灶数减少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65.66%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7859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03" name="任意多边形: 形状 102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有效性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矩形: 圆顶角 7"/>
          <p:cNvSpPr/>
          <p:nvPr/>
        </p:nvSpPr>
        <p:spPr>
          <a:xfrm>
            <a:off x="444799" y="970801"/>
            <a:ext cx="5489836" cy="425747"/>
          </a:xfrm>
          <a:prstGeom prst="round2SameRect">
            <a:avLst>
              <a:gd name="adj1" fmla="val 46833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显著降低年复发率且长期稳定，</a:t>
            </a:r>
            <a:r>
              <a:rPr lang="zh-CN" altLang="en-US" sz="1500" b="1" dirty="0">
                <a:solidFill>
                  <a:srgbClr val="FFC000"/>
                </a:solidFill>
                <a:cs typeface="+mn-ea"/>
                <a:sym typeface="+mn-lt"/>
              </a:rPr>
              <a:t>年复发率</a:t>
            </a: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显著低于特立氟胺</a:t>
            </a:r>
            <a:endParaRPr lang="en-US" altLang="zh-CN" sz="15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9" name="矩形: 圆顶角 8"/>
          <p:cNvSpPr/>
          <p:nvPr/>
        </p:nvSpPr>
        <p:spPr>
          <a:xfrm>
            <a:off x="6385558" y="970801"/>
            <a:ext cx="5490000" cy="425747"/>
          </a:xfrm>
          <a:prstGeom prst="round2SameRect">
            <a:avLst>
              <a:gd name="adj1" fmla="val 46833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持续延缓残疾进展，</a:t>
            </a:r>
            <a:r>
              <a:rPr lang="zh-CN" altLang="en-US" sz="1500" b="1" dirty="0">
                <a:solidFill>
                  <a:srgbClr val="FFC000"/>
                </a:solidFill>
                <a:cs typeface="+mn-ea"/>
                <a:sym typeface="+mn-lt"/>
              </a:rPr>
              <a:t>残疾进展风险</a:t>
            </a: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低于特立氟胺、奥扎莫德</a:t>
            </a:r>
            <a:endParaRPr lang="en-US" altLang="zh-CN" sz="1500" b="1" dirty="0" err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" name="矩形: 圆顶角 9"/>
          <p:cNvSpPr/>
          <p:nvPr/>
        </p:nvSpPr>
        <p:spPr>
          <a:xfrm>
            <a:off x="462729" y="3758011"/>
            <a:ext cx="5489836" cy="425747"/>
          </a:xfrm>
          <a:prstGeom prst="round2SameRect">
            <a:avLst>
              <a:gd name="adj1" fmla="val 46833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明显</a:t>
            </a:r>
            <a:r>
              <a:rPr lang="zh-CN" altLang="en-US" sz="1500" b="1" dirty="0">
                <a:solidFill>
                  <a:srgbClr val="FFC000"/>
                </a:solidFill>
                <a:cs typeface="+mn-ea"/>
                <a:sym typeface="+mn-lt"/>
              </a:rPr>
              <a:t>减少</a:t>
            </a:r>
            <a:r>
              <a:rPr lang="en-US" altLang="zh-CN" sz="1500" b="1" dirty="0">
                <a:solidFill>
                  <a:srgbClr val="FFC000"/>
                </a:solidFill>
                <a:cs typeface="+mn-ea"/>
                <a:sym typeface="+mn-lt"/>
              </a:rPr>
              <a:t>MRI</a:t>
            </a:r>
            <a:r>
              <a:rPr lang="zh-CN" altLang="en-US" sz="1500" b="1" dirty="0">
                <a:solidFill>
                  <a:srgbClr val="FFC000"/>
                </a:solidFill>
                <a:cs typeface="+mn-ea"/>
                <a:sym typeface="+mn-lt"/>
              </a:rPr>
              <a:t>病灶数</a:t>
            </a: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，减少</a:t>
            </a:r>
            <a:r>
              <a:rPr lang="en-US" altLang="zh-CN" sz="1500" b="1" dirty="0">
                <a:solidFill>
                  <a:schemeClr val="bg1"/>
                </a:solidFill>
                <a:cs typeface="+mn-ea"/>
                <a:sym typeface="+mn-lt"/>
              </a:rPr>
              <a:t>T1</a:t>
            </a: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病灶方面优于特立氟胺</a:t>
            </a:r>
            <a:endParaRPr lang="en-US" altLang="zh-CN" sz="15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矩形: 圆顶角 10"/>
          <p:cNvSpPr/>
          <p:nvPr/>
        </p:nvSpPr>
        <p:spPr>
          <a:xfrm>
            <a:off x="6385558" y="3758011"/>
            <a:ext cx="5490000" cy="425747"/>
          </a:xfrm>
          <a:prstGeom prst="round2SameRect">
            <a:avLst>
              <a:gd name="adj1" fmla="val 46833"/>
              <a:gd name="adj2" fmla="val 0"/>
            </a:avLst>
          </a:prstGeom>
          <a:solidFill>
            <a:srgbClr val="0078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有效减少</a:t>
            </a:r>
            <a:r>
              <a:rPr lang="zh-CN" altLang="en-US" sz="1500" b="1" dirty="0">
                <a:solidFill>
                  <a:srgbClr val="FFC000"/>
                </a:solidFill>
                <a:cs typeface="+mn-ea"/>
                <a:sym typeface="+mn-lt"/>
              </a:rPr>
              <a:t>脑容量丢失</a:t>
            </a:r>
            <a:r>
              <a:rPr lang="zh-CN" altLang="en-US" sz="1500" b="1" dirty="0">
                <a:solidFill>
                  <a:schemeClr val="bg1"/>
                </a:solidFill>
                <a:cs typeface="+mn-ea"/>
                <a:sym typeface="+mn-lt"/>
              </a:rPr>
              <a:t>，延缓认知能力下降方面优于奥扎莫德</a:t>
            </a:r>
            <a:endParaRPr lang="en-US" altLang="zh-CN" sz="15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graphicFrame>
        <p:nvGraphicFramePr>
          <p:cNvPr id="36" name="Chart 3"/>
          <p:cNvGraphicFramePr/>
          <p:nvPr>
            <p:custDataLst>
              <p:tags r:id="rId6"/>
            </p:custDataLst>
          </p:nvPr>
        </p:nvGraphicFramePr>
        <p:xfrm>
          <a:off x="7180263" y="4648200"/>
          <a:ext cx="4392612" cy="1001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Rectangle 72"/>
          <p:cNvSpPr/>
          <p:nvPr>
            <p:custDataLst>
              <p:tags r:id="rId7"/>
            </p:custDataLst>
          </p:nvPr>
        </p:nvSpPr>
        <p:spPr bwMode="auto">
          <a:xfrm>
            <a:off x="7556500" y="4721225"/>
            <a:ext cx="469900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b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3A111E48-E12D-4C57-8790-C67586F1FDE4}" type="datetime'''''''''''未''''''''''''治''''''''''''''疗'''''''''">
              <a:rPr lang="zh-CN" altLang="en-US" sz="1200" smtClean="0">
                <a:solidFill>
                  <a:schemeClr val="tx1"/>
                </a:solidFill>
                <a:cs typeface="+mn-ea"/>
                <a:sym typeface="+mn-lt"/>
              </a:rPr>
            </a:fld>
            <a:endParaRPr lang="en-US" sz="12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7" name="Rectangle 332"/>
          <p:cNvSpPr/>
          <p:nvPr>
            <p:custDataLst>
              <p:tags r:id="rId8"/>
            </p:custDataLst>
          </p:nvPr>
        </p:nvSpPr>
        <p:spPr bwMode="auto">
          <a:xfrm>
            <a:off x="8345488" y="4721225"/>
            <a:ext cx="10080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b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B71A6F14-05ED-466D-B6B6-2235DD724FAF}" type="datetime'高''剂''''''''''''''''量''''''干''扰''''''''''''素''''''''β'''">
              <a:rPr lang="zh-CN" altLang="en-US" sz="1200" smtClean="0">
                <a:solidFill>
                  <a:schemeClr val="tx1"/>
                </a:solidFill>
                <a:cs typeface="+mn-ea"/>
                <a:sym typeface="+mn-lt"/>
              </a:rPr>
            </a:fld>
            <a:endParaRPr lang="en-US" sz="12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4" name="Rectangle 453"/>
          <p:cNvSpPr/>
          <p:nvPr>
            <p:custDataLst>
              <p:tags r:id="rId9"/>
            </p:custDataLst>
          </p:nvPr>
        </p:nvSpPr>
        <p:spPr bwMode="auto">
          <a:xfrm>
            <a:off x="9401175" y="4721225"/>
            <a:ext cx="10080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b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20BB9BD3-17D5-4072-9419-DB14D229F2E1}" type="datetime'低''''''剂''''''''''''''量''干''''扰''''''''''素β'''''''">
              <a:rPr lang="zh-CN" altLang="en-US" sz="1200" smtClean="0">
                <a:solidFill>
                  <a:schemeClr val="tx1"/>
                </a:solidFill>
                <a:cs typeface="+mn-ea"/>
                <a:sym typeface="+mn-lt"/>
              </a:rPr>
            </a:fld>
            <a:endParaRPr lang="en-US" sz="12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6" name="Rectangle 466"/>
          <p:cNvSpPr/>
          <p:nvPr>
            <p:custDataLst>
              <p:tags r:id="rId10"/>
            </p:custDataLst>
          </p:nvPr>
        </p:nvSpPr>
        <p:spPr bwMode="auto">
          <a:xfrm>
            <a:off x="10498138" y="4721225"/>
            <a:ext cx="927100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b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94EB8FF6-FD75-4E6E-8E51-D4187DD05FCA}" type="datetime'''''''醋''''''''酸''''''''''格''拉''替''''''''''''''''''雷'">
              <a:rPr lang="zh-CN" altLang="en-US" sz="1200" b="1" smtClean="0">
                <a:solidFill>
                  <a:srgbClr val="007859"/>
                </a:solidFill>
                <a:cs typeface="+mn-ea"/>
                <a:sym typeface="+mn-lt"/>
              </a:rPr>
            </a:fld>
            <a:endParaRPr lang="en-US" sz="1200" b="1" dirty="0" err="1">
              <a:solidFill>
                <a:srgbClr val="007859"/>
              </a:solidFill>
              <a:cs typeface="+mn-ea"/>
              <a:sym typeface="+mn-lt"/>
            </a:endParaRPr>
          </a:p>
        </p:txBody>
      </p:sp>
      <p:sp>
        <p:nvSpPr>
          <p:cNvPr id="18" name="文本框 27"/>
          <p:cNvSpPr txBox="1"/>
          <p:nvPr/>
        </p:nvSpPr>
        <p:spPr>
          <a:xfrm>
            <a:off x="6677007" y="4622800"/>
            <a:ext cx="523220" cy="93662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100" dirty="0">
                <a:cs typeface="+mn-ea"/>
                <a:sym typeface="+mn-lt"/>
              </a:rPr>
              <a:t>0-5</a:t>
            </a:r>
            <a:r>
              <a:rPr lang="zh-CN" altLang="en-US" sz="1100" dirty="0">
                <a:cs typeface="+mn-ea"/>
                <a:sym typeface="+mn-lt"/>
              </a:rPr>
              <a:t>年</a:t>
            </a:r>
            <a:r>
              <a:rPr kumimoji="0" lang="zh-CN" altLang="en-US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脑容量变化（</a:t>
            </a:r>
            <a:r>
              <a:rPr kumimoji="0" lang="en-US" altLang="zh-CN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%</a:t>
            </a:r>
            <a:r>
              <a:rPr kumimoji="0" lang="zh-CN" altLang="en-US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）</a:t>
            </a:r>
            <a:endParaRPr kumimoji="0" lang="zh-CN" altLang="en-U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9" name="Right Bracket 524"/>
          <p:cNvSpPr/>
          <p:nvPr/>
        </p:nvSpPr>
        <p:spPr>
          <a:xfrm rot="5400000">
            <a:off x="10296525" y="4864100"/>
            <a:ext cx="75218" cy="947738"/>
          </a:xfrm>
          <a:prstGeom prst="rightBracket">
            <a:avLst/>
          </a:prstGeom>
          <a:ln w="19050">
            <a:solidFill>
              <a:srgbClr val="007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cs typeface="+mn-ea"/>
              <a:sym typeface="+mn-lt"/>
            </a:endParaRPr>
          </a:p>
        </p:txBody>
      </p:sp>
      <p:sp>
        <p:nvSpPr>
          <p:cNvPr id="20" name="TextBox 525"/>
          <p:cNvSpPr txBox="1"/>
          <p:nvPr/>
        </p:nvSpPr>
        <p:spPr>
          <a:xfrm>
            <a:off x="9043333" y="5280025"/>
            <a:ext cx="880596" cy="277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cs typeface="+mn-ea"/>
                <a:sym typeface="+mn-lt"/>
              </a:rPr>
              <a:t>P&lt;0.0001*</a:t>
            </a:r>
            <a:endParaRPr lang="en-US" sz="1200" dirty="0">
              <a:cs typeface="+mn-ea"/>
              <a:sym typeface="+mn-lt"/>
            </a:endParaRPr>
          </a:p>
        </p:txBody>
      </p:sp>
      <p:sp>
        <p:nvSpPr>
          <p:cNvPr id="21" name="Right Bracket 526"/>
          <p:cNvSpPr/>
          <p:nvPr/>
        </p:nvSpPr>
        <p:spPr>
          <a:xfrm rot="5400000">
            <a:off x="9783763" y="4329858"/>
            <a:ext cx="161627" cy="2133600"/>
          </a:xfrm>
          <a:prstGeom prst="rightBracket">
            <a:avLst/>
          </a:prstGeom>
          <a:ln w="19050">
            <a:solidFill>
              <a:srgbClr val="007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cs typeface="+mn-ea"/>
              <a:sym typeface="+mn-lt"/>
            </a:endParaRPr>
          </a:p>
        </p:txBody>
      </p:sp>
      <p:sp>
        <p:nvSpPr>
          <p:cNvPr id="22" name="TextBox 54"/>
          <p:cNvSpPr txBox="1"/>
          <p:nvPr/>
        </p:nvSpPr>
        <p:spPr>
          <a:xfrm>
            <a:off x="9957405" y="5183188"/>
            <a:ext cx="1111395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cs typeface="+mn-ea"/>
                <a:sym typeface="+mn-lt"/>
              </a:rPr>
              <a:t>P=0.0036*</a:t>
            </a:r>
            <a:endParaRPr lang="en-US" sz="1200" dirty="0">
              <a:cs typeface="+mn-ea"/>
              <a:sym typeface="+mn-lt"/>
            </a:endParaRPr>
          </a:p>
        </p:txBody>
      </p:sp>
      <p:grpSp>
        <p:nvGrpSpPr>
          <p:cNvPr id="132" name="组合 131"/>
          <p:cNvGrpSpPr/>
          <p:nvPr/>
        </p:nvGrpSpPr>
        <p:grpSpPr>
          <a:xfrm>
            <a:off x="484474" y="2495354"/>
            <a:ext cx="5450161" cy="1225570"/>
            <a:chOff x="484474" y="2495354"/>
            <a:chExt cx="5198515" cy="1225570"/>
          </a:xfrm>
        </p:grpSpPr>
        <p:sp>
          <p:nvSpPr>
            <p:cNvPr id="129" name="Rectangle: Rounded Corners 54"/>
            <p:cNvSpPr/>
            <p:nvPr/>
          </p:nvSpPr>
          <p:spPr>
            <a:xfrm>
              <a:off x="484474" y="2495354"/>
              <a:ext cx="5198515" cy="1225570"/>
            </a:xfrm>
            <a:prstGeom prst="roundRect">
              <a:avLst>
                <a:gd name="adj" fmla="val 0"/>
              </a:avLst>
            </a:prstGeom>
            <a:solidFill>
              <a:srgbClr val="007859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1" name="矩形 26"/>
            <p:cNvSpPr/>
            <p:nvPr/>
          </p:nvSpPr>
          <p:spPr>
            <a:xfrm>
              <a:off x="525083" y="2544847"/>
              <a:ext cx="2220869" cy="112658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71" name="TextBox 14"/>
          <p:cNvSpPr txBox="1"/>
          <p:nvPr/>
        </p:nvSpPr>
        <p:spPr>
          <a:xfrm>
            <a:off x="465486" y="2550234"/>
            <a:ext cx="2389938" cy="107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4E9E45"/>
              </a:buClr>
              <a:buSzTx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Meta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分析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5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4E9E45"/>
              </a:buClr>
              <a:buSzTx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醋酸格拉替雷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年复发率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显著低于特立氟胺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（复发风险</a:t>
            </a:r>
            <a:r>
              <a:rPr lang="zh-CN" altLang="en-US" sz="1400" b="1" dirty="0">
                <a:solidFill>
                  <a:srgbClr val="C00000"/>
                </a:solidFill>
                <a:cs typeface="+mn-ea"/>
                <a:sym typeface="+mn-lt"/>
              </a:rPr>
              <a:t>降低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23%~32%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）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graphicFrame>
        <p:nvGraphicFramePr>
          <p:cNvPr id="72" name="表格 71"/>
          <p:cNvGraphicFramePr>
            <a:graphicFrameLocks noGrp="1"/>
          </p:cNvGraphicFramePr>
          <p:nvPr/>
        </p:nvGraphicFramePr>
        <p:xfrm>
          <a:off x="2906920" y="2590919"/>
          <a:ext cx="3107414" cy="10736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486565"/>
                <a:gridCol w="1620849"/>
              </a:tblGrid>
              <a:tr h="3168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3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治疗方案对比</a:t>
                      </a:r>
                      <a:endParaRPr lang="zh-CN" altLang="en-US" sz="13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3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风险比</a:t>
                      </a:r>
                      <a:r>
                        <a:rPr lang="en-US" altLang="zh-CN" sz="13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HR (95% CI)</a:t>
                      </a:r>
                      <a:endParaRPr lang="en-US" altLang="zh-CN" sz="1300" b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838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7mg</a:t>
                      </a:r>
                      <a:endParaRPr lang="zh-CN" altLang="en-US" sz="13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0.685 (0.573, 0.818)*</a:t>
                      </a:r>
                      <a:endParaRPr lang="zh-CN" sz="1300" kern="100" dirty="0"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838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14mg</a:t>
                      </a:r>
                      <a:endParaRPr lang="zh-CN" altLang="en-US" sz="13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0.775 (0.648, 0.928)*</a:t>
                      </a:r>
                      <a:endParaRPr lang="zh-CN" sz="1300" kern="100" dirty="0"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2" name="组合 121"/>
          <p:cNvGrpSpPr/>
          <p:nvPr/>
        </p:nvGrpSpPr>
        <p:grpSpPr>
          <a:xfrm>
            <a:off x="2738768" y="2590293"/>
            <a:ext cx="258406" cy="1051116"/>
            <a:chOff x="2345717" y="2537220"/>
            <a:chExt cx="258406" cy="1051116"/>
          </a:xfrm>
        </p:grpSpPr>
        <p:cxnSp>
          <p:nvCxnSpPr>
            <p:cNvPr id="117" name="Straight Connector 32"/>
            <p:cNvCxnSpPr/>
            <p:nvPr/>
          </p:nvCxnSpPr>
          <p:spPr>
            <a:xfrm>
              <a:off x="2462375" y="2537220"/>
              <a:ext cx="0" cy="1051116"/>
            </a:xfrm>
            <a:prstGeom prst="line">
              <a:avLst/>
            </a:prstGeom>
            <a:ln w="9525" cap="rnd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8" name="组合 117"/>
            <p:cNvGrpSpPr/>
            <p:nvPr/>
          </p:nvGrpSpPr>
          <p:grpSpPr>
            <a:xfrm rot="10800000">
              <a:off x="2345717" y="2910858"/>
              <a:ext cx="258406" cy="254920"/>
              <a:chOff x="2247221" y="3005147"/>
              <a:chExt cx="301974" cy="297901"/>
            </a:xfrm>
          </p:grpSpPr>
          <p:sp>
            <p:nvSpPr>
              <p:cNvPr id="119" name="object 77"/>
              <p:cNvSpPr/>
              <p:nvPr/>
            </p:nvSpPr>
            <p:spPr>
              <a:xfrm>
                <a:off x="2247221" y="3005147"/>
                <a:ext cx="301974" cy="297901"/>
              </a:xfrm>
              <a:custGeom>
                <a:avLst/>
                <a:gdLst/>
                <a:ahLst/>
                <a:cxnLst/>
                <a:rect l="l" t="t" r="r" b="b"/>
                <a:pathLst>
                  <a:path w="329564" h="325120">
                    <a:moveTo>
                      <a:pt x="164591" y="0"/>
                    </a:moveTo>
                    <a:lnTo>
                      <a:pt x="120826" y="5796"/>
                    </a:lnTo>
                    <a:lnTo>
                      <a:pt x="81505" y="22154"/>
                    </a:lnTo>
                    <a:lnTo>
                      <a:pt x="48196" y="47529"/>
                    </a:lnTo>
                    <a:lnTo>
                      <a:pt x="22464" y="80376"/>
                    </a:lnTo>
                    <a:lnTo>
                      <a:pt x="5877" y="119150"/>
                    </a:lnTo>
                    <a:lnTo>
                      <a:pt x="0" y="162305"/>
                    </a:lnTo>
                    <a:lnTo>
                      <a:pt x="5877" y="205461"/>
                    </a:lnTo>
                    <a:lnTo>
                      <a:pt x="22464" y="244235"/>
                    </a:lnTo>
                    <a:lnTo>
                      <a:pt x="48196" y="277082"/>
                    </a:lnTo>
                    <a:lnTo>
                      <a:pt x="81505" y="302457"/>
                    </a:lnTo>
                    <a:lnTo>
                      <a:pt x="120826" y="318815"/>
                    </a:lnTo>
                    <a:lnTo>
                      <a:pt x="164591" y="324611"/>
                    </a:lnTo>
                    <a:lnTo>
                      <a:pt x="208357" y="318815"/>
                    </a:lnTo>
                    <a:lnTo>
                      <a:pt x="247678" y="302457"/>
                    </a:lnTo>
                    <a:lnTo>
                      <a:pt x="280987" y="277082"/>
                    </a:lnTo>
                    <a:lnTo>
                      <a:pt x="306719" y="244235"/>
                    </a:lnTo>
                    <a:lnTo>
                      <a:pt x="323306" y="205461"/>
                    </a:lnTo>
                    <a:lnTo>
                      <a:pt x="329183" y="162305"/>
                    </a:lnTo>
                    <a:lnTo>
                      <a:pt x="323306" y="119150"/>
                    </a:lnTo>
                    <a:lnTo>
                      <a:pt x="306719" y="80376"/>
                    </a:lnTo>
                    <a:lnTo>
                      <a:pt x="280987" y="47529"/>
                    </a:lnTo>
                    <a:lnTo>
                      <a:pt x="247678" y="22154"/>
                    </a:lnTo>
                    <a:lnTo>
                      <a:pt x="208357" y="5796"/>
                    </a:lnTo>
                    <a:lnTo>
                      <a:pt x="164591" y="0"/>
                    </a:lnTo>
                    <a:close/>
                  </a:path>
                </a:pathLst>
              </a:custGeom>
              <a:solidFill>
                <a:srgbClr val="007859"/>
              </a:solidFill>
            </p:spPr>
            <p:txBody>
              <a:bodyPr wrap="square" lIns="0" tIns="0" rIns="0" bIns="0" rtlCol="0"/>
              <a:lstStyle/>
              <a:p>
                <a:endParaRPr sz="1200">
                  <a:cs typeface="+mn-ea"/>
                  <a:sym typeface="+mn-lt"/>
                </a:endParaRPr>
              </a:p>
            </p:txBody>
          </p:sp>
          <p:pic>
            <p:nvPicPr>
              <p:cNvPr id="120" name="object 78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66350" y="3057726"/>
                <a:ext cx="93038" cy="185979"/>
              </a:xfrm>
              <a:prstGeom prst="rect">
                <a:avLst/>
              </a:prstGeom>
            </p:spPr>
          </p:pic>
        </p:grpSp>
      </p:grpSp>
      <p:grpSp>
        <p:nvGrpSpPr>
          <p:cNvPr id="135" name="组合 134"/>
          <p:cNvGrpSpPr/>
          <p:nvPr/>
        </p:nvGrpSpPr>
        <p:grpSpPr>
          <a:xfrm>
            <a:off x="6321877" y="2495354"/>
            <a:ext cx="5553681" cy="1225570"/>
            <a:chOff x="484474" y="2495354"/>
            <a:chExt cx="5553681" cy="1225570"/>
          </a:xfrm>
        </p:grpSpPr>
        <p:sp>
          <p:nvSpPr>
            <p:cNvPr id="136" name="Rectangle: Rounded Corners 54"/>
            <p:cNvSpPr/>
            <p:nvPr/>
          </p:nvSpPr>
          <p:spPr>
            <a:xfrm>
              <a:off x="484474" y="2495354"/>
              <a:ext cx="5553681" cy="1225570"/>
            </a:xfrm>
            <a:prstGeom prst="roundRect">
              <a:avLst>
                <a:gd name="adj" fmla="val 0"/>
              </a:avLst>
            </a:prstGeom>
            <a:solidFill>
              <a:srgbClr val="007859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7" name="矩形 26"/>
            <p:cNvSpPr/>
            <p:nvPr/>
          </p:nvSpPr>
          <p:spPr>
            <a:xfrm>
              <a:off x="525084" y="2544847"/>
              <a:ext cx="2339697" cy="112658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38" name="TextBox 14"/>
          <p:cNvSpPr txBox="1"/>
          <p:nvPr/>
        </p:nvSpPr>
        <p:spPr>
          <a:xfrm>
            <a:off x="6325952" y="2550234"/>
            <a:ext cx="2336157" cy="107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4E9E45"/>
              </a:buClr>
              <a:buSzTx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Meta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分析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6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4E9E45"/>
              </a:buClr>
              <a:buSzTx/>
              <a:defRPr/>
            </a:pPr>
            <a:r>
              <a:rPr lang="zh-CN" altLang="en-US" sz="1400" dirty="0">
                <a:cs typeface="+mn-ea"/>
                <a:sym typeface="+mn-lt"/>
              </a:rPr>
              <a:t>醋酸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格拉替雷的</a:t>
            </a:r>
            <a:r>
              <a:rPr kumimoji="0" lang="en-US" altLang="zh-CN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24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个月残疾进展风险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低于特立氟胺、奥扎莫德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40" name="组合 139"/>
          <p:cNvGrpSpPr/>
          <p:nvPr/>
        </p:nvGrpSpPr>
        <p:grpSpPr>
          <a:xfrm>
            <a:off x="8603063" y="2590293"/>
            <a:ext cx="258406" cy="1051116"/>
            <a:chOff x="2345717" y="2537220"/>
            <a:chExt cx="258406" cy="1051116"/>
          </a:xfrm>
        </p:grpSpPr>
        <p:cxnSp>
          <p:nvCxnSpPr>
            <p:cNvPr id="141" name="Straight Connector 32"/>
            <p:cNvCxnSpPr/>
            <p:nvPr/>
          </p:nvCxnSpPr>
          <p:spPr>
            <a:xfrm>
              <a:off x="2462375" y="2537220"/>
              <a:ext cx="0" cy="1051116"/>
            </a:xfrm>
            <a:prstGeom prst="line">
              <a:avLst/>
            </a:prstGeom>
            <a:ln w="9525" cap="rnd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组合 141"/>
            <p:cNvGrpSpPr/>
            <p:nvPr/>
          </p:nvGrpSpPr>
          <p:grpSpPr>
            <a:xfrm rot="10800000">
              <a:off x="2345717" y="2910858"/>
              <a:ext cx="258406" cy="254920"/>
              <a:chOff x="2247221" y="3005147"/>
              <a:chExt cx="301974" cy="297901"/>
            </a:xfrm>
          </p:grpSpPr>
          <p:sp>
            <p:nvSpPr>
              <p:cNvPr id="143" name="object 77"/>
              <p:cNvSpPr/>
              <p:nvPr/>
            </p:nvSpPr>
            <p:spPr>
              <a:xfrm>
                <a:off x="2247221" y="3005147"/>
                <a:ext cx="301974" cy="297901"/>
              </a:xfrm>
              <a:custGeom>
                <a:avLst/>
                <a:gdLst/>
                <a:ahLst/>
                <a:cxnLst/>
                <a:rect l="l" t="t" r="r" b="b"/>
                <a:pathLst>
                  <a:path w="329564" h="325120">
                    <a:moveTo>
                      <a:pt x="164591" y="0"/>
                    </a:moveTo>
                    <a:lnTo>
                      <a:pt x="120826" y="5796"/>
                    </a:lnTo>
                    <a:lnTo>
                      <a:pt x="81505" y="22154"/>
                    </a:lnTo>
                    <a:lnTo>
                      <a:pt x="48196" y="47529"/>
                    </a:lnTo>
                    <a:lnTo>
                      <a:pt x="22464" y="80376"/>
                    </a:lnTo>
                    <a:lnTo>
                      <a:pt x="5877" y="119150"/>
                    </a:lnTo>
                    <a:lnTo>
                      <a:pt x="0" y="162305"/>
                    </a:lnTo>
                    <a:lnTo>
                      <a:pt x="5877" y="205461"/>
                    </a:lnTo>
                    <a:lnTo>
                      <a:pt x="22464" y="244235"/>
                    </a:lnTo>
                    <a:lnTo>
                      <a:pt x="48196" y="277082"/>
                    </a:lnTo>
                    <a:lnTo>
                      <a:pt x="81505" y="302457"/>
                    </a:lnTo>
                    <a:lnTo>
                      <a:pt x="120826" y="318815"/>
                    </a:lnTo>
                    <a:lnTo>
                      <a:pt x="164591" y="324611"/>
                    </a:lnTo>
                    <a:lnTo>
                      <a:pt x="208357" y="318815"/>
                    </a:lnTo>
                    <a:lnTo>
                      <a:pt x="247678" y="302457"/>
                    </a:lnTo>
                    <a:lnTo>
                      <a:pt x="280987" y="277082"/>
                    </a:lnTo>
                    <a:lnTo>
                      <a:pt x="306719" y="244235"/>
                    </a:lnTo>
                    <a:lnTo>
                      <a:pt x="323306" y="205461"/>
                    </a:lnTo>
                    <a:lnTo>
                      <a:pt x="329183" y="162305"/>
                    </a:lnTo>
                    <a:lnTo>
                      <a:pt x="323306" y="119150"/>
                    </a:lnTo>
                    <a:lnTo>
                      <a:pt x="306719" y="80376"/>
                    </a:lnTo>
                    <a:lnTo>
                      <a:pt x="280987" y="47529"/>
                    </a:lnTo>
                    <a:lnTo>
                      <a:pt x="247678" y="22154"/>
                    </a:lnTo>
                    <a:lnTo>
                      <a:pt x="208357" y="5796"/>
                    </a:lnTo>
                    <a:lnTo>
                      <a:pt x="164591" y="0"/>
                    </a:lnTo>
                    <a:close/>
                  </a:path>
                </a:pathLst>
              </a:custGeom>
              <a:solidFill>
                <a:srgbClr val="007859"/>
              </a:solidFill>
            </p:spPr>
            <p:txBody>
              <a:bodyPr wrap="square" lIns="0" tIns="0" rIns="0" bIns="0" rtlCol="0"/>
              <a:lstStyle/>
              <a:p>
                <a:endParaRPr sz="1200">
                  <a:cs typeface="+mn-ea"/>
                  <a:sym typeface="+mn-lt"/>
                </a:endParaRPr>
              </a:p>
            </p:txBody>
          </p:sp>
          <p:pic>
            <p:nvPicPr>
              <p:cNvPr id="144" name="object 78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66350" y="3057726"/>
                <a:ext cx="93038" cy="185979"/>
              </a:xfrm>
              <a:prstGeom prst="rect">
                <a:avLst/>
              </a:prstGeom>
            </p:spPr>
          </p:pic>
        </p:grpSp>
      </p:grpSp>
      <p:graphicFrame>
        <p:nvGraphicFramePr>
          <p:cNvPr id="96" name="表格 95"/>
          <p:cNvGraphicFramePr>
            <a:graphicFrameLocks noGrp="1"/>
          </p:cNvGraphicFramePr>
          <p:nvPr/>
        </p:nvGraphicFramePr>
        <p:xfrm>
          <a:off x="8878810" y="2590919"/>
          <a:ext cx="2920720" cy="107256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55160"/>
                <a:gridCol w="1565560"/>
              </a:tblGrid>
              <a:tr h="309199">
                <a:tc>
                  <a:txBody>
                    <a:bodyPr/>
                    <a:lstStyle/>
                    <a:p>
                      <a:r>
                        <a:rPr lang="zh-CN" altLang="en-US" sz="13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治疗方案对比</a:t>
                      </a:r>
                      <a:endParaRPr lang="zh-CN" altLang="en-US" sz="13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3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相对风险</a:t>
                      </a:r>
                      <a:r>
                        <a:rPr lang="en-US" altLang="zh-CN" sz="13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RR (95% CI)</a:t>
                      </a:r>
                      <a:endParaRPr lang="en-US" altLang="zh-CN" sz="1300" b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681">
                <a:tc>
                  <a:txBody>
                    <a:bodyPr/>
                    <a:lstStyle/>
                    <a:p>
                      <a:r>
                        <a:rPr lang="en-US" altLang="zh-CN" sz="1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特立氟胺</a:t>
                      </a:r>
                      <a:endParaRPr lang="zh-CN" altLang="en-US" sz="1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0.97 (0.72, 1.29)</a:t>
                      </a:r>
                      <a:endParaRPr lang="zh-CN" altLang="en-US" sz="1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681">
                <a:tc>
                  <a:txBody>
                    <a:bodyPr/>
                    <a:lstStyle/>
                    <a:p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vs </a:t>
                      </a:r>
                      <a:r>
                        <a:rPr lang="zh-CN" altLang="en-US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奥扎莫德</a:t>
                      </a:r>
                      <a:endParaRPr lang="zh-CN" altLang="en-US" sz="13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0.62 (0.39, 1.00)</a:t>
                      </a:r>
                      <a:endParaRPr lang="zh-CN" altLang="en-US" sz="13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" name="任意多边形: 形状 10"/>
          <p:cNvSpPr/>
          <p:nvPr/>
        </p:nvSpPr>
        <p:spPr>
          <a:xfrm rot="10800000">
            <a:off x="9094057" y="5723832"/>
            <a:ext cx="518988" cy="565780"/>
          </a:xfrm>
          <a:custGeom>
            <a:avLst/>
            <a:gdLst>
              <a:gd name="connsiteX0" fmla="*/ 202633 w 416172"/>
              <a:gd name="connsiteY0" fmla="*/ 0 h 485927"/>
              <a:gd name="connsiteX1" fmla="*/ 374083 w 416172"/>
              <a:gd name="connsiteY1" fmla="*/ 157551 h 485927"/>
              <a:gd name="connsiteX2" fmla="*/ 294275 w 416172"/>
              <a:gd name="connsiteY2" fmla="*/ 157551 h 485927"/>
              <a:gd name="connsiteX3" fmla="*/ 306015 w 416172"/>
              <a:gd name="connsiteY3" fmla="*/ 222549 h 485927"/>
              <a:gd name="connsiteX4" fmla="*/ 416172 w 416172"/>
              <a:gd name="connsiteY4" fmla="*/ 485927 h 485927"/>
              <a:gd name="connsiteX5" fmla="*/ 0 w 416172"/>
              <a:gd name="connsiteY5" fmla="*/ 485927 h 485927"/>
              <a:gd name="connsiteX6" fmla="*/ 112166 w 416172"/>
              <a:gd name="connsiteY6" fmla="*/ 219870 h 485927"/>
              <a:gd name="connsiteX7" fmla="*/ 122329 w 416172"/>
              <a:gd name="connsiteY7" fmla="*/ 157551 h 485927"/>
              <a:gd name="connsiteX8" fmla="*/ 31183 w 416172"/>
              <a:gd name="connsiteY8" fmla="*/ 157551 h 485927"/>
              <a:gd name="connsiteX9" fmla="*/ 202633 w 416172"/>
              <a:gd name="connsiteY9" fmla="*/ 0 h 48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6172" h="485927">
                <a:moveTo>
                  <a:pt x="202633" y="0"/>
                </a:moveTo>
                <a:cubicBezTo>
                  <a:pt x="238352" y="59661"/>
                  <a:pt x="269308" y="105034"/>
                  <a:pt x="374083" y="157551"/>
                </a:cubicBezTo>
                <a:lnTo>
                  <a:pt x="294275" y="157551"/>
                </a:lnTo>
                <a:lnTo>
                  <a:pt x="306015" y="222549"/>
                </a:lnTo>
                <a:cubicBezTo>
                  <a:pt x="326661" y="313020"/>
                  <a:pt x="361370" y="404832"/>
                  <a:pt x="416172" y="485927"/>
                </a:cubicBezTo>
                <a:lnTo>
                  <a:pt x="0" y="485927"/>
                </a:lnTo>
                <a:cubicBezTo>
                  <a:pt x="54801" y="401260"/>
                  <a:pt x="92191" y="308555"/>
                  <a:pt x="112166" y="219870"/>
                </a:cubicBezTo>
                <a:lnTo>
                  <a:pt x="122329" y="157551"/>
                </a:lnTo>
                <a:lnTo>
                  <a:pt x="31183" y="157551"/>
                </a:lnTo>
                <a:cubicBezTo>
                  <a:pt x="131195" y="107415"/>
                  <a:pt x="181202" y="45373"/>
                  <a:pt x="202633" y="0"/>
                </a:cubicBezTo>
                <a:close/>
              </a:path>
            </a:pathLst>
          </a:custGeom>
          <a:gradFill>
            <a:gsLst>
              <a:gs pos="0">
                <a:srgbClr val="007859">
                  <a:alpha val="0"/>
                </a:srgbClr>
              </a:gs>
              <a:gs pos="100000">
                <a:srgbClr val="007859"/>
              </a:gs>
            </a:gsLst>
            <a:lin ang="16200000" scaled="1"/>
          </a:gradFill>
          <a:ln>
            <a:noFill/>
          </a:ln>
          <a:effectLst>
            <a:outerShdw blurRad="381000" dist="190500" dir="5400000" sx="90000" sy="9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47" name="文本框 146"/>
          <p:cNvSpPr txBox="1"/>
          <p:nvPr/>
        </p:nvSpPr>
        <p:spPr>
          <a:xfrm>
            <a:off x="9416913" y="5719380"/>
            <a:ext cx="2265816" cy="5134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标准化均数差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SMD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-0.10 (-0.31. 0.11)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48" name="TextBox 14"/>
          <p:cNvSpPr txBox="1"/>
          <p:nvPr/>
        </p:nvSpPr>
        <p:spPr>
          <a:xfrm>
            <a:off x="6325952" y="5549681"/>
            <a:ext cx="2515833" cy="841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Meta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分析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6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醋酸格拉替雷在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延缓认知能力下降</a:t>
            </a:r>
            <a:r>
              <a:rPr lang="zh-CN" altLang="en-US" sz="1400" dirty="0">
                <a:solidFill>
                  <a:prstClr val="black"/>
                </a:solidFill>
                <a:cs typeface="+mn-ea"/>
                <a:sym typeface="+mn-lt"/>
              </a:rPr>
              <a:t>方面</a:t>
            </a:r>
            <a:r>
              <a:rPr lang="zh-CN" altLang="en-US" sz="1400" b="1" dirty="0">
                <a:solidFill>
                  <a:srgbClr val="C00000"/>
                </a:solidFill>
                <a:cs typeface="+mn-ea"/>
                <a:sym typeface="+mn-lt"/>
              </a:rPr>
              <a:t>优于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奥扎莫德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59" name="组合 158"/>
          <p:cNvGrpSpPr/>
          <p:nvPr/>
        </p:nvGrpSpPr>
        <p:grpSpPr>
          <a:xfrm>
            <a:off x="8845623" y="5595103"/>
            <a:ext cx="258406" cy="792000"/>
            <a:chOff x="2345717" y="2537220"/>
            <a:chExt cx="258406" cy="792000"/>
          </a:xfrm>
        </p:grpSpPr>
        <p:cxnSp>
          <p:nvCxnSpPr>
            <p:cNvPr id="160" name="Straight Connector 32"/>
            <p:cNvCxnSpPr/>
            <p:nvPr/>
          </p:nvCxnSpPr>
          <p:spPr>
            <a:xfrm>
              <a:off x="2462375" y="2537220"/>
              <a:ext cx="0" cy="792000"/>
            </a:xfrm>
            <a:prstGeom prst="line">
              <a:avLst/>
            </a:prstGeom>
            <a:ln w="9525" cap="rnd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1" name="组合 160"/>
            <p:cNvGrpSpPr/>
            <p:nvPr/>
          </p:nvGrpSpPr>
          <p:grpSpPr>
            <a:xfrm rot="10800000">
              <a:off x="2345717" y="2821197"/>
              <a:ext cx="258406" cy="254921"/>
              <a:chOff x="2247221" y="3109914"/>
              <a:chExt cx="301974" cy="297901"/>
            </a:xfrm>
          </p:grpSpPr>
          <p:sp>
            <p:nvSpPr>
              <p:cNvPr id="162" name="object 77"/>
              <p:cNvSpPr/>
              <p:nvPr/>
            </p:nvSpPr>
            <p:spPr>
              <a:xfrm>
                <a:off x="2247221" y="3109914"/>
                <a:ext cx="301974" cy="297901"/>
              </a:xfrm>
              <a:custGeom>
                <a:avLst/>
                <a:gdLst/>
                <a:ahLst/>
                <a:cxnLst/>
                <a:rect l="l" t="t" r="r" b="b"/>
                <a:pathLst>
                  <a:path w="329564" h="325120">
                    <a:moveTo>
                      <a:pt x="164591" y="0"/>
                    </a:moveTo>
                    <a:lnTo>
                      <a:pt x="120826" y="5796"/>
                    </a:lnTo>
                    <a:lnTo>
                      <a:pt x="81505" y="22154"/>
                    </a:lnTo>
                    <a:lnTo>
                      <a:pt x="48196" y="47529"/>
                    </a:lnTo>
                    <a:lnTo>
                      <a:pt x="22464" y="80376"/>
                    </a:lnTo>
                    <a:lnTo>
                      <a:pt x="5877" y="119150"/>
                    </a:lnTo>
                    <a:lnTo>
                      <a:pt x="0" y="162305"/>
                    </a:lnTo>
                    <a:lnTo>
                      <a:pt x="5877" y="205461"/>
                    </a:lnTo>
                    <a:lnTo>
                      <a:pt x="22464" y="244235"/>
                    </a:lnTo>
                    <a:lnTo>
                      <a:pt x="48196" y="277082"/>
                    </a:lnTo>
                    <a:lnTo>
                      <a:pt x="81505" y="302457"/>
                    </a:lnTo>
                    <a:lnTo>
                      <a:pt x="120826" y="318815"/>
                    </a:lnTo>
                    <a:lnTo>
                      <a:pt x="164591" y="324611"/>
                    </a:lnTo>
                    <a:lnTo>
                      <a:pt x="208357" y="318815"/>
                    </a:lnTo>
                    <a:lnTo>
                      <a:pt x="247678" y="302457"/>
                    </a:lnTo>
                    <a:lnTo>
                      <a:pt x="280987" y="277082"/>
                    </a:lnTo>
                    <a:lnTo>
                      <a:pt x="306719" y="244235"/>
                    </a:lnTo>
                    <a:lnTo>
                      <a:pt x="323306" y="205461"/>
                    </a:lnTo>
                    <a:lnTo>
                      <a:pt x="329183" y="162305"/>
                    </a:lnTo>
                    <a:lnTo>
                      <a:pt x="323306" y="119150"/>
                    </a:lnTo>
                    <a:lnTo>
                      <a:pt x="306719" y="80376"/>
                    </a:lnTo>
                    <a:lnTo>
                      <a:pt x="280987" y="47529"/>
                    </a:lnTo>
                    <a:lnTo>
                      <a:pt x="247678" y="22154"/>
                    </a:lnTo>
                    <a:lnTo>
                      <a:pt x="208357" y="5796"/>
                    </a:lnTo>
                    <a:lnTo>
                      <a:pt x="164591" y="0"/>
                    </a:lnTo>
                    <a:close/>
                  </a:path>
                </a:pathLst>
              </a:custGeom>
              <a:solidFill>
                <a:srgbClr val="007859"/>
              </a:solidFill>
            </p:spPr>
            <p:txBody>
              <a:bodyPr wrap="square" lIns="0" tIns="0" rIns="0" bIns="0" rtlCol="0"/>
              <a:lstStyle/>
              <a:p>
                <a:endParaRPr sz="1200">
                  <a:cs typeface="+mn-ea"/>
                  <a:sym typeface="+mn-lt"/>
                </a:endParaRPr>
              </a:p>
            </p:txBody>
          </p:sp>
          <p:pic>
            <p:nvPicPr>
              <p:cNvPr id="163" name="object 78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66350" y="3172968"/>
                <a:ext cx="93038" cy="185981"/>
              </a:xfrm>
              <a:prstGeom prst="rect">
                <a:avLst/>
              </a:prstGeom>
            </p:spPr>
          </p:pic>
        </p:grpSp>
      </p:grpSp>
      <p:grpSp>
        <p:nvGrpSpPr>
          <p:cNvPr id="6" name="组合 3"/>
          <p:cNvGrpSpPr/>
          <p:nvPr/>
        </p:nvGrpSpPr>
        <p:grpSpPr>
          <a:xfrm>
            <a:off x="449762" y="5532360"/>
            <a:ext cx="5250999" cy="871413"/>
            <a:chOff x="484474" y="2495354"/>
            <a:chExt cx="5198515" cy="1225570"/>
          </a:xfrm>
        </p:grpSpPr>
        <p:sp>
          <p:nvSpPr>
            <p:cNvPr id="7" name="Rectangle: Rounded Corners 54"/>
            <p:cNvSpPr/>
            <p:nvPr/>
          </p:nvSpPr>
          <p:spPr>
            <a:xfrm>
              <a:off x="484474" y="2495354"/>
              <a:ext cx="5198515" cy="1225570"/>
            </a:xfrm>
            <a:prstGeom prst="roundRect">
              <a:avLst>
                <a:gd name="adj" fmla="val 0"/>
              </a:avLst>
            </a:prstGeom>
            <a:solidFill>
              <a:srgbClr val="007859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2" name="矩形 26"/>
            <p:cNvSpPr/>
            <p:nvPr/>
          </p:nvSpPr>
          <p:spPr>
            <a:xfrm>
              <a:off x="525085" y="2544847"/>
              <a:ext cx="2410543" cy="112658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 typeface="Arial" panose="020B0604020202090204" pitchFamily="34" charset="0"/>
                <a:buChar char="•"/>
                <a:defRPr/>
              </a:pP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24" name="任意多边形: 形状 10"/>
          <p:cNvSpPr/>
          <p:nvPr/>
        </p:nvSpPr>
        <p:spPr>
          <a:xfrm rot="10800000">
            <a:off x="3221943" y="5692082"/>
            <a:ext cx="518988" cy="565780"/>
          </a:xfrm>
          <a:custGeom>
            <a:avLst/>
            <a:gdLst>
              <a:gd name="connsiteX0" fmla="*/ 202633 w 416172"/>
              <a:gd name="connsiteY0" fmla="*/ 0 h 485927"/>
              <a:gd name="connsiteX1" fmla="*/ 374083 w 416172"/>
              <a:gd name="connsiteY1" fmla="*/ 157551 h 485927"/>
              <a:gd name="connsiteX2" fmla="*/ 294275 w 416172"/>
              <a:gd name="connsiteY2" fmla="*/ 157551 h 485927"/>
              <a:gd name="connsiteX3" fmla="*/ 306015 w 416172"/>
              <a:gd name="connsiteY3" fmla="*/ 222549 h 485927"/>
              <a:gd name="connsiteX4" fmla="*/ 416172 w 416172"/>
              <a:gd name="connsiteY4" fmla="*/ 485927 h 485927"/>
              <a:gd name="connsiteX5" fmla="*/ 0 w 416172"/>
              <a:gd name="connsiteY5" fmla="*/ 485927 h 485927"/>
              <a:gd name="connsiteX6" fmla="*/ 112166 w 416172"/>
              <a:gd name="connsiteY6" fmla="*/ 219870 h 485927"/>
              <a:gd name="connsiteX7" fmla="*/ 122329 w 416172"/>
              <a:gd name="connsiteY7" fmla="*/ 157551 h 485927"/>
              <a:gd name="connsiteX8" fmla="*/ 31183 w 416172"/>
              <a:gd name="connsiteY8" fmla="*/ 157551 h 485927"/>
              <a:gd name="connsiteX9" fmla="*/ 202633 w 416172"/>
              <a:gd name="connsiteY9" fmla="*/ 0 h 48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6172" h="485927">
                <a:moveTo>
                  <a:pt x="202633" y="0"/>
                </a:moveTo>
                <a:cubicBezTo>
                  <a:pt x="238352" y="59661"/>
                  <a:pt x="269308" y="105034"/>
                  <a:pt x="374083" y="157551"/>
                </a:cubicBezTo>
                <a:lnTo>
                  <a:pt x="294275" y="157551"/>
                </a:lnTo>
                <a:lnTo>
                  <a:pt x="306015" y="222549"/>
                </a:lnTo>
                <a:cubicBezTo>
                  <a:pt x="326661" y="313020"/>
                  <a:pt x="361370" y="404832"/>
                  <a:pt x="416172" y="485927"/>
                </a:cubicBezTo>
                <a:lnTo>
                  <a:pt x="0" y="485927"/>
                </a:lnTo>
                <a:cubicBezTo>
                  <a:pt x="54801" y="401260"/>
                  <a:pt x="92191" y="308555"/>
                  <a:pt x="112166" y="219870"/>
                </a:cubicBezTo>
                <a:lnTo>
                  <a:pt x="122329" y="157551"/>
                </a:lnTo>
                <a:lnTo>
                  <a:pt x="31183" y="157551"/>
                </a:lnTo>
                <a:cubicBezTo>
                  <a:pt x="131195" y="107415"/>
                  <a:pt x="181202" y="45373"/>
                  <a:pt x="202633" y="0"/>
                </a:cubicBezTo>
                <a:close/>
              </a:path>
            </a:pathLst>
          </a:custGeom>
          <a:gradFill>
            <a:gsLst>
              <a:gs pos="0">
                <a:srgbClr val="007859">
                  <a:alpha val="0"/>
                </a:srgbClr>
              </a:gs>
              <a:gs pos="100000">
                <a:srgbClr val="007859"/>
              </a:gs>
            </a:gsLst>
            <a:lin ang="16200000" scaled="1"/>
          </a:gradFill>
          <a:ln>
            <a:noFill/>
          </a:ln>
          <a:effectLst>
            <a:outerShdw blurRad="381000" dist="190500" dir="5400000" sx="90000" sy="9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422227" y="5719380"/>
            <a:ext cx="2265816" cy="5134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prstClr val="black"/>
                </a:solidFill>
                <a:cs typeface="+mn-ea"/>
                <a:sym typeface="+mn-lt"/>
              </a:rPr>
              <a:t>均数差</a:t>
            </a:r>
            <a:r>
              <a:rPr lang="en-US" altLang="zh-CN" sz="1400" dirty="0">
                <a:solidFill>
                  <a:prstClr val="black"/>
                </a:solidFill>
                <a:cs typeface="+mn-ea"/>
                <a:sym typeface="+mn-lt"/>
              </a:rPr>
              <a:t>MD</a:t>
            </a:r>
            <a:endParaRPr lang="en-US" altLang="zh-CN" sz="1400" dirty="0">
              <a:solidFill>
                <a:prstClr val="black"/>
              </a:solidFill>
              <a:cs typeface="+mn-ea"/>
              <a:sym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-0.08 (0.63,0.47)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6" name="TextBox 14"/>
          <p:cNvSpPr txBox="1"/>
          <p:nvPr/>
        </p:nvSpPr>
        <p:spPr>
          <a:xfrm>
            <a:off x="534523" y="5549681"/>
            <a:ext cx="2354672" cy="841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Meta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分析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7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R="0" lvl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SzTx/>
              <a:defRPr/>
            </a:pPr>
            <a:r>
              <a:rPr lang="zh-CN" altLang="en-US" sz="1400" dirty="0">
                <a:solidFill>
                  <a:prstClr val="black"/>
                </a:solidFill>
                <a:cs typeface="+mn-ea"/>
                <a:sym typeface="+mn-lt"/>
              </a:rPr>
              <a:t>醋酸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格拉替雷在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减少</a:t>
            </a:r>
            <a:r>
              <a:rPr kumimoji="0" lang="en-US" altLang="zh-CN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T1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病灶方面</a:t>
            </a:r>
            <a:r>
              <a:rPr lang="zh-CN" altLang="en-US" sz="1400" b="1" dirty="0">
                <a:solidFill>
                  <a:srgbClr val="C00000"/>
                </a:solidFill>
                <a:cs typeface="+mn-ea"/>
                <a:sym typeface="+mn-lt"/>
              </a:rPr>
              <a:t>优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+mn-ea"/>
                <a:sym typeface="+mn-lt"/>
              </a:rPr>
              <a:t>于特立氟胺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2830070" y="5563353"/>
            <a:ext cx="258406" cy="792000"/>
            <a:chOff x="2345717" y="2537220"/>
            <a:chExt cx="258406" cy="792000"/>
          </a:xfrm>
        </p:grpSpPr>
        <p:cxnSp>
          <p:nvCxnSpPr>
            <p:cNvPr id="28" name="Straight Connector 32"/>
            <p:cNvCxnSpPr/>
            <p:nvPr/>
          </p:nvCxnSpPr>
          <p:spPr>
            <a:xfrm>
              <a:off x="2462375" y="2537220"/>
              <a:ext cx="0" cy="792000"/>
            </a:xfrm>
            <a:prstGeom prst="line">
              <a:avLst/>
            </a:prstGeom>
            <a:ln w="9525" cap="rnd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组合 28"/>
            <p:cNvGrpSpPr/>
            <p:nvPr/>
          </p:nvGrpSpPr>
          <p:grpSpPr>
            <a:xfrm rot="10800000">
              <a:off x="2345717" y="2821197"/>
              <a:ext cx="258406" cy="254921"/>
              <a:chOff x="2247221" y="3109914"/>
              <a:chExt cx="301974" cy="297901"/>
            </a:xfrm>
          </p:grpSpPr>
          <p:sp>
            <p:nvSpPr>
              <p:cNvPr id="30" name="object 77"/>
              <p:cNvSpPr/>
              <p:nvPr/>
            </p:nvSpPr>
            <p:spPr>
              <a:xfrm>
                <a:off x="2247221" y="3109914"/>
                <a:ext cx="301974" cy="297901"/>
              </a:xfrm>
              <a:custGeom>
                <a:avLst/>
                <a:gdLst/>
                <a:ahLst/>
                <a:cxnLst/>
                <a:rect l="l" t="t" r="r" b="b"/>
                <a:pathLst>
                  <a:path w="329564" h="325120">
                    <a:moveTo>
                      <a:pt x="164591" y="0"/>
                    </a:moveTo>
                    <a:lnTo>
                      <a:pt x="120826" y="5796"/>
                    </a:lnTo>
                    <a:lnTo>
                      <a:pt x="81505" y="22154"/>
                    </a:lnTo>
                    <a:lnTo>
                      <a:pt x="48196" y="47529"/>
                    </a:lnTo>
                    <a:lnTo>
                      <a:pt x="22464" y="80376"/>
                    </a:lnTo>
                    <a:lnTo>
                      <a:pt x="5877" y="119150"/>
                    </a:lnTo>
                    <a:lnTo>
                      <a:pt x="0" y="162305"/>
                    </a:lnTo>
                    <a:lnTo>
                      <a:pt x="5877" y="205461"/>
                    </a:lnTo>
                    <a:lnTo>
                      <a:pt x="22464" y="244235"/>
                    </a:lnTo>
                    <a:lnTo>
                      <a:pt x="48196" y="277082"/>
                    </a:lnTo>
                    <a:lnTo>
                      <a:pt x="81505" y="302457"/>
                    </a:lnTo>
                    <a:lnTo>
                      <a:pt x="120826" y="318815"/>
                    </a:lnTo>
                    <a:lnTo>
                      <a:pt x="164591" y="324611"/>
                    </a:lnTo>
                    <a:lnTo>
                      <a:pt x="208357" y="318815"/>
                    </a:lnTo>
                    <a:lnTo>
                      <a:pt x="247678" y="302457"/>
                    </a:lnTo>
                    <a:lnTo>
                      <a:pt x="280987" y="277082"/>
                    </a:lnTo>
                    <a:lnTo>
                      <a:pt x="306719" y="244235"/>
                    </a:lnTo>
                    <a:lnTo>
                      <a:pt x="323306" y="205461"/>
                    </a:lnTo>
                    <a:lnTo>
                      <a:pt x="329183" y="162305"/>
                    </a:lnTo>
                    <a:lnTo>
                      <a:pt x="323306" y="119150"/>
                    </a:lnTo>
                    <a:lnTo>
                      <a:pt x="306719" y="80376"/>
                    </a:lnTo>
                    <a:lnTo>
                      <a:pt x="280987" y="47529"/>
                    </a:lnTo>
                    <a:lnTo>
                      <a:pt x="247678" y="22154"/>
                    </a:lnTo>
                    <a:lnTo>
                      <a:pt x="208357" y="5796"/>
                    </a:lnTo>
                    <a:lnTo>
                      <a:pt x="164591" y="0"/>
                    </a:lnTo>
                    <a:close/>
                  </a:path>
                </a:pathLst>
              </a:custGeom>
              <a:solidFill>
                <a:srgbClr val="007859"/>
              </a:solidFill>
            </p:spPr>
            <p:txBody>
              <a:bodyPr wrap="square" lIns="0" tIns="0" rIns="0" bIns="0" rtlCol="0"/>
              <a:lstStyle/>
              <a:p>
                <a:endParaRPr sz="1200">
                  <a:cs typeface="+mn-ea"/>
                  <a:sym typeface="+mn-lt"/>
                </a:endParaRPr>
              </a:p>
            </p:txBody>
          </p:sp>
          <p:pic>
            <p:nvPicPr>
              <p:cNvPr id="31" name="object 78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66350" y="3172968"/>
                <a:ext cx="93038" cy="185981"/>
              </a:xfrm>
              <a:prstGeom prst="rect">
                <a:avLst/>
              </a:prstGeom>
            </p:spPr>
          </p:pic>
        </p:grpSp>
      </p:grpSp>
      <p:grpSp>
        <p:nvGrpSpPr>
          <p:cNvPr id="37" name="Group 28"/>
          <p:cNvGrpSpPr/>
          <p:nvPr/>
        </p:nvGrpSpPr>
        <p:grpSpPr>
          <a:xfrm>
            <a:off x="223597" y="958765"/>
            <a:ext cx="455830" cy="455825"/>
            <a:chOff x="3421902" y="-779663"/>
            <a:chExt cx="319025" cy="3190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Oval 25"/>
            <p:cNvSpPr/>
            <p:nvPr/>
          </p:nvSpPr>
          <p:spPr>
            <a:xfrm>
              <a:off x="3421902" y="-779663"/>
              <a:ext cx="319025" cy="319024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9" name="TextBox 27"/>
            <p:cNvSpPr txBox="1"/>
            <p:nvPr/>
          </p:nvSpPr>
          <p:spPr>
            <a:xfrm>
              <a:off x="3421902" y="-776315"/>
              <a:ext cx="319025" cy="2800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2000" b="1" u="sng" kern="0" dirty="0">
                  <a:solidFill>
                    <a:srgbClr val="007859"/>
                  </a:solidFill>
                  <a:cs typeface="+mn-ea"/>
                  <a:sym typeface="+mn-lt"/>
                </a:rPr>
                <a:t>1</a:t>
              </a:r>
              <a:endPara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40" name="Group 28"/>
          <p:cNvGrpSpPr/>
          <p:nvPr/>
        </p:nvGrpSpPr>
        <p:grpSpPr>
          <a:xfrm>
            <a:off x="6157644" y="958765"/>
            <a:ext cx="455830" cy="455825"/>
            <a:chOff x="3421902" y="-779663"/>
            <a:chExt cx="319025" cy="3190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" name="Oval 25"/>
            <p:cNvSpPr/>
            <p:nvPr/>
          </p:nvSpPr>
          <p:spPr>
            <a:xfrm>
              <a:off x="3421902" y="-779663"/>
              <a:ext cx="319025" cy="319024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2" name="TextBox 27"/>
            <p:cNvSpPr txBox="1"/>
            <p:nvPr/>
          </p:nvSpPr>
          <p:spPr>
            <a:xfrm>
              <a:off x="3421902" y="-776315"/>
              <a:ext cx="319025" cy="2800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2000" b="1" u="sng" kern="0" dirty="0">
                  <a:solidFill>
                    <a:srgbClr val="007859"/>
                  </a:solidFill>
                  <a:cs typeface="+mn-ea"/>
                  <a:sym typeface="+mn-lt"/>
                </a:rPr>
                <a:t>2</a:t>
              </a:r>
              <a:endPara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43" name="Group 28"/>
          <p:cNvGrpSpPr/>
          <p:nvPr/>
        </p:nvGrpSpPr>
        <p:grpSpPr>
          <a:xfrm>
            <a:off x="223597" y="3754995"/>
            <a:ext cx="455830" cy="455825"/>
            <a:chOff x="3421902" y="-779663"/>
            <a:chExt cx="319025" cy="3190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4" name="Oval 25"/>
            <p:cNvSpPr/>
            <p:nvPr/>
          </p:nvSpPr>
          <p:spPr>
            <a:xfrm>
              <a:off x="3421902" y="-779663"/>
              <a:ext cx="319025" cy="319024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5" name="TextBox 27"/>
            <p:cNvSpPr txBox="1"/>
            <p:nvPr/>
          </p:nvSpPr>
          <p:spPr>
            <a:xfrm>
              <a:off x="3421902" y="-776315"/>
              <a:ext cx="319025" cy="2800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2000" b="1" u="sng" kern="0" dirty="0">
                  <a:solidFill>
                    <a:srgbClr val="007859"/>
                  </a:solidFill>
                  <a:cs typeface="+mn-ea"/>
                  <a:sym typeface="+mn-lt"/>
                </a:rPr>
                <a:t>3</a:t>
              </a:r>
              <a:endPara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46" name="Group 28"/>
          <p:cNvGrpSpPr/>
          <p:nvPr/>
        </p:nvGrpSpPr>
        <p:grpSpPr>
          <a:xfrm>
            <a:off x="6157644" y="3754995"/>
            <a:ext cx="455830" cy="455825"/>
            <a:chOff x="3421902" y="-779663"/>
            <a:chExt cx="319025" cy="3190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Oval 25"/>
            <p:cNvSpPr/>
            <p:nvPr/>
          </p:nvSpPr>
          <p:spPr>
            <a:xfrm>
              <a:off x="3421902" y="-779663"/>
              <a:ext cx="319025" cy="319024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rgbClr val="007859"/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8" name="TextBox 27"/>
            <p:cNvSpPr txBox="1"/>
            <p:nvPr/>
          </p:nvSpPr>
          <p:spPr>
            <a:xfrm>
              <a:off x="3421902" y="-776315"/>
              <a:ext cx="319025" cy="2800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2000" b="1" u="sng" kern="0" dirty="0">
                  <a:solidFill>
                    <a:srgbClr val="007859"/>
                  </a:solidFill>
                  <a:cs typeface="+mn-ea"/>
                  <a:sym typeface="+mn-lt"/>
                </a:rPr>
                <a:t>4</a:t>
              </a:r>
              <a:endPara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0" imgH="0" progId="TCLayout.ActiveDocument.1">
                  <p:embed/>
                </p:oleObj>
              </mc:Choice>
              <mc:Fallback>
                <p:oleObj name="think-cell 幻灯片" r:id="rId2" imgW="0" imgH="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圆角矩形 15"/>
          <p:cNvSpPr/>
          <p:nvPr/>
        </p:nvSpPr>
        <p:spPr>
          <a:xfrm>
            <a:off x="422221" y="4071814"/>
            <a:ext cx="5436000" cy="396000"/>
          </a:xfrm>
          <a:prstGeom prst="roundRect">
            <a:avLst>
              <a:gd name="adj" fmla="val 50000"/>
            </a:avLst>
          </a:prstGeom>
          <a:solidFill>
            <a:srgbClr val="E5F1EE"/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rmAutofit/>
          </a:bodyPr>
          <a:lstStyle/>
          <a:p>
            <a:pPr marL="0" marR="0" lvl="0" indent="0" algn="ctr" defTabSz="913765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1" name="椭圆 23"/>
          <p:cNvSpPr/>
          <p:nvPr/>
        </p:nvSpPr>
        <p:spPr>
          <a:xfrm>
            <a:off x="196761" y="4011312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" name="标题 1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本品</a:t>
            </a:r>
            <a:r>
              <a:rPr lang="zh-CN" altLang="en-US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可延缓早期患者疾病转化、提高生存质量，并获国内外权威指南广泛</a:t>
            </a:r>
            <a:r>
              <a:rPr lang="zh-CN" altLang="en-US" dirty="0">
                <a:solidFill>
                  <a:srgbClr val="C00000"/>
                </a:solidFill>
                <a:latin typeface="+mn-lt"/>
                <a:ea typeface="+mn-ea"/>
                <a:cs typeface="+mn-ea"/>
                <a:sym typeface="+mn-lt"/>
              </a:rPr>
              <a:t>推荐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>
                <a:cs typeface="+mn-ea"/>
                <a:sym typeface="+mn-lt"/>
              </a:rPr>
              <a:t>缩写：</a:t>
            </a:r>
            <a:r>
              <a:rPr lang="en-US" altLang="zh-CN" dirty="0">
                <a:cs typeface="+mn-ea"/>
                <a:sym typeface="+mn-lt"/>
              </a:rPr>
              <a:t>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multiple sclerosis,</a:t>
            </a:r>
            <a:r>
              <a:rPr lang="zh-CN" altLang="en-US" dirty="0">
                <a:cs typeface="+mn-ea"/>
                <a:sym typeface="+mn-lt"/>
              </a:rPr>
              <a:t> 多发性硬化；</a:t>
            </a:r>
            <a:r>
              <a:rPr lang="en-US" altLang="zh-CN" dirty="0">
                <a:cs typeface="+mn-ea"/>
                <a:sym typeface="+mn-lt"/>
              </a:rPr>
              <a:t>DMT,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disease-modifying therapy,</a:t>
            </a:r>
            <a:r>
              <a:rPr lang="zh-CN" altLang="en-US" dirty="0">
                <a:cs typeface="+mn-ea"/>
                <a:sym typeface="+mn-lt"/>
              </a:rPr>
              <a:t> 疾病修正治疗；</a:t>
            </a:r>
            <a:r>
              <a:rPr lang="en-US" altLang="zh-CN" dirty="0">
                <a:cs typeface="+mn-ea"/>
                <a:sym typeface="+mn-lt"/>
              </a:rPr>
              <a:t>CDMS,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clinically definite multiple sclerosis,</a:t>
            </a:r>
            <a:r>
              <a:rPr lang="zh-CN" altLang="en-US" dirty="0">
                <a:cs typeface="+mn-ea"/>
                <a:sym typeface="+mn-lt"/>
              </a:rPr>
              <a:t> 临床确诊的多发性硬化；</a:t>
            </a:r>
            <a:r>
              <a:rPr lang="en-US" altLang="zh-CN" dirty="0">
                <a:cs typeface="+mn-ea"/>
                <a:sym typeface="+mn-lt"/>
              </a:rPr>
              <a:t>PRMS, primary progressive multiple sclerosis, </a:t>
            </a:r>
            <a:r>
              <a:rPr lang="zh-CN" altLang="en-US" dirty="0">
                <a:cs typeface="+mn-ea"/>
                <a:sym typeface="+mn-lt"/>
              </a:rPr>
              <a:t>原发进展型</a:t>
            </a:r>
            <a:r>
              <a:rPr lang="en-US" altLang="zh-CN" dirty="0">
                <a:cs typeface="+mn-ea"/>
                <a:sym typeface="+mn-lt"/>
              </a:rPr>
              <a:t>MS</a:t>
            </a:r>
            <a:r>
              <a:rPr lang="zh-CN" altLang="en-US" dirty="0">
                <a:cs typeface="+mn-ea"/>
                <a:sym typeface="+mn-lt"/>
              </a:rPr>
              <a:t>；</a:t>
            </a:r>
            <a:r>
              <a:rPr lang="en-US" altLang="zh-CN" dirty="0">
                <a:cs typeface="+mn-ea"/>
                <a:sym typeface="+mn-lt"/>
              </a:rPr>
              <a:t>SPMS, secondary progressive multiple sclerosis, </a:t>
            </a:r>
            <a:r>
              <a:rPr lang="zh-CN" altLang="en-US" dirty="0">
                <a:cs typeface="+mn-ea"/>
                <a:sym typeface="+mn-lt"/>
              </a:rPr>
              <a:t>继发进展型</a:t>
            </a:r>
            <a:r>
              <a:rPr lang="en-US" altLang="zh-CN" dirty="0">
                <a:cs typeface="+mn-ea"/>
                <a:sym typeface="+mn-lt"/>
              </a:rPr>
              <a:t>MS</a:t>
            </a:r>
            <a:r>
              <a:rPr lang="zh-CN" altLang="en-US" dirty="0">
                <a:cs typeface="+mn-ea"/>
                <a:sym typeface="+mn-lt"/>
              </a:rPr>
              <a:t>；</a:t>
            </a:r>
            <a:r>
              <a:rPr lang="en-US" altLang="zh-CN" dirty="0">
                <a:cs typeface="+mn-ea"/>
                <a:sym typeface="+mn-lt"/>
              </a:rPr>
              <a:t>CIS, clinically isolated syndrome, </a:t>
            </a:r>
            <a:r>
              <a:rPr lang="zh-CN" altLang="en-US" dirty="0">
                <a:cs typeface="+mn-ea"/>
                <a:sym typeface="+mn-lt"/>
              </a:rPr>
              <a:t>临床孤立综合征</a:t>
            </a:r>
            <a:r>
              <a:rPr lang="en-US" altLang="zh-CN" dirty="0">
                <a:cs typeface="+mn-ea"/>
                <a:sym typeface="+mn-lt"/>
              </a:rPr>
              <a:t>;MRI, magnetic resonance imaging, </a:t>
            </a:r>
            <a:r>
              <a:rPr lang="zh-CN" altLang="en-US" dirty="0">
                <a:cs typeface="+mn-ea"/>
                <a:sym typeface="+mn-lt"/>
              </a:rPr>
              <a:t>磁共振成像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来源：</a:t>
            </a:r>
            <a:r>
              <a:rPr lang="en-US" altLang="zh-CN" dirty="0">
                <a:cs typeface="+mn-ea"/>
                <a:sym typeface="+mn-lt"/>
              </a:rPr>
              <a:t>1. </a:t>
            </a:r>
            <a:r>
              <a:rPr lang="en-US" altLang="zh-CN" dirty="0" err="1">
                <a:cs typeface="+mn-ea"/>
                <a:sym typeface="+mn-lt"/>
              </a:rPr>
              <a:t>Comi</a:t>
            </a:r>
            <a:r>
              <a:rPr lang="en-US" altLang="zh-CN" dirty="0">
                <a:cs typeface="+mn-ea"/>
                <a:sym typeface="+mn-lt"/>
              </a:rPr>
              <a:t> G, et al. Lancet. 2009; 2. Fernández Ó, et al. Frontiers in Neurology. 2020;</a:t>
            </a:r>
            <a:r>
              <a:rPr lang="zh-CN" altLang="en-US" dirty="0">
                <a:cs typeface="+mn-ea"/>
                <a:sym typeface="+mn-lt"/>
              </a:rPr>
              <a:t> </a:t>
            </a:r>
            <a:r>
              <a:rPr lang="en-US" altLang="zh-CN" dirty="0">
                <a:cs typeface="+mn-ea"/>
                <a:sym typeface="+mn-lt"/>
              </a:rPr>
              <a:t>3. </a:t>
            </a:r>
            <a:r>
              <a:rPr lang="en-US" altLang="zh-CN" dirty="0" err="1">
                <a:cs typeface="+mn-ea"/>
                <a:sym typeface="+mn-lt"/>
              </a:rPr>
              <a:t>Meca</a:t>
            </a:r>
            <a:r>
              <a:rPr lang="en-US" altLang="zh-CN" dirty="0">
                <a:cs typeface="+mn-ea"/>
                <a:sym typeface="+mn-lt"/>
              </a:rPr>
              <a:t>-Lallana J, et al. European Neurology. 2016; 4. </a:t>
            </a:r>
            <a:r>
              <a:rPr lang="en-US" altLang="zh-CN" dirty="0" err="1">
                <a:cs typeface="+mn-ea"/>
                <a:sym typeface="+mn-lt"/>
              </a:rPr>
              <a:t>Cinar</a:t>
            </a:r>
            <a:r>
              <a:rPr lang="en-US" altLang="zh-CN" dirty="0">
                <a:cs typeface="+mn-ea"/>
                <a:sym typeface="+mn-lt"/>
              </a:rPr>
              <a:t> BP, et al. Neurol Sci. 2017; 5. </a:t>
            </a:r>
            <a:r>
              <a:rPr lang="en-US" altLang="zh-CN" dirty="0" err="1">
                <a:cs typeface="+mn-ea"/>
                <a:sym typeface="+mn-lt"/>
              </a:rPr>
              <a:t>Meca</a:t>
            </a:r>
            <a:r>
              <a:rPr lang="en-US" altLang="zh-CN" dirty="0">
                <a:cs typeface="+mn-ea"/>
                <a:sym typeface="+mn-lt"/>
              </a:rPr>
              <a:t>-Lallana JE, et al. Journal of the Neurological Sciences. 2012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6" name="圆角矩形 15"/>
          <p:cNvSpPr/>
          <p:nvPr/>
        </p:nvSpPr>
        <p:spPr>
          <a:xfrm>
            <a:off x="6503005" y="1105206"/>
            <a:ext cx="5332614" cy="396000"/>
          </a:xfrm>
          <a:prstGeom prst="roundRect">
            <a:avLst>
              <a:gd name="adj" fmla="val 50000"/>
            </a:avLst>
          </a:prstGeom>
          <a:solidFill>
            <a:srgbClr val="E5F1EE"/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Autofit/>
          </a:bodyPr>
          <a:lstStyle/>
          <a:p>
            <a:pPr marL="0" marR="0" lvl="0" indent="0" algn="ctr" defTabSz="913765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国内外权威指南</a:t>
            </a:r>
            <a:r>
              <a:rPr lang="zh-CN" altLang="en-US" sz="1600" b="1" kern="0" dirty="0">
                <a:solidFill>
                  <a:prstClr val="black"/>
                </a:solidFill>
                <a:cs typeface="+mn-ea"/>
                <a:sym typeface="+mn-lt"/>
              </a:rPr>
              <a:t>广泛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推荐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aphicFrame>
        <p:nvGraphicFramePr>
          <p:cNvPr id="7" name="Table 24"/>
          <p:cNvGraphicFramePr>
            <a:graphicFrameLocks noGrp="1"/>
          </p:cNvGraphicFramePr>
          <p:nvPr/>
        </p:nvGraphicFramePr>
        <p:xfrm>
          <a:off x="6271322" y="1691932"/>
          <a:ext cx="5564297" cy="4553409"/>
        </p:xfrm>
        <a:graphic>
          <a:graphicData uri="http://schemas.openxmlformats.org/drawingml/2006/table">
            <a:tbl>
              <a:tblPr firstRow="1" bandRow="1"/>
              <a:tblGrid>
                <a:gridCol w="2441265"/>
                <a:gridCol w="3123032"/>
              </a:tblGrid>
              <a:tr h="8738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多发性硬化诊断与治疗中国指南（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2023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版）</a:t>
                      </a:r>
                      <a:endParaRPr kumimoji="0" lang="en-US" sz="1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推荐醋酸格拉替雷用于成人复发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，包括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CIS, PRMS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和复发的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SPMS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患者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（</a:t>
                      </a:r>
                      <a:r>
                        <a:rPr lang="en-US" altLang="zh-CN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级证据，</a:t>
                      </a:r>
                      <a:r>
                        <a:rPr lang="en-US" altLang="zh-CN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级推荐）</a:t>
                      </a:r>
                      <a:endParaRPr lang="en-US" sz="13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81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欧洲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ECTRIMS/EAN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建议对于患有临床孤立综合征（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CIS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）且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MSI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显示疑似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病变但不符合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诊断标准的患者，提供醋酸格拉替雷治疗</a:t>
                      </a:r>
                      <a:r>
                        <a:rPr lang="zh-CN" altLang="en-US" sz="13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（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强推荐</a:t>
                      </a:r>
                      <a:r>
                        <a:rPr lang="zh-CN" altLang="en-US" sz="13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）</a:t>
                      </a:r>
                      <a:endParaRPr lang="zh-CN" altLang="en-US" sz="13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中东北非</a:t>
                      </a:r>
                      <a:r>
                        <a:rPr kumimoji="0" lang="en-US" altLang="zh-CN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MENACTRIMS</a:t>
                      </a:r>
                      <a:r>
                        <a:rPr kumimoji="0" lang="zh-CN" altLang="en-US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（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2023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版）</a:t>
                      </a:r>
                      <a:endParaRPr kumimoji="0" lang="en-US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基于多项</a:t>
                      </a:r>
                      <a:r>
                        <a:rPr lang="en-US" altLang="zh-CN" sz="1300" b="1" kern="1200" dirty="0">
                          <a:solidFill>
                            <a:srgbClr val="C00000"/>
                          </a:solidFill>
                          <a:latin typeface="Microsoft YaHei"/>
                          <a:ea typeface="Microsoft YaHei"/>
                          <a:cs typeface="+mn-ea"/>
                          <a:sym typeface="+mn-lt"/>
                        </a:rPr>
                        <a:t>I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Microsoft YaHei"/>
                          <a:ea typeface="Microsoft YaHei"/>
                          <a:cs typeface="+mn-ea"/>
                          <a:sym typeface="+mn-lt"/>
                        </a:rPr>
                        <a:t>级证据，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醋酸格拉替雷被推荐用于复发缓解型</a:t>
                      </a:r>
                      <a:r>
                        <a:rPr lang="en-US" altLang="zh-CN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的治疗；根据说明书，可继续在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备孕期和妊娠期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使用本品</a:t>
                      </a:r>
                      <a:endParaRPr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1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美国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CMSC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</a:t>
                      </a:r>
                      <a:endParaRPr kumimoji="0" lang="en-US" sz="1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醋酸格拉替雷在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妊娠期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使用具有安全性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，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且可用于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哺乳期</a:t>
                      </a:r>
                      <a:endParaRPr lang="en-US" sz="13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1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英国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MS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妊娠管理指南</a:t>
                      </a:r>
                      <a:endParaRPr kumimoji="0" lang="en-US" sz="1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目前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仅有</a:t>
                      </a:r>
                      <a:r>
                        <a:rPr lang="zh-CN" altLang="en-US" sz="1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醋酸格拉替雷被批准用于</a:t>
                      </a:r>
                      <a:r>
                        <a:rPr lang="zh-CN" altLang="en-US" sz="13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妊娠期</a:t>
                      </a:r>
                      <a:endParaRPr lang="en-US" sz="13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1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英国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NICE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</a:t>
                      </a:r>
                      <a:endParaRPr kumimoji="0" lang="en-US" altLang="zh-CN" sz="1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icrosoft YaHei"/>
                          <a:ea typeface="Microsoft YaHe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3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作为</a:t>
                      </a:r>
                      <a:r>
                        <a:rPr lang="zh-CN" altLang="en-US" sz="1300" b="1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一线药物</a:t>
                      </a:r>
                      <a:r>
                        <a:rPr lang="zh-CN" altLang="en-US" sz="13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，多数患者在转换其他治疗方案前会先使用醋酸格拉替雷</a:t>
                      </a:r>
                      <a:endParaRPr lang="en-US" altLang="zh-CN" sz="13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8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18"/>
          <p:cNvSpPr txBox="1"/>
          <p:nvPr/>
        </p:nvSpPr>
        <p:spPr>
          <a:xfrm>
            <a:off x="379523" y="1677075"/>
            <a:ext cx="5478697" cy="564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530" marR="0" lvl="0" indent="-17653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全球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III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期随机双盲试验</a:t>
            </a:r>
            <a:r>
              <a:rPr kumimoji="0" lang="en-US" altLang="zh-CN" sz="14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1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：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3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年随访，本品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显著降低临床孤立综合征患者转化为临床确诊的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MS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风险达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007859"/>
                </a:solidFill>
                <a:effectLst/>
                <a:uLnTx/>
                <a:uFillTx/>
                <a:cs typeface="+mn-ea"/>
                <a:sym typeface="+mn-lt"/>
              </a:rPr>
              <a:t>45%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ea"/>
                <a:sym typeface="+mn-lt"/>
              </a:rPr>
              <a:t>，有效延迟转化时间</a:t>
            </a:r>
            <a:endParaRPr kumimoji="0" lang="en-US" altLang="zh-CN" sz="1400" b="0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0" name="组合 56"/>
          <p:cNvGrpSpPr/>
          <p:nvPr/>
        </p:nvGrpSpPr>
        <p:grpSpPr>
          <a:xfrm>
            <a:off x="617758" y="2296785"/>
            <a:ext cx="4696165" cy="1643741"/>
            <a:chOff x="2827603" y="4452073"/>
            <a:chExt cx="4696165" cy="1643741"/>
          </a:xfrm>
        </p:grpSpPr>
        <p:grpSp>
          <p:nvGrpSpPr>
            <p:cNvPr id="11" name="组合 41"/>
            <p:cNvGrpSpPr/>
            <p:nvPr/>
          </p:nvGrpSpPr>
          <p:grpSpPr>
            <a:xfrm>
              <a:off x="3090143" y="4452073"/>
              <a:ext cx="4433625" cy="1643741"/>
              <a:chOff x="7759377" y="4011077"/>
              <a:chExt cx="4649438" cy="1829605"/>
            </a:xfrm>
          </p:grpSpPr>
          <p:pic>
            <p:nvPicPr>
              <p:cNvPr id="13" name="图片 11"/>
              <p:cNvPicPr>
                <a:picLocks noChangeAspect="1"/>
              </p:cNvPicPr>
              <p:nvPr/>
            </p:nvPicPr>
            <p:blipFill rotWithShape="1">
              <a:blip r:embed="rId4">
                <a:clrChange>
                  <a:clrFrom>
                    <a:srgbClr val="F9F9F9"/>
                  </a:clrFrom>
                  <a:clrTo>
                    <a:srgbClr val="F9F9F9">
                      <a:alpha val="0"/>
                    </a:srgbClr>
                  </a:clrTo>
                </a:clrChange>
                <a:duotone>
                  <a:srgbClr val="027123">
                    <a:shade val="45000"/>
                    <a:satMod val="135000"/>
                  </a:srgbClr>
                  <a:prstClr val="white"/>
                </a:duotone>
              </a:blip>
              <a:srcRect l="4383" t="11704" b="7014"/>
              <a:stretch>
                <a:fillRect/>
              </a:stretch>
            </p:blipFill>
            <p:spPr>
              <a:xfrm>
                <a:off x="7759377" y="4097366"/>
                <a:ext cx="4162834" cy="1669107"/>
              </a:xfrm>
              <a:prstGeom prst="rect">
                <a:avLst/>
              </a:prstGeom>
            </p:spPr>
          </p:pic>
          <p:sp>
            <p:nvSpPr>
              <p:cNvPr id="14" name="文本框 17"/>
              <p:cNvSpPr txBox="1"/>
              <p:nvPr/>
            </p:nvSpPr>
            <p:spPr>
              <a:xfrm>
                <a:off x="10439400" y="5117637"/>
                <a:ext cx="1064991" cy="496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醋酸格拉替雷</a:t>
                </a:r>
                <a:endParaRPr kumimoji="0" lang="en-US" altLang="zh-CN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（</a:t>
                </a:r>
                <a:r>
                  <a:rPr kumimoji="0" lang="en-US" altLang="zh-CN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n=243</a:t>
                </a: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）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5" name="文本框 25"/>
              <p:cNvSpPr txBox="1"/>
              <p:nvPr/>
            </p:nvSpPr>
            <p:spPr>
              <a:xfrm>
                <a:off x="11562521" y="5546849"/>
                <a:ext cx="846294" cy="293833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天数</a:t>
                </a:r>
                <a:endParaRPr kumimoji="0" lang="zh-CN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6" name="文本框 17"/>
              <p:cNvSpPr txBox="1"/>
              <p:nvPr/>
            </p:nvSpPr>
            <p:spPr>
              <a:xfrm>
                <a:off x="8229600" y="4267199"/>
                <a:ext cx="1064991" cy="496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安慰剂</a:t>
                </a:r>
                <a:endParaRPr kumimoji="0" lang="en-US" altLang="zh-CN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（</a:t>
                </a:r>
                <a:r>
                  <a:rPr kumimoji="0" lang="en-US" altLang="zh-CN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n=238</a:t>
                </a:r>
                <a:r>
                  <a:rPr kumimoji="0" lang="zh-CN" alt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）</a:t>
                </a:r>
                <a:endParaRPr kumimoji="0" lang="zh-CN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cxnSp>
            <p:nvCxnSpPr>
              <p:cNvPr id="17" name="Straight Arrow Connector 72"/>
              <p:cNvCxnSpPr/>
              <p:nvPr/>
            </p:nvCxnSpPr>
            <p:spPr>
              <a:xfrm>
                <a:off x="10591800" y="4943224"/>
                <a:ext cx="248386" cy="193908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7859"/>
                </a:solidFill>
                <a:prstDash val="solid"/>
                <a:miter lim="800000"/>
                <a:tailEnd type="triangle"/>
              </a:ln>
              <a:effectLst/>
            </p:spPr>
          </p:cxnSp>
          <p:cxnSp>
            <p:nvCxnSpPr>
              <p:cNvPr id="18" name="Straight Arrow Connector 75"/>
              <p:cNvCxnSpPr/>
              <p:nvPr/>
            </p:nvCxnSpPr>
            <p:spPr>
              <a:xfrm rot="10800000">
                <a:off x="8802688" y="4728694"/>
                <a:ext cx="248386" cy="193908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A6A6A6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19" name="Arrow: Down 76"/>
              <p:cNvSpPr/>
              <p:nvPr/>
            </p:nvSpPr>
            <p:spPr>
              <a:xfrm>
                <a:off x="9951389" y="4035769"/>
                <a:ext cx="846295" cy="874824"/>
              </a:xfrm>
              <a:prstGeom prst="downArrow">
                <a:avLst>
                  <a:gd name="adj1" fmla="val 50000"/>
                  <a:gd name="adj2" fmla="val 31803"/>
                </a:avLst>
              </a:prstGeom>
              <a:solidFill>
                <a:srgbClr val="007859">
                  <a:alpha val="3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t" anchorCtr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0" name="文本框 21"/>
              <p:cNvSpPr txBox="1"/>
              <p:nvPr/>
            </p:nvSpPr>
            <p:spPr>
              <a:xfrm>
                <a:off x="9621376" y="4011077"/>
                <a:ext cx="1825706" cy="653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减低</a:t>
                </a:r>
                <a:r>
                  <a:rPr kumimoji="0" lang="en-US" altLang="zh-CN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45%</a:t>
                </a:r>
                <a:endParaRPr kumimoji="0" lang="en-US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P&lt;0.001*</a:t>
                </a:r>
                <a:endPara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12" name="文本框 24"/>
            <p:cNvSpPr txBox="1"/>
            <p:nvPr/>
          </p:nvSpPr>
          <p:spPr>
            <a:xfrm rot="16200000">
              <a:off x="2416853" y="5060371"/>
              <a:ext cx="1085484" cy="263983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CDMS</a:t>
              </a:r>
              <a:r>
                <a:rPr kumimoji="0" lang="zh-CN" altLang="en-US" sz="1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患者 </a:t>
              </a:r>
              <a:r>
                <a:rPr kumimoji="0" lang="en-US" altLang="zh-CN" sz="1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(%)</a:t>
              </a:r>
              <a:endParaRPr kumimoji="0" lang="zh-CN" altLang="en-US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23" name="TextBox 31"/>
          <p:cNvSpPr txBox="1"/>
          <p:nvPr/>
        </p:nvSpPr>
        <p:spPr>
          <a:xfrm>
            <a:off x="379523" y="5335390"/>
            <a:ext cx="529033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defRPr sz="1300">
                <a:solidFill>
                  <a:schemeClr val="tx1">
                    <a:lumMod val="65000"/>
                    <a:lumOff val="3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marL="176530" marR="0" lvl="0" indent="-17653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改善疲劳：</a:t>
            </a:r>
            <a:r>
              <a:rPr kumimoji="0" lang="zh-CN" altLang="en-US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疲劳评分显著降低</a:t>
            </a:r>
            <a:r>
              <a:rPr kumimoji="0" lang="en-US" altLang="zh-CN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25%</a:t>
            </a:r>
            <a:r>
              <a:rPr kumimoji="0" lang="en-US" altLang="zh-CN" sz="1400" i="0" u="none" strike="noStrike" kern="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3</a:t>
            </a:r>
            <a:endParaRPr kumimoji="0" lang="en-US" altLang="zh-CN" sz="1400" i="0" u="none" strike="noStrike" kern="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  <a:p>
            <a:pPr marL="176530" marR="0" lvl="0" indent="-17653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改善认知功能：</a:t>
            </a:r>
            <a:r>
              <a:rPr kumimoji="0" lang="zh-CN" altLang="en-US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认知障碍的患者比例显著下降</a:t>
            </a:r>
            <a:r>
              <a:rPr kumimoji="0" lang="en-US" altLang="zh-CN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32%</a:t>
            </a:r>
            <a:r>
              <a:rPr kumimoji="0" lang="en-US" altLang="zh-CN" sz="1400" i="0" u="none" strike="noStrike" kern="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4</a:t>
            </a:r>
            <a:endParaRPr kumimoji="0" lang="en-US" altLang="zh-CN" sz="1400" i="0" u="none" strike="noStrike" kern="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  <a:p>
            <a:pPr marL="176530" marR="0" lvl="0" indent="-17653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改善痉挛：</a:t>
            </a:r>
            <a:r>
              <a:rPr kumimoji="0" lang="zh-CN" altLang="en-US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痉挛显著改善 </a:t>
            </a:r>
            <a:r>
              <a:rPr kumimoji="0" lang="en-US" altLang="zh-CN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(</a:t>
            </a:r>
            <a:r>
              <a:rPr kumimoji="0" lang="zh-CN" altLang="en-US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痉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挛频率、肌肉紧张度、疼痛等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)</a:t>
            </a:r>
            <a:r>
              <a:rPr kumimoji="0" lang="en-US" altLang="zh-CN" sz="1400" b="0" i="0" u="none" strike="noStrike" kern="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5</a:t>
            </a:r>
            <a:endParaRPr kumimoji="0" lang="en-US" altLang="zh-CN" sz="1200" b="0" i="0" u="none" strike="noStrike" kern="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4" name="文本框 15"/>
          <p:cNvSpPr txBox="1"/>
          <p:nvPr/>
        </p:nvSpPr>
        <p:spPr>
          <a:xfrm>
            <a:off x="636582" y="4535205"/>
            <a:ext cx="4776216" cy="4721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疲劳、认知障碍、痉挛是影响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MS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患者生活质量的主要症状，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  <a:p>
            <a:pPr marL="0" marR="0" lvl="0" indent="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发生率分别高达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96%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、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81%</a:t>
            </a: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及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91%</a:t>
            </a:r>
            <a:r>
              <a:rPr kumimoji="0" lang="en-US" altLang="zh-CN" sz="14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cs typeface="+mn-ea"/>
                <a:sym typeface="+mn-lt"/>
              </a:rPr>
              <a:t>2</a:t>
            </a:r>
            <a:endParaRPr kumimoji="0" lang="en-US" altLang="zh-CN" sz="1400" b="0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6" name="圆角矩形 15"/>
          <p:cNvSpPr/>
          <p:nvPr/>
        </p:nvSpPr>
        <p:spPr>
          <a:xfrm>
            <a:off x="422221" y="1105206"/>
            <a:ext cx="5436000" cy="396000"/>
          </a:xfrm>
          <a:prstGeom prst="roundRect">
            <a:avLst>
              <a:gd name="adj" fmla="val 50000"/>
            </a:avLst>
          </a:prstGeom>
          <a:solidFill>
            <a:srgbClr val="007859">
              <a:alpha val="10000"/>
            </a:srgbClr>
          </a:solidFill>
          <a:ln w="19050" cap="rnd" cmpd="sng" algn="ctr">
            <a:solidFill>
              <a:srgbClr val="007859"/>
            </a:solidFill>
            <a:prstDash val="solid"/>
            <a:round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normAutofit/>
          </a:bodyPr>
          <a:lstStyle/>
          <a:p>
            <a:pPr marL="0" marR="0" lvl="0" indent="0" algn="ctr" defTabSz="913765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7" name="文本框 15"/>
          <p:cNvSpPr txBox="1"/>
          <p:nvPr/>
        </p:nvSpPr>
        <p:spPr>
          <a:xfrm>
            <a:off x="1042568" y="1171061"/>
            <a:ext cx="4195306" cy="246221"/>
          </a:xfrm>
          <a:prstGeom prst="rect">
            <a:avLst/>
          </a:prstGeom>
          <a:noFill/>
        </p:spPr>
        <p:txBody>
          <a:bodyPr wrap="square" lIns="0" tIns="0" rIns="0" bIns="0" anchor="ctr" anchorCtr="1">
            <a:spAutoFit/>
          </a:bodyPr>
          <a:lstStyle/>
          <a:p>
            <a:pPr algn="ctr" defTabSz="913765">
              <a:defRPr/>
            </a:pPr>
            <a:r>
              <a:rPr lang="zh-CN" altLang="en-US" sz="1400" b="1" dirty="0">
                <a:solidFill>
                  <a:prstClr val="black"/>
                </a:solidFill>
                <a:cs typeface="+mn-ea"/>
                <a:sym typeface="+mn-lt"/>
              </a:rPr>
              <a:t> </a:t>
            </a:r>
            <a:r>
              <a:rPr lang="zh-CN" altLang="en-US" sz="1600" b="1" dirty="0">
                <a:solidFill>
                  <a:prstClr val="black"/>
                </a:solidFill>
                <a:cs typeface="+mn-ea"/>
                <a:sym typeface="+mn-lt"/>
              </a:rPr>
              <a:t>降低早期患者疾病转化风险</a:t>
            </a:r>
            <a:r>
              <a:rPr lang="zh-CN" altLang="en-US" sz="1600" b="1" dirty="0">
                <a:solidFill>
                  <a:srgbClr val="C00000"/>
                </a:solidFill>
                <a:cs typeface="+mn-ea"/>
                <a:sym typeface="+mn-lt"/>
              </a:rPr>
              <a:t>达</a:t>
            </a:r>
            <a:r>
              <a:rPr lang="en-US" altLang="zh-CN" sz="1600" b="1" dirty="0">
                <a:solidFill>
                  <a:srgbClr val="C00000"/>
                </a:solidFill>
                <a:cs typeface="+mn-ea"/>
                <a:sym typeface="+mn-lt"/>
              </a:rPr>
              <a:t>45%</a:t>
            </a:r>
            <a:endParaRPr lang="zh-CN" altLang="en-US" sz="1600" b="1" baseline="30000" dirty="0">
              <a:solidFill>
                <a:srgbClr val="C00000"/>
              </a:solidFill>
              <a:cs typeface="+mn-ea"/>
              <a:sym typeface="+mn-lt"/>
            </a:endParaRPr>
          </a:p>
        </p:txBody>
      </p:sp>
      <p:sp>
        <p:nvSpPr>
          <p:cNvPr id="28" name="椭圆 23"/>
          <p:cNvSpPr/>
          <p:nvPr/>
        </p:nvSpPr>
        <p:spPr>
          <a:xfrm>
            <a:off x="196761" y="1041713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9" name="文本框 15"/>
          <p:cNvSpPr txBox="1"/>
          <p:nvPr/>
        </p:nvSpPr>
        <p:spPr>
          <a:xfrm>
            <a:off x="1042568" y="4137669"/>
            <a:ext cx="4195306" cy="246221"/>
          </a:xfrm>
          <a:prstGeom prst="rect">
            <a:avLst/>
          </a:prstGeom>
          <a:noFill/>
        </p:spPr>
        <p:txBody>
          <a:bodyPr wrap="square" lIns="0" tIns="0" rIns="0" bIns="0" anchor="ctr" anchorCtr="1">
            <a:spAutoFit/>
          </a:bodyPr>
          <a:lstStyle/>
          <a:p>
            <a:pPr algn="ctr" defTabSz="913765">
              <a:defRPr/>
            </a:pPr>
            <a:r>
              <a:rPr lang="zh-CN" altLang="en-US" sz="1600" b="1" dirty="0">
                <a:cs typeface="+mn-ea"/>
                <a:sym typeface="+mn-lt"/>
              </a:rPr>
              <a:t>显著提升患者生活质量</a:t>
            </a:r>
            <a:endParaRPr lang="zh-CN" altLang="en-US" sz="1600" b="1" dirty="0">
              <a:cs typeface="+mn-ea"/>
              <a:sym typeface="+mn-lt"/>
            </a:endParaRPr>
          </a:p>
        </p:txBody>
      </p:sp>
      <p:sp>
        <p:nvSpPr>
          <p:cNvPr id="35" name="椭圆 23"/>
          <p:cNvSpPr/>
          <p:nvPr/>
        </p:nvSpPr>
        <p:spPr>
          <a:xfrm>
            <a:off x="6211667" y="1053592"/>
            <a:ext cx="504000" cy="504917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007859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6" name="iconfont-11145-7055654"/>
          <p:cNvSpPr/>
          <p:nvPr/>
        </p:nvSpPr>
        <p:spPr>
          <a:xfrm>
            <a:off x="6306665" y="1142189"/>
            <a:ext cx="314003" cy="325759"/>
          </a:xfrm>
          <a:custGeom>
            <a:avLst/>
            <a:gdLst>
              <a:gd name="T0" fmla="*/ 2025 w 11200"/>
              <a:gd name="T1" fmla="*/ 2888 h 11200"/>
              <a:gd name="T2" fmla="*/ 1538 w 11200"/>
              <a:gd name="T3" fmla="*/ 2888 h 11200"/>
              <a:gd name="T4" fmla="*/ 1138 w 11200"/>
              <a:gd name="T5" fmla="*/ 2488 h 11200"/>
              <a:gd name="T6" fmla="*/ 1538 w 11200"/>
              <a:gd name="T7" fmla="*/ 2088 h 11200"/>
              <a:gd name="T8" fmla="*/ 1700 w 11200"/>
              <a:gd name="T9" fmla="*/ 2088 h 11200"/>
              <a:gd name="T10" fmla="*/ 1700 w 11200"/>
              <a:gd name="T11" fmla="*/ 2084 h 11200"/>
              <a:gd name="T12" fmla="*/ 2088 w 11200"/>
              <a:gd name="T13" fmla="*/ 1494 h 11200"/>
              <a:gd name="T14" fmla="*/ 2087 w 11200"/>
              <a:gd name="T15" fmla="*/ 1484 h 11200"/>
              <a:gd name="T16" fmla="*/ 2087 w 11200"/>
              <a:gd name="T17" fmla="*/ 1481 h 11200"/>
              <a:gd name="T18" fmla="*/ 2063 w 11200"/>
              <a:gd name="T19" fmla="*/ 1317 h 11200"/>
              <a:gd name="T20" fmla="*/ 1444 w 11200"/>
              <a:gd name="T21" fmla="*/ 850 h 11200"/>
              <a:gd name="T22" fmla="*/ 804 w 11200"/>
              <a:gd name="T23" fmla="*/ 1425 h 11200"/>
              <a:gd name="T24" fmla="*/ 800 w 11200"/>
              <a:gd name="T25" fmla="*/ 1425 h 11200"/>
              <a:gd name="T26" fmla="*/ 800 w 11200"/>
              <a:gd name="T27" fmla="*/ 10475 h 11200"/>
              <a:gd name="T28" fmla="*/ 9088 w 11200"/>
              <a:gd name="T29" fmla="*/ 10475 h 11200"/>
              <a:gd name="T30" fmla="*/ 9088 w 11200"/>
              <a:gd name="T31" fmla="*/ 2888 h 11200"/>
              <a:gd name="T32" fmla="*/ 2688 w 11200"/>
              <a:gd name="T33" fmla="*/ 2888 h 11200"/>
              <a:gd name="T34" fmla="*/ 2688 w 11200"/>
              <a:gd name="T35" fmla="*/ 2963 h 11200"/>
              <a:gd name="T36" fmla="*/ 2688 w 11200"/>
              <a:gd name="T37" fmla="*/ 2888 h 11200"/>
              <a:gd name="T38" fmla="*/ 2025 w 11200"/>
              <a:gd name="T39" fmla="*/ 2888 h 11200"/>
              <a:gd name="T40" fmla="*/ 2025 w 11200"/>
              <a:gd name="T41" fmla="*/ 2088 h 11200"/>
              <a:gd name="T42" fmla="*/ 2025 w 11200"/>
              <a:gd name="T43" fmla="*/ 2088 h 11200"/>
              <a:gd name="T44" fmla="*/ 9888 w 11200"/>
              <a:gd name="T45" fmla="*/ 2088 h 11200"/>
              <a:gd name="T46" fmla="*/ 10488 w 11200"/>
              <a:gd name="T47" fmla="*/ 1488 h 11200"/>
              <a:gd name="T48" fmla="*/ 9888 w 11200"/>
              <a:gd name="T49" fmla="*/ 888 h 11200"/>
              <a:gd name="T50" fmla="*/ 2753 w 11200"/>
              <a:gd name="T51" fmla="*/ 888 h 11200"/>
              <a:gd name="T52" fmla="*/ 2454 w 11200"/>
              <a:gd name="T53" fmla="*/ 475 h 11200"/>
              <a:gd name="T54" fmla="*/ 2888 w 11200"/>
              <a:gd name="T55" fmla="*/ 1488 h 11200"/>
              <a:gd name="T56" fmla="*/ 2753 w 11200"/>
              <a:gd name="T57" fmla="*/ 2088 h 11200"/>
              <a:gd name="T58" fmla="*/ 2025 w 11200"/>
              <a:gd name="T59" fmla="*/ 2088 h 11200"/>
              <a:gd name="T60" fmla="*/ 9800 w 11200"/>
              <a:gd name="T61" fmla="*/ 11200 h 11200"/>
              <a:gd name="T62" fmla="*/ 0 w 11200"/>
              <a:gd name="T63" fmla="*/ 11200 h 11200"/>
              <a:gd name="T64" fmla="*/ 0 w 11200"/>
              <a:gd name="T65" fmla="*/ 1250 h 11200"/>
              <a:gd name="T66" fmla="*/ 1250 w 11200"/>
              <a:gd name="T67" fmla="*/ 0 h 11200"/>
              <a:gd name="T68" fmla="*/ 9800 w 11200"/>
              <a:gd name="T69" fmla="*/ 0 h 11200"/>
              <a:gd name="T70" fmla="*/ 11200 w 11200"/>
              <a:gd name="T71" fmla="*/ 1400 h 11200"/>
              <a:gd name="T72" fmla="*/ 9800 w 11200"/>
              <a:gd name="T73" fmla="*/ 2800 h 11200"/>
              <a:gd name="T74" fmla="*/ 9800 w 11200"/>
              <a:gd name="T75" fmla="*/ 11200 h 11200"/>
              <a:gd name="T76" fmla="*/ 2100 w 11200"/>
              <a:gd name="T77" fmla="*/ 4163 h 11200"/>
              <a:gd name="T78" fmla="*/ 7738 w 11200"/>
              <a:gd name="T79" fmla="*/ 4163 h 11200"/>
              <a:gd name="T80" fmla="*/ 8138 w 11200"/>
              <a:gd name="T81" fmla="*/ 4563 h 11200"/>
              <a:gd name="T82" fmla="*/ 7738 w 11200"/>
              <a:gd name="T83" fmla="*/ 4963 h 11200"/>
              <a:gd name="T84" fmla="*/ 2100 w 11200"/>
              <a:gd name="T85" fmla="*/ 4963 h 11200"/>
              <a:gd name="T86" fmla="*/ 1700 w 11200"/>
              <a:gd name="T87" fmla="*/ 4563 h 11200"/>
              <a:gd name="T88" fmla="*/ 2100 w 11200"/>
              <a:gd name="T89" fmla="*/ 4163 h 11200"/>
              <a:gd name="T90" fmla="*/ 2100 w 11200"/>
              <a:gd name="T91" fmla="*/ 6175 h 11200"/>
              <a:gd name="T92" fmla="*/ 7738 w 11200"/>
              <a:gd name="T93" fmla="*/ 6175 h 11200"/>
              <a:gd name="T94" fmla="*/ 8138 w 11200"/>
              <a:gd name="T95" fmla="*/ 6575 h 11200"/>
              <a:gd name="T96" fmla="*/ 7738 w 11200"/>
              <a:gd name="T97" fmla="*/ 6975 h 11200"/>
              <a:gd name="T98" fmla="*/ 2100 w 11200"/>
              <a:gd name="T99" fmla="*/ 6975 h 11200"/>
              <a:gd name="T100" fmla="*/ 1700 w 11200"/>
              <a:gd name="T101" fmla="*/ 6575 h 11200"/>
              <a:gd name="T102" fmla="*/ 2100 w 11200"/>
              <a:gd name="T103" fmla="*/ 6175 h 11200"/>
              <a:gd name="T104" fmla="*/ 2100 w 11200"/>
              <a:gd name="T105" fmla="*/ 8188 h 11200"/>
              <a:gd name="T106" fmla="*/ 7738 w 11200"/>
              <a:gd name="T107" fmla="*/ 8188 h 11200"/>
              <a:gd name="T108" fmla="*/ 8138 w 11200"/>
              <a:gd name="T109" fmla="*/ 8588 h 11200"/>
              <a:gd name="T110" fmla="*/ 7738 w 11200"/>
              <a:gd name="T111" fmla="*/ 8988 h 11200"/>
              <a:gd name="T112" fmla="*/ 2100 w 11200"/>
              <a:gd name="T113" fmla="*/ 8988 h 11200"/>
              <a:gd name="T114" fmla="*/ 1700 w 11200"/>
              <a:gd name="T115" fmla="*/ 8588 h 11200"/>
              <a:gd name="T116" fmla="*/ 2100 w 11200"/>
              <a:gd name="T117" fmla="*/ 8188 h 1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200" h="11200">
                <a:moveTo>
                  <a:pt x="2025" y="2888"/>
                </a:moveTo>
                <a:lnTo>
                  <a:pt x="1538" y="2888"/>
                </a:lnTo>
                <a:cubicBezTo>
                  <a:pt x="1317" y="2888"/>
                  <a:pt x="1138" y="2708"/>
                  <a:pt x="1138" y="2488"/>
                </a:cubicBezTo>
                <a:cubicBezTo>
                  <a:pt x="1138" y="2267"/>
                  <a:pt x="1317" y="2088"/>
                  <a:pt x="1538" y="2088"/>
                </a:cubicBezTo>
                <a:lnTo>
                  <a:pt x="1700" y="2088"/>
                </a:lnTo>
                <a:lnTo>
                  <a:pt x="1700" y="2084"/>
                </a:lnTo>
                <a:cubicBezTo>
                  <a:pt x="1928" y="1985"/>
                  <a:pt x="2088" y="1758"/>
                  <a:pt x="2088" y="1494"/>
                </a:cubicBezTo>
                <a:cubicBezTo>
                  <a:pt x="2088" y="1491"/>
                  <a:pt x="2087" y="1487"/>
                  <a:pt x="2087" y="1484"/>
                </a:cubicBezTo>
                <a:lnTo>
                  <a:pt x="2087" y="1481"/>
                </a:lnTo>
                <a:cubicBezTo>
                  <a:pt x="2087" y="1426"/>
                  <a:pt x="2079" y="1371"/>
                  <a:pt x="2063" y="1317"/>
                </a:cubicBezTo>
                <a:cubicBezTo>
                  <a:pt x="1986" y="1048"/>
                  <a:pt x="1738" y="850"/>
                  <a:pt x="1444" y="850"/>
                </a:cubicBezTo>
                <a:cubicBezTo>
                  <a:pt x="1111" y="850"/>
                  <a:pt x="838" y="1102"/>
                  <a:pt x="804" y="1425"/>
                </a:cubicBezTo>
                <a:lnTo>
                  <a:pt x="800" y="1425"/>
                </a:lnTo>
                <a:lnTo>
                  <a:pt x="800" y="10475"/>
                </a:lnTo>
                <a:lnTo>
                  <a:pt x="9088" y="10475"/>
                </a:lnTo>
                <a:lnTo>
                  <a:pt x="9088" y="2888"/>
                </a:lnTo>
                <a:lnTo>
                  <a:pt x="2688" y="2888"/>
                </a:lnTo>
                <a:lnTo>
                  <a:pt x="2688" y="2963"/>
                </a:lnTo>
                <a:lnTo>
                  <a:pt x="2688" y="2888"/>
                </a:lnTo>
                <a:lnTo>
                  <a:pt x="2025" y="2888"/>
                </a:lnTo>
                <a:close/>
                <a:moveTo>
                  <a:pt x="2025" y="2088"/>
                </a:moveTo>
                <a:lnTo>
                  <a:pt x="2025" y="2088"/>
                </a:lnTo>
                <a:lnTo>
                  <a:pt x="9888" y="2088"/>
                </a:lnTo>
                <a:cubicBezTo>
                  <a:pt x="10219" y="2088"/>
                  <a:pt x="10488" y="1819"/>
                  <a:pt x="10488" y="1488"/>
                </a:cubicBezTo>
                <a:cubicBezTo>
                  <a:pt x="10488" y="1156"/>
                  <a:pt x="10219" y="888"/>
                  <a:pt x="9888" y="888"/>
                </a:cubicBezTo>
                <a:lnTo>
                  <a:pt x="2753" y="888"/>
                </a:lnTo>
                <a:cubicBezTo>
                  <a:pt x="2679" y="733"/>
                  <a:pt x="2578" y="593"/>
                  <a:pt x="2454" y="475"/>
                </a:cubicBezTo>
                <a:cubicBezTo>
                  <a:pt x="2721" y="730"/>
                  <a:pt x="2888" y="1089"/>
                  <a:pt x="2888" y="1488"/>
                </a:cubicBezTo>
                <a:cubicBezTo>
                  <a:pt x="2888" y="1702"/>
                  <a:pt x="2839" y="1906"/>
                  <a:pt x="2753" y="2088"/>
                </a:cubicBezTo>
                <a:lnTo>
                  <a:pt x="2025" y="2088"/>
                </a:lnTo>
                <a:close/>
                <a:moveTo>
                  <a:pt x="9800" y="11200"/>
                </a:moveTo>
                <a:lnTo>
                  <a:pt x="0" y="11200"/>
                </a:lnTo>
                <a:lnTo>
                  <a:pt x="0" y="1250"/>
                </a:lnTo>
                <a:cubicBezTo>
                  <a:pt x="0" y="560"/>
                  <a:pt x="560" y="0"/>
                  <a:pt x="1250" y="0"/>
                </a:cubicBezTo>
                <a:lnTo>
                  <a:pt x="9800" y="0"/>
                </a:lnTo>
                <a:cubicBezTo>
                  <a:pt x="10573" y="0"/>
                  <a:pt x="11200" y="627"/>
                  <a:pt x="11200" y="1400"/>
                </a:cubicBezTo>
                <a:cubicBezTo>
                  <a:pt x="11200" y="2173"/>
                  <a:pt x="10573" y="2800"/>
                  <a:pt x="9800" y="2800"/>
                </a:cubicBezTo>
                <a:lnTo>
                  <a:pt x="9800" y="11200"/>
                </a:lnTo>
                <a:close/>
                <a:moveTo>
                  <a:pt x="2100" y="4163"/>
                </a:moveTo>
                <a:lnTo>
                  <a:pt x="7738" y="4163"/>
                </a:lnTo>
                <a:cubicBezTo>
                  <a:pt x="7958" y="4163"/>
                  <a:pt x="8138" y="4342"/>
                  <a:pt x="8138" y="4563"/>
                </a:cubicBezTo>
                <a:cubicBezTo>
                  <a:pt x="8138" y="4783"/>
                  <a:pt x="7958" y="4963"/>
                  <a:pt x="7738" y="4963"/>
                </a:cubicBezTo>
                <a:lnTo>
                  <a:pt x="2100" y="4963"/>
                </a:lnTo>
                <a:cubicBezTo>
                  <a:pt x="1879" y="4963"/>
                  <a:pt x="1700" y="4783"/>
                  <a:pt x="1700" y="4563"/>
                </a:cubicBezTo>
                <a:cubicBezTo>
                  <a:pt x="1700" y="4342"/>
                  <a:pt x="1879" y="4163"/>
                  <a:pt x="2100" y="4163"/>
                </a:cubicBezTo>
                <a:close/>
                <a:moveTo>
                  <a:pt x="2100" y="6175"/>
                </a:moveTo>
                <a:lnTo>
                  <a:pt x="7738" y="6175"/>
                </a:lnTo>
                <a:cubicBezTo>
                  <a:pt x="7958" y="6175"/>
                  <a:pt x="8138" y="6354"/>
                  <a:pt x="8138" y="6575"/>
                </a:cubicBezTo>
                <a:cubicBezTo>
                  <a:pt x="8138" y="6796"/>
                  <a:pt x="7958" y="6975"/>
                  <a:pt x="7738" y="6975"/>
                </a:cubicBezTo>
                <a:lnTo>
                  <a:pt x="2100" y="6975"/>
                </a:lnTo>
                <a:cubicBezTo>
                  <a:pt x="1879" y="6975"/>
                  <a:pt x="1700" y="6796"/>
                  <a:pt x="1700" y="6575"/>
                </a:cubicBezTo>
                <a:cubicBezTo>
                  <a:pt x="1700" y="6354"/>
                  <a:pt x="1879" y="6175"/>
                  <a:pt x="2100" y="6175"/>
                </a:cubicBezTo>
                <a:close/>
                <a:moveTo>
                  <a:pt x="2100" y="8188"/>
                </a:moveTo>
                <a:lnTo>
                  <a:pt x="7738" y="8188"/>
                </a:lnTo>
                <a:cubicBezTo>
                  <a:pt x="7958" y="8188"/>
                  <a:pt x="8138" y="8367"/>
                  <a:pt x="8138" y="8588"/>
                </a:cubicBezTo>
                <a:cubicBezTo>
                  <a:pt x="8138" y="8808"/>
                  <a:pt x="7958" y="8988"/>
                  <a:pt x="7738" y="8988"/>
                </a:cubicBezTo>
                <a:lnTo>
                  <a:pt x="2100" y="8988"/>
                </a:lnTo>
                <a:cubicBezTo>
                  <a:pt x="1879" y="8988"/>
                  <a:pt x="1700" y="8808"/>
                  <a:pt x="1700" y="8588"/>
                </a:cubicBezTo>
                <a:cubicBezTo>
                  <a:pt x="1700" y="8367"/>
                  <a:pt x="1879" y="8188"/>
                  <a:pt x="2100" y="8188"/>
                </a:cubicBezTo>
                <a:close/>
              </a:path>
            </a:pathLst>
          </a:custGeom>
          <a:solidFill>
            <a:srgbClr val="007859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pic>
        <p:nvPicPr>
          <p:cNvPr id="37" name="Graphic 59" descr="Upward trend with solid fill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6961" y="4078979"/>
            <a:ext cx="363600" cy="363600"/>
          </a:xfrm>
          <a:prstGeom prst="rect">
            <a:avLst/>
          </a:prstGeom>
        </p:spPr>
      </p:pic>
      <p:pic>
        <p:nvPicPr>
          <p:cNvPr id="38" name="Graphic 61" descr="Stopwatch 66% with solid fill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6961" y="1112371"/>
            <a:ext cx="363600" cy="363600"/>
          </a:xfrm>
          <a:prstGeom prst="rect">
            <a:avLst/>
          </a:prstGeom>
        </p:spPr>
      </p:pic>
      <p:sp>
        <p:nvSpPr>
          <p:cNvPr id="40" name="任意多边形: 形状 39"/>
          <p:cNvSpPr/>
          <p:nvPr/>
        </p:nvSpPr>
        <p:spPr>
          <a:xfrm>
            <a:off x="11068800" y="104547"/>
            <a:ext cx="1123200" cy="360000"/>
          </a:xfrm>
          <a:custGeom>
            <a:avLst/>
            <a:gdLst>
              <a:gd name="connsiteX0" fmla="*/ 144000 w 919100"/>
              <a:gd name="connsiteY0" fmla="*/ 0 h 288000"/>
              <a:gd name="connsiteX1" fmla="*/ 919100 w 919100"/>
              <a:gd name="connsiteY1" fmla="*/ 0 h 288000"/>
              <a:gd name="connsiteX2" fmla="*/ 919100 w 919100"/>
              <a:gd name="connsiteY2" fmla="*/ 288000 h 288000"/>
              <a:gd name="connsiteX3" fmla="*/ 144000 w 919100"/>
              <a:gd name="connsiteY3" fmla="*/ 288000 h 288000"/>
              <a:gd name="connsiteX4" fmla="*/ 0 w 919100"/>
              <a:gd name="connsiteY4" fmla="*/ 144000 h 288000"/>
              <a:gd name="connsiteX5" fmla="*/ 144000 w 919100"/>
              <a:gd name="connsiteY5" fmla="*/ 0 h 2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00" h="288000">
                <a:moveTo>
                  <a:pt x="144000" y="0"/>
                </a:moveTo>
                <a:lnTo>
                  <a:pt x="919100" y="0"/>
                </a:lnTo>
                <a:lnTo>
                  <a:pt x="9191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rgbClr val="007859"/>
          </a:solidFill>
          <a:ln w="5715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dirty="0">
                <a:solidFill>
                  <a:schemeClr val="bg1"/>
                </a:solidFill>
                <a:cs typeface="+mn-ea"/>
                <a:sym typeface="+mn-lt"/>
              </a:rPr>
              <a:t>有效性</a:t>
            </a:r>
            <a:endParaRPr lang="zh-CN" altLang="en-US" sz="16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42" name="Isosceles Triangle 32"/>
          <p:cNvSpPr/>
          <p:nvPr/>
        </p:nvSpPr>
        <p:spPr>
          <a:xfrm>
            <a:off x="702540" y="5088834"/>
            <a:ext cx="4325124" cy="221508"/>
          </a:xfrm>
          <a:prstGeom prst="triangle">
            <a:avLst>
              <a:gd name="adj" fmla="val 50594"/>
            </a:avLst>
          </a:prstGeom>
          <a:gradFill flip="none" rotWithShape="1">
            <a:gsLst>
              <a:gs pos="0">
                <a:srgbClr val="007859"/>
              </a:gs>
              <a:gs pos="100000">
                <a:sysClr val="window" lastClr="FFFFFF"/>
              </a:gs>
            </a:gsLst>
            <a:lin ang="54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500" b="1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3" name="Half Frame 42"/>
          <p:cNvSpPr/>
          <p:nvPr/>
        </p:nvSpPr>
        <p:spPr>
          <a:xfrm>
            <a:off x="6256436" y="1696452"/>
            <a:ext cx="304907" cy="271245"/>
          </a:xfrm>
          <a:prstGeom prst="halfFrame">
            <a:avLst>
              <a:gd name="adj1" fmla="val 33333"/>
              <a:gd name="adj2" fmla="val 29821"/>
            </a:avLst>
          </a:prstGeom>
          <a:solidFill>
            <a:srgbClr val="007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4" name="Half Frame 43"/>
          <p:cNvSpPr/>
          <p:nvPr/>
        </p:nvSpPr>
        <p:spPr>
          <a:xfrm rot="10800000">
            <a:off x="11530712" y="5949378"/>
            <a:ext cx="304907" cy="271245"/>
          </a:xfrm>
          <a:prstGeom prst="halfFrame">
            <a:avLst>
              <a:gd name="adj1" fmla="val 33333"/>
              <a:gd name="adj2" fmla="val 29821"/>
            </a:avLst>
          </a:prstGeom>
          <a:solidFill>
            <a:srgbClr val="007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THINKCELLSHAPEDONOTDELETE" val="tvqmmFNK0F8ksYvL._5Mw1A"/>
</p:tagLst>
</file>

<file path=ppt/tags/tag11.xml><?xml version="1.0" encoding="utf-8"?>
<p:tagLst xmlns:p="http://schemas.openxmlformats.org/presentationml/2006/main">
  <p:tag name="THINKCELLSHAPEDONOTDELETE" val="tj.JKxqCdWhnGweYSX.GpSw"/>
</p:tagLst>
</file>

<file path=ppt/tags/tag12.xml><?xml version="1.0" encoding="utf-8"?>
<p:tagLst xmlns:p="http://schemas.openxmlformats.org/presentationml/2006/main">
  <p:tag name="THINKCELLSHAPEDONOTDELETE" val="tM4YWWNRLLsVsfqjPI9Pb9A"/>
</p:tagLst>
</file>

<file path=ppt/tags/tag13.xml><?xml version="1.0" encoding="utf-8"?>
<p:tagLst xmlns:p="http://schemas.openxmlformats.org/presentationml/2006/main">
  <p:tag name="THINKCELLSHAPEDONOTDELETE" val="tmo6WvKMMYhEpq2cNpkaCKQ"/>
</p:tagLst>
</file>

<file path=ppt/tags/tag14.xml><?xml version="1.0" encoding="utf-8"?>
<p:tagLst xmlns:p="http://schemas.openxmlformats.org/presentationml/2006/main">
  <p:tag name="THINKCELLSHAPEDONOTDELETE" val="t7seEu4kp7R44h_l_OY2Uww"/>
</p:tagLst>
</file>

<file path=ppt/tags/tag15.xml><?xml version="1.0" encoding="utf-8"?>
<p:tagLst xmlns:p="http://schemas.openxmlformats.org/presentationml/2006/main">
  <p:tag name="THINKCELLSHAPEDONOTDELETE" val="tCKvU21OZ6QBzAfzjFADstw"/>
</p:tagLst>
</file>

<file path=ppt/tags/tag16.xml><?xml version="1.0" encoding="utf-8"?>
<p:tagLst xmlns:p="http://schemas.openxmlformats.org/presentationml/2006/main">
  <p:tag name="THINKCELLSHAPEDONOTDELETE" val="t2fUgx03v3r5JDkuSu7wCyw"/>
</p:tagLst>
</file>

<file path=ppt/tags/tag17.xml><?xml version="1.0" encoding="utf-8"?>
<p:tagLst xmlns:p="http://schemas.openxmlformats.org/presentationml/2006/main">
  <p:tag name="THINKCELLSHAPEDONOTDELETE" val="txGCUAkQQjXHuEH1KUQLdWQ"/>
</p:tagLst>
</file>

<file path=ppt/tags/tag18.xml><?xml version="1.0" encoding="utf-8"?>
<p:tagLst xmlns:p="http://schemas.openxmlformats.org/presentationml/2006/main">
  <p:tag name="THINKCELLSHAPEDONOTDELETE" val="tTv2Pgg6EvH4_jeM3zapg1g"/>
</p:tagLst>
</file>

<file path=ppt/tags/tag19.xml><?xml version="1.0" encoding="utf-8"?>
<p:tagLst xmlns:p="http://schemas.openxmlformats.org/presentationml/2006/main">
  <p:tag name="THINKCELLSHAPEDONOTDELETE" val="tvXAKWVGF6w2.BysE9715sw"/>
</p:tagLst>
</file>

<file path=ppt/tags/tag2.xml><?xml version="1.0" encoding="utf-8"?>
<p:tagLst xmlns:p="http://schemas.openxmlformats.org/presentationml/2006/main">
  <p:tag name="THINKCELLSHAPEDONOTDELETE" val="thinkcellActiveDocDoNotDelete"/>
</p:tagLst>
</file>

<file path=ppt/tags/tag20.xml><?xml version="1.0" encoding="utf-8"?>
<p:tagLst xmlns:p="http://schemas.openxmlformats.org/presentationml/2006/main">
  <p:tag name="THINKCELLSHAPEDONOTDELETE" val="t1wv2YIYCvgTFvHugm09G4A"/>
</p:tagLst>
</file>

<file path=ppt/tags/tag21.xml><?xml version="1.0" encoding="utf-8"?>
<p:tagLst xmlns:p="http://schemas.openxmlformats.org/presentationml/2006/main">
  <p:tag name="THINKCELLSHAPEDONOTDELETE" val="tX270jFRoS136_9QvQFY5rQ"/>
</p:tagLst>
</file>

<file path=ppt/tags/tag22.xml><?xml version="1.0" encoding="utf-8"?>
<p:tagLst xmlns:p="http://schemas.openxmlformats.org/presentationml/2006/main">
  <p:tag name="THINKCELLSHAPEDONOTDELETE" val="tRfYNJKbBeVTNqvR3Gdymvw"/>
</p:tagLst>
</file>

<file path=ppt/tags/tag23.xml><?xml version="1.0" encoding="utf-8"?>
<p:tagLst xmlns:p="http://schemas.openxmlformats.org/presentationml/2006/main">
  <p:tag name="THINKCELLSHAPEDONOTDELETE" val="tVyV.gC4_wDfr8qRmabMnMA"/>
</p:tagLst>
</file>

<file path=ppt/tags/tag24.xml><?xml version="1.0" encoding="utf-8"?>
<p:tagLst xmlns:p="http://schemas.openxmlformats.org/presentationml/2006/main">
  <p:tag name="THINKCELLSHAPEDONOTDELETE" val="tXFkTrGG5_SyXVFh4hXXebA"/>
</p:tagLst>
</file>

<file path=ppt/tags/tag25.xml><?xml version="1.0" encoding="utf-8"?>
<p:tagLst xmlns:p="http://schemas.openxmlformats.org/presentationml/2006/main">
  <p:tag name="THINKCELLSHAPEDONOTDELETE" val="tWOulU14vyZCYxrmMe0hqxg"/>
</p:tagLst>
</file>

<file path=ppt/tags/tag26.xml><?xml version="1.0" encoding="utf-8"?>
<p:tagLst xmlns:p="http://schemas.openxmlformats.org/presentationml/2006/main">
  <p:tag name="THINKCELLSHAPEDONOTDELETE" val="t3.ZTCOVl3zfxl7hFhqQBng"/>
</p:tagLst>
</file>

<file path=ppt/tags/tag27.xml><?xml version="1.0" encoding="utf-8"?>
<p:tagLst xmlns:p="http://schemas.openxmlformats.org/presentationml/2006/main">
  <p:tag name="THINKCELLSHAPEDONOTDELETE" val="tWuXGi3vSTOQQAKBEnsp5cA"/>
</p:tagLst>
</file>

<file path=ppt/tags/tag28.xml><?xml version="1.0" encoding="utf-8"?>
<p:tagLst xmlns:p="http://schemas.openxmlformats.org/presentationml/2006/main">
  <p:tag name="THINKCELLSHAPEDONOTDELETE" val="tB6atBFQiSVyLEk0jmc6XyA"/>
</p:tagLst>
</file>

<file path=ppt/tags/tag29.xml><?xml version="1.0" encoding="utf-8"?>
<p:tagLst xmlns:p="http://schemas.openxmlformats.org/presentationml/2006/main">
  <p:tag name="THINKCELLSHAPEDONOTDELETE" val="t_9XkZyApboKsT3ZiR_16Nw"/>
</p:tagLst>
</file>

<file path=ppt/tags/tag3.xml><?xml version="1.0" encoding="utf-8"?>
<p:tagLst xmlns:p="http://schemas.openxmlformats.org/presentationml/2006/main">
  <p:tag name="THINKCELLSHAPEDONOTDELETE" val="thinkcellActiveDocDoNotDelete"/>
</p:tagLst>
</file>

<file path=ppt/tags/tag30.xml><?xml version="1.0" encoding="utf-8"?>
<p:tagLst xmlns:p="http://schemas.openxmlformats.org/presentationml/2006/main">
  <p:tag name="THINKCELLSHAPEDONOTDELETE" val="teV4QStqIckI.36iSdHaedA"/>
</p:tagLst>
</file>

<file path=ppt/tags/tag31.xml><?xml version="1.0" encoding="utf-8"?>
<p:tagLst xmlns:p="http://schemas.openxmlformats.org/presentationml/2006/main">
  <p:tag name="THINKCELLSHAPEDONOTDELETE" val="tRK9UoO53bl5qGh6caGxnWA"/>
</p:tagLst>
</file>

<file path=ppt/tags/tag32.xml><?xml version="1.0" encoding="utf-8"?>
<p:tagLst xmlns:p="http://schemas.openxmlformats.org/presentationml/2006/main">
  <p:tag name="THINKCELLSHAPEDONOTDELETE" val="tRTOyv2iLODx.8scK_NLH5A"/>
</p:tagLst>
</file>

<file path=ppt/tags/tag33.xml><?xml version="1.0" encoding="utf-8"?>
<p:tagLst xmlns:p="http://schemas.openxmlformats.org/presentationml/2006/main">
  <p:tag name="THINKCELLSHAPEDONOTDELETE" val="tMluqSc414vcMfeUDzmwnuw"/>
</p:tagLst>
</file>

<file path=ppt/tags/tag34.xml><?xml version="1.0" encoding="utf-8"?>
<p:tagLst xmlns:p="http://schemas.openxmlformats.org/presentationml/2006/main">
  <p:tag name="THINKCELLSHAPEDONOTDELETE" val="t4JSljGsgsXwg9nmbZzankw"/>
</p:tagLst>
</file>

<file path=ppt/tags/tag35.xml><?xml version="1.0" encoding="utf-8"?>
<p:tagLst xmlns:p="http://schemas.openxmlformats.org/presentationml/2006/main">
  <p:tag name="THINKCELLSHAPEDONOTDELETE" val="tTtpTJe6tAyxo4g_LP3BRIA"/>
</p:tagLst>
</file>

<file path=ppt/tags/tag36.xml><?xml version="1.0" encoding="utf-8"?>
<p:tagLst xmlns:p="http://schemas.openxmlformats.org/presentationml/2006/main">
  <p:tag name="THINKCELLSHAPEDONOTDELETE" val="tmiDASMXuIzkHG_OGNpHiLw"/>
</p:tagLst>
</file>

<file path=ppt/tags/tag37.xml><?xml version="1.0" encoding="utf-8"?>
<p:tagLst xmlns:p="http://schemas.openxmlformats.org/presentationml/2006/main">
  <p:tag name="THINKCELLSHAPEDONOTDELETE" val="tka.TUEDcufzeOXnXfAg8FA"/>
</p:tagLst>
</file>

<file path=ppt/tags/tag38.xml><?xml version="1.0" encoding="utf-8"?>
<p:tagLst xmlns:p="http://schemas.openxmlformats.org/presentationml/2006/main">
  <p:tag name="THINKCELLSHAPEDONOTDELETE" val="tnXPami8xeJj61IR.htcNqw"/>
</p:tagLst>
</file>

<file path=ppt/tags/tag39.xml><?xml version="1.0" encoding="utf-8"?>
<p:tagLst xmlns:p="http://schemas.openxmlformats.org/presentationml/2006/main">
  <p:tag name="THINKCELLSHAPEDONOTDELETE" val="tudJU7PB87B0kyGfnr5AYaQ"/>
</p:tagLst>
</file>

<file path=ppt/tags/tag4.xml><?xml version="1.0" encoding="utf-8"?>
<p:tagLst xmlns:p="http://schemas.openxmlformats.org/presentationml/2006/main">
  <p:tag name="THINKCELLSHAPEDONOTDELETE" val="thinkcellActiveDocDoNotDelete"/>
</p:tagLst>
</file>

<file path=ppt/tags/tag40.xml><?xml version="1.0" encoding="utf-8"?>
<p:tagLst xmlns:p="http://schemas.openxmlformats.org/presentationml/2006/main">
  <p:tag name="THINKCELLSHAPEDONOTDELETE" val="t7cHx7D1M98qLMYBXYQs41A"/>
</p:tagLst>
</file>

<file path=ppt/tags/tag41.xml><?xml version="1.0" encoding="utf-8"?>
<p:tagLst xmlns:p="http://schemas.openxmlformats.org/presentationml/2006/main">
  <p:tag name="THINKCELLSHAPEDONOTDELETE" val="t264WKRrJhTauwTTwN5LHlA"/>
</p:tagLst>
</file>

<file path=ppt/tags/tag42.xml><?xml version="1.0" encoding="utf-8"?>
<p:tagLst xmlns:p="http://schemas.openxmlformats.org/presentationml/2006/main">
  <p:tag name="THINKCELLSHAPEDONOTDELETE" val="ti0Y4uQhgc8Mf8JxT155eWA"/>
</p:tagLst>
</file>

<file path=ppt/tags/tag43.xml><?xml version="1.0" encoding="utf-8"?>
<p:tagLst xmlns:p="http://schemas.openxmlformats.org/presentationml/2006/main">
  <p:tag name="THINKCELLSHAPEDONOTDELETE" val="tsOgdwolOASn0G3SkkHhKSQ"/>
</p:tagLst>
</file>

<file path=ppt/tags/tag44.xml><?xml version="1.0" encoding="utf-8"?>
<p:tagLst xmlns:p="http://schemas.openxmlformats.org/presentationml/2006/main">
  <p:tag name="THINKCELLSHAPEDONOTDELETE" val="tvJbnpOXScmbrBLUfFyNxZA"/>
</p:tagLst>
</file>

<file path=ppt/tags/tag45.xml><?xml version="1.0" encoding="utf-8"?>
<p:tagLst xmlns:p="http://schemas.openxmlformats.org/presentationml/2006/main">
  <p:tag name="THINKCELLSHAPEDONOTDELETE" val="tcro_bTCyB.qjI52az20zGQ"/>
</p:tagLst>
</file>

<file path=ppt/tags/tag46.xml><?xml version="1.0" encoding="utf-8"?>
<p:tagLst xmlns:p="http://schemas.openxmlformats.org/presentationml/2006/main">
  <p:tag name="THINKCELLSHAPEDONOTDELETE" val="tp2fmN.BffUY58hy6_SQqJQ"/>
</p:tagLst>
</file>

<file path=ppt/tags/tag47.xml><?xml version="1.0" encoding="utf-8"?>
<p:tagLst xmlns:p="http://schemas.openxmlformats.org/presentationml/2006/main">
  <p:tag name="THINKCELLSHAPEDONOTDELETE" val="thinkcellActiveDocDoNotDelete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THINKCELLSHAPEDONOTDELETE" val="thinkcellActiveDocDoNotDelete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THINKCELLSHAPEDONOTDELETE" val="thinkcellActiveDocDoNotDelete"/>
</p:tagLst>
</file>

<file path=ppt/tags/tag52.xml><?xml version="1.0" encoding="utf-8"?>
<p:tagLst xmlns:p="http://schemas.openxmlformats.org/presentationml/2006/main">
  <p:tag name="THINKCELLSHAPEDONOTDELETE" val="thinkcellActiveDocDoNotDelete"/>
</p:tagLst>
</file>

<file path=ppt/tags/tag53.xml><?xml version="1.0" encoding="utf-8"?>
<p:tagLst xmlns:p="http://schemas.openxmlformats.org/presentationml/2006/main">
  <p:tag name="THINKCELLSHAPEDONOTDELETE" val="tArrnXRbYIvcgFeLRIyXEfA"/>
</p:tagLst>
</file>

<file path=ppt/tags/tag54.xml><?xml version="1.0" encoding="utf-8"?>
<p:tagLst xmlns:p="http://schemas.openxmlformats.org/presentationml/2006/main">
  <p:tag name="THINKCELLSHAPEDONOTDELETE" val="tN_tnEGtna5nbm13uBElIow"/>
</p:tagLst>
</file>

<file path=ppt/tags/tag55.xml><?xml version="1.0" encoding="utf-8"?>
<p:tagLst xmlns:p="http://schemas.openxmlformats.org/presentationml/2006/main">
  <p:tag name="THINKCELLSHAPEDONOTDELETE" val="tsTatfPYCVZaZnZsdneST0Q"/>
</p:tagLst>
</file>

<file path=ppt/tags/tag56.xml><?xml version="1.0" encoding="utf-8"?>
<p:tagLst xmlns:p="http://schemas.openxmlformats.org/presentationml/2006/main">
  <p:tag name="THINKCELLSHAPEDONOTDELETE" val="tclKTFJ1_rB0pJrQbaKVXiQ"/>
</p:tagLst>
</file>

<file path=ppt/tags/tag57.xml><?xml version="1.0" encoding="utf-8"?>
<p:tagLst xmlns:p="http://schemas.openxmlformats.org/presentationml/2006/main">
  <p:tag name="THINKCELLSHAPEDONOTDELETE" val="t9eJfE_DEr.m7QUjGG.1T8w"/>
</p:tagLst>
</file>

<file path=ppt/tags/tag58.xml><?xml version="1.0" encoding="utf-8"?>
<p:tagLst xmlns:p="http://schemas.openxmlformats.org/presentationml/2006/main">
  <p:tag name="THINKCELLSHAPEDONOTDELETE" val="thinkcellActiveDocDoNotDelete"/>
</p:tagLst>
</file>

<file path=ppt/tags/tag59.xml><?xml version="1.0" encoding="utf-8"?>
<p:tagLst xmlns:p="http://schemas.openxmlformats.org/presentationml/2006/main">
  <p:tag name="THINKCELLSHAPEDONOTDELETE" val="thinkcellActiveDocDoNotDelete"/>
</p:tagLst>
</file>

<file path=ppt/tags/tag6.xml><?xml version="1.0" encoding="utf-8"?>
<p:tagLst xmlns:p="http://schemas.openxmlformats.org/presentationml/2006/main">
  <p:tag name="THINKCELLSHAPEDONOTDELETE" val="thinkcellActiveDocDoNotDelete"/>
</p:tagLst>
</file>

<file path=ppt/tags/tag60.xml><?xml version="1.0" encoding="utf-8"?>
<p:tagLst xmlns:p="http://schemas.openxmlformats.org/presentationml/2006/main">
  <p:tag name="THINKCELLSHAPEDONOTDELETE" val="thinkcellActiveDocDoNotDelete"/>
</p:tagLst>
</file>

<file path=ppt/tags/tag61.xml><?xml version="1.0" encoding="utf-8"?>
<p:tagLst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73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/%#m/%#d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m/%d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1&quot;&gt;&lt;elem m_fUsage=&quot;2.43900000000000005684E+00&quot;&gt;&lt;m_msothmcolidx val=&quot;0&quot;/&gt;&lt;m_rgb r=&quot;BF&quot; g=&quot;BF&quot; b=&quot;BF&quot;/&gt;&lt;/elem&gt;&lt;elem m_fUsage=&quot;2.20849821000000012816E+00&quot;&gt;&lt;m_msothmcolidx val=&quot;0&quot;/&gt;&lt;m_rgb r=&quot;00&quot; g=&quot;78&quot; b=&quot;59&quot;/&gt;&lt;/elem&gt;&lt;elem m_fUsage=&quot;1.61158746031036148594E+00&quot;&gt;&lt;m_msothmcolidx val=&quot;0&quot;/&gt;&lt;m_rgb r=&quot;9A&quot; g=&quot;D3&quot; b=&quot;D9&quot;/&gt;&lt;/elem&gt;&lt;elem m_fUsage=&quot;1.00314708674378016973E+00&quot;&gt;&lt;m_msothmcolidx val=&quot;0&quot;/&gt;&lt;m_rgb r=&quot;00&quot; g=&quot;9C&quot; b=&quot;90&quot;/&gt;&lt;/elem&gt;&lt;elem m_fUsage=&quot;6.19837522924826411774E-01&quot;&gt;&lt;m_msothmcolidx val=&quot;0&quot;/&gt;&lt;m_rgb r=&quot;F2&quot; g=&quot;F2&quot; b=&quot;F2&quot;/&gt;&lt;/elem&gt;&lt;elem m_fUsage=&quot;4.60077714927549119572E-01&quot;&gt;&lt;m_msothmcolidx val=&quot;0&quot;/&gt;&lt;m_rgb r=&quot;00&quot; g=&quot;8F&quot; b=&quot;D7&quot;/&gt;&lt;/elem&gt;&lt;elem m_fUsage=&quot;3.87420489000000145552E-01&quot;&gt;&lt;m_msothmcolidx val=&quot;0&quot;/&gt;&lt;m_rgb r=&quot;5F&quot; g=&quot;B7&quot; b=&quot;6E&quot;/&gt;&lt;/elem&gt;&lt;elem m_fUsage=&quot;3.13810596090000171188E-01&quot;&gt;&lt;m_msothmcolidx val=&quot;0&quot;/&gt;&lt;m_rgb r=&quot;B3&quot; g=&quot;DA&quot; b=&quot;AB&quot;/&gt;&lt;/elem&gt;&lt;elem m_fUsage=&quot;2.82429536481000165171E-01&quot;&gt;&lt;m_msothmcolidx val=&quot;0&quot;/&gt;&lt;m_rgb r=&quot;08&quot; g=&quot;93&quot; b=&quot;D9&quot;/&gt;&lt;/elem&gt;&lt;elem m_fUsage=&quot;1.64239878146620360555E-01&quot;&gt;&lt;m_msothmcolidx val=&quot;0&quot;/&gt;&lt;m_rgb r=&quot;22&quot; g=&quot;2A&quot; b=&quot;35&quot;/&gt;&lt;/elem&gt;&lt;elem m_fUsage=&quot;1.35085171767299283552E-01&quot;&gt;&lt;m_msothmcolidx val=&quot;0&quot;/&gt;&lt;m_rgb r=&quot;4A&quot; g=&quot;9B&quot; b=&quot;82&quot;/&gt;&lt;/elem&gt;&lt;elem m_fUsage=&quot;1.22449839427376971912E-01&quot;&gt;&lt;m_msothmcolidx val=&quot;0&quot;/&gt;&lt;m_rgb r=&quot;1F&quot; g=&quot;4E&quot; b=&quot;79&quot;/&gt;&lt;/elem&gt;&lt;elem m_fUsage=&quot;1.10484500305776153772E-01&quot;&gt;&lt;m_msothmcolidx val=&quot;0&quot;/&gt;&lt;m_rgb r=&quot;22&quot; g=&quot;4C&quot; b=&quot;9D&quot;/&gt;&lt;/elem&gt;&lt;elem m_fUsage=&quot;6.24539526613245507547E-02&quot;&gt;&lt;m_msothmcolidx val=&quot;0&quot;/&gt;&lt;m_rgb r=&quot;E6&quot; g=&quot;E6&quot; b=&quot;E6&quot;/&gt;&lt;/elem&gt;&lt;elem m_fUsage=&quot;2.25283995449391989674E-02&quot;&gt;&lt;m_msothmcolidx val=&quot;0&quot;/&gt;&lt;m_rgb r=&quot;E7&quot; g=&quot;E7&quot; b=&quot;E6&quot;/&gt;&lt;/elem&gt;&lt;elem m_fUsage=&quot;2.16084624883489360980E-02&quot;&gt;&lt;m_msothmcolidx val=&quot;0&quot;/&gt;&lt;m_rgb r=&quot;00&quot; g=&quot;55&quot; b=&quot;87&quot;/&gt;&lt;/elem&gt;&lt;elem m_fUsage=&quot;1.95032272323935468306E-02&quot;&gt;&lt;m_msothmcolidx val=&quot;0&quot;/&gt;&lt;m_rgb r=&quot;20&quot; g=&quot;38&quot; b=&quot;64&quot;/&gt;&lt;/elem&gt;&lt;elem m_fUsage=&quot;6.16314854380443748194E-03&quot;&gt;&lt;m_msothmcolidx val=&quot;0&quot;/&gt;&lt;m_rgb r=&quot;95&quot; g=&quot;9C&quot; b=&quot;A0&quot;/&gt;&lt;/elem&gt;&lt;elem m_fUsage=&quot;3.41431956983742363604E-03&quot;&gt;&lt;m_msothmcolidx val=&quot;0&quot;/&gt;&lt;m_rgb r=&quot;7F&quot; g=&quot;7F&quot; b=&quot;7F&quot;/&gt;&lt;/elem&gt;&lt;elem m_fUsage=&quot;1.99667811101603706950E-03&quot;&gt;&lt;m_msothmcolidx val=&quot;0&quot;/&gt;&lt;m_rgb r=&quot;A6&quot; g=&quot;A6&quot; b=&quot;A6&quot;/&gt;&lt;/elem&gt;&lt;elem m_fUsage=&quot;5.63920873396018141471E-04&quot;&gt;&lt;m_msothmcolidx val=&quot;0&quot;/&gt;&lt;m_rgb r=&quot;40&quot; g=&quot;80&quot; b=&quot;A5&quot;/&gt;&lt;/elem&gt;&lt;/m_vecMRU&gt;&lt;/m_mruColor&gt;&lt;m_eweekdayFirstOfWeek val=&quot;4&quot;/&gt;&lt;m_eweekdayFirstOfWorkweek val=&quot;2&quot;/&gt;&lt;m_eweekdayFirstOfWeekend val=&quot;7&quot;/&gt;&lt;/CPresentation&gt;&lt;/root&gt;"/>
</p:tagLst>
</file>

<file path=ppt/tags/tag7.xml><?xml version="1.0" encoding="utf-8"?>
<p:tagLst xmlns:p="http://schemas.openxmlformats.org/presentationml/2006/main">
  <p:tag name="THINKCELLSHAPEDONOTDELETE" val="tURUS98XYp1N_Wi.VgHEkUA"/>
</p:tagLst>
</file>

<file path=ppt/tags/tag8.xml><?xml version="1.0" encoding="utf-8"?>
<p:tagLst xmlns:p="http://schemas.openxmlformats.org/presentationml/2006/main">
  <p:tag name="THINKCELLSHAPEDONOTDELETE" val="tAP37pKuqFs8qpMXiJl1caQ"/>
</p:tagLst>
</file>

<file path=ppt/tags/tag9.xml><?xml version="1.0" encoding="utf-8"?>
<p:tagLst xmlns:p="http://schemas.openxmlformats.org/presentationml/2006/main">
  <p:tag name="THINKCELLSHAPEDONOTDELETE" val="trSuwXJBAY7phYiitX5qTyQ"/>
</p:tagLst>
</file>

<file path=ppt/theme/theme1.xml><?xml version="1.0" encoding="utf-8"?>
<a:theme xmlns:a="http://schemas.openxmlformats.org/drawingml/2006/main" name="Office 主题​​">
  <a:themeElements>
    <a:clrScheme name="蓝绿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e4d041c9-4914-4a18-bfae-9a71d275b009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accent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  <a:cs typeface="+mn-ea"/>
            <a:sym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square" rtlCol="0" anchor="t" anchorCtr="0">
        <a:spAutoFit/>
      </a:bodyPr>
      <a:lstStyle>
        <a:defPPr algn="l">
          <a:defRPr sz="1600" dirty="0" smtClean="0">
            <a:cs typeface="+mn-ea"/>
            <a:sym typeface="+mn-lt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9176</Words>
  <Application>WPS 演示</Application>
  <PresentationFormat>宽屏</PresentationFormat>
  <Paragraphs>750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11</vt:i4>
      </vt:variant>
    </vt:vector>
  </HeadingPairs>
  <TitlesOfParts>
    <vt:vector size="49" baseType="lpstr">
      <vt:lpstr>Arial</vt:lpstr>
      <vt:lpstr>新細明體</vt:lpstr>
      <vt:lpstr>Wingdings</vt:lpstr>
      <vt:lpstr>Microsoft YaHei</vt:lpstr>
      <vt:lpstr>汉仪旗黑</vt:lpstr>
      <vt:lpstr>Courier New</vt:lpstr>
      <vt:lpstr>Arial</vt:lpstr>
      <vt:lpstr>Microsoft YaHei</vt:lpstr>
      <vt:lpstr>SimSun</vt:lpstr>
      <vt:lpstr>汉仪书宋二KW</vt:lpstr>
      <vt:lpstr>STZhongsong</vt:lpstr>
      <vt:lpstr>Thonburi</vt:lpstr>
      <vt:lpstr>华文中宋</vt:lpstr>
      <vt:lpstr>Calibri</vt:lpstr>
      <vt:lpstr>Helvetica Neue</vt:lpstr>
      <vt:lpstr>Microsoft YaHei</vt:lpstr>
      <vt:lpstr>Microsoft YaHei</vt:lpstr>
      <vt:lpstr>SimSun</vt:lpstr>
      <vt:lpstr>Arial Unicode MS</vt:lpstr>
      <vt:lpstr>等线</vt:lpstr>
      <vt:lpstr>汉仪中等线KW</vt:lpstr>
      <vt:lpstr>宋体-繁</vt:lpstr>
      <vt:lpstr>Wingdings</vt:lpstr>
      <vt:lpstr>新細明體</vt:lpstr>
      <vt:lpstr>Microsoft YaHei</vt:lpstr>
      <vt:lpstr>Office 主题​​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PowerPoint 演示文稿</vt:lpstr>
      <vt:lpstr>目录</vt:lpstr>
      <vt:lpstr>药品基本信息</vt:lpstr>
      <vt:lpstr>多发性硬化 (MS) 高发于育龄期女性，但国内尚无适合妊娠期、哺乳期和备孕期患者的安全药物，本品填补了该人群的治疗空白</vt:lpstr>
      <vt:lpstr>作为全球广泛使用的、最安全的MS DMT药物，与特立氟胺、奥扎莫德相比安全性更优，且长期随访研究未出现说明书收载外的安全问题</vt:lpstr>
      <vt:lpstr>特殊人群适用：国内指南推荐，目前国内唯一可用于妊娠期、哺乳期和备孕期女性的疾病修正治疗 (DMT) 药物</vt:lpstr>
      <vt:lpstr>所有人群适用，无禁忌症，可用于有心脏和肝脏等基础疾病的患者；用药前、用药期间、用药后均无需特殊监测</vt:lpstr>
      <vt:lpstr>临床试验及长期随访研究表明，醋酸格拉替雷疗效全面且长期稳定： 1.降低年复发率 2.延缓残疾进展 3.减少MRI病灶数 4.减少脑容量丢失</vt:lpstr>
      <vt:lpstr>本品可延缓早期患者疾病转化、提高生存质量，并获国内外权威指南广泛推荐</vt:lpstr>
      <vt:lpstr>“神经保护”,“双重免疫调节”,“独特抗炎机制”的三重作用机制赋能创新</vt:lpstr>
      <vt:lpstr>可满足育龄期女性患者生育需求，弥补目录内妊娠期、哺乳期和备孕期患者用药空白，符合“保基本”原则，临床管理难度低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 Zhang</dc:creator>
  <cp:lastModifiedBy>邢FC</cp:lastModifiedBy>
  <cp:revision>6226</cp:revision>
  <cp:lastPrinted>2026-06-09T12:40:09Z</cp:lastPrinted>
  <dcterms:created xsi:type="dcterms:W3CDTF">2026-06-09T12:40:09Z</dcterms:created>
  <dcterms:modified xsi:type="dcterms:W3CDTF">2026-06-09T12:40:09Z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ADDD7F8405714A72B4505134160D0F81</vt:lpwstr>
  </property>
  <property fmtid="{D5CDD505-2E9C-101B-9397-08002B2CF9AE}" pid="3" name="KSOProductBuildVer">
    <vt:lpwstr>3076-12.1.26016.26016</vt:lpwstr>
  </property>
</Properties>
</file>