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0.svg" ContentType="image/svg+xml"/>
  <Override PartName="/ppt/media/image12.svg" ContentType="image/svg+xml"/>
  <Override PartName="/ppt/media/image14.svg" ContentType="image/svg+xml"/>
  <Override PartName="/ppt/media/image16.svg" ContentType="image/svg+xml"/>
  <Override PartName="/ppt/media/image4.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338" r:id="rId3"/>
    <p:sldId id="336" r:id="rId4"/>
    <p:sldId id="350" r:id="rId6"/>
    <p:sldId id="370" r:id="rId7"/>
    <p:sldId id="373" r:id="rId8"/>
    <p:sldId id="374" r:id="rId9"/>
    <p:sldId id="367" r:id="rId10"/>
    <p:sldId id="362" r:id="rId11"/>
    <p:sldId id="351" r:id="rId12"/>
    <p:sldId id="355" r:id="rId13"/>
    <p:sldId id="375" r:id="rId14"/>
  </p:sldIdLst>
  <p:sldSz cx="12192000" cy="6858000"/>
  <p:notesSz cx="6807200" cy="9939020"/>
  <p:embeddedFontLst>
    <p:embeddedFont>
      <p:font typeface="微软雅黑" panose="020B0503020204020204" pitchFamily="34" charset="-122"/>
      <p:regular r:id="rId19"/>
      <p:bold r:id="rId20"/>
    </p:embeddedFont>
    <p:embeddedFont>
      <p:font typeface="汉仪铸字美心体简" panose="00020600040101010101" charset="-122"/>
      <p:regular r:id="rId21"/>
    </p:embeddedFont>
    <p:embeddedFont>
      <p:font typeface="Bookshelf Symbol 7" panose="05010101010101010101" charset="0"/>
      <p:regular r:id="rId22"/>
    </p:embeddedFont>
    <p:embeddedFont>
      <p:font typeface="Calibri" panose="020F0502020204030204" charset="0"/>
      <p:regular r:id="rId23"/>
      <p:bold r:id="rId24"/>
      <p:italic r:id="rId25"/>
      <p:boldItalic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4A6"/>
    <a:srgbClr val="3F68D7"/>
    <a:srgbClr val="6CA5D9"/>
    <a:srgbClr val="CCCCCC"/>
    <a:srgbClr val="CAA27E"/>
    <a:srgbClr val="A56A37"/>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B44268-44B1-4D6F-8798-6D8C362FE6CB}" styleName="表样式 1 12">
    <a:wholeTbl>
      <a:tcTxStyle>
        <a:fontRef idx="none">
          <a:srgbClr val="000000"/>
        </a:fontRef>
      </a:tcTxStyle>
      <a:tcStyle>
        <a:tcBdr>
          <a:left>
            <a:ln>
              <a:noFill/>
            </a:ln>
          </a:left>
          <a:right>
            <a:ln>
              <a:noFill/>
            </a:ln>
          </a:right>
          <a:top>
            <a:ln w="12700" cmpd="sng">
              <a:solidFill>
                <a:schemeClr val="accent1"/>
              </a:solidFill>
              <a:prstDash val="solid"/>
            </a:ln>
          </a:top>
          <a:bottom>
            <a:ln w="12700"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left>
            <a:ln>
              <a:noFill/>
            </a:ln>
          </a:left>
          <a:right>
            <a:ln>
              <a:noFill/>
            </a:ln>
          </a:right>
          <a:top>
            <a:ln w="12700" cmpd="sng">
              <a:solidFill>
                <a:schemeClr val="accent1"/>
              </a:solidFill>
              <a:prstDash val="solid"/>
            </a:ln>
          </a:top>
          <a:bottom>
            <a:ln w="12700"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10000"/>
              <a:lumOff val="90000"/>
            </a:schemeClr>
          </a:solidFill>
        </a:fill>
      </a:tcStyle>
    </a:band1V>
    <a:lastCol>
      <a:tcTxStyle b="on">
        <a:fontRef idx="none">
          <a:srgbClr val="08090C"/>
        </a:fontRef>
      </a:tcTxStyle>
      <a:tcStyle>
        <a:tcBdr>
          <a:left>
            <a:ln>
              <a:noFill/>
            </a:ln>
          </a:left>
          <a:right>
            <a:ln>
              <a:noFill/>
            </a:ln>
          </a:right>
          <a:top>
            <a:ln w="12700" cmpd="sng">
              <a:solidFill>
                <a:schemeClr val="accent1"/>
              </a:solidFill>
              <a:prstDash val="solid"/>
            </a:ln>
          </a:top>
          <a:bottom>
            <a:ln w="12700"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a:noFill/>
            </a:ln>
          </a:left>
          <a:right>
            <a:ln>
              <a:noFill/>
            </a:ln>
          </a:right>
          <a:top>
            <a:ln w="12700" cmpd="sng">
              <a:solidFill>
                <a:schemeClr val="accent1"/>
              </a:solidFill>
              <a:prstDash val="solid"/>
            </a:ln>
          </a:top>
          <a:bottom>
            <a:ln w="12700"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a:noFill/>
            </a:ln>
          </a:left>
          <a:right>
            <a:ln>
              <a:noFill/>
            </a:ln>
          </a:right>
          <a:top>
            <a:ln w="9525" cmpd="sng">
              <a:solidFill>
                <a:schemeClr val="accent1">
                  <a:lumMod val="40000"/>
                  <a:lumOff val="60000"/>
                </a:schemeClr>
              </a:solidFill>
              <a:prstDash val="solid"/>
            </a:ln>
          </a:top>
          <a:bottom>
            <a:ln w="12700"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a:noFill/>
            </a:ln>
          </a:right>
          <a:top>
            <a:ln w="9525" cmpd="sng">
              <a:solidFill>
                <a:schemeClr val="accent1">
                  <a:lumMod val="40000"/>
                  <a:lumOff val="60000"/>
                </a:schemeClr>
              </a:solidFill>
              <a:prstDash val="solid"/>
            </a:ln>
          </a:top>
          <a:bottom>
            <a:ln w="12700" cmpd="sng">
              <a:solidFill>
                <a:schemeClr val="accent1"/>
              </a:solidFill>
              <a:prstDash val="solid"/>
            </a:ln>
          </a:bottom>
          <a:insideH>
            <a:ln>
              <a:noFill/>
            </a:ln>
          </a:insideH>
          <a:insideV>
            <a:ln>
              <a:noFill/>
            </a:ln>
          </a:insideV>
        </a:tcBdr>
        <a:fill>
          <a:solidFill>
            <a:srgbClr val="FFFFFF"/>
          </a:solidFill>
        </a:fill>
      </a:tcStyle>
    </a:seCell>
    <a:swCell>
      <a:tcStyle>
        <a:tcBdr>
          <a:left>
            <a:ln>
              <a:noFill/>
            </a:ln>
          </a:left>
          <a:right>
            <a:ln>
              <a:noFill/>
            </a:ln>
          </a:right>
          <a:top>
            <a:ln w="9525" cmpd="sng">
              <a:solidFill>
                <a:schemeClr val="accent1">
                  <a:lumMod val="40000"/>
                  <a:lumOff val="60000"/>
                </a:schemeClr>
              </a:solidFill>
              <a:prstDash val="solid"/>
            </a:ln>
          </a:top>
          <a:bottom>
            <a:ln w="12700"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fill>
          <a:solidFill>
            <a:schemeClr val="accent1"/>
          </a:solidFill>
        </a:fill>
      </a:tcStyle>
    </a:firstRow>
  </a:tblStyle>
  <a:tblStyle styleId="{95EF57F6-ED3A-4A59-9C98-201ECC1CDA12}" styleName="表样式 1 14">
    <a:wholeTbl>
      <a:tcTxStyle>
        <a:fontRef idx="none">
          <a:schemeClr val="tx1"/>
        </a:fontRef>
      </a:tcTxStyle>
      <a:tcStyle>
        <a:tcBdr>
          <a:left>
            <a:ln>
              <a:noFill/>
            </a:ln>
          </a:left>
          <a:right>
            <a:ln>
              <a:noFill/>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chemeClr val="bg1">
              <a:alpha val="0"/>
            </a:schemeClr>
          </a:solidFill>
        </a:fill>
      </a:tcStyle>
    </a:wholeTbl>
    <a:band2H>
      <a:tcStyle>
        <a:tcBdr/>
        <a:fill>
          <a:solidFill>
            <a:schemeClr val="accent5">
              <a:alpha val="25000"/>
              <a:lumMod val="40000"/>
              <a:lumOff val="60000"/>
            </a:schemeClr>
          </a:solidFill>
        </a:fill>
      </a:tcStyle>
    </a:band2H>
    <a:band1V>
      <a:tcStyle>
        <a:tcBdr>
          <a:left>
            <a:ln>
              <a:noFill/>
            </a:ln>
          </a:left>
          <a:right>
            <a:ln>
              <a:noFill/>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chemeClr val="accent5">
              <a:alpha val="25000"/>
              <a:lumMod val="40000"/>
              <a:lumOff val="60000"/>
            </a:schemeClr>
          </a:solidFill>
        </a:fill>
      </a:tcStyle>
    </a:band1V>
    <a:lastCol>
      <a:tcTxStyle b="on">
        <a:fontRef idx="none">
          <a:schemeClr val="tx1"/>
        </a:fontRef>
      </a:tcTxStyle>
      <a:tcStyle>
        <a:tcBdr>
          <a:left>
            <a:ln>
              <a:noFill/>
            </a:ln>
          </a:left>
          <a:right>
            <a:ln>
              <a:noFill/>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chemeClr val="accent5">
              <a:alpha val="40000"/>
              <a:lumMod val="40000"/>
              <a:lumOff val="60000"/>
            </a:schemeClr>
          </a:solidFill>
        </a:fill>
      </a:tcStyle>
    </a:lastCol>
    <a:firstCol>
      <a:tcTxStyle b="on">
        <a:fontRef idx="none">
          <a:schemeClr val="tx1"/>
        </a:fontRef>
      </a:tcTxStyle>
      <a:tcStyle>
        <a:tcBdr>
          <a:left>
            <a:ln>
              <a:noFill/>
            </a:ln>
          </a:left>
          <a:right>
            <a:ln>
              <a:noFill/>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chemeClr val="accent5">
              <a:alpha val="40000"/>
              <a:lumMod val="40000"/>
              <a:lumOff val="60000"/>
            </a:schemeClr>
          </a:solidFill>
        </a:fill>
      </a:tcStyle>
    </a:firstCol>
    <a:lastRow>
      <a:tcTxStyle b="on">
        <a:fontRef idx="none">
          <a:schemeClr val="bg1"/>
        </a:fontRef>
      </a:tcTxStyle>
      <a:tcStyle>
        <a:tcBdr>
          <a:left>
            <a:ln>
              <a:noFill/>
            </a:ln>
          </a:left>
          <a:right>
            <a:ln>
              <a:noFill/>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chemeClr val="accent5"/>
          </a:solidFill>
        </a:fill>
      </a:tcStyle>
    </a:lastRow>
    <a:firstRow>
      <a:tcTxStyle b="on">
        <a:fontRef idx="none">
          <a:schemeClr val="bg1"/>
        </a:fontRef>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2404" autoAdjust="0"/>
  </p:normalViewPr>
  <p:slideViewPr>
    <p:cSldViewPr snapToGrid="0" showGuides="1">
      <p:cViewPr varScale="1">
        <p:scale>
          <a:sx n="71" d="100"/>
          <a:sy n="71" d="100"/>
        </p:scale>
        <p:origin x="444" y="60"/>
      </p:cViewPr>
      <p:guideLst>
        <p:guide orient="horz" pos="2010"/>
        <p:guide pos="3840"/>
      </p:guideLst>
    </p:cSldViewPr>
  </p:slideViewPr>
  <p:notesTextViewPr>
    <p:cViewPr>
      <p:scale>
        <a:sx n="1" d="1"/>
        <a:sy n="1" d="1"/>
      </p:scale>
      <p:origin x="0" y="0"/>
    </p:cViewPr>
  </p:notesTextViewPr>
  <p:sorterViewPr>
    <p:cViewPr>
      <p:scale>
        <a:sx n="78" d="100"/>
        <a:sy n="7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62.xml"/><Relationship Id="rId26" Type="http://schemas.openxmlformats.org/officeDocument/2006/relationships/font" Target="fonts/font8.fntdata"/><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991024682124"/>
          <c:y val="0.286352268667381"/>
          <c:w val="0.699588631264024"/>
          <c:h val="0.561700607359771"/>
        </c:manualLayout>
      </c:layout>
      <c:barChart>
        <c:barDir val="col"/>
        <c:grouping val="clustered"/>
        <c:varyColors val="0"/>
        <c:ser>
          <c:idx val="0"/>
          <c:order val="0"/>
          <c:tx>
            <c:strRef>
              <c:f>Sheet1!$B$1</c:f>
              <c:strCache>
                <c:ptCount val="1"/>
                <c:pt idx="0">
                  <c:v>氯维地平-扬子江</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FAS</c:v>
                </c:pt>
                <c:pt idx="1">
                  <c:v>PPS</c:v>
                </c:pt>
              </c:strCache>
            </c:strRef>
          </c:cat>
          <c:val>
            <c:numRef>
              <c:f>Sheet1!$B$2:$B$3</c:f>
              <c:numCache>
                <c:formatCode>0.0%</c:formatCode>
                <c:ptCount val="2"/>
                <c:pt idx="0">
                  <c:v>0.95</c:v>
                </c:pt>
                <c:pt idx="1">
                  <c:v>0.954</c:v>
                </c:pt>
              </c:numCache>
            </c:numRef>
          </c:val>
        </c:ser>
        <c:ser>
          <c:idx val="1"/>
          <c:order val="1"/>
          <c:tx>
            <c:strRef>
              <c:f>Sheet1!$C$1</c:f>
              <c:strCache>
                <c:ptCount val="1"/>
                <c:pt idx="0">
                  <c:v>氯维地平-Cleviprex®</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FAS</c:v>
                </c:pt>
                <c:pt idx="1">
                  <c:v>PPS</c:v>
                </c:pt>
              </c:strCache>
            </c:strRef>
          </c:cat>
          <c:val>
            <c:numRef>
              <c:f>Sheet1!$C$2:$C$3</c:f>
              <c:numCache>
                <c:formatCode>0.0%</c:formatCode>
                <c:ptCount val="2"/>
                <c:pt idx="0">
                  <c:v>0.961</c:v>
                </c:pt>
                <c:pt idx="1">
                  <c:v>0.96</c:v>
                </c:pt>
              </c:numCache>
            </c:numRef>
          </c:val>
        </c:ser>
        <c:dLbls>
          <c:showLegendKey val="0"/>
          <c:showVal val="1"/>
          <c:showCatName val="0"/>
          <c:showSerName val="0"/>
          <c:showPercent val="0"/>
          <c:showBubbleSize val="0"/>
        </c:dLbls>
        <c:gapWidth val="246"/>
        <c:overlap val="-28"/>
        <c:axId val="893216255"/>
        <c:axId val="78758796"/>
      </c:barChart>
      <c:catAx>
        <c:axId val="893216255"/>
        <c:scaling>
          <c:orientation val="minMax"/>
        </c:scaling>
        <c:delete val="0"/>
        <c:axPos val="b"/>
        <c:majorTickMark val="none"/>
        <c:minorTickMark val="none"/>
        <c:tickLblPos val="nextTo"/>
        <c:spPr>
          <a:noFill/>
          <a:ln w="9525" cap="flat" cmpd="sng" algn="ctr">
            <a:solidFill>
              <a:srgbClr val="0070C0"/>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8758796"/>
        <c:crosses val="autoZero"/>
        <c:auto val="1"/>
        <c:lblAlgn val="ctr"/>
        <c:lblOffset val="100"/>
        <c:noMultiLvlLbl val="0"/>
      </c:catAx>
      <c:valAx>
        <c:axId val="78758796"/>
        <c:scaling>
          <c:orientation val="minMax"/>
          <c:max val="1"/>
          <c:min val="0"/>
        </c:scaling>
        <c:delete val="0"/>
        <c:axPos val="l"/>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t>收缩压下降到目标范围的患者比例</a:t>
                </a:r>
                <a:r>
                  <a:rPr lang="en-US" altLang="zh-CN"/>
                  <a:t>%</a:t>
                </a:r>
                <a:endParaRPr lang="en-US" altLang="zh-CN"/>
              </a:p>
            </c:rich>
          </c:tx>
          <c:layout>
            <c:manualLayout>
              <c:xMode val="edge"/>
              <c:yMode val="edge"/>
              <c:x val="0.039572342828465"/>
              <c:y val="0.235289923007264"/>
            </c:manualLayout>
          </c:layout>
          <c:overlay val="0"/>
          <c:spPr>
            <a:noFill/>
            <a:ln>
              <a:noFill/>
            </a:ln>
            <a:effectLst/>
          </c:spPr>
        </c:title>
        <c:numFmt formatCode="0%" sourceLinked="0"/>
        <c:majorTickMark val="out"/>
        <c:minorTickMark val="none"/>
        <c:tickLblPos val="nextTo"/>
        <c:spPr>
          <a:noFill/>
          <a:ln>
            <a:solidFill>
              <a:srgbClr val="0070C0"/>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93216255"/>
        <c:crosses val="autoZero"/>
        <c:crossBetween val="between"/>
        <c:majorUnit val="0.2"/>
        <c:minorUnit val="0.1"/>
      </c:valAx>
      <c:spPr>
        <a:noFill/>
        <a:ln>
          <a:noFill/>
        </a:ln>
        <a:effectLst/>
      </c:spPr>
    </c:plotArea>
    <c:legend>
      <c:legendPos val="b"/>
      <c:layout>
        <c:manualLayout>
          <c:xMode val="edge"/>
          <c:yMode val="edge"/>
          <c:x val="0.24824049080731"/>
          <c:y val="0.926223651304037"/>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d7f34e7f-0ce2-4aba-a400-c8dbe3f4beec}"/>
      </c:ext>
    </c:extLst>
  </c:chart>
  <c:spPr>
    <a:solidFill>
      <a:schemeClr val="bg1"/>
    </a:solidFill>
    <a:ln>
      <a:solidFill>
        <a:srgbClr val="0070C0"/>
      </a:solid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335025380711"/>
          <c:y val="0.274534161490683"/>
          <c:w val="0.672382026696748"/>
          <c:h val="0.56812777284827"/>
        </c:manualLayout>
      </c:layout>
      <c:barChart>
        <c:barDir val="col"/>
        <c:grouping val="clustered"/>
        <c:varyColors val="0"/>
        <c:ser>
          <c:idx val="0"/>
          <c:order val="0"/>
          <c:tx>
            <c:strRef>
              <c:f>Sheet1!$B$1</c:f>
              <c:strCache>
                <c:ptCount val="1"/>
                <c:pt idx="0">
                  <c:v>氯维地平-扬子江</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FAS</c:v>
                </c:pt>
                <c:pt idx="1">
                  <c:v>PPS</c:v>
                </c:pt>
              </c:strCache>
            </c:strRef>
          </c:cat>
          <c:val>
            <c:numRef>
              <c:f>Sheet1!$B$2:$B$3</c:f>
              <c:numCache>
                <c:formatCode>General</c:formatCode>
                <c:ptCount val="2"/>
                <c:pt idx="0">
                  <c:v>12</c:v>
                </c:pt>
                <c:pt idx="1">
                  <c:v>12</c:v>
                </c:pt>
              </c:numCache>
            </c:numRef>
          </c:val>
        </c:ser>
        <c:ser>
          <c:idx val="1"/>
          <c:order val="1"/>
          <c:tx>
            <c:strRef>
              <c:f>Sheet1!$C$1</c:f>
              <c:strCache>
                <c:ptCount val="1"/>
                <c:pt idx="0">
                  <c:v>氯维地平-Cleviprex®</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FAS</c:v>
                </c:pt>
                <c:pt idx="1">
                  <c:v>PPS</c:v>
                </c:pt>
              </c:strCache>
            </c:strRef>
          </c:cat>
          <c:val>
            <c:numRef>
              <c:f>Sheet1!$C$2:$C$3</c:f>
              <c:numCache>
                <c:formatCode>General</c:formatCode>
                <c:ptCount val="2"/>
                <c:pt idx="0">
                  <c:v>12</c:v>
                </c:pt>
                <c:pt idx="1">
                  <c:v>12</c:v>
                </c:pt>
              </c:numCache>
            </c:numRef>
          </c:val>
        </c:ser>
        <c:dLbls>
          <c:showLegendKey val="0"/>
          <c:showVal val="1"/>
          <c:showCatName val="0"/>
          <c:showSerName val="0"/>
          <c:showPercent val="0"/>
          <c:showBubbleSize val="0"/>
        </c:dLbls>
        <c:gapWidth val="246"/>
        <c:overlap val="-28"/>
        <c:axId val="893216255"/>
        <c:axId val="78758796"/>
      </c:barChart>
      <c:catAx>
        <c:axId val="893216255"/>
        <c:scaling>
          <c:orientation val="minMax"/>
        </c:scaling>
        <c:delete val="0"/>
        <c:axPos val="b"/>
        <c:majorTickMark val="none"/>
        <c:minorTickMark val="none"/>
        <c:tickLblPos val="nextTo"/>
        <c:spPr>
          <a:noFill/>
          <a:ln w="9525" cap="flat" cmpd="sng" algn="ctr">
            <a:solidFill>
              <a:srgbClr val="0070C0"/>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8758796"/>
        <c:crosses val="autoZero"/>
        <c:auto val="1"/>
        <c:lblAlgn val="ctr"/>
        <c:lblOffset val="100"/>
        <c:noMultiLvlLbl val="0"/>
      </c:catAx>
      <c:valAx>
        <c:axId val="78758796"/>
        <c:scaling>
          <c:orientation val="minMax"/>
          <c:max val="15"/>
          <c:min val="0"/>
        </c:scaling>
        <c:delete val="0"/>
        <c:axPos val="l"/>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rPr lang="en-US" altLang="zh-CN"/>
                  <a:t>收缩压达到目标范围所使用的中位时间(min)</a:t>
                </a:r>
                <a:endParaRPr lang="en-US" altLang="zh-CN"/>
              </a:p>
            </c:rich>
          </c:tx>
          <c:layout>
            <c:manualLayout>
              <c:xMode val="edge"/>
              <c:yMode val="edge"/>
              <c:x val="0.0669968300993342"/>
              <c:y val="0.196507414246654"/>
            </c:manualLayout>
          </c:layout>
          <c:overlay val="0"/>
          <c:spPr>
            <a:noFill/>
            <a:ln>
              <a:noFill/>
            </a:ln>
            <a:effectLst/>
          </c:spPr>
        </c:title>
        <c:numFmt formatCode="General" sourceLinked="1"/>
        <c:majorTickMark val="out"/>
        <c:minorTickMark val="none"/>
        <c:tickLblPos val="nextTo"/>
        <c:spPr>
          <a:noFill/>
          <a:ln>
            <a:solidFill>
              <a:srgbClr val="0070C0"/>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93216255"/>
        <c:crosses val="autoZero"/>
        <c:crossBetween val="between"/>
        <c:majorUnit val="3"/>
        <c:minorUnit val="1"/>
      </c:valAx>
      <c:spPr>
        <a:noFill/>
        <a:ln>
          <a:noFill/>
        </a:ln>
        <a:effectLst/>
      </c:spPr>
    </c:plotArea>
    <c:legend>
      <c:legendPos val="b"/>
      <c:layout>
        <c:manualLayout>
          <c:xMode val="edge"/>
          <c:yMode val="edge"/>
          <c:x val="0.191719281437083"/>
          <c:y val="0.91960958296362"/>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5ebc6029-215f-4f11-b982-d518369d1e94}"/>
      </c:ext>
    </c:extLst>
  </c:chart>
  <c:spPr>
    <a:solidFill>
      <a:schemeClr val="bg1"/>
    </a:solidFill>
    <a:ln>
      <a:solidFill>
        <a:srgbClr val="0070C0"/>
      </a:solid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399699191577"/>
          <c:y val="0.274534161490683"/>
          <c:w val="0.648317352885881"/>
          <c:h val="0.56812777284827"/>
        </c:manualLayout>
      </c:layout>
      <c:barChart>
        <c:barDir val="col"/>
        <c:grouping val="clustered"/>
        <c:varyColors val="0"/>
        <c:ser>
          <c:idx val="0"/>
          <c:order val="0"/>
          <c:tx>
            <c:strRef>
              <c:f>Sheet1!$B$1</c:f>
              <c:strCache>
                <c:ptCount val="1"/>
                <c:pt idx="0">
                  <c:v>氯维地平-扬子江</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FAS</c:v>
                </c:pt>
                <c:pt idx="1">
                  <c:v>PPS</c:v>
                </c:pt>
              </c:strCache>
            </c:strRef>
          </c:cat>
          <c:val>
            <c:numRef>
              <c:f>Sheet1!$B$2:$B$3</c:f>
              <c:numCache>
                <c:formatCode>0.0%</c:formatCode>
                <c:ptCount val="2"/>
                <c:pt idx="0">
                  <c:v>0.605</c:v>
                </c:pt>
                <c:pt idx="1">
                  <c:v>0.615</c:v>
                </c:pt>
              </c:numCache>
            </c:numRef>
          </c:val>
        </c:ser>
        <c:ser>
          <c:idx val="1"/>
          <c:order val="1"/>
          <c:tx>
            <c:strRef>
              <c:f>Sheet1!$C$1</c:f>
              <c:strCache>
                <c:ptCount val="1"/>
                <c:pt idx="0">
                  <c:v>氯维地平-Cleviprex®</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FAS</c:v>
                </c:pt>
                <c:pt idx="1">
                  <c:v>PPS</c:v>
                </c:pt>
              </c:strCache>
            </c:strRef>
          </c:cat>
          <c:val>
            <c:numRef>
              <c:f>Sheet1!$C$2:$C$3</c:f>
              <c:numCache>
                <c:formatCode>0.0%</c:formatCode>
                <c:ptCount val="2"/>
                <c:pt idx="0">
                  <c:v>0.51</c:v>
                </c:pt>
                <c:pt idx="1">
                  <c:v>0.51</c:v>
                </c:pt>
              </c:numCache>
            </c:numRef>
          </c:val>
        </c:ser>
        <c:dLbls>
          <c:showLegendKey val="0"/>
          <c:showVal val="1"/>
          <c:showCatName val="0"/>
          <c:showSerName val="0"/>
          <c:showPercent val="0"/>
          <c:showBubbleSize val="0"/>
        </c:dLbls>
        <c:gapWidth val="246"/>
        <c:overlap val="-28"/>
        <c:axId val="893216255"/>
        <c:axId val="78758796"/>
      </c:barChart>
      <c:catAx>
        <c:axId val="893216255"/>
        <c:scaling>
          <c:orientation val="minMax"/>
        </c:scaling>
        <c:delete val="0"/>
        <c:axPos val="b"/>
        <c:majorTickMark val="none"/>
        <c:minorTickMark val="none"/>
        <c:tickLblPos val="nextTo"/>
        <c:spPr>
          <a:noFill/>
          <a:ln w="9525" cap="flat" cmpd="sng" algn="ctr">
            <a:solidFill>
              <a:srgbClr val="0070C0"/>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8758796"/>
        <c:crosses val="autoZero"/>
        <c:auto val="1"/>
        <c:lblAlgn val="ctr"/>
        <c:lblOffset val="100"/>
        <c:noMultiLvlLbl val="0"/>
      </c:catAx>
      <c:valAx>
        <c:axId val="78758796"/>
        <c:scaling>
          <c:orientation val="minMax"/>
          <c:max val="1"/>
          <c:min val="0"/>
        </c:scaling>
        <c:delete val="0"/>
        <c:axPos val="l"/>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rPr lang="en-US" altLang="zh-CN"/>
                  <a:t>．成功过渡到口服降压药治疗的受试者比例%</a:t>
                </a:r>
                <a:endParaRPr lang="en-US" altLang="zh-CN"/>
              </a:p>
            </c:rich>
          </c:tx>
          <c:layout>
            <c:manualLayout>
              <c:xMode val="edge"/>
              <c:yMode val="edge"/>
              <c:x val="0.0669968300993342"/>
              <c:y val="0.196507414246654"/>
            </c:manualLayout>
          </c:layout>
          <c:overlay val="0"/>
          <c:spPr>
            <a:noFill/>
            <a:ln>
              <a:noFill/>
            </a:ln>
            <a:effectLst/>
          </c:spPr>
        </c:title>
        <c:numFmt formatCode="0%" sourceLinked="0"/>
        <c:majorTickMark val="out"/>
        <c:minorTickMark val="none"/>
        <c:tickLblPos val="nextTo"/>
        <c:spPr>
          <a:noFill/>
          <a:ln>
            <a:solidFill>
              <a:srgbClr val="0070C0"/>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93216255"/>
        <c:crosses val="autoZero"/>
        <c:crossBetween val="between"/>
        <c:majorUnit val="0.2"/>
      </c:valAx>
      <c:spPr>
        <a:noFill/>
        <a:ln>
          <a:noFill/>
        </a:ln>
        <a:effectLst/>
      </c:spPr>
    </c:plotArea>
    <c:legend>
      <c:legendPos val="b"/>
      <c:layout>
        <c:manualLayout>
          <c:xMode val="edge"/>
          <c:yMode val="edge"/>
          <c:x val="0.225372223719467"/>
          <c:y val="0.922448979591837"/>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5ebc6029-215f-4f11-b982-d518369d1e94}"/>
      </c:ext>
    </c:extLst>
  </c:chart>
  <c:spPr>
    <a:solidFill>
      <a:schemeClr val="bg1"/>
    </a:solidFill>
    <a:ln>
      <a:solidFill>
        <a:srgbClr val="0070C0"/>
      </a:solid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70898757345"/>
          <c:y val="0.238344945657704"/>
          <c:w val="0.282284943647047"/>
          <c:h val="0.56170060735977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A4A4A6"/>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氯维地平</c:v>
                </c:pt>
                <c:pt idx="1">
                  <c:v>尼卡地平</c:v>
                </c:pt>
              </c:strCache>
            </c:strRef>
          </c:cat>
          <c:val>
            <c:numRef>
              <c:f>Sheet1!$B$2:$C$2</c:f>
              <c:numCache>
                <c:formatCode>0.0%</c:formatCode>
                <c:ptCount val="2"/>
                <c:pt idx="0">
                  <c:v>1</c:v>
                </c:pt>
                <c:pt idx="1">
                  <c:v>0.959</c:v>
                </c:pt>
              </c:numCache>
            </c:numRef>
          </c:val>
        </c:ser>
        <c:dLbls>
          <c:showLegendKey val="0"/>
          <c:showVal val="1"/>
          <c:showCatName val="0"/>
          <c:showSerName val="0"/>
          <c:showPercent val="0"/>
          <c:showBubbleSize val="0"/>
        </c:dLbls>
        <c:gapWidth val="246"/>
        <c:overlap val="-28"/>
        <c:axId val="893216255"/>
        <c:axId val="78758796"/>
      </c:barChart>
      <c:catAx>
        <c:axId val="893216255"/>
        <c:scaling>
          <c:orientation val="minMax"/>
        </c:scaling>
        <c:delete val="0"/>
        <c:axPos val="b"/>
        <c:majorTickMark val="none"/>
        <c:minorTickMark val="none"/>
        <c:tickLblPos val="nextTo"/>
        <c:spPr>
          <a:noFill/>
          <a:ln w="9525" cap="flat" cmpd="sng" algn="ctr">
            <a:solidFill>
              <a:srgbClr val="0070C0"/>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8758796"/>
        <c:crosses val="autoZero"/>
        <c:auto val="1"/>
        <c:lblAlgn val="ctr"/>
        <c:lblOffset val="100"/>
        <c:noMultiLvlLbl val="0"/>
      </c:catAx>
      <c:valAx>
        <c:axId val="78758796"/>
        <c:scaling>
          <c:orientation val="minMax"/>
          <c:max val="1"/>
          <c:min val="0"/>
        </c:scaling>
        <c:delete val="0"/>
        <c:axPos val="l"/>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t>收缩压下降到目标范围的患者比例</a:t>
                </a:r>
                <a:r>
                  <a:rPr lang="en-US" altLang="zh-CN"/>
                  <a:t>%</a:t>
                </a:r>
                <a:endParaRPr lang="en-US" altLang="zh-CN"/>
              </a:p>
            </c:rich>
          </c:tx>
          <c:layout>
            <c:manualLayout>
              <c:xMode val="edge"/>
              <c:yMode val="edge"/>
              <c:x val="0.039572342828465"/>
              <c:y val="0.235289923007264"/>
            </c:manualLayout>
          </c:layout>
          <c:overlay val="0"/>
          <c:spPr>
            <a:noFill/>
            <a:ln>
              <a:noFill/>
            </a:ln>
            <a:effectLst/>
          </c:spPr>
        </c:title>
        <c:numFmt formatCode="0%" sourceLinked="0"/>
        <c:majorTickMark val="out"/>
        <c:minorTickMark val="none"/>
        <c:tickLblPos val="nextTo"/>
        <c:spPr>
          <a:noFill/>
          <a:ln>
            <a:solidFill>
              <a:srgbClr val="0070C0"/>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93216255"/>
        <c:crosses val="autoZero"/>
        <c:crossBetween val="between"/>
        <c:majorUnit val="0.2"/>
        <c:minorUnit val="0.1"/>
      </c:valAx>
      <c:spPr>
        <a:noFill/>
        <a:ln>
          <a:noFill/>
        </a:ln>
        <a:effectLst/>
      </c:spPr>
    </c:plotArea>
    <c:plotVisOnly val="1"/>
    <c:dispBlanksAs val="gap"/>
    <c:showDLblsOverMax val="0"/>
    <c:extLst>
      <c:ext uri="{0b15fc19-7d7d-44ad-8c2d-2c3a37ce22c3}">
        <chartProps xmlns="https://web.wps.cn/et/2018/main" chartId="{d7f34e7f-0ce2-4aba-a400-c8dbe3f4beec}"/>
      </c:ext>
    </c:extLst>
  </c:chart>
  <c:spPr>
    <a:solidFill>
      <a:schemeClr val="bg1"/>
    </a:solidFill>
    <a:ln>
      <a:solidFill>
        <a:srgbClr val="0070C0"/>
      </a:solid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221441477615"/>
          <c:y val="0.239694933720719"/>
          <c:w val="0.625858261393295"/>
          <c:h val="0.598402033775195"/>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A4A4A6"/>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氯维地平</c:v>
                </c:pt>
                <c:pt idx="1">
                  <c:v>尼卡地平</c:v>
                </c:pt>
              </c:strCache>
            </c:strRef>
          </c:cat>
          <c:val>
            <c:numRef>
              <c:f>Sheet1!$B$2:$C$2</c:f>
              <c:numCache>
                <c:formatCode>General</c:formatCode>
                <c:ptCount val="2"/>
                <c:pt idx="0">
                  <c:v>9</c:v>
                </c:pt>
                <c:pt idx="1">
                  <c:v>12</c:v>
                </c:pt>
              </c:numCache>
            </c:numRef>
          </c:val>
        </c:ser>
        <c:dLbls>
          <c:showLegendKey val="0"/>
          <c:showVal val="1"/>
          <c:showCatName val="0"/>
          <c:showSerName val="0"/>
          <c:showPercent val="0"/>
          <c:showBubbleSize val="0"/>
        </c:dLbls>
        <c:gapWidth val="246"/>
        <c:overlap val="-28"/>
        <c:axId val="893216255"/>
        <c:axId val="78758796"/>
      </c:barChart>
      <c:catAx>
        <c:axId val="893216255"/>
        <c:scaling>
          <c:orientation val="minMax"/>
        </c:scaling>
        <c:delete val="0"/>
        <c:axPos val="b"/>
        <c:majorTickMark val="none"/>
        <c:minorTickMark val="none"/>
        <c:tickLblPos val="nextTo"/>
        <c:spPr>
          <a:noFill/>
          <a:ln w="9525" cap="flat" cmpd="sng" algn="ctr">
            <a:solidFill>
              <a:srgbClr val="0070C0"/>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8758796"/>
        <c:crosses val="autoZero"/>
        <c:auto val="1"/>
        <c:lblAlgn val="ctr"/>
        <c:lblOffset val="100"/>
        <c:noMultiLvlLbl val="0"/>
      </c:catAx>
      <c:valAx>
        <c:axId val="78758796"/>
        <c:scaling>
          <c:orientation val="minMax"/>
          <c:max val="15"/>
          <c:min val="0"/>
        </c:scaling>
        <c:delete val="0"/>
        <c:axPos val="l"/>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rPr lang="en-US" altLang="zh-CN"/>
                  <a:t>达到目标收缩压的中位时间</a:t>
                </a:r>
                <a:r>
                  <a:rPr altLang="en-US"/>
                  <a:t>（</a:t>
                </a:r>
                <a:r>
                  <a:rPr lang="en-US" altLang="zh-CN"/>
                  <a:t>min</a:t>
                </a:r>
                <a:r>
                  <a:rPr altLang="en-US"/>
                  <a:t>）</a:t>
                </a:r>
                <a:endParaRPr altLang="en-US"/>
              </a:p>
            </c:rich>
          </c:tx>
          <c:layout>
            <c:manualLayout>
              <c:xMode val="edge"/>
              <c:yMode val="edge"/>
              <c:x val="0.08173255162188"/>
              <c:y val="0.239466425640277"/>
            </c:manualLayout>
          </c:layout>
          <c:overlay val="0"/>
          <c:spPr>
            <a:noFill/>
            <a:ln>
              <a:noFill/>
            </a:ln>
            <a:effectLst/>
          </c:spPr>
        </c:title>
        <c:numFmt formatCode="0_);[Red]\(0\)" sourceLinked="0"/>
        <c:majorTickMark val="out"/>
        <c:minorTickMark val="none"/>
        <c:tickLblPos val="nextTo"/>
        <c:spPr>
          <a:noFill/>
          <a:ln>
            <a:solidFill>
              <a:srgbClr val="0070C0"/>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93216255"/>
        <c:crosses val="autoZero"/>
        <c:crossBetween val="between"/>
        <c:majorUnit val="3"/>
        <c:minorUnit val="0.1"/>
      </c:valAx>
      <c:spPr>
        <a:noFill/>
        <a:ln>
          <a:noFill/>
        </a:ln>
        <a:effectLst/>
      </c:spPr>
    </c:plotArea>
    <c:plotVisOnly val="1"/>
    <c:dispBlanksAs val="gap"/>
    <c:showDLblsOverMax val="0"/>
    <c:extLst>
      <c:ext uri="{0b15fc19-7d7d-44ad-8c2d-2c3a37ce22c3}">
        <chartProps xmlns="https://web.wps.cn/et/2018/main" chartId="{d7f34e7f-0ce2-4aba-a400-c8dbe3f4beec}"/>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轻型卒中临床诊疗中国专家共识（2024版）</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a:xfrm>
            <a:off x="0" y="802216"/>
            <a:ext cx="12192000" cy="61462"/>
          </a:xfrm>
          <a:prstGeom prst="rect">
            <a:avLst/>
          </a:prstGeom>
          <a:solidFill>
            <a:schemeClr val="bg1"/>
          </a:solidFill>
          <a:ln>
            <a:noFill/>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14991"/>
            <a:ext cx="12192000" cy="786264"/>
          </a:xfrm>
          <a:prstGeom prst="rect">
            <a:avLst/>
          </a:prstGeom>
          <a:gradFill>
            <a:gsLst>
              <a:gs pos="0">
                <a:srgbClr val="DECAB7">
                  <a:alpha val="63000"/>
                </a:srgb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10072557" y="241271"/>
            <a:ext cx="1992443" cy="461665"/>
          </a:xfrm>
          <a:prstGeom prst="rect">
            <a:avLst/>
          </a:prstGeom>
          <a:noFill/>
        </p:spPr>
        <p:txBody>
          <a:bodyPr wrap="square" rtlCol="0">
            <a:spAutoFit/>
          </a:bodyPr>
          <a:lstStyle/>
          <a:p>
            <a:pPr algn="r"/>
            <a:r>
              <a:rPr lang="en-US" altLang="zh-CN" sz="2400" dirty="0">
                <a:solidFill>
                  <a:srgbClr val="A56A37"/>
                </a:solidFill>
                <a:effectLst>
                  <a:outerShdw blurRad="38100" dist="38100" dir="2700000" algn="tl">
                    <a:srgbClr val="000000">
                      <a:alpha val="30000"/>
                    </a:srgbClr>
                  </a:outerShdw>
                </a:effectLst>
                <a:latin typeface="思源宋体 CN Heavy" panose="02020900000000000000" pitchFamily="18" charset="-122"/>
                <a:ea typeface="思源宋体 CN Heavy" panose="02020900000000000000" pitchFamily="18" charset="-122"/>
                <a:cs typeface="Aparajita" panose="020B0604020202020204" pitchFamily="34" charset="0"/>
              </a:rPr>
              <a:t>PART  01</a:t>
            </a:r>
            <a:endParaRPr lang="zh-CN" altLang="en-US" sz="2400" dirty="0">
              <a:solidFill>
                <a:srgbClr val="A56A37"/>
              </a:solidFill>
              <a:effectLst>
                <a:outerShdw blurRad="38100" dist="38100" dir="2700000" algn="tl">
                  <a:srgbClr val="000000">
                    <a:alpha val="30000"/>
                  </a:srgbClr>
                </a:outerShdw>
              </a:effectLst>
              <a:latin typeface="思源宋体 CN Heavy" panose="02020900000000000000" pitchFamily="18" charset="-122"/>
              <a:ea typeface="思源宋体 CN Heavy" panose="02020900000000000000" pitchFamily="18" charset="-122"/>
              <a:cs typeface="Aparajita" panose="020B0604020202020204" pitchFamily="34" charset="0"/>
            </a:endParaRPr>
          </a:p>
        </p:txBody>
      </p:sp>
      <p:grpSp>
        <p:nvGrpSpPr>
          <p:cNvPr id="6" name="组合 5"/>
          <p:cNvGrpSpPr/>
          <p:nvPr userDrawn="1"/>
        </p:nvGrpSpPr>
        <p:grpSpPr>
          <a:xfrm rot="16200000">
            <a:off x="204908" y="232511"/>
            <a:ext cx="395240" cy="384533"/>
            <a:chOff x="314788" y="293832"/>
            <a:chExt cx="602551" cy="384533"/>
          </a:xfrm>
          <a:effectLst>
            <a:outerShdw blurRad="101600" dist="38100" dir="2700000" algn="tl" rotWithShape="0">
              <a:prstClr val="black">
                <a:alpha val="10000"/>
              </a:prstClr>
            </a:outerShdw>
          </a:effectLst>
        </p:grpSpPr>
        <p:cxnSp>
          <p:nvCxnSpPr>
            <p:cNvPr id="7" name="直接连接符 6"/>
            <p:cNvCxnSpPr/>
            <p:nvPr/>
          </p:nvCxnSpPr>
          <p:spPr>
            <a:xfrm rot="5400000" flipV="1">
              <a:off x="426391" y="310409"/>
              <a:ext cx="0" cy="223199"/>
            </a:xfrm>
            <a:prstGeom prst="line">
              <a:avLst/>
            </a:prstGeom>
            <a:ln w="63500">
              <a:solidFill>
                <a:srgbClr val="CAA27E"/>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flipV="1">
              <a:off x="616065" y="248913"/>
              <a:ext cx="0" cy="602548"/>
            </a:xfrm>
            <a:prstGeom prst="line">
              <a:avLst/>
            </a:prstGeom>
            <a:ln w="63500">
              <a:solidFill>
                <a:srgbClr val="CAA27E"/>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5400000" flipV="1">
              <a:off x="495614" y="497539"/>
              <a:ext cx="0" cy="361651"/>
            </a:xfrm>
            <a:prstGeom prst="line">
              <a:avLst/>
            </a:prstGeom>
            <a:ln w="63500">
              <a:solidFill>
                <a:srgbClr val="CAA27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flipV="1">
              <a:off x="495616" y="113008"/>
              <a:ext cx="0" cy="361648"/>
            </a:xfrm>
            <a:prstGeom prst="line">
              <a:avLst/>
            </a:prstGeom>
            <a:ln w="63500">
              <a:solidFill>
                <a:srgbClr val="CAA27E"/>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088782-2B32-4233-814D-CED713BD12C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5934215-EF33-4E28-8D1D-CB1C76F5707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0" y="0"/>
            <a:ext cx="33496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1857037" y="0"/>
            <a:ext cx="33496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rot="16200000">
            <a:off x="433934" y="-23599"/>
            <a:ext cx="727631" cy="1595500"/>
          </a:xfrm>
          <a:custGeom>
            <a:avLst/>
            <a:gdLst>
              <a:gd name="connsiteX0" fmla="*/ 0 w 1368000"/>
              <a:gd name="connsiteY0" fmla="*/ 0 h 2780927"/>
              <a:gd name="connsiteX1" fmla="*/ 1368000 w 1368000"/>
              <a:gd name="connsiteY1" fmla="*/ 0 h 2780927"/>
              <a:gd name="connsiteX2" fmla="*/ 1368000 w 1368000"/>
              <a:gd name="connsiteY2" fmla="*/ 2096927 h 2780927"/>
              <a:gd name="connsiteX3" fmla="*/ 684000 w 1368000"/>
              <a:gd name="connsiteY3" fmla="*/ 2780927 h 2780927"/>
              <a:gd name="connsiteX4" fmla="*/ 0 w 1368000"/>
              <a:gd name="connsiteY4" fmla="*/ 2096927 h 2780927"/>
              <a:gd name="connsiteX5" fmla="*/ 0 w 1368000"/>
              <a:gd name="connsiteY5" fmla="*/ 0 h 27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000" h="2780927">
                <a:moveTo>
                  <a:pt x="0" y="0"/>
                </a:moveTo>
                <a:lnTo>
                  <a:pt x="1368000" y="0"/>
                </a:lnTo>
                <a:lnTo>
                  <a:pt x="1368000" y="2096927"/>
                </a:lnTo>
                <a:cubicBezTo>
                  <a:pt x="1368000" y="2474690"/>
                  <a:pt x="1061763" y="2780927"/>
                  <a:pt x="684000" y="2780927"/>
                </a:cubicBezTo>
                <a:cubicBezTo>
                  <a:pt x="306237" y="2780927"/>
                  <a:pt x="0" y="2474690"/>
                  <a:pt x="0" y="2096927"/>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占位符 18"/>
          <p:cNvSpPr>
            <a:spLocks noGrp="1"/>
          </p:cNvSpPr>
          <p:nvPr>
            <p:ph type="body" sz="quarter" idx="10" hasCustomPrompt="1"/>
          </p:nvPr>
        </p:nvSpPr>
        <p:spPr>
          <a:xfrm>
            <a:off x="377973" y="497152"/>
            <a:ext cx="839551" cy="553998"/>
          </a:xfrm>
        </p:spPr>
        <p:txBody>
          <a:bodyPr wrap="square" lIns="0" tIns="0" rIns="0" bIns="0">
            <a:spAutoFit/>
          </a:bodyPr>
          <a:lstStyle>
            <a:lvl1pPr marL="0" indent="0" algn="r">
              <a:buNone/>
              <a:defRPr sz="4000" b="0">
                <a:solidFill>
                  <a:schemeClr val="bg1"/>
                </a:solidFill>
              </a:defRPr>
            </a:lvl1pPr>
          </a:lstStyle>
          <a:p>
            <a:pPr lvl="0"/>
            <a:r>
              <a:rPr lang="en-US" altLang="zh-CN"/>
              <a:t>01</a:t>
            </a:r>
            <a:endParaRPr lang="zh-CN" altLang="en-US"/>
          </a:p>
        </p:txBody>
      </p:sp>
      <p:sp>
        <p:nvSpPr>
          <p:cNvPr id="12" name="文本占位符 18"/>
          <p:cNvSpPr>
            <a:spLocks noGrp="1"/>
          </p:cNvSpPr>
          <p:nvPr>
            <p:ph type="body" sz="quarter" idx="11" hasCustomPrompt="1"/>
          </p:nvPr>
        </p:nvSpPr>
        <p:spPr>
          <a:xfrm>
            <a:off x="1806303" y="524852"/>
            <a:ext cx="3008387" cy="498598"/>
          </a:xfrm>
        </p:spPr>
        <p:txBody>
          <a:bodyPr wrap="square" lIns="0" tIns="0" rIns="0" bIns="0">
            <a:spAutoFit/>
          </a:bodyPr>
          <a:lstStyle>
            <a:lvl1pPr marL="0" indent="0" algn="l">
              <a:buNone/>
              <a:defRPr sz="3600" b="0">
                <a:solidFill>
                  <a:schemeClr val="accent2"/>
                </a:solidFill>
              </a:defRPr>
            </a:lvl1pPr>
          </a:lstStyle>
          <a:p>
            <a:pPr lvl="0"/>
            <a:r>
              <a:rPr lang="zh-CN" altLang="en-US"/>
              <a:t>章节标题</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8.png"/><Relationship Id="rId2" Type="http://schemas.openxmlformats.org/officeDocument/2006/relationships/image" Target="../media/image2.png"/><Relationship Id="rId16" Type="http://schemas.openxmlformats.org/officeDocument/2006/relationships/notesSlide" Target="../notesSlides/notesSlide9.xml"/><Relationship Id="rId15" Type="http://schemas.openxmlformats.org/officeDocument/2006/relationships/slideLayout" Target="../slideLayouts/slideLayout2.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6" Type="http://schemas.openxmlformats.org/officeDocument/2006/relationships/notesSlide" Target="../notesSlides/notesSlide10.xml"/><Relationship Id="rId35" Type="http://schemas.openxmlformats.org/officeDocument/2006/relationships/slideLayout" Target="../slideLayouts/slideLayout2.xml"/><Relationship Id="rId34" Type="http://schemas.openxmlformats.org/officeDocument/2006/relationships/tags" Target="../tags/tag61.xml"/><Relationship Id="rId33" Type="http://schemas.openxmlformats.org/officeDocument/2006/relationships/image" Target="../media/image16.svg"/><Relationship Id="rId32" Type="http://schemas.openxmlformats.org/officeDocument/2006/relationships/image" Target="../media/image15.png"/><Relationship Id="rId31" Type="http://schemas.openxmlformats.org/officeDocument/2006/relationships/tags" Target="../tags/tag60.xml"/><Relationship Id="rId30" Type="http://schemas.openxmlformats.org/officeDocument/2006/relationships/tags" Target="../tags/tag59.xml"/><Relationship Id="rId3" Type="http://schemas.openxmlformats.org/officeDocument/2006/relationships/tags" Target="../tags/tag38.xml"/><Relationship Id="rId29" Type="http://schemas.openxmlformats.org/officeDocument/2006/relationships/tags" Target="../tags/tag58.xml"/><Relationship Id="rId28" Type="http://schemas.openxmlformats.org/officeDocument/2006/relationships/tags" Target="../tags/tag57.xml"/><Relationship Id="rId27" Type="http://schemas.openxmlformats.org/officeDocument/2006/relationships/image" Target="../media/image14.svg"/><Relationship Id="rId26" Type="http://schemas.openxmlformats.org/officeDocument/2006/relationships/image" Target="../media/image13.png"/><Relationship Id="rId25" Type="http://schemas.openxmlformats.org/officeDocument/2006/relationships/tags" Target="../tags/tag56.xml"/><Relationship Id="rId24" Type="http://schemas.openxmlformats.org/officeDocument/2006/relationships/tags" Target="../tags/tag55.xml"/><Relationship Id="rId23" Type="http://schemas.openxmlformats.org/officeDocument/2006/relationships/tags" Target="../tags/tag54.xml"/><Relationship Id="rId22" Type="http://schemas.openxmlformats.org/officeDocument/2006/relationships/tags" Target="../tags/tag53.xml"/><Relationship Id="rId21" Type="http://schemas.openxmlformats.org/officeDocument/2006/relationships/image" Target="../media/image12.svg"/><Relationship Id="rId20" Type="http://schemas.openxmlformats.org/officeDocument/2006/relationships/image" Target="../media/image11.png"/><Relationship Id="rId2" Type="http://schemas.openxmlformats.org/officeDocument/2006/relationships/tags" Target="../tags/tag37.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image" Target="../media/image10.svg"/><Relationship Id="rId12" Type="http://schemas.openxmlformats.org/officeDocument/2006/relationships/image" Target="../media/image9.png"/><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4" Type="http://schemas.openxmlformats.org/officeDocument/2006/relationships/notesSlide" Target="../notesSlides/notesSlide1.xml"/><Relationship Id="rId13" Type="http://schemas.openxmlformats.org/officeDocument/2006/relationships/slideLayout" Target="../slideLayouts/slideLayout2.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3.xml"/><Relationship Id="rId7" Type="http://schemas.openxmlformats.org/officeDocument/2006/relationships/image" Target="../media/image5.png"/><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chart" Target="../charts/chart5.xml"/><Relationship Id="rId12" Type="http://schemas.openxmlformats.org/officeDocument/2006/relationships/notesSlide" Target="../notesSlides/notesSlide7.xml"/><Relationship Id="rId11" Type="http://schemas.openxmlformats.org/officeDocument/2006/relationships/slideLayout" Target="../slideLayouts/slideLayout2.xml"/><Relationship Id="rId10" Type="http://schemas.openxmlformats.org/officeDocument/2006/relationships/image" Target="../media/image7.svg"/><Relationship Id="rId1" Type="http://schemas.openxmlformats.org/officeDocument/2006/relationships/chart" Target="../charts/chart4.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 y="5442857"/>
            <a:ext cx="2685144" cy="1415144"/>
            <a:chOff x="-1" y="5442857"/>
            <a:chExt cx="2685144" cy="1415144"/>
          </a:xfrm>
        </p:grpSpPr>
        <p:sp>
          <p:nvSpPr>
            <p:cNvPr id="24"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flipH="1" flipV="1">
            <a:off x="9518060" y="5860"/>
            <a:ext cx="2685144" cy="1415144"/>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descr="扬子江logo"/>
          <p:cNvPicPr>
            <a:picLocks noChangeAspect="1"/>
          </p:cNvPicPr>
          <p:nvPr>
            <p:custDataLst>
              <p:tags r:id="rId1"/>
            </p:custDataLst>
          </p:nvPr>
        </p:nvPicPr>
        <p:blipFill>
          <a:blip r:embed="rId2"/>
          <a:stretch>
            <a:fillRect/>
          </a:stretch>
        </p:blipFill>
        <p:spPr>
          <a:xfrm>
            <a:off x="422275" y="321310"/>
            <a:ext cx="1801495" cy="442595"/>
          </a:xfrm>
          <a:prstGeom prst="rect">
            <a:avLst/>
          </a:prstGeom>
        </p:spPr>
      </p:pic>
      <p:sp>
        <p:nvSpPr>
          <p:cNvPr id="2" name="文本框 1"/>
          <p:cNvSpPr txBox="1"/>
          <p:nvPr>
            <p:custDataLst>
              <p:tags r:id="rId3"/>
            </p:custDataLst>
          </p:nvPr>
        </p:nvSpPr>
        <p:spPr>
          <a:xfrm>
            <a:off x="1859042" y="1209257"/>
            <a:ext cx="8473915" cy="1476375"/>
          </a:xfrm>
          <a:prstGeom prst="rect">
            <a:avLst/>
          </a:prstGeom>
          <a:noFill/>
        </p:spPr>
        <p:txBody>
          <a:bodyPr wrap="square">
            <a:spAutoFit/>
          </a:bodyPr>
          <a:lstStyle/>
          <a:p>
            <a:pPr algn="ctr" fontAlgn="auto">
              <a:lnSpc>
                <a:spcPct val="150000"/>
              </a:lnSpc>
            </a:pPr>
            <a:r>
              <a:rPr lang="en-US" altLang="zh-CN" sz="6000" b="1" dirty="0">
                <a:solidFill>
                  <a:srgbClr val="3957BB"/>
                </a:solidFill>
                <a:sym typeface="Arial" panose="020B0604020202020204" pitchFamily="34" charset="0"/>
              </a:rPr>
              <a:t>氯维地平乳状注射液</a:t>
            </a:r>
            <a:endParaRPr lang="en-US" altLang="zh-CN" sz="6000" b="1" dirty="0">
              <a:solidFill>
                <a:srgbClr val="3957BB"/>
              </a:solidFill>
              <a:sym typeface="Arial" panose="020B0604020202020204" pitchFamily="34" charset="0"/>
            </a:endParaRPr>
          </a:p>
        </p:txBody>
      </p:sp>
      <p:sp>
        <p:nvSpPr>
          <p:cNvPr id="5" name="文本框 4"/>
          <p:cNvSpPr txBox="1"/>
          <p:nvPr/>
        </p:nvSpPr>
        <p:spPr>
          <a:xfrm>
            <a:off x="3534410" y="2735580"/>
            <a:ext cx="6798310" cy="1548765"/>
          </a:xfrm>
          <a:prstGeom prst="rect">
            <a:avLst/>
          </a:prstGeom>
          <a:noFill/>
        </p:spPr>
        <p:txBody>
          <a:bodyPr wrap="square" lIns="0" tIns="0" rIns="0" bIns="0" rtlCol="0">
            <a:noAutofit/>
          </a:bodyPr>
          <a:p>
            <a:pPr marL="285750" indent="-285750" algn="just">
              <a:lnSpc>
                <a:spcPct val="160000"/>
              </a:lnSpc>
              <a:spcBef>
                <a:spcPts val="0"/>
              </a:spcBef>
              <a:spcAft>
                <a:spcPts val="0"/>
              </a:spcAft>
              <a:buFont typeface="Wingdings" panose="05000000000000000000" charset="0"/>
              <a:buChar char="p"/>
            </a:pPr>
            <a:r>
              <a:rPr lang="zh-CN" altLang="en-US" sz="1400" smtClean="0">
                <a:solidFill>
                  <a:schemeClr val="bg1">
                    <a:lumMod val="50000"/>
                  </a:schemeClr>
                </a:solidFill>
                <a:sym typeface="+mn-ea"/>
              </a:rPr>
              <a:t>国家卫健委第二批</a:t>
            </a:r>
            <a:r>
              <a:rPr lang="zh-CN" altLang="en-US" sz="1400" b="1" smtClean="0">
                <a:solidFill>
                  <a:srgbClr val="FF0000"/>
                </a:solidFill>
                <a:sym typeface="+mn-ea"/>
              </a:rPr>
              <a:t>《鼓励仿制药目录》药品</a:t>
            </a:r>
            <a:r>
              <a:rPr lang="zh-CN" altLang="en-US" sz="1400" smtClean="0">
                <a:solidFill>
                  <a:schemeClr val="bg1">
                    <a:lumMod val="50000"/>
                  </a:schemeClr>
                </a:solidFill>
                <a:sym typeface="+mn-ea"/>
              </a:rPr>
              <a:t>，原研药物一致</a:t>
            </a:r>
            <a:endParaRPr lang="zh-CN" altLang="en-US" sz="1400" smtClean="0">
              <a:solidFill>
                <a:schemeClr val="bg1">
                  <a:lumMod val="50000"/>
                </a:schemeClr>
              </a:solidFill>
              <a:sym typeface="+mn-ea"/>
            </a:endParaRPr>
          </a:p>
          <a:p>
            <a:pPr marL="285750" indent="-285750" algn="just">
              <a:lnSpc>
                <a:spcPct val="160000"/>
              </a:lnSpc>
              <a:spcBef>
                <a:spcPts val="0"/>
              </a:spcBef>
              <a:spcAft>
                <a:spcPts val="0"/>
              </a:spcAft>
              <a:buFont typeface="Wingdings" panose="05000000000000000000" charset="0"/>
              <a:buChar char="p"/>
            </a:pPr>
            <a:r>
              <a:rPr lang="zh-CN" altLang="en-US" sz="1400" smtClean="0">
                <a:solidFill>
                  <a:schemeClr val="bg1">
                    <a:lumMod val="50000"/>
                  </a:schemeClr>
                </a:solidFill>
              </a:rPr>
              <a:t>即用型无菌乳剂，</a:t>
            </a:r>
            <a:r>
              <a:rPr lang="zh-CN" altLang="en-US" sz="1400" b="1" smtClean="0">
                <a:solidFill>
                  <a:srgbClr val="FF0000"/>
                </a:solidFill>
              </a:rPr>
              <a:t>无需稀释配制</a:t>
            </a:r>
            <a:r>
              <a:rPr lang="zh-CN" altLang="en-US" sz="1400" smtClean="0">
                <a:solidFill>
                  <a:schemeClr val="bg1">
                    <a:lumMod val="50000"/>
                  </a:schemeClr>
                </a:solidFill>
              </a:rPr>
              <a:t>，更适合急诊、</a:t>
            </a:r>
            <a:r>
              <a:rPr lang="en-US" altLang="zh-CN" sz="1400" smtClean="0">
                <a:solidFill>
                  <a:schemeClr val="bg1">
                    <a:lumMod val="50000"/>
                  </a:schemeClr>
                </a:solidFill>
              </a:rPr>
              <a:t>ICU</a:t>
            </a:r>
            <a:r>
              <a:rPr lang="zh-CN" altLang="en-US" sz="1400" smtClean="0">
                <a:solidFill>
                  <a:schemeClr val="bg1">
                    <a:lumMod val="50000"/>
                  </a:schemeClr>
                </a:solidFill>
              </a:rPr>
              <a:t>高血压急症患者</a:t>
            </a:r>
            <a:endParaRPr lang="zh-CN" altLang="en-US" sz="1400" smtClean="0">
              <a:solidFill>
                <a:schemeClr val="bg1">
                  <a:lumMod val="50000"/>
                </a:schemeClr>
              </a:solidFill>
            </a:endParaRPr>
          </a:p>
          <a:p>
            <a:pPr marL="285750" indent="-285750" algn="just">
              <a:lnSpc>
                <a:spcPct val="160000"/>
              </a:lnSpc>
              <a:spcBef>
                <a:spcPts val="0"/>
              </a:spcBef>
              <a:spcAft>
                <a:spcPts val="0"/>
              </a:spcAft>
              <a:buFont typeface="Wingdings" panose="05000000000000000000" charset="0"/>
              <a:buChar char="p"/>
            </a:pPr>
            <a:r>
              <a:rPr lang="zh-CN" altLang="en-US" sz="1400" smtClean="0">
                <a:solidFill>
                  <a:schemeClr val="bg1">
                    <a:lumMod val="50000"/>
                  </a:schemeClr>
                </a:solidFill>
              </a:rPr>
              <a:t>独特的酯酶代谢途径：</a:t>
            </a:r>
            <a:r>
              <a:rPr lang="zh-CN" altLang="en-US" sz="1400" b="1" smtClean="0">
                <a:solidFill>
                  <a:srgbClr val="FF0000"/>
                </a:solidFill>
              </a:rPr>
              <a:t>肝肾不全无需调整剂量</a:t>
            </a:r>
            <a:r>
              <a:rPr lang="zh-CN" altLang="en-US" sz="1400" smtClean="0">
                <a:solidFill>
                  <a:schemeClr val="bg1">
                    <a:lumMod val="50000"/>
                  </a:schemeClr>
                </a:solidFill>
              </a:rPr>
              <a:t>，</a:t>
            </a:r>
            <a:r>
              <a:rPr lang="zh-CN" altLang="en-US" sz="1400" smtClean="0">
                <a:solidFill>
                  <a:schemeClr val="bg1">
                    <a:lumMod val="50000"/>
                  </a:schemeClr>
                </a:solidFill>
              </a:rPr>
              <a:t>适用人群更广</a:t>
            </a:r>
            <a:endParaRPr lang="zh-CN" altLang="en-US" sz="1400" smtClean="0">
              <a:solidFill>
                <a:schemeClr val="bg1">
                  <a:lumMod val="50000"/>
                </a:schemeClr>
              </a:solidFill>
            </a:endParaRPr>
          </a:p>
          <a:p>
            <a:pPr marL="285750" indent="-285750" algn="just">
              <a:lnSpc>
                <a:spcPct val="160000"/>
              </a:lnSpc>
              <a:spcBef>
                <a:spcPts val="0"/>
              </a:spcBef>
              <a:spcAft>
                <a:spcPts val="0"/>
              </a:spcAft>
              <a:buFont typeface="Wingdings" panose="05000000000000000000" charset="0"/>
              <a:buChar char="p"/>
            </a:pPr>
            <a:r>
              <a:rPr lang="zh-CN" altLang="en-US" sz="1400" smtClean="0">
                <a:solidFill>
                  <a:schemeClr val="bg1">
                    <a:lumMod val="50000"/>
                  </a:schemeClr>
                </a:solidFill>
                <a:sym typeface="+mn-ea"/>
              </a:rPr>
              <a:t>重症监护室中容量超负荷患者（例如伴有慢性心力衰竭或慢性肾功能衰竭合并血压急性升高患者）的理想选择</a:t>
            </a:r>
            <a:endParaRPr lang="zh-CN" altLang="en-US" sz="1400" smtClean="0">
              <a:solidFill>
                <a:schemeClr val="bg1">
                  <a:lumMod val="50000"/>
                </a:schemeClr>
              </a:solidFill>
              <a:sym typeface="+mn-ea"/>
            </a:endParaRPr>
          </a:p>
        </p:txBody>
      </p:sp>
      <p:sp>
        <p:nvSpPr>
          <p:cNvPr id="7" name="矩形: 圆角 6"/>
          <p:cNvSpPr/>
          <p:nvPr/>
        </p:nvSpPr>
        <p:spPr>
          <a:xfrm>
            <a:off x="3288030" y="4747260"/>
            <a:ext cx="5829935" cy="695325"/>
          </a:xfrm>
          <a:prstGeom prst="roundRect">
            <a:avLst>
              <a:gd name="adj" fmla="val 50000"/>
            </a:avLst>
          </a:prstGeom>
          <a:solidFill>
            <a:srgbClr val="4472C4">
              <a:alpha val="10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rPr>
              <a:t>扬子江药业集团有限公司</a:t>
            </a:r>
            <a:endParaRPr lang="zh-CN" altLang="en-US" sz="24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矩形: 圆角 58"/>
          <p:cNvSpPr/>
          <p:nvPr>
            <p:custDataLst>
              <p:tags r:id="rId1"/>
            </p:custDataLst>
          </p:nvPr>
        </p:nvSpPr>
        <p:spPr>
          <a:xfrm flipH="1">
            <a:off x="7275830" y="1676400"/>
            <a:ext cx="4561840" cy="900430"/>
          </a:xfrm>
          <a:prstGeom prst="roundRect">
            <a:avLst>
              <a:gd name="adj" fmla="val 7859"/>
            </a:avLst>
          </a:prstGeom>
          <a:solidFill>
            <a:schemeClr val="bg1"/>
          </a:solidFill>
          <a:ln>
            <a:noFill/>
          </a:ln>
          <a:effectLst>
            <a:outerShdw blurRad="444500" dist="50800" dir="6480000" sx="96000" sy="96000" algn="tr" rotWithShape="0">
              <a:schemeClr val="accent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370840" y="1534160"/>
            <a:ext cx="5565775" cy="4539615"/>
          </a:xfrm>
          <a:prstGeom prst="roundRect">
            <a:avLst>
              <a:gd name="adj" fmla="val 6442"/>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21" name="组合 20"/>
          <p:cNvGrpSpPr/>
          <p:nvPr/>
        </p:nvGrpSpPr>
        <p:grpSpPr>
          <a:xfrm>
            <a:off x="662395" y="336481"/>
            <a:ext cx="644276" cy="542123"/>
            <a:chOff x="5478699" y="1377514"/>
            <a:chExt cx="649062" cy="582772"/>
          </a:xfrm>
        </p:grpSpPr>
        <p:sp>
          <p:nvSpPr>
            <p:cNvPr id="22"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26" name="文本框 25"/>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p:cNvSpPr/>
          <p:nvPr/>
        </p:nvSpPr>
        <p:spPr>
          <a:xfrm>
            <a:off x="1386840" y="438785"/>
            <a:ext cx="7251700" cy="386715"/>
          </a:xfrm>
          <a:prstGeom prst="rect">
            <a:avLst/>
          </a:prstGeom>
        </p:spPr>
        <p:txBody>
          <a:bodyPr vert="horz" wrap="square" lIns="0" tIns="0" rIns="0" bIns="0" rtlCol="0">
            <a:spAutoFit/>
          </a:bodyPr>
          <a:lstStyle/>
          <a:p>
            <a:pPr lvl="0"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创新性</a:t>
            </a:r>
            <a:r>
              <a:rPr lang="en-US" altLang="zh-CN" sz="2800" b="1" dirty="0">
                <a:solidFill>
                  <a:schemeClr val="accent5">
                    <a:lumMod val="75000"/>
                  </a:schemeClr>
                </a:solidFill>
                <a:latin typeface="微软雅黑" panose="020B0503020204020204" pitchFamily="34" charset="-122"/>
                <a:ea typeface="微软雅黑" panose="020B0503020204020204" pitchFamily="34" charset="-122"/>
                <a:sym typeface="+mn-ea"/>
              </a:rPr>
              <a:t>——</a:t>
            </a:r>
            <a:r>
              <a:rPr lang="zh-CN" altLang="en-US" sz="2400" b="1" dirty="0">
                <a:solidFill>
                  <a:srgbClr val="C00000"/>
                </a:solidFill>
                <a:latin typeface="微软雅黑" panose="020B0503020204020204" pitchFamily="34" charset="-122"/>
                <a:ea typeface="微软雅黑" panose="020B0503020204020204" pitchFamily="34" charset="-122"/>
                <a:sym typeface="+mn-ea"/>
              </a:rPr>
              <a:t>快速精准</a:t>
            </a:r>
            <a:r>
              <a:rPr lang="zh-CN" altLang="en-US" sz="2400" b="1" dirty="0">
                <a:solidFill>
                  <a:srgbClr val="C00000"/>
                </a:solidFill>
                <a:latin typeface="微软雅黑" panose="020B0503020204020204" pitchFamily="34" charset="-122"/>
                <a:ea typeface="微软雅黑" panose="020B0503020204020204" pitchFamily="34" charset="-122"/>
                <a:sym typeface="+mn-ea"/>
              </a:rPr>
              <a:t>，即用安全，</a:t>
            </a:r>
            <a:r>
              <a:rPr lang="zh-CN" altLang="en-US" sz="2400" b="1" dirty="0">
                <a:solidFill>
                  <a:srgbClr val="C00000"/>
                </a:solidFill>
                <a:latin typeface="微软雅黑" panose="020B0503020204020204" pitchFamily="34" charset="-122"/>
                <a:ea typeface="微软雅黑" panose="020B0503020204020204" pitchFamily="34" charset="-122"/>
                <a:sym typeface="+mn-ea"/>
              </a:rPr>
              <a:t>满足临床需求</a:t>
            </a:r>
            <a:endParaRPr lang="en-US" altLang="zh-CN" sz="2400" b="1" dirty="0">
              <a:solidFill>
                <a:srgbClr val="C00000"/>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549275" y="2220595"/>
            <a:ext cx="5140325" cy="3489325"/>
          </a:xfrm>
          <a:prstGeom prst="rect">
            <a:avLst/>
          </a:prstGeom>
        </p:spPr>
      </p:pic>
      <p:sp>
        <p:nvSpPr>
          <p:cNvPr id="6" name="文本框 5"/>
          <p:cNvSpPr txBox="1"/>
          <p:nvPr/>
        </p:nvSpPr>
        <p:spPr>
          <a:xfrm>
            <a:off x="608965" y="1236980"/>
            <a:ext cx="5080000" cy="705485"/>
          </a:xfrm>
          <a:prstGeom prst="roundRect">
            <a:avLst/>
          </a:prstGeom>
          <a:solidFill>
            <a:schemeClr val="accent5"/>
          </a:solidFill>
        </p:spPr>
        <p:txBody>
          <a:bodyPr>
            <a:noAutofit/>
          </a:bodyPr>
          <a:p>
            <a:pPr marL="0" indent="0" algn="ctr" defTabSz="266700">
              <a:spcBef>
                <a:spcPct val="0"/>
              </a:spcBef>
              <a:spcAft>
                <a:spcPct val="0"/>
              </a:spcAft>
            </a:pPr>
            <a:r>
              <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满足临床急需：</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年纳入国家卫生健康委《第二批鼓励仿制药品目录》</a:t>
            </a:r>
            <a:r>
              <a:rPr lang="en-US" altLang="zh-CN" sz="1600" b="1" baseline="30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，属于临床供应短缺的药品。</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4"/>
            </p:custDataLst>
          </p:nvPr>
        </p:nvSpPr>
        <p:spPr>
          <a:xfrm>
            <a:off x="7275830" y="1684655"/>
            <a:ext cx="4562475" cy="896620"/>
          </a:xfrm>
          <a:prstGeom prst="rect">
            <a:avLst/>
          </a:prstGeom>
          <a:noFill/>
        </p:spPr>
        <p:txBody>
          <a:bodyPr wrap="square" rtlCol="0" anchor="t">
            <a:noAutofit/>
          </a:bodyPr>
          <a:p>
            <a:pPr lvl="0" algn="l">
              <a:buClrTx/>
              <a:buSzTx/>
              <a:buFontTx/>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分子结构创新</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起效时间2min</a:t>
            </a:r>
            <a:r>
              <a:rPr lang="en-US" altLang="zh-CN" sz="1400" baseline="300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半衰期1min</a:t>
            </a:r>
            <a:r>
              <a:rPr lang="en-US" altLang="zh-CN" sz="1400" baseline="3000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，可</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实现</a:t>
            </a: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快速精准调节血压</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权威</a:t>
            </a: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指南首选推荐</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治疗药物</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endParaRPr lang="zh-CN" altLang="en-US" sz="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——尼卡地平起效时间为5–15min</a:t>
            </a:r>
            <a:r>
              <a:rPr lang="en-US" altLang="zh-CN" sz="1200" baseline="300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370840" y="6203950"/>
            <a:ext cx="5080000" cy="609600"/>
          </a:xfrm>
          <a:prstGeom prst="rect">
            <a:avLst/>
          </a:prstGeom>
          <a:noFill/>
        </p:spPr>
        <p:txBody>
          <a:bodyPr wrap="square" rtlCol="0" anchor="t">
            <a:noAutofit/>
          </a:bodyPr>
          <a:p>
            <a:pPr lvl="0" algn="l">
              <a:buClrTx/>
              <a:buSzTx/>
              <a:buFontTx/>
            </a:pPr>
            <a:r>
              <a:rPr lang="en-US" sz="800">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国家卫生健康委《第二批鼓励仿制药品目录》</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en-US" sz="800">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Mancia G, Kreutz R</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et al</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 J Hypertens. 2023 Dec 1;41(12):1874-2071[3].</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氯维地平乳状注射液说明书</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en-US" sz="800">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盐酸尼卡地平注射液说明书</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custDataLst>
              <p:tags r:id="rId5"/>
            </p:custDataLst>
          </p:nvPr>
        </p:nvSpPr>
        <p:spPr bwMode="auto">
          <a:xfrm>
            <a:off x="7275195" y="1377950"/>
            <a:ext cx="4562475" cy="306705"/>
          </a:xfrm>
          <a:prstGeom prst="rect">
            <a:avLst/>
          </a:prstGeom>
          <a:gradFill>
            <a:gsLst>
              <a:gs pos="65000">
                <a:srgbClr val="0D539F"/>
              </a:gs>
              <a:gs pos="0">
                <a:schemeClr val="accent1">
                  <a:lumMod val="20000"/>
                  <a:lumOff val="80000"/>
                </a:schemeClr>
              </a:gs>
              <a:gs pos="100000">
                <a:schemeClr val="accent1">
                  <a:lumMod val="75000"/>
                </a:schemeClr>
              </a:gs>
            </a:gsLst>
            <a:lin ang="27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altLang="en-US" sz="1600" b="1" dirty="0">
                <a:ln>
                  <a:noFill/>
                </a:ln>
                <a:solidFill>
                  <a:schemeClr val="bg1"/>
                </a:solidFill>
                <a:effectLst/>
                <a:latin typeface="微软雅黑" panose="020B0503020204020204" pitchFamily="34" charset="-122"/>
                <a:ea typeface="微软雅黑" panose="020B0503020204020204" pitchFamily="34" charset="-122"/>
                <a:cs typeface="Alibaba PuHuiTi R" pitchFamily="18" charset="-122"/>
                <a:sym typeface="+mn-ea"/>
              </a:rPr>
              <a:t>分子结构创新</a:t>
            </a:r>
            <a:endParaRPr lang="en-US" altLang="zh-CN" sz="1600" b="1" dirty="0">
              <a:ln>
                <a:noFill/>
              </a:ln>
              <a:solidFill>
                <a:schemeClr val="bg1"/>
              </a:solidFill>
              <a:effectLst/>
              <a:latin typeface="微软雅黑" panose="020B0503020204020204" pitchFamily="34" charset="-122"/>
              <a:ea typeface="微软雅黑" panose="020B0503020204020204" pitchFamily="34" charset="-122"/>
              <a:cs typeface="Alibaba PuHuiTi R" pitchFamily="18" charset="-122"/>
              <a:sym typeface="+mn-ea"/>
            </a:endParaRPr>
          </a:p>
        </p:txBody>
      </p:sp>
      <p:cxnSp>
        <p:nvCxnSpPr>
          <p:cNvPr id="47" name="肘形连接符 46"/>
          <p:cNvCxnSpPr/>
          <p:nvPr/>
        </p:nvCxnSpPr>
        <p:spPr>
          <a:xfrm rot="10800000" flipV="1">
            <a:off x="5932805" y="2107565"/>
            <a:ext cx="1327785" cy="731520"/>
          </a:xfrm>
          <a:prstGeom prst="bentConnector3">
            <a:avLst>
              <a:gd name="adj1" fmla="val 49976"/>
            </a:avLst>
          </a:prstGeom>
          <a:ln w="6350">
            <a:headEnd type="oval"/>
            <a:tailEnd type="oval"/>
          </a:ln>
        </p:spPr>
        <p:style>
          <a:lnRef idx="2">
            <a:schemeClr val="accent1"/>
          </a:lnRef>
          <a:fillRef idx="0">
            <a:srgbClr val="FFFFFF"/>
          </a:fillRef>
          <a:effectRef idx="0">
            <a:srgbClr val="FFFFFF"/>
          </a:effectRef>
          <a:fontRef idx="minor">
            <a:schemeClr val="tx1"/>
          </a:fontRef>
        </p:style>
      </p:cxnSp>
      <p:sp>
        <p:nvSpPr>
          <p:cNvPr id="9" name="矩形: 圆角 58"/>
          <p:cNvSpPr/>
          <p:nvPr>
            <p:custDataLst>
              <p:tags r:id="rId6"/>
            </p:custDataLst>
          </p:nvPr>
        </p:nvSpPr>
        <p:spPr>
          <a:xfrm flipH="1">
            <a:off x="7275830" y="3182620"/>
            <a:ext cx="4561840" cy="1133475"/>
          </a:xfrm>
          <a:prstGeom prst="roundRect">
            <a:avLst>
              <a:gd name="adj" fmla="val 7859"/>
            </a:avLst>
          </a:prstGeom>
          <a:solidFill>
            <a:schemeClr val="bg1"/>
          </a:solidFill>
          <a:ln>
            <a:noFill/>
          </a:ln>
          <a:effectLst>
            <a:outerShdw blurRad="444500" dist="50800" dir="6480000" sx="96000" sy="96000" algn="tr" rotWithShape="0">
              <a:schemeClr val="accent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7"/>
            </p:custDataLst>
          </p:nvPr>
        </p:nvSpPr>
        <p:spPr>
          <a:xfrm>
            <a:off x="7310755" y="3241040"/>
            <a:ext cx="4447540" cy="1014730"/>
          </a:xfrm>
          <a:prstGeom prst="rect">
            <a:avLst/>
          </a:prstGeom>
          <a:noFill/>
        </p:spPr>
        <p:txBody>
          <a:bodyPr wrap="square" rtlCol="0" anchor="t">
            <a:spAutoFit/>
          </a:bodyPr>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本品为 50</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ml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输液瓶装无菌水包油乳剂注射液，属于即用型无菌乳剂</a:t>
            </a:r>
            <a:r>
              <a:rPr lang="en-US" altLang="zh-CN" sz="1600" baseline="30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无需稀释，适合急诊快速给药。</a:t>
            </a:r>
            <a:endPar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——尼卡地平需用生理盐水或5%葡萄糖注射液稀释，配成浓度为0.01%～0.02%后使用。</a:t>
            </a:r>
            <a:r>
              <a:rPr lang="en-US" altLang="zh-CN" sz="1200" baseline="30000">
                <a:latin typeface="微软雅黑" panose="020B0503020204020204" pitchFamily="34" charset="-122"/>
                <a:ea typeface="微软雅黑" panose="020B0503020204020204" pitchFamily="34" charset="-122"/>
                <a:cs typeface="微软雅黑" panose="020B0503020204020204" pitchFamily="34" charset="-122"/>
                <a:sym typeface="+mn-ea"/>
              </a:rPr>
              <a:t>4</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11"/>
          <p:cNvSpPr/>
          <p:nvPr>
            <p:custDataLst>
              <p:tags r:id="rId8"/>
            </p:custDataLst>
          </p:nvPr>
        </p:nvSpPr>
        <p:spPr bwMode="auto">
          <a:xfrm>
            <a:off x="7275195" y="2884170"/>
            <a:ext cx="4562475" cy="306705"/>
          </a:xfrm>
          <a:prstGeom prst="rect">
            <a:avLst/>
          </a:prstGeom>
          <a:gradFill>
            <a:gsLst>
              <a:gs pos="65000">
                <a:srgbClr val="0D539F"/>
              </a:gs>
              <a:gs pos="0">
                <a:schemeClr val="accent1">
                  <a:lumMod val="20000"/>
                  <a:lumOff val="80000"/>
                </a:schemeClr>
              </a:gs>
              <a:gs pos="100000">
                <a:schemeClr val="accent1">
                  <a:lumMod val="75000"/>
                </a:schemeClr>
              </a:gs>
            </a:gsLst>
            <a:lin ang="27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altLang="en-US" sz="1600" b="1" dirty="0">
                <a:ln>
                  <a:noFill/>
                </a:ln>
                <a:solidFill>
                  <a:schemeClr val="bg1"/>
                </a:solidFill>
                <a:effectLst/>
                <a:latin typeface="微软雅黑" panose="020B0503020204020204" pitchFamily="34" charset="-122"/>
                <a:ea typeface="微软雅黑" panose="020B0503020204020204" pitchFamily="34" charset="-122"/>
                <a:cs typeface="Alibaba PuHuiTi R" pitchFamily="18" charset="-122"/>
                <a:sym typeface="+mn-ea"/>
              </a:rPr>
              <a:t>急诊给药便捷</a:t>
            </a:r>
            <a:endParaRPr lang="zh-CN" altLang="en-US" sz="1600" b="1" dirty="0">
              <a:ln>
                <a:noFill/>
              </a:ln>
              <a:solidFill>
                <a:schemeClr val="bg1"/>
              </a:solidFill>
              <a:effectLst/>
              <a:latin typeface="微软雅黑" panose="020B0503020204020204" pitchFamily="34" charset="-122"/>
              <a:ea typeface="微软雅黑" panose="020B0503020204020204" pitchFamily="34" charset="-122"/>
              <a:cs typeface="Alibaba PuHuiTi R" pitchFamily="18" charset="-122"/>
              <a:sym typeface="+mn-ea"/>
            </a:endParaRPr>
          </a:p>
        </p:txBody>
      </p:sp>
      <p:cxnSp>
        <p:nvCxnSpPr>
          <p:cNvPr id="13" name="肘形连接符 12"/>
          <p:cNvCxnSpPr>
            <a:endCxn id="8" idx="3"/>
          </p:cNvCxnSpPr>
          <p:nvPr/>
        </p:nvCxnSpPr>
        <p:spPr>
          <a:xfrm rot="10800000" flipV="1">
            <a:off x="5936615" y="3623945"/>
            <a:ext cx="1374140" cy="180340"/>
          </a:xfrm>
          <a:prstGeom prst="bentConnector3">
            <a:avLst>
              <a:gd name="adj1" fmla="val 50000"/>
            </a:avLst>
          </a:prstGeom>
          <a:ln w="6350">
            <a:headEnd type="oval"/>
            <a:tailEnd type="oval"/>
          </a:ln>
        </p:spPr>
        <p:style>
          <a:lnRef idx="2">
            <a:schemeClr val="accent1"/>
          </a:lnRef>
          <a:fillRef idx="0">
            <a:srgbClr val="FFFFFF"/>
          </a:fillRef>
          <a:effectRef idx="0">
            <a:srgbClr val="FFFFFF"/>
          </a:effectRef>
          <a:fontRef idx="minor">
            <a:schemeClr val="tx1"/>
          </a:fontRef>
        </p:style>
      </p:cxnSp>
      <p:sp>
        <p:nvSpPr>
          <p:cNvPr id="14" name="矩形: 圆角 58"/>
          <p:cNvSpPr/>
          <p:nvPr>
            <p:custDataLst>
              <p:tags r:id="rId9"/>
            </p:custDataLst>
          </p:nvPr>
        </p:nvSpPr>
        <p:spPr>
          <a:xfrm flipH="1">
            <a:off x="7276465" y="4972685"/>
            <a:ext cx="4561840" cy="1133475"/>
          </a:xfrm>
          <a:prstGeom prst="roundRect">
            <a:avLst>
              <a:gd name="adj" fmla="val 7859"/>
            </a:avLst>
          </a:prstGeom>
          <a:solidFill>
            <a:schemeClr val="bg1"/>
          </a:solidFill>
          <a:ln>
            <a:noFill/>
          </a:ln>
          <a:effectLst>
            <a:outerShdw blurRad="444500" dist="50800" dir="6480000" sx="96000" sy="96000" algn="tr" rotWithShape="0">
              <a:schemeClr val="accent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10"/>
            </p:custDataLst>
          </p:nvPr>
        </p:nvSpPr>
        <p:spPr>
          <a:xfrm>
            <a:off x="7311390" y="5031105"/>
            <a:ext cx="4598670" cy="1229995"/>
          </a:xfrm>
          <a:prstGeom prst="rect">
            <a:avLst/>
          </a:prstGeom>
          <a:noFill/>
        </p:spPr>
        <p:txBody>
          <a:bodyPr wrap="square" rtlCol="0" anchor="t">
            <a:spAutoFit/>
          </a:bodyPr>
          <a:p>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经血液和血管外组织中的酯酶催化水解</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快速代谢</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，消除不受肝脏或肾脏功能紊乱的影响</a:t>
            </a:r>
            <a:r>
              <a:rPr lang="en-US" altLang="zh-CN" sz="1400" baseline="3000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提高特殊人群（肝肾功能不全者）中的安全性</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——尼卡地平经肝脏代谢，肝、肾功能受损的患者慎重给药。</a:t>
            </a:r>
            <a:r>
              <a:rPr lang="en-US" altLang="zh-CN" sz="1200" baseline="30000">
                <a:latin typeface="微软雅黑" panose="020B0503020204020204" pitchFamily="34" charset="-122"/>
                <a:ea typeface="微软雅黑" panose="020B0503020204020204" pitchFamily="34" charset="-122"/>
                <a:cs typeface="微软雅黑" panose="020B0503020204020204" pitchFamily="34" charset="-122"/>
                <a:sym typeface="+mn-ea"/>
              </a:rPr>
              <a:t>4</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矩形 15"/>
          <p:cNvSpPr/>
          <p:nvPr>
            <p:custDataLst>
              <p:tags r:id="rId11"/>
            </p:custDataLst>
          </p:nvPr>
        </p:nvSpPr>
        <p:spPr bwMode="auto">
          <a:xfrm>
            <a:off x="7275830" y="4674235"/>
            <a:ext cx="4562475" cy="306705"/>
          </a:xfrm>
          <a:prstGeom prst="rect">
            <a:avLst/>
          </a:prstGeom>
          <a:gradFill>
            <a:gsLst>
              <a:gs pos="65000">
                <a:srgbClr val="0D539F"/>
              </a:gs>
              <a:gs pos="0">
                <a:schemeClr val="accent1">
                  <a:lumMod val="20000"/>
                  <a:lumOff val="80000"/>
                </a:schemeClr>
              </a:gs>
              <a:gs pos="100000">
                <a:schemeClr val="accent1">
                  <a:lumMod val="75000"/>
                </a:schemeClr>
              </a:gs>
            </a:gsLst>
            <a:lin ang="27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altLang="en-US" sz="1600" b="1" dirty="0">
                <a:ln>
                  <a:noFill/>
                </a:ln>
                <a:solidFill>
                  <a:schemeClr val="bg1"/>
                </a:solidFill>
                <a:effectLst/>
                <a:latin typeface="微软雅黑" panose="020B0503020204020204" pitchFamily="34" charset="-122"/>
                <a:ea typeface="微软雅黑" panose="020B0503020204020204" pitchFamily="34" charset="-122"/>
                <a:cs typeface="Alibaba PuHuiTi R" pitchFamily="18" charset="-122"/>
                <a:sym typeface="+mn-ea"/>
              </a:rPr>
              <a:t>特</a:t>
            </a:r>
            <a:r>
              <a:rPr lang="zh-CN" altLang="en-US" sz="1600" b="1" dirty="0">
                <a:ln>
                  <a:noFill/>
                </a:ln>
                <a:solidFill>
                  <a:schemeClr val="bg1"/>
                </a:solidFill>
                <a:effectLst/>
                <a:latin typeface="微软雅黑" panose="020B0503020204020204" pitchFamily="34" charset="-122"/>
                <a:ea typeface="微软雅黑" panose="020B0503020204020204" pitchFamily="34" charset="-122"/>
                <a:cs typeface="Alibaba PuHuiTi R" pitchFamily="18" charset="-122"/>
                <a:sym typeface="+mn-ea"/>
              </a:rPr>
              <a:t>殊人群安全</a:t>
            </a:r>
            <a:endParaRPr lang="zh-CN" altLang="en-US" sz="1600" b="1" dirty="0">
              <a:ln>
                <a:noFill/>
              </a:ln>
              <a:solidFill>
                <a:schemeClr val="bg1"/>
              </a:solidFill>
              <a:effectLst/>
              <a:latin typeface="微软雅黑" panose="020B0503020204020204" pitchFamily="34" charset="-122"/>
              <a:ea typeface="微软雅黑" panose="020B0503020204020204" pitchFamily="34" charset="-122"/>
              <a:cs typeface="Alibaba PuHuiTi R" pitchFamily="18" charset="-122"/>
              <a:sym typeface="+mn-ea"/>
            </a:endParaRPr>
          </a:p>
        </p:txBody>
      </p:sp>
      <p:sp>
        <p:nvSpPr>
          <p:cNvPr id="24" name="文本框 23"/>
          <p:cNvSpPr txBox="1"/>
          <p:nvPr>
            <p:custDataLst>
              <p:tags r:id="rId12"/>
            </p:custDataLst>
          </p:nvPr>
        </p:nvSpPr>
        <p:spPr>
          <a:xfrm>
            <a:off x="8220710" y="1134745"/>
            <a:ext cx="417830" cy="645160"/>
          </a:xfrm>
          <a:prstGeom prst="rect">
            <a:avLst/>
          </a:prstGeom>
          <a:noFill/>
        </p:spPr>
        <p:txBody>
          <a:bodyPr wrap="square" rtlCol="0">
            <a:spAutoFit/>
          </a:bodyPr>
          <a:p>
            <a:r>
              <a:rPr lang="en-US" altLang="zh-CN" sz="3600" b="1" i="1">
                <a:solidFill>
                  <a:schemeClr val="accent5">
                    <a:lumMod val="75000"/>
                  </a:schemeClr>
                </a:solidFill>
                <a:latin typeface="汉仪铸字美心体简" panose="00020600040101010101" charset="-122"/>
                <a:ea typeface="汉仪铸字美心体简" panose="00020600040101010101" charset="-122"/>
                <a:cs typeface="Bookshelf Symbol 7" panose="05010101010101010101" charset="0"/>
              </a:rPr>
              <a:t>1</a:t>
            </a:r>
            <a:endParaRPr lang="en-US" altLang="zh-CN" sz="3600" b="1" i="1">
              <a:solidFill>
                <a:schemeClr val="accent5">
                  <a:lumMod val="75000"/>
                </a:schemeClr>
              </a:solidFill>
              <a:latin typeface="汉仪铸字美心体简" panose="00020600040101010101" charset="-122"/>
              <a:ea typeface="汉仪铸字美心体简" panose="00020600040101010101" charset="-122"/>
              <a:cs typeface="Bookshelf Symbol 7" panose="05010101010101010101" charset="0"/>
            </a:endParaRPr>
          </a:p>
        </p:txBody>
      </p:sp>
      <p:sp>
        <p:nvSpPr>
          <p:cNvPr id="25" name="文本框 24"/>
          <p:cNvSpPr txBox="1"/>
          <p:nvPr>
            <p:custDataLst>
              <p:tags r:id="rId13"/>
            </p:custDataLst>
          </p:nvPr>
        </p:nvSpPr>
        <p:spPr>
          <a:xfrm>
            <a:off x="8220710" y="2668905"/>
            <a:ext cx="417830" cy="645160"/>
          </a:xfrm>
          <a:prstGeom prst="rect">
            <a:avLst/>
          </a:prstGeom>
          <a:noFill/>
        </p:spPr>
        <p:txBody>
          <a:bodyPr wrap="square" rtlCol="0">
            <a:spAutoFit/>
          </a:bodyPr>
          <a:p>
            <a:r>
              <a:rPr lang="en-US" altLang="zh-CN" sz="3600" b="1" i="1">
                <a:solidFill>
                  <a:schemeClr val="accent5">
                    <a:lumMod val="75000"/>
                  </a:schemeClr>
                </a:solidFill>
                <a:latin typeface="汉仪铸字美心体简" panose="00020600040101010101" charset="-122"/>
                <a:ea typeface="汉仪铸字美心体简" panose="00020600040101010101" charset="-122"/>
                <a:cs typeface="Bookshelf Symbol 7" panose="05010101010101010101" charset="0"/>
              </a:rPr>
              <a:t>2</a:t>
            </a:r>
            <a:endParaRPr lang="en-US" altLang="zh-CN" sz="3600" b="1" i="1">
              <a:solidFill>
                <a:schemeClr val="accent5">
                  <a:lumMod val="75000"/>
                </a:schemeClr>
              </a:solidFill>
              <a:latin typeface="汉仪铸字美心体简" panose="00020600040101010101" charset="-122"/>
              <a:ea typeface="汉仪铸字美心体简" panose="00020600040101010101" charset="-122"/>
              <a:cs typeface="Bookshelf Symbol 7" panose="05010101010101010101" charset="0"/>
            </a:endParaRPr>
          </a:p>
        </p:txBody>
      </p:sp>
      <p:sp>
        <p:nvSpPr>
          <p:cNvPr id="28" name="文本框 27"/>
          <p:cNvSpPr txBox="1"/>
          <p:nvPr>
            <p:custDataLst>
              <p:tags r:id="rId14"/>
            </p:custDataLst>
          </p:nvPr>
        </p:nvSpPr>
        <p:spPr>
          <a:xfrm>
            <a:off x="8249920" y="4413885"/>
            <a:ext cx="417830" cy="645160"/>
          </a:xfrm>
          <a:prstGeom prst="rect">
            <a:avLst/>
          </a:prstGeom>
          <a:noFill/>
        </p:spPr>
        <p:txBody>
          <a:bodyPr wrap="square" rtlCol="0">
            <a:spAutoFit/>
          </a:bodyPr>
          <a:p>
            <a:r>
              <a:rPr lang="en-US" altLang="zh-CN" sz="3600" b="1" i="1">
                <a:solidFill>
                  <a:schemeClr val="accent5">
                    <a:lumMod val="75000"/>
                  </a:schemeClr>
                </a:solidFill>
                <a:latin typeface="汉仪铸字美心体简" panose="00020600040101010101" charset="-122"/>
                <a:ea typeface="汉仪铸字美心体简" panose="00020600040101010101" charset="-122"/>
                <a:cs typeface="Bookshelf Symbol 7" panose="05010101010101010101" charset="0"/>
              </a:rPr>
              <a:t>3</a:t>
            </a:r>
            <a:endParaRPr lang="en-US" altLang="zh-CN" sz="3600" b="1" i="1">
              <a:solidFill>
                <a:schemeClr val="accent5">
                  <a:lumMod val="75000"/>
                </a:schemeClr>
              </a:solidFill>
              <a:latin typeface="汉仪铸字美心体简" panose="00020600040101010101" charset="-122"/>
              <a:ea typeface="汉仪铸字美心体简" panose="00020600040101010101" charset="-122"/>
              <a:cs typeface="Bookshelf Symbol 7" panose="05010101010101010101" charset="0"/>
            </a:endParaRPr>
          </a:p>
        </p:txBody>
      </p:sp>
      <p:cxnSp>
        <p:nvCxnSpPr>
          <p:cNvPr id="33" name="肘形连接符 32"/>
          <p:cNvCxnSpPr>
            <a:stCxn id="15" idx="1"/>
          </p:cNvCxnSpPr>
          <p:nvPr/>
        </p:nvCxnSpPr>
        <p:spPr>
          <a:xfrm rot="10800000">
            <a:off x="5932805" y="4948555"/>
            <a:ext cx="1378585" cy="697865"/>
          </a:xfrm>
          <a:prstGeom prst="bentConnector3">
            <a:avLst>
              <a:gd name="adj1" fmla="val 49977"/>
            </a:avLst>
          </a:prstGeom>
          <a:ln w="6350">
            <a:headEnd type="oval"/>
            <a:tailEnd type="ova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21" name="组合 20"/>
          <p:cNvGrpSpPr/>
          <p:nvPr/>
        </p:nvGrpSpPr>
        <p:grpSpPr>
          <a:xfrm>
            <a:off x="662395" y="336481"/>
            <a:ext cx="644276" cy="542123"/>
            <a:chOff x="5478699" y="1377514"/>
            <a:chExt cx="649062" cy="582772"/>
          </a:xfrm>
        </p:grpSpPr>
        <p:sp>
          <p:nvSpPr>
            <p:cNvPr id="22"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26" name="文本框 25"/>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p:cNvSpPr/>
          <p:nvPr/>
        </p:nvSpPr>
        <p:spPr>
          <a:xfrm>
            <a:off x="1386840" y="438785"/>
            <a:ext cx="7251700" cy="386715"/>
          </a:xfrm>
          <a:prstGeom prst="rect">
            <a:avLst/>
          </a:prstGeom>
        </p:spPr>
        <p:txBody>
          <a:bodyPr vert="horz" wrap="square" lIns="0" tIns="0" rIns="0" bIns="0" rtlCol="0">
            <a:spAutoFit/>
          </a:bodyPr>
          <a:lstStyle/>
          <a:p>
            <a:pPr lvl="0"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公平性</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549910" y="6381750"/>
            <a:ext cx="4683760" cy="454025"/>
          </a:xfrm>
          <a:prstGeom prst="rect">
            <a:avLst/>
          </a:prstGeom>
          <a:noFill/>
        </p:spPr>
        <p:txBody>
          <a:bodyPr wrap="square" lIns="0" tIns="0" rIns="0" bIns="0" rtlCol="0">
            <a:noAutofit/>
          </a:bodyPr>
          <a:p>
            <a:pPr algn="just">
              <a:lnSpc>
                <a:spcPct val="120000"/>
              </a:lnSpc>
            </a:pPr>
            <a:r>
              <a:rPr lang="en-US" altLang="zh-CN" sz="1000" smtClean="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000" smtClean="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0000"/>
              </a:lnSpc>
            </a:pPr>
            <a:endParaRPr lang="zh-CN" altLang="en-US" sz="100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657225" y="6309995"/>
            <a:ext cx="5391150" cy="469900"/>
          </a:xfrm>
          <a:prstGeom prst="rect">
            <a:avLst/>
          </a:prstGeom>
          <a:noFill/>
        </p:spPr>
        <p:txBody>
          <a:bodyPr wrap="square" lIns="0" tIns="0" rIns="0" bIns="0" rtlCol="0" anchor="t">
            <a:noAutofit/>
          </a:bodyPr>
          <a:p>
            <a:pPr lvl="0" algn="just">
              <a:lnSpc>
                <a:spcPct val="120000"/>
              </a:lnSpc>
              <a:buClrTx/>
              <a:buSzTx/>
              <a:buFontTx/>
            </a:pP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中国心血管健康与疾病报告</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概要</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[J].</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中国循环杂志</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,2025,40(06):521-559.</a:t>
            </a:r>
            <a:endPar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a:lnSpc>
                <a:spcPct val="120000"/>
              </a:lnSpc>
              <a:buClrTx/>
              <a:buSzTx/>
              <a:buFontTx/>
            </a:pP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Paini A,et al. High Blood Press Cardiovasc Prev. 2018 Sep;25(3):241-244</a:t>
            </a:r>
            <a:endPar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a:lnSpc>
                <a:spcPct val="120000"/>
              </a:lnSpc>
              <a:buClrTx/>
              <a:buSzTx/>
              <a:buFontTx/>
            </a:pP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鲁晓迪,周郁秋,王月枫,等.高血压急症的影响因素研究[</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J].</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中国全科医学,2018,21(19):2313-2318..</a:t>
            </a:r>
            <a:endPar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a:lnSpc>
                <a:spcPct val="120000"/>
              </a:lnSpc>
              <a:buClrTx/>
              <a:buSzTx/>
              <a:buFontTx/>
            </a:pP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a:lnSpc>
                <a:spcPct val="120000"/>
              </a:lnSpc>
              <a:buClrTx/>
              <a:buSzTx/>
              <a:buFontTx/>
            </a:pPr>
            <a:endPar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useBgFill="1">
        <p:nvSpPr>
          <p:cNvPr id="34" name="圆角矩形 33"/>
          <p:cNvSpPr/>
          <p:nvPr>
            <p:custDataLst>
              <p:tags r:id="rId2"/>
            </p:custDataLst>
          </p:nvPr>
        </p:nvSpPr>
        <p:spPr>
          <a:xfrm>
            <a:off x="704193" y="1319421"/>
            <a:ext cx="5199599" cy="2022730"/>
          </a:xfrm>
          <a:prstGeom prst="roundRect">
            <a:avLst>
              <a:gd name="adj" fmla="val 7369"/>
            </a:avLst>
          </a:prstGeom>
          <a:solidFill>
            <a:srgbClr val="F35B44"/>
          </a:solidFill>
          <a:ln w="9525" cap="rnd" cmpd="sng" algn="ctr">
            <a:solidFill>
              <a:srgbClr val="000000">
                <a:lumMod val="65000"/>
                <a:lumOff val="35000"/>
                <a:alpha val="20000"/>
              </a:srgbClr>
            </a:solidFill>
            <a:prstDash val="sysDash"/>
            <a:round/>
          </a:ln>
          <a:effectLst>
            <a:outerShdw blurRad="127000" dist="38100" dir="5400000" algn="t" rotWithShape="0">
              <a:srgbClr val="F35B44">
                <a:lumMod val="75000"/>
                <a:alpha val="10000"/>
              </a:srgbClr>
            </a:outerShdw>
          </a:effectLst>
        </p:spPr>
        <p:style>
          <a:lnRef idx="2">
            <a:srgbClr val="F35B44">
              <a:lumMod val="75000"/>
            </a:srgbClr>
          </a:lnRef>
          <a:fillRef idx="1">
            <a:srgbClr val="F35B44"/>
          </a:fillRef>
          <a:effectRef idx="0">
            <a:srgbClr val="FFFFFF"/>
          </a:effectRef>
          <a:fontRef idx="minor">
            <a:srgbClr val="FFFFFF"/>
          </a:fontRef>
        </p:style>
        <p:txBody>
          <a:bodyPr rtlCol="0" anchor="ctr"/>
          <a:p>
            <a:pPr algn="ctr"/>
            <a:endParaRPr lang="zh-CN" altLang="en-US"/>
          </a:p>
        </p:txBody>
      </p:sp>
      <p:sp useBgFill="1">
        <p:nvSpPr>
          <p:cNvPr id="35" name="圆角矩形 34"/>
          <p:cNvSpPr/>
          <p:nvPr>
            <p:custDataLst>
              <p:tags r:id="rId3"/>
            </p:custDataLst>
          </p:nvPr>
        </p:nvSpPr>
        <p:spPr>
          <a:xfrm>
            <a:off x="704193" y="1319421"/>
            <a:ext cx="5199599" cy="2022730"/>
          </a:xfrm>
          <a:prstGeom prst="roundRect">
            <a:avLst>
              <a:gd name="adj" fmla="val 7276"/>
            </a:avLst>
          </a:prstGeom>
          <a:solidFill>
            <a:srgbClr val="FFFFFF">
              <a:lumMod val="100000"/>
              <a:alpha val="20000"/>
            </a:srgbClr>
          </a:solidFill>
          <a:ln w="3175" cap="flat" cmpd="sng" algn="ctr">
            <a:noFill/>
            <a:prstDash val="solid"/>
            <a:miter lim="800000"/>
            <a:headEnd type="none" w="med" len="med"/>
            <a:tailEnd type="none" w="med" len="med"/>
          </a:ln>
          <a:effectLst/>
        </p:spPr>
        <p:style>
          <a:lnRef idx="2">
            <a:srgbClr val="F35B44">
              <a:shade val="50000"/>
            </a:srgbClr>
          </a:lnRef>
          <a:fillRef idx="1">
            <a:srgbClr val="F35B44"/>
          </a:fillRef>
          <a:effectRef idx="0">
            <a:srgbClr val="F35B44"/>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n-ea"/>
              <a:sym typeface="+mn-ea"/>
            </a:endParaRPr>
          </a:p>
        </p:txBody>
      </p:sp>
      <p:sp>
        <p:nvSpPr>
          <p:cNvPr id="36" name="圆角矩形 35"/>
          <p:cNvSpPr/>
          <p:nvPr>
            <p:custDataLst>
              <p:tags r:id="rId4"/>
            </p:custDataLst>
          </p:nvPr>
        </p:nvSpPr>
        <p:spPr>
          <a:xfrm>
            <a:off x="704215" y="1319530"/>
            <a:ext cx="5419725" cy="2281555"/>
          </a:xfrm>
          <a:prstGeom prst="roundRect">
            <a:avLst>
              <a:gd name="adj" fmla="val 7369"/>
            </a:avLst>
          </a:prstGeom>
          <a:gradFill>
            <a:gsLst>
              <a:gs pos="50000">
                <a:srgbClr val="1F5FBF"/>
              </a:gs>
              <a:gs pos="0">
                <a:srgbClr val="1486CB"/>
              </a:gs>
              <a:gs pos="100000">
                <a:srgbClr val="2A34B2"/>
              </a:gs>
            </a:gsLst>
            <a:lin ang="5400000" scaled="1"/>
          </a:gradFill>
          <a:ln>
            <a:headEnd type="none" w="med" len="med"/>
            <a:tailEnd type="none" w="med" len="med"/>
          </a:ln>
        </p:spPr>
        <p:style>
          <a:lnRef idx="0">
            <a:srgbClr val="FFFFFF"/>
          </a:lnRef>
          <a:fillRef idx="1">
            <a:schemeClr val="accent2"/>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n-ea"/>
              <a:sym typeface="+mn-ea"/>
            </a:endParaRPr>
          </a:p>
        </p:txBody>
      </p:sp>
      <p:sp>
        <p:nvSpPr>
          <p:cNvPr id="10" name="圆角矩形 9"/>
          <p:cNvSpPr/>
          <p:nvPr>
            <p:custDataLst>
              <p:tags r:id="rId5"/>
            </p:custDataLst>
          </p:nvPr>
        </p:nvSpPr>
        <p:spPr>
          <a:xfrm>
            <a:off x="6282690" y="3746500"/>
            <a:ext cx="5258435" cy="2287905"/>
          </a:xfrm>
          <a:prstGeom prst="roundRect">
            <a:avLst>
              <a:gd name="adj" fmla="val 7369"/>
            </a:avLst>
          </a:prstGeom>
          <a:gradFill>
            <a:gsLst>
              <a:gs pos="50000">
                <a:srgbClr val="1F5FBF"/>
              </a:gs>
              <a:gs pos="0">
                <a:srgbClr val="1486CB"/>
              </a:gs>
              <a:gs pos="100000">
                <a:srgbClr val="2A34B2"/>
              </a:gs>
            </a:gsLst>
            <a:lin ang="5400000" scaled="1"/>
          </a:gradFill>
          <a:ln w="9525" cap="rnd" cmpd="sng" algn="ctr">
            <a:solidFill>
              <a:srgbClr val="000000">
                <a:lumMod val="65000"/>
                <a:lumOff val="35000"/>
                <a:alpha val="20000"/>
              </a:srgbClr>
            </a:solidFill>
            <a:prstDash val="sysDash"/>
            <a:round/>
          </a:ln>
          <a:effectLst>
            <a:outerShdw blurRad="127000" dist="38100" dir="5400000" algn="t" rotWithShape="0">
              <a:srgbClr val="F35B44">
                <a:lumMod val="75000"/>
                <a:alpha val="10000"/>
              </a:srgbClr>
            </a:outerShdw>
          </a:effectLst>
        </p:spPr>
        <p:style>
          <a:lnRef idx="2">
            <a:srgbClr val="F35B44">
              <a:lumMod val="75000"/>
            </a:srgbClr>
          </a:lnRef>
          <a:fillRef idx="1">
            <a:srgbClr val="F35B44"/>
          </a:fillRef>
          <a:effectRef idx="0">
            <a:srgbClr val="FFFFFF"/>
          </a:effectRef>
          <a:fontRef idx="minor">
            <a:srgbClr val="FFFFFF"/>
          </a:fontRef>
        </p:style>
        <p:txBody>
          <a:bodyPr rtlCol="0" anchor="ctr"/>
          <a:p>
            <a:pPr algn="ctr"/>
            <a:endParaRPr lang="zh-CN" altLang="en-US"/>
          </a:p>
        </p:txBody>
      </p:sp>
      <p:sp>
        <p:nvSpPr>
          <p:cNvPr id="29" name="圆角矩形 28"/>
          <p:cNvSpPr/>
          <p:nvPr>
            <p:custDataLst>
              <p:tags r:id="rId6"/>
            </p:custDataLst>
          </p:nvPr>
        </p:nvSpPr>
        <p:spPr>
          <a:xfrm>
            <a:off x="704215" y="3746500"/>
            <a:ext cx="5419090" cy="2287905"/>
          </a:xfrm>
          <a:prstGeom prst="roundRect">
            <a:avLst>
              <a:gd name="adj" fmla="val 7369"/>
            </a:avLst>
          </a:prstGeom>
          <a:gradFill>
            <a:gsLst>
              <a:gs pos="50000">
                <a:srgbClr val="1F5FBF"/>
              </a:gs>
              <a:gs pos="0">
                <a:srgbClr val="1486CB"/>
              </a:gs>
              <a:gs pos="100000">
                <a:srgbClr val="2A34B2"/>
              </a:gs>
            </a:gsLst>
            <a:lin ang="5400000" scaled="1"/>
          </a:gradFill>
          <a:ln>
            <a:headEnd type="none" w="med" len="med"/>
            <a:tailEnd type="none" w="med" len="med"/>
          </a:ln>
        </p:spPr>
        <p:style>
          <a:lnRef idx="0">
            <a:srgbClr val="FFFFFF"/>
          </a:lnRef>
          <a:fillRef idx="1">
            <a:schemeClr val="accent2"/>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n-ea"/>
              <a:sym typeface="+mn-ea"/>
            </a:endParaRPr>
          </a:p>
        </p:txBody>
      </p:sp>
      <p:sp>
        <p:nvSpPr>
          <p:cNvPr id="32" name="圆角矩形 31"/>
          <p:cNvSpPr/>
          <p:nvPr>
            <p:custDataLst>
              <p:tags r:id="rId7"/>
            </p:custDataLst>
          </p:nvPr>
        </p:nvSpPr>
        <p:spPr>
          <a:xfrm>
            <a:off x="721804" y="3366052"/>
            <a:ext cx="5210921" cy="2269911"/>
          </a:xfrm>
          <a:prstGeom prst="roundRect">
            <a:avLst>
              <a:gd name="adj" fmla="val 7369"/>
            </a:avLst>
          </a:prstGeom>
          <a:gradFill>
            <a:gsLst>
              <a:gs pos="88000">
                <a:srgbClr val="F35B44">
                  <a:lumMod val="60000"/>
                  <a:lumOff val="40000"/>
                  <a:alpha val="0"/>
                </a:srgbClr>
              </a:gs>
              <a:gs pos="0">
                <a:srgbClr val="F35B44">
                  <a:lumMod val="60000"/>
                  <a:lumOff val="40000"/>
                  <a:alpha val="10000"/>
                </a:srgbClr>
              </a:gs>
            </a:gsLst>
            <a:path path="circle">
              <a:fillToRect l="50000" t="50000" r="50000" b="50000"/>
            </a:path>
            <a:tileRect/>
          </a:gradFill>
          <a:ln w="3175" cap="flat" cmpd="sng" algn="ctr">
            <a:noFill/>
            <a:prstDash val="solid"/>
            <a:miter lim="800000"/>
            <a:headEnd type="none" w="med" len="med"/>
            <a:tailEnd type="none" w="med" len="med"/>
          </a:ln>
          <a:effectLst/>
        </p:spPr>
        <p:style>
          <a:lnRef idx="2">
            <a:srgbClr val="F35B44">
              <a:shade val="50000"/>
            </a:srgbClr>
          </a:lnRef>
          <a:fillRef idx="1">
            <a:srgbClr val="F35B44"/>
          </a:fillRef>
          <a:effectRef idx="0">
            <a:srgbClr val="F35B44"/>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n-ea"/>
              <a:sym typeface="+mn-ea"/>
            </a:endParaRPr>
          </a:p>
        </p:txBody>
      </p:sp>
      <p:sp>
        <p:nvSpPr>
          <p:cNvPr id="19" name="圆角矩形 18"/>
          <p:cNvSpPr/>
          <p:nvPr>
            <p:custDataLst>
              <p:tags r:id="rId8"/>
            </p:custDataLst>
          </p:nvPr>
        </p:nvSpPr>
        <p:spPr>
          <a:xfrm>
            <a:off x="6283325" y="1308100"/>
            <a:ext cx="5252720" cy="2265045"/>
          </a:xfrm>
          <a:prstGeom prst="roundRect">
            <a:avLst>
              <a:gd name="adj" fmla="val 5970"/>
            </a:avLst>
          </a:prstGeom>
          <a:gradFill>
            <a:gsLst>
              <a:gs pos="50000">
                <a:srgbClr val="1F5FBF"/>
              </a:gs>
              <a:gs pos="0">
                <a:srgbClr val="1486CB"/>
              </a:gs>
              <a:gs pos="100000">
                <a:srgbClr val="2A34B2"/>
              </a:gs>
            </a:gsLst>
            <a:lin ang="5400000" scaled="1"/>
          </a:gradFill>
          <a:ln w="12700" cap="flat" cmpd="sng" algn="ctr">
            <a:noFill/>
            <a:prstDash val="solid"/>
            <a:miter lim="800000"/>
          </a:ln>
          <a:effectLst>
            <a:outerShdw blurRad="101600" dist="50800" dir="5400000" algn="t" rotWithShape="0">
              <a:srgbClr val="F35B44">
                <a:lumMod val="75000"/>
                <a:alpha val="15000"/>
              </a:srgbClr>
            </a:outerShdw>
          </a:effectLst>
        </p:spPr>
        <p:style>
          <a:lnRef idx="2">
            <a:srgbClr val="F35B44">
              <a:lumMod val="75000"/>
            </a:srgbClr>
          </a:lnRef>
          <a:fillRef idx="1">
            <a:srgbClr val="F35B44"/>
          </a:fillRef>
          <a:effectRef idx="0">
            <a:srgbClr val="FFFFFF"/>
          </a:effectRef>
          <a:fontRef idx="minor">
            <a:srgbClr val="FFFFFF"/>
          </a:fontRef>
        </p:style>
        <p:txBody>
          <a:bodyPr rtlCol="0" anchor="ctr"/>
          <a:p>
            <a:pPr algn="ctr"/>
            <a:endParaRPr lang="zh-CN" altLang="en-US"/>
          </a:p>
        </p:txBody>
      </p:sp>
      <p:sp>
        <p:nvSpPr>
          <p:cNvPr id="20" name="文本框 19"/>
          <p:cNvSpPr txBox="1"/>
          <p:nvPr>
            <p:custDataLst>
              <p:tags r:id="rId9"/>
            </p:custDataLst>
          </p:nvPr>
        </p:nvSpPr>
        <p:spPr>
          <a:xfrm>
            <a:off x="7227121" y="1521947"/>
            <a:ext cx="3982565" cy="449076"/>
          </a:xfrm>
          <a:prstGeom prst="rect">
            <a:avLst/>
          </a:prstGeom>
          <a:noFill/>
        </p:spPr>
        <p:txBody>
          <a:bodyPr wrap="square" lIns="0" tIns="0" rIns="0" bIns="0" rtlCol="0" anchor="b" anchorCtr="0">
            <a:noAutofit/>
          </a:bodyPr>
          <a:p>
            <a:pPr algn="l"/>
            <a:r>
              <a:rPr lang="zh-CN" altLang="en-US" sz="2000" b="1" u="sng" dirty="0">
                <a:solidFill>
                  <a:schemeClr val="bg1"/>
                </a:solidFill>
                <a:latin typeface="微软雅黑" panose="020B0503020204020204" pitchFamily="34" charset="-122"/>
                <a:ea typeface="微软雅黑" panose="020B0503020204020204" pitchFamily="34" charset="-122"/>
                <a:cs typeface="+mn-ea"/>
                <a:sym typeface="+mn-ea"/>
              </a:rPr>
              <a:t>弥补特殊人群用药短板</a:t>
            </a:r>
            <a:endParaRPr lang="zh-CN" altLang="en-US" sz="2000" b="1" u="sng" dirty="0">
              <a:solidFill>
                <a:schemeClr val="bg1"/>
              </a:solidFill>
              <a:latin typeface="微软雅黑" panose="020B0503020204020204" pitchFamily="34" charset="-122"/>
              <a:ea typeface="微软雅黑" panose="020B0503020204020204" pitchFamily="34" charset="-122"/>
              <a:cs typeface="+mn-ea"/>
              <a:sym typeface="+mn-ea"/>
            </a:endParaRPr>
          </a:p>
        </p:txBody>
      </p:sp>
      <p:sp>
        <p:nvSpPr>
          <p:cNvPr id="23" name="圆角矩形 22"/>
          <p:cNvSpPr/>
          <p:nvPr>
            <p:custDataLst>
              <p:tags r:id="rId10"/>
            </p:custDataLst>
          </p:nvPr>
        </p:nvSpPr>
        <p:spPr>
          <a:xfrm>
            <a:off x="6663574" y="1589874"/>
            <a:ext cx="363538" cy="363538"/>
          </a:xfrm>
          <a:prstGeom prst="roundRect">
            <a:avLst/>
          </a:prstGeom>
          <a:solidFill>
            <a:schemeClr val="accent1">
              <a:lumMod val="90000"/>
            </a:schemeClr>
          </a:solidFill>
          <a:ln w="12700" cap="flat" cmpd="sng" algn="ctr">
            <a:noFill/>
            <a:prstDash val="solid"/>
            <a:miter lim="800000"/>
          </a:ln>
          <a:effectLst>
            <a:outerShdw blurRad="241300" dist="38100" dir="5400000" algn="t" rotWithShape="0">
              <a:srgbClr val="F35B44">
                <a:lumMod val="75000"/>
                <a:alpha val="16000"/>
              </a:srgbClr>
            </a:outerShdw>
          </a:effectLst>
        </p:spPr>
        <p:style>
          <a:lnRef idx="2">
            <a:srgbClr val="F35B44">
              <a:lumMod val="75000"/>
            </a:srgbClr>
          </a:lnRef>
          <a:fillRef idx="1">
            <a:srgbClr val="F35B44"/>
          </a:fillRef>
          <a:effectRef idx="0">
            <a:srgbClr val="FFFFFF"/>
          </a:effectRef>
          <a:fontRef idx="minor">
            <a:srgbClr val="FFFFFF"/>
          </a:fontRef>
        </p:style>
        <p:txBody>
          <a:bodyPr rtlCol="0" anchor="ctr"/>
          <a:p>
            <a:pPr algn="ctr"/>
            <a:endParaRPr lang="zh-CN" altLang="en-US"/>
          </a:p>
        </p:txBody>
      </p:sp>
      <p:pic>
        <p:nvPicPr>
          <p:cNvPr id="30" name="图片 29" descr="343439383331313b343532303032323bb2fac6b7d5b9cabe"/>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744710" y="1671010"/>
            <a:ext cx="201896" cy="201896"/>
          </a:xfrm>
          <a:prstGeom prst="rect">
            <a:avLst/>
          </a:prstGeom>
        </p:spPr>
      </p:pic>
      <p:sp>
        <p:nvSpPr>
          <p:cNvPr id="40" name="任意多边形 39"/>
          <p:cNvSpPr/>
          <p:nvPr>
            <p:custDataLst>
              <p:tags r:id="rId14"/>
            </p:custDataLst>
          </p:nvPr>
        </p:nvSpPr>
        <p:spPr>
          <a:xfrm>
            <a:off x="10148633" y="1319421"/>
            <a:ext cx="1391309" cy="76544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212" h="1217">
                <a:moveTo>
                  <a:pt x="0" y="0"/>
                </a:moveTo>
                <a:lnTo>
                  <a:pt x="2020" y="0"/>
                </a:lnTo>
                <a:cubicBezTo>
                  <a:pt x="2126" y="0"/>
                  <a:pt x="2212" y="86"/>
                  <a:pt x="2212" y="192"/>
                </a:cubicBezTo>
                <a:lnTo>
                  <a:pt x="2212" y="1130"/>
                </a:lnTo>
                <a:lnTo>
                  <a:pt x="2185" y="1138"/>
                </a:lnTo>
                <a:cubicBezTo>
                  <a:pt x="2020" y="1190"/>
                  <a:pt x="1846" y="1217"/>
                  <a:pt x="1665" y="1217"/>
                </a:cubicBezTo>
                <a:cubicBezTo>
                  <a:pt x="896" y="1217"/>
                  <a:pt x="243" y="720"/>
                  <a:pt x="10" y="30"/>
                </a:cubicBezTo>
                <a:lnTo>
                  <a:pt x="0" y="0"/>
                </a:lnTo>
                <a:close/>
              </a:path>
            </a:pathLst>
          </a:custGeom>
          <a:gradFill>
            <a:gsLst>
              <a:gs pos="100000">
                <a:srgbClr val="F35B44">
                  <a:lumMod val="60000"/>
                  <a:lumOff val="40000"/>
                  <a:alpha val="0"/>
                </a:srgbClr>
              </a:gs>
              <a:gs pos="0">
                <a:srgbClr val="F35B44">
                  <a:lumMod val="40000"/>
                  <a:lumOff val="60000"/>
                  <a:alpha val="22000"/>
                </a:srgbClr>
              </a:gs>
            </a:gsLst>
            <a:lin ang="13500000" scaled="0"/>
          </a:gradFill>
          <a:ln w="9525" cap="flat" cmpd="sng" algn="ctr">
            <a:gradFill>
              <a:gsLst>
                <a:gs pos="0">
                  <a:srgbClr val="FFFFFF">
                    <a:alpha val="50000"/>
                  </a:srgbClr>
                </a:gs>
                <a:gs pos="87000">
                  <a:srgbClr val="F35B44">
                    <a:lumMod val="60000"/>
                    <a:lumOff val="40000"/>
                    <a:alpha val="0"/>
                  </a:srgbClr>
                </a:gs>
              </a:gsLst>
              <a:lin ang="10800000" scaled="1"/>
            </a:gradFill>
            <a:prstDash val="solid"/>
            <a:miter lim="800000"/>
          </a:ln>
          <a:effectLst/>
        </p:spPr>
        <p:style>
          <a:lnRef idx="2">
            <a:srgbClr val="F35B44">
              <a:lumMod val="75000"/>
            </a:srgbClr>
          </a:lnRef>
          <a:fillRef idx="1">
            <a:srgbClr val="F35B44"/>
          </a:fillRef>
          <a:effectRef idx="0">
            <a:srgbClr val="FFFFFF"/>
          </a:effectRef>
          <a:fontRef idx="minor">
            <a:srgbClr val="FFFFFF"/>
          </a:fontRef>
        </p:style>
        <p:txBody>
          <a:bodyPr wrap="square" rtlCol="0" anchor="ctr">
            <a:noAutofit/>
          </a:bodyPr>
          <a:p>
            <a:pPr algn="ctr"/>
            <a:endParaRPr lang="zh-CN" altLang="en-US"/>
          </a:p>
        </p:txBody>
      </p:sp>
      <p:sp>
        <p:nvSpPr>
          <p:cNvPr id="42" name="文本框 41"/>
          <p:cNvSpPr txBox="1"/>
          <p:nvPr>
            <p:custDataLst>
              <p:tags r:id="rId15"/>
            </p:custDataLst>
          </p:nvPr>
        </p:nvSpPr>
        <p:spPr>
          <a:xfrm>
            <a:off x="6571615" y="2096770"/>
            <a:ext cx="4829810" cy="1402080"/>
          </a:xfrm>
          <a:prstGeom prst="rect">
            <a:avLst/>
          </a:prstGeom>
          <a:noFill/>
        </p:spPr>
        <p:txBody>
          <a:bodyPr wrap="square" lIns="0" tIns="0" rIns="0" bIns="0" rtlCol="0">
            <a:noAutofit/>
          </a:bodyPr>
          <a:p>
            <a:pPr marL="285750" indent="-285750" algn="l" fontAlgn="auto">
              <a:lnSpc>
                <a:spcPct val="150000"/>
              </a:lnSpc>
              <a:buClrTx/>
              <a:buSzTx/>
              <a:buFont typeface="Arial" panose="020B0604020202020204" pitchFamily="34" charset="0"/>
              <a:buChar char="•"/>
            </a:pPr>
            <a:r>
              <a:rPr lang="zh-CN" altLang="en-US" sz="1400" kern="0" dirty="0">
                <a:ln>
                  <a:noFill/>
                  <a:prstDash val="sysDot"/>
                </a:ln>
                <a:solidFill>
                  <a:schemeClr val="bg1"/>
                </a:solidFill>
                <a:latin typeface="+mn-ea"/>
                <a:sym typeface="+mn-ea"/>
              </a:rPr>
              <a:t>不依赖</a:t>
            </a:r>
            <a:r>
              <a:rPr lang="zh-CN" altLang="en-US" sz="1400" kern="0" dirty="0">
                <a:ln>
                  <a:noFill/>
                  <a:prstDash val="sysDot"/>
                </a:ln>
                <a:solidFill>
                  <a:schemeClr val="bg1"/>
                </a:solidFill>
                <a:latin typeface="+mn-ea"/>
                <a:sym typeface="+mn-ea"/>
              </a:rPr>
              <a:t>肝肾</a:t>
            </a:r>
            <a:r>
              <a:rPr lang="zh-CN" altLang="en-US" sz="1400" kern="0" dirty="0">
                <a:ln>
                  <a:noFill/>
                  <a:prstDash val="sysDot"/>
                </a:ln>
                <a:solidFill>
                  <a:schemeClr val="bg1"/>
                </a:solidFill>
                <a:latin typeface="+mn-ea"/>
                <a:sym typeface="+mn-ea"/>
              </a:rPr>
              <a:t>代谢，</a:t>
            </a:r>
            <a:r>
              <a:rPr lang="zh-CN" altLang="en-US" sz="1400" b="1" kern="0" dirty="0">
                <a:ln>
                  <a:noFill/>
                  <a:prstDash val="sysDot"/>
                </a:ln>
                <a:solidFill>
                  <a:schemeClr val="bg1"/>
                </a:solidFill>
                <a:latin typeface="+mn-ea"/>
                <a:sym typeface="+mn-ea"/>
              </a:rPr>
              <a:t>无需调整剂量</a:t>
            </a:r>
            <a:r>
              <a:rPr lang="zh-CN" altLang="en-US" sz="1400" kern="0" dirty="0">
                <a:ln>
                  <a:noFill/>
                  <a:prstDash val="sysDot"/>
                </a:ln>
                <a:solidFill>
                  <a:schemeClr val="bg1"/>
                </a:solidFill>
                <a:latin typeface="+mn-ea"/>
                <a:sym typeface="+mn-ea"/>
              </a:rPr>
              <a:t>，为肝肾功能不全、液体超负荷等特殊患者提供安全有效的治疗选择</a:t>
            </a:r>
            <a:r>
              <a:rPr lang="en-US" altLang="zh-CN" sz="1400" b="1" kern="0" baseline="60000" dirty="0">
                <a:ln>
                  <a:noFill/>
                  <a:prstDash val="sysDot"/>
                </a:ln>
                <a:solidFill>
                  <a:schemeClr val="bg1"/>
                </a:solidFill>
                <a:uFillTx/>
                <a:latin typeface="Times New Roman" panose="02020603050405020304" pitchFamily="18" charset="0"/>
                <a:cs typeface="Times New Roman" panose="02020603050405020304" pitchFamily="18" charset="0"/>
                <a:sym typeface="+mn-ea"/>
              </a:rPr>
              <a:t>4</a:t>
            </a:r>
            <a:r>
              <a:rPr lang="zh-CN" altLang="en-US" sz="1400" kern="0" dirty="0">
                <a:ln>
                  <a:noFill/>
                  <a:prstDash val="sysDot"/>
                </a:ln>
                <a:solidFill>
                  <a:schemeClr val="bg1"/>
                </a:solidFill>
                <a:latin typeface="+mn-ea"/>
                <a:sym typeface="+mn-ea"/>
              </a:rPr>
              <a:t>。</a:t>
            </a:r>
            <a:endParaRPr lang="zh-CN" altLang="en-US" sz="1400" kern="0" dirty="0">
              <a:ln>
                <a:noFill/>
                <a:prstDash val="sysDot"/>
              </a:ln>
              <a:solidFill>
                <a:schemeClr val="bg1"/>
              </a:solidFill>
              <a:latin typeface="+mn-ea"/>
              <a:sym typeface="+mn-ea"/>
            </a:endParaRPr>
          </a:p>
          <a:p>
            <a:pPr marL="285750" indent="-285750" algn="l" fontAlgn="auto">
              <a:lnSpc>
                <a:spcPct val="150000"/>
              </a:lnSpc>
              <a:buClrTx/>
              <a:buSzTx/>
              <a:buFont typeface="Arial" panose="020B0604020202020204" pitchFamily="34" charset="0"/>
              <a:buChar char="•"/>
            </a:pPr>
            <a:r>
              <a:rPr lang="zh-CN" altLang="en-US" sz="1400" kern="0" dirty="0">
                <a:ln>
                  <a:noFill/>
                  <a:prstDash val="sysDot"/>
                </a:ln>
                <a:solidFill>
                  <a:schemeClr val="bg1"/>
                </a:solidFill>
                <a:latin typeface="+mn-ea"/>
                <a:sym typeface="+mn-ea"/>
              </a:rPr>
              <a:t>相较同类产品更安全有效，填补目录内特殊人群用药空白，减少治疗延误风险。</a:t>
            </a:r>
            <a:endParaRPr lang="zh-CN" altLang="en-US" sz="1400" kern="0" dirty="0">
              <a:ln>
                <a:noFill/>
                <a:prstDash val="sysDot"/>
              </a:ln>
              <a:solidFill>
                <a:schemeClr val="bg1"/>
              </a:solidFill>
              <a:latin typeface="+mn-ea"/>
              <a:sym typeface="+mn-ea"/>
            </a:endParaRPr>
          </a:p>
        </p:txBody>
      </p:sp>
      <p:sp>
        <p:nvSpPr>
          <p:cNvPr id="44" name="文本框 43"/>
          <p:cNvSpPr txBox="1"/>
          <p:nvPr>
            <p:custDataLst>
              <p:tags r:id="rId16"/>
            </p:custDataLst>
          </p:nvPr>
        </p:nvSpPr>
        <p:spPr>
          <a:xfrm>
            <a:off x="1563350" y="3931487"/>
            <a:ext cx="4037284" cy="449076"/>
          </a:xfrm>
          <a:prstGeom prst="rect">
            <a:avLst/>
          </a:prstGeom>
          <a:noFill/>
        </p:spPr>
        <p:txBody>
          <a:bodyPr wrap="square" lIns="0" tIns="0" rIns="0" bIns="0" rtlCol="0" anchor="b" anchorCtr="0">
            <a:noAutofit/>
          </a:bodyPr>
          <a:p>
            <a:pPr algn="l"/>
            <a:r>
              <a:rPr lang="zh-CN" altLang="en-US" sz="2000" b="1" u="sng">
                <a:solidFill>
                  <a:schemeClr val="bg1"/>
                </a:solidFill>
                <a:latin typeface="微软雅黑" panose="020B0503020204020204" pitchFamily="34" charset="-122"/>
                <a:ea typeface="微软雅黑" panose="020B0503020204020204" pitchFamily="34" charset="-122"/>
              </a:rPr>
              <a:t>符合"保基本"原则</a:t>
            </a:r>
            <a:endParaRPr lang="zh-CN" altLang="en-US" sz="2000" b="1" u="sng">
              <a:solidFill>
                <a:schemeClr val="bg1"/>
              </a:solidFill>
              <a:latin typeface="微软雅黑" panose="020B0503020204020204" pitchFamily="34" charset="-122"/>
              <a:ea typeface="微软雅黑" panose="020B0503020204020204" pitchFamily="34" charset="-122"/>
            </a:endParaRPr>
          </a:p>
        </p:txBody>
      </p:sp>
      <p:sp>
        <p:nvSpPr>
          <p:cNvPr id="45" name="圆角矩形 44"/>
          <p:cNvSpPr/>
          <p:nvPr>
            <p:custDataLst>
              <p:tags r:id="rId17"/>
            </p:custDataLst>
          </p:nvPr>
        </p:nvSpPr>
        <p:spPr>
          <a:xfrm>
            <a:off x="1013641" y="4022056"/>
            <a:ext cx="363538" cy="351588"/>
          </a:xfrm>
          <a:prstGeom prst="roundRect">
            <a:avLst/>
          </a:prstGeom>
          <a:solidFill>
            <a:schemeClr val="accent1">
              <a:lumMod val="90000"/>
            </a:schemeClr>
          </a:solidFill>
          <a:ln w="12700" cap="flat" cmpd="sng" algn="ctr">
            <a:noFill/>
            <a:prstDash val="solid"/>
            <a:miter lim="800000"/>
          </a:ln>
          <a:effectLst>
            <a:outerShdw blurRad="127000" dist="101600" dir="5400000" algn="t" rotWithShape="0">
              <a:srgbClr val="F35B44">
                <a:lumMod val="75000"/>
                <a:alpha val="15000"/>
              </a:srgbClr>
            </a:outerShdw>
          </a:effectLst>
        </p:spPr>
        <p:style>
          <a:lnRef idx="2">
            <a:srgbClr val="F35B44">
              <a:lumMod val="75000"/>
            </a:srgbClr>
          </a:lnRef>
          <a:fillRef idx="1">
            <a:srgbClr val="F35B44"/>
          </a:fillRef>
          <a:effectRef idx="0">
            <a:srgbClr val="FFFFFF"/>
          </a:effectRef>
          <a:fontRef idx="minor">
            <a:srgbClr val="FFFFFF"/>
          </a:fontRef>
        </p:style>
        <p:txBody>
          <a:bodyPr rtlCol="0" anchor="ctr"/>
          <a:p>
            <a:pPr algn="ctr"/>
            <a:endParaRPr lang="zh-CN" altLang="en-US"/>
          </a:p>
        </p:txBody>
      </p:sp>
      <p:sp>
        <p:nvSpPr>
          <p:cNvPr id="46" name="文本框 45"/>
          <p:cNvSpPr txBox="1"/>
          <p:nvPr>
            <p:custDataLst>
              <p:tags r:id="rId18"/>
            </p:custDataLst>
          </p:nvPr>
        </p:nvSpPr>
        <p:spPr>
          <a:xfrm>
            <a:off x="766445" y="4573905"/>
            <a:ext cx="5282565" cy="1115695"/>
          </a:xfrm>
          <a:prstGeom prst="rect">
            <a:avLst/>
          </a:prstGeom>
          <a:noFill/>
        </p:spPr>
        <p:txBody>
          <a:bodyPr wrap="square" lIns="0" tIns="0" rIns="0" bIns="0" rtlCol="0">
            <a:noAutofit/>
          </a:bodyPr>
          <a:p>
            <a:pPr marL="285750" indent="-285750" algn="l" fontAlgn="auto">
              <a:lnSpc>
                <a:spcPct val="150000"/>
              </a:lnSpc>
              <a:spcBef>
                <a:spcPts val="0"/>
              </a:spcBef>
              <a:spcAft>
                <a:spcPts val="0"/>
              </a:spcAft>
              <a:buFont typeface="Arial" panose="020B0604020202020204" pitchFamily="34" charset="0"/>
              <a:buChar char="•"/>
            </a:pPr>
            <a:r>
              <a:rPr lang="zh-CN" altLang="en-US" sz="1400" b="1" kern="0" dirty="0">
                <a:ln>
                  <a:noFill/>
                  <a:prstDash val="sysDot"/>
                </a:ln>
                <a:solidFill>
                  <a:schemeClr val="bg1"/>
                </a:solidFill>
                <a:latin typeface="+mn-ea"/>
                <a:sym typeface="+mn-ea"/>
              </a:rPr>
              <a:t>第二批《鼓励仿制药目录》</a:t>
            </a:r>
            <a:r>
              <a:rPr lang="en-US" altLang="zh-CN" sz="1400" kern="0" baseline="60000" dirty="0">
                <a:ln>
                  <a:noFill/>
                  <a:prstDash val="sysDot"/>
                </a:ln>
                <a:solidFill>
                  <a:schemeClr val="bg1"/>
                </a:solidFill>
                <a:uFillTx/>
                <a:latin typeface="Times New Roman" panose="02020603050405020304" pitchFamily="18" charset="0"/>
                <a:cs typeface="Times New Roman" panose="02020603050405020304" pitchFamily="18" charset="0"/>
                <a:sym typeface="+mn-ea"/>
              </a:rPr>
              <a:t>5</a:t>
            </a:r>
            <a:r>
              <a:rPr lang="zh-CN" altLang="en-US" sz="1400" b="1" kern="0" dirty="0">
                <a:ln>
                  <a:noFill/>
                  <a:prstDash val="sysDot"/>
                </a:ln>
                <a:solidFill>
                  <a:schemeClr val="bg1"/>
                </a:solidFill>
                <a:latin typeface="+mn-ea"/>
                <a:sym typeface="+mn-ea"/>
              </a:rPr>
              <a:t>，品质与原研药物一致</a:t>
            </a:r>
            <a:r>
              <a:rPr lang="en-US" altLang="zh-CN" sz="1400" kern="0" baseline="60000" dirty="0">
                <a:ln>
                  <a:noFill/>
                  <a:prstDash val="sysDot"/>
                </a:ln>
                <a:solidFill>
                  <a:schemeClr val="bg1"/>
                </a:solidFill>
                <a:uFillTx/>
                <a:latin typeface="Times New Roman" panose="02020603050405020304" pitchFamily="18" charset="0"/>
                <a:cs typeface="Times New Roman" panose="02020603050405020304" pitchFamily="18" charset="0"/>
                <a:sym typeface="+mn-ea"/>
              </a:rPr>
              <a:t>6</a:t>
            </a:r>
            <a:r>
              <a:rPr lang="zh-CN" altLang="en-US" sz="1400" kern="0" dirty="0">
                <a:ln>
                  <a:noFill/>
                  <a:prstDash val="sysDot"/>
                </a:ln>
                <a:solidFill>
                  <a:schemeClr val="bg1"/>
                </a:solidFill>
                <a:latin typeface="+mn-ea"/>
                <a:sym typeface="+mn-ea"/>
              </a:rPr>
              <a:t>。</a:t>
            </a:r>
            <a:endParaRPr lang="zh-CN" altLang="en-US" sz="1400" kern="0" dirty="0">
              <a:ln>
                <a:noFill/>
                <a:prstDash val="sysDot"/>
              </a:ln>
              <a:solidFill>
                <a:schemeClr val="bg1"/>
              </a:solidFill>
              <a:latin typeface="+mn-ea"/>
              <a:sym typeface="+mn-ea"/>
            </a:endParaRPr>
          </a:p>
          <a:p>
            <a:pPr marL="285750" indent="-285750" algn="l" fontAlgn="auto">
              <a:lnSpc>
                <a:spcPct val="150000"/>
              </a:lnSpc>
              <a:spcBef>
                <a:spcPts val="0"/>
              </a:spcBef>
              <a:spcAft>
                <a:spcPts val="0"/>
              </a:spcAft>
              <a:buFont typeface="Arial" panose="020B0604020202020204" pitchFamily="34" charset="0"/>
              <a:buChar char="•"/>
            </a:pPr>
            <a:r>
              <a:rPr lang="zh-CN" altLang="en-US" sz="1400" kern="0" dirty="0">
                <a:ln>
                  <a:noFill/>
                  <a:prstDash val="sysDot"/>
                </a:ln>
                <a:solidFill>
                  <a:schemeClr val="bg1"/>
                </a:solidFill>
                <a:latin typeface="+mn-ea"/>
                <a:sym typeface="+mn-ea"/>
              </a:rPr>
              <a:t>高血压急症首选用药，超短效特性可降低急性期病死率，</a:t>
            </a:r>
            <a:r>
              <a:rPr lang="zh-CN" altLang="en-US" sz="1400" b="1" kern="0" dirty="0">
                <a:ln>
                  <a:noFill/>
                  <a:prstDash val="sysDot"/>
                </a:ln>
                <a:solidFill>
                  <a:schemeClr val="bg1"/>
                </a:solidFill>
                <a:latin typeface="+mn-ea"/>
                <a:sym typeface="+mn-ea"/>
              </a:rPr>
              <a:t>符合“保基本”原则</a:t>
            </a:r>
            <a:r>
              <a:rPr lang="zh-CN" altLang="en-US" sz="1400" kern="0" dirty="0">
                <a:ln>
                  <a:noFill/>
                  <a:prstDash val="sysDot"/>
                </a:ln>
                <a:solidFill>
                  <a:schemeClr val="bg1"/>
                </a:solidFill>
                <a:latin typeface="+mn-ea"/>
                <a:sym typeface="+mn-ea"/>
              </a:rPr>
              <a:t>，减少重症监护及长期住院费用。</a:t>
            </a:r>
            <a:endParaRPr lang="zh-CN" altLang="en-US" sz="1400" kern="0" dirty="0">
              <a:ln>
                <a:noFill/>
                <a:prstDash val="sysDot"/>
              </a:ln>
              <a:solidFill>
                <a:schemeClr val="bg1"/>
              </a:solidFill>
              <a:latin typeface="+mn-ea"/>
              <a:sym typeface="+mn-ea"/>
            </a:endParaRPr>
          </a:p>
        </p:txBody>
      </p:sp>
      <p:pic>
        <p:nvPicPr>
          <p:cNvPr id="31" name="图片 30" descr="343439383331313b343532303032343bb7a2b2bcb9dcc0ed"/>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1106098" y="4102563"/>
            <a:ext cx="178287" cy="178287"/>
          </a:xfrm>
          <a:prstGeom prst="rect">
            <a:avLst/>
          </a:prstGeom>
        </p:spPr>
      </p:pic>
      <p:sp>
        <p:nvSpPr>
          <p:cNvPr id="48" name="文本框 47"/>
          <p:cNvSpPr txBox="1"/>
          <p:nvPr>
            <p:custDataLst>
              <p:tags r:id="rId22"/>
            </p:custDataLst>
          </p:nvPr>
        </p:nvSpPr>
        <p:spPr>
          <a:xfrm>
            <a:off x="1589767" y="1437665"/>
            <a:ext cx="4037284" cy="449076"/>
          </a:xfrm>
          <a:prstGeom prst="rect">
            <a:avLst/>
          </a:prstGeom>
          <a:noFill/>
        </p:spPr>
        <p:txBody>
          <a:bodyPr wrap="square" lIns="0" tIns="0" rIns="0" bIns="0" rtlCol="0" anchor="b" anchorCtr="0">
            <a:noAutofit/>
          </a:bodyPr>
          <a:p>
            <a:pPr lvl="0" algn="l">
              <a:buClrTx/>
              <a:buSzTx/>
              <a:buFontTx/>
            </a:pPr>
            <a:r>
              <a:rPr lang="zh-CN" altLang="en-US" sz="2000" b="1" u="sng" dirty="0">
                <a:solidFill>
                  <a:schemeClr val="bg1"/>
                </a:solidFill>
                <a:latin typeface="微软雅黑" panose="020B0503020204020204" pitchFamily="34" charset="-122"/>
                <a:ea typeface="微软雅黑" panose="020B0503020204020204" pitchFamily="34" charset="-122"/>
                <a:sym typeface="+mn-ea"/>
              </a:rPr>
              <a:t>对公共健康的影响</a:t>
            </a:r>
            <a:endParaRPr lang="zh-CN" altLang="en-US" sz="2000" b="1" u="sng">
              <a:solidFill>
                <a:schemeClr val="bg1"/>
              </a:solidFill>
              <a:latin typeface="微软雅黑" panose="020B0503020204020204" pitchFamily="34" charset="-122"/>
              <a:ea typeface="微软雅黑" panose="020B0503020204020204" pitchFamily="34" charset="-122"/>
            </a:endParaRPr>
          </a:p>
        </p:txBody>
      </p:sp>
      <p:sp>
        <p:nvSpPr>
          <p:cNvPr id="49" name="圆角矩形 48"/>
          <p:cNvSpPr/>
          <p:nvPr>
            <p:custDataLst>
              <p:tags r:id="rId23"/>
            </p:custDataLst>
          </p:nvPr>
        </p:nvSpPr>
        <p:spPr>
          <a:xfrm>
            <a:off x="1040057" y="1516286"/>
            <a:ext cx="363538" cy="363538"/>
          </a:xfrm>
          <a:prstGeom prst="roundRect">
            <a:avLst/>
          </a:prstGeom>
          <a:solidFill>
            <a:schemeClr val="accent1">
              <a:lumMod val="90000"/>
            </a:schemeClr>
          </a:solidFill>
          <a:ln w="12700" cap="flat" cmpd="sng" algn="ctr">
            <a:noFill/>
            <a:prstDash val="solid"/>
            <a:miter lim="800000"/>
          </a:ln>
          <a:effectLst>
            <a:outerShdw blurRad="127000" dist="101600" dir="5400000" algn="t" rotWithShape="0">
              <a:srgbClr val="F35B44">
                <a:lumMod val="75000"/>
                <a:alpha val="15000"/>
              </a:srgbClr>
            </a:outerShdw>
          </a:effectLst>
        </p:spPr>
        <p:style>
          <a:lnRef idx="2">
            <a:srgbClr val="F35B44">
              <a:lumMod val="75000"/>
            </a:srgbClr>
          </a:lnRef>
          <a:fillRef idx="1">
            <a:srgbClr val="F35B44"/>
          </a:fillRef>
          <a:effectRef idx="0">
            <a:srgbClr val="FFFFFF"/>
          </a:effectRef>
          <a:fontRef idx="minor">
            <a:srgbClr val="FFFFFF"/>
          </a:fontRef>
        </p:style>
        <p:txBody>
          <a:bodyPr rtlCol="0" anchor="ctr"/>
          <a:p>
            <a:pPr algn="ctr"/>
            <a:endParaRPr lang="zh-CN" altLang="en-US"/>
          </a:p>
        </p:txBody>
      </p:sp>
      <p:sp>
        <p:nvSpPr>
          <p:cNvPr id="50" name="文本框 49"/>
          <p:cNvSpPr txBox="1"/>
          <p:nvPr>
            <p:custDataLst>
              <p:tags r:id="rId24"/>
            </p:custDataLst>
          </p:nvPr>
        </p:nvSpPr>
        <p:spPr>
          <a:xfrm>
            <a:off x="800100" y="2153920"/>
            <a:ext cx="5175250" cy="1452245"/>
          </a:xfrm>
          <a:prstGeom prst="rect">
            <a:avLst/>
          </a:prstGeom>
          <a:noFill/>
        </p:spPr>
        <p:txBody>
          <a:bodyPr wrap="square" lIns="0" tIns="0" rIns="0" bIns="0" rtlCol="0">
            <a:noAutofit/>
          </a:bodyPr>
          <a:p>
            <a:pPr marL="285750" indent="-285750" algn="l" fontAlgn="auto">
              <a:lnSpc>
                <a:spcPct val="150000"/>
              </a:lnSpc>
              <a:buFont typeface="Arial" panose="020B0604020202020204" pitchFamily="34" charset="0"/>
              <a:buChar char="•"/>
            </a:pPr>
            <a:r>
              <a:rPr lang="zh-CN" altLang="en-US" sz="1400" kern="0" dirty="0">
                <a:ln>
                  <a:noFill/>
                  <a:prstDash val="sysDot"/>
                </a:ln>
                <a:solidFill>
                  <a:schemeClr val="bg1"/>
                </a:solidFill>
                <a:latin typeface="+mn-ea"/>
                <a:sym typeface="+mn-ea"/>
              </a:rPr>
              <a:t>成人居民高血压患病率为31.6%,血压正常高值人数 4.35 亿</a:t>
            </a:r>
            <a:r>
              <a:rPr lang="en-US" altLang="zh-CN" sz="1400" kern="0" baseline="60000" dirty="0">
                <a:ln>
                  <a:noFill/>
                  <a:prstDash val="sysDot"/>
                </a:ln>
                <a:solidFill>
                  <a:schemeClr val="bg1"/>
                </a:solidFill>
                <a:uFillTx/>
                <a:latin typeface="Times New Roman" panose="02020603050405020304" pitchFamily="18" charset="0"/>
                <a:cs typeface="Times New Roman" panose="02020603050405020304" pitchFamily="18" charset="0"/>
                <a:sym typeface="+mn-ea"/>
              </a:rPr>
              <a:t>1</a:t>
            </a:r>
            <a:r>
              <a:rPr lang="zh-CN" altLang="en-US" sz="1400" kern="0" dirty="0">
                <a:ln>
                  <a:noFill/>
                  <a:prstDash val="sysDot"/>
                </a:ln>
                <a:solidFill>
                  <a:schemeClr val="bg1"/>
                </a:solidFill>
                <a:latin typeface="+mn-ea"/>
                <a:sym typeface="+mn-ea"/>
              </a:rPr>
              <a:t>；</a:t>
            </a:r>
            <a:endParaRPr lang="zh-CN" altLang="en-US" sz="1400" kern="0" dirty="0">
              <a:ln>
                <a:noFill/>
                <a:prstDash val="sysDot"/>
              </a:ln>
              <a:solidFill>
                <a:schemeClr val="bg1"/>
              </a:solidFill>
              <a:latin typeface="+mn-ea"/>
              <a:sym typeface="+mn-ea"/>
            </a:endParaRPr>
          </a:p>
          <a:p>
            <a:pPr indent="0" algn="l" fontAlgn="auto">
              <a:lnSpc>
                <a:spcPct val="150000"/>
              </a:lnSpc>
              <a:buFont typeface="Arial" panose="020B0604020202020204" pitchFamily="34" charset="0"/>
              <a:buNone/>
            </a:pPr>
            <a:r>
              <a:rPr lang="en-US" altLang="zh-CN" sz="1400" kern="0" dirty="0">
                <a:ln>
                  <a:noFill/>
                  <a:prstDash val="sysDot"/>
                </a:ln>
                <a:solidFill>
                  <a:schemeClr val="bg1"/>
                </a:solidFill>
                <a:latin typeface="+mn-ea"/>
                <a:sym typeface="+mn-ea"/>
              </a:rPr>
              <a:t>     </a:t>
            </a:r>
            <a:r>
              <a:rPr lang="zh-CN" altLang="en-US" sz="1400" kern="0" dirty="0">
                <a:ln>
                  <a:noFill/>
                  <a:prstDash val="sysDot"/>
                </a:ln>
                <a:solidFill>
                  <a:schemeClr val="bg1"/>
                </a:solidFill>
                <a:latin typeface="+mn-ea"/>
                <a:sym typeface="+mn-ea"/>
              </a:rPr>
              <a:t>其中高血压急症占比2%–3%</a:t>
            </a:r>
            <a:r>
              <a:rPr lang="en-US" altLang="zh-CN" sz="1400" kern="0" baseline="60000" dirty="0">
                <a:ln>
                  <a:noFill/>
                  <a:prstDash val="sysDot"/>
                </a:ln>
                <a:solidFill>
                  <a:schemeClr val="bg1"/>
                </a:solidFill>
                <a:uFillTx/>
                <a:latin typeface="Times New Roman" panose="02020603050405020304" pitchFamily="18" charset="0"/>
                <a:cs typeface="Times New Roman" panose="02020603050405020304" pitchFamily="18" charset="0"/>
                <a:sym typeface="+mn-ea"/>
              </a:rPr>
              <a:t>2</a:t>
            </a:r>
            <a:r>
              <a:rPr lang="zh-CN" altLang="en-US" sz="1400" kern="0" dirty="0">
                <a:ln>
                  <a:noFill/>
                  <a:prstDash val="sysDot"/>
                </a:ln>
                <a:solidFill>
                  <a:schemeClr val="bg1"/>
                </a:solidFill>
                <a:latin typeface="+mn-ea"/>
                <a:sym typeface="+mn-ea"/>
              </a:rPr>
              <a:t>。</a:t>
            </a:r>
            <a:endParaRPr lang="zh-CN" altLang="en-US" sz="1400" kern="0" dirty="0">
              <a:ln>
                <a:noFill/>
                <a:prstDash val="sysDot"/>
              </a:ln>
              <a:solidFill>
                <a:schemeClr val="bg1"/>
              </a:solidFill>
              <a:latin typeface="+mn-ea"/>
              <a:sym typeface="+mn-ea"/>
            </a:endParaRPr>
          </a:p>
          <a:p>
            <a:pPr marL="285750" indent="-285750" algn="l">
              <a:lnSpc>
                <a:spcPct val="150000"/>
              </a:lnSpc>
              <a:buClrTx/>
              <a:buSzTx/>
              <a:buFont typeface="Arial" panose="020B0604020202020204" pitchFamily="34" charset="0"/>
              <a:buChar char="•"/>
            </a:pPr>
            <a:r>
              <a:rPr lang="zh-CN" altLang="en-US" sz="1400" kern="0" dirty="0">
                <a:ln>
                  <a:noFill/>
                  <a:prstDash val="sysDot"/>
                </a:ln>
                <a:solidFill>
                  <a:schemeClr val="bg1"/>
                </a:solidFill>
                <a:latin typeface="+mn-ea"/>
                <a:sym typeface="+mn-ea"/>
              </a:rPr>
              <a:t>高血压急症</a:t>
            </a:r>
            <a:r>
              <a:rPr lang="zh-CN" altLang="en-US" sz="1400" b="1" kern="0" dirty="0">
                <a:ln>
                  <a:noFill/>
                  <a:prstDash val="sysDot"/>
                </a:ln>
                <a:solidFill>
                  <a:schemeClr val="bg1"/>
                </a:solidFill>
                <a:latin typeface="+mn-ea"/>
                <a:sym typeface="+mn-ea"/>
              </a:rPr>
              <a:t>发病急、预后差、致残和致死率高</a:t>
            </a:r>
            <a:r>
              <a:rPr lang="en-US" altLang="zh-CN" sz="1400" kern="0" baseline="60000" dirty="0">
                <a:ln>
                  <a:noFill/>
                  <a:prstDash val="sysDot"/>
                </a:ln>
                <a:solidFill>
                  <a:schemeClr val="bg1"/>
                </a:solidFill>
                <a:uFillTx/>
                <a:latin typeface="Times New Roman" panose="02020603050405020304" pitchFamily="18" charset="0"/>
                <a:cs typeface="Times New Roman" panose="02020603050405020304" pitchFamily="18" charset="0"/>
                <a:sym typeface="+mn-ea"/>
              </a:rPr>
              <a:t>3</a:t>
            </a:r>
            <a:r>
              <a:rPr lang="zh-CN" altLang="en-US" sz="1400" kern="0" dirty="0">
                <a:ln>
                  <a:noFill/>
                  <a:prstDash val="sysDot"/>
                </a:ln>
                <a:solidFill>
                  <a:schemeClr val="bg1"/>
                </a:solidFill>
                <a:latin typeface="+mn-ea"/>
                <a:sym typeface="+mn-ea"/>
              </a:rPr>
              <a:t>。</a:t>
            </a:r>
            <a:endParaRPr lang="zh-CN" altLang="en-US" sz="1400" kern="0" dirty="0">
              <a:ln>
                <a:noFill/>
                <a:prstDash val="sysDot"/>
              </a:ln>
              <a:solidFill>
                <a:schemeClr val="bg1"/>
              </a:solidFill>
              <a:latin typeface="+mn-ea"/>
              <a:sym typeface="+mn-ea"/>
            </a:endParaRPr>
          </a:p>
        </p:txBody>
      </p:sp>
      <p:pic>
        <p:nvPicPr>
          <p:cNvPr id="51" name="图片 50" descr="343439383331313b343532303032383bbfcdbba7b9dcc0ed"/>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1132514" y="1608743"/>
            <a:ext cx="178287" cy="178287"/>
          </a:xfrm>
          <a:prstGeom prst="rect">
            <a:avLst/>
          </a:prstGeom>
        </p:spPr>
      </p:pic>
      <p:sp>
        <p:nvSpPr>
          <p:cNvPr id="52" name="文本框 51"/>
          <p:cNvSpPr txBox="1"/>
          <p:nvPr>
            <p:custDataLst>
              <p:tags r:id="rId28"/>
            </p:custDataLst>
          </p:nvPr>
        </p:nvSpPr>
        <p:spPr>
          <a:xfrm>
            <a:off x="7123430" y="3957320"/>
            <a:ext cx="4086225" cy="448945"/>
          </a:xfrm>
          <a:prstGeom prst="rect">
            <a:avLst/>
          </a:prstGeom>
          <a:noFill/>
        </p:spPr>
        <p:txBody>
          <a:bodyPr wrap="square" lIns="0" tIns="0" rIns="0" bIns="0" rtlCol="0" anchor="b" anchorCtr="0">
            <a:noAutofit/>
          </a:bodyPr>
          <a:p>
            <a:pPr algn="l"/>
            <a:r>
              <a:rPr lang="zh-CN" altLang="en-US" sz="2000" b="1" u="sng">
                <a:solidFill>
                  <a:schemeClr val="bg1"/>
                </a:solidFill>
              </a:rPr>
              <a:t>优化临床管理效率</a:t>
            </a:r>
            <a:endParaRPr lang="zh-CN" altLang="en-US" sz="2000" b="1" u="sng">
              <a:solidFill>
                <a:schemeClr val="bg1"/>
              </a:solidFill>
            </a:endParaRPr>
          </a:p>
        </p:txBody>
      </p:sp>
      <p:sp>
        <p:nvSpPr>
          <p:cNvPr id="53" name="圆角矩形 52"/>
          <p:cNvSpPr/>
          <p:nvPr>
            <p:custDataLst>
              <p:tags r:id="rId29"/>
            </p:custDataLst>
          </p:nvPr>
        </p:nvSpPr>
        <p:spPr>
          <a:xfrm>
            <a:off x="6677411" y="4035894"/>
            <a:ext cx="363538" cy="363538"/>
          </a:xfrm>
          <a:prstGeom prst="roundRect">
            <a:avLst/>
          </a:prstGeom>
          <a:solidFill>
            <a:schemeClr val="accent1">
              <a:lumMod val="90000"/>
            </a:schemeClr>
          </a:solidFill>
          <a:ln w="12700" cap="flat" cmpd="sng" algn="ctr">
            <a:noFill/>
            <a:prstDash val="solid"/>
            <a:miter lim="800000"/>
          </a:ln>
          <a:effectLst>
            <a:outerShdw blurRad="127000" dist="101600" dir="5400000" algn="t" rotWithShape="0">
              <a:srgbClr val="F35B44">
                <a:lumMod val="75000"/>
                <a:alpha val="15000"/>
              </a:srgbClr>
            </a:outerShdw>
          </a:effectLst>
        </p:spPr>
        <p:style>
          <a:lnRef idx="2">
            <a:srgbClr val="F35B44">
              <a:lumMod val="75000"/>
            </a:srgbClr>
          </a:lnRef>
          <a:fillRef idx="1">
            <a:srgbClr val="F35B44"/>
          </a:fillRef>
          <a:effectRef idx="0">
            <a:srgbClr val="FFFFFF"/>
          </a:effectRef>
          <a:fontRef idx="minor">
            <a:srgbClr val="FFFFFF"/>
          </a:fontRef>
        </p:style>
        <p:txBody>
          <a:bodyPr rtlCol="0" anchor="ctr"/>
          <a:p>
            <a:pPr algn="ctr"/>
            <a:endParaRPr lang="zh-CN" altLang="en-US"/>
          </a:p>
        </p:txBody>
      </p:sp>
      <p:sp>
        <p:nvSpPr>
          <p:cNvPr id="54" name="文本框 53"/>
          <p:cNvSpPr txBox="1"/>
          <p:nvPr>
            <p:custDataLst>
              <p:tags r:id="rId30"/>
            </p:custDataLst>
          </p:nvPr>
        </p:nvSpPr>
        <p:spPr>
          <a:xfrm>
            <a:off x="6693135" y="4588802"/>
            <a:ext cx="4586994" cy="1043442"/>
          </a:xfrm>
          <a:prstGeom prst="rect">
            <a:avLst/>
          </a:prstGeom>
          <a:noFill/>
        </p:spPr>
        <p:txBody>
          <a:bodyPr wrap="square" lIns="0" tIns="0" rIns="0" bIns="0" rtlCol="0">
            <a:noAutofit/>
          </a:bodyPr>
          <a:p>
            <a:pPr marL="285750" indent="-285750" algn="l" fontAlgn="auto">
              <a:lnSpc>
                <a:spcPct val="150000"/>
              </a:lnSpc>
              <a:buClrTx/>
              <a:buSzTx/>
              <a:buFont typeface="Arial" panose="020B0604020202020204" pitchFamily="34" charset="0"/>
              <a:buChar char="•"/>
            </a:pPr>
            <a:r>
              <a:rPr lang="zh-CN" altLang="en-US" sz="1400" b="1" kern="0" dirty="0">
                <a:ln>
                  <a:noFill/>
                  <a:prstDash val="sysDot"/>
                </a:ln>
                <a:solidFill>
                  <a:schemeClr val="bg1"/>
                </a:solidFill>
                <a:latin typeface="+mn-ea"/>
                <a:sym typeface="+mn-ea"/>
              </a:rPr>
              <a:t>起效快</a:t>
            </a:r>
            <a:r>
              <a:rPr lang="zh-CN" altLang="en-US" sz="1400" kern="0" dirty="0">
                <a:ln>
                  <a:noFill/>
                  <a:prstDash val="sysDot"/>
                </a:ln>
                <a:solidFill>
                  <a:schemeClr val="bg1"/>
                </a:solidFill>
                <a:latin typeface="+mn-ea"/>
                <a:sym typeface="+mn-ea"/>
              </a:rPr>
              <a:t>、调节精准，</a:t>
            </a:r>
            <a:r>
              <a:rPr lang="zh-CN" altLang="en-US" sz="1400" b="1" kern="0" dirty="0">
                <a:ln>
                  <a:noFill/>
                  <a:prstDash val="sysDot"/>
                </a:ln>
                <a:solidFill>
                  <a:schemeClr val="bg1"/>
                </a:solidFill>
                <a:latin typeface="+mn-ea"/>
                <a:sym typeface="+mn-ea"/>
              </a:rPr>
              <a:t>无需稀释配制</a:t>
            </a:r>
            <a:r>
              <a:rPr lang="en-US" altLang="zh-CN" sz="1400" b="1" kern="0" baseline="60000" dirty="0">
                <a:ln>
                  <a:noFill/>
                  <a:prstDash val="sysDot"/>
                </a:ln>
                <a:solidFill>
                  <a:schemeClr val="bg1"/>
                </a:solidFill>
                <a:uFillTx/>
                <a:latin typeface="Times New Roman" panose="02020603050405020304" pitchFamily="18" charset="0"/>
                <a:cs typeface="Times New Roman" panose="02020603050405020304" pitchFamily="18" charset="0"/>
                <a:sym typeface="+mn-ea"/>
              </a:rPr>
              <a:t>4</a:t>
            </a:r>
            <a:r>
              <a:rPr lang="zh-CN" altLang="en-US" sz="1400" kern="0" dirty="0">
                <a:ln>
                  <a:noFill/>
                  <a:prstDash val="sysDot"/>
                </a:ln>
                <a:solidFill>
                  <a:schemeClr val="bg1"/>
                </a:solidFill>
                <a:latin typeface="+mn-ea"/>
                <a:sym typeface="+mn-ea"/>
              </a:rPr>
              <a:t>，简化操作流程，适合急诊、ICU 等快节奏场景。</a:t>
            </a:r>
            <a:endParaRPr lang="zh-CN" altLang="en-US" sz="1400" kern="0" dirty="0">
              <a:ln>
                <a:noFill/>
                <a:prstDash val="sysDot"/>
              </a:ln>
              <a:solidFill>
                <a:schemeClr val="bg1"/>
              </a:solidFill>
              <a:latin typeface="+mn-ea"/>
              <a:sym typeface="+mn-ea"/>
            </a:endParaRPr>
          </a:p>
          <a:p>
            <a:pPr marL="285750" indent="-285750" algn="l" fontAlgn="auto">
              <a:lnSpc>
                <a:spcPct val="150000"/>
              </a:lnSpc>
              <a:buClrTx/>
              <a:buSzTx/>
              <a:buFont typeface="Arial" panose="020B0604020202020204" pitchFamily="34" charset="0"/>
              <a:buChar char="•"/>
            </a:pPr>
            <a:r>
              <a:rPr lang="zh-CN" altLang="en-US" sz="1400" kern="0" dirty="0">
                <a:ln>
                  <a:noFill/>
                  <a:prstDash val="sysDot"/>
                </a:ln>
                <a:solidFill>
                  <a:schemeClr val="bg1"/>
                </a:solidFill>
                <a:latin typeface="+mn-ea"/>
                <a:sym typeface="+mn-ea"/>
              </a:rPr>
              <a:t>降低临床操作成本，提升药品可及性与患者可负担性。</a:t>
            </a:r>
            <a:endParaRPr lang="zh-CN" altLang="en-US" sz="1400" kern="0" dirty="0">
              <a:ln>
                <a:noFill/>
                <a:prstDash val="sysDot"/>
              </a:ln>
              <a:solidFill>
                <a:schemeClr val="bg1"/>
              </a:solidFill>
              <a:latin typeface="+mn-ea"/>
              <a:sym typeface="+mn-ea"/>
            </a:endParaRPr>
          </a:p>
        </p:txBody>
      </p:sp>
      <p:pic>
        <p:nvPicPr>
          <p:cNvPr id="55" name="图片 54" descr="343439383331313b343532303031393bd2b5bca8b9dcc0ed"/>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6769868" y="4128351"/>
            <a:ext cx="178287" cy="178287"/>
          </a:xfrm>
          <a:prstGeom prst="rect">
            <a:avLst/>
          </a:prstGeom>
        </p:spPr>
      </p:pic>
      <p:sp>
        <p:nvSpPr>
          <p:cNvPr id="57" name="任意多边形 56"/>
          <p:cNvSpPr/>
          <p:nvPr>
            <p:custDataLst>
              <p:tags r:id="rId34"/>
            </p:custDataLst>
          </p:nvPr>
        </p:nvSpPr>
        <p:spPr>
          <a:xfrm>
            <a:off x="4782185" y="1323975"/>
            <a:ext cx="1404673" cy="7727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212" h="1217">
                <a:moveTo>
                  <a:pt x="0" y="0"/>
                </a:moveTo>
                <a:lnTo>
                  <a:pt x="2020" y="0"/>
                </a:lnTo>
                <a:cubicBezTo>
                  <a:pt x="2126" y="0"/>
                  <a:pt x="2212" y="86"/>
                  <a:pt x="2212" y="192"/>
                </a:cubicBezTo>
                <a:lnTo>
                  <a:pt x="2212" y="1130"/>
                </a:lnTo>
                <a:lnTo>
                  <a:pt x="2185" y="1138"/>
                </a:lnTo>
                <a:cubicBezTo>
                  <a:pt x="2020" y="1190"/>
                  <a:pt x="1846" y="1217"/>
                  <a:pt x="1665" y="1217"/>
                </a:cubicBezTo>
                <a:cubicBezTo>
                  <a:pt x="896" y="1217"/>
                  <a:pt x="243" y="720"/>
                  <a:pt x="10" y="30"/>
                </a:cubicBezTo>
                <a:lnTo>
                  <a:pt x="0" y="0"/>
                </a:lnTo>
                <a:close/>
              </a:path>
            </a:pathLst>
          </a:custGeom>
          <a:gradFill>
            <a:gsLst>
              <a:gs pos="100000">
                <a:srgbClr val="F35B44">
                  <a:lumMod val="60000"/>
                  <a:lumOff val="40000"/>
                  <a:alpha val="0"/>
                </a:srgbClr>
              </a:gs>
              <a:gs pos="0">
                <a:srgbClr val="F35B44">
                  <a:lumMod val="40000"/>
                  <a:lumOff val="60000"/>
                  <a:alpha val="22000"/>
                </a:srgbClr>
              </a:gs>
            </a:gsLst>
            <a:lin ang="13500000" scaled="0"/>
          </a:gradFill>
          <a:ln w="9525" cap="flat" cmpd="sng" algn="ctr">
            <a:gradFill>
              <a:gsLst>
                <a:gs pos="0">
                  <a:srgbClr val="FFFFFF">
                    <a:alpha val="50000"/>
                  </a:srgbClr>
                </a:gs>
                <a:gs pos="87000">
                  <a:srgbClr val="F35B44">
                    <a:lumMod val="60000"/>
                    <a:lumOff val="40000"/>
                    <a:alpha val="0"/>
                  </a:srgbClr>
                </a:gs>
              </a:gsLst>
              <a:lin ang="10800000" scaled="1"/>
            </a:gradFill>
            <a:prstDash val="solid"/>
            <a:miter lim="800000"/>
          </a:ln>
          <a:effectLst/>
        </p:spPr>
        <p:style>
          <a:lnRef idx="2">
            <a:srgbClr val="F35B44">
              <a:lumMod val="75000"/>
            </a:srgbClr>
          </a:lnRef>
          <a:fillRef idx="1">
            <a:srgbClr val="F35B44"/>
          </a:fillRef>
          <a:effectRef idx="0">
            <a:srgbClr val="FFFFFF"/>
          </a:effectRef>
          <a:fontRef idx="minor">
            <a:srgbClr val="FFFFFF"/>
          </a:fontRef>
        </p:style>
        <p:txBody>
          <a:bodyPr wrap="square" rtlCol="0" anchor="ctr">
            <a:noAutofit/>
          </a:bodyPr>
          <a:p>
            <a:pPr algn="ctr"/>
            <a:endParaRPr lang="zh-CN" altLang="en-US"/>
          </a:p>
        </p:txBody>
      </p:sp>
      <p:sp>
        <p:nvSpPr>
          <p:cNvPr id="41" name="文本框 40"/>
          <p:cNvSpPr txBox="1"/>
          <p:nvPr/>
        </p:nvSpPr>
        <p:spPr>
          <a:xfrm>
            <a:off x="5878195" y="6311900"/>
            <a:ext cx="6096000" cy="441960"/>
          </a:xfrm>
          <a:prstGeom prst="rect">
            <a:avLst/>
          </a:prstGeom>
          <a:noFill/>
        </p:spPr>
        <p:txBody>
          <a:bodyPr wrap="square" lIns="0" tIns="0" rIns="0" bIns="0" rtlCol="0" anchor="t">
            <a:spAutoFit/>
          </a:bodyPr>
          <a:p>
            <a:pPr algn="just">
              <a:lnSpc>
                <a:spcPct val="120000"/>
              </a:lnSpc>
            </a:pP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800" smtClean="0">
                <a:latin typeface="微软雅黑" panose="020B0503020204020204" pitchFamily="34" charset="-122"/>
                <a:ea typeface="微软雅黑" panose="020B0503020204020204" pitchFamily="34" charset="-122"/>
                <a:cs typeface="微软雅黑" panose="020B0503020204020204" pitchFamily="34" charset="-122"/>
                <a:sym typeface="+mn-ea"/>
              </a:rPr>
              <a:t>氯维地平乳状注射液说明书</a:t>
            </a:r>
            <a:endParaRPr lang="zh-CN" altLang="en-US" sz="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20000"/>
              </a:lnSpc>
            </a:pP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国家卫生健康委《第二批鼓励仿制药品目录》</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20000"/>
              </a:lnSpc>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6.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扬子江药业集团丁酸氯维地平乳状注射液确证性临床试验总结报告</a:t>
            </a:r>
            <a:endPar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rot="16200000">
            <a:off x="11282239" y="5948239"/>
            <a:ext cx="1005838" cy="813684"/>
            <a:chOff x="-1" y="5442857"/>
            <a:chExt cx="2685144" cy="1415144"/>
          </a:xfrm>
        </p:grpSpPr>
        <p:sp>
          <p:nvSpPr>
            <p:cNvPr id="24"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sp>
        <p:nvSpPr>
          <p:cNvPr id="32" name="圆角矩形 1"/>
          <p:cNvSpPr/>
          <p:nvPr>
            <p:custDataLst>
              <p:tags r:id="rId2"/>
            </p:custDataLst>
          </p:nvPr>
        </p:nvSpPr>
        <p:spPr>
          <a:xfrm>
            <a:off x="1445260" y="2869565"/>
            <a:ext cx="636905" cy="636905"/>
          </a:xfrm>
          <a:prstGeom prst="ellipse">
            <a:avLst/>
          </a:prstGeom>
          <a:solidFill>
            <a:srgbClr val="3F69D7"/>
          </a:solidFill>
          <a:ln>
            <a:noFill/>
          </a:ln>
        </p:spPr>
        <p:style>
          <a:lnRef idx="2">
            <a:srgbClr val="3F69D7">
              <a:lumMod val="75000"/>
            </a:srgbClr>
          </a:lnRef>
          <a:fillRef idx="1">
            <a:srgbClr val="3F69D7"/>
          </a:fillRef>
          <a:effectRef idx="0">
            <a:srgbClr val="FFFFFF"/>
          </a:effectRef>
          <a:fontRef idx="minor">
            <a:srgbClr val="FFFFFF"/>
          </a:fontRef>
        </p:style>
        <p:txBody>
          <a:bodyPr wrap="none" rtlCol="0" anchor="ctr">
            <a:normAutofit lnSpcReduction="10000"/>
          </a:bodyPr>
          <a:lstStyle/>
          <a:p>
            <a:pPr algn="ctr"/>
            <a:r>
              <a:rPr lang="en-US" altLang="zh-CN" sz="2400" b="1" dirty="0">
                <a:solidFill>
                  <a:srgbClr val="FFFFFE"/>
                </a:solidFill>
                <a:latin typeface="Arial" panose="020B0604020202020204" pitchFamily="34" charset="0"/>
                <a:ea typeface="微软雅黑" panose="020B0503020204020204" pitchFamily="34" charset="-122"/>
              </a:rPr>
              <a:t>01</a:t>
            </a:r>
            <a:endParaRPr lang="en-US" altLang="zh-CN" sz="2400" b="1" dirty="0">
              <a:solidFill>
                <a:srgbClr val="FFFFFE"/>
              </a:solidFill>
              <a:latin typeface="Arial" panose="020B0604020202020204" pitchFamily="34" charset="0"/>
              <a:ea typeface="微软雅黑" panose="020B0503020204020204" pitchFamily="34" charset="-122"/>
            </a:endParaRPr>
          </a:p>
        </p:txBody>
      </p:sp>
      <p:sp>
        <p:nvSpPr>
          <p:cNvPr id="33" name="文本框 32"/>
          <p:cNvSpPr txBox="1"/>
          <p:nvPr>
            <p:custDataLst>
              <p:tags r:id="rId3"/>
            </p:custDataLst>
          </p:nvPr>
        </p:nvSpPr>
        <p:spPr>
          <a:xfrm>
            <a:off x="2223135" y="2680335"/>
            <a:ext cx="2058670" cy="953770"/>
          </a:xfrm>
          <a:prstGeom prst="rect">
            <a:avLst/>
          </a:prstGeom>
          <a:noFill/>
        </p:spPr>
        <p:txBody>
          <a:bodyPr wrap="square" lIns="0" tIns="0" rIns="0" bIns="0" rtlCol="0" anchor="ctr" anchorCtr="0">
            <a:noAutofit/>
          </a:bodyPr>
          <a:lstStyle/>
          <a:p>
            <a:pPr lvl="0" algn="l">
              <a:lnSpc>
                <a:spcPct val="130000"/>
              </a:lnSpc>
              <a:spcBef>
                <a:spcPts val="0"/>
              </a:spcBef>
              <a:spcAft>
                <a:spcPts val="0"/>
              </a:spcAft>
              <a:buClrTx/>
              <a:buSzTx/>
              <a:buFontTx/>
            </a:pPr>
            <a:r>
              <a:rPr lang="zh-CN" altLang="en-US" sz="2600" b="1" dirty="0">
                <a:solidFill>
                  <a:srgbClr val="3959B9"/>
                </a:solidFill>
                <a:latin typeface="微软雅黑" panose="020B0503020204020204" pitchFamily="34" charset="-122"/>
                <a:ea typeface="微软雅黑" panose="020B0503020204020204" pitchFamily="34" charset="-122"/>
                <a:cs typeface="+mn-ea"/>
                <a:sym typeface="+mn-ea"/>
              </a:rPr>
              <a:t>药品基本信息</a:t>
            </a:r>
            <a:endParaRPr lang="zh-CN" altLang="en-US" sz="2600" b="1" dirty="0">
              <a:solidFill>
                <a:srgbClr val="3959B9"/>
              </a:solidFill>
              <a:latin typeface="微软雅黑" panose="020B0503020204020204" pitchFamily="34" charset="-122"/>
              <a:ea typeface="微软雅黑" panose="020B0503020204020204" pitchFamily="34" charset="-122"/>
              <a:cs typeface="+mn-ea"/>
              <a:sym typeface="+mn-ea"/>
            </a:endParaRPr>
          </a:p>
        </p:txBody>
      </p:sp>
      <p:sp>
        <p:nvSpPr>
          <p:cNvPr id="34" name="圆角矩形 2"/>
          <p:cNvSpPr/>
          <p:nvPr>
            <p:custDataLst>
              <p:tags r:id="rId4"/>
            </p:custDataLst>
          </p:nvPr>
        </p:nvSpPr>
        <p:spPr>
          <a:xfrm>
            <a:off x="1445260" y="4519930"/>
            <a:ext cx="636905" cy="636905"/>
          </a:xfrm>
          <a:prstGeom prst="ellipse">
            <a:avLst/>
          </a:prstGeom>
          <a:solidFill>
            <a:srgbClr val="3F69D7"/>
          </a:solidFill>
          <a:ln>
            <a:noFill/>
          </a:ln>
        </p:spPr>
        <p:style>
          <a:lnRef idx="2">
            <a:srgbClr val="3F69D7">
              <a:lumMod val="75000"/>
            </a:srgbClr>
          </a:lnRef>
          <a:fillRef idx="1">
            <a:srgbClr val="3F69D7"/>
          </a:fillRef>
          <a:effectRef idx="0">
            <a:srgbClr val="FFFFFF"/>
          </a:effectRef>
          <a:fontRef idx="minor">
            <a:srgbClr val="FFFFFF"/>
          </a:fontRef>
        </p:style>
        <p:txBody>
          <a:bodyPr wrap="none" rtlCol="0" anchor="ctr">
            <a:normAutofit lnSpcReduction="10000"/>
          </a:bodyPr>
          <a:lstStyle/>
          <a:p>
            <a:pPr algn="ctr"/>
            <a:r>
              <a:rPr lang="en-US" altLang="zh-CN" sz="2400" b="1" dirty="0">
                <a:solidFill>
                  <a:srgbClr val="FFFFFE"/>
                </a:solidFill>
                <a:latin typeface="Arial" panose="020B0604020202020204" pitchFamily="34" charset="0"/>
                <a:ea typeface="微软雅黑" panose="020B0503020204020204" pitchFamily="34" charset="-122"/>
                <a:sym typeface="微软雅黑" panose="020B0503020204020204" pitchFamily="34" charset="-122"/>
              </a:rPr>
              <a:t>04</a:t>
            </a:r>
            <a:endParaRPr lang="en-US" altLang="zh-CN" sz="2400" b="1" dirty="0">
              <a:solidFill>
                <a:srgbClr val="FFFFFE"/>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35" name="文本框 34"/>
          <p:cNvSpPr txBox="1"/>
          <p:nvPr>
            <p:custDataLst>
              <p:tags r:id="rId5"/>
            </p:custDataLst>
          </p:nvPr>
        </p:nvSpPr>
        <p:spPr>
          <a:xfrm>
            <a:off x="2232025" y="4348480"/>
            <a:ext cx="1872000" cy="953770"/>
          </a:xfrm>
          <a:prstGeom prst="rect">
            <a:avLst/>
          </a:prstGeom>
          <a:noFill/>
        </p:spPr>
        <p:txBody>
          <a:bodyPr wrap="square" lIns="0" tIns="0" rIns="0" bIns="0" rtlCol="0" anchor="ctr" anchorCtr="0">
            <a:noAutofit/>
          </a:bodyPr>
          <a:lstStyle/>
          <a:p>
            <a:pPr lvl="0" algn="l">
              <a:lnSpc>
                <a:spcPct val="130000"/>
              </a:lnSpc>
              <a:spcBef>
                <a:spcPts val="0"/>
              </a:spcBef>
              <a:spcAft>
                <a:spcPts val="0"/>
              </a:spcAft>
              <a:buClrTx/>
              <a:buSzTx/>
              <a:buFontTx/>
            </a:pPr>
            <a:r>
              <a:rPr lang="zh-CN" altLang="en-US" sz="2600" b="1" dirty="0">
                <a:solidFill>
                  <a:srgbClr val="3959B9"/>
                </a:solidFill>
                <a:latin typeface="微软雅黑" panose="020B0503020204020204" pitchFamily="34" charset="-122"/>
                <a:ea typeface="微软雅黑" panose="020B0503020204020204" pitchFamily="34" charset="-122"/>
                <a:cs typeface="+mn-ea"/>
                <a:sym typeface="+mn-ea"/>
              </a:rPr>
              <a:t>创新性</a:t>
            </a:r>
            <a:endParaRPr lang="zh-CN" altLang="en-US" sz="2600" b="1" dirty="0">
              <a:solidFill>
                <a:srgbClr val="3959B9"/>
              </a:solidFill>
              <a:latin typeface="微软雅黑" panose="020B0503020204020204" pitchFamily="34" charset="-122"/>
              <a:ea typeface="微软雅黑" panose="020B0503020204020204" pitchFamily="34" charset="-122"/>
              <a:cs typeface="+mn-ea"/>
              <a:sym typeface="+mn-ea"/>
            </a:endParaRPr>
          </a:p>
        </p:txBody>
      </p:sp>
      <p:sp>
        <p:nvSpPr>
          <p:cNvPr id="36" name="椭圆 35"/>
          <p:cNvSpPr/>
          <p:nvPr>
            <p:custDataLst>
              <p:tags r:id="rId6"/>
            </p:custDataLst>
          </p:nvPr>
        </p:nvSpPr>
        <p:spPr>
          <a:xfrm>
            <a:off x="4676775" y="2869565"/>
            <a:ext cx="636905" cy="636905"/>
          </a:xfrm>
          <a:prstGeom prst="ellipse">
            <a:avLst/>
          </a:prstGeom>
          <a:solidFill>
            <a:srgbClr val="3F69D7"/>
          </a:solidFill>
          <a:ln>
            <a:noFill/>
          </a:ln>
        </p:spPr>
        <p:style>
          <a:lnRef idx="2">
            <a:srgbClr val="3F69D7">
              <a:lumMod val="75000"/>
            </a:srgbClr>
          </a:lnRef>
          <a:fillRef idx="1">
            <a:srgbClr val="3F69D7"/>
          </a:fillRef>
          <a:effectRef idx="0">
            <a:srgbClr val="FFFFFF"/>
          </a:effectRef>
          <a:fontRef idx="minor">
            <a:srgbClr val="FFFFFF"/>
          </a:fontRef>
        </p:style>
        <p:txBody>
          <a:bodyPr wrap="none" rtlCol="0" anchor="ctr">
            <a:normAutofit lnSpcReduction="10000"/>
          </a:bodyPr>
          <a:lstStyle/>
          <a:p>
            <a:pPr algn="ctr"/>
            <a:r>
              <a:rPr lang="en-US" altLang="zh-CN" sz="2400" b="1">
                <a:solidFill>
                  <a:srgbClr val="FFFFFE"/>
                </a:solidFill>
                <a:latin typeface="Arial" panose="020B0604020202020204" pitchFamily="34" charset="0"/>
                <a:ea typeface="微软雅黑" panose="020B0503020204020204" pitchFamily="34" charset="-122"/>
                <a:sym typeface="微软雅黑" panose="020B0503020204020204" pitchFamily="34" charset="-122"/>
              </a:rPr>
              <a:t>02</a:t>
            </a:r>
            <a:endParaRPr lang="en-US" altLang="zh-CN" sz="2400" b="1">
              <a:solidFill>
                <a:srgbClr val="FFFFFE"/>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40" name="文本框 39"/>
          <p:cNvSpPr txBox="1"/>
          <p:nvPr>
            <p:custDataLst>
              <p:tags r:id="rId7"/>
            </p:custDataLst>
          </p:nvPr>
        </p:nvSpPr>
        <p:spPr>
          <a:xfrm>
            <a:off x="5490210" y="2689225"/>
            <a:ext cx="1872000" cy="953770"/>
          </a:xfrm>
          <a:prstGeom prst="rect">
            <a:avLst/>
          </a:prstGeom>
          <a:noFill/>
        </p:spPr>
        <p:txBody>
          <a:bodyPr wrap="square" lIns="0" tIns="0" rIns="0" bIns="0" rtlCol="0" anchor="ctr" anchorCtr="0">
            <a:noAutofit/>
          </a:bodyPr>
          <a:lstStyle/>
          <a:p>
            <a:pPr lvl="0" algn="l">
              <a:lnSpc>
                <a:spcPct val="130000"/>
              </a:lnSpc>
              <a:spcBef>
                <a:spcPts val="0"/>
              </a:spcBef>
              <a:spcAft>
                <a:spcPts val="0"/>
              </a:spcAft>
              <a:buClrTx/>
              <a:buSzTx/>
              <a:buFontTx/>
            </a:pPr>
            <a:r>
              <a:rPr lang="zh-CN" altLang="en-US" sz="2600" b="1" dirty="0">
                <a:solidFill>
                  <a:srgbClr val="3959B9"/>
                </a:solidFill>
                <a:latin typeface="微软雅黑" panose="020B0503020204020204" pitchFamily="34" charset="-122"/>
                <a:ea typeface="微软雅黑" panose="020B0503020204020204" pitchFamily="34" charset="-122"/>
                <a:cs typeface="+mn-ea"/>
                <a:sym typeface="+mn-ea"/>
              </a:rPr>
              <a:t>安全性</a:t>
            </a:r>
            <a:endParaRPr lang="zh-CN" altLang="en-US" sz="2600" b="1" dirty="0">
              <a:solidFill>
                <a:srgbClr val="3959B9"/>
              </a:solidFill>
              <a:latin typeface="微软雅黑" panose="020B0503020204020204" pitchFamily="34" charset="-122"/>
              <a:ea typeface="微软雅黑" panose="020B0503020204020204" pitchFamily="34" charset="-122"/>
              <a:cs typeface="+mn-ea"/>
              <a:sym typeface="+mn-ea"/>
            </a:endParaRPr>
          </a:p>
        </p:txBody>
      </p:sp>
      <p:sp>
        <p:nvSpPr>
          <p:cNvPr id="41" name="椭圆 40"/>
          <p:cNvSpPr/>
          <p:nvPr>
            <p:custDataLst>
              <p:tags r:id="rId8"/>
            </p:custDataLst>
          </p:nvPr>
        </p:nvSpPr>
        <p:spPr>
          <a:xfrm>
            <a:off x="4676775" y="4519930"/>
            <a:ext cx="636905" cy="636905"/>
          </a:xfrm>
          <a:prstGeom prst="ellipse">
            <a:avLst/>
          </a:prstGeom>
          <a:solidFill>
            <a:srgbClr val="3F69D7"/>
          </a:solidFill>
          <a:ln>
            <a:noFill/>
          </a:ln>
        </p:spPr>
        <p:style>
          <a:lnRef idx="2">
            <a:srgbClr val="3F69D7">
              <a:lumMod val="75000"/>
            </a:srgbClr>
          </a:lnRef>
          <a:fillRef idx="1">
            <a:srgbClr val="3F69D7"/>
          </a:fillRef>
          <a:effectRef idx="0">
            <a:srgbClr val="FFFFFF"/>
          </a:effectRef>
          <a:fontRef idx="minor">
            <a:srgbClr val="FFFFFF"/>
          </a:fontRef>
        </p:style>
        <p:txBody>
          <a:bodyPr wrap="none" rtlCol="0" anchor="ctr">
            <a:normAutofit lnSpcReduction="10000"/>
          </a:bodyPr>
          <a:lstStyle/>
          <a:p>
            <a:pPr algn="ctr"/>
            <a:r>
              <a:rPr lang="en-US" altLang="zh-CN" sz="2400" b="1" dirty="0">
                <a:solidFill>
                  <a:srgbClr val="FFFFFE"/>
                </a:solidFill>
                <a:latin typeface="Arial" panose="020B0604020202020204" pitchFamily="34" charset="0"/>
                <a:ea typeface="微软雅黑" panose="020B0503020204020204" pitchFamily="34" charset="-122"/>
                <a:sym typeface="微软雅黑" panose="020B0503020204020204" pitchFamily="34" charset="-122"/>
              </a:rPr>
              <a:t>05</a:t>
            </a:r>
            <a:endParaRPr lang="en-US" altLang="zh-CN" sz="2400" b="1" dirty="0">
              <a:solidFill>
                <a:srgbClr val="FFFFFE"/>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42" name="文本框 41"/>
          <p:cNvSpPr txBox="1"/>
          <p:nvPr>
            <p:custDataLst>
              <p:tags r:id="rId9"/>
            </p:custDataLst>
          </p:nvPr>
        </p:nvSpPr>
        <p:spPr>
          <a:xfrm>
            <a:off x="5472430" y="4312920"/>
            <a:ext cx="1872000" cy="953770"/>
          </a:xfrm>
          <a:prstGeom prst="rect">
            <a:avLst/>
          </a:prstGeom>
          <a:noFill/>
        </p:spPr>
        <p:txBody>
          <a:bodyPr wrap="square" lIns="0" tIns="0" rIns="0" bIns="0" rtlCol="0" anchor="ctr" anchorCtr="0">
            <a:noAutofit/>
          </a:bodyPr>
          <a:lstStyle/>
          <a:p>
            <a:pPr lvl="0" algn="l">
              <a:lnSpc>
                <a:spcPct val="130000"/>
              </a:lnSpc>
              <a:spcBef>
                <a:spcPts val="0"/>
              </a:spcBef>
              <a:spcAft>
                <a:spcPts val="0"/>
              </a:spcAft>
              <a:buClrTx/>
              <a:buSzTx/>
              <a:buFontTx/>
            </a:pPr>
            <a:r>
              <a:rPr lang="zh-CN" altLang="en-US" sz="2600" b="1" dirty="0">
                <a:solidFill>
                  <a:srgbClr val="3959B9"/>
                </a:solidFill>
                <a:latin typeface="微软雅黑" panose="020B0503020204020204" pitchFamily="34" charset="-122"/>
                <a:ea typeface="微软雅黑" panose="020B0503020204020204" pitchFamily="34" charset="-122"/>
                <a:cs typeface="+mn-ea"/>
                <a:sym typeface="+mn-ea"/>
              </a:rPr>
              <a:t>公平性</a:t>
            </a:r>
            <a:endParaRPr lang="zh-CN" altLang="en-US" sz="2600" b="1" dirty="0">
              <a:solidFill>
                <a:srgbClr val="3959B9"/>
              </a:solidFill>
              <a:latin typeface="微软雅黑" panose="020B0503020204020204" pitchFamily="34" charset="-122"/>
              <a:ea typeface="微软雅黑" panose="020B0503020204020204" pitchFamily="34" charset="-122"/>
              <a:cs typeface="+mn-ea"/>
              <a:sym typeface="+mn-ea"/>
            </a:endParaRPr>
          </a:p>
        </p:txBody>
      </p:sp>
      <p:sp>
        <p:nvSpPr>
          <p:cNvPr id="43" name="椭圆 42"/>
          <p:cNvSpPr/>
          <p:nvPr>
            <p:custDataLst>
              <p:tags r:id="rId10"/>
            </p:custDataLst>
          </p:nvPr>
        </p:nvSpPr>
        <p:spPr>
          <a:xfrm>
            <a:off x="7908290" y="2869565"/>
            <a:ext cx="636905" cy="636905"/>
          </a:xfrm>
          <a:prstGeom prst="ellipse">
            <a:avLst/>
          </a:prstGeom>
          <a:solidFill>
            <a:srgbClr val="3F69D7"/>
          </a:solidFill>
          <a:ln>
            <a:noFill/>
          </a:ln>
        </p:spPr>
        <p:style>
          <a:lnRef idx="2">
            <a:srgbClr val="3F69D7">
              <a:lumMod val="75000"/>
            </a:srgbClr>
          </a:lnRef>
          <a:fillRef idx="1">
            <a:srgbClr val="3F69D7"/>
          </a:fillRef>
          <a:effectRef idx="0">
            <a:srgbClr val="FFFFFF"/>
          </a:effectRef>
          <a:fontRef idx="minor">
            <a:srgbClr val="FFFFFF"/>
          </a:fontRef>
        </p:style>
        <p:txBody>
          <a:bodyPr wrap="none" rtlCol="0" anchor="ctr">
            <a:normAutofit lnSpcReduction="10000"/>
          </a:bodyPr>
          <a:lstStyle/>
          <a:p>
            <a:pPr algn="ctr"/>
            <a:r>
              <a:rPr lang="en-US" altLang="zh-CN" sz="2400" b="1">
                <a:solidFill>
                  <a:srgbClr val="FFFFFE"/>
                </a:solidFill>
                <a:latin typeface="Arial" panose="020B0604020202020204" pitchFamily="34" charset="0"/>
                <a:ea typeface="微软雅黑" panose="020B0503020204020204" pitchFamily="34" charset="-122"/>
                <a:sym typeface="微软雅黑" panose="020B0503020204020204" pitchFamily="34" charset="-122"/>
              </a:rPr>
              <a:t>03</a:t>
            </a:r>
            <a:endParaRPr lang="en-US" altLang="zh-CN" sz="2400" b="1" dirty="0">
              <a:solidFill>
                <a:srgbClr val="FFFFFE"/>
              </a:solidFill>
              <a:latin typeface="Arial" panose="020B0604020202020204" pitchFamily="34" charset="0"/>
              <a:ea typeface="微软雅黑" panose="020B0503020204020204" pitchFamily="34" charset="-122"/>
              <a:sym typeface="微软雅黑" panose="020B0503020204020204" pitchFamily="34" charset="-122"/>
            </a:endParaRPr>
          </a:p>
        </p:txBody>
      </p:sp>
      <p:sp>
        <p:nvSpPr>
          <p:cNvPr id="44" name="文本框 43"/>
          <p:cNvSpPr txBox="1"/>
          <p:nvPr>
            <p:custDataLst>
              <p:tags r:id="rId11"/>
            </p:custDataLst>
          </p:nvPr>
        </p:nvSpPr>
        <p:spPr>
          <a:xfrm>
            <a:off x="8721725" y="2689225"/>
            <a:ext cx="1872000" cy="953770"/>
          </a:xfrm>
          <a:prstGeom prst="rect">
            <a:avLst/>
          </a:prstGeom>
          <a:noFill/>
        </p:spPr>
        <p:txBody>
          <a:bodyPr wrap="square" lIns="0" tIns="0" rIns="0" bIns="0" rtlCol="0" anchor="ctr" anchorCtr="0">
            <a:noAutofit/>
          </a:bodyPr>
          <a:lstStyle/>
          <a:p>
            <a:pPr lvl="0" algn="l">
              <a:lnSpc>
                <a:spcPct val="130000"/>
              </a:lnSpc>
              <a:spcBef>
                <a:spcPts val="0"/>
              </a:spcBef>
              <a:spcAft>
                <a:spcPts val="0"/>
              </a:spcAft>
              <a:buClrTx/>
              <a:buSzTx/>
              <a:buFontTx/>
            </a:pPr>
            <a:r>
              <a:rPr lang="zh-CN" altLang="en-US" sz="2600" b="1" dirty="0">
                <a:solidFill>
                  <a:srgbClr val="3959B9"/>
                </a:solidFill>
                <a:latin typeface="微软雅黑" panose="020B0503020204020204" pitchFamily="34" charset="-122"/>
                <a:ea typeface="微软雅黑" panose="020B0503020204020204" pitchFamily="34" charset="-122"/>
                <a:cs typeface="+mn-ea"/>
                <a:sym typeface="+mn-ea"/>
              </a:rPr>
              <a:t>有效性</a:t>
            </a:r>
            <a:endParaRPr lang="zh-CN" altLang="en-US" sz="2600" b="1" dirty="0">
              <a:solidFill>
                <a:srgbClr val="3959B9"/>
              </a:solidFill>
              <a:latin typeface="微软雅黑" panose="020B0503020204020204" pitchFamily="34" charset="-122"/>
              <a:ea typeface="微软雅黑" panose="020B0503020204020204" pitchFamily="34" charset="-122"/>
              <a:cs typeface="+mn-ea"/>
              <a:sym typeface="+mn-ea"/>
            </a:endParaRPr>
          </a:p>
        </p:txBody>
      </p:sp>
      <p:sp>
        <p:nvSpPr>
          <p:cNvPr id="45" name="标题 1"/>
          <p:cNvSpPr>
            <a:spLocks noGrp="1"/>
          </p:cNvSpPr>
          <p:nvPr>
            <p:custDataLst>
              <p:tags r:id="rId12"/>
            </p:custDataLst>
          </p:nvPr>
        </p:nvSpPr>
        <p:spPr>
          <a:xfrm>
            <a:off x="4281488" y="1122730"/>
            <a:ext cx="2880000" cy="1081088"/>
          </a:xfrm>
          <a:prstGeom prst="rect">
            <a:avLst/>
          </a:prstGeom>
        </p:spPr>
        <p:txBody>
          <a:bodyPr vert="horz" wrap="square" lIns="0" tIns="0" rIns="0" bIns="0" rtlCol="0" anchor="b">
            <a:normAutofit/>
          </a:bodyPr>
          <a:lstStyle>
            <a:lvl1pPr algn="ctr" defTabSz="914400" rtl="0" eaLnBrk="1" latinLnBrk="0" hangingPunct="1">
              <a:lnSpc>
                <a:spcPct val="100000"/>
              </a:lnSpc>
              <a:spcBef>
                <a:spcPct val="0"/>
              </a:spcBef>
              <a:buNone/>
              <a:defRPr sz="6000" b="1" kern="1200">
                <a:solidFill>
                  <a:srgbClr val="3F69D7">
                    <a:lumMod val="50000"/>
                  </a:srgbClr>
                </a:solidFill>
                <a:latin typeface="Arial" panose="020B0604020202020204" pitchFamily="34" charset="0"/>
                <a:ea typeface="微软雅黑" panose="020B0503020204020204" pitchFamily="34" charset="-122"/>
                <a:cs typeface="+mn-ea"/>
              </a:defRPr>
            </a:lvl1pPr>
          </a:lstStyle>
          <a:p>
            <a:r>
              <a:rPr lang="zh-CN" altLang="en-US" sz="4800"/>
              <a:t>目录</a:t>
            </a:r>
            <a:endParaRPr lang="zh-CN" altLang="en-US" sz="4800"/>
          </a:p>
        </p:txBody>
      </p:sp>
      <p:sp>
        <p:nvSpPr>
          <p:cNvPr id="46" name="圆角矩形 45"/>
          <p:cNvSpPr/>
          <p:nvPr/>
        </p:nvSpPr>
        <p:spPr>
          <a:xfrm>
            <a:off x="663575" y="1122680"/>
            <a:ext cx="10581640" cy="4787265"/>
          </a:xfrm>
          <a:prstGeom prst="roundRect">
            <a:avLst>
              <a:gd name="adj" fmla="val 9520"/>
            </a:avLst>
          </a:prstGeom>
          <a:noFill/>
          <a:ln w="19050">
            <a:solidFill>
              <a:srgbClr val="3F68D7"/>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7" name="直接连接符 46"/>
          <p:cNvCxnSpPr/>
          <p:nvPr/>
        </p:nvCxnSpPr>
        <p:spPr>
          <a:xfrm>
            <a:off x="5074285" y="2250440"/>
            <a:ext cx="1348740" cy="0"/>
          </a:xfrm>
          <a:prstGeom prst="line">
            <a:avLst/>
          </a:prstGeom>
          <a:ln w="28575">
            <a:solidFill>
              <a:srgbClr val="3F68D7"/>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3" name="组合 2"/>
          <p:cNvGrpSpPr/>
          <p:nvPr/>
        </p:nvGrpSpPr>
        <p:grpSpPr>
          <a:xfrm>
            <a:off x="662395" y="336481"/>
            <a:ext cx="644276" cy="542123"/>
            <a:chOff x="5478699" y="1377514"/>
            <a:chExt cx="649062" cy="582772"/>
          </a:xfrm>
        </p:grpSpPr>
        <p:sp>
          <p:nvSpPr>
            <p:cNvPr id="4"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5" name="文本框 4"/>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1</a:t>
              </a:r>
              <a:endPar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 name="文本占位符 2"/>
          <p:cNvSpPr>
            <a:spLocks noGrp="1"/>
          </p:cNvSpPr>
          <p:nvPr/>
        </p:nvSpPr>
        <p:spPr>
          <a:xfrm>
            <a:off x="1550035" y="445770"/>
            <a:ext cx="4116070" cy="497840"/>
          </a:xfrm>
        </p:spPr>
        <p:txBody>
          <a:bodyPr vert="horz" wrap="square" lIns="0" tIns="0" rIns="0" bIns="0" rtlCol="0">
            <a:spAutoFit/>
          </a:bodyPr>
          <a:lstStyle/>
          <a:p>
            <a:pPr lvl="0"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药品基本信息</a:t>
            </a: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  </a:t>
            </a: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(1/2)</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446405" y="6325870"/>
            <a:ext cx="11233150" cy="405130"/>
          </a:xfrm>
          <a:prstGeom prst="rect">
            <a:avLst/>
          </a:prstGeom>
          <a:noFill/>
        </p:spPr>
        <p:txBody>
          <a:bodyPr wrap="square" lIns="91440" tIns="45720" rIns="91440" bIns="45720" rtlCol="0" anchor="t">
            <a:noAutofit/>
          </a:bodyPr>
          <a:lstStyle/>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氯维地平乳状注射液说明书</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盐酸尼卡地平注射液说明书</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2021-2025</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年米内网数据</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品种排名及筛选--中国【城市公立,县级公立,城市社区,乡镇卫生】【化-钙通道阻滞剂】【注射】【注射剂】【销售金额】通用名</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TOP20</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年度格局</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2" name="组合 11"/>
          <p:cNvGrpSpPr/>
          <p:nvPr/>
        </p:nvGrpSpPr>
        <p:grpSpPr>
          <a:xfrm>
            <a:off x="8678545" y="1251586"/>
            <a:ext cx="3194050" cy="5060314"/>
            <a:chOff x="6435622" y="1331492"/>
            <a:chExt cx="5064923" cy="5695492"/>
          </a:xfrm>
        </p:grpSpPr>
        <p:grpSp>
          <p:nvGrpSpPr>
            <p:cNvPr id="25" name="组合 24"/>
            <p:cNvGrpSpPr/>
            <p:nvPr/>
          </p:nvGrpSpPr>
          <p:grpSpPr>
            <a:xfrm>
              <a:off x="6435622" y="2232862"/>
              <a:ext cx="5064923" cy="4794121"/>
              <a:chOff x="6435622" y="2232862"/>
              <a:chExt cx="5064923" cy="4794121"/>
            </a:xfrm>
          </p:grpSpPr>
          <p:grpSp>
            <p:nvGrpSpPr>
              <p:cNvPr id="13" name="组合 12"/>
              <p:cNvGrpSpPr/>
              <p:nvPr/>
            </p:nvGrpSpPr>
            <p:grpSpPr>
              <a:xfrm>
                <a:off x="6456000" y="2232862"/>
                <a:ext cx="5044545" cy="1313200"/>
                <a:chOff x="3405866" y="3620109"/>
                <a:chExt cx="4261547" cy="1029123"/>
              </a:xfrm>
            </p:grpSpPr>
            <p:sp>
              <p:nvSpPr>
                <p:cNvPr id="19" name="矩形: 圆角 18"/>
                <p:cNvSpPr/>
                <p:nvPr/>
              </p:nvSpPr>
              <p:spPr>
                <a:xfrm>
                  <a:off x="3428834" y="3630020"/>
                  <a:ext cx="4174132" cy="1019212"/>
                </a:xfrm>
                <a:prstGeom prst="roundRect">
                  <a:avLst>
                    <a:gd name="adj" fmla="val 0"/>
                  </a:avLst>
                </a:prstGeom>
                <a:solidFill>
                  <a:srgbClr val="CCE3F6">
                    <a:alpha val="15000"/>
                  </a:srgbClr>
                </a:solidFill>
                <a:ln w="12700" cap="flat">
                  <a:noFill/>
                  <a:prstDash val="solid"/>
                  <a:miter/>
                </a:ln>
                <a:effectLst/>
              </p:spPr>
              <p:txBody>
                <a:bodyPr rtlCol="0" anchor="ctr"/>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0" name="组合 19"/>
                <p:cNvGrpSpPr/>
                <p:nvPr/>
              </p:nvGrpSpPr>
              <p:grpSpPr>
                <a:xfrm>
                  <a:off x="3594742" y="3620109"/>
                  <a:ext cx="4072671" cy="931632"/>
                  <a:chOff x="4381444" y="3044509"/>
                  <a:chExt cx="4072671" cy="931632"/>
                </a:xfrm>
              </p:grpSpPr>
              <p:sp>
                <p:nvSpPr>
                  <p:cNvPr id="14" name="矩形 13"/>
                  <p:cNvSpPr/>
                  <p:nvPr/>
                </p:nvSpPr>
                <p:spPr>
                  <a:xfrm>
                    <a:off x="4421424" y="3044509"/>
                    <a:ext cx="2439660" cy="365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fontAlgn="auto">
                      <a:lnSpc>
                        <a:spcPct val="150000"/>
                      </a:lnSpc>
                      <a:buNone/>
                    </a:pPr>
                    <a:r>
                      <a:rPr lang="zh-CN" altLang="en-US" sz="1400" b="1" dirty="0">
                        <a:solidFill>
                          <a:srgbClr val="000000"/>
                        </a:solidFill>
                        <a:latin typeface="微软雅黑" panose="020B0503020204020204" pitchFamily="34" charset="-122"/>
                      </a:rPr>
                      <a:t>参照药适应症</a:t>
                    </a:r>
                    <a:r>
                      <a:rPr lang="en-US" altLang="zh-CN" sz="1400" b="1" dirty="0">
                        <a:solidFill>
                          <a:srgbClr val="000000"/>
                        </a:solidFill>
                        <a:latin typeface="微软雅黑" panose="020B0503020204020204" pitchFamily="34" charset="-122"/>
                      </a:rPr>
                      <a:t> </a:t>
                    </a:r>
                    <a:r>
                      <a:rPr lang="en-US" altLang="zh-CN" sz="1400" baseline="30000" dirty="0">
                        <a:solidFill>
                          <a:srgbClr val="000000"/>
                        </a:solidFill>
                        <a:latin typeface="微软雅黑" panose="020B0503020204020204" pitchFamily="34" charset="-122"/>
                        <a:sym typeface="+mn-ea"/>
                      </a:rPr>
                      <a:t>2</a:t>
                    </a:r>
                    <a:r>
                      <a:rPr lang="zh-CN" altLang="en-US" sz="1400" b="1" dirty="0">
                        <a:solidFill>
                          <a:srgbClr val="000000"/>
                        </a:solidFill>
                        <a:latin typeface="微软雅黑" panose="020B0503020204020204" pitchFamily="34" charset="-122"/>
                      </a:rPr>
                      <a:t>：</a:t>
                    </a:r>
                    <a:r>
                      <a:rPr lang="en-US" altLang="zh-CN" sz="1400" baseline="30000" dirty="0">
                        <a:effectLst/>
                        <a:latin typeface="微软雅黑" panose="020B0503020204020204" pitchFamily="34" charset="-122"/>
                        <a:ea typeface="微软雅黑" panose="020B0503020204020204" pitchFamily="34" charset="-122"/>
                        <a:sym typeface="+mn-ea"/>
                      </a:rPr>
                      <a:t>1</a:t>
                    </a:r>
                    <a:endParaRPr lang="zh-CN" altLang="en-US" sz="1400" b="1" baseline="30000" dirty="0">
                      <a:solidFill>
                        <a:srgbClr val="000000"/>
                      </a:solidFill>
                      <a:latin typeface="微软雅黑" panose="020B0503020204020204" pitchFamily="34" charset="-122"/>
                    </a:endParaRPr>
                  </a:p>
                </p:txBody>
              </p:sp>
              <p:sp>
                <p:nvSpPr>
                  <p:cNvPr id="23" name="矩形 22"/>
                  <p:cNvSpPr/>
                  <p:nvPr/>
                </p:nvSpPr>
                <p:spPr>
                  <a:xfrm>
                    <a:off x="4381444" y="3407082"/>
                    <a:ext cx="4072671" cy="569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fontAlgn="auto">
                      <a:lnSpc>
                        <a:spcPct val="150000"/>
                      </a:lnSpc>
                      <a:buNone/>
                    </a:pPr>
                    <a:r>
                      <a:rPr lang="zh-CN" altLang="en-US" sz="1200" b="1" dirty="0">
                        <a:solidFill>
                          <a:schemeClr val="tx1"/>
                        </a:solidFill>
                        <a:latin typeface="Times New Roman" panose="02020603050405020304" pitchFamily="18" charset="0"/>
                        <a:ea typeface="微软雅黑" panose="020B0503020204020204" pitchFamily="34" charset="-122"/>
                        <a:sym typeface="+mn-ea"/>
                      </a:rPr>
                      <a:t>1.手术时异常高血压的急救处置。</a:t>
                    </a:r>
                    <a:endParaRPr lang="zh-CN" altLang="en-US" sz="1200" b="1" dirty="0">
                      <a:solidFill>
                        <a:schemeClr val="tx1"/>
                      </a:solidFill>
                      <a:latin typeface="Times New Roman" panose="02020603050405020304" pitchFamily="18" charset="0"/>
                      <a:ea typeface="微软雅黑" panose="020B0503020204020204" pitchFamily="34" charset="-122"/>
                      <a:sym typeface="+mn-ea"/>
                    </a:endParaRPr>
                  </a:p>
                  <a:p>
                    <a:pPr indent="0" fontAlgn="auto">
                      <a:lnSpc>
                        <a:spcPct val="150000"/>
                      </a:lnSpc>
                      <a:buNone/>
                    </a:pPr>
                    <a:r>
                      <a:rPr lang="zh-CN" altLang="en-US" sz="1200" b="1" dirty="0">
                        <a:solidFill>
                          <a:schemeClr val="tx1"/>
                        </a:solidFill>
                        <a:latin typeface="Times New Roman" panose="02020603050405020304" pitchFamily="18" charset="0"/>
                        <a:ea typeface="微软雅黑" panose="020B0503020204020204" pitchFamily="34" charset="-122"/>
                        <a:sym typeface="+mn-ea"/>
                      </a:rPr>
                      <a:t>2.高血压性急症。</a:t>
                    </a:r>
                    <a:endParaRPr lang="en-US" altLang="zh-CN" sz="1200" baseline="30000" dirty="0">
                      <a:solidFill>
                        <a:srgbClr val="000000"/>
                      </a:solidFill>
                      <a:latin typeface="微软雅黑" panose="020B0503020204020204" pitchFamily="34" charset="-122"/>
                      <a:sym typeface="+mn-ea"/>
                    </a:endParaRPr>
                  </a:p>
                </p:txBody>
              </p:sp>
            </p:grpSp>
            <p:sp>
              <p:nvSpPr>
                <p:cNvPr id="15" name="矩形 14"/>
                <p:cNvSpPr/>
                <p:nvPr/>
              </p:nvSpPr>
              <p:spPr>
                <a:xfrm>
                  <a:off x="3405866" y="3630653"/>
                  <a:ext cx="102078" cy="1018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6" name="组合 15"/>
              <p:cNvGrpSpPr/>
              <p:nvPr/>
            </p:nvGrpSpPr>
            <p:grpSpPr>
              <a:xfrm>
                <a:off x="6435622" y="3980234"/>
                <a:ext cx="4977591" cy="3046750"/>
                <a:chOff x="8943542" y="3244850"/>
                <a:chExt cx="4204986" cy="2387662"/>
              </a:xfrm>
            </p:grpSpPr>
            <p:sp>
              <p:nvSpPr>
                <p:cNvPr id="17" name="矩形: 圆角 13"/>
                <p:cNvSpPr/>
                <p:nvPr/>
              </p:nvSpPr>
              <p:spPr>
                <a:xfrm>
                  <a:off x="8943542" y="3244850"/>
                  <a:ext cx="4196249" cy="2211105"/>
                </a:xfrm>
                <a:prstGeom prst="roundRect">
                  <a:avLst>
                    <a:gd name="adj" fmla="val 0"/>
                  </a:avLst>
                </a:prstGeom>
                <a:solidFill>
                  <a:srgbClr val="CCE3F6">
                    <a:alpha val="15000"/>
                  </a:srgbClr>
                </a:solidFill>
                <a:ln w="12700" cap="flat">
                  <a:noFill/>
                  <a:prstDash val="solid"/>
                  <a:miter/>
                </a:ln>
                <a:effectLst/>
              </p:spPr>
              <p:txBody>
                <a:bodyPr rtlCol="0" anchor="ctr"/>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4" name="组合 23"/>
                <p:cNvGrpSpPr/>
                <p:nvPr/>
              </p:nvGrpSpPr>
              <p:grpSpPr>
                <a:xfrm>
                  <a:off x="9149629" y="3269563"/>
                  <a:ext cx="3998899" cy="2362949"/>
                  <a:chOff x="4404574" y="2693964"/>
                  <a:chExt cx="3998899" cy="2362949"/>
                </a:xfrm>
              </p:grpSpPr>
              <p:sp>
                <p:nvSpPr>
                  <p:cNvPr id="32" name="矩形 31"/>
                  <p:cNvSpPr/>
                  <p:nvPr/>
                </p:nvSpPr>
                <p:spPr>
                  <a:xfrm>
                    <a:off x="4404575" y="2693964"/>
                    <a:ext cx="2479788" cy="270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zh-CN" altLang="en-US" sz="1400" b="1" dirty="0">
                        <a:solidFill>
                          <a:schemeClr val="tx1"/>
                        </a:solidFill>
                        <a:latin typeface="Arial" panose="020B0604020202020204" pitchFamily="34" charset="0"/>
                        <a:ea typeface="微软雅黑" panose="020B0503020204020204" pitchFamily="34" charset="-122"/>
                        <a:sym typeface="Arial" panose="020B0604020202020204" pitchFamily="34" charset="0"/>
                      </a:rPr>
                      <a:t>参照药品选择</a:t>
                    </a:r>
                    <a:r>
                      <a:rPr kumimoji="1" lang="zh-CN" altLang="en-US" sz="1400" b="1" dirty="0">
                        <a:solidFill>
                          <a:srgbClr val="FF0000"/>
                        </a:solidFill>
                        <a:latin typeface="Arial" panose="020B0604020202020204" pitchFamily="34" charset="0"/>
                        <a:ea typeface="微软雅黑" panose="020B0503020204020204" pitchFamily="34" charset="-122"/>
                        <a:sym typeface="Arial" panose="020B0604020202020204" pitchFamily="34" charset="0"/>
                      </a:rPr>
                      <a:t>理由</a:t>
                    </a:r>
                    <a:r>
                      <a:rPr kumimoji="1" lang="zh-CN" altLang="en-US" sz="1400" b="1" dirty="0">
                        <a:solidFill>
                          <a:schemeClr val="tx1"/>
                        </a:solidFill>
                        <a:latin typeface="Arial" panose="020B0604020202020204" pitchFamily="34" charset="0"/>
                        <a:ea typeface="微软雅黑" panose="020B0503020204020204" pitchFamily="34" charset="-122"/>
                        <a:sym typeface="Arial" panose="020B0604020202020204" pitchFamily="34" charset="0"/>
                      </a:rPr>
                      <a:t>：</a:t>
                    </a:r>
                    <a:endParaRPr kumimoji="1" lang="zh-CN" altLang="en-US" sz="14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32"/>
                  <p:cNvSpPr/>
                  <p:nvPr/>
                </p:nvSpPr>
                <p:spPr>
                  <a:xfrm>
                    <a:off x="4404574" y="2964491"/>
                    <a:ext cx="3998899" cy="2092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lnSpc>
                        <a:spcPct val="150000"/>
                      </a:lnSpc>
                      <a:buFont typeface="Wingdings" panose="05000000000000000000" charset="0"/>
                      <a:buChar char="p"/>
                    </a:pPr>
                    <a:r>
                      <a:rPr kumimoji="1" lang="zh-CN" altLang="en-US" sz="1200" dirty="0">
                        <a:solidFill>
                          <a:schemeClr val="tx1"/>
                        </a:solidFill>
                        <a:latin typeface="+mn-ea"/>
                        <a:sym typeface="Arial" panose="020B0604020202020204" pitchFamily="34" charset="0"/>
                      </a:rPr>
                      <a:t>适应症、作用机制、给药途径均相同；</a:t>
                    </a:r>
                    <a:endParaRPr kumimoji="1" lang="zh-CN" altLang="en-US" sz="1200" dirty="0">
                      <a:solidFill>
                        <a:schemeClr val="tx1"/>
                      </a:solidFill>
                      <a:latin typeface="+mn-ea"/>
                      <a:sym typeface="Arial" panose="020B0604020202020204" pitchFamily="34" charset="0"/>
                    </a:endParaRPr>
                  </a:p>
                  <a:p>
                    <a:pPr marL="171450" indent="-171450">
                      <a:lnSpc>
                        <a:spcPct val="150000"/>
                      </a:lnSpc>
                      <a:buFont typeface="Wingdings" panose="05000000000000000000" charset="0"/>
                      <a:buChar char="p"/>
                    </a:pPr>
                    <a:r>
                      <a:rPr kumimoji="1" lang="zh-CN" altLang="en-US" sz="1200" dirty="0">
                        <a:solidFill>
                          <a:schemeClr val="tx1"/>
                        </a:solidFill>
                        <a:latin typeface="+mn-ea"/>
                        <a:sym typeface="Arial" panose="020B0604020202020204" pitchFamily="34" charset="0"/>
                      </a:rPr>
                      <a:t>均为</a:t>
                    </a:r>
                    <a:r>
                      <a:rPr kumimoji="1" lang="zh-CN" altLang="en-US" sz="1200" b="1" dirty="0">
                        <a:solidFill>
                          <a:schemeClr val="tx1"/>
                        </a:solidFill>
                        <a:latin typeface="+mn-ea"/>
                        <a:sym typeface="Arial" panose="020B0604020202020204" pitchFamily="34" charset="0"/>
                      </a:rPr>
                      <a:t>国内外</a:t>
                    </a:r>
                    <a:r>
                      <a:rPr kumimoji="1" lang="zh-CN" altLang="en-US" sz="1200" b="1" dirty="0">
                        <a:solidFill>
                          <a:schemeClr val="tx1"/>
                        </a:solidFill>
                        <a:latin typeface="+mn-ea"/>
                        <a:sym typeface="Arial" panose="020B0604020202020204" pitchFamily="34" charset="0"/>
                      </a:rPr>
                      <a:t>指南推荐</a:t>
                    </a:r>
                    <a:r>
                      <a:rPr kumimoji="1" lang="zh-CN" altLang="en-US" sz="1200" dirty="0">
                        <a:solidFill>
                          <a:schemeClr val="tx1"/>
                        </a:solidFill>
                        <a:latin typeface="+mn-ea"/>
                        <a:sym typeface="Arial" panose="020B0604020202020204" pitchFamily="34" charset="0"/>
                      </a:rPr>
                      <a:t>的</a:t>
                    </a:r>
                    <a:r>
                      <a:rPr kumimoji="1" lang="zh-CN" altLang="en-US" sz="1200" b="1" dirty="0">
                        <a:solidFill>
                          <a:schemeClr val="tx1"/>
                        </a:solidFill>
                        <a:latin typeface="+mn-ea"/>
                        <a:sym typeface="Arial" panose="020B0604020202020204" pitchFamily="34" charset="0"/>
                      </a:rPr>
                      <a:t>高血压急症治疗药物</a:t>
                    </a:r>
                    <a:r>
                      <a:rPr kumimoji="1" lang="zh-CN" altLang="en-US" sz="1200" dirty="0">
                        <a:solidFill>
                          <a:schemeClr val="tx1"/>
                        </a:solidFill>
                        <a:latin typeface="+mn-ea"/>
                        <a:sym typeface="Arial" panose="020B0604020202020204" pitchFamily="34" charset="0"/>
                      </a:rPr>
                      <a:t>；</a:t>
                    </a:r>
                    <a:endParaRPr kumimoji="1" lang="zh-CN" altLang="en-US" sz="1200" dirty="0">
                      <a:solidFill>
                        <a:schemeClr val="tx1"/>
                      </a:solidFill>
                      <a:latin typeface="+mn-ea"/>
                      <a:sym typeface="Arial" panose="020B0604020202020204" pitchFamily="34" charset="0"/>
                    </a:endParaRPr>
                  </a:p>
                  <a:p>
                    <a:pPr marL="171450" indent="-171450">
                      <a:lnSpc>
                        <a:spcPct val="150000"/>
                      </a:lnSpc>
                      <a:buFont typeface="Wingdings" panose="05000000000000000000" charset="0"/>
                      <a:buChar char="p"/>
                    </a:pPr>
                    <a:r>
                      <a:rPr kumimoji="1" lang="zh-CN" altLang="en-US" sz="1200" dirty="0">
                        <a:solidFill>
                          <a:schemeClr val="tx1"/>
                        </a:solidFill>
                        <a:latin typeface="+mn-ea"/>
                        <a:sym typeface="Arial" panose="020B0604020202020204" pitchFamily="34" charset="0"/>
                      </a:rPr>
                      <a:t>在同机制的高血压静脉注射药物（钙通道阻滞剂</a:t>
                    </a:r>
                    <a:r>
                      <a:rPr kumimoji="1" lang="en-US" altLang="zh-CN" sz="1200" dirty="0">
                        <a:solidFill>
                          <a:schemeClr val="tx1"/>
                        </a:solidFill>
                        <a:latin typeface="+mn-ea"/>
                        <a:sym typeface="Arial" panose="020B0604020202020204" pitchFamily="34" charset="0"/>
                      </a:rPr>
                      <a:t>-</a:t>
                    </a:r>
                    <a:r>
                      <a:rPr kumimoji="1" lang="zh-CN" altLang="en-US" sz="1200" dirty="0">
                        <a:solidFill>
                          <a:schemeClr val="tx1"/>
                        </a:solidFill>
                        <a:latin typeface="+mn-ea"/>
                        <a:sym typeface="Arial" panose="020B0604020202020204" pitchFamily="34" charset="0"/>
                      </a:rPr>
                      <a:t>注射剂</a:t>
                    </a:r>
                    <a:r>
                      <a:rPr kumimoji="1" lang="en-US" altLang="zh-CN" sz="1200" dirty="0">
                        <a:solidFill>
                          <a:schemeClr val="tx1"/>
                        </a:solidFill>
                        <a:latin typeface="+mn-ea"/>
                        <a:sym typeface="Arial" panose="020B0604020202020204" pitchFamily="34" charset="0"/>
                      </a:rPr>
                      <a:t>)</a:t>
                    </a:r>
                    <a:r>
                      <a:rPr kumimoji="1" lang="zh-CN" altLang="en-US" sz="1200" dirty="0">
                        <a:solidFill>
                          <a:schemeClr val="tx1"/>
                        </a:solidFill>
                        <a:latin typeface="+mn-ea"/>
                        <a:sym typeface="Arial" panose="020B0604020202020204" pitchFamily="34" charset="0"/>
                      </a:rPr>
                      <a:t>中，通用名尼卡地平</a:t>
                    </a:r>
                    <a:r>
                      <a:rPr kumimoji="1" lang="en-US" altLang="zh-CN" sz="1200" dirty="0">
                        <a:solidFill>
                          <a:schemeClr val="tx1"/>
                        </a:solidFill>
                        <a:latin typeface="+mn-ea"/>
                        <a:sym typeface="Arial" panose="020B0604020202020204" pitchFamily="34" charset="0"/>
                      </a:rPr>
                      <a:t>2025</a:t>
                    </a:r>
                    <a:r>
                      <a:rPr kumimoji="1" lang="zh-CN" altLang="en-US" sz="1200" dirty="0">
                        <a:solidFill>
                          <a:schemeClr val="tx1"/>
                        </a:solidFill>
                        <a:latin typeface="+mn-ea"/>
                        <a:sym typeface="Arial" panose="020B0604020202020204" pitchFamily="34" charset="0"/>
                      </a:rPr>
                      <a:t>年市场份额占比为</a:t>
                    </a:r>
                    <a:r>
                      <a:rPr kumimoji="1" lang="en-US" altLang="zh-CN" sz="1200" b="1" dirty="0">
                        <a:solidFill>
                          <a:schemeClr val="tx1"/>
                        </a:solidFill>
                        <a:latin typeface="+mn-ea"/>
                        <a:sym typeface="Arial" panose="020B0604020202020204" pitchFamily="34" charset="0"/>
                      </a:rPr>
                      <a:t>66</a:t>
                    </a:r>
                    <a:r>
                      <a:rPr kumimoji="1" lang="zh-CN" altLang="en-US" sz="1200" b="1" dirty="0">
                        <a:solidFill>
                          <a:schemeClr val="tx1"/>
                        </a:solidFill>
                        <a:latin typeface="+mn-ea"/>
                        <a:sym typeface="Arial" panose="020B0604020202020204" pitchFamily="34" charset="0"/>
                      </a:rPr>
                      <a:t>%</a:t>
                    </a:r>
                    <a:r>
                      <a:rPr kumimoji="1" lang="en-US" altLang="zh-CN" sz="1200" baseline="30000" dirty="0">
                        <a:solidFill>
                          <a:schemeClr val="tx1"/>
                        </a:solidFill>
                        <a:latin typeface="+mn-ea"/>
                        <a:sym typeface="Arial" panose="020B0604020202020204" pitchFamily="34" charset="0"/>
                      </a:rPr>
                      <a:t>3</a:t>
                    </a:r>
                    <a:r>
                      <a:rPr kumimoji="1" lang="zh-CN" altLang="en-US" sz="1200" dirty="0">
                        <a:solidFill>
                          <a:schemeClr val="tx1"/>
                        </a:solidFill>
                        <a:latin typeface="+mn-ea"/>
                        <a:sym typeface="Arial" panose="020B0604020202020204" pitchFamily="34" charset="0"/>
                      </a:rPr>
                      <a:t>，市场份额</a:t>
                    </a:r>
                    <a:r>
                      <a:rPr kumimoji="1" lang="zh-CN" altLang="en-US" sz="1200" b="1" dirty="0">
                        <a:solidFill>
                          <a:schemeClr val="tx1"/>
                        </a:solidFill>
                        <a:latin typeface="+mn-ea"/>
                        <a:sym typeface="Arial" panose="020B0604020202020204" pitchFamily="34" charset="0"/>
                      </a:rPr>
                      <a:t>最高</a:t>
                    </a:r>
                    <a:r>
                      <a:rPr kumimoji="1" lang="zh-CN" altLang="en-US" sz="1200" dirty="0">
                        <a:solidFill>
                          <a:schemeClr val="tx1"/>
                        </a:solidFill>
                        <a:latin typeface="+mn-ea"/>
                        <a:sym typeface="Arial" panose="020B0604020202020204" pitchFamily="34" charset="0"/>
                      </a:rPr>
                      <a:t>。</a:t>
                    </a:r>
                    <a:endParaRPr kumimoji="1" lang="zh-CN" altLang="en-US" sz="1200" dirty="0">
                      <a:solidFill>
                        <a:schemeClr val="tx1"/>
                      </a:solidFill>
                      <a:latin typeface="+mn-ea"/>
                      <a:sym typeface="Arial" panose="020B0604020202020204" pitchFamily="34" charset="0"/>
                    </a:endParaRPr>
                  </a:p>
                </p:txBody>
              </p:sp>
            </p:grpSp>
            <p:sp>
              <p:nvSpPr>
                <p:cNvPr id="34" name="矩形 33"/>
                <p:cNvSpPr/>
                <p:nvPr/>
              </p:nvSpPr>
              <p:spPr>
                <a:xfrm flipH="1">
                  <a:off x="8943542" y="3249912"/>
                  <a:ext cx="102078" cy="2206605"/>
                </a:xfrm>
                <a:prstGeom prst="rect">
                  <a:avLst/>
                </a:prstGeom>
                <a:solidFill>
                  <a:srgbClr val="5A9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35" name="矩形 34"/>
            <p:cNvSpPr/>
            <p:nvPr/>
          </p:nvSpPr>
          <p:spPr>
            <a:xfrm>
              <a:off x="6488990" y="1331492"/>
              <a:ext cx="4913881" cy="610892"/>
            </a:xfrm>
            <a:prstGeom prst="rect">
              <a:avLst/>
            </a:prstGeom>
            <a:solidFill>
              <a:srgbClr val="395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1400" b="1" i="0" u="none" strike="noStrike" kern="1200" cap="none" spc="0" normalizeH="0" baseline="0" noProof="0" dirty="0">
                  <a:ln>
                    <a:noFill/>
                  </a:ln>
                  <a:solidFill>
                    <a:schemeClr val="bg1"/>
                  </a:solidFill>
                  <a:effectLst/>
                  <a:uLnTx/>
                  <a:uFillTx/>
                  <a:latin typeface="+mn-ea"/>
                  <a:ea typeface="+mn-ea"/>
                </a:rPr>
                <a:t>参考药品建议：</a:t>
              </a:r>
              <a:r>
                <a:rPr lang="zh-CN" altLang="en-US" sz="1400" b="1">
                  <a:solidFill>
                    <a:schemeClr val="bg1"/>
                  </a:solidFill>
                  <a:sym typeface="+mn-ea"/>
                </a:rPr>
                <a:t>盐酸尼卡地平注射液</a:t>
              </a:r>
              <a:endParaRPr lang="zh-CN" altLang="en-US" sz="1400" b="1" baseline="30000" dirty="0">
                <a:solidFill>
                  <a:schemeClr val="bg1"/>
                </a:solidFill>
                <a:highlight>
                  <a:srgbClr val="000000">
                    <a:alpha val="0"/>
                  </a:srgbClr>
                </a:highlight>
                <a:latin typeface="+mn-ea"/>
                <a:ea typeface="+mn-ea"/>
                <a:sym typeface="+mn-ea"/>
              </a:endParaRPr>
            </a:p>
          </p:txBody>
        </p:sp>
      </p:grpSp>
      <p:graphicFrame>
        <p:nvGraphicFramePr>
          <p:cNvPr id="45" name="表格 44"/>
          <p:cNvGraphicFramePr/>
          <p:nvPr>
            <p:custDataLst>
              <p:tags r:id="rId2"/>
            </p:custDataLst>
          </p:nvPr>
        </p:nvGraphicFramePr>
        <p:xfrm>
          <a:off x="490220" y="1127125"/>
          <a:ext cx="7999095" cy="4986020"/>
        </p:xfrm>
        <a:graphic>
          <a:graphicData uri="http://schemas.openxmlformats.org/drawingml/2006/table">
            <a:tbl>
              <a:tblPr/>
              <a:tblGrid>
                <a:gridCol w="1800225"/>
                <a:gridCol w="1653540"/>
                <a:gridCol w="1816100"/>
                <a:gridCol w="2729230"/>
              </a:tblGrid>
              <a:tr h="477520">
                <a:tc>
                  <a:txBody>
                    <a:bodyPr/>
                    <a:lstStyle/>
                    <a:p>
                      <a:pPr indent="0" algn="ctr">
                        <a:buNone/>
                      </a:pPr>
                      <a:r>
                        <a:rPr lang="zh-CN" altLang="en-US" sz="1400" b="1" dirty="0">
                          <a:solidFill>
                            <a:srgbClr val="3959B9"/>
                          </a:solidFill>
                        </a:rPr>
                        <a:t>通用名</a:t>
                      </a:r>
                      <a:endParaRPr lang="zh-CN" altLang="en-US" sz="1400" b="1" dirty="0">
                        <a:solidFill>
                          <a:srgbClr val="3959B9"/>
                        </a:solidFill>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952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gridSpan="3">
                  <a:txBody>
                    <a:bodyPr/>
                    <a:lstStyle/>
                    <a:p>
                      <a:pPr indent="0">
                        <a:buNone/>
                      </a:pPr>
                      <a:r>
                        <a:rPr lang="zh-CN" altLang="en-US" sz="1400" b="1" dirty="0">
                          <a:solidFill>
                            <a:schemeClr val="accent2"/>
                          </a:solidFill>
                          <a:effectLst/>
                          <a:latin typeface="微软雅黑" panose="020B0503020204020204" pitchFamily="34" charset="-122"/>
                          <a:ea typeface="微软雅黑" panose="020B0503020204020204" pitchFamily="34" charset="-122"/>
                          <a:sym typeface="+mn-ea"/>
                        </a:rPr>
                        <a:t>氯维地平乳状注射液</a:t>
                      </a:r>
                      <a:endParaRPr lang="zh-CN" altLang="en-US" sz="1400" b="1" dirty="0">
                        <a:solidFill>
                          <a:schemeClr val="accent2"/>
                        </a:solidFill>
                        <a:effectLst/>
                        <a:latin typeface="微软雅黑" panose="020B0503020204020204" pitchFamily="34" charset="-122"/>
                        <a:ea typeface="微软雅黑" panose="020B0503020204020204" pitchFamily="34" charset="-122"/>
                        <a:sym typeface="+mn-ea"/>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952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c hMerge="1">
                  <a:tcPr>
                    <a:lnT w="952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c hMerge="1">
                  <a:tcPr>
                    <a:lnR w="9525" cap="flat" cmpd="sng">
                      <a:solidFill>
                        <a:srgbClr val="FFFFFF"/>
                      </a:solidFill>
                      <a:prstDash val="solid"/>
                      <a:headEnd type="none" w="med" len="med"/>
                      <a:tailEnd type="none" w="med" len="med"/>
                    </a:lnR>
                    <a:lnT w="952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r>
              <a:tr h="399415">
                <a:tc>
                  <a:txBody>
                    <a:bodyPr/>
                    <a:lstStyle/>
                    <a:p>
                      <a:pPr indent="0" algn="ctr">
                        <a:buNone/>
                      </a:pPr>
                      <a:r>
                        <a:rPr lang="zh-CN" altLang="en-US" sz="1400" b="1" dirty="0">
                          <a:solidFill>
                            <a:srgbClr val="3959B9"/>
                          </a:solidFill>
                        </a:rPr>
                        <a:t>注册规格</a:t>
                      </a:r>
                      <a:endParaRPr lang="zh-CN" altLang="en-US" sz="1400" b="1" dirty="0">
                        <a:solidFill>
                          <a:srgbClr val="3959B9"/>
                        </a:solidFill>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50ml:25mg</a:t>
                      </a:r>
                      <a:endParaRPr lang="en-US" altLang="zh-CN" sz="16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c hMerge="1">
                  <a:tcP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c hMerge="1">
                  <a:tcPr>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r>
              <a:tr h="452120">
                <a:tc>
                  <a:txBody>
                    <a:bodyPr/>
                    <a:lstStyle/>
                    <a:p>
                      <a:pPr indent="0" algn="ctr">
                        <a:buNone/>
                      </a:pPr>
                      <a:r>
                        <a:rPr lang="zh-CN" altLang="en-US" sz="1400" b="1" dirty="0">
                          <a:solidFill>
                            <a:srgbClr val="3959B9"/>
                          </a:solidFill>
                        </a:rPr>
                        <a:t>功能主治</a:t>
                      </a:r>
                      <a:endParaRPr lang="zh-CN" altLang="en-US" sz="1400" b="1" dirty="0">
                        <a:solidFill>
                          <a:srgbClr val="3959B9"/>
                        </a:solidFill>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gridSpan="3">
                  <a:txBody>
                    <a:bodyPr/>
                    <a:lstStyle/>
                    <a:p>
                      <a:pPr indent="0" fontAlgn="auto">
                        <a:lnSpc>
                          <a:spcPct val="150000"/>
                        </a:lnSpc>
                      </a:pPr>
                      <a:r>
                        <a:rPr lang="zh-CN" altLang="en-US" sz="1200" b="0" dirty="0">
                          <a:effectLst/>
                          <a:latin typeface="微软雅黑" panose="020B0503020204020204" pitchFamily="34" charset="-122"/>
                          <a:ea typeface="微软雅黑" panose="020B0503020204020204" pitchFamily="34" charset="-122"/>
                        </a:rPr>
                        <a:t>用于治疗不适宜口服或预期口服药物治疗效果不佳的高血压</a:t>
                      </a:r>
                      <a:endParaRPr lang="en-US" altLang="zh-CN" sz="1200" b="0" baseline="30000" dirty="0">
                        <a:effectLst/>
                        <a:latin typeface="微软雅黑" panose="020B0503020204020204" pitchFamily="34" charset="-122"/>
                        <a:ea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F6FAFD"/>
                    </a:solidFill>
                  </a:tcPr>
                </a:tc>
                <a:tc hMerge="1">
                  <a:tcP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c hMerge="1">
                  <a:tcPr>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r>
              <a:tr h="496570">
                <a:tc>
                  <a:txBody>
                    <a:bodyPr/>
                    <a:p>
                      <a:pPr indent="0" algn="ctr">
                        <a:buNone/>
                      </a:pPr>
                      <a:r>
                        <a:rPr lang="zh-CN" altLang="en-US" sz="1400" b="1" dirty="0">
                          <a:solidFill>
                            <a:srgbClr val="3959B9"/>
                          </a:solidFill>
                        </a:rPr>
                        <a:t>注册分类</a:t>
                      </a:r>
                      <a:endParaRPr lang="zh-CN" altLang="en-US" sz="1400" b="1" dirty="0">
                        <a:solidFill>
                          <a:srgbClr val="3959B9"/>
                        </a:solidFill>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gridSpan="3">
                  <a:txBody>
                    <a:bodyPr/>
                    <a:p>
                      <a:pPr>
                        <a:lnSpc>
                          <a:spcPct val="150000"/>
                        </a:lnSpc>
                        <a:buNone/>
                      </a:pPr>
                      <a:r>
                        <a:rPr lang="zh-CN" altLang="en-US" sz="1400" b="1" dirty="0">
                          <a:solidFill>
                            <a:schemeClr val="accent2"/>
                          </a:solidFill>
                          <a:effectLst/>
                          <a:latin typeface="微软雅黑" panose="020B0503020204020204" pitchFamily="34" charset="-122"/>
                          <a:ea typeface="微软雅黑" panose="020B0503020204020204" pitchFamily="34" charset="-122"/>
                        </a:rPr>
                        <a:t>化学药品3类</a:t>
                      </a:r>
                      <a:endParaRPr lang="zh-CN" altLang="en-US" sz="1400" b="1" dirty="0">
                        <a:solidFill>
                          <a:schemeClr val="accent2"/>
                        </a:solidFill>
                        <a:effectLst/>
                        <a:latin typeface="微软雅黑" panose="020B0503020204020204" pitchFamily="34" charset="-122"/>
                        <a:ea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c hMerge="1">
                  <a:tcPr>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c hMerge="1">
                  <a:tcPr>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r>
              <a:tr h="1794510">
                <a:tc>
                  <a:txBody>
                    <a:bodyPr/>
                    <a:lstStyle/>
                    <a:p>
                      <a:pPr indent="0" algn="ctr">
                        <a:buNone/>
                      </a:pPr>
                      <a:r>
                        <a:rPr lang="zh-CN" altLang="en-US" sz="1400" b="1" dirty="0">
                          <a:solidFill>
                            <a:srgbClr val="3959B9"/>
                          </a:solidFill>
                        </a:rPr>
                        <a:t>用法用量</a:t>
                      </a:r>
                      <a:endParaRPr lang="zh-CN" altLang="en-US" sz="1400" b="1" dirty="0">
                        <a:solidFill>
                          <a:srgbClr val="3959B9"/>
                        </a:solidFill>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gridSpan="3">
                  <a:txBody>
                    <a:bodyPr/>
                    <a:lstStyle/>
                    <a:p>
                      <a:pPr>
                        <a:lnSpc>
                          <a:spcPct val="150000"/>
                        </a:lnSpc>
                      </a:pPr>
                      <a:r>
                        <a:rPr lang="zh-CN" altLang="en-US" sz="1200" b="1" dirty="0">
                          <a:solidFill>
                            <a:schemeClr val="tx1"/>
                          </a:solidFill>
                          <a:effectLst/>
                          <a:latin typeface="微软雅黑" panose="020B0503020204020204" pitchFamily="34" charset="-122"/>
                          <a:ea typeface="微软雅黑" panose="020B0503020204020204" pitchFamily="34" charset="-122"/>
                        </a:rPr>
                        <a:t>初始剂量：</a:t>
                      </a:r>
                      <a:r>
                        <a:rPr lang="zh-CN" altLang="en-US" sz="1200" dirty="0">
                          <a:solidFill>
                            <a:schemeClr val="tx1"/>
                          </a:solidFill>
                          <a:effectLst/>
                          <a:latin typeface="微软雅黑" panose="020B0503020204020204" pitchFamily="34" charset="-122"/>
                          <a:ea typeface="微软雅黑" panose="020B0503020204020204" pitchFamily="34" charset="-122"/>
                        </a:rPr>
                        <a:t>初始静脉滴注速率在1～2</a:t>
                      </a:r>
                      <a:r>
                        <a:rPr lang="en-US" altLang="zh-CN" sz="1200" dirty="0">
                          <a:solidFill>
                            <a:schemeClr val="tx1"/>
                          </a:solidFill>
                          <a:effectLst/>
                          <a:latin typeface="微软雅黑" panose="020B0503020204020204" pitchFamily="34" charset="-122"/>
                          <a:ea typeface="微软雅黑" panose="020B0503020204020204" pitchFamily="34" charset="-122"/>
                        </a:rPr>
                        <a:t>mg/ </a:t>
                      </a:r>
                      <a:r>
                        <a:rPr lang="zh-CN" altLang="en-US" sz="1200" dirty="0">
                          <a:solidFill>
                            <a:schemeClr val="tx1"/>
                          </a:solidFill>
                          <a:effectLst/>
                          <a:latin typeface="微软雅黑" panose="020B0503020204020204" pitchFamily="34" charset="-122"/>
                          <a:ea typeface="微软雅黑" panose="020B0503020204020204" pitchFamily="34" charset="-122"/>
                        </a:rPr>
                        <a:t>小时。</a:t>
                      </a:r>
                      <a:endParaRPr lang="zh-CN" altLang="en-US" sz="1200" dirty="0">
                        <a:solidFill>
                          <a:schemeClr val="tx1"/>
                        </a:solidFill>
                        <a:effectLst/>
                        <a:latin typeface="微软雅黑" panose="020B0503020204020204" pitchFamily="34" charset="-122"/>
                        <a:ea typeface="微软雅黑" panose="020B0503020204020204" pitchFamily="34" charset="-122"/>
                      </a:endParaRPr>
                    </a:p>
                    <a:p>
                      <a:pPr>
                        <a:lnSpc>
                          <a:spcPct val="150000"/>
                        </a:lnSpc>
                      </a:pPr>
                      <a:r>
                        <a:rPr lang="zh-CN" altLang="en-US" sz="1200" b="1" dirty="0">
                          <a:solidFill>
                            <a:schemeClr val="tx1"/>
                          </a:solidFill>
                          <a:effectLst/>
                          <a:latin typeface="微软雅黑" panose="020B0503020204020204" pitchFamily="34" charset="-122"/>
                          <a:ea typeface="微软雅黑" panose="020B0503020204020204" pitchFamily="34" charset="-122"/>
                        </a:rPr>
                        <a:t>维持剂量：</a:t>
                      </a:r>
                      <a:r>
                        <a:rPr lang="zh-CN" altLang="en-US" sz="1200" dirty="0">
                          <a:solidFill>
                            <a:schemeClr val="tx1"/>
                          </a:solidFill>
                          <a:effectLst/>
                          <a:latin typeface="微软雅黑" panose="020B0503020204020204" pitchFamily="34" charset="-122"/>
                          <a:ea typeface="微软雅黑" panose="020B0503020204020204" pitchFamily="34" charset="-122"/>
                        </a:rPr>
                        <a:t>约4～6</a:t>
                      </a:r>
                      <a:r>
                        <a:rPr lang="en-US" altLang="zh-CN" sz="1200" dirty="0">
                          <a:solidFill>
                            <a:schemeClr val="tx1"/>
                          </a:solidFill>
                          <a:effectLst/>
                          <a:latin typeface="微软雅黑" panose="020B0503020204020204" pitchFamily="34" charset="-122"/>
                          <a:ea typeface="微软雅黑" panose="020B0503020204020204" pitchFamily="34" charset="-122"/>
                        </a:rPr>
                        <a:t>mg/ </a:t>
                      </a:r>
                      <a:r>
                        <a:rPr lang="zh-CN" altLang="en-US" sz="1200" dirty="0">
                          <a:solidFill>
                            <a:schemeClr val="tx1"/>
                          </a:solidFill>
                          <a:effectLst/>
                          <a:latin typeface="微软雅黑" panose="020B0503020204020204" pitchFamily="34" charset="-122"/>
                          <a:ea typeface="微软雅黑" panose="020B0503020204020204" pitchFamily="34" charset="-122"/>
                        </a:rPr>
                        <a:t>小时给药剂量下，大多数患者将达到理想的治疗应答。而对于严重高血压的患者可能需要最高32</a:t>
                      </a:r>
                      <a:r>
                        <a:rPr lang="en-US" altLang="zh-CN" sz="1200" dirty="0">
                          <a:solidFill>
                            <a:schemeClr val="tx1"/>
                          </a:solidFill>
                          <a:effectLst/>
                          <a:latin typeface="微软雅黑" panose="020B0503020204020204" pitchFamily="34" charset="-122"/>
                          <a:ea typeface="微软雅黑" panose="020B0503020204020204" pitchFamily="34" charset="-122"/>
                        </a:rPr>
                        <a:t>mg/ </a:t>
                      </a:r>
                      <a:r>
                        <a:rPr lang="zh-CN" altLang="en-US" sz="1200" dirty="0">
                          <a:solidFill>
                            <a:schemeClr val="tx1"/>
                          </a:solidFill>
                          <a:effectLst/>
                          <a:latin typeface="微软雅黑" panose="020B0503020204020204" pitchFamily="34" charset="-122"/>
                          <a:ea typeface="微软雅黑" panose="020B0503020204020204" pitchFamily="34" charset="-122"/>
                        </a:rPr>
                        <a:t>小时的剂量，但在该剂量的使用经验有限。</a:t>
                      </a:r>
                      <a:endParaRPr lang="zh-CN" altLang="en-US" sz="1200" dirty="0">
                        <a:solidFill>
                          <a:schemeClr val="tx1"/>
                        </a:solidFill>
                        <a:effectLst/>
                        <a:latin typeface="微软雅黑" panose="020B0503020204020204" pitchFamily="34" charset="-122"/>
                        <a:ea typeface="微软雅黑" panose="020B0503020204020204" pitchFamily="34" charset="-122"/>
                      </a:endParaRPr>
                    </a:p>
                    <a:p>
                      <a:pPr>
                        <a:lnSpc>
                          <a:spcPct val="150000"/>
                        </a:lnSpc>
                      </a:pPr>
                      <a:r>
                        <a:rPr lang="zh-CN" altLang="en-US" sz="1200" b="1" dirty="0">
                          <a:solidFill>
                            <a:schemeClr val="tx1"/>
                          </a:solidFill>
                          <a:effectLst/>
                          <a:latin typeface="微软雅黑" panose="020B0503020204020204" pitchFamily="34" charset="-122"/>
                          <a:ea typeface="微软雅黑" panose="020B0503020204020204" pitchFamily="34" charset="-122"/>
                        </a:rPr>
                        <a:t>最大剂量：</a:t>
                      </a:r>
                      <a:r>
                        <a:rPr lang="zh-CN" altLang="en-US" sz="1200" dirty="0">
                          <a:solidFill>
                            <a:schemeClr val="tx1"/>
                          </a:solidFill>
                          <a:effectLst/>
                          <a:latin typeface="微软雅黑" panose="020B0503020204020204" pitchFamily="34" charset="-122"/>
                          <a:ea typeface="微软雅黑" panose="020B0503020204020204" pitchFamily="34" charset="-122"/>
                        </a:rPr>
                        <a:t>大多数患者接受的最高剂量不超过16</a:t>
                      </a:r>
                      <a:r>
                        <a:rPr lang="en-US" altLang="zh-CN" sz="1200" dirty="0">
                          <a:solidFill>
                            <a:schemeClr val="tx1"/>
                          </a:solidFill>
                          <a:effectLst/>
                          <a:latin typeface="微软雅黑" panose="020B0503020204020204" pitchFamily="34" charset="-122"/>
                          <a:ea typeface="微软雅黑" panose="020B0503020204020204" pitchFamily="34" charset="-122"/>
                        </a:rPr>
                        <a:t>mg/ </a:t>
                      </a:r>
                      <a:r>
                        <a:rPr lang="zh-CN" altLang="en-US" sz="1200" dirty="0">
                          <a:solidFill>
                            <a:schemeClr val="tx1"/>
                          </a:solidFill>
                          <a:effectLst/>
                          <a:latin typeface="微软雅黑" panose="020B0503020204020204" pitchFamily="34" charset="-122"/>
                          <a:ea typeface="微软雅黑" panose="020B0503020204020204" pitchFamily="34" charset="-122"/>
                        </a:rPr>
                        <a:t>小时。</a:t>
                      </a:r>
                      <a:r>
                        <a:rPr lang="en-US" altLang="zh-CN" sz="1200" dirty="0">
                          <a:solidFill>
                            <a:schemeClr val="tx1"/>
                          </a:solidFill>
                          <a:effectLst/>
                          <a:latin typeface="微软雅黑" panose="020B0503020204020204" pitchFamily="34" charset="-122"/>
                          <a:ea typeface="微软雅黑" panose="020B0503020204020204" pitchFamily="34" charset="-122"/>
                        </a:rPr>
                        <a:t>32mg/ </a:t>
                      </a:r>
                      <a:r>
                        <a:rPr lang="zh-CN" altLang="en-US" sz="1200" dirty="0">
                          <a:solidFill>
                            <a:schemeClr val="tx1"/>
                          </a:solidFill>
                          <a:effectLst/>
                          <a:latin typeface="微软雅黑" panose="020B0503020204020204" pitchFamily="34" charset="-122"/>
                          <a:ea typeface="微软雅黑" panose="020B0503020204020204" pitchFamily="34" charset="-122"/>
                        </a:rPr>
                        <a:t>小时的短期用药经验有限。由于受到脂质负荷的限制，建议24 小时内输注本品不超过1000</a:t>
                      </a:r>
                      <a:r>
                        <a:rPr lang="en-US" altLang="zh-CN" sz="1200" dirty="0">
                          <a:solidFill>
                            <a:schemeClr val="tx1"/>
                          </a:solidFill>
                          <a:effectLst/>
                          <a:latin typeface="微软雅黑" panose="020B0503020204020204" pitchFamily="34" charset="-122"/>
                          <a:ea typeface="微软雅黑" panose="020B0503020204020204" pitchFamily="34" charset="-122"/>
                        </a:rPr>
                        <a:t>ml </a:t>
                      </a:r>
                      <a:r>
                        <a:rPr lang="zh-CN" altLang="en-US" sz="1200" dirty="0">
                          <a:solidFill>
                            <a:schemeClr val="tx1"/>
                          </a:solidFill>
                          <a:effectLst/>
                          <a:latin typeface="微软雅黑" panose="020B0503020204020204" pitchFamily="34" charset="-122"/>
                          <a:ea typeface="微软雅黑" panose="020B0503020204020204" pitchFamily="34" charset="-122"/>
                        </a:rPr>
                        <a:t>或平均21</a:t>
                      </a:r>
                      <a:r>
                        <a:rPr lang="en-US" altLang="zh-CN" sz="1200" dirty="0">
                          <a:solidFill>
                            <a:schemeClr val="tx1"/>
                          </a:solidFill>
                          <a:effectLst/>
                          <a:latin typeface="微软雅黑" panose="020B0503020204020204" pitchFamily="34" charset="-122"/>
                          <a:ea typeface="微软雅黑" panose="020B0503020204020204" pitchFamily="34" charset="-122"/>
                        </a:rPr>
                        <a:t>mg/ </a:t>
                      </a:r>
                      <a:r>
                        <a:rPr lang="zh-CN" altLang="en-US" sz="1200" dirty="0">
                          <a:solidFill>
                            <a:schemeClr val="tx1"/>
                          </a:solidFill>
                          <a:effectLst/>
                          <a:latin typeface="微软雅黑" panose="020B0503020204020204" pitchFamily="34" charset="-122"/>
                          <a:ea typeface="微软雅黑" panose="020B0503020204020204" pitchFamily="34" charset="-122"/>
                        </a:rPr>
                        <a:t>小时。在任何剂量下几乎没有超过72 小时的用药经验。（详见说明书</a:t>
                      </a:r>
                      <a:r>
                        <a:rPr lang="en-US" altLang="zh-CN" sz="1200" baseline="30000" dirty="0">
                          <a:effectLst/>
                          <a:latin typeface="微软雅黑" panose="020B0503020204020204" pitchFamily="34" charset="-122"/>
                          <a:ea typeface="微软雅黑" panose="020B0503020204020204" pitchFamily="34" charset="-122"/>
                          <a:sym typeface="+mn-ea"/>
                        </a:rPr>
                        <a:t>1</a:t>
                      </a:r>
                      <a:r>
                        <a:rPr lang="zh-CN" altLang="en-US" sz="1200" dirty="0">
                          <a:solidFill>
                            <a:schemeClr val="tx1"/>
                          </a:solidFill>
                          <a:effectLst/>
                          <a:latin typeface="微软雅黑" panose="020B0503020204020204" pitchFamily="34" charset="-122"/>
                          <a:ea typeface="微软雅黑" panose="020B0503020204020204" pitchFamily="34" charset="-122"/>
                        </a:rPr>
                        <a:t>）</a:t>
                      </a:r>
                      <a:endParaRPr lang="zh-CN" altLang="en-US" sz="1200" dirty="0">
                        <a:solidFill>
                          <a:schemeClr val="tx1"/>
                        </a:solidFill>
                        <a:effectLst/>
                        <a:latin typeface="微软雅黑" panose="020B0503020204020204" pitchFamily="34" charset="-122"/>
                        <a:ea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c hMerge="1">
                  <a:tcP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c hMerge="1">
                  <a:tcPr>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tcPr>
                </a:tc>
              </a:tr>
              <a:tr h="734060">
                <a:tc>
                  <a:txBody>
                    <a:bodyPr/>
                    <a:lstStyle/>
                    <a:p>
                      <a:pPr indent="0" algn="ctr">
                        <a:buNone/>
                      </a:pPr>
                      <a:r>
                        <a:rPr lang="zh-CN" altLang="en-US" sz="1400" b="1">
                          <a:solidFill>
                            <a:srgbClr val="3959B9"/>
                          </a:solidFill>
                        </a:rPr>
                        <a:t>大陆首次上市时间</a:t>
                      </a:r>
                      <a:endParaRPr lang="zh-CN" altLang="en-US" sz="1400" b="1">
                        <a:solidFill>
                          <a:srgbClr val="3959B9"/>
                        </a:solidFill>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a:txBody>
                    <a:bodyPr/>
                    <a:lstStyle/>
                    <a:p>
                      <a:pPr indent="0" algn="ctr">
                        <a:buNone/>
                      </a:pPr>
                      <a:r>
                        <a:rPr lang="en-US" altLang="zh-CN" sz="1200" b="0" dirty="0">
                          <a:effectLst/>
                          <a:latin typeface="微软雅黑" panose="020B0503020204020204" pitchFamily="34" charset="-122"/>
                          <a:ea typeface="微软雅黑" panose="020B0503020204020204" pitchFamily="34" charset="-122"/>
                        </a:rPr>
                        <a:t>2024 </a:t>
                      </a:r>
                      <a:r>
                        <a:rPr lang="zh-CN" altLang="en-US" sz="1200" b="0" dirty="0">
                          <a:effectLst/>
                          <a:latin typeface="微软雅黑" panose="020B0503020204020204" pitchFamily="34" charset="-122"/>
                          <a:ea typeface="微软雅黑" panose="020B0503020204020204" pitchFamily="34" charset="-122"/>
                        </a:rPr>
                        <a:t>年</a:t>
                      </a:r>
                      <a:r>
                        <a:rPr lang="en-US" altLang="zh-CN" sz="1200" b="0" dirty="0">
                          <a:effectLst/>
                          <a:latin typeface="微软雅黑" panose="020B0503020204020204" pitchFamily="34" charset="-122"/>
                          <a:ea typeface="微软雅黑" panose="020B0503020204020204" pitchFamily="34" charset="-122"/>
                        </a:rPr>
                        <a:t>6</a:t>
                      </a:r>
                      <a:r>
                        <a:rPr lang="zh-CN" altLang="en-US" sz="1200" b="0" dirty="0">
                          <a:effectLst/>
                          <a:latin typeface="微软雅黑" panose="020B0503020204020204" pitchFamily="34" charset="-122"/>
                          <a:ea typeface="微软雅黑" panose="020B0503020204020204" pitchFamily="34" charset="-122"/>
                        </a:rPr>
                        <a:t>月</a:t>
                      </a:r>
                      <a:endParaRPr lang="zh-CN" altLang="en-US" sz="1200" b="0" dirty="0">
                        <a:effectLst/>
                        <a:latin typeface="微软雅黑" panose="020B0503020204020204" pitchFamily="34" charset="-122"/>
                        <a:ea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F6FAFD"/>
                    </a:solidFill>
                  </a:tcPr>
                </a:tc>
                <a:tc>
                  <a:txBody>
                    <a:bodyPr/>
                    <a:lstStyle/>
                    <a:p>
                      <a:pPr indent="0" algn="ctr">
                        <a:buNone/>
                      </a:pPr>
                      <a:r>
                        <a:rPr lang="zh-CN" altLang="en-US" sz="1400" b="1" dirty="0">
                          <a:solidFill>
                            <a:srgbClr val="3959B9"/>
                          </a:solidFill>
                          <a:latin typeface="微软雅黑" panose="020B0503020204020204" pitchFamily="34" charset="-122"/>
                          <a:ea typeface="微软雅黑" panose="020B0503020204020204" pitchFamily="34" charset="-122"/>
                          <a:cs typeface="微软雅黑" panose="020B0503020204020204" pitchFamily="34" charset="-122"/>
                        </a:rPr>
                        <a:t>全球首个上市国家</a:t>
                      </a:r>
                      <a:r>
                        <a:rPr lang="en-US" altLang="zh-CN" sz="1400" b="1" dirty="0">
                          <a:solidFill>
                            <a:srgbClr val="3959B9"/>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rgbClr val="3959B9"/>
                          </a:solidFill>
                          <a:latin typeface="微软雅黑" panose="020B0503020204020204" pitchFamily="34" charset="-122"/>
                          <a:ea typeface="微软雅黑" panose="020B0503020204020204" pitchFamily="34" charset="-122"/>
                          <a:cs typeface="微软雅黑" panose="020B0503020204020204" pitchFamily="34" charset="-122"/>
                        </a:rPr>
                        <a:t>地区及上市时间</a:t>
                      </a:r>
                      <a:endParaRPr lang="zh-CN" altLang="en-US" sz="1400" b="1" dirty="0">
                        <a:solidFill>
                          <a:srgbClr val="3959B9"/>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a:txBody>
                    <a:bodyPr/>
                    <a:lstStyle/>
                    <a:p>
                      <a:pPr indent="0" algn="ctr">
                        <a:buNone/>
                      </a:pPr>
                      <a:r>
                        <a:rPr lang="zh-CN" altLang="en-US" sz="1200" b="0" dirty="0">
                          <a:effectLst/>
                          <a:latin typeface="微软雅黑" panose="020B0503020204020204" pitchFamily="34" charset="-122"/>
                          <a:ea typeface="微软雅黑" panose="020B0503020204020204" pitchFamily="34" charset="-122"/>
                        </a:rPr>
                        <a:t>美国</a:t>
                      </a:r>
                      <a:r>
                        <a:rPr lang="en-US" altLang="zh-CN" sz="1200" b="0" dirty="0">
                          <a:effectLst/>
                          <a:latin typeface="微软雅黑" panose="020B0503020204020204" pitchFamily="34" charset="-122"/>
                          <a:ea typeface="微软雅黑" panose="020B0503020204020204" pitchFamily="34" charset="-122"/>
                        </a:rPr>
                        <a:t>/</a:t>
                      </a:r>
                      <a:r>
                        <a:rPr lang="en-US" sz="1200" b="0" dirty="0">
                          <a:effectLst/>
                          <a:latin typeface="微软雅黑" panose="020B0503020204020204" pitchFamily="34" charset="-122"/>
                          <a:ea typeface="微软雅黑" panose="020B0503020204020204" pitchFamily="34" charset="-122"/>
                        </a:rPr>
                        <a:t>2008</a:t>
                      </a:r>
                      <a:r>
                        <a:rPr lang="zh-CN" altLang="en-US" sz="1200" b="0" dirty="0">
                          <a:effectLst/>
                          <a:latin typeface="微软雅黑" panose="020B0503020204020204" pitchFamily="34" charset="-122"/>
                          <a:ea typeface="微软雅黑" panose="020B0503020204020204" pitchFamily="34" charset="-122"/>
                        </a:rPr>
                        <a:t>年</a:t>
                      </a:r>
                      <a:r>
                        <a:rPr lang="en-US" altLang="zh-CN" sz="1200" b="0" dirty="0">
                          <a:effectLst/>
                          <a:latin typeface="微软雅黑" panose="020B0503020204020204" pitchFamily="34" charset="-122"/>
                          <a:ea typeface="微软雅黑" panose="020B0503020204020204" pitchFamily="34" charset="-122"/>
                        </a:rPr>
                        <a:t>8</a:t>
                      </a:r>
                      <a:r>
                        <a:rPr lang="zh-CN" altLang="en-US" sz="1200" b="0" dirty="0">
                          <a:effectLst/>
                          <a:latin typeface="微软雅黑" panose="020B0503020204020204" pitchFamily="34" charset="-122"/>
                          <a:ea typeface="微软雅黑" panose="020B0503020204020204" pitchFamily="34" charset="-122"/>
                        </a:rPr>
                        <a:t>月</a:t>
                      </a:r>
                      <a:endParaRPr lang="zh-CN" altLang="en-US" sz="1200" b="0" dirty="0">
                        <a:effectLst/>
                        <a:latin typeface="微软雅黑" panose="020B0503020204020204" pitchFamily="34" charset="-122"/>
                        <a:ea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r>
              <a:tr h="631825">
                <a:tc>
                  <a:txBody>
                    <a:bodyPr/>
                    <a:lstStyle/>
                    <a:p>
                      <a:pPr indent="0" algn="ctr">
                        <a:buNone/>
                      </a:pPr>
                      <a:r>
                        <a:rPr lang="zh-CN" altLang="en-US" sz="1400" b="1">
                          <a:solidFill>
                            <a:srgbClr val="3959B9"/>
                          </a:solidFill>
                        </a:rPr>
                        <a:t>目前大陆地区同通用名药品上市情况</a:t>
                      </a:r>
                      <a:endParaRPr lang="zh-CN" altLang="en-US" sz="1400" b="1">
                        <a:solidFill>
                          <a:srgbClr val="3959B9"/>
                        </a:solidFill>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a:txBody>
                    <a:bodyPr/>
                    <a:lstStyle/>
                    <a:p>
                      <a:pPr indent="0" algn="ctr">
                        <a:buNone/>
                      </a:pPr>
                      <a:r>
                        <a:rPr lang="en-US" altLang="zh-CN" sz="1200" b="0" dirty="0">
                          <a:solidFill>
                            <a:schemeClr val="tx1"/>
                          </a:solidFill>
                          <a:effectLst/>
                          <a:latin typeface="微软雅黑" panose="020B0503020204020204" pitchFamily="34" charset="-122"/>
                          <a:ea typeface="微软雅黑" panose="020B0503020204020204" pitchFamily="34" charset="-122"/>
                        </a:rPr>
                        <a:t>5</a:t>
                      </a:r>
                      <a:r>
                        <a:rPr lang="zh-CN" altLang="en-US" sz="1200" b="0" dirty="0">
                          <a:solidFill>
                            <a:schemeClr val="tx1"/>
                          </a:solidFill>
                          <a:effectLst/>
                          <a:latin typeface="微软雅黑" panose="020B0503020204020204" pitchFamily="34" charset="-122"/>
                          <a:ea typeface="微软雅黑" panose="020B0503020204020204" pitchFamily="34" charset="-122"/>
                        </a:rPr>
                        <a:t>家</a:t>
                      </a:r>
                      <a:endParaRPr lang="zh-CN" altLang="en-US" sz="1200" b="0" dirty="0">
                        <a:solidFill>
                          <a:schemeClr val="tx1"/>
                        </a:solidFill>
                        <a:effectLst/>
                        <a:latin typeface="微软雅黑" panose="020B0503020204020204" pitchFamily="34" charset="-122"/>
                        <a:ea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c>
                  <a:txBody>
                    <a:bodyPr/>
                    <a:lstStyle/>
                    <a:p>
                      <a:pPr indent="0" algn="ctr">
                        <a:buNone/>
                      </a:pPr>
                      <a:r>
                        <a:rPr lang="zh-CN" altLang="en-US" sz="1400" b="1" dirty="0">
                          <a:solidFill>
                            <a:srgbClr val="3959B9"/>
                          </a:solidFill>
                          <a:latin typeface="微软雅黑" panose="020B0503020204020204" pitchFamily="34" charset="-122"/>
                          <a:ea typeface="微软雅黑" panose="020B0503020204020204" pitchFamily="34" charset="-122"/>
                          <a:cs typeface="微软雅黑" panose="020B0503020204020204" pitchFamily="34" charset="-122"/>
                        </a:rPr>
                        <a:t>是否</a:t>
                      </a:r>
                      <a:r>
                        <a:rPr lang="en-US" altLang="zh-CN" sz="1400" b="1" dirty="0">
                          <a:solidFill>
                            <a:srgbClr val="3959B9"/>
                          </a:solidFill>
                          <a:latin typeface="微软雅黑" panose="020B0503020204020204" pitchFamily="34" charset="-122"/>
                          <a:ea typeface="微软雅黑" panose="020B0503020204020204" pitchFamily="34" charset="-122"/>
                          <a:cs typeface="微软雅黑" panose="020B0503020204020204" pitchFamily="34" charset="-122"/>
                        </a:rPr>
                        <a:t>OTC</a:t>
                      </a:r>
                      <a:endParaRPr lang="en-US" altLang="zh-CN" sz="1400" b="1" dirty="0">
                        <a:solidFill>
                          <a:srgbClr val="3959B9"/>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a:txBody>
                    <a:bodyPr/>
                    <a:lstStyle/>
                    <a:p>
                      <a:pPr algn="ctr">
                        <a:lnSpc>
                          <a:spcPct val="150000"/>
                        </a:lnSpc>
                        <a:buClrTx/>
                        <a:buSzTx/>
                        <a:buFontTx/>
                        <a:buNone/>
                      </a:pPr>
                      <a:r>
                        <a:rPr lang="zh-CN" altLang="en-US" sz="1200" b="0" dirty="0">
                          <a:effectLst/>
                          <a:latin typeface="微软雅黑" panose="020B0503020204020204" pitchFamily="34" charset="-122"/>
                          <a:ea typeface="微软雅黑" panose="020B0503020204020204" pitchFamily="34" charset="-122"/>
                        </a:rPr>
                        <a:t>否</a:t>
                      </a:r>
                      <a:endParaRPr lang="zh-CN" altLang="en-US" sz="1200" b="0" dirty="0">
                        <a:effectLst/>
                        <a:latin typeface="微软雅黑" panose="020B0503020204020204" pitchFamily="34" charset="-122"/>
                        <a:ea typeface="微软雅黑" panose="020B0503020204020204" pitchFamily="34" charset="-122"/>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3" name="组合 2"/>
          <p:cNvGrpSpPr/>
          <p:nvPr/>
        </p:nvGrpSpPr>
        <p:grpSpPr>
          <a:xfrm>
            <a:off x="662395" y="336481"/>
            <a:ext cx="644276" cy="542123"/>
            <a:chOff x="5478699" y="1377514"/>
            <a:chExt cx="649062" cy="582772"/>
          </a:xfrm>
        </p:grpSpPr>
        <p:sp>
          <p:nvSpPr>
            <p:cNvPr id="4"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5" name="文本框 4"/>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1</a:t>
              </a:r>
              <a:endPar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 name="文本占位符 2"/>
          <p:cNvSpPr>
            <a:spLocks noGrp="1"/>
          </p:cNvSpPr>
          <p:nvPr/>
        </p:nvSpPr>
        <p:spPr>
          <a:xfrm>
            <a:off x="1550035" y="445770"/>
            <a:ext cx="4116070" cy="386715"/>
          </a:xfrm>
        </p:spPr>
        <p:txBody>
          <a:bodyPr vert="horz" wrap="square" lIns="0" tIns="0" rIns="0" bIns="0" rtlCol="0">
            <a:spAutoFit/>
          </a:bodyPr>
          <a:lstStyle/>
          <a:p>
            <a:pPr lvl="0"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药品基本信息</a:t>
            </a: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  (</a:t>
            </a:r>
            <a:r>
              <a:rPr lang="en-US" altLang="zh-CN" sz="2800" b="1" dirty="0">
                <a:solidFill>
                  <a:schemeClr val="accent5">
                    <a:lumMod val="75000"/>
                  </a:schemeClr>
                </a:solidFill>
                <a:latin typeface="微软雅黑" panose="020B0503020204020204" pitchFamily="34" charset="-122"/>
                <a:ea typeface="微软雅黑" panose="020B0503020204020204" pitchFamily="34" charset="-122"/>
                <a:sym typeface="+mn-ea"/>
              </a:rPr>
              <a:t>2</a:t>
            </a: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/2)</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endParaRPr>
          </a:p>
        </p:txBody>
      </p:sp>
      <p:graphicFrame>
        <p:nvGraphicFramePr>
          <p:cNvPr id="7" name="表格 6"/>
          <p:cNvGraphicFramePr/>
          <p:nvPr>
            <p:custDataLst>
              <p:tags r:id="rId2"/>
            </p:custDataLst>
          </p:nvPr>
        </p:nvGraphicFramePr>
        <p:xfrm>
          <a:off x="458470" y="1109345"/>
          <a:ext cx="11209020" cy="4726305"/>
        </p:xfrm>
        <a:graphic>
          <a:graphicData uri="http://schemas.openxmlformats.org/drawingml/2006/table">
            <a:tbl>
              <a:tblPr/>
              <a:tblGrid>
                <a:gridCol w="2863850"/>
                <a:gridCol w="8345170"/>
              </a:tblGrid>
              <a:tr h="1090295">
                <a:tc>
                  <a:txBody>
                    <a:bodyPr/>
                    <a:lstStyle/>
                    <a:p>
                      <a:pPr algn="ctr">
                        <a:buClrTx/>
                        <a:buSzTx/>
                        <a:buFontTx/>
                        <a:buNone/>
                      </a:pPr>
                      <a:r>
                        <a:rPr lang="zh-CN" altLang="en-US" sz="1800" b="1">
                          <a:solidFill>
                            <a:srgbClr val="3959B9"/>
                          </a:solidFill>
                          <a:latin typeface="微软雅黑" panose="020B0503020204020204" pitchFamily="34" charset="-122"/>
                          <a:ea typeface="微软雅黑" panose="020B0503020204020204" pitchFamily="34" charset="-122"/>
                          <a:sym typeface="+mn-ea"/>
                        </a:rPr>
                        <a:t>疾病基本情况</a:t>
                      </a:r>
                      <a:endParaRPr lang="zh-CN" altLang="en-US" sz="1800" b="1">
                        <a:solidFill>
                          <a:srgbClr val="3959B9"/>
                        </a:solidFill>
                        <a:latin typeface="微软雅黑" panose="020B0503020204020204" pitchFamily="34" charset="-122"/>
                        <a:ea typeface="微软雅黑" panose="020B0503020204020204" pitchFamily="34" charset="-122"/>
                        <a:sym typeface="+mn-ea"/>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a:txBody>
                    <a:bodyPr/>
                    <a:lstStyle/>
                    <a:p>
                      <a:pPr marL="285750" indent="-285750" algn="just" fontAlgn="auto">
                        <a:lnSpc>
                          <a:spcPct val="145000"/>
                        </a:lnSpc>
                        <a:buFont typeface="Wingdings" panose="05000000000000000000" charset="0"/>
                        <a:buChar char="p"/>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我国成人高血压患病率为</a:t>
                      </a:r>
                      <a:r>
                        <a:rPr lang="en-US" altLang="zh-CN"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31.6%</a:t>
                      </a:r>
                      <a:r>
                        <a:rPr lang="en-US" sz="1400" baseline="600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，其中</a:t>
                      </a:r>
                      <a:r>
                        <a:rPr lang="zh-CN" altLang="en-US" sz="1400" kern="0" dirty="0">
                          <a:ln>
                            <a:noFill/>
                            <a:prstDash val="sysDot"/>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高血压急症占</a:t>
                      </a:r>
                      <a:r>
                        <a:rPr lang="zh-CN" altLang="en-US" sz="1400" b="1" kern="0" dirty="0">
                          <a:ln>
                            <a:noFill/>
                            <a:prstDash val="sysDot"/>
                          </a:ln>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2%–3%</a:t>
                      </a:r>
                      <a:r>
                        <a:rPr lang="en-US" sz="1400" baseline="600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45000"/>
                        </a:lnSpc>
                        <a:buFont typeface="Wingdings" panose="05000000000000000000" charset="0"/>
                        <a:buChar char="p"/>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高血压急症预后差：急性期病死率达</a:t>
                      </a: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6.9%</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发病后</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90</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天病死率和再住院率达</a:t>
                      </a:r>
                      <a:r>
                        <a:rPr lang="en-US" altLang="zh-CN"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部分重症患者 12 个月病死率高达 </a:t>
                      </a: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en-US" sz="1400" baseline="60000" dirty="0">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r>
              <a:tr h="1483995">
                <a:tc>
                  <a:txBody>
                    <a:bodyPr/>
                    <a:lstStyle/>
                    <a:p>
                      <a:pPr algn="ctr">
                        <a:buClrTx/>
                        <a:buSzTx/>
                        <a:buFontTx/>
                        <a:buNone/>
                      </a:pPr>
                      <a:r>
                        <a:rPr lang="zh-CN" altLang="en-US" sz="1800" b="1">
                          <a:solidFill>
                            <a:srgbClr val="3959B9"/>
                          </a:solidFill>
                          <a:latin typeface="微软雅黑" panose="020B0503020204020204" pitchFamily="34" charset="-122"/>
                          <a:ea typeface="微软雅黑" panose="020B0503020204020204" pitchFamily="34" charset="-122"/>
                          <a:sym typeface="+mn-ea"/>
                        </a:rPr>
                        <a:t>临床未满足需求</a:t>
                      </a:r>
                      <a:endParaRPr lang="zh-CN" altLang="en-US" sz="1800" b="1">
                        <a:solidFill>
                          <a:srgbClr val="3959B9"/>
                        </a:solidFill>
                        <a:latin typeface="微软雅黑" panose="020B0503020204020204" pitchFamily="34" charset="-122"/>
                        <a:ea typeface="微软雅黑" panose="020B0503020204020204" pitchFamily="34" charset="-122"/>
                        <a:sym typeface="+mn-ea"/>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a:txBody>
                    <a:bodyPr/>
                    <a:lstStyle/>
                    <a:p>
                      <a:pPr marL="285750" indent="-285750" algn="just">
                        <a:lnSpc>
                          <a:spcPct val="150000"/>
                        </a:lnSpc>
                        <a:buFont typeface="Wingdings" panose="05000000000000000000" charset="0"/>
                        <a:buChar char="p"/>
                      </a:pPr>
                      <a:r>
                        <a:rPr lang="en-US" altLang="zh-CN"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治疗原则：高血压遵循迅速平稳降压、控制性降压原则，临床常备尼卡地平注射液。</a:t>
                      </a:r>
                      <a:endPar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a:lnSpc>
                          <a:spcPct val="150000"/>
                        </a:lnSpc>
                        <a:buFont typeface="Wingdings" panose="05000000000000000000" pitchFamily="2" charset="2"/>
                        <a:buChar char="p"/>
                      </a:pPr>
                      <a:r>
                        <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尼卡地平注射液也有局限性</a:t>
                      </a:r>
                      <a:r>
                        <a:rPr lang="en-US" altLang="zh-CN"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a:lnSpc>
                          <a:spcPct val="150000"/>
                        </a:lnSpc>
                        <a:buFont typeface="Wingdings" panose="05000000000000000000" pitchFamily="2" charset="2"/>
                        <a:buNone/>
                      </a:pPr>
                      <a:r>
                        <a:rPr lang="en-US" altLang="zh-CN"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①降压</a:t>
                      </a:r>
                      <a:r>
                        <a:rPr lang="zh-CN" altLang="en-US" sz="1400" b="1"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半衰期长</a:t>
                      </a:r>
                      <a:r>
                        <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，无法做到快速精准调节血压</a:t>
                      </a:r>
                      <a:endPar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a:lnSpc>
                          <a:spcPct val="150000"/>
                        </a:lnSpc>
                        <a:buFont typeface="Wingdings" panose="05000000000000000000" pitchFamily="2" charset="2"/>
                        <a:buNone/>
                      </a:pPr>
                      <a:r>
                        <a:rPr lang="en-US" altLang="zh-CN"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zh-CN" altLang="en-US" sz="1400" b="1"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经</a:t>
                      </a:r>
                      <a:r>
                        <a:rPr lang="en-US" altLang="zh-CN" sz="1400" b="1"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CYP3A4</a:t>
                      </a:r>
                      <a:r>
                        <a:rPr lang="zh-CN" altLang="en-US" sz="1400" b="1"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代谢，不适宜肝肾功能受损患者，</a:t>
                      </a:r>
                      <a:r>
                        <a:rPr lang="zh-CN" altLang="en-US" sz="1400" b="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有药物联用风险；</a:t>
                      </a:r>
                      <a:endParaRPr lang="zh-CN" altLang="en-US" sz="1400" b="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a:lnSpc>
                          <a:spcPct val="150000"/>
                        </a:lnSpc>
                        <a:buFont typeface="Wingdings" panose="05000000000000000000" pitchFamily="2" charset="2"/>
                        <a:buNone/>
                      </a:pPr>
                      <a:r>
                        <a:rPr lang="en-US" altLang="zh-CN"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③使用时</a:t>
                      </a:r>
                      <a:r>
                        <a:rPr lang="zh-CN" altLang="en-US" sz="1400" b="1"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需稀释配置</a:t>
                      </a:r>
                      <a:r>
                        <a:rPr lang="zh-CN" altLang="en-US" sz="1400" dirty="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，影响临床快速降压需求。</a:t>
                      </a:r>
                      <a:endPar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r>
              <a:tr h="2152015">
                <a:tc>
                  <a:txBody>
                    <a:bodyPr/>
                    <a:p>
                      <a:pPr algn="ctr">
                        <a:buClrTx/>
                        <a:buSzTx/>
                        <a:buFontTx/>
                        <a:buNone/>
                      </a:pPr>
                      <a:r>
                        <a:rPr lang="zh-CN" altLang="en-US" sz="2000" b="1" dirty="0">
                          <a:solidFill>
                            <a:srgbClr val="FF0000"/>
                          </a:solidFill>
                          <a:latin typeface="微软雅黑" panose="020B0503020204020204" pitchFamily="34" charset="-122"/>
                          <a:ea typeface="微软雅黑" panose="020B0503020204020204" pitchFamily="34" charset="-122"/>
                          <a:sym typeface="+mn-ea"/>
                        </a:rPr>
                        <a:t>氯维地平优势</a:t>
                      </a:r>
                      <a:endParaRPr lang="zh-CN" altLang="en-US" sz="2000" b="1" dirty="0">
                        <a:solidFill>
                          <a:srgbClr val="FF0000"/>
                        </a:solidFill>
                        <a:latin typeface="微软雅黑" panose="020B0503020204020204" pitchFamily="34" charset="-122"/>
                        <a:ea typeface="微软雅黑" panose="020B0503020204020204" pitchFamily="34" charset="-122"/>
                        <a:sym typeface="+mn-ea"/>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CEE5F6"/>
                    </a:solidFill>
                  </a:tcPr>
                </a:tc>
                <a:tc>
                  <a:txBody>
                    <a:bodyPr/>
                    <a:p>
                      <a:pPr indent="-355600" algn="just" fontAlgn="auto">
                        <a:lnSpc>
                          <a:spcPct val="150000"/>
                        </a:lnSpc>
                        <a:buClr>
                          <a:srgbClr val="FF0000"/>
                        </a:buClr>
                        <a:buFont typeface="Wingdings" panose="05000000000000000000" charset="0"/>
                        <a:buChar char="ü"/>
                      </a:pPr>
                      <a:r>
                        <a:rPr lang="zh-CN" altLang="en-US" sz="1400" b="1"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强效可控</a:t>
                      </a:r>
                      <a:r>
                        <a:rPr lang="zh-CN" altLang="en-US"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：起效时间</a:t>
                      </a:r>
                      <a:r>
                        <a:rPr lang="zh-CN" altLang="en-US" sz="1400"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sz="1400" b="1"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min</a:t>
                      </a:r>
                      <a:r>
                        <a:rPr lang="zh-CN" altLang="en-US" sz="1400" b="1"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baseline="60000" dirty="0">
                          <a:effectLst/>
                          <a:highlight>
                            <a:srgbClr val="000000">
                              <a:alpha val="0"/>
                            </a:srgbClr>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30min</a:t>
                      </a:r>
                      <a:r>
                        <a:rPr lang="zh-CN" altLang="en-US"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内对重度高血压患者降幅可达</a:t>
                      </a:r>
                      <a:r>
                        <a:rPr lang="zh-CN" altLang="en-US" sz="1400" b="1"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21.1%</a:t>
                      </a:r>
                      <a:r>
                        <a:rPr lang="en-US" altLang="zh-CN" sz="1400" baseline="60000" dirty="0">
                          <a:effectLst/>
                          <a:highlight>
                            <a:srgbClr val="000000">
                              <a:alpha val="0"/>
                            </a:srgbClr>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。半衰期</a:t>
                      </a:r>
                      <a:r>
                        <a:rPr lang="en-US" altLang="zh-CN" sz="1400" b="1"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1min</a:t>
                      </a:r>
                      <a:r>
                        <a:rPr lang="en-US" altLang="zh-CN" sz="1400" baseline="60000" dirty="0">
                          <a:effectLst/>
                          <a:highlight>
                            <a:srgbClr val="000000">
                              <a:alpha val="0"/>
                            </a:srgbClr>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6</a:t>
                      </a:r>
                      <a:r>
                        <a:rPr lang="en-US" altLang="zh-CN"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可实现</a:t>
                      </a:r>
                      <a:r>
                        <a:rPr lang="zh-CN" altLang="en-US" sz="1400" b="1">
                          <a:solidFill>
                            <a:srgbClr val="FF0000"/>
                          </a:solidFill>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快速精准调节血压。</a:t>
                      </a:r>
                      <a:endPar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55600" algn="just" fontAlgn="auto">
                        <a:lnSpc>
                          <a:spcPct val="150000"/>
                        </a:lnSpc>
                        <a:buClr>
                          <a:srgbClr val="FF0000"/>
                        </a:buClr>
                        <a:buFont typeface="Wingdings" panose="05000000000000000000" charset="0"/>
                        <a:buChar char="ü"/>
                      </a:pPr>
                      <a:r>
                        <a:rPr lang="zh-CN" altLang="en-US" sz="1400" b="1"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适用人群广：</a:t>
                      </a:r>
                      <a:r>
                        <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氯维地平经血液及血管外组织酯酶快速水解代谢，</a:t>
                      </a:r>
                      <a:r>
                        <a:rPr lang="zh-CN" altLang="en-US" sz="1400" b="1"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消除不依赖肝肾功能</a:t>
                      </a:r>
                      <a:r>
                        <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，无需调整初始输注速度，且</a:t>
                      </a:r>
                      <a:r>
                        <a:rPr lang="zh-CN" altLang="en-US" sz="1400" b="1" dirty="0">
                          <a:solidFill>
                            <a:srgbClr val="FF0000"/>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药物联用风险低</a:t>
                      </a:r>
                      <a:r>
                        <a:rPr lang="zh-CN" altLang="en-US"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55600" algn="just" fontAlgn="auto">
                        <a:lnSpc>
                          <a:spcPct val="150000"/>
                        </a:lnSpc>
                        <a:buClr>
                          <a:srgbClr val="FF0000"/>
                        </a:buClr>
                        <a:buFont typeface="Wingdings" panose="05000000000000000000" charset="0"/>
                        <a:buChar char="ü"/>
                      </a:pPr>
                      <a:r>
                        <a:rPr lang="zh-CN" altLang="en-US" sz="1400" b="1"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急症即用：</a:t>
                      </a:r>
                      <a:r>
                        <a:rPr lang="zh-CN" altLang="en-US" sz="1400">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即用型无菌乳剂</a:t>
                      </a:r>
                      <a:r>
                        <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，减少治疗等待时间；无需稀释，液体超负荷风险人群大幅获益（</a:t>
                      </a:r>
                      <a:r>
                        <a:rPr lang="zh-CN" altLang="en-US" sz="1400" dirty="0">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慢性心衰、慢性肾衰</a:t>
                      </a:r>
                      <a:r>
                        <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rPr>
                        <a:t>合并血压急性升高患者)。</a:t>
                      </a:r>
                      <a:endParaRPr lang="zh-CN" altLang="en-US" sz="1400" b="0" dirty="0">
                        <a:solidFill>
                          <a:schemeClr val="tx1"/>
                        </a:solidFill>
                        <a:effectLst/>
                        <a:highlight>
                          <a:srgbClr val="000000">
                            <a:alpha val="0"/>
                          </a:srgbClr>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DF5FB"/>
                    </a:solidFill>
                  </a:tcPr>
                </a:tc>
              </a:tr>
            </a:tbl>
          </a:graphicData>
        </a:graphic>
      </p:graphicFrame>
      <p:sp>
        <p:nvSpPr>
          <p:cNvPr id="9" name="文本框 8"/>
          <p:cNvSpPr txBox="1"/>
          <p:nvPr/>
        </p:nvSpPr>
        <p:spPr>
          <a:xfrm>
            <a:off x="434340" y="6071235"/>
            <a:ext cx="11233150" cy="768350"/>
          </a:xfrm>
          <a:prstGeom prst="rect">
            <a:avLst/>
          </a:prstGeom>
          <a:noFill/>
        </p:spPr>
        <p:txBody>
          <a:bodyPr wrap="square" lIns="0" tIns="0" rIns="0" bIns="0" rtlCol="0" anchor="t">
            <a:noAutofit/>
          </a:bodyPr>
          <a:lstStyle/>
          <a:p>
            <a:pPr algn="just">
              <a:lnSpc>
                <a:spcPct val="100000"/>
              </a:lnSpc>
            </a:pP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800" smtClean="0">
                <a:latin typeface="微软雅黑" panose="020B0503020204020204" pitchFamily="34" charset="-122"/>
                <a:ea typeface="微软雅黑" panose="020B0503020204020204" pitchFamily="34" charset="-122"/>
                <a:cs typeface="微软雅黑" panose="020B0503020204020204" pitchFamily="34" charset="-122"/>
                <a:sym typeface="+mn-ea"/>
              </a:rPr>
              <a:t>中国心血管健康与疾病报告</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800" smtClean="0">
                <a:latin typeface="微软雅黑" panose="020B0503020204020204" pitchFamily="34" charset="-122"/>
                <a:ea typeface="微软雅黑" panose="020B0503020204020204" pitchFamily="34" charset="-122"/>
                <a:cs typeface="微软雅黑" panose="020B0503020204020204" pitchFamily="34" charset="-122"/>
                <a:sym typeface="+mn-ea"/>
              </a:rPr>
              <a:t>概要</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[J].</a:t>
            </a:r>
            <a:r>
              <a:rPr lang="zh-CN" altLang="en-US" sz="800" smtClean="0">
                <a:latin typeface="微软雅黑" panose="020B0503020204020204" pitchFamily="34" charset="-122"/>
                <a:ea typeface="微软雅黑" panose="020B0503020204020204" pitchFamily="34" charset="-122"/>
                <a:cs typeface="微软雅黑" panose="020B0503020204020204" pitchFamily="34" charset="-122"/>
                <a:sym typeface="+mn-ea"/>
              </a:rPr>
              <a:t>中国循环杂志</a:t>
            </a:r>
            <a:r>
              <a:rPr lang="en-US" altLang="zh-CN" sz="800" smtClean="0">
                <a:latin typeface="微软雅黑" panose="020B0503020204020204" pitchFamily="34" charset="-122"/>
                <a:ea typeface="微软雅黑" panose="020B0503020204020204" pitchFamily="34" charset="-122"/>
                <a:cs typeface="微软雅黑" panose="020B0503020204020204" pitchFamily="34" charset="-122"/>
                <a:sym typeface="+mn-ea"/>
              </a:rPr>
              <a:t>,2025,40(06):521-559.</a:t>
            </a:r>
            <a:endPar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2.Paini A,et al. High Blood Press Cardiovasc Prev. 2018 Sep;25(3):241-244.</a:t>
            </a:r>
            <a:endPar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00000"/>
              </a:lnSpc>
            </a:pP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中华急诊医学教育学院</a:t>
            </a: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北京市心肺脑复苏重点实验室</a:t>
            </a: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首都医科大学附属北京朝阳医院急诊医学临床研究中心</a:t>
            </a: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等</a:t>
            </a: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中国高血压急症诊治规范</a:t>
            </a: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[J]. </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中国急救医学</a:t>
            </a: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2020, 40(9): 795-803.</a:t>
            </a:r>
            <a:endPar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en-US" altLang="zh-CN"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Mancia G, Kreutz R</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et al</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 J Hypertens. 2023 Dec 1;41(12):1874-2071[3].</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00000"/>
              </a:lnSpc>
            </a:pPr>
            <a:r>
              <a:rPr lang="en-US" altLang="zh-CN" sz="8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5. Pollack CV, et al. Ann Emerg Med. 2009 Mar;53(3):329-38.</a:t>
            </a:r>
            <a:endParaRPr lang="en-US" altLang="zh-CN" sz="8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00000"/>
              </a:lnSpc>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氯维地平乳状注射液说明书</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00000"/>
              </a:lnSpc>
            </a:pPr>
            <a:endParaRPr lang="en-US" altLang="zh-CN" sz="8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3" name="组合 2"/>
          <p:cNvGrpSpPr/>
          <p:nvPr/>
        </p:nvGrpSpPr>
        <p:grpSpPr>
          <a:xfrm>
            <a:off x="662395" y="336481"/>
            <a:ext cx="644276" cy="542123"/>
            <a:chOff x="5478699" y="1377514"/>
            <a:chExt cx="649062" cy="582772"/>
          </a:xfrm>
        </p:grpSpPr>
        <p:sp>
          <p:nvSpPr>
            <p:cNvPr id="4"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5" name="文本框 4"/>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endPar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 name="文本占位符 2"/>
          <p:cNvSpPr>
            <a:spLocks noGrp="1"/>
          </p:cNvSpPr>
          <p:nvPr/>
        </p:nvSpPr>
        <p:spPr>
          <a:xfrm>
            <a:off x="1550035" y="445770"/>
            <a:ext cx="4116070" cy="386715"/>
          </a:xfrm>
        </p:spPr>
        <p:txBody>
          <a:bodyPr vert="horz" wrap="square" lIns="0" tIns="0" rIns="0" bIns="0" rtlCol="0">
            <a:spAutoFit/>
          </a:bodyPr>
          <a:lstStyle/>
          <a:p>
            <a:pPr lvl="0"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安全性</a:t>
            </a: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  (</a:t>
            </a:r>
            <a:r>
              <a:rPr lang="en-US" altLang="zh-CN" sz="2800" b="1" dirty="0">
                <a:solidFill>
                  <a:schemeClr val="accent5">
                    <a:lumMod val="75000"/>
                  </a:schemeClr>
                </a:solidFill>
                <a:latin typeface="微软雅黑" panose="020B0503020204020204" pitchFamily="34" charset="-122"/>
                <a:ea typeface="微软雅黑" panose="020B0503020204020204" pitchFamily="34" charset="-122"/>
                <a:sym typeface="+mn-ea"/>
              </a:rPr>
              <a:t>1</a:t>
            </a: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/2)</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endParaRPr>
          </a:p>
        </p:txBody>
      </p:sp>
      <p:sp>
        <p:nvSpPr>
          <p:cNvPr id="17" name="矩形 16"/>
          <p:cNvSpPr/>
          <p:nvPr>
            <p:custDataLst>
              <p:tags r:id="rId2"/>
            </p:custDataLst>
          </p:nvPr>
        </p:nvSpPr>
        <p:spPr>
          <a:xfrm>
            <a:off x="784860" y="1357630"/>
            <a:ext cx="10904855" cy="598170"/>
          </a:xfrm>
          <a:prstGeom prst="rect">
            <a:avLst/>
          </a:prstGeom>
          <a:solidFill>
            <a:srgbClr val="395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50000"/>
              </a:lnSpc>
              <a:buClr>
                <a:srgbClr val="FF0000"/>
              </a:buClr>
              <a:buFont typeface="Wingdings" panose="05000000000000000000" charset="0"/>
              <a:buNone/>
            </a:pP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Noto Sans SC"/>
                <a:sym typeface="Noto Sans SC"/>
              </a:rPr>
              <a:t>肝肾功能不全患者可用，药物联用风险更低，药效持续时间短</a:t>
            </a:r>
            <a:r>
              <a:rPr lang="zh-CN" altLang="en-US" sz="2000" b="1" noProof="0" dirty="0">
                <a:ln>
                  <a:noFill/>
                </a:ln>
                <a:solidFill>
                  <a:schemeClr val="bg1"/>
                </a:solidFill>
                <a:effectLst/>
                <a:uLnTx/>
                <a:uFillTx/>
                <a:latin typeface="微软雅黑" panose="020B0503020204020204" pitchFamily="34" charset="-122"/>
                <a:ea typeface="微软雅黑" panose="020B0503020204020204" pitchFamily="34" charset="-122"/>
                <a:cs typeface="Noto Sans SC"/>
                <a:sym typeface="+mn-ea"/>
              </a:rPr>
              <a:t>便于</a:t>
            </a:r>
            <a:r>
              <a:rPr lang="zh-CN" altLang="en-US" sz="2000" b="1" noProof="0" dirty="0">
                <a:ln>
                  <a:noFill/>
                </a:ln>
                <a:solidFill>
                  <a:schemeClr val="bg1"/>
                </a:solidFill>
                <a:effectLst/>
                <a:uLnTx/>
                <a:uFillTx/>
                <a:latin typeface="微软雅黑" panose="020B0503020204020204" pitchFamily="34" charset="-122"/>
                <a:ea typeface="微软雅黑" panose="020B0503020204020204" pitchFamily="34" charset="-122"/>
                <a:cs typeface="Noto Sans SC"/>
                <a:sym typeface="+mn-ea"/>
              </a:rPr>
              <a:t>快速精准调节血压</a:t>
            </a: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Noto Sans SC"/>
              <a:sym typeface="Noto Sans SC"/>
            </a:endParaRPr>
          </a:p>
        </p:txBody>
      </p:sp>
      <p:sp>
        <p:nvSpPr>
          <p:cNvPr id="202" name="文本框 201"/>
          <p:cNvSpPr txBox="1"/>
          <p:nvPr>
            <p:custDataLst>
              <p:tags r:id="rId3"/>
            </p:custDataLst>
          </p:nvPr>
        </p:nvSpPr>
        <p:spPr>
          <a:xfrm>
            <a:off x="784225" y="6430010"/>
            <a:ext cx="10977245" cy="213995"/>
          </a:xfrm>
          <a:prstGeom prst="rect">
            <a:avLst/>
          </a:prstGeom>
          <a:noFill/>
        </p:spPr>
        <p:txBody>
          <a:bodyPr wrap="square" lIns="91440" tIns="45720" rIns="91440" bIns="45720" rtlCol="0" anchor="t">
            <a:noAutofit/>
          </a:bodyPr>
          <a:lstStyle/>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氯维地平乳状注射液</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说明书</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尼卡地平注射液说明书</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8" name="表格 7"/>
          <p:cNvGraphicFramePr/>
          <p:nvPr>
            <p:custDataLst>
              <p:tags r:id="rId4"/>
            </p:custDataLst>
          </p:nvPr>
        </p:nvGraphicFramePr>
        <p:xfrm>
          <a:off x="784225" y="2092325"/>
          <a:ext cx="10904855" cy="3870960"/>
        </p:xfrm>
        <a:graphic>
          <a:graphicData uri="http://schemas.openxmlformats.org/drawingml/2006/table">
            <a:tbl>
              <a:tblPr firstRow="1" bandRow="1">
                <a:tableStyleId>{5C22544A-7EE6-4342-B048-85BDC9FD1C3A}</a:tableStyleId>
              </a:tblPr>
              <a:tblGrid>
                <a:gridCol w="2472055"/>
                <a:gridCol w="4430395"/>
                <a:gridCol w="4002405"/>
              </a:tblGrid>
              <a:tr h="513080">
                <a:tc>
                  <a:txBody>
                    <a:bodyPr/>
                    <a:p>
                      <a:pPr algn="ctr">
                        <a:buClrTx/>
                        <a:buSzTx/>
                        <a:buFontTx/>
                        <a:buNone/>
                      </a:pPr>
                      <a:r>
                        <a:rPr lang="zh-CN" altLang="en-US" sz="1800" b="1">
                          <a:solidFill>
                            <a:srgbClr val="FFFF00"/>
                          </a:solidFill>
                          <a:latin typeface="微软雅黑" panose="020B0503020204020204" pitchFamily="34" charset="-122"/>
                          <a:ea typeface="微软雅黑" panose="020B0503020204020204" pitchFamily="34" charset="-122"/>
                          <a:sym typeface="+mn-ea"/>
                        </a:rPr>
                        <a:t>指标</a:t>
                      </a:r>
                      <a:endParaRPr lang="zh-CN" altLang="en-US" sz="1800" b="1">
                        <a:solidFill>
                          <a:srgbClr val="FFFF00"/>
                        </a:solidFill>
                        <a:latin typeface="微软雅黑" panose="020B0503020204020204" pitchFamily="34" charset="-122"/>
                        <a:ea typeface="微软雅黑" panose="020B0503020204020204" pitchFamily="34" charset="-122"/>
                        <a:sym typeface="+mn-ea"/>
                      </a:endParaRPr>
                    </a:p>
                  </a:txBody>
                  <a:tcPr anchor="ctr" anchorCtr="0">
                    <a:solidFill>
                      <a:schemeClr val="accent1">
                        <a:lumMod val="90000"/>
                      </a:schemeClr>
                    </a:solidFill>
                  </a:tcPr>
                </a:tc>
                <a:tc>
                  <a:txBody>
                    <a:bodyPr/>
                    <a:p>
                      <a:pPr marL="0" indent="0" algn="ctr">
                        <a:lnSpc>
                          <a:spcPct val="125000"/>
                        </a:lnSpc>
                        <a:defRPr/>
                      </a:pPr>
                      <a:r>
                        <a:rPr lang="en-US" sz="1800" b="1">
                          <a:solidFill>
                            <a:srgbClr val="FFFF00"/>
                          </a:solidFill>
                          <a:latin typeface="微软雅黑" panose="020B0503020204020204" pitchFamily="34" charset="-122"/>
                          <a:ea typeface="微软雅黑" panose="020B0503020204020204" pitchFamily="34" charset="-122"/>
                          <a:cs typeface="Noto Sans SC"/>
                          <a:sym typeface="Noto Sans SC"/>
                        </a:rPr>
                        <a:t>氯维地平乳状注射液</a:t>
                      </a:r>
                      <a:r>
                        <a:rPr lang="en-US" sz="1800" b="0" baseline="30000">
                          <a:solidFill>
                            <a:schemeClr val="bg1"/>
                          </a:solidFill>
                          <a:latin typeface="微软雅黑" panose="020B0503020204020204" pitchFamily="34" charset="-122"/>
                          <a:ea typeface="微软雅黑" panose="020B0503020204020204" pitchFamily="34" charset="-122"/>
                          <a:cs typeface="Noto Sans SC"/>
                          <a:sym typeface="Noto Sans SC"/>
                        </a:rPr>
                        <a:t>1</a:t>
                      </a:r>
                      <a:endParaRPr lang="en-US" altLang="en-US" sz="1800" b="1">
                        <a:solidFill>
                          <a:srgbClr val="FFFF00"/>
                        </a:solidFill>
                        <a:latin typeface="微软雅黑" panose="020B0503020204020204" pitchFamily="34" charset="-122"/>
                        <a:ea typeface="微软雅黑" panose="020B0503020204020204" pitchFamily="34" charset="-122"/>
                        <a:cs typeface="Noto Sans SC"/>
                        <a:sym typeface="Noto Sans SC"/>
                      </a:endParaRPr>
                    </a:p>
                  </a:txBody>
                  <a:tcPr anchor="ctr" anchorCtr="0">
                    <a:solidFill>
                      <a:schemeClr val="accent1">
                        <a:lumMod val="90000"/>
                      </a:schemeClr>
                    </a:solidFill>
                  </a:tcPr>
                </a:tc>
                <a:tc>
                  <a:txBody>
                    <a:bodyPr/>
                    <a:p>
                      <a:pPr algn="ctr">
                        <a:buNone/>
                      </a:pPr>
                      <a:r>
                        <a:rPr lang="zh-CN" altLang="en-US" sz="1800" b="1">
                          <a:solidFill>
                            <a:srgbClr val="FFFF00"/>
                          </a:solidFill>
                          <a:latin typeface="微软雅黑" panose="020B0503020204020204" pitchFamily="34" charset="-122"/>
                          <a:ea typeface="微软雅黑" panose="020B0503020204020204" pitchFamily="34" charset="-122"/>
                        </a:rPr>
                        <a:t>尼卡地平</a:t>
                      </a:r>
                      <a:r>
                        <a:rPr lang="en-US" sz="1800" b="1">
                          <a:solidFill>
                            <a:srgbClr val="FFFF00"/>
                          </a:solidFill>
                          <a:latin typeface="微软雅黑" panose="020B0503020204020204" pitchFamily="34" charset="-122"/>
                          <a:ea typeface="微软雅黑" panose="020B0503020204020204" pitchFamily="34" charset="-122"/>
                          <a:cs typeface="Noto Sans SC"/>
                          <a:sym typeface="Noto Sans SC"/>
                        </a:rPr>
                        <a:t>注射液</a:t>
                      </a:r>
                      <a:r>
                        <a:rPr lang="en-US" sz="1800" b="0" baseline="30000">
                          <a:solidFill>
                            <a:schemeClr val="bg1"/>
                          </a:solidFill>
                          <a:latin typeface="微软雅黑" panose="020B0503020204020204" pitchFamily="34" charset="-122"/>
                          <a:ea typeface="微软雅黑" panose="020B0503020204020204" pitchFamily="34" charset="-122"/>
                          <a:cs typeface="Noto Sans SC"/>
                          <a:sym typeface="Noto Sans SC"/>
                        </a:rPr>
                        <a:t>2</a:t>
                      </a:r>
                      <a:endParaRPr lang="en-US" altLang="en-US" sz="1800" b="0" baseline="30000">
                        <a:solidFill>
                          <a:schemeClr val="bg1"/>
                        </a:solidFill>
                        <a:latin typeface="微软雅黑" panose="020B0503020204020204" pitchFamily="34" charset="-122"/>
                        <a:ea typeface="微软雅黑" panose="020B0503020204020204" pitchFamily="34" charset="-122"/>
                        <a:cs typeface="Noto Sans SC"/>
                        <a:sym typeface="Noto Sans SC"/>
                      </a:endParaRPr>
                    </a:p>
                  </a:txBody>
                  <a:tcPr anchor="ctr" anchorCtr="0">
                    <a:solidFill>
                      <a:schemeClr val="accent1">
                        <a:lumMod val="90000"/>
                      </a:schemeClr>
                    </a:solidFill>
                  </a:tcPr>
                </a:tc>
              </a:tr>
              <a:tr h="638175">
                <a:tc>
                  <a:txBody>
                    <a:bodyPr/>
                    <a:p>
                      <a:pPr algn="ctr">
                        <a:buNone/>
                      </a:pPr>
                      <a:r>
                        <a:rPr lang="zh-CN" altLang="en-US" sz="1600" b="1">
                          <a:solidFill>
                            <a:srgbClr val="FFFF00"/>
                          </a:solidFill>
                        </a:rPr>
                        <a:t>药效持续时间</a:t>
                      </a:r>
                      <a:endParaRPr lang="zh-CN" altLang="en-US" sz="1600" b="1">
                        <a:solidFill>
                          <a:srgbClr val="FFFF00"/>
                        </a:solidFill>
                      </a:endParaRPr>
                    </a:p>
                  </a:txBody>
                  <a:tcPr anchor="ctr" anchorCtr="0">
                    <a:solidFill>
                      <a:schemeClr val="accent1">
                        <a:lumMod val="90000"/>
                      </a:schemeClr>
                    </a:solidFill>
                  </a:tcPr>
                </a:tc>
                <a:tc>
                  <a:txBody>
                    <a:bodyPr/>
                    <a:p>
                      <a:pPr algn="ctr">
                        <a:buNone/>
                      </a:pPr>
                      <a:r>
                        <a:rPr lang="en-US" altLang="zh-CN" sz="1400" b="1">
                          <a:solidFill>
                            <a:srgbClr val="FF0000"/>
                          </a:solidFill>
                          <a:latin typeface="微软雅黑" panose="020B0503020204020204" pitchFamily="34" charset="-122"/>
                          <a:ea typeface="微软雅黑" panose="020B0503020204020204" pitchFamily="34" charset="-122"/>
                        </a:rPr>
                        <a:t>5-15min</a:t>
                      </a:r>
                      <a:endParaRPr lang="en-US" altLang="zh-CN" sz="1400" b="1">
                        <a:solidFill>
                          <a:srgbClr val="FF0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sz="1400">
                          <a:latin typeface="微软雅黑" panose="020B0503020204020204" pitchFamily="34" charset="-122"/>
                          <a:ea typeface="微软雅黑" panose="020B0503020204020204" pitchFamily="34" charset="-122"/>
                        </a:rPr>
                        <a:t>30-40min</a:t>
                      </a:r>
                      <a:endParaRPr lang="en-US" altLang="zh-CN" sz="1400">
                        <a:latin typeface="微软雅黑" panose="020B0503020204020204" pitchFamily="34" charset="-122"/>
                        <a:ea typeface="微软雅黑" panose="020B0503020204020204" pitchFamily="34" charset="-122"/>
                      </a:endParaRPr>
                    </a:p>
                  </a:txBody>
                  <a:tcPr anchor="ctr" anchorCtr="0"/>
                </a:tc>
              </a:tr>
              <a:tr h="577215">
                <a:tc>
                  <a:txBody>
                    <a:bodyPr/>
                    <a:p>
                      <a:pPr algn="ctr">
                        <a:buNone/>
                      </a:pPr>
                      <a:r>
                        <a:rPr lang="zh-CN" altLang="en-US" sz="1600" b="1">
                          <a:solidFill>
                            <a:srgbClr val="FFFF00"/>
                          </a:solidFill>
                        </a:rPr>
                        <a:t>代谢途径</a:t>
                      </a:r>
                      <a:endParaRPr lang="zh-CN" altLang="en-US" sz="1600" b="1">
                        <a:solidFill>
                          <a:srgbClr val="FFFF00"/>
                        </a:solidFill>
                      </a:endParaRPr>
                    </a:p>
                  </a:txBody>
                  <a:tcPr anchor="ctr" anchorCtr="0">
                    <a:solidFill>
                      <a:schemeClr val="accent1">
                        <a:lumMod val="90000"/>
                      </a:schemeClr>
                    </a:solidFill>
                  </a:tcPr>
                </a:tc>
                <a:tc>
                  <a:txBody>
                    <a:bodyPr/>
                    <a:p>
                      <a:pPr algn="ctr">
                        <a:buNone/>
                      </a:pPr>
                      <a:r>
                        <a:rPr lang="zh-CN" altLang="en-US" sz="1400">
                          <a:latin typeface="微软雅黑" panose="020B0503020204020204" pitchFamily="34" charset="-122"/>
                          <a:ea typeface="微软雅黑" panose="020B0503020204020204" pitchFamily="34" charset="-122"/>
                        </a:rPr>
                        <a:t>主要由血液和血管外组织中的酯酶催化水解，因此其消除不受肝脏或肾脏功能紊乱的影响</a:t>
                      </a:r>
                      <a:endParaRPr lang="zh-CN" altLang="en-US" sz="14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400">
                          <a:latin typeface="微软雅黑" panose="020B0503020204020204" pitchFamily="34" charset="-122"/>
                          <a:ea typeface="微软雅黑" panose="020B0503020204020204" pitchFamily="34" charset="-122"/>
                        </a:rPr>
                        <a:t>主要通过 </a:t>
                      </a:r>
                      <a:r>
                        <a:rPr lang="en-US" altLang="zh-CN" sz="1400">
                          <a:latin typeface="微软雅黑" panose="020B0503020204020204" pitchFamily="34" charset="-122"/>
                          <a:ea typeface="微软雅黑" panose="020B0503020204020204" pitchFamily="34" charset="-122"/>
                        </a:rPr>
                        <a:t>CYP3A4 </a:t>
                      </a:r>
                      <a:r>
                        <a:rPr lang="zh-CN" altLang="en-US" sz="1400">
                          <a:latin typeface="微软雅黑" panose="020B0503020204020204" pitchFamily="34" charset="-122"/>
                          <a:ea typeface="微软雅黑" panose="020B0503020204020204" pitchFamily="34" charset="-122"/>
                        </a:rPr>
                        <a:t>代谢</a:t>
                      </a:r>
                      <a:endParaRPr lang="zh-CN" altLang="en-US" sz="1400">
                        <a:latin typeface="微软雅黑" panose="020B0503020204020204" pitchFamily="34" charset="-122"/>
                        <a:ea typeface="微软雅黑" panose="020B0503020204020204" pitchFamily="34" charset="-122"/>
                      </a:endParaRPr>
                    </a:p>
                  </a:txBody>
                  <a:tcPr anchor="ctr" anchorCtr="0"/>
                </a:tc>
              </a:tr>
              <a:tr h="578485">
                <a:tc>
                  <a:txBody>
                    <a:bodyPr/>
                    <a:p>
                      <a:pPr algn="ctr">
                        <a:buNone/>
                      </a:pPr>
                      <a:r>
                        <a:rPr lang="zh-CN" altLang="en-US" sz="1600" b="1">
                          <a:solidFill>
                            <a:srgbClr val="FFFF00"/>
                          </a:solidFill>
                        </a:rPr>
                        <a:t>肝功能不全</a:t>
                      </a:r>
                      <a:endParaRPr lang="zh-CN" altLang="en-US" sz="1600" b="1">
                        <a:solidFill>
                          <a:srgbClr val="FFFF00"/>
                        </a:solidFill>
                      </a:endParaRPr>
                    </a:p>
                  </a:txBody>
                  <a:tcPr anchor="ctr" anchorCtr="0">
                    <a:solidFill>
                      <a:schemeClr val="accent1">
                        <a:lumMod val="90000"/>
                      </a:schemeClr>
                    </a:solidFill>
                  </a:tcPr>
                </a:tc>
                <a:tc>
                  <a:txBody>
                    <a:bodyPr/>
                    <a:p>
                      <a:pPr algn="ctr">
                        <a:buNone/>
                      </a:pPr>
                      <a:r>
                        <a:rPr lang="zh-CN" altLang="en-US" sz="1400" b="1">
                          <a:solidFill>
                            <a:srgbClr val="FF0000"/>
                          </a:solidFill>
                          <a:latin typeface="微软雅黑" panose="020B0503020204020204" pitchFamily="34" charset="-122"/>
                          <a:ea typeface="微软雅黑" panose="020B0503020204020204" pitchFamily="34" charset="-122"/>
                        </a:rPr>
                        <a:t>无需调整剂量</a:t>
                      </a:r>
                      <a:endParaRPr lang="zh-CN" altLang="en-US" sz="1400" b="1">
                        <a:solidFill>
                          <a:srgbClr val="FF0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400">
                          <a:latin typeface="微软雅黑" panose="020B0503020204020204" pitchFamily="34" charset="-122"/>
                          <a:ea typeface="微软雅黑" panose="020B0503020204020204" pitchFamily="34" charset="-122"/>
                        </a:rPr>
                        <a:t>慎用</a:t>
                      </a:r>
                      <a:endParaRPr lang="zh-CN" altLang="en-US" sz="1400">
                        <a:latin typeface="微软雅黑" panose="020B0503020204020204" pitchFamily="34" charset="-122"/>
                        <a:ea typeface="微软雅黑" panose="020B0503020204020204" pitchFamily="34" charset="-122"/>
                      </a:endParaRPr>
                    </a:p>
                  </a:txBody>
                  <a:tcPr anchor="ctr" anchorCtr="0"/>
                </a:tc>
              </a:tr>
              <a:tr h="532130">
                <a:tc>
                  <a:txBody>
                    <a:bodyPr/>
                    <a:p>
                      <a:pPr algn="ctr">
                        <a:buNone/>
                      </a:pPr>
                      <a:r>
                        <a:rPr lang="zh-CN" altLang="en-US" sz="1600" b="1">
                          <a:solidFill>
                            <a:srgbClr val="FFFF00"/>
                          </a:solidFill>
                        </a:rPr>
                        <a:t>肾功能不全</a:t>
                      </a:r>
                      <a:endParaRPr lang="zh-CN" altLang="en-US" sz="1600" b="1">
                        <a:solidFill>
                          <a:srgbClr val="FFFF00"/>
                        </a:solidFill>
                      </a:endParaRPr>
                    </a:p>
                  </a:txBody>
                  <a:tcPr anchor="ctr" anchorCtr="0">
                    <a:solidFill>
                      <a:schemeClr val="accent1">
                        <a:lumMod val="90000"/>
                      </a:schemeClr>
                    </a:solidFill>
                  </a:tcPr>
                </a:tc>
                <a:tc>
                  <a:txBody>
                    <a:bodyPr/>
                    <a:p>
                      <a:pPr algn="ctr">
                        <a:buNone/>
                      </a:pPr>
                      <a:r>
                        <a:rPr lang="zh-CN" altLang="en-US" sz="1400" b="1">
                          <a:solidFill>
                            <a:srgbClr val="FF0000"/>
                          </a:solidFill>
                          <a:latin typeface="微软雅黑" panose="020B0503020204020204" pitchFamily="34" charset="-122"/>
                          <a:ea typeface="微软雅黑" panose="020B0503020204020204" pitchFamily="34" charset="-122"/>
                        </a:rPr>
                        <a:t>无需调整剂量</a:t>
                      </a:r>
                      <a:endParaRPr lang="zh-CN" altLang="en-US" sz="1400" b="1">
                        <a:solidFill>
                          <a:srgbClr val="FF0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400">
                          <a:latin typeface="微软雅黑" panose="020B0503020204020204" pitchFamily="34" charset="-122"/>
                          <a:ea typeface="微软雅黑" panose="020B0503020204020204" pitchFamily="34" charset="-122"/>
                        </a:rPr>
                        <a:t>慎用</a:t>
                      </a:r>
                      <a:endParaRPr lang="zh-CN" altLang="en-US" sz="1400">
                        <a:latin typeface="微软雅黑" panose="020B0503020204020204" pitchFamily="34" charset="-122"/>
                        <a:ea typeface="微软雅黑" panose="020B0503020204020204" pitchFamily="34" charset="-122"/>
                      </a:endParaRPr>
                    </a:p>
                  </a:txBody>
                  <a:tcPr anchor="ctr" anchorCtr="0"/>
                </a:tc>
              </a:tr>
              <a:tr h="984250">
                <a:tc>
                  <a:txBody>
                    <a:bodyPr/>
                    <a:p>
                      <a:pPr algn="ctr">
                        <a:buNone/>
                      </a:pPr>
                      <a:r>
                        <a:rPr lang="zh-CN" altLang="en-US" sz="1600" b="1">
                          <a:solidFill>
                            <a:srgbClr val="FFFF00"/>
                          </a:solidFill>
                        </a:rPr>
                        <a:t>药物相互作用</a:t>
                      </a:r>
                      <a:endParaRPr lang="zh-CN" altLang="en-US" sz="1600" b="1">
                        <a:solidFill>
                          <a:srgbClr val="FFFF00"/>
                        </a:solidFill>
                      </a:endParaRPr>
                    </a:p>
                  </a:txBody>
                  <a:tcPr anchor="ctr" anchorCtr="0">
                    <a:solidFill>
                      <a:schemeClr val="accent1">
                        <a:lumMod val="90000"/>
                      </a:schemeClr>
                    </a:solidFill>
                  </a:tcPr>
                </a:tc>
                <a:tc>
                  <a:txBody>
                    <a:bodyPr/>
                    <a:p>
                      <a:pPr algn="ct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氯维地平及其主要的二氢吡啶代谢产物对</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CYP</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酶不具有潜在的阻断或诱导作用</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ct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与</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CYP3A4</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抑制剂(抗真菌药、</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HIV</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蛋白酶抑制剂、西咪替丁等)和</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CYP3A4</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诱导剂(利福平、苯妥英等)存在广泛代谢相互作用药效学相互作用</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3" name="组合 2"/>
          <p:cNvGrpSpPr/>
          <p:nvPr/>
        </p:nvGrpSpPr>
        <p:grpSpPr>
          <a:xfrm>
            <a:off x="662395" y="336481"/>
            <a:ext cx="644276" cy="542123"/>
            <a:chOff x="5478699" y="1377514"/>
            <a:chExt cx="649062" cy="582772"/>
          </a:xfrm>
        </p:grpSpPr>
        <p:sp>
          <p:nvSpPr>
            <p:cNvPr id="4"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5" name="文本框 4"/>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endPar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 name="文本占位符 2"/>
          <p:cNvSpPr>
            <a:spLocks noGrp="1"/>
          </p:cNvSpPr>
          <p:nvPr/>
        </p:nvSpPr>
        <p:spPr>
          <a:xfrm>
            <a:off x="1550035" y="445770"/>
            <a:ext cx="4116070" cy="386715"/>
          </a:xfrm>
        </p:spPr>
        <p:txBody>
          <a:bodyPr vert="horz" wrap="square" lIns="0" tIns="0" rIns="0" bIns="0" rtlCol="0">
            <a:spAutoFit/>
          </a:bodyPr>
          <a:lstStyle/>
          <a:p>
            <a:pPr lvl="0"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安全性  (</a:t>
            </a:r>
            <a:r>
              <a:rPr lang="en-US" altLang="zh-CN" sz="2800" b="1" dirty="0">
                <a:solidFill>
                  <a:schemeClr val="accent5">
                    <a:lumMod val="75000"/>
                  </a:schemeClr>
                </a:solidFill>
                <a:latin typeface="微软雅黑" panose="020B0503020204020204" pitchFamily="34" charset="-122"/>
                <a:ea typeface="微软雅黑" panose="020B0503020204020204" pitchFamily="34" charset="-122"/>
                <a:sym typeface="+mn-ea"/>
              </a:rPr>
              <a:t>2</a:t>
            </a: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/2)</a:t>
            </a:r>
            <a:endPar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endParaRPr>
          </a:p>
        </p:txBody>
      </p:sp>
      <p:sp>
        <p:nvSpPr>
          <p:cNvPr id="7" name="矩形 6"/>
          <p:cNvSpPr/>
          <p:nvPr>
            <p:custDataLst>
              <p:tags r:id="rId2"/>
            </p:custDataLst>
          </p:nvPr>
        </p:nvSpPr>
        <p:spPr>
          <a:xfrm>
            <a:off x="687070" y="1196975"/>
            <a:ext cx="10838815" cy="613410"/>
          </a:xfrm>
          <a:prstGeom prst="rect">
            <a:avLst/>
          </a:prstGeom>
          <a:solidFill>
            <a:srgbClr val="395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相较其他降压</a:t>
            </a:r>
            <a:r>
              <a:rPr lang="zh-CN" altLang="en-US" sz="2000" b="1"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针剂</a:t>
            </a: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（含尼卡地平），</a:t>
            </a:r>
            <a:r>
              <a:rPr lang="zh-CN" altLang="en-US" sz="2000" b="1"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Noto Sans SC"/>
              </a:rPr>
              <a:t>氯维地平</a:t>
            </a: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不良反应发生率更低 (</a:t>
            </a:r>
            <a:r>
              <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ECLIPSE</a:t>
            </a: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研究)</a:t>
            </a:r>
            <a:r>
              <a:rPr kumimoji="0" lang="en-US" altLang="zh-CN" sz="2000" b="1" i="0" baseline="6000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1</a:t>
            </a:r>
            <a:endParaRPr kumimoji="0" lang="en-US" altLang="zh-CN" sz="2000" b="1" i="0" baseline="6000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9" name="文本框 8"/>
          <p:cNvSpPr txBox="1"/>
          <p:nvPr>
            <p:custDataLst>
              <p:tags r:id="rId3"/>
            </p:custDataLst>
          </p:nvPr>
        </p:nvSpPr>
        <p:spPr>
          <a:xfrm>
            <a:off x="718185" y="6506845"/>
            <a:ext cx="4175760" cy="213995"/>
          </a:xfrm>
          <a:prstGeom prst="rect">
            <a:avLst/>
          </a:prstGeom>
          <a:noFill/>
        </p:spPr>
        <p:txBody>
          <a:bodyPr wrap="square" lIns="91440" tIns="45720" rIns="91440" bIns="45720" rtlCol="0" anchor="t">
            <a:noAutofit/>
          </a:bodyPr>
          <a:lstStyle/>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Aronson S, et al. Anesth Analg. 2008 Oct;107(4)1110-21</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1" name="表格 10"/>
          <p:cNvGraphicFramePr/>
          <p:nvPr>
            <p:custDataLst>
              <p:tags r:id="rId4"/>
            </p:custDataLst>
          </p:nvPr>
        </p:nvGraphicFramePr>
        <p:xfrm>
          <a:off x="767715" y="1956435"/>
          <a:ext cx="10758805" cy="3844290"/>
        </p:xfrm>
        <a:graphic>
          <a:graphicData uri="http://schemas.openxmlformats.org/drawingml/2006/table">
            <a:tbl>
              <a:tblPr firstRow="1" bandRow="1">
                <a:tableStyleId>{28B44268-44B1-4D6F-8798-6D8C362FE6CB}</a:tableStyleId>
              </a:tblPr>
              <a:tblGrid>
                <a:gridCol w="3118485"/>
                <a:gridCol w="2723515"/>
                <a:gridCol w="2563495"/>
                <a:gridCol w="2353310"/>
              </a:tblGrid>
              <a:tr h="720090">
                <a:tc>
                  <a:txBody>
                    <a:bodyPr/>
                    <a:p>
                      <a:pPr algn="ctr">
                        <a:lnSpc>
                          <a:spcPct val="100000"/>
                        </a:lnSpc>
                        <a:buClrTx/>
                        <a:buSzTx/>
                        <a:buFontTx/>
                      </a:pPr>
                      <a:r>
                        <a:rPr lang="zh-CN" altLang="en-US" sz="1600">
                          <a:solidFill>
                            <a:srgbClr val="FFFF00"/>
                          </a:solidFill>
                        </a:rPr>
                        <a:t>严重不良事件类型</a:t>
                      </a:r>
                      <a:endParaRPr lang="zh-CN" altLang="en-US" sz="1600">
                        <a:solidFill>
                          <a:srgbClr val="FFFF00"/>
                        </a:solidFill>
                      </a:endParaRPr>
                    </a:p>
                  </a:txBody>
                  <a:tcPr marL="203200" marR="203200" marT="25400" marB="25400" anchor="ctr" anchorCtr="0"/>
                </a:tc>
                <a:tc>
                  <a:txBody>
                    <a:bodyPr/>
                    <a:p>
                      <a:pPr algn="ctr">
                        <a:lnSpc>
                          <a:spcPct val="100000"/>
                        </a:lnSpc>
                        <a:buClrTx/>
                        <a:buSzTx/>
                        <a:buFontTx/>
                      </a:pPr>
                      <a:r>
                        <a:rPr lang="zh-CN" altLang="en-US" sz="1600">
                          <a:solidFill>
                            <a:srgbClr val="FFFF00"/>
                          </a:solidFill>
                        </a:rPr>
                        <a:t>氯维地平</a:t>
                      </a:r>
                      <a:endParaRPr lang="zh-CN" altLang="en-US" sz="1600">
                        <a:solidFill>
                          <a:srgbClr val="FFFF00"/>
                        </a:solidFill>
                      </a:endParaRPr>
                    </a:p>
                    <a:p>
                      <a:pPr algn="ctr">
                        <a:lnSpc>
                          <a:spcPct val="100000"/>
                        </a:lnSpc>
                        <a:buClrTx/>
                        <a:buSzTx/>
                        <a:buFontTx/>
                      </a:pPr>
                      <a:r>
                        <a:rPr lang="en-US" altLang="zh-CN" sz="1600">
                          <a:solidFill>
                            <a:srgbClr val="FFFF00"/>
                          </a:solidFill>
                        </a:rPr>
                        <a:t>(n=752)</a:t>
                      </a:r>
                      <a:endParaRPr lang="en-US" altLang="zh-CN" sz="1600">
                        <a:solidFill>
                          <a:srgbClr val="FFFF00"/>
                        </a:solidFill>
                      </a:endParaRPr>
                    </a:p>
                  </a:txBody>
                  <a:tcPr marL="203200" marR="203200" marT="25400" marB="25400" anchor="ctr" anchorCtr="0"/>
                </a:tc>
                <a:tc>
                  <a:txBody>
                    <a:bodyPr/>
                    <a:p>
                      <a:pPr algn="ctr">
                        <a:lnSpc>
                          <a:spcPct val="100000"/>
                        </a:lnSpc>
                        <a:buClrTx/>
                        <a:buSzTx/>
                        <a:buFontTx/>
                      </a:pPr>
                      <a:r>
                        <a:rPr lang="zh-CN" altLang="en-US" sz="1600">
                          <a:solidFill>
                            <a:srgbClr val="FFFF00"/>
                          </a:solidFill>
                          <a:sym typeface="+mn-ea"/>
                        </a:rPr>
                        <a:t>尼卡地平等</a:t>
                      </a:r>
                      <a:r>
                        <a:rPr lang="zh-CN" altLang="en-US" sz="1600">
                          <a:solidFill>
                            <a:srgbClr val="FFFF00"/>
                          </a:solidFill>
                        </a:rPr>
                        <a:t>降压注射剂（</a:t>
                      </a:r>
                      <a:r>
                        <a:rPr lang="en-US" altLang="zh-CN" sz="1600">
                          <a:solidFill>
                            <a:srgbClr val="FFFF00"/>
                          </a:solidFill>
                        </a:rPr>
                        <a:t>(n=754) </a:t>
                      </a:r>
                      <a:r>
                        <a:rPr lang="zh-CN" altLang="en-US" sz="1600">
                          <a:solidFill>
                            <a:srgbClr val="FFFF00"/>
                          </a:solidFill>
                        </a:rPr>
                        <a:t>）</a:t>
                      </a:r>
                      <a:endParaRPr lang="zh-CN" altLang="en-US" sz="1600">
                        <a:solidFill>
                          <a:srgbClr val="FFFF00"/>
                        </a:solidFill>
                      </a:endParaRPr>
                    </a:p>
                  </a:txBody>
                  <a:tcPr marL="203200" marR="203200" marT="25400" marB="25400" anchor="ctr" anchorCtr="0"/>
                </a:tc>
                <a:tc>
                  <a:txBody>
                    <a:bodyPr/>
                    <a:p>
                      <a:pPr algn="ctr">
                        <a:lnSpc>
                          <a:spcPct val="100000"/>
                        </a:lnSpc>
                        <a:buClrTx/>
                        <a:buSzTx/>
                        <a:buFontTx/>
                      </a:pPr>
                      <a:r>
                        <a:rPr lang="zh-CN" altLang="en-US" sz="1600">
                          <a:solidFill>
                            <a:srgbClr val="FFFF00"/>
                          </a:solidFill>
                        </a:rPr>
                        <a:t>趋势</a:t>
                      </a:r>
                      <a:endParaRPr lang="zh-CN" altLang="en-US" sz="1600">
                        <a:solidFill>
                          <a:srgbClr val="FFFF00"/>
                        </a:solidFill>
                      </a:endParaRPr>
                    </a:p>
                  </a:txBody>
                  <a:tcPr marL="203200" marR="203200" marT="25400" marB="25400" anchor="ctr" anchorCtr="0"/>
                </a:tc>
              </a:tr>
              <a:tr h="520700">
                <a:tc>
                  <a:txBody>
                    <a:bodyPr/>
                    <a:p>
                      <a:pPr algn="ctr" fontAlgn="ctr">
                        <a:lnSpc>
                          <a:spcPct val="120000"/>
                        </a:lnSpc>
                      </a:pPr>
                      <a:r>
                        <a:rPr lang="zh-CN" altLang="en-US" sz="1600">
                          <a:solidFill>
                            <a:srgbClr val="000000"/>
                          </a:solidFill>
                          <a:uFillTx/>
                          <a:latin typeface="Times New Roman" panose="02020603050405020304" pitchFamily="18" charset="0"/>
                          <a:ea typeface="微软雅黑" panose="020B0503020204020204" pitchFamily="34" charset="-122"/>
                        </a:rPr>
                        <a:t>至少发生一种严重不良事件</a:t>
                      </a:r>
                      <a:endParaRPr lang="zh-CN" altLang="en-US" sz="1600">
                        <a:solidFill>
                          <a:srgbClr val="000000"/>
                        </a:solidFill>
                        <a:uFillTx/>
                        <a:latin typeface="Times New Roman" panose="02020603050405020304" pitchFamily="18" charset="0"/>
                        <a:ea typeface="微软雅黑" panose="020B0503020204020204" pitchFamily="34" charset="-122"/>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17.7%</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20.0%</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l" fontAlgn="ctr">
                        <a:lnSpc>
                          <a:spcPct val="120000"/>
                        </a:lnSpc>
                      </a:pPr>
                      <a:endParaRPr lang="zh-CN" altLang="en-US" sz="1400">
                        <a:latin typeface="Times New Roman" panose="02020603050405020304" pitchFamily="18" charset="0"/>
                        <a:cs typeface="Times New Roman" panose="02020603050405020304" pitchFamily="18" charset="0"/>
                      </a:endParaRPr>
                    </a:p>
                  </a:txBody>
                  <a:tcPr marL="203200" marR="203200" marT="25400" marB="25400" anchor="ctr" anchorCtr="0"/>
                </a:tc>
              </a:tr>
              <a:tr h="521335">
                <a:tc>
                  <a:txBody>
                    <a:bodyPr/>
                    <a:p>
                      <a:pPr algn="ctr" fontAlgn="ctr">
                        <a:lnSpc>
                          <a:spcPct val="120000"/>
                        </a:lnSpc>
                      </a:pPr>
                      <a:r>
                        <a:rPr lang="zh-CN" altLang="en-US" sz="1600">
                          <a:solidFill>
                            <a:srgbClr val="000000"/>
                          </a:solidFill>
                          <a:uFillTx/>
                          <a:latin typeface="Times New Roman" panose="02020603050405020304" pitchFamily="18" charset="0"/>
                          <a:ea typeface="微软雅黑" panose="020B0503020204020204" pitchFamily="34" charset="-122"/>
                        </a:rPr>
                        <a:t>心房颤动</a:t>
                      </a:r>
                      <a:endParaRPr lang="zh-CN" altLang="en-US" sz="1600">
                        <a:solidFill>
                          <a:srgbClr val="000000"/>
                        </a:solidFill>
                        <a:uFillTx/>
                        <a:latin typeface="Times New Roman" panose="02020603050405020304" pitchFamily="18" charset="0"/>
                        <a:ea typeface="微软雅黑" panose="020B0503020204020204" pitchFamily="34" charset="-122"/>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2.4%</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2.4%</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l" fontAlgn="ctr">
                        <a:lnSpc>
                          <a:spcPct val="120000"/>
                        </a:lnSpc>
                      </a:pPr>
                      <a:endParaRPr lang="zh-CN" altLang="en-US" sz="1400">
                        <a:latin typeface="Times New Roman" panose="02020603050405020304" pitchFamily="18" charset="0"/>
                        <a:cs typeface="Times New Roman" panose="02020603050405020304" pitchFamily="18" charset="0"/>
                      </a:endParaRPr>
                    </a:p>
                  </a:txBody>
                  <a:tcPr marL="203200" marR="203200" marT="25400" marB="25400" anchor="ctr" anchorCtr="0"/>
                </a:tc>
              </a:tr>
              <a:tr h="520700">
                <a:tc>
                  <a:txBody>
                    <a:bodyPr/>
                    <a:p>
                      <a:pPr algn="ctr" fontAlgn="ctr">
                        <a:lnSpc>
                          <a:spcPct val="120000"/>
                        </a:lnSpc>
                      </a:pPr>
                      <a:r>
                        <a:rPr lang="zh-CN" altLang="en-US" sz="1600">
                          <a:solidFill>
                            <a:srgbClr val="000000"/>
                          </a:solidFill>
                          <a:uFillTx/>
                          <a:latin typeface="Times New Roman" panose="02020603050405020304" pitchFamily="18" charset="0"/>
                          <a:ea typeface="微软雅黑" panose="020B0503020204020204" pitchFamily="34" charset="-122"/>
                        </a:rPr>
                        <a:t>呼吸衰竭</a:t>
                      </a:r>
                      <a:endParaRPr lang="zh-CN" altLang="en-US" sz="1600">
                        <a:solidFill>
                          <a:srgbClr val="000000"/>
                        </a:solidFill>
                        <a:uFillTx/>
                        <a:latin typeface="Times New Roman" panose="02020603050405020304" pitchFamily="18" charset="0"/>
                        <a:ea typeface="微软雅黑" panose="020B0503020204020204" pitchFamily="34" charset="-122"/>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1.1%</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2.5%</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l" fontAlgn="ctr">
                        <a:lnSpc>
                          <a:spcPct val="120000"/>
                        </a:lnSpc>
                      </a:pPr>
                      <a:endParaRPr lang="zh-CN" altLang="en-US" sz="1400">
                        <a:latin typeface="Times New Roman" panose="02020603050405020304" pitchFamily="18" charset="0"/>
                        <a:cs typeface="Times New Roman" panose="02020603050405020304" pitchFamily="18" charset="0"/>
                      </a:endParaRPr>
                    </a:p>
                  </a:txBody>
                  <a:tcPr marL="203200" marR="203200" marT="25400" marB="25400" anchor="ctr" anchorCtr="0"/>
                </a:tc>
              </a:tr>
              <a:tr h="520065">
                <a:tc>
                  <a:txBody>
                    <a:bodyPr/>
                    <a:p>
                      <a:pPr algn="ctr" fontAlgn="ctr">
                        <a:lnSpc>
                          <a:spcPct val="120000"/>
                        </a:lnSpc>
                      </a:pPr>
                      <a:r>
                        <a:rPr lang="zh-CN" altLang="en-US" sz="1600">
                          <a:solidFill>
                            <a:srgbClr val="000000"/>
                          </a:solidFill>
                          <a:uFillTx/>
                          <a:latin typeface="Times New Roman" panose="02020603050405020304" pitchFamily="18" charset="0"/>
                          <a:ea typeface="微软雅黑" panose="020B0503020204020204" pitchFamily="34" charset="-122"/>
                        </a:rPr>
                        <a:t>心室颤动</a:t>
                      </a:r>
                      <a:endParaRPr lang="zh-CN" altLang="en-US" sz="1600">
                        <a:solidFill>
                          <a:srgbClr val="000000"/>
                        </a:solidFill>
                        <a:uFillTx/>
                        <a:latin typeface="Times New Roman" panose="02020603050405020304" pitchFamily="18" charset="0"/>
                        <a:ea typeface="微软雅黑" panose="020B0503020204020204" pitchFamily="34" charset="-122"/>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0.9%</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1.5%</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l" fontAlgn="ctr">
                        <a:lnSpc>
                          <a:spcPct val="120000"/>
                        </a:lnSpc>
                      </a:pPr>
                      <a:endParaRPr lang="zh-CN" altLang="en-US" sz="1400">
                        <a:latin typeface="Times New Roman" panose="02020603050405020304" pitchFamily="18" charset="0"/>
                        <a:cs typeface="Times New Roman" panose="02020603050405020304" pitchFamily="18" charset="0"/>
                      </a:endParaRPr>
                    </a:p>
                  </a:txBody>
                  <a:tcPr marL="203200" marR="203200" marT="25400" marB="25400" anchor="ctr" anchorCtr="0"/>
                </a:tc>
              </a:tr>
              <a:tr h="520700">
                <a:tc>
                  <a:txBody>
                    <a:bodyPr/>
                    <a:p>
                      <a:pPr algn="ctr" fontAlgn="ctr">
                        <a:lnSpc>
                          <a:spcPct val="120000"/>
                        </a:lnSpc>
                      </a:pPr>
                      <a:r>
                        <a:rPr lang="zh-CN" altLang="en-US" sz="1600">
                          <a:solidFill>
                            <a:srgbClr val="000000"/>
                          </a:solidFill>
                          <a:uFillTx/>
                          <a:latin typeface="Times New Roman" panose="02020603050405020304" pitchFamily="18" charset="0"/>
                          <a:ea typeface="微软雅黑" panose="020B0503020204020204" pitchFamily="34" charset="-122"/>
                        </a:rPr>
                        <a:t>心脏骤停</a:t>
                      </a:r>
                      <a:endParaRPr lang="zh-CN" altLang="en-US" sz="1600">
                        <a:solidFill>
                          <a:srgbClr val="000000"/>
                        </a:solidFill>
                        <a:uFillTx/>
                        <a:latin typeface="Times New Roman" panose="02020603050405020304" pitchFamily="18" charset="0"/>
                        <a:ea typeface="微软雅黑" panose="020B0503020204020204" pitchFamily="34" charset="-122"/>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0.5%</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1.1%</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l" fontAlgn="ctr">
                        <a:lnSpc>
                          <a:spcPct val="120000"/>
                        </a:lnSpc>
                      </a:pPr>
                      <a:endParaRPr lang="zh-CN" altLang="en-US" sz="1400">
                        <a:latin typeface="Times New Roman" panose="02020603050405020304" pitchFamily="18" charset="0"/>
                        <a:cs typeface="Times New Roman" panose="02020603050405020304" pitchFamily="18" charset="0"/>
                      </a:endParaRPr>
                    </a:p>
                  </a:txBody>
                  <a:tcPr marL="203200" marR="203200" marT="25400" marB="25400" anchor="ctr" anchorCtr="0"/>
                </a:tc>
              </a:tr>
              <a:tr h="520700">
                <a:tc>
                  <a:txBody>
                    <a:bodyPr/>
                    <a:p>
                      <a:pPr algn="ctr" fontAlgn="ctr">
                        <a:lnSpc>
                          <a:spcPct val="120000"/>
                        </a:lnSpc>
                      </a:pPr>
                      <a:r>
                        <a:rPr lang="zh-CN" altLang="en-US" sz="1600">
                          <a:solidFill>
                            <a:srgbClr val="000000"/>
                          </a:solidFill>
                          <a:uFillTx/>
                          <a:latin typeface="Times New Roman" panose="02020603050405020304" pitchFamily="18" charset="0"/>
                          <a:ea typeface="微软雅黑" panose="020B0503020204020204" pitchFamily="34" charset="-122"/>
                        </a:rPr>
                        <a:t>脑卒中</a:t>
                      </a:r>
                      <a:endParaRPr lang="zh-CN" altLang="en-US" sz="1600">
                        <a:solidFill>
                          <a:srgbClr val="000000"/>
                        </a:solidFill>
                        <a:uFillTx/>
                        <a:latin typeface="Times New Roman" panose="02020603050405020304" pitchFamily="18" charset="0"/>
                        <a:ea typeface="微软雅黑" panose="020B0503020204020204" pitchFamily="34" charset="-122"/>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0.5%</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ctr" fontAlgn="ctr">
                        <a:lnSpc>
                          <a:spcPct val="120000"/>
                        </a:lnSpc>
                      </a:pPr>
                      <a:r>
                        <a:rPr lang="en-US" altLang="zh-CN" sz="1600">
                          <a:latin typeface="Times New Roman" panose="02020603050405020304" pitchFamily="18" charset="0"/>
                          <a:cs typeface="Times New Roman" panose="02020603050405020304" pitchFamily="18" charset="0"/>
                        </a:rPr>
                        <a:t>1.1%</a:t>
                      </a:r>
                      <a:endParaRPr lang="en-US" altLang="zh-CN" sz="1600">
                        <a:latin typeface="Times New Roman" panose="02020603050405020304" pitchFamily="18" charset="0"/>
                        <a:cs typeface="Times New Roman" panose="02020603050405020304" pitchFamily="18" charset="0"/>
                      </a:endParaRPr>
                    </a:p>
                  </a:txBody>
                  <a:tcPr marL="203200" marR="203200" marT="25400" marB="25400" anchor="ctr" anchorCtr="0"/>
                </a:tc>
                <a:tc>
                  <a:txBody>
                    <a:bodyPr/>
                    <a:p>
                      <a:pPr algn="l" fontAlgn="ctr">
                        <a:lnSpc>
                          <a:spcPct val="120000"/>
                        </a:lnSpc>
                      </a:pPr>
                      <a:endParaRPr lang="zh-CN" altLang="en-US" sz="1400">
                        <a:latin typeface="Times New Roman" panose="02020603050405020304" pitchFamily="18" charset="0"/>
                        <a:cs typeface="Times New Roman" panose="02020603050405020304" pitchFamily="18" charset="0"/>
                      </a:endParaRPr>
                    </a:p>
                  </a:txBody>
                  <a:tcPr marL="203200" marR="203200" marT="25400" marB="25400" anchor="ctr" anchorCtr="0"/>
                </a:tc>
              </a:tr>
            </a:tbl>
          </a:graphicData>
        </a:graphic>
      </p:graphicFrame>
      <p:sp>
        <p:nvSpPr>
          <p:cNvPr id="12" name="下箭头 11"/>
          <p:cNvSpPr/>
          <p:nvPr/>
        </p:nvSpPr>
        <p:spPr>
          <a:xfrm>
            <a:off x="10127615" y="2780665"/>
            <a:ext cx="463550" cy="3600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下箭头 12"/>
          <p:cNvSpPr/>
          <p:nvPr/>
        </p:nvSpPr>
        <p:spPr>
          <a:xfrm>
            <a:off x="10128250" y="3860800"/>
            <a:ext cx="463550" cy="3600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下箭头 13"/>
          <p:cNvSpPr/>
          <p:nvPr/>
        </p:nvSpPr>
        <p:spPr>
          <a:xfrm>
            <a:off x="10128250" y="4364990"/>
            <a:ext cx="463550" cy="3600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下箭头 15"/>
          <p:cNvSpPr/>
          <p:nvPr/>
        </p:nvSpPr>
        <p:spPr>
          <a:xfrm>
            <a:off x="10128250" y="4940935"/>
            <a:ext cx="463550" cy="3600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下箭头 17"/>
          <p:cNvSpPr/>
          <p:nvPr/>
        </p:nvSpPr>
        <p:spPr>
          <a:xfrm>
            <a:off x="10128250" y="5440680"/>
            <a:ext cx="463550" cy="3600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减号 18"/>
          <p:cNvSpPr/>
          <p:nvPr/>
        </p:nvSpPr>
        <p:spPr>
          <a:xfrm>
            <a:off x="10055860" y="3213100"/>
            <a:ext cx="648335" cy="503555"/>
          </a:xfrm>
          <a:prstGeom prst="mathMin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67080" y="5895340"/>
            <a:ext cx="10758170" cy="307340"/>
          </a:xfrm>
          <a:prstGeom prst="rect">
            <a:avLst/>
          </a:prstGeom>
          <a:noFill/>
          <a:extLst>
            <a:ext uri="{909E8E84-426E-40DD-AFC4-6F175D3DCCD1}">
              <a14:hiddenFill xmlns:a14="http://schemas.microsoft.com/office/drawing/2010/main">
                <a:solidFill>
                  <a:schemeClr val="accent3">
                    <a:lumMod val="20000"/>
                    <a:lumOff val="80000"/>
                  </a:schemeClr>
                </a:solidFill>
              </a14:hiddenFill>
            </a:ext>
          </a:extLst>
        </p:spPr>
        <p:txBody>
          <a:bodyPr wrap="square" lIns="0" tIns="0" rIns="0" bIns="0" rtlCol="0">
            <a:spAutoFit/>
          </a:bodyPr>
          <a:p>
            <a:pPr marL="0" indent="0"/>
            <a:r>
              <a:rPr lang="en-US" altLang="zh-CN" sz="1000">
                <a:latin typeface="微软雅黑" panose="020B0503020204020204" pitchFamily="34" charset="-122"/>
                <a:ea typeface="微软雅黑" panose="020B0503020204020204" pitchFamily="34" charset="-122"/>
                <a:cs typeface="微软雅黑" panose="020B0503020204020204" pitchFamily="34" charset="-122"/>
                <a:sym typeface="Noto Sans SC"/>
              </a:rPr>
              <a:t>ECLIPSE</a:t>
            </a:r>
            <a:r>
              <a:rPr lang="zh-CN" altLang="en-US" sz="1000">
                <a:latin typeface="微软雅黑" panose="020B0503020204020204" pitchFamily="34" charset="-122"/>
                <a:ea typeface="微软雅黑" panose="020B0503020204020204" pitchFamily="34" charset="-122"/>
                <a:cs typeface="微软雅黑" panose="020B0503020204020204" pitchFamily="34" charset="-122"/>
                <a:sym typeface="Noto Sans SC"/>
              </a:rPr>
              <a:t>研究：</a:t>
            </a:r>
            <a:r>
              <a:rPr lang="zh-CN" altLang="en-US"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分析了</a:t>
            </a:r>
            <a:r>
              <a:rPr lang="zh-CN" altLang="en-US"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en-US" altLang="zh-CN"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61</a:t>
            </a:r>
            <a:r>
              <a:rPr lang="zh-CN" altLang="en-US"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个医疗中心进行的</a:t>
            </a:r>
            <a:r>
              <a:rPr lang="zh-CN" altLang="en-US"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三项前瞻性、随机、开放标签、平行对照研究的数据，分别比较了心脏手术患者围术期使用氯维地平与硝酸甘油或硝普钠，以及术后使用氯维地平与尼卡地平的效果</a:t>
            </a:r>
            <a:r>
              <a:rPr lang="zh-CN"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，纳入</a:t>
            </a:r>
            <a:r>
              <a:rPr lang="en-US" altLang="zh-CN"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1512</a:t>
            </a:r>
            <a:r>
              <a:rPr lang="zh-CN" altLang="en-US"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名符合随机分组患者。主要结局指标是</a:t>
            </a:r>
            <a:r>
              <a:rPr lang="en-US" altLang="zh-CN"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00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rPr>
              <a:t>天内死亡、心肌梗死、卒中或肾功能不全的发生率。</a:t>
            </a:r>
            <a:endParaRPr lang="zh-CN" altLang="en-US" sz="1000" b="1" smtClean="0">
              <a:solidFill>
                <a:srgbClr val="0F111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21" name="组合 20"/>
          <p:cNvGrpSpPr/>
          <p:nvPr/>
        </p:nvGrpSpPr>
        <p:grpSpPr>
          <a:xfrm>
            <a:off x="662395" y="336481"/>
            <a:ext cx="644276" cy="542123"/>
            <a:chOff x="5478699" y="1377514"/>
            <a:chExt cx="649062" cy="582772"/>
          </a:xfrm>
        </p:grpSpPr>
        <p:sp>
          <p:nvSpPr>
            <p:cNvPr id="22"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26" name="文本框 25"/>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p:cNvSpPr/>
          <p:nvPr/>
        </p:nvSpPr>
        <p:spPr>
          <a:xfrm>
            <a:off x="1386840" y="438785"/>
            <a:ext cx="8201660" cy="386715"/>
          </a:xfrm>
          <a:prstGeom prst="rect">
            <a:avLst/>
          </a:prstGeom>
        </p:spPr>
        <p:txBody>
          <a:bodyPr vert="horz" wrap="square" lIns="0" tIns="0" rIns="0" bIns="0" rtlCol="0">
            <a:spAutoFit/>
          </a:bodyPr>
          <a:lstStyle/>
          <a:p>
            <a:pPr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有效性</a:t>
            </a:r>
            <a:r>
              <a:rPr lang="en-US" sz="2800" b="1" dirty="0">
                <a:solidFill>
                  <a:srgbClr val="3959B9"/>
                </a:solidFill>
                <a:latin typeface="Times New Roman" panose="02020603050405020304" pitchFamily="18" charset="0"/>
                <a:cs typeface="Times New Roman" panose="02020603050405020304" pitchFamily="18" charset="0"/>
                <a:sym typeface="+mn-ea"/>
              </a:rPr>
              <a:t>——</a:t>
            </a:r>
            <a:r>
              <a:rPr lang="zh-CN" altLang="en-US" sz="2400" b="1" dirty="0">
                <a:solidFill>
                  <a:schemeClr val="accent5">
                    <a:lumMod val="75000"/>
                  </a:schemeClr>
                </a:solidFill>
                <a:latin typeface="微软雅黑" panose="020B0503020204020204" pitchFamily="34" charset="-122"/>
                <a:ea typeface="微软雅黑" panose="020B0503020204020204" pitchFamily="34" charset="-122"/>
                <a:sym typeface="+mn-ea"/>
              </a:rPr>
              <a:t>与原研相当，</a:t>
            </a:r>
            <a:r>
              <a:rPr lang="zh-CN" altLang="en-US" sz="2400" b="1" dirty="0">
                <a:solidFill>
                  <a:srgbClr val="C00000"/>
                </a:solidFill>
                <a:latin typeface="微软雅黑" panose="020B0503020204020204" pitchFamily="34" charset="-122"/>
                <a:ea typeface="微软雅黑" panose="020B0503020204020204" pitchFamily="34" charset="-122"/>
                <a:sym typeface="+mn-ea"/>
              </a:rPr>
              <a:t>起效迅速，</a:t>
            </a:r>
            <a:r>
              <a:rPr lang="zh-CN" altLang="en-US" sz="24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抓住黄金抢救时间</a:t>
            </a:r>
            <a:endParaRPr lang="zh-CN" altLang="en-US" sz="24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7" name="图表 6"/>
          <p:cNvGraphicFramePr/>
          <p:nvPr/>
        </p:nvGraphicFramePr>
        <p:xfrm>
          <a:off x="624840" y="2147570"/>
          <a:ext cx="3395980" cy="3554730"/>
        </p:xfrm>
        <a:graphic>
          <a:graphicData uri="http://schemas.openxmlformats.org/drawingml/2006/chart">
            <c:chart xmlns:c="http://schemas.openxmlformats.org/drawingml/2006/chart" xmlns:r="http://schemas.openxmlformats.org/officeDocument/2006/relationships" r:id="rId1"/>
          </a:graphicData>
        </a:graphic>
      </p:graphicFrame>
      <p:sp>
        <p:nvSpPr>
          <p:cNvPr id="9" name="文本框 8"/>
          <p:cNvSpPr txBox="1"/>
          <p:nvPr/>
        </p:nvSpPr>
        <p:spPr>
          <a:xfrm>
            <a:off x="802005" y="1899285"/>
            <a:ext cx="3024505" cy="613512"/>
          </a:xfrm>
          <a:prstGeom prst="round2SameRect">
            <a:avLst/>
          </a:prstGeom>
          <a:solidFill>
            <a:srgbClr val="0070C0"/>
          </a:solidFill>
        </p:spPr>
        <p:txBody>
          <a:bodyPr wrap="square" rtlCol="0">
            <a:spAutoFit/>
          </a:bodyPr>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开始输注</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分钟内</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降压效果</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与原研等效</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3001010" y="2776855"/>
            <a:ext cx="834390" cy="229870"/>
          </a:xfrm>
          <a:prstGeom prst="rect">
            <a:avLst/>
          </a:prstGeom>
        </p:spPr>
        <p:txBody>
          <a:bodyPr wrap="square">
            <a:spAutoFit/>
          </a:bodyPr>
          <a:p>
            <a:pPr algn="ctr"/>
            <a:r>
              <a:rPr lang="zh-CN" altLang="en-US" sz="900">
                <a:solidFill>
                  <a:srgbClr val="363636"/>
                </a:solidFill>
                <a:latin typeface="微软雅黑" panose="020B0503020204020204" pitchFamily="34" charset="-122"/>
                <a:ea typeface="微软雅黑" panose="020B0503020204020204" pitchFamily="34" charset="-122"/>
              </a:rPr>
              <a:t>（</a:t>
            </a:r>
            <a:r>
              <a:rPr lang="en-US" altLang="zh-CN" sz="900">
                <a:solidFill>
                  <a:srgbClr val="363636"/>
                </a:solidFill>
                <a:latin typeface="微软雅黑" panose="020B0503020204020204" pitchFamily="34" charset="-122"/>
                <a:ea typeface="微软雅黑" panose="020B0503020204020204" pitchFamily="34" charset="-122"/>
              </a:rPr>
              <a:t>P=0.7632)</a:t>
            </a:r>
            <a:endParaRPr lang="en-US" altLang="zh-CN" sz="900">
              <a:solidFill>
                <a:srgbClr val="363636"/>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567180" y="2794635"/>
            <a:ext cx="1166495" cy="229870"/>
          </a:xfrm>
          <a:prstGeom prst="rect">
            <a:avLst/>
          </a:prstGeom>
        </p:spPr>
        <p:txBody>
          <a:bodyPr wrap="square">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(P=0.5994)</a:t>
            </a:r>
            <a:endParaRPr lang="zh-CN" altLang="en-US" sz="900">
              <a:solidFill>
                <a:srgbClr val="363636"/>
              </a:solidFill>
              <a:latin typeface="微软雅黑" panose="020B0503020204020204" pitchFamily="34" charset="-122"/>
              <a:ea typeface="微软雅黑" panose="020B0503020204020204" pitchFamily="34" charset="-122"/>
              <a:sym typeface="+mn-ea"/>
            </a:endParaRPr>
          </a:p>
        </p:txBody>
      </p:sp>
      <p:graphicFrame>
        <p:nvGraphicFramePr>
          <p:cNvPr id="28" name="图表 27"/>
          <p:cNvGraphicFramePr/>
          <p:nvPr/>
        </p:nvGraphicFramePr>
        <p:xfrm>
          <a:off x="4397375" y="2123440"/>
          <a:ext cx="3377565" cy="3578225"/>
        </p:xfrm>
        <a:graphic>
          <a:graphicData uri="http://schemas.openxmlformats.org/drawingml/2006/chart">
            <c:chart xmlns:c="http://schemas.openxmlformats.org/drawingml/2006/chart" xmlns:r="http://schemas.openxmlformats.org/officeDocument/2006/relationships" r:id="rId2"/>
          </a:graphicData>
        </a:graphic>
      </p:graphicFrame>
      <p:sp>
        <p:nvSpPr>
          <p:cNvPr id="29" name="文本框 28"/>
          <p:cNvSpPr txBox="1"/>
          <p:nvPr/>
        </p:nvSpPr>
        <p:spPr>
          <a:xfrm>
            <a:off x="4583430" y="1875155"/>
            <a:ext cx="3030220" cy="613512"/>
          </a:xfrm>
          <a:prstGeom prst="round2SameRect">
            <a:avLst/>
          </a:prstGeom>
          <a:solidFill>
            <a:srgbClr val="0070C0"/>
          </a:solidFill>
        </p:spPr>
        <p:txBody>
          <a:bodyPr wrap="square" rtlCol="0">
            <a:spAutoFit/>
          </a:bodyPr>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开始输注 30 分钟内</a:t>
            </a:r>
            <a:endPar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达标时间</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与原研等效</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6417945" y="2830195"/>
            <a:ext cx="834390" cy="229870"/>
          </a:xfrm>
          <a:prstGeom prst="rect">
            <a:avLst/>
          </a:prstGeom>
        </p:spPr>
        <p:txBody>
          <a:bodyPr wrap="square">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a:t>
            </a:r>
            <a:r>
              <a:rPr lang="en-US" altLang="zh-CN" sz="900">
                <a:solidFill>
                  <a:srgbClr val="363636"/>
                </a:solidFill>
                <a:latin typeface="微软雅黑" panose="020B0503020204020204" pitchFamily="34" charset="-122"/>
                <a:ea typeface="微软雅黑" panose="020B0503020204020204" pitchFamily="34" charset="-122"/>
                <a:sym typeface="+mn-ea"/>
              </a:rPr>
              <a:t>P&gt;0.05</a:t>
            </a:r>
            <a:r>
              <a:rPr lang="zh-CN" altLang="en-US" sz="900">
                <a:solidFill>
                  <a:srgbClr val="363636"/>
                </a:solidFill>
                <a:latin typeface="微软雅黑" panose="020B0503020204020204" pitchFamily="34" charset="-122"/>
                <a:ea typeface="微软雅黑" panose="020B0503020204020204" pitchFamily="34" charset="-122"/>
                <a:sym typeface="+mn-ea"/>
              </a:rPr>
              <a:t>)</a:t>
            </a:r>
            <a:endParaRPr lang="en-US" altLang="zh-CN" sz="900">
              <a:solidFill>
                <a:srgbClr val="363636"/>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5102225" y="2824480"/>
            <a:ext cx="1166495" cy="229870"/>
          </a:xfrm>
          <a:prstGeom prst="rect">
            <a:avLst/>
          </a:prstGeom>
        </p:spPr>
        <p:txBody>
          <a:bodyPr wrap="square">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a:t>
            </a:r>
            <a:r>
              <a:rPr lang="en-US" altLang="zh-CN" sz="900">
                <a:solidFill>
                  <a:srgbClr val="363636"/>
                </a:solidFill>
                <a:latin typeface="微软雅黑" panose="020B0503020204020204" pitchFamily="34" charset="-122"/>
                <a:ea typeface="微软雅黑" panose="020B0503020204020204" pitchFamily="34" charset="-122"/>
                <a:sym typeface="+mn-ea"/>
              </a:rPr>
              <a:t>P&gt;0.05</a:t>
            </a:r>
            <a:r>
              <a:rPr lang="zh-CN" altLang="en-US" sz="900">
                <a:solidFill>
                  <a:srgbClr val="363636"/>
                </a:solidFill>
                <a:latin typeface="微软雅黑" panose="020B0503020204020204" pitchFamily="34" charset="-122"/>
                <a:ea typeface="微软雅黑" panose="020B0503020204020204" pitchFamily="34" charset="-122"/>
                <a:sym typeface="+mn-ea"/>
              </a:rPr>
              <a:t>)</a:t>
            </a:r>
            <a:endParaRPr lang="zh-CN" altLang="en-US" sz="900">
              <a:solidFill>
                <a:srgbClr val="363636"/>
              </a:solidFill>
              <a:latin typeface="微软雅黑" panose="020B0503020204020204" pitchFamily="34" charset="-122"/>
              <a:ea typeface="微软雅黑" panose="020B0503020204020204" pitchFamily="34" charset="-122"/>
              <a:sym typeface="+mn-ea"/>
            </a:endParaRPr>
          </a:p>
        </p:txBody>
      </p:sp>
      <p:sp>
        <p:nvSpPr>
          <p:cNvPr id="36" name="文本框 35"/>
          <p:cNvSpPr txBox="1"/>
          <p:nvPr/>
        </p:nvSpPr>
        <p:spPr>
          <a:xfrm>
            <a:off x="624840" y="5820410"/>
            <a:ext cx="10328275" cy="506730"/>
          </a:xfrm>
          <a:prstGeom prst="rect">
            <a:avLst/>
          </a:prstGeom>
          <a:noFill/>
        </p:spPr>
        <p:txBody>
          <a:bodyPr wrap="square" rtlCol="0" anchor="t">
            <a:spAutoFit/>
          </a:bodyPr>
          <a:p>
            <a:pPr marL="171450" indent="-171450">
              <a:buFont typeface="Arial" panose="020B0604020202020204" pitchFamily="34" charset="0"/>
              <a:buChar char="•"/>
            </a:pPr>
            <a:r>
              <a:rPr lang="zh-CN" altLang="en-US" sz="900"/>
              <a:t>全分析集(</a:t>
            </a:r>
            <a:r>
              <a:rPr lang="en-US" altLang="zh-CN" sz="900"/>
              <a:t>FAS N=404)</a:t>
            </a:r>
            <a:r>
              <a:rPr lang="zh-CN" altLang="en-US" sz="900"/>
              <a:t>，符合方案集 ((</a:t>
            </a:r>
            <a:r>
              <a:rPr lang="en-US" altLang="zh-CN" sz="900"/>
              <a:t>PPS  N=395N)</a:t>
            </a:r>
            <a:endParaRPr lang="en-US" altLang="zh-CN" sz="900"/>
          </a:p>
          <a:p>
            <a:pPr marL="171450" indent="-171450">
              <a:buFont typeface="Arial" panose="020B0604020202020204" pitchFamily="34" charset="0"/>
              <a:buChar char="•"/>
            </a:pPr>
            <a:r>
              <a:rPr lang="zh-CN" altLang="en-US" sz="900"/>
              <a:t>收缩压下降到目标范围 (15％</a:t>
            </a:r>
            <a:r>
              <a:rPr lang="en-US" altLang="zh-CN" sz="900"/>
              <a:t>≤</a:t>
            </a:r>
            <a:r>
              <a:rPr lang="zh-CN" altLang="en-US" sz="900"/>
              <a:t>收缩压较基线下降</a:t>
            </a:r>
            <a:r>
              <a:rPr lang="en-US" altLang="zh-CN" sz="900">
                <a:sym typeface="+mn-ea"/>
              </a:rPr>
              <a:t>≤</a:t>
            </a:r>
            <a:r>
              <a:rPr lang="en-US" altLang="zh-CN" sz="900"/>
              <a:t>25%)</a:t>
            </a:r>
            <a:endParaRPr lang="en-US" altLang="zh-CN" sz="900"/>
          </a:p>
          <a:p>
            <a:pPr marL="171450" indent="-171450">
              <a:buFont typeface="Arial" panose="020B0604020202020204" pitchFamily="34" charset="0"/>
              <a:buChar char="•"/>
            </a:pPr>
            <a:r>
              <a:rPr lang="zh-CN" altLang="en-US" sz="900"/>
              <a:t>成功过渡到口服降压药治疗的受试者，被定义为停止输注丁酸氯维地平注射液后</a:t>
            </a:r>
            <a:r>
              <a:rPr lang="en-US" altLang="zh-CN" sz="900"/>
              <a:t>6</a:t>
            </a:r>
            <a:r>
              <a:rPr lang="zh-CN" altLang="en-US" sz="900"/>
              <a:t>小时收缩压保持在口服降压药治疗的目标血压范围内的受试者。</a:t>
            </a:r>
            <a:endParaRPr lang="zh-CN" altLang="en-US" sz="900"/>
          </a:p>
        </p:txBody>
      </p:sp>
      <p:graphicFrame>
        <p:nvGraphicFramePr>
          <p:cNvPr id="40" name="图表 39"/>
          <p:cNvGraphicFramePr/>
          <p:nvPr/>
        </p:nvGraphicFramePr>
        <p:xfrm>
          <a:off x="8150225" y="2124075"/>
          <a:ext cx="3377565" cy="3578225"/>
        </p:xfrm>
        <a:graphic>
          <a:graphicData uri="http://schemas.openxmlformats.org/drawingml/2006/chart">
            <c:chart xmlns:c="http://schemas.openxmlformats.org/drawingml/2006/chart" xmlns:r="http://schemas.openxmlformats.org/officeDocument/2006/relationships" r:id="rId3"/>
          </a:graphicData>
        </a:graphic>
      </p:graphicFrame>
      <p:sp>
        <p:nvSpPr>
          <p:cNvPr id="41" name="文本框 40"/>
          <p:cNvSpPr txBox="1"/>
          <p:nvPr/>
        </p:nvSpPr>
        <p:spPr>
          <a:xfrm>
            <a:off x="8336280" y="1875790"/>
            <a:ext cx="3030220" cy="626099"/>
          </a:xfrm>
          <a:prstGeom prst="round2SameRect">
            <a:avLst/>
          </a:prstGeom>
          <a:solidFill>
            <a:srgbClr val="0070C0"/>
          </a:solidFill>
        </p:spPr>
        <p:txBody>
          <a:bodyPr wrap="square" rtlCol="0">
            <a:spAutoFit/>
          </a:bodyPr>
          <a:p>
            <a:pPr algn="ctr"/>
            <a:r>
              <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成功过渡到口服降压药治疗的受试者比例</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与原研等效</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文本框 41"/>
          <p:cNvSpPr txBox="1"/>
          <p:nvPr/>
        </p:nvSpPr>
        <p:spPr>
          <a:xfrm>
            <a:off x="10170795" y="2830830"/>
            <a:ext cx="834390" cy="229870"/>
          </a:xfrm>
          <a:prstGeom prst="rect">
            <a:avLst/>
          </a:prstGeom>
        </p:spPr>
        <p:txBody>
          <a:bodyPr wrap="square">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a:t>
            </a:r>
            <a:r>
              <a:rPr lang="en-US" altLang="zh-CN" sz="900">
                <a:solidFill>
                  <a:srgbClr val="363636"/>
                </a:solidFill>
                <a:latin typeface="微软雅黑" panose="020B0503020204020204" pitchFamily="34" charset="-122"/>
                <a:ea typeface="微软雅黑" panose="020B0503020204020204" pitchFamily="34" charset="-122"/>
                <a:sym typeface="+mn-ea"/>
              </a:rPr>
              <a:t>P=0.</a:t>
            </a:r>
            <a:r>
              <a:rPr lang="en-US" altLang="zh-CN" sz="900">
                <a:solidFill>
                  <a:srgbClr val="363636"/>
                </a:solidFill>
                <a:latin typeface="微软雅黑" panose="020B0503020204020204" pitchFamily="34" charset="-122"/>
                <a:ea typeface="微软雅黑" panose="020B0503020204020204" pitchFamily="34" charset="-122"/>
                <a:sym typeface="+mn-ea"/>
              </a:rPr>
              <a:t>0348</a:t>
            </a:r>
            <a:r>
              <a:rPr lang="zh-CN" altLang="en-US" sz="900">
                <a:solidFill>
                  <a:srgbClr val="363636"/>
                </a:solidFill>
                <a:latin typeface="微软雅黑" panose="020B0503020204020204" pitchFamily="34" charset="-122"/>
                <a:ea typeface="微软雅黑" panose="020B0503020204020204" pitchFamily="34" charset="-122"/>
                <a:sym typeface="+mn-ea"/>
              </a:rPr>
              <a:t>)</a:t>
            </a:r>
            <a:endParaRPr lang="en-US" altLang="zh-CN" sz="900">
              <a:solidFill>
                <a:srgbClr val="363636"/>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855075" y="2825115"/>
            <a:ext cx="1166495" cy="229870"/>
          </a:xfrm>
          <a:prstGeom prst="rect">
            <a:avLst/>
          </a:prstGeom>
        </p:spPr>
        <p:txBody>
          <a:bodyPr wrap="square">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a:t>
            </a:r>
            <a:r>
              <a:rPr lang="en-US" altLang="zh-CN" sz="900">
                <a:solidFill>
                  <a:srgbClr val="363636"/>
                </a:solidFill>
                <a:latin typeface="微软雅黑" panose="020B0503020204020204" pitchFamily="34" charset="-122"/>
                <a:ea typeface="微软雅黑" panose="020B0503020204020204" pitchFamily="34" charset="-122"/>
                <a:sym typeface="+mn-ea"/>
              </a:rPr>
              <a:t>P=</a:t>
            </a:r>
            <a:r>
              <a:rPr lang="en-US" altLang="zh-CN" sz="900">
                <a:solidFill>
                  <a:srgbClr val="363636"/>
                </a:solidFill>
                <a:latin typeface="微软雅黑" panose="020B0503020204020204" pitchFamily="34" charset="-122"/>
                <a:ea typeface="微软雅黑" panose="020B0503020204020204" pitchFamily="34" charset="-122"/>
                <a:sym typeface="+mn-ea"/>
              </a:rPr>
              <a:t>0.0541</a:t>
            </a:r>
            <a:r>
              <a:rPr lang="zh-CN" altLang="en-US" sz="900">
                <a:solidFill>
                  <a:srgbClr val="363636"/>
                </a:solidFill>
                <a:latin typeface="微软雅黑" panose="020B0503020204020204" pitchFamily="34" charset="-122"/>
                <a:ea typeface="微软雅黑" panose="020B0503020204020204" pitchFamily="34" charset="-122"/>
                <a:sym typeface="+mn-ea"/>
              </a:rPr>
              <a:t>)</a:t>
            </a:r>
            <a:endParaRPr lang="zh-CN" altLang="en-US" sz="900">
              <a:solidFill>
                <a:srgbClr val="363636"/>
              </a:solidFill>
              <a:latin typeface="微软雅黑" panose="020B0503020204020204" pitchFamily="34" charset="-122"/>
              <a:ea typeface="微软雅黑" panose="020B0503020204020204" pitchFamily="34" charset="-122"/>
              <a:sym typeface="+mn-ea"/>
            </a:endParaRPr>
          </a:p>
        </p:txBody>
      </p:sp>
      <p:sp>
        <p:nvSpPr>
          <p:cNvPr id="44" name="文本框 43"/>
          <p:cNvSpPr txBox="1"/>
          <p:nvPr/>
        </p:nvSpPr>
        <p:spPr>
          <a:xfrm>
            <a:off x="615950" y="6544310"/>
            <a:ext cx="5749925" cy="260350"/>
          </a:xfrm>
          <a:prstGeom prst="rect">
            <a:avLst/>
          </a:prstGeom>
          <a:noFill/>
        </p:spPr>
        <p:txBody>
          <a:bodyPr wrap="square" rtlCol="0" anchor="t">
            <a:noAutofit/>
          </a:bodyPr>
          <a:lstStyle/>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扬子江药业集团丁酸氯维地平乳状注射液</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确证性临床试验总结报告</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7" name="文本框 46"/>
          <p:cNvSpPr txBox="1"/>
          <p:nvPr/>
        </p:nvSpPr>
        <p:spPr>
          <a:xfrm>
            <a:off x="624840" y="1102360"/>
            <a:ext cx="10902315" cy="533400"/>
          </a:xfrm>
          <a:prstGeom prst="rect">
            <a:avLst/>
          </a:prstGeom>
          <a:solidFill>
            <a:schemeClr val="accent5">
              <a:lumMod val="20000"/>
              <a:lumOff val="80000"/>
            </a:schemeClr>
          </a:solidFill>
        </p:spPr>
        <p:txBody>
          <a:bodyPr wrap="square">
            <a:spAutoFit/>
          </a:bodyPr>
          <a:p>
            <a:pPr>
              <a:lnSpc>
                <a:spcPct val="120000"/>
              </a:lnSpc>
            </a:pPr>
            <a:r>
              <a:rPr lang="zh-CN" altLang="en-US"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北京医院牵头全国 </a:t>
            </a:r>
            <a:r>
              <a:rPr lang="en-US" altLang="zh-CN"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41</a:t>
            </a:r>
            <a:r>
              <a:rPr lang="zh-CN" altLang="en-US"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家中心开展</a:t>
            </a:r>
            <a:r>
              <a:rPr lang="zh-CN" altLang="en-US"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sym typeface="+mn-ea"/>
              </a:rPr>
              <a:t>随机、单盲、阳性药平行对照、多中心临床研究</a:t>
            </a:r>
            <a:r>
              <a:rPr lang="zh-CN" altLang="en-US"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，纳入</a:t>
            </a:r>
            <a:r>
              <a:rPr lang="en-US" altLang="zh-CN"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404 </a:t>
            </a:r>
            <a:r>
              <a:rPr lang="zh-CN" altLang="en-US"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例受试者，旨在以原研丁酸氯维地平注射液为阳性对照，验证</a:t>
            </a:r>
            <a:r>
              <a:rPr lang="zh-CN" altLang="en-US"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sym typeface="+mn-ea"/>
              </a:rPr>
              <a:t>扬子江药业集团</a:t>
            </a:r>
            <a:r>
              <a:rPr lang="zh-CN" altLang="en-US" sz="12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丁酸氯维地平注射液治疗不宜口服或口服降压药治疗无效的高血压急症和高血压亚急症的有效性和安全性。</a:t>
            </a:r>
            <a:r>
              <a:rPr lang="en-US" altLang="zh-CN" sz="1200" baseline="30000">
                <a:solidFill>
                  <a:srgbClr val="383838"/>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200" baseline="30000">
              <a:solidFill>
                <a:srgbClr val="383838"/>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562610" y="2218690"/>
          <a:ext cx="6591935" cy="383730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 name="图表 11"/>
          <p:cNvGraphicFramePr/>
          <p:nvPr/>
        </p:nvGraphicFramePr>
        <p:xfrm>
          <a:off x="3937000" y="2341880"/>
          <a:ext cx="3162935" cy="3496945"/>
        </p:xfrm>
        <a:graphic>
          <a:graphicData uri="http://schemas.openxmlformats.org/drawingml/2006/chart">
            <c:chart xmlns:c="http://schemas.openxmlformats.org/drawingml/2006/chart" xmlns:r="http://schemas.openxmlformats.org/officeDocument/2006/relationships" r:id="rId2"/>
          </a:graphicData>
        </a:graphic>
      </p:graphicFrame>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21" name="组合 20"/>
          <p:cNvGrpSpPr/>
          <p:nvPr/>
        </p:nvGrpSpPr>
        <p:grpSpPr>
          <a:xfrm>
            <a:off x="662395" y="336481"/>
            <a:ext cx="644276" cy="542123"/>
            <a:chOff x="5478699" y="1377514"/>
            <a:chExt cx="649062" cy="582772"/>
          </a:xfrm>
        </p:grpSpPr>
        <p:sp>
          <p:nvSpPr>
            <p:cNvPr id="22"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26" name="文本框 25"/>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p:cNvSpPr/>
          <p:nvPr/>
        </p:nvSpPr>
        <p:spPr>
          <a:xfrm>
            <a:off x="1386840" y="438785"/>
            <a:ext cx="8201660" cy="386715"/>
          </a:xfrm>
          <a:prstGeom prst="rect">
            <a:avLst/>
          </a:prstGeom>
        </p:spPr>
        <p:txBody>
          <a:bodyPr vert="horz" wrap="square" lIns="0" tIns="0" rIns="0" bIns="0" rtlCol="0">
            <a:spAutoFit/>
          </a:bodyPr>
          <a:lstStyle/>
          <a:p>
            <a:pPr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有效性</a:t>
            </a:r>
            <a:r>
              <a:rPr lang="en-US" sz="2800" b="1" dirty="0">
                <a:solidFill>
                  <a:srgbClr val="3959B9"/>
                </a:solidFill>
                <a:latin typeface="Times New Roman" panose="02020603050405020304" pitchFamily="18" charset="0"/>
                <a:cs typeface="Times New Roman" panose="02020603050405020304" pitchFamily="18" charset="0"/>
                <a:sym typeface="+mn-ea"/>
              </a:rPr>
              <a:t>——</a:t>
            </a:r>
            <a:r>
              <a:rPr lang="zh-CN" altLang="en-US" sz="2400" b="1" dirty="0">
                <a:solidFill>
                  <a:schemeClr val="accent5">
                    <a:lumMod val="75000"/>
                  </a:schemeClr>
                </a:solidFill>
                <a:latin typeface="微软雅黑" panose="020B0503020204020204" pitchFamily="34" charset="-122"/>
                <a:ea typeface="微软雅黑" panose="020B0503020204020204" pitchFamily="34" charset="-122"/>
                <a:sym typeface="+mn-ea"/>
              </a:rPr>
              <a:t>与尼卡地平相比，</a:t>
            </a:r>
            <a:r>
              <a:rPr lang="zh-CN" altLang="en-US" sz="2400" b="1" dirty="0">
                <a:solidFill>
                  <a:srgbClr val="C00000"/>
                </a:solidFill>
                <a:latin typeface="微软雅黑" panose="020B0503020204020204" pitchFamily="34" charset="-122"/>
                <a:ea typeface="微软雅黑" panose="020B0503020204020204" pitchFamily="34" charset="-122"/>
                <a:sym typeface="+mn-ea"/>
              </a:rPr>
              <a:t>达标率更高，</a:t>
            </a:r>
            <a:r>
              <a:rPr lang="zh-CN" altLang="en-US" sz="2400" b="1" dirty="0">
                <a:solidFill>
                  <a:srgbClr val="C00000"/>
                </a:solidFill>
                <a:latin typeface="微软雅黑" panose="020B0503020204020204" pitchFamily="34" charset="-122"/>
                <a:ea typeface="微软雅黑" panose="020B0503020204020204" pitchFamily="34" charset="-122"/>
                <a:sym typeface="+mn-ea"/>
              </a:rPr>
              <a:t>总输注量少</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068705" y="1945640"/>
            <a:ext cx="5574030" cy="604520"/>
          </a:xfrm>
          <a:prstGeom prst="round2SameRect">
            <a:avLst/>
          </a:prstGeom>
          <a:solidFill>
            <a:srgbClr val="0070C0"/>
          </a:solidFill>
        </p:spPr>
        <p:txBody>
          <a:bodyPr wrap="square" rtlCol="0">
            <a:noAutofit/>
          </a:bodyPr>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给药后30</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min</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内</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100%</a:t>
            </a:r>
            <a:r>
              <a:rPr lang="en-US" altLang="zh-CN"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血压达标，</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比尼卡地平</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达标中位时间</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快3min</a:t>
            </a:r>
            <a:r>
              <a:rPr lang="en-US" altLang="zh-CN" sz="1600" b="1" baseline="30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en-US" altLang="zh-CN" sz="1600" b="1" baseline="30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930400" y="2673350"/>
            <a:ext cx="1166495" cy="229870"/>
          </a:xfrm>
          <a:prstGeom prst="rect">
            <a:avLst/>
          </a:prstGeom>
        </p:spPr>
        <p:txBody>
          <a:bodyPr wrap="square">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a:t>
            </a:r>
            <a:r>
              <a:rPr lang="en-US" altLang="zh-CN" sz="900">
                <a:solidFill>
                  <a:srgbClr val="363636"/>
                </a:solidFill>
                <a:latin typeface="微软雅黑" panose="020B0503020204020204" pitchFamily="34" charset="-122"/>
                <a:ea typeface="微软雅黑" panose="020B0503020204020204" pitchFamily="34" charset="-122"/>
                <a:sym typeface="+mn-ea"/>
              </a:rPr>
              <a:t>P=0.0276</a:t>
            </a:r>
            <a:r>
              <a:rPr lang="zh-CN" altLang="en-US" sz="900">
                <a:solidFill>
                  <a:srgbClr val="363636"/>
                </a:solidFill>
                <a:latin typeface="微软雅黑" panose="020B0503020204020204" pitchFamily="34" charset="-122"/>
                <a:ea typeface="微软雅黑" panose="020B0503020204020204" pitchFamily="34" charset="-122"/>
                <a:sym typeface="+mn-ea"/>
              </a:rPr>
              <a:t>)</a:t>
            </a:r>
            <a:endParaRPr lang="zh-CN" altLang="en-US" sz="900">
              <a:solidFill>
                <a:srgbClr val="363636"/>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3696335" y="2809875"/>
            <a:ext cx="0" cy="2697480"/>
          </a:xfrm>
          <a:prstGeom prst="line">
            <a:avLst/>
          </a:prstGeom>
          <a:ln>
            <a:prstDash val="dash"/>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546735" y="6055995"/>
            <a:ext cx="6096000" cy="368300"/>
          </a:xfrm>
          <a:prstGeom prst="rect">
            <a:avLst/>
          </a:prstGeom>
          <a:noFill/>
        </p:spPr>
        <p:txBody>
          <a:bodyPr wrap="square" rtlCol="0" anchor="t">
            <a:spAutoFit/>
          </a:bodyPr>
          <a:p>
            <a:pPr marL="171450" lvl="0" indent="-171450" algn="l">
              <a:buClrTx/>
              <a:buSzTx/>
              <a:buFont typeface="Arial" panose="020B0604020202020204" pitchFamily="34" charset="0"/>
              <a:buChar char="•"/>
            </a:pPr>
            <a:r>
              <a:rPr lang="zh-CN" altLang="en-US" sz="900">
                <a:sym typeface="+mn-ea"/>
              </a:rPr>
              <a:t>达到目标收缩压：定义为较基线值降低15–25%</a:t>
            </a:r>
            <a:endParaRPr lang="zh-CN" altLang="en-US" sz="900">
              <a:sym typeface="+mn-ea"/>
            </a:endParaRPr>
          </a:p>
        </p:txBody>
      </p:sp>
      <p:sp>
        <p:nvSpPr>
          <p:cNvPr id="13" name="文本框 12"/>
          <p:cNvSpPr txBox="1"/>
          <p:nvPr/>
        </p:nvSpPr>
        <p:spPr>
          <a:xfrm>
            <a:off x="4936490" y="2771140"/>
            <a:ext cx="1109980" cy="229870"/>
          </a:xfrm>
          <a:prstGeom prst="rect">
            <a:avLst/>
          </a:prstGeom>
        </p:spPr>
        <p:txBody>
          <a:bodyPr wrap="square" rtlCol="0" anchor="t">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a:t>
            </a:r>
            <a:r>
              <a:rPr lang="zh-CN" altLang="en-US" sz="900">
                <a:solidFill>
                  <a:srgbClr val="363636"/>
                </a:solidFill>
                <a:latin typeface="微软雅黑" panose="020B0503020204020204" pitchFamily="34" charset="-122"/>
                <a:ea typeface="微软雅黑" panose="020B0503020204020204" pitchFamily="34" charset="-122"/>
                <a:sym typeface="+mn-ea"/>
              </a:rPr>
              <a:t>P&lt;0.0001</a:t>
            </a:r>
            <a:r>
              <a:rPr lang="zh-CN" altLang="en-US" sz="900">
                <a:solidFill>
                  <a:srgbClr val="363636"/>
                </a:solidFill>
                <a:latin typeface="微软雅黑" panose="020B0503020204020204" pitchFamily="34" charset="-122"/>
                <a:ea typeface="微软雅黑" panose="020B0503020204020204" pitchFamily="34" charset="-122"/>
                <a:sym typeface="+mn-ea"/>
              </a:rPr>
              <a:t>）</a:t>
            </a:r>
            <a:endParaRPr lang="zh-CN" altLang="en-US" sz="900">
              <a:solidFill>
                <a:srgbClr val="363636"/>
              </a:solidFill>
              <a:latin typeface="微软雅黑" panose="020B0503020204020204" pitchFamily="34" charset="-122"/>
              <a:ea typeface="微软雅黑" panose="020B0503020204020204" pitchFamily="34" charset="-122"/>
              <a:sym typeface="+mn-ea"/>
            </a:endParaRPr>
          </a:p>
        </p:txBody>
      </p:sp>
      <p:pic>
        <p:nvPicPr>
          <p:cNvPr id="14" name="图片 13" descr="时间"/>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474470" y="1954530"/>
            <a:ext cx="530225" cy="530225"/>
          </a:xfrm>
          <a:prstGeom prst="rect">
            <a:avLst/>
          </a:prstGeom>
        </p:spPr>
      </p:pic>
      <p:sp>
        <p:nvSpPr>
          <p:cNvPr id="15" name="文本框 14"/>
          <p:cNvSpPr txBox="1"/>
          <p:nvPr/>
        </p:nvSpPr>
        <p:spPr>
          <a:xfrm>
            <a:off x="562610" y="6435725"/>
            <a:ext cx="10942955" cy="422275"/>
          </a:xfrm>
          <a:prstGeom prst="rect">
            <a:avLst/>
          </a:prstGeom>
          <a:noFill/>
        </p:spPr>
        <p:txBody>
          <a:bodyPr wrap="square" rtlCol="0" anchor="t">
            <a:noAutofit/>
          </a:bodyPr>
          <a:lstStyle/>
          <a:p>
            <a:pPr lvl="0" algn="l">
              <a:buClrTx/>
              <a:buSzTx/>
              <a:buFontTx/>
            </a:pP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 Lv Q, Chen C,</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et al.</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 J Hypertens. 2026 Jan 1;44(1):204-210</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2. Seifi A, Azari Jafari A,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et al</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 Clin Neurol Neurosurg. 2023 Apr;227:107644. </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nvSpPr>
        <p:spPr>
          <a:xfrm>
            <a:off x="600075" y="5679440"/>
            <a:ext cx="6499860" cy="337185"/>
          </a:xfrm>
          <a:prstGeom prst="rect">
            <a:avLst/>
          </a:prstGeom>
        </p:spPr>
        <p:txBody>
          <a:bodyPr wrap="square">
            <a:spAutoFit/>
          </a:bodyPr>
          <a:p>
            <a:pPr marL="0" indent="0" algn="l"/>
            <a:r>
              <a:rPr lang="zh-CN" altLang="en-US" sz="800" b="0" i="0">
                <a:solidFill>
                  <a:srgbClr val="4E5969"/>
                </a:solidFill>
                <a:latin typeface="微软雅黑" panose="020B0503020204020204" pitchFamily="34" charset="-122"/>
                <a:ea typeface="微软雅黑" panose="020B0503020204020204" pitchFamily="34" charset="-122"/>
                <a:cs typeface="微软雅黑" panose="020B0503020204020204" pitchFamily="34" charset="-122"/>
              </a:rPr>
              <a:t>一项多中心、随机、单盲、平行、阳性对照、非劣效性临床试验，旨在比较氯维地平与尼卡地平在高血压急症中的有效性和安全性。研究在35个中心对269名受试者进行了筛选，参与者按</a:t>
            </a:r>
            <a:r>
              <a:rPr lang="en-US" altLang="zh-CN" sz="800" b="0" i="0">
                <a:solidFill>
                  <a:srgbClr val="4E5969"/>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800" b="0" i="0">
                <a:solidFill>
                  <a:srgbClr val="4E5969"/>
                </a:solidFill>
                <a:latin typeface="微软雅黑" panose="020B0503020204020204" pitchFamily="34" charset="-122"/>
                <a:ea typeface="微软雅黑" panose="020B0503020204020204" pitchFamily="34" charset="-122"/>
                <a:cs typeface="微软雅黑" panose="020B0503020204020204" pitchFamily="34" charset="-122"/>
              </a:rPr>
              <a:t>的比例随机分配至试验组（氯维地平）或阳性对照组（尼卡地平）。</a:t>
            </a:r>
            <a:endParaRPr lang="zh-CN" altLang="en-US" sz="800" b="0" i="0">
              <a:solidFill>
                <a:srgbClr val="4E5969"/>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7940040" y="1945640"/>
            <a:ext cx="3664585" cy="604520"/>
          </a:xfrm>
          <a:prstGeom prst="round2SameRect">
            <a:avLst/>
          </a:prstGeom>
          <a:solidFill>
            <a:srgbClr val="0070C0"/>
          </a:solidFill>
        </p:spPr>
        <p:txBody>
          <a:bodyPr wrap="square" rtlCol="0">
            <a:noAutofit/>
          </a:bodyPr>
          <a:p>
            <a:pPr algn="ctr"/>
            <a:endPar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8" name="组合 47"/>
          <p:cNvGrpSpPr/>
          <p:nvPr/>
        </p:nvGrpSpPr>
        <p:grpSpPr>
          <a:xfrm>
            <a:off x="7920990" y="3143885"/>
            <a:ext cx="3717290" cy="1976120"/>
            <a:chOff x="12504" y="4320"/>
            <a:chExt cx="5854" cy="3112"/>
          </a:xfrm>
        </p:grpSpPr>
        <p:pic>
          <p:nvPicPr>
            <p:cNvPr id="24" name="图片 23"/>
            <p:cNvPicPr>
              <a:picLocks noChangeAspect="1"/>
            </p:cNvPicPr>
            <p:nvPr/>
          </p:nvPicPr>
          <p:blipFill>
            <a:blip r:embed="rId7"/>
            <a:stretch>
              <a:fillRect/>
            </a:stretch>
          </p:blipFill>
          <p:spPr>
            <a:xfrm>
              <a:off x="12504" y="4320"/>
              <a:ext cx="5854" cy="3112"/>
            </a:xfrm>
            <a:prstGeom prst="rect">
              <a:avLst/>
            </a:prstGeom>
          </p:spPr>
        </p:pic>
        <p:sp>
          <p:nvSpPr>
            <p:cNvPr id="25" name="文本框 24"/>
            <p:cNvSpPr txBox="1"/>
            <p:nvPr/>
          </p:nvSpPr>
          <p:spPr>
            <a:xfrm>
              <a:off x="12895" y="4320"/>
              <a:ext cx="2004" cy="587"/>
            </a:xfrm>
            <a:prstGeom prst="rect">
              <a:avLst/>
            </a:prstGeom>
            <a:solidFill>
              <a:schemeClr val="bg1"/>
            </a:solidFill>
          </p:spPr>
          <p:txBody>
            <a:bodyPr wrap="square" rtlCol="0" anchor="ctr" anchorCtr="0">
              <a:noAutofit/>
            </a:bodyPr>
            <a:p>
              <a:pPr algn="ctr"/>
              <a:r>
                <a:rPr lang="zh-CN" altLang="en-US" sz="900" b="1">
                  <a:latin typeface="微软雅黑" panose="020B0503020204020204" pitchFamily="34" charset="-122"/>
                  <a:ea typeface="微软雅黑" panose="020B0503020204020204" pitchFamily="34" charset="-122"/>
                  <a:cs typeface="微软雅黑" panose="020B0503020204020204" pitchFamily="34" charset="-122"/>
                </a:rPr>
                <a:t>标准化均数差(</a:t>
              </a:r>
              <a:r>
                <a:rPr lang="en-US" altLang="zh-CN" sz="900" b="1">
                  <a:latin typeface="微软雅黑" panose="020B0503020204020204" pitchFamily="34" charset="-122"/>
                  <a:ea typeface="微软雅黑" panose="020B0503020204020204" pitchFamily="34" charset="-122"/>
                  <a:cs typeface="微软雅黑" panose="020B0503020204020204" pitchFamily="34" charset="-122"/>
                </a:rPr>
                <a:t>SMD)</a:t>
              </a:r>
              <a:endParaRPr lang="en-US" altLang="zh-CN" sz="900" b="1">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4" name="矩形 33"/>
          <p:cNvSpPr/>
          <p:nvPr/>
        </p:nvSpPr>
        <p:spPr>
          <a:xfrm>
            <a:off x="7662545" y="2239645"/>
            <a:ext cx="4226560" cy="3799205"/>
          </a:xfrm>
          <a:prstGeom prst="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nSpc>
                <a:spcPct val="150000"/>
              </a:lnSpc>
            </a:pPr>
            <a:endParaRPr lang="zh-CN" altLang="en-US"/>
          </a:p>
        </p:txBody>
      </p:sp>
      <p:sp>
        <p:nvSpPr>
          <p:cNvPr id="35" name="文本框 34"/>
          <p:cNvSpPr txBox="1"/>
          <p:nvPr/>
        </p:nvSpPr>
        <p:spPr>
          <a:xfrm>
            <a:off x="8539480" y="1960245"/>
            <a:ext cx="2815590" cy="583565"/>
          </a:xfrm>
          <a:prstGeom prst="rect">
            <a:avLst/>
          </a:prstGeom>
          <a:noFill/>
        </p:spPr>
        <p:txBody>
          <a:bodyPr wrap="square" rtlCol="0" anchor="t">
            <a:spAutoFit/>
          </a:bodyPr>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比尼卡地平治疗期间的总输注液体量</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少1118.81ml</a:t>
            </a:r>
            <a:r>
              <a:rPr lang="en-US" altLang="zh-CN" sz="1600" b="1" baseline="30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600" b="1" baseline="300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6" name="图片 45" descr="输液"/>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8101965" y="2017395"/>
            <a:ext cx="456565" cy="456565"/>
          </a:xfrm>
          <a:prstGeom prst="rect">
            <a:avLst/>
          </a:prstGeom>
        </p:spPr>
      </p:pic>
      <p:sp>
        <p:nvSpPr>
          <p:cNvPr id="49" name="文本框 48"/>
          <p:cNvSpPr txBox="1"/>
          <p:nvPr/>
        </p:nvSpPr>
        <p:spPr>
          <a:xfrm>
            <a:off x="9217025" y="2771140"/>
            <a:ext cx="1109980" cy="229870"/>
          </a:xfrm>
          <a:prstGeom prst="rect">
            <a:avLst/>
          </a:prstGeom>
        </p:spPr>
        <p:txBody>
          <a:bodyPr wrap="square" rtlCol="0" anchor="t">
            <a:spAutoFit/>
          </a:bodyPr>
          <a:p>
            <a:pPr lvl="0" algn="ctr">
              <a:buClrTx/>
              <a:buSzTx/>
              <a:buFontTx/>
            </a:pPr>
            <a:r>
              <a:rPr lang="zh-CN" altLang="en-US" sz="900">
                <a:solidFill>
                  <a:srgbClr val="363636"/>
                </a:solidFill>
                <a:latin typeface="微软雅黑" panose="020B0503020204020204" pitchFamily="34" charset="-122"/>
                <a:ea typeface="微软雅黑" panose="020B0503020204020204" pitchFamily="34" charset="-122"/>
                <a:sym typeface="+mn-ea"/>
              </a:rPr>
              <a:t>（P</a:t>
            </a:r>
            <a:r>
              <a:rPr lang="en-US" altLang="zh-CN" sz="900">
                <a:solidFill>
                  <a:srgbClr val="363636"/>
                </a:solidFill>
                <a:latin typeface="微软雅黑" panose="020B0503020204020204" pitchFamily="34" charset="-122"/>
                <a:ea typeface="微软雅黑" panose="020B0503020204020204" pitchFamily="34" charset="-122"/>
                <a:sym typeface="+mn-ea"/>
              </a:rPr>
              <a:t>=</a:t>
            </a:r>
            <a:r>
              <a:rPr lang="zh-CN" altLang="en-US" sz="900">
                <a:sym typeface="+mn-ea"/>
              </a:rPr>
              <a:t>0.03</a:t>
            </a:r>
            <a:r>
              <a:rPr lang="zh-CN" altLang="en-US" sz="900">
                <a:solidFill>
                  <a:srgbClr val="363636"/>
                </a:solidFill>
                <a:latin typeface="微软雅黑" panose="020B0503020204020204" pitchFamily="34" charset="-122"/>
                <a:ea typeface="微软雅黑" panose="020B0503020204020204" pitchFamily="34" charset="-122"/>
                <a:sym typeface="+mn-ea"/>
              </a:rPr>
              <a:t>）</a:t>
            </a:r>
            <a:endParaRPr lang="zh-CN" altLang="en-US" sz="900">
              <a:solidFill>
                <a:srgbClr val="363636"/>
              </a:solidFill>
              <a:latin typeface="微软雅黑" panose="020B0503020204020204" pitchFamily="34" charset="-122"/>
              <a:ea typeface="微软雅黑" panose="020B0503020204020204" pitchFamily="34" charset="-122"/>
              <a:sym typeface="+mn-ea"/>
            </a:endParaRPr>
          </a:p>
        </p:txBody>
      </p:sp>
      <p:sp>
        <p:nvSpPr>
          <p:cNvPr id="50" name="文本框 49"/>
          <p:cNvSpPr txBox="1"/>
          <p:nvPr/>
        </p:nvSpPr>
        <p:spPr>
          <a:xfrm>
            <a:off x="9588500" y="4961255"/>
            <a:ext cx="1844675" cy="245110"/>
          </a:xfrm>
          <a:prstGeom prst="rect">
            <a:avLst/>
          </a:prstGeom>
        </p:spPr>
        <p:txBody>
          <a:bodyPr wrap="square">
            <a:spAutoFit/>
          </a:bodyPr>
          <a:p>
            <a:r>
              <a:rPr lang="en-US" altLang="zh-CN" sz="1000" b="1">
                <a:solidFill>
                  <a:srgbClr val="000000"/>
                </a:solidFill>
                <a:latin typeface="微软雅黑" panose="020B0503020204020204" pitchFamily="34" charset="-122"/>
                <a:ea typeface="微软雅黑" panose="020B0503020204020204" pitchFamily="34" charset="-122"/>
              </a:rPr>
              <a:t>pooled MD: − 1118.81 mL</a:t>
            </a:r>
            <a:endParaRPr lang="en-US" altLang="zh-CN" sz="1000" b="1">
              <a:solidFill>
                <a:srgbClr val="000000"/>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7680325" y="5689600"/>
            <a:ext cx="4175125" cy="337185"/>
          </a:xfrm>
          <a:prstGeom prst="rect">
            <a:avLst/>
          </a:prstGeom>
        </p:spPr>
        <p:txBody>
          <a:bodyPr wrap="square" rtlCol="0" anchor="t">
            <a:spAutoFit/>
          </a:bodyPr>
          <a:p>
            <a:pPr lvl="0" algn="l">
              <a:buClrTx/>
              <a:buSzTx/>
              <a:buFontTx/>
            </a:pP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一项荟萃分析</a:t>
            </a: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纳入5项研究</a:t>
            </a: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包括546例脑血管疾病患者</a:t>
            </a: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旨在比较氧维地平和尼卡地平治疗脑血管疾病患者急性高血压的疗效</a:t>
            </a:r>
            <a:r>
              <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800">
              <a:solidFill>
                <a:srgbClr val="4E596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3" name="文本框 52"/>
          <p:cNvSpPr txBox="1"/>
          <p:nvPr/>
        </p:nvSpPr>
        <p:spPr>
          <a:xfrm>
            <a:off x="438150" y="958215"/>
            <a:ext cx="11563350" cy="845820"/>
          </a:xfrm>
          <a:prstGeom prst="rect">
            <a:avLst/>
          </a:prstGeom>
          <a:noFill/>
        </p:spPr>
        <p:txBody>
          <a:bodyPr wrap="square" rtlCol="0" anchor="t">
            <a:noAutofit/>
          </a:bodyPr>
          <a:p>
            <a:pPr marL="285750" indent="-285750" algn="l">
              <a:lnSpc>
                <a:spcPct val="120000"/>
              </a:lnSpc>
              <a:buFont typeface="Wingdings" panose="05000000000000000000" charset="0"/>
              <a:buChar char="ü"/>
            </a:pP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血压达标率高</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抓住救治黄金时间，</a:t>
            </a:r>
            <a:r>
              <a:rPr lang="zh-CN" altLang="en-US" sz="1400">
                <a:sym typeface="+mn-ea"/>
              </a:rPr>
              <a:t>提高血压管理的精准度与稳定性</a:t>
            </a:r>
            <a:endParaRPr lang="zh-CN" altLang="en-US" sz="1400">
              <a:sym typeface="+mn-ea"/>
            </a:endParaRPr>
          </a:p>
          <a:p>
            <a:pPr marL="285750" indent="-285750" algn="l">
              <a:lnSpc>
                <a:spcPct val="120000"/>
              </a:lnSpc>
              <a:buFont typeface="Wingdings" panose="05000000000000000000" charset="0"/>
              <a:buChar char="ü"/>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总输注液体量少</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ym typeface="+mn-ea"/>
              </a:rPr>
              <a:t>氯维地平无需稀释，显著减少液体输注量，是重症监护室中容量超负荷患者（例如伴有慢性心力衰竭或慢性肾功能衰竭合并血压急性升高患者）的理想选择，</a:t>
            </a:r>
            <a:r>
              <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可有效减少因液体输注过量出现的严重并发症风险。</a:t>
            </a:r>
            <a:endParaRPr lang="zh-CN" altLang="en-US"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rot="16200000">
            <a:off x="11282239" y="5948239"/>
            <a:ext cx="1005838" cy="813684"/>
            <a:chOff x="-1" y="5442857"/>
            <a:chExt cx="2685144" cy="1415144"/>
          </a:xfrm>
        </p:grpSpPr>
        <p:sp>
          <p:nvSpPr>
            <p:cNvPr id="24"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rot="16200000" flipH="1" flipV="1">
            <a:off x="-38807" y="32284"/>
            <a:ext cx="818511" cy="753948"/>
            <a:chOff x="-1" y="5442857"/>
            <a:chExt cx="2685144" cy="1415144"/>
          </a:xfrm>
        </p:grpSpPr>
        <p:sp>
          <p:nvSpPr>
            <p:cNvPr id="38" name="矩形 2"/>
            <p:cNvSpPr/>
            <p:nvPr/>
          </p:nvSpPr>
          <p:spPr>
            <a:xfrm>
              <a:off x="0" y="5442857"/>
              <a:ext cx="2685143" cy="1415144"/>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0">
                  <a:schemeClr val="accent1">
                    <a:lumMod val="20000"/>
                    <a:lumOff val="80000"/>
                  </a:schemeClr>
                </a:gs>
                <a:gs pos="81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p:cNvSpPr/>
            <p:nvPr/>
          </p:nvSpPr>
          <p:spPr>
            <a:xfrm>
              <a:off x="-1" y="5936343"/>
              <a:ext cx="2685143" cy="921657"/>
            </a:xfrm>
            <a:custGeom>
              <a:avLst/>
              <a:gdLst>
                <a:gd name="connsiteX0" fmla="*/ 0 w 2685143"/>
                <a:gd name="connsiteY0" fmla="*/ 0 h 1821544"/>
                <a:gd name="connsiteX1" fmla="*/ 2685143 w 2685143"/>
                <a:gd name="connsiteY1" fmla="*/ 0 h 1821544"/>
                <a:gd name="connsiteX2" fmla="*/ 2685143 w 2685143"/>
                <a:gd name="connsiteY2" fmla="*/ 1821544 h 1821544"/>
                <a:gd name="connsiteX3" fmla="*/ 0 w 2685143"/>
                <a:gd name="connsiteY3" fmla="*/ 1821544 h 1821544"/>
                <a:gd name="connsiteX4" fmla="*/ 0 w 2685143"/>
                <a:gd name="connsiteY4" fmla="*/ 0 h 1821544"/>
                <a:gd name="connsiteX0-1" fmla="*/ 0 w 2685143"/>
                <a:gd name="connsiteY0-2" fmla="*/ 0 h 1821544"/>
                <a:gd name="connsiteX1-3" fmla="*/ 2685143 w 2685143"/>
                <a:gd name="connsiteY1-4" fmla="*/ 1821544 h 1821544"/>
                <a:gd name="connsiteX2-5" fmla="*/ 0 w 2685143"/>
                <a:gd name="connsiteY2-6" fmla="*/ 1821544 h 1821544"/>
                <a:gd name="connsiteX3-7" fmla="*/ 0 w 2685143"/>
                <a:gd name="connsiteY3-8" fmla="*/ 0 h 1821544"/>
                <a:gd name="connsiteX0-9" fmla="*/ 0 w 2685143"/>
                <a:gd name="connsiteY0-10" fmla="*/ 0 h 1821544"/>
                <a:gd name="connsiteX1-11" fmla="*/ 2685143 w 2685143"/>
                <a:gd name="connsiteY1-12" fmla="*/ 1821544 h 1821544"/>
                <a:gd name="connsiteX2-13" fmla="*/ 0 w 2685143"/>
                <a:gd name="connsiteY2-14" fmla="*/ 1821544 h 1821544"/>
                <a:gd name="connsiteX3-15" fmla="*/ 0 w 2685143"/>
                <a:gd name="connsiteY3-16" fmla="*/ 0 h 1821544"/>
                <a:gd name="connsiteX0-17" fmla="*/ 0 w 2685143"/>
                <a:gd name="connsiteY0-18" fmla="*/ 0 h 1821544"/>
                <a:gd name="connsiteX1-19" fmla="*/ 2685143 w 2685143"/>
                <a:gd name="connsiteY1-20" fmla="*/ 1821544 h 1821544"/>
                <a:gd name="connsiteX2-21" fmla="*/ 0 w 2685143"/>
                <a:gd name="connsiteY2-22" fmla="*/ 1821544 h 1821544"/>
                <a:gd name="connsiteX3-23" fmla="*/ 0 w 2685143"/>
                <a:gd name="connsiteY3-24" fmla="*/ 0 h 1821544"/>
                <a:gd name="connsiteX0-25" fmla="*/ 0 w 2685143"/>
                <a:gd name="connsiteY0-26" fmla="*/ 0 h 1821544"/>
                <a:gd name="connsiteX1-27" fmla="*/ 2685143 w 2685143"/>
                <a:gd name="connsiteY1-28" fmla="*/ 1821544 h 1821544"/>
                <a:gd name="connsiteX2-29" fmla="*/ 0 w 2685143"/>
                <a:gd name="connsiteY2-30" fmla="*/ 1821544 h 1821544"/>
                <a:gd name="connsiteX3-31" fmla="*/ 0 w 2685143"/>
                <a:gd name="connsiteY3-32" fmla="*/ 0 h 1821544"/>
                <a:gd name="connsiteX0-33" fmla="*/ 0 w 2685143"/>
                <a:gd name="connsiteY0-34" fmla="*/ 0 h 1821544"/>
                <a:gd name="connsiteX1-35" fmla="*/ 2685143 w 2685143"/>
                <a:gd name="connsiteY1-36" fmla="*/ 1821544 h 1821544"/>
                <a:gd name="connsiteX2-37" fmla="*/ 0 w 2685143"/>
                <a:gd name="connsiteY2-38" fmla="*/ 1821544 h 1821544"/>
                <a:gd name="connsiteX3-39" fmla="*/ 0 w 2685143"/>
                <a:gd name="connsiteY3-40" fmla="*/ 0 h 1821544"/>
                <a:gd name="connsiteX0-41" fmla="*/ 0 w 2685143"/>
                <a:gd name="connsiteY0-42" fmla="*/ 0 h 1821544"/>
                <a:gd name="connsiteX1-43" fmla="*/ 2685143 w 2685143"/>
                <a:gd name="connsiteY1-44" fmla="*/ 1821544 h 1821544"/>
                <a:gd name="connsiteX2-45" fmla="*/ 0 w 2685143"/>
                <a:gd name="connsiteY2-46" fmla="*/ 1821544 h 1821544"/>
                <a:gd name="connsiteX3-47" fmla="*/ 0 w 2685143"/>
                <a:gd name="connsiteY3-48" fmla="*/ 0 h 1821544"/>
              </a:gdLst>
              <a:ahLst/>
              <a:cxnLst>
                <a:cxn ang="0">
                  <a:pos x="connsiteX0-1" y="connsiteY0-2"/>
                </a:cxn>
                <a:cxn ang="0">
                  <a:pos x="connsiteX1-3" y="connsiteY1-4"/>
                </a:cxn>
                <a:cxn ang="0">
                  <a:pos x="connsiteX2-5" y="connsiteY2-6"/>
                </a:cxn>
                <a:cxn ang="0">
                  <a:pos x="connsiteX3-7" y="connsiteY3-8"/>
                </a:cxn>
              </a:cxnLst>
              <a:rect l="l" t="t" r="r" b="b"/>
              <a:pathLst>
                <a:path w="2685143" h="1821544">
                  <a:moveTo>
                    <a:pt x="0" y="0"/>
                  </a:moveTo>
                  <a:cubicBezTo>
                    <a:pt x="1025676" y="418496"/>
                    <a:pt x="614439" y="1649791"/>
                    <a:pt x="2685143" y="1821544"/>
                  </a:cubicBezTo>
                  <a:lnTo>
                    <a:pt x="0" y="1821544"/>
                  </a:lnTo>
                  <a:lnTo>
                    <a:pt x="0" y="0"/>
                  </a:lnTo>
                  <a:close/>
                </a:path>
              </a:pathLst>
            </a:custGeom>
            <a:gradFill>
              <a:gsLst>
                <a:gs pos="100000">
                  <a:schemeClr val="bg1"/>
                </a:gs>
                <a:gs pos="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663" y="321310"/>
            <a:ext cx="2311780" cy="672393"/>
          </a:xfrm>
          <a:prstGeom prst="rect">
            <a:avLst/>
          </a:prstGeom>
        </p:spPr>
      </p:pic>
      <p:grpSp>
        <p:nvGrpSpPr>
          <p:cNvPr id="21" name="组合 20"/>
          <p:cNvGrpSpPr/>
          <p:nvPr/>
        </p:nvGrpSpPr>
        <p:grpSpPr>
          <a:xfrm>
            <a:off x="662395" y="336481"/>
            <a:ext cx="644276" cy="542123"/>
            <a:chOff x="5478699" y="1377514"/>
            <a:chExt cx="649062" cy="582772"/>
          </a:xfrm>
        </p:grpSpPr>
        <p:sp>
          <p:nvSpPr>
            <p:cNvPr id="22" name="Freeform 5"/>
            <p:cNvSpPr/>
            <p:nvPr/>
          </p:nvSpPr>
          <p:spPr bwMode="auto">
            <a:xfrm rot="5400000">
              <a:off x="5511844" y="1414005"/>
              <a:ext cx="582772" cy="50979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62000">
                  <a:schemeClr val="accent1"/>
                </a:gs>
              </a:gsLst>
              <a:lin ang="2700000" scaled="0"/>
            </a:gradFill>
            <a:ln w="25400">
              <a:noFill/>
            </a:ln>
            <a:effectLst>
              <a:outerShdw blurRad="101600" dist="38100" dir="2700000" algn="tl" rotWithShape="0">
                <a:prstClr val="black">
                  <a:alpha val="15000"/>
                </a:prstClr>
              </a:outerShdw>
            </a:effectLst>
          </p:spPr>
          <p:txBody>
            <a:bodyPr vert="horz" wrap="square" lIns="91440" tIns="45720" rIns="91440" bIns="45720" numCol="1" anchor="t" anchorCtr="0" compatLnSpc="1"/>
            <a:lstStyle/>
            <a:p>
              <a:endParaRPr lang="zh-CN" altLang="en-US" sz="1600" dirty="0">
                <a:solidFill>
                  <a:schemeClr val="tx1">
                    <a:lumMod val="75000"/>
                    <a:lumOff val="25000"/>
                  </a:schemeClr>
                </a:solidFill>
                <a:ea typeface="字魂105号-简雅黑" panose="00000500000000000000" pitchFamily="2" charset="-122"/>
              </a:endParaRPr>
            </a:p>
          </p:txBody>
        </p:sp>
        <p:sp>
          <p:nvSpPr>
            <p:cNvPr id="26" name="文本框 25"/>
            <p:cNvSpPr txBox="1"/>
            <p:nvPr/>
          </p:nvSpPr>
          <p:spPr>
            <a:xfrm>
              <a:off x="5478699" y="1420759"/>
              <a:ext cx="649062" cy="494894"/>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2400" b="1" dirty="0">
                <a:solidFill>
                  <a:schemeClr val="bg1"/>
                </a:solidFill>
                <a:effectLst>
                  <a:outerShdw blurRad="38100" dist="38100" dir="2700000" algn="tl">
                    <a:srgbClr val="000000">
                      <a:alpha val="30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p:cNvSpPr/>
          <p:nvPr/>
        </p:nvSpPr>
        <p:spPr>
          <a:xfrm>
            <a:off x="1386840" y="438785"/>
            <a:ext cx="7251700" cy="386715"/>
          </a:xfrm>
          <a:prstGeom prst="rect">
            <a:avLst/>
          </a:prstGeom>
        </p:spPr>
        <p:txBody>
          <a:bodyPr vert="horz" wrap="square" lIns="0" tIns="0" rIns="0" bIns="0" rtlCol="0">
            <a:spAutoFit/>
          </a:bodyPr>
          <a:lstStyle/>
          <a:p>
            <a:pPr lvl="0" algn="l">
              <a:lnSpc>
                <a:spcPct val="90000"/>
              </a:lnSpc>
              <a:spcBef>
                <a:spcPts val="1000"/>
              </a:spcBef>
              <a:buClrTx/>
              <a:buSzTx/>
              <a:buFont typeface="Arial" panose="020B0604020202020204" pitchFamily="34" charset="0"/>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sym typeface="+mn-ea"/>
              </a:rPr>
              <a:t>有效性</a:t>
            </a:r>
            <a:r>
              <a:rPr lang="en-US" altLang="zh-CN" sz="2800" b="1" dirty="0">
                <a:solidFill>
                  <a:schemeClr val="accent5">
                    <a:lumMod val="75000"/>
                  </a:schemeClr>
                </a:solidFill>
                <a:latin typeface="微软雅黑" panose="020B0503020204020204" pitchFamily="34" charset="-122"/>
                <a:ea typeface="微软雅黑" panose="020B0503020204020204" pitchFamily="34" charset="-122"/>
                <a:sym typeface="+mn-ea"/>
              </a:rPr>
              <a:t>——</a:t>
            </a:r>
            <a:r>
              <a:rPr lang="en-US" altLang="zh-CN" sz="2800" b="1" dirty="0">
                <a:solidFill>
                  <a:srgbClr val="3959B9"/>
                </a:solidFill>
                <a:latin typeface="Times New Roman" panose="02020603050405020304" pitchFamily="18" charset="0"/>
                <a:cs typeface="Times New Roman" panose="02020603050405020304" pitchFamily="18" charset="0"/>
                <a:sym typeface="Arial" panose="020B0604020202020204" pitchFamily="34" charset="0"/>
              </a:rPr>
              <a:t> </a:t>
            </a:r>
            <a:r>
              <a:rPr lang="zh-CN" altLang="en-US" sz="24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国内外权威指南</a:t>
            </a:r>
            <a:r>
              <a:rPr lang="zh-CN" altLang="en-US" sz="2400" b="1" dirty="0">
                <a:solidFill>
                  <a:schemeClr val="accent5">
                    <a:lumMod val="75000"/>
                  </a:schemeClr>
                </a:solidFill>
                <a:latin typeface="微软雅黑" panose="020B0503020204020204" pitchFamily="34" charset="-122"/>
                <a:ea typeface="微软雅黑" panose="020B0503020204020204" pitchFamily="34" charset="-122"/>
                <a:sym typeface="Arial" panose="020B0604020202020204" pitchFamily="34" charset="0"/>
              </a:rPr>
              <a:t>一致推荐</a:t>
            </a:r>
            <a:endParaRPr lang="zh-CN" altLang="en-US" sz="2400" b="1" dirty="0">
              <a:solidFill>
                <a:schemeClr val="accent5">
                  <a:lumMod val="7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2" name="表格 1"/>
          <p:cNvGraphicFramePr>
            <a:graphicFrameLocks noGrp="1"/>
          </p:cNvGraphicFramePr>
          <p:nvPr>
            <p:custDataLst>
              <p:tags r:id="rId2"/>
            </p:custDataLst>
          </p:nvPr>
        </p:nvGraphicFramePr>
        <p:xfrm>
          <a:off x="449580" y="1085215"/>
          <a:ext cx="11398250" cy="5055870"/>
        </p:xfrm>
        <a:graphic>
          <a:graphicData uri="http://schemas.openxmlformats.org/drawingml/2006/table">
            <a:tbl>
              <a:tblPr firstRow="1" bandCol="1">
                <a:tableStyleId>{95EF57F6-ED3A-4A59-9C98-201ECC1CDA12}</a:tableStyleId>
              </a:tblPr>
              <a:tblGrid>
                <a:gridCol w="708660"/>
                <a:gridCol w="3185160"/>
                <a:gridCol w="2310130"/>
                <a:gridCol w="5194300"/>
              </a:tblGrid>
              <a:tr h="565150">
                <a:tc>
                  <a:txBody>
                    <a:bodyPr/>
                    <a:p>
                      <a:pPr algn="ctr">
                        <a:lnSpc>
                          <a:spcPct val="120000"/>
                        </a:lnSpc>
                        <a:spcBef>
                          <a:spcPts val="0"/>
                        </a:spcBef>
                        <a:spcAft>
                          <a:spcPts val="0"/>
                        </a:spcAft>
                        <a:buNone/>
                      </a:pPr>
                      <a:r>
                        <a:rPr lang="zh-CN" altLang="en-US" sz="1200" spc="120" dirty="0">
                          <a:latin typeface="微软雅黑" panose="020B0503020204020204" pitchFamily="34" charset="-122"/>
                          <a:ea typeface="微软雅黑" panose="020B0503020204020204" pitchFamily="34" charset="-122"/>
                          <a:cs typeface="微软雅黑" panose="020B0503020204020204" pitchFamily="34" charset="-122"/>
                        </a:rPr>
                        <a:t>国家</a:t>
                      </a:r>
                      <a:r>
                        <a:rPr lang="en-US" altLang="zh-CN" sz="1200" spc="12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spc="120" dirty="0">
                          <a:latin typeface="微软雅黑" panose="020B0503020204020204" pitchFamily="34" charset="-122"/>
                          <a:ea typeface="微软雅黑" panose="020B0503020204020204" pitchFamily="34" charset="-122"/>
                          <a:cs typeface="微软雅黑" panose="020B0503020204020204" pitchFamily="34" charset="-122"/>
                        </a:rPr>
                        <a:t>区域</a:t>
                      </a:r>
                      <a:endParaRPr lang="zh-CN" altLang="en-US" sz="1200" spc="12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tc>
                <a:tc>
                  <a:txBody>
                    <a:bodyPr/>
                    <a:lstStyle/>
                    <a:p>
                      <a:pPr algn="ctr">
                        <a:lnSpc>
                          <a:spcPct val="120000"/>
                        </a:lnSpc>
                        <a:spcBef>
                          <a:spcPts val="0"/>
                        </a:spcBef>
                        <a:spcAft>
                          <a:spcPts val="0"/>
                        </a:spcAft>
                      </a:pPr>
                      <a:r>
                        <a:rPr lang="zh-CN" altLang="en-US" sz="1200" spc="120" dirty="0">
                          <a:latin typeface="微软雅黑" panose="020B0503020204020204" pitchFamily="34" charset="-122"/>
                          <a:ea typeface="微软雅黑" panose="020B0503020204020204" pitchFamily="34" charset="-122"/>
                        </a:rPr>
                        <a:t>指南名称</a:t>
                      </a:r>
                      <a:endParaRPr lang="zh-CN" altLang="en-US" sz="1200" spc="120" dirty="0">
                        <a:latin typeface="微软雅黑" panose="020B0503020204020204" pitchFamily="34" charset="-122"/>
                        <a:ea typeface="微软雅黑" panose="020B0503020204020204" pitchFamily="34" charset="-122"/>
                      </a:endParaRPr>
                    </a:p>
                  </a:txBody>
                  <a:tcPr marL="107950" marR="107950" marT="63500" marB="63500" anchor="ctr"/>
                </a:tc>
                <a:tc>
                  <a:txBody>
                    <a:bodyPr/>
                    <a:lstStyle/>
                    <a:p>
                      <a:pPr algn="ctr">
                        <a:lnSpc>
                          <a:spcPct val="120000"/>
                        </a:lnSpc>
                        <a:spcBef>
                          <a:spcPts val="0"/>
                        </a:spcBef>
                        <a:spcAft>
                          <a:spcPts val="0"/>
                        </a:spcAft>
                      </a:pPr>
                      <a:r>
                        <a:rPr lang="zh-CN" altLang="en-US" sz="1200" spc="120" dirty="0">
                          <a:latin typeface="微软雅黑" panose="020B0503020204020204" pitchFamily="34" charset="-122"/>
                          <a:ea typeface="微软雅黑" panose="020B0503020204020204" pitchFamily="34" charset="-122"/>
                        </a:rPr>
                        <a:t>发布机构</a:t>
                      </a:r>
                      <a:endParaRPr lang="zh-CN" altLang="en-US" sz="1200" spc="120" dirty="0">
                        <a:latin typeface="微软雅黑" panose="020B0503020204020204" pitchFamily="34" charset="-122"/>
                        <a:ea typeface="微软雅黑" panose="020B0503020204020204" pitchFamily="34" charset="-122"/>
                      </a:endParaRPr>
                    </a:p>
                  </a:txBody>
                  <a:tcPr marL="107950" marR="107950" marT="63500" marB="63500" anchor="ctr"/>
                </a:tc>
                <a:tc>
                  <a:txBody>
                    <a:bodyPr/>
                    <a:lstStyle/>
                    <a:p>
                      <a:pPr algn="ctr">
                        <a:lnSpc>
                          <a:spcPct val="120000"/>
                        </a:lnSpc>
                        <a:spcBef>
                          <a:spcPts val="0"/>
                        </a:spcBef>
                        <a:spcAft>
                          <a:spcPts val="0"/>
                        </a:spcAft>
                      </a:pPr>
                      <a:r>
                        <a:rPr lang="zh-CN" altLang="en-US" sz="1200" spc="120" dirty="0">
                          <a:latin typeface="微软雅黑" panose="020B0503020204020204" pitchFamily="34" charset="-122"/>
                          <a:ea typeface="微软雅黑" panose="020B0503020204020204" pitchFamily="34" charset="-122"/>
                        </a:rPr>
                        <a:t>推荐内容</a:t>
                      </a:r>
                      <a:endParaRPr lang="zh-CN" altLang="en-US" sz="1200" spc="120" dirty="0">
                        <a:latin typeface="微软雅黑" panose="020B0503020204020204" pitchFamily="34" charset="-122"/>
                        <a:ea typeface="微软雅黑" panose="020B0503020204020204" pitchFamily="34" charset="-122"/>
                      </a:endParaRPr>
                    </a:p>
                  </a:txBody>
                  <a:tcPr marL="107950" marR="107950" marT="63500" marB="63500" anchor="ctr"/>
                </a:tc>
              </a:tr>
              <a:tr h="492760">
                <a:tc rowSpan="4">
                  <a:txBody>
                    <a:bodyPr/>
                    <a:p>
                      <a:pPr indent="0" algn="ctr"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rPr>
                        <a:t>中国</a:t>
                      </a:r>
                      <a:endParaRPr lang="zh-CN" altLang="en-US" sz="1000" spc="60" dirty="0">
                        <a:latin typeface="微软雅黑" panose="020B0503020204020204" pitchFamily="34" charset="-122"/>
                        <a:ea typeface="微软雅黑" panose="020B0503020204020204" pitchFamily="34" charset="-122"/>
                      </a:endParaRPr>
                    </a:p>
                  </a:txBody>
                  <a:tcPr marL="107950" marR="107950" marT="63500" marB="63500" anchor="ctr" anchorCtr="0">
                    <a:solidFill>
                      <a:schemeClr val="accent5">
                        <a:lumMod val="20000"/>
                        <a:lumOff val="80000"/>
                      </a:schemeClr>
                    </a:solidFill>
                  </a:tcPr>
                </a:tc>
                <a:tc>
                  <a:txBody>
                    <a:bodyPr/>
                    <a:p>
                      <a:pPr indent="0" algn="l"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中国卒中患者高血压管理专家共识（2024年）</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buNone/>
                      </a:pPr>
                      <a:r>
                        <a:rPr lang="zh-CN" altLang="en-US" sz="1000" kern="1200" spc="60" dirty="0">
                          <a:effectLst/>
                          <a:latin typeface="微软雅黑" panose="020B0503020204020204" pitchFamily="34" charset="-122"/>
                          <a:ea typeface="微软雅黑" panose="020B0503020204020204" pitchFamily="34" charset="-122"/>
                        </a:rPr>
                        <a:t>中国卒中学会高血压预防与管理分会</a:t>
                      </a:r>
                      <a:endParaRPr lang="zh-CN" altLang="en-US" sz="1000" kern="1200" spc="60" dirty="0">
                        <a:effectLst/>
                        <a:latin typeface="微软雅黑" panose="020B0503020204020204" pitchFamily="34" charset="-122"/>
                        <a:ea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rPr>
                        <a:t>再灌注治疗缺血性卒中患者的静脉降压药物选择推荐氯维地平。</a:t>
                      </a:r>
                      <a:endParaRPr lang="zh-CN" altLang="en-US" sz="1000" spc="60" dirty="0">
                        <a:latin typeface="微软雅黑" panose="020B0503020204020204" pitchFamily="34" charset="-122"/>
                        <a:ea typeface="微软雅黑" panose="020B0503020204020204" pitchFamily="34" charset="-122"/>
                      </a:endParaRPr>
                    </a:p>
                  </a:txBody>
                  <a:tcPr marL="107950" marR="107950" marT="63500" marB="63500" anchor="ctr">
                    <a:solidFill>
                      <a:schemeClr val="accent5">
                        <a:lumMod val="20000"/>
                        <a:lumOff val="80000"/>
                      </a:schemeClr>
                    </a:solidFill>
                  </a:tcPr>
                </a:tc>
              </a:tr>
              <a:tr h="492760">
                <a:tc vMerge="1">
                  <a:tcPr marL="107950" marR="107950" marT="63500" marB="63500" anchor="ctr" anchorCtr="0">
                    <a:solidFill>
                      <a:schemeClr val="bg1">
                        <a:lumMod val="95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急性缺血性脑卒中静脉溶栓护理指南（</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pPr>
                      <a:r>
                        <a:rPr lang="zh-CN" altLang="en-US" sz="1000" kern="1200" spc="60" dirty="0">
                          <a:effectLst/>
                          <a:latin typeface="微软雅黑" panose="020B0503020204020204" pitchFamily="34" charset="-122"/>
                          <a:ea typeface="微软雅黑" panose="020B0503020204020204" pitchFamily="34" charset="-122"/>
                        </a:rPr>
                        <a:t>中华护理学会内科专业委员会</a:t>
                      </a:r>
                      <a:endParaRPr lang="zh-CN" altLang="en-US" sz="1000" kern="1200" spc="60" dirty="0">
                        <a:effectLst/>
                        <a:latin typeface="微软雅黑" panose="020B0503020204020204" pitchFamily="34" charset="-122"/>
                        <a:ea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血压降至</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180/100 mmHg</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以下才可输注溶栓药物，可能的治疗方案：氯维地平</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1~2mg/h</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静脉泵入，每隔</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2~5 min</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剂量加倍直到达到目标血压值。</a:t>
                      </a:r>
                      <a:endPar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5">
                        <a:lumMod val="20000"/>
                        <a:lumOff val="80000"/>
                      </a:schemeClr>
                    </a:solidFill>
                  </a:tcPr>
                </a:tc>
              </a:tr>
              <a:tr h="309880">
                <a:tc vMerge="1">
                  <a:tcPr marL="107950" marR="107950" marT="63500" marB="63500" anchor="ctr" anchorCtr="0">
                    <a:solidFill>
                      <a:schemeClr val="bg1">
                        <a:lumMod val="95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高血压急症的问题中国专家共识（</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rPr>
                        <a:t>中国医师协会高血压专业委员会</a:t>
                      </a:r>
                      <a:endParaRPr lang="zh-CN" altLang="en-US" sz="1000" spc="60" dirty="0">
                        <a:latin typeface="微软雅黑" panose="020B0503020204020204" pitchFamily="34" charset="-122"/>
                        <a:ea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氯维地平</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超短效钙通道阻滞剂</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已被用于治疗恶性高血压。</a:t>
                      </a:r>
                      <a:endPar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5">
                        <a:lumMod val="20000"/>
                        <a:lumOff val="80000"/>
                      </a:schemeClr>
                    </a:solidFill>
                  </a:tcPr>
                </a:tc>
              </a:tr>
              <a:tr h="492760">
                <a:tc vMerge="1">
                  <a:tcPr marL="107950" marR="107950" marT="63500" marB="63500" anchor="ctr" anchorCtr="0">
                    <a:solidFill>
                      <a:schemeClr val="bg1">
                        <a:lumMod val="95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中国脑卒中防治指导规范（</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rPr>
                        <a:t>国家卫健委</a:t>
                      </a:r>
                      <a:endParaRPr lang="zh-CN" altLang="en-US" sz="1000" spc="60" dirty="0">
                        <a:latin typeface="微软雅黑" panose="020B0503020204020204" pitchFamily="34" charset="-122"/>
                        <a:ea typeface="微软雅黑" panose="020B0503020204020204" pitchFamily="34" charset="-122"/>
                      </a:endParaRPr>
                    </a:p>
                  </a:txBody>
                  <a:tcPr marL="107950" marR="107950" marT="63500" marB="63500" anchor="ctr">
                    <a:solidFill>
                      <a:schemeClr val="accent5">
                        <a:lumMod val="20000"/>
                        <a:lumOff val="80000"/>
                      </a:schemeClr>
                    </a:solidFill>
                  </a:tcPr>
                </a:tc>
                <a:tc>
                  <a:txBody>
                    <a:bodyPr/>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用于急性缺血性脑卒中患者急性再灌注治疗的抗高血压药物：氯维地平</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2mg/h </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静脉注射，可滴定加量，每</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5</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min</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加量</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倍，直到目标血压，最大剂量 </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21mg/h</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5">
                        <a:lumMod val="20000"/>
                        <a:lumOff val="80000"/>
                      </a:schemeClr>
                    </a:solidFill>
                  </a:tcPr>
                </a:tc>
              </a:tr>
              <a:tr h="1041400">
                <a:tc rowSpan="2">
                  <a:txBody>
                    <a:bodyPr/>
                    <a:p>
                      <a:pPr indent="0" algn="ctr"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sym typeface="+mn-ea"/>
                        </a:rPr>
                        <a:t>美国</a:t>
                      </a:r>
                      <a:endParaRPr lang="zh-CN" altLang="en-US" sz="1000" spc="60" dirty="0">
                        <a:latin typeface="微软雅黑" panose="020B0503020204020204" pitchFamily="34" charset="-122"/>
                        <a:ea typeface="微软雅黑" panose="020B0503020204020204" pitchFamily="34" charset="-122"/>
                        <a:sym typeface="+mn-ea"/>
                      </a:endParaRPr>
                    </a:p>
                  </a:txBody>
                  <a:tcPr marL="107950" marR="107950" marT="63500" marB="63500" anchor="ctr" anchorCtr="0">
                    <a:solidFill>
                      <a:schemeClr val="bg1"/>
                    </a:solidFill>
                  </a:tcPr>
                </a:tc>
                <a:tc>
                  <a:txBody>
                    <a:bodyPr/>
                    <a:p>
                      <a:pPr indent="0" algn="l"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美国新版成人高血压预防、检测、评估和管理指南（</a:t>
                      </a:r>
                      <a:r>
                        <a:rPr lang="en-US"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2025</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5</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07950" marR="107950" marT="63500" marB="63500" anchor="ctr">
                    <a:solidFill>
                      <a:schemeClr val="bg1"/>
                    </a:solidFill>
                  </a:tcPr>
                </a:tc>
                <a:tc>
                  <a:txBody>
                    <a:bodyPr/>
                    <a:p>
                      <a:pPr indent="0" algn="l" fontAlgn="auto">
                        <a:lnSpc>
                          <a:spcPct val="120000"/>
                        </a:lnSpc>
                        <a:spcBef>
                          <a:spcPts val="0"/>
                        </a:spcBef>
                        <a:spcAft>
                          <a:spcPts val="0"/>
                        </a:spcAft>
                        <a:buNone/>
                      </a:pPr>
                      <a:r>
                        <a:rPr lang="zh-CN" altLang="en-US" sz="1000" kern="1200" spc="60" dirty="0">
                          <a:effectLst/>
                          <a:latin typeface="微软雅黑" panose="020B0503020204020204" pitchFamily="34" charset="-122"/>
                          <a:ea typeface="微软雅黑" panose="020B0503020204020204" pitchFamily="34" charset="-122"/>
                        </a:rPr>
                        <a:t>美国心脏协会与美国心脏病学会联同11个学术组织</a:t>
                      </a:r>
                      <a:endParaRPr lang="zh-CN" altLang="en-US" sz="1000" kern="1200" spc="60" dirty="0">
                        <a:effectLst/>
                        <a:latin typeface="微软雅黑" panose="020B0503020204020204" pitchFamily="34" charset="-122"/>
                        <a:ea typeface="微软雅黑" panose="020B0503020204020204" pitchFamily="34" charset="-122"/>
                      </a:endParaRPr>
                    </a:p>
                  </a:txBody>
                  <a:tcPr marL="107950" marR="107950" marT="63500" marB="63500" anchor="ctr">
                    <a:solidFill>
                      <a:schemeClr val="bg1"/>
                    </a:solidFill>
                  </a:tcPr>
                </a:tc>
                <a:tc>
                  <a:txBody>
                    <a:bodyPr/>
                    <a:p>
                      <a:pPr indent="0" algn="l" fontAlgn="auto">
                        <a:lnSpc>
                          <a:spcPct val="120000"/>
                        </a:lnSpc>
                        <a:spcBef>
                          <a:spcPts val="0"/>
                        </a:spcBef>
                        <a:spcAft>
                          <a:spcPts val="0"/>
                        </a:spcAft>
                        <a:buFont typeface="Arial" panose="020B0604020202020204" pitchFamily="34" charset="0"/>
                        <a:buNone/>
                      </a:pPr>
                      <a:r>
                        <a:rPr lang="zh-CN" altLang="en-US" sz="1000" spc="60" dirty="0">
                          <a:latin typeface="微软雅黑" panose="020B0503020204020204" pitchFamily="34" charset="-122"/>
                          <a:ea typeface="微软雅黑" panose="020B0503020204020204" pitchFamily="34" charset="-122"/>
                        </a:rPr>
                        <a:t>临床试验表明，氯维地平显示出比尼卡地平能更快降低血压；</a:t>
                      </a:r>
                      <a:endParaRPr lang="zh-CN" altLang="en-US" sz="1000" spc="60" dirty="0">
                        <a:latin typeface="微软雅黑" panose="020B0503020204020204" pitchFamily="34" charset="-122"/>
                        <a:ea typeface="微软雅黑" panose="020B0503020204020204" pitchFamily="34" charset="-122"/>
                      </a:endParaRPr>
                    </a:p>
                    <a:p>
                      <a:pPr marL="171450" indent="-171450" algn="l" fontAlgn="auto">
                        <a:lnSpc>
                          <a:spcPct val="120000"/>
                        </a:lnSpc>
                        <a:spcBef>
                          <a:spcPts val="0"/>
                        </a:spcBef>
                        <a:spcAft>
                          <a:spcPts val="0"/>
                        </a:spcAft>
                        <a:buFont typeface="Arial" panose="020B0604020202020204" pitchFamily="34" charset="0"/>
                        <a:buChar char="•"/>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氯维地平推荐</a:t>
                      </a:r>
                      <a:r>
                        <a:rPr lang="zh-CN" altLang="en-US" sz="1000" spc="60" dirty="0">
                          <a:latin typeface="微软雅黑" panose="020B0503020204020204" pitchFamily="34" charset="-122"/>
                          <a:ea typeface="微软雅黑" panose="020B0503020204020204" pitchFamily="34" charset="-122"/>
                        </a:rPr>
                        <a:t>用于治疗高血压急症的静脉降压；</a:t>
                      </a:r>
                      <a:endParaRPr lang="zh-CN" altLang="en-US" sz="1000" spc="60" dirty="0">
                        <a:latin typeface="微软雅黑" panose="020B0503020204020204" pitchFamily="34" charset="-122"/>
                        <a:ea typeface="微软雅黑" panose="020B0503020204020204" pitchFamily="34" charset="-122"/>
                      </a:endParaRPr>
                    </a:p>
                    <a:p>
                      <a:pPr marL="171450" indent="-171450" algn="l" fontAlgn="auto">
                        <a:lnSpc>
                          <a:spcPct val="120000"/>
                        </a:lnSpc>
                        <a:spcBef>
                          <a:spcPts val="0"/>
                        </a:spcBef>
                        <a:spcAft>
                          <a:spcPts val="0"/>
                        </a:spcAft>
                        <a:buFont typeface="Arial" panose="020B0604020202020204" pitchFamily="34" charset="0"/>
                        <a:buChar char="•"/>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氯维地平</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作为首选</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用药，推荐</a:t>
                      </a:r>
                      <a:r>
                        <a:rPr lang="zh-CN" altLang="en-US" sz="1000" spc="60" dirty="0">
                          <a:latin typeface="微软雅黑" panose="020B0503020204020204" pitchFamily="34" charset="-122"/>
                          <a:ea typeface="微软雅黑" panose="020B0503020204020204" pitchFamily="34" charset="-122"/>
                        </a:rPr>
                        <a:t>用于治疗急性肺水肿、急性肾损伤、围术期高血压、急性交感神经放电或儿茶酚胺过量状态、急性脑出血、急性缺血性卒中等特定合并症患者高血压急症的静脉</a:t>
                      </a:r>
                      <a:r>
                        <a:rPr lang="zh-CN" altLang="en-US" sz="1000" spc="60" dirty="0">
                          <a:latin typeface="微软雅黑" panose="020B0503020204020204" pitchFamily="34" charset="-122"/>
                          <a:ea typeface="微软雅黑" panose="020B0503020204020204" pitchFamily="34" charset="-122"/>
                          <a:sym typeface="+mn-ea"/>
                        </a:rPr>
                        <a:t>降压</a:t>
                      </a:r>
                      <a:r>
                        <a:rPr lang="zh-CN" altLang="en-US" sz="1000" spc="60" dirty="0">
                          <a:latin typeface="微软雅黑" panose="020B0503020204020204" pitchFamily="34" charset="-122"/>
                          <a:ea typeface="微软雅黑" panose="020B0503020204020204" pitchFamily="34" charset="-122"/>
                        </a:rPr>
                        <a:t>。</a:t>
                      </a:r>
                      <a:endParaRPr lang="zh-CN" altLang="en-US" sz="1000" spc="60" dirty="0">
                        <a:latin typeface="微软雅黑" panose="020B0503020204020204" pitchFamily="34" charset="-122"/>
                        <a:ea typeface="微软雅黑" panose="020B0503020204020204" pitchFamily="34" charset="-122"/>
                      </a:endParaRPr>
                    </a:p>
                  </a:txBody>
                  <a:tcPr marL="107950" marR="107950" marT="63500" marB="63500" anchor="ctr">
                    <a:solidFill>
                      <a:schemeClr val="bg1"/>
                    </a:solidFill>
                  </a:tcPr>
                </a:tc>
              </a:tr>
              <a:tr h="492760">
                <a:tc vMerge="1">
                  <a:tcPr marL="107950" marR="107950" marT="63500" marB="63500" anchor="ctr" anchorCtr="0"/>
                </a:tc>
                <a:tc>
                  <a:txBody>
                    <a:bodyPr/>
                    <a:p>
                      <a:pPr indent="0" algn="l" fontAlgn="auto">
                        <a:lnSpc>
                          <a:spcPct val="120000"/>
                        </a:lnSpc>
                        <a:spcBef>
                          <a:spcPts val="0"/>
                        </a:spcBef>
                        <a:spcAft>
                          <a:spcPts val="0"/>
                        </a:spcAft>
                        <a:buNone/>
                      </a:pP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AHA</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科学声明：急症护理环境中血压升高的管理</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6</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07950" marR="107950" marT="63500" marB="63500" anchor="ctr">
                    <a:solidFill>
                      <a:schemeClr val="bg1"/>
                    </a:solidFill>
                  </a:tcPr>
                </a:tc>
                <a:tc>
                  <a:txBody>
                    <a:bodyPr/>
                    <a:p>
                      <a:pPr indent="0" algn="l" fontAlgn="auto">
                        <a:lnSpc>
                          <a:spcPct val="120000"/>
                        </a:lnSpc>
                        <a:spcBef>
                          <a:spcPts val="0"/>
                        </a:spcBef>
                        <a:spcAft>
                          <a:spcPts val="0"/>
                        </a:spcAft>
                        <a:buNone/>
                      </a:pPr>
                      <a:r>
                        <a:rPr lang="zh-CN" altLang="en-US" sz="1000" kern="1200" spc="60" dirty="0">
                          <a:effectLst/>
                          <a:latin typeface="微软雅黑" panose="020B0503020204020204" pitchFamily="34" charset="-122"/>
                          <a:ea typeface="微软雅黑" panose="020B0503020204020204" pitchFamily="34" charset="-122"/>
                        </a:rPr>
                        <a:t>美国心脏协会</a:t>
                      </a:r>
                      <a:r>
                        <a:rPr lang="en-US" altLang="zh-CN" sz="1000" kern="1200" spc="60" dirty="0">
                          <a:effectLst/>
                          <a:latin typeface="微软雅黑" panose="020B0503020204020204" pitchFamily="34" charset="-122"/>
                          <a:ea typeface="微软雅黑" panose="020B0503020204020204" pitchFamily="34" charset="-122"/>
                        </a:rPr>
                        <a:t>(</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AHA</a:t>
                      </a:r>
                      <a:r>
                        <a:rPr lang="en-US" altLang="zh-CN" sz="1000" kern="1200" spc="60" dirty="0">
                          <a:effectLst/>
                          <a:latin typeface="微软雅黑" panose="020B0503020204020204" pitchFamily="34" charset="-122"/>
                          <a:ea typeface="微软雅黑" panose="020B0503020204020204" pitchFamily="34" charset="-122"/>
                        </a:rPr>
                        <a:t>)</a:t>
                      </a:r>
                      <a:endParaRPr lang="en-US" altLang="zh-CN" sz="1000" kern="1200" spc="60" dirty="0">
                        <a:effectLst/>
                        <a:latin typeface="微软雅黑" panose="020B0503020204020204" pitchFamily="34" charset="-122"/>
                        <a:ea typeface="微软雅黑" panose="020B0503020204020204" pitchFamily="34" charset="-122"/>
                      </a:endParaRPr>
                    </a:p>
                  </a:txBody>
                  <a:tcPr marL="107950" marR="107950" marT="63500" marB="63500" anchor="ctr">
                    <a:solidFill>
                      <a:schemeClr val="bg1"/>
                    </a:solidFill>
                  </a:tcPr>
                </a:tc>
                <a:tc>
                  <a:txBody>
                    <a:bodyPr/>
                    <a:p>
                      <a:pPr indent="0" algn="l"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在肾脏</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心脏相关高血压急症中，推荐治疗药物包括氯维地平。</a:t>
                      </a:r>
                      <a:endPar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bg1"/>
                    </a:solidFill>
                  </a:tcPr>
                </a:tc>
              </a:tr>
              <a:tr h="675640">
                <a:tc rowSpan="2">
                  <a:txBody>
                    <a:bodyPr/>
                    <a:p>
                      <a:pPr indent="0" algn="ctr"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sym typeface="+mn-ea"/>
                        </a:rPr>
                        <a:t>欧洲</a:t>
                      </a:r>
                      <a:endParaRPr lang="zh-CN" altLang="en-US" sz="1000" spc="60" dirty="0">
                        <a:latin typeface="微软雅黑" panose="020B0503020204020204" pitchFamily="34" charset="-122"/>
                        <a:ea typeface="微软雅黑" panose="020B0503020204020204" pitchFamily="34" charset="-122"/>
                        <a:sym typeface="+mn-ea"/>
                      </a:endParaRPr>
                    </a:p>
                  </a:txBody>
                  <a:tcPr marL="107950" marR="107950" marT="63500" marB="63500" anchor="ctr" anchorCtr="0">
                    <a:solidFill>
                      <a:schemeClr val="accent1">
                        <a:lumMod val="20000"/>
                        <a:lumOff val="80000"/>
                      </a:schemeClr>
                    </a:solidFill>
                  </a:tcPr>
                </a:tc>
                <a:tc>
                  <a:txBody>
                    <a:bodyPr/>
                    <a:p>
                      <a:pPr indent="0" algn="l" fontAlgn="auto">
                        <a:lnSpc>
                          <a:spcPct val="120000"/>
                        </a:lnSpc>
                        <a:spcBef>
                          <a:spcPts val="0"/>
                        </a:spcBef>
                        <a:spcAft>
                          <a:spcPts val="0"/>
                        </a:spcAft>
                        <a:buNone/>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欧洲卒中组织关于急性缺血性卒中与脑内出血患者血压管理指南的更新版</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2025</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7</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07950" marR="107950" marT="63500" marB="63500" anchor="ctr">
                    <a:solidFill>
                      <a:schemeClr val="accent1">
                        <a:lumMod val="20000"/>
                        <a:lumOff val="80000"/>
                      </a:schemeClr>
                    </a:solidFill>
                  </a:tcPr>
                </a:tc>
                <a:tc>
                  <a:txBody>
                    <a:bodyPr/>
                    <a:p>
                      <a:pPr marR="0" indent="0" algn="l" defTabSz="914400" rtl="0" fontAlgn="auto">
                        <a:lnSpc>
                          <a:spcPct val="120000"/>
                        </a:lnSpc>
                        <a:spcBef>
                          <a:spcPts val="0"/>
                        </a:spcBef>
                        <a:spcAft>
                          <a:spcPts val="0"/>
                        </a:spcAft>
                        <a:buClrTx/>
                        <a:buSzTx/>
                        <a:buFontTx/>
                        <a:buNone/>
                        <a:defRPr/>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欧洲卒中组织</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ESO</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1">
                        <a:lumMod val="20000"/>
                        <a:lumOff val="80000"/>
                      </a:schemeClr>
                    </a:solidFill>
                  </a:tcPr>
                </a:tc>
                <a:tc>
                  <a:txBody>
                    <a:bodyPr/>
                    <a:p>
                      <a:pPr indent="0" algn="l" fontAlgn="auto">
                        <a:lnSpc>
                          <a:spcPct val="120000"/>
                        </a:lnSpc>
                        <a:spcBef>
                          <a:spcPts val="0"/>
                        </a:spcBef>
                        <a:spcAft>
                          <a:spcPts val="0"/>
                        </a:spcAft>
                        <a:buNone/>
                      </a:pPr>
                      <a:r>
                        <a:rPr lang="zh-CN" altLang="en-US" sz="1000" spc="60" baseline="0" dirty="0">
                          <a:latin typeface="微软雅黑" panose="020B0503020204020204" pitchFamily="34" charset="-122"/>
                          <a:ea typeface="微软雅黑" panose="020B0503020204020204" pitchFamily="34" charset="-122"/>
                          <a:cs typeface="微软雅黑" panose="020B0503020204020204" pitchFamily="34" charset="-122"/>
                        </a:rPr>
                        <a:t>半衰期为1.5</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sym typeface="+mn-ea"/>
                        </a:rPr>
                        <a:t>min</a:t>
                      </a:r>
                      <a:r>
                        <a:rPr lang="zh-CN" altLang="en-US" sz="1000" spc="60" baseline="0" dirty="0">
                          <a:latin typeface="微软雅黑" panose="020B0503020204020204" pitchFamily="34" charset="-122"/>
                          <a:ea typeface="微软雅黑" panose="020B0503020204020204" pitchFamily="34" charset="-122"/>
                          <a:cs typeface="微软雅黑" panose="020B0503020204020204" pitchFamily="34" charset="-122"/>
                        </a:rPr>
                        <a:t>的钙通道阻滞剂氯维地平可能提供特别有效的血压控制。一项针对急性神经血管急症中静脉用降压药的系统评价所提供的比较证据表明，氯维地平可能比尼卡地平更快达到目标血压，并且与拉贝洛尔相比可能具有更低的血压变异性。</a:t>
                      </a:r>
                      <a:endParaRPr lang="zh-CN" altLang="en-US" sz="1000" spc="60" baseline="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1">
                        <a:lumMod val="20000"/>
                        <a:lumOff val="80000"/>
                      </a:schemeClr>
                    </a:solidFill>
                  </a:tcPr>
                </a:tc>
              </a:tr>
              <a:tr h="492760">
                <a:tc vMerge="1">
                  <a:tcPr marL="107950" marR="107950" marT="63500" marB="63500" anchor="ctr" anchorCtr="0"/>
                </a:tc>
                <a:tc>
                  <a:txBody>
                    <a:bodyPr/>
                    <a:lstStyle/>
                    <a:p>
                      <a:pPr indent="0" algn="l" fontAlgn="auto">
                        <a:lnSpc>
                          <a:spcPct val="120000"/>
                        </a:lnSpc>
                        <a:spcBef>
                          <a:spcPts val="0"/>
                        </a:spcBef>
                        <a:spcAft>
                          <a:spcPts val="0"/>
                        </a:spcAft>
                      </a:pP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ESH</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高血压管理指南（2023年）</a:t>
                      </a:r>
                      <a:r>
                        <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rPr>
                        <a:t>8</a:t>
                      </a:r>
                      <a:endParaRPr lang="en-US" altLang="zh-CN" sz="1000" spc="60" baseline="3000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1">
                        <a:lumMod val="20000"/>
                        <a:lumOff val="80000"/>
                      </a:schemeClr>
                    </a:solidFill>
                  </a:tcPr>
                </a:tc>
                <a:tc>
                  <a:txBody>
                    <a:bodyPr/>
                    <a:lstStyle/>
                    <a:p>
                      <a:pPr marR="0" indent="0" algn="l" defTabSz="914400" rtl="0" fontAlgn="auto">
                        <a:lnSpc>
                          <a:spcPct val="120000"/>
                        </a:lnSpc>
                        <a:spcBef>
                          <a:spcPts val="0"/>
                        </a:spcBef>
                        <a:spcAft>
                          <a:spcPts val="0"/>
                        </a:spcAft>
                        <a:buClrTx/>
                        <a:buSzTx/>
                        <a:buFontTx/>
                        <a:buNone/>
                        <a:defRPr/>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欧洲高血压学会（</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ESH</a:t>
                      </a: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1">
                        <a:lumMod val="20000"/>
                        <a:lumOff val="80000"/>
                      </a:schemeClr>
                    </a:solidFill>
                  </a:tcPr>
                </a:tc>
                <a:tc>
                  <a:txBody>
                    <a:bodyPr/>
                    <a:lstStyle/>
                    <a:p>
                      <a:pPr indent="0" algn="l" fontAlgn="auto">
                        <a:lnSpc>
                          <a:spcPct val="120000"/>
                        </a:lnSpc>
                        <a:spcBef>
                          <a:spcPts val="0"/>
                        </a:spcBef>
                        <a:spcAft>
                          <a:spcPts val="0"/>
                        </a:spcAft>
                      </a:pPr>
                      <a:r>
                        <a:rPr lang="zh-CN" altLang="en-US" sz="1000" spc="60" dirty="0">
                          <a:latin typeface="微软雅黑" panose="020B0503020204020204" pitchFamily="34" charset="-122"/>
                          <a:ea typeface="微软雅黑" panose="020B0503020204020204" pitchFamily="34" charset="-122"/>
                          <a:cs typeface="微软雅黑" panose="020B0503020204020204" pitchFamily="34" charset="-122"/>
                        </a:rPr>
                        <a:t>治疗高血压急症的静脉注射用药物：氯维地平起效时间</a:t>
                      </a:r>
                      <a:r>
                        <a:rPr lang="en-US" altLang="zh-CN" sz="1000" spc="60" dirty="0">
                          <a:latin typeface="微软雅黑" panose="020B0503020204020204" pitchFamily="34" charset="-122"/>
                          <a:ea typeface="微软雅黑" panose="020B0503020204020204" pitchFamily="34" charset="-122"/>
                          <a:cs typeface="微软雅黑" panose="020B0503020204020204" pitchFamily="34" charset="-122"/>
                        </a:rPr>
                        <a:t>2min</a:t>
                      </a:r>
                      <a:r>
                        <a:rPr lang="zh-CN" altLang="en-US" sz="1000" spc="60" baseline="0" dirty="0">
                          <a:latin typeface="微软雅黑" panose="020B0503020204020204" pitchFamily="34" charset="-122"/>
                          <a:ea typeface="微软雅黑" panose="020B0503020204020204" pitchFamily="34" charset="-122"/>
                          <a:cs typeface="微软雅黑" panose="020B0503020204020204" pitchFamily="34" charset="-122"/>
                        </a:rPr>
                        <a:t>。尼卡地平禁忌症：肝功能衰竭。</a:t>
                      </a:r>
                      <a:endParaRPr lang="zh-CN" altLang="en-US" sz="1000" spc="60" baseline="0" dirty="0">
                        <a:latin typeface="微软雅黑" panose="020B0503020204020204" pitchFamily="34" charset="-122"/>
                        <a:ea typeface="微软雅黑" panose="020B0503020204020204" pitchFamily="34" charset="-122"/>
                        <a:cs typeface="微软雅黑" panose="020B0503020204020204" pitchFamily="34" charset="-122"/>
                      </a:endParaRPr>
                    </a:p>
                  </a:txBody>
                  <a:tcPr marL="107950" marR="107950" marT="63500" marB="63500" anchor="ctr">
                    <a:solidFill>
                      <a:schemeClr val="accent1">
                        <a:lumMod val="20000"/>
                        <a:lumOff val="80000"/>
                      </a:schemeClr>
                    </a:solidFill>
                  </a:tcPr>
                </a:tc>
              </a:tr>
            </a:tbl>
          </a:graphicData>
        </a:graphic>
      </p:graphicFrame>
      <p:sp>
        <p:nvSpPr>
          <p:cNvPr id="3" name="文本框 2"/>
          <p:cNvSpPr txBox="1"/>
          <p:nvPr/>
        </p:nvSpPr>
        <p:spPr>
          <a:xfrm>
            <a:off x="316865" y="6209030"/>
            <a:ext cx="5313045" cy="491490"/>
          </a:xfrm>
          <a:prstGeom prst="rect">
            <a:avLst/>
          </a:prstGeom>
          <a:noFill/>
        </p:spPr>
        <p:txBody>
          <a:bodyPr wrap="square" rtlCol="0" anchor="t">
            <a:noAutofit/>
          </a:bodyPr>
          <a:p>
            <a:r>
              <a:rPr lang="en-US" altLang="zh-CN" sz="80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800">
                <a:latin typeface="微软雅黑" panose="020B0503020204020204" pitchFamily="34" charset="-122"/>
                <a:ea typeface="微软雅黑" panose="020B0503020204020204" pitchFamily="34" charset="-122"/>
                <a:cs typeface="微软雅黑" panose="020B0503020204020204" pitchFamily="34" charset="-122"/>
              </a:rPr>
              <a:t>王增武, 王圣, 冯彩霞, &amp; 郑昆文等. 中国卒中患者高血压管理专家共识. 中国卒中杂志</a:t>
            </a:r>
            <a:r>
              <a:rPr lang="en-US" altLang="zh-CN" sz="800">
                <a:latin typeface="微软雅黑" panose="020B0503020204020204" pitchFamily="34" charset="-122"/>
                <a:ea typeface="微软雅黑" panose="020B0503020204020204" pitchFamily="34" charset="-122"/>
                <a:cs typeface="微软雅黑" panose="020B0503020204020204" pitchFamily="34" charset="-122"/>
              </a:rPr>
              <a:t>,19(6), 672-698.</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endParaRPr>
          </a:p>
          <a:p>
            <a:r>
              <a:rPr lang="en-US" sz="80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800">
                <a:latin typeface="微软雅黑" panose="020B0503020204020204" pitchFamily="34" charset="-122"/>
                <a:ea typeface="微软雅黑" panose="020B0503020204020204" pitchFamily="34" charset="-122"/>
                <a:cs typeface="微软雅黑" panose="020B0503020204020204" pitchFamily="34" charset="-122"/>
              </a:rPr>
              <a:t>常红,张素,范凯婷,等.急性缺血性脑卒中静脉溶栓护理指南[</a:t>
            </a:r>
            <a:r>
              <a:rPr lang="en-US" altLang="zh-CN" sz="800">
                <a:latin typeface="微软雅黑" panose="020B0503020204020204" pitchFamily="34" charset="-122"/>
                <a:ea typeface="微软雅黑" panose="020B0503020204020204" pitchFamily="34" charset="-122"/>
                <a:cs typeface="微软雅黑" panose="020B0503020204020204" pitchFamily="34" charset="-122"/>
              </a:rPr>
              <a:t>J].Chinese Journal of Nursing, 2023, 58(1)</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endParaRPr>
          </a:p>
          <a:p>
            <a:r>
              <a:rPr lang="en-US" sz="80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800">
                <a:latin typeface="微软雅黑" panose="020B0503020204020204" pitchFamily="34" charset="-122"/>
                <a:ea typeface="微软雅黑" panose="020B0503020204020204" pitchFamily="34" charset="-122"/>
                <a:cs typeface="微软雅黑" panose="020B0503020204020204" pitchFamily="34" charset="-122"/>
              </a:rPr>
              <a:t>孙英贤,赵连友,田刚,等.高血压急症的问题中国专家共识[</a:t>
            </a:r>
            <a:r>
              <a:rPr lang="en-US" altLang="zh-CN" sz="800">
                <a:latin typeface="微软雅黑" panose="020B0503020204020204" pitchFamily="34" charset="-122"/>
                <a:ea typeface="微软雅黑" panose="020B0503020204020204" pitchFamily="34" charset="-122"/>
                <a:cs typeface="微软雅黑" panose="020B0503020204020204" pitchFamily="34" charset="-122"/>
              </a:rPr>
              <a:t>J].</a:t>
            </a:r>
            <a:r>
              <a:rPr lang="zh-CN" altLang="en-US" sz="800">
                <a:latin typeface="微软雅黑" panose="020B0503020204020204" pitchFamily="34" charset="-122"/>
                <a:ea typeface="微软雅黑" panose="020B0503020204020204" pitchFamily="34" charset="-122"/>
                <a:cs typeface="微软雅黑" panose="020B0503020204020204" pitchFamily="34" charset="-122"/>
              </a:rPr>
              <a:t>中华高血压杂志, 2022, 30(3):207-218.</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endParaRPr>
          </a:p>
          <a:p>
            <a:r>
              <a:rPr lang="en-US" sz="80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800">
                <a:latin typeface="微软雅黑" panose="020B0503020204020204" pitchFamily="34" charset="-122"/>
                <a:ea typeface="微软雅黑" panose="020B0503020204020204" pitchFamily="34" charset="-122"/>
                <a:cs typeface="微软雅黑" panose="020B0503020204020204" pitchFamily="34" charset="-122"/>
              </a:rPr>
              <a:t>国家卫生健康委办公厅关于印发中国脑卒中防治指导规范(2021年版)的通知</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259705" y="6209030"/>
            <a:ext cx="7426960" cy="615315"/>
          </a:xfrm>
          <a:prstGeom prst="rect">
            <a:avLst/>
          </a:prstGeom>
          <a:noFill/>
        </p:spPr>
        <p:txBody>
          <a:bodyPr wrap="square" rtlCol="0" anchor="t">
            <a:noAutofit/>
          </a:bodyPr>
          <a:p>
            <a:pPr lvl="0" algn="l">
              <a:buClrTx/>
              <a:buSzTx/>
              <a:buFontTx/>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5.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Jones DW, Ferdinand KC,</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et al</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J Am Coll Cardiol. 2025 Nov 4;86(18):1567-1678. </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6.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Bress AP, Anderson TS</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et al</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Hypertension. 2024 Aug;81(8):e94-e106. </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7. Sandset EC, Palaiodimou L</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et al</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 Eur Stroke J. 2026 May 6;11(5), 1–56.</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8. Mancia G, Kreutz R</a:t>
            </a:r>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 et al</a:t>
            </a:r>
            <a:r>
              <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rPr>
              <a:t>. J Hypertens. 2023 Dec 1;41(12):1874-2071</a:t>
            </a:r>
            <a:endParaRPr lang="en-US" altLang="zh-CN"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f*1_5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1"/>
  <p:tag name="KSO_WM_UNIT_NOCLEAR" val="0"/>
  <p:tag name="KSO_WM_UNIT_PRESET_TEXT" val="单击此处添加&#10;目录项标题"/>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TEXT_FILL_FORE_SCHEMECOLOR_INDEX" val="5"/>
  <p:tag name="KSO_WM_UNIT_TEXT_FILL_TYPE" val="1"/>
  <p:tag name="KSO_WM_UNIT_USESOURCEFORMAT_APPLY" val="1"/>
</p:tagLst>
</file>

<file path=ppt/tags/tag11.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i*1_3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0"/>
  <p:tag name="KSO_WM_UNIT_NOCLEAR" val="1"/>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e&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USESOURCEFORMAT_APPLY" val="1"/>
</p:tagLst>
</file>

<file path=ppt/tags/tag12.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f*1_3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1"/>
  <p:tag name="KSO_WM_UNIT_NOCLEAR" val="0"/>
  <p:tag name="KSO_WM_UNIT_PRESET_TEXT" val="单击此处添加&#10;目录项标题"/>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TEXT_FILL_FORE_SCHEMECOLOR_INDEX" val="5"/>
  <p:tag name="KSO_WM_UNIT_TEXT_FILL_TYPE" val="1"/>
  <p:tag name="KSO_WM_UNIT_USESOURCEFORMAT_APPLY" val="1"/>
</p:tagLst>
</file>

<file path=ppt/tags/tag13.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40495203_5*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5203"/>
  <p:tag name="KSO_WM_TEMPLATE_CATEGORY" val="custom"/>
  <p:tag name="KSO_WM_UNIT_TEXT_TYPE" val="0"/>
  <p:tag name="KSO_WM_UNIT_NOCLEAR" val="1"/>
  <p:tag name="KSO_WM_UNIT_PRESET_TEXT" val="目录"/>
  <p:tag name="KSO_WM_UNIT_TEXT_FILL_FORE_SCHEMECOLOR_INDEX" val="5"/>
  <p:tag name="KSO_WM_UNIT_TEXT_FILL_TYPE" val="1"/>
  <p:tag name="KSO_WM_UNIT_USESOURCEFORMAT_APPLY" val="1"/>
</p:tagLst>
</file>

<file path=ppt/tags/tag14.xml><?xml version="1.0" encoding="utf-8"?>
<p:tagLst xmlns:p="http://schemas.openxmlformats.org/presentationml/2006/main">
  <p:tag name="KSO_WM_UNIT_TABLE_BEAUTIFY" val="smartTable{ea992be5-a5f2-4cbe-9203-34f71b24876c}"/>
  <p:tag name="TABLE_ENDDRAG_ORIGIN_RECT" val="637*392"/>
  <p:tag name="TABLE_ENDDRAG_RECT" val="38*99*637*392"/>
</p:tagLst>
</file>

<file path=ppt/tags/tag15.xml><?xml version="1.0" encoding="utf-8"?>
<p:tagLst xmlns:p="http://schemas.openxmlformats.org/presentationml/2006/main">
  <p:tag name="TABLE_ENDDRAG_ORIGIN_RECT" val="882*382"/>
  <p:tag name="TABLE_ENDDRAG_RECT" val="36*87*882*382"/>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TABLE_ENDDRAG_ORIGIN_RECT" val="858*301"/>
  <p:tag name="TABLE_ENDDRAG_RECT" val="61*164*858*301"/>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2084.155905511811,&quot;width&quot;:4460.283464566929}"/>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TABLE_ENDDRAG_ORIGIN_RECT" val="847*302"/>
  <p:tag name="TABLE_ENDDRAG_RECT" val="60*154*847*302"/>
</p:tagLst>
</file>

<file path=ppt/tags/tag22.xml><?xml version="1.0" encoding="utf-8"?>
<p:tagLst xmlns:p="http://schemas.openxmlformats.org/presentationml/2006/main">
  <p:tag name="KSO_DOCER_RESOURCE_TRACE_INFO" val="{&quot;id&quot;:&quot;3680432&quot;,&quot;origin&quot;:0,&quot;type&quot;:&quot;icons&quot;,&quot;user&quot;:&quot;191726983&quot;}"/>
</p:tagLst>
</file>

<file path=ppt/tags/tag23.xml><?xml version="1.0" encoding="utf-8"?>
<p:tagLst xmlns:p="http://schemas.openxmlformats.org/presentationml/2006/main">
  <p:tag name="KSO_DOCER_RESOURCE_TRACE_INFO" val="{&quot;id&quot;:&quot;21581625&quot;,&quot;origin&quot;:0,&quot;type&quot;:&quot;icons&quot;,&quot;user&quot;:&quot;191726983&quot;}"/>
</p:tagLst>
</file>

<file path=ppt/tags/tag24.xml><?xml version="1.0" encoding="utf-8"?>
<p:tagLst xmlns:p="http://schemas.openxmlformats.org/presentationml/2006/main">
  <p:tag name="TABLE_ENDDRAG_ORIGIN_RECT" val="897*368"/>
  <p:tag name="TABLE_ENDDRAG_RECT" val="35*85*897*368"/>
  <p:tag name="TABLE_AUTOADJUST_FLAG" val="1"/>
</p:tagLst>
</file>

<file path=ppt/tags/tag25.xml><?xml version="1.0" encoding="utf-8"?>
<p:tagLst xmlns:p="http://schemas.openxmlformats.org/presentationml/2006/main">
  <p:tag name="KSO_WM_DIAGRAM_VIRTUALLY_FRAME" val="{&quot;height&quot;:426.2,&quot;left&quot;:572.85,&quot;top&quot;:83.75,&quot;width&quot;:430.8}"/>
</p:tagLst>
</file>

<file path=ppt/tags/tag26.xml><?xml version="1.0" encoding="utf-8"?>
<p:tagLst xmlns:p="http://schemas.openxmlformats.org/presentationml/2006/main">
  <p:tag name="KSO_WM_DIAGRAM_VIRTUALLY_FRAME" val="{&quot;height&quot;:426.2,&quot;left&quot;:572.85,&quot;top&quot;:83.75,&quot;width&quot;:430.8}"/>
</p:tagLst>
</file>

<file path=ppt/tags/tag27.xml><?xml version="1.0" encoding="utf-8"?>
<p:tagLst xmlns:p="http://schemas.openxmlformats.org/presentationml/2006/main">
  <p:tag name="KSO_WM_DIAGRAM_VIRTUALLY_FRAME" val="{&quot;height&quot;:426.2,&quot;left&quot;:572.85,&quot;top&quot;:83.75,&quot;width&quot;:430.8}"/>
</p:tagLst>
</file>

<file path=ppt/tags/tag28.xml><?xml version="1.0" encoding="utf-8"?>
<p:tagLst xmlns:p="http://schemas.openxmlformats.org/presentationml/2006/main">
  <p:tag name="KSO_WM_DIAGRAM_VIRTUALLY_FRAME" val="{&quot;height&quot;:426.2,&quot;left&quot;:572.85,&quot;top&quot;:83.75,&quot;width&quot;:430.8}"/>
</p:tagLst>
</file>

<file path=ppt/tags/tag29.xml><?xml version="1.0" encoding="utf-8"?>
<p:tagLst xmlns:p="http://schemas.openxmlformats.org/presentationml/2006/main">
  <p:tag name="KSO_WM_DIAGRAM_VIRTUALLY_FRAME" val="{&quot;height&quot;:426.2,&quot;left&quot;:572.85,&quot;top&quot;:83.75,&quot;width&quot;:430.8}"/>
</p:tagLst>
</file>

<file path=ppt/tags/tag3.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i*1_1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0"/>
  <p:tag name="KSO_WM_UNIT_NOCLEAR" val="1"/>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e&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USESOURCEFORMAT_APPLY" val="1"/>
</p:tagLst>
</file>

<file path=ppt/tags/tag30.xml><?xml version="1.0" encoding="utf-8"?>
<p:tagLst xmlns:p="http://schemas.openxmlformats.org/presentationml/2006/main">
  <p:tag name="KSO_WM_DIAGRAM_VIRTUALLY_FRAME" val="{&quot;height&quot;:426.2,&quot;left&quot;:572.85,&quot;top&quot;:83.75,&quot;width&quot;:430.8}"/>
</p:tagLst>
</file>

<file path=ppt/tags/tag31.xml><?xml version="1.0" encoding="utf-8"?>
<p:tagLst xmlns:p="http://schemas.openxmlformats.org/presentationml/2006/main">
  <p:tag name="KSO_WM_DIAGRAM_VIRTUALLY_FRAME" val="{&quot;height&quot;:426.2,&quot;left&quot;:572.85,&quot;top&quot;:83.75,&quot;width&quot;:430.8}"/>
</p:tagLst>
</file>

<file path=ppt/tags/tag32.xml><?xml version="1.0" encoding="utf-8"?>
<p:tagLst xmlns:p="http://schemas.openxmlformats.org/presentationml/2006/main">
  <p:tag name="KSO_WM_DIAGRAM_VIRTUALLY_FRAME" val="{&quot;height&quot;:426.2,&quot;left&quot;:572.85,&quot;top&quot;:83.75,&quot;width&quot;:430.8}"/>
</p:tagLst>
</file>

<file path=ppt/tags/tag33.xml><?xml version="1.0" encoding="utf-8"?>
<p:tagLst xmlns:p="http://schemas.openxmlformats.org/presentationml/2006/main">
  <p:tag name="KSO_WM_DIAGRAM_VIRTUALLY_FRAME" val="{&quot;height&quot;:426.2,&quot;left&quot;:572.85,&quot;top&quot;:83.75,&quot;width&quot;:430.8}"/>
</p:tagLst>
</file>

<file path=ppt/tags/tag34.xml><?xml version="1.0" encoding="utf-8"?>
<p:tagLst xmlns:p="http://schemas.openxmlformats.org/presentationml/2006/main">
  <p:tag name="KSO_WM_DIAGRAM_VIRTUALLY_FRAME" val="{&quot;height&quot;:426.2,&quot;left&quot;:572.85,&quot;top&quot;:83.75,&quot;width&quot;:430.8}"/>
</p:tagLst>
</file>

<file path=ppt/tags/tag35.xml><?xml version="1.0" encoding="utf-8"?>
<p:tagLst xmlns:p="http://schemas.openxmlformats.org/presentationml/2006/main">
  <p:tag name="KSO_WM_DIAGRAM_VIRTUALLY_FRAME" val="{&quot;height&quot;:426.2,&quot;left&quot;:572.85,&quot;top&quot;:83.75,&quot;width&quot;:430.8}"/>
</p:tagLst>
</file>

<file path=ppt/tags/tag36.xml><?xml version="1.0" encoding="utf-8"?>
<p:tagLst xmlns:p="http://schemas.openxmlformats.org/presentationml/2006/main">
  <p:tag name="KSO_WM_DIAGRAM_VIRTUALLY_FRAME" val="{&quot;height&quot;:426.2,&quot;left&quot;:572.85,&quot;top&quot;:83.75,&quot;width&quot;:430.8}"/>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1_1"/>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LINE_FORE_SCHEMECOLOR_INDEX" val="13"/>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solidLine&quot;:{&quot;brightness&quot;:0.3499999940395355,&quot;colorType&quot;:1,&quot;foreColorIndex&quot;:13,&quot;transparency&quot;:0.800000011920929},&quot;type&quot;:1},&quot;shadow&quot;:{&quot;brightness&quot;:-0.2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1_2"/>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1_3"/>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UNIT_FILL_TYPE" val="3"/>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4000000059604645,&quot;colorType&quot;:1,&quot;foreColorIndex&quot;:5,&quot;pos&quot;:0.8799999952316284,&quot;transparency&quot;:1},{&quot;brightness&quot;:0.4000000059604645,&quot;colorType&quot;:1,&quot;foreColorIndex&quot;:5,&quot;pos&quot;:0,&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f*1_1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1"/>
  <p:tag name="KSO_WM_UNIT_NOCLEAR" val="0"/>
  <p:tag name="KSO_WM_UNIT_PRESET_TEXT" val="单击此处添加&#10;目录项标题"/>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TEXT_FILL_FORE_SCHEMECOLOR_INDEX" val="5"/>
  <p:tag name="KSO_WM_UNIT_TEXT_FILL_TYPE" val="1"/>
  <p:tag name="KSO_WM_UNIT_USESOURCEFORMAT_APPLY"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4_1"/>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COLOR_TRICK" val="1"/>
  <p:tag name="KSO_WM_DIAGRAM_COLOR_TEXT_CAN_REMOVE" val="n"/>
  <p:tag name="KSO_WM_UNIT_LINE_FORE_SCHEMECOLOR_INDEX" val="13"/>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solidLine&quot;:{&quot;brightness&quot;:0.3499999940395355,&quot;colorType&quot;:1,&quot;foreColorIndex&quot;:13,&quot;transparency&quot;:0.800000011920929},&quot;type&quot;:1},&quot;shadow&quot;:{&quot;brightness&quot;:-0.2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3_1"/>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LINE_FORE_SCHEMECOLOR_INDEX" val="13"/>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solidLine&quot;:{&quot;brightness&quot;:0.3499999940395355,&quot;colorType&quot;:1,&quot;foreColorIndex&quot;:13,&quot;transparency&quot;:0.800000011920929},&quot;type&quot;:1},&quot;shadow&quot;:{&quot;brightness&quot;:-0.2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3_3"/>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1"/>
  <p:tag name="KSO_WM_DIAGRAM_COLOR_TEXT_CAN_REMOVE" val="n"/>
  <p:tag name="KSO_WM_UNIT_FILL_TYPE" val="3"/>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4000000059604645,&quot;colorType&quot;:1,&quot;foreColorIndex&quot;:5,&quot;pos&quot;:0.8799999952316284,&quot;transparency&quot;:1},{&quot;brightness&quot;:0.4000000059604645,&quot;colorType&quot;:1,&quot;foreColorIndex&quot;:5,&quot;pos&quot;:0,&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2_1"/>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3"/>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4000000059604645,&quot;colorType&quot;:1,&quot;foreColorIndex&quot;:5,&quot;pos&quot;:1,&quot;transparency&quot;:0},{&quot;brightness&quot;:0,&quot;colorType&quot;:1,&quot;foreColorIndex&quot;:5,&quot;pos&quot;:0.25999999046325684,&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a*1_2_1"/>
  <p:tag name="KSO_WM_TEMPLATE_CATEGORY" val="diagram"/>
  <p:tag name="KSO_WM_TEMPLATE_INDEX" val="4049301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UNIT_VALUE" val="17"/>
  <p:tag name="KSO_WM_DIAGRAM_VERSION" val="3"/>
  <p:tag name="KSO_WM_DIAGRAM_COLOR_TRICK" val="1"/>
  <p:tag name="KSO_WM_DIAGRAM_COLOR_TEXT_CAN_REMOVE" val="n"/>
  <p:tag name="KSO_WM_UNIT_PRESET_TEXT" val="加项标题"/>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2_2"/>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VIRTUALLY_FRAME" val="{&quot;height&quot;:391.7750393700787,&quot;left&quot;:48,&quot;top&quot;:103,&quot;width&quot;:864}"/>
  <p:tag name="KSO_WM_DIAGRAM_MAX_ITEMCNT" val="6"/>
  <p:tag name="KSO_WM_DIAGRAM_MIN_ITEMCNT" val="3"/>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x*1_2_1"/>
  <p:tag name="KSO_WM_TEMPLATE_CATEGORY" val="diagram"/>
  <p:tag name="KSO_WM_TEMPLATE_INDEX" val="40493010"/>
  <p:tag name="KSO_WM_UNIT_LAYERLEVEL" val="1_1_1"/>
  <p:tag name="KSO_WM_TAG_VERSION" val="3.0"/>
  <p:tag name="KSO_WM_BEAUTIFY_FLAG" val="#wm#"/>
  <p:tag name="KSO_WM_UNIT_VALUE" val="57*57"/>
  <p:tag name="KSO_WM_DIAGRAM_GROUP_CODE" val="l1-1"/>
  <p:tag name="KSO_WM_UNIT_TYPE" val="l_h_x"/>
  <p:tag name="KSO_WM_UNIT_INDEX" val="1_2_1"/>
  <p:tag name="KSO_WM_DIAGRAM_VERSION" val="3"/>
  <p:tag name="KSO_WM_DIAGRAM_COLOR_TRICK" val="1"/>
  <p:tag name="KSO_WM_DIAGRAM_COLOR_TEXT_CAN_REMOVE" val="n"/>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quot;colorType&quot;:1,&quot;foreColorIndex&quot;:5,&quot;pos&quot;:0.20000000298023224,&quot;transparency&quot;:0},{&quot;brightness&quot;:0.400000005960464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2_3"/>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1"/>
  <p:tag name="KSO_WM_DIAGRAM_COLOR_TEXT_CAN_REMOVE" val="n"/>
  <p:tag name="KSO_WM_UNIT_FILL_TYPE" val="3"/>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4000000059604645,&quot;colorType&quot;:1,&quot;foreColorIndex&quot;:5,&quot;pos&quot;:1,&quot;transparency&quot;:1},{&quot;brightness&quot;:0.6000000238418579,&quot;colorType&quot;:1,&quot;foreColorIndex&quot;:5,&quot;pos&quot;:0,&quot;transparency&quot;:0.7799999713897705}],&quot;type&quot;:3},&quot;glow&quot;:{&quot;colorType&quot;:0},&quot;line&quot;:{&quot;gradient&quot;:[{&quot;brightness&quot;:0,&quot;colorType&quot;:2,&quot;pos&quot;:0,&quot;rgb&quot;:&quot;#ffffff&quot;,&quot;transparency&quot;:0.5},{&quot;brightness&quot;:0.4000000059604645,&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f*1_2_1"/>
  <p:tag name="KSO_WM_TEMPLATE_CATEGORY" val="diagram"/>
  <p:tag name="KSO_WM_TEMPLATE_INDEX" val="40493010"/>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2_1"/>
  <p:tag name="KSO_WM_UNIT_VALUE" val="66"/>
  <p:tag name="KSO_WM_DIAGRAM_VERSION" val="3"/>
  <p:tag name="KSO_WM_DIAGRAM_COLOR_TRICK" val="1"/>
  <p:tag name="KSO_WM_DIAGRAM_COLOR_TEXT_CAN_REMOVE" val="n"/>
  <p:tag name="KSO_WM_UNIT_PRESET_TEXT" val="简明扼要地阐述您的观点。根据需要可酌情增减文字，以便观者准确地理解您传达的思想。单击此处添加文本具体内容"/>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a*1_3_1"/>
  <p:tag name="KSO_WM_TEMPLATE_CATEGORY" val="diagram"/>
  <p:tag name="KSO_WM_TEMPLATE_INDEX" val="4049301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UNIT_VALUE" val="17"/>
  <p:tag name="KSO_WM_DIAGRAM_VERSION" val="3"/>
  <p:tag name="KSO_WM_DIAGRAM_COLOR_TRICK" val="1"/>
  <p:tag name="KSO_WM_DIAGRAM_COLOR_TEXT_CAN_REMOVE" val="n"/>
  <p:tag name="KSO_WM_UNIT_PRESET_TEXT" val="加项标题"/>
  <p:tag name="KSO_WM_UNIT_TEXT_FILL_FORE_SCHEMECOLOR_INDEX" val="1"/>
  <p:tag name="KSO_WM_UNIT_TEXT_FILL_TYPE" val="1"/>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i*1_4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0"/>
  <p:tag name="KSO_WM_UNIT_NOCLEAR" val="1"/>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e&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USESOURCEFORMAT_APPLY"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3_4"/>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3_4"/>
  <p:tag name="KSO_WM_DIAGRAM_VERSION" val="3"/>
  <p:tag name="KSO_WM_DIAGRAM_COLOR_TRICK" val="1"/>
  <p:tag name="KSO_WM_DIAGRAM_COLOR_TEXT_CAN_REMOVE" val="n"/>
  <p:tag name="KSO_WM_UNIT_FILL_TYPE" val="3"/>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4000000059604645,&quot;colorType&quot;:1,&quot;foreColorIndex&quot;:5,&quot;pos&quot;:1,&quot;transparency&quot;:0},{&quot;brightness&quot;:0,&quot;colorType&quot;:1,&quot;foreColorIndex&quot;:5,&quot;pos&quot;:0.05000000074505806,&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f*1_3_1"/>
  <p:tag name="KSO_WM_TEMPLATE_CATEGORY" val="diagram"/>
  <p:tag name="KSO_WM_TEMPLATE_INDEX" val="40493010"/>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3_1"/>
  <p:tag name="KSO_WM_UNIT_VALUE" val="66"/>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x*1_3_1"/>
  <p:tag name="KSO_WM_TEMPLATE_CATEGORY" val="diagram"/>
  <p:tag name="KSO_WM_TEMPLATE_INDEX" val="40493010"/>
  <p:tag name="KSO_WM_UNIT_LAYERLEVEL" val="1_1_1"/>
  <p:tag name="KSO_WM_TAG_VERSION" val="3.0"/>
  <p:tag name="KSO_WM_BEAUTIFY_FLAG" val="#wm#"/>
  <p:tag name="KSO_WM_UNIT_VALUE" val="50*50"/>
  <p:tag name="KSO_WM_DIAGRAM_GROUP_CODE" val="l1-1"/>
  <p:tag name="KSO_WM_UNIT_TYPE" val="l_h_x"/>
  <p:tag name="KSO_WM_UNIT_INDEX" val="1_3_1"/>
  <p:tag name="KSO_WM_DIAGRAM_VERSION" val="3"/>
  <p:tag name="KSO_WM_DIAGRAM_COLOR_TRICK" val="1"/>
  <p:tag name="KSO_WM_DIAGRAM_COLOR_TEXT_CAN_REMOVE" val="n"/>
  <p:tag name="KSO_WM_DIAGRAM_VIRTUALLY_FRAME" val="{&quot;height&quot;:391.7750393700787,&quot;left&quot;:48,&quot;top&quot;:103,&quot;width&quot;:864}"/>
  <p:tag name="KSO_WM_DIAGRAM_MAX_ITEMCNT" val="6"/>
  <p:tag name="KSO_WM_DIAGRAM_MIN_ITEMCNT" val="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a*1_1_1"/>
  <p:tag name="KSO_WM_TEMPLATE_CATEGORY" val="diagram"/>
  <p:tag name="KSO_WM_TEMPLATE_INDEX" val="4049301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UNIT_VALUE" val="17"/>
  <p:tag name="KSO_WM_DIAGRAM_VERSION" val="3"/>
  <p:tag name="KSO_WM_DIAGRAM_COLOR_TRICK" val="1"/>
  <p:tag name="KSO_WM_DIAGRAM_COLOR_TEXT_CAN_REMOVE" val="n"/>
  <p:tag name="KSO_WM_UNIT_PRESET_TEXT" val="加项标题"/>
  <p:tag name="KSO_WM_UNIT_TEXT_FILL_FORE_SCHEMECOLOR_INDEX" val="1"/>
  <p:tag name="KSO_WM_UNIT_TEXT_FILL_TYPE" val="1"/>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1_4"/>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1_4"/>
  <p:tag name="KSO_WM_DIAGRAM_VERSION" val="3"/>
  <p:tag name="KSO_WM_DIAGRAM_COLOR_TRICK" val="1"/>
  <p:tag name="KSO_WM_DIAGRAM_COLOR_TEXT_CAN_REMOVE" val="n"/>
  <p:tag name="KSO_WM_UNIT_FILL_TYPE" val="3"/>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4000000059604645,&quot;colorType&quot;:1,&quot;foreColorIndex&quot;:5,&quot;pos&quot;:1,&quot;transparency&quot;:0},{&quot;brightness&quot;:0,&quot;colorType&quot;:1,&quot;foreColorIndex&quot;:5,&quot;pos&quot;:0.05000000074505806,&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f*1_1_1"/>
  <p:tag name="KSO_WM_TEMPLATE_CATEGORY" val="diagram"/>
  <p:tag name="KSO_WM_TEMPLATE_INDEX" val="40493010"/>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1_1"/>
  <p:tag name="KSO_WM_UNIT_VALUE" val="66"/>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x*1_1_1"/>
  <p:tag name="KSO_WM_TEMPLATE_CATEGORY" val="diagram"/>
  <p:tag name="KSO_WM_TEMPLATE_INDEX" val="40493010"/>
  <p:tag name="KSO_WM_UNIT_LAYERLEVEL" val="1_1_1"/>
  <p:tag name="KSO_WM_TAG_VERSION" val="3.0"/>
  <p:tag name="KSO_WM_BEAUTIFY_FLAG" val="#wm#"/>
  <p:tag name="KSO_WM_UNIT_VALUE" val="50*50"/>
  <p:tag name="KSO_WM_DIAGRAM_GROUP_CODE" val="l1-1"/>
  <p:tag name="KSO_WM_UNIT_TYPE" val="l_h_x"/>
  <p:tag name="KSO_WM_UNIT_INDEX" val="1_1_1"/>
  <p:tag name="KSO_WM_DIAGRAM_VERSION" val="3"/>
  <p:tag name="KSO_WM_DIAGRAM_COLOR_TRICK" val="1"/>
  <p:tag name="KSO_WM_DIAGRAM_COLOR_TEXT_CAN_REMOVE" val="n"/>
  <p:tag name="KSO_WM_DIAGRAM_VIRTUALLY_FRAME" val="{&quot;height&quot;:391.7750393700787,&quot;left&quot;:48,&quot;top&quot;:103,&quot;width&quot;:864}"/>
  <p:tag name="KSO_WM_DIAGRAM_MAX_ITEMCNT" val="6"/>
  <p:tag name="KSO_WM_DIAGRAM_MIN_ITEMCNT" val="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a*1_4_1"/>
  <p:tag name="KSO_WM_TEMPLATE_CATEGORY" val="diagram"/>
  <p:tag name="KSO_WM_TEMPLATE_INDEX" val="40493010"/>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4_1"/>
  <p:tag name="KSO_WM_DIAGRAM_VERSION" val="3"/>
  <p:tag name="KSO_WM_DIAGRAM_COLOR_TRICK" val="1"/>
  <p:tag name="KSO_WM_DIAGRAM_COLOR_TEXT_CAN_REMOVE" val="n"/>
  <p:tag name="KSO_WM_UNIT_PRESET_TEXT" val="加项标题"/>
  <p:tag name="KSO_WM_UNIT_TEXT_FILL_FORE_SCHEMECOLOR_INDEX" val="1"/>
  <p:tag name="KSO_WM_UNIT_TEXT_FILL_TYPE" val="1"/>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4_4"/>
  <p:tag name="KSO_WM_TEMPLATE_CATEGORY" val="diagram"/>
  <p:tag name="KSO_WM_TEMPLATE_INDEX" val="40493010"/>
  <p:tag name="KSO_WM_UNIT_LAYERLEVEL" val="1_1_1"/>
  <p:tag name="KSO_WM_TAG_VERSION" val="3.0"/>
  <p:tag name="KSO_WM_BEAUTIFY_FLAG" val="#wm#"/>
  <p:tag name="KSO_WM_DIAGRAM_GROUP_CODE" val="l1-1"/>
  <p:tag name="KSO_WM_UNIT_TYPE" val="l_h_i"/>
  <p:tag name="KSO_WM_UNIT_INDEX" val="1_4_4"/>
  <p:tag name="KSO_WM_DIAGRAM_VERSION" val="3"/>
  <p:tag name="KSO_WM_DIAGRAM_COLOR_TRICK" val="1"/>
  <p:tag name="KSO_WM_DIAGRAM_COLOR_TEXT_CAN_REMOVE" val="n"/>
  <p:tag name="KSO_WM_UNIT_FILL_TYPE" val="3"/>
  <p:tag name="KSO_WM_DIAGRAM_VIRTUALLY_FRAME" val="{&quot;height&quot;:391.7750393700787,&quot;left&quot;:48,&quot;top&quot;:103,&quot;width&quot;:864}"/>
  <p:tag name="KSO_WM_DIAGRAM_MAX_ITEMCNT" val="6"/>
  <p:tag name="KSO_WM_DIAGRAM_MIN_ITEMCNT" val="3"/>
  <p:tag name="KSO_WM_DIAGRAM_COLOR_MATCH_VALUE" val="{&quot;shape&quot;:{&quot;fill&quot;:{&quot;gradient&quot;:[{&quot;brightness&quot;:0.4000000059604645,&quot;colorType&quot;:1,&quot;foreColorIndex&quot;:5,&quot;pos&quot;:1,&quot;transparency&quot;:0},{&quot;brightness&quot;:0,&quot;colorType&quot;:1,&quot;foreColorIndex&quot;:5,&quot;pos&quot;:0.05000000074505806,&quot;transparency&quot;:0}],&quot;type&quot;:3},&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f*1_4_1"/>
  <p:tag name="KSO_WM_TEMPLATE_CATEGORY" val="diagram"/>
  <p:tag name="KSO_WM_TEMPLATE_INDEX" val="40493010"/>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UNIT_PRESET_TEXT" val="简明扼要地阐述您的观点。根据需要可酌情增减文字，以便观者准确地理解您传达的思想。单击此处添加文本"/>
  <p:tag name="KSO_WM_UNIT_TEXT_FILL_FORE_SCHEMECOLOR_INDEX" val="1"/>
  <p:tag name="KSO_WM_UNIT_TEXT_FILL_TYPE" val="1"/>
  <p:tag name="KSO_WM_UNIT_TEXT_TYPE" val="1"/>
  <p:tag name="KSO_WM_DIAGRAM_VIRTUALLY_FRAME" val="{&quot;height&quot;:391.7750393700787,&quot;left&quot;:48,&quot;top&quot;:103,&quot;width&quot;:864}"/>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f*1_4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1"/>
  <p:tag name="KSO_WM_UNIT_NOCLEAR" val="0"/>
  <p:tag name="KSO_WM_UNIT_PRESET_TEXT" val="单击此处添加&#10;目录项标题"/>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TEXT_FILL_FORE_SCHEMECOLOR_INDEX" val="5"/>
  <p:tag name="KSO_WM_UNIT_TEXT_FILL_TYPE" val="1"/>
  <p:tag name="KSO_WM_UNIT_USESOURCEFORMAT_APPLY"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x*1_4_1"/>
  <p:tag name="KSO_WM_TEMPLATE_CATEGORY" val="diagram"/>
  <p:tag name="KSO_WM_TEMPLATE_INDEX" val="40493010"/>
  <p:tag name="KSO_WM_UNIT_LAYERLEVEL" val="1_1_1"/>
  <p:tag name="KSO_WM_TAG_VERSION" val="3.0"/>
  <p:tag name="KSO_WM_BEAUTIFY_FLAG" val="#wm#"/>
  <p:tag name="KSO_WM_UNIT_VALUE" val="50*50"/>
  <p:tag name="KSO_WM_DIAGRAM_GROUP_CODE" val="l1-1"/>
  <p:tag name="KSO_WM_UNIT_TYPE" val="l_h_x"/>
  <p:tag name="KSO_WM_UNIT_INDEX" val="1_4_1"/>
  <p:tag name="KSO_WM_DIAGRAM_VERSION" val="3"/>
  <p:tag name="KSO_WM_DIAGRAM_COLOR_TRICK" val="1"/>
  <p:tag name="KSO_WM_DIAGRAM_COLOR_TEXT_CAN_REMOVE" val="n"/>
  <p:tag name="KSO_WM_DIAGRAM_VIRTUALLY_FRAME" val="{&quot;height&quot;:391.7750393700787,&quot;left&quot;:48,&quot;top&quot;:103,&quot;width&quot;:864}"/>
  <p:tag name="KSO_WM_DIAGRAM_MAX_ITEMCNT" val="6"/>
  <p:tag name="KSO_WM_DIAGRAM_MIN_ITEMCNT" val="3"/>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3010_2*l_h_i*1_2_3"/>
  <p:tag name="KSO_WM_TEMPLATE_CATEGORY" val="diagram"/>
  <p:tag name="KSO_WM_TEMPLATE_INDEX" val="40493010"/>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UNIT_FILL_TYPE" val="3"/>
  <p:tag name="KSO_WM_DIAGRAM_VIRTUALLY_FRAME" val="{&quot;height&quot;:383.77500610351564,&quot;left&quot;:48,&quot;top&quot;:122.6,&quot;width&quot;:864}"/>
  <p:tag name="KSO_WM_DIAGRAM_MAX_ITEMCNT" val="6"/>
  <p:tag name="KSO_WM_DIAGRAM_MIN_ITEMCNT" val="3"/>
  <p:tag name="KSO_WM_DIAGRAM_COLOR_MATCH_VALUE" val="{&quot;shape&quot;:{&quot;fill&quot;:{&quot;gradient&quot;:[{&quot;brightness&quot;:0.4000000059604645,&quot;colorType&quot;:1,&quot;foreColorIndex&quot;:5,&quot;pos&quot;:1,&quot;transparency&quot;:1},{&quot;brightness&quot;:0.6000000238418579,&quot;colorType&quot;:1,&quot;foreColorIndex&quot;:5,&quot;pos&quot;:0,&quot;transparency&quot;:0.7799999713897705}],&quot;type&quot;:3},&quot;glow&quot;:{&quot;colorType&quot;:0},&quot;line&quot;:{&quot;gradient&quot;:[{&quot;brightness&quot;:0,&quot;colorType&quot;:2,&quot;pos&quot;:0,&quot;rgb&quot;:&quot;#ffffff&quot;,&quot;transparency&quot;:0.5},{&quot;brightness&quot;:0.4000000059604645,&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2.xml><?xml version="1.0" encoding="utf-8"?>
<p:tagLst xmlns:p="http://schemas.openxmlformats.org/presentationml/2006/main">
  <p:tag name="COMMONDATA" val="eyJoZGlkIjoiYmIyNWVkYmU3NWFmYzU5ODE0YmRmYWQyMTc1ZjBhMTcifQ=="/>
  <p:tag name="RESOURCE_RECORD_KEY" val="{&quot;70&quot;:[3314316]}"/>
  <p:tag name="resource_record_key" val="{&quot;10&quot;:[21581625],&quot;65&quot;:[20202601],&quot;70&quot;:[3314316]}"/>
</p:tagLst>
</file>

<file path=ppt/tags/tag7.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i*1_2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0"/>
  <p:tag name="KSO_WM_UNIT_NOCLEAR" val="1"/>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e&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USESOURCEFORMAT_APPLY" val="1"/>
</p:tagLst>
</file>

<file path=ppt/tags/tag8.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f*1_2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1"/>
  <p:tag name="KSO_WM_UNIT_NOCLEAR" val="0"/>
  <p:tag name="KSO_WM_UNIT_PRESET_TEXT" val="单击此处添加&#10;目录项标题"/>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TEXT_FILL_FORE_SCHEMECOLOR_INDEX" val="5"/>
  <p:tag name="KSO_WM_UNIT_TEXT_FILL_TYPE" val="1"/>
  <p:tag name="KSO_WM_UNIT_USESOURCEFORMAT_APPLY" val="1"/>
</p:tagLst>
</file>

<file path=ppt/tags/tag9.xml><?xml version="1.0" encoding="utf-8"?>
<p:tagLst xmlns:p="http://schemas.openxmlformats.org/presentationml/2006/main">
  <p:tag name="KSO_WM_UNIT_TYPE" val="l_h_i"/>
  <p:tag name="KSO_WM_UNIT_SUBTYPE" val="d"/>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40495203_5*l_h_i*1_5_1"/>
  <p:tag name="KSO_WM_UNIT_ISNUMDGMTITLE" val="0"/>
  <p:tag name="KSO_WM_UNIT_HIGHLIGHT" val="0"/>
  <p:tag name="KSO_WM_UNIT_COMPATIBLE" val="0"/>
  <p:tag name="KSO_WM_UNIT_DIAGRAM_ISNUMVISUAL" val="0"/>
  <p:tag name="KSO_WM_UNIT_DIAGRAM_ISREFERUNIT" val="0"/>
  <p:tag name="KSO_WM_UNIT_LAYERLEVEL" val="1_1_1"/>
  <p:tag name="KSO_WM_TEMPLATE_INDEX" val="40495203"/>
  <p:tag name="KSO_WM_TEMPLATE_CATEGORY" val="custom"/>
  <p:tag name="KSO_WM_UNIT_TEXT_TYPE" val="0"/>
  <p:tag name="KSO_WM_UNIT_NOCLEAR" val="1"/>
  <p:tag name="KSO_WM_DIAGRAM_MAX_ITEMCNT" val="6"/>
  <p:tag name="KSO_WM_DIAGRAM_MIN_ITEMCNT" val="2"/>
  <p:tag name="KSO_WM_DIAGRAM_VIRTUALLY_FRAME" val="{&quot;height&quot;:238.7000732421875,&quot;left&quot;:113.8,&quot;top&quot;:197.72496337890624,&quot;width&quot;:728.051574803149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e&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6447</Words>
  <Application>WPS 演示</Application>
  <PresentationFormat>宽屏</PresentationFormat>
  <Paragraphs>470</Paragraphs>
  <Slides>11</Slides>
  <Notes>2</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11</vt:i4>
      </vt:variant>
    </vt:vector>
  </HeadingPairs>
  <TitlesOfParts>
    <vt:vector size="31" baseType="lpstr">
      <vt:lpstr>Arial</vt:lpstr>
      <vt:lpstr>宋体</vt:lpstr>
      <vt:lpstr>Wingdings</vt:lpstr>
      <vt:lpstr>思源宋体 CN Heavy</vt:lpstr>
      <vt:lpstr>Aparajita</vt:lpstr>
      <vt:lpstr>Wingdings</vt:lpstr>
      <vt:lpstr>微软雅黑</vt:lpstr>
      <vt:lpstr>字魂105号-简雅黑</vt:lpstr>
      <vt:lpstr>Times New Roman</vt:lpstr>
      <vt:lpstr>Noto Sans SC</vt:lpstr>
      <vt:lpstr>Segoe Print</vt:lpstr>
      <vt:lpstr>Alibaba PuHuiTi R</vt:lpstr>
      <vt:lpstr>汉仪铸字美心体简</vt:lpstr>
      <vt:lpstr>Bookshelf Symbol 7</vt:lpstr>
      <vt:lpstr>Calibri</vt:lpstr>
      <vt:lpstr>Arial Unicode MS</vt:lpstr>
      <vt:lpstr>Nirmala UI</vt:lpstr>
      <vt:lpstr>黑体</vt:lpstr>
      <vt:lpstr>MS PGothic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财务年终总结</dc:title>
  <dc:creator>Administrator</dc:creator>
  <cp:lastModifiedBy>小敏</cp:lastModifiedBy>
  <cp:revision>440</cp:revision>
  <cp:lastPrinted>2025-02-21T07:30:00Z</cp:lastPrinted>
  <dcterms:created xsi:type="dcterms:W3CDTF">2021-11-10T12:49:00Z</dcterms:created>
  <dcterms:modified xsi:type="dcterms:W3CDTF">2026-06-09T06:13:11Z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48BE127E6C134BDF8F06FA1C11EEEE99_13</vt:lpwstr>
  </property>
  <property fmtid="{D5CDD505-2E9C-101B-9397-08002B2CF9AE}" pid="3" name="KSOProductBuildVer">
    <vt:lpwstr>2052-12.1.0.26895</vt:lpwstr>
  </property>
</Properties>
</file>