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2.xml" ContentType="application/vnd.openxmlformats-officedocument.presentationml.notesSlide+xml"/>
  <Override PartName="/ppt/tags/tag19.xml" ContentType="application/vnd.openxmlformats-officedocument.presentationml.tags+xml"/>
  <Override PartName="/ppt/notesSlides/notesSlide3.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4.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5.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notesSlides/notesSlide6.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notesSlides/notesSlide7.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notesSlides/notesSlide8.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notesSlides/notesSlide10.xml" ContentType="application/vnd.openxmlformats-officedocument.presentationml.notesSlide+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16766827" r:id="rId2"/>
    <p:sldId id="16766818" r:id="rId3"/>
    <p:sldId id="16766833" r:id="rId4"/>
    <p:sldId id="16766822" r:id="rId5"/>
    <p:sldId id="16766834" r:id="rId6"/>
    <p:sldId id="16766824" r:id="rId7"/>
    <p:sldId id="16766835" r:id="rId8"/>
    <p:sldId id="16766836" r:id="rId9"/>
    <p:sldId id="16766814" r:id="rId10"/>
    <p:sldId id="16766837" r:id="rId11"/>
    <p:sldId id="16766839" r:id="rId12"/>
  </p:sldIdLst>
  <p:sldSz cx="12192000" cy="6858000"/>
  <p:notesSz cx="9926638" cy="6797675"/>
  <p:custDataLst>
    <p:tags r:id="rId1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21" userDrawn="1">
          <p15:clr>
            <a:srgbClr val="A4A3A4"/>
          </p15:clr>
        </p15:guide>
        <p15:guide id="3" pos="192" userDrawn="1">
          <p15:clr>
            <a:srgbClr val="A4A3A4"/>
          </p15:clr>
        </p15:guide>
        <p15:guide id="4" orient="horz" pos="4142" userDrawn="1">
          <p15:clr>
            <a:srgbClr val="A4A3A4"/>
          </p15:clr>
        </p15:guide>
        <p15:guide id="5" orient="horz" pos="541"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85AEE9A-3021-74FA-AD4F-86B4D2912F36}" name="Reviewer" initials="Reviewer" userId="Reviewer"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55573"/>
    <a:srgbClr val="96B3C0"/>
    <a:srgbClr val="104863"/>
    <a:srgbClr val="C0D1D9"/>
    <a:srgbClr val="659BB1"/>
    <a:srgbClr val="7F7F7F"/>
    <a:srgbClr val="83AFC1"/>
    <a:srgbClr val="508AA0"/>
    <a:srgbClr val="1048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7F5D2FC-F735-4E6A-B3A2-48DC138EE834}" styleName="表样式 1 14">
    <a:wholeTbl>
      <a:tcTxStyle>
        <a:fontRef idx="none">
          <a:srgbClr val="000000"/>
        </a:fontRef>
      </a:tcTxStyle>
      <a:tcStyle>
        <a:tcBdr>
          <a:left>
            <a:ln w="12700" cmpd="sng">
              <a:solidFill>
                <a:schemeClr val="accent4"/>
              </a:solidFill>
              <a:prstDash val="solid"/>
            </a:ln>
          </a:left>
          <a:right>
            <a:ln w="12700" cmpd="sng">
              <a:solidFill>
                <a:schemeClr val="accent4"/>
              </a:solidFill>
              <a:prstDash val="solid"/>
            </a:ln>
          </a:right>
          <a:top>
            <a:ln w="12700" cmpd="sng">
              <a:solidFill>
                <a:schemeClr val="accent4"/>
              </a:solidFill>
              <a:prstDash val="solid"/>
            </a:ln>
          </a:top>
          <a:bottom>
            <a:ln w="12700" cmpd="sng">
              <a:solidFill>
                <a:schemeClr val="accent4"/>
              </a:solidFill>
              <a:prstDash val="solid"/>
            </a:ln>
          </a:bottom>
          <a:insideH>
            <a:ln>
              <a:noFill/>
            </a:ln>
          </a:insideH>
          <a:insideV>
            <a:ln>
              <a:noFill/>
            </a:ln>
          </a:insideV>
        </a:tcBdr>
        <a:fill>
          <a:solidFill>
            <a:srgbClr val="FFFFFF"/>
          </a:solidFill>
        </a:fill>
      </a:tcStyle>
    </a:wholeTbl>
    <a:band2H>
      <a:tcStyle>
        <a:tcBdr/>
        <a:fill>
          <a:solidFill>
            <a:schemeClr val="accent4">
              <a:lumMod val="10000"/>
              <a:lumOff val="90000"/>
            </a:schemeClr>
          </a:solidFill>
        </a:fill>
      </a:tcStyle>
    </a:band2H>
    <a:band1V>
      <a:tcStyle>
        <a:tcBdr>
          <a:left>
            <a:ln w="12700" cmpd="sng">
              <a:solidFill>
                <a:schemeClr val="accent4"/>
              </a:solidFill>
              <a:prstDash val="solid"/>
            </a:ln>
          </a:left>
          <a:right>
            <a:ln w="12700" cmpd="sng">
              <a:solidFill>
                <a:schemeClr val="accent4"/>
              </a:solidFill>
              <a:prstDash val="solid"/>
            </a:ln>
          </a:right>
          <a:top>
            <a:ln w="12700" cmpd="sng">
              <a:solidFill>
                <a:schemeClr val="accent4"/>
              </a:solidFill>
              <a:prstDash val="solid"/>
            </a:ln>
          </a:top>
          <a:bottom>
            <a:ln w="12700" cmpd="sng">
              <a:solidFill>
                <a:schemeClr val="accent4"/>
              </a:solidFill>
              <a:prstDash val="solid"/>
            </a:ln>
          </a:bottom>
          <a:insideH>
            <a:ln>
              <a:noFill/>
            </a:ln>
          </a:insideH>
          <a:insideV>
            <a:ln>
              <a:noFill/>
            </a:ln>
          </a:insideV>
        </a:tcBdr>
        <a:fill>
          <a:solidFill>
            <a:schemeClr val="accent4">
              <a:lumMod val="10000"/>
              <a:lumOff val="90000"/>
            </a:schemeClr>
          </a:solidFill>
        </a:fill>
      </a:tcStyle>
    </a:band1V>
    <a:band2V>
      <a:tcStyle>
        <a:tcBdr>
          <a:left>
            <a:ln>
              <a:noFill/>
            </a:ln>
          </a:left>
          <a:right>
            <a:ln>
              <a:noFill/>
            </a:ln>
          </a:right>
          <a:top>
            <a:ln w="12700" cmpd="sng">
              <a:solidFill>
                <a:schemeClr val="accent4"/>
              </a:solidFill>
              <a:prstDash val="solid"/>
            </a:ln>
          </a:top>
          <a:bottom>
            <a:ln w="12700" cmpd="sng">
              <a:solidFill>
                <a:schemeClr val="accent4"/>
              </a:solidFill>
              <a:prstDash val="solid"/>
            </a:ln>
          </a:bottom>
          <a:insideH>
            <a:ln>
              <a:noFill/>
            </a:ln>
          </a:insideH>
          <a:insideV>
            <a:ln>
              <a:noFill/>
            </a:ln>
          </a:insideV>
        </a:tcBdr>
      </a:tcStyle>
    </a:band2V>
    <a:lastCol>
      <a:tcTxStyle b="on">
        <a:fontRef idx="none">
          <a:srgbClr val="08090C"/>
        </a:fontRef>
      </a:tcTxStyle>
      <a:tcStyle>
        <a:tcBdr>
          <a:left>
            <a:ln>
              <a:noFill/>
            </a:ln>
          </a:left>
          <a:right>
            <a:ln w="12700" cmpd="sng">
              <a:solidFill>
                <a:schemeClr val="accent4"/>
              </a:solidFill>
              <a:prstDash val="solid"/>
            </a:ln>
          </a:right>
          <a:top>
            <a:ln w="12700" cmpd="sng">
              <a:solidFill>
                <a:schemeClr val="accent4"/>
              </a:solidFill>
              <a:prstDash val="solid"/>
            </a:ln>
          </a:top>
          <a:bottom>
            <a:ln w="12700" cmpd="sng">
              <a:solidFill>
                <a:schemeClr val="accent4"/>
              </a:solidFill>
              <a:prstDash val="solid"/>
            </a:ln>
          </a:bottom>
          <a:insideH>
            <a:ln>
              <a:noFill/>
            </a:ln>
          </a:insideH>
          <a:insideV>
            <a:ln>
              <a:noFill/>
            </a:ln>
          </a:insideV>
        </a:tcBdr>
        <a:fill>
          <a:solidFill>
            <a:schemeClr val="accent4">
              <a:lumMod val="20000"/>
              <a:lumOff val="80000"/>
            </a:schemeClr>
          </a:solidFill>
        </a:fill>
      </a:tcStyle>
    </a:lastCol>
    <a:firstCol>
      <a:tcTxStyle b="on">
        <a:fontRef idx="none">
          <a:srgbClr val="08090C"/>
        </a:fontRef>
      </a:tcTxStyle>
      <a:tcStyle>
        <a:tcBdr>
          <a:left>
            <a:ln w="12700" cmpd="sng">
              <a:solidFill>
                <a:schemeClr val="accent4"/>
              </a:solidFill>
              <a:prstDash val="solid"/>
            </a:ln>
          </a:left>
          <a:right>
            <a:ln>
              <a:noFill/>
            </a:ln>
          </a:right>
          <a:top>
            <a:ln w="12700" cmpd="sng">
              <a:solidFill>
                <a:schemeClr val="accent4"/>
              </a:solidFill>
              <a:prstDash val="solid"/>
            </a:ln>
          </a:top>
          <a:bottom>
            <a:ln w="12700" cmpd="sng">
              <a:solidFill>
                <a:schemeClr val="accent4"/>
              </a:solidFill>
              <a:prstDash val="solid"/>
            </a:ln>
          </a:bottom>
          <a:insideH>
            <a:ln>
              <a:noFill/>
            </a:ln>
          </a:insideH>
          <a:insideV>
            <a:ln>
              <a:noFill/>
            </a:ln>
          </a:insideV>
        </a:tcBdr>
        <a:fill>
          <a:solidFill>
            <a:schemeClr val="accent4">
              <a:lumMod val="20000"/>
              <a:lumOff val="80000"/>
            </a:schemeClr>
          </a:solidFill>
        </a:fill>
      </a:tcStyle>
    </a:firstCol>
    <a:lastRow>
      <a:tcTxStyle b="on">
        <a:fontRef idx="none">
          <a:schemeClr val="accent4"/>
        </a:fontRef>
      </a:tcTxStyle>
      <a:tcStyle>
        <a:tcBdr>
          <a:left>
            <a:ln w="12700" cmpd="sng">
              <a:solidFill>
                <a:schemeClr val="accent4"/>
              </a:solidFill>
              <a:prstDash val="solid"/>
            </a:ln>
          </a:left>
          <a:right>
            <a:ln w="12700" cmpd="sng">
              <a:solidFill>
                <a:schemeClr val="accent4"/>
              </a:solidFill>
              <a:prstDash val="solid"/>
            </a:ln>
          </a:right>
          <a:top>
            <a:ln w="9525" cmpd="sng">
              <a:solidFill>
                <a:schemeClr val="accent4"/>
              </a:solidFill>
              <a:prstDash val="solid"/>
            </a:ln>
          </a:top>
          <a:bottom>
            <a:ln w="12700" cmpd="sng">
              <a:solidFill>
                <a:schemeClr val="accent4"/>
              </a:solidFill>
              <a:prstDash val="solid"/>
            </a:ln>
          </a:bottom>
          <a:insideH>
            <a:ln>
              <a:noFill/>
            </a:ln>
          </a:insideH>
          <a:insideV>
            <a:ln>
              <a:noFill/>
            </a:ln>
          </a:insideV>
        </a:tcBdr>
        <a:fill>
          <a:solidFill>
            <a:srgbClr val="FFFFFF"/>
          </a:solidFill>
        </a:fill>
      </a:tcStyle>
    </a:lastRow>
    <a:seCell>
      <a:tcStyle>
        <a:tcBdr>
          <a:left>
            <a:ln>
              <a:noFill/>
            </a:ln>
          </a:left>
          <a:right>
            <a:ln w="12700" cmpd="sng">
              <a:solidFill>
                <a:schemeClr val="accent4"/>
              </a:solidFill>
              <a:prstDash val="solid"/>
            </a:ln>
          </a:right>
          <a:top>
            <a:ln w="9525" cmpd="sng">
              <a:solidFill>
                <a:schemeClr val="accent4"/>
              </a:solidFill>
              <a:prstDash val="solid"/>
            </a:ln>
          </a:top>
          <a:bottom>
            <a:ln w="12700" cmpd="sng">
              <a:solidFill>
                <a:schemeClr val="accent4"/>
              </a:solidFill>
              <a:prstDash val="solid"/>
            </a:ln>
          </a:bottom>
          <a:insideH>
            <a:ln>
              <a:noFill/>
            </a:ln>
          </a:insideH>
          <a:insideV>
            <a:ln>
              <a:noFill/>
            </a:ln>
          </a:insideV>
        </a:tcBdr>
        <a:fill>
          <a:solidFill>
            <a:srgbClr val="FFFFFF"/>
          </a:solidFill>
        </a:fill>
      </a:tcStyle>
    </a:seCell>
    <a:swCell>
      <a:tcStyle>
        <a:tcBdr>
          <a:left>
            <a:ln w="12700" cmpd="sng">
              <a:solidFill>
                <a:schemeClr val="accent4"/>
              </a:solidFill>
              <a:prstDash val="solid"/>
            </a:ln>
          </a:left>
          <a:right>
            <a:ln>
              <a:noFill/>
            </a:ln>
          </a:right>
          <a:top>
            <a:ln w="9525" cmpd="sng">
              <a:solidFill>
                <a:schemeClr val="accent4"/>
              </a:solidFill>
              <a:prstDash val="solid"/>
            </a:ln>
          </a:top>
          <a:bottom>
            <a:ln w="12700" cmpd="sng">
              <a:solidFill>
                <a:schemeClr val="accent4"/>
              </a:solidFill>
              <a:prstDash val="solid"/>
            </a:ln>
          </a:bottom>
          <a:insideH>
            <a:ln>
              <a:noFill/>
            </a:ln>
          </a:insideH>
          <a:insideV>
            <a:ln>
              <a:noFill/>
            </a:ln>
          </a:insideV>
        </a:tcBdr>
        <a:fill>
          <a:solidFill>
            <a:srgbClr val="FFFFFF"/>
          </a:solidFill>
        </a:fill>
      </a:tcStyle>
    </a:swCell>
    <a:firstRow>
      <a:tcTxStyle b="on">
        <a:fontRef idx="none">
          <a:schemeClr val="accent4"/>
        </a:fontRef>
      </a:tcTxStyle>
      <a:tcStyle>
        <a:tcBdr>
          <a:left>
            <a:ln w="12700" cmpd="sng">
              <a:solidFill>
                <a:schemeClr val="accent4"/>
              </a:solidFill>
              <a:prstDash val="solid"/>
            </a:ln>
          </a:left>
          <a:right>
            <a:ln w="12700" cmpd="sng">
              <a:solidFill>
                <a:schemeClr val="accent4"/>
              </a:solidFill>
              <a:prstDash val="solid"/>
            </a:ln>
          </a:right>
          <a:top>
            <a:ln w="12700" cmpd="sng">
              <a:solidFill>
                <a:schemeClr val="accent4"/>
              </a:solidFill>
              <a:prstDash val="solid"/>
            </a:ln>
          </a:top>
          <a:bottom>
            <a:ln w="12700" cmpd="sng">
              <a:solidFill>
                <a:schemeClr val="accent4"/>
              </a:solidFill>
              <a:prstDash val="solid"/>
            </a:ln>
          </a:bottom>
          <a:insideH>
            <a:ln>
              <a:noFill/>
            </a:ln>
          </a:insideH>
          <a:insideV>
            <a:ln>
              <a:noFill/>
            </a:ln>
          </a:insideV>
        </a:tcBdr>
        <a:fill>
          <a:solidFill>
            <a:srgbClr val="FFFFFF"/>
          </a:solidFill>
        </a:fill>
      </a:tcStyle>
    </a:firstRow>
  </a:tblStyle>
  <a:tblStyle styleId="{BA367925-0679-49AA-A13E-9AC6327184A5}" styleName="表样式 1 17">
    <a:wholeTbl>
      <a:tcTxStyle>
        <a:fontRef idx="none">
          <a:srgbClr val="000000"/>
        </a:fontRef>
      </a:tcTxStyle>
      <a:tcStyle>
        <a:tcBdr>
          <a:left>
            <a:ln w="9525" cmpd="sng">
              <a:solidFill>
                <a:schemeClr val="accent4"/>
              </a:solidFill>
              <a:prstDash val="solid"/>
            </a:ln>
          </a:left>
          <a:right>
            <a:ln w="9525" cmpd="sng">
              <a:solidFill>
                <a:schemeClr val="accent4"/>
              </a:solidFill>
              <a:prstDash val="solid"/>
            </a:ln>
          </a:right>
          <a:top>
            <a:ln w="9525" cmpd="sng">
              <a:solidFill>
                <a:schemeClr val="accent4"/>
              </a:solidFill>
              <a:prstDash val="solid"/>
            </a:ln>
          </a:top>
          <a:bottom>
            <a:ln w="9525" cmpd="sng">
              <a:solidFill>
                <a:schemeClr val="accent4"/>
              </a:solidFill>
              <a:prstDash val="solid"/>
            </a:ln>
          </a:bottom>
          <a:insideH>
            <a:ln>
              <a:noFill/>
            </a:ln>
          </a:insideH>
          <a:insideV>
            <a:ln w="9525" cmpd="sng">
              <a:solidFill>
                <a:schemeClr val="accent4"/>
              </a:solidFill>
              <a:prstDash val="solid"/>
            </a:ln>
          </a:insideV>
        </a:tcBdr>
        <a:fill>
          <a:solidFill>
            <a:srgbClr val="FFFFFF"/>
          </a:solidFill>
        </a:fill>
      </a:tcStyle>
    </a:wholeTbl>
    <a:band2H>
      <a:tcStyle>
        <a:tcBdr/>
        <a:fill>
          <a:solidFill>
            <a:schemeClr val="accent4">
              <a:lumMod val="10000"/>
              <a:lumOff val="90000"/>
            </a:schemeClr>
          </a:solidFill>
        </a:fill>
      </a:tcStyle>
    </a:band2H>
    <a:band1V>
      <a:tcStyle>
        <a:tcBdr>
          <a:left>
            <a:ln w="9525" cmpd="sng">
              <a:solidFill>
                <a:schemeClr val="accent4"/>
              </a:solidFill>
              <a:prstDash val="solid"/>
            </a:ln>
          </a:left>
          <a:right>
            <a:ln w="9525" cmpd="sng">
              <a:solidFill>
                <a:schemeClr val="accent4"/>
              </a:solidFill>
              <a:prstDash val="solid"/>
            </a:ln>
          </a:right>
          <a:top>
            <a:ln w="9525" cmpd="sng">
              <a:solidFill>
                <a:schemeClr val="accent4"/>
              </a:solidFill>
              <a:prstDash val="solid"/>
            </a:ln>
          </a:top>
          <a:bottom>
            <a:ln w="9525" cmpd="sng">
              <a:solidFill>
                <a:schemeClr val="accent4"/>
              </a:solidFill>
              <a:prstDash val="solid"/>
            </a:ln>
          </a:bottom>
          <a:insideH>
            <a:ln>
              <a:noFill/>
            </a:ln>
          </a:insideH>
          <a:insideV>
            <a:ln>
              <a:noFill/>
            </a:ln>
          </a:insideV>
        </a:tcBdr>
        <a:fill>
          <a:solidFill>
            <a:schemeClr val="accent4">
              <a:lumMod val="10000"/>
              <a:lumOff val="90000"/>
            </a:schemeClr>
          </a:solidFill>
        </a:fill>
      </a:tcStyle>
    </a:band1V>
    <a:lastCol>
      <a:tcTxStyle b="on">
        <a:fontRef idx="none">
          <a:srgbClr val="08090C"/>
        </a:fontRef>
      </a:tcTxStyle>
      <a:tcStyle>
        <a:tcBdr>
          <a:left>
            <a:ln w="9525" cmpd="sng">
              <a:solidFill>
                <a:schemeClr val="accent4"/>
              </a:solidFill>
              <a:prstDash val="solid"/>
            </a:ln>
          </a:left>
          <a:right>
            <a:ln w="9525" cmpd="sng">
              <a:solidFill>
                <a:schemeClr val="accent4"/>
              </a:solidFill>
              <a:prstDash val="solid"/>
            </a:ln>
          </a:right>
          <a:top>
            <a:ln w="9525" cmpd="sng">
              <a:solidFill>
                <a:schemeClr val="accent4"/>
              </a:solidFill>
              <a:prstDash val="solid"/>
            </a:ln>
          </a:top>
          <a:bottom>
            <a:ln w="9525" cmpd="sng">
              <a:solidFill>
                <a:schemeClr val="accent4"/>
              </a:solidFill>
              <a:prstDash val="solid"/>
            </a:ln>
          </a:bottom>
          <a:insideH>
            <a:ln>
              <a:noFill/>
            </a:ln>
          </a:insideH>
          <a:insideV>
            <a:ln>
              <a:noFill/>
            </a:ln>
          </a:insideV>
        </a:tcBdr>
        <a:fill>
          <a:solidFill>
            <a:schemeClr val="accent4">
              <a:lumMod val="20000"/>
              <a:lumOff val="80000"/>
            </a:schemeClr>
          </a:solidFill>
        </a:fill>
      </a:tcStyle>
    </a:lastCol>
    <a:firstCol>
      <a:tcTxStyle b="on">
        <a:fontRef idx="none">
          <a:srgbClr val="08090C"/>
        </a:fontRef>
      </a:tcTxStyle>
      <a:tcStyle>
        <a:tcBdr>
          <a:left>
            <a:ln w="9525" cmpd="sng">
              <a:solidFill>
                <a:schemeClr val="accent4"/>
              </a:solidFill>
              <a:prstDash val="solid"/>
            </a:ln>
          </a:left>
          <a:right>
            <a:ln w="9525" cmpd="sng">
              <a:solidFill>
                <a:schemeClr val="accent4"/>
              </a:solidFill>
              <a:prstDash val="solid"/>
            </a:ln>
          </a:right>
          <a:top>
            <a:ln w="9525" cmpd="sng">
              <a:solidFill>
                <a:schemeClr val="accent4"/>
              </a:solidFill>
              <a:prstDash val="solid"/>
            </a:ln>
          </a:top>
          <a:bottom>
            <a:ln w="9525" cmpd="sng">
              <a:solidFill>
                <a:schemeClr val="accent4"/>
              </a:solidFill>
              <a:prstDash val="solid"/>
            </a:ln>
          </a:bottom>
          <a:insideH>
            <a:ln>
              <a:noFill/>
            </a:ln>
          </a:insideH>
          <a:insideV>
            <a:ln>
              <a:noFill/>
            </a:ln>
          </a:insideV>
        </a:tcBdr>
        <a:fill>
          <a:solidFill>
            <a:schemeClr val="accent4">
              <a:lumMod val="20000"/>
              <a:lumOff val="80000"/>
            </a:schemeClr>
          </a:solidFill>
        </a:fill>
      </a:tcStyle>
    </a:firstCol>
    <a:lastRow>
      <a:tcTxStyle b="on">
        <a:fontRef idx="none">
          <a:schemeClr val="accent4"/>
        </a:fontRef>
      </a:tcTxStyle>
      <a:tcStyle>
        <a:tcBdr>
          <a:left>
            <a:ln w="9525" cmpd="sng">
              <a:solidFill>
                <a:schemeClr val="accent4"/>
              </a:solidFill>
              <a:prstDash val="solid"/>
            </a:ln>
          </a:left>
          <a:right>
            <a:ln w="9525" cmpd="sng">
              <a:solidFill>
                <a:schemeClr val="accent4"/>
              </a:solidFill>
              <a:prstDash val="solid"/>
            </a:ln>
          </a:right>
          <a:top>
            <a:ln w="9525" cmpd="sng">
              <a:solidFill>
                <a:schemeClr val="accent4"/>
              </a:solidFill>
              <a:prstDash val="solid"/>
            </a:ln>
          </a:top>
          <a:bottom>
            <a:ln w="9525" cmpd="sng">
              <a:solidFill>
                <a:schemeClr val="accent4"/>
              </a:solidFill>
              <a:prstDash val="solid"/>
            </a:ln>
          </a:bottom>
          <a:insideH>
            <a:ln>
              <a:noFill/>
            </a:ln>
          </a:insideH>
          <a:insideV>
            <a:ln>
              <a:noFill/>
            </a:ln>
          </a:insideV>
        </a:tcBdr>
      </a:tcStyle>
    </a:lastRow>
    <a:seCell>
      <a:tcTxStyle b="on">
        <a:fontRef idx="none">
          <a:schemeClr val="accent4"/>
        </a:fontRef>
      </a:tcTxStyle>
      <a:tcStyle>
        <a:tcBdr>
          <a:left>
            <a:ln>
              <a:noFill/>
            </a:ln>
          </a:left>
          <a:right>
            <a:ln w="9525" cmpd="sng">
              <a:solidFill>
                <a:schemeClr val="accent4"/>
              </a:solidFill>
              <a:prstDash val="solid"/>
            </a:ln>
          </a:right>
          <a:top>
            <a:ln w="9525" cmpd="sng">
              <a:solidFill>
                <a:schemeClr val="accent4"/>
              </a:solidFill>
              <a:prstDash val="solid"/>
            </a:ln>
          </a:top>
          <a:bottom>
            <a:ln w="9525" cmpd="sng">
              <a:solidFill>
                <a:schemeClr val="accent4"/>
              </a:solidFill>
              <a:prstDash val="solid"/>
            </a:ln>
          </a:bottom>
          <a:insideH>
            <a:ln>
              <a:noFill/>
            </a:ln>
          </a:insideH>
          <a:insideV>
            <a:ln>
              <a:noFill/>
            </a:ln>
          </a:insideV>
        </a:tcBdr>
        <a:fill>
          <a:solidFill>
            <a:srgbClr val="FFFFFF"/>
          </a:solidFill>
        </a:fill>
      </a:tcStyle>
    </a:seCell>
    <a:swCell>
      <a:tcTxStyle b="on">
        <a:fontRef idx="none">
          <a:schemeClr val="accent4"/>
        </a:fontRef>
      </a:tcTxStyle>
      <a:tcStyle>
        <a:tcBdr>
          <a:left>
            <a:ln w="9525" cmpd="sng">
              <a:solidFill>
                <a:schemeClr val="accent4"/>
              </a:solidFill>
              <a:prstDash val="solid"/>
            </a:ln>
          </a:left>
          <a:right>
            <a:ln>
              <a:noFill/>
            </a:ln>
          </a:right>
          <a:top>
            <a:ln w="9525" cmpd="sng">
              <a:solidFill>
                <a:schemeClr val="accent4"/>
              </a:solidFill>
              <a:prstDash val="solid"/>
            </a:ln>
          </a:top>
          <a:bottom>
            <a:ln w="9525" cmpd="sng">
              <a:solidFill>
                <a:schemeClr val="accent4"/>
              </a:solidFill>
              <a:prstDash val="solid"/>
            </a:ln>
          </a:bottom>
          <a:insideH>
            <a:ln>
              <a:noFill/>
            </a:ln>
          </a:insideH>
          <a:insideV>
            <a:ln>
              <a:noFill/>
            </a:ln>
          </a:insideV>
        </a:tcBdr>
        <a:fill>
          <a:solidFill>
            <a:srgbClr val="FFFFFF"/>
          </a:solidFill>
        </a:fill>
      </a:tcStyle>
    </a:swCell>
    <a:firstRow>
      <a:tcTxStyle b="on">
        <a:fontRef idx="none">
          <a:schemeClr val="accent4"/>
        </a:fontRef>
      </a:tcTxStyle>
      <a:tcStyle>
        <a:tcBdr>
          <a:left>
            <a:ln w="9525" cmpd="sng">
              <a:solidFill>
                <a:schemeClr val="accent4"/>
              </a:solidFill>
              <a:prstDash val="solid"/>
            </a:ln>
          </a:left>
          <a:right>
            <a:ln w="9525" cmpd="sng">
              <a:solidFill>
                <a:schemeClr val="accent4"/>
              </a:solidFill>
              <a:prstDash val="solid"/>
            </a:ln>
          </a:right>
          <a:top>
            <a:ln w="9525" cmpd="sng">
              <a:solidFill>
                <a:schemeClr val="accent4"/>
              </a:solidFill>
              <a:prstDash val="solid"/>
            </a:ln>
          </a:top>
          <a:bottom>
            <a:ln w="9525" cmpd="sng">
              <a:solidFill>
                <a:schemeClr val="accent4"/>
              </a:solidFill>
              <a:prstDash val="solid"/>
            </a:ln>
          </a:bottom>
          <a:insideH>
            <a:ln>
              <a:noFill/>
            </a:ln>
          </a:insideH>
          <a:insideV>
            <a:ln w="9525" cmpd="sng">
              <a:solidFill>
                <a:schemeClr val="accent4"/>
              </a:solidFill>
              <a:prstDash val="solid"/>
            </a:ln>
          </a:insideV>
        </a:tcBdr>
        <a:fill>
          <a:solidFill>
            <a:srgbClr val="FFFFFF"/>
          </a:solidFill>
        </a:fill>
      </a:tcStyle>
    </a:firstRow>
    <a:neCell>
      <a:tcTxStyle b="on">
        <a:fontRef idx="none">
          <a:schemeClr val="accent4"/>
        </a:fontRef>
      </a:tcTxStyle>
      <a:tcStyle>
        <a:tcBdr>
          <a:left>
            <a:ln w="9525" cmpd="sng">
              <a:solidFill>
                <a:schemeClr val="accent4"/>
              </a:solidFill>
              <a:prstDash val="solid"/>
            </a:ln>
          </a:left>
          <a:right>
            <a:ln w="9525" cmpd="sng">
              <a:solidFill>
                <a:schemeClr val="accent4"/>
              </a:solidFill>
              <a:prstDash val="solid"/>
            </a:ln>
          </a:right>
          <a:top>
            <a:ln w="9525" cmpd="sng">
              <a:solidFill>
                <a:schemeClr val="accent4"/>
              </a:solidFill>
              <a:prstDash val="solid"/>
            </a:ln>
          </a:top>
          <a:bottom>
            <a:ln w="9525" cmpd="sng">
              <a:solidFill>
                <a:schemeClr val="accent4"/>
              </a:solidFill>
              <a:prstDash val="solid"/>
            </a:ln>
          </a:bottom>
          <a:insideH>
            <a:ln>
              <a:noFill/>
            </a:ln>
          </a:insideH>
          <a:insideV>
            <a:ln>
              <a:noFill/>
            </a:ln>
          </a:insideV>
        </a:tcBdr>
        <a:fill>
          <a:solidFill>
            <a:srgbClr val="FFFFFF"/>
          </a:solidFill>
        </a:fill>
      </a:tcStyle>
    </a:neCell>
    <a:nwCell>
      <a:tcTxStyle b="on">
        <a:fontRef idx="none">
          <a:schemeClr val="accent4"/>
        </a:fontRef>
      </a:tcTxStyle>
      <a:tcStyle>
        <a:tcBdr>
          <a:left>
            <a:ln w="9525" cmpd="sng">
              <a:solidFill>
                <a:schemeClr val="accent4"/>
              </a:solidFill>
              <a:prstDash val="solid"/>
            </a:ln>
          </a:left>
          <a:right>
            <a:ln w="9525" cmpd="sng">
              <a:solidFill>
                <a:schemeClr val="accent4"/>
              </a:solidFill>
              <a:prstDash val="solid"/>
            </a:ln>
          </a:right>
          <a:top>
            <a:ln w="9525" cmpd="sng">
              <a:solidFill>
                <a:schemeClr val="accent4"/>
              </a:solidFill>
              <a:prstDash val="solid"/>
            </a:ln>
          </a:top>
          <a:bottom>
            <a:ln w="9525" cmpd="sng">
              <a:solidFill>
                <a:schemeClr val="accent4"/>
              </a:solidFill>
              <a:prstDash val="solid"/>
            </a:ln>
          </a:bottom>
          <a:insideH>
            <a:ln>
              <a:noFill/>
            </a:ln>
          </a:insideH>
          <a:insideV>
            <a:ln>
              <a:noFill/>
            </a:ln>
          </a:insideV>
        </a:tcBdr>
        <a:fill>
          <a:solidFill>
            <a:srgbClr val="FFFFFF"/>
          </a:solidFill>
        </a:fill>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351" autoAdjust="0"/>
    <p:restoredTop sz="96123" autoAdjust="0"/>
  </p:normalViewPr>
  <p:slideViewPr>
    <p:cSldViewPr showGuides="1">
      <p:cViewPr varScale="1">
        <p:scale>
          <a:sx n="108" d="100"/>
          <a:sy n="108" d="100"/>
        </p:scale>
        <p:origin x="425" y="62"/>
      </p:cViewPr>
      <p:guideLst>
        <p:guide orient="horz" pos="2221"/>
        <p:guide pos="192"/>
        <p:guide orient="horz" pos="4142"/>
        <p:guide orient="horz" pos="54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7488"/>
    </p:cViewPr>
  </p:sorterViewPr>
  <p:notesViewPr>
    <p:cSldViewPr>
      <p:cViewPr varScale="1">
        <p:scale>
          <a:sx n="108" d="100"/>
          <a:sy n="108" d="100"/>
        </p:scale>
        <p:origin x="2118" y="11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charts/_rels/chart1.xml.rels><?xml version="1.0" encoding="UTF-8" standalone="yes"?>
<Relationships xmlns="http://schemas.openxmlformats.org/package/2006/relationships"><Relationship Id="rId3" Type="http://schemas.openxmlformats.org/officeDocument/2006/relationships/oleObject" Target="&#24037;&#20316;&#31807;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val>
            <c:numRef>
              <c:f>Sheet1!$A$1:$A$3</c:f>
              <c:numCache>
                <c:formatCode>General</c:formatCode>
                <c:ptCount val="3"/>
                <c:pt idx="0">
                  <c:v>0</c:v>
                </c:pt>
              </c:numCache>
            </c:numRef>
          </c:val>
          <c:extLst>
            <c:ext xmlns:c16="http://schemas.microsoft.com/office/drawing/2014/chart" uri="{C3380CC4-5D6E-409C-BE32-E72D297353CC}">
              <c16:uniqueId val="{00000000-D696-48CA-BDAD-9141D3523380}"/>
            </c:ext>
          </c:extLst>
        </c:ser>
        <c:ser>
          <c:idx val="1"/>
          <c:order val="1"/>
          <c:spPr>
            <a:solidFill>
              <a:srgbClr val="659BB1"/>
            </a:solidFill>
            <a:ln w="12700">
              <a:solidFill>
                <a:srgbClr val="155573"/>
              </a:solidFill>
            </a:ln>
            <a:effectLst/>
          </c:spPr>
          <c:invertIfNegative val="0"/>
          <c:dPt>
            <c:idx val="0"/>
            <c:invertIfNegative val="0"/>
            <c:bubble3D val="0"/>
            <c:spPr>
              <a:solidFill>
                <a:srgbClr val="96B3C0"/>
              </a:solidFill>
              <a:ln w="12700">
                <a:solidFill>
                  <a:srgbClr val="155573"/>
                </a:solidFill>
              </a:ln>
              <a:effectLst/>
            </c:spPr>
            <c:extLst>
              <c:ext xmlns:c16="http://schemas.microsoft.com/office/drawing/2014/chart" uri="{C3380CC4-5D6E-409C-BE32-E72D297353CC}">
                <c16:uniqueId val="{00000002-D696-48CA-BDAD-9141D3523380}"/>
              </c:ext>
            </c:extLst>
          </c:dPt>
          <c:dPt>
            <c:idx val="1"/>
            <c:invertIfNegative val="0"/>
            <c:bubble3D val="0"/>
            <c:spPr>
              <a:solidFill>
                <a:srgbClr val="C0D1D9"/>
              </a:solidFill>
              <a:ln w="12700">
                <a:solidFill>
                  <a:srgbClr val="155573"/>
                </a:solidFill>
              </a:ln>
              <a:effectLst/>
            </c:spPr>
            <c:extLst>
              <c:ext xmlns:c16="http://schemas.microsoft.com/office/drawing/2014/chart" uri="{C3380CC4-5D6E-409C-BE32-E72D297353CC}">
                <c16:uniqueId val="{00000004-D696-48CA-BDAD-9141D3523380}"/>
              </c:ext>
            </c:extLst>
          </c:dPt>
          <c:dPt>
            <c:idx val="2"/>
            <c:invertIfNegative val="0"/>
            <c:bubble3D val="0"/>
            <c:spPr>
              <a:solidFill>
                <a:srgbClr val="C0D1D9"/>
              </a:solidFill>
              <a:ln w="12700">
                <a:solidFill>
                  <a:srgbClr val="155573"/>
                </a:solidFill>
              </a:ln>
              <a:effectLst/>
            </c:spPr>
            <c:extLst>
              <c:ext xmlns:c16="http://schemas.microsoft.com/office/drawing/2014/chart" uri="{C3380CC4-5D6E-409C-BE32-E72D297353CC}">
                <c16:uniqueId val="{00000006-D696-48CA-BDAD-9141D3523380}"/>
              </c:ext>
            </c:extLst>
          </c:dPt>
          <c:dLbls>
            <c:dLbl>
              <c:idx val="0"/>
              <c:layout>
                <c:manualLayout>
                  <c:x val="5.2910052910052404E-3"/>
                  <c:y val="5.4027356560559002E-3"/>
                </c:manualLayout>
              </c:layout>
              <c:tx>
                <c:rich>
                  <a:bodyPr/>
                  <a:lstStyle/>
                  <a:p>
                    <a:r>
                      <a:rPr lang="en-US" altLang="zh-CN" sz="1400" dirty="0"/>
                      <a:t>68</a:t>
                    </a:r>
                    <a:r>
                      <a:rPr lang="zh-CN" altLang="en-US" sz="1400" dirty="0"/>
                      <a:t>项</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D696-48CA-BDAD-9141D3523380}"/>
                </c:ext>
              </c:extLst>
            </c:dLbl>
            <c:dLbl>
              <c:idx val="1"/>
              <c:tx>
                <c:rich>
                  <a:bodyPr/>
                  <a:lstStyle/>
                  <a:p>
                    <a:r>
                      <a:rPr lang="en-US" altLang="zh-CN" sz="1400" dirty="0"/>
                      <a:t>28</a:t>
                    </a:r>
                    <a:r>
                      <a:rPr lang="zh-CN" altLang="en-US" sz="1400" dirty="0"/>
                      <a:t>项</a:t>
                    </a:r>
                  </a:p>
                  <a:p>
                    <a:r>
                      <a:rPr lang="zh-CN" altLang="en-US" sz="1400" dirty="0"/>
                      <a:t>不良反应</a:t>
                    </a:r>
                    <a:r>
                      <a:rPr lang="zh-CN" altLang="en-US" sz="1400" b="1" dirty="0"/>
                      <a:t>消失</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D696-48CA-BDAD-9141D3523380}"/>
                </c:ext>
              </c:extLst>
            </c:dLbl>
            <c:dLbl>
              <c:idx val="2"/>
              <c:tx>
                <c:rich>
                  <a:bodyPr/>
                  <a:lstStyle/>
                  <a:p>
                    <a:r>
                      <a:rPr lang="en-US" altLang="zh-CN" sz="1400" dirty="0"/>
                      <a:t>24</a:t>
                    </a:r>
                    <a:r>
                      <a:rPr lang="zh-CN" altLang="en-US" sz="1400" dirty="0"/>
                      <a:t>项</a:t>
                    </a:r>
                  </a:p>
                  <a:p>
                    <a:r>
                      <a:rPr lang="zh-CN" altLang="en-US" sz="1400" dirty="0"/>
                      <a:t>不良反应</a:t>
                    </a:r>
                    <a:r>
                      <a:rPr lang="zh-CN" altLang="en-US" sz="1400" b="1" dirty="0"/>
                      <a:t>减轻</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D696-48CA-BDAD-9141D3523380}"/>
                </c:ext>
              </c:extLst>
            </c:dLbl>
            <c:spPr>
              <a:noFill/>
              <a:ln>
                <a:noFill/>
              </a:ln>
              <a:effectLst/>
            </c:spPr>
            <c:txPr>
              <a:bodyPr rot="0" spcFirstLastPara="1" vertOverflow="ellipsis" vert="horz" wrap="square" lIns="38100" tIns="19050" rIns="38100" bIns="19050" anchor="ctr" anchorCtr="1">
                <a:spAutoFit/>
              </a:bodyPr>
              <a:lstStyle/>
              <a:p>
                <a:pPr>
                  <a:defRPr lang="zh-CN" sz="1400" b="0" i="0" u="none" strike="noStrike" kern="1200" baseline="0">
                    <a:solidFill>
                      <a:schemeClr val="tx1">
                        <a:lumMod val="75000"/>
                        <a:lumOff val="25000"/>
                      </a:schemeClr>
                    </a:solidFill>
                    <a:latin typeface="+mn-ea"/>
                    <a:ea typeface="+mn-ea"/>
                    <a:cs typeface="+mn-cs"/>
                  </a:defRPr>
                </a:pPr>
                <a:endParaRPr lang="zh-CN"/>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Sheet1!$B$1:$B$3</c:f>
              <c:numCache>
                <c:formatCode>General</c:formatCode>
                <c:ptCount val="3"/>
                <c:pt idx="0">
                  <c:v>68</c:v>
                </c:pt>
                <c:pt idx="1">
                  <c:v>28</c:v>
                </c:pt>
                <c:pt idx="2">
                  <c:v>24</c:v>
                </c:pt>
              </c:numCache>
            </c:numRef>
          </c:val>
          <c:extLst>
            <c:ext xmlns:c16="http://schemas.microsoft.com/office/drawing/2014/chart" uri="{C3380CC4-5D6E-409C-BE32-E72D297353CC}">
              <c16:uniqueId val="{00000007-D696-48CA-BDAD-9141D3523380}"/>
            </c:ext>
          </c:extLst>
        </c:ser>
        <c:dLbls>
          <c:showLegendKey val="0"/>
          <c:showVal val="0"/>
          <c:showCatName val="0"/>
          <c:showSerName val="0"/>
          <c:showPercent val="0"/>
          <c:showBubbleSize val="0"/>
        </c:dLbls>
        <c:gapWidth val="10"/>
        <c:overlap val="-27"/>
        <c:axId val="420368064"/>
        <c:axId val="420346832"/>
      </c:barChart>
      <c:catAx>
        <c:axId val="420368064"/>
        <c:scaling>
          <c:orientation val="minMax"/>
        </c:scaling>
        <c:delete val="1"/>
        <c:axPos val="b"/>
        <c:majorTickMark val="out"/>
        <c:minorTickMark val="none"/>
        <c:tickLblPos val="nextTo"/>
        <c:crossAx val="420346832"/>
        <c:crosses val="autoZero"/>
        <c:auto val="1"/>
        <c:lblAlgn val="ctr"/>
        <c:lblOffset val="100"/>
        <c:noMultiLvlLbl val="0"/>
      </c:catAx>
      <c:valAx>
        <c:axId val="420346832"/>
        <c:scaling>
          <c:orientation val="minMax"/>
        </c:scaling>
        <c:delete val="1"/>
        <c:axPos val="l"/>
        <c:numFmt formatCode="General" sourceLinked="1"/>
        <c:majorTickMark val="none"/>
        <c:minorTickMark val="none"/>
        <c:tickLblPos val="nextTo"/>
        <c:crossAx val="420368064"/>
        <c:crosses val="autoZero"/>
        <c:crossBetween val="between"/>
      </c:valAx>
      <c:spPr>
        <a:noFill/>
        <a:ln>
          <a:noFill/>
        </a:ln>
        <a:effectLst/>
      </c:spPr>
    </c:plotArea>
    <c:plotVisOnly val="1"/>
    <c:dispBlanksAs val="gap"/>
    <c:showDLblsOverMax val="0"/>
    <c:extLst>
      <c:ext uri="{0b15fc19-7d7d-44ad-8c2d-2c3a37ce22c3}">
        <chartProps xmlns="https://web.wps.cn/et/2018/main" chartId="{98fbe8b8-6652-419a-a221-13f3520939ed}"/>
      </c:ext>
    </c:extLst>
  </c:chart>
  <c:spPr>
    <a:noFill/>
    <a:ln>
      <a:noFill/>
    </a:ln>
    <a:effectLst/>
  </c:spPr>
  <c:txPr>
    <a:bodyPr/>
    <a:lstStyle/>
    <a:p>
      <a:pPr>
        <a:defRPr lang="zh-CN"/>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4301543" cy="341458"/>
          </a:xfrm>
          <a:prstGeom prst="rect">
            <a:avLst/>
          </a:prstGeom>
        </p:spPr>
        <p:txBody>
          <a:bodyPr vert="horz" lIns="80275" tIns="40138" rIns="80275" bIns="40138" rtlCol="0"/>
          <a:lstStyle>
            <a:lvl1pPr algn="l">
              <a:defRPr sz="1100">
                <a:latin typeface="微软雅黑" panose="020B0503020204020204" pitchFamily="34" charset="-122"/>
                <a:ea typeface="微软雅黑" panose="020B0503020204020204" pitchFamily="34" charset="-122"/>
              </a:defRPr>
            </a:lvl1pPr>
          </a:lstStyle>
          <a:p>
            <a:endParaRPr lang="zh-CN" altLang="en-US" dirty="0"/>
          </a:p>
        </p:txBody>
      </p:sp>
      <p:sp>
        <p:nvSpPr>
          <p:cNvPr id="3" name="日期占位符 2"/>
          <p:cNvSpPr>
            <a:spLocks noGrp="1"/>
          </p:cNvSpPr>
          <p:nvPr>
            <p:ph type="dt" idx="1"/>
          </p:nvPr>
        </p:nvSpPr>
        <p:spPr>
          <a:xfrm>
            <a:off x="5622510" y="0"/>
            <a:ext cx="4301543" cy="341458"/>
          </a:xfrm>
          <a:prstGeom prst="rect">
            <a:avLst/>
          </a:prstGeom>
        </p:spPr>
        <p:txBody>
          <a:bodyPr vert="horz" lIns="80275" tIns="40138" rIns="80275" bIns="40138" rtlCol="0"/>
          <a:lstStyle>
            <a:lvl1pPr algn="r">
              <a:defRPr sz="1100">
                <a:latin typeface="微软雅黑" panose="020B0503020204020204" pitchFamily="34" charset="-122"/>
                <a:ea typeface="微软雅黑" panose="020B0503020204020204" pitchFamily="34" charset="-122"/>
              </a:defRPr>
            </a:lvl1pPr>
          </a:lstStyle>
          <a:p>
            <a:fld id="{ACF44181-3FA1-4986-97F7-F444FA9A18BD}" type="datetimeFigureOut">
              <a:rPr lang="zh-CN" altLang="en-US" smtClean="0"/>
              <a:t>2026/6/10</a:t>
            </a:fld>
            <a:endParaRPr lang="zh-CN" altLang="en-US" dirty="0"/>
          </a:p>
        </p:txBody>
      </p:sp>
      <p:sp>
        <p:nvSpPr>
          <p:cNvPr id="4" name="幻灯片图像占位符 3"/>
          <p:cNvSpPr>
            <a:spLocks noGrp="1" noRot="1" noChangeAspect="1"/>
          </p:cNvSpPr>
          <p:nvPr>
            <p:ph type="sldImg" idx="2"/>
          </p:nvPr>
        </p:nvSpPr>
        <p:spPr>
          <a:xfrm>
            <a:off x="2925763" y="849313"/>
            <a:ext cx="4075112" cy="2293937"/>
          </a:xfrm>
          <a:prstGeom prst="rect">
            <a:avLst/>
          </a:prstGeom>
          <a:noFill/>
          <a:ln w="12700">
            <a:solidFill>
              <a:prstClr val="black"/>
            </a:solidFill>
          </a:ln>
        </p:spPr>
        <p:txBody>
          <a:bodyPr vert="horz" lIns="80275" tIns="40138" rIns="80275" bIns="40138" rtlCol="0" anchor="ctr"/>
          <a:lstStyle/>
          <a:p>
            <a:endParaRPr lang="zh-CN" altLang="en-US" dirty="0"/>
          </a:p>
        </p:txBody>
      </p:sp>
      <p:sp>
        <p:nvSpPr>
          <p:cNvPr id="5" name="备注占位符 4"/>
          <p:cNvSpPr>
            <a:spLocks noGrp="1"/>
          </p:cNvSpPr>
          <p:nvPr>
            <p:ph type="body" sz="quarter" idx="3"/>
          </p:nvPr>
        </p:nvSpPr>
        <p:spPr>
          <a:xfrm>
            <a:off x="992664" y="3271383"/>
            <a:ext cx="7941310" cy="2676584"/>
          </a:xfrm>
          <a:prstGeom prst="rect">
            <a:avLst/>
          </a:prstGeom>
        </p:spPr>
        <p:txBody>
          <a:bodyPr vert="horz" lIns="80275" tIns="40138" rIns="80275" bIns="40138"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6456220"/>
            <a:ext cx="4301543" cy="341457"/>
          </a:xfrm>
          <a:prstGeom prst="rect">
            <a:avLst/>
          </a:prstGeom>
        </p:spPr>
        <p:txBody>
          <a:bodyPr vert="horz" lIns="80275" tIns="40138" rIns="80275" bIns="40138" rtlCol="0" anchor="b"/>
          <a:lstStyle>
            <a:lvl1pPr algn="l">
              <a:defRPr sz="1100">
                <a:latin typeface="微软雅黑" panose="020B0503020204020204" pitchFamily="34" charset="-122"/>
                <a:ea typeface="微软雅黑" panose="020B0503020204020204" pitchFamily="34" charset="-122"/>
              </a:defRPr>
            </a:lvl1pPr>
          </a:lstStyle>
          <a:p>
            <a:endParaRPr lang="zh-CN" altLang="en-US" dirty="0"/>
          </a:p>
        </p:txBody>
      </p:sp>
      <p:sp>
        <p:nvSpPr>
          <p:cNvPr id="7" name="灯片编号占位符 6"/>
          <p:cNvSpPr>
            <a:spLocks noGrp="1"/>
          </p:cNvSpPr>
          <p:nvPr>
            <p:ph type="sldNum" sz="quarter" idx="5"/>
          </p:nvPr>
        </p:nvSpPr>
        <p:spPr>
          <a:xfrm>
            <a:off x="5622510" y="6456220"/>
            <a:ext cx="4301543" cy="341457"/>
          </a:xfrm>
          <a:prstGeom prst="rect">
            <a:avLst/>
          </a:prstGeom>
        </p:spPr>
        <p:txBody>
          <a:bodyPr vert="horz" lIns="80275" tIns="40138" rIns="80275" bIns="40138" rtlCol="0" anchor="b"/>
          <a:lstStyle>
            <a:lvl1pPr algn="r">
              <a:defRPr sz="1100">
                <a:latin typeface="微软雅黑" panose="020B0503020204020204" pitchFamily="34" charset="-122"/>
                <a:ea typeface="微软雅黑" panose="020B0503020204020204" pitchFamily="34" charset="-122"/>
              </a:defRPr>
            </a:lvl1pPr>
          </a:lstStyle>
          <a:p>
            <a:fld id="{225C3B0F-FD7F-4E16-A992-2EFE9D615F05}" type="slidenum">
              <a:rPr lang="zh-CN" altLang="en-US" smtClean="0"/>
              <a:t>‹#›</a:t>
            </a:fld>
            <a:endParaRPr lang="zh-CN" alt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微软雅黑" panose="020B0503020204020204" pitchFamily="34" charset="-122"/>
        <a:ea typeface="微软雅黑" panose="020B0503020204020204" pitchFamily="34" charset="-122"/>
        <a:cs typeface="+mn-cs"/>
      </a:defRPr>
    </a:lvl1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zh-CN" altLang="en-US"/>
          </a:p>
        </p:txBody>
      </p:sp>
      <p:sp>
        <p:nvSpPr>
          <p:cNvPr id="3" name="备注占位符 2"/>
          <p:cNvSpPr>
            <a:spLocks noGrp="1"/>
          </p:cNvSpPr>
          <p:nvPr>
            <p:ph type="body" idx="1"/>
          </p:nvPr>
        </p:nvSpPr>
        <p:spPr/>
        <p:txBody>
          <a:bodyPr/>
          <a:lstStyle/>
          <a:p>
            <a:pPr fontAlgn="base"/>
            <a:br>
              <a:rPr lang="en-US" altLang="zh-CN" sz="1100" dirty="0"/>
            </a:br>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225C3B0F-FD7F-4E16-A992-2EFE9D615F05}" type="slidenum">
              <a:rPr kumimoji="0" lang="zh-CN" altLang="en-US" sz="1100" b="0" i="0" u="none" strike="noStrike" kern="1200" cap="none" spc="0" normalizeH="0" baseline="0" noProof="0" smtClean="0">
                <a:ln>
                  <a:noFill/>
                </a:ln>
                <a:solidFill>
                  <a:prstClr val="black"/>
                </a:solidFill>
                <a:effectLst/>
                <a:uLnTx/>
                <a:uFillTx/>
                <a:cs typeface="+mn-cs"/>
              </a:rPr>
              <a:t>1</a:t>
            </a:fld>
            <a:endParaRPr kumimoji="0" lang="zh-CN" altLang="en-US" sz="1100" b="0" i="0" u="none" strike="noStrike" kern="1200" cap="none" spc="0" normalizeH="0" baseline="0" noProof="0" dirty="0">
              <a:ln>
                <a:noFill/>
              </a:ln>
              <a:solidFill>
                <a:prstClr val="black"/>
              </a:solidFill>
              <a:effectLst/>
              <a:uLnTx/>
              <a:uFillTx/>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zh-CN" altLang="en-US"/>
          </a:p>
        </p:txBody>
      </p:sp>
      <p:sp>
        <p:nvSpPr>
          <p:cNvPr id="3" name="备注占位符 2"/>
          <p:cNvSpPr>
            <a:spLocks noGrp="1"/>
          </p:cNvSpPr>
          <p:nvPr>
            <p:ph type="body" idx="1"/>
          </p:nvPr>
        </p:nvSpPr>
        <p:spPr/>
        <p:txBody>
          <a:bodyPr/>
          <a:lstStyle/>
          <a:p>
            <a:pPr fontAlgn="base"/>
            <a:br>
              <a:rPr lang="en-US" altLang="zh-CN" sz="1100" dirty="0"/>
            </a:br>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225C3B0F-FD7F-4E16-A992-2EFE9D615F05}" type="slidenum">
              <a:rPr kumimoji="0" lang="zh-CN" altLang="en-US" sz="1100" b="0" i="0" u="none" strike="noStrike" kern="1200" cap="none" spc="0" normalizeH="0" baseline="0" noProof="0" smtClean="0">
                <a:ln>
                  <a:noFill/>
                </a:ln>
                <a:solidFill>
                  <a:prstClr val="black"/>
                </a:solidFill>
                <a:effectLst/>
                <a:uLnTx/>
                <a:uFillTx/>
                <a:cs typeface="+mn-cs"/>
              </a:rPr>
              <a:t>10</a:t>
            </a:fld>
            <a:endParaRPr kumimoji="0" lang="zh-CN" altLang="en-US" sz="1100" b="0" i="0" u="none" strike="noStrike" kern="1200" cap="none" spc="0" normalizeH="0" baseline="0" noProof="0" dirty="0">
              <a:ln>
                <a:noFill/>
              </a:ln>
              <a:solidFill>
                <a:prstClr val="black"/>
              </a:solidFill>
              <a:effectLst/>
              <a:uLnTx/>
              <a:uFillTx/>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zh-CN" altLang="en-US"/>
          </a:p>
        </p:txBody>
      </p:sp>
      <p:sp>
        <p:nvSpPr>
          <p:cNvPr id="3" name="备注占位符 2"/>
          <p:cNvSpPr>
            <a:spLocks noGrp="1"/>
          </p:cNvSpPr>
          <p:nvPr>
            <p:ph type="body" idx="1"/>
          </p:nvPr>
        </p:nvSpPr>
        <p:spPr/>
        <p:txBody>
          <a:bodyPr/>
          <a:lstStyle/>
          <a:p>
            <a:pPr fontAlgn="base"/>
            <a:br>
              <a:rPr lang="en-US" altLang="zh-CN" sz="1100" dirty="0"/>
            </a:br>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225C3B0F-FD7F-4E16-A992-2EFE9D615F05}" type="slidenum">
              <a:rPr kumimoji="0" lang="zh-CN" altLang="en-US" sz="1100" b="0" i="0" u="none" strike="noStrike" kern="1200" cap="none" spc="0" normalizeH="0" baseline="0" noProof="0" smtClean="0">
                <a:ln>
                  <a:noFill/>
                </a:ln>
                <a:solidFill>
                  <a:prstClr val="black"/>
                </a:solidFill>
                <a:effectLst/>
                <a:uLnTx/>
                <a:uFillTx/>
                <a:cs typeface="+mn-cs"/>
              </a:rPr>
              <a:t>2</a:t>
            </a:fld>
            <a:endParaRPr kumimoji="0" lang="zh-CN" altLang="en-US" sz="1100" b="0" i="0" u="none" strike="noStrike" kern="1200" cap="none" spc="0" normalizeH="0" baseline="0" noProof="0" dirty="0">
              <a:ln>
                <a:noFill/>
              </a:ln>
              <a:solidFill>
                <a:prstClr val="black"/>
              </a:solidFill>
              <a:effectLst/>
              <a:uLnTx/>
              <a:uFillTx/>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zh-CN" altLang="en-US"/>
          </a:p>
        </p:txBody>
      </p:sp>
      <p:sp>
        <p:nvSpPr>
          <p:cNvPr id="3" name="备注占位符 2"/>
          <p:cNvSpPr>
            <a:spLocks noGrp="1"/>
          </p:cNvSpPr>
          <p:nvPr>
            <p:ph type="body" idx="1"/>
          </p:nvPr>
        </p:nvSpPr>
        <p:spPr/>
        <p:txBody>
          <a:bodyPr/>
          <a:lstStyle/>
          <a:p>
            <a:pPr fontAlgn="base"/>
            <a:br>
              <a:rPr lang="en-US" altLang="zh-CN" sz="1100" dirty="0"/>
            </a:br>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225C3B0F-FD7F-4E16-A992-2EFE9D615F05}" type="slidenum">
              <a:rPr kumimoji="0" lang="zh-CN" altLang="en-US" sz="1100" b="0" i="0" u="none" strike="noStrike" kern="1200" cap="none" spc="0" normalizeH="0" baseline="0" noProof="0" smtClean="0">
                <a:ln>
                  <a:noFill/>
                </a:ln>
                <a:solidFill>
                  <a:prstClr val="black"/>
                </a:solidFill>
                <a:effectLst/>
                <a:uLnTx/>
                <a:uFillTx/>
                <a:cs typeface="+mn-cs"/>
              </a:rPr>
              <a:t>3</a:t>
            </a:fld>
            <a:endParaRPr kumimoji="0" lang="zh-CN" altLang="en-US" sz="1100" b="0" i="0" u="none" strike="noStrike" kern="1200" cap="none" spc="0" normalizeH="0" baseline="0" noProof="0" dirty="0">
              <a:ln>
                <a:noFill/>
              </a:ln>
              <a:solidFill>
                <a:prstClr val="black"/>
              </a:solidFill>
              <a:effectLst/>
              <a:uLnTx/>
              <a:uFillTx/>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zh-CN" altLang="en-US"/>
          </a:p>
        </p:txBody>
      </p:sp>
      <p:sp>
        <p:nvSpPr>
          <p:cNvPr id="3" name="备注占位符 2"/>
          <p:cNvSpPr>
            <a:spLocks noGrp="1"/>
          </p:cNvSpPr>
          <p:nvPr>
            <p:ph type="body" idx="1"/>
          </p:nvPr>
        </p:nvSpPr>
        <p:spPr/>
        <p:txBody>
          <a:bodyPr/>
          <a:lstStyle/>
          <a:p>
            <a:pPr fontAlgn="base"/>
            <a:br>
              <a:rPr lang="en-US" altLang="zh-CN" sz="1100" dirty="0"/>
            </a:br>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225C3B0F-FD7F-4E16-A992-2EFE9D615F05}" type="slidenum">
              <a:rPr kumimoji="0" lang="zh-CN" altLang="en-US" sz="1100" b="0" i="0" u="none" strike="noStrike" kern="1200" cap="none" spc="0" normalizeH="0" baseline="0" noProof="0" smtClean="0">
                <a:ln>
                  <a:noFill/>
                </a:ln>
                <a:solidFill>
                  <a:prstClr val="black"/>
                </a:solidFill>
                <a:effectLst/>
                <a:uLnTx/>
                <a:uFillTx/>
                <a:cs typeface="+mn-cs"/>
              </a:rPr>
              <a:t>4</a:t>
            </a:fld>
            <a:endParaRPr kumimoji="0" lang="zh-CN" altLang="en-US" sz="1100" b="0" i="0" u="none" strike="noStrike" kern="1200" cap="none" spc="0" normalizeH="0" baseline="0" noProof="0" dirty="0">
              <a:ln>
                <a:noFill/>
              </a:ln>
              <a:solidFill>
                <a:prstClr val="black"/>
              </a:solidFill>
              <a:effectLst/>
              <a:uLnTx/>
              <a:uFillTx/>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zh-CN" altLang="en-US"/>
          </a:p>
        </p:txBody>
      </p:sp>
      <p:sp>
        <p:nvSpPr>
          <p:cNvPr id="3" name="备注占位符 2"/>
          <p:cNvSpPr>
            <a:spLocks noGrp="1"/>
          </p:cNvSpPr>
          <p:nvPr>
            <p:ph type="body" idx="1"/>
          </p:nvPr>
        </p:nvSpPr>
        <p:spPr/>
        <p:txBody>
          <a:bodyPr/>
          <a:lstStyle/>
          <a:p>
            <a:pPr fontAlgn="base"/>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225C3B0F-FD7F-4E16-A992-2EFE9D615F05}" type="slidenum">
              <a:rPr kumimoji="0" lang="zh-CN" altLang="en-US" sz="1100" b="0" i="0" u="none" strike="noStrike" kern="1200" cap="none" spc="0" normalizeH="0" baseline="0" noProof="0" smtClean="0">
                <a:ln>
                  <a:noFill/>
                </a:ln>
                <a:solidFill>
                  <a:prstClr val="black"/>
                </a:solidFill>
                <a:effectLst/>
                <a:uLnTx/>
                <a:uFillTx/>
                <a:cs typeface="+mn-cs"/>
              </a:rPr>
              <a:t>5</a:t>
            </a:fld>
            <a:endParaRPr kumimoji="0" lang="zh-CN" altLang="en-US" sz="1100" b="0" i="0" u="none" strike="noStrike" kern="1200" cap="none" spc="0" normalizeH="0" baseline="0" noProof="0" dirty="0">
              <a:ln>
                <a:noFill/>
              </a:ln>
              <a:solidFill>
                <a:prstClr val="black"/>
              </a:solidFill>
              <a:effectLst/>
              <a:uLnTx/>
              <a:uFillTx/>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10.06.2026</a:t>
            </a:fld>
            <a:endParaRPr lang="cs-CZ"/>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endParaRPr lang="zh-CN" alt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6</a:t>
            </a:fld>
            <a:endParaRPr lang="cs-CZ"/>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zh-CN" altLang="en-US"/>
          </a:p>
        </p:txBody>
      </p:sp>
      <p:sp>
        <p:nvSpPr>
          <p:cNvPr id="3" name="备注占位符 2"/>
          <p:cNvSpPr>
            <a:spLocks noGrp="1"/>
          </p:cNvSpPr>
          <p:nvPr>
            <p:ph type="body" idx="1"/>
          </p:nvPr>
        </p:nvSpPr>
        <p:spPr/>
        <p:txBody>
          <a:bodyPr/>
          <a:lstStyle/>
          <a:p>
            <a:pPr fontAlgn="base"/>
            <a:br>
              <a:rPr lang="en-US" altLang="zh-CN" sz="1100" dirty="0"/>
            </a:br>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225C3B0F-FD7F-4E16-A992-2EFE9D615F05}" type="slidenum">
              <a:rPr kumimoji="0" lang="zh-CN" altLang="en-US" sz="1100" b="0" i="0" u="none" strike="noStrike" kern="1200" cap="none" spc="0" normalizeH="0" baseline="0" noProof="0" smtClean="0">
                <a:ln>
                  <a:noFill/>
                </a:ln>
                <a:solidFill>
                  <a:prstClr val="black"/>
                </a:solidFill>
                <a:effectLst/>
                <a:uLnTx/>
                <a:uFillTx/>
                <a:cs typeface="+mn-cs"/>
              </a:rPr>
              <a:t>7</a:t>
            </a:fld>
            <a:endParaRPr kumimoji="0" lang="zh-CN" altLang="en-US" sz="1100" b="0" i="0" u="none" strike="noStrike" kern="1200" cap="none" spc="0" normalizeH="0" baseline="0" noProof="0" dirty="0">
              <a:ln>
                <a:noFill/>
              </a:ln>
              <a:solidFill>
                <a:prstClr val="black"/>
              </a:solidFill>
              <a:effectLst/>
              <a:uLnTx/>
              <a:uFillTx/>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zh-CN" altLang="en-US"/>
          </a:p>
        </p:txBody>
      </p:sp>
      <p:sp>
        <p:nvSpPr>
          <p:cNvPr id="3" name="备注占位符 2"/>
          <p:cNvSpPr>
            <a:spLocks noGrp="1"/>
          </p:cNvSpPr>
          <p:nvPr>
            <p:ph type="body" idx="1"/>
          </p:nvPr>
        </p:nvSpPr>
        <p:spPr/>
        <p:txBody>
          <a:bodyPr/>
          <a:lstStyle/>
          <a:p>
            <a:pPr fontAlgn="base"/>
            <a:br>
              <a:rPr lang="en-US" altLang="zh-CN" sz="1100" dirty="0"/>
            </a:br>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225C3B0F-FD7F-4E16-A992-2EFE9D615F05}" type="slidenum">
              <a:rPr kumimoji="0" lang="zh-CN" altLang="en-US" sz="1100" b="0" i="0" u="none" strike="noStrike" kern="1200" cap="none" spc="0" normalizeH="0" baseline="0" noProof="0" smtClean="0">
                <a:ln>
                  <a:noFill/>
                </a:ln>
                <a:solidFill>
                  <a:prstClr val="black"/>
                </a:solidFill>
                <a:effectLst/>
                <a:uLnTx/>
                <a:uFillTx/>
                <a:cs typeface="+mn-cs"/>
              </a:rPr>
              <a:t>8</a:t>
            </a:fld>
            <a:endParaRPr kumimoji="0" lang="zh-CN" altLang="en-US" sz="1100" b="0" i="0" u="none" strike="noStrike" kern="1200" cap="none" spc="0" normalizeH="0" baseline="0" noProof="0" dirty="0">
              <a:ln>
                <a:noFill/>
              </a:ln>
              <a:solidFill>
                <a:prstClr val="black"/>
              </a:solidFill>
              <a:effectLst/>
              <a:uLnTx/>
              <a:uFillTx/>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zh-CN" altLang="en-US"/>
          </a:p>
        </p:txBody>
      </p:sp>
      <p:sp>
        <p:nvSpPr>
          <p:cNvPr id="3" name="备注占位符 2"/>
          <p:cNvSpPr>
            <a:spLocks noGrp="1"/>
          </p:cNvSpPr>
          <p:nvPr>
            <p:ph type="body" idx="1"/>
          </p:nvPr>
        </p:nvSpPr>
        <p:spPr/>
        <p:txBody>
          <a:bodyPr/>
          <a:lstStyle/>
          <a:p>
            <a:pPr marL="0" marR="0" lvl="0" indent="0" algn="l" defTabSz="914400" rtl="0" eaLnBrk="1" fontAlgn="base" latinLnBrk="0" hangingPunct="1">
              <a:lnSpc>
                <a:spcPct val="100000"/>
              </a:lnSpc>
              <a:spcBef>
                <a:spcPts val="0"/>
              </a:spcBef>
              <a:spcAft>
                <a:spcPts val="0"/>
              </a:spcAft>
              <a:buClrTx/>
              <a:buSzTx/>
              <a:buFontTx/>
              <a:buNone/>
              <a:defRPr/>
            </a:pPr>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225C3B0F-FD7F-4E16-A992-2EFE9D615F05}" type="slidenum">
              <a:rPr kumimoji="0" lang="zh-CN" altLang="en-US" sz="1100" b="0" i="0" u="none" strike="noStrike" kern="1200" cap="none" spc="0" normalizeH="0" baseline="0" noProof="0" smtClean="0">
                <a:ln>
                  <a:noFill/>
                </a:ln>
                <a:solidFill>
                  <a:prstClr val="black"/>
                </a:solidFill>
                <a:effectLst/>
                <a:uLnTx/>
                <a:uFillTx/>
                <a:cs typeface="+mn-cs"/>
              </a:rPr>
              <a:t>9</a:t>
            </a:fld>
            <a:endParaRPr kumimoji="0" lang="zh-CN" altLang="en-US" sz="1100" b="0" i="0" u="none" strike="noStrike" kern="1200" cap="none" spc="0" normalizeH="0" baseline="0" noProof="0" dirty="0">
              <a:ln>
                <a:noFill/>
              </a:ln>
              <a:solidFill>
                <a:prstClr val="black"/>
              </a:solidFill>
              <a:effectLst/>
              <a:uLnTx/>
              <a:uFillTx/>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8" name="矩形 7"/>
          <p:cNvSpPr/>
          <p:nvPr userDrawn="1"/>
        </p:nvSpPr>
        <p:spPr>
          <a:xfrm>
            <a:off x="0" y="-9525"/>
            <a:ext cx="12233275" cy="6867525"/>
          </a:xfrm>
          <a:prstGeom prst="rect">
            <a:avLst/>
          </a:prstGeom>
          <a:solidFill>
            <a:schemeClr val="bg1">
              <a:lumMod val="95000"/>
              <a:alpha val="76078"/>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dirty="0">
              <a:latin typeface="Arial Black" panose="020B0A04020102020204" pitchFamily="34" charset="0"/>
            </a:endParaRPr>
          </a:p>
        </p:txBody>
      </p:sp>
      <p:pic>
        <p:nvPicPr>
          <p:cNvPr id="7" name="图片 6"/>
          <p:cNvPicPr>
            <a:picLocks noChangeAspect="1"/>
          </p:cNvPicPr>
          <p:nvPr userDrawn="1"/>
        </p:nvPicPr>
        <p:blipFill>
          <a:blip r:embed="rId2" cstate="print">
            <a:extLst>
              <a:ext uri="{28A0092B-C50C-407E-A947-70E740481C1C}">
                <a14:useLocalDpi xmlns:a14="http://schemas.microsoft.com/office/drawing/2010/main" val="0"/>
              </a:ext>
            </a:extLst>
          </a:blip>
          <a:srcRect r="38599"/>
          <a:stretch>
            <a:fillRect/>
          </a:stretch>
        </p:blipFill>
        <p:spPr>
          <a:xfrm>
            <a:off x="10515600" y="5943600"/>
            <a:ext cx="1368425" cy="784225"/>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pic>
        <p:nvPicPr>
          <p:cNvPr id="7" name="图片 6"/>
          <p:cNvPicPr>
            <a:picLocks noChangeAspect="1"/>
          </p:cNvPicPr>
          <p:nvPr userDrawn="1"/>
        </p:nvPicPr>
        <p:blipFill>
          <a:blip r:embed="rId2" cstate="print">
            <a:extLst>
              <a:ext uri="{28A0092B-C50C-407E-A947-70E740481C1C}">
                <a14:useLocalDpi xmlns:a14="http://schemas.microsoft.com/office/drawing/2010/main" val="0"/>
              </a:ext>
            </a:extLst>
          </a:blip>
          <a:srcRect r="38599"/>
          <a:stretch>
            <a:fillRect/>
          </a:stretch>
        </p:blipFill>
        <p:spPr>
          <a:xfrm>
            <a:off x="10669587" y="0"/>
            <a:ext cx="1368425" cy="784225"/>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标题幻灯片">
    <p:spTree>
      <p:nvGrpSpPr>
        <p:cNvPr id="1" name=""/>
        <p:cNvGrpSpPr/>
        <p:nvPr/>
      </p:nvGrpSpPr>
      <p:grpSpPr>
        <a:xfrm>
          <a:off x="0" y="0"/>
          <a:ext cx="0" cy="0"/>
          <a:chOff x="0" y="0"/>
          <a:chExt cx="0" cy="0"/>
        </a:xfrm>
      </p:grpSpPr>
      <p:pic>
        <p:nvPicPr>
          <p:cNvPr id="7" name="图片 6"/>
          <p:cNvPicPr>
            <a:picLocks noChangeAspect="1"/>
          </p:cNvPicPr>
          <p:nvPr userDrawn="1"/>
        </p:nvPicPr>
        <p:blipFill>
          <a:blip r:embed="rId2" cstate="print">
            <a:extLst>
              <a:ext uri="{28A0092B-C50C-407E-A947-70E740481C1C}">
                <a14:useLocalDpi xmlns:a14="http://schemas.microsoft.com/office/drawing/2010/main" val="0"/>
              </a:ext>
            </a:extLst>
          </a:blip>
          <a:srcRect r="38599"/>
          <a:stretch>
            <a:fillRect/>
          </a:stretch>
        </p:blipFill>
        <p:spPr>
          <a:xfrm>
            <a:off x="10515600" y="5943600"/>
            <a:ext cx="1368425" cy="784225"/>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6" name="Holder 2"/>
          <p:cNvSpPr>
            <a:spLocks noGrp="1"/>
          </p:cNvSpPr>
          <p:nvPr>
            <p:ph type="title"/>
          </p:nvPr>
        </p:nvSpPr>
        <p:spPr>
          <a:xfrm>
            <a:off x="152400" y="228600"/>
            <a:ext cx="9677400" cy="430887"/>
          </a:xfrm>
          <a:prstGeom prst="rect">
            <a:avLst/>
          </a:prstGeom>
        </p:spPr>
        <p:txBody>
          <a:bodyPr lIns="0" tIns="0" rIns="0" bIns="0">
            <a:noAutofit/>
          </a:bodyPr>
          <a:lstStyle>
            <a:lvl1pPr algn="l">
              <a:defRPr sz="2800" b="1" i="0">
                <a:solidFill>
                  <a:schemeClr val="tx1"/>
                </a:solidFill>
                <a:latin typeface="微软雅黑" panose="020B0503020204020204" pitchFamily="34" charset="-122"/>
                <a:ea typeface="微软雅黑" panose="020B0503020204020204" pitchFamily="34" charset="-122"/>
                <a:cs typeface="微软雅黑" panose="020B0503020204020204" pitchFamily="34" charset="-122"/>
              </a:defRPr>
            </a:lvl1pPr>
          </a:lstStyle>
          <a:p>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标题和内容">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129613" y="152400"/>
            <a:ext cx="10766987" cy="504056"/>
          </a:xfrm>
          <a:prstGeom prst="rect">
            <a:avLst/>
          </a:prstGeom>
        </p:spPr>
        <p:txBody>
          <a:bodyPr>
            <a:noAutofit/>
          </a:bodyPr>
          <a:lstStyle>
            <a:lvl1pPr algn="l">
              <a:defRPr sz="2800" b="1">
                <a:solidFill>
                  <a:schemeClr val="tx1"/>
                </a:solidFill>
              </a:defRPr>
            </a:lvl1pPr>
          </a:lstStyle>
          <a:p>
            <a:r>
              <a:rPr lang="zh-CN" altLang="en-US" dirty="0"/>
              <a:t>章节一</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6/10/2026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553200" y="6356350"/>
            <a:ext cx="2133600" cy="365125"/>
          </a:xfrm>
        </p:spPr>
        <p:txBody>
          <a:bodyPr/>
          <a:lstStyle/>
          <a:p>
            <a:fld id="{B6F15528-21DE-4FAA-801E-634DDDAF4B2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alpha val="50000"/>
              </a:schemeClr>
            </a:gs>
            <a:gs pos="100000">
              <a:schemeClr val="accent4">
                <a:lumMod val="20000"/>
                <a:lumOff val="80000"/>
                <a:alpha val="7000"/>
              </a:schemeClr>
            </a:gs>
          </a:gsLst>
          <a:lin ang="2700000" scaled="1"/>
          <a:tileRect/>
        </a:gra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latin typeface="Arial Black" panose="020B0A04020102020204" pitchFamily="34" charset="0"/>
              </a:defRPr>
            </a:lvl1pPr>
          </a:lstStyle>
          <a:p>
            <a:fld id="{0847C7C2-35F1-4B6C-8E6A-72F91C32E062}" type="datetimeFigureOut">
              <a:rPr lang="zh-CN" altLang="en-US" smtClean="0"/>
              <a:t>2026/6/10</a:t>
            </a:fld>
            <a:endParaRPr lang="zh-CN" altLang="en-US" dirty="0"/>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latin typeface="Arial Black" panose="020B0A04020102020204" pitchFamily="34" charset="0"/>
              </a:defRPr>
            </a:lvl1pPr>
          </a:lstStyle>
          <a:p>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txStyles>
    <p:titleStyle>
      <a:lvl1pPr algn="l" defTabSz="914400" rtl="0" eaLnBrk="1" latinLnBrk="0" hangingPunct="1">
        <a:lnSpc>
          <a:spcPct val="90000"/>
        </a:lnSpc>
        <a:spcBef>
          <a:spcPct val="0"/>
        </a:spcBef>
        <a:buNone/>
        <a:defRPr sz="4400" kern="1200">
          <a:solidFill>
            <a:schemeClr val="tx1"/>
          </a:solidFill>
          <a:latin typeface="Arial Black" panose="020B0A040201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Black" panose="020B0A040201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Black" panose="020B0A040201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Black" panose="020B0A040201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Black" panose="020B0A04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Black" panose="020B0A04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tags" Target="../tags/tag60.xml"/><Relationship Id="rId13" Type="http://schemas.openxmlformats.org/officeDocument/2006/relationships/tags" Target="../tags/tag65.xml"/><Relationship Id="rId18" Type="http://schemas.openxmlformats.org/officeDocument/2006/relationships/tags" Target="../tags/tag70.xml"/><Relationship Id="rId26" Type="http://schemas.openxmlformats.org/officeDocument/2006/relationships/image" Target="../media/image7.png"/><Relationship Id="rId3" Type="http://schemas.openxmlformats.org/officeDocument/2006/relationships/tags" Target="../tags/tag55.xml"/><Relationship Id="rId21" Type="http://schemas.openxmlformats.org/officeDocument/2006/relationships/tags" Target="../tags/tag73.xml"/><Relationship Id="rId7" Type="http://schemas.openxmlformats.org/officeDocument/2006/relationships/tags" Target="../tags/tag59.xml"/><Relationship Id="rId12" Type="http://schemas.openxmlformats.org/officeDocument/2006/relationships/tags" Target="../tags/tag64.xml"/><Relationship Id="rId17" Type="http://schemas.openxmlformats.org/officeDocument/2006/relationships/tags" Target="../tags/tag69.xml"/><Relationship Id="rId25" Type="http://schemas.openxmlformats.org/officeDocument/2006/relationships/notesSlide" Target="../notesSlides/notesSlide10.xml"/><Relationship Id="rId2" Type="http://schemas.openxmlformats.org/officeDocument/2006/relationships/tags" Target="../tags/tag54.xml"/><Relationship Id="rId16" Type="http://schemas.openxmlformats.org/officeDocument/2006/relationships/tags" Target="../tags/tag68.xml"/><Relationship Id="rId20" Type="http://schemas.openxmlformats.org/officeDocument/2006/relationships/tags" Target="../tags/tag72.xml"/><Relationship Id="rId29" Type="http://schemas.openxmlformats.org/officeDocument/2006/relationships/image" Target="../media/image10.svg"/><Relationship Id="rId1" Type="http://schemas.openxmlformats.org/officeDocument/2006/relationships/tags" Target="../tags/tag53.xml"/><Relationship Id="rId6" Type="http://schemas.openxmlformats.org/officeDocument/2006/relationships/tags" Target="../tags/tag58.xml"/><Relationship Id="rId11" Type="http://schemas.openxmlformats.org/officeDocument/2006/relationships/tags" Target="../tags/tag63.xml"/><Relationship Id="rId24" Type="http://schemas.openxmlformats.org/officeDocument/2006/relationships/slideLayout" Target="../slideLayouts/slideLayout7.xml"/><Relationship Id="rId5" Type="http://schemas.openxmlformats.org/officeDocument/2006/relationships/tags" Target="../tags/tag57.xml"/><Relationship Id="rId15" Type="http://schemas.openxmlformats.org/officeDocument/2006/relationships/tags" Target="../tags/tag67.xml"/><Relationship Id="rId23" Type="http://schemas.openxmlformats.org/officeDocument/2006/relationships/tags" Target="../tags/tag75.xml"/><Relationship Id="rId28" Type="http://schemas.openxmlformats.org/officeDocument/2006/relationships/image" Target="../media/image9.svg"/><Relationship Id="rId10" Type="http://schemas.openxmlformats.org/officeDocument/2006/relationships/tags" Target="../tags/tag62.xml"/><Relationship Id="rId19" Type="http://schemas.openxmlformats.org/officeDocument/2006/relationships/tags" Target="../tags/tag71.xml"/><Relationship Id="rId4" Type="http://schemas.openxmlformats.org/officeDocument/2006/relationships/tags" Target="../tags/tag56.xml"/><Relationship Id="rId9" Type="http://schemas.openxmlformats.org/officeDocument/2006/relationships/tags" Target="../tags/tag61.xml"/><Relationship Id="rId14" Type="http://schemas.openxmlformats.org/officeDocument/2006/relationships/tags" Target="../tags/tag66.xml"/><Relationship Id="rId22" Type="http://schemas.openxmlformats.org/officeDocument/2006/relationships/tags" Target="../tags/tag74.xml"/><Relationship Id="rId27" Type="http://schemas.openxmlformats.org/officeDocument/2006/relationships/image" Target="../media/image8.svg"/></Relationships>
</file>

<file path=ppt/slides/_rels/slide11.xml.rels><?xml version="1.0" encoding="UTF-8" standalone="yes"?>
<Relationships xmlns="http://schemas.openxmlformats.org/package/2006/relationships"><Relationship Id="rId8" Type="http://schemas.openxmlformats.org/officeDocument/2006/relationships/slideLayout" Target="../slideLayouts/slideLayout7.xml"/><Relationship Id="rId3" Type="http://schemas.openxmlformats.org/officeDocument/2006/relationships/tags" Target="../tags/tag78.xml"/><Relationship Id="rId7" Type="http://schemas.openxmlformats.org/officeDocument/2006/relationships/tags" Target="../tags/tag82.xml"/><Relationship Id="rId2" Type="http://schemas.openxmlformats.org/officeDocument/2006/relationships/tags" Target="../tags/tag77.xml"/><Relationship Id="rId1" Type="http://schemas.openxmlformats.org/officeDocument/2006/relationships/tags" Target="../tags/tag76.xml"/><Relationship Id="rId6" Type="http://schemas.openxmlformats.org/officeDocument/2006/relationships/tags" Target="../tags/tag81.xml"/><Relationship Id="rId5" Type="http://schemas.openxmlformats.org/officeDocument/2006/relationships/tags" Target="../tags/tag80.xml"/><Relationship Id="rId4" Type="http://schemas.openxmlformats.org/officeDocument/2006/relationships/tags" Target="../tags/tag79.xml"/></Relationships>
</file>

<file path=ppt/slides/_rels/slide2.xml.rels><?xml version="1.0" encoding="UTF-8" standalone="yes"?>
<Relationships xmlns="http://schemas.openxmlformats.org/package/2006/relationships"><Relationship Id="rId8" Type="http://schemas.openxmlformats.org/officeDocument/2006/relationships/tags" Target="../tags/tag9.xml"/><Relationship Id="rId13" Type="http://schemas.openxmlformats.org/officeDocument/2006/relationships/tags" Target="../tags/tag14.xml"/><Relationship Id="rId18" Type="http://schemas.openxmlformats.org/officeDocument/2006/relationships/slideLayout" Target="../slideLayouts/slideLayout7.xml"/><Relationship Id="rId3" Type="http://schemas.openxmlformats.org/officeDocument/2006/relationships/tags" Target="../tags/tag4.xml"/><Relationship Id="rId7" Type="http://schemas.openxmlformats.org/officeDocument/2006/relationships/tags" Target="../tags/tag8.xml"/><Relationship Id="rId12" Type="http://schemas.openxmlformats.org/officeDocument/2006/relationships/tags" Target="../tags/tag13.xml"/><Relationship Id="rId17" Type="http://schemas.openxmlformats.org/officeDocument/2006/relationships/tags" Target="../tags/tag18.xml"/><Relationship Id="rId2" Type="http://schemas.openxmlformats.org/officeDocument/2006/relationships/tags" Target="../tags/tag3.xml"/><Relationship Id="rId16" Type="http://schemas.openxmlformats.org/officeDocument/2006/relationships/tags" Target="../tags/tag17.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tags" Target="../tags/tag12.xml"/><Relationship Id="rId5" Type="http://schemas.openxmlformats.org/officeDocument/2006/relationships/tags" Target="../tags/tag6.xml"/><Relationship Id="rId15" Type="http://schemas.openxmlformats.org/officeDocument/2006/relationships/tags" Target="../tags/tag16.xml"/><Relationship Id="rId10" Type="http://schemas.openxmlformats.org/officeDocument/2006/relationships/tags" Target="../tags/tag11.xml"/><Relationship Id="rId19" Type="http://schemas.openxmlformats.org/officeDocument/2006/relationships/notesSlide" Target="../notesSlides/notesSlide2.xml"/><Relationship Id="rId4" Type="http://schemas.openxmlformats.org/officeDocument/2006/relationships/tags" Target="../tags/tag5.xml"/><Relationship Id="rId9" Type="http://schemas.openxmlformats.org/officeDocument/2006/relationships/tags" Target="../tags/tag10.xml"/><Relationship Id="rId14" Type="http://schemas.openxmlformats.org/officeDocument/2006/relationships/tags" Target="../tags/tag15.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ags" Target="../tags/tag19.xml"/></Relationships>
</file>

<file path=ppt/slides/_rels/slide4.xml.rels><?xml version="1.0" encoding="UTF-8" standalone="yes"?>
<Relationships xmlns="http://schemas.openxmlformats.org/package/2006/relationships"><Relationship Id="rId8" Type="http://schemas.openxmlformats.org/officeDocument/2006/relationships/tags" Target="../tags/tag27.xml"/><Relationship Id="rId13" Type="http://schemas.openxmlformats.org/officeDocument/2006/relationships/slideLayout" Target="../slideLayouts/slideLayout7.xml"/><Relationship Id="rId3" Type="http://schemas.openxmlformats.org/officeDocument/2006/relationships/tags" Target="../tags/tag22.xml"/><Relationship Id="rId7" Type="http://schemas.openxmlformats.org/officeDocument/2006/relationships/tags" Target="../tags/tag26.xml"/><Relationship Id="rId12" Type="http://schemas.openxmlformats.org/officeDocument/2006/relationships/tags" Target="../tags/tag31.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11" Type="http://schemas.openxmlformats.org/officeDocument/2006/relationships/tags" Target="../tags/tag30.xml"/><Relationship Id="rId5" Type="http://schemas.openxmlformats.org/officeDocument/2006/relationships/tags" Target="../tags/tag24.xml"/><Relationship Id="rId10" Type="http://schemas.openxmlformats.org/officeDocument/2006/relationships/tags" Target="../tags/tag29.xml"/><Relationship Id="rId4" Type="http://schemas.openxmlformats.org/officeDocument/2006/relationships/tags" Target="../tags/tag23.xml"/><Relationship Id="rId9" Type="http://schemas.openxmlformats.org/officeDocument/2006/relationships/tags" Target="../tags/tag28.xml"/><Relationship Id="rId1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notesSlide" Target="../notesSlides/notesSlide5.xml"/><Relationship Id="rId5" Type="http://schemas.openxmlformats.org/officeDocument/2006/relationships/slideLayout" Target="../slideLayouts/slideLayout7.xml"/><Relationship Id="rId4" Type="http://schemas.openxmlformats.org/officeDocument/2006/relationships/tags" Target="../tags/tag35.xml"/></Relationships>
</file>

<file path=ppt/slides/_rels/slide6.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tags" Target="../tags/tag38.xml"/><Relationship Id="rId7" Type="http://schemas.openxmlformats.org/officeDocument/2006/relationships/image" Target="../media/image3.svg"/><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image" Target="../media/image2.jpeg"/><Relationship Id="rId5" Type="http://schemas.openxmlformats.org/officeDocument/2006/relationships/notesSlide" Target="../notesSlides/notesSlide6.xml"/><Relationship Id="rId4"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tags" Target="../tags/tag39.xml"/><Relationship Id="rId5" Type="http://schemas.openxmlformats.org/officeDocument/2006/relationships/notesSlide" Target="../notesSlides/notesSlide7.xml"/><Relationship Id="rId4"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tags" Target="../tags/tag49.xml"/><Relationship Id="rId13" Type="http://schemas.openxmlformats.org/officeDocument/2006/relationships/image" Target="../media/image6.png"/><Relationship Id="rId3" Type="http://schemas.openxmlformats.org/officeDocument/2006/relationships/tags" Target="../tags/tag44.xml"/><Relationship Id="rId7" Type="http://schemas.openxmlformats.org/officeDocument/2006/relationships/tags" Target="../tags/tag48.xml"/><Relationship Id="rId12" Type="http://schemas.openxmlformats.org/officeDocument/2006/relationships/image" Target="../media/image5.png"/><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tags" Target="../tags/tag47.xml"/><Relationship Id="rId11" Type="http://schemas.openxmlformats.org/officeDocument/2006/relationships/notesSlide" Target="../notesSlides/notesSlide8.xml"/><Relationship Id="rId5" Type="http://schemas.openxmlformats.org/officeDocument/2006/relationships/tags" Target="../tags/tag46.xml"/><Relationship Id="rId10" Type="http://schemas.openxmlformats.org/officeDocument/2006/relationships/slideLayout" Target="../slideLayouts/slideLayout7.xml"/><Relationship Id="rId4" Type="http://schemas.openxmlformats.org/officeDocument/2006/relationships/tags" Target="../tags/tag45.xml"/><Relationship Id="rId9" Type="http://schemas.openxmlformats.org/officeDocument/2006/relationships/tags" Target="../tags/tag50.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2.xml"/><Relationship Id="rId1" Type="http://schemas.openxmlformats.org/officeDocument/2006/relationships/tags" Target="../tags/tag51.xml"/><Relationship Id="rId5" Type="http://schemas.openxmlformats.org/officeDocument/2006/relationships/chart" Target="../charts/char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826452" y="2743200"/>
            <a:ext cx="10761980" cy="646331"/>
          </a:xfrm>
          <a:prstGeom prst="rect">
            <a:avLst/>
          </a:prstGeom>
          <a:noFill/>
        </p:spPr>
        <p:txBody>
          <a:bodyPr wrap="square" rtlCol="0" anchor="t">
            <a:spAutoFit/>
          </a:bodyPr>
          <a:lstStyle/>
          <a:p>
            <a:pPr algn="ctr"/>
            <a:r>
              <a:rPr lang="zh-CN" altLang="en-US" sz="2800" b="1" noProof="0" dirty="0">
                <a:ln w="3175">
                  <a:noFill/>
                </a:ln>
                <a:solidFill>
                  <a:prstClr val="black"/>
                </a:solidFill>
                <a:effectLst/>
                <a:uLnTx/>
                <a:uFillTx/>
                <a:latin typeface="微软雅黑" panose="020B0503020204020204" pitchFamily="34" charset="-122"/>
                <a:ea typeface="微软雅黑" panose="020B0503020204020204" pitchFamily="34" charset="-122"/>
                <a:cs typeface="MiSans Semibold" panose="00000700000000000000" charset="-122"/>
                <a:sym typeface="+mn-ea"/>
              </a:rPr>
              <a:t>重症肌无力</a:t>
            </a:r>
            <a:r>
              <a:rPr lang="zh-CN" altLang="en-US" sz="3600" b="1" noProof="0" dirty="0">
                <a:ln w="3175">
                  <a:noFill/>
                </a:ln>
                <a:solidFill>
                  <a:srgbClr val="CC0000"/>
                </a:solidFill>
                <a:effectLst/>
                <a:uLnTx/>
                <a:uFillTx/>
                <a:latin typeface="微软雅黑" panose="020B0503020204020204" pitchFamily="34" charset="-122"/>
                <a:ea typeface="微软雅黑" panose="020B0503020204020204" pitchFamily="34" charset="-122"/>
                <a:cs typeface="MiSans Semibold" panose="00000700000000000000" charset="-122"/>
                <a:sym typeface="+mn-ea"/>
              </a:rPr>
              <a:t>唯一长效</a:t>
            </a:r>
            <a:r>
              <a:rPr lang="zh-CN" altLang="en-US" sz="2800" b="1" noProof="0" dirty="0">
                <a:ln w="3175">
                  <a:noFill/>
                </a:ln>
                <a:solidFill>
                  <a:prstClr val="black"/>
                </a:solidFill>
                <a:effectLst/>
                <a:uLnTx/>
                <a:uFillTx/>
                <a:latin typeface="微软雅黑" panose="020B0503020204020204" pitchFamily="34" charset="-122"/>
                <a:ea typeface="微软雅黑" panose="020B0503020204020204" pitchFamily="34" charset="-122"/>
                <a:cs typeface="MiSans Semibold" panose="00000700000000000000" charset="-122"/>
                <a:sym typeface="+mn-ea"/>
              </a:rPr>
              <a:t>胆碱酯酶抑制剂（</a:t>
            </a:r>
            <a:r>
              <a:rPr lang="zh-CN" altLang="en-US" sz="3600" b="1" noProof="0" dirty="0">
                <a:ln w="3175">
                  <a:noFill/>
                </a:ln>
                <a:solidFill>
                  <a:srgbClr val="CC0000"/>
                </a:solidFill>
                <a:effectLst/>
                <a:uLnTx/>
                <a:uFillTx/>
                <a:latin typeface="微软雅黑" panose="020B0503020204020204" pitchFamily="34" charset="-122"/>
                <a:ea typeface="微软雅黑" panose="020B0503020204020204" pitchFamily="34" charset="-122"/>
                <a:cs typeface="MiSans Semibold" panose="00000700000000000000" charset="-122"/>
                <a:sym typeface="+mn-ea"/>
              </a:rPr>
              <a:t>罕见病-独家剂型</a:t>
            </a:r>
            <a:r>
              <a:rPr lang="zh-CN" altLang="en-US" sz="2800" b="1" noProof="0" dirty="0">
                <a:ln w="3175">
                  <a:noFill/>
                </a:ln>
                <a:solidFill>
                  <a:prstClr val="black"/>
                </a:solidFill>
                <a:effectLst/>
                <a:uLnTx/>
                <a:uFillTx/>
                <a:latin typeface="微软雅黑" panose="020B0503020204020204" pitchFamily="34" charset="-122"/>
                <a:ea typeface="微软雅黑" panose="020B0503020204020204" pitchFamily="34" charset="-122"/>
                <a:cs typeface="MiSans Semibold" panose="00000700000000000000" charset="-122"/>
                <a:sym typeface="+mn-ea"/>
              </a:rPr>
              <a:t>）</a:t>
            </a:r>
          </a:p>
        </p:txBody>
      </p:sp>
      <p:sp>
        <p:nvSpPr>
          <p:cNvPr id="6" name="矩形: 圆角 24"/>
          <p:cNvSpPr/>
          <p:nvPr/>
        </p:nvSpPr>
        <p:spPr>
          <a:xfrm>
            <a:off x="1724025" y="4023360"/>
            <a:ext cx="8966835" cy="777240"/>
          </a:xfrm>
          <a:prstGeom prst="roundRect">
            <a:avLst>
              <a:gd name="adj" fmla="val 50000"/>
            </a:avLst>
          </a:prstGeom>
          <a:solidFill>
            <a:srgbClr val="508AA0"/>
          </a:solidFill>
          <a:ln>
            <a:noFill/>
          </a:ln>
          <a:effectLst>
            <a:innerShdw blurRad="114300">
              <a:schemeClr val="bg1"/>
            </a:innerShdw>
            <a:reflection blurRad="38100" stA="40000" endPos="3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iSans Semibold" panose="00000700000000000000" charset="-122"/>
              </a:rPr>
              <a:t>血药浓度更平稳，填补普通片夜间药效缺口，提高患者依从性</a:t>
            </a:r>
          </a:p>
        </p:txBody>
      </p:sp>
      <p:sp>
        <p:nvSpPr>
          <p:cNvPr id="3" name="文本框 2"/>
          <p:cNvSpPr txBox="1"/>
          <p:nvPr/>
        </p:nvSpPr>
        <p:spPr>
          <a:xfrm>
            <a:off x="3643630" y="5457825"/>
            <a:ext cx="5127625" cy="39878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000" b="1" i="0" u="none" strike="noStrike" kern="1200" cap="none" spc="0" normalizeH="0" baseline="0" noProof="0" dirty="0">
                <a:ln w="3175">
                  <a:noFill/>
                </a:ln>
                <a:solidFill>
                  <a:prstClr val="black"/>
                </a:solidFill>
                <a:effectLst/>
                <a:uLnTx/>
                <a:uFillTx/>
                <a:latin typeface="Arial Black" panose="020B0A04020102020204" pitchFamily="34" charset="0"/>
                <a:ea typeface="微软雅黑" panose="020B0503020204020204" pitchFamily="34" charset="-122"/>
                <a:cs typeface="+mn-cs"/>
              </a:rPr>
              <a:t>申报企业：上海医药集团药品销售有限公司</a:t>
            </a:r>
          </a:p>
        </p:txBody>
      </p:sp>
      <p:sp>
        <p:nvSpPr>
          <p:cNvPr id="2" name="文本框 1"/>
          <p:cNvSpPr txBox="1"/>
          <p:nvPr/>
        </p:nvSpPr>
        <p:spPr>
          <a:xfrm>
            <a:off x="990600" y="838200"/>
            <a:ext cx="10287000" cy="1476375"/>
          </a:xfrm>
          <a:prstGeom prst="rect">
            <a:avLst/>
          </a:prstGeom>
          <a:noFill/>
        </p:spPr>
        <p:txBody>
          <a:bodyPr wrap="square" rtlCol="0">
            <a:spAutoFit/>
          </a:bodyPr>
          <a:lstStyle/>
          <a:p>
            <a:pPr algn="dist"/>
            <a:r>
              <a:rPr kumimoji="1" lang="zh-CN" altLang="en-US" sz="9000" b="1" dirty="0">
                <a:solidFill>
                  <a:srgbClr val="5189A1"/>
                </a:solidFill>
              </a:rPr>
              <a:t>溴吡斯的明缓释片</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304800" y="240030"/>
            <a:ext cx="9846310" cy="583565"/>
          </a:xfrm>
          <a:prstGeom prst="rect">
            <a:avLst/>
          </a:prstGeom>
          <a:noFill/>
        </p:spPr>
        <p:txBody>
          <a:bodyPr wrap="square" rtlCol="0" anchor="t">
            <a:spAutoFit/>
          </a:bodyPr>
          <a:lstStyle/>
          <a:p>
            <a:r>
              <a:rPr lang="zh-CN" altLang="en-US" sz="2800" b="1" spc="-5" dirty="0">
                <a:solidFill>
                  <a:schemeClr val="tx1"/>
                </a:solidFill>
                <a:latin typeface="微软雅黑" panose="020B0503020204020204" pitchFamily="34" charset="-122"/>
                <a:ea typeface="微软雅黑" panose="020B0503020204020204" pitchFamily="34" charset="-122"/>
                <a:cs typeface="+mj-cs"/>
                <a:sym typeface="+mn-ea"/>
              </a:rPr>
              <a:t>创新性：</a:t>
            </a:r>
            <a:r>
              <a:rPr lang="zh-CN" altLang="en-US" sz="3200" b="1" spc="-5" dirty="0">
                <a:solidFill>
                  <a:srgbClr val="C00000"/>
                </a:solidFill>
                <a:latin typeface="微软雅黑" panose="020B0503020204020204" pitchFamily="34" charset="-122"/>
                <a:ea typeface="微软雅黑" panose="020B0503020204020204" pitchFamily="34" charset="-122"/>
                <a:cs typeface="+mj-cs"/>
                <a:sym typeface="+mn-ea"/>
              </a:rPr>
              <a:t>高引湿性原料药</a:t>
            </a:r>
            <a:r>
              <a:rPr lang="zh-CN" altLang="en-US" sz="3200" b="1" dirty="0">
                <a:solidFill>
                  <a:srgbClr val="C00000"/>
                </a:solidFill>
                <a:latin typeface="微软雅黑" panose="020B0503020204020204" pitchFamily="34" charset="-122"/>
                <a:ea typeface="微软雅黑" panose="020B0503020204020204" pitchFamily="34" charset="-122"/>
                <a:sym typeface="+mn-ea"/>
              </a:rPr>
              <a:t>的稳态释药与稳定性控制技术</a:t>
            </a:r>
            <a:endParaRPr lang="zh-CN" altLang="en-US" sz="3200" b="1" spc="-5" dirty="0">
              <a:solidFill>
                <a:srgbClr val="C00000"/>
              </a:solidFill>
              <a:latin typeface="微软雅黑" panose="020B0503020204020204" pitchFamily="34" charset="-122"/>
              <a:ea typeface="微软雅黑" panose="020B0503020204020204" pitchFamily="34" charset="-122"/>
              <a:cs typeface="+mj-cs"/>
              <a:sym typeface="+mn-ea"/>
            </a:endParaRPr>
          </a:p>
        </p:txBody>
      </p:sp>
      <p:grpSp>
        <p:nvGrpSpPr>
          <p:cNvPr id="184" name="组合 183"/>
          <p:cNvGrpSpPr/>
          <p:nvPr/>
        </p:nvGrpSpPr>
        <p:grpSpPr>
          <a:xfrm>
            <a:off x="7757713" y="4870216"/>
            <a:ext cx="3990340" cy="662305"/>
            <a:chOff x="11836" y="7392"/>
            <a:chExt cx="6284" cy="1043"/>
          </a:xfrm>
        </p:grpSpPr>
        <p:sp>
          <p:nvSpPr>
            <p:cNvPr id="42" name="椭圆 41"/>
            <p:cNvSpPr/>
            <p:nvPr/>
          </p:nvSpPr>
          <p:spPr>
            <a:xfrm>
              <a:off x="11836" y="7527"/>
              <a:ext cx="6284" cy="908"/>
            </a:xfrm>
            <a:prstGeom prst="ellipse">
              <a:avLst/>
            </a:prstGeom>
            <a:gradFill flip="none" rotWithShape="1">
              <a:gsLst>
                <a:gs pos="100000">
                  <a:srgbClr val="0F9ED5">
                    <a:alpha val="42000"/>
                  </a:srgbClr>
                </a:gs>
                <a:gs pos="20000">
                  <a:srgbClr val="0F9ED5">
                    <a:alpha val="0"/>
                  </a:srgbClr>
                </a:gs>
              </a:gsLst>
              <a:lin ang="5400000" scaled="0"/>
              <a:tileRect/>
            </a:gradFill>
            <a:ln w="12700">
              <a:gradFill>
                <a:gsLst>
                  <a:gs pos="0">
                    <a:srgbClr val="0F9ED5">
                      <a:alpha val="0"/>
                    </a:srgbClr>
                  </a:gs>
                  <a:gs pos="100000">
                    <a:srgbClr val="0F9ED5"/>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Black" panose="020B0A04020102020204" pitchFamily="34" charset="0"/>
              </a:endParaRPr>
            </a:p>
          </p:txBody>
        </p:sp>
        <p:sp>
          <p:nvSpPr>
            <p:cNvPr id="43" name="椭圆 42"/>
            <p:cNvSpPr/>
            <p:nvPr/>
          </p:nvSpPr>
          <p:spPr>
            <a:xfrm>
              <a:off x="12877" y="7409"/>
              <a:ext cx="4194" cy="640"/>
            </a:xfrm>
            <a:prstGeom prst="ellipse">
              <a:avLst/>
            </a:prstGeom>
            <a:gradFill>
              <a:gsLst>
                <a:gs pos="20000">
                  <a:srgbClr val="0F9ED5">
                    <a:alpha val="0"/>
                  </a:srgbClr>
                </a:gs>
                <a:gs pos="100000">
                  <a:srgbClr val="0F9ED5">
                    <a:alpha val="45000"/>
                  </a:srgbClr>
                </a:gs>
              </a:gsLst>
              <a:lin ang="5400000" scaled="1"/>
            </a:gradFill>
            <a:ln w="15875">
              <a:gradFill>
                <a:gsLst>
                  <a:gs pos="13000">
                    <a:srgbClr val="0F9ED5">
                      <a:alpha val="0"/>
                    </a:srgbClr>
                  </a:gs>
                  <a:gs pos="100000">
                    <a:srgbClr val="0F9ED5"/>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35" dirty="0">
                <a:latin typeface="Arial Black" panose="020B0A04020102020204" pitchFamily="34" charset="0"/>
              </a:endParaRPr>
            </a:p>
          </p:txBody>
        </p:sp>
        <p:sp>
          <p:nvSpPr>
            <p:cNvPr id="44" name="椭圆 43"/>
            <p:cNvSpPr/>
            <p:nvPr/>
          </p:nvSpPr>
          <p:spPr>
            <a:xfrm>
              <a:off x="12764" y="7548"/>
              <a:ext cx="4439" cy="702"/>
            </a:xfrm>
            <a:prstGeom prst="ellipse">
              <a:avLst/>
            </a:prstGeom>
            <a:noFill/>
            <a:ln w="15875">
              <a:gradFill>
                <a:gsLst>
                  <a:gs pos="15000">
                    <a:srgbClr val="0F9ED5">
                      <a:alpha val="0"/>
                    </a:srgbClr>
                  </a:gs>
                  <a:gs pos="100000">
                    <a:srgbClr val="0F9ED5">
                      <a:alpha val="36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2006" tIns="11003" rIns="22006" bIns="11003" numCol="1" spcCol="0" rtlCol="0" fromWordArt="0" anchor="ctr" anchorCtr="0" forceAA="0" compatLnSpc="1">
              <a:noAutofit/>
            </a:bodyPr>
            <a:lstStyle/>
            <a:p>
              <a:pPr marL="0" marR="0" lvl="0" indent="0" algn="ctr" defTabSz="109855" rtl="0" eaLnBrk="1" fontAlgn="auto" latinLnBrk="0" hangingPunct="1">
                <a:lnSpc>
                  <a:spcPct val="100000"/>
                </a:lnSpc>
                <a:spcBef>
                  <a:spcPts val="0"/>
                </a:spcBef>
                <a:spcAft>
                  <a:spcPts val="0"/>
                </a:spcAft>
                <a:buClrTx/>
                <a:buSzTx/>
                <a:buFontTx/>
                <a:buNone/>
                <a:defRPr/>
              </a:pPr>
              <a:endParaRPr kumimoji="0" lang="zh-CN" altLang="en-US" sz="435" b="0" i="0" u="none" strike="noStrike" kern="1200" cap="none" spc="0" normalizeH="0" baseline="0" noProof="0" dirty="0">
                <a:ln>
                  <a:noFill/>
                </a:ln>
                <a:solidFill>
                  <a:prstClr val="white"/>
                </a:solidFill>
                <a:effectLst/>
                <a:uLnTx/>
                <a:uFillTx/>
                <a:latin typeface="Arial Black" panose="020B0A04020102020204" pitchFamily="34" charset="0"/>
                <a:ea typeface="微软雅黑" panose="020B0503020204020204" pitchFamily="34" charset="-122"/>
                <a:cs typeface="+mn-cs"/>
              </a:endParaRPr>
            </a:p>
          </p:txBody>
        </p:sp>
        <p:grpSp>
          <p:nvGrpSpPr>
            <p:cNvPr id="45" name="组合 44"/>
            <p:cNvGrpSpPr/>
            <p:nvPr/>
          </p:nvGrpSpPr>
          <p:grpSpPr>
            <a:xfrm>
              <a:off x="13088" y="7392"/>
              <a:ext cx="3935" cy="552"/>
              <a:chOff x="4217988" y="2424113"/>
              <a:chExt cx="3743325" cy="1673225"/>
            </a:xfrm>
            <a:gradFill>
              <a:gsLst>
                <a:gs pos="16000">
                  <a:srgbClr val="0F9ED5">
                    <a:alpha val="0"/>
                  </a:srgbClr>
                </a:gs>
                <a:gs pos="100000">
                  <a:srgbClr val="0F9ED5">
                    <a:alpha val="73000"/>
                  </a:srgbClr>
                </a:gs>
              </a:gsLst>
              <a:lin ang="5400000" scaled="1"/>
            </a:gradFill>
          </p:grpSpPr>
          <p:sp>
            <p:nvSpPr>
              <p:cNvPr id="46" name="Freeform 250"/>
              <p:cNvSpPr/>
              <p:nvPr/>
            </p:nvSpPr>
            <p:spPr bwMode="auto">
              <a:xfrm>
                <a:off x="5181600" y="2527300"/>
                <a:ext cx="96838" cy="65088"/>
              </a:xfrm>
              <a:custGeom>
                <a:avLst/>
                <a:gdLst>
                  <a:gd name="T0" fmla="*/ 46 w 61"/>
                  <a:gd name="T1" fmla="*/ 41 h 41"/>
                  <a:gd name="T2" fmla="*/ 61 w 61"/>
                  <a:gd name="T3" fmla="*/ 38 h 41"/>
                  <a:gd name="T4" fmla="*/ 14 w 61"/>
                  <a:gd name="T5" fmla="*/ 0 h 41"/>
                  <a:gd name="T6" fmla="*/ 0 w 61"/>
                  <a:gd name="T7" fmla="*/ 3 h 41"/>
                  <a:gd name="T8" fmla="*/ 46 w 61"/>
                  <a:gd name="T9" fmla="*/ 41 h 41"/>
                </a:gdLst>
                <a:ahLst/>
                <a:cxnLst>
                  <a:cxn ang="0">
                    <a:pos x="T0" y="T1"/>
                  </a:cxn>
                  <a:cxn ang="0">
                    <a:pos x="T2" y="T3"/>
                  </a:cxn>
                  <a:cxn ang="0">
                    <a:pos x="T4" y="T5"/>
                  </a:cxn>
                  <a:cxn ang="0">
                    <a:pos x="T6" y="T7"/>
                  </a:cxn>
                  <a:cxn ang="0">
                    <a:pos x="T8" y="T9"/>
                  </a:cxn>
                </a:cxnLst>
                <a:rect l="0" t="0" r="r" b="b"/>
                <a:pathLst>
                  <a:path w="61" h="41">
                    <a:moveTo>
                      <a:pt x="46" y="41"/>
                    </a:moveTo>
                    <a:lnTo>
                      <a:pt x="61" y="38"/>
                    </a:lnTo>
                    <a:lnTo>
                      <a:pt x="14" y="0"/>
                    </a:lnTo>
                    <a:lnTo>
                      <a:pt x="0" y="3"/>
                    </a:lnTo>
                    <a:lnTo>
                      <a:pt x="46" y="4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47" name="Freeform 251"/>
              <p:cNvSpPr/>
              <p:nvPr/>
            </p:nvSpPr>
            <p:spPr bwMode="auto">
              <a:xfrm>
                <a:off x="5268913" y="2506663"/>
                <a:ext cx="90488" cy="66675"/>
              </a:xfrm>
              <a:custGeom>
                <a:avLst/>
                <a:gdLst>
                  <a:gd name="T0" fmla="*/ 42 w 57"/>
                  <a:gd name="T1" fmla="*/ 42 h 42"/>
                  <a:gd name="T2" fmla="*/ 57 w 57"/>
                  <a:gd name="T3" fmla="*/ 39 h 42"/>
                  <a:gd name="T4" fmla="*/ 14 w 57"/>
                  <a:gd name="T5" fmla="*/ 0 h 42"/>
                  <a:gd name="T6" fmla="*/ 0 w 57"/>
                  <a:gd name="T7" fmla="*/ 3 h 42"/>
                  <a:gd name="T8" fmla="*/ 42 w 57"/>
                  <a:gd name="T9" fmla="*/ 42 h 42"/>
                </a:gdLst>
                <a:ahLst/>
                <a:cxnLst>
                  <a:cxn ang="0">
                    <a:pos x="T0" y="T1"/>
                  </a:cxn>
                  <a:cxn ang="0">
                    <a:pos x="T2" y="T3"/>
                  </a:cxn>
                  <a:cxn ang="0">
                    <a:pos x="T4" y="T5"/>
                  </a:cxn>
                  <a:cxn ang="0">
                    <a:pos x="T6" y="T7"/>
                  </a:cxn>
                  <a:cxn ang="0">
                    <a:pos x="T8" y="T9"/>
                  </a:cxn>
                </a:cxnLst>
                <a:rect l="0" t="0" r="r" b="b"/>
                <a:pathLst>
                  <a:path w="57" h="42">
                    <a:moveTo>
                      <a:pt x="42" y="42"/>
                    </a:moveTo>
                    <a:lnTo>
                      <a:pt x="57" y="39"/>
                    </a:lnTo>
                    <a:lnTo>
                      <a:pt x="14" y="0"/>
                    </a:lnTo>
                    <a:lnTo>
                      <a:pt x="0" y="3"/>
                    </a:lnTo>
                    <a:lnTo>
                      <a:pt x="42" y="4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48" name="Freeform 252"/>
              <p:cNvSpPr/>
              <p:nvPr/>
            </p:nvSpPr>
            <p:spPr bwMode="auto">
              <a:xfrm>
                <a:off x="5357813" y="2489200"/>
                <a:ext cx="82550" cy="66675"/>
              </a:xfrm>
              <a:custGeom>
                <a:avLst/>
                <a:gdLst>
                  <a:gd name="T0" fmla="*/ 37 w 52"/>
                  <a:gd name="T1" fmla="*/ 42 h 42"/>
                  <a:gd name="T2" fmla="*/ 52 w 52"/>
                  <a:gd name="T3" fmla="*/ 39 h 42"/>
                  <a:gd name="T4" fmla="*/ 15 w 52"/>
                  <a:gd name="T5" fmla="*/ 0 h 42"/>
                  <a:gd name="T6" fmla="*/ 0 w 52"/>
                  <a:gd name="T7" fmla="*/ 3 h 42"/>
                  <a:gd name="T8" fmla="*/ 37 w 52"/>
                  <a:gd name="T9" fmla="*/ 42 h 42"/>
                </a:gdLst>
                <a:ahLst/>
                <a:cxnLst>
                  <a:cxn ang="0">
                    <a:pos x="T0" y="T1"/>
                  </a:cxn>
                  <a:cxn ang="0">
                    <a:pos x="T2" y="T3"/>
                  </a:cxn>
                  <a:cxn ang="0">
                    <a:pos x="T4" y="T5"/>
                  </a:cxn>
                  <a:cxn ang="0">
                    <a:pos x="T6" y="T7"/>
                  </a:cxn>
                  <a:cxn ang="0">
                    <a:pos x="T8" y="T9"/>
                  </a:cxn>
                </a:cxnLst>
                <a:rect l="0" t="0" r="r" b="b"/>
                <a:pathLst>
                  <a:path w="52" h="42">
                    <a:moveTo>
                      <a:pt x="37" y="42"/>
                    </a:moveTo>
                    <a:lnTo>
                      <a:pt x="52" y="39"/>
                    </a:lnTo>
                    <a:lnTo>
                      <a:pt x="15" y="0"/>
                    </a:lnTo>
                    <a:lnTo>
                      <a:pt x="0" y="3"/>
                    </a:lnTo>
                    <a:lnTo>
                      <a:pt x="37" y="4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49" name="Freeform 253"/>
              <p:cNvSpPr/>
              <p:nvPr/>
            </p:nvSpPr>
            <p:spPr bwMode="auto">
              <a:xfrm>
                <a:off x="5448300" y="2473325"/>
                <a:ext cx="77788" cy="68263"/>
              </a:xfrm>
              <a:custGeom>
                <a:avLst/>
                <a:gdLst>
                  <a:gd name="T0" fmla="*/ 33 w 49"/>
                  <a:gd name="T1" fmla="*/ 43 h 43"/>
                  <a:gd name="T2" fmla="*/ 49 w 49"/>
                  <a:gd name="T3" fmla="*/ 40 h 43"/>
                  <a:gd name="T4" fmla="*/ 16 w 49"/>
                  <a:gd name="T5" fmla="*/ 0 h 43"/>
                  <a:gd name="T6" fmla="*/ 0 w 49"/>
                  <a:gd name="T7" fmla="*/ 3 h 43"/>
                  <a:gd name="T8" fmla="*/ 33 w 49"/>
                  <a:gd name="T9" fmla="*/ 43 h 43"/>
                </a:gdLst>
                <a:ahLst/>
                <a:cxnLst>
                  <a:cxn ang="0">
                    <a:pos x="T0" y="T1"/>
                  </a:cxn>
                  <a:cxn ang="0">
                    <a:pos x="T2" y="T3"/>
                  </a:cxn>
                  <a:cxn ang="0">
                    <a:pos x="T4" y="T5"/>
                  </a:cxn>
                  <a:cxn ang="0">
                    <a:pos x="T6" y="T7"/>
                  </a:cxn>
                  <a:cxn ang="0">
                    <a:pos x="T8" y="T9"/>
                  </a:cxn>
                </a:cxnLst>
                <a:rect l="0" t="0" r="r" b="b"/>
                <a:pathLst>
                  <a:path w="49" h="43">
                    <a:moveTo>
                      <a:pt x="33" y="43"/>
                    </a:moveTo>
                    <a:lnTo>
                      <a:pt x="49" y="40"/>
                    </a:lnTo>
                    <a:lnTo>
                      <a:pt x="16" y="0"/>
                    </a:lnTo>
                    <a:lnTo>
                      <a:pt x="0" y="3"/>
                    </a:lnTo>
                    <a:lnTo>
                      <a:pt x="33" y="4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50" name="Freeform 254"/>
              <p:cNvSpPr/>
              <p:nvPr/>
            </p:nvSpPr>
            <p:spPr bwMode="auto">
              <a:xfrm>
                <a:off x="5541963" y="2459038"/>
                <a:ext cx="69850" cy="68263"/>
              </a:xfrm>
              <a:custGeom>
                <a:avLst/>
                <a:gdLst>
                  <a:gd name="T0" fmla="*/ 27 w 44"/>
                  <a:gd name="T1" fmla="*/ 43 h 43"/>
                  <a:gd name="T2" fmla="*/ 44 w 44"/>
                  <a:gd name="T3" fmla="*/ 41 h 43"/>
                  <a:gd name="T4" fmla="*/ 15 w 44"/>
                  <a:gd name="T5" fmla="*/ 0 h 43"/>
                  <a:gd name="T6" fmla="*/ 0 w 44"/>
                  <a:gd name="T7" fmla="*/ 2 h 43"/>
                  <a:gd name="T8" fmla="*/ 27 w 44"/>
                  <a:gd name="T9" fmla="*/ 43 h 43"/>
                </a:gdLst>
                <a:ahLst/>
                <a:cxnLst>
                  <a:cxn ang="0">
                    <a:pos x="T0" y="T1"/>
                  </a:cxn>
                  <a:cxn ang="0">
                    <a:pos x="T2" y="T3"/>
                  </a:cxn>
                  <a:cxn ang="0">
                    <a:pos x="T4" y="T5"/>
                  </a:cxn>
                  <a:cxn ang="0">
                    <a:pos x="T6" y="T7"/>
                  </a:cxn>
                  <a:cxn ang="0">
                    <a:pos x="T8" y="T9"/>
                  </a:cxn>
                </a:cxnLst>
                <a:rect l="0" t="0" r="r" b="b"/>
                <a:pathLst>
                  <a:path w="44" h="43">
                    <a:moveTo>
                      <a:pt x="27" y="43"/>
                    </a:moveTo>
                    <a:lnTo>
                      <a:pt x="44" y="41"/>
                    </a:lnTo>
                    <a:lnTo>
                      <a:pt x="15" y="0"/>
                    </a:lnTo>
                    <a:lnTo>
                      <a:pt x="0" y="2"/>
                    </a:lnTo>
                    <a:lnTo>
                      <a:pt x="27" y="4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51" name="Freeform 255"/>
              <p:cNvSpPr/>
              <p:nvPr/>
            </p:nvSpPr>
            <p:spPr bwMode="auto">
              <a:xfrm>
                <a:off x="5635625" y="2447925"/>
                <a:ext cx="61913" cy="69850"/>
              </a:xfrm>
              <a:custGeom>
                <a:avLst/>
                <a:gdLst>
                  <a:gd name="T0" fmla="*/ 23 w 39"/>
                  <a:gd name="T1" fmla="*/ 44 h 44"/>
                  <a:gd name="T2" fmla="*/ 39 w 39"/>
                  <a:gd name="T3" fmla="*/ 42 h 44"/>
                  <a:gd name="T4" fmla="*/ 16 w 39"/>
                  <a:gd name="T5" fmla="*/ 0 h 44"/>
                  <a:gd name="T6" fmla="*/ 0 w 39"/>
                  <a:gd name="T7" fmla="*/ 2 h 44"/>
                  <a:gd name="T8" fmla="*/ 23 w 39"/>
                  <a:gd name="T9" fmla="*/ 44 h 44"/>
                </a:gdLst>
                <a:ahLst/>
                <a:cxnLst>
                  <a:cxn ang="0">
                    <a:pos x="T0" y="T1"/>
                  </a:cxn>
                  <a:cxn ang="0">
                    <a:pos x="T2" y="T3"/>
                  </a:cxn>
                  <a:cxn ang="0">
                    <a:pos x="T4" y="T5"/>
                  </a:cxn>
                  <a:cxn ang="0">
                    <a:pos x="T6" y="T7"/>
                  </a:cxn>
                  <a:cxn ang="0">
                    <a:pos x="T8" y="T9"/>
                  </a:cxn>
                </a:cxnLst>
                <a:rect l="0" t="0" r="r" b="b"/>
                <a:pathLst>
                  <a:path w="39" h="44">
                    <a:moveTo>
                      <a:pt x="23" y="44"/>
                    </a:moveTo>
                    <a:lnTo>
                      <a:pt x="39" y="42"/>
                    </a:lnTo>
                    <a:lnTo>
                      <a:pt x="16" y="0"/>
                    </a:lnTo>
                    <a:lnTo>
                      <a:pt x="0" y="2"/>
                    </a:lnTo>
                    <a:lnTo>
                      <a:pt x="23" y="4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52" name="Freeform 256"/>
              <p:cNvSpPr/>
              <p:nvPr/>
            </p:nvSpPr>
            <p:spPr bwMode="auto">
              <a:xfrm>
                <a:off x="5732463" y="2438400"/>
                <a:ext cx="53975" cy="69850"/>
              </a:xfrm>
              <a:custGeom>
                <a:avLst/>
                <a:gdLst>
                  <a:gd name="T0" fmla="*/ 18 w 34"/>
                  <a:gd name="T1" fmla="*/ 44 h 44"/>
                  <a:gd name="T2" fmla="*/ 34 w 34"/>
                  <a:gd name="T3" fmla="*/ 42 h 44"/>
                  <a:gd name="T4" fmla="*/ 16 w 34"/>
                  <a:gd name="T5" fmla="*/ 0 h 44"/>
                  <a:gd name="T6" fmla="*/ 0 w 34"/>
                  <a:gd name="T7" fmla="*/ 2 h 44"/>
                  <a:gd name="T8" fmla="*/ 18 w 34"/>
                  <a:gd name="T9" fmla="*/ 44 h 44"/>
                </a:gdLst>
                <a:ahLst/>
                <a:cxnLst>
                  <a:cxn ang="0">
                    <a:pos x="T0" y="T1"/>
                  </a:cxn>
                  <a:cxn ang="0">
                    <a:pos x="T2" y="T3"/>
                  </a:cxn>
                  <a:cxn ang="0">
                    <a:pos x="T4" y="T5"/>
                  </a:cxn>
                  <a:cxn ang="0">
                    <a:pos x="T6" y="T7"/>
                  </a:cxn>
                  <a:cxn ang="0">
                    <a:pos x="T8" y="T9"/>
                  </a:cxn>
                </a:cxnLst>
                <a:rect l="0" t="0" r="r" b="b"/>
                <a:pathLst>
                  <a:path w="34" h="44">
                    <a:moveTo>
                      <a:pt x="18" y="44"/>
                    </a:moveTo>
                    <a:lnTo>
                      <a:pt x="34" y="42"/>
                    </a:lnTo>
                    <a:lnTo>
                      <a:pt x="16" y="0"/>
                    </a:lnTo>
                    <a:lnTo>
                      <a:pt x="0" y="2"/>
                    </a:lnTo>
                    <a:lnTo>
                      <a:pt x="18" y="4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53" name="Freeform 257"/>
              <p:cNvSpPr/>
              <p:nvPr/>
            </p:nvSpPr>
            <p:spPr bwMode="auto">
              <a:xfrm>
                <a:off x="5827713" y="2432050"/>
                <a:ext cx="47625" cy="68263"/>
              </a:xfrm>
              <a:custGeom>
                <a:avLst/>
                <a:gdLst>
                  <a:gd name="T0" fmla="*/ 14 w 30"/>
                  <a:gd name="T1" fmla="*/ 43 h 43"/>
                  <a:gd name="T2" fmla="*/ 30 w 30"/>
                  <a:gd name="T3" fmla="*/ 42 h 43"/>
                  <a:gd name="T4" fmla="*/ 17 w 30"/>
                  <a:gd name="T5" fmla="*/ 0 h 43"/>
                  <a:gd name="T6" fmla="*/ 0 w 30"/>
                  <a:gd name="T7" fmla="*/ 1 h 43"/>
                  <a:gd name="T8" fmla="*/ 14 w 30"/>
                  <a:gd name="T9" fmla="*/ 43 h 43"/>
                </a:gdLst>
                <a:ahLst/>
                <a:cxnLst>
                  <a:cxn ang="0">
                    <a:pos x="T0" y="T1"/>
                  </a:cxn>
                  <a:cxn ang="0">
                    <a:pos x="T2" y="T3"/>
                  </a:cxn>
                  <a:cxn ang="0">
                    <a:pos x="T4" y="T5"/>
                  </a:cxn>
                  <a:cxn ang="0">
                    <a:pos x="T6" y="T7"/>
                  </a:cxn>
                  <a:cxn ang="0">
                    <a:pos x="T8" y="T9"/>
                  </a:cxn>
                </a:cxnLst>
                <a:rect l="0" t="0" r="r" b="b"/>
                <a:pathLst>
                  <a:path w="30" h="43">
                    <a:moveTo>
                      <a:pt x="14" y="43"/>
                    </a:moveTo>
                    <a:lnTo>
                      <a:pt x="30" y="42"/>
                    </a:lnTo>
                    <a:lnTo>
                      <a:pt x="17" y="0"/>
                    </a:lnTo>
                    <a:lnTo>
                      <a:pt x="0" y="1"/>
                    </a:lnTo>
                    <a:lnTo>
                      <a:pt x="14" y="4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54" name="Freeform 258"/>
              <p:cNvSpPr/>
              <p:nvPr/>
            </p:nvSpPr>
            <p:spPr bwMode="auto">
              <a:xfrm>
                <a:off x="5926138" y="2427288"/>
                <a:ext cx="39688" cy="68263"/>
              </a:xfrm>
              <a:custGeom>
                <a:avLst/>
                <a:gdLst>
                  <a:gd name="T0" fmla="*/ 8 w 25"/>
                  <a:gd name="T1" fmla="*/ 43 h 43"/>
                  <a:gd name="T2" fmla="*/ 25 w 25"/>
                  <a:gd name="T3" fmla="*/ 42 h 43"/>
                  <a:gd name="T4" fmla="*/ 16 w 25"/>
                  <a:gd name="T5" fmla="*/ 0 h 43"/>
                  <a:gd name="T6" fmla="*/ 0 w 25"/>
                  <a:gd name="T7" fmla="*/ 0 h 43"/>
                  <a:gd name="T8" fmla="*/ 8 w 25"/>
                  <a:gd name="T9" fmla="*/ 43 h 43"/>
                </a:gdLst>
                <a:ahLst/>
                <a:cxnLst>
                  <a:cxn ang="0">
                    <a:pos x="T0" y="T1"/>
                  </a:cxn>
                  <a:cxn ang="0">
                    <a:pos x="T2" y="T3"/>
                  </a:cxn>
                  <a:cxn ang="0">
                    <a:pos x="T4" y="T5"/>
                  </a:cxn>
                  <a:cxn ang="0">
                    <a:pos x="T6" y="T7"/>
                  </a:cxn>
                  <a:cxn ang="0">
                    <a:pos x="T8" y="T9"/>
                  </a:cxn>
                </a:cxnLst>
                <a:rect l="0" t="0" r="r" b="b"/>
                <a:pathLst>
                  <a:path w="25" h="43">
                    <a:moveTo>
                      <a:pt x="8" y="43"/>
                    </a:moveTo>
                    <a:lnTo>
                      <a:pt x="25" y="42"/>
                    </a:lnTo>
                    <a:lnTo>
                      <a:pt x="16" y="0"/>
                    </a:lnTo>
                    <a:lnTo>
                      <a:pt x="0" y="0"/>
                    </a:lnTo>
                    <a:lnTo>
                      <a:pt x="8" y="4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55" name="Freeform 259"/>
              <p:cNvSpPr/>
              <p:nvPr/>
            </p:nvSpPr>
            <p:spPr bwMode="auto">
              <a:xfrm>
                <a:off x="6022975" y="2424113"/>
                <a:ext cx="31750" cy="68263"/>
              </a:xfrm>
              <a:custGeom>
                <a:avLst/>
                <a:gdLst>
                  <a:gd name="T0" fmla="*/ 3 w 20"/>
                  <a:gd name="T1" fmla="*/ 43 h 43"/>
                  <a:gd name="T2" fmla="*/ 20 w 20"/>
                  <a:gd name="T3" fmla="*/ 43 h 43"/>
                  <a:gd name="T4" fmla="*/ 17 w 20"/>
                  <a:gd name="T5" fmla="*/ 0 h 43"/>
                  <a:gd name="T6" fmla="*/ 0 w 20"/>
                  <a:gd name="T7" fmla="*/ 0 h 43"/>
                  <a:gd name="T8" fmla="*/ 3 w 20"/>
                  <a:gd name="T9" fmla="*/ 43 h 43"/>
                </a:gdLst>
                <a:ahLst/>
                <a:cxnLst>
                  <a:cxn ang="0">
                    <a:pos x="T0" y="T1"/>
                  </a:cxn>
                  <a:cxn ang="0">
                    <a:pos x="T2" y="T3"/>
                  </a:cxn>
                  <a:cxn ang="0">
                    <a:pos x="T4" y="T5"/>
                  </a:cxn>
                  <a:cxn ang="0">
                    <a:pos x="T6" y="T7"/>
                  </a:cxn>
                  <a:cxn ang="0">
                    <a:pos x="T8" y="T9"/>
                  </a:cxn>
                </a:cxnLst>
                <a:rect l="0" t="0" r="r" b="b"/>
                <a:pathLst>
                  <a:path w="20" h="43">
                    <a:moveTo>
                      <a:pt x="3" y="43"/>
                    </a:moveTo>
                    <a:lnTo>
                      <a:pt x="20" y="43"/>
                    </a:lnTo>
                    <a:lnTo>
                      <a:pt x="17" y="0"/>
                    </a:lnTo>
                    <a:lnTo>
                      <a:pt x="0" y="0"/>
                    </a:lnTo>
                    <a:lnTo>
                      <a:pt x="3" y="4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56" name="Freeform 260"/>
              <p:cNvSpPr/>
              <p:nvPr/>
            </p:nvSpPr>
            <p:spPr bwMode="auto">
              <a:xfrm>
                <a:off x="6118225" y="2424113"/>
                <a:ext cx="30163" cy="68263"/>
              </a:xfrm>
              <a:custGeom>
                <a:avLst/>
                <a:gdLst>
                  <a:gd name="T0" fmla="*/ 0 w 19"/>
                  <a:gd name="T1" fmla="*/ 43 h 43"/>
                  <a:gd name="T2" fmla="*/ 17 w 19"/>
                  <a:gd name="T3" fmla="*/ 43 h 43"/>
                  <a:gd name="T4" fmla="*/ 19 w 19"/>
                  <a:gd name="T5" fmla="*/ 0 h 43"/>
                  <a:gd name="T6" fmla="*/ 2 w 19"/>
                  <a:gd name="T7" fmla="*/ 0 h 43"/>
                  <a:gd name="T8" fmla="*/ 0 w 19"/>
                  <a:gd name="T9" fmla="*/ 43 h 43"/>
                </a:gdLst>
                <a:ahLst/>
                <a:cxnLst>
                  <a:cxn ang="0">
                    <a:pos x="T0" y="T1"/>
                  </a:cxn>
                  <a:cxn ang="0">
                    <a:pos x="T2" y="T3"/>
                  </a:cxn>
                  <a:cxn ang="0">
                    <a:pos x="T4" y="T5"/>
                  </a:cxn>
                  <a:cxn ang="0">
                    <a:pos x="T6" y="T7"/>
                  </a:cxn>
                  <a:cxn ang="0">
                    <a:pos x="T8" y="T9"/>
                  </a:cxn>
                </a:cxnLst>
                <a:rect l="0" t="0" r="r" b="b"/>
                <a:pathLst>
                  <a:path w="19" h="43">
                    <a:moveTo>
                      <a:pt x="0" y="43"/>
                    </a:moveTo>
                    <a:lnTo>
                      <a:pt x="17" y="43"/>
                    </a:lnTo>
                    <a:lnTo>
                      <a:pt x="19" y="0"/>
                    </a:lnTo>
                    <a:lnTo>
                      <a:pt x="2" y="0"/>
                    </a:lnTo>
                    <a:lnTo>
                      <a:pt x="0" y="4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57" name="Freeform 261"/>
              <p:cNvSpPr/>
              <p:nvPr/>
            </p:nvSpPr>
            <p:spPr bwMode="auto">
              <a:xfrm>
                <a:off x="6208713" y="2425700"/>
                <a:ext cx="36513" cy="68263"/>
              </a:xfrm>
              <a:custGeom>
                <a:avLst/>
                <a:gdLst>
                  <a:gd name="T0" fmla="*/ 0 w 23"/>
                  <a:gd name="T1" fmla="*/ 43 h 43"/>
                  <a:gd name="T2" fmla="*/ 16 w 23"/>
                  <a:gd name="T3" fmla="*/ 43 h 43"/>
                  <a:gd name="T4" fmla="*/ 23 w 23"/>
                  <a:gd name="T5" fmla="*/ 0 h 43"/>
                  <a:gd name="T6" fmla="*/ 7 w 23"/>
                  <a:gd name="T7" fmla="*/ 0 h 43"/>
                  <a:gd name="T8" fmla="*/ 0 w 23"/>
                  <a:gd name="T9" fmla="*/ 43 h 43"/>
                </a:gdLst>
                <a:ahLst/>
                <a:cxnLst>
                  <a:cxn ang="0">
                    <a:pos x="T0" y="T1"/>
                  </a:cxn>
                  <a:cxn ang="0">
                    <a:pos x="T2" y="T3"/>
                  </a:cxn>
                  <a:cxn ang="0">
                    <a:pos x="T4" y="T5"/>
                  </a:cxn>
                  <a:cxn ang="0">
                    <a:pos x="T6" y="T7"/>
                  </a:cxn>
                  <a:cxn ang="0">
                    <a:pos x="T8" y="T9"/>
                  </a:cxn>
                </a:cxnLst>
                <a:rect l="0" t="0" r="r" b="b"/>
                <a:pathLst>
                  <a:path w="23" h="43">
                    <a:moveTo>
                      <a:pt x="0" y="43"/>
                    </a:moveTo>
                    <a:lnTo>
                      <a:pt x="16" y="43"/>
                    </a:lnTo>
                    <a:lnTo>
                      <a:pt x="23" y="0"/>
                    </a:lnTo>
                    <a:lnTo>
                      <a:pt x="7" y="0"/>
                    </a:lnTo>
                    <a:lnTo>
                      <a:pt x="0" y="4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58" name="Freeform 262"/>
              <p:cNvSpPr/>
              <p:nvPr/>
            </p:nvSpPr>
            <p:spPr bwMode="auto">
              <a:xfrm>
                <a:off x="6297613" y="2428875"/>
                <a:ext cx="44450" cy="69850"/>
              </a:xfrm>
              <a:custGeom>
                <a:avLst/>
                <a:gdLst>
                  <a:gd name="T0" fmla="*/ 0 w 28"/>
                  <a:gd name="T1" fmla="*/ 43 h 44"/>
                  <a:gd name="T2" fmla="*/ 17 w 28"/>
                  <a:gd name="T3" fmla="*/ 44 h 44"/>
                  <a:gd name="T4" fmla="*/ 28 w 28"/>
                  <a:gd name="T5" fmla="*/ 1 h 44"/>
                  <a:gd name="T6" fmla="*/ 12 w 28"/>
                  <a:gd name="T7" fmla="*/ 0 h 44"/>
                  <a:gd name="T8" fmla="*/ 0 w 28"/>
                  <a:gd name="T9" fmla="*/ 43 h 44"/>
                </a:gdLst>
                <a:ahLst/>
                <a:cxnLst>
                  <a:cxn ang="0">
                    <a:pos x="T0" y="T1"/>
                  </a:cxn>
                  <a:cxn ang="0">
                    <a:pos x="T2" y="T3"/>
                  </a:cxn>
                  <a:cxn ang="0">
                    <a:pos x="T4" y="T5"/>
                  </a:cxn>
                  <a:cxn ang="0">
                    <a:pos x="T6" y="T7"/>
                  </a:cxn>
                  <a:cxn ang="0">
                    <a:pos x="T8" y="T9"/>
                  </a:cxn>
                </a:cxnLst>
                <a:rect l="0" t="0" r="r" b="b"/>
                <a:pathLst>
                  <a:path w="28" h="44">
                    <a:moveTo>
                      <a:pt x="0" y="43"/>
                    </a:moveTo>
                    <a:lnTo>
                      <a:pt x="17" y="44"/>
                    </a:lnTo>
                    <a:lnTo>
                      <a:pt x="28" y="1"/>
                    </a:lnTo>
                    <a:lnTo>
                      <a:pt x="12" y="0"/>
                    </a:lnTo>
                    <a:lnTo>
                      <a:pt x="0" y="4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59" name="Freeform 263"/>
              <p:cNvSpPr/>
              <p:nvPr/>
            </p:nvSpPr>
            <p:spPr bwMode="auto">
              <a:xfrm>
                <a:off x="6386513" y="2435225"/>
                <a:ext cx="53975" cy="68263"/>
              </a:xfrm>
              <a:custGeom>
                <a:avLst/>
                <a:gdLst>
                  <a:gd name="T0" fmla="*/ 0 w 34"/>
                  <a:gd name="T1" fmla="*/ 42 h 43"/>
                  <a:gd name="T2" fmla="*/ 17 w 34"/>
                  <a:gd name="T3" fmla="*/ 43 h 43"/>
                  <a:gd name="T4" fmla="*/ 34 w 34"/>
                  <a:gd name="T5" fmla="*/ 1 h 43"/>
                  <a:gd name="T6" fmla="*/ 17 w 34"/>
                  <a:gd name="T7" fmla="*/ 0 h 43"/>
                  <a:gd name="T8" fmla="*/ 0 w 34"/>
                  <a:gd name="T9" fmla="*/ 42 h 43"/>
                </a:gdLst>
                <a:ahLst/>
                <a:cxnLst>
                  <a:cxn ang="0">
                    <a:pos x="T0" y="T1"/>
                  </a:cxn>
                  <a:cxn ang="0">
                    <a:pos x="T2" y="T3"/>
                  </a:cxn>
                  <a:cxn ang="0">
                    <a:pos x="T4" y="T5"/>
                  </a:cxn>
                  <a:cxn ang="0">
                    <a:pos x="T6" y="T7"/>
                  </a:cxn>
                  <a:cxn ang="0">
                    <a:pos x="T8" y="T9"/>
                  </a:cxn>
                </a:cxnLst>
                <a:rect l="0" t="0" r="r" b="b"/>
                <a:pathLst>
                  <a:path w="34" h="43">
                    <a:moveTo>
                      <a:pt x="0" y="42"/>
                    </a:moveTo>
                    <a:lnTo>
                      <a:pt x="17" y="43"/>
                    </a:lnTo>
                    <a:lnTo>
                      <a:pt x="34" y="1"/>
                    </a:lnTo>
                    <a:lnTo>
                      <a:pt x="17" y="0"/>
                    </a:lnTo>
                    <a:lnTo>
                      <a:pt x="0" y="4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60" name="Freeform 264"/>
              <p:cNvSpPr/>
              <p:nvPr/>
            </p:nvSpPr>
            <p:spPr bwMode="auto">
              <a:xfrm>
                <a:off x="6475413" y="2443163"/>
                <a:ext cx="60325" cy="68263"/>
              </a:xfrm>
              <a:custGeom>
                <a:avLst/>
                <a:gdLst>
                  <a:gd name="T0" fmla="*/ 0 w 38"/>
                  <a:gd name="T1" fmla="*/ 42 h 43"/>
                  <a:gd name="T2" fmla="*/ 16 w 38"/>
                  <a:gd name="T3" fmla="*/ 43 h 43"/>
                  <a:gd name="T4" fmla="*/ 38 w 38"/>
                  <a:gd name="T5" fmla="*/ 2 h 43"/>
                  <a:gd name="T6" fmla="*/ 21 w 38"/>
                  <a:gd name="T7" fmla="*/ 0 h 43"/>
                  <a:gd name="T8" fmla="*/ 0 w 38"/>
                  <a:gd name="T9" fmla="*/ 42 h 43"/>
                </a:gdLst>
                <a:ahLst/>
                <a:cxnLst>
                  <a:cxn ang="0">
                    <a:pos x="T0" y="T1"/>
                  </a:cxn>
                  <a:cxn ang="0">
                    <a:pos x="T2" y="T3"/>
                  </a:cxn>
                  <a:cxn ang="0">
                    <a:pos x="T4" y="T5"/>
                  </a:cxn>
                  <a:cxn ang="0">
                    <a:pos x="T6" y="T7"/>
                  </a:cxn>
                  <a:cxn ang="0">
                    <a:pos x="T8" y="T9"/>
                  </a:cxn>
                </a:cxnLst>
                <a:rect l="0" t="0" r="r" b="b"/>
                <a:pathLst>
                  <a:path w="38" h="43">
                    <a:moveTo>
                      <a:pt x="0" y="42"/>
                    </a:moveTo>
                    <a:lnTo>
                      <a:pt x="16" y="43"/>
                    </a:lnTo>
                    <a:lnTo>
                      <a:pt x="38" y="2"/>
                    </a:lnTo>
                    <a:lnTo>
                      <a:pt x="21" y="0"/>
                    </a:lnTo>
                    <a:lnTo>
                      <a:pt x="0" y="4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61" name="Freeform 265"/>
              <p:cNvSpPr/>
              <p:nvPr/>
            </p:nvSpPr>
            <p:spPr bwMode="auto">
              <a:xfrm>
                <a:off x="6562725" y="2454275"/>
                <a:ext cx="66675" cy="68263"/>
              </a:xfrm>
              <a:custGeom>
                <a:avLst/>
                <a:gdLst>
                  <a:gd name="T0" fmla="*/ 0 w 42"/>
                  <a:gd name="T1" fmla="*/ 41 h 43"/>
                  <a:gd name="T2" fmla="*/ 16 w 42"/>
                  <a:gd name="T3" fmla="*/ 43 h 43"/>
                  <a:gd name="T4" fmla="*/ 42 w 42"/>
                  <a:gd name="T5" fmla="*/ 2 h 43"/>
                  <a:gd name="T6" fmla="*/ 27 w 42"/>
                  <a:gd name="T7" fmla="*/ 0 h 43"/>
                  <a:gd name="T8" fmla="*/ 0 w 42"/>
                  <a:gd name="T9" fmla="*/ 41 h 43"/>
                </a:gdLst>
                <a:ahLst/>
                <a:cxnLst>
                  <a:cxn ang="0">
                    <a:pos x="T0" y="T1"/>
                  </a:cxn>
                  <a:cxn ang="0">
                    <a:pos x="T2" y="T3"/>
                  </a:cxn>
                  <a:cxn ang="0">
                    <a:pos x="T4" y="T5"/>
                  </a:cxn>
                  <a:cxn ang="0">
                    <a:pos x="T6" y="T7"/>
                  </a:cxn>
                  <a:cxn ang="0">
                    <a:pos x="T8" y="T9"/>
                  </a:cxn>
                </a:cxnLst>
                <a:rect l="0" t="0" r="r" b="b"/>
                <a:pathLst>
                  <a:path w="42" h="43">
                    <a:moveTo>
                      <a:pt x="0" y="41"/>
                    </a:moveTo>
                    <a:lnTo>
                      <a:pt x="16" y="43"/>
                    </a:lnTo>
                    <a:lnTo>
                      <a:pt x="42" y="2"/>
                    </a:lnTo>
                    <a:lnTo>
                      <a:pt x="27" y="0"/>
                    </a:lnTo>
                    <a:lnTo>
                      <a:pt x="0" y="4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63" name="Freeform 266"/>
              <p:cNvSpPr/>
              <p:nvPr/>
            </p:nvSpPr>
            <p:spPr bwMode="auto">
              <a:xfrm>
                <a:off x="6648450" y="2466975"/>
                <a:ext cx="74613" cy="68263"/>
              </a:xfrm>
              <a:custGeom>
                <a:avLst/>
                <a:gdLst>
                  <a:gd name="T0" fmla="*/ 0 w 47"/>
                  <a:gd name="T1" fmla="*/ 40 h 43"/>
                  <a:gd name="T2" fmla="*/ 16 w 47"/>
                  <a:gd name="T3" fmla="*/ 43 h 43"/>
                  <a:gd name="T4" fmla="*/ 47 w 47"/>
                  <a:gd name="T5" fmla="*/ 2 h 43"/>
                  <a:gd name="T6" fmla="*/ 31 w 47"/>
                  <a:gd name="T7" fmla="*/ 0 h 43"/>
                  <a:gd name="T8" fmla="*/ 0 w 47"/>
                  <a:gd name="T9" fmla="*/ 40 h 43"/>
                </a:gdLst>
                <a:ahLst/>
                <a:cxnLst>
                  <a:cxn ang="0">
                    <a:pos x="T0" y="T1"/>
                  </a:cxn>
                  <a:cxn ang="0">
                    <a:pos x="T2" y="T3"/>
                  </a:cxn>
                  <a:cxn ang="0">
                    <a:pos x="T4" y="T5"/>
                  </a:cxn>
                  <a:cxn ang="0">
                    <a:pos x="T6" y="T7"/>
                  </a:cxn>
                  <a:cxn ang="0">
                    <a:pos x="T8" y="T9"/>
                  </a:cxn>
                </a:cxnLst>
                <a:rect l="0" t="0" r="r" b="b"/>
                <a:pathLst>
                  <a:path w="47" h="43">
                    <a:moveTo>
                      <a:pt x="0" y="40"/>
                    </a:moveTo>
                    <a:lnTo>
                      <a:pt x="16" y="43"/>
                    </a:lnTo>
                    <a:lnTo>
                      <a:pt x="47" y="2"/>
                    </a:lnTo>
                    <a:lnTo>
                      <a:pt x="31" y="0"/>
                    </a:lnTo>
                    <a:lnTo>
                      <a:pt x="0" y="4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64" name="Freeform 267"/>
              <p:cNvSpPr/>
              <p:nvPr/>
            </p:nvSpPr>
            <p:spPr bwMode="auto">
              <a:xfrm>
                <a:off x="6732588" y="2481263"/>
                <a:ext cx="82550" cy="68263"/>
              </a:xfrm>
              <a:custGeom>
                <a:avLst/>
                <a:gdLst>
                  <a:gd name="T0" fmla="*/ 0 w 52"/>
                  <a:gd name="T1" fmla="*/ 40 h 43"/>
                  <a:gd name="T2" fmla="*/ 15 w 52"/>
                  <a:gd name="T3" fmla="*/ 43 h 43"/>
                  <a:gd name="T4" fmla="*/ 52 w 52"/>
                  <a:gd name="T5" fmla="*/ 3 h 43"/>
                  <a:gd name="T6" fmla="*/ 36 w 52"/>
                  <a:gd name="T7" fmla="*/ 0 h 43"/>
                  <a:gd name="T8" fmla="*/ 0 w 52"/>
                  <a:gd name="T9" fmla="*/ 40 h 43"/>
                </a:gdLst>
                <a:ahLst/>
                <a:cxnLst>
                  <a:cxn ang="0">
                    <a:pos x="T0" y="T1"/>
                  </a:cxn>
                  <a:cxn ang="0">
                    <a:pos x="T2" y="T3"/>
                  </a:cxn>
                  <a:cxn ang="0">
                    <a:pos x="T4" y="T5"/>
                  </a:cxn>
                  <a:cxn ang="0">
                    <a:pos x="T6" y="T7"/>
                  </a:cxn>
                  <a:cxn ang="0">
                    <a:pos x="T8" y="T9"/>
                  </a:cxn>
                </a:cxnLst>
                <a:rect l="0" t="0" r="r" b="b"/>
                <a:pathLst>
                  <a:path w="52" h="43">
                    <a:moveTo>
                      <a:pt x="0" y="40"/>
                    </a:moveTo>
                    <a:lnTo>
                      <a:pt x="15" y="43"/>
                    </a:lnTo>
                    <a:lnTo>
                      <a:pt x="52" y="3"/>
                    </a:lnTo>
                    <a:lnTo>
                      <a:pt x="36" y="0"/>
                    </a:lnTo>
                    <a:lnTo>
                      <a:pt x="0" y="4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65" name="Freeform 268"/>
              <p:cNvSpPr/>
              <p:nvPr/>
            </p:nvSpPr>
            <p:spPr bwMode="auto">
              <a:xfrm>
                <a:off x="6815138" y="2498725"/>
                <a:ext cx="88900" cy="66675"/>
              </a:xfrm>
              <a:custGeom>
                <a:avLst/>
                <a:gdLst>
                  <a:gd name="T0" fmla="*/ 0 w 56"/>
                  <a:gd name="T1" fmla="*/ 39 h 42"/>
                  <a:gd name="T2" fmla="*/ 15 w 56"/>
                  <a:gd name="T3" fmla="*/ 42 h 42"/>
                  <a:gd name="T4" fmla="*/ 56 w 56"/>
                  <a:gd name="T5" fmla="*/ 3 h 42"/>
                  <a:gd name="T6" fmla="*/ 41 w 56"/>
                  <a:gd name="T7" fmla="*/ 0 h 42"/>
                  <a:gd name="T8" fmla="*/ 0 w 56"/>
                  <a:gd name="T9" fmla="*/ 39 h 42"/>
                </a:gdLst>
                <a:ahLst/>
                <a:cxnLst>
                  <a:cxn ang="0">
                    <a:pos x="T0" y="T1"/>
                  </a:cxn>
                  <a:cxn ang="0">
                    <a:pos x="T2" y="T3"/>
                  </a:cxn>
                  <a:cxn ang="0">
                    <a:pos x="T4" y="T5"/>
                  </a:cxn>
                  <a:cxn ang="0">
                    <a:pos x="T6" y="T7"/>
                  </a:cxn>
                  <a:cxn ang="0">
                    <a:pos x="T8" y="T9"/>
                  </a:cxn>
                </a:cxnLst>
                <a:rect l="0" t="0" r="r" b="b"/>
                <a:pathLst>
                  <a:path w="56" h="42">
                    <a:moveTo>
                      <a:pt x="0" y="39"/>
                    </a:moveTo>
                    <a:lnTo>
                      <a:pt x="15" y="42"/>
                    </a:lnTo>
                    <a:lnTo>
                      <a:pt x="56" y="3"/>
                    </a:lnTo>
                    <a:lnTo>
                      <a:pt x="41" y="0"/>
                    </a:lnTo>
                    <a:lnTo>
                      <a:pt x="0" y="39"/>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66" name="Freeform 269"/>
              <p:cNvSpPr/>
              <p:nvPr/>
            </p:nvSpPr>
            <p:spPr bwMode="auto">
              <a:xfrm>
                <a:off x="6896100" y="2517775"/>
                <a:ext cx="95250" cy="66675"/>
              </a:xfrm>
              <a:custGeom>
                <a:avLst/>
                <a:gdLst>
                  <a:gd name="T0" fmla="*/ 0 w 60"/>
                  <a:gd name="T1" fmla="*/ 38 h 42"/>
                  <a:gd name="T2" fmla="*/ 15 w 60"/>
                  <a:gd name="T3" fmla="*/ 42 h 42"/>
                  <a:gd name="T4" fmla="*/ 60 w 60"/>
                  <a:gd name="T5" fmla="*/ 3 h 42"/>
                  <a:gd name="T6" fmla="*/ 45 w 60"/>
                  <a:gd name="T7" fmla="*/ 0 h 42"/>
                  <a:gd name="T8" fmla="*/ 0 w 60"/>
                  <a:gd name="T9" fmla="*/ 38 h 42"/>
                </a:gdLst>
                <a:ahLst/>
                <a:cxnLst>
                  <a:cxn ang="0">
                    <a:pos x="T0" y="T1"/>
                  </a:cxn>
                  <a:cxn ang="0">
                    <a:pos x="T2" y="T3"/>
                  </a:cxn>
                  <a:cxn ang="0">
                    <a:pos x="T4" y="T5"/>
                  </a:cxn>
                  <a:cxn ang="0">
                    <a:pos x="T6" y="T7"/>
                  </a:cxn>
                  <a:cxn ang="0">
                    <a:pos x="T8" y="T9"/>
                  </a:cxn>
                </a:cxnLst>
                <a:rect l="0" t="0" r="r" b="b"/>
                <a:pathLst>
                  <a:path w="60" h="42">
                    <a:moveTo>
                      <a:pt x="0" y="38"/>
                    </a:moveTo>
                    <a:lnTo>
                      <a:pt x="15" y="42"/>
                    </a:lnTo>
                    <a:lnTo>
                      <a:pt x="60" y="3"/>
                    </a:lnTo>
                    <a:lnTo>
                      <a:pt x="45" y="0"/>
                    </a:lnTo>
                    <a:lnTo>
                      <a:pt x="0" y="3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67" name="Freeform 270"/>
              <p:cNvSpPr/>
              <p:nvPr/>
            </p:nvSpPr>
            <p:spPr bwMode="auto">
              <a:xfrm>
                <a:off x="6973888" y="2538413"/>
                <a:ext cx="101600" cy="65088"/>
              </a:xfrm>
              <a:custGeom>
                <a:avLst/>
                <a:gdLst>
                  <a:gd name="T0" fmla="*/ 0 w 64"/>
                  <a:gd name="T1" fmla="*/ 37 h 41"/>
                  <a:gd name="T2" fmla="*/ 15 w 64"/>
                  <a:gd name="T3" fmla="*/ 41 h 41"/>
                  <a:gd name="T4" fmla="*/ 64 w 64"/>
                  <a:gd name="T5" fmla="*/ 4 h 41"/>
                  <a:gd name="T6" fmla="*/ 50 w 64"/>
                  <a:gd name="T7" fmla="*/ 0 h 41"/>
                  <a:gd name="T8" fmla="*/ 0 w 64"/>
                  <a:gd name="T9" fmla="*/ 37 h 41"/>
                </a:gdLst>
                <a:ahLst/>
                <a:cxnLst>
                  <a:cxn ang="0">
                    <a:pos x="T0" y="T1"/>
                  </a:cxn>
                  <a:cxn ang="0">
                    <a:pos x="T2" y="T3"/>
                  </a:cxn>
                  <a:cxn ang="0">
                    <a:pos x="T4" y="T5"/>
                  </a:cxn>
                  <a:cxn ang="0">
                    <a:pos x="T6" y="T7"/>
                  </a:cxn>
                  <a:cxn ang="0">
                    <a:pos x="T8" y="T9"/>
                  </a:cxn>
                </a:cxnLst>
                <a:rect l="0" t="0" r="r" b="b"/>
                <a:pathLst>
                  <a:path w="64" h="41">
                    <a:moveTo>
                      <a:pt x="0" y="37"/>
                    </a:moveTo>
                    <a:lnTo>
                      <a:pt x="15" y="41"/>
                    </a:lnTo>
                    <a:lnTo>
                      <a:pt x="64" y="4"/>
                    </a:lnTo>
                    <a:lnTo>
                      <a:pt x="50" y="0"/>
                    </a:lnTo>
                    <a:lnTo>
                      <a:pt x="0" y="37"/>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69" name="Freeform 271"/>
              <p:cNvSpPr/>
              <p:nvPr/>
            </p:nvSpPr>
            <p:spPr bwMode="auto">
              <a:xfrm>
                <a:off x="7050088" y="2562225"/>
                <a:ext cx="107950" cy="63500"/>
              </a:xfrm>
              <a:custGeom>
                <a:avLst/>
                <a:gdLst>
                  <a:gd name="T0" fmla="*/ 0 w 68"/>
                  <a:gd name="T1" fmla="*/ 36 h 40"/>
                  <a:gd name="T2" fmla="*/ 14 w 68"/>
                  <a:gd name="T3" fmla="*/ 40 h 40"/>
                  <a:gd name="T4" fmla="*/ 68 w 68"/>
                  <a:gd name="T5" fmla="*/ 4 h 40"/>
                  <a:gd name="T6" fmla="*/ 54 w 68"/>
                  <a:gd name="T7" fmla="*/ 0 h 40"/>
                  <a:gd name="T8" fmla="*/ 0 w 68"/>
                  <a:gd name="T9" fmla="*/ 36 h 40"/>
                </a:gdLst>
                <a:ahLst/>
                <a:cxnLst>
                  <a:cxn ang="0">
                    <a:pos x="T0" y="T1"/>
                  </a:cxn>
                  <a:cxn ang="0">
                    <a:pos x="T2" y="T3"/>
                  </a:cxn>
                  <a:cxn ang="0">
                    <a:pos x="T4" y="T5"/>
                  </a:cxn>
                  <a:cxn ang="0">
                    <a:pos x="T6" y="T7"/>
                  </a:cxn>
                  <a:cxn ang="0">
                    <a:pos x="T8" y="T9"/>
                  </a:cxn>
                </a:cxnLst>
                <a:rect l="0" t="0" r="r" b="b"/>
                <a:pathLst>
                  <a:path w="68" h="40">
                    <a:moveTo>
                      <a:pt x="0" y="36"/>
                    </a:moveTo>
                    <a:lnTo>
                      <a:pt x="14" y="40"/>
                    </a:lnTo>
                    <a:lnTo>
                      <a:pt x="68" y="4"/>
                    </a:lnTo>
                    <a:lnTo>
                      <a:pt x="54" y="0"/>
                    </a:lnTo>
                    <a:lnTo>
                      <a:pt x="0" y="3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70" name="Freeform 272"/>
              <p:cNvSpPr/>
              <p:nvPr/>
            </p:nvSpPr>
            <p:spPr bwMode="auto">
              <a:xfrm>
                <a:off x="7123113" y="2587625"/>
                <a:ext cx="114300" cy="61913"/>
              </a:xfrm>
              <a:custGeom>
                <a:avLst/>
                <a:gdLst>
                  <a:gd name="T0" fmla="*/ 0 w 72"/>
                  <a:gd name="T1" fmla="*/ 34 h 39"/>
                  <a:gd name="T2" fmla="*/ 14 w 72"/>
                  <a:gd name="T3" fmla="*/ 39 h 39"/>
                  <a:gd name="T4" fmla="*/ 72 w 72"/>
                  <a:gd name="T5" fmla="*/ 4 h 39"/>
                  <a:gd name="T6" fmla="*/ 58 w 72"/>
                  <a:gd name="T7" fmla="*/ 0 h 39"/>
                  <a:gd name="T8" fmla="*/ 0 w 72"/>
                  <a:gd name="T9" fmla="*/ 34 h 39"/>
                </a:gdLst>
                <a:ahLst/>
                <a:cxnLst>
                  <a:cxn ang="0">
                    <a:pos x="T0" y="T1"/>
                  </a:cxn>
                  <a:cxn ang="0">
                    <a:pos x="T2" y="T3"/>
                  </a:cxn>
                  <a:cxn ang="0">
                    <a:pos x="T4" y="T5"/>
                  </a:cxn>
                  <a:cxn ang="0">
                    <a:pos x="T6" y="T7"/>
                  </a:cxn>
                  <a:cxn ang="0">
                    <a:pos x="T8" y="T9"/>
                  </a:cxn>
                </a:cxnLst>
                <a:rect l="0" t="0" r="r" b="b"/>
                <a:pathLst>
                  <a:path w="72" h="39">
                    <a:moveTo>
                      <a:pt x="0" y="34"/>
                    </a:moveTo>
                    <a:lnTo>
                      <a:pt x="14" y="39"/>
                    </a:lnTo>
                    <a:lnTo>
                      <a:pt x="72" y="4"/>
                    </a:lnTo>
                    <a:lnTo>
                      <a:pt x="58" y="0"/>
                    </a:lnTo>
                    <a:lnTo>
                      <a:pt x="0" y="3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71" name="Freeform 273"/>
              <p:cNvSpPr/>
              <p:nvPr/>
            </p:nvSpPr>
            <p:spPr bwMode="auto">
              <a:xfrm>
                <a:off x="7194550" y="2614613"/>
                <a:ext cx="117475" cy="60325"/>
              </a:xfrm>
              <a:custGeom>
                <a:avLst/>
                <a:gdLst>
                  <a:gd name="T0" fmla="*/ 0 w 74"/>
                  <a:gd name="T1" fmla="*/ 33 h 38"/>
                  <a:gd name="T2" fmla="*/ 13 w 74"/>
                  <a:gd name="T3" fmla="*/ 38 h 38"/>
                  <a:gd name="T4" fmla="*/ 74 w 74"/>
                  <a:gd name="T5" fmla="*/ 4 h 38"/>
                  <a:gd name="T6" fmla="*/ 62 w 74"/>
                  <a:gd name="T7" fmla="*/ 0 h 38"/>
                  <a:gd name="T8" fmla="*/ 0 w 74"/>
                  <a:gd name="T9" fmla="*/ 33 h 38"/>
                </a:gdLst>
                <a:ahLst/>
                <a:cxnLst>
                  <a:cxn ang="0">
                    <a:pos x="T0" y="T1"/>
                  </a:cxn>
                  <a:cxn ang="0">
                    <a:pos x="T2" y="T3"/>
                  </a:cxn>
                  <a:cxn ang="0">
                    <a:pos x="T4" y="T5"/>
                  </a:cxn>
                  <a:cxn ang="0">
                    <a:pos x="T6" y="T7"/>
                  </a:cxn>
                  <a:cxn ang="0">
                    <a:pos x="T8" y="T9"/>
                  </a:cxn>
                </a:cxnLst>
                <a:rect l="0" t="0" r="r" b="b"/>
                <a:pathLst>
                  <a:path w="74" h="38">
                    <a:moveTo>
                      <a:pt x="0" y="33"/>
                    </a:moveTo>
                    <a:lnTo>
                      <a:pt x="13" y="38"/>
                    </a:lnTo>
                    <a:lnTo>
                      <a:pt x="74" y="4"/>
                    </a:lnTo>
                    <a:lnTo>
                      <a:pt x="62" y="0"/>
                    </a:lnTo>
                    <a:lnTo>
                      <a:pt x="0" y="3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72" name="Freeform 274"/>
              <p:cNvSpPr/>
              <p:nvPr/>
            </p:nvSpPr>
            <p:spPr bwMode="auto">
              <a:xfrm>
                <a:off x="7261225" y="2643188"/>
                <a:ext cx="123825" cy="57150"/>
              </a:xfrm>
              <a:custGeom>
                <a:avLst/>
                <a:gdLst>
                  <a:gd name="T0" fmla="*/ 0 w 78"/>
                  <a:gd name="T1" fmla="*/ 31 h 36"/>
                  <a:gd name="T2" fmla="*/ 12 w 78"/>
                  <a:gd name="T3" fmla="*/ 36 h 36"/>
                  <a:gd name="T4" fmla="*/ 78 w 78"/>
                  <a:gd name="T5" fmla="*/ 5 h 36"/>
                  <a:gd name="T6" fmla="*/ 66 w 78"/>
                  <a:gd name="T7" fmla="*/ 0 h 36"/>
                  <a:gd name="T8" fmla="*/ 0 w 78"/>
                  <a:gd name="T9" fmla="*/ 31 h 36"/>
                </a:gdLst>
                <a:ahLst/>
                <a:cxnLst>
                  <a:cxn ang="0">
                    <a:pos x="T0" y="T1"/>
                  </a:cxn>
                  <a:cxn ang="0">
                    <a:pos x="T2" y="T3"/>
                  </a:cxn>
                  <a:cxn ang="0">
                    <a:pos x="T4" y="T5"/>
                  </a:cxn>
                  <a:cxn ang="0">
                    <a:pos x="T6" y="T7"/>
                  </a:cxn>
                  <a:cxn ang="0">
                    <a:pos x="T8" y="T9"/>
                  </a:cxn>
                </a:cxnLst>
                <a:rect l="0" t="0" r="r" b="b"/>
                <a:pathLst>
                  <a:path w="78" h="36">
                    <a:moveTo>
                      <a:pt x="0" y="31"/>
                    </a:moveTo>
                    <a:lnTo>
                      <a:pt x="12" y="36"/>
                    </a:lnTo>
                    <a:lnTo>
                      <a:pt x="78" y="5"/>
                    </a:lnTo>
                    <a:lnTo>
                      <a:pt x="66" y="0"/>
                    </a:lnTo>
                    <a:lnTo>
                      <a:pt x="0" y="3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73" name="Freeform 275"/>
              <p:cNvSpPr/>
              <p:nvPr/>
            </p:nvSpPr>
            <p:spPr bwMode="auto">
              <a:xfrm>
                <a:off x="7326313" y="2673350"/>
                <a:ext cx="127000" cy="55563"/>
              </a:xfrm>
              <a:custGeom>
                <a:avLst/>
                <a:gdLst>
                  <a:gd name="T0" fmla="*/ 0 w 80"/>
                  <a:gd name="T1" fmla="*/ 30 h 35"/>
                  <a:gd name="T2" fmla="*/ 11 w 80"/>
                  <a:gd name="T3" fmla="*/ 35 h 35"/>
                  <a:gd name="T4" fmla="*/ 80 w 80"/>
                  <a:gd name="T5" fmla="*/ 5 h 35"/>
                  <a:gd name="T6" fmla="*/ 69 w 80"/>
                  <a:gd name="T7" fmla="*/ 0 h 35"/>
                  <a:gd name="T8" fmla="*/ 0 w 80"/>
                  <a:gd name="T9" fmla="*/ 30 h 35"/>
                </a:gdLst>
                <a:ahLst/>
                <a:cxnLst>
                  <a:cxn ang="0">
                    <a:pos x="T0" y="T1"/>
                  </a:cxn>
                  <a:cxn ang="0">
                    <a:pos x="T2" y="T3"/>
                  </a:cxn>
                  <a:cxn ang="0">
                    <a:pos x="T4" y="T5"/>
                  </a:cxn>
                  <a:cxn ang="0">
                    <a:pos x="T6" y="T7"/>
                  </a:cxn>
                  <a:cxn ang="0">
                    <a:pos x="T8" y="T9"/>
                  </a:cxn>
                </a:cxnLst>
                <a:rect l="0" t="0" r="r" b="b"/>
                <a:pathLst>
                  <a:path w="80" h="35">
                    <a:moveTo>
                      <a:pt x="0" y="30"/>
                    </a:moveTo>
                    <a:lnTo>
                      <a:pt x="11" y="35"/>
                    </a:lnTo>
                    <a:lnTo>
                      <a:pt x="80" y="5"/>
                    </a:lnTo>
                    <a:lnTo>
                      <a:pt x="69" y="0"/>
                    </a:lnTo>
                    <a:lnTo>
                      <a:pt x="0" y="3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74" name="Freeform 276"/>
              <p:cNvSpPr/>
              <p:nvPr/>
            </p:nvSpPr>
            <p:spPr bwMode="auto">
              <a:xfrm>
                <a:off x="7386638" y="2705100"/>
                <a:ext cx="133350" cy="53975"/>
              </a:xfrm>
              <a:custGeom>
                <a:avLst/>
                <a:gdLst>
                  <a:gd name="T0" fmla="*/ 0 w 84"/>
                  <a:gd name="T1" fmla="*/ 28 h 34"/>
                  <a:gd name="T2" fmla="*/ 11 w 84"/>
                  <a:gd name="T3" fmla="*/ 34 h 34"/>
                  <a:gd name="T4" fmla="*/ 84 w 84"/>
                  <a:gd name="T5" fmla="*/ 5 h 34"/>
                  <a:gd name="T6" fmla="*/ 73 w 84"/>
                  <a:gd name="T7" fmla="*/ 0 h 34"/>
                  <a:gd name="T8" fmla="*/ 0 w 84"/>
                  <a:gd name="T9" fmla="*/ 28 h 34"/>
                </a:gdLst>
                <a:ahLst/>
                <a:cxnLst>
                  <a:cxn ang="0">
                    <a:pos x="T0" y="T1"/>
                  </a:cxn>
                  <a:cxn ang="0">
                    <a:pos x="T2" y="T3"/>
                  </a:cxn>
                  <a:cxn ang="0">
                    <a:pos x="T4" y="T5"/>
                  </a:cxn>
                  <a:cxn ang="0">
                    <a:pos x="T6" y="T7"/>
                  </a:cxn>
                  <a:cxn ang="0">
                    <a:pos x="T8" y="T9"/>
                  </a:cxn>
                </a:cxnLst>
                <a:rect l="0" t="0" r="r" b="b"/>
                <a:pathLst>
                  <a:path w="84" h="34">
                    <a:moveTo>
                      <a:pt x="0" y="28"/>
                    </a:moveTo>
                    <a:lnTo>
                      <a:pt x="11" y="34"/>
                    </a:lnTo>
                    <a:lnTo>
                      <a:pt x="84" y="5"/>
                    </a:lnTo>
                    <a:lnTo>
                      <a:pt x="73" y="0"/>
                    </a:lnTo>
                    <a:lnTo>
                      <a:pt x="0" y="2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75" name="Freeform 277"/>
              <p:cNvSpPr/>
              <p:nvPr/>
            </p:nvSpPr>
            <p:spPr bwMode="auto">
              <a:xfrm>
                <a:off x="7443788" y="2738438"/>
                <a:ext cx="136525" cy="52388"/>
              </a:xfrm>
              <a:custGeom>
                <a:avLst/>
                <a:gdLst>
                  <a:gd name="T0" fmla="*/ 0 w 86"/>
                  <a:gd name="T1" fmla="*/ 27 h 33"/>
                  <a:gd name="T2" fmla="*/ 10 w 86"/>
                  <a:gd name="T3" fmla="*/ 33 h 33"/>
                  <a:gd name="T4" fmla="*/ 86 w 86"/>
                  <a:gd name="T5" fmla="*/ 6 h 33"/>
                  <a:gd name="T6" fmla="*/ 76 w 86"/>
                  <a:gd name="T7" fmla="*/ 0 h 33"/>
                  <a:gd name="T8" fmla="*/ 0 w 86"/>
                  <a:gd name="T9" fmla="*/ 27 h 33"/>
                </a:gdLst>
                <a:ahLst/>
                <a:cxnLst>
                  <a:cxn ang="0">
                    <a:pos x="T0" y="T1"/>
                  </a:cxn>
                  <a:cxn ang="0">
                    <a:pos x="T2" y="T3"/>
                  </a:cxn>
                  <a:cxn ang="0">
                    <a:pos x="T4" y="T5"/>
                  </a:cxn>
                  <a:cxn ang="0">
                    <a:pos x="T6" y="T7"/>
                  </a:cxn>
                  <a:cxn ang="0">
                    <a:pos x="T8" y="T9"/>
                  </a:cxn>
                </a:cxnLst>
                <a:rect l="0" t="0" r="r" b="b"/>
                <a:pathLst>
                  <a:path w="86" h="33">
                    <a:moveTo>
                      <a:pt x="0" y="27"/>
                    </a:moveTo>
                    <a:lnTo>
                      <a:pt x="10" y="33"/>
                    </a:lnTo>
                    <a:lnTo>
                      <a:pt x="86" y="6"/>
                    </a:lnTo>
                    <a:lnTo>
                      <a:pt x="76" y="0"/>
                    </a:lnTo>
                    <a:lnTo>
                      <a:pt x="0" y="27"/>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76" name="Freeform 278"/>
              <p:cNvSpPr/>
              <p:nvPr/>
            </p:nvSpPr>
            <p:spPr bwMode="auto">
              <a:xfrm>
                <a:off x="7497763" y="2773363"/>
                <a:ext cx="139700" cy="49213"/>
              </a:xfrm>
              <a:custGeom>
                <a:avLst/>
                <a:gdLst>
                  <a:gd name="T0" fmla="*/ 0 w 88"/>
                  <a:gd name="T1" fmla="*/ 25 h 31"/>
                  <a:gd name="T2" fmla="*/ 9 w 88"/>
                  <a:gd name="T3" fmla="*/ 31 h 31"/>
                  <a:gd name="T4" fmla="*/ 88 w 88"/>
                  <a:gd name="T5" fmla="*/ 6 h 31"/>
                  <a:gd name="T6" fmla="*/ 78 w 88"/>
                  <a:gd name="T7" fmla="*/ 0 h 31"/>
                  <a:gd name="T8" fmla="*/ 0 w 88"/>
                  <a:gd name="T9" fmla="*/ 25 h 31"/>
                </a:gdLst>
                <a:ahLst/>
                <a:cxnLst>
                  <a:cxn ang="0">
                    <a:pos x="T0" y="T1"/>
                  </a:cxn>
                  <a:cxn ang="0">
                    <a:pos x="T2" y="T3"/>
                  </a:cxn>
                  <a:cxn ang="0">
                    <a:pos x="T4" y="T5"/>
                  </a:cxn>
                  <a:cxn ang="0">
                    <a:pos x="T6" y="T7"/>
                  </a:cxn>
                  <a:cxn ang="0">
                    <a:pos x="T8" y="T9"/>
                  </a:cxn>
                </a:cxnLst>
                <a:rect l="0" t="0" r="r" b="b"/>
                <a:pathLst>
                  <a:path w="88" h="31">
                    <a:moveTo>
                      <a:pt x="0" y="25"/>
                    </a:moveTo>
                    <a:lnTo>
                      <a:pt x="9" y="31"/>
                    </a:lnTo>
                    <a:lnTo>
                      <a:pt x="88" y="6"/>
                    </a:lnTo>
                    <a:lnTo>
                      <a:pt x="78" y="0"/>
                    </a:lnTo>
                    <a:lnTo>
                      <a:pt x="0" y="2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77" name="Freeform 279"/>
              <p:cNvSpPr/>
              <p:nvPr/>
            </p:nvSpPr>
            <p:spPr bwMode="auto">
              <a:xfrm>
                <a:off x="7546975" y="2809875"/>
                <a:ext cx="142875" cy="46038"/>
              </a:xfrm>
              <a:custGeom>
                <a:avLst/>
                <a:gdLst>
                  <a:gd name="T0" fmla="*/ 0 w 90"/>
                  <a:gd name="T1" fmla="*/ 23 h 29"/>
                  <a:gd name="T2" fmla="*/ 9 w 90"/>
                  <a:gd name="T3" fmla="*/ 29 h 29"/>
                  <a:gd name="T4" fmla="*/ 90 w 90"/>
                  <a:gd name="T5" fmla="*/ 6 h 29"/>
                  <a:gd name="T6" fmla="*/ 82 w 90"/>
                  <a:gd name="T7" fmla="*/ 0 h 29"/>
                  <a:gd name="T8" fmla="*/ 0 w 90"/>
                  <a:gd name="T9" fmla="*/ 23 h 29"/>
                </a:gdLst>
                <a:ahLst/>
                <a:cxnLst>
                  <a:cxn ang="0">
                    <a:pos x="T0" y="T1"/>
                  </a:cxn>
                  <a:cxn ang="0">
                    <a:pos x="T2" y="T3"/>
                  </a:cxn>
                  <a:cxn ang="0">
                    <a:pos x="T4" y="T5"/>
                  </a:cxn>
                  <a:cxn ang="0">
                    <a:pos x="T6" y="T7"/>
                  </a:cxn>
                  <a:cxn ang="0">
                    <a:pos x="T8" y="T9"/>
                  </a:cxn>
                </a:cxnLst>
                <a:rect l="0" t="0" r="r" b="b"/>
                <a:pathLst>
                  <a:path w="90" h="29">
                    <a:moveTo>
                      <a:pt x="0" y="23"/>
                    </a:moveTo>
                    <a:lnTo>
                      <a:pt x="9" y="29"/>
                    </a:lnTo>
                    <a:lnTo>
                      <a:pt x="90" y="6"/>
                    </a:lnTo>
                    <a:lnTo>
                      <a:pt x="82" y="0"/>
                    </a:lnTo>
                    <a:lnTo>
                      <a:pt x="0" y="2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83" name="Freeform 280"/>
              <p:cNvSpPr/>
              <p:nvPr/>
            </p:nvSpPr>
            <p:spPr bwMode="auto">
              <a:xfrm>
                <a:off x="7593013" y="2847975"/>
                <a:ext cx="146050" cy="42863"/>
              </a:xfrm>
              <a:custGeom>
                <a:avLst/>
                <a:gdLst>
                  <a:gd name="T0" fmla="*/ 0 w 92"/>
                  <a:gd name="T1" fmla="*/ 21 h 27"/>
                  <a:gd name="T2" fmla="*/ 8 w 92"/>
                  <a:gd name="T3" fmla="*/ 27 h 27"/>
                  <a:gd name="T4" fmla="*/ 92 w 92"/>
                  <a:gd name="T5" fmla="*/ 6 h 27"/>
                  <a:gd name="T6" fmla="*/ 84 w 92"/>
                  <a:gd name="T7" fmla="*/ 0 h 27"/>
                  <a:gd name="T8" fmla="*/ 0 w 92"/>
                  <a:gd name="T9" fmla="*/ 21 h 27"/>
                </a:gdLst>
                <a:ahLst/>
                <a:cxnLst>
                  <a:cxn ang="0">
                    <a:pos x="T0" y="T1"/>
                  </a:cxn>
                  <a:cxn ang="0">
                    <a:pos x="T2" y="T3"/>
                  </a:cxn>
                  <a:cxn ang="0">
                    <a:pos x="T4" y="T5"/>
                  </a:cxn>
                  <a:cxn ang="0">
                    <a:pos x="T6" y="T7"/>
                  </a:cxn>
                  <a:cxn ang="0">
                    <a:pos x="T8" y="T9"/>
                  </a:cxn>
                </a:cxnLst>
                <a:rect l="0" t="0" r="r" b="b"/>
                <a:pathLst>
                  <a:path w="92" h="27">
                    <a:moveTo>
                      <a:pt x="0" y="21"/>
                    </a:moveTo>
                    <a:lnTo>
                      <a:pt x="8" y="27"/>
                    </a:lnTo>
                    <a:lnTo>
                      <a:pt x="92" y="6"/>
                    </a:lnTo>
                    <a:lnTo>
                      <a:pt x="84" y="0"/>
                    </a:lnTo>
                    <a:lnTo>
                      <a:pt x="0" y="2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87" name="Freeform 281"/>
              <p:cNvSpPr/>
              <p:nvPr/>
            </p:nvSpPr>
            <p:spPr bwMode="auto">
              <a:xfrm>
                <a:off x="7634288" y="2886075"/>
                <a:ext cx="149225" cy="41275"/>
              </a:xfrm>
              <a:custGeom>
                <a:avLst/>
                <a:gdLst>
                  <a:gd name="T0" fmla="*/ 0 w 94"/>
                  <a:gd name="T1" fmla="*/ 19 h 26"/>
                  <a:gd name="T2" fmla="*/ 7 w 94"/>
                  <a:gd name="T3" fmla="*/ 26 h 26"/>
                  <a:gd name="T4" fmla="*/ 94 w 94"/>
                  <a:gd name="T5" fmla="*/ 7 h 26"/>
                  <a:gd name="T6" fmla="*/ 87 w 94"/>
                  <a:gd name="T7" fmla="*/ 0 h 26"/>
                  <a:gd name="T8" fmla="*/ 0 w 94"/>
                  <a:gd name="T9" fmla="*/ 19 h 26"/>
                </a:gdLst>
                <a:ahLst/>
                <a:cxnLst>
                  <a:cxn ang="0">
                    <a:pos x="T0" y="T1"/>
                  </a:cxn>
                  <a:cxn ang="0">
                    <a:pos x="T2" y="T3"/>
                  </a:cxn>
                  <a:cxn ang="0">
                    <a:pos x="T4" y="T5"/>
                  </a:cxn>
                  <a:cxn ang="0">
                    <a:pos x="T6" y="T7"/>
                  </a:cxn>
                  <a:cxn ang="0">
                    <a:pos x="T8" y="T9"/>
                  </a:cxn>
                </a:cxnLst>
                <a:rect l="0" t="0" r="r" b="b"/>
                <a:pathLst>
                  <a:path w="94" h="26">
                    <a:moveTo>
                      <a:pt x="0" y="19"/>
                    </a:moveTo>
                    <a:lnTo>
                      <a:pt x="7" y="26"/>
                    </a:lnTo>
                    <a:lnTo>
                      <a:pt x="94" y="7"/>
                    </a:lnTo>
                    <a:lnTo>
                      <a:pt x="87" y="0"/>
                    </a:lnTo>
                    <a:lnTo>
                      <a:pt x="0" y="19"/>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88" name="Freeform 282"/>
              <p:cNvSpPr/>
              <p:nvPr/>
            </p:nvSpPr>
            <p:spPr bwMode="auto">
              <a:xfrm>
                <a:off x="7672388" y="2925763"/>
                <a:ext cx="150813" cy="38100"/>
              </a:xfrm>
              <a:custGeom>
                <a:avLst/>
                <a:gdLst>
                  <a:gd name="T0" fmla="*/ 0 w 95"/>
                  <a:gd name="T1" fmla="*/ 17 h 24"/>
                  <a:gd name="T2" fmla="*/ 6 w 95"/>
                  <a:gd name="T3" fmla="*/ 24 h 24"/>
                  <a:gd name="T4" fmla="*/ 95 w 95"/>
                  <a:gd name="T5" fmla="*/ 7 h 24"/>
                  <a:gd name="T6" fmla="*/ 88 w 95"/>
                  <a:gd name="T7" fmla="*/ 0 h 24"/>
                  <a:gd name="T8" fmla="*/ 0 w 95"/>
                  <a:gd name="T9" fmla="*/ 17 h 24"/>
                </a:gdLst>
                <a:ahLst/>
                <a:cxnLst>
                  <a:cxn ang="0">
                    <a:pos x="T0" y="T1"/>
                  </a:cxn>
                  <a:cxn ang="0">
                    <a:pos x="T2" y="T3"/>
                  </a:cxn>
                  <a:cxn ang="0">
                    <a:pos x="T4" y="T5"/>
                  </a:cxn>
                  <a:cxn ang="0">
                    <a:pos x="T6" y="T7"/>
                  </a:cxn>
                  <a:cxn ang="0">
                    <a:pos x="T8" y="T9"/>
                  </a:cxn>
                </a:cxnLst>
                <a:rect l="0" t="0" r="r" b="b"/>
                <a:pathLst>
                  <a:path w="95" h="24">
                    <a:moveTo>
                      <a:pt x="0" y="17"/>
                    </a:moveTo>
                    <a:lnTo>
                      <a:pt x="6" y="24"/>
                    </a:lnTo>
                    <a:lnTo>
                      <a:pt x="95" y="7"/>
                    </a:lnTo>
                    <a:lnTo>
                      <a:pt x="88" y="0"/>
                    </a:lnTo>
                    <a:lnTo>
                      <a:pt x="0" y="17"/>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89" name="Freeform 283"/>
              <p:cNvSpPr/>
              <p:nvPr/>
            </p:nvSpPr>
            <p:spPr bwMode="auto">
              <a:xfrm>
                <a:off x="7704138" y="2965450"/>
                <a:ext cx="152400" cy="34925"/>
              </a:xfrm>
              <a:custGeom>
                <a:avLst/>
                <a:gdLst>
                  <a:gd name="T0" fmla="*/ 0 w 96"/>
                  <a:gd name="T1" fmla="*/ 16 h 22"/>
                  <a:gd name="T2" fmla="*/ 6 w 96"/>
                  <a:gd name="T3" fmla="*/ 22 h 22"/>
                  <a:gd name="T4" fmla="*/ 96 w 96"/>
                  <a:gd name="T5" fmla="*/ 7 h 22"/>
                  <a:gd name="T6" fmla="*/ 91 w 96"/>
                  <a:gd name="T7" fmla="*/ 0 h 22"/>
                  <a:gd name="T8" fmla="*/ 0 w 96"/>
                  <a:gd name="T9" fmla="*/ 16 h 22"/>
                </a:gdLst>
                <a:ahLst/>
                <a:cxnLst>
                  <a:cxn ang="0">
                    <a:pos x="T0" y="T1"/>
                  </a:cxn>
                  <a:cxn ang="0">
                    <a:pos x="T2" y="T3"/>
                  </a:cxn>
                  <a:cxn ang="0">
                    <a:pos x="T4" y="T5"/>
                  </a:cxn>
                  <a:cxn ang="0">
                    <a:pos x="T6" y="T7"/>
                  </a:cxn>
                  <a:cxn ang="0">
                    <a:pos x="T8" y="T9"/>
                  </a:cxn>
                </a:cxnLst>
                <a:rect l="0" t="0" r="r" b="b"/>
                <a:pathLst>
                  <a:path w="96" h="22">
                    <a:moveTo>
                      <a:pt x="0" y="16"/>
                    </a:moveTo>
                    <a:lnTo>
                      <a:pt x="6" y="22"/>
                    </a:lnTo>
                    <a:lnTo>
                      <a:pt x="96" y="7"/>
                    </a:lnTo>
                    <a:lnTo>
                      <a:pt x="91" y="0"/>
                    </a:lnTo>
                    <a:lnTo>
                      <a:pt x="0" y="1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78" name="Freeform 284"/>
              <p:cNvSpPr/>
              <p:nvPr/>
            </p:nvSpPr>
            <p:spPr bwMode="auto">
              <a:xfrm>
                <a:off x="7734300" y="3008313"/>
                <a:ext cx="152400" cy="31750"/>
              </a:xfrm>
              <a:custGeom>
                <a:avLst/>
                <a:gdLst>
                  <a:gd name="T0" fmla="*/ 0 w 96"/>
                  <a:gd name="T1" fmla="*/ 12 h 20"/>
                  <a:gd name="T2" fmla="*/ 4 w 96"/>
                  <a:gd name="T3" fmla="*/ 20 h 20"/>
                  <a:gd name="T4" fmla="*/ 96 w 96"/>
                  <a:gd name="T5" fmla="*/ 7 h 20"/>
                  <a:gd name="T6" fmla="*/ 91 w 96"/>
                  <a:gd name="T7" fmla="*/ 0 h 20"/>
                  <a:gd name="T8" fmla="*/ 0 w 96"/>
                  <a:gd name="T9" fmla="*/ 12 h 20"/>
                </a:gdLst>
                <a:ahLst/>
                <a:cxnLst>
                  <a:cxn ang="0">
                    <a:pos x="T0" y="T1"/>
                  </a:cxn>
                  <a:cxn ang="0">
                    <a:pos x="T2" y="T3"/>
                  </a:cxn>
                  <a:cxn ang="0">
                    <a:pos x="T4" y="T5"/>
                  </a:cxn>
                  <a:cxn ang="0">
                    <a:pos x="T6" y="T7"/>
                  </a:cxn>
                  <a:cxn ang="0">
                    <a:pos x="T8" y="T9"/>
                  </a:cxn>
                </a:cxnLst>
                <a:rect l="0" t="0" r="r" b="b"/>
                <a:pathLst>
                  <a:path w="96" h="20">
                    <a:moveTo>
                      <a:pt x="0" y="12"/>
                    </a:moveTo>
                    <a:lnTo>
                      <a:pt x="4" y="20"/>
                    </a:lnTo>
                    <a:lnTo>
                      <a:pt x="96" y="7"/>
                    </a:lnTo>
                    <a:lnTo>
                      <a:pt x="91" y="0"/>
                    </a:lnTo>
                    <a:lnTo>
                      <a:pt x="0" y="1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79" name="Freeform 285"/>
              <p:cNvSpPr/>
              <p:nvPr/>
            </p:nvSpPr>
            <p:spPr bwMode="auto">
              <a:xfrm>
                <a:off x="7758113" y="3049588"/>
                <a:ext cx="153988" cy="28575"/>
              </a:xfrm>
              <a:custGeom>
                <a:avLst/>
                <a:gdLst>
                  <a:gd name="T0" fmla="*/ 0 w 97"/>
                  <a:gd name="T1" fmla="*/ 11 h 18"/>
                  <a:gd name="T2" fmla="*/ 4 w 97"/>
                  <a:gd name="T3" fmla="*/ 18 h 18"/>
                  <a:gd name="T4" fmla="*/ 97 w 97"/>
                  <a:gd name="T5" fmla="*/ 7 h 18"/>
                  <a:gd name="T6" fmla="*/ 93 w 97"/>
                  <a:gd name="T7" fmla="*/ 0 h 18"/>
                  <a:gd name="T8" fmla="*/ 0 w 97"/>
                  <a:gd name="T9" fmla="*/ 11 h 18"/>
                </a:gdLst>
                <a:ahLst/>
                <a:cxnLst>
                  <a:cxn ang="0">
                    <a:pos x="T0" y="T1"/>
                  </a:cxn>
                  <a:cxn ang="0">
                    <a:pos x="T2" y="T3"/>
                  </a:cxn>
                  <a:cxn ang="0">
                    <a:pos x="T4" y="T5"/>
                  </a:cxn>
                  <a:cxn ang="0">
                    <a:pos x="T6" y="T7"/>
                  </a:cxn>
                  <a:cxn ang="0">
                    <a:pos x="T8" y="T9"/>
                  </a:cxn>
                </a:cxnLst>
                <a:rect l="0" t="0" r="r" b="b"/>
                <a:pathLst>
                  <a:path w="97" h="18">
                    <a:moveTo>
                      <a:pt x="0" y="11"/>
                    </a:moveTo>
                    <a:lnTo>
                      <a:pt x="4" y="18"/>
                    </a:lnTo>
                    <a:lnTo>
                      <a:pt x="97" y="7"/>
                    </a:lnTo>
                    <a:lnTo>
                      <a:pt x="93" y="0"/>
                    </a:lnTo>
                    <a:lnTo>
                      <a:pt x="0" y="1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80" name="Freeform 286"/>
              <p:cNvSpPr/>
              <p:nvPr/>
            </p:nvSpPr>
            <p:spPr bwMode="auto">
              <a:xfrm>
                <a:off x="7777163" y="3092450"/>
                <a:ext cx="155575" cy="25400"/>
              </a:xfrm>
              <a:custGeom>
                <a:avLst/>
                <a:gdLst>
                  <a:gd name="T0" fmla="*/ 0 w 98"/>
                  <a:gd name="T1" fmla="*/ 9 h 16"/>
                  <a:gd name="T2" fmla="*/ 3 w 98"/>
                  <a:gd name="T3" fmla="*/ 16 h 16"/>
                  <a:gd name="T4" fmla="*/ 98 w 98"/>
                  <a:gd name="T5" fmla="*/ 7 h 16"/>
                  <a:gd name="T6" fmla="*/ 94 w 98"/>
                  <a:gd name="T7" fmla="*/ 0 h 16"/>
                  <a:gd name="T8" fmla="*/ 0 w 98"/>
                  <a:gd name="T9" fmla="*/ 9 h 16"/>
                </a:gdLst>
                <a:ahLst/>
                <a:cxnLst>
                  <a:cxn ang="0">
                    <a:pos x="T0" y="T1"/>
                  </a:cxn>
                  <a:cxn ang="0">
                    <a:pos x="T2" y="T3"/>
                  </a:cxn>
                  <a:cxn ang="0">
                    <a:pos x="T4" y="T5"/>
                  </a:cxn>
                  <a:cxn ang="0">
                    <a:pos x="T6" y="T7"/>
                  </a:cxn>
                  <a:cxn ang="0">
                    <a:pos x="T8" y="T9"/>
                  </a:cxn>
                </a:cxnLst>
                <a:rect l="0" t="0" r="r" b="b"/>
                <a:pathLst>
                  <a:path w="98" h="16">
                    <a:moveTo>
                      <a:pt x="0" y="9"/>
                    </a:moveTo>
                    <a:lnTo>
                      <a:pt x="3" y="16"/>
                    </a:lnTo>
                    <a:lnTo>
                      <a:pt x="98" y="7"/>
                    </a:lnTo>
                    <a:lnTo>
                      <a:pt x="94" y="0"/>
                    </a:lnTo>
                    <a:lnTo>
                      <a:pt x="0" y="9"/>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81" name="Freeform 287"/>
              <p:cNvSpPr/>
              <p:nvPr/>
            </p:nvSpPr>
            <p:spPr bwMode="auto">
              <a:xfrm>
                <a:off x="7791450" y="3135313"/>
                <a:ext cx="155575" cy="22225"/>
              </a:xfrm>
              <a:custGeom>
                <a:avLst/>
                <a:gdLst>
                  <a:gd name="T0" fmla="*/ 0 w 98"/>
                  <a:gd name="T1" fmla="*/ 6 h 14"/>
                  <a:gd name="T2" fmla="*/ 3 w 98"/>
                  <a:gd name="T3" fmla="*/ 14 h 14"/>
                  <a:gd name="T4" fmla="*/ 98 w 98"/>
                  <a:gd name="T5" fmla="*/ 8 h 14"/>
                  <a:gd name="T6" fmla="*/ 96 w 98"/>
                  <a:gd name="T7" fmla="*/ 0 h 14"/>
                  <a:gd name="T8" fmla="*/ 0 w 98"/>
                  <a:gd name="T9" fmla="*/ 6 h 14"/>
                </a:gdLst>
                <a:ahLst/>
                <a:cxnLst>
                  <a:cxn ang="0">
                    <a:pos x="T0" y="T1"/>
                  </a:cxn>
                  <a:cxn ang="0">
                    <a:pos x="T2" y="T3"/>
                  </a:cxn>
                  <a:cxn ang="0">
                    <a:pos x="T4" y="T5"/>
                  </a:cxn>
                  <a:cxn ang="0">
                    <a:pos x="T6" y="T7"/>
                  </a:cxn>
                  <a:cxn ang="0">
                    <a:pos x="T8" y="T9"/>
                  </a:cxn>
                </a:cxnLst>
                <a:rect l="0" t="0" r="r" b="b"/>
                <a:pathLst>
                  <a:path w="98" h="14">
                    <a:moveTo>
                      <a:pt x="0" y="6"/>
                    </a:moveTo>
                    <a:lnTo>
                      <a:pt x="3" y="14"/>
                    </a:lnTo>
                    <a:lnTo>
                      <a:pt x="98" y="8"/>
                    </a:lnTo>
                    <a:lnTo>
                      <a:pt x="96" y="0"/>
                    </a:lnTo>
                    <a:lnTo>
                      <a:pt x="0" y="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94" name="Freeform 288"/>
              <p:cNvSpPr/>
              <p:nvPr/>
            </p:nvSpPr>
            <p:spPr bwMode="auto">
              <a:xfrm>
                <a:off x="7802563" y="3179763"/>
                <a:ext cx="153988" cy="17463"/>
              </a:xfrm>
              <a:custGeom>
                <a:avLst/>
                <a:gdLst>
                  <a:gd name="T0" fmla="*/ 0 w 97"/>
                  <a:gd name="T1" fmla="*/ 4 h 11"/>
                  <a:gd name="T2" fmla="*/ 1 w 97"/>
                  <a:gd name="T3" fmla="*/ 11 h 11"/>
                  <a:gd name="T4" fmla="*/ 97 w 97"/>
                  <a:gd name="T5" fmla="*/ 7 h 11"/>
                  <a:gd name="T6" fmla="*/ 95 w 97"/>
                  <a:gd name="T7" fmla="*/ 0 h 11"/>
                  <a:gd name="T8" fmla="*/ 0 w 97"/>
                  <a:gd name="T9" fmla="*/ 4 h 11"/>
                </a:gdLst>
                <a:ahLst/>
                <a:cxnLst>
                  <a:cxn ang="0">
                    <a:pos x="T0" y="T1"/>
                  </a:cxn>
                  <a:cxn ang="0">
                    <a:pos x="T2" y="T3"/>
                  </a:cxn>
                  <a:cxn ang="0">
                    <a:pos x="T4" y="T5"/>
                  </a:cxn>
                  <a:cxn ang="0">
                    <a:pos x="T6" y="T7"/>
                  </a:cxn>
                  <a:cxn ang="0">
                    <a:pos x="T8" y="T9"/>
                  </a:cxn>
                </a:cxnLst>
                <a:rect l="0" t="0" r="r" b="b"/>
                <a:pathLst>
                  <a:path w="97" h="11">
                    <a:moveTo>
                      <a:pt x="0" y="4"/>
                    </a:moveTo>
                    <a:lnTo>
                      <a:pt x="1" y="11"/>
                    </a:lnTo>
                    <a:lnTo>
                      <a:pt x="97" y="7"/>
                    </a:lnTo>
                    <a:lnTo>
                      <a:pt x="95" y="0"/>
                    </a:lnTo>
                    <a:lnTo>
                      <a:pt x="0" y="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82" name="Freeform 289"/>
              <p:cNvSpPr/>
              <p:nvPr/>
            </p:nvSpPr>
            <p:spPr bwMode="auto">
              <a:xfrm>
                <a:off x="7807325" y="3222625"/>
                <a:ext cx="153988" cy="14288"/>
              </a:xfrm>
              <a:custGeom>
                <a:avLst/>
                <a:gdLst>
                  <a:gd name="T0" fmla="*/ 0 w 97"/>
                  <a:gd name="T1" fmla="*/ 2 h 9"/>
                  <a:gd name="T2" fmla="*/ 1 w 97"/>
                  <a:gd name="T3" fmla="*/ 9 h 9"/>
                  <a:gd name="T4" fmla="*/ 97 w 97"/>
                  <a:gd name="T5" fmla="*/ 7 h 9"/>
                  <a:gd name="T6" fmla="*/ 96 w 97"/>
                  <a:gd name="T7" fmla="*/ 0 h 9"/>
                  <a:gd name="T8" fmla="*/ 0 w 97"/>
                  <a:gd name="T9" fmla="*/ 2 h 9"/>
                </a:gdLst>
                <a:ahLst/>
                <a:cxnLst>
                  <a:cxn ang="0">
                    <a:pos x="T0" y="T1"/>
                  </a:cxn>
                  <a:cxn ang="0">
                    <a:pos x="T2" y="T3"/>
                  </a:cxn>
                  <a:cxn ang="0">
                    <a:pos x="T4" y="T5"/>
                  </a:cxn>
                  <a:cxn ang="0">
                    <a:pos x="T6" y="T7"/>
                  </a:cxn>
                  <a:cxn ang="0">
                    <a:pos x="T8" y="T9"/>
                  </a:cxn>
                </a:cxnLst>
                <a:rect l="0" t="0" r="r" b="b"/>
                <a:pathLst>
                  <a:path w="97" h="9">
                    <a:moveTo>
                      <a:pt x="0" y="2"/>
                    </a:moveTo>
                    <a:lnTo>
                      <a:pt x="1" y="9"/>
                    </a:lnTo>
                    <a:lnTo>
                      <a:pt x="97" y="7"/>
                    </a:lnTo>
                    <a:lnTo>
                      <a:pt x="96" y="0"/>
                    </a:lnTo>
                    <a:lnTo>
                      <a:pt x="0" y="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84" name="Freeform 290"/>
              <p:cNvSpPr/>
              <p:nvPr/>
            </p:nvSpPr>
            <p:spPr bwMode="auto">
              <a:xfrm>
                <a:off x="7807325" y="3265488"/>
                <a:ext cx="153988" cy="12700"/>
              </a:xfrm>
              <a:custGeom>
                <a:avLst/>
                <a:gdLst>
                  <a:gd name="T0" fmla="*/ 1 w 97"/>
                  <a:gd name="T1" fmla="*/ 0 h 8"/>
                  <a:gd name="T2" fmla="*/ 0 w 97"/>
                  <a:gd name="T3" fmla="*/ 8 h 8"/>
                  <a:gd name="T4" fmla="*/ 97 w 97"/>
                  <a:gd name="T5" fmla="*/ 8 h 8"/>
                  <a:gd name="T6" fmla="*/ 97 w 97"/>
                  <a:gd name="T7" fmla="*/ 1 h 8"/>
                  <a:gd name="T8" fmla="*/ 1 w 97"/>
                  <a:gd name="T9" fmla="*/ 0 h 8"/>
                </a:gdLst>
                <a:ahLst/>
                <a:cxnLst>
                  <a:cxn ang="0">
                    <a:pos x="T0" y="T1"/>
                  </a:cxn>
                  <a:cxn ang="0">
                    <a:pos x="T2" y="T3"/>
                  </a:cxn>
                  <a:cxn ang="0">
                    <a:pos x="T4" y="T5"/>
                  </a:cxn>
                  <a:cxn ang="0">
                    <a:pos x="T6" y="T7"/>
                  </a:cxn>
                  <a:cxn ang="0">
                    <a:pos x="T8" y="T9"/>
                  </a:cxn>
                </a:cxnLst>
                <a:rect l="0" t="0" r="r" b="b"/>
                <a:pathLst>
                  <a:path w="97" h="8">
                    <a:moveTo>
                      <a:pt x="1" y="0"/>
                    </a:moveTo>
                    <a:lnTo>
                      <a:pt x="0" y="8"/>
                    </a:lnTo>
                    <a:lnTo>
                      <a:pt x="97" y="8"/>
                    </a:lnTo>
                    <a:lnTo>
                      <a:pt x="97" y="1"/>
                    </a:lnTo>
                    <a:lnTo>
                      <a:pt x="1"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97" name="Freeform 291"/>
              <p:cNvSpPr/>
              <p:nvPr/>
            </p:nvSpPr>
            <p:spPr bwMode="auto">
              <a:xfrm>
                <a:off x="7802563" y="3305175"/>
                <a:ext cx="153988" cy="17463"/>
              </a:xfrm>
              <a:custGeom>
                <a:avLst/>
                <a:gdLst>
                  <a:gd name="T0" fmla="*/ 2 w 97"/>
                  <a:gd name="T1" fmla="*/ 0 h 11"/>
                  <a:gd name="T2" fmla="*/ 0 w 97"/>
                  <a:gd name="T3" fmla="*/ 8 h 11"/>
                  <a:gd name="T4" fmla="*/ 96 w 97"/>
                  <a:gd name="T5" fmla="*/ 11 h 11"/>
                  <a:gd name="T6" fmla="*/ 97 w 97"/>
                  <a:gd name="T7" fmla="*/ 3 h 11"/>
                  <a:gd name="T8" fmla="*/ 2 w 97"/>
                  <a:gd name="T9" fmla="*/ 0 h 11"/>
                </a:gdLst>
                <a:ahLst/>
                <a:cxnLst>
                  <a:cxn ang="0">
                    <a:pos x="T0" y="T1"/>
                  </a:cxn>
                  <a:cxn ang="0">
                    <a:pos x="T2" y="T3"/>
                  </a:cxn>
                  <a:cxn ang="0">
                    <a:pos x="T4" y="T5"/>
                  </a:cxn>
                  <a:cxn ang="0">
                    <a:pos x="T6" y="T7"/>
                  </a:cxn>
                  <a:cxn ang="0">
                    <a:pos x="T8" y="T9"/>
                  </a:cxn>
                </a:cxnLst>
                <a:rect l="0" t="0" r="r" b="b"/>
                <a:pathLst>
                  <a:path w="97" h="11">
                    <a:moveTo>
                      <a:pt x="2" y="0"/>
                    </a:moveTo>
                    <a:lnTo>
                      <a:pt x="0" y="8"/>
                    </a:lnTo>
                    <a:lnTo>
                      <a:pt x="96" y="11"/>
                    </a:lnTo>
                    <a:lnTo>
                      <a:pt x="97" y="3"/>
                    </a:lnTo>
                    <a:lnTo>
                      <a:pt x="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98" name="Freeform 292"/>
              <p:cNvSpPr/>
              <p:nvPr/>
            </p:nvSpPr>
            <p:spPr bwMode="auto">
              <a:xfrm>
                <a:off x="7793038" y="3346450"/>
                <a:ext cx="153988" cy="19050"/>
              </a:xfrm>
              <a:custGeom>
                <a:avLst/>
                <a:gdLst>
                  <a:gd name="T0" fmla="*/ 2 w 97"/>
                  <a:gd name="T1" fmla="*/ 0 h 12"/>
                  <a:gd name="T2" fmla="*/ 0 w 97"/>
                  <a:gd name="T3" fmla="*/ 7 h 12"/>
                  <a:gd name="T4" fmla="*/ 95 w 97"/>
                  <a:gd name="T5" fmla="*/ 12 h 12"/>
                  <a:gd name="T6" fmla="*/ 97 w 97"/>
                  <a:gd name="T7" fmla="*/ 5 h 12"/>
                  <a:gd name="T8" fmla="*/ 2 w 97"/>
                  <a:gd name="T9" fmla="*/ 0 h 12"/>
                </a:gdLst>
                <a:ahLst/>
                <a:cxnLst>
                  <a:cxn ang="0">
                    <a:pos x="T0" y="T1"/>
                  </a:cxn>
                  <a:cxn ang="0">
                    <a:pos x="T2" y="T3"/>
                  </a:cxn>
                  <a:cxn ang="0">
                    <a:pos x="T4" y="T5"/>
                  </a:cxn>
                  <a:cxn ang="0">
                    <a:pos x="T6" y="T7"/>
                  </a:cxn>
                  <a:cxn ang="0">
                    <a:pos x="T8" y="T9"/>
                  </a:cxn>
                </a:cxnLst>
                <a:rect l="0" t="0" r="r" b="b"/>
                <a:pathLst>
                  <a:path w="97" h="12">
                    <a:moveTo>
                      <a:pt x="2" y="0"/>
                    </a:moveTo>
                    <a:lnTo>
                      <a:pt x="0" y="7"/>
                    </a:lnTo>
                    <a:lnTo>
                      <a:pt x="95" y="12"/>
                    </a:lnTo>
                    <a:lnTo>
                      <a:pt x="97" y="5"/>
                    </a:lnTo>
                    <a:lnTo>
                      <a:pt x="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85" name="Freeform 293"/>
              <p:cNvSpPr/>
              <p:nvPr/>
            </p:nvSpPr>
            <p:spPr bwMode="auto">
              <a:xfrm>
                <a:off x="7778750" y="3386138"/>
                <a:ext cx="153988" cy="22225"/>
              </a:xfrm>
              <a:custGeom>
                <a:avLst/>
                <a:gdLst>
                  <a:gd name="T0" fmla="*/ 3 w 97"/>
                  <a:gd name="T1" fmla="*/ 0 h 14"/>
                  <a:gd name="T2" fmla="*/ 0 w 97"/>
                  <a:gd name="T3" fmla="*/ 7 h 14"/>
                  <a:gd name="T4" fmla="*/ 94 w 97"/>
                  <a:gd name="T5" fmla="*/ 14 h 14"/>
                  <a:gd name="T6" fmla="*/ 97 w 97"/>
                  <a:gd name="T7" fmla="*/ 7 h 14"/>
                  <a:gd name="T8" fmla="*/ 3 w 97"/>
                  <a:gd name="T9" fmla="*/ 0 h 14"/>
                </a:gdLst>
                <a:ahLst/>
                <a:cxnLst>
                  <a:cxn ang="0">
                    <a:pos x="T0" y="T1"/>
                  </a:cxn>
                  <a:cxn ang="0">
                    <a:pos x="T2" y="T3"/>
                  </a:cxn>
                  <a:cxn ang="0">
                    <a:pos x="T4" y="T5"/>
                  </a:cxn>
                  <a:cxn ang="0">
                    <a:pos x="T6" y="T7"/>
                  </a:cxn>
                  <a:cxn ang="0">
                    <a:pos x="T8" y="T9"/>
                  </a:cxn>
                </a:cxnLst>
                <a:rect l="0" t="0" r="r" b="b"/>
                <a:pathLst>
                  <a:path w="97" h="14">
                    <a:moveTo>
                      <a:pt x="3" y="0"/>
                    </a:moveTo>
                    <a:lnTo>
                      <a:pt x="0" y="7"/>
                    </a:lnTo>
                    <a:lnTo>
                      <a:pt x="94" y="14"/>
                    </a:lnTo>
                    <a:lnTo>
                      <a:pt x="97" y="7"/>
                    </a:lnTo>
                    <a:lnTo>
                      <a:pt x="3"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86" name="Freeform 294"/>
              <p:cNvSpPr/>
              <p:nvPr/>
            </p:nvSpPr>
            <p:spPr bwMode="auto">
              <a:xfrm>
                <a:off x="7758113" y="3425825"/>
                <a:ext cx="155575" cy="25400"/>
              </a:xfrm>
              <a:custGeom>
                <a:avLst/>
                <a:gdLst>
                  <a:gd name="T0" fmla="*/ 4 w 98"/>
                  <a:gd name="T1" fmla="*/ 0 h 16"/>
                  <a:gd name="T2" fmla="*/ 0 w 98"/>
                  <a:gd name="T3" fmla="*/ 7 h 16"/>
                  <a:gd name="T4" fmla="*/ 94 w 98"/>
                  <a:gd name="T5" fmla="*/ 16 h 16"/>
                  <a:gd name="T6" fmla="*/ 98 w 98"/>
                  <a:gd name="T7" fmla="*/ 9 h 16"/>
                  <a:gd name="T8" fmla="*/ 4 w 98"/>
                  <a:gd name="T9" fmla="*/ 0 h 16"/>
                </a:gdLst>
                <a:ahLst/>
                <a:cxnLst>
                  <a:cxn ang="0">
                    <a:pos x="T0" y="T1"/>
                  </a:cxn>
                  <a:cxn ang="0">
                    <a:pos x="T2" y="T3"/>
                  </a:cxn>
                  <a:cxn ang="0">
                    <a:pos x="T4" y="T5"/>
                  </a:cxn>
                  <a:cxn ang="0">
                    <a:pos x="T6" y="T7"/>
                  </a:cxn>
                  <a:cxn ang="0">
                    <a:pos x="T8" y="T9"/>
                  </a:cxn>
                </a:cxnLst>
                <a:rect l="0" t="0" r="r" b="b"/>
                <a:pathLst>
                  <a:path w="98" h="16">
                    <a:moveTo>
                      <a:pt x="4" y="0"/>
                    </a:moveTo>
                    <a:lnTo>
                      <a:pt x="0" y="7"/>
                    </a:lnTo>
                    <a:lnTo>
                      <a:pt x="94" y="16"/>
                    </a:lnTo>
                    <a:lnTo>
                      <a:pt x="98" y="9"/>
                    </a:lnTo>
                    <a:lnTo>
                      <a:pt x="4"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01" name="Freeform 295"/>
              <p:cNvSpPr/>
              <p:nvPr/>
            </p:nvSpPr>
            <p:spPr bwMode="auto">
              <a:xfrm>
                <a:off x="7735888" y="3463925"/>
                <a:ext cx="152400" cy="30163"/>
              </a:xfrm>
              <a:custGeom>
                <a:avLst/>
                <a:gdLst>
                  <a:gd name="T0" fmla="*/ 4 w 96"/>
                  <a:gd name="T1" fmla="*/ 0 h 19"/>
                  <a:gd name="T2" fmla="*/ 0 w 96"/>
                  <a:gd name="T3" fmla="*/ 8 h 19"/>
                  <a:gd name="T4" fmla="*/ 92 w 96"/>
                  <a:gd name="T5" fmla="*/ 19 h 19"/>
                  <a:gd name="T6" fmla="*/ 96 w 96"/>
                  <a:gd name="T7" fmla="*/ 12 h 19"/>
                  <a:gd name="T8" fmla="*/ 4 w 96"/>
                  <a:gd name="T9" fmla="*/ 0 h 19"/>
                </a:gdLst>
                <a:ahLst/>
                <a:cxnLst>
                  <a:cxn ang="0">
                    <a:pos x="T0" y="T1"/>
                  </a:cxn>
                  <a:cxn ang="0">
                    <a:pos x="T2" y="T3"/>
                  </a:cxn>
                  <a:cxn ang="0">
                    <a:pos x="T4" y="T5"/>
                  </a:cxn>
                  <a:cxn ang="0">
                    <a:pos x="T6" y="T7"/>
                  </a:cxn>
                  <a:cxn ang="0">
                    <a:pos x="T8" y="T9"/>
                  </a:cxn>
                </a:cxnLst>
                <a:rect l="0" t="0" r="r" b="b"/>
                <a:pathLst>
                  <a:path w="96" h="19">
                    <a:moveTo>
                      <a:pt x="4" y="0"/>
                    </a:moveTo>
                    <a:lnTo>
                      <a:pt x="0" y="8"/>
                    </a:lnTo>
                    <a:lnTo>
                      <a:pt x="92" y="19"/>
                    </a:lnTo>
                    <a:lnTo>
                      <a:pt x="96" y="12"/>
                    </a:lnTo>
                    <a:lnTo>
                      <a:pt x="4"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02" name="Freeform 296"/>
              <p:cNvSpPr/>
              <p:nvPr/>
            </p:nvSpPr>
            <p:spPr bwMode="auto">
              <a:xfrm>
                <a:off x="7707313" y="3503613"/>
                <a:ext cx="152400" cy="31750"/>
              </a:xfrm>
              <a:custGeom>
                <a:avLst/>
                <a:gdLst>
                  <a:gd name="T0" fmla="*/ 5 w 96"/>
                  <a:gd name="T1" fmla="*/ 0 h 20"/>
                  <a:gd name="T2" fmla="*/ 0 w 96"/>
                  <a:gd name="T3" fmla="*/ 7 h 20"/>
                  <a:gd name="T4" fmla="*/ 91 w 96"/>
                  <a:gd name="T5" fmla="*/ 20 h 20"/>
                  <a:gd name="T6" fmla="*/ 96 w 96"/>
                  <a:gd name="T7" fmla="*/ 13 h 20"/>
                  <a:gd name="T8" fmla="*/ 5 w 96"/>
                  <a:gd name="T9" fmla="*/ 0 h 20"/>
                </a:gdLst>
                <a:ahLst/>
                <a:cxnLst>
                  <a:cxn ang="0">
                    <a:pos x="T0" y="T1"/>
                  </a:cxn>
                  <a:cxn ang="0">
                    <a:pos x="T2" y="T3"/>
                  </a:cxn>
                  <a:cxn ang="0">
                    <a:pos x="T4" y="T5"/>
                  </a:cxn>
                  <a:cxn ang="0">
                    <a:pos x="T6" y="T7"/>
                  </a:cxn>
                  <a:cxn ang="0">
                    <a:pos x="T8" y="T9"/>
                  </a:cxn>
                </a:cxnLst>
                <a:rect l="0" t="0" r="r" b="b"/>
                <a:pathLst>
                  <a:path w="96" h="20">
                    <a:moveTo>
                      <a:pt x="5" y="0"/>
                    </a:moveTo>
                    <a:lnTo>
                      <a:pt x="0" y="7"/>
                    </a:lnTo>
                    <a:lnTo>
                      <a:pt x="91" y="20"/>
                    </a:lnTo>
                    <a:lnTo>
                      <a:pt x="96" y="13"/>
                    </a:lnTo>
                    <a:lnTo>
                      <a:pt x="5"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04" name="Freeform 297"/>
              <p:cNvSpPr/>
              <p:nvPr/>
            </p:nvSpPr>
            <p:spPr bwMode="auto">
              <a:xfrm>
                <a:off x="7673975" y="3541713"/>
                <a:ext cx="152400" cy="34925"/>
              </a:xfrm>
              <a:custGeom>
                <a:avLst/>
                <a:gdLst>
                  <a:gd name="T0" fmla="*/ 6 w 96"/>
                  <a:gd name="T1" fmla="*/ 0 h 22"/>
                  <a:gd name="T2" fmla="*/ 0 w 96"/>
                  <a:gd name="T3" fmla="*/ 6 h 22"/>
                  <a:gd name="T4" fmla="*/ 89 w 96"/>
                  <a:gd name="T5" fmla="*/ 22 h 22"/>
                  <a:gd name="T6" fmla="*/ 96 w 96"/>
                  <a:gd name="T7" fmla="*/ 15 h 22"/>
                  <a:gd name="T8" fmla="*/ 6 w 96"/>
                  <a:gd name="T9" fmla="*/ 0 h 22"/>
                </a:gdLst>
                <a:ahLst/>
                <a:cxnLst>
                  <a:cxn ang="0">
                    <a:pos x="T0" y="T1"/>
                  </a:cxn>
                  <a:cxn ang="0">
                    <a:pos x="T2" y="T3"/>
                  </a:cxn>
                  <a:cxn ang="0">
                    <a:pos x="T4" y="T5"/>
                  </a:cxn>
                  <a:cxn ang="0">
                    <a:pos x="T6" y="T7"/>
                  </a:cxn>
                  <a:cxn ang="0">
                    <a:pos x="T8" y="T9"/>
                  </a:cxn>
                </a:cxnLst>
                <a:rect l="0" t="0" r="r" b="b"/>
                <a:pathLst>
                  <a:path w="96" h="22">
                    <a:moveTo>
                      <a:pt x="6" y="0"/>
                    </a:moveTo>
                    <a:lnTo>
                      <a:pt x="0" y="6"/>
                    </a:lnTo>
                    <a:lnTo>
                      <a:pt x="89" y="22"/>
                    </a:lnTo>
                    <a:lnTo>
                      <a:pt x="96" y="15"/>
                    </a:lnTo>
                    <a:lnTo>
                      <a:pt x="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05" name="Freeform 298"/>
              <p:cNvSpPr/>
              <p:nvPr/>
            </p:nvSpPr>
            <p:spPr bwMode="auto">
              <a:xfrm>
                <a:off x="7637463" y="3578225"/>
                <a:ext cx="149225" cy="38100"/>
              </a:xfrm>
              <a:custGeom>
                <a:avLst/>
                <a:gdLst>
                  <a:gd name="T0" fmla="*/ 7 w 94"/>
                  <a:gd name="T1" fmla="*/ 0 h 24"/>
                  <a:gd name="T2" fmla="*/ 0 w 94"/>
                  <a:gd name="T3" fmla="*/ 7 h 24"/>
                  <a:gd name="T4" fmla="*/ 87 w 94"/>
                  <a:gd name="T5" fmla="*/ 24 h 24"/>
                  <a:gd name="T6" fmla="*/ 94 w 94"/>
                  <a:gd name="T7" fmla="*/ 18 h 24"/>
                  <a:gd name="T8" fmla="*/ 7 w 94"/>
                  <a:gd name="T9" fmla="*/ 0 h 24"/>
                </a:gdLst>
                <a:ahLst/>
                <a:cxnLst>
                  <a:cxn ang="0">
                    <a:pos x="T0" y="T1"/>
                  </a:cxn>
                  <a:cxn ang="0">
                    <a:pos x="T2" y="T3"/>
                  </a:cxn>
                  <a:cxn ang="0">
                    <a:pos x="T4" y="T5"/>
                  </a:cxn>
                  <a:cxn ang="0">
                    <a:pos x="T6" y="T7"/>
                  </a:cxn>
                  <a:cxn ang="0">
                    <a:pos x="T8" y="T9"/>
                  </a:cxn>
                </a:cxnLst>
                <a:rect l="0" t="0" r="r" b="b"/>
                <a:pathLst>
                  <a:path w="94" h="24">
                    <a:moveTo>
                      <a:pt x="7" y="0"/>
                    </a:moveTo>
                    <a:lnTo>
                      <a:pt x="0" y="7"/>
                    </a:lnTo>
                    <a:lnTo>
                      <a:pt x="87" y="24"/>
                    </a:lnTo>
                    <a:lnTo>
                      <a:pt x="94" y="18"/>
                    </a:lnTo>
                    <a:lnTo>
                      <a:pt x="7"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06" name="Freeform 299"/>
              <p:cNvSpPr/>
              <p:nvPr/>
            </p:nvSpPr>
            <p:spPr bwMode="auto">
              <a:xfrm>
                <a:off x="7596188" y="3614738"/>
                <a:ext cx="146050" cy="41275"/>
              </a:xfrm>
              <a:custGeom>
                <a:avLst/>
                <a:gdLst>
                  <a:gd name="T0" fmla="*/ 8 w 92"/>
                  <a:gd name="T1" fmla="*/ 0 h 26"/>
                  <a:gd name="T2" fmla="*/ 0 w 92"/>
                  <a:gd name="T3" fmla="*/ 6 h 26"/>
                  <a:gd name="T4" fmla="*/ 84 w 92"/>
                  <a:gd name="T5" fmla="*/ 26 h 26"/>
                  <a:gd name="T6" fmla="*/ 92 w 92"/>
                  <a:gd name="T7" fmla="*/ 20 h 26"/>
                  <a:gd name="T8" fmla="*/ 8 w 92"/>
                  <a:gd name="T9" fmla="*/ 0 h 26"/>
                </a:gdLst>
                <a:ahLst/>
                <a:cxnLst>
                  <a:cxn ang="0">
                    <a:pos x="T0" y="T1"/>
                  </a:cxn>
                  <a:cxn ang="0">
                    <a:pos x="T2" y="T3"/>
                  </a:cxn>
                  <a:cxn ang="0">
                    <a:pos x="T4" y="T5"/>
                  </a:cxn>
                  <a:cxn ang="0">
                    <a:pos x="T6" y="T7"/>
                  </a:cxn>
                  <a:cxn ang="0">
                    <a:pos x="T8" y="T9"/>
                  </a:cxn>
                </a:cxnLst>
                <a:rect l="0" t="0" r="r" b="b"/>
                <a:pathLst>
                  <a:path w="92" h="26">
                    <a:moveTo>
                      <a:pt x="8" y="0"/>
                    </a:moveTo>
                    <a:lnTo>
                      <a:pt x="0" y="6"/>
                    </a:lnTo>
                    <a:lnTo>
                      <a:pt x="84" y="26"/>
                    </a:lnTo>
                    <a:lnTo>
                      <a:pt x="92" y="20"/>
                    </a:lnTo>
                    <a:lnTo>
                      <a:pt x="8"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12" name="Freeform 300"/>
              <p:cNvSpPr/>
              <p:nvPr/>
            </p:nvSpPr>
            <p:spPr bwMode="auto">
              <a:xfrm>
                <a:off x="7550150" y="3649663"/>
                <a:ext cx="144463" cy="44450"/>
              </a:xfrm>
              <a:custGeom>
                <a:avLst/>
                <a:gdLst>
                  <a:gd name="T0" fmla="*/ 8 w 91"/>
                  <a:gd name="T1" fmla="*/ 0 h 28"/>
                  <a:gd name="T2" fmla="*/ 0 w 91"/>
                  <a:gd name="T3" fmla="*/ 6 h 28"/>
                  <a:gd name="T4" fmla="*/ 82 w 91"/>
                  <a:gd name="T5" fmla="*/ 28 h 28"/>
                  <a:gd name="T6" fmla="*/ 91 w 91"/>
                  <a:gd name="T7" fmla="*/ 22 h 28"/>
                  <a:gd name="T8" fmla="*/ 8 w 91"/>
                  <a:gd name="T9" fmla="*/ 0 h 28"/>
                </a:gdLst>
                <a:ahLst/>
                <a:cxnLst>
                  <a:cxn ang="0">
                    <a:pos x="T0" y="T1"/>
                  </a:cxn>
                  <a:cxn ang="0">
                    <a:pos x="T2" y="T3"/>
                  </a:cxn>
                  <a:cxn ang="0">
                    <a:pos x="T4" y="T5"/>
                  </a:cxn>
                  <a:cxn ang="0">
                    <a:pos x="T6" y="T7"/>
                  </a:cxn>
                  <a:cxn ang="0">
                    <a:pos x="T8" y="T9"/>
                  </a:cxn>
                </a:cxnLst>
                <a:rect l="0" t="0" r="r" b="b"/>
                <a:pathLst>
                  <a:path w="91" h="28">
                    <a:moveTo>
                      <a:pt x="8" y="0"/>
                    </a:moveTo>
                    <a:lnTo>
                      <a:pt x="0" y="6"/>
                    </a:lnTo>
                    <a:lnTo>
                      <a:pt x="82" y="28"/>
                    </a:lnTo>
                    <a:lnTo>
                      <a:pt x="91" y="22"/>
                    </a:lnTo>
                    <a:lnTo>
                      <a:pt x="8"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07" name="Freeform 301"/>
              <p:cNvSpPr/>
              <p:nvPr/>
            </p:nvSpPr>
            <p:spPr bwMode="auto">
              <a:xfrm>
                <a:off x="7500938" y="3683000"/>
                <a:ext cx="141288" cy="47625"/>
              </a:xfrm>
              <a:custGeom>
                <a:avLst/>
                <a:gdLst>
                  <a:gd name="T0" fmla="*/ 9 w 89"/>
                  <a:gd name="T1" fmla="*/ 0 h 30"/>
                  <a:gd name="T2" fmla="*/ 0 w 89"/>
                  <a:gd name="T3" fmla="*/ 7 h 30"/>
                  <a:gd name="T4" fmla="*/ 79 w 89"/>
                  <a:gd name="T5" fmla="*/ 30 h 30"/>
                  <a:gd name="T6" fmla="*/ 89 w 89"/>
                  <a:gd name="T7" fmla="*/ 24 h 30"/>
                  <a:gd name="T8" fmla="*/ 9 w 89"/>
                  <a:gd name="T9" fmla="*/ 0 h 30"/>
                </a:gdLst>
                <a:ahLst/>
                <a:cxnLst>
                  <a:cxn ang="0">
                    <a:pos x="T0" y="T1"/>
                  </a:cxn>
                  <a:cxn ang="0">
                    <a:pos x="T2" y="T3"/>
                  </a:cxn>
                  <a:cxn ang="0">
                    <a:pos x="T4" y="T5"/>
                  </a:cxn>
                  <a:cxn ang="0">
                    <a:pos x="T6" y="T7"/>
                  </a:cxn>
                  <a:cxn ang="0">
                    <a:pos x="T8" y="T9"/>
                  </a:cxn>
                </a:cxnLst>
                <a:rect l="0" t="0" r="r" b="b"/>
                <a:pathLst>
                  <a:path w="89" h="30">
                    <a:moveTo>
                      <a:pt x="9" y="0"/>
                    </a:moveTo>
                    <a:lnTo>
                      <a:pt x="0" y="7"/>
                    </a:lnTo>
                    <a:lnTo>
                      <a:pt x="79" y="30"/>
                    </a:lnTo>
                    <a:lnTo>
                      <a:pt x="89" y="24"/>
                    </a:lnTo>
                    <a:lnTo>
                      <a:pt x="9"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14" name="Freeform 302"/>
              <p:cNvSpPr/>
              <p:nvPr/>
            </p:nvSpPr>
            <p:spPr bwMode="auto">
              <a:xfrm>
                <a:off x="7446963" y="3716338"/>
                <a:ext cx="138113" cy="50800"/>
              </a:xfrm>
              <a:custGeom>
                <a:avLst/>
                <a:gdLst>
                  <a:gd name="T0" fmla="*/ 10 w 87"/>
                  <a:gd name="T1" fmla="*/ 0 h 32"/>
                  <a:gd name="T2" fmla="*/ 0 w 87"/>
                  <a:gd name="T3" fmla="*/ 6 h 32"/>
                  <a:gd name="T4" fmla="*/ 77 w 87"/>
                  <a:gd name="T5" fmla="*/ 32 h 32"/>
                  <a:gd name="T6" fmla="*/ 87 w 87"/>
                  <a:gd name="T7" fmla="*/ 26 h 32"/>
                  <a:gd name="T8" fmla="*/ 10 w 87"/>
                  <a:gd name="T9" fmla="*/ 0 h 32"/>
                </a:gdLst>
                <a:ahLst/>
                <a:cxnLst>
                  <a:cxn ang="0">
                    <a:pos x="T0" y="T1"/>
                  </a:cxn>
                  <a:cxn ang="0">
                    <a:pos x="T2" y="T3"/>
                  </a:cxn>
                  <a:cxn ang="0">
                    <a:pos x="T4" y="T5"/>
                  </a:cxn>
                  <a:cxn ang="0">
                    <a:pos x="T6" y="T7"/>
                  </a:cxn>
                  <a:cxn ang="0">
                    <a:pos x="T8" y="T9"/>
                  </a:cxn>
                </a:cxnLst>
                <a:rect l="0" t="0" r="r" b="b"/>
                <a:pathLst>
                  <a:path w="87" h="32">
                    <a:moveTo>
                      <a:pt x="10" y="0"/>
                    </a:moveTo>
                    <a:lnTo>
                      <a:pt x="0" y="6"/>
                    </a:lnTo>
                    <a:lnTo>
                      <a:pt x="77" y="32"/>
                    </a:lnTo>
                    <a:lnTo>
                      <a:pt x="87" y="26"/>
                    </a:lnTo>
                    <a:lnTo>
                      <a:pt x="1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15" name="Freeform 303"/>
              <p:cNvSpPr/>
              <p:nvPr/>
            </p:nvSpPr>
            <p:spPr bwMode="auto">
              <a:xfrm>
                <a:off x="7389813" y="3748088"/>
                <a:ext cx="133350" cy="52388"/>
              </a:xfrm>
              <a:custGeom>
                <a:avLst/>
                <a:gdLst>
                  <a:gd name="T0" fmla="*/ 11 w 84"/>
                  <a:gd name="T1" fmla="*/ 0 h 33"/>
                  <a:gd name="T2" fmla="*/ 0 w 84"/>
                  <a:gd name="T3" fmla="*/ 6 h 33"/>
                  <a:gd name="T4" fmla="*/ 74 w 84"/>
                  <a:gd name="T5" fmla="*/ 33 h 33"/>
                  <a:gd name="T6" fmla="*/ 84 w 84"/>
                  <a:gd name="T7" fmla="*/ 28 h 33"/>
                  <a:gd name="T8" fmla="*/ 11 w 84"/>
                  <a:gd name="T9" fmla="*/ 0 h 33"/>
                </a:gdLst>
                <a:ahLst/>
                <a:cxnLst>
                  <a:cxn ang="0">
                    <a:pos x="T0" y="T1"/>
                  </a:cxn>
                  <a:cxn ang="0">
                    <a:pos x="T2" y="T3"/>
                  </a:cxn>
                  <a:cxn ang="0">
                    <a:pos x="T4" y="T5"/>
                  </a:cxn>
                  <a:cxn ang="0">
                    <a:pos x="T6" y="T7"/>
                  </a:cxn>
                  <a:cxn ang="0">
                    <a:pos x="T8" y="T9"/>
                  </a:cxn>
                </a:cxnLst>
                <a:rect l="0" t="0" r="r" b="b"/>
                <a:pathLst>
                  <a:path w="84" h="33">
                    <a:moveTo>
                      <a:pt x="11" y="0"/>
                    </a:moveTo>
                    <a:lnTo>
                      <a:pt x="0" y="6"/>
                    </a:lnTo>
                    <a:lnTo>
                      <a:pt x="74" y="33"/>
                    </a:lnTo>
                    <a:lnTo>
                      <a:pt x="84" y="28"/>
                    </a:lnTo>
                    <a:lnTo>
                      <a:pt x="11"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08" name="Freeform 304"/>
              <p:cNvSpPr/>
              <p:nvPr/>
            </p:nvSpPr>
            <p:spPr bwMode="auto">
              <a:xfrm>
                <a:off x="7329488" y="3778250"/>
                <a:ext cx="130175" cy="55563"/>
              </a:xfrm>
              <a:custGeom>
                <a:avLst/>
                <a:gdLst>
                  <a:gd name="T0" fmla="*/ 11 w 82"/>
                  <a:gd name="T1" fmla="*/ 0 h 35"/>
                  <a:gd name="T2" fmla="*/ 0 w 82"/>
                  <a:gd name="T3" fmla="*/ 6 h 35"/>
                  <a:gd name="T4" fmla="*/ 70 w 82"/>
                  <a:gd name="T5" fmla="*/ 35 h 35"/>
                  <a:gd name="T6" fmla="*/ 82 w 82"/>
                  <a:gd name="T7" fmla="*/ 30 h 35"/>
                  <a:gd name="T8" fmla="*/ 11 w 82"/>
                  <a:gd name="T9" fmla="*/ 0 h 35"/>
                </a:gdLst>
                <a:ahLst/>
                <a:cxnLst>
                  <a:cxn ang="0">
                    <a:pos x="T0" y="T1"/>
                  </a:cxn>
                  <a:cxn ang="0">
                    <a:pos x="T2" y="T3"/>
                  </a:cxn>
                  <a:cxn ang="0">
                    <a:pos x="T4" y="T5"/>
                  </a:cxn>
                  <a:cxn ang="0">
                    <a:pos x="T6" y="T7"/>
                  </a:cxn>
                  <a:cxn ang="0">
                    <a:pos x="T8" y="T9"/>
                  </a:cxn>
                </a:cxnLst>
                <a:rect l="0" t="0" r="r" b="b"/>
                <a:pathLst>
                  <a:path w="82" h="35">
                    <a:moveTo>
                      <a:pt x="11" y="0"/>
                    </a:moveTo>
                    <a:lnTo>
                      <a:pt x="0" y="6"/>
                    </a:lnTo>
                    <a:lnTo>
                      <a:pt x="70" y="35"/>
                    </a:lnTo>
                    <a:lnTo>
                      <a:pt x="82" y="30"/>
                    </a:lnTo>
                    <a:lnTo>
                      <a:pt x="11"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17" name="Freeform 305"/>
              <p:cNvSpPr/>
              <p:nvPr/>
            </p:nvSpPr>
            <p:spPr bwMode="auto">
              <a:xfrm>
                <a:off x="7265988" y="3806825"/>
                <a:ext cx="123825" cy="57150"/>
              </a:xfrm>
              <a:custGeom>
                <a:avLst/>
                <a:gdLst>
                  <a:gd name="T0" fmla="*/ 12 w 78"/>
                  <a:gd name="T1" fmla="*/ 0 h 36"/>
                  <a:gd name="T2" fmla="*/ 0 w 78"/>
                  <a:gd name="T3" fmla="*/ 6 h 36"/>
                  <a:gd name="T4" fmla="*/ 66 w 78"/>
                  <a:gd name="T5" fmla="*/ 36 h 36"/>
                  <a:gd name="T6" fmla="*/ 78 w 78"/>
                  <a:gd name="T7" fmla="*/ 31 h 36"/>
                  <a:gd name="T8" fmla="*/ 12 w 78"/>
                  <a:gd name="T9" fmla="*/ 0 h 36"/>
                </a:gdLst>
                <a:ahLst/>
                <a:cxnLst>
                  <a:cxn ang="0">
                    <a:pos x="T0" y="T1"/>
                  </a:cxn>
                  <a:cxn ang="0">
                    <a:pos x="T2" y="T3"/>
                  </a:cxn>
                  <a:cxn ang="0">
                    <a:pos x="T4" y="T5"/>
                  </a:cxn>
                  <a:cxn ang="0">
                    <a:pos x="T6" y="T7"/>
                  </a:cxn>
                  <a:cxn ang="0">
                    <a:pos x="T8" y="T9"/>
                  </a:cxn>
                </a:cxnLst>
                <a:rect l="0" t="0" r="r" b="b"/>
                <a:pathLst>
                  <a:path w="78" h="36">
                    <a:moveTo>
                      <a:pt x="12" y="0"/>
                    </a:moveTo>
                    <a:lnTo>
                      <a:pt x="0" y="6"/>
                    </a:lnTo>
                    <a:lnTo>
                      <a:pt x="66" y="36"/>
                    </a:lnTo>
                    <a:lnTo>
                      <a:pt x="78" y="31"/>
                    </a:lnTo>
                    <a:lnTo>
                      <a:pt x="1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18" name="Freeform 306"/>
              <p:cNvSpPr/>
              <p:nvPr/>
            </p:nvSpPr>
            <p:spPr bwMode="auto">
              <a:xfrm>
                <a:off x="7197725" y="3835400"/>
                <a:ext cx="120650" cy="58738"/>
              </a:xfrm>
              <a:custGeom>
                <a:avLst/>
                <a:gdLst>
                  <a:gd name="T0" fmla="*/ 13 w 76"/>
                  <a:gd name="T1" fmla="*/ 0 h 37"/>
                  <a:gd name="T2" fmla="*/ 0 w 76"/>
                  <a:gd name="T3" fmla="*/ 5 h 37"/>
                  <a:gd name="T4" fmla="*/ 63 w 76"/>
                  <a:gd name="T5" fmla="*/ 37 h 37"/>
                  <a:gd name="T6" fmla="*/ 76 w 76"/>
                  <a:gd name="T7" fmla="*/ 32 h 37"/>
                  <a:gd name="T8" fmla="*/ 13 w 76"/>
                  <a:gd name="T9" fmla="*/ 0 h 37"/>
                </a:gdLst>
                <a:ahLst/>
                <a:cxnLst>
                  <a:cxn ang="0">
                    <a:pos x="T0" y="T1"/>
                  </a:cxn>
                  <a:cxn ang="0">
                    <a:pos x="T2" y="T3"/>
                  </a:cxn>
                  <a:cxn ang="0">
                    <a:pos x="T4" y="T5"/>
                  </a:cxn>
                  <a:cxn ang="0">
                    <a:pos x="T6" y="T7"/>
                  </a:cxn>
                  <a:cxn ang="0">
                    <a:pos x="T8" y="T9"/>
                  </a:cxn>
                </a:cxnLst>
                <a:rect l="0" t="0" r="r" b="b"/>
                <a:pathLst>
                  <a:path w="76" h="37">
                    <a:moveTo>
                      <a:pt x="13" y="0"/>
                    </a:moveTo>
                    <a:lnTo>
                      <a:pt x="0" y="5"/>
                    </a:lnTo>
                    <a:lnTo>
                      <a:pt x="63" y="37"/>
                    </a:lnTo>
                    <a:lnTo>
                      <a:pt x="76" y="32"/>
                    </a:lnTo>
                    <a:lnTo>
                      <a:pt x="13"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19" name="Freeform 307"/>
              <p:cNvSpPr/>
              <p:nvPr/>
            </p:nvSpPr>
            <p:spPr bwMode="auto">
              <a:xfrm>
                <a:off x="7127875" y="3860800"/>
                <a:ext cx="114300" cy="61913"/>
              </a:xfrm>
              <a:custGeom>
                <a:avLst/>
                <a:gdLst>
                  <a:gd name="T0" fmla="*/ 13 w 72"/>
                  <a:gd name="T1" fmla="*/ 0 h 39"/>
                  <a:gd name="T2" fmla="*/ 0 w 72"/>
                  <a:gd name="T3" fmla="*/ 5 h 39"/>
                  <a:gd name="T4" fmla="*/ 59 w 72"/>
                  <a:gd name="T5" fmla="*/ 39 h 39"/>
                  <a:gd name="T6" fmla="*/ 72 w 72"/>
                  <a:gd name="T7" fmla="*/ 34 h 39"/>
                  <a:gd name="T8" fmla="*/ 13 w 72"/>
                  <a:gd name="T9" fmla="*/ 0 h 39"/>
                </a:gdLst>
                <a:ahLst/>
                <a:cxnLst>
                  <a:cxn ang="0">
                    <a:pos x="T0" y="T1"/>
                  </a:cxn>
                  <a:cxn ang="0">
                    <a:pos x="T2" y="T3"/>
                  </a:cxn>
                  <a:cxn ang="0">
                    <a:pos x="T4" y="T5"/>
                  </a:cxn>
                  <a:cxn ang="0">
                    <a:pos x="T6" y="T7"/>
                  </a:cxn>
                  <a:cxn ang="0">
                    <a:pos x="T8" y="T9"/>
                  </a:cxn>
                </a:cxnLst>
                <a:rect l="0" t="0" r="r" b="b"/>
                <a:pathLst>
                  <a:path w="72" h="39">
                    <a:moveTo>
                      <a:pt x="13" y="0"/>
                    </a:moveTo>
                    <a:lnTo>
                      <a:pt x="0" y="5"/>
                    </a:lnTo>
                    <a:lnTo>
                      <a:pt x="59" y="39"/>
                    </a:lnTo>
                    <a:lnTo>
                      <a:pt x="72" y="34"/>
                    </a:lnTo>
                    <a:lnTo>
                      <a:pt x="13"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20" name="Freeform 308"/>
              <p:cNvSpPr/>
              <p:nvPr/>
            </p:nvSpPr>
            <p:spPr bwMode="auto">
              <a:xfrm>
                <a:off x="7054850" y="3884613"/>
                <a:ext cx="109538" cy="63500"/>
              </a:xfrm>
              <a:custGeom>
                <a:avLst/>
                <a:gdLst>
                  <a:gd name="T0" fmla="*/ 14 w 69"/>
                  <a:gd name="T1" fmla="*/ 0 h 40"/>
                  <a:gd name="T2" fmla="*/ 0 w 69"/>
                  <a:gd name="T3" fmla="*/ 5 h 40"/>
                  <a:gd name="T4" fmla="*/ 55 w 69"/>
                  <a:gd name="T5" fmla="*/ 40 h 40"/>
                  <a:gd name="T6" fmla="*/ 69 w 69"/>
                  <a:gd name="T7" fmla="*/ 36 h 40"/>
                  <a:gd name="T8" fmla="*/ 14 w 69"/>
                  <a:gd name="T9" fmla="*/ 0 h 40"/>
                </a:gdLst>
                <a:ahLst/>
                <a:cxnLst>
                  <a:cxn ang="0">
                    <a:pos x="T0" y="T1"/>
                  </a:cxn>
                  <a:cxn ang="0">
                    <a:pos x="T2" y="T3"/>
                  </a:cxn>
                  <a:cxn ang="0">
                    <a:pos x="T4" y="T5"/>
                  </a:cxn>
                  <a:cxn ang="0">
                    <a:pos x="T6" y="T7"/>
                  </a:cxn>
                  <a:cxn ang="0">
                    <a:pos x="T8" y="T9"/>
                  </a:cxn>
                </a:cxnLst>
                <a:rect l="0" t="0" r="r" b="b"/>
                <a:pathLst>
                  <a:path w="69" h="40">
                    <a:moveTo>
                      <a:pt x="14" y="0"/>
                    </a:moveTo>
                    <a:lnTo>
                      <a:pt x="0" y="5"/>
                    </a:lnTo>
                    <a:lnTo>
                      <a:pt x="55" y="40"/>
                    </a:lnTo>
                    <a:lnTo>
                      <a:pt x="69" y="36"/>
                    </a:lnTo>
                    <a:lnTo>
                      <a:pt x="14"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21" name="Freeform 309"/>
              <p:cNvSpPr/>
              <p:nvPr/>
            </p:nvSpPr>
            <p:spPr bwMode="auto">
              <a:xfrm>
                <a:off x="6978650" y="3908425"/>
                <a:ext cx="103188" cy="63500"/>
              </a:xfrm>
              <a:custGeom>
                <a:avLst/>
                <a:gdLst>
                  <a:gd name="T0" fmla="*/ 14 w 65"/>
                  <a:gd name="T1" fmla="*/ 0 h 40"/>
                  <a:gd name="T2" fmla="*/ 0 w 65"/>
                  <a:gd name="T3" fmla="*/ 4 h 40"/>
                  <a:gd name="T4" fmla="*/ 51 w 65"/>
                  <a:gd name="T5" fmla="*/ 40 h 40"/>
                  <a:gd name="T6" fmla="*/ 65 w 65"/>
                  <a:gd name="T7" fmla="*/ 36 h 40"/>
                  <a:gd name="T8" fmla="*/ 14 w 65"/>
                  <a:gd name="T9" fmla="*/ 0 h 40"/>
                </a:gdLst>
                <a:ahLst/>
                <a:cxnLst>
                  <a:cxn ang="0">
                    <a:pos x="T0" y="T1"/>
                  </a:cxn>
                  <a:cxn ang="0">
                    <a:pos x="T2" y="T3"/>
                  </a:cxn>
                  <a:cxn ang="0">
                    <a:pos x="T4" y="T5"/>
                  </a:cxn>
                  <a:cxn ang="0">
                    <a:pos x="T6" y="T7"/>
                  </a:cxn>
                  <a:cxn ang="0">
                    <a:pos x="T8" y="T9"/>
                  </a:cxn>
                </a:cxnLst>
                <a:rect l="0" t="0" r="r" b="b"/>
                <a:pathLst>
                  <a:path w="65" h="40">
                    <a:moveTo>
                      <a:pt x="14" y="0"/>
                    </a:moveTo>
                    <a:lnTo>
                      <a:pt x="0" y="4"/>
                    </a:lnTo>
                    <a:lnTo>
                      <a:pt x="51" y="40"/>
                    </a:lnTo>
                    <a:lnTo>
                      <a:pt x="65" y="36"/>
                    </a:lnTo>
                    <a:lnTo>
                      <a:pt x="14"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22" name="Freeform 310"/>
              <p:cNvSpPr/>
              <p:nvPr/>
            </p:nvSpPr>
            <p:spPr bwMode="auto">
              <a:xfrm>
                <a:off x="6900863" y="3929063"/>
                <a:ext cx="96838" cy="65088"/>
              </a:xfrm>
              <a:custGeom>
                <a:avLst/>
                <a:gdLst>
                  <a:gd name="T0" fmla="*/ 14 w 61"/>
                  <a:gd name="T1" fmla="*/ 0 h 41"/>
                  <a:gd name="T2" fmla="*/ 0 w 61"/>
                  <a:gd name="T3" fmla="*/ 3 h 41"/>
                  <a:gd name="T4" fmla="*/ 46 w 61"/>
                  <a:gd name="T5" fmla="*/ 41 h 41"/>
                  <a:gd name="T6" fmla="*/ 61 w 61"/>
                  <a:gd name="T7" fmla="*/ 37 h 41"/>
                  <a:gd name="T8" fmla="*/ 14 w 61"/>
                  <a:gd name="T9" fmla="*/ 0 h 41"/>
                </a:gdLst>
                <a:ahLst/>
                <a:cxnLst>
                  <a:cxn ang="0">
                    <a:pos x="T0" y="T1"/>
                  </a:cxn>
                  <a:cxn ang="0">
                    <a:pos x="T2" y="T3"/>
                  </a:cxn>
                  <a:cxn ang="0">
                    <a:pos x="T4" y="T5"/>
                  </a:cxn>
                  <a:cxn ang="0">
                    <a:pos x="T6" y="T7"/>
                  </a:cxn>
                  <a:cxn ang="0">
                    <a:pos x="T8" y="T9"/>
                  </a:cxn>
                </a:cxnLst>
                <a:rect l="0" t="0" r="r" b="b"/>
                <a:pathLst>
                  <a:path w="61" h="41">
                    <a:moveTo>
                      <a:pt x="14" y="0"/>
                    </a:moveTo>
                    <a:lnTo>
                      <a:pt x="0" y="3"/>
                    </a:lnTo>
                    <a:lnTo>
                      <a:pt x="46" y="41"/>
                    </a:lnTo>
                    <a:lnTo>
                      <a:pt x="61" y="37"/>
                    </a:lnTo>
                    <a:lnTo>
                      <a:pt x="14"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23" name="Freeform 311"/>
              <p:cNvSpPr/>
              <p:nvPr/>
            </p:nvSpPr>
            <p:spPr bwMode="auto">
              <a:xfrm>
                <a:off x="6819900" y="3948113"/>
                <a:ext cx="90488" cy="66675"/>
              </a:xfrm>
              <a:custGeom>
                <a:avLst/>
                <a:gdLst>
                  <a:gd name="T0" fmla="*/ 15 w 57"/>
                  <a:gd name="T1" fmla="*/ 0 h 42"/>
                  <a:gd name="T2" fmla="*/ 0 w 57"/>
                  <a:gd name="T3" fmla="*/ 3 h 42"/>
                  <a:gd name="T4" fmla="*/ 42 w 57"/>
                  <a:gd name="T5" fmla="*/ 42 h 42"/>
                  <a:gd name="T6" fmla="*/ 57 w 57"/>
                  <a:gd name="T7" fmla="*/ 38 h 42"/>
                  <a:gd name="T8" fmla="*/ 15 w 57"/>
                  <a:gd name="T9" fmla="*/ 0 h 42"/>
                </a:gdLst>
                <a:ahLst/>
                <a:cxnLst>
                  <a:cxn ang="0">
                    <a:pos x="T0" y="T1"/>
                  </a:cxn>
                  <a:cxn ang="0">
                    <a:pos x="T2" y="T3"/>
                  </a:cxn>
                  <a:cxn ang="0">
                    <a:pos x="T4" y="T5"/>
                  </a:cxn>
                  <a:cxn ang="0">
                    <a:pos x="T6" y="T7"/>
                  </a:cxn>
                  <a:cxn ang="0">
                    <a:pos x="T8" y="T9"/>
                  </a:cxn>
                </a:cxnLst>
                <a:rect l="0" t="0" r="r" b="b"/>
                <a:pathLst>
                  <a:path w="57" h="42">
                    <a:moveTo>
                      <a:pt x="15" y="0"/>
                    </a:moveTo>
                    <a:lnTo>
                      <a:pt x="0" y="3"/>
                    </a:lnTo>
                    <a:lnTo>
                      <a:pt x="42" y="42"/>
                    </a:lnTo>
                    <a:lnTo>
                      <a:pt x="57" y="38"/>
                    </a:lnTo>
                    <a:lnTo>
                      <a:pt x="15"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24" name="Freeform 312"/>
              <p:cNvSpPr/>
              <p:nvPr/>
            </p:nvSpPr>
            <p:spPr bwMode="auto">
              <a:xfrm>
                <a:off x="6737350" y="3965575"/>
                <a:ext cx="84138" cy="66675"/>
              </a:xfrm>
              <a:custGeom>
                <a:avLst/>
                <a:gdLst>
                  <a:gd name="T0" fmla="*/ 16 w 53"/>
                  <a:gd name="T1" fmla="*/ 0 h 42"/>
                  <a:gd name="T2" fmla="*/ 0 w 53"/>
                  <a:gd name="T3" fmla="*/ 3 h 42"/>
                  <a:gd name="T4" fmla="*/ 37 w 53"/>
                  <a:gd name="T5" fmla="*/ 42 h 42"/>
                  <a:gd name="T6" fmla="*/ 53 w 53"/>
                  <a:gd name="T7" fmla="*/ 39 h 42"/>
                  <a:gd name="T8" fmla="*/ 16 w 53"/>
                  <a:gd name="T9" fmla="*/ 0 h 42"/>
                </a:gdLst>
                <a:ahLst/>
                <a:cxnLst>
                  <a:cxn ang="0">
                    <a:pos x="T0" y="T1"/>
                  </a:cxn>
                  <a:cxn ang="0">
                    <a:pos x="T2" y="T3"/>
                  </a:cxn>
                  <a:cxn ang="0">
                    <a:pos x="T4" y="T5"/>
                  </a:cxn>
                  <a:cxn ang="0">
                    <a:pos x="T6" y="T7"/>
                  </a:cxn>
                  <a:cxn ang="0">
                    <a:pos x="T8" y="T9"/>
                  </a:cxn>
                </a:cxnLst>
                <a:rect l="0" t="0" r="r" b="b"/>
                <a:pathLst>
                  <a:path w="53" h="42">
                    <a:moveTo>
                      <a:pt x="16" y="0"/>
                    </a:moveTo>
                    <a:lnTo>
                      <a:pt x="0" y="3"/>
                    </a:lnTo>
                    <a:lnTo>
                      <a:pt x="37" y="42"/>
                    </a:lnTo>
                    <a:lnTo>
                      <a:pt x="53" y="39"/>
                    </a:lnTo>
                    <a:lnTo>
                      <a:pt x="1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25" name="Freeform 313"/>
              <p:cNvSpPr/>
              <p:nvPr/>
            </p:nvSpPr>
            <p:spPr bwMode="auto">
              <a:xfrm>
                <a:off x="6653213" y="3979863"/>
                <a:ext cx="77788" cy="68263"/>
              </a:xfrm>
              <a:custGeom>
                <a:avLst/>
                <a:gdLst>
                  <a:gd name="T0" fmla="*/ 16 w 49"/>
                  <a:gd name="T1" fmla="*/ 0 h 43"/>
                  <a:gd name="T2" fmla="*/ 0 w 49"/>
                  <a:gd name="T3" fmla="*/ 3 h 43"/>
                  <a:gd name="T4" fmla="*/ 33 w 49"/>
                  <a:gd name="T5" fmla="*/ 43 h 43"/>
                  <a:gd name="T6" fmla="*/ 49 w 49"/>
                  <a:gd name="T7" fmla="*/ 40 h 43"/>
                  <a:gd name="T8" fmla="*/ 16 w 49"/>
                  <a:gd name="T9" fmla="*/ 0 h 43"/>
                </a:gdLst>
                <a:ahLst/>
                <a:cxnLst>
                  <a:cxn ang="0">
                    <a:pos x="T0" y="T1"/>
                  </a:cxn>
                  <a:cxn ang="0">
                    <a:pos x="T2" y="T3"/>
                  </a:cxn>
                  <a:cxn ang="0">
                    <a:pos x="T4" y="T5"/>
                  </a:cxn>
                  <a:cxn ang="0">
                    <a:pos x="T6" y="T7"/>
                  </a:cxn>
                  <a:cxn ang="0">
                    <a:pos x="T8" y="T9"/>
                  </a:cxn>
                </a:cxnLst>
                <a:rect l="0" t="0" r="r" b="b"/>
                <a:pathLst>
                  <a:path w="49" h="43">
                    <a:moveTo>
                      <a:pt x="16" y="0"/>
                    </a:moveTo>
                    <a:lnTo>
                      <a:pt x="0" y="3"/>
                    </a:lnTo>
                    <a:lnTo>
                      <a:pt x="33" y="43"/>
                    </a:lnTo>
                    <a:lnTo>
                      <a:pt x="49" y="40"/>
                    </a:lnTo>
                    <a:lnTo>
                      <a:pt x="1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26" name="Freeform 314"/>
              <p:cNvSpPr/>
              <p:nvPr/>
            </p:nvSpPr>
            <p:spPr bwMode="auto">
              <a:xfrm>
                <a:off x="6567488" y="3994150"/>
                <a:ext cx="69850" cy="68263"/>
              </a:xfrm>
              <a:custGeom>
                <a:avLst/>
                <a:gdLst>
                  <a:gd name="T0" fmla="*/ 16 w 44"/>
                  <a:gd name="T1" fmla="*/ 0 h 43"/>
                  <a:gd name="T2" fmla="*/ 0 w 44"/>
                  <a:gd name="T3" fmla="*/ 2 h 43"/>
                  <a:gd name="T4" fmla="*/ 28 w 44"/>
                  <a:gd name="T5" fmla="*/ 43 h 43"/>
                  <a:gd name="T6" fmla="*/ 44 w 44"/>
                  <a:gd name="T7" fmla="*/ 40 h 43"/>
                  <a:gd name="T8" fmla="*/ 16 w 44"/>
                  <a:gd name="T9" fmla="*/ 0 h 43"/>
                </a:gdLst>
                <a:ahLst/>
                <a:cxnLst>
                  <a:cxn ang="0">
                    <a:pos x="T0" y="T1"/>
                  </a:cxn>
                  <a:cxn ang="0">
                    <a:pos x="T2" y="T3"/>
                  </a:cxn>
                  <a:cxn ang="0">
                    <a:pos x="T4" y="T5"/>
                  </a:cxn>
                  <a:cxn ang="0">
                    <a:pos x="T6" y="T7"/>
                  </a:cxn>
                  <a:cxn ang="0">
                    <a:pos x="T8" y="T9"/>
                  </a:cxn>
                </a:cxnLst>
                <a:rect l="0" t="0" r="r" b="b"/>
                <a:pathLst>
                  <a:path w="44" h="43">
                    <a:moveTo>
                      <a:pt x="16" y="0"/>
                    </a:moveTo>
                    <a:lnTo>
                      <a:pt x="0" y="2"/>
                    </a:lnTo>
                    <a:lnTo>
                      <a:pt x="28" y="43"/>
                    </a:lnTo>
                    <a:lnTo>
                      <a:pt x="44" y="40"/>
                    </a:lnTo>
                    <a:lnTo>
                      <a:pt x="1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27" name="Freeform 315"/>
              <p:cNvSpPr/>
              <p:nvPr/>
            </p:nvSpPr>
            <p:spPr bwMode="auto">
              <a:xfrm>
                <a:off x="6480175" y="4003675"/>
                <a:ext cx="61913" cy="69850"/>
              </a:xfrm>
              <a:custGeom>
                <a:avLst/>
                <a:gdLst>
                  <a:gd name="T0" fmla="*/ 16 w 39"/>
                  <a:gd name="T1" fmla="*/ 0 h 44"/>
                  <a:gd name="T2" fmla="*/ 0 w 39"/>
                  <a:gd name="T3" fmla="*/ 2 h 44"/>
                  <a:gd name="T4" fmla="*/ 23 w 39"/>
                  <a:gd name="T5" fmla="*/ 44 h 44"/>
                  <a:gd name="T6" fmla="*/ 39 w 39"/>
                  <a:gd name="T7" fmla="*/ 42 h 44"/>
                  <a:gd name="T8" fmla="*/ 16 w 39"/>
                  <a:gd name="T9" fmla="*/ 0 h 44"/>
                </a:gdLst>
                <a:ahLst/>
                <a:cxnLst>
                  <a:cxn ang="0">
                    <a:pos x="T0" y="T1"/>
                  </a:cxn>
                  <a:cxn ang="0">
                    <a:pos x="T2" y="T3"/>
                  </a:cxn>
                  <a:cxn ang="0">
                    <a:pos x="T4" y="T5"/>
                  </a:cxn>
                  <a:cxn ang="0">
                    <a:pos x="T6" y="T7"/>
                  </a:cxn>
                  <a:cxn ang="0">
                    <a:pos x="T8" y="T9"/>
                  </a:cxn>
                </a:cxnLst>
                <a:rect l="0" t="0" r="r" b="b"/>
                <a:pathLst>
                  <a:path w="39" h="44">
                    <a:moveTo>
                      <a:pt x="16" y="0"/>
                    </a:moveTo>
                    <a:lnTo>
                      <a:pt x="0" y="2"/>
                    </a:lnTo>
                    <a:lnTo>
                      <a:pt x="23" y="44"/>
                    </a:lnTo>
                    <a:lnTo>
                      <a:pt x="39" y="42"/>
                    </a:lnTo>
                    <a:lnTo>
                      <a:pt x="1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28" name="Freeform 316"/>
              <p:cNvSpPr/>
              <p:nvPr/>
            </p:nvSpPr>
            <p:spPr bwMode="auto">
              <a:xfrm>
                <a:off x="6391275" y="4013200"/>
                <a:ext cx="55563" cy="69850"/>
              </a:xfrm>
              <a:custGeom>
                <a:avLst/>
                <a:gdLst>
                  <a:gd name="T0" fmla="*/ 17 w 35"/>
                  <a:gd name="T1" fmla="*/ 0 h 44"/>
                  <a:gd name="T2" fmla="*/ 0 w 35"/>
                  <a:gd name="T3" fmla="*/ 2 h 44"/>
                  <a:gd name="T4" fmla="*/ 19 w 35"/>
                  <a:gd name="T5" fmla="*/ 44 h 44"/>
                  <a:gd name="T6" fmla="*/ 35 w 35"/>
                  <a:gd name="T7" fmla="*/ 42 h 44"/>
                  <a:gd name="T8" fmla="*/ 17 w 35"/>
                  <a:gd name="T9" fmla="*/ 0 h 44"/>
                </a:gdLst>
                <a:ahLst/>
                <a:cxnLst>
                  <a:cxn ang="0">
                    <a:pos x="T0" y="T1"/>
                  </a:cxn>
                  <a:cxn ang="0">
                    <a:pos x="T2" y="T3"/>
                  </a:cxn>
                  <a:cxn ang="0">
                    <a:pos x="T4" y="T5"/>
                  </a:cxn>
                  <a:cxn ang="0">
                    <a:pos x="T6" y="T7"/>
                  </a:cxn>
                  <a:cxn ang="0">
                    <a:pos x="T8" y="T9"/>
                  </a:cxn>
                </a:cxnLst>
                <a:rect l="0" t="0" r="r" b="b"/>
                <a:pathLst>
                  <a:path w="35" h="44">
                    <a:moveTo>
                      <a:pt x="17" y="0"/>
                    </a:moveTo>
                    <a:lnTo>
                      <a:pt x="0" y="2"/>
                    </a:lnTo>
                    <a:lnTo>
                      <a:pt x="19" y="44"/>
                    </a:lnTo>
                    <a:lnTo>
                      <a:pt x="35" y="42"/>
                    </a:lnTo>
                    <a:lnTo>
                      <a:pt x="17"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29" name="Freeform 317"/>
              <p:cNvSpPr/>
              <p:nvPr/>
            </p:nvSpPr>
            <p:spPr bwMode="auto">
              <a:xfrm>
                <a:off x="6302375" y="4021138"/>
                <a:ext cx="49213" cy="68263"/>
              </a:xfrm>
              <a:custGeom>
                <a:avLst/>
                <a:gdLst>
                  <a:gd name="T0" fmla="*/ 17 w 31"/>
                  <a:gd name="T1" fmla="*/ 0 h 43"/>
                  <a:gd name="T2" fmla="*/ 0 w 31"/>
                  <a:gd name="T3" fmla="*/ 1 h 43"/>
                  <a:gd name="T4" fmla="*/ 14 w 31"/>
                  <a:gd name="T5" fmla="*/ 43 h 43"/>
                  <a:gd name="T6" fmla="*/ 31 w 31"/>
                  <a:gd name="T7" fmla="*/ 42 h 43"/>
                  <a:gd name="T8" fmla="*/ 17 w 31"/>
                  <a:gd name="T9" fmla="*/ 0 h 43"/>
                </a:gdLst>
                <a:ahLst/>
                <a:cxnLst>
                  <a:cxn ang="0">
                    <a:pos x="T0" y="T1"/>
                  </a:cxn>
                  <a:cxn ang="0">
                    <a:pos x="T2" y="T3"/>
                  </a:cxn>
                  <a:cxn ang="0">
                    <a:pos x="T4" y="T5"/>
                  </a:cxn>
                  <a:cxn ang="0">
                    <a:pos x="T6" y="T7"/>
                  </a:cxn>
                  <a:cxn ang="0">
                    <a:pos x="T8" y="T9"/>
                  </a:cxn>
                </a:cxnLst>
                <a:rect l="0" t="0" r="r" b="b"/>
                <a:pathLst>
                  <a:path w="31" h="43">
                    <a:moveTo>
                      <a:pt x="17" y="0"/>
                    </a:moveTo>
                    <a:lnTo>
                      <a:pt x="0" y="1"/>
                    </a:lnTo>
                    <a:lnTo>
                      <a:pt x="14" y="43"/>
                    </a:lnTo>
                    <a:lnTo>
                      <a:pt x="31" y="42"/>
                    </a:lnTo>
                    <a:lnTo>
                      <a:pt x="17"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30" name="Freeform 318"/>
              <p:cNvSpPr/>
              <p:nvPr/>
            </p:nvSpPr>
            <p:spPr bwMode="auto">
              <a:xfrm>
                <a:off x="6213475" y="4025900"/>
                <a:ext cx="39688" cy="68263"/>
              </a:xfrm>
              <a:custGeom>
                <a:avLst/>
                <a:gdLst>
                  <a:gd name="T0" fmla="*/ 17 w 25"/>
                  <a:gd name="T1" fmla="*/ 0 h 43"/>
                  <a:gd name="T2" fmla="*/ 0 w 25"/>
                  <a:gd name="T3" fmla="*/ 1 h 43"/>
                  <a:gd name="T4" fmla="*/ 8 w 25"/>
                  <a:gd name="T5" fmla="*/ 43 h 43"/>
                  <a:gd name="T6" fmla="*/ 25 w 25"/>
                  <a:gd name="T7" fmla="*/ 43 h 43"/>
                  <a:gd name="T8" fmla="*/ 17 w 25"/>
                  <a:gd name="T9" fmla="*/ 0 h 43"/>
                </a:gdLst>
                <a:ahLst/>
                <a:cxnLst>
                  <a:cxn ang="0">
                    <a:pos x="T0" y="T1"/>
                  </a:cxn>
                  <a:cxn ang="0">
                    <a:pos x="T2" y="T3"/>
                  </a:cxn>
                  <a:cxn ang="0">
                    <a:pos x="T4" y="T5"/>
                  </a:cxn>
                  <a:cxn ang="0">
                    <a:pos x="T6" y="T7"/>
                  </a:cxn>
                  <a:cxn ang="0">
                    <a:pos x="T8" y="T9"/>
                  </a:cxn>
                </a:cxnLst>
                <a:rect l="0" t="0" r="r" b="b"/>
                <a:pathLst>
                  <a:path w="25" h="43">
                    <a:moveTo>
                      <a:pt x="17" y="0"/>
                    </a:moveTo>
                    <a:lnTo>
                      <a:pt x="0" y="1"/>
                    </a:lnTo>
                    <a:lnTo>
                      <a:pt x="8" y="43"/>
                    </a:lnTo>
                    <a:lnTo>
                      <a:pt x="25" y="43"/>
                    </a:lnTo>
                    <a:lnTo>
                      <a:pt x="17"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31" name="Freeform 319"/>
              <p:cNvSpPr/>
              <p:nvPr/>
            </p:nvSpPr>
            <p:spPr bwMode="auto">
              <a:xfrm>
                <a:off x="6124575" y="4029075"/>
                <a:ext cx="30163" cy="68263"/>
              </a:xfrm>
              <a:custGeom>
                <a:avLst/>
                <a:gdLst>
                  <a:gd name="T0" fmla="*/ 16 w 19"/>
                  <a:gd name="T1" fmla="*/ 0 h 43"/>
                  <a:gd name="T2" fmla="*/ 0 w 19"/>
                  <a:gd name="T3" fmla="*/ 0 h 43"/>
                  <a:gd name="T4" fmla="*/ 3 w 19"/>
                  <a:gd name="T5" fmla="*/ 43 h 43"/>
                  <a:gd name="T6" fmla="*/ 19 w 19"/>
                  <a:gd name="T7" fmla="*/ 43 h 43"/>
                  <a:gd name="T8" fmla="*/ 16 w 19"/>
                  <a:gd name="T9" fmla="*/ 0 h 43"/>
                </a:gdLst>
                <a:ahLst/>
                <a:cxnLst>
                  <a:cxn ang="0">
                    <a:pos x="T0" y="T1"/>
                  </a:cxn>
                  <a:cxn ang="0">
                    <a:pos x="T2" y="T3"/>
                  </a:cxn>
                  <a:cxn ang="0">
                    <a:pos x="T4" y="T5"/>
                  </a:cxn>
                  <a:cxn ang="0">
                    <a:pos x="T6" y="T7"/>
                  </a:cxn>
                  <a:cxn ang="0">
                    <a:pos x="T8" y="T9"/>
                  </a:cxn>
                </a:cxnLst>
                <a:rect l="0" t="0" r="r" b="b"/>
                <a:pathLst>
                  <a:path w="19" h="43">
                    <a:moveTo>
                      <a:pt x="16" y="0"/>
                    </a:moveTo>
                    <a:lnTo>
                      <a:pt x="0" y="0"/>
                    </a:lnTo>
                    <a:lnTo>
                      <a:pt x="3" y="43"/>
                    </a:lnTo>
                    <a:lnTo>
                      <a:pt x="19" y="43"/>
                    </a:lnTo>
                    <a:lnTo>
                      <a:pt x="1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32" name="Freeform 320"/>
              <p:cNvSpPr/>
              <p:nvPr/>
            </p:nvSpPr>
            <p:spPr bwMode="auto">
              <a:xfrm>
                <a:off x="6030913" y="4029075"/>
                <a:ext cx="28575" cy="68263"/>
              </a:xfrm>
              <a:custGeom>
                <a:avLst/>
                <a:gdLst>
                  <a:gd name="T0" fmla="*/ 18 w 18"/>
                  <a:gd name="T1" fmla="*/ 0 h 43"/>
                  <a:gd name="T2" fmla="*/ 2 w 18"/>
                  <a:gd name="T3" fmla="*/ 0 h 43"/>
                  <a:gd name="T4" fmla="*/ 0 w 18"/>
                  <a:gd name="T5" fmla="*/ 43 h 43"/>
                  <a:gd name="T6" fmla="*/ 16 w 18"/>
                  <a:gd name="T7" fmla="*/ 43 h 43"/>
                  <a:gd name="T8" fmla="*/ 18 w 18"/>
                  <a:gd name="T9" fmla="*/ 0 h 43"/>
                </a:gdLst>
                <a:ahLst/>
                <a:cxnLst>
                  <a:cxn ang="0">
                    <a:pos x="T0" y="T1"/>
                  </a:cxn>
                  <a:cxn ang="0">
                    <a:pos x="T2" y="T3"/>
                  </a:cxn>
                  <a:cxn ang="0">
                    <a:pos x="T4" y="T5"/>
                  </a:cxn>
                  <a:cxn ang="0">
                    <a:pos x="T6" y="T7"/>
                  </a:cxn>
                  <a:cxn ang="0">
                    <a:pos x="T8" y="T9"/>
                  </a:cxn>
                </a:cxnLst>
                <a:rect l="0" t="0" r="r" b="b"/>
                <a:pathLst>
                  <a:path w="18" h="43">
                    <a:moveTo>
                      <a:pt x="18" y="0"/>
                    </a:moveTo>
                    <a:lnTo>
                      <a:pt x="2" y="0"/>
                    </a:lnTo>
                    <a:lnTo>
                      <a:pt x="0" y="43"/>
                    </a:lnTo>
                    <a:lnTo>
                      <a:pt x="16" y="43"/>
                    </a:lnTo>
                    <a:lnTo>
                      <a:pt x="18"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33" name="Freeform 321"/>
              <p:cNvSpPr/>
              <p:nvPr/>
            </p:nvSpPr>
            <p:spPr bwMode="auto">
              <a:xfrm>
                <a:off x="5932488" y="4027488"/>
                <a:ext cx="38100" cy="68263"/>
              </a:xfrm>
              <a:custGeom>
                <a:avLst/>
                <a:gdLst>
                  <a:gd name="T0" fmla="*/ 24 w 24"/>
                  <a:gd name="T1" fmla="*/ 0 h 43"/>
                  <a:gd name="T2" fmla="*/ 7 w 24"/>
                  <a:gd name="T3" fmla="*/ 0 h 43"/>
                  <a:gd name="T4" fmla="*/ 0 w 24"/>
                  <a:gd name="T5" fmla="*/ 43 h 43"/>
                  <a:gd name="T6" fmla="*/ 17 w 24"/>
                  <a:gd name="T7" fmla="*/ 43 h 43"/>
                  <a:gd name="T8" fmla="*/ 24 w 24"/>
                  <a:gd name="T9" fmla="*/ 0 h 43"/>
                </a:gdLst>
                <a:ahLst/>
                <a:cxnLst>
                  <a:cxn ang="0">
                    <a:pos x="T0" y="T1"/>
                  </a:cxn>
                  <a:cxn ang="0">
                    <a:pos x="T2" y="T3"/>
                  </a:cxn>
                  <a:cxn ang="0">
                    <a:pos x="T4" y="T5"/>
                  </a:cxn>
                  <a:cxn ang="0">
                    <a:pos x="T6" y="T7"/>
                  </a:cxn>
                  <a:cxn ang="0">
                    <a:pos x="T8" y="T9"/>
                  </a:cxn>
                </a:cxnLst>
                <a:rect l="0" t="0" r="r" b="b"/>
                <a:pathLst>
                  <a:path w="24" h="43">
                    <a:moveTo>
                      <a:pt x="24" y="0"/>
                    </a:moveTo>
                    <a:lnTo>
                      <a:pt x="7" y="0"/>
                    </a:lnTo>
                    <a:lnTo>
                      <a:pt x="0" y="43"/>
                    </a:lnTo>
                    <a:lnTo>
                      <a:pt x="17" y="43"/>
                    </a:lnTo>
                    <a:lnTo>
                      <a:pt x="24"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34" name="Freeform 322"/>
              <p:cNvSpPr/>
              <p:nvPr/>
            </p:nvSpPr>
            <p:spPr bwMode="auto">
              <a:xfrm>
                <a:off x="5835650" y="4022725"/>
                <a:ext cx="44450" cy="69850"/>
              </a:xfrm>
              <a:custGeom>
                <a:avLst/>
                <a:gdLst>
                  <a:gd name="T0" fmla="*/ 28 w 28"/>
                  <a:gd name="T1" fmla="*/ 1 h 44"/>
                  <a:gd name="T2" fmla="*/ 12 w 28"/>
                  <a:gd name="T3" fmla="*/ 0 h 44"/>
                  <a:gd name="T4" fmla="*/ 0 w 28"/>
                  <a:gd name="T5" fmla="*/ 43 h 44"/>
                  <a:gd name="T6" fmla="*/ 16 w 28"/>
                  <a:gd name="T7" fmla="*/ 44 h 44"/>
                  <a:gd name="T8" fmla="*/ 28 w 28"/>
                  <a:gd name="T9" fmla="*/ 1 h 44"/>
                </a:gdLst>
                <a:ahLst/>
                <a:cxnLst>
                  <a:cxn ang="0">
                    <a:pos x="T0" y="T1"/>
                  </a:cxn>
                  <a:cxn ang="0">
                    <a:pos x="T2" y="T3"/>
                  </a:cxn>
                  <a:cxn ang="0">
                    <a:pos x="T4" y="T5"/>
                  </a:cxn>
                  <a:cxn ang="0">
                    <a:pos x="T6" y="T7"/>
                  </a:cxn>
                  <a:cxn ang="0">
                    <a:pos x="T8" y="T9"/>
                  </a:cxn>
                </a:cxnLst>
                <a:rect l="0" t="0" r="r" b="b"/>
                <a:pathLst>
                  <a:path w="28" h="44">
                    <a:moveTo>
                      <a:pt x="28" y="1"/>
                    </a:moveTo>
                    <a:lnTo>
                      <a:pt x="12" y="0"/>
                    </a:lnTo>
                    <a:lnTo>
                      <a:pt x="0" y="43"/>
                    </a:lnTo>
                    <a:lnTo>
                      <a:pt x="16" y="44"/>
                    </a:lnTo>
                    <a:lnTo>
                      <a:pt x="28" y="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35" name="Freeform 323"/>
              <p:cNvSpPr/>
              <p:nvPr/>
            </p:nvSpPr>
            <p:spPr bwMode="auto">
              <a:xfrm>
                <a:off x="5738813" y="4016375"/>
                <a:ext cx="52388" cy="69850"/>
              </a:xfrm>
              <a:custGeom>
                <a:avLst/>
                <a:gdLst>
                  <a:gd name="T0" fmla="*/ 33 w 33"/>
                  <a:gd name="T1" fmla="*/ 2 h 44"/>
                  <a:gd name="T2" fmla="*/ 17 w 33"/>
                  <a:gd name="T3" fmla="*/ 0 h 44"/>
                  <a:gd name="T4" fmla="*/ 0 w 33"/>
                  <a:gd name="T5" fmla="*/ 43 h 44"/>
                  <a:gd name="T6" fmla="*/ 16 w 33"/>
                  <a:gd name="T7" fmla="*/ 44 h 44"/>
                  <a:gd name="T8" fmla="*/ 33 w 33"/>
                  <a:gd name="T9" fmla="*/ 2 h 44"/>
                </a:gdLst>
                <a:ahLst/>
                <a:cxnLst>
                  <a:cxn ang="0">
                    <a:pos x="T0" y="T1"/>
                  </a:cxn>
                  <a:cxn ang="0">
                    <a:pos x="T2" y="T3"/>
                  </a:cxn>
                  <a:cxn ang="0">
                    <a:pos x="T4" y="T5"/>
                  </a:cxn>
                  <a:cxn ang="0">
                    <a:pos x="T6" y="T7"/>
                  </a:cxn>
                  <a:cxn ang="0">
                    <a:pos x="T8" y="T9"/>
                  </a:cxn>
                </a:cxnLst>
                <a:rect l="0" t="0" r="r" b="b"/>
                <a:pathLst>
                  <a:path w="33" h="44">
                    <a:moveTo>
                      <a:pt x="33" y="2"/>
                    </a:moveTo>
                    <a:lnTo>
                      <a:pt x="17" y="0"/>
                    </a:lnTo>
                    <a:lnTo>
                      <a:pt x="0" y="43"/>
                    </a:lnTo>
                    <a:lnTo>
                      <a:pt x="16" y="44"/>
                    </a:lnTo>
                    <a:lnTo>
                      <a:pt x="33" y="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36" name="Freeform 324"/>
              <p:cNvSpPr/>
              <p:nvPr/>
            </p:nvSpPr>
            <p:spPr bwMode="auto">
              <a:xfrm>
                <a:off x="5643563" y="4008438"/>
                <a:ext cx="58738" cy="69850"/>
              </a:xfrm>
              <a:custGeom>
                <a:avLst/>
                <a:gdLst>
                  <a:gd name="T0" fmla="*/ 37 w 37"/>
                  <a:gd name="T1" fmla="*/ 2 h 44"/>
                  <a:gd name="T2" fmla="*/ 21 w 37"/>
                  <a:gd name="T3" fmla="*/ 0 h 44"/>
                  <a:gd name="T4" fmla="*/ 0 w 37"/>
                  <a:gd name="T5" fmla="*/ 42 h 44"/>
                  <a:gd name="T6" fmla="*/ 16 w 37"/>
                  <a:gd name="T7" fmla="*/ 44 h 44"/>
                  <a:gd name="T8" fmla="*/ 37 w 37"/>
                  <a:gd name="T9" fmla="*/ 2 h 44"/>
                </a:gdLst>
                <a:ahLst/>
                <a:cxnLst>
                  <a:cxn ang="0">
                    <a:pos x="T0" y="T1"/>
                  </a:cxn>
                  <a:cxn ang="0">
                    <a:pos x="T2" y="T3"/>
                  </a:cxn>
                  <a:cxn ang="0">
                    <a:pos x="T4" y="T5"/>
                  </a:cxn>
                  <a:cxn ang="0">
                    <a:pos x="T6" y="T7"/>
                  </a:cxn>
                  <a:cxn ang="0">
                    <a:pos x="T8" y="T9"/>
                  </a:cxn>
                </a:cxnLst>
                <a:rect l="0" t="0" r="r" b="b"/>
                <a:pathLst>
                  <a:path w="37" h="44">
                    <a:moveTo>
                      <a:pt x="37" y="2"/>
                    </a:moveTo>
                    <a:lnTo>
                      <a:pt x="21" y="0"/>
                    </a:lnTo>
                    <a:lnTo>
                      <a:pt x="0" y="42"/>
                    </a:lnTo>
                    <a:lnTo>
                      <a:pt x="16" y="44"/>
                    </a:lnTo>
                    <a:lnTo>
                      <a:pt x="37" y="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37" name="Freeform 325"/>
              <p:cNvSpPr/>
              <p:nvPr/>
            </p:nvSpPr>
            <p:spPr bwMode="auto">
              <a:xfrm>
                <a:off x="5548313" y="3998913"/>
                <a:ext cx="68263" cy="68263"/>
              </a:xfrm>
              <a:custGeom>
                <a:avLst/>
                <a:gdLst>
                  <a:gd name="T0" fmla="*/ 43 w 43"/>
                  <a:gd name="T1" fmla="*/ 2 h 43"/>
                  <a:gd name="T2" fmla="*/ 27 w 43"/>
                  <a:gd name="T3" fmla="*/ 0 h 43"/>
                  <a:gd name="T4" fmla="*/ 0 w 43"/>
                  <a:gd name="T5" fmla="*/ 41 h 43"/>
                  <a:gd name="T6" fmla="*/ 16 w 43"/>
                  <a:gd name="T7" fmla="*/ 43 h 43"/>
                  <a:gd name="T8" fmla="*/ 43 w 43"/>
                  <a:gd name="T9" fmla="*/ 2 h 43"/>
                </a:gdLst>
                <a:ahLst/>
                <a:cxnLst>
                  <a:cxn ang="0">
                    <a:pos x="T0" y="T1"/>
                  </a:cxn>
                  <a:cxn ang="0">
                    <a:pos x="T2" y="T3"/>
                  </a:cxn>
                  <a:cxn ang="0">
                    <a:pos x="T4" y="T5"/>
                  </a:cxn>
                  <a:cxn ang="0">
                    <a:pos x="T6" y="T7"/>
                  </a:cxn>
                  <a:cxn ang="0">
                    <a:pos x="T8" y="T9"/>
                  </a:cxn>
                </a:cxnLst>
                <a:rect l="0" t="0" r="r" b="b"/>
                <a:pathLst>
                  <a:path w="43" h="43">
                    <a:moveTo>
                      <a:pt x="43" y="2"/>
                    </a:moveTo>
                    <a:lnTo>
                      <a:pt x="27" y="0"/>
                    </a:lnTo>
                    <a:lnTo>
                      <a:pt x="0" y="41"/>
                    </a:lnTo>
                    <a:lnTo>
                      <a:pt x="16" y="43"/>
                    </a:lnTo>
                    <a:lnTo>
                      <a:pt x="43" y="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38" name="Freeform 326"/>
              <p:cNvSpPr/>
              <p:nvPr/>
            </p:nvSpPr>
            <p:spPr bwMode="auto">
              <a:xfrm>
                <a:off x="5456238" y="3986213"/>
                <a:ext cx="74613" cy="68263"/>
              </a:xfrm>
              <a:custGeom>
                <a:avLst/>
                <a:gdLst>
                  <a:gd name="T0" fmla="*/ 47 w 47"/>
                  <a:gd name="T1" fmla="*/ 3 h 43"/>
                  <a:gd name="T2" fmla="*/ 31 w 47"/>
                  <a:gd name="T3" fmla="*/ 0 h 43"/>
                  <a:gd name="T4" fmla="*/ 0 w 47"/>
                  <a:gd name="T5" fmla="*/ 41 h 43"/>
                  <a:gd name="T6" fmla="*/ 15 w 47"/>
                  <a:gd name="T7" fmla="*/ 43 h 43"/>
                  <a:gd name="T8" fmla="*/ 47 w 47"/>
                  <a:gd name="T9" fmla="*/ 3 h 43"/>
                </a:gdLst>
                <a:ahLst/>
                <a:cxnLst>
                  <a:cxn ang="0">
                    <a:pos x="T0" y="T1"/>
                  </a:cxn>
                  <a:cxn ang="0">
                    <a:pos x="T2" y="T3"/>
                  </a:cxn>
                  <a:cxn ang="0">
                    <a:pos x="T4" y="T5"/>
                  </a:cxn>
                  <a:cxn ang="0">
                    <a:pos x="T6" y="T7"/>
                  </a:cxn>
                  <a:cxn ang="0">
                    <a:pos x="T8" y="T9"/>
                  </a:cxn>
                </a:cxnLst>
                <a:rect l="0" t="0" r="r" b="b"/>
                <a:pathLst>
                  <a:path w="47" h="43">
                    <a:moveTo>
                      <a:pt x="47" y="3"/>
                    </a:moveTo>
                    <a:lnTo>
                      <a:pt x="31" y="0"/>
                    </a:lnTo>
                    <a:lnTo>
                      <a:pt x="0" y="41"/>
                    </a:lnTo>
                    <a:lnTo>
                      <a:pt x="15" y="43"/>
                    </a:lnTo>
                    <a:lnTo>
                      <a:pt x="47" y="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39" name="Freeform 327"/>
              <p:cNvSpPr/>
              <p:nvPr/>
            </p:nvSpPr>
            <p:spPr bwMode="auto">
              <a:xfrm>
                <a:off x="5364163" y="3971925"/>
                <a:ext cx="82550" cy="68263"/>
              </a:xfrm>
              <a:custGeom>
                <a:avLst/>
                <a:gdLst>
                  <a:gd name="T0" fmla="*/ 52 w 52"/>
                  <a:gd name="T1" fmla="*/ 3 h 43"/>
                  <a:gd name="T2" fmla="*/ 36 w 52"/>
                  <a:gd name="T3" fmla="*/ 0 h 43"/>
                  <a:gd name="T4" fmla="*/ 0 w 52"/>
                  <a:gd name="T5" fmla="*/ 40 h 43"/>
                  <a:gd name="T6" fmla="*/ 15 w 52"/>
                  <a:gd name="T7" fmla="*/ 43 h 43"/>
                  <a:gd name="T8" fmla="*/ 52 w 52"/>
                  <a:gd name="T9" fmla="*/ 3 h 43"/>
                </a:gdLst>
                <a:ahLst/>
                <a:cxnLst>
                  <a:cxn ang="0">
                    <a:pos x="T0" y="T1"/>
                  </a:cxn>
                  <a:cxn ang="0">
                    <a:pos x="T2" y="T3"/>
                  </a:cxn>
                  <a:cxn ang="0">
                    <a:pos x="T4" y="T5"/>
                  </a:cxn>
                  <a:cxn ang="0">
                    <a:pos x="T6" y="T7"/>
                  </a:cxn>
                  <a:cxn ang="0">
                    <a:pos x="T8" y="T9"/>
                  </a:cxn>
                </a:cxnLst>
                <a:rect l="0" t="0" r="r" b="b"/>
                <a:pathLst>
                  <a:path w="52" h="43">
                    <a:moveTo>
                      <a:pt x="52" y="3"/>
                    </a:moveTo>
                    <a:lnTo>
                      <a:pt x="36" y="0"/>
                    </a:lnTo>
                    <a:lnTo>
                      <a:pt x="0" y="40"/>
                    </a:lnTo>
                    <a:lnTo>
                      <a:pt x="15" y="43"/>
                    </a:lnTo>
                    <a:lnTo>
                      <a:pt x="52" y="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40" name="Freeform 328"/>
              <p:cNvSpPr/>
              <p:nvPr/>
            </p:nvSpPr>
            <p:spPr bwMode="auto">
              <a:xfrm>
                <a:off x="5275263" y="3956050"/>
                <a:ext cx="88900" cy="66675"/>
              </a:xfrm>
              <a:custGeom>
                <a:avLst/>
                <a:gdLst>
                  <a:gd name="T0" fmla="*/ 56 w 56"/>
                  <a:gd name="T1" fmla="*/ 3 h 42"/>
                  <a:gd name="T2" fmla="*/ 40 w 56"/>
                  <a:gd name="T3" fmla="*/ 0 h 42"/>
                  <a:gd name="T4" fmla="*/ 0 w 56"/>
                  <a:gd name="T5" fmla="*/ 39 h 42"/>
                  <a:gd name="T6" fmla="*/ 15 w 56"/>
                  <a:gd name="T7" fmla="*/ 42 h 42"/>
                  <a:gd name="T8" fmla="*/ 56 w 56"/>
                  <a:gd name="T9" fmla="*/ 3 h 42"/>
                </a:gdLst>
                <a:ahLst/>
                <a:cxnLst>
                  <a:cxn ang="0">
                    <a:pos x="T0" y="T1"/>
                  </a:cxn>
                  <a:cxn ang="0">
                    <a:pos x="T2" y="T3"/>
                  </a:cxn>
                  <a:cxn ang="0">
                    <a:pos x="T4" y="T5"/>
                  </a:cxn>
                  <a:cxn ang="0">
                    <a:pos x="T6" y="T7"/>
                  </a:cxn>
                  <a:cxn ang="0">
                    <a:pos x="T8" y="T9"/>
                  </a:cxn>
                </a:cxnLst>
                <a:rect l="0" t="0" r="r" b="b"/>
                <a:pathLst>
                  <a:path w="56" h="42">
                    <a:moveTo>
                      <a:pt x="56" y="3"/>
                    </a:moveTo>
                    <a:lnTo>
                      <a:pt x="40" y="0"/>
                    </a:lnTo>
                    <a:lnTo>
                      <a:pt x="0" y="39"/>
                    </a:lnTo>
                    <a:lnTo>
                      <a:pt x="15" y="42"/>
                    </a:lnTo>
                    <a:lnTo>
                      <a:pt x="56" y="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41" name="Freeform 329"/>
              <p:cNvSpPr/>
              <p:nvPr/>
            </p:nvSpPr>
            <p:spPr bwMode="auto">
              <a:xfrm>
                <a:off x="5187950" y="3937000"/>
                <a:ext cx="95250" cy="66675"/>
              </a:xfrm>
              <a:custGeom>
                <a:avLst/>
                <a:gdLst>
                  <a:gd name="T0" fmla="*/ 60 w 60"/>
                  <a:gd name="T1" fmla="*/ 4 h 42"/>
                  <a:gd name="T2" fmla="*/ 45 w 60"/>
                  <a:gd name="T3" fmla="*/ 0 h 42"/>
                  <a:gd name="T4" fmla="*/ 0 w 60"/>
                  <a:gd name="T5" fmla="*/ 39 h 42"/>
                  <a:gd name="T6" fmla="*/ 15 w 60"/>
                  <a:gd name="T7" fmla="*/ 42 h 42"/>
                  <a:gd name="T8" fmla="*/ 60 w 60"/>
                  <a:gd name="T9" fmla="*/ 4 h 42"/>
                </a:gdLst>
                <a:ahLst/>
                <a:cxnLst>
                  <a:cxn ang="0">
                    <a:pos x="T0" y="T1"/>
                  </a:cxn>
                  <a:cxn ang="0">
                    <a:pos x="T2" y="T3"/>
                  </a:cxn>
                  <a:cxn ang="0">
                    <a:pos x="T4" y="T5"/>
                  </a:cxn>
                  <a:cxn ang="0">
                    <a:pos x="T6" y="T7"/>
                  </a:cxn>
                  <a:cxn ang="0">
                    <a:pos x="T8" y="T9"/>
                  </a:cxn>
                </a:cxnLst>
                <a:rect l="0" t="0" r="r" b="b"/>
                <a:pathLst>
                  <a:path w="60" h="42">
                    <a:moveTo>
                      <a:pt x="60" y="4"/>
                    </a:moveTo>
                    <a:lnTo>
                      <a:pt x="45" y="0"/>
                    </a:lnTo>
                    <a:lnTo>
                      <a:pt x="0" y="39"/>
                    </a:lnTo>
                    <a:lnTo>
                      <a:pt x="15" y="42"/>
                    </a:lnTo>
                    <a:lnTo>
                      <a:pt x="60" y="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42" name="Freeform 330"/>
              <p:cNvSpPr/>
              <p:nvPr/>
            </p:nvSpPr>
            <p:spPr bwMode="auto">
              <a:xfrm>
                <a:off x="5103813" y="3917950"/>
                <a:ext cx="100013" cy="65088"/>
              </a:xfrm>
              <a:custGeom>
                <a:avLst/>
                <a:gdLst>
                  <a:gd name="T0" fmla="*/ 63 w 63"/>
                  <a:gd name="T1" fmla="*/ 4 h 41"/>
                  <a:gd name="T2" fmla="*/ 49 w 63"/>
                  <a:gd name="T3" fmla="*/ 0 h 41"/>
                  <a:gd name="T4" fmla="*/ 0 w 63"/>
                  <a:gd name="T5" fmla="*/ 37 h 41"/>
                  <a:gd name="T6" fmla="*/ 14 w 63"/>
                  <a:gd name="T7" fmla="*/ 41 h 41"/>
                  <a:gd name="T8" fmla="*/ 63 w 63"/>
                  <a:gd name="T9" fmla="*/ 4 h 41"/>
                </a:gdLst>
                <a:ahLst/>
                <a:cxnLst>
                  <a:cxn ang="0">
                    <a:pos x="T0" y="T1"/>
                  </a:cxn>
                  <a:cxn ang="0">
                    <a:pos x="T2" y="T3"/>
                  </a:cxn>
                  <a:cxn ang="0">
                    <a:pos x="T4" y="T5"/>
                  </a:cxn>
                  <a:cxn ang="0">
                    <a:pos x="T6" y="T7"/>
                  </a:cxn>
                  <a:cxn ang="0">
                    <a:pos x="T8" y="T9"/>
                  </a:cxn>
                </a:cxnLst>
                <a:rect l="0" t="0" r="r" b="b"/>
                <a:pathLst>
                  <a:path w="63" h="41">
                    <a:moveTo>
                      <a:pt x="63" y="4"/>
                    </a:moveTo>
                    <a:lnTo>
                      <a:pt x="49" y="0"/>
                    </a:lnTo>
                    <a:lnTo>
                      <a:pt x="0" y="37"/>
                    </a:lnTo>
                    <a:lnTo>
                      <a:pt x="14" y="41"/>
                    </a:lnTo>
                    <a:lnTo>
                      <a:pt x="63" y="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43" name="Freeform 331"/>
              <p:cNvSpPr/>
              <p:nvPr/>
            </p:nvSpPr>
            <p:spPr bwMode="auto">
              <a:xfrm>
                <a:off x="5021263" y="3895725"/>
                <a:ext cx="107950" cy="63500"/>
              </a:xfrm>
              <a:custGeom>
                <a:avLst/>
                <a:gdLst>
                  <a:gd name="T0" fmla="*/ 68 w 68"/>
                  <a:gd name="T1" fmla="*/ 4 h 40"/>
                  <a:gd name="T2" fmla="*/ 54 w 68"/>
                  <a:gd name="T3" fmla="*/ 0 h 40"/>
                  <a:gd name="T4" fmla="*/ 0 w 68"/>
                  <a:gd name="T5" fmla="*/ 36 h 40"/>
                  <a:gd name="T6" fmla="*/ 14 w 68"/>
                  <a:gd name="T7" fmla="*/ 40 h 40"/>
                  <a:gd name="T8" fmla="*/ 68 w 68"/>
                  <a:gd name="T9" fmla="*/ 4 h 40"/>
                </a:gdLst>
                <a:ahLst/>
                <a:cxnLst>
                  <a:cxn ang="0">
                    <a:pos x="T0" y="T1"/>
                  </a:cxn>
                  <a:cxn ang="0">
                    <a:pos x="T2" y="T3"/>
                  </a:cxn>
                  <a:cxn ang="0">
                    <a:pos x="T4" y="T5"/>
                  </a:cxn>
                  <a:cxn ang="0">
                    <a:pos x="T6" y="T7"/>
                  </a:cxn>
                  <a:cxn ang="0">
                    <a:pos x="T8" y="T9"/>
                  </a:cxn>
                </a:cxnLst>
                <a:rect l="0" t="0" r="r" b="b"/>
                <a:pathLst>
                  <a:path w="68" h="40">
                    <a:moveTo>
                      <a:pt x="68" y="4"/>
                    </a:moveTo>
                    <a:lnTo>
                      <a:pt x="54" y="0"/>
                    </a:lnTo>
                    <a:lnTo>
                      <a:pt x="0" y="36"/>
                    </a:lnTo>
                    <a:lnTo>
                      <a:pt x="14" y="40"/>
                    </a:lnTo>
                    <a:lnTo>
                      <a:pt x="68" y="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44" name="Freeform 332"/>
              <p:cNvSpPr/>
              <p:nvPr/>
            </p:nvSpPr>
            <p:spPr bwMode="auto">
              <a:xfrm>
                <a:off x="4941888" y="3871913"/>
                <a:ext cx="112713" cy="61913"/>
              </a:xfrm>
              <a:custGeom>
                <a:avLst/>
                <a:gdLst>
                  <a:gd name="T0" fmla="*/ 71 w 71"/>
                  <a:gd name="T1" fmla="*/ 5 h 39"/>
                  <a:gd name="T2" fmla="*/ 58 w 71"/>
                  <a:gd name="T3" fmla="*/ 0 h 39"/>
                  <a:gd name="T4" fmla="*/ 0 w 71"/>
                  <a:gd name="T5" fmla="*/ 35 h 39"/>
                  <a:gd name="T6" fmla="*/ 14 w 71"/>
                  <a:gd name="T7" fmla="*/ 39 h 39"/>
                  <a:gd name="T8" fmla="*/ 71 w 71"/>
                  <a:gd name="T9" fmla="*/ 5 h 39"/>
                </a:gdLst>
                <a:ahLst/>
                <a:cxnLst>
                  <a:cxn ang="0">
                    <a:pos x="T0" y="T1"/>
                  </a:cxn>
                  <a:cxn ang="0">
                    <a:pos x="T2" y="T3"/>
                  </a:cxn>
                  <a:cxn ang="0">
                    <a:pos x="T4" y="T5"/>
                  </a:cxn>
                  <a:cxn ang="0">
                    <a:pos x="T6" y="T7"/>
                  </a:cxn>
                  <a:cxn ang="0">
                    <a:pos x="T8" y="T9"/>
                  </a:cxn>
                </a:cxnLst>
                <a:rect l="0" t="0" r="r" b="b"/>
                <a:pathLst>
                  <a:path w="71" h="39">
                    <a:moveTo>
                      <a:pt x="71" y="5"/>
                    </a:moveTo>
                    <a:lnTo>
                      <a:pt x="58" y="0"/>
                    </a:lnTo>
                    <a:lnTo>
                      <a:pt x="0" y="35"/>
                    </a:lnTo>
                    <a:lnTo>
                      <a:pt x="14" y="39"/>
                    </a:lnTo>
                    <a:lnTo>
                      <a:pt x="71" y="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45" name="Freeform 333"/>
              <p:cNvSpPr/>
              <p:nvPr/>
            </p:nvSpPr>
            <p:spPr bwMode="auto">
              <a:xfrm>
                <a:off x="4865688" y="3846513"/>
                <a:ext cx="119063" cy="60325"/>
              </a:xfrm>
              <a:custGeom>
                <a:avLst/>
                <a:gdLst>
                  <a:gd name="T0" fmla="*/ 75 w 75"/>
                  <a:gd name="T1" fmla="*/ 5 h 38"/>
                  <a:gd name="T2" fmla="*/ 62 w 75"/>
                  <a:gd name="T3" fmla="*/ 0 h 38"/>
                  <a:gd name="T4" fmla="*/ 0 w 75"/>
                  <a:gd name="T5" fmla="*/ 34 h 38"/>
                  <a:gd name="T6" fmla="*/ 13 w 75"/>
                  <a:gd name="T7" fmla="*/ 38 h 38"/>
                  <a:gd name="T8" fmla="*/ 75 w 75"/>
                  <a:gd name="T9" fmla="*/ 5 h 38"/>
                </a:gdLst>
                <a:ahLst/>
                <a:cxnLst>
                  <a:cxn ang="0">
                    <a:pos x="T0" y="T1"/>
                  </a:cxn>
                  <a:cxn ang="0">
                    <a:pos x="T2" y="T3"/>
                  </a:cxn>
                  <a:cxn ang="0">
                    <a:pos x="T4" y="T5"/>
                  </a:cxn>
                  <a:cxn ang="0">
                    <a:pos x="T6" y="T7"/>
                  </a:cxn>
                  <a:cxn ang="0">
                    <a:pos x="T8" y="T9"/>
                  </a:cxn>
                </a:cxnLst>
                <a:rect l="0" t="0" r="r" b="b"/>
                <a:pathLst>
                  <a:path w="75" h="38">
                    <a:moveTo>
                      <a:pt x="75" y="5"/>
                    </a:moveTo>
                    <a:lnTo>
                      <a:pt x="62" y="0"/>
                    </a:lnTo>
                    <a:lnTo>
                      <a:pt x="0" y="34"/>
                    </a:lnTo>
                    <a:lnTo>
                      <a:pt x="13" y="38"/>
                    </a:lnTo>
                    <a:lnTo>
                      <a:pt x="75" y="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46" name="Freeform 334"/>
              <p:cNvSpPr/>
              <p:nvPr/>
            </p:nvSpPr>
            <p:spPr bwMode="auto">
              <a:xfrm>
                <a:off x="4794250" y="3819525"/>
                <a:ext cx="122238" cy="58738"/>
              </a:xfrm>
              <a:custGeom>
                <a:avLst/>
                <a:gdLst>
                  <a:gd name="T0" fmla="*/ 77 w 77"/>
                  <a:gd name="T1" fmla="*/ 5 h 37"/>
                  <a:gd name="T2" fmla="*/ 65 w 77"/>
                  <a:gd name="T3" fmla="*/ 0 h 37"/>
                  <a:gd name="T4" fmla="*/ 0 w 77"/>
                  <a:gd name="T5" fmla="*/ 32 h 37"/>
                  <a:gd name="T6" fmla="*/ 12 w 77"/>
                  <a:gd name="T7" fmla="*/ 37 h 37"/>
                  <a:gd name="T8" fmla="*/ 77 w 77"/>
                  <a:gd name="T9" fmla="*/ 5 h 37"/>
                </a:gdLst>
                <a:ahLst/>
                <a:cxnLst>
                  <a:cxn ang="0">
                    <a:pos x="T0" y="T1"/>
                  </a:cxn>
                  <a:cxn ang="0">
                    <a:pos x="T2" y="T3"/>
                  </a:cxn>
                  <a:cxn ang="0">
                    <a:pos x="T4" y="T5"/>
                  </a:cxn>
                  <a:cxn ang="0">
                    <a:pos x="T6" y="T7"/>
                  </a:cxn>
                  <a:cxn ang="0">
                    <a:pos x="T8" y="T9"/>
                  </a:cxn>
                </a:cxnLst>
                <a:rect l="0" t="0" r="r" b="b"/>
                <a:pathLst>
                  <a:path w="77" h="37">
                    <a:moveTo>
                      <a:pt x="77" y="5"/>
                    </a:moveTo>
                    <a:lnTo>
                      <a:pt x="65" y="0"/>
                    </a:lnTo>
                    <a:lnTo>
                      <a:pt x="0" y="32"/>
                    </a:lnTo>
                    <a:lnTo>
                      <a:pt x="12" y="37"/>
                    </a:lnTo>
                    <a:lnTo>
                      <a:pt x="77" y="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47" name="Freeform 335"/>
              <p:cNvSpPr/>
              <p:nvPr/>
            </p:nvSpPr>
            <p:spPr bwMode="auto">
              <a:xfrm>
                <a:off x="4724400" y="3792538"/>
                <a:ext cx="128588" cy="55563"/>
              </a:xfrm>
              <a:custGeom>
                <a:avLst/>
                <a:gdLst>
                  <a:gd name="T0" fmla="*/ 81 w 81"/>
                  <a:gd name="T1" fmla="*/ 5 h 35"/>
                  <a:gd name="T2" fmla="*/ 70 w 81"/>
                  <a:gd name="T3" fmla="*/ 0 h 35"/>
                  <a:gd name="T4" fmla="*/ 0 w 81"/>
                  <a:gd name="T5" fmla="*/ 30 h 35"/>
                  <a:gd name="T6" fmla="*/ 12 w 81"/>
                  <a:gd name="T7" fmla="*/ 35 h 35"/>
                  <a:gd name="T8" fmla="*/ 81 w 81"/>
                  <a:gd name="T9" fmla="*/ 5 h 35"/>
                </a:gdLst>
                <a:ahLst/>
                <a:cxnLst>
                  <a:cxn ang="0">
                    <a:pos x="T0" y="T1"/>
                  </a:cxn>
                  <a:cxn ang="0">
                    <a:pos x="T2" y="T3"/>
                  </a:cxn>
                  <a:cxn ang="0">
                    <a:pos x="T4" y="T5"/>
                  </a:cxn>
                  <a:cxn ang="0">
                    <a:pos x="T6" y="T7"/>
                  </a:cxn>
                  <a:cxn ang="0">
                    <a:pos x="T8" y="T9"/>
                  </a:cxn>
                </a:cxnLst>
                <a:rect l="0" t="0" r="r" b="b"/>
                <a:pathLst>
                  <a:path w="81" h="35">
                    <a:moveTo>
                      <a:pt x="81" y="5"/>
                    </a:moveTo>
                    <a:lnTo>
                      <a:pt x="70" y="0"/>
                    </a:lnTo>
                    <a:lnTo>
                      <a:pt x="0" y="30"/>
                    </a:lnTo>
                    <a:lnTo>
                      <a:pt x="12" y="35"/>
                    </a:lnTo>
                    <a:lnTo>
                      <a:pt x="81" y="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48" name="Freeform 336"/>
              <p:cNvSpPr/>
              <p:nvPr/>
            </p:nvSpPr>
            <p:spPr bwMode="auto">
              <a:xfrm>
                <a:off x="4659313" y="3762375"/>
                <a:ext cx="133350" cy="53975"/>
              </a:xfrm>
              <a:custGeom>
                <a:avLst/>
                <a:gdLst>
                  <a:gd name="T0" fmla="*/ 84 w 84"/>
                  <a:gd name="T1" fmla="*/ 6 h 34"/>
                  <a:gd name="T2" fmla="*/ 73 w 84"/>
                  <a:gd name="T3" fmla="*/ 0 h 34"/>
                  <a:gd name="T4" fmla="*/ 0 w 84"/>
                  <a:gd name="T5" fmla="*/ 28 h 34"/>
                  <a:gd name="T6" fmla="*/ 11 w 84"/>
                  <a:gd name="T7" fmla="*/ 34 h 34"/>
                  <a:gd name="T8" fmla="*/ 84 w 84"/>
                  <a:gd name="T9" fmla="*/ 6 h 34"/>
                </a:gdLst>
                <a:ahLst/>
                <a:cxnLst>
                  <a:cxn ang="0">
                    <a:pos x="T0" y="T1"/>
                  </a:cxn>
                  <a:cxn ang="0">
                    <a:pos x="T2" y="T3"/>
                  </a:cxn>
                  <a:cxn ang="0">
                    <a:pos x="T4" y="T5"/>
                  </a:cxn>
                  <a:cxn ang="0">
                    <a:pos x="T6" y="T7"/>
                  </a:cxn>
                  <a:cxn ang="0">
                    <a:pos x="T8" y="T9"/>
                  </a:cxn>
                </a:cxnLst>
                <a:rect l="0" t="0" r="r" b="b"/>
                <a:pathLst>
                  <a:path w="84" h="34">
                    <a:moveTo>
                      <a:pt x="84" y="6"/>
                    </a:moveTo>
                    <a:lnTo>
                      <a:pt x="73" y="0"/>
                    </a:lnTo>
                    <a:lnTo>
                      <a:pt x="0" y="28"/>
                    </a:lnTo>
                    <a:lnTo>
                      <a:pt x="11" y="34"/>
                    </a:lnTo>
                    <a:lnTo>
                      <a:pt x="84" y="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50" name="Freeform 337"/>
              <p:cNvSpPr/>
              <p:nvPr/>
            </p:nvSpPr>
            <p:spPr bwMode="auto">
              <a:xfrm>
                <a:off x="4598988" y="3730625"/>
                <a:ext cx="136525" cy="52388"/>
              </a:xfrm>
              <a:custGeom>
                <a:avLst/>
                <a:gdLst>
                  <a:gd name="T0" fmla="*/ 86 w 86"/>
                  <a:gd name="T1" fmla="*/ 6 h 33"/>
                  <a:gd name="T2" fmla="*/ 76 w 86"/>
                  <a:gd name="T3" fmla="*/ 0 h 33"/>
                  <a:gd name="T4" fmla="*/ 0 w 86"/>
                  <a:gd name="T5" fmla="*/ 27 h 33"/>
                  <a:gd name="T6" fmla="*/ 10 w 86"/>
                  <a:gd name="T7" fmla="*/ 33 h 33"/>
                  <a:gd name="T8" fmla="*/ 86 w 86"/>
                  <a:gd name="T9" fmla="*/ 6 h 33"/>
                </a:gdLst>
                <a:ahLst/>
                <a:cxnLst>
                  <a:cxn ang="0">
                    <a:pos x="T0" y="T1"/>
                  </a:cxn>
                  <a:cxn ang="0">
                    <a:pos x="T2" y="T3"/>
                  </a:cxn>
                  <a:cxn ang="0">
                    <a:pos x="T4" y="T5"/>
                  </a:cxn>
                  <a:cxn ang="0">
                    <a:pos x="T6" y="T7"/>
                  </a:cxn>
                  <a:cxn ang="0">
                    <a:pos x="T8" y="T9"/>
                  </a:cxn>
                </a:cxnLst>
                <a:rect l="0" t="0" r="r" b="b"/>
                <a:pathLst>
                  <a:path w="86" h="33">
                    <a:moveTo>
                      <a:pt x="86" y="6"/>
                    </a:moveTo>
                    <a:lnTo>
                      <a:pt x="76" y="0"/>
                    </a:lnTo>
                    <a:lnTo>
                      <a:pt x="0" y="27"/>
                    </a:lnTo>
                    <a:lnTo>
                      <a:pt x="10" y="33"/>
                    </a:lnTo>
                    <a:lnTo>
                      <a:pt x="86" y="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51" name="Freeform 338"/>
              <p:cNvSpPr/>
              <p:nvPr/>
            </p:nvSpPr>
            <p:spPr bwMode="auto">
              <a:xfrm>
                <a:off x="4541838" y="3698875"/>
                <a:ext cx="139700" cy="49213"/>
              </a:xfrm>
              <a:custGeom>
                <a:avLst/>
                <a:gdLst>
                  <a:gd name="T0" fmla="*/ 88 w 88"/>
                  <a:gd name="T1" fmla="*/ 6 h 31"/>
                  <a:gd name="T2" fmla="*/ 78 w 88"/>
                  <a:gd name="T3" fmla="*/ 0 h 31"/>
                  <a:gd name="T4" fmla="*/ 0 w 88"/>
                  <a:gd name="T5" fmla="*/ 25 h 31"/>
                  <a:gd name="T6" fmla="*/ 9 w 88"/>
                  <a:gd name="T7" fmla="*/ 31 h 31"/>
                  <a:gd name="T8" fmla="*/ 88 w 88"/>
                  <a:gd name="T9" fmla="*/ 6 h 31"/>
                </a:gdLst>
                <a:ahLst/>
                <a:cxnLst>
                  <a:cxn ang="0">
                    <a:pos x="T0" y="T1"/>
                  </a:cxn>
                  <a:cxn ang="0">
                    <a:pos x="T2" y="T3"/>
                  </a:cxn>
                  <a:cxn ang="0">
                    <a:pos x="T4" y="T5"/>
                  </a:cxn>
                  <a:cxn ang="0">
                    <a:pos x="T6" y="T7"/>
                  </a:cxn>
                  <a:cxn ang="0">
                    <a:pos x="T8" y="T9"/>
                  </a:cxn>
                </a:cxnLst>
                <a:rect l="0" t="0" r="r" b="b"/>
                <a:pathLst>
                  <a:path w="88" h="31">
                    <a:moveTo>
                      <a:pt x="88" y="6"/>
                    </a:moveTo>
                    <a:lnTo>
                      <a:pt x="78" y="0"/>
                    </a:lnTo>
                    <a:lnTo>
                      <a:pt x="0" y="25"/>
                    </a:lnTo>
                    <a:lnTo>
                      <a:pt x="9" y="31"/>
                    </a:lnTo>
                    <a:lnTo>
                      <a:pt x="88" y="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52" name="Freeform 339"/>
              <p:cNvSpPr/>
              <p:nvPr/>
            </p:nvSpPr>
            <p:spPr bwMode="auto">
              <a:xfrm>
                <a:off x="4487863" y="3665538"/>
                <a:ext cx="142875" cy="46038"/>
              </a:xfrm>
              <a:custGeom>
                <a:avLst/>
                <a:gdLst>
                  <a:gd name="T0" fmla="*/ 90 w 90"/>
                  <a:gd name="T1" fmla="*/ 6 h 29"/>
                  <a:gd name="T2" fmla="*/ 82 w 90"/>
                  <a:gd name="T3" fmla="*/ 0 h 29"/>
                  <a:gd name="T4" fmla="*/ 0 w 90"/>
                  <a:gd name="T5" fmla="*/ 23 h 29"/>
                  <a:gd name="T6" fmla="*/ 9 w 90"/>
                  <a:gd name="T7" fmla="*/ 29 h 29"/>
                  <a:gd name="T8" fmla="*/ 90 w 90"/>
                  <a:gd name="T9" fmla="*/ 6 h 29"/>
                </a:gdLst>
                <a:ahLst/>
                <a:cxnLst>
                  <a:cxn ang="0">
                    <a:pos x="T0" y="T1"/>
                  </a:cxn>
                  <a:cxn ang="0">
                    <a:pos x="T2" y="T3"/>
                  </a:cxn>
                  <a:cxn ang="0">
                    <a:pos x="T4" y="T5"/>
                  </a:cxn>
                  <a:cxn ang="0">
                    <a:pos x="T6" y="T7"/>
                  </a:cxn>
                  <a:cxn ang="0">
                    <a:pos x="T8" y="T9"/>
                  </a:cxn>
                </a:cxnLst>
                <a:rect l="0" t="0" r="r" b="b"/>
                <a:pathLst>
                  <a:path w="90" h="29">
                    <a:moveTo>
                      <a:pt x="90" y="6"/>
                    </a:moveTo>
                    <a:lnTo>
                      <a:pt x="82" y="0"/>
                    </a:lnTo>
                    <a:lnTo>
                      <a:pt x="0" y="23"/>
                    </a:lnTo>
                    <a:lnTo>
                      <a:pt x="9" y="29"/>
                    </a:lnTo>
                    <a:lnTo>
                      <a:pt x="90" y="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53" name="Freeform 340"/>
              <p:cNvSpPr/>
              <p:nvPr/>
            </p:nvSpPr>
            <p:spPr bwMode="auto">
              <a:xfrm>
                <a:off x="4438650" y="3630613"/>
                <a:ext cx="147638" cy="42863"/>
              </a:xfrm>
              <a:custGeom>
                <a:avLst/>
                <a:gdLst>
                  <a:gd name="T0" fmla="*/ 93 w 93"/>
                  <a:gd name="T1" fmla="*/ 6 h 27"/>
                  <a:gd name="T2" fmla="*/ 84 w 93"/>
                  <a:gd name="T3" fmla="*/ 0 h 27"/>
                  <a:gd name="T4" fmla="*/ 0 w 93"/>
                  <a:gd name="T5" fmla="*/ 21 h 27"/>
                  <a:gd name="T6" fmla="*/ 9 w 93"/>
                  <a:gd name="T7" fmla="*/ 27 h 27"/>
                  <a:gd name="T8" fmla="*/ 93 w 93"/>
                  <a:gd name="T9" fmla="*/ 6 h 27"/>
                </a:gdLst>
                <a:ahLst/>
                <a:cxnLst>
                  <a:cxn ang="0">
                    <a:pos x="T0" y="T1"/>
                  </a:cxn>
                  <a:cxn ang="0">
                    <a:pos x="T2" y="T3"/>
                  </a:cxn>
                  <a:cxn ang="0">
                    <a:pos x="T4" y="T5"/>
                  </a:cxn>
                  <a:cxn ang="0">
                    <a:pos x="T6" y="T7"/>
                  </a:cxn>
                  <a:cxn ang="0">
                    <a:pos x="T8" y="T9"/>
                  </a:cxn>
                </a:cxnLst>
                <a:rect l="0" t="0" r="r" b="b"/>
                <a:pathLst>
                  <a:path w="93" h="27">
                    <a:moveTo>
                      <a:pt x="93" y="6"/>
                    </a:moveTo>
                    <a:lnTo>
                      <a:pt x="84" y="0"/>
                    </a:lnTo>
                    <a:lnTo>
                      <a:pt x="0" y="21"/>
                    </a:lnTo>
                    <a:lnTo>
                      <a:pt x="9" y="27"/>
                    </a:lnTo>
                    <a:lnTo>
                      <a:pt x="93" y="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54" name="Freeform 341"/>
              <p:cNvSpPr/>
              <p:nvPr/>
            </p:nvSpPr>
            <p:spPr bwMode="auto">
              <a:xfrm>
                <a:off x="4394200" y="3594100"/>
                <a:ext cx="149225" cy="41275"/>
              </a:xfrm>
              <a:custGeom>
                <a:avLst/>
                <a:gdLst>
                  <a:gd name="T0" fmla="*/ 94 w 94"/>
                  <a:gd name="T1" fmla="*/ 7 h 26"/>
                  <a:gd name="T2" fmla="*/ 87 w 94"/>
                  <a:gd name="T3" fmla="*/ 0 h 26"/>
                  <a:gd name="T4" fmla="*/ 0 w 94"/>
                  <a:gd name="T5" fmla="*/ 19 h 26"/>
                  <a:gd name="T6" fmla="*/ 8 w 94"/>
                  <a:gd name="T7" fmla="*/ 26 h 26"/>
                  <a:gd name="T8" fmla="*/ 94 w 94"/>
                  <a:gd name="T9" fmla="*/ 7 h 26"/>
                </a:gdLst>
                <a:ahLst/>
                <a:cxnLst>
                  <a:cxn ang="0">
                    <a:pos x="T0" y="T1"/>
                  </a:cxn>
                  <a:cxn ang="0">
                    <a:pos x="T2" y="T3"/>
                  </a:cxn>
                  <a:cxn ang="0">
                    <a:pos x="T4" y="T5"/>
                  </a:cxn>
                  <a:cxn ang="0">
                    <a:pos x="T6" y="T7"/>
                  </a:cxn>
                  <a:cxn ang="0">
                    <a:pos x="T8" y="T9"/>
                  </a:cxn>
                </a:cxnLst>
                <a:rect l="0" t="0" r="r" b="b"/>
                <a:pathLst>
                  <a:path w="94" h="26">
                    <a:moveTo>
                      <a:pt x="94" y="7"/>
                    </a:moveTo>
                    <a:lnTo>
                      <a:pt x="87" y="0"/>
                    </a:lnTo>
                    <a:lnTo>
                      <a:pt x="0" y="19"/>
                    </a:lnTo>
                    <a:lnTo>
                      <a:pt x="8" y="26"/>
                    </a:lnTo>
                    <a:lnTo>
                      <a:pt x="94" y="7"/>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55" name="Freeform 342"/>
              <p:cNvSpPr/>
              <p:nvPr/>
            </p:nvSpPr>
            <p:spPr bwMode="auto">
              <a:xfrm>
                <a:off x="4356100" y="3557588"/>
                <a:ext cx="150813" cy="38100"/>
              </a:xfrm>
              <a:custGeom>
                <a:avLst/>
                <a:gdLst>
                  <a:gd name="T0" fmla="*/ 95 w 95"/>
                  <a:gd name="T1" fmla="*/ 7 h 24"/>
                  <a:gd name="T2" fmla="*/ 88 w 95"/>
                  <a:gd name="T3" fmla="*/ 0 h 24"/>
                  <a:gd name="T4" fmla="*/ 0 w 95"/>
                  <a:gd name="T5" fmla="*/ 17 h 24"/>
                  <a:gd name="T6" fmla="*/ 6 w 95"/>
                  <a:gd name="T7" fmla="*/ 24 h 24"/>
                  <a:gd name="T8" fmla="*/ 95 w 95"/>
                  <a:gd name="T9" fmla="*/ 7 h 24"/>
                </a:gdLst>
                <a:ahLst/>
                <a:cxnLst>
                  <a:cxn ang="0">
                    <a:pos x="T0" y="T1"/>
                  </a:cxn>
                  <a:cxn ang="0">
                    <a:pos x="T2" y="T3"/>
                  </a:cxn>
                  <a:cxn ang="0">
                    <a:pos x="T4" y="T5"/>
                  </a:cxn>
                  <a:cxn ang="0">
                    <a:pos x="T6" y="T7"/>
                  </a:cxn>
                  <a:cxn ang="0">
                    <a:pos x="T8" y="T9"/>
                  </a:cxn>
                </a:cxnLst>
                <a:rect l="0" t="0" r="r" b="b"/>
                <a:pathLst>
                  <a:path w="95" h="24">
                    <a:moveTo>
                      <a:pt x="95" y="7"/>
                    </a:moveTo>
                    <a:lnTo>
                      <a:pt x="88" y="0"/>
                    </a:lnTo>
                    <a:lnTo>
                      <a:pt x="0" y="17"/>
                    </a:lnTo>
                    <a:lnTo>
                      <a:pt x="6" y="24"/>
                    </a:lnTo>
                    <a:lnTo>
                      <a:pt x="95" y="7"/>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57" name="Freeform 343"/>
              <p:cNvSpPr/>
              <p:nvPr/>
            </p:nvSpPr>
            <p:spPr bwMode="auto">
              <a:xfrm>
                <a:off x="4321175" y="3521075"/>
                <a:ext cx="152400" cy="34925"/>
              </a:xfrm>
              <a:custGeom>
                <a:avLst/>
                <a:gdLst>
                  <a:gd name="T0" fmla="*/ 96 w 96"/>
                  <a:gd name="T1" fmla="*/ 6 h 22"/>
                  <a:gd name="T2" fmla="*/ 90 w 96"/>
                  <a:gd name="T3" fmla="*/ 0 h 22"/>
                  <a:gd name="T4" fmla="*/ 0 w 96"/>
                  <a:gd name="T5" fmla="*/ 14 h 22"/>
                  <a:gd name="T6" fmla="*/ 6 w 96"/>
                  <a:gd name="T7" fmla="*/ 22 h 22"/>
                  <a:gd name="T8" fmla="*/ 96 w 96"/>
                  <a:gd name="T9" fmla="*/ 6 h 22"/>
                </a:gdLst>
                <a:ahLst/>
                <a:cxnLst>
                  <a:cxn ang="0">
                    <a:pos x="T0" y="T1"/>
                  </a:cxn>
                  <a:cxn ang="0">
                    <a:pos x="T2" y="T3"/>
                  </a:cxn>
                  <a:cxn ang="0">
                    <a:pos x="T4" y="T5"/>
                  </a:cxn>
                  <a:cxn ang="0">
                    <a:pos x="T6" y="T7"/>
                  </a:cxn>
                  <a:cxn ang="0">
                    <a:pos x="T8" y="T9"/>
                  </a:cxn>
                </a:cxnLst>
                <a:rect l="0" t="0" r="r" b="b"/>
                <a:pathLst>
                  <a:path w="96" h="22">
                    <a:moveTo>
                      <a:pt x="96" y="6"/>
                    </a:moveTo>
                    <a:lnTo>
                      <a:pt x="90" y="0"/>
                    </a:lnTo>
                    <a:lnTo>
                      <a:pt x="0" y="14"/>
                    </a:lnTo>
                    <a:lnTo>
                      <a:pt x="6" y="22"/>
                    </a:lnTo>
                    <a:lnTo>
                      <a:pt x="96" y="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58" name="Freeform 344"/>
              <p:cNvSpPr/>
              <p:nvPr/>
            </p:nvSpPr>
            <p:spPr bwMode="auto">
              <a:xfrm>
                <a:off x="4291013" y="3481388"/>
                <a:ext cx="153988" cy="31750"/>
              </a:xfrm>
              <a:custGeom>
                <a:avLst/>
                <a:gdLst>
                  <a:gd name="T0" fmla="*/ 97 w 97"/>
                  <a:gd name="T1" fmla="*/ 8 h 20"/>
                  <a:gd name="T2" fmla="*/ 92 w 97"/>
                  <a:gd name="T3" fmla="*/ 0 h 20"/>
                  <a:gd name="T4" fmla="*/ 0 w 97"/>
                  <a:gd name="T5" fmla="*/ 13 h 20"/>
                  <a:gd name="T6" fmla="*/ 5 w 97"/>
                  <a:gd name="T7" fmla="*/ 20 h 20"/>
                  <a:gd name="T8" fmla="*/ 97 w 97"/>
                  <a:gd name="T9" fmla="*/ 8 h 20"/>
                </a:gdLst>
                <a:ahLst/>
                <a:cxnLst>
                  <a:cxn ang="0">
                    <a:pos x="T0" y="T1"/>
                  </a:cxn>
                  <a:cxn ang="0">
                    <a:pos x="T2" y="T3"/>
                  </a:cxn>
                  <a:cxn ang="0">
                    <a:pos x="T4" y="T5"/>
                  </a:cxn>
                  <a:cxn ang="0">
                    <a:pos x="T6" y="T7"/>
                  </a:cxn>
                  <a:cxn ang="0">
                    <a:pos x="T8" y="T9"/>
                  </a:cxn>
                </a:cxnLst>
                <a:rect l="0" t="0" r="r" b="b"/>
                <a:pathLst>
                  <a:path w="97" h="20">
                    <a:moveTo>
                      <a:pt x="97" y="8"/>
                    </a:moveTo>
                    <a:lnTo>
                      <a:pt x="92" y="0"/>
                    </a:lnTo>
                    <a:lnTo>
                      <a:pt x="0" y="13"/>
                    </a:lnTo>
                    <a:lnTo>
                      <a:pt x="5" y="20"/>
                    </a:lnTo>
                    <a:lnTo>
                      <a:pt x="97" y="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59" name="Freeform 345"/>
              <p:cNvSpPr/>
              <p:nvPr/>
            </p:nvSpPr>
            <p:spPr bwMode="auto">
              <a:xfrm>
                <a:off x="4267200" y="3443288"/>
                <a:ext cx="153988" cy="28575"/>
              </a:xfrm>
              <a:custGeom>
                <a:avLst/>
                <a:gdLst>
                  <a:gd name="T0" fmla="*/ 97 w 97"/>
                  <a:gd name="T1" fmla="*/ 7 h 18"/>
                  <a:gd name="T2" fmla="*/ 93 w 97"/>
                  <a:gd name="T3" fmla="*/ 0 h 18"/>
                  <a:gd name="T4" fmla="*/ 0 w 97"/>
                  <a:gd name="T5" fmla="*/ 11 h 18"/>
                  <a:gd name="T6" fmla="*/ 4 w 97"/>
                  <a:gd name="T7" fmla="*/ 18 h 18"/>
                  <a:gd name="T8" fmla="*/ 97 w 97"/>
                  <a:gd name="T9" fmla="*/ 7 h 18"/>
                </a:gdLst>
                <a:ahLst/>
                <a:cxnLst>
                  <a:cxn ang="0">
                    <a:pos x="T0" y="T1"/>
                  </a:cxn>
                  <a:cxn ang="0">
                    <a:pos x="T2" y="T3"/>
                  </a:cxn>
                  <a:cxn ang="0">
                    <a:pos x="T4" y="T5"/>
                  </a:cxn>
                  <a:cxn ang="0">
                    <a:pos x="T6" y="T7"/>
                  </a:cxn>
                  <a:cxn ang="0">
                    <a:pos x="T8" y="T9"/>
                  </a:cxn>
                </a:cxnLst>
                <a:rect l="0" t="0" r="r" b="b"/>
                <a:pathLst>
                  <a:path w="97" h="18">
                    <a:moveTo>
                      <a:pt x="97" y="7"/>
                    </a:moveTo>
                    <a:lnTo>
                      <a:pt x="93" y="0"/>
                    </a:lnTo>
                    <a:lnTo>
                      <a:pt x="0" y="11"/>
                    </a:lnTo>
                    <a:lnTo>
                      <a:pt x="4" y="18"/>
                    </a:lnTo>
                    <a:lnTo>
                      <a:pt x="97" y="7"/>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60" name="2"/>
              <p:cNvSpPr/>
              <p:nvPr/>
            </p:nvSpPr>
            <p:spPr bwMode="auto">
              <a:xfrm>
                <a:off x="4246563" y="3403600"/>
                <a:ext cx="155575" cy="25400"/>
              </a:xfrm>
              <a:custGeom>
                <a:avLst/>
                <a:gdLst>
                  <a:gd name="T0" fmla="*/ 98 w 98"/>
                  <a:gd name="T1" fmla="*/ 7 h 16"/>
                  <a:gd name="T2" fmla="*/ 94 w 98"/>
                  <a:gd name="T3" fmla="*/ 0 h 16"/>
                  <a:gd name="T4" fmla="*/ 0 w 98"/>
                  <a:gd name="T5" fmla="*/ 9 h 16"/>
                  <a:gd name="T6" fmla="*/ 3 w 98"/>
                  <a:gd name="T7" fmla="*/ 16 h 16"/>
                  <a:gd name="T8" fmla="*/ 98 w 98"/>
                  <a:gd name="T9" fmla="*/ 7 h 16"/>
                </a:gdLst>
                <a:ahLst/>
                <a:cxnLst>
                  <a:cxn ang="0">
                    <a:pos x="T0" y="T1"/>
                  </a:cxn>
                  <a:cxn ang="0">
                    <a:pos x="T2" y="T3"/>
                  </a:cxn>
                  <a:cxn ang="0">
                    <a:pos x="T4" y="T5"/>
                  </a:cxn>
                  <a:cxn ang="0">
                    <a:pos x="T6" y="T7"/>
                  </a:cxn>
                  <a:cxn ang="0">
                    <a:pos x="T8" y="T9"/>
                  </a:cxn>
                </a:cxnLst>
                <a:rect l="0" t="0" r="r" b="b"/>
                <a:pathLst>
                  <a:path w="98" h="16">
                    <a:moveTo>
                      <a:pt x="98" y="7"/>
                    </a:moveTo>
                    <a:lnTo>
                      <a:pt x="94" y="0"/>
                    </a:lnTo>
                    <a:lnTo>
                      <a:pt x="0" y="9"/>
                    </a:lnTo>
                    <a:lnTo>
                      <a:pt x="3" y="16"/>
                    </a:lnTo>
                    <a:lnTo>
                      <a:pt x="98" y="7"/>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61" name="Freeform 347"/>
              <p:cNvSpPr/>
              <p:nvPr/>
            </p:nvSpPr>
            <p:spPr bwMode="auto">
              <a:xfrm>
                <a:off x="4232275" y="3363913"/>
                <a:ext cx="153988" cy="22225"/>
              </a:xfrm>
              <a:custGeom>
                <a:avLst/>
                <a:gdLst>
                  <a:gd name="T0" fmla="*/ 97 w 97"/>
                  <a:gd name="T1" fmla="*/ 7 h 14"/>
                  <a:gd name="T2" fmla="*/ 95 w 97"/>
                  <a:gd name="T3" fmla="*/ 0 h 14"/>
                  <a:gd name="T4" fmla="*/ 0 w 97"/>
                  <a:gd name="T5" fmla="*/ 6 h 14"/>
                  <a:gd name="T6" fmla="*/ 2 w 97"/>
                  <a:gd name="T7" fmla="*/ 14 h 14"/>
                  <a:gd name="T8" fmla="*/ 97 w 97"/>
                  <a:gd name="T9" fmla="*/ 7 h 14"/>
                </a:gdLst>
                <a:ahLst/>
                <a:cxnLst>
                  <a:cxn ang="0">
                    <a:pos x="T0" y="T1"/>
                  </a:cxn>
                  <a:cxn ang="0">
                    <a:pos x="T2" y="T3"/>
                  </a:cxn>
                  <a:cxn ang="0">
                    <a:pos x="T4" y="T5"/>
                  </a:cxn>
                  <a:cxn ang="0">
                    <a:pos x="T6" y="T7"/>
                  </a:cxn>
                  <a:cxn ang="0">
                    <a:pos x="T8" y="T9"/>
                  </a:cxn>
                </a:cxnLst>
                <a:rect l="0" t="0" r="r" b="b"/>
                <a:pathLst>
                  <a:path w="97" h="14">
                    <a:moveTo>
                      <a:pt x="97" y="7"/>
                    </a:moveTo>
                    <a:lnTo>
                      <a:pt x="95" y="0"/>
                    </a:lnTo>
                    <a:lnTo>
                      <a:pt x="0" y="6"/>
                    </a:lnTo>
                    <a:lnTo>
                      <a:pt x="2" y="14"/>
                    </a:lnTo>
                    <a:lnTo>
                      <a:pt x="97" y="7"/>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62" name="Freeform 348"/>
              <p:cNvSpPr/>
              <p:nvPr/>
            </p:nvSpPr>
            <p:spPr bwMode="auto">
              <a:xfrm>
                <a:off x="4222750" y="3324225"/>
                <a:ext cx="153988" cy="17463"/>
              </a:xfrm>
              <a:custGeom>
                <a:avLst/>
                <a:gdLst>
                  <a:gd name="T0" fmla="*/ 97 w 97"/>
                  <a:gd name="T1" fmla="*/ 7 h 11"/>
                  <a:gd name="T2" fmla="*/ 96 w 97"/>
                  <a:gd name="T3" fmla="*/ 0 h 11"/>
                  <a:gd name="T4" fmla="*/ 0 w 97"/>
                  <a:gd name="T5" fmla="*/ 4 h 11"/>
                  <a:gd name="T6" fmla="*/ 1 w 97"/>
                  <a:gd name="T7" fmla="*/ 11 h 11"/>
                  <a:gd name="T8" fmla="*/ 97 w 97"/>
                  <a:gd name="T9" fmla="*/ 7 h 11"/>
                </a:gdLst>
                <a:ahLst/>
                <a:cxnLst>
                  <a:cxn ang="0">
                    <a:pos x="T0" y="T1"/>
                  </a:cxn>
                  <a:cxn ang="0">
                    <a:pos x="T2" y="T3"/>
                  </a:cxn>
                  <a:cxn ang="0">
                    <a:pos x="T4" y="T5"/>
                  </a:cxn>
                  <a:cxn ang="0">
                    <a:pos x="T6" y="T7"/>
                  </a:cxn>
                  <a:cxn ang="0">
                    <a:pos x="T8" y="T9"/>
                  </a:cxn>
                </a:cxnLst>
                <a:rect l="0" t="0" r="r" b="b"/>
                <a:pathLst>
                  <a:path w="97" h="11">
                    <a:moveTo>
                      <a:pt x="97" y="7"/>
                    </a:moveTo>
                    <a:lnTo>
                      <a:pt x="96" y="0"/>
                    </a:lnTo>
                    <a:lnTo>
                      <a:pt x="0" y="4"/>
                    </a:lnTo>
                    <a:lnTo>
                      <a:pt x="1" y="11"/>
                    </a:lnTo>
                    <a:lnTo>
                      <a:pt x="97" y="7"/>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63" name="Freeform 349"/>
              <p:cNvSpPr/>
              <p:nvPr/>
            </p:nvSpPr>
            <p:spPr bwMode="auto">
              <a:xfrm>
                <a:off x="4217988" y="3284538"/>
                <a:ext cx="152400" cy="14288"/>
              </a:xfrm>
              <a:custGeom>
                <a:avLst/>
                <a:gdLst>
                  <a:gd name="T0" fmla="*/ 96 w 96"/>
                  <a:gd name="T1" fmla="*/ 7 h 9"/>
                  <a:gd name="T2" fmla="*/ 96 w 96"/>
                  <a:gd name="T3" fmla="*/ 0 h 9"/>
                  <a:gd name="T4" fmla="*/ 0 w 96"/>
                  <a:gd name="T5" fmla="*/ 2 h 9"/>
                  <a:gd name="T6" fmla="*/ 0 w 96"/>
                  <a:gd name="T7" fmla="*/ 9 h 9"/>
                  <a:gd name="T8" fmla="*/ 96 w 96"/>
                  <a:gd name="T9" fmla="*/ 7 h 9"/>
                </a:gdLst>
                <a:ahLst/>
                <a:cxnLst>
                  <a:cxn ang="0">
                    <a:pos x="T0" y="T1"/>
                  </a:cxn>
                  <a:cxn ang="0">
                    <a:pos x="T2" y="T3"/>
                  </a:cxn>
                  <a:cxn ang="0">
                    <a:pos x="T4" y="T5"/>
                  </a:cxn>
                  <a:cxn ang="0">
                    <a:pos x="T6" y="T7"/>
                  </a:cxn>
                  <a:cxn ang="0">
                    <a:pos x="T8" y="T9"/>
                  </a:cxn>
                </a:cxnLst>
                <a:rect l="0" t="0" r="r" b="b"/>
                <a:pathLst>
                  <a:path w="96" h="9">
                    <a:moveTo>
                      <a:pt x="96" y="7"/>
                    </a:moveTo>
                    <a:lnTo>
                      <a:pt x="96" y="0"/>
                    </a:lnTo>
                    <a:lnTo>
                      <a:pt x="0" y="2"/>
                    </a:lnTo>
                    <a:lnTo>
                      <a:pt x="0" y="9"/>
                    </a:lnTo>
                    <a:lnTo>
                      <a:pt x="96" y="7"/>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64" name="Freeform 350"/>
              <p:cNvSpPr/>
              <p:nvPr/>
            </p:nvSpPr>
            <p:spPr bwMode="auto">
              <a:xfrm>
                <a:off x="4217988" y="3243263"/>
                <a:ext cx="152400" cy="12700"/>
              </a:xfrm>
              <a:custGeom>
                <a:avLst/>
                <a:gdLst>
                  <a:gd name="T0" fmla="*/ 96 w 96"/>
                  <a:gd name="T1" fmla="*/ 8 h 8"/>
                  <a:gd name="T2" fmla="*/ 96 w 96"/>
                  <a:gd name="T3" fmla="*/ 0 h 8"/>
                  <a:gd name="T4" fmla="*/ 0 w 96"/>
                  <a:gd name="T5" fmla="*/ 0 h 8"/>
                  <a:gd name="T6" fmla="*/ 0 w 96"/>
                  <a:gd name="T7" fmla="*/ 7 h 8"/>
                  <a:gd name="T8" fmla="*/ 96 w 96"/>
                  <a:gd name="T9" fmla="*/ 8 h 8"/>
                </a:gdLst>
                <a:ahLst/>
                <a:cxnLst>
                  <a:cxn ang="0">
                    <a:pos x="T0" y="T1"/>
                  </a:cxn>
                  <a:cxn ang="0">
                    <a:pos x="T2" y="T3"/>
                  </a:cxn>
                  <a:cxn ang="0">
                    <a:pos x="T4" y="T5"/>
                  </a:cxn>
                  <a:cxn ang="0">
                    <a:pos x="T6" y="T7"/>
                  </a:cxn>
                  <a:cxn ang="0">
                    <a:pos x="T8" y="T9"/>
                  </a:cxn>
                </a:cxnLst>
                <a:rect l="0" t="0" r="r" b="b"/>
                <a:pathLst>
                  <a:path w="96" h="8">
                    <a:moveTo>
                      <a:pt x="96" y="8"/>
                    </a:moveTo>
                    <a:lnTo>
                      <a:pt x="96" y="0"/>
                    </a:lnTo>
                    <a:lnTo>
                      <a:pt x="0" y="0"/>
                    </a:lnTo>
                    <a:lnTo>
                      <a:pt x="0" y="7"/>
                    </a:lnTo>
                    <a:lnTo>
                      <a:pt x="96" y="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65" name="Freeform 351"/>
              <p:cNvSpPr/>
              <p:nvPr/>
            </p:nvSpPr>
            <p:spPr bwMode="auto">
              <a:xfrm>
                <a:off x="4221163" y="3200400"/>
                <a:ext cx="153988" cy="14288"/>
              </a:xfrm>
              <a:custGeom>
                <a:avLst/>
                <a:gdLst>
                  <a:gd name="T0" fmla="*/ 96 w 97"/>
                  <a:gd name="T1" fmla="*/ 9 h 9"/>
                  <a:gd name="T2" fmla="*/ 97 w 97"/>
                  <a:gd name="T3" fmla="*/ 2 h 9"/>
                  <a:gd name="T4" fmla="*/ 2 w 97"/>
                  <a:gd name="T5" fmla="*/ 0 h 9"/>
                  <a:gd name="T6" fmla="*/ 0 w 97"/>
                  <a:gd name="T7" fmla="*/ 7 h 9"/>
                  <a:gd name="T8" fmla="*/ 96 w 97"/>
                  <a:gd name="T9" fmla="*/ 9 h 9"/>
                </a:gdLst>
                <a:ahLst/>
                <a:cxnLst>
                  <a:cxn ang="0">
                    <a:pos x="T0" y="T1"/>
                  </a:cxn>
                  <a:cxn ang="0">
                    <a:pos x="T2" y="T3"/>
                  </a:cxn>
                  <a:cxn ang="0">
                    <a:pos x="T4" y="T5"/>
                  </a:cxn>
                  <a:cxn ang="0">
                    <a:pos x="T6" y="T7"/>
                  </a:cxn>
                  <a:cxn ang="0">
                    <a:pos x="T8" y="T9"/>
                  </a:cxn>
                </a:cxnLst>
                <a:rect l="0" t="0" r="r" b="b"/>
                <a:pathLst>
                  <a:path w="97" h="9">
                    <a:moveTo>
                      <a:pt x="96" y="9"/>
                    </a:moveTo>
                    <a:lnTo>
                      <a:pt x="97" y="2"/>
                    </a:lnTo>
                    <a:lnTo>
                      <a:pt x="2" y="0"/>
                    </a:lnTo>
                    <a:lnTo>
                      <a:pt x="0" y="7"/>
                    </a:lnTo>
                    <a:lnTo>
                      <a:pt x="96" y="9"/>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66" name="Freeform 352"/>
              <p:cNvSpPr/>
              <p:nvPr/>
            </p:nvSpPr>
            <p:spPr bwMode="auto">
              <a:xfrm>
                <a:off x="4230688" y="3155950"/>
                <a:ext cx="153988" cy="19050"/>
              </a:xfrm>
              <a:custGeom>
                <a:avLst/>
                <a:gdLst>
                  <a:gd name="T0" fmla="*/ 96 w 97"/>
                  <a:gd name="T1" fmla="*/ 12 h 12"/>
                  <a:gd name="T2" fmla="*/ 97 w 97"/>
                  <a:gd name="T3" fmla="*/ 5 h 12"/>
                  <a:gd name="T4" fmla="*/ 2 w 97"/>
                  <a:gd name="T5" fmla="*/ 0 h 12"/>
                  <a:gd name="T6" fmla="*/ 0 w 97"/>
                  <a:gd name="T7" fmla="*/ 7 h 12"/>
                  <a:gd name="T8" fmla="*/ 96 w 97"/>
                  <a:gd name="T9" fmla="*/ 12 h 12"/>
                </a:gdLst>
                <a:ahLst/>
                <a:cxnLst>
                  <a:cxn ang="0">
                    <a:pos x="T0" y="T1"/>
                  </a:cxn>
                  <a:cxn ang="0">
                    <a:pos x="T2" y="T3"/>
                  </a:cxn>
                  <a:cxn ang="0">
                    <a:pos x="T4" y="T5"/>
                  </a:cxn>
                  <a:cxn ang="0">
                    <a:pos x="T6" y="T7"/>
                  </a:cxn>
                  <a:cxn ang="0">
                    <a:pos x="T8" y="T9"/>
                  </a:cxn>
                </a:cxnLst>
                <a:rect l="0" t="0" r="r" b="b"/>
                <a:pathLst>
                  <a:path w="97" h="12">
                    <a:moveTo>
                      <a:pt x="96" y="12"/>
                    </a:moveTo>
                    <a:lnTo>
                      <a:pt x="97" y="5"/>
                    </a:lnTo>
                    <a:lnTo>
                      <a:pt x="2" y="0"/>
                    </a:lnTo>
                    <a:lnTo>
                      <a:pt x="0" y="7"/>
                    </a:lnTo>
                    <a:lnTo>
                      <a:pt x="96" y="1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67" name="Freeform 353"/>
              <p:cNvSpPr/>
              <p:nvPr/>
            </p:nvSpPr>
            <p:spPr bwMode="auto">
              <a:xfrm>
                <a:off x="4244975" y="3111500"/>
                <a:ext cx="155575" cy="23813"/>
              </a:xfrm>
              <a:custGeom>
                <a:avLst/>
                <a:gdLst>
                  <a:gd name="T0" fmla="*/ 95 w 98"/>
                  <a:gd name="T1" fmla="*/ 15 h 15"/>
                  <a:gd name="T2" fmla="*/ 98 w 98"/>
                  <a:gd name="T3" fmla="*/ 8 h 15"/>
                  <a:gd name="T4" fmla="*/ 3 w 98"/>
                  <a:gd name="T5" fmla="*/ 0 h 15"/>
                  <a:gd name="T6" fmla="*/ 0 w 98"/>
                  <a:gd name="T7" fmla="*/ 8 h 15"/>
                  <a:gd name="T8" fmla="*/ 95 w 98"/>
                  <a:gd name="T9" fmla="*/ 15 h 15"/>
                </a:gdLst>
                <a:ahLst/>
                <a:cxnLst>
                  <a:cxn ang="0">
                    <a:pos x="T0" y="T1"/>
                  </a:cxn>
                  <a:cxn ang="0">
                    <a:pos x="T2" y="T3"/>
                  </a:cxn>
                  <a:cxn ang="0">
                    <a:pos x="T4" y="T5"/>
                  </a:cxn>
                  <a:cxn ang="0">
                    <a:pos x="T6" y="T7"/>
                  </a:cxn>
                  <a:cxn ang="0">
                    <a:pos x="T8" y="T9"/>
                  </a:cxn>
                </a:cxnLst>
                <a:rect l="0" t="0" r="r" b="b"/>
                <a:pathLst>
                  <a:path w="98" h="15">
                    <a:moveTo>
                      <a:pt x="95" y="15"/>
                    </a:moveTo>
                    <a:lnTo>
                      <a:pt x="98" y="8"/>
                    </a:lnTo>
                    <a:lnTo>
                      <a:pt x="3" y="0"/>
                    </a:lnTo>
                    <a:lnTo>
                      <a:pt x="0" y="8"/>
                    </a:lnTo>
                    <a:lnTo>
                      <a:pt x="95" y="1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68" name="Freeform 354"/>
              <p:cNvSpPr/>
              <p:nvPr/>
            </p:nvSpPr>
            <p:spPr bwMode="auto">
              <a:xfrm>
                <a:off x="4265613" y="3070225"/>
                <a:ext cx="153988" cy="25400"/>
              </a:xfrm>
              <a:custGeom>
                <a:avLst/>
                <a:gdLst>
                  <a:gd name="T0" fmla="*/ 93 w 97"/>
                  <a:gd name="T1" fmla="*/ 16 h 16"/>
                  <a:gd name="T2" fmla="*/ 97 w 97"/>
                  <a:gd name="T3" fmla="*/ 9 h 16"/>
                  <a:gd name="T4" fmla="*/ 3 w 97"/>
                  <a:gd name="T5" fmla="*/ 0 h 16"/>
                  <a:gd name="T6" fmla="*/ 0 w 97"/>
                  <a:gd name="T7" fmla="*/ 7 h 16"/>
                  <a:gd name="T8" fmla="*/ 93 w 97"/>
                  <a:gd name="T9" fmla="*/ 16 h 16"/>
                </a:gdLst>
                <a:ahLst/>
                <a:cxnLst>
                  <a:cxn ang="0">
                    <a:pos x="T0" y="T1"/>
                  </a:cxn>
                  <a:cxn ang="0">
                    <a:pos x="T2" y="T3"/>
                  </a:cxn>
                  <a:cxn ang="0">
                    <a:pos x="T4" y="T5"/>
                  </a:cxn>
                  <a:cxn ang="0">
                    <a:pos x="T6" y="T7"/>
                  </a:cxn>
                  <a:cxn ang="0">
                    <a:pos x="T8" y="T9"/>
                  </a:cxn>
                </a:cxnLst>
                <a:rect l="0" t="0" r="r" b="b"/>
                <a:pathLst>
                  <a:path w="97" h="16">
                    <a:moveTo>
                      <a:pt x="93" y="16"/>
                    </a:moveTo>
                    <a:lnTo>
                      <a:pt x="97" y="9"/>
                    </a:lnTo>
                    <a:lnTo>
                      <a:pt x="3" y="0"/>
                    </a:lnTo>
                    <a:lnTo>
                      <a:pt x="0" y="7"/>
                    </a:lnTo>
                    <a:lnTo>
                      <a:pt x="93" y="1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69" name="Freeform 355"/>
              <p:cNvSpPr/>
              <p:nvPr/>
            </p:nvSpPr>
            <p:spPr bwMode="auto">
              <a:xfrm>
                <a:off x="4289425" y="3027363"/>
                <a:ext cx="153988" cy="30163"/>
              </a:xfrm>
              <a:custGeom>
                <a:avLst/>
                <a:gdLst>
                  <a:gd name="T0" fmla="*/ 92 w 97"/>
                  <a:gd name="T1" fmla="*/ 19 h 19"/>
                  <a:gd name="T2" fmla="*/ 97 w 97"/>
                  <a:gd name="T3" fmla="*/ 11 h 19"/>
                  <a:gd name="T4" fmla="*/ 4 w 97"/>
                  <a:gd name="T5" fmla="*/ 0 h 19"/>
                  <a:gd name="T6" fmla="*/ 0 w 97"/>
                  <a:gd name="T7" fmla="*/ 7 h 19"/>
                  <a:gd name="T8" fmla="*/ 92 w 97"/>
                  <a:gd name="T9" fmla="*/ 19 h 19"/>
                </a:gdLst>
                <a:ahLst/>
                <a:cxnLst>
                  <a:cxn ang="0">
                    <a:pos x="T0" y="T1"/>
                  </a:cxn>
                  <a:cxn ang="0">
                    <a:pos x="T2" y="T3"/>
                  </a:cxn>
                  <a:cxn ang="0">
                    <a:pos x="T4" y="T5"/>
                  </a:cxn>
                  <a:cxn ang="0">
                    <a:pos x="T6" y="T7"/>
                  </a:cxn>
                  <a:cxn ang="0">
                    <a:pos x="T8" y="T9"/>
                  </a:cxn>
                </a:cxnLst>
                <a:rect l="0" t="0" r="r" b="b"/>
                <a:pathLst>
                  <a:path w="97" h="19">
                    <a:moveTo>
                      <a:pt x="92" y="19"/>
                    </a:moveTo>
                    <a:lnTo>
                      <a:pt x="97" y="11"/>
                    </a:lnTo>
                    <a:lnTo>
                      <a:pt x="4" y="0"/>
                    </a:lnTo>
                    <a:lnTo>
                      <a:pt x="0" y="7"/>
                    </a:lnTo>
                    <a:lnTo>
                      <a:pt x="92" y="19"/>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70" name="Freeform 356"/>
              <p:cNvSpPr/>
              <p:nvPr/>
            </p:nvSpPr>
            <p:spPr bwMode="auto">
              <a:xfrm>
                <a:off x="4318000" y="2984500"/>
                <a:ext cx="153988" cy="33338"/>
              </a:xfrm>
              <a:custGeom>
                <a:avLst/>
                <a:gdLst>
                  <a:gd name="T0" fmla="*/ 92 w 97"/>
                  <a:gd name="T1" fmla="*/ 21 h 21"/>
                  <a:gd name="T2" fmla="*/ 97 w 97"/>
                  <a:gd name="T3" fmla="*/ 14 h 21"/>
                  <a:gd name="T4" fmla="*/ 6 w 97"/>
                  <a:gd name="T5" fmla="*/ 0 h 21"/>
                  <a:gd name="T6" fmla="*/ 0 w 97"/>
                  <a:gd name="T7" fmla="*/ 8 h 21"/>
                  <a:gd name="T8" fmla="*/ 92 w 97"/>
                  <a:gd name="T9" fmla="*/ 21 h 21"/>
                </a:gdLst>
                <a:ahLst/>
                <a:cxnLst>
                  <a:cxn ang="0">
                    <a:pos x="T0" y="T1"/>
                  </a:cxn>
                  <a:cxn ang="0">
                    <a:pos x="T2" y="T3"/>
                  </a:cxn>
                  <a:cxn ang="0">
                    <a:pos x="T4" y="T5"/>
                  </a:cxn>
                  <a:cxn ang="0">
                    <a:pos x="T6" y="T7"/>
                  </a:cxn>
                  <a:cxn ang="0">
                    <a:pos x="T8" y="T9"/>
                  </a:cxn>
                </a:cxnLst>
                <a:rect l="0" t="0" r="r" b="b"/>
                <a:pathLst>
                  <a:path w="97" h="21">
                    <a:moveTo>
                      <a:pt x="92" y="21"/>
                    </a:moveTo>
                    <a:lnTo>
                      <a:pt x="97" y="14"/>
                    </a:lnTo>
                    <a:lnTo>
                      <a:pt x="6" y="0"/>
                    </a:lnTo>
                    <a:lnTo>
                      <a:pt x="0" y="8"/>
                    </a:lnTo>
                    <a:lnTo>
                      <a:pt x="92" y="2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71" name="Freeform 357"/>
              <p:cNvSpPr/>
              <p:nvPr/>
            </p:nvSpPr>
            <p:spPr bwMode="auto">
              <a:xfrm>
                <a:off x="4352925" y="2944813"/>
                <a:ext cx="150813" cy="34925"/>
              </a:xfrm>
              <a:custGeom>
                <a:avLst/>
                <a:gdLst>
                  <a:gd name="T0" fmla="*/ 89 w 95"/>
                  <a:gd name="T1" fmla="*/ 22 h 22"/>
                  <a:gd name="T2" fmla="*/ 95 w 95"/>
                  <a:gd name="T3" fmla="*/ 16 h 22"/>
                  <a:gd name="T4" fmla="*/ 7 w 95"/>
                  <a:gd name="T5" fmla="*/ 0 h 22"/>
                  <a:gd name="T6" fmla="*/ 0 w 95"/>
                  <a:gd name="T7" fmla="*/ 7 h 22"/>
                  <a:gd name="T8" fmla="*/ 89 w 95"/>
                  <a:gd name="T9" fmla="*/ 22 h 22"/>
                </a:gdLst>
                <a:ahLst/>
                <a:cxnLst>
                  <a:cxn ang="0">
                    <a:pos x="T0" y="T1"/>
                  </a:cxn>
                  <a:cxn ang="0">
                    <a:pos x="T2" y="T3"/>
                  </a:cxn>
                  <a:cxn ang="0">
                    <a:pos x="T4" y="T5"/>
                  </a:cxn>
                  <a:cxn ang="0">
                    <a:pos x="T6" y="T7"/>
                  </a:cxn>
                  <a:cxn ang="0">
                    <a:pos x="T8" y="T9"/>
                  </a:cxn>
                </a:cxnLst>
                <a:rect l="0" t="0" r="r" b="b"/>
                <a:pathLst>
                  <a:path w="95" h="22">
                    <a:moveTo>
                      <a:pt x="89" y="22"/>
                    </a:moveTo>
                    <a:lnTo>
                      <a:pt x="95" y="16"/>
                    </a:lnTo>
                    <a:lnTo>
                      <a:pt x="7" y="0"/>
                    </a:lnTo>
                    <a:lnTo>
                      <a:pt x="0" y="7"/>
                    </a:lnTo>
                    <a:lnTo>
                      <a:pt x="89" y="2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72" name="Freeform 358"/>
              <p:cNvSpPr/>
              <p:nvPr/>
            </p:nvSpPr>
            <p:spPr bwMode="auto">
              <a:xfrm>
                <a:off x="4392613" y="2905125"/>
                <a:ext cx="149225" cy="38100"/>
              </a:xfrm>
              <a:custGeom>
                <a:avLst/>
                <a:gdLst>
                  <a:gd name="T0" fmla="*/ 87 w 94"/>
                  <a:gd name="T1" fmla="*/ 24 h 24"/>
                  <a:gd name="T2" fmla="*/ 94 w 94"/>
                  <a:gd name="T3" fmla="*/ 17 h 24"/>
                  <a:gd name="T4" fmla="*/ 7 w 94"/>
                  <a:gd name="T5" fmla="*/ 0 h 24"/>
                  <a:gd name="T6" fmla="*/ 0 w 94"/>
                  <a:gd name="T7" fmla="*/ 6 h 24"/>
                  <a:gd name="T8" fmla="*/ 87 w 94"/>
                  <a:gd name="T9" fmla="*/ 24 h 24"/>
                </a:gdLst>
                <a:ahLst/>
                <a:cxnLst>
                  <a:cxn ang="0">
                    <a:pos x="T0" y="T1"/>
                  </a:cxn>
                  <a:cxn ang="0">
                    <a:pos x="T2" y="T3"/>
                  </a:cxn>
                  <a:cxn ang="0">
                    <a:pos x="T4" y="T5"/>
                  </a:cxn>
                  <a:cxn ang="0">
                    <a:pos x="T6" y="T7"/>
                  </a:cxn>
                  <a:cxn ang="0">
                    <a:pos x="T8" y="T9"/>
                  </a:cxn>
                </a:cxnLst>
                <a:rect l="0" t="0" r="r" b="b"/>
                <a:pathLst>
                  <a:path w="94" h="24">
                    <a:moveTo>
                      <a:pt x="87" y="24"/>
                    </a:moveTo>
                    <a:lnTo>
                      <a:pt x="94" y="17"/>
                    </a:lnTo>
                    <a:lnTo>
                      <a:pt x="7" y="0"/>
                    </a:lnTo>
                    <a:lnTo>
                      <a:pt x="0" y="6"/>
                    </a:lnTo>
                    <a:lnTo>
                      <a:pt x="87" y="2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73" name="Freeform 359"/>
              <p:cNvSpPr/>
              <p:nvPr/>
            </p:nvSpPr>
            <p:spPr bwMode="auto">
              <a:xfrm>
                <a:off x="4435475" y="2865438"/>
                <a:ext cx="147638" cy="41275"/>
              </a:xfrm>
              <a:custGeom>
                <a:avLst/>
                <a:gdLst>
                  <a:gd name="T0" fmla="*/ 85 w 93"/>
                  <a:gd name="T1" fmla="*/ 26 h 26"/>
                  <a:gd name="T2" fmla="*/ 93 w 93"/>
                  <a:gd name="T3" fmla="*/ 20 h 26"/>
                  <a:gd name="T4" fmla="*/ 8 w 93"/>
                  <a:gd name="T5" fmla="*/ 0 h 26"/>
                  <a:gd name="T6" fmla="*/ 0 w 93"/>
                  <a:gd name="T7" fmla="*/ 6 h 26"/>
                  <a:gd name="T8" fmla="*/ 85 w 93"/>
                  <a:gd name="T9" fmla="*/ 26 h 26"/>
                </a:gdLst>
                <a:ahLst/>
                <a:cxnLst>
                  <a:cxn ang="0">
                    <a:pos x="T0" y="T1"/>
                  </a:cxn>
                  <a:cxn ang="0">
                    <a:pos x="T2" y="T3"/>
                  </a:cxn>
                  <a:cxn ang="0">
                    <a:pos x="T4" y="T5"/>
                  </a:cxn>
                  <a:cxn ang="0">
                    <a:pos x="T6" y="T7"/>
                  </a:cxn>
                  <a:cxn ang="0">
                    <a:pos x="T8" y="T9"/>
                  </a:cxn>
                </a:cxnLst>
                <a:rect l="0" t="0" r="r" b="b"/>
                <a:pathLst>
                  <a:path w="93" h="26">
                    <a:moveTo>
                      <a:pt x="85" y="26"/>
                    </a:moveTo>
                    <a:lnTo>
                      <a:pt x="93" y="20"/>
                    </a:lnTo>
                    <a:lnTo>
                      <a:pt x="8" y="0"/>
                    </a:lnTo>
                    <a:lnTo>
                      <a:pt x="0" y="6"/>
                    </a:lnTo>
                    <a:lnTo>
                      <a:pt x="85" y="2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74" name="Freeform 360"/>
              <p:cNvSpPr/>
              <p:nvPr/>
            </p:nvSpPr>
            <p:spPr bwMode="auto">
              <a:xfrm>
                <a:off x="4483100" y="2827338"/>
                <a:ext cx="146050" cy="44450"/>
              </a:xfrm>
              <a:custGeom>
                <a:avLst/>
                <a:gdLst>
                  <a:gd name="T0" fmla="*/ 83 w 92"/>
                  <a:gd name="T1" fmla="*/ 28 h 28"/>
                  <a:gd name="T2" fmla="*/ 92 w 92"/>
                  <a:gd name="T3" fmla="*/ 21 h 28"/>
                  <a:gd name="T4" fmla="*/ 9 w 92"/>
                  <a:gd name="T5" fmla="*/ 0 h 28"/>
                  <a:gd name="T6" fmla="*/ 0 w 92"/>
                  <a:gd name="T7" fmla="*/ 6 h 28"/>
                  <a:gd name="T8" fmla="*/ 83 w 92"/>
                  <a:gd name="T9" fmla="*/ 28 h 28"/>
                </a:gdLst>
                <a:ahLst/>
                <a:cxnLst>
                  <a:cxn ang="0">
                    <a:pos x="T0" y="T1"/>
                  </a:cxn>
                  <a:cxn ang="0">
                    <a:pos x="T2" y="T3"/>
                  </a:cxn>
                  <a:cxn ang="0">
                    <a:pos x="T4" y="T5"/>
                  </a:cxn>
                  <a:cxn ang="0">
                    <a:pos x="T6" y="T7"/>
                  </a:cxn>
                  <a:cxn ang="0">
                    <a:pos x="T8" y="T9"/>
                  </a:cxn>
                </a:cxnLst>
                <a:rect l="0" t="0" r="r" b="b"/>
                <a:pathLst>
                  <a:path w="92" h="28">
                    <a:moveTo>
                      <a:pt x="83" y="28"/>
                    </a:moveTo>
                    <a:lnTo>
                      <a:pt x="92" y="21"/>
                    </a:lnTo>
                    <a:lnTo>
                      <a:pt x="9" y="0"/>
                    </a:lnTo>
                    <a:lnTo>
                      <a:pt x="0" y="6"/>
                    </a:lnTo>
                    <a:lnTo>
                      <a:pt x="83" y="2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75" name="Freeform 361"/>
              <p:cNvSpPr/>
              <p:nvPr/>
            </p:nvSpPr>
            <p:spPr bwMode="auto">
              <a:xfrm>
                <a:off x="4537075" y="2790825"/>
                <a:ext cx="141288" cy="47625"/>
              </a:xfrm>
              <a:custGeom>
                <a:avLst/>
                <a:gdLst>
                  <a:gd name="T0" fmla="*/ 79 w 89"/>
                  <a:gd name="T1" fmla="*/ 30 h 30"/>
                  <a:gd name="T2" fmla="*/ 89 w 89"/>
                  <a:gd name="T3" fmla="*/ 23 h 30"/>
                  <a:gd name="T4" fmla="*/ 9 w 89"/>
                  <a:gd name="T5" fmla="*/ 0 h 30"/>
                  <a:gd name="T6" fmla="*/ 0 w 89"/>
                  <a:gd name="T7" fmla="*/ 6 h 30"/>
                  <a:gd name="T8" fmla="*/ 79 w 89"/>
                  <a:gd name="T9" fmla="*/ 30 h 30"/>
                </a:gdLst>
                <a:ahLst/>
                <a:cxnLst>
                  <a:cxn ang="0">
                    <a:pos x="T0" y="T1"/>
                  </a:cxn>
                  <a:cxn ang="0">
                    <a:pos x="T2" y="T3"/>
                  </a:cxn>
                  <a:cxn ang="0">
                    <a:pos x="T4" y="T5"/>
                  </a:cxn>
                  <a:cxn ang="0">
                    <a:pos x="T6" y="T7"/>
                  </a:cxn>
                  <a:cxn ang="0">
                    <a:pos x="T8" y="T9"/>
                  </a:cxn>
                </a:cxnLst>
                <a:rect l="0" t="0" r="r" b="b"/>
                <a:pathLst>
                  <a:path w="89" h="30">
                    <a:moveTo>
                      <a:pt x="79" y="30"/>
                    </a:moveTo>
                    <a:lnTo>
                      <a:pt x="89" y="23"/>
                    </a:lnTo>
                    <a:lnTo>
                      <a:pt x="9" y="0"/>
                    </a:lnTo>
                    <a:lnTo>
                      <a:pt x="0" y="6"/>
                    </a:lnTo>
                    <a:lnTo>
                      <a:pt x="79" y="3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76" name="3"/>
              <p:cNvSpPr/>
              <p:nvPr/>
            </p:nvSpPr>
            <p:spPr bwMode="auto">
              <a:xfrm>
                <a:off x="4594225" y="2754313"/>
                <a:ext cx="136525" cy="50800"/>
              </a:xfrm>
              <a:custGeom>
                <a:avLst/>
                <a:gdLst>
                  <a:gd name="T0" fmla="*/ 76 w 86"/>
                  <a:gd name="T1" fmla="*/ 32 h 32"/>
                  <a:gd name="T2" fmla="*/ 86 w 86"/>
                  <a:gd name="T3" fmla="*/ 26 h 32"/>
                  <a:gd name="T4" fmla="*/ 10 w 86"/>
                  <a:gd name="T5" fmla="*/ 0 h 32"/>
                  <a:gd name="T6" fmla="*/ 0 w 86"/>
                  <a:gd name="T7" fmla="*/ 6 h 32"/>
                  <a:gd name="T8" fmla="*/ 76 w 86"/>
                  <a:gd name="T9" fmla="*/ 32 h 32"/>
                </a:gdLst>
                <a:ahLst/>
                <a:cxnLst>
                  <a:cxn ang="0">
                    <a:pos x="T0" y="T1"/>
                  </a:cxn>
                  <a:cxn ang="0">
                    <a:pos x="T2" y="T3"/>
                  </a:cxn>
                  <a:cxn ang="0">
                    <a:pos x="T4" y="T5"/>
                  </a:cxn>
                  <a:cxn ang="0">
                    <a:pos x="T6" y="T7"/>
                  </a:cxn>
                  <a:cxn ang="0">
                    <a:pos x="T8" y="T9"/>
                  </a:cxn>
                </a:cxnLst>
                <a:rect l="0" t="0" r="r" b="b"/>
                <a:pathLst>
                  <a:path w="86" h="32">
                    <a:moveTo>
                      <a:pt x="76" y="32"/>
                    </a:moveTo>
                    <a:lnTo>
                      <a:pt x="86" y="26"/>
                    </a:lnTo>
                    <a:lnTo>
                      <a:pt x="10" y="0"/>
                    </a:lnTo>
                    <a:lnTo>
                      <a:pt x="0" y="6"/>
                    </a:lnTo>
                    <a:lnTo>
                      <a:pt x="76" y="3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77" name="Freeform 363"/>
              <p:cNvSpPr/>
              <p:nvPr/>
            </p:nvSpPr>
            <p:spPr bwMode="auto">
              <a:xfrm>
                <a:off x="4654550" y="2720975"/>
                <a:ext cx="133350" cy="52388"/>
              </a:xfrm>
              <a:custGeom>
                <a:avLst/>
                <a:gdLst>
                  <a:gd name="T0" fmla="*/ 74 w 84"/>
                  <a:gd name="T1" fmla="*/ 33 h 33"/>
                  <a:gd name="T2" fmla="*/ 84 w 84"/>
                  <a:gd name="T3" fmla="*/ 27 h 33"/>
                  <a:gd name="T4" fmla="*/ 11 w 84"/>
                  <a:gd name="T5" fmla="*/ 0 h 33"/>
                  <a:gd name="T6" fmla="*/ 0 w 84"/>
                  <a:gd name="T7" fmla="*/ 5 h 33"/>
                  <a:gd name="T8" fmla="*/ 74 w 84"/>
                  <a:gd name="T9" fmla="*/ 33 h 33"/>
                </a:gdLst>
                <a:ahLst/>
                <a:cxnLst>
                  <a:cxn ang="0">
                    <a:pos x="T0" y="T1"/>
                  </a:cxn>
                  <a:cxn ang="0">
                    <a:pos x="T2" y="T3"/>
                  </a:cxn>
                  <a:cxn ang="0">
                    <a:pos x="T4" y="T5"/>
                  </a:cxn>
                  <a:cxn ang="0">
                    <a:pos x="T6" y="T7"/>
                  </a:cxn>
                  <a:cxn ang="0">
                    <a:pos x="T8" y="T9"/>
                  </a:cxn>
                </a:cxnLst>
                <a:rect l="0" t="0" r="r" b="b"/>
                <a:pathLst>
                  <a:path w="84" h="33">
                    <a:moveTo>
                      <a:pt x="74" y="33"/>
                    </a:moveTo>
                    <a:lnTo>
                      <a:pt x="84" y="27"/>
                    </a:lnTo>
                    <a:lnTo>
                      <a:pt x="11" y="0"/>
                    </a:lnTo>
                    <a:lnTo>
                      <a:pt x="0" y="5"/>
                    </a:lnTo>
                    <a:lnTo>
                      <a:pt x="74" y="3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78" name="Freeform 364"/>
              <p:cNvSpPr/>
              <p:nvPr/>
            </p:nvSpPr>
            <p:spPr bwMode="auto">
              <a:xfrm>
                <a:off x="4719638" y="2687638"/>
                <a:ext cx="128588" cy="53975"/>
              </a:xfrm>
              <a:custGeom>
                <a:avLst/>
                <a:gdLst>
                  <a:gd name="T0" fmla="*/ 70 w 81"/>
                  <a:gd name="T1" fmla="*/ 34 h 34"/>
                  <a:gd name="T2" fmla="*/ 81 w 81"/>
                  <a:gd name="T3" fmla="*/ 29 h 34"/>
                  <a:gd name="T4" fmla="*/ 12 w 81"/>
                  <a:gd name="T5" fmla="*/ 0 h 34"/>
                  <a:gd name="T6" fmla="*/ 0 w 81"/>
                  <a:gd name="T7" fmla="*/ 5 h 34"/>
                  <a:gd name="T8" fmla="*/ 70 w 81"/>
                  <a:gd name="T9" fmla="*/ 34 h 34"/>
                </a:gdLst>
                <a:ahLst/>
                <a:cxnLst>
                  <a:cxn ang="0">
                    <a:pos x="T0" y="T1"/>
                  </a:cxn>
                  <a:cxn ang="0">
                    <a:pos x="T2" y="T3"/>
                  </a:cxn>
                  <a:cxn ang="0">
                    <a:pos x="T4" y="T5"/>
                  </a:cxn>
                  <a:cxn ang="0">
                    <a:pos x="T6" y="T7"/>
                  </a:cxn>
                  <a:cxn ang="0">
                    <a:pos x="T8" y="T9"/>
                  </a:cxn>
                </a:cxnLst>
                <a:rect l="0" t="0" r="r" b="b"/>
                <a:pathLst>
                  <a:path w="81" h="34">
                    <a:moveTo>
                      <a:pt x="70" y="34"/>
                    </a:moveTo>
                    <a:lnTo>
                      <a:pt x="81" y="29"/>
                    </a:lnTo>
                    <a:lnTo>
                      <a:pt x="12" y="0"/>
                    </a:lnTo>
                    <a:lnTo>
                      <a:pt x="0" y="5"/>
                    </a:lnTo>
                    <a:lnTo>
                      <a:pt x="70" y="3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79" name="Freeform 365"/>
              <p:cNvSpPr/>
              <p:nvPr/>
            </p:nvSpPr>
            <p:spPr bwMode="auto">
              <a:xfrm>
                <a:off x="4787900" y="2657475"/>
                <a:ext cx="125413" cy="55563"/>
              </a:xfrm>
              <a:custGeom>
                <a:avLst/>
                <a:gdLst>
                  <a:gd name="T0" fmla="*/ 67 w 79"/>
                  <a:gd name="T1" fmla="*/ 35 h 35"/>
                  <a:gd name="T2" fmla="*/ 79 w 79"/>
                  <a:gd name="T3" fmla="*/ 30 h 35"/>
                  <a:gd name="T4" fmla="*/ 13 w 79"/>
                  <a:gd name="T5" fmla="*/ 0 h 35"/>
                  <a:gd name="T6" fmla="*/ 0 w 79"/>
                  <a:gd name="T7" fmla="*/ 4 h 35"/>
                  <a:gd name="T8" fmla="*/ 67 w 79"/>
                  <a:gd name="T9" fmla="*/ 35 h 35"/>
                </a:gdLst>
                <a:ahLst/>
                <a:cxnLst>
                  <a:cxn ang="0">
                    <a:pos x="T0" y="T1"/>
                  </a:cxn>
                  <a:cxn ang="0">
                    <a:pos x="T2" y="T3"/>
                  </a:cxn>
                  <a:cxn ang="0">
                    <a:pos x="T4" y="T5"/>
                  </a:cxn>
                  <a:cxn ang="0">
                    <a:pos x="T6" y="T7"/>
                  </a:cxn>
                  <a:cxn ang="0">
                    <a:pos x="T8" y="T9"/>
                  </a:cxn>
                </a:cxnLst>
                <a:rect l="0" t="0" r="r" b="b"/>
                <a:pathLst>
                  <a:path w="79" h="35">
                    <a:moveTo>
                      <a:pt x="67" y="35"/>
                    </a:moveTo>
                    <a:lnTo>
                      <a:pt x="79" y="30"/>
                    </a:lnTo>
                    <a:lnTo>
                      <a:pt x="13" y="0"/>
                    </a:lnTo>
                    <a:lnTo>
                      <a:pt x="0" y="4"/>
                    </a:lnTo>
                    <a:lnTo>
                      <a:pt x="67" y="3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80" name="Freeform 366"/>
              <p:cNvSpPr/>
              <p:nvPr/>
            </p:nvSpPr>
            <p:spPr bwMode="auto">
              <a:xfrm>
                <a:off x="4860925" y="2627313"/>
                <a:ext cx="119063" cy="58738"/>
              </a:xfrm>
              <a:custGeom>
                <a:avLst/>
                <a:gdLst>
                  <a:gd name="T0" fmla="*/ 63 w 75"/>
                  <a:gd name="T1" fmla="*/ 37 h 37"/>
                  <a:gd name="T2" fmla="*/ 75 w 75"/>
                  <a:gd name="T3" fmla="*/ 32 h 37"/>
                  <a:gd name="T4" fmla="*/ 12 w 75"/>
                  <a:gd name="T5" fmla="*/ 0 h 37"/>
                  <a:gd name="T6" fmla="*/ 0 w 75"/>
                  <a:gd name="T7" fmla="*/ 5 h 37"/>
                  <a:gd name="T8" fmla="*/ 63 w 75"/>
                  <a:gd name="T9" fmla="*/ 37 h 37"/>
                </a:gdLst>
                <a:ahLst/>
                <a:cxnLst>
                  <a:cxn ang="0">
                    <a:pos x="T0" y="T1"/>
                  </a:cxn>
                  <a:cxn ang="0">
                    <a:pos x="T2" y="T3"/>
                  </a:cxn>
                  <a:cxn ang="0">
                    <a:pos x="T4" y="T5"/>
                  </a:cxn>
                  <a:cxn ang="0">
                    <a:pos x="T6" y="T7"/>
                  </a:cxn>
                  <a:cxn ang="0">
                    <a:pos x="T8" y="T9"/>
                  </a:cxn>
                </a:cxnLst>
                <a:rect l="0" t="0" r="r" b="b"/>
                <a:pathLst>
                  <a:path w="75" h="37">
                    <a:moveTo>
                      <a:pt x="63" y="37"/>
                    </a:moveTo>
                    <a:lnTo>
                      <a:pt x="75" y="32"/>
                    </a:lnTo>
                    <a:lnTo>
                      <a:pt x="12" y="0"/>
                    </a:lnTo>
                    <a:lnTo>
                      <a:pt x="0" y="5"/>
                    </a:lnTo>
                    <a:lnTo>
                      <a:pt x="63" y="37"/>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81" name="Freeform 367"/>
              <p:cNvSpPr/>
              <p:nvPr/>
            </p:nvSpPr>
            <p:spPr bwMode="auto">
              <a:xfrm>
                <a:off x="4935538" y="2598738"/>
                <a:ext cx="115888" cy="60325"/>
              </a:xfrm>
              <a:custGeom>
                <a:avLst/>
                <a:gdLst>
                  <a:gd name="T0" fmla="*/ 60 w 73"/>
                  <a:gd name="T1" fmla="*/ 38 h 38"/>
                  <a:gd name="T2" fmla="*/ 73 w 73"/>
                  <a:gd name="T3" fmla="*/ 34 h 38"/>
                  <a:gd name="T4" fmla="*/ 13 w 73"/>
                  <a:gd name="T5" fmla="*/ 0 h 38"/>
                  <a:gd name="T6" fmla="*/ 0 w 73"/>
                  <a:gd name="T7" fmla="*/ 5 h 38"/>
                  <a:gd name="T8" fmla="*/ 60 w 73"/>
                  <a:gd name="T9" fmla="*/ 38 h 38"/>
                </a:gdLst>
                <a:ahLst/>
                <a:cxnLst>
                  <a:cxn ang="0">
                    <a:pos x="T0" y="T1"/>
                  </a:cxn>
                  <a:cxn ang="0">
                    <a:pos x="T2" y="T3"/>
                  </a:cxn>
                  <a:cxn ang="0">
                    <a:pos x="T4" y="T5"/>
                  </a:cxn>
                  <a:cxn ang="0">
                    <a:pos x="T6" y="T7"/>
                  </a:cxn>
                  <a:cxn ang="0">
                    <a:pos x="T8" y="T9"/>
                  </a:cxn>
                </a:cxnLst>
                <a:rect l="0" t="0" r="r" b="b"/>
                <a:pathLst>
                  <a:path w="73" h="38">
                    <a:moveTo>
                      <a:pt x="60" y="38"/>
                    </a:moveTo>
                    <a:lnTo>
                      <a:pt x="73" y="34"/>
                    </a:lnTo>
                    <a:lnTo>
                      <a:pt x="13" y="0"/>
                    </a:lnTo>
                    <a:lnTo>
                      <a:pt x="0" y="5"/>
                    </a:lnTo>
                    <a:lnTo>
                      <a:pt x="60" y="3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82" name="Freeform 368"/>
              <p:cNvSpPr/>
              <p:nvPr/>
            </p:nvSpPr>
            <p:spPr bwMode="auto">
              <a:xfrm>
                <a:off x="5014913" y="2573338"/>
                <a:ext cx="109538" cy="61913"/>
              </a:xfrm>
              <a:custGeom>
                <a:avLst/>
                <a:gdLst>
                  <a:gd name="T0" fmla="*/ 55 w 69"/>
                  <a:gd name="T1" fmla="*/ 39 h 39"/>
                  <a:gd name="T2" fmla="*/ 69 w 69"/>
                  <a:gd name="T3" fmla="*/ 35 h 39"/>
                  <a:gd name="T4" fmla="*/ 14 w 69"/>
                  <a:gd name="T5" fmla="*/ 0 h 39"/>
                  <a:gd name="T6" fmla="*/ 0 w 69"/>
                  <a:gd name="T7" fmla="*/ 4 h 39"/>
                  <a:gd name="T8" fmla="*/ 55 w 69"/>
                  <a:gd name="T9" fmla="*/ 39 h 39"/>
                </a:gdLst>
                <a:ahLst/>
                <a:cxnLst>
                  <a:cxn ang="0">
                    <a:pos x="T0" y="T1"/>
                  </a:cxn>
                  <a:cxn ang="0">
                    <a:pos x="T2" y="T3"/>
                  </a:cxn>
                  <a:cxn ang="0">
                    <a:pos x="T4" y="T5"/>
                  </a:cxn>
                  <a:cxn ang="0">
                    <a:pos x="T6" y="T7"/>
                  </a:cxn>
                  <a:cxn ang="0">
                    <a:pos x="T8" y="T9"/>
                  </a:cxn>
                </a:cxnLst>
                <a:rect l="0" t="0" r="r" b="b"/>
                <a:pathLst>
                  <a:path w="69" h="39">
                    <a:moveTo>
                      <a:pt x="55" y="39"/>
                    </a:moveTo>
                    <a:lnTo>
                      <a:pt x="69" y="35"/>
                    </a:lnTo>
                    <a:lnTo>
                      <a:pt x="14" y="0"/>
                    </a:lnTo>
                    <a:lnTo>
                      <a:pt x="0" y="4"/>
                    </a:lnTo>
                    <a:lnTo>
                      <a:pt x="55" y="39"/>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sp>
            <p:nvSpPr>
              <p:cNvPr id="183" name="Freeform 369"/>
              <p:cNvSpPr/>
              <p:nvPr/>
            </p:nvSpPr>
            <p:spPr bwMode="auto">
              <a:xfrm>
                <a:off x="5095875" y="2549525"/>
                <a:ext cx="104775" cy="63500"/>
              </a:xfrm>
              <a:custGeom>
                <a:avLst/>
                <a:gdLst>
                  <a:gd name="T0" fmla="*/ 51 w 66"/>
                  <a:gd name="T1" fmla="*/ 40 h 40"/>
                  <a:gd name="T2" fmla="*/ 66 w 66"/>
                  <a:gd name="T3" fmla="*/ 36 h 40"/>
                  <a:gd name="T4" fmla="*/ 15 w 66"/>
                  <a:gd name="T5" fmla="*/ 0 h 40"/>
                  <a:gd name="T6" fmla="*/ 0 w 66"/>
                  <a:gd name="T7" fmla="*/ 4 h 40"/>
                  <a:gd name="T8" fmla="*/ 51 w 66"/>
                  <a:gd name="T9" fmla="*/ 40 h 40"/>
                </a:gdLst>
                <a:ahLst/>
                <a:cxnLst>
                  <a:cxn ang="0">
                    <a:pos x="T0" y="T1"/>
                  </a:cxn>
                  <a:cxn ang="0">
                    <a:pos x="T2" y="T3"/>
                  </a:cxn>
                  <a:cxn ang="0">
                    <a:pos x="T4" y="T5"/>
                  </a:cxn>
                  <a:cxn ang="0">
                    <a:pos x="T6" y="T7"/>
                  </a:cxn>
                  <a:cxn ang="0">
                    <a:pos x="T8" y="T9"/>
                  </a:cxn>
                </a:cxnLst>
                <a:rect l="0" t="0" r="r" b="b"/>
                <a:pathLst>
                  <a:path w="66" h="40">
                    <a:moveTo>
                      <a:pt x="51" y="40"/>
                    </a:moveTo>
                    <a:lnTo>
                      <a:pt x="66" y="36"/>
                    </a:lnTo>
                    <a:lnTo>
                      <a:pt x="15" y="0"/>
                    </a:lnTo>
                    <a:lnTo>
                      <a:pt x="0" y="4"/>
                    </a:lnTo>
                    <a:lnTo>
                      <a:pt x="51" y="4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endParaRPr>
              </a:p>
            </p:txBody>
          </p:sp>
        </p:grpSp>
      </p:grpSp>
      <p:pic>
        <p:nvPicPr>
          <p:cNvPr id="185" name="图片 184"/>
          <p:cNvPicPr>
            <a:picLocks noChangeAspect="1"/>
          </p:cNvPicPr>
          <p:nvPr/>
        </p:nvPicPr>
        <p:blipFill>
          <a:blip r:embed="rId26"/>
          <a:stretch>
            <a:fillRect/>
          </a:stretch>
        </p:blipFill>
        <p:spPr>
          <a:xfrm>
            <a:off x="8734562" y="2418424"/>
            <a:ext cx="1828165" cy="2695379"/>
          </a:xfrm>
          <a:prstGeom prst="rect">
            <a:avLst/>
          </a:prstGeom>
          <a:effectLst>
            <a:outerShdw blurRad="76200" dir="18900000" sy="23000" kx="-1200000" algn="bl" rotWithShape="0">
              <a:prstClr val="black">
                <a:alpha val="20000"/>
              </a:prstClr>
            </a:outerShdw>
          </a:effectLst>
        </p:spPr>
      </p:pic>
      <p:sp>
        <p:nvSpPr>
          <p:cNvPr id="258" name="矩形: 圆角 257"/>
          <p:cNvSpPr/>
          <p:nvPr/>
        </p:nvSpPr>
        <p:spPr>
          <a:xfrm flipV="1">
            <a:off x="8014253" y="1771816"/>
            <a:ext cx="3256154" cy="459450"/>
          </a:xfrm>
          <a:prstGeom prst="roundRect">
            <a:avLst>
              <a:gd name="adj" fmla="val 50000"/>
            </a:avLst>
          </a:prstGeom>
          <a:gradFill>
            <a:gsLst>
              <a:gs pos="0">
                <a:srgbClr val="84B0C2"/>
              </a:gs>
              <a:gs pos="44000">
                <a:srgbClr val="508AA0"/>
              </a:gs>
            </a:gsLst>
            <a:lin ang="2700000" scaled="0"/>
          </a:gradFill>
          <a:ln w="12700" cap="flat">
            <a:noFill/>
            <a:prstDash val="solid"/>
            <a:miter/>
          </a:ln>
        </p:spPr>
        <p:txBody>
          <a:bodyPr rot="0" spcFirstLastPara="0" vertOverflow="overflow" horzOverflow="overflow" vert="horz" wrap="square" lIns="68580" tIns="34290" rIns="68580" bIns="34290" numCol="1" spcCol="0" rtlCol="0" fromWordArt="0" anchor="ctr" anchorCtr="0" forceAA="0" compatLnSpc="1">
            <a:noAutofit/>
          </a:bodyPr>
          <a:lstStyle/>
          <a:p>
            <a:endParaRPr lang="zh-CN" altLang="en-US" sz="1600">
              <a:latin typeface="+mn-ea"/>
              <a:cs typeface="+mn-ea"/>
            </a:endParaRPr>
          </a:p>
        </p:txBody>
      </p:sp>
      <p:sp>
        <p:nvSpPr>
          <p:cNvPr id="259" name="文本框 3"/>
          <p:cNvSpPr txBox="1"/>
          <p:nvPr/>
        </p:nvSpPr>
        <p:spPr>
          <a:xfrm flipH="1">
            <a:off x="7938053" y="1824412"/>
            <a:ext cx="3278887" cy="369332"/>
          </a:xfrm>
          <a:prstGeom prst="rect">
            <a:avLst/>
          </a:prstGeom>
          <a:noFill/>
        </p:spPr>
        <p:txBody>
          <a:bodyPr wrap="square" rtlCol="0">
            <a:spAutoFit/>
          </a:bodyPr>
          <a:lstStyle>
            <a:defPPr>
              <a:defRPr lang="zh-CN"/>
            </a:defPPr>
            <a:lvl1pPr>
              <a:defRPr sz="2000" b="1">
                <a:gradFill flip="none" rotWithShape="1">
                  <a:gsLst>
                    <a:gs pos="0">
                      <a:schemeClr val="accent3">
                        <a:lumMod val="90000"/>
                        <a:lumOff val="10000"/>
                      </a:schemeClr>
                    </a:gs>
                    <a:gs pos="80000">
                      <a:schemeClr val="accent3">
                        <a:lumMod val="90000"/>
                      </a:schemeClr>
                    </a:gs>
                  </a:gsLst>
                  <a:lin ang="13500000" scaled="1"/>
                  <a:tileRect/>
                </a:gradFil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zh-CN" altLang="en-US" sz="1800" dirty="0">
                <a:solidFill>
                  <a:schemeClr val="bg1"/>
                </a:solidFill>
                <a:latin typeface="微软雅黑" panose="020B0503020204020204" pitchFamily="34" charset="-122"/>
              </a:rPr>
              <a:t>专利号</a:t>
            </a:r>
            <a:r>
              <a:rPr lang="en-US" altLang="zh-CN" sz="1800" dirty="0">
                <a:solidFill>
                  <a:schemeClr val="bg1"/>
                </a:solidFill>
                <a:latin typeface="微软雅黑" panose="020B0503020204020204" pitchFamily="34" charset="-122"/>
              </a:rPr>
              <a:t>ZL202111573013.4</a:t>
            </a:r>
          </a:p>
        </p:txBody>
      </p:sp>
      <p:grpSp>
        <p:nvGrpSpPr>
          <p:cNvPr id="2" name="组合 1"/>
          <p:cNvGrpSpPr/>
          <p:nvPr/>
        </p:nvGrpSpPr>
        <p:grpSpPr>
          <a:xfrm>
            <a:off x="331966" y="1744757"/>
            <a:ext cx="6828112" cy="3885506"/>
            <a:chOff x="474" y="2341"/>
            <a:chExt cx="10447" cy="6749"/>
          </a:xfrm>
        </p:grpSpPr>
        <p:grpSp>
          <p:nvGrpSpPr>
            <p:cNvPr id="3" name="组合 2"/>
            <p:cNvGrpSpPr/>
            <p:nvPr>
              <p:custDataLst>
                <p:tags r:id="rId2"/>
              </p:custDataLst>
            </p:nvPr>
          </p:nvGrpSpPr>
          <p:grpSpPr>
            <a:xfrm>
              <a:off x="474" y="2341"/>
              <a:ext cx="10447" cy="2242"/>
              <a:chOff x="474" y="2341"/>
              <a:chExt cx="10447" cy="2242"/>
            </a:xfrm>
          </p:grpSpPr>
          <p:sp>
            <p:nvSpPr>
              <p:cNvPr id="22" name="矩形: 圆角 101"/>
              <p:cNvSpPr/>
              <p:nvPr>
                <p:custDataLst>
                  <p:tags r:id="rId18"/>
                </p:custDataLst>
              </p:nvPr>
            </p:nvSpPr>
            <p:spPr>
              <a:xfrm>
                <a:off x="474" y="2341"/>
                <a:ext cx="10447" cy="2173"/>
              </a:xfrm>
              <a:prstGeom prst="roundRect">
                <a:avLst>
                  <a:gd name="adj" fmla="val 0"/>
                </a:avLst>
              </a:prstGeom>
              <a:solidFill>
                <a:schemeClr val="bg1"/>
              </a:solidFill>
              <a:ln w="15875">
                <a:gradFill>
                  <a:gsLst>
                    <a:gs pos="0">
                      <a:srgbClr val="FFFFFF"/>
                    </a:gs>
                    <a:gs pos="100000">
                      <a:srgbClr val="3865BB">
                        <a:lumMod val="20000"/>
                        <a:lumOff val="80000"/>
                      </a:srgbClr>
                    </a:gs>
                  </a:gsLst>
                  <a:lin ang="5400000" scaled="1"/>
                </a:gradFill>
              </a:ln>
              <a:effectLst>
                <a:outerShdw blurRad="254000" dist="152400" dir="5400000" algn="t" rotWithShape="0">
                  <a:srgbClr val="0F9ED5">
                    <a:alpha val="10000"/>
                  </a:srgbClr>
                </a:outerShdw>
              </a:effectLst>
            </p:spPr>
            <p:style>
              <a:lnRef idx="2">
                <a:srgbClr val="3865BB">
                  <a:shade val="15000"/>
                </a:srgbClr>
              </a:lnRef>
              <a:fillRef idx="1">
                <a:srgbClr val="3865BB"/>
              </a:fillRef>
              <a:effectRef idx="0">
                <a:srgbClr val="3865BB"/>
              </a:effectRef>
              <a:fontRef idx="minor">
                <a:srgbClr val="FFFFFF"/>
              </a:fontRef>
            </p:style>
            <p:txBody>
              <a:bodyPr lIns="180000" tIns="1152000" rIns="180000" rtlCol="0" anchor="t"/>
              <a:lstStyle/>
              <a:p>
                <a:pPr>
                  <a:lnSpc>
                    <a:spcPct val="150000"/>
                  </a:lnSpc>
                  <a:spcBef>
                    <a:spcPts val="200"/>
                  </a:spcBef>
                </a:pPr>
                <a:endParaRPr lang="zh-CN" altLang="en-US" sz="1600" dirty="0">
                  <a:solidFill>
                    <a:srgbClr val="44546A">
                      <a:lumMod val="75000"/>
                    </a:srgbClr>
                  </a:solidFill>
                  <a:latin typeface="微软雅黑" panose="020B0503020204020204" pitchFamily="34" charset="-122"/>
                  <a:ea typeface="微软雅黑" panose="020B0503020204020204" pitchFamily="34" charset="-122"/>
                </a:endParaRPr>
              </a:p>
            </p:txBody>
          </p:sp>
          <p:grpSp>
            <p:nvGrpSpPr>
              <p:cNvPr id="23" name="组合 22"/>
              <p:cNvGrpSpPr/>
              <p:nvPr>
                <p:custDataLst>
                  <p:tags r:id="rId19"/>
                </p:custDataLst>
              </p:nvPr>
            </p:nvGrpSpPr>
            <p:grpSpPr>
              <a:xfrm>
                <a:off x="2065" y="2388"/>
                <a:ext cx="8637" cy="2195"/>
                <a:chOff x="2065" y="2388"/>
                <a:chExt cx="8637" cy="2195"/>
              </a:xfrm>
            </p:grpSpPr>
            <p:sp>
              <p:nvSpPr>
                <p:cNvPr id="26" name="文本框 25"/>
                <p:cNvSpPr txBox="1"/>
                <p:nvPr>
                  <p:custDataLst>
                    <p:tags r:id="rId22"/>
                  </p:custDataLst>
                </p:nvPr>
              </p:nvSpPr>
              <p:spPr>
                <a:xfrm flipH="1">
                  <a:off x="2065" y="2976"/>
                  <a:ext cx="8637" cy="1607"/>
                </a:xfrm>
                <a:prstGeom prst="rect">
                  <a:avLst/>
                </a:prstGeom>
                <a:noFill/>
              </p:spPr>
              <p:txBody>
                <a:bodyPr wrap="square" lIns="0" tIns="0" rIns="0" bIns="0" rtlCol="0">
                  <a:noAutofit/>
                </a:bodyPr>
                <a:lstStyle/>
                <a:p>
                  <a:pPr lvl="0" indent="0" fontAlgn="auto">
                    <a:lnSpc>
                      <a:spcPct val="120000"/>
                    </a:lnSpc>
                    <a:buFont typeface="Arial" panose="020B0604020202020204" pitchFamily="34" charset="0"/>
                    <a:buNone/>
                    <a:defRPr/>
                  </a:pPr>
                  <a:r>
                    <a:rPr lang="zh-CN" altLang="en-US" sz="1600" dirty="0">
                      <a:solidFill>
                        <a:schemeClr val="tx1"/>
                      </a:solidFill>
                      <a:latin typeface="微软雅黑" panose="020B0503020204020204" pitchFamily="34" charset="-122"/>
                      <a:ea typeface="微软雅黑" panose="020B0503020204020204" pitchFamily="34" charset="-122"/>
                      <a:cs typeface="MiSans Normal" panose="00000500000000000000" charset="-122"/>
                      <a:sym typeface="+mn-ea"/>
                    </a:rPr>
                    <a:t>克服了普通片“峰谷现象”，确保在12小时给药间隔内，血药浓度始终维持在最小有效浓度之上且低于中毒浓度，实现真正的平稳缓释</a:t>
                  </a:r>
                </a:p>
                <a:p>
                  <a:pPr marL="171450" lvl="0" indent="-171450" fontAlgn="auto">
                    <a:lnSpc>
                      <a:spcPct val="120000"/>
                    </a:lnSpc>
                    <a:buFont typeface="Arial" panose="020B0604020202020204" pitchFamily="34" charset="0"/>
                    <a:buChar char="•"/>
                    <a:defRPr/>
                  </a:pPr>
                  <a:endParaRPr lang="zh-CN" altLang="en-US" sz="1600" dirty="0">
                    <a:solidFill>
                      <a:schemeClr val="tx1"/>
                    </a:solidFill>
                    <a:latin typeface="微软雅黑" panose="020B0503020204020204" pitchFamily="34" charset="-122"/>
                    <a:ea typeface="微软雅黑" panose="020B0503020204020204" pitchFamily="34" charset="-122"/>
                    <a:cs typeface="MiSans Normal" panose="00000500000000000000" charset="-122"/>
                    <a:sym typeface="+mn-ea"/>
                  </a:endParaRPr>
                </a:p>
              </p:txBody>
            </p:sp>
            <p:sp>
              <p:nvSpPr>
                <p:cNvPr id="32" name="文本框 31"/>
                <p:cNvSpPr txBox="1"/>
                <p:nvPr>
                  <p:custDataLst>
                    <p:tags r:id="rId23"/>
                  </p:custDataLst>
                </p:nvPr>
              </p:nvSpPr>
              <p:spPr>
                <a:xfrm flipH="1">
                  <a:off x="2065" y="2388"/>
                  <a:ext cx="6082" cy="481"/>
                </a:xfrm>
                <a:prstGeom prst="rect">
                  <a:avLst/>
                </a:prstGeom>
                <a:noFill/>
              </p:spPr>
              <p:txBody>
                <a:bodyPr wrap="square" lIns="0" tIns="0" rIns="0" bIns="0" rtlCol="0">
                  <a:spAutoFit/>
                </a:bodyPr>
                <a:lstStyle/>
                <a:p>
                  <a:pPr lvl="0">
                    <a:defRPr/>
                  </a:pPr>
                  <a:r>
                    <a:rPr lang="zh-CN" altLang="en-US" b="1" dirty="0">
                      <a:solidFill>
                        <a:srgbClr val="104862"/>
                      </a:solidFill>
                      <a:latin typeface="微软雅黑" panose="020B0503020204020204" pitchFamily="34" charset="-122"/>
                      <a:ea typeface="微软雅黑" panose="020B0503020204020204" pitchFamily="34" charset="-122"/>
                      <a:cs typeface="OPPOSans B" panose="00020600040101010101" charset="-122"/>
                      <a:sym typeface="+mn-ea"/>
                    </a:rPr>
                    <a:t>长效稳态血药浓度维持技术</a:t>
                  </a:r>
                </a:p>
              </p:txBody>
            </p:sp>
          </p:grpSp>
          <p:sp>
            <p:nvSpPr>
              <p:cNvPr id="24" name="五边形 91"/>
              <p:cNvSpPr/>
              <p:nvPr>
                <p:custDataLst>
                  <p:tags r:id="rId20"/>
                </p:custDataLst>
              </p:nvPr>
            </p:nvSpPr>
            <p:spPr>
              <a:xfrm>
                <a:off x="474" y="2341"/>
                <a:ext cx="1301" cy="2173"/>
              </a:xfrm>
              <a:prstGeom prst="homePlate">
                <a:avLst>
                  <a:gd name="adj" fmla="val 30180"/>
                </a:avLst>
              </a:prstGeom>
              <a:gradFill flip="none" rotWithShape="1">
                <a:gsLst>
                  <a:gs pos="81000">
                    <a:srgbClr val="508AA0"/>
                  </a:gs>
                  <a:gs pos="0">
                    <a:srgbClr val="84B0C2"/>
                  </a:gs>
                </a:gsLst>
                <a:lin ang="2700000" scaled="0"/>
              </a:gradFill>
              <a:ln w="15875">
                <a:gradFill>
                  <a:gsLst>
                    <a:gs pos="0">
                      <a:srgbClr val="FFFFFF"/>
                    </a:gs>
                    <a:gs pos="100000">
                      <a:srgbClr val="3865BB">
                        <a:lumMod val="40000"/>
                        <a:lumOff val="60000"/>
                      </a:srgbClr>
                    </a:gs>
                  </a:gsLst>
                  <a:lin ang="5400000" scaled="1"/>
                </a:gradFill>
              </a:ln>
              <a:effectLst>
                <a:outerShdw blurRad="406400" dist="101600" dir="5400000" algn="t" rotWithShape="0">
                  <a:srgbClr val="0F9ED5">
                    <a:alpha val="40000"/>
                  </a:srgbClr>
                </a:outerShdw>
              </a:effectLst>
            </p:spPr>
            <p:style>
              <a:lnRef idx="2">
                <a:srgbClr val="3865BB">
                  <a:shade val="15000"/>
                </a:srgbClr>
              </a:lnRef>
              <a:fillRef idx="1">
                <a:srgbClr val="3865BB"/>
              </a:fillRef>
              <a:effectRef idx="0">
                <a:srgbClr val="3865BB"/>
              </a:effectRef>
              <a:fontRef idx="minor">
                <a:srgbClr val="FFFFFF"/>
              </a:fontRef>
            </p:style>
            <p:txBody>
              <a:bodyPr wrap="square" lIns="0" tIns="0" rIns="0" bIns="0" rtlCol="0" anchor="ctr">
                <a:noAutofit/>
              </a:bodyPr>
              <a:lstStyle/>
              <a:p>
                <a:pPr algn="ctr"/>
                <a:endParaRPr kumimoji="1" lang="zh-CN" altLang="en-US" b="1" dirty="0">
                  <a:solidFill>
                    <a:srgbClr val="FFFFFF"/>
                  </a:solidFill>
                  <a:latin typeface="微软雅黑" panose="020B0503020204020204" pitchFamily="34" charset="-122"/>
                  <a:ea typeface="微软雅黑" panose="020B0503020204020204" pitchFamily="34" charset="-122"/>
                  <a:cs typeface="OPPOSans B" panose="00020600040101010101" charset="-122"/>
                </a:endParaRPr>
              </a:p>
            </p:txBody>
          </p:sp>
          <p:pic>
            <p:nvPicPr>
              <p:cNvPr id="25" name="图形 96" descr="拼图 纯色填充"/>
              <p:cNvPicPr/>
              <p:nvPr>
                <p:custDataLst>
                  <p:tags r:id="rId21"/>
                </p:custDataLst>
              </p:nvPr>
            </p:nvPicPr>
            <p:blipFill>
              <a:blip>
                <a:extLst>
                  <a:ext uri="{96DAC541-7B7A-43D3-8B79-37D633B846F1}">
                    <asvg:svgBlip xmlns:asvg="http://schemas.microsoft.com/office/drawing/2016/SVG/main" r:embed="rId27"/>
                  </a:ext>
                </a:extLst>
              </a:blip>
              <a:stretch>
                <a:fillRect/>
              </a:stretch>
            </p:blipFill>
            <p:spPr>
              <a:xfrm>
                <a:off x="661" y="3003"/>
                <a:ext cx="751" cy="790"/>
              </a:xfrm>
              <a:prstGeom prst="rect">
                <a:avLst/>
              </a:prstGeom>
            </p:spPr>
          </p:pic>
        </p:grpSp>
        <p:grpSp>
          <p:nvGrpSpPr>
            <p:cNvPr id="5" name="组合 4"/>
            <p:cNvGrpSpPr/>
            <p:nvPr>
              <p:custDataLst>
                <p:tags r:id="rId3"/>
              </p:custDataLst>
            </p:nvPr>
          </p:nvGrpSpPr>
          <p:grpSpPr>
            <a:xfrm>
              <a:off x="474" y="4629"/>
              <a:ext cx="10447" cy="2173"/>
              <a:chOff x="474" y="4629"/>
              <a:chExt cx="10447" cy="2173"/>
            </a:xfrm>
          </p:grpSpPr>
          <p:sp>
            <p:nvSpPr>
              <p:cNvPr id="16" name="矩形: 圆角 101"/>
              <p:cNvSpPr/>
              <p:nvPr>
                <p:custDataLst>
                  <p:tags r:id="rId12"/>
                </p:custDataLst>
              </p:nvPr>
            </p:nvSpPr>
            <p:spPr>
              <a:xfrm>
                <a:off x="474" y="4629"/>
                <a:ext cx="10447" cy="2173"/>
              </a:xfrm>
              <a:prstGeom prst="roundRect">
                <a:avLst>
                  <a:gd name="adj" fmla="val 0"/>
                </a:avLst>
              </a:prstGeom>
              <a:solidFill>
                <a:schemeClr val="bg1"/>
              </a:solidFill>
              <a:ln w="15875">
                <a:gradFill>
                  <a:gsLst>
                    <a:gs pos="0">
                      <a:srgbClr val="FFFFFF"/>
                    </a:gs>
                    <a:gs pos="100000">
                      <a:srgbClr val="5492DC">
                        <a:lumMod val="20000"/>
                        <a:lumOff val="80000"/>
                      </a:srgbClr>
                    </a:gs>
                  </a:gsLst>
                  <a:lin ang="5400000" scaled="1"/>
                </a:gradFill>
              </a:ln>
              <a:effectLst>
                <a:outerShdw blurRad="254000" dist="152400" dir="5400000" algn="t" rotWithShape="0">
                  <a:srgbClr val="5492DC">
                    <a:alpha val="10000"/>
                  </a:srgbClr>
                </a:outerShdw>
              </a:effectLst>
            </p:spPr>
            <p:style>
              <a:lnRef idx="2">
                <a:srgbClr val="3865BB">
                  <a:shade val="15000"/>
                </a:srgbClr>
              </a:lnRef>
              <a:fillRef idx="1">
                <a:srgbClr val="3865BB"/>
              </a:fillRef>
              <a:effectRef idx="0">
                <a:srgbClr val="3865BB"/>
              </a:effectRef>
              <a:fontRef idx="minor">
                <a:srgbClr val="FFFFFF"/>
              </a:fontRef>
            </p:style>
            <p:txBody>
              <a:bodyPr lIns="180000" tIns="1152000" rIns="180000" rtlCol="0" anchor="t"/>
              <a:lstStyle/>
              <a:p>
                <a:pPr>
                  <a:lnSpc>
                    <a:spcPct val="150000"/>
                  </a:lnSpc>
                  <a:spcBef>
                    <a:spcPts val="200"/>
                  </a:spcBef>
                </a:pPr>
                <a:endParaRPr lang="zh-CN" altLang="en-US" sz="1600" dirty="0">
                  <a:solidFill>
                    <a:srgbClr val="44546A">
                      <a:lumMod val="75000"/>
                    </a:srgbClr>
                  </a:solidFill>
                  <a:latin typeface="微软雅黑" panose="020B0503020204020204" pitchFamily="34" charset="-122"/>
                  <a:ea typeface="微软雅黑" panose="020B0503020204020204" pitchFamily="34" charset="-122"/>
                </a:endParaRPr>
              </a:p>
            </p:txBody>
          </p:sp>
          <p:sp>
            <p:nvSpPr>
              <p:cNvPr id="17" name="五边形 98"/>
              <p:cNvSpPr/>
              <p:nvPr>
                <p:custDataLst>
                  <p:tags r:id="rId13"/>
                </p:custDataLst>
              </p:nvPr>
            </p:nvSpPr>
            <p:spPr>
              <a:xfrm>
                <a:off x="474" y="4629"/>
                <a:ext cx="1301" cy="2173"/>
              </a:xfrm>
              <a:prstGeom prst="homePlate">
                <a:avLst>
                  <a:gd name="adj" fmla="val 30180"/>
                </a:avLst>
              </a:prstGeom>
              <a:gradFill flip="none" rotWithShape="1">
                <a:gsLst>
                  <a:gs pos="81000">
                    <a:srgbClr val="508AA0"/>
                  </a:gs>
                  <a:gs pos="0">
                    <a:srgbClr val="84B0C2"/>
                  </a:gs>
                </a:gsLst>
                <a:lin ang="2700000" scaled="0"/>
              </a:gradFill>
              <a:ln w="15875">
                <a:gradFill>
                  <a:gsLst>
                    <a:gs pos="0">
                      <a:srgbClr val="FFFFFF"/>
                    </a:gs>
                    <a:gs pos="100000">
                      <a:srgbClr val="3865BB">
                        <a:lumMod val="40000"/>
                        <a:lumOff val="60000"/>
                      </a:srgbClr>
                    </a:gs>
                  </a:gsLst>
                  <a:lin ang="5400000" scaled="1"/>
                </a:gradFill>
              </a:ln>
              <a:effectLst>
                <a:outerShdw blurRad="406400" dist="101600" dir="5400000" algn="t" rotWithShape="0">
                  <a:srgbClr val="0F9ED5">
                    <a:alpha val="40000"/>
                  </a:srgbClr>
                </a:outerShdw>
              </a:effectLst>
            </p:spPr>
            <p:style>
              <a:lnRef idx="2">
                <a:srgbClr val="3865BB">
                  <a:shade val="15000"/>
                </a:srgbClr>
              </a:lnRef>
              <a:fillRef idx="1">
                <a:srgbClr val="3865BB"/>
              </a:fillRef>
              <a:effectRef idx="0">
                <a:srgbClr val="3865BB"/>
              </a:effectRef>
              <a:fontRef idx="minor">
                <a:srgbClr val="FFFFFF"/>
              </a:fontRef>
            </p:style>
            <p:txBody>
              <a:bodyPr wrap="square" lIns="0" tIns="0" rIns="0" bIns="0" rtlCol="0" anchor="ctr">
                <a:noAutofit/>
              </a:bodyPr>
              <a:lstStyle/>
              <a:p>
                <a:pPr algn="ctr"/>
                <a:endParaRPr kumimoji="1" lang="zh-CN" altLang="en-US" b="1" dirty="0">
                  <a:latin typeface="微软雅黑" panose="020B0503020204020204" pitchFamily="34" charset="-122"/>
                  <a:ea typeface="微软雅黑" panose="020B0503020204020204" pitchFamily="34" charset="-122"/>
                </a:endParaRPr>
              </a:p>
            </p:txBody>
          </p:sp>
          <p:pic>
            <p:nvPicPr>
              <p:cNvPr id="18" name="图形 101" descr="靶心 纯色填充"/>
              <p:cNvPicPr/>
              <p:nvPr>
                <p:custDataLst>
                  <p:tags r:id="rId14"/>
                </p:custDataLst>
              </p:nvPr>
            </p:nvPicPr>
            <p:blipFill>
              <a:blip>
                <a:extLst>
                  <a:ext uri="{96DAC541-7B7A-43D3-8B79-37D633B846F1}">
                    <asvg:svgBlip xmlns:asvg="http://schemas.microsoft.com/office/drawing/2016/SVG/main" r:embed="rId28"/>
                  </a:ext>
                </a:extLst>
              </a:blip>
              <a:stretch>
                <a:fillRect/>
              </a:stretch>
            </p:blipFill>
            <p:spPr>
              <a:xfrm>
                <a:off x="646" y="5214"/>
                <a:ext cx="751" cy="790"/>
              </a:xfrm>
              <a:prstGeom prst="rect">
                <a:avLst/>
              </a:prstGeom>
            </p:spPr>
          </p:pic>
          <p:grpSp>
            <p:nvGrpSpPr>
              <p:cNvPr id="19" name="组合 18"/>
              <p:cNvGrpSpPr/>
              <p:nvPr>
                <p:custDataLst>
                  <p:tags r:id="rId15"/>
                </p:custDataLst>
              </p:nvPr>
            </p:nvGrpSpPr>
            <p:grpSpPr>
              <a:xfrm>
                <a:off x="2065" y="4819"/>
                <a:ext cx="8637" cy="1840"/>
                <a:chOff x="2065" y="4819"/>
                <a:chExt cx="8637" cy="1840"/>
              </a:xfrm>
            </p:grpSpPr>
            <p:sp>
              <p:nvSpPr>
                <p:cNvPr id="20" name="文本框 19"/>
                <p:cNvSpPr txBox="1"/>
                <p:nvPr>
                  <p:custDataLst>
                    <p:tags r:id="rId16"/>
                  </p:custDataLst>
                </p:nvPr>
              </p:nvSpPr>
              <p:spPr>
                <a:xfrm flipH="1">
                  <a:off x="2065" y="5429"/>
                  <a:ext cx="8637" cy="1230"/>
                </a:xfrm>
                <a:prstGeom prst="rect">
                  <a:avLst/>
                </a:prstGeom>
                <a:noFill/>
              </p:spPr>
              <p:txBody>
                <a:bodyPr wrap="square" lIns="0" tIns="0" rIns="0" bIns="0" rtlCol="0">
                  <a:noAutofit/>
                </a:bodyPr>
                <a:lstStyle/>
                <a:p>
                  <a:pPr lvl="0" indent="0" fontAlgn="auto">
                    <a:lnSpc>
                      <a:spcPct val="120000"/>
                    </a:lnSpc>
                    <a:buFont typeface="Arial" panose="020B0604020202020204" pitchFamily="34" charset="0"/>
                    <a:buNone/>
                    <a:defRPr/>
                  </a:pPr>
                  <a:r>
                    <a:rPr lang="zh-CN" altLang="en-US" sz="1600" dirty="0">
                      <a:solidFill>
                        <a:schemeClr val="tx1"/>
                      </a:solidFill>
                      <a:latin typeface="微软雅黑" panose="020B0503020204020204" pitchFamily="34" charset="-122"/>
                      <a:ea typeface="微软雅黑" panose="020B0503020204020204" pitchFamily="34" charset="-122"/>
                      <a:cs typeface="MiSans Normal" panose="00000500000000000000" charset="-122"/>
                      <a:sym typeface="+mn-ea"/>
                    </a:rPr>
                    <a:t>针对溴吡斯的明原料极强的吸潮引湿性，摒弃了传统单一亲水凝胶骨架，创新性地引入了疏水性脂质材料作为骨架阻滞剂</a:t>
                  </a:r>
                </a:p>
              </p:txBody>
            </p:sp>
            <p:sp>
              <p:nvSpPr>
                <p:cNvPr id="21" name="文本框 20"/>
                <p:cNvSpPr txBox="1"/>
                <p:nvPr>
                  <p:custDataLst>
                    <p:tags r:id="rId17"/>
                  </p:custDataLst>
                </p:nvPr>
              </p:nvSpPr>
              <p:spPr>
                <a:xfrm flipH="1">
                  <a:off x="2065" y="4819"/>
                  <a:ext cx="8003" cy="572"/>
                </a:xfrm>
                <a:prstGeom prst="rect">
                  <a:avLst/>
                </a:prstGeom>
                <a:noFill/>
              </p:spPr>
              <p:txBody>
                <a:bodyPr wrap="square" lIns="0" tIns="0" rIns="0" bIns="0" rtlCol="0">
                  <a:noAutofit/>
                </a:bodyPr>
                <a:lstStyle/>
                <a:p>
                  <a:pPr lvl="0">
                    <a:defRPr/>
                  </a:pPr>
                  <a:r>
                    <a:rPr lang="zh-CN" altLang="en-US" b="1" dirty="0">
                      <a:solidFill>
                        <a:srgbClr val="104862"/>
                      </a:solidFill>
                      <a:latin typeface="微软雅黑" panose="020B0503020204020204" pitchFamily="34" charset="-122"/>
                      <a:ea typeface="微软雅黑" panose="020B0503020204020204" pitchFamily="34" charset="-122"/>
                      <a:cs typeface="OPPOSans B" panose="00020600040101010101" charset="-122"/>
                      <a:sym typeface="+mn-ea"/>
                    </a:rPr>
                    <a:t>疏水脂质骨架阻滞与微环境防潮屏障构建技术</a:t>
                  </a:r>
                </a:p>
              </p:txBody>
            </p:sp>
          </p:grpSp>
        </p:grpSp>
        <p:grpSp>
          <p:nvGrpSpPr>
            <p:cNvPr id="6" name="组合 5"/>
            <p:cNvGrpSpPr/>
            <p:nvPr>
              <p:custDataLst>
                <p:tags r:id="rId4"/>
              </p:custDataLst>
            </p:nvPr>
          </p:nvGrpSpPr>
          <p:grpSpPr>
            <a:xfrm>
              <a:off x="474" y="6917"/>
              <a:ext cx="10447" cy="2173"/>
              <a:chOff x="474" y="6917"/>
              <a:chExt cx="10447" cy="2173"/>
            </a:xfrm>
          </p:grpSpPr>
          <p:grpSp>
            <p:nvGrpSpPr>
              <p:cNvPr id="8" name="组合 7"/>
              <p:cNvGrpSpPr/>
              <p:nvPr>
                <p:custDataLst>
                  <p:tags r:id="rId5"/>
                </p:custDataLst>
              </p:nvPr>
            </p:nvGrpSpPr>
            <p:grpSpPr>
              <a:xfrm>
                <a:off x="474" y="6917"/>
                <a:ext cx="10447" cy="2173"/>
                <a:chOff x="494" y="7561"/>
                <a:chExt cx="10447" cy="2173"/>
              </a:xfrm>
            </p:grpSpPr>
            <p:sp>
              <p:nvSpPr>
                <p:cNvPr id="13" name="矩形: 圆角 101"/>
                <p:cNvSpPr/>
                <p:nvPr>
                  <p:custDataLst>
                    <p:tags r:id="rId9"/>
                  </p:custDataLst>
                </p:nvPr>
              </p:nvSpPr>
              <p:spPr>
                <a:xfrm>
                  <a:off x="494" y="7561"/>
                  <a:ext cx="10447" cy="2173"/>
                </a:xfrm>
                <a:prstGeom prst="roundRect">
                  <a:avLst>
                    <a:gd name="adj" fmla="val 0"/>
                  </a:avLst>
                </a:prstGeom>
                <a:solidFill>
                  <a:schemeClr val="bg1"/>
                </a:solidFill>
                <a:ln w="15875">
                  <a:gradFill>
                    <a:gsLst>
                      <a:gs pos="0">
                        <a:srgbClr val="FFFFFF"/>
                      </a:gs>
                      <a:gs pos="100000">
                        <a:srgbClr val="3865BB">
                          <a:lumMod val="20000"/>
                          <a:lumOff val="80000"/>
                        </a:srgbClr>
                      </a:gs>
                    </a:gsLst>
                    <a:lin ang="5400000" scaled="1"/>
                  </a:gradFill>
                </a:ln>
                <a:effectLst>
                  <a:outerShdw blurRad="254000" dist="152400" dir="5400000" algn="t" rotWithShape="0">
                    <a:srgbClr val="0F9ED5">
                      <a:alpha val="10000"/>
                    </a:srgbClr>
                  </a:outerShdw>
                </a:effectLst>
              </p:spPr>
              <p:style>
                <a:lnRef idx="2">
                  <a:srgbClr val="3865BB">
                    <a:shade val="15000"/>
                  </a:srgbClr>
                </a:lnRef>
                <a:fillRef idx="1">
                  <a:srgbClr val="3865BB"/>
                </a:fillRef>
                <a:effectRef idx="0">
                  <a:srgbClr val="3865BB"/>
                </a:effectRef>
                <a:fontRef idx="minor">
                  <a:srgbClr val="FFFFFF"/>
                </a:fontRef>
              </p:style>
              <p:txBody>
                <a:bodyPr lIns="180000" tIns="1152000" rIns="180000" rtlCol="0" anchor="t"/>
                <a:lstStyle/>
                <a:p>
                  <a:pPr>
                    <a:lnSpc>
                      <a:spcPct val="150000"/>
                    </a:lnSpc>
                    <a:spcBef>
                      <a:spcPts val="200"/>
                    </a:spcBef>
                  </a:pPr>
                  <a:endParaRPr lang="zh-CN" altLang="en-US" sz="1600" dirty="0">
                    <a:solidFill>
                      <a:srgbClr val="44546A">
                        <a:lumMod val="75000"/>
                      </a:srgbClr>
                    </a:solidFill>
                    <a:latin typeface="微软雅黑" panose="020B0503020204020204" pitchFamily="34" charset="-122"/>
                    <a:ea typeface="微软雅黑" panose="020B0503020204020204" pitchFamily="34" charset="-122"/>
                  </a:endParaRPr>
                </a:p>
              </p:txBody>
            </p:sp>
            <p:sp>
              <p:nvSpPr>
                <p:cNvPr id="14" name="五边形 109"/>
                <p:cNvSpPr/>
                <p:nvPr>
                  <p:custDataLst>
                    <p:tags r:id="rId10"/>
                  </p:custDataLst>
                </p:nvPr>
              </p:nvSpPr>
              <p:spPr>
                <a:xfrm>
                  <a:off x="494" y="7561"/>
                  <a:ext cx="1301" cy="2173"/>
                </a:xfrm>
                <a:prstGeom prst="homePlate">
                  <a:avLst>
                    <a:gd name="adj" fmla="val 30180"/>
                  </a:avLst>
                </a:prstGeom>
                <a:gradFill flip="none" rotWithShape="1">
                  <a:gsLst>
                    <a:gs pos="81000">
                      <a:srgbClr val="508AA0"/>
                    </a:gs>
                    <a:gs pos="0">
                      <a:srgbClr val="84B0C2"/>
                    </a:gs>
                  </a:gsLst>
                  <a:lin ang="2700000" scaled="0"/>
                </a:gradFill>
                <a:ln w="15875">
                  <a:gradFill>
                    <a:gsLst>
                      <a:gs pos="0">
                        <a:srgbClr val="FFFFFF"/>
                      </a:gs>
                      <a:gs pos="100000">
                        <a:srgbClr val="3865BB">
                          <a:lumMod val="40000"/>
                          <a:lumOff val="60000"/>
                        </a:srgbClr>
                      </a:gs>
                    </a:gsLst>
                    <a:lin ang="5400000" scaled="1"/>
                  </a:gradFill>
                </a:ln>
                <a:effectLst>
                  <a:outerShdw blurRad="406400" dist="101600" dir="5400000" algn="t" rotWithShape="0">
                    <a:srgbClr val="0F9ED5">
                      <a:alpha val="40000"/>
                    </a:srgbClr>
                  </a:outerShdw>
                </a:effectLst>
              </p:spPr>
              <p:style>
                <a:lnRef idx="2">
                  <a:srgbClr val="3865BB">
                    <a:shade val="15000"/>
                  </a:srgbClr>
                </a:lnRef>
                <a:fillRef idx="1">
                  <a:srgbClr val="3865BB"/>
                </a:fillRef>
                <a:effectRef idx="0">
                  <a:srgbClr val="3865BB"/>
                </a:effectRef>
                <a:fontRef idx="minor">
                  <a:srgbClr val="FFFFFF"/>
                </a:fontRef>
              </p:style>
              <p:txBody>
                <a:bodyPr wrap="square" lIns="0" tIns="0" rIns="0" bIns="0" rtlCol="0" anchor="ctr">
                  <a:noAutofit/>
                </a:bodyPr>
                <a:lstStyle/>
                <a:p>
                  <a:pPr algn="ctr"/>
                  <a:endParaRPr kumimoji="1" lang="zh-CN" altLang="en-US" b="1" dirty="0">
                    <a:latin typeface="微软雅黑" panose="020B0503020204020204" pitchFamily="34" charset="-122"/>
                    <a:ea typeface="微软雅黑" panose="020B0503020204020204" pitchFamily="34" charset="-122"/>
                  </a:endParaRPr>
                </a:p>
              </p:txBody>
            </p:sp>
            <p:pic>
              <p:nvPicPr>
                <p:cNvPr id="15" name="图片 115" descr="升降梯"/>
                <p:cNvPicPr>
                  <a:picLocks noChangeAspect="1"/>
                </p:cNvPicPr>
                <p:nvPr>
                  <p:custDataLst>
                    <p:tags r:id="rId11"/>
                  </p:custDataLst>
                </p:nvPr>
              </p:nvPicPr>
              <p:blipFill>
                <a:blip>
                  <a:extLst>
                    <a:ext uri="{96DAC541-7B7A-43D3-8B79-37D633B846F1}">
                      <asvg:svgBlip xmlns:asvg="http://schemas.microsoft.com/office/drawing/2016/SVG/main" r:embed="rId29"/>
                    </a:ext>
                  </a:extLst>
                </a:blip>
                <a:stretch>
                  <a:fillRect/>
                </a:stretch>
              </p:blipFill>
              <p:spPr>
                <a:xfrm>
                  <a:off x="790" y="8279"/>
                  <a:ext cx="602" cy="602"/>
                </a:xfrm>
                <a:prstGeom prst="rect">
                  <a:avLst/>
                </a:prstGeom>
              </p:spPr>
            </p:pic>
          </p:grpSp>
          <p:grpSp>
            <p:nvGrpSpPr>
              <p:cNvPr id="9" name="组合 8"/>
              <p:cNvGrpSpPr/>
              <p:nvPr>
                <p:custDataLst>
                  <p:tags r:id="rId6"/>
                </p:custDataLst>
              </p:nvPr>
            </p:nvGrpSpPr>
            <p:grpSpPr>
              <a:xfrm>
                <a:off x="2065" y="7252"/>
                <a:ext cx="8637" cy="1672"/>
                <a:chOff x="2065" y="4631"/>
                <a:chExt cx="8637" cy="1672"/>
              </a:xfrm>
            </p:grpSpPr>
            <p:sp>
              <p:nvSpPr>
                <p:cNvPr id="10" name="文本框 9"/>
                <p:cNvSpPr txBox="1"/>
                <p:nvPr>
                  <p:custDataLst>
                    <p:tags r:id="rId7"/>
                  </p:custDataLst>
                </p:nvPr>
              </p:nvSpPr>
              <p:spPr>
                <a:xfrm flipH="1">
                  <a:off x="2065" y="5312"/>
                  <a:ext cx="8637" cy="991"/>
                </a:xfrm>
                <a:prstGeom prst="rect">
                  <a:avLst/>
                </a:prstGeom>
                <a:noFill/>
              </p:spPr>
              <p:txBody>
                <a:bodyPr wrap="square" lIns="0" tIns="0" rIns="0" bIns="0" rtlCol="0">
                  <a:noAutofit/>
                </a:bodyPr>
                <a:lstStyle/>
                <a:p>
                  <a:pPr lvl="0" indent="0" fontAlgn="auto">
                    <a:lnSpc>
                      <a:spcPct val="120000"/>
                    </a:lnSpc>
                    <a:buFont typeface="Arial" panose="020B0604020202020204" pitchFamily="34" charset="0"/>
                    <a:buNone/>
                    <a:defRPr/>
                  </a:pPr>
                  <a:r>
                    <a:rPr lang="zh-CN" altLang="en-US" sz="1600" dirty="0">
                      <a:solidFill>
                        <a:schemeClr val="tx1"/>
                      </a:solidFill>
                      <a:latin typeface="微软雅黑" panose="020B0503020204020204" pitchFamily="34" charset="-122"/>
                      <a:ea typeface="微软雅黑" panose="020B0503020204020204" pitchFamily="34" charset="-122"/>
                      <a:cs typeface="MiSans Normal" panose="00000500000000000000" charset="-122"/>
                      <a:sym typeface="+mn-ea"/>
                    </a:rPr>
                    <a:t>阻断水解路径、提升稳定性</a:t>
                  </a:r>
                </a:p>
              </p:txBody>
            </p:sp>
            <p:sp>
              <p:nvSpPr>
                <p:cNvPr id="11" name="文本框 10"/>
                <p:cNvSpPr txBox="1"/>
                <p:nvPr>
                  <p:custDataLst>
                    <p:tags r:id="rId8"/>
                  </p:custDataLst>
                </p:nvPr>
              </p:nvSpPr>
              <p:spPr>
                <a:xfrm flipH="1">
                  <a:off x="2065" y="4631"/>
                  <a:ext cx="8003" cy="572"/>
                </a:xfrm>
                <a:prstGeom prst="rect">
                  <a:avLst/>
                </a:prstGeom>
                <a:noFill/>
              </p:spPr>
              <p:txBody>
                <a:bodyPr wrap="square" lIns="0" tIns="0" rIns="0" bIns="0" rtlCol="0">
                  <a:noAutofit/>
                </a:bodyPr>
                <a:lstStyle/>
                <a:p>
                  <a:pPr lvl="0">
                    <a:defRPr/>
                  </a:pPr>
                  <a:r>
                    <a:rPr lang="zh-CN" altLang="en-US" b="1" dirty="0">
                      <a:solidFill>
                        <a:srgbClr val="104862"/>
                      </a:solidFill>
                      <a:latin typeface="微软雅黑" panose="020B0503020204020204" pitchFamily="34" charset="-122"/>
                      <a:ea typeface="微软雅黑" panose="020B0503020204020204" pitchFamily="34" charset="-122"/>
                      <a:cs typeface="OPPOSans B" panose="00020600040101010101" charset="-122"/>
                      <a:sym typeface="+mn-ea"/>
                    </a:rPr>
                    <a:t>全干法制备工艺与杂质谱控制策略</a:t>
                  </a:r>
                </a:p>
              </p:txBody>
            </p:sp>
          </p:grpSp>
        </p:grpSp>
      </p:grpSp>
      <p:sp>
        <p:nvSpPr>
          <p:cNvPr id="35" name="文本框 34"/>
          <p:cNvSpPr txBox="1"/>
          <p:nvPr/>
        </p:nvSpPr>
        <p:spPr>
          <a:xfrm>
            <a:off x="304800" y="5715000"/>
            <a:ext cx="11631433" cy="947439"/>
          </a:xfrm>
          <a:prstGeom prst="rect">
            <a:avLst/>
          </a:prstGeom>
          <a:noFill/>
        </p:spPr>
        <p:txBody>
          <a:bodyPr wrap="square">
            <a:spAutoFit/>
          </a:bodyPr>
          <a:lstStyle/>
          <a:p>
            <a:pPr>
              <a:lnSpc>
                <a:spcPct val="120000"/>
              </a:lnSpc>
              <a:defRPr/>
            </a:pPr>
            <a:r>
              <a:rPr lang="zh-CN" altLang="en-US" sz="2000" dirty="0">
                <a:solidFill>
                  <a:srgbClr val="1A1C20">
                    <a:alpha val="90196"/>
                  </a:srgbClr>
                </a:solidFill>
                <a:latin typeface="+mn-ea"/>
                <a:cs typeface="+mn-ea"/>
                <a:sym typeface="+mn-ea"/>
              </a:rPr>
              <a:t>以</a:t>
            </a:r>
            <a:r>
              <a:rPr lang="zh-CN" altLang="en-US" sz="2800" b="1" dirty="0">
                <a:solidFill>
                  <a:srgbClr val="C00000">
                    <a:alpha val="90196"/>
                  </a:srgbClr>
                </a:solidFill>
                <a:latin typeface="+mn-ea"/>
                <a:cs typeface="+mn-ea"/>
                <a:sym typeface="+mn-ea"/>
              </a:rPr>
              <a:t>高研发投入攻克小众品种技术</a:t>
            </a:r>
            <a:r>
              <a:rPr lang="zh-CN" altLang="en-US" sz="2000" dirty="0">
                <a:solidFill>
                  <a:srgbClr val="1A1C20">
                    <a:alpha val="90196"/>
                  </a:srgbClr>
                </a:solidFill>
                <a:latin typeface="+mn-ea"/>
                <a:cs typeface="+mn-ea"/>
                <a:sym typeface="+mn-ea"/>
              </a:rPr>
              <a:t>难题，对提高罕见病患者整体健康水平、完善国家罕见病用药保障体系具有积极意义</a:t>
            </a:r>
            <a:endParaRPr lang="en-US" altLang="zh-CN" sz="2000" dirty="0">
              <a:solidFill>
                <a:srgbClr val="1A1C20">
                  <a:alpha val="90196"/>
                </a:srgbClr>
              </a:solidFill>
              <a:latin typeface="+mn-ea"/>
              <a:cs typeface="+mn-ea"/>
              <a:sym typeface="+mn-ea"/>
            </a:endParaRPr>
          </a:p>
        </p:txBody>
      </p:sp>
      <p:sp>
        <p:nvSpPr>
          <p:cNvPr id="36" name="矩形: 圆角 5"/>
          <p:cNvSpPr/>
          <p:nvPr>
            <p:custDataLst>
              <p:tags r:id="rId1"/>
            </p:custDataLst>
          </p:nvPr>
        </p:nvSpPr>
        <p:spPr>
          <a:xfrm>
            <a:off x="305435" y="859248"/>
            <a:ext cx="11429366" cy="740952"/>
          </a:xfrm>
          <a:prstGeom prst="roundRect">
            <a:avLst/>
          </a:prstGeom>
          <a:gradFill>
            <a:gsLst>
              <a:gs pos="81000">
                <a:srgbClr val="508AA0"/>
              </a:gs>
              <a:gs pos="0">
                <a:srgbClr val="84B0C2">
                  <a:lumMod val="87000"/>
                </a:srgbClr>
              </a:gs>
            </a:gsLst>
            <a:lin ang="2700000" scaled="0"/>
          </a:gradFill>
          <a:ln>
            <a:noFill/>
          </a:ln>
          <a:effectLst>
            <a:innerShdw blurRad="127000">
              <a:schemeClr val="bg1">
                <a:alpha val="7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zh-CN" altLang="en-US" sz="2200" b="1" dirty="0">
                <a:solidFill>
                  <a:schemeClr val="bg1"/>
                </a:solidFill>
                <a:latin typeface="微软雅黑" panose="020B0503020204020204" pitchFamily="34" charset="-122"/>
                <a:ea typeface="微软雅黑" panose="020B0503020204020204" pitchFamily="34" charset="-122"/>
                <a:cs typeface="MiSans Semibold" panose="00000700000000000000" charset="-122"/>
                <a:sym typeface="+mn-ea"/>
              </a:rPr>
              <a:t>通过特殊物理结构设计，实现药物在体内长效释放</a:t>
            </a:r>
            <a:endParaRPr lang="en-US" altLang="zh-CN" sz="2200" b="1" dirty="0">
              <a:solidFill>
                <a:schemeClr val="bg1"/>
              </a:solidFill>
              <a:latin typeface="微软雅黑" panose="020B0503020204020204" pitchFamily="34" charset="-122"/>
              <a:ea typeface="微软雅黑" panose="020B0503020204020204" pitchFamily="34" charset="-122"/>
              <a:cs typeface="MiSans Semibold" panose="00000700000000000000" charset="-122"/>
              <a:sym typeface="+mn-ea"/>
            </a:endParaRPr>
          </a:p>
          <a:p>
            <a:pPr algn="ctr"/>
            <a:r>
              <a:rPr lang="zh-CN" altLang="en-US" sz="2200" b="1" dirty="0">
                <a:solidFill>
                  <a:schemeClr val="bg1"/>
                </a:solidFill>
                <a:latin typeface="微软雅黑" panose="020B0503020204020204" pitchFamily="34" charset="-122"/>
                <a:ea typeface="微软雅黑" panose="020B0503020204020204" pitchFamily="34" charset="-122"/>
                <a:cs typeface="MiSans Semibold" panose="00000700000000000000" charset="-122"/>
                <a:sym typeface="+mn-ea"/>
              </a:rPr>
              <a:t>解决了普通片维持时间短、血药浓度波动的痛点</a:t>
            </a:r>
            <a:endParaRPr lang="en-US" altLang="zh-CN" sz="2200" b="1" dirty="0">
              <a:solidFill>
                <a:schemeClr val="bg1"/>
              </a:solidFill>
              <a:latin typeface="微软雅黑" panose="020B0503020204020204" pitchFamily="34" charset="-122"/>
              <a:ea typeface="微软雅黑" panose="020B0503020204020204" pitchFamily="34" charset="-122"/>
              <a:cs typeface="MiSans Semibold" panose="00000700000000000000" charset="-122"/>
              <a:sym typeface="+mn-e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圆角 5"/>
          <p:cNvSpPr/>
          <p:nvPr>
            <p:custDataLst>
              <p:tags r:id="rId1"/>
            </p:custDataLst>
          </p:nvPr>
        </p:nvSpPr>
        <p:spPr>
          <a:xfrm>
            <a:off x="0" y="5298829"/>
            <a:ext cx="12192000" cy="1221566"/>
          </a:xfrm>
          <a:prstGeom prst="roundRect">
            <a:avLst>
              <a:gd name="adj" fmla="val 0"/>
            </a:avLst>
          </a:prstGeom>
          <a:gradFill>
            <a:gsLst>
              <a:gs pos="81000">
                <a:srgbClr val="508AA0"/>
              </a:gs>
              <a:gs pos="0">
                <a:srgbClr val="84B0C2">
                  <a:lumMod val="87000"/>
                </a:srgbClr>
              </a:gs>
            </a:gsLst>
            <a:lin ang="2700000" scaled="0"/>
          </a:gradFill>
          <a:ln>
            <a:noFill/>
          </a:ln>
          <a:effectLst>
            <a:innerShdw blurRad="127000">
              <a:schemeClr val="bg1">
                <a:alpha val="7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altLang="zh-CN" sz="1800" b="0"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iSans Semibold" panose="00000700000000000000" charset="-122"/>
              <a:sym typeface="+mn-ea"/>
            </a:endParaRPr>
          </a:p>
        </p:txBody>
      </p:sp>
      <p:sp>
        <p:nvSpPr>
          <p:cNvPr id="13" name="Bullet1"/>
          <p:cNvSpPr/>
          <p:nvPr>
            <p:custDataLst>
              <p:tags r:id="rId2"/>
            </p:custDataLst>
          </p:nvPr>
        </p:nvSpPr>
        <p:spPr>
          <a:xfrm>
            <a:off x="1344091" y="994031"/>
            <a:ext cx="3380023" cy="430887"/>
          </a:xfrm>
          <a:prstGeom prst="roundRect">
            <a:avLst/>
          </a:prstGeom>
          <a:noFill/>
          <a:ln w="25400" cap="flat" cmpd="sng" algn="ctr">
            <a:noFill/>
            <a:prstDash val="solid"/>
          </a:ln>
          <a:effectLst/>
        </p:spPr>
        <p:txBody>
          <a:bodyPr rtlCol="0" anchor="ctr">
            <a:normAutofit lnSpcReduction="10000"/>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0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cs"/>
              </a:rPr>
              <a:t>弥补目录剂型短板</a:t>
            </a:r>
          </a:p>
        </p:txBody>
      </p:sp>
      <p:sp>
        <p:nvSpPr>
          <p:cNvPr id="14" name="Bullet3"/>
          <p:cNvSpPr/>
          <p:nvPr>
            <p:custDataLst>
              <p:tags r:id="rId3"/>
            </p:custDataLst>
          </p:nvPr>
        </p:nvSpPr>
        <p:spPr>
          <a:xfrm>
            <a:off x="1293325" y="2465595"/>
            <a:ext cx="3380023" cy="430887"/>
          </a:xfrm>
          <a:prstGeom prst="roundRect">
            <a:avLst/>
          </a:prstGeom>
          <a:noFill/>
          <a:ln w="25400" cap="flat" cmpd="sng" algn="ctr">
            <a:noFill/>
            <a:prstDash val="solid"/>
          </a:ln>
          <a:effectLst/>
        </p:spPr>
        <p:txBody>
          <a:bodyPr rtlCol="0" anchor="ctr">
            <a:normAutofit lnSpcReduction="10000"/>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0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cs"/>
              </a:rPr>
              <a:t>符合</a:t>
            </a:r>
            <a:r>
              <a:rPr kumimoji="0" lang="en-US" altLang="zh-CN" sz="20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cs"/>
              </a:rPr>
              <a:t>"</a:t>
            </a:r>
            <a:r>
              <a:rPr kumimoji="0" lang="zh-CN" altLang="en-US" sz="20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cs"/>
              </a:rPr>
              <a:t>保基本</a:t>
            </a:r>
            <a:r>
              <a:rPr kumimoji="0" lang="en-US" altLang="zh-CN" sz="20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cs"/>
              </a:rPr>
              <a:t>"</a:t>
            </a:r>
            <a:r>
              <a:rPr kumimoji="0" lang="zh-CN" altLang="en-US" sz="20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cs"/>
              </a:rPr>
              <a:t>原则</a:t>
            </a:r>
          </a:p>
        </p:txBody>
      </p:sp>
      <p:sp>
        <p:nvSpPr>
          <p:cNvPr id="15" name="Bullet3"/>
          <p:cNvSpPr/>
          <p:nvPr>
            <p:custDataLst>
              <p:tags r:id="rId4"/>
            </p:custDataLst>
          </p:nvPr>
        </p:nvSpPr>
        <p:spPr>
          <a:xfrm>
            <a:off x="1293325" y="3937159"/>
            <a:ext cx="3380023" cy="430887"/>
          </a:xfrm>
          <a:prstGeom prst="roundRect">
            <a:avLst/>
          </a:prstGeom>
          <a:noFill/>
          <a:ln>
            <a:noFill/>
          </a:ln>
          <a:effectLst/>
        </p:spPr>
        <p:txBody>
          <a:bodyPr rtlCol="0" anchor="ctr">
            <a:normAutofit lnSpcReduction="10000"/>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0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cs"/>
              </a:rPr>
              <a:t>降低临床管理难度</a:t>
            </a:r>
          </a:p>
        </p:txBody>
      </p:sp>
      <p:sp>
        <p:nvSpPr>
          <p:cNvPr id="16" name="文本框 15"/>
          <p:cNvSpPr txBox="1"/>
          <p:nvPr>
            <p:custDataLst>
              <p:tags r:id="rId5"/>
            </p:custDataLst>
          </p:nvPr>
        </p:nvSpPr>
        <p:spPr>
          <a:xfrm>
            <a:off x="1344091" y="1340468"/>
            <a:ext cx="9743327" cy="817468"/>
          </a:xfrm>
          <a:prstGeom prst="rect">
            <a:avLst/>
          </a:prstGeom>
          <a:noFill/>
        </p:spPr>
        <p:txBody>
          <a:bodyPr wrap="square">
            <a:spAutoFit/>
          </a:bodyPr>
          <a:lstStyle/>
          <a:p>
            <a:pPr marL="0" marR="0" lvl="0" indent="0" algn="l" defTabSz="914400" rtl="0" eaLnBrk="1" fontAlgn="auto" latinLnBrk="0" hangingPunct="1">
              <a:lnSpc>
                <a:spcPct val="130000"/>
              </a:lnSpc>
              <a:spcBef>
                <a:spcPts val="0"/>
              </a:spcBef>
              <a:spcAft>
                <a:spcPts val="0"/>
              </a:spcAft>
              <a:buClrTx/>
              <a:buSzTx/>
              <a:buFontTx/>
              <a:buNone/>
              <a:defRPr/>
            </a:pPr>
            <a:r>
              <a:rPr kumimoji="0" lang="zh-CN" altLang="en-US" sz="1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目前医保目录内仅有普通片剂，</a:t>
            </a:r>
            <a:r>
              <a:rPr kumimoji="0" lang="zh-CN" altLang="en-US" sz="20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rPr>
              <a:t>缺少长效乙酰胆碱酯酶抑制剂</a:t>
            </a:r>
            <a:endParaRPr kumimoji="0" lang="en-US" altLang="zh-CN" sz="2000" b="1" i="0" u="none" strike="noStrike" kern="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30000"/>
              </a:lnSpc>
              <a:spcBef>
                <a:spcPts val="0"/>
              </a:spcBef>
              <a:spcAft>
                <a:spcPts val="0"/>
              </a:spcAft>
              <a:buClrTx/>
              <a:buSzTx/>
              <a:buFontTx/>
              <a:buNone/>
              <a:defRPr/>
            </a:pPr>
            <a:r>
              <a:rPr kumimoji="0" lang="zh-CN" altLang="en-US" b="1"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cs"/>
              </a:rPr>
              <a:t>缓释片有效填补了重症肌无力长效基础用药空白</a:t>
            </a:r>
          </a:p>
        </p:txBody>
      </p:sp>
      <p:sp>
        <p:nvSpPr>
          <p:cNvPr id="17" name="object 15"/>
          <p:cNvSpPr txBox="1"/>
          <p:nvPr>
            <p:custDataLst>
              <p:tags r:id="rId6"/>
            </p:custDataLst>
          </p:nvPr>
        </p:nvSpPr>
        <p:spPr>
          <a:xfrm>
            <a:off x="1376515" y="2820166"/>
            <a:ext cx="8186904" cy="761234"/>
          </a:xfrm>
          <a:prstGeom prst="rect">
            <a:avLst/>
          </a:prstGeom>
        </p:spPr>
        <p:txBody>
          <a:bodyPr vert="horz" wrap="square" lIns="0" tIns="0" rIns="0" bIns="0" rtlCol="0">
            <a:spAutoFit/>
          </a:bodyPr>
          <a:lstStyle/>
          <a:p>
            <a:pPr marL="0" marR="5080" lvl="0" indent="0" algn="l" defTabSz="914400" rtl="0" eaLnBrk="1" fontAlgn="auto" latinLnBrk="0" hangingPunct="1">
              <a:lnSpc>
                <a:spcPct val="130000"/>
              </a:lnSpc>
              <a:spcBef>
                <a:spcPts val="0"/>
              </a:spcBef>
              <a:spcAft>
                <a:spcPts val="0"/>
              </a:spcAft>
              <a:buClrTx/>
              <a:buSzTx/>
              <a:buFontTx/>
              <a:buNone/>
              <a:defRPr/>
            </a:pPr>
            <a:r>
              <a:rPr kumimoji="0" lang="zh-CN" altLang="en-US" sz="1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ea"/>
                <a:sym typeface="+mn-lt"/>
              </a:rPr>
              <a:t>非高价罕见病药，适用人群更广泛，孕妇、老年人等</a:t>
            </a:r>
            <a:r>
              <a:rPr kumimoji="0" lang="zh-CN" altLang="en-US" sz="20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ea"/>
                <a:sym typeface="+mn-lt"/>
              </a:rPr>
              <a:t>特殊群体适用</a:t>
            </a:r>
            <a:endParaRPr kumimoji="0" lang="en-US" altLang="zh-CN" sz="20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ea"/>
              <a:sym typeface="+mn-lt"/>
            </a:endParaRPr>
          </a:p>
          <a:p>
            <a:pPr marL="0" marR="5080" lvl="0" indent="0" algn="l" defTabSz="914400" rtl="0" eaLnBrk="1" fontAlgn="auto" latinLnBrk="0" hangingPunct="1">
              <a:lnSpc>
                <a:spcPct val="130000"/>
              </a:lnSpc>
              <a:spcBef>
                <a:spcPts val="0"/>
              </a:spcBef>
              <a:spcAft>
                <a:spcPts val="0"/>
              </a:spcAft>
              <a:buClrTx/>
              <a:buSzTx/>
              <a:buFontTx/>
              <a:buNone/>
              <a:defRPr/>
            </a:pPr>
            <a:r>
              <a:rPr kumimoji="0" lang="zh-CN" altLang="en-US" sz="1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ea"/>
                <a:sym typeface="+mn-lt"/>
              </a:rPr>
              <a:t>通过减少症状波动与急诊住院，</a:t>
            </a:r>
            <a:r>
              <a:rPr kumimoji="0" lang="zh-CN" altLang="en-US" sz="20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ea"/>
                <a:sym typeface="+mn-lt"/>
              </a:rPr>
              <a:t>降低后续高额医疗支出</a:t>
            </a:r>
          </a:p>
        </p:txBody>
      </p:sp>
      <p:sp>
        <p:nvSpPr>
          <p:cNvPr id="18" name="object 16"/>
          <p:cNvSpPr txBox="1"/>
          <p:nvPr>
            <p:custDataLst>
              <p:tags r:id="rId7"/>
            </p:custDataLst>
          </p:nvPr>
        </p:nvSpPr>
        <p:spPr>
          <a:xfrm>
            <a:off x="1380622" y="4313398"/>
            <a:ext cx="10015704" cy="761234"/>
          </a:xfrm>
          <a:prstGeom prst="rect">
            <a:avLst/>
          </a:prstGeom>
        </p:spPr>
        <p:txBody>
          <a:bodyPr vert="horz" wrap="square" lIns="0" tIns="0" rIns="0" bIns="0" rtlCol="0">
            <a:spAutoFit/>
          </a:bodyPr>
          <a:lstStyle/>
          <a:p>
            <a:pPr marL="0" marR="0" lvl="0" indent="0" algn="just" defTabSz="914400" rtl="0" eaLnBrk="1" fontAlgn="auto" latinLnBrk="0" hangingPunct="1">
              <a:lnSpc>
                <a:spcPct val="130000"/>
              </a:lnSpc>
              <a:spcBef>
                <a:spcPts val="0"/>
              </a:spcBef>
              <a:spcAft>
                <a:spcPts val="0"/>
              </a:spcAft>
              <a:buClr>
                <a:srgbClr val="156082"/>
              </a:buClr>
              <a:buSzTx/>
              <a:buFontTx/>
              <a:buNone/>
              <a:defRPr/>
            </a:pPr>
            <a:r>
              <a:rPr kumimoji="0" lang="zh-CN" altLang="en-US" sz="20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ea"/>
                <a:sym typeface="+mn-lt"/>
              </a:rPr>
              <a:t>解决未被满足的临床基础需求</a:t>
            </a:r>
            <a:r>
              <a:rPr kumimoji="0" lang="zh-CN" altLang="en-US" sz="1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ea"/>
                <a:sym typeface="+mn-lt"/>
              </a:rPr>
              <a:t>，药效夜间覆盖，</a:t>
            </a:r>
            <a:r>
              <a:rPr kumimoji="0" lang="zh-CN" altLang="en-US" sz="1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给药方案简化，是</a:t>
            </a:r>
            <a:r>
              <a:rPr kumimoji="0" lang="zh-CN" altLang="en-US" sz="20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rPr>
              <a:t>现有方案的必要补充</a:t>
            </a:r>
            <a:endParaRPr kumimoji="0" lang="en-US" altLang="zh-CN" sz="18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endParaRPr>
          </a:p>
          <a:p>
            <a:pPr marL="0" marR="0" lvl="0" indent="0" algn="just" defTabSz="914400" rtl="0" eaLnBrk="1" fontAlgn="auto" latinLnBrk="0" hangingPunct="1">
              <a:lnSpc>
                <a:spcPct val="130000"/>
              </a:lnSpc>
              <a:spcBef>
                <a:spcPts val="0"/>
              </a:spcBef>
              <a:spcAft>
                <a:spcPts val="0"/>
              </a:spcAft>
              <a:buClr>
                <a:srgbClr val="156082"/>
              </a:buClr>
              <a:buSzTx/>
              <a:buFontTx/>
              <a:buNone/>
              <a:defRPr/>
            </a:pPr>
            <a:r>
              <a:rPr kumimoji="0" lang="zh-CN" altLang="en-US" sz="20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rPr>
              <a:t>提高患者依从性</a:t>
            </a:r>
            <a:r>
              <a:rPr kumimoji="0" lang="zh-CN" altLang="en-US" sz="1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a:t>
            </a:r>
            <a:r>
              <a:rPr kumimoji="0" lang="zh-CN" altLang="en-US" sz="1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降低临床管理复杂度</a:t>
            </a:r>
          </a:p>
        </p:txBody>
      </p:sp>
      <p:sp>
        <p:nvSpPr>
          <p:cNvPr id="19" name="rewind_149672"/>
          <p:cNvSpPr/>
          <p:nvPr/>
        </p:nvSpPr>
        <p:spPr>
          <a:xfrm flipH="1">
            <a:off x="865404" y="1035668"/>
            <a:ext cx="381535" cy="381000"/>
          </a:xfrm>
          <a:custGeom>
            <a:avLst/>
            <a:gdLst>
              <a:gd name="T0" fmla="*/ 400 w 800"/>
              <a:gd name="T1" fmla="*/ 800 h 800"/>
              <a:gd name="T2" fmla="*/ 800 w 800"/>
              <a:gd name="T3" fmla="*/ 400 h 800"/>
              <a:gd name="T4" fmla="*/ 400 w 800"/>
              <a:gd name="T5" fmla="*/ 0 h 800"/>
              <a:gd name="T6" fmla="*/ 0 w 800"/>
              <a:gd name="T7" fmla="*/ 400 h 800"/>
              <a:gd name="T8" fmla="*/ 400 w 800"/>
              <a:gd name="T9" fmla="*/ 800 h 800"/>
              <a:gd name="T10" fmla="*/ 59 w 800"/>
              <a:gd name="T11" fmla="*/ 389 h 800"/>
              <a:gd name="T12" fmla="*/ 352 w 800"/>
              <a:gd name="T13" fmla="*/ 189 h 800"/>
              <a:gd name="T14" fmla="*/ 360 w 800"/>
              <a:gd name="T15" fmla="*/ 187 h 800"/>
              <a:gd name="T16" fmla="*/ 366 w 800"/>
              <a:gd name="T17" fmla="*/ 188 h 800"/>
              <a:gd name="T18" fmla="*/ 373 w 800"/>
              <a:gd name="T19" fmla="*/ 200 h 800"/>
              <a:gd name="T20" fmla="*/ 373 w 800"/>
              <a:gd name="T21" fmla="*/ 375 h 800"/>
              <a:gd name="T22" fmla="*/ 646 w 800"/>
              <a:gd name="T23" fmla="*/ 189 h 800"/>
              <a:gd name="T24" fmla="*/ 653 w 800"/>
              <a:gd name="T25" fmla="*/ 187 h 800"/>
              <a:gd name="T26" fmla="*/ 660 w 800"/>
              <a:gd name="T27" fmla="*/ 188 h 800"/>
              <a:gd name="T28" fmla="*/ 667 w 800"/>
              <a:gd name="T29" fmla="*/ 200 h 800"/>
              <a:gd name="T30" fmla="*/ 667 w 800"/>
              <a:gd name="T31" fmla="*/ 600 h 800"/>
              <a:gd name="T32" fmla="*/ 660 w 800"/>
              <a:gd name="T33" fmla="*/ 612 h 800"/>
              <a:gd name="T34" fmla="*/ 646 w 800"/>
              <a:gd name="T35" fmla="*/ 611 h 800"/>
              <a:gd name="T36" fmla="*/ 373 w 800"/>
              <a:gd name="T37" fmla="*/ 425 h 800"/>
              <a:gd name="T38" fmla="*/ 373 w 800"/>
              <a:gd name="T39" fmla="*/ 600 h 800"/>
              <a:gd name="T40" fmla="*/ 366 w 800"/>
              <a:gd name="T41" fmla="*/ 612 h 800"/>
              <a:gd name="T42" fmla="*/ 352 w 800"/>
              <a:gd name="T43" fmla="*/ 611 h 800"/>
              <a:gd name="T44" fmla="*/ 59 w 800"/>
              <a:gd name="T45" fmla="*/ 411 h 800"/>
              <a:gd name="T46" fmla="*/ 53 w 800"/>
              <a:gd name="T47" fmla="*/ 400 h 800"/>
              <a:gd name="T48" fmla="*/ 59 w 800"/>
              <a:gd name="T49" fmla="*/ 389 h 8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800" h="800">
                <a:moveTo>
                  <a:pt x="400" y="800"/>
                </a:moveTo>
                <a:cubicBezTo>
                  <a:pt x="621" y="800"/>
                  <a:pt x="800" y="621"/>
                  <a:pt x="800" y="400"/>
                </a:cubicBezTo>
                <a:cubicBezTo>
                  <a:pt x="800" y="179"/>
                  <a:pt x="621" y="0"/>
                  <a:pt x="400" y="0"/>
                </a:cubicBezTo>
                <a:cubicBezTo>
                  <a:pt x="179" y="0"/>
                  <a:pt x="0" y="179"/>
                  <a:pt x="0" y="400"/>
                </a:cubicBezTo>
                <a:cubicBezTo>
                  <a:pt x="0" y="621"/>
                  <a:pt x="179" y="800"/>
                  <a:pt x="400" y="800"/>
                </a:cubicBezTo>
                <a:close/>
                <a:moveTo>
                  <a:pt x="59" y="389"/>
                </a:moveTo>
                <a:lnTo>
                  <a:pt x="352" y="189"/>
                </a:lnTo>
                <a:cubicBezTo>
                  <a:pt x="355" y="187"/>
                  <a:pt x="357" y="187"/>
                  <a:pt x="360" y="187"/>
                </a:cubicBezTo>
                <a:cubicBezTo>
                  <a:pt x="362" y="187"/>
                  <a:pt x="364" y="187"/>
                  <a:pt x="366" y="188"/>
                </a:cubicBezTo>
                <a:cubicBezTo>
                  <a:pt x="371" y="191"/>
                  <a:pt x="373" y="195"/>
                  <a:pt x="373" y="200"/>
                </a:cubicBezTo>
                <a:lnTo>
                  <a:pt x="373" y="375"/>
                </a:lnTo>
                <a:lnTo>
                  <a:pt x="646" y="189"/>
                </a:lnTo>
                <a:cubicBezTo>
                  <a:pt x="648" y="187"/>
                  <a:pt x="651" y="187"/>
                  <a:pt x="653" y="187"/>
                </a:cubicBezTo>
                <a:cubicBezTo>
                  <a:pt x="655" y="187"/>
                  <a:pt x="658" y="187"/>
                  <a:pt x="660" y="188"/>
                </a:cubicBezTo>
                <a:cubicBezTo>
                  <a:pt x="664" y="191"/>
                  <a:pt x="667" y="195"/>
                  <a:pt x="667" y="200"/>
                </a:cubicBezTo>
                <a:lnTo>
                  <a:pt x="667" y="600"/>
                </a:lnTo>
                <a:cubicBezTo>
                  <a:pt x="667" y="605"/>
                  <a:pt x="664" y="609"/>
                  <a:pt x="660" y="612"/>
                </a:cubicBezTo>
                <a:cubicBezTo>
                  <a:pt x="655" y="614"/>
                  <a:pt x="650" y="614"/>
                  <a:pt x="646" y="611"/>
                </a:cubicBezTo>
                <a:lnTo>
                  <a:pt x="373" y="425"/>
                </a:lnTo>
                <a:lnTo>
                  <a:pt x="373" y="600"/>
                </a:lnTo>
                <a:cubicBezTo>
                  <a:pt x="373" y="605"/>
                  <a:pt x="371" y="609"/>
                  <a:pt x="366" y="612"/>
                </a:cubicBezTo>
                <a:cubicBezTo>
                  <a:pt x="362" y="614"/>
                  <a:pt x="357" y="614"/>
                  <a:pt x="352" y="611"/>
                </a:cubicBezTo>
                <a:lnTo>
                  <a:pt x="59" y="411"/>
                </a:lnTo>
                <a:cubicBezTo>
                  <a:pt x="56" y="409"/>
                  <a:pt x="53" y="404"/>
                  <a:pt x="53" y="400"/>
                </a:cubicBezTo>
                <a:cubicBezTo>
                  <a:pt x="53" y="396"/>
                  <a:pt x="56" y="391"/>
                  <a:pt x="59" y="389"/>
                </a:cubicBezTo>
                <a:close/>
              </a:path>
            </a:pathLst>
          </a:custGeom>
          <a:solidFill>
            <a:srgbClr val="4BACC6">
              <a:lumMod val="75000"/>
            </a:srgbClr>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0" cap="none" spc="0" normalizeH="0" baseline="0" noProof="0">
              <a:ln>
                <a:noFill/>
              </a:ln>
              <a:solidFill>
                <a:prstClr val="white"/>
              </a:solidFill>
              <a:effectLst/>
              <a:uLnTx/>
              <a:uFillTx/>
              <a:latin typeface="Arial" panose="020B0604020202020204"/>
              <a:ea typeface="微软雅黑" panose="020B0503020204020204" pitchFamily="34" charset="-122"/>
              <a:cs typeface="+mn-cs"/>
            </a:endParaRPr>
          </a:p>
        </p:txBody>
      </p:sp>
      <p:sp>
        <p:nvSpPr>
          <p:cNvPr id="20" name="directory-submission-symbol_48671"/>
          <p:cNvSpPr/>
          <p:nvPr/>
        </p:nvSpPr>
        <p:spPr>
          <a:xfrm>
            <a:off x="868142" y="2545022"/>
            <a:ext cx="348797" cy="348404"/>
          </a:xfrm>
          <a:custGeom>
            <a:avLst/>
            <a:gdLst>
              <a:gd name="connsiteX0" fmla="*/ 199018 w 551492"/>
              <a:gd name="connsiteY0" fmla="*/ 379190 h 550871"/>
              <a:gd name="connsiteX1" fmla="*/ 446910 w 551492"/>
              <a:gd name="connsiteY1" fmla="*/ 379190 h 550871"/>
              <a:gd name="connsiteX2" fmla="*/ 446910 w 551492"/>
              <a:gd name="connsiteY2" fmla="*/ 411497 h 550871"/>
              <a:gd name="connsiteX3" fmla="*/ 199018 w 551492"/>
              <a:gd name="connsiteY3" fmla="*/ 411497 h 550871"/>
              <a:gd name="connsiteX4" fmla="*/ 114930 w 551492"/>
              <a:gd name="connsiteY4" fmla="*/ 370199 h 550871"/>
              <a:gd name="connsiteX5" fmla="*/ 112343 w 551492"/>
              <a:gd name="connsiteY5" fmla="*/ 371489 h 550871"/>
              <a:gd name="connsiteX6" fmla="*/ 112343 w 551492"/>
              <a:gd name="connsiteY6" fmla="*/ 419198 h 550871"/>
              <a:gd name="connsiteX7" fmla="*/ 114930 w 551492"/>
              <a:gd name="connsiteY7" fmla="*/ 421777 h 550871"/>
              <a:gd name="connsiteX8" fmla="*/ 161491 w 551492"/>
              <a:gd name="connsiteY8" fmla="*/ 421777 h 550871"/>
              <a:gd name="connsiteX9" fmla="*/ 164078 w 551492"/>
              <a:gd name="connsiteY9" fmla="*/ 419198 h 550871"/>
              <a:gd name="connsiteX10" fmla="*/ 164078 w 551492"/>
              <a:gd name="connsiteY10" fmla="*/ 371489 h 550871"/>
              <a:gd name="connsiteX11" fmla="*/ 161491 w 551492"/>
              <a:gd name="connsiteY11" fmla="*/ 370199 h 550871"/>
              <a:gd name="connsiteX12" fmla="*/ 114930 w 551492"/>
              <a:gd name="connsiteY12" fmla="*/ 361173 h 550871"/>
              <a:gd name="connsiteX13" fmla="*/ 161491 w 551492"/>
              <a:gd name="connsiteY13" fmla="*/ 361173 h 550871"/>
              <a:gd name="connsiteX14" fmla="*/ 173131 w 551492"/>
              <a:gd name="connsiteY14" fmla="*/ 372778 h 550871"/>
              <a:gd name="connsiteX15" fmla="*/ 173131 w 551492"/>
              <a:gd name="connsiteY15" fmla="*/ 419198 h 550871"/>
              <a:gd name="connsiteX16" fmla="*/ 161491 w 551492"/>
              <a:gd name="connsiteY16" fmla="*/ 429514 h 550871"/>
              <a:gd name="connsiteX17" fmla="*/ 114930 w 551492"/>
              <a:gd name="connsiteY17" fmla="*/ 429514 h 550871"/>
              <a:gd name="connsiteX18" fmla="*/ 104583 w 551492"/>
              <a:gd name="connsiteY18" fmla="*/ 419198 h 550871"/>
              <a:gd name="connsiteX19" fmla="*/ 104583 w 551492"/>
              <a:gd name="connsiteY19" fmla="*/ 372778 h 550871"/>
              <a:gd name="connsiteX20" fmla="*/ 114930 w 551492"/>
              <a:gd name="connsiteY20" fmla="*/ 361173 h 550871"/>
              <a:gd name="connsiteX21" fmla="*/ 199018 w 551492"/>
              <a:gd name="connsiteY21" fmla="*/ 259282 h 550871"/>
              <a:gd name="connsiteX22" fmla="*/ 446910 w 551492"/>
              <a:gd name="connsiteY22" fmla="*/ 259282 h 550871"/>
              <a:gd name="connsiteX23" fmla="*/ 446910 w 551492"/>
              <a:gd name="connsiteY23" fmla="*/ 291589 h 550871"/>
              <a:gd name="connsiteX24" fmla="*/ 199018 w 551492"/>
              <a:gd name="connsiteY24" fmla="*/ 291589 h 550871"/>
              <a:gd name="connsiteX25" fmla="*/ 114930 w 551492"/>
              <a:gd name="connsiteY25" fmla="*/ 241265 h 550871"/>
              <a:gd name="connsiteX26" fmla="*/ 161491 w 551492"/>
              <a:gd name="connsiteY26" fmla="*/ 241265 h 550871"/>
              <a:gd name="connsiteX27" fmla="*/ 173131 w 551492"/>
              <a:gd name="connsiteY27" fmla="*/ 251581 h 550871"/>
              <a:gd name="connsiteX28" fmla="*/ 173131 w 551492"/>
              <a:gd name="connsiteY28" fmla="*/ 299290 h 550871"/>
              <a:gd name="connsiteX29" fmla="*/ 161491 w 551492"/>
              <a:gd name="connsiteY29" fmla="*/ 309606 h 550871"/>
              <a:gd name="connsiteX30" fmla="*/ 114930 w 551492"/>
              <a:gd name="connsiteY30" fmla="*/ 309606 h 550871"/>
              <a:gd name="connsiteX31" fmla="*/ 104583 w 551492"/>
              <a:gd name="connsiteY31" fmla="*/ 299290 h 550871"/>
              <a:gd name="connsiteX32" fmla="*/ 104583 w 551492"/>
              <a:gd name="connsiteY32" fmla="*/ 251581 h 550871"/>
              <a:gd name="connsiteX33" fmla="*/ 114930 w 551492"/>
              <a:gd name="connsiteY33" fmla="*/ 241265 h 550871"/>
              <a:gd name="connsiteX34" fmla="*/ 199018 w 551492"/>
              <a:gd name="connsiteY34" fmla="*/ 138132 h 550871"/>
              <a:gd name="connsiteX35" fmla="*/ 446910 w 551492"/>
              <a:gd name="connsiteY35" fmla="*/ 138132 h 550871"/>
              <a:gd name="connsiteX36" fmla="*/ 446910 w 551492"/>
              <a:gd name="connsiteY36" fmla="*/ 170232 h 550871"/>
              <a:gd name="connsiteX37" fmla="*/ 199018 w 551492"/>
              <a:gd name="connsiteY37" fmla="*/ 170232 h 550871"/>
              <a:gd name="connsiteX38" fmla="*/ 114930 w 551492"/>
              <a:gd name="connsiteY38" fmla="*/ 119908 h 550871"/>
              <a:gd name="connsiteX39" fmla="*/ 161491 w 551492"/>
              <a:gd name="connsiteY39" fmla="*/ 119908 h 550871"/>
              <a:gd name="connsiteX40" fmla="*/ 173131 w 551492"/>
              <a:gd name="connsiteY40" fmla="*/ 131540 h 550871"/>
              <a:gd name="connsiteX41" fmla="*/ 173131 w 551492"/>
              <a:gd name="connsiteY41" fmla="*/ 178067 h 550871"/>
              <a:gd name="connsiteX42" fmla="*/ 161491 w 551492"/>
              <a:gd name="connsiteY42" fmla="*/ 189699 h 550871"/>
              <a:gd name="connsiteX43" fmla="*/ 114930 w 551492"/>
              <a:gd name="connsiteY43" fmla="*/ 189699 h 550871"/>
              <a:gd name="connsiteX44" fmla="*/ 104583 w 551492"/>
              <a:gd name="connsiteY44" fmla="*/ 178067 h 550871"/>
              <a:gd name="connsiteX45" fmla="*/ 104583 w 551492"/>
              <a:gd name="connsiteY45" fmla="*/ 131540 h 550871"/>
              <a:gd name="connsiteX46" fmla="*/ 114930 w 551492"/>
              <a:gd name="connsiteY46" fmla="*/ 119908 h 550871"/>
              <a:gd name="connsiteX47" fmla="*/ 51662 w 551492"/>
              <a:gd name="connsiteY47" fmla="*/ 34833 h 550871"/>
              <a:gd name="connsiteX48" fmla="*/ 34872 w 551492"/>
              <a:gd name="connsiteY48" fmla="*/ 51604 h 550871"/>
              <a:gd name="connsiteX49" fmla="*/ 34872 w 551492"/>
              <a:gd name="connsiteY49" fmla="*/ 499267 h 550871"/>
              <a:gd name="connsiteX50" fmla="*/ 51662 w 551492"/>
              <a:gd name="connsiteY50" fmla="*/ 516038 h 550871"/>
              <a:gd name="connsiteX51" fmla="*/ 499830 w 551492"/>
              <a:gd name="connsiteY51" fmla="*/ 516038 h 550871"/>
              <a:gd name="connsiteX52" fmla="*/ 516620 w 551492"/>
              <a:gd name="connsiteY52" fmla="*/ 499267 h 550871"/>
              <a:gd name="connsiteX53" fmla="*/ 516620 w 551492"/>
              <a:gd name="connsiteY53" fmla="*/ 51604 h 550871"/>
              <a:gd name="connsiteX54" fmla="*/ 499830 w 551492"/>
              <a:gd name="connsiteY54" fmla="*/ 34833 h 550871"/>
              <a:gd name="connsiteX55" fmla="*/ 51662 w 551492"/>
              <a:gd name="connsiteY55" fmla="*/ 0 h 550871"/>
              <a:gd name="connsiteX56" fmla="*/ 499830 w 551492"/>
              <a:gd name="connsiteY56" fmla="*/ 0 h 550871"/>
              <a:gd name="connsiteX57" fmla="*/ 551492 w 551492"/>
              <a:gd name="connsiteY57" fmla="*/ 51604 h 550871"/>
              <a:gd name="connsiteX58" fmla="*/ 551492 w 551492"/>
              <a:gd name="connsiteY58" fmla="*/ 499267 h 550871"/>
              <a:gd name="connsiteX59" fmla="*/ 499830 w 551492"/>
              <a:gd name="connsiteY59" fmla="*/ 550871 h 550871"/>
              <a:gd name="connsiteX60" fmla="*/ 51662 w 551492"/>
              <a:gd name="connsiteY60" fmla="*/ 550871 h 550871"/>
              <a:gd name="connsiteX61" fmla="*/ 0 w 551492"/>
              <a:gd name="connsiteY61" fmla="*/ 499267 h 550871"/>
              <a:gd name="connsiteX62" fmla="*/ 0 w 551492"/>
              <a:gd name="connsiteY62" fmla="*/ 51604 h 550871"/>
              <a:gd name="connsiteX63" fmla="*/ 51662 w 551492"/>
              <a:gd name="connsiteY63" fmla="*/ 0 h 550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51492" h="550871">
                <a:moveTo>
                  <a:pt x="199018" y="379190"/>
                </a:moveTo>
                <a:lnTo>
                  <a:pt x="446910" y="379190"/>
                </a:lnTo>
                <a:lnTo>
                  <a:pt x="446910" y="411497"/>
                </a:lnTo>
                <a:lnTo>
                  <a:pt x="199018" y="411497"/>
                </a:lnTo>
                <a:close/>
                <a:moveTo>
                  <a:pt x="114930" y="370199"/>
                </a:moveTo>
                <a:cubicBezTo>
                  <a:pt x="113637" y="370199"/>
                  <a:pt x="112343" y="370199"/>
                  <a:pt x="112343" y="371489"/>
                </a:cubicBezTo>
                <a:lnTo>
                  <a:pt x="112343" y="419198"/>
                </a:lnTo>
                <a:cubicBezTo>
                  <a:pt x="112343" y="420488"/>
                  <a:pt x="113637" y="421777"/>
                  <a:pt x="114930" y="421777"/>
                </a:cubicBezTo>
                <a:lnTo>
                  <a:pt x="161491" y="421777"/>
                </a:lnTo>
                <a:cubicBezTo>
                  <a:pt x="162784" y="421777"/>
                  <a:pt x="164078" y="420488"/>
                  <a:pt x="164078" y="419198"/>
                </a:cubicBezTo>
                <a:lnTo>
                  <a:pt x="164078" y="371489"/>
                </a:lnTo>
                <a:cubicBezTo>
                  <a:pt x="164078" y="370199"/>
                  <a:pt x="162784" y="370199"/>
                  <a:pt x="161491" y="370199"/>
                </a:cubicBezTo>
                <a:close/>
                <a:moveTo>
                  <a:pt x="114930" y="361173"/>
                </a:moveTo>
                <a:lnTo>
                  <a:pt x="161491" y="361173"/>
                </a:lnTo>
                <a:cubicBezTo>
                  <a:pt x="167958" y="361173"/>
                  <a:pt x="173131" y="366331"/>
                  <a:pt x="173131" y="372778"/>
                </a:cubicBezTo>
                <a:lnTo>
                  <a:pt x="173131" y="419198"/>
                </a:lnTo>
                <a:cubicBezTo>
                  <a:pt x="173131" y="425646"/>
                  <a:pt x="167958" y="429514"/>
                  <a:pt x="161491" y="429514"/>
                </a:cubicBezTo>
                <a:lnTo>
                  <a:pt x="114930" y="429514"/>
                </a:lnTo>
                <a:cubicBezTo>
                  <a:pt x="108463" y="429514"/>
                  <a:pt x="104583" y="425646"/>
                  <a:pt x="104583" y="419198"/>
                </a:cubicBezTo>
                <a:lnTo>
                  <a:pt x="104583" y="372778"/>
                </a:lnTo>
                <a:cubicBezTo>
                  <a:pt x="104583" y="366331"/>
                  <a:pt x="108463" y="361173"/>
                  <a:pt x="114930" y="361173"/>
                </a:cubicBezTo>
                <a:close/>
                <a:moveTo>
                  <a:pt x="199018" y="259282"/>
                </a:moveTo>
                <a:lnTo>
                  <a:pt x="446910" y="259282"/>
                </a:lnTo>
                <a:lnTo>
                  <a:pt x="446910" y="291589"/>
                </a:lnTo>
                <a:lnTo>
                  <a:pt x="199018" y="291589"/>
                </a:lnTo>
                <a:close/>
                <a:moveTo>
                  <a:pt x="114930" y="241265"/>
                </a:moveTo>
                <a:lnTo>
                  <a:pt x="161491" y="241265"/>
                </a:lnTo>
                <a:cubicBezTo>
                  <a:pt x="167958" y="241265"/>
                  <a:pt x="173131" y="245133"/>
                  <a:pt x="173131" y="251581"/>
                </a:cubicBezTo>
                <a:lnTo>
                  <a:pt x="173131" y="299290"/>
                </a:lnTo>
                <a:cubicBezTo>
                  <a:pt x="173131" y="304448"/>
                  <a:pt x="167958" y="309606"/>
                  <a:pt x="161491" y="309606"/>
                </a:cubicBezTo>
                <a:lnTo>
                  <a:pt x="114930" y="309606"/>
                </a:lnTo>
                <a:cubicBezTo>
                  <a:pt x="108463" y="309606"/>
                  <a:pt x="104583" y="304448"/>
                  <a:pt x="104583" y="299290"/>
                </a:cubicBezTo>
                <a:lnTo>
                  <a:pt x="104583" y="251581"/>
                </a:lnTo>
                <a:cubicBezTo>
                  <a:pt x="104583" y="245133"/>
                  <a:pt x="108463" y="241265"/>
                  <a:pt x="114930" y="241265"/>
                </a:cubicBezTo>
                <a:close/>
                <a:moveTo>
                  <a:pt x="199018" y="138132"/>
                </a:moveTo>
                <a:lnTo>
                  <a:pt x="446910" y="138132"/>
                </a:lnTo>
                <a:lnTo>
                  <a:pt x="446910" y="170232"/>
                </a:lnTo>
                <a:lnTo>
                  <a:pt x="199018" y="170232"/>
                </a:lnTo>
                <a:close/>
                <a:moveTo>
                  <a:pt x="114930" y="119908"/>
                </a:moveTo>
                <a:lnTo>
                  <a:pt x="161491" y="119908"/>
                </a:lnTo>
                <a:cubicBezTo>
                  <a:pt x="167958" y="119908"/>
                  <a:pt x="173131" y="125078"/>
                  <a:pt x="173131" y="131540"/>
                </a:cubicBezTo>
                <a:lnTo>
                  <a:pt x="173131" y="178067"/>
                </a:lnTo>
                <a:cubicBezTo>
                  <a:pt x="173131" y="184529"/>
                  <a:pt x="167958" y="189699"/>
                  <a:pt x="161491" y="189699"/>
                </a:cubicBezTo>
                <a:lnTo>
                  <a:pt x="114930" y="189699"/>
                </a:lnTo>
                <a:cubicBezTo>
                  <a:pt x="108463" y="189699"/>
                  <a:pt x="104583" y="184529"/>
                  <a:pt x="104583" y="178067"/>
                </a:cubicBezTo>
                <a:lnTo>
                  <a:pt x="104583" y="131540"/>
                </a:lnTo>
                <a:cubicBezTo>
                  <a:pt x="104583" y="125078"/>
                  <a:pt x="108463" y="119908"/>
                  <a:pt x="114930" y="119908"/>
                </a:cubicBezTo>
                <a:close/>
                <a:moveTo>
                  <a:pt x="51662" y="34833"/>
                </a:moveTo>
                <a:cubicBezTo>
                  <a:pt x="42621" y="34833"/>
                  <a:pt x="34872" y="42573"/>
                  <a:pt x="34872" y="51604"/>
                </a:cubicBezTo>
                <a:lnTo>
                  <a:pt x="34872" y="499267"/>
                </a:lnTo>
                <a:cubicBezTo>
                  <a:pt x="34872" y="508298"/>
                  <a:pt x="42621" y="516038"/>
                  <a:pt x="51662" y="516038"/>
                </a:cubicBezTo>
                <a:lnTo>
                  <a:pt x="499830" y="516038"/>
                </a:lnTo>
                <a:cubicBezTo>
                  <a:pt x="508871" y="516038"/>
                  <a:pt x="516620" y="508298"/>
                  <a:pt x="516620" y="499267"/>
                </a:cubicBezTo>
                <a:lnTo>
                  <a:pt x="516620" y="51604"/>
                </a:lnTo>
                <a:cubicBezTo>
                  <a:pt x="516620" y="42573"/>
                  <a:pt x="508871" y="34833"/>
                  <a:pt x="499830" y="34833"/>
                </a:cubicBezTo>
                <a:close/>
                <a:moveTo>
                  <a:pt x="51662" y="0"/>
                </a:moveTo>
                <a:lnTo>
                  <a:pt x="499830" y="0"/>
                </a:lnTo>
                <a:cubicBezTo>
                  <a:pt x="528244" y="0"/>
                  <a:pt x="551492" y="23222"/>
                  <a:pt x="551492" y="51604"/>
                </a:cubicBezTo>
                <a:lnTo>
                  <a:pt x="551492" y="499267"/>
                </a:lnTo>
                <a:cubicBezTo>
                  <a:pt x="551492" y="527649"/>
                  <a:pt x="528244" y="550871"/>
                  <a:pt x="499830" y="550871"/>
                </a:cubicBezTo>
                <a:lnTo>
                  <a:pt x="51662" y="550871"/>
                </a:lnTo>
                <a:cubicBezTo>
                  <a:pt x="23248" y="550871"/>
                  <a:pt x="0" y="527649"/>
                  <a:pt x="0" y="499267"/>
                </a:cubicBezTo>
                <a:lnTo>
                  <a:pt x="0" y="51604"/>
                </a:lnTo>
                <a:cubicBezTo>
                  <a:pt x="0" y="23222"/>
                  <a:pt x="23248" y="0"/>
                  <a:pt x="51662" y="0"/>
                </a:cubicBezTo>
                <a:close/>
              </a:path>
            </a:pathLst>
          </a:custGeom>
          <a:solidFill>
            <a:srgbClr val="4BACC6">
              <a:lumMod val="75000"/>
            </a:srgbClr>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0" cap="none" spc="0" normalizeH="0" baseline="0" noProof="0">
              <a:ln>
                <a:noFill/>
              </a:ln>
              <a:solidFill>
                <a:prstClr val="white"/>
              </a:solidFill>
              <a:effectLst/>
              <a:uLnTx/>
              <a:uFillTx/>
              <a:latin typeface="Arial" panose="020B0604020202020204"/>
              <a:ea typeface="微软雅黑" panose="020B0503020204020204" pitchFamily="34" charset="-122"/>
              <a:cs typeface="+mn-cs"/>
            </a:endParaRPr>
          </a:p>
        </p:txBody>
      </p:sp>
      <p:sp>
        <p:nvSpPr>
          <p:cNvPr id="21" name="doctor_161070"/>
          <p:cNvSpPr/>
          <p:nvPr/>
        </p:nvSpPr>
        <p:spPr>
          <a:xfrm>
            <a:off x="868142" y="3986556"/>
            <a:ext cx="352904" cy="304800"/>
          </a:xfrm>
          <a:custGeom>
            <a:avLst/>
            <a:gdLst>
              <a:gd name="connsiteX0" fmla="*/ 373273 h 605239"/>
              <a:gd name="connsiteY0" fmla="*/ 373273 h 605239"/>
              <a:gd name="connsiteX1" fmla="*/ 373273 h 605239"/>
              <a:gd name="connsiteY1" fmla="*/ 373273 h 605239"/>
              <a:gd name="connsiteX2" fmla="*/ 373273 h 605239"/>
              <a:gd name="connsiteY2" fmla="*/ 373273 h 605239"/>
              <a:gd name="connsiteX3" fmla="*/ 373273 h 605239"/>
              <a:gd name="connsiteY3" fmla="*/ 373273 h 605239"/>
              <a:gd name="connsiteX4" fmla="*/ 373273 h 605239"/>
              <a:gd name="connsiteY4" fmla="*/ 373273 h 605239"/>
              <a:gd name="connsiteX5" fmla="*/ 373273 h 605239"/>
              <a:gd name="connsiteY5" fmla="*/ 373273 h 605239"/>
              <a:gd name="connsiteX6" fmla="*/ 373273 h 605239"/>
              <a:gd name="connsiteY6" fmla="*/ 373273 h 605239"/>
              <a:gd name="connsiteX7" fmla="*/ 373273 h 605239"/>
              <a:gd name="connsiteY7" fmla="*/ 373273 h 605239"/>
              <a:gd name="connsiteX8" fmla="*/ 373273 h 605239"/>
              <a:gd name="connsiteY8" fmla="*/ 373273 h 605239"/>
              <a:gd name="connsiteX9" fmla="*/ 373273 h 605239"/>
              <a:gd name="connsiteY9" fmla="*/ 373273 h 605239"/>
              <a:gd name="connsiteX10" fmla="*/ 373273 h 605239"/>
              <a:gd name="connsiteY10" fmla="*/ 373273 h 605239"/>
              <a:gd name="connsiteX11" fmla="*/ 373273 h 605239"/>
              <a:gd name="connsiteY11" fmla="*/ 373273 h 605239"/>
              <a:gd name="connsiteX12" fmla="*/ 373273 h 605239"/>
              <a:gd name="connsiteY12" fmla="*/ 373273 h 605239"/>
              <a:gd name="connsiteX13" fmla="*/ 373273 h 605239"/>
              <a:gd name="connsiteY13" fmla="*/ 373273 h 605239"/>
              <a:gd name="connsiteX14" fmla="*/ 373273 h 605239"/>
              <a:gd name="connsiteY14" fmla="*/ 373273 h 605239"/>
              <a:gd name="connsiteX15" fmla="*/ 373273 h 605239"/>
              <a:gd name="connsiteY15" fmla="*/ 373273 h 605239"/>
              <a:gd name="connsiteX16" fmla="*/ 373273 h 605239"/>
              <a:gd name="connsiteY16" fmla="*/ 373273 h 605239"/>
              <a:gd name="connsiteX17" fmla="*/ 373273 h 605239"/>
              <a:gd name="connsiteY17" fmla="*/ 373273 h 605239"/>
              <a:gd name="connsiteX18" fmla="*/ 373273 h 605239"/>
              <a:gd name="connsiteY18" fmla="*/ 373273 h 605239"/>
              <a:gd name="connsiteX19" fmla="*/ 373273 h 605239"/>
              <a:gd name="connsiteY19" fmla="*/ 373273 h 605239"/>
              <a:gd name="connsiteX20" fmla="*/ 373273 h 605239"/>
              <a:gd name="connsiteY20" fmla="*/ 373273 h 605239"/>
              <a:gd name="connsiteX21" fmla="*/ 373273 h 605239"/>
              <a:gd name="connsiteY21" fmla="*/ 373273 h 605239"/>
              <a:gd name="connsiteX22" fmla="*/ 373273 h 605239"/>
              <a:gd name="connsiteY22" fmla="*/ 373273 h 605239"/>
              <a:gd name="connsiteX23" fmla="*/ 373273 h 605239"/>
              <a:gd name="connsiteY23" fmla="*/ 373273 h 605239"/>
              <a:gd name="connsiteX24" fmla="*/ 373273 h 605239"/>
              <a:gd name="connsiteY24" fmla="*/ 373273 h 605239"/>
              <a:gd name="connsiteX25" fmla="*/ 373273 h 605239"/>
              <a:gd name="connsiteY25" fmla="*/ 373273 h 605239"/>
              <a:gd name="connsiteX26" fmla="*/ 373273 h 605239"/>
              <a:gd name="connsiteY26" fmla="*/ 373273 h 605239"/>
              <a:gd name="connsiteX27" fmla="*/ 373273 h 605239"/>
              <a:gd name="connsiteY27" fmla="*/ 373273 h 605239"/>
              <a:gd name="connsiteX28" fmla="*/ 373273 h 605239"/>
              <a:gd name="connsiteY28" fmla="*/ 373273 h 605239"/>
              <a:gd name="connsiteX29" fmla="*/ 373273 h 605239"/>
              <a:gd name="connsiteY29" fmla="*/ 373273 h 605239"/>
              <a:gd name="connsiteX30" fmla="*/ 373273 h 605239"/>
              <a:gd name="connsiteY30" fmla="*/ 373273 h 605239"/>
              <a:gd name="connsiteX31" fmla="*/ 373273 h 605239"/>
              <a:gd name="connsiteY31" fmla="*/ 373273 h 605239"/>
              <a:gd name="connsiteX32" fmla="*/ 373273 h 605239"/>
              <a:gd name="connsiteY32" fmla="*/ 373273 h 605239"/>
              <a:gd name="connsiteX33" fmla="*/ 373273 h 605239"/>
              <a:gd name="connsiteY33" fmla="*/ 373273 h 605239"/>
              <a:gd name="connsiteX34" fmla="*/ 373273 h 605239"/>
              <a:gd name="connsiteY34" fmla="*/ 373273 h 605239"/>
              <a:gd name="connsiteX35" fmla="*/ 373273 h 605239"/>
              <a:gd name="connsiteY35" fmla="*/ 373273 h 605239"/>
              <a:gd name="connsiteX36" fmla="*/ 373273 h 605239"/>
              <a:gd name="connsiteY36" fmla="*/ 373273 h 605239"/>
              <a:gd name="connsiteX37" fmla="*/ 373273 h 605239"/>
              <a:gd name="connsiteY37" fmla="*/ 373273 h 605239"/>
              <a:gd name="connsiteX38" fmla="*/ 373273 h 605239"/>
              <a:gd name="connsiteY38" fmla="*/ 373273 h 605239"/>
              <a:gd name="connsiteX39" fmla="*/ 373273 h 605239"/>
              <a:gd name="connsiteY39" fmla="*/ 373273 h 605239"/>
              <a:gd name="connsiteX40" fmla="*/ 373273 h 605239"/>
              <a:gd name="connsiteY40" fmla="*/ 373273 h 605239"/>
              <a:gd name="connsiteX41" fmla="*/ 373273 h 605239"/>
              <a:gd name="connsiteY41" fmla="*/ 373273 h 605239"/>
              <a:gd name="connsiteX42" fmla="*/ 373273 h 605239"/>
              <a:gd name="connsiteY42" fmla="*/ 373273 h 605239"/>
              <a:gd name="connsiteX43" fmla="*/ 373273 h 605239"/>
              <a:gd name="connsiteY43" fmla="*/ 373273 h 605239"/>
              <a:gd name="connsiteX44" fmla="*/ 373273 h 605239"/>
              <a:gd name="connsiteY44" fmla="*/ 373273 h 605239"/>
              <a:gd name="connsiteX45" fmla="*/ 373273 h 605239"/>
              <a:gd name="connsiteY45" fmla="*/ 373273 h 605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606284" h="523643">
                <a:moveTo>
                  <a:pt x="431678" y="393614"/>
                </a:moveTo>
                <a:cubicBezTo>
                  <a:pt x="442259" y="393614"/>
                  <a:pt x="450837" y="402207"/>
                  <a:pt x="450837" y="412808"/>
                </a:cubicBezTo>
                <a:cubicBezTo>
                  <a:pt x="450837" y="423409"/>
                  <a:pt x="442259" y="432002"/>
                  <a:pt x="431678" y="432002"/>
                </a:cubicBezTo>
                <a:cubicBezTo>
                  <a:pt x="421097" y="432002"/>
                  <a:pt x="412519" y="423409"/>
                  <a:pt x="412519" y="412808"/>
                </a:cubicBezTo>
                <a:cubicBezTo>
                  <a:pt x="412519" y="402207"/>
                  <a:pt x="421097" y="393614"/>
                  <a:pt x="431678" y="393614"/>
                </a:cubicBezTo>
                <a:close/>
                <a:moveTo>
                  <a:pt x="174641" y="326718"/>
                </a:moveTo>
                <a:cubicBezTo>
                  <a:pt x="186333" y="326718"/>
                  <a:pt x="197282" y="332004"/>
                  <a:pt x="206468" y="340628"/>
                </a:cubicBezTo>
                <a:cubicBezTo>
                  <a:pt x="181879" y="335991"/>
                  <a:pt x="159795" y="337289"/>
                  <a:pt x="142536" y="341184"/>
                </a:cubicBezTo>
                <a:cubicBezTo>
                  <a:pt x="151537" y="332004"/>
                  <a:pt x="162671" y="326718"/>
                  <a:pt x="174641" y="326718"/>
                </a:cubicBezTo>
                <a:close/>
                <a:moveTo>
                  <a:pt x="410451" y="237452"/>
                </a:moveTo>
                <a:cubicBezTo>
                  <a:pt x="413979" y="238472"/>
                  <a:pt x="417321" y="239769"/>
                  <a:pt x="420663" y="241252"/>
                </a:cubicBezTo>
                <a:cubicBezTo>
                  <a:pt x="423448" y="257563"/>
                  <a:pt x="433660" y="319473"/>
                  <a:pt x="421127" y="367573"/>
                </a:cubicBezTo>
                <a:cubicBezTo>
                  <a:pt x="400332" y="372299"/>
                  <a:pt x="385014" y="390557"/>
                  <a:pt x="385014" y="412707"/>
                </a:cubicBezTo>
                <a:cubicBezTo>
                  <a:pt x="385014" y="438657"/>
                  <a:pt x="406181" y="459232"/>
                  <a:pt x="431618" y="459232"/>
                </a:cubicBezTo>
                <a:cubicBezTo>
                  <a:pt x="457612" y="459232"/>
                  <a:pt x="478315" y="438101"/>
                  <a:pt x="478315" y="412707"/>
                </a:cubicBezTo>
                <a:cubicBezTo>
                  <a:pt x="478315" y="391947"/>
                  <a:pt x="464854" y="374709"/>
                  <a:pt x="446472" y="368407"/>
                </a:cubicBezTo>
                <a:cubicBezTo>
                  <a:pt x="455663" y="327628"/>
                  <a:pt x="451856" y="281567"/>
                  <a:pt x="447957" y="254134"/>
                </a:cubicBezTo>
                <a:cubicBezTo>
                  <a:pt x="530768" y="298898"/>
                  <a:pt x="590833" y="380548"/>
                  <a:pt x="605780" y="477026"/>
                </a:cubicBezTo>
                <a:cubicBezTo>
                  <a:pt x="609679" y="501679"/>
                  <a:pt x="590462" y="523736"/>
                  <a:pt x="565489" y="523643"/>
                </a:cubicBezTo>
                <a:lnTo>
                  <a:pt x="40496" y="523643"/>
                </a:lnTo>
                <a:cubicBezTo>
                  <a:pt x="15894" y="523643"/>
                  <a:pt x="-3323" y="501493"/>
                  <a:pt x="483" y="477026"/>
                </a:cubicBezTo>
                <a:cubicBezTo>
                  <a:pt x="15894" y="377211"/>
                  <a:pt x="79395" y="293708"/>
                  <a:pt x="167126" y="249593"/>
                </a:cubicBezTo>
                <a:cubicBezTo>
                  <a:pt x="163783" y="262939"/>
                  <a:pt x="160813" y="281196"/>
                  <a:pt x="161834" y="302790"/>
                </a:cubicBezTo>
                <a:cubicBezTo>
                  <a:pt x="121914" y="311502"/>
                  <a:pt x="91092" y="358027"/>
                  <a:pt x="91092" y="414283"/>
                </a:cubicBezTo>
                <a:cubicBezTo>
                  <a:pt x="91092" y="435877"/>
                  <a:pt x="95456" y="456544"/>
                  <a:pt x="104089" y="474802"/>
                </a:cubicBezTo>
                <a:cubicBezTo>
                  <a:pt x="108917" y="486850"/>
                  <a:pt x="127299" y="492133"/>
                  <a:pt x="135468" y="492133"/>
                </a:cubicBezTo>
                <a:cubicBezTo>
                  <a:pt x="148280" y="492133"/>
                  <a:pt x="158956" y="481475"/>
                  <a:pt x="158956" y="468685"/>
                </a:cubicBezTo>
                <a:cubicBezTo>
                  <a:pt x="158956" y="455803"/>
                  <a:pt x="148465" y="445145"/>
                  <a:pt x="135468" y="445145"/>
                </a:cubicBezTo>
                <a:cubicBezTo>
                  <a:pt x="131476" y="445145"/>
                  <a:pt x="126277" y="446164"/>
                  <a:pt x="120429" y="448481"/>
                </a:cubicBezTo>
                <a:cubicBezTo>
                  <a:pt x="110588" y="414190"/>
                  <a:pt x="118479" y="385089"/>
                  <a:pt x="122842" y="372670"/>
                </a:cubicBezTo>
                <a:cubicBezTo>
                  <a:pt x="138253" y="366368"/>
                  <a:pt x="180587" y="352466"/>
                  <a:pt x="226820" y="372670"/>
                </a:cubicBezTo>
                <a:cubicBezTo>
                  <a:pt x="231462" y="385089"/>
                  <a:pt x="238703" y="416970"/>
                  <a:pt x="229141" y="448481"/>
                </a:cubicBezTo>
                <a:cubicBezTo>
                  <a:pt x="223292" y="446628"/>
                  <a:pt x="218000" y="445701"/>
                  <a:pt x="214194" y="445701"/>
                </a:cubicBezTo>
                <a:cubicBezTo>
                  <a:pt x="201290" y="445701"/>
                  <a:pt x="190613" y="456266"/>
                  <a:pt x="190613" y="469148"/>
                </a:cubicBezTo>
                <a:cubicBezTo>
                  <a:pt x="190613" y="482031"/>
                  <a:pt x="201197" y="492596"/>
                  <a:pt x="214194" y="492596"/>
                </a:cubicBezTo>
                <a:cubicBezTo>
                  <a:pt x="222828" y="492596"/>
                  <a:pt x="241674" y="487313"/>
                  <a:pt x="245944" y="474338"/>
                </a:cubicBezTo>
                <a:cubicBezTo>
                  <a:pt x="254114" y="456544"/>
                  <a:pt x="258477" y="435877"/>
                  <a:pt x="258477" y="414746"/>
                </a:cubicBezTo>
                <a:cubicBezTo>
                  <a:pt x="258477" y="357563"/>
                  <a:pt x="227191" y="310483"/>
                  <a:pt x="186343" y="302790"/>
                </a:cubicBezTo>
                <a:cubicBezTo>
                  <a:pt x="184857" y="269704"/>
                  <a:pt x="193027" y="247554"/>
                  <a:pt x="197298" y="238472"/>
                </a:cubicBezTo>
                <a:cubicBezTo>
                  <a:pt x="224684" y="264885"/>
                  <a:pt x="262283" y="281196"/>
                  <a:pt x="303132" y="281196"/>
                </a:cubicBezTo>
                <a:cubicBezTo>
                  <a:pt x="345001" y="281196"/>
                  <a:pt x="382600" y="264422"/>
                  <a:pt x="410451" y="237452"/>
                </a:cubicBezTo>
                <a:close/>
                <a:moveTo>
                  <a:pt x="303143" y="0"/>
                </a:moveTo>
                <a:cubicBezTo>
                  <a:pt x="374112" y="0"/>
                  <a:pt x="431643" y="57452"/>
                  <a:pt x="431643" y="128323"/>
                </a:cubicBezTo>
                <a:cubicBezTo>
                  <a:pt x="431643" y="199194"/>
                  <a:pt x="374112" y="256646"/>
                  <a:pt x="303143" y="256646"/>
                </a:cubicBezTo>
                <a:cubicBezTo>
                  <a:pt x="232174" y="256646"/>
                  <a:pt x="174643" y="199194"/>
                  <a:pt x="174643" y="128323"/>
                </a:cubicBezTo>
                <a:cubicBezTo>
                  <a:pt x="174643" y="57452"/>
                  <a:pt x="232174" y="0"/>
                  <a:pt x="303143" y="0"/>
                </a:cubicBezTo>
                <a:close/>
              </a:path>
            </a:pathLst>
          </a:custGeom>
          <a:solidFill>
            <a:srgbClr val="4BACC6">
              <a:lumMod val="75000"/>
            </a:srgbClr>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0" cap="none" spc="0" normalizeH="0" baseline="0" noProof="0">
              <a:ln>
                <a:noFill/>
              </a:ln>
              <a:solidFill>
                <a:prstClr val="white"/>
              </a:solidFill>
              <a:effectLst/>
              <a:uLnTx/>
              <a:uFillTx/>
              <a:latin typeface="Arial" panose="020B0604020202020204"/>
              <a:ea typeface="微软雅黑" panose="020B0503020204020204" pitchFamily="34" charset="-122"/>
              <a:cs typeface="+mn-cs"/>
            </a:endParaRPr>
          </a:p>
        </p:txBody>
      </p:sp>
      <p:sp>
        <p:nvSpPr>
          <p:cNvPr id="22" name="文本框 21"/>
          <p:cNvSpPr txBox="1"/>
          <p:nvPr/>
        </p:nvSpPr>
        <p:spPr>
          <a:xfrm>
            <a:off x="304800" y="238780"/>
            <a:ext cx="11734165" cy="523220"/>
          </a:xfrm>
          <a:prstGeom prst="rect">
            <a:avLst/>
          </a:prstGeom>
          <a:noFill/>
        </p:spPr>
        <p:txBody>
          <a:bodyPr wrap="square" rtlCol="0" anchor="t">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800" b="1" i="0" u="none" strike="noStrike" kern="1200" cap="none" spc="-5"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sym typeface="+mn-ea"/>
              </a:rPr>
              <a:t>公平性</a:t>
            </a:r>
            <a:r>
              <a:rPr kumimoji="0" lang="en-US" altLang="zh-CN" sz="2800" b="1" i="0" u="none" strike="noStrike" kern="1200" cap="none" spc="-5"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sym typeface="+mn-ea"/>
              </a:rPr>
              <a:t>1</a:t>
            </a:r>
            <a:r>
              <a:rPr kumimoji="0" lang="zh-CN" altLang="en-US" sz="2800" b="1" i="0" u="none" strike="noStrike" kern="1200" cap="none" spc="-5"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sym typeface="+mn-ea"/>
              </a:rPr>
              <a:t>：</a:t>
            </a:r>
            <a:r>
              <a:rPr kumimoji="0" lang="zh-CN" altLang="en-US" sz="2800" b="1" i="0" u="none" strike="noStrike" kern="1200" cap="none" spc="-5"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sym typeface="+mn-ea"/>
              </a:rPr>
              <a:t>填补目录</a:t>
            </a:r>
            <a:r>
              <a:rPr kumimoji="0" lang="zh-CN" altLang="en-US" sz="28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rPr>
              <a:t>重症肌无力长效基础用药空白</a:t>
            </a:r>
            <a:r>
              <a:rPr kumimoji="0" lang="zh-CN" altLang="en-US" sz="2800" b="1" i="0" u="none" strike="noStrike" kern="1200" cap="none" spc="-5"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cs"/>
                <a:sym typeface="+mn-ea"/>
              </a:rPr>
              <a:t>，供应保障</a:t>
            </a:r>
          </a:p>
        </p:txBody>
      </p:sp>
      <p:sp>
        <p:nvSpPr>
          <p:cNvPr id="24" name="文本框 23"/>
          <p:cNvSpPr txBox="1"/>
          <p:nvPr/>
        </p:nvSpPr>
        <p:spPr>
          <a:xfrm>
            <a:off x="228600" y="5321265"/>
            <a:ext cx="11734800" cy="1048172"/>
          </a:xfrm>
          <a:prstGeom prst="rect">
            <a:avLst/>
          </a:prstGeom>
          <a:noFill/>
        </p:spPr>
        <p:txBody>
          <a:bodyPr wrap="square">
            <a:spAutoFit/>
          </a:bodyPr>
          <a:lstStyle/>
          <a:p>
            <a:pPr marL="0" marR="5080" lvl="0" indent="0" algn="ctr" defTabSz="914400" rtl="0" eaLnBrk="1" fontAlgn="auto" latinLnBrk="0" hangingPunct="1">
              <a:lnSpc>
                <a:spcPct val="150000"/>
              </a:lnSpc>
              <a:spcBef>
                <a:spcPts val="0"/>
              </a:spcBef>
              <a:spcAft>
                <a:spcPts val="0"/>
              </a:spcAft>
              <a:buClrTx/>
              <a:buSzTx/>
              <a:buFontTx/>
              <a:buNone/>
              <a:defRPr/>
            </a:pPr>
            <a:r>
              <a:rPr kumimoji="0" lang="zh-CN" altLang="en-US" sz="22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ea"/>
                <a:sym typeface="+mn-lt"/>
              </a:rPr>
              <a:t>上海医药作为国有企业主动承担高研发投入，攻克小众品种技术难题，彰显社会责任担当</a:t>
            </a:r>
            <a:endParaRPr kumimoji="0" lang="en-US" altLang="zh-CN" sz="22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ea"/>
              <a:sym typeface="+mn-lt"/>
            </a:endParaRPr>
          </a:p>
          <a:p>
            <a:pPr marL="0" marR="5080" lvl="0" indent="0" algn="ctr" defTabSz="914400" rtl="0" eaLnBrk="1" fontAlgn="auto" latinLnBrk="0" hangingPunct="1">
              <a:lnSpc>
                <a:spcPct val="150000"/>
              </a:lnSpc>
              <a:spcBef>
                <a:spcPts val="0"/>
              </a:spcBef>
              <a:spcAft>
                <a:spcPts val="0"/>
              </a:spcAft>
              <a:buClrTx/>
              <a:buSzTx/>
              <a:buFontTx/>
              <a:buNone/>
              <a:defRPr/>
            </a:pPr>
            <a:r>
              <a:rPr kumimoji="0" lang="zh-CN" altLang="en-US" sz="22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ea"/>
                <a:sym typeface="+mn-lt"/>
              </a:rPr>
              <a:t>缓释片申请</a:t>
            </a:r>
            <a:r>
              <a:rPr lang="zh-CN" altLang="en-US" sz="2200" b="1" dirty="0">
                <a:solidFill>
                  <a:prstClr val="white"/>
                </a:solidFill>
                <a:latin typeface="微软雅黑" panose="020B0503020204020204" pitchFamily="34" charset="-122"/>
                <a:ea typeface="微软雅黑" panose="020B0503020204020204" pitchFamily="34" charset="-122"/>
                <a:cs typeface="+mn-ea"/>
                <a:sym typeface="+mn-lt"/>
              </a:rPr>
              <a:t>纳入医保</a:t>
            </a:r>
            <a:r>
              <a:rPr kumimoji="0" lang="zh-CN" altLang="en-US" sz="22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ea"/>
                <a:sym typeface="+mn-lt"/>
              </a:rPr>
              <a:t>，将多一层供应保障、多一个临床选择</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文本框 56"/>
          <p:cNvSpPr txBox="1"/>
          <p:nvPr>
            <p:custDataLst>
              <p:tags r:id="rId1"/>
            </p:custDataLst>
          </p:nvPr>
        </p:nvSpPr>
        <p:spPr>
          <a:xfrm>
            <a:off x="438785" y="167640"/>
            <a:ext cx="1964690" cy="1014730"/>
          </a:xfrm>
          <a:prstGeom prst="rect">
            <a:avLst/>
          </a:prstGeom>
          <a:noFill/>
        </p:spPr>
        <p:txBody>
          <a:bodyPr wrap="square" rtlCol="0">
            <a:spAutoFit/>
          </a:bodyPr>
          <a:lstStyle/>
          <a:p>
            <a:r>
              <a:rPr lang="zh-CN" altLang="en-US" sz="6000" b="1" dirty="0">
                <a:solidFill>
                  <a:srgbClr val="508AA0"/>
                </a:solidFill>
                <a:effectLst>
                  <a:outerShdw blurRad="50800" dist="50800" dir="2700000" algn="tl" rotWithShape="0">
                    <a:srgbClr val="009D85">
                      <a:alpha val="19000"/>
                    </a:srgbClr>
                  </a:outerShdw>
                </a:effectLst>
                <a:latin typeface="微软雅黑" panose="020B0503020204020204" pitchFamily="34" charset="-122"/>
                <a:ea typeface="微软雅黑" panose="020B0503020204020204" pitchFamily="34" charset="-122"/>
                <a:sym typeface="+mn-lt"/>
              </a:rPr>
              <a:t>目录</a:t>
            </a:r>
            <a:endParaRPr lang="zh-CN" altLang="en-US" sz="6000" b="1" dirty="0">
              <a:solidFill>
                <a:srgbClr val="508AA0"/>
              </a:solidFill>
              <a:effectLst>
                <a:outerShdw blurRad="50800" dist="50800" dir="2700000" algn="tl" rotWithShape="0">
                  <a:srgbClr val="009D85">
                    <a:alpha val="19000"/>
                  </a:srgbClr>
                </a:outerShdw>
              </a:effectLst>
              <a:latin typeface="微软雅黑" panose="020B0503020204020204" pitchFamily="34" charset="-122"/>
              <a:ea typeface="微软雅黑" panose="020B0503020204020204" pitchFamily="34" charset="-122"/>
              <a:cs typeface="+mn-ea"/>
              <a:sym typeface="+mn-lt"/>
            </a:endParaRPr>
          </a:p>
        </p:txBody>
      </p:sp>
      <p:sp>
        <p:nvSpPr>
          <p:cNvPr id="58" name="文本框 57"/>
          <p:cNvSpPr txBox="1"/>
          <p:nvPr>
            <p:custDataLst>
              <p:tags r:id="rId2"/>
            </p:custDataLst>
          </p:nvPr>
        </p:nvSpPr>
        <p:spPr>
          <a:xfrm>
            <a:off x="2139950" y="661670"/>
            <a:ext cx="3381375" cy="521970"/>
          </a:xfrm>
          <a:prstGeom prst="rect">
            <a:avLst/>
          </a:prstGeom>
          <a:noFill/>
        </p:spPr>
        <p:txBody>
          <a:bodyPr wrap="square" rtlCol="0">
            <a:spAutoFit/>
          </a:bodyPr>
          <a:lstStyle/>
          <a:p>
            <a:r>
              <a:rPr lang="zh-CN" altLang="en-US" sz="2800" b="1">
                <a:solidFill>
                  <a:srgbClr val="508AA0"/>
                </a:solidFill>
                <a:effectLst>
                  <a:outerShdw blurRad="50800" dist="50800" dir="2700000" algn="tl" rotWithShape="0">
                    <a:srgbClr val="009D85">
                      <a:alpha val="19000"/>
                    </a:srgbClr>
                  </a:outerShdw>
                </a:effectLst>
                <a:latin typeface="微软雅黑" panose="020B0503020204020204" pitchFamily="34" charset="-122"/>
                <a:ea typeface="微软雅黑" panose="020B0503020204020204" pitchFamily="34" charset="-122"/>
                <a:sym typeface="+mn-lt"/>
              </a:rPr>
              <a:t>CONTENTS</a:t>
            </a:r>
          </a:p>
        </p:txBody>
      </p:sp>
      <p:sp>
        <p:nvSpPr>
          <p:cNvPr id="59" name="矩形 58"/>
          <p:cNvSpPr/>
          <p:nvPr>
            <p:custDataLst>
              <p:tags r:id="rId3"/>
            </p:custDataLst>
          </p:nvPr>
        </p:nvSpPr>
        <p:spPr>
          <a:xfrm>
            <a:off x="821690" y="1362710"/>
            <a:ext cx="10747375" cy="948414"/>
          </a:xfrm>
          <a:prstGeom prst="rect">
            <a:avLst/>
          </a:prstGeom>
          <a:solidFill>
            <a:schemeClr val="bg1"/>
          </a:solidFill>
          <a:ln>
            <a:noFill/>
          </a:ln>
          <a:effectLst>
            <a:outerShdw blurRad="406400" dist="38100" dir="2700000" algn="tl" rotWithShape="0">
              <a:schemeClr val="tx1">
                <a:lumMod val="50000"/>
                <a:lumOff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600" dirty="0">
              <a:latin typeface="Arial Black" panose="020B0A04020102020204" pitchFamily="34" charset="0"/>
            </a:endParaRPr>
          </a:p>
        </p:txBody>
      </p:sp>
      <p:sp>
        <p:nvSpPr>
          <p:cNvPr id="67" name="文本框 66"/>
          <p:cNvSpPr txBox="1"/>
          <p:nvPr>
            <p:custDataLst>
              <p:tags r:id="rId4"/>
            </p:custDataLst>
          </p:nvPr>
        </p:nvSpPr>
        <p:spPr>
          <a:xfrm>
            <a:off x="821690" y="1523966"/>
            <a:ext cx="1242695" cy="708080"/>
          </a:xfrm>
          <a:prstGeom prst="rect">
            <a:avLst/>
          </a:prstGeom>
          <a:noFill/>
        </p:spPr>
        <p:txBody>
          <a:bodyPr wrap="square" rtlCol="0">
            <a:spAutoFit/>
          </a:bodyPr>
          <a:lstStyle/>
          <a:p>
            <a:pPr algn="ctr"/>
            <a:r>
              <a:rPr lang="en-US" altLang="zh-CN" sz="4000" dirty="0">
                <a:solidFill>
                  <a:srgbClr val="508AA0"/>
                </a:solidFill>
                <a:latin typeface="Arial Black" panose="020B0A04020102020204" pitchFamily="34" charset="0"/>
              </a:rPr>
              <a:t>01</a:t>
            </a:r>
          </a:p>
        </p:txBody>
      </p:sp>
      <p:sp>
        <p:nvSpPr>
          <p:cNvPr id="3" name="文本框 2"/>
          <p:cNvSpPr txBox="1"/>
          <p:nvPr>
            <p:custDataLst>
              <p:tags r:id="rId5"/>
            </p:custDataLst>
          </p:nvPr>
        </p:nvSpPr>
        <p:spPr>
          <a:xfrm>
            <a:off x="1968500" y="1638189"/>
            <a:ext cx="9401810" cy="461544"/>
          </a:xfrm>
          <a:prstGeom prst="rect">
            <a:avLst/>
          </a:prstGeom>
          <a:noFill/>
        </p:spPr>
        <p:txBody>
          <a:bodyPr wrap="square" rtlCol="0">
            <a:spAutoFit/>
          </a:bodyPr>
          <a:lstStyle/>
          <a:p>
            <a:r>
              <a:rPr lang="zh-CN" altLang="en-US" sz="2400" dirty="0">
                <a:solidFill>
                  <a:srgbClr val="104862"/>
                </a:solidFill>
                <a:latin typeface="微软雅黑" panose="020B0503020204020204" pitchFamily="34" charset="-122"/>
                <a:ea typeface="微软雅黑" panose="020B0503020204020204" pitchFamily="34" charset="-122"/>
              </a:rPr>
              <a:t>基本信息：</a:t>
            </a:r>
            <a:r>
              <a:rPr lang="zh-CN" altLang="en-US" sz="2400" b="1" dirty="0">
                <a:solidFill>
                  <a:srgbClr val="C00000"/>
                </a:solidFill>
                <a:latin typeface="微软雅黑" panose="020B0503020204020204" pitchFamily="34" charset="-122"/>
                <a:ea typeface="微软雅黑" panose="020B0503020204020204" pitchFamily="34" charset="-122"/>
              </a:rPr>
              <a:t>罕见病药</a:t>
            </a:r>
            <a:r>
              <a:rPr lang="zh-CN" altLang="en-US" sz="2400" dirty="0">
                <a:latin typeface="微软雅黑" panose="020B0503020204020204" pitchFamily="34" charset="-122"/>
                <a:ea typeface="微软雅黑" panose="020B0503020204020204" pitchFamily="34" charset="-122"/>
              </a:rPr>
              <a:t>，</a:t>
            </a:r>
            <a:r>
              <a:rPr kumimoji="1" lang="zh-CN" altLang="en-US" sz="2400" b="1" dirty="0">
                <a:latin typeface="微软雅黑" panose="020B0503020204020204" pitchFamily="34" charset="-122"/>
                <a:ea typeface="微软雅黑" panose="020B0503020204020204" pitchFamily="34" charset="-122"/>
              </a:rPr>
              <a:t>国内独家剂型</a:t>
            </a:r>
            <a:r>
              <a:rPr lang="zh-CN" altLang="en-US" sz="2400" dirty="0">
                <a:solidFill>
                  <a:srgbClr val="104862"/>
                </a:solidFill>
                <a:latin typeface="微软雅黑" panose="020B0503020204020204" pitchFamily="34" charset="-122"/>
                <a:ea typeface="微软雅黑" panose="020B0503020204020204" pitchFamily="34" charset="-122"/>
              </a:rPr>
              <a:t>，</a:t>
            </a:r>
            <a:r>
              <a:rPr kumimoji="1" lang="zh-CN" altLang="en-US" sz="2400" b="1" dirty="0">
                <a:solidFill>
                  <a:srgbClr val="CC0000"/>
                </a:solidFill>
                <a:latin typeface="微软雅黑" panose="020B0503020204020204" pitchFamily="34" charset="-122"/>
                <a:ea typeface="微软雅黑" panose="020B0503020204020204" pitchFamily="34" charset="-122"/>
              </a:rPr>
              <a:t>长效</a:t>
            </a:r>
            <a:r>
              <a:rPr kumimoji="1" lang="zh-CN" altLang="en-US" sz="2400" b="1" dirty="0">
                <a:solidFill>
                  <a:srgbClr val="CC0000"/>
                </a:solidFill>
                <a:latin typeface="微软雅黑" panose="020B0503020204020204" pitchFamily="34" charset="-122"/>
                <a:ea typeface="微软雅黑" panose="020B0503020204020204" pitchFamily="34" charset="-122"/>
                <a:sym typeface="+mn-ea"/>
              </a:rPr>
              <a:t>缓释</a:t>
            </a:r>
            <a:endParaRPr kumimoji="1" lang="zh-CN" altLang="en-US" sz="2400" b="1" noProof="0" dirty="0">
              <a:ln>
                <a:noFill/>
              </a:ln>
              <a:solidFill>
                <a:srgbClr val="CC0000"/>
              </a:solidFill>
              <a:effectLst/>
              <a:uLnTx/>
              <a:uFillTx/>
              <a:latin typeface="微软雅黑" panose="020B0503020204020204" pitchFamily="34" charset="-122"/>
              <a:ea typeface="微软雅黑" panose="020B0503020204020204" pitchFamily="34" charset="-122"/>
              <a:sym typeface="+mn-ea"/>
            </a:endParaRPr>
          </a:p>
        </p:txBody>
      </p:sp>
      <p:sp>
        <p:nvSpPr>
          <p:cNvPr id="6" name="矩形 5"/>
          <p:cNvSpPr/>
          <p:nvPr>
            <p:custDataLst>
              <p:tags r:id="rId6"/>
            </p:custDataLst>
          </p:nvPr>
        </p:nvSpPr>
        <p:spPr>
          <a:xfrm>
            <a:off x="821690" y="4463219"/>
            <a:ext cx="10747375" cy="948447"/>
          </a:xfrm>
          <a:prstGeom prst="rect">
            <a:avLst/>
          </a:prstGeom>
          <a:solidFill>
            <a:schemeClr val="bg1"/>
          </a:solidFill>
          <a:ln>
            <a:noFill/>
          </a:ln>
          <a:effectLst>
            <a:outerShdw blurRad="406400" dist="38100" dir="2700000" algn="tl" rotWithShape="0">
              <a:schemeClr val="tx1">
                <a:lumMod val="50000"/>
                <a:lumOff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600" dirty="0">
              <a:latin typeface="Arial Black" panose="020B0A04020102020204" pitchFamily="34" charset="0"/>
            </a:endParaRPr>
          </a:p>
        </p:txBody>
      </p:sp>
      <p:sp>
        <p:nvSpPr>
          <p:cNvPr id="15" name="文本框 14"/>
          <p:cNvSpPr txBox="1"/>
          <p:nvPr>
            <p:custDataLst>
              <p:tags r:id="rId7"/>
            </p:custDataLst>
          </p:nvPr>
        </p:nvSpPr>
        <p:spPr>
          <a:xfrm>
            <a:off x="821690" y="4624481"/>
            <a:ext cx="1242695" cy="708105"/>
          </a:xfrm>
          <a:prstGeom prst="rect">
            <a:avLst/>
          </a:prstGeom>
          <a:noFill/>
        </p:spPr>
        <p:txBody>
          <a:bodyPr wrap="square" rtlCol="0">
            <a:spAutoFit/>
          </a:bodyPr>
          <a:lstStyle/>
          <a:p>
            <a:pPr algn="ctr"/>
            <a:r>
              <a:rPr lang="en-US" altLang="zh-CN" sz="4000" dirty="0">
                <a:solidFill>
                  <a:srgbClr val="508AA0"/>
                </a:solidFill>
                <a:latin typeface="Arial Black" panose="020B0A04020102020204" pitchFamily="34" charset="0"/>
              </a:rPr>
              <a:t>04</a:t>
            </a:r>
          </a:p>
        </p:txBody>
      </p:sp>
      <p:sp>
        <p:nvSpPr>
          <p:cNvPr id="18" name="矩形 17"/>
          <p:cNvSpPr/>
          <p:nvPr>
            <p:custDataLst>
              <p:tags r:id="rId8"/>
            </p:custDataLst>
          </p:nvPr>
        </p:nvSpPr>
        <p:spPr>
          <a:xfrm>
            <a:off x="821690" y="2396224"/>
            <a:ext cx="10747375" cy="948414"/>
          </a:xfrm>
          <a:prstGeom prst="rect">
            <a:avLst/>
          </a:prstGeom>
          <a:solidFill>
            <a:schemeClr val="bg1"/>
          </a:solidFill>
          <a:ln>
            <a:noFill/>
          </a:ln>
          <a:effectLst>
            <a:outerShdw blurRad="406400" dist="38100" dir="2700000" algn="tl" rotWithShape="0">
              <a:schemeClr val="tx1">
                <a:lumMod val="50000"/>
                <a:lumOff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600" dirty="0">
              <a:latin typeface="Arial Black" panose="020B0A04020102020204" pitchFamily="34" charset="0"/>
            </a:endParaRPr>
          </a:p>
        </p:txBody>
      </p:sp>
      <p:sp>
        <p:nvSpPr>
          <p:cNvPr id="19" name="文本框 18"/>
          <p:cNvSpPr txBox="1"/>
          <p:nvPr>
            <p:custDataLst>
              <p:tags r:id="rId9"/>
            </p:custDataLst>
          </p:nvPr>
        </p:nvSpPr>
        <p:spPr>
          <a:xfrm>
            <a:off x="821690" y="2557480"/>
            <a:ext cx="1242695" cy="708080"/>
          </a:xfrm>
          <a:prstGeom prst="rect">
            <a:avLst/>
          </a:prstGeom>
          <a:noFill/>
        </p:spPr>
        <p:txBody>
          <a:bodyPr wrap="square" rtlCol="0">
            <a:spAutoFit/>
          </a:bodyPr>
          <a:lstStyle/>
          <a:p>
            <a:pPr algn="ctr"/>
            <a:r>
              <a:rPr lang="en-US" altLang="zh-CN" sz="4000" dirty="0">
                <a:solidFill>
                  <a:srgbClr val="508AA0"/>
                </a:solidFill>
                <a:latin typeface="Arial Black" panose="020B0A04020102020204" pitchFamily="34" charset="0"/>
              </a:rPr>
              <a:t>02</a:t>
            </a:r>
          </a:p>
        </p:txBody>
      </p:sp>
      <p:sp>
        <p:nvSpPr>
          <p:cNvPr id="20" name="文本框 19"/>
          <p:cNvSpPr txBox="1"/>
          <p:nvPr>
            <p:custDataLst>
              <p:tags r:id="rId10"/>
            </p:custDataLst>
          </p:nvPr>
        </p:nvSpPr>
        <p:spPr>
          <a:xfrm>
            <a:off x="1968500" y="2717703"/>
            <a:ext cx="9402445" cy="461544"/>
          </a:xfrm>
          <a:prstGeom prst="rect">
            <a:avLst/>
          </a:prstGeom>
          <a:noFill/>
        </p:spPr>
        <p:txBody>
          <a:bodyPr wrap="square" rtlCol="0">
            <a:spAutoFit/>
          </a:bodyPr>
          <a:lstStyle/>
          <a:p>
            <a:r>
              <a:rPr lang="zh-CN" altLang="en-US" sz="2400" dirty="0">
                <a:solidFill>
                  <a:srgbClr val="104862"/>
                </a:solidFill>
                <a:latin typeface="微软雅黑" panose="020B0503020204020204" pitchFamily="34" charset="-122"/>
                <a:ea typeface="微软雅黑" panose="020B0503020204020204" pitchFamily="34" charset="-122"/>
              </a:rPr>
              <a:t>有效性：</a:t>
            </a:r>
            <a:r>
              <a:rPr kumimoji="1" lang="zh-CN" altLang="en-US" sz="2400" b="1" noProof="0" dirty="0">
                <a:ln>
                  <a:noFill/>
                </a:ln>
                <a:effectLst/>
                <a:uLnTx/>
                <a:uFillTx/>
                <a:latin typeface="微软雅黑" panose="020B0503020204020204" pitchFamily="34" charset="-122"/>
                <a:ea typeface="微软雅黑" panose="020B0503020204020204" pitchFamily="34" charset="-122"/>
                <a:sym typeface="+mn-ea"/>
              </a:rPr>
              <a:t>指南推荐</a:t>
            </a:r>
            <a:r>
              <a:rPr kumimoji="1" lang="zh-CN" altLang="en-US" sz="2400" b="1" noProof="0" dirty="0">
                <a:ln>
                  <a:noFill/>
                </a:ln>
                <a:solidFill>
                  <a:srgbClr val="C00000"/>
                </a:solidFill>
                <a:effectLst/>
                <a:uLnTx/>
                <a:uFillTx/>
                <a:latin typeface="微软雅黑" panose="020B0503020204020204" pitchFamily="34" charset="-122"/>
                <a:ea typeface="微软雅黑" panose="020B0503020204020204" pitchFamily="34" charset="-122"/>
                <a:sym typeface="+mn-ea"/>
              </a:rPr>
              <a:t>基础对症治疗首选药物</a:t>
            </a:r>
            <a:r>
              <a:rPr kumimoji="1" lang="zh-CN" altLang="en-US" sz="2400" b="1" noProof="0" dirty="0">
                <a:ln>
                  <a:noFill/>
                </a:ln>
                <a:solidFill>
                  <a:schemeClr val="tx1"/>
                </a:solidFill>
                <a:effectLst/>
                <a:uLnTx/>
                <a:uFillTx/>
                <a:latin typeface="微软雅黑" panose="020B0503020204020204" pitchFamily="34" charset="-122"/>
                <a:ea typeface="微软雅黑" panose="020B0503020204020204" pitchFamily="34" charset="-122"/>
                <a:sym typeface="+mn-ea"/>
              </a:rPr>
              <a:t>，缓释片</a:t>
            </a:r>
            <a:r>
              <a:rPr lang="zh-CN" altLang="en-US" sz="2400" b="1" spc="-5" dirty="0">
                <a:solidFill>
                  <a:srgbClr val="C00000"/>
                </a:solidFill>
                <a:latin typeface="微软雅黑" panose="020B0503020204020204" pitchFamily="34" charset="-122"/>
                <a:ea typeface="微软雅黑" panose="020B0503020204020204" pitchFamily="34" charset="-122"/>
                <a:cs typeface="+mj-cs"/>
                <a:sym typeface="+mn-ea"/>
              </a:rPr>
              <a:t>药效夜间覆盖</a:t>
            </a:r>
            <a:endParaRPr kumimoji="1" lang="zh-CN" altLang="en-US" sz="2400" b="1" noProof="0" dirty="0">
              <a:ln>
                <a:noFill/>
              </a:ln>
              <a:solidFill>
                <a:schemeClr val="tx1"/>
              </a:solidFill>
              <a:effectLst/>
              <a:uLnTx/>
              <a:uFillTx/>
              <a:latin typeface="微软雅黑" panose="020B0503020204020204" pitchFamily="34" charset="-122"/>
              <a:ea typeface="微软雅黑" panose="020B0503020204020204" pitchFamily="34" charset="-122"/>
              <a:sym typeface="+mn-ea"/>
            </a:endParaRPr>
          </a:p>
        </p:txBody>
      </p:sp>
      <p:sp>
        <p:nvSpPr>
          <p:cNvPr id="22" name="矩形 21"/>
          <p:cNvSpPr/>
          <p:nvPr>
            <p:custDataLst>
              <p:tags r:id="rId11"/>
            </p:custDataLst>
          </p:nvPr>
        </p:nvSpPr>
        <p:spPr>
          <a:xfrm>
            <a:off x="821690" y="3430298"/>
            <a:ext cx="10747375" cy="948328"/>
          </a:xfrm>
          <a:prstGeom prst="rect">
            <a:avLst/>
          </a:prstGeom>
          <a:solidFill>
            <a:schemeClr val="bg1"/>
          </a:solidFill>
          <a:ln>
            <a:noFill/>
          </a:ln>
          <a:effectLst>
            <a:outerShdw blurRad="406400" dist="38100" dir="2700000" algn="tl" rotWithShape="0">
              <a:schemeClr val="tx1">
                <a:lumMod val="50000"/>
                <a:lumOff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600" dirty="0">
              <a:latin typeface="Arial Black" panose="020B0A04020102020204" pitchFamily="34" charset="0"/>
            </a:endParaRPr>
          </a:p>
        </p:txBody>
      </p:sp>
      <p:sp>
        <p:nvSpPr>
          <p:cNvPr id="23" name="文本框 22"/>
          <p:cNvSpPr txBox="1"/>
          <p:nvPr>
            <p:custDataLst>
              <p:tags r:id="rId12"/>
            </p:custDataLst>
          </p:nvPr>
        </p:nvSpPr>
        <p:spPr>
          <a:xfrm>
            <a:off x="821690" y="3591023"/>
            <a:ext cx="1242695" cy="708016"/>
          </a:xfrm>
          <a:prstGeom prst="rect">
            <a:avLst/>
          </a:prstGeom>
          <a:noFill/>
        </p:spPr>
        <p:txBody>
          <a:bodyPr wrap="square" rtlCol="0">
            <a:spAutoFit/>
          </a:bodyPr>
          <a:lstStyle/>
          <a:p>
            <a:pPr algn="ctr"/>
            <a:r>
              <a:rPr lang="en-US" altLang="zh-CN" sz="4000" dirty="0">
                <a:solidFill>
                  <a:srgbClr val="508AA0"/>
                </a:solidFill>
                <a:latin typeface="Arial Black" panose="020B0A04020102020204" pitchFamily="34" charset="0"/>
              </a:rPr>
              <a:t>03</a:t>
            </a:r>
          </a:p>
        </p:txBody>
      </p:sp>
      <p:sp>
        <p:nvSpPr>
          <p:cNvPr id="24" name="文本框 23"/>
          <p:cNvSpPr txBox="1"/>
          <p:nvPr>
            <p:custDataLst>
              <p:tags r:id="rId13"/>
            </p:custDataLst>
          </p:nvPr>
        </p:nvSpPr>
        <p:spPr>
          <a:xfrm>
            <a:off x="1983190" y="4723884"/>
            <a:ext cx="9402445" cy="461503"/>
          </a:xfrm>
          <a:prstGeom prst="rect">
            <a:avLst/>
          </a:prstGeom>
          <a:noFill/>
        </p:spPr>
        <p:txBody>
          <a:bodyPr wrap="square" rtlCol="0">
            <a:spAutoFit/>
          </a:bodyPr>
          <a:lstStyle/>
          <a:p>
            <a:r>
              <a:rPr lang="zh-CN" altLang="en-US" sz="2400" dirty="0">
                <a:solidFill>
                  <a:srgbClr val="104862"/>
                </a:solidFill>
                <a:latin typeface="微软雅黑" panose="020B0503020204020204" pitchFamily="34" charset="-122"/>
                <a:ea typeface="微软雅黑" panose="020B0503020204020204" pitchFamily="34" charset="-122"/>
                <a:sym typeface="+mn-ea"/>
              </a:rPr>
              <a:t>创新性：</a:t>
            </a:r>
            <a:r>
              <a:rPr lang="zh-CN" altLang="en-US" sz="2400" b="1" spc="-5" dirty="0">
                <a:latin typeface="微软雅黑" panose="020B0503020204020204" pitchFamily="34" charset="-122"/>
                <a:ea typeface="微软雅黑" panose="020B0503020204020204" pitchFamily="34" charset="-122"/>
                <a:cs typeface="+mj-cs"/>
                <a:sym typeface="+mn-ea"/>
              </a:rPr>
              <a:t>创新缓释</a:t>
            </a:r>
            <a:r>
              <a:rPr lang="zh-CN" altLang="en-US" sz="2400" b="1" spc="-5" dirty="0">
                <a:solidFill>
                  <a:schemeClr val="tx1"/>
                </a:solidFill>
                <a:latin typeface="微软雅黑" panose="020B0503020204020204" pitchFamily="34" charset="-122"/>
                <a:ea typeface="微软雅黑" panose="020B0503020204020204" pitchFamily="34" charset="-122"/>
                <a:cs typeface="+mj-cs"/>
                <a:sym typeface="+mn-ea"/>
              </a:rPr>
              <a:t>技术，解决</a:t>
            </a:r>
            <a:r>
              <a:rPr lang="zh-CN" altLang="en-US" sz="2400" b="1" spc="-5" dirty="0">
                <a:solidFill>
                  <a:srgbClr val="CC0000"/>
                </a:solidFill>
                <a:latin typeface="微软雅黑" panose="020B0503020204020204" pitchFamily="34" charset="-122"/>
                <a:ea typeface="微软雅黑" panose="020B0503020204020204" pitchFamily="34" charset="-122"/>
                <a:cs typeface="+mj-cs"/>
                <a:sym typeface="+mn-ea"/>
              </a:rPr>
              <a:t>高引湿性原料药稳态释放</a:t>
            </a:r>
            <a:r>
              <a:rPr lang="zh-CN" altLang="en-US" sz="2400" b="1" spc="-5" dirty="0">
                <a:latin typeface="微软雅黑" panose="020B0503020204020204" pitchFamily="34" charset="-122"/>
                <a:ea typeface="微软雅黑" panose="020B0503020204020204" pitchFamily="34" charset="-122"/>
                <a:cs typeface="+mj-cs"/>
                <a:sym typeface="+mn-ea"/>
              </a:rPr>
              <a:t>难题</a:t>
            </a:r>
            <a:endParaRPr kumimoji="1" lang="zh-CN" altLang="en-US" sz="2400" b="1" noProof="0" dirty="0">
              <a:ln>
                <a:noFill/>
              </a:ln>
              <a:effectLst/>
              <a:uLnTx/>
              <a:uFillTx/>
              <a:latin typeface="微软雅黑" panose="020B0503020204020204" pitchFamily="34" charset="-122"/>
              <a:ea typeface="微软雅黑" panose="020B0503020204020204" pitchFamily="34" charset="-122"/>
              <a:sym typeface="+mn-ea"/>
            </a:endParaRPr>
          </a:p>
        </p:txBody>
      </p:sp>
      <p:sp>
        <p:nvSpPr>
          <p:cNvPr id="26" name="矩形 25"/>
          <p:cNvSpPr/>
          <p:nvPr>
            <p:custDataLst>
              <p:tags r:id="rId14"/>
            </p:custDataLst>
          </p:nvPr>
        </p:nvSpPr>
        <p:spPr>
          <a:xfrm>
            <a:off x="821690" y="5496766"/>
            <a:ext cx="10747375" cy="948414"/>
          </a:xfrm>
          <a:prstGeom prst="rect">
            <a:avLst/>
          </a:prstGeom>
          <a:solidFill>
            <a:schemeClr val="bg1"/>
          </a:solidFill>
          <a:ln>
            <a:noFill/>
          </a:ln>
          <a:effectLst>
            <a:outerShdw blurRad="406400" dist="38100" dir="2700000" algn="tl" rotWithShape="0">
              <a:schemeClr val="tx1">
                <a:lumMod val="50000"/>
                <a:lumOff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600" dirty="0">
              <a:latin typeface="Arial Black" panose="020B0A04020102020204" pitchFamily="34" charset="0"/>
            </a:endParaRPr>
          </a:p>
        </p:txBody>
      </p:sp>
      <p:sp>
        <p:nvSpPr>
          <p:cNvPr id="27" name="文本框 26"/>
          <p:cNvSpPr txBox="1"/>
          <p:nvPr>
            <p:custDataLst>
              <p:tags r:id="rId15"/>
            </p:custDataLst>
          </p:nvPr>
        </p:nvSpPr>
        <p:spPr>
          <a:xfrm>
            <a:off x="821690" y="5658022"/>
            <a:ext cx="1242695" cy="708080"/>
          </a:xfrm>
          <a:prstGeom prst="rect">
            <a:avLst/>
          </a:prstGeom>
          <a:noFill/>
        </p:spPr>
        <p:txBody>
          <a:bodyPr wrap="square" rtlCol="0">
            <a:spAutoFit/>
          </a:bodyPr>
          <a:lstStyle/>
          <a:p>
            <a:pPr algn="ctr"/>
            <a:r>
              <a:rPr lang="en-US" altLang="zh-CN" sz="4000" dirty="0">
                <a:solidFill>
                  <a:srgbClr val="508AA0"/>
                </a:solidFill>
                <a:latin typeface="Arial Black" panose="020B0A04020102020204" pitchFamily="34" charset="0"/>
              </a:rPr>
              <a:t>05</a:t>
            </a:r>
          </a:p>
        </p:txBody>
      </p:sp>
      <p:sp>
        <p:nvSpPr>
          <p:cNvPr id="28" name="文本框 27"/>
          <p:cNvSpPr txBox="1"/>
          <p:nvPr>
            <p:custDataLst>
              <p:tags r:id="rId16"/>
            </p:custDataLst>
          </p:nvPr>
        </p:nvSpPr>
        <p:spPr>
          <a:xfrm>
            <a:off x="1968500" y="5797054"/>
            <a:ext cx="9401810" cy="460511"/>
          </a:xfrm>
          <a:prstGeom prst="rect">
            <a:avLst/>
          </a:prstGeom>
          <a:noFill/>
        </p:spPr>
        <p:txBody>
          <a:bodyPr wrap="square" rtlCol="0">
            <a:spAutoFit/>
          </a:bodyPr>
          <a:lstStyle/>
          <a:p>
            <a:r>
              <a:rPr lang="zh-CN" altLang="en-US" sz="2400" dirty="0">
                <a:solidFill>
                  <a:srgbClr val="104862"/>
                </a:solidFill>
                <a:latin typeface="微软雅黑" panose="020B0503020204020204" pitchFamily="34" charset="-122"/>
                <a:ea typeface="微软雅黑" panose="020B0503020204020204" pitchFamily="34" charset="-122"/>
              </a:rPr>
              <a:t>公平性：</a:t>
            </a:r>
            <a:r>
              <a:rPr lang="zh-CN" altLang="en-US" sz="2400" b="1" spc="-5" dirty="0">
                <a:solidFill>
                  <a:srgbClr val="CC0000"/>
                </a:solidFill>
                <a:latin typeface="微软雅黑" panose="020B0503020204020204" pitchFamily="34" charset="-122"/>
                <a:ea typeface="微软雅黑" panose="020B0503020204020204" pitchFamily="34" charset="-122"/>
                <a:cs typeface="+mj-cs"/>
                <a:sym typeface="+mn-ea"/>
              </a:rPr>
              <a:t>填补目录</a:t>
            </a:r>
            <a:r>
              <a:rPr lang="zh-CN" altLang="en-US" sz="2400" b="1" dirty="0">
                <a:latin typeface="微软雅黑" panose="020B0503020204020204" pitchFamily="34" charset="-122"/>
                <a:ea typeface="微软雅黑" panose="020B0503020204020204" pitchFamily="34" charset="-122"/>
              </a:rPr>
              <a:t>重症肌无力</a:t>
            </a:r>
            <a:r>
              <a:rPr lang="zh-CN" altLang="en-US" sz="2400" b="1" dirty="0">
                <a:solidFill>
                  <a:srgbClr val="C00000"/>
                </a:solidFill>
                <a:latin typeface="微软雅黑" panose="020B0503020204020204" pitchFamily="34" charset="-122"/>
                <a:ea typeface="微软雅黑" panose="020B0503020204020204" pitchFamily="34" charset="-122"/>
              </a:rPr>
              <a:t>长效基础用药空白</a:t>
            </a:r>
            <a:r>
              <a:rPr lang="zh-CN" altLang="en-US" sz="2400" b="1" spc="-5" dirty="0">
                <a:latin typeface="微软雅黑" panose="020B0503020204020204" pitchFamily="34" charset="-122"/>
                <a:ea typeface="微软雅黑" panose="020B0503020204020204" pitchFamily="34" charset="-122"/>
                <a:cs typeface="+mj-cs"/>
                <a:sym typeface="+mn-ea"/>
              </a:rPr>
              <a:t>，供应保障</a:t>
            </a:r>
            <a:endParaRPr kumimoji="1" lang="zh-CN" altLang="en-US" sz="2400" b="1" noProof="0" dirty="0">
              <a:ln>
                <a:noFill/>
              </a:ln>
              <a:effectLst/>
              <a:uLnTx/>
              <a:uFillTx/>
              <a:latin typeface="微软雅黑" panose="020B0503020204020204" pitchFamily="34" charset="-122"/>
              <a:ea typeface="微软雅黑" panose="020B0503020204020204" pitchFamily="34" charset="-122"/>
              <a:sym typeface="+mn-ea"/>
            </a:endParaRPr>
          </a:p>
        </p:txBody>
      </p:sp>
      <p:sp>
        <p:nvSpPr>
          <p:cNvPr id="16" name="文本框 15"/>
          <p:cNvSpPr txBox="1"/>
          <p:nvPr>
            <p:custDataLst>
              <p:tags r:id="rId17"/>
            </p:custDataLst>
          </p:nvPr>
        </p:nvSpPr>
        <p:spPr>
          <a:xfrm>
            <a:off x="1968500" y="3709785"/>
            <a:ext cx="9402445" cy="460527"/>
          </a:xfrm>
          <a:prstGeom prst="rect">
            <a:avLst/>
          </a:prstGeom>
          <a:noFill/>
        </p:spPr>
        <p:txBody>
          <a:bodyPr wrap="square" rtlCol="0">
            <a:spAutoFit/>
          </a:bodyPr>
          <a:lstStyle/>
          <a:p>
            <a:r>
              <a:rPr lang="zh-CN" altLang="en-US" sz="2400" dirty="0">
                <a:solidFill>
                  <a:srgbClr val="104862"/>
                </a:solidFill>
                <a:latin typeface="微软雅黑" panose="020B0503020204020204" pitchFamily="34" charset="-122"/>
                <a:ea typeface="微软雅黑" panose="020B0503020204020204" pitchFamily="34" charset="-122"/>
                <a:sym typeface="+mn-ea"/>
              </a:rPr>
              <a:t>安全性：</a:t>
            </a:r>
            <a:r>
              <a:rPr lang="zh-CN" altLang="en-US" sz="2400" b="1" spc="-5" dirty="0">
                <a:latin typeface="微软雅黑" panose="020B0503020204020204" pitchFamily="34" charset="-122"/>
                <a:ea typeface="微软雅黑" panose="020B0503020204020204" pitchFamily="34" charset="-122"/>
                <a:cs typeface="+mj-cs"/>
                <a:sym typeface="+mn-ea"/>
              </a:rPr>
              <a:t>缓释片</a:t>
            </a:r>
            <a:r>
              <a:rPr lang="zh-CN" altLang="en-US" sz="2400" b="1" spc="-5" dirty="0">
                <a:solidFill>
                  <a:srgbClr val="C00000"/>
                </a:solidFill>
                <a:latin typeface="微软雅黑" panose="020B0503020204020204" pitchFamily="34" charset="-122"/>
                <a:ea typeface="微软雅黑" panose="020B0503020204020204" pitchFamily="34" charset="-122"/>
                <a:cs typeface="+mj-cs"/>
                <a:sym typeface="+mn-ea"/>
              </a:rPr>
              <a:t>不良反应发生率更低</a:t>
            </a:r>
            <a:r>
              <a:rPr lang="zh-CN" altLang="en-US" sz="2400" b="1" spc="-5" dirty="0">
                <a:latin typeface="微软雅黑" panose="020B0503020204020204" pitchFamily="34" charset="-122"/>
                <a:ea typeface="微软雅黑" panose="020B0503020204020204" pitchFamily="34" charset="-122"/>
                <a:cs typeface="+mj-cs"/>
                <a:sym typeface="+mn-ea"/>
              </a:rPr>
              <a:t>，依从性更高</a:t>
            </a:r>
            <a:endParaRPr kumimoji="1" lang="zh-CN" altLang="en-US" sz="2400" b="1" noProof="0" dirty="0">
              <a:ln>
                <a:noFill/>
              </a:ln>
              <a:effectLst/>
              <a:uLnTx/>
              <a:uFillTx/>
              <a:latin typeface="微软雅黑" panose="020B0503020204020204" pitchFamily="34" charset="-122"/>
              <a:ea typeface="微软雅黑" panose="020B0503020204020204" pitchFamily="34" charset="-122"/>
              <a:sym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304800" y="190060"/>
            <a:ext cx="9668649" cy="584775"/>
          </a:xfrm>
          <a:prstGeom prst="rect">
            <a:avLst/>
          </a:prstGeom>
          <a:noFill/>
        </p:spPr>
        <p:txBody>
          <a:bodyPr wrap="square" rtlCol="0" anchor="t">
            <a:spAutoFit/>
          </a:bodyPr>
          <a:lstStyle/>
          <a:p>
            <a:r>
              <a:rPr lang="en-US" sz="2800" b="1" spc="-5" dirty="0" err="1">
                <a:solidFill>
                  <a:schemeClr val="tx1"/>
                </a:solidFill>
                <a:latin typeface="微软雅黑" panose="020B0503020204020204" pitchFamily="34" charset="-122"/>
                <a:ea typeface="微软雅黑" panose="020B0503020204020204" pitchFamily="34" charset="-122"/>
                <a:cs typeface="+mj-cs"/>
                <a:sym typeface="+mn-ea"/>
              </a:rPr>
              <a:t>药物基本信息</a:t>
            </a:r>
            <a:r>
              <a:rPr lang="zh-CN" altLang="en-US" sz="2800" b="1" spc="-5" dirty="0">
                <a:solidFill>
                  <a:schemeClr val="tx1"/>
                </a:solidFill>
                <a:latin typeface="微软雅黑" panose="020B0503020204020204" pitchFamily="34" charset="-122"/>
                <a:ea typeface="微软雅黑" panose="020B0503020204020204" pitchFamily="34" charset="-122"/>
                <a:cs typeface="+mj-cs"/>
                <a:sym typeface="+mn-ea"/>
              </a:rPr>
              <a:t>：</a:t>
            </a:r>
            <a:r>
              <a:rPr lang="zh-CN" altLang="en-US" sz="3200" b="1" spc="-5" dirty="0">
                <a:solidFill>
                  <a:srgbClr val="C00000"/>
                </a:solidFill>
                <a:latin typeface="微软雅黑" panose="020B0503020204020204" pitchFamily="34" charset="-122"/>
                <a:ea typeface="微软雅黑" panose="020B0503020204020204" pitchFamily="34" charset="-122"/>
                <a:cs typeface="+mj-cs"/>
                <a:sym typeface="+mn-ea"/>
              </a:rPr>
              <a:t>罕见病药</a:t>
            </a:r>
            <a:r>
              <a:rPr lang="zh-CN" altLang="en-US" sz="2800" b="1" spc="-5" dirty="0">
                <a:latin typeface="微软雅黑" panose="020B0503020204020204" pitchFamily="34" charset="-122"/>
                <a:ea typeface="微软雅黑" panose="020B0503020204020204" pitchFamily="34" charset="-122"/>
                <a:cs typeface="+mj-cs"/>
                <a:sym typeface="+mn-ea"/>
              </a:rPr>
              <a:t>，国内独家剂型，</a:t>
            </a:r>
            <a:r>
              <a:rPr lang="zh-CN" altLang="en-US" sz="3200" b="1" spc="-5" dirty="0">
                <a:solidFill>
                  <a:srgbClr val="C00000"/>
                </a:solidFill>
                <a:latin typeface="微软雅黑" panose="020B0503020204020204" pitchFamily="34" charset="-122"/>
                <a:ea typeface="微软雅黑" panose="020B0503020204020204" pitchFamily="34" charset="-122"/>
                <a:cs typeface="+mj-cs"/>
                <a:sym typeface="+mn-ea"/>
              </a:rPr>
              <a:t>长效缓释</a:t>
            </a:r>
          </a:p>
        </p:txBody>
      </p:sp>
      <p:sp>
        <p:nvSpPr>
          <p:cNvPr id="100" name="矩形: 圆角 51"/>
          <p:cNvSpPr/>
          <p:nvPr/>
        </p:nvSpPr>
        <p:spPr>
          <a:xfrm>
            <a:off x="228600" y="3810103"/>
            <a:ext cx="5562600" cy="2666897"/>
          </a:xfrm>
          <a:prstGeom prst="roundRect">
            <a:avLst>
              <a:gd name="adj" fmla="val 4147"/>
            </a:avLst>
          </a:prstGeom>
          <a:solidFill>
            <a:schemeClr val="bg1"/>
          </a:solidFill>
          <a:ln>
            <a:gradFill flip="none" rotWithShape="1">
              <a:gsLst>
                <a:gs pos="0">
                  <a:srgbClr val="003C83">
                    <a:lumMod val="20000"/>
                    <a:lumOff val="80000"/>
                  </a:srgbClr>
                </a:gs>
                <a:gs pos="100000">
                  <a:srgbClr val="0F9ED5"/>
                </a:gs>
              </a:gsLst>
              <a:lin ang="8100000" scaled="1"/>
            </a:gradFill>
          </a:ln>
          <a:effectLst>
            <a:outerShdw blurRad="190500" dist="63500" dir="2700000" rotWithShape="0">
              <a:srgbClr val="003C83">
                <a:alpha val="20000"/>
              </a:srgbClr>
            </a:outerShdw>
          </a:effectLst>
        </p:spPr>
        <p:style>
          <a:lnRef idx="2">
            <a:srgbClr val="003C83">
              <a:shade val="50000"/>
            </a:srgbClr>
          </a:lnRef>
          <a:fillRef idx="1">
            <a:srgbClr val="003C83"/>
          </a:fillRef>
          <a:effectRef idx="0">
            <a:srgbClr val="003C83"/>
          </a:effectRef>
          <a:fontRef idx="minor">
            <a:srgbClr val="FFFFFF"/>
          </a:fontRef>
        </p:style>
        <p:txBody>
          <a:bodyPr rtlCol="0" anchor="ctr"/>
          <a:lstStyle>
            <a:defPPr>
              <a:defRPr lang="zh-CN"/>
            </a:defPPr>
            <a:lvl1pPr marL="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1pPr>
            <a:lvl2pPr marL="457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2pPr>
            <a:lvl3pPr marL="914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3pPr>
            <a:lvl4pPr marL="1371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4pPr>
            <a:lvl5pPr marL="18288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5pPr>
            <a:lvl6pPr marL="22860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6pPr>
            <a:lvl7pPr marL="2743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7pPr>
            <a:lvl8pPr marL="3200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8pPr>
            <a:lvl9pPr marL="3657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9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ea"/>
              <a:sym typeface="Wingdings" panose="05000000000000000000" charset="0"/>
            </a:endParaRPr>
          </a:p>
        </p:txBody>
      </p:sp>
      <p:sp>
        <p:nvSpPr>
          <p:cNvPr id="101" name="矩形: 圆角 52"/>
          <p:cNvSpPr/>
          <p:nvPr/>
        </p:nvSpPr>
        <p:spPr>
          <a:xfrm>
            <a:off x="6077874" y="3808880"/>
            <a:ext cx="5880654" cy="2666897"/>
          </a:xfrm>
          <a:prstGeom prst="roundRect">
            <a:avLst>
              <a:gd name="adj" fmla="val 4147"/>
            </a:avLst>
          </a:prstGeom>
          <a:solidFill>
            <a:schemeClr val="bg1"/>
          </a:solidFill>
          <a:ln>
            <a:gradFill>
              <a:gsLst>
                <a:gs pos="0">
                  <a:srgbClr val="003C83">
                    <a:lumMod val="20000"/>
                    <a:lumOff val="80000"/>
                  </a:srgbClr>
                </a:gs>
                <a:gs pos="100000">
                  <a:srgbClr val="0F9ED5"/>
                </a:gs>
              </a:gsLst>
              <a:lin ang="2700000" scaled="0"/>
            </a:gradFill>
          </a:ln>
          <a:effectLst>
            <a:outerShdw blurRad="190500" dist="63500" dir="2700000" rotWithShape="0">
              <a:srgbClr val="003C83">
                <a:alpha val="20000"/>
              </a:srgbClr>
            </a:outerShdw>
          </a:effectLst>
        </p:spPr>
        <p:style>
          <a:lnRef idx="2">
            <a:srgbClr val="003C83">
              <a:shade val="50000"/>
            </a:srgbClr>
          </a:lnRef>
          <a:fillRef idx="1">
            <a:srgbClr val="003C83"/>
          </a:fillRef>
          <a:effectRef idx="0">
            <a:srgbClr val="003C83"/>
          </a:effectRef>
          <a:fontRef idx="minor">
            <a:srgbClr val="FFFFFF"/>
          </a:fontRef>
        </p:style>
        <p:txBody>
          <a:bodyPr rtlCol="0" anchor="ctr"/>
          <a:lstStyle>
            <a:defPPr>
              <a:defRPr lang="zh-CN"/>
            </a:defPPr>
            <a:lvl1pPr marL="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1pPr>
            <a:lvl2pPr marL="457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2pPr>
            <a:lvl3pPr marL="914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3pPr>
            <a:lvl4pPr marL="1371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4pPr>
            <a:lvl5pPr marL="18288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5pPr>
            <a:lvl6pPr marL="22860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6pPr>
            <a:lvl7pPr marL="2743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7pPr>
            <a:lvl8pPr marL="3200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8pPr>
            <a:lvl9pPr marL="3657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9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cs typeface="+mn-ea"/>
              <a:sym typeface="Wingdings" panose="05000000000000000000" charset="0"/>
            </a:endParaRPr>
          </a:p>
        </p:txBody>
      </p:sp>
      <p:sp>
        <p:nvSpPr>
          <p:cNvPr id="102" name="矩形: 圆角 49"/>
          <p:cNvSpPr/>
          <p:nvPr/>
        </p:nvSpPr>
        <p:spPr>
          <a:xfrm>
            <a:off x="228600" y="890359"/>
            <a:ext cx="5562600" cy="2814669"/>
          </a:xfrm>
          <a:prstGeom prst="roundRect">
            <a:avLst>
              <a:gd name="adj" fmla="val 4147"/>
            </a:avLst>
          </a:prstGeom>
          <a:solidFill>
            <a:schemeClr val="bg1"/>
          </a:solidFill>
          <a:ln>
            <a:gradFill flip="none" rotWithShape="1">
              <a:gsLst>
                <a:gs pos="0">
                  <a:srgbClr val="003C83">
                    <a:lumMod val="20000"/>
                    <a:lumOff val="80000"/>
                  </a:srgbClr>
                </a:gs>
                <a:gs pos="100000">
                  <a:srgbClr val="0F9ED5"/>
                </a:gs>
              </a:gsLst>
              <a:lin ang="13500000" scaled="1"/>
            </a:gradFill>
          </a:ln>
          <a:effectLst>
            <a:outerShdw blurRad="190500" dist="63500" dir="2700000" rotWithShape="0">
              <a:srgbClr val="003C83">
                <a:alpha val="20000"/>
              </a:srgbClr>
            </a:outerShdw>
          </a:effectLst>
        </p:spPr>
        <p:style>
          <a:lnRef idx="2">
            <a:srgbClr val="003C83">
              <a:shade val="50000"/>
            </a:srgbClr>
          </a:lnRef>
          <a:fillRef idx="1">
            <a:srgbClr val="003C83"/>
          </a:fillRef>
          <a:effectRef idx="0">
            <a:srgbClr val="003C83"/>
          </a:effectRef>
          <a:fontRef idx="minor">
            <a:srgbClr val="FFFFFF"/>
          </a:fontRef>
        </p:style>
        <p:txBody>
          <a:bodyPr rtlCol="0" anchor="ctr"/>
          <a:lstStyle>
            <a:defPPr>
              <a:defRPr lang="zh-CN"/>
            </a:defPPr>
            <a:lvl1pPr marL="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1pPr>
            <a:lvl2pPr marL="457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2pPr>
            <a:lvl3pPr marL="914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3pPr>
            <a:lvl4pPr marL="1371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4pPr>
            <a:lvl5pPr marL="18288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5pPr>
            <a:lvl6pPr marL="22860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6pPr>
            <a:lvl7pPr marL="2743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7pPr>
            <a:lvl8pPr marL="3200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8pPr>
            <a:lvl9pPr marL="3657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9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cs typeface="+mn-ea"/>
              <a:sym typeface="Wingdings" panose="05000000000000000000" charset="0"/>
            </a:endParaRPr>
          </a:p>
        </p:txBody>
      </p:sp>
      <p:sp>
        <p:nvSpPr>
          <p:cNvPr id="103" name="矩形: 圆角 50"/>
          <p:cNvSpPr/>
          <p:nvPr/>
        </p:nvSpPr>
        <p:spPr>
          <a:xfrm>
            <a:off x="6082746" y="890359"/>
            <a:ext cx="5880654" cy="2814669"/>
          </a:xfrm>
          <a:prstGeom prst="roundRect">
            <a:avLst>
              <a:gd name="adj" fmla="val 4147"/>
            </a:avLst>
          </a:prstGeom>
          <a:solidFill>
            <a:schemeClr val="bg1"/>
          </a:solidFill>
          <a:ln>
            <a:gradFill flip="none" rotWithShape="1">
              <a:gsLst>
                <a:gs pos="0">
                  <a:srgbClr val="003C83">
                    <a:lumMod val="20000"/>
                    <a:lumOff val="80000"/>
                  </a:srgbClr>
                </a:gs>
                <a:gs pos="100000">
                  <a:srgbClr val="0F9ED5"/>
                </a:gs>
              </a:gsLst>
              <a:lin ang="18900000" scaled="1"/>
            </a:gradFill>
          </a:ln>
          <a:effectLst>
            <a:outerShdw blurRad="190500" dist="63500" dir="2700000" rotWithShape="0">
              <a:srgbClr val="003C83">
                <a:alpha val="20000"/>
              </a:srgbClr>
            </a:outerShdw>
          </a:effectLst>
        </p:spPr>
        <p:style>
          <a:lnRef idx="2">
            <a:srgbClr val="003C83">
              <a:shade val="50000"/>
            </a:srgbClr>
          </a:lnRef>
          <a:fillRef idx="1">
            <a:srgbClr val="003C83"/>
          </a:fillRef>
          <a:effectRef idx="0">
            <a:srgbClr val="003C83"/>
          </a:effectRef>
          <a:fontRef idx="minor">
            <a:srgbClr val="FFFFFF"/>
          </a:fontRef>
        </p:style>
        <p:txBody>
          <a:bodyPr rtlCol="0" anchor="ctr"/>
          <a:lstStyle>
            <a:defPPr>
              <a:defRPr lang="zh-CN"/>
            </a:defPPr>
            <a:lvl1pPr marL="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1pPr>
            <a:lvl2pPr marL="457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2pPr>
            <a:lvl3pPr marL="914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3pPr>
            <a:lvl4pPr marL="1371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4pPr>
            <a:lvl5pPr marL="18288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5pPr>
            <a:lvl6pPr marL="22860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6pPr>
            <a:lvl7pPr marL="2743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7pPr>
            <a:lvl8pPr marL="3200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8pPr>
            <a:lvl9pPr marL="3657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9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cs typeface="+mn-ea"/>
              <a:sym typeface="Wingdings" panose="05000000000000000000" charset="0"/>
            </a:endParaRPr>
          </a:p>
        </p:txBody>
      </p:sp>
      <p:sp>
        <p:nvSpPr>
          <p:cNvPr id="107" name="文本框 33"/>
          <p:cNvSpPr txBox="1"/>
          <p:nvPr/>
        </p:nvSpPr>
        <p:spPr>
          <a:xfrm>
            <a:off x="532765" y="1447800"/>
            <a:ext cx="5029835" cy="2229485"/>
          </a:xfrm>
          <a:prstGeom prst="rect">
            <a:avLst/>
          </a:prstGeom>
          <a:noFill/>
        </p:spPr>
        <p:txBody>
          <a:bodyPr vert="horz" wrap="square" lIns="0" tIns="0" rIns="0" bIns="0" rtlCol="0">
            <a:noAutofit/>
          </a:bodyPr>
          <a:lstStyle>
            <a:defPPr>
              <a:defRPr lang="zh-CN"/>
            </a:defPPr>
            <a:lvl1pPr marL="0" algn="l" defTabSz="914400" rtl="0" eaLnBrk="1" latinLnBrk="0" hangingPunct="1">
              <a:defRPr sz="1800" kern="1200">
                <a:solidFill>
                  <a:srgbClr val="000000"/>
                </a:solidFill>
                <a:latin typeface="思源黑体 CN Light" panose="020B0300000000000000" charset="-122"/>
                <a:ea typeface="+mn-ea"/>
                <a:cs typeface="+mn-ea"/>
              </a:defRPr>
            </a:lvl1pPr>
            <a:lvl2pPr marL="457200" algn="l" defTabSz="914400" rtl="0" eaLnBrk="1" latinLnBrk="0" hangingPunct="1">
              <a:defRPr sz="1800" kern="1200">
                <a:solidFill>
                  <a:srgbClr val="000000"/>
                </a:solidFill>
                <a:latin typeface="思源黑体 CN Light" panose="020B0300000000000000" charset="-122"/>
                <a:ea typeface="+mn-ea"/>
                <a:cs typeface="+mn-ea"/>
              </a:defRPr>
            </a:lvl2pPr>
            <a:lvl3pPr marL="914400" algn="l" defTabSz="914400" rtl="0" eaLnBrk="1" latinLnBrk="0" hangingPunct="1">
              <a:defRPr sz="1800" kern="1200">
                <a:solidFill>
                  <a:srgbClr val="000000"/>
                </a:solidFill>
                <a:latin typeface="思源黑体 CN Light" panose="020B0300000000000000" charset="-122"/>
                <a:ea typeface="+mn-ea"/>
                <a:cs typeface="+mn-ea"/>
              </a:defRPr>
            </a:lvl3pPr>
            <a:lvl4pPr marL="1371600" algn="l" defTabSz="914400" rtl="0" eaLnBrk="1" latinLnBrk="0" hangingPunct="1">
              <a:defRPr sz="1800" kern="1200">
                <a:solidFill>
                  <a:srgbClr val="000000"/>
                </a:solidFill>
                <a:latin typeface="思源黑体 CN Light" panose="020B0300000000000000" charset="-122"/>
                <a:ea typeface="+mn-ea"/>
                <a:cs typeface="+mn-ea"/>
              </a:defRPr>
            </a:lvl4pPr>
            <a:lvl5pPr marL="1828800" algn="l" defTabSz="914400" rtl="0" eaLnBrk="1" latinLnBrk="0" hangingPunct="1">
              <a:defRPr sz="1800" kern="1200">
                <a:solidFill>
                  <a:srgbClr val="000000"/>
                </a:solidFill>
                <a:latin typeface="思源黑体 CN Light" panose="020B0300000000000000" charset="-122"/>
                <a:ea typeface="+mn-ea"/>
                <a:cs typeface="+mn-ea"/>
              </a:defRPr>
            </a:lvl5pPr>
            <a:lvl6pPr marL="2286000" algn="l" defTabSz="914400" rtl="0" eaLnBrk="1" latinLnBrk="0" hangingPunct="1">
              <a:defRPr sz="1800" kern="1200">
                <a:solidFill>
                  <a:srgbClr val="000000"/>
                </a:solidFill>
                <a:latin typeface="思源黑体 CN Light" panose="020B0300000000000000" charset="-122"/>
                <a:ea typeface="+mn-ea"/>
                <a:cs typeface="+mn-ea"/>
              </a:defRPr>
            </a:lvl6pPr>
            <a:lvl7pPr marL="2743200" algn="l" defTabSz="914400" rtl="0" eaLnBrk="1" latinLnBrk="0" hangingPunct="1">
              <a:defRPr sz="1800" kern="1200">
                <a:solidFill>
                  <a:srgbClr val="000000"/>
                </a:solidFill>
                <a:latin typeface="思源黑体 CN Light" panose="020B0300000000000000" charset="-122"/>
                <a:ea typeface="+mn-ea"/>
                <a:cs typeface="+mn-ea"/>
              </a:defRPr>
            </a:lvl7pPr>
            <a:lvl8pPr marL="3200400" algn="l" defTabSz="914400" rtl="0" eaLnBrk="1" latinLnBrk="0" hangingPunct="1">
              <a:defRPr sz="1800" kern="1200">
                <a:solidFill>
                  <a:srgbClr val="000000"/>
                </a:solidFill>
                <a:latin typeface="思源黑体 CN Light" panose="020B0300000000000000" charset="-122"/>
                <a:ea typeface="+mn-ea"/>
                <a:cs typeface="+mn-ea"/>
              </a:defRPr>
            </a:lvl8pPr>
            <a:lvl9pPr marL="3657600" algn="l" defTabSz="914400" rtl="0" eaLnBrk="1" latinLnBrk="0" hangingPunct="1">
              <a:defRPr sz="1800" kern="1200">
                <a:solidFill>
                  <a:srgbClr val="000000"/>
                </a:solidFill>
                <a:latin typeface="思源黑体 CN Light" panose="020B0300000000000000" charset="-122"/>
                <a:ea typeface="+mn-ea"/>
                <a:cs typeface="+mn-ea"/>
              </a:defRPr>
            </a:lvl9pPr>
          </a:lstStyle>
          <a:p>
            <a:pPr marL="171450" marR="0" lvl="0" indent="-171450" algn="just" defTabSz="914400" rtl="0" fontAlgn="auto">
              <a:lnSpc>
                <a:spcPts val="2800"/>
              </a:lnSpc>
              <a:spcBef>
                <a:spcPts val="0"/>
              </a:spcBef>
              <a:spcAft>
                <a:spcPts val="0"/>
              </a:spcAft>
              <a:buClr>
                <a:prstClr val="white">
                  <a:lumMod val="50000"/>
                </a:prstClr>
              </a:buClr>
              <a:buSzTx/>
              <a:buFont typeface="Arial" panose="020B0604020202020204" pitchFamily="34" charset="0"/>
              <a:buChar char="•"/>
              <a:defRPr/>
            </a:pPr>
            <a:r>
              <a:rPr kumimoji="0" lang="zh-CN" altLang="en-US" sz="20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iSans Normal" panose="00000500000000000000" charset="-122"/>
                <a:sym typeface="+mn-ea"/>
              </a:rPr>
              <a:t>通用名称：</a:t>
            </a:r>
            <a:r>
              <a:rPr kumimoji="0" lang="zh-CN" altLang="en-US" sz="20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iSans Normal" panose="00000500000000000000" charset="-122"/>
                <a:sym typeface="+mn-ea"/>
              </a:rPr>
              <a:t>溴吡斯的明缓释片</a:t>
            </a:r>
            <a:endParaRPr kumimoji="0" lang="zh-CN" altLang="en-US" sz="2000" b="1" i="0" u="none" strike="noStrike" kern="1200" cap="none" spc="0" normalizeH="0" baseline="0" noProof="0" dirty="0">
              <a:ln>
                <a:noFill/>
              </a:ln>
              <a:solidFill>
                <a:srgbClr val="CC0000"/>
              </a:solidFill>
              <a:effectLst/>
              <a:uLnTx/>
              <a:uFillTx/>
              <a:latin typeface="微软雅黑" panose="020B0503020204020204" pitchFamily="34" charset="-122"/>
              <a:ea typeface="微软雅黑" panose="020B0503020204020204" pitchFamily="34" charset="-122"/>
              <a:cs typeface="MiSans Normal" panose="00000500000000000000" charset="-122"/>
              <a:sym typeface="+mn-ea"/>
            </a:endParaRPr>
          </a:p>
          <a:p>
            <a:pPr marL="171450" marR="0" lvl="0" indent="-171450" algn="just" defTabSz="914400" rtl="0" fontAlgn="auto">
              <a:lnSpc>
                <a:spcPts val="2800"/>
              </a:lnSpc>
              <a:spcBef>
                <a:spcPts val="0"/>
              </a:spcBef>
              <a:spcAft>
                <a:spcPts val="0"/>
              </a:spcAft>
              <a:buClr>
                <a:prstClr val="white">
                  <a:lumMod val="50000"/>
                </a:prstClr>
              </a:buClr>
              <a:buSzTx/>
              <a:buFont typeface="Arial" panose="020B0604020202020204" pitchFamily="34" charset="0"/>
              <a:buChar char="•"/>
              <a:defRPr/>
            </a:pPr>
            <a:r>
              <a:rPr kumimoji="0" lang="zh-CN" altLang="en-US" sz="20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iSans Normal" panose="00000500000000000000" charset="-122"/>
                <a:sym typeface="+mn-ea"/>
              </a:rPr>
              <a:t>注册规格：0.18</a:t>
            </a:r>
            <a:r>
              <a:rPr kumimoji="0" lang="en-US" altLang="zh-CN" sz="20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iSans Normal" panose="00000500000000000000" charset="-122"/>
                <a:sym typeface="+mn-ea"/>
              </a:rPr>
              <a:t>g</a:t>
            </a:r>
          </a:p>
          <a:p>
            <a:pPr marL="171450" marR="0" lvl="0" indent="-171450" algn="just" defTabSz="914400" rtl="0" fontAlgn="auto">
              <a:lnSpc>
                <a:spcPts val="2800"/>
              </a:lnSpc>
              <a:spcBef>
                <a:spcPts val="0"/>
              </a:spcBef>
              <a:spcAft>
                <a:spcPts val="0"/>
              </a:spcAft>
              <a:buClr>
                <a:prstClr val="white">
                  <a:lumMod val="50000"/>
                </a:prstClr>
              </a:buClr>
              <a:buSzTx/>
              <a:buFont typeface="Arial" panose="020B0604020202020204" pitchFamily="34" charset="0"/>
              <a:buChar char="•"/>
              <a:defRPr/>
            </a:pPr>
            <a:r>
              <a:rPr kumimoji="0" lang="zh-CN" altLang="en-US" sz="20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iSans Normal" panose="00000500000000000000" charset="-122"/>
                <a:sym typeface="+mn-ea"/>
              </a:rPr>
              <a:t>注册分类：化药3类</a:t>
            </a:r>
          </a:p>
          <a:p>
            <a:pPr marL="171450" marR="0" lvl="0" indent="-171450" algn="just" defTabSz="914400" rtl="0" fontAlgn="auto">
              <a:lnSpc>
                <a:spcPts val="2800"/>
              </a:lnSpc>
              <a:spcBef>
                <a:spcPts val="0"/>
              </a:spcBef>
              <a:spcAft>
                <a:spcPts val="0"/>
              </a:spcAft>
              <a:buClr>
                <a:prstClr val="white">
                  <a:lumMod val="50000"/>
                </a:prstClr>
              </a:buClr>
              <a:buSzTx/>
              <a:buFont typeface="Arial" panose="020B0604020202020204" pitchFamily="34" charset="0"/>
              <a:buChar char="•"/>
              <a:defRPr/>
            </a:pPr>
            <a:r>
              <a:rPr kumimoji="0" lang="zh-CN" altLang="en-US" sz="20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iSans Normal" panose="00000500000000000000" charset="-122"/>
                <a:sym typeface="+mn-ea"/>
              </a:rPr>
              <a:t>首次上市：2025年10月24日（中国大陆）</a:t>
            </a:r>
          </a:p>
          <a:p>
            <a:pPr marL="171450" marR="0" lvl="0" indent="-171450" algn="just" defTabSz="914400" rtl="0" fontAlgn="auto">
              <a:lnSpc>
                <a:spcPts val="2800"/>
              </a:lnSpc>
              <a:spcBef>
                <a:spcPts val="0"/>
              </a:spcBef>
              <a:spcAft>
                <a:spcPts val="0"/>
              </a:spcAft>
              <a:buClr>
                <a:prstClr val="white">
                  <a:lumMod val="50000"/>
                </a:prstClr>
              </a:buClr>
              <a:buSzTx/>
              <a:buFont typeface="Arial" panose="020B0604020202020204" pitchFamily="34" charset="0"/>
              <a:buChar char="•"/>
              <a:defRPr/>
            </a:pPr>
            <a:r>
              <a:rPr kumimoji="0" lang="zh-CN" altLang="en-US" sz="20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iSans Normal" panose="00000500000000000000" charset="-122"/>
                <a:sym typeface="+mn-ea"/>
              </a:rPr>
              <a:t>全球首上市：1959年，美国</a:t>
            </a:r>
          </a:p>
          <a:p>
            <a:pPr marL="171450" marR="0" lvl="0" indent="-171450" algn="just" defTabSz="914400" rtl="0" fontAlgn="auto">
              <a:lnSpc>
                <a:spcPts val="2800"/>
              </a:lnSpc>
              <a:spcBef>
                <a:spcPts val="0"/>
              </a:spcBef>
              <a:spcAft>
                <a:spcPts val="0"/>
              </a:spcAft>
              <a:buClr>
                <a:prstClr val="white">
                  <a:lumMod val="50000"/>
                </a:prstClr>
              </a:buClr>
              <a:buSzTx/>
              <a:buFont typeface="Arial" panose="020B0604020202020204" pitchFamily="34" charset="0"/>
              <a:buChar char="•"/>
              <a:defRPr/>
            </a:pPr>
            <a:r>
              <a:rPr kumimoji="0" lang="en-US" altLang="zh-CN" sz="20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iSans Normal" panose="00000500000000000000" charset="-122"/>
                <a:sym typeface="+mn-ea"/>
              </a:rPr>
              <a:t>OTC</a:t>
            </a:r>
            <a:r>
              <a:rPr kumimoji="0" lang="zh-CN" altLang="en-US" sz="20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iSans Normal" panose="00000500000000000000" charset="-122"/>
                <a:sym typeface="+mn-ea"/>
              </a:rPr>
              <a:t>药品：否（处方药）</a:t>
            </a:r>
          </a:p>
          <a:p>
            <a:pPr marL="171450" marR="0" lvl="0" indent="-171450" algn="just" defTabSz="914400" rtl="0" fontAlgn="auto">
              <a:lnSpc>
                <a:spcPts val="2800"/>
              </a:lnSpc>
              <a:spcBef>
                <a:spcPts val="0"/>
              </a:spcBef>
              <a:spcAft>
                <a:spcPts val="0"/>
              </a:spcAft>
              <a:buClr>
                <a:prstClr val="white">
                  <a:lumMod val="50000"/>
                </a:prstClr>
              </a:buClr>
              <a:buSzTx/>
              <a:buFont typeface="Arial" panose="020B0604020202020204" pitchFamily="34" charset="0"/>
              <a:buChar char="•"/>
              <a:defRPr/>
            </a:pPr>
            <a:endParaRPr kumimoji="0" lang="zh-CN" altLang="en-US" sz="20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iSans Normal" panose="00000500000000000000" charset="-122"/>
              <a:sym typeface="+mn-ea"/>
            </a:endParaRPr>
          </a:p>
        </p:txBody>
      </p:sp>
      <p:sp>
        <p:nvSpPr>
          <p:cNvPr id="108" name="文本框 34"/>
          <p:cNvSpPr txBox="1"/>
          <p:nvPr/>
        </p:nvSpPr>
        <p:spPr>
          <a:xfrm>
            <a:off x="1102368" y="990600"/>
            <a:ext cx="1538883" cy="307777"/>
          </a:xfrm>
          <a:prstGeom prst="rect">
            <a:avLst/>
          </a:prstGeom>
          <a:noFill/>
        </p:spPr>
        <p:txBody>
          <a:bodyPr vert="horz" wrap="none" lIns="0" tIns="0" rIns="0" bIns="0" rtlCol="0" anchor="ctr">
            <a:spAutoFit/>
          </a:bodyPr>
          <a:lstStyle>
            <a:defPPr>
              <a:defRPr lang="zh-CN"/>
            </a:defPPr>
            <a:lvl1pPr marL="0" algn="l" defTabSz="914400" rtl="0" eaLnBrk="1" latinLnBrk="0" hangingPunct="1">
              <a:defRPr sz="1800" kern="1200">
                <a:solidFill>
                  <a:srgbClr val="000000"/>
                </a:solidFill>
                <a:latin typeface="思源黑体 CN Light" panose="020B0300000000000000" charset="-122"/>
                <a:ea typeface="+mn-ea"/>
                <a:cs typeface="+mn-ea"/>
              </a:defRPr>
            </a:lvl1pPr>
            <a:lvl2pPr marL="457200" algn="l" defTabSz="914400" rtl="0" eaLnBrk="1" latinLnBrk="0" hangingPunct="1">
              <a:defRPr sz="1800" kern="1200">
                <a:solidFill>
                  <a:srgbClr val="000000"/>
                </a:solidFill>
                <a:latin typeface="思源黑体 CN Light" panose="020B0300000000000000" charset="-122"/>
                <a:ea typeface="+mn-ea"/>
                <a:cs typeface="+mn-ea"/>
              </a:defRPr>
            </a:lvl2pPr>
            <a:lvl3pPr marL="914400" algn="l" defTabSz="914400" rtl="0" eaLnBrk="1" latinLnBrk="0" hangingPunct="1">
              <a:defRPr sz="1800" kern="1200">
                <a:solidFill>
                  <a:srgbClr val="000000"/>
                </a:solidFill>
                <a:latin typeface="思源黑体 CN Light" panose="020B0300000000000000" charset="-122"/>
                <a:ea typeface="+mn-ea"/>
                <a:cs typeface="+mn-ea"/>
              </a:defRPr>
            </a:lvl3pPr>
            <a:lvl4pPr marL="1371600" algn="l" defTabSz="914400" rtl="0" eaLnBrk="1" latinLnBrk="0" hangingPunct="1">
              <a:defRPr sz="1800" kern="1200">
                <a:solidFill>
                  <a:srgbClr val="000000"/>
                </a:solidFill>
                <a:latin typeface="思源黑体 CN Light" panose="020B0300000000000000" charset="-122"/>
                <a:ea typeface="+mn-ea"/>
                <a:cs typeface="+mn-ea"/>
              </a:defRPr>
            </a:lvl4pPr>
            <a:lvl5pPr marL="1828800" algn="l" defTabSz="914400" rtl="0" eaLnBrk="1" latinLnBrk="0" hangingPunct="1">
              <a:defRPr sz="1800" kern="1200">
                <a:solidFill>
                  <a:srgbClr val="000000"/>
                </a:solidFill>
                <a:latin typeface="思源黑体 CN Light" panose="020B0300000000000000" charset="-122"/>
                <a:ea typeface="+mn-ea"/>
                <a:cs typeface="+mn-ea"/>
              </a:defRPr>
            </a:lvl5pPr>
            <a:lvl6pPr marL="2286000" algn="l" defTabSz="914400" rtl="0" eaLnBrk="1" latinLnBrk="0" hangingPunct="1">
              <a:defRPr sz="1800" kern="1200">
                <a:solidFill>
                  <a:srgbClr val="000000"/>
                </a:solidFill>
                <a:latin typeface="思源黑体 CN Light" panose="020B0300000000000000" charset="-122"/>
                <a:ea typeface="+mn-ea"/>
                <a:cs typeface="+mn-ea"/>
              </a:defRPr>
            </a:lvl6pPr>
            <a:lvl7pPr marL="2743200" algn="l" defTabSz="914400" rtl="0" eaLnBrk="1" latinLnBrk="0" hangingPunct="1">
              <a:defRPr sz="1800" kern="1200">
                <a:solidFill>
                  <a:srgbClr val="000000"/>
                </a:solidFill>
                <a:latin typeface="思源黑体 CN Light" panose="020B0300000000000000" charset="-122"/>
                <a:ea typeface="+mn-ea"/>
                <a:cs typeface="+mn-ea"/>
              </a:defRPr>
            </a:lvl7pPr>
            <a:lvl8pPr marL="3200400" algn="l" defTabSz="914400" rtl="0" eaLnBrk="1" latinLnBrk="0" hangingPunct="1">
              <a:defRPr sz="1800" kern="1200">
                <a:solidFill>
                  <a:srgbClr val="000000"/>
                </a:solidFill>
                <a:latin typeface="思源黑体 CN Light" panose="020B0300000000000000" charset="-122"/>
                <a:ea typeface="+mn-ea"/>
                <a:cs typeface="+mn-ea"/>
              </a:defRPr>
            </a:lvl8pPr>
            <a:lvl9pPr marL="3657600" algn="l" defTabSz="914400" rtl="0" eaLnBrk="1" latinLnBrk="0" hangingPunct="1">
              <a:defRPr sz="1800" kern="1200">
                <a:solidFill>
                  <a:srgbClr val="000000"/>
                </a:solidFill>
                <a:latin typeface="思源黑体 CN Light" panose="020B0300000000000000" charset="-122"/>
                <a:ea typeface="+mn-ea"/>
                <a:cs typeface="+mn-ea"/>
              </a:defRPr>
            </a:lvl9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0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ea"/>
                <a:sym typeface="+mn-ea"/>
              </a:rPr>
              <a:t>药品基本信息</a:t>
            </a:r>
          </a:p>
        </p:txBody>
      </p:sp>
      <p:grpSp>
        <p:nvGrpSpPr>
          <p:cNvPr id="109" name="组合 108"/>
          <p:cNvGrpSpPr/>
          <p:nvPr/>
        </p:nvGrpSpPr>
        <p:grpSpPr>
          <a:xfrm>
            <a:off x="502919" y="972840"/>
            <a:ext cx="474987" cy="474960"/>
            <a:chOff x="893172" y="1747611"/>
            <a:chExt cx="350751" cy="350751"/>
          </a:xfrm>
        </p:grpSpPr>
        <p:sp>
          <p:nvSpPr>
            <p:cNvPr id="110" name="椭圆 109"/>
            <p:cNvSpPr/>
            <p:nvPr/>
          </p:nvSpPr>
          <p:spPr>
            <a:xfrm>
              <a:off x="893172" y="1747611"/>
              <a:ext cx="350751" cy="350751"/>
            </a:xfrm>
            <a:prstGeom prst="ellipse">
              <a:avLst/>
            </a:prstGeom>
            <a:gradFill flip="none" rotWithShape="1">
              <a:gsLst>
                <a:gs pos="0">
                  <a:srgbClr val="003C83">
                    <a:alpha val="25000"/>
                  </a:srgbClr>
                </a:gs>
                <a:gs pos="100000">
                  <a:srgbClr val="003C83">
                    <a:alpha val="0"/>
                  </a:srgbClr>
                </a:gs>
              </a:gsLst>
              <a:lin ang="5400000" scaled="1"/>
            </a:gradFill>
            <a:ln>
              <a:noFill/>
            </a:ln>
            <a:effectLst/>
          </p:spPr>
          <p:style>
            <a:lnRef idx="2">
              <a:srgbClr val="003C83">
                <a:shade val="50000"/>
              </a:srgbClr>
            </a:lnRef>
            <a:fillRef idx="1">
              <a:srgbClr val="003C83"/>
            </a:fillRef>
            <a:effectRef idx="0">
              <a:srgbClr val="003C83"/>
            </a:effectRef>
            <a:fontRef idx="minor">
              <a:srgbClr val="FFFFFF"/>
            </a:fontRef>
          </p:style>
          <p:txBody>
            <a:bodyPr rtlCol="0" anchor="ctr"/>
            <a:lstStyle>
              <a:defPPr>
                <a:defRPr lang="zh-CN"/>
              </a:defPPr>
              <a:lvl1pPr marL="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1pPr>
              <a:lvl2pPr marL="457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2pPr>
              <a:lvl3pPr marL="914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3pPr>
              <a:lvl4pPr marL="1371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4pPr>
              <a:lvl5pPr marL="18288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5pPr>
              <a:lvl6pPr marL="22860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6pPr>
              <a:lvl7pPr marL="2743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7pPr>
              <a:lvl8pPr marL="3200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8pPr>
              <a:lvl9pPr marL="3657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9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cs typeface="+mn-ea"/>
                <a:sym typeface="Wingdings" panose="05000000000000000000" charset="0"/>
              </a:endParaRPr>
            </a:p>
          </p:txBody>
        </p:sp>
        <p:sp>
          <p:nvSpPr>
            <p:cNvPr id="111" name="椭圆 110"/>
            <p:cNvSpPr/>
            <p:nvPr/>
          </p:nvSpPr>
          <p:spPr>
            <a:xfrm>
              <a:off x="921375" y="1775817"/>
              <a:ext cx="294343" cy="294344"/>
            </a:xfrm>
            <a:prstGeom prst="ellipse">
              <a:avLst/>
            </a:prstGeom>
            <a:gradFill flip="none" rotWithShape="1">
              <a:gsLst>
                <a:gs pos="2655">
                  <a:srgbClr val="508AA0"/>
                </a:gs>
                <a:gs pos="100000">
                  <a:srgbClr val="84B0C2"/>
                </a:gs>
              </a:gsLst>
              <a:lin ang="2700000" scaled="0"/>
            </a:gradFill>
            <a:ln>
              <a:noFill/>
            </a:ln>
            <a:effectLst>
              <a:outerShdw blurRad="203200" dist="25400" dir="2700000" sx="88000" sy="88000" algn="t" rotWithShape="0">
                <a:srgbClr val="003C83">
                  <a:alpha val="36000"/>
                </a:srgbClr>
              </a:outerShdw>
            </a:effectLst>
          </p:spPr>
          <p:style>
            <a:lnRef idx="2">
              <a:srgbClr val="003C83">
                <a:shade val="50000"/>
              </a:srgbClr>
            </a:lnRef>
            <a:fillRef idx="1">
              <a:srgbClr val="003C83"/>
            </a:fillRef>
            <a:effectRef idx="0">
              <a:srgbClr val="003C83"/>
            </a:effectRef>
            <a:fontRef idx="minor">
              <a:srgbClr val="FFFFFF"/>
            </a:fontRef>
          </p:style>
          <p:txBody>
            <a:bodyPr lIns="0" tIns="0" rIns="0" bIns="0" rtlCol="0" anchor="ctr"/>
            <a:lstStyle>
              <a:defPPr>
                <a:defRPr lang="zh-CN"/>
              </a:defPPr>
              <a:lvl1pPr marL="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1pPr>
              <a:lvl2pPr marL="457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2pPr>
              <a:lvl3pPr marL="914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3pPr>
              <a:lvl4pPr marL="1371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4pPr>
              <a:lvl5pPr marL="18288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5pPr>
              <a:lvl6pPr marL="22860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6pPr>
              <a:lvl7pPr marL="2743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7pPr>
              <a:lvl8pPr marL="3200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8pPr>
              <a:lvl9pPr marL="3657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9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400" b="0" i="0" u="none" strike="noStrike" kern="1200" cap="none" spc="0" normalizeH="0" baseline="0" noProof="0" dirty="0">
                <a:ln>
                  <a:noFill/>
                </a:ln>
                <a:solidFill>
                  <a:srgbClr val="3494BA">
                    <a:lumMod val="50000"/>
                  </a:srgbClr>
                </a:solidFill>
                <a:effectLst/>
                <a:uLnTx/>
                <a:uFillTx/>
                <a:latin typeface="微软雅黑" panose="020B0503020204020204" pitchFamily="34" charset="-122"/>
                <a:ea typeface="微软雅黑" panose="020B0503020204020204" pitchFamily="34" charset="-122"/>
                <a:cs typeface="+mn-ea"/>
                <a:sym typeface="Wingdings" panose="05000000000000000000" charset="0"/>
              </a:endParaRPr>
            </a:p>
          </p:txBody>
        </p:sp>
      </p:grpSp>
      <p:cxnSp>
        <p:nvCxnSpPr>
          <p:cNvPr id="113" name="直接连接符 112"/>
          <p:cNvCxnSpPr/>
          <p:nvPr/>
        </p:nvCxnSpPr>
        <p:spPr>
          <a:xfrm>
            <a:off x="643876" y="1447800"/>
            <a:ext cx="3824024" cy="0"/>
          </a:xfrm>
          <a:prstGeom prst="line">
            <a:avLst/>
          </a:prstGeom>
          <a:ln>
            <a:solidFill>
              <a:srgbClr val="FFFFFF">
                <a:lumMod val="85000"/>
              </a:srgbClr>
            </a:solidFill>
          </a:ln>
        </p:spPr>
        <p:style>
          <a:lnRef idx="1">
            <a:srgbClr val="003C83"/>
          </a:lnRef>
          <a:fillRef idx="0">
            <a:srgbClr val="003C83"/>
          </a:fillRef>
          <a:effectRef idx="0">
            <a:srgbClr val="003C83"/>
          </a:effectRef>
          <a:fontRef idx="minor">
            <a:srgbClr val="000000"/>
          </a:fontRef>
        </p:style>
      </p:cxnSp>
      <p:sp>
        <p:nvSpPr>
          <p:cNvPr id="114" name="文本框 11"/>
          <p:cNvSpPr txBox="1"/>
          <p:nvPr/>
        </p:nvSpPr>
        <p:spPr>
          <a:xfrm flipH="1">
            <a:off x="1085435" y="3969740"/>
            <a:ext cx="2051844" cy="307777"/>
          </a:xfrm>
          <a:prstGeom prst="rect">
            <a:avLst/>
          </a:prstGeom>
          <a:noFill/>
        </p:spPr>
        <p:txBody>
          <a:bodyPr vert="horz" wrap="none" lIns="0" tIns="0" rIns="0" bIns="0" rtlCol="0">
            <a:spAutoFit/>
          </a:bodyPr>
          <a:lstStyle>
            <a:defPPr>
              <a:defRPr lang="zh-CN"/>
            </a:defPPr>
            <a:lvl1pPr marL="0" algn="l" defTabSz="914400" rtl="0" eaLnBrk="1" latinLnBrk="0" hangingPunct="1">
              <a:defRPr sz="1800" kern="1200">
                <a:solidFill>
                  <a:srgbClr val="000000"/>
                </a:solidFill>
                <a:latin typeface="思源黑体 CN Light" panose="020B0300000000000000" charset="-122"/>
                <a:ea typeface="+mn-ea"/>
                <a:cs typeface="+mn-ea"/>
              </a:defRPr>
            </a:lvl1pPr>
            <a:lvl2pPr marL="457200" algn="l" defTabSz="914400" rtl="0" eaLnBrk="1" latinLnBrk="0" hangingPunct="1">
              <a:defRPr sz="1800" kern="1200">
                <a:solidFill>
                  <a:srgbClr val="000000"/>
                </a:solidFill>
                <a:latin typeface="思源黑体 CN Light" panose="020B0300000000000000" charset="-122"/>
                <a:ea typeface="+mn-ea"/>
                <a:cs typeface="+mn-ea"/>
              </a:defRPr>
            </a:lvl2pPr>
            <a:lvl3pPr marL="914400" algn="l" defTabSz="914400" rtl="0" eaLnBrk="1" latinLnBrk="0" hangingPunct="1">
              <a:defRPr sz="1800" kern="1200">
                <a:solidFill>
                  <a:srgbClr val="000000"/>
                </a:solidFill>
                <a:latin typeface="思源黑体 CN Light" panose="020B0300000000000000" charset="-122"/>
                <a:ea typeface="+mn-ea"/>
                <a:cs typeface="+mn-ea"/>
              </a:defRPr>
            </a:lvl3pPr>
            <a:lvl4pPr marL="1371600" algn="l" defTabSz="914400" rtl="0" eaLnBrk="1" latinLnBrk="0" hangingPunct="1">
              <a:defRPr sz="1800" kern="1200">
                <a:solidFill>
                  <a:srgbClr val="000000"/>
                </a:solidFill>
                <a:latin typeface="思源黑体 CN Light" panose="020B0300000000000000" charset="-122"/>
                <a:ea typeface="+mn-ea"/>
                <a:cs typeface="+mn-ea"/>
              </a:defRPr>
            </a:lvl4pPr>
            <a:lvl5pPr marL="1828800" algn="l" defTabSz="914400" rtl="0" eaLnBrk="1" latinLnBrk="0" hangingPunct="1">
              <a:defRPr sz="1800" kern="1200">
                <a:solidFill>
                  <a:srgbClr val="000000"/>
                </a:solidFill>
                <a:latin typeface="思源黑体 CN Light" panose="020B0300000000000000" charset="-122"/>
                <a:ea typeface="+mn-ea"/>
                <a:cs typeface="+mn-ea"/>
              </a:defRPr>
            </a:lvl5pPr>
            <a:lvl6pPr marL="2286000" algn="l" defTabSz="914400" rtl="0" eaLnBrk="1" latinLnBrk="0" hangingPunct="1">
              <a:defRPr sz="1800" kern="1200">
                <a:solidFill>
                  <a:srgbClr val="000000"/>
                </a:solidFill>
                <a:latin typeface="思源黑体 CN Light" panose="020B0300000000000000" charset="-122"/>
                <a:ea typeface="+mn-ea"/>
                <a:cs typeface="+mn-ea"/>
              </a:defRPr>
            </a:lvl6pPr>
            <a:lvl7pPr marL="2743200" algn="l" defTabSz="914400" rtl="0" eaLnBrk="1" latinLnBrk="0" hangingPunct="1">
              <a:defRPr sz="1800" kern="1200">
                <a:solidFill>
                  <a:srgbClr val="000000"/>
                </a:solidFill>
                <a:latin typeface="思源黑体 CN Light" panose="020B0300000000000000" charset="-122"/>
                <a:ea typeface="+mn-ea"/>
                <a:cs typeface="+mn-ea"/>
              </a:defRPr>
            </a:lvl7pPr>
            <a:lvl8pPr marL="3200400" algn="l" defTabSz="914400" rtl="0" eaLnBrk="1" latinLnBrk="0" hangingPunct="1">
              <a:defRPr sz="1800" kern="1200">
                <a:solidFill>
                  <a:srgbClr val="000000"/>
                </a:solidFill>
                <a:latin typeface="思源黑体 CN Light" panose="020B0300000000000000" charset="-122"/>
                <a:ea typeface="+mn-ea"/>
                <a:cs typeface="+mn-ea"/>
              </a:defRPr>
            </a:lvl8pPr>
            <a:lvl9pPr marL="3657600" algn="l" defTabSz="914400" rtl="0" eaLnBrk="1" latinLnBrk="0" hangingPunct="1">
              <a:defRPr sz="1800" kern="1200">
                <a:solidFill>
                  <a:srgbClr val="000000"/>
                </a:solidFill>
                <a:latin typeface="思源黑体 CN Light" panose="020B0300000000000000" charset="-122"/>
                <a:ea typeface="+mn-ea"/>
                <a:cs typeface="+mn-ea"/>
              </a:defRPr>
            </a:lvl9pPr>
          </a:lstStyle>
          <a:p>
            <a:pPr marL="0" marR="0" lvl="0" algn="l" defTabSz="914400" rtl="0" eaLnBrk="1" fontAlgn="auto" latinLnBrk="0" hangingPunct="1">
              <a:lnSpc>
                <a:spcPct val="100000"/>
              </a:lnSpc>
              <a:buClrTx/>
              <a:buSzTx/>
              <a:buFontTx/>
              <a:buNone/>
              <a:defRPr/>
            </a:pPr>
            <a:r>
              <a:rPr kumimoji="0" lang="zh-CN" altLang="en-US" sz="2000" b="1"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cs typeface="+mn-ea"/>
                <a:sym typeface="+mn-ea"/>
              </a:rPr>
              <a:t>适应症与用法用量</a:t>
            </a:r>
          </a:p>
        </p:txBody>
      </p:sp>
      <p:grpSp>
        <p:nvGrpSpPr>
          <p:cNvPr id="115" name="组合 114"/>
          <p:cNvGrpSpPr/>
          <p:nvPr/>
        </p:nvGrpSpPr>
        <p:grpSpPr>
          <a:xfrm>
            <a:off x="485986" y="3897337"/>
            <a:ext cx="474987" cy="474960"/>
            <a:chOff x="893172" y="4074602"/>
            <a:chExt cx="350751" cy="350751"/>
          </a:xfrm>
        </p:grpSpPr>
        <p:sp>
          <p:nvSpPr>
            <p:cNvPr id="116" name="椭圆 115"/>
            <p:cNvSpPr/>
            <p:nvPr/>
          </p:nvSpPr>
          <p:spPr>
            <a:xfrm>
              <a:off x="893172" y="4074602"/>
              <a:ext cx="350751" cy="350751"/>
            </a:xfrm>
            <a:prstGeom prst="ellipse">
              <a:avLst/>
            </a:prstGeom>
            <a:gradFill flip="none" rotWithShape="1">
              <a:gsLst>
                <a:gs pos="0">
                  <a:srgbClr val="003C83">
                    <a:alpha val="25000"/>
                  </a:srgbClr>
                </a:gs>
                <a:gs pos="100000">
                  <a:srgbClr val="003C83">
                    <a:alpha val="0"/>
                  </a:srgbClr>
                </a:gs>
              </a:gsLst>
              <a:lin ang="5400000" scaled="1"/>
            </a:gradFill>
            <a:ln>
              <a:noFill/>
            </a:ln>
            <a:effectLst/>
          </p:spPr>
          <p:style>
            <a:lnRef idx="2">
              <a:srgbClr val="003C83">
                <a:shade val="50000"/>
              </a:srgbClr>
            </a:lnRef>
            <a:fillRef idx="1">
              <a:srgbClr val="003C83"/>
            </a:fillRef>
            <a:effectRef idx="0">
              <a:srgbClr val="003C83"/>
            </a:effectRef>
            <a:fontRef idx="minor">
              <a:srgbClr val="FFFFFF"/>
            </a:fontRef>
          </p:style>
          <p:txBody>
            <a:bodyPr rtlCol="0" anchor="ctr"/>
            <a:lstStyle>
              <a:defPPr>
                <a:defRPr lang="zh-CN"/>
              </a:defPPr>
              <a:lvl1pPr marL="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1pPr>
              <a:lvl2pPr marL="457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2pPr>
              <a:lvl3pPr marL="914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3pPr>
              <a:lvl4pPr marL="1371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4pPr>
              <a:lvl5pPr marL="18288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5pPr>
              <a:lvl6pPr marL="22860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6pPr>
              <a:lvl7pPr marL="2743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7pPr>
              <a:lvl8pPr marL="3200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8pPr>
              <a:lvl9pPr marL="3657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9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cs typeface="+mn-ea"/>
                <a:sym typeface="Wingdings" panose="05000000000000000000" charset="0"/>
              </a:endParaRPr>
            </a:p>
          </p:txBody>
        </p:sp>
        <p:sp>
          <p:nvSpPr>
            <p:cNvPr id="117" name="椭圆 116"/>
            <p:cNvSpPr/>
            <p:nvPr/>
          </p:nvSpPr>
          <p:spPr>
            <a:xfrm>
              <a:off x="921375" y="4102808"/>
              <a:ext cx="294343" cy="294344"/>
            </a:xfrm>
            <a:prstGeom prst="ellipse">
              <a:avLst/>
            </a:prstGeom>
            <a:gradFill flip="none" rotWithShape="1">
              <a:gsLst>
                <a:gs pos="2655">
                  <a:srgbClr val="508AA0"/>
                </a:gs>
                <a:gs pos="100000">
                  <a:srgbClr val="84B0C2"/>
                </a:gs>
              </a:gsLst>
              <a:lin ang="2700000" scaled="0"/>
            </a:gradFill>
            <a:ln>
              <a:noFill/>
            </a:ln>
            <a:effectLst>
              <a:outerShdw blurRad="203200" dist="25400" dir="2700000" sx="88000" sy="88000" algn="t" rotWithShape="0">
                <a:srgbClr val="003C83">
                  <a:alpha val="36000"/>
                </a:srgbClr>
              </a:outerShdw>
            </a:effectLst>
          </p:spPr>
          <p:style>
            <a:lnRef idx="2">
              <a:srgbClr val="003C83">
                <a:shade val="50000"/>
              </a:srgbClr>
            </a:lnRef>
            <a:fillRef idx="1">
              <a:srgbClr val="003C83"/>
            </a:fillRef>
            <a:effectRef idx="0">
              <a:srgbClr val="003C83"/>
            </a:effectRef>
            <a:fontRef idx="minor">
              <a:srgbClr val="FFFFFF"/>
            </a:fontRef>
          </p:style>
          <p:txBody>
            <a:bodyPr lIns="0" tIns="0" rIns="0" bIns="0" rtlCol="0" anchor="ctr"/>
            <a:lstStyle>
              <a:defPPr>
                <a:defRPr lang="zh-CN"/>
              </a:defPPr>
              <a:lvl1pPr marL="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1pPr>
              <a:lvl2pPr marL="457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2pPr>
              <a:lvl3pPr marL="914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3pPr>
              <a:lvl4pPr marL="1371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4pPr>
              <a:lvl5pPr marL="18288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5pPr>
              <a:lvl6pPr marL="22860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6pPr>
              <a:lvl7pPr marL="2743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7pPr>
              <a:lvl8pPr marL="3200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8pPr>
              <a:lvl9pPr marL="3657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9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400" b="0" i="0" u="none" strike="noStrike" kern="1200" cap="none" spc="0" normalizeH="0" baseline="0" noProof="0" dirty="0">
                <a:ln>
                  <a:noFill/>
                </a:ln>
                <a:solidFill>
                  <a:srgbClr val="3494BA">
                    <a:lumMod val="50000"/>
                  </a:srgbClr>
                </a:solidFill>
                <a:effectLst/>
                <a:uLnTx/>
                <a:uFillTx/>
                <a:latin typeface="微软雅黑" panose="020B0503020204020204" pitchFamily="34" charset="-122"/>
                <a:ea typeface="微软雅黑" panose="020B0503020204020204" pitchFamily="34" charset="-122"/>
                <a:cs typeface="+mn-ea"/>
                <a:sym typeface="Wingdings" panose="05000000000000000000" charset="0"/>
              </a:endParaRPr>
            </a:p>
          </p:txBody>
        </p:sp>
      </p:grpSp>
      <p:cxnSp>
        <p:nvCxnSpPr>
          <p:cNvPr id="119" name="直接连接符 118"/>
          <p:cNvCxnSpPr/>
          <p:nvPr/>
        </p:nvCxnSpPr>
        <p:spPr>
          <a:xfrm>
            <a:off x="660809" y="4368824"/>
            <a:ext cx="3824024" cy="0"/>
          </a:xfrm>
          <a:prstGeom prst="line">
            <a:avLst/>
          </a:prstGeom>
          <a:ln>
            <a:solidFill>
              <a:srgbClr val="FFFFFF">
                <a:lumMod val="85000"/>
              </a:srgbClr>
            </a:solidFill>
          </a:ln>
        </p:spPr>
        <p:style>
          <a:lnRef idx="1">
            <a:srgbClr val="003C83"/>
          </a:lnRef>
          <a:fillRef idx="0">
            <a:srgbClr val="003C83"/>
          </a:fillRef>
          <a:effectRef idx="0">
            <a:srgbClr val="003C83"/>
          </a:effectRef>
          <a:fontRef idx="minor">
            <a:srgbClr val="000000"/>
          </a:fontRef>
        </p:style>
      </p:cxnSp>
      <p:sp>
        <p:nvSpPr>
          <p:cNvPr id="120" name="文本框 18"/>
          <p:cNvSpPr txBox="1"/>
          <p:nvPr/>
        </p:nvSpPr>
        <p:spPr>
          <a:xfrm flipH="1">
            <a:off x="6890425" y="990600"/>
            <a:ext cx="3297602" cy="368919"/>
          </a:xfrm>
          <a:prstGeom prst="rect">
            <a:avLst/>
          </a:prstGeom>
          <a:noFill/>
        </p:spPr>
        <p:txBody>
          <a:bodyPr vert="horz" wrap="square" lIns="0" tIns="0" rIns="0" bIns="0" rtlCol="0" anchor="ctr">
            <a:noAutofit/>
          </a:bodyPr>
          <a:lstStyle>
            <a:defPPr>
              <a:defRPr lang="zh-CN"/>
            </a:defPPr>
            <a:lvl1pPr marL="0" algn="l" defTabSz="914400" rtl="0" eaLnBrk="1" latinLnBrk="0" hangingPunct="1">
              <a:defRPr sz="1800" kern="1200">
                <a:solidFill>
                  <a:srgbClr val="000000"/>
                </a:solidFill>
                <a:latin typeface="思源黑体 CN Light" panose="020B0300000000000000" charset="-122"/>
                <a:ea typeface="+mn-ea"/>
                <a:cs typeface="+mn-ea"/>
              </a:defRPr>
            </a:lvl1pPr>
            <a:lvl2pPr marL="457200" algn="l" defTabSz="914400" rtl="0" eaLnBrk="1" latinLnBrk="0" hangingPunct="1">
              <a:defRPr sz="1800" kern="1200">
                <a:solidFill>
                  <a:srgbClr val="000000"/>
                </a:solidFill>
                <a:latin typeface="思源黑体 CN Light" panose="020B0300000000000000" charset="-122"/>
                <a:ea typeface="+mn-ea"/>
                <a:cs typeface="+mn-ea"/>
              </a:defRPr>
            </a:lvl2pPr>
            <a:lvl3pPr marL="914400" algn="l" defTabSz="914400" rtl="0" eaLnBrk="1" latinLnBrk="0" hangingPunct="1">
              <a:defRPr sz="1800" kern="1200">
                <a:solidFill>
                  <a:srgbClr val="000000"/>
                </a:solidFill>
                <a:latin typeface="思源黑体 CN Light" panose="020B0300000000000000" charset="-122"/>
                <a:ea typeface="+mn-ea"/>
                <a:cs typeface="+mn-ea"/>
              </a:defRPr>
            </a:lvl3pPr>
            <a:lvl4pPr marL="1371600" algn="l" defTabSz="914400" rtl="0" eaLnBrk="1" latinLnBrk="0" hangingPunct="1">
              <a:defRPr sz="1800" kern="1200">
                <a:solidFill>
                  <a:srgbClr val="000000"/>
                </a:solidFill>
                <a:latin typeface="思源黑体 CN Light" panose="020B0300000000000000" charset="-122"/>
                <a:ea typeface="+mn-ea"/>
                <a:cs typeface="+mn-ea"/>
              </a:defRPr>
            </a:lvl4pPr>
            <a:lvl5pPr marL="1828800" algn="l" defTabSz="914400" rtl="0" eaLnBrk="1" latinLnBrk="0" hangingPunct="1">
              <a:defRPr sz="1800" kern="1200">
                <a:solidFill>
                  <a:srgbClr val="000000"/>
                </a:solidFill>
                <a:latin typeface="思源黑体 CN Light" panose="020B0300000000000000" charset="-122"/>
                <a:ea typeface="+mn-ea"/>
                <a:cs typeface="+mn-ea"/>
              </a:defRPr>
            </a:lvl5pPr>
            <a:lvl6pPr marL="2286000" algn="l" defTabSz="914400" rtl="0" eaLnBrk="1" latinLnBrk="0" hangingPunct="1">
              <a:defRPr sz="1800" kern="1200">
                <a:solidFill>
                  <a:srgbClr val="000000"/>
                </a:solidFill>
                <a:latin typeface="思源黑体 CN Light" panose="020B0300000000000000" charset="-122"/>
                <a:ea typeface="+mn-ea"/>
                <a:cs typeface="+mn-ea"/>
              </a:defRPr>
            </a:lvl6pPr>
            <a:lvl7pPr marL="2743200" algn="l" defTabSz="914400" rtl="0" eaLnBrk="1" latinLnBrk="0" hangingPunct="1">
              <a:defRPr sz="1800" kern="1200">
                <a:solidFill>
                  <a:srgbClr val="000000"/>
                </a:solidFill>
                <a:latin typeface="思源黑体 CN Light" panose="020B0300000000000000" charset="-122"/>
                <a:ea typeface="+mn-ea"/>
                <a:cs typeface="+mn-ea"/>
              </a:defRPr>
            </a:lvl7pPr>
            <a:lvl8pPr marL="3200400" algn="l" defTabSz="914400" rtl="0" eaLnBrk="1" latinLnBrk="0" hangingPunct="1">
              <a:defRPr sz="1800" kern="1200">
                <a:solidFill>
                  <a:srgbClr val="000000"/>
                </a:solidFill>
                <a:latin typeface="思源黑体 CN Light" panose="020B0300000000000000" charset="-122"/>
                <a:ea typeface="+mn-ea"/>
                <a:cs typeface="+mn-ea"/>
              </a:defRPr>
            </a:lvl8pPr>
            <a:lvl9pPr marL="3657600" algn="l" defTabSz="914400" rtl="0" eaLnBrk="1" latinLnBrk="0" hangingPunct="1">
              <a:defRPr sz="1800" kern="1200">
                <a:solidFill>
                  <a:srgbClr val="000000"/>
                </a:solidFill>
                <a:latin typeface="思源黑体 CN Light" panose="020B0300000000000000" charset="-122"/>
                <a:ea typeface="+mn-ea"/>
                <a:cs typeface="+mn-ea"/>
              </a:defRPr>
            </a:lvl9pPr>
          </a:lstStyle>
          <a:p>
            <a:pPr marL="0" marR="0" lvl="0" defTabSz="914400" rtl="0" eaLnBrk="1" fontAlgn="auto" latinLnBrk="0" hangingPunct="1">
              <a:lnSpc>
                <a:spcPct val="100000"/>
              </a:lnSpc>
              <a:buClrTx/>
              <a:buSzTx/>
              <a:buFontTx/>
              <a:buNone/>
              <a:defRPr/>
            </a:pPr>
            <a:r>
              <a:rPr kumimoji="0" lang="zh-CN" altLang="en-US" sz="2000"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n-ea"/>
                <a:sym typeface="+mn-ea"/>
              </a:rPr>
              <a:t>参照药品：溴吡斯的明片</a:t>
            </a:r>
          </a:p>
        </p:txBody>
      </p:sp>
      <p:grpSp>
        <p:nvGrpSpPr>
          <p:cNvPr id="121" name="组合 120"/>
          <p:cNvGrpSpPr/>
          <p:nvPr/>
        </p:nvGrpSpPr>
        <p:grpSpPr>
          <a:xfrm>
            <a:off x="6321674" y="996010"/>
            <a:ext cx="474987" cy="474960"/>
            <a:chOff x="11168001" y="1747611"/>
            <a:chExt cx="350751" cy="350751"/>
          </a:xfrm>
        </p:grpSpPr>
        <p:sp>
          <p:nvSpPr>
            <p:cNvPr id="122" name="椭圆 121"/>
            <p:cNvSpPr/>
            <p:nvPr/>
          </p:nvSpPr>
          <p:spPr>
            <a:xfrm flipH="1">
              <a:off x="11168001" y="1747611"/>
              <a:ext cx="350751" cy="350751"/>
            </a:xfrm>
            <a:prstGeom prst="ellipse">
              <a:avLst/>
            </a:prstGeom>
            <a:gradFill flip="none" rotWithShape="1">
              <a:gsLst>
                <a:gs pos="0">
                  <a:srgbClr val="003C83">
                    <a:alpha val="25000"/>
                  </a:srgbClr>
                </a:gs>
                <a:gs pos="100000">
                  <a:srgbClr val="003C83">
                    <a:alpha val="0"/>
                  </a:srgbClr>
                </a:gs>
              </a:gsLst>
              <a:lin ang="5400000" scaled="1"/>
            </a:gradFill>
            <a:ln>
              <a:noFill/>
            </a:ln>
            <a:effectLst/>
          </p:spPr>
          <p:style>
            <a:lnRef idx="2">
              <a:srgbClr val="003C83">
                <a:shade val="50000"/>
              </a:srgbClr>
            </a:lnRef>
            <a:fillRef idx="1">
              <a:srgbClr val="003C83"/>
            </a:fillRef>
            <a:effectRef idx="0">
              <a:srgbClr val="003C83"/>
            </a:effectRef>
            <a:fontRef idx="minor">
              <a:srgbClr val="FFFFFF"/>
            </a:fontRef>
          </p:style>
          <p:txBody>
            <a:bodyPr rtlCol="0" anchor="ctr"/>
            <a:lstStyle>
              <a:defPPr>
                <a:defRPr lang="zh-CN"/>
              </a:defPPr>
              <a:lvl1pPr marL="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1pPr>
              <a:lvl2pPr marL="457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2pPr>
              <a:lvl3pPr marL="914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3pPr>
              <a:lvl4pPr marL="1371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4pPr>
              <a:lvl5pPr marL="18288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5pPr>
              <a:lvl6pPr marL="22860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6pPr>
              <a:lvl7pPr marL="2743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7pPr>
              <a:lvl8pPr marL="3200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8pPr>
              <a:lvl9pPr marL="3657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9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cs typeface="+mn-ea"/>
                <a:sym typeface="Wingdings" panose="05000000000000000000" charset="0"/>
              </a:endParaRPr>
            </a:p>
          </p:txBody>
        </p:sp>
        <p:sp>
          <p:nvSpPr>
            <p:cNvPr id="123" name="椭圆 122"/>
            <p:cNvSpPr/>
            <p:nvPr/>
          </p:nvSpPr>
          <p:spPr>
            <a:xfrm flipH="1">
              <a:off x="11193467" y="1775817"/>
              <a:ext cx="294343" cy="294344"/>
            </a:xfrm>
            <a:prstGeom prst="ellipse">
              <a:avLst/>
            </a:prstGeom>
            <a:gradFill flip="none" rotWithShape="1">
              <a:gsLst>
                <a:gs pos="2655">
                  <a:srgbClr val="508AA0"/>
                </a:gs>
                <a:gs pos="100000">
                  <a:srgbClr val="84B0C2"/>
                </a:gs>
              </a:gsLst>
              <a:lin ang="2700000" scaled="0"/>
            </a:gradFill>
            <a:ln>
              <a:noFill/>
            </a:ln>
            <a:effectLst>
              <a:outerShdw blurRad="203200" dist="25400" dir="2700000" sx="88000" sy="88000" algn="t" rotWithShape="0">
                <a:srgbClr val="003C83">
                  <a:alpha val="36000"/>
                </a:srgbClr>
              </a:outerShdw>
            </a:effectLst>
          </p:spPr>
          <p:style>
            <a:lnRef idx="2">
              <a:srgbClr val="003C83">
                <a:shade val="50000"/>
              </a:srgbClr>
            </a:lnRef>
            <a:fillRef idx="1">
              <a:srgbClr val="003C83"/>
            </a:fillRef>
            <a:effectRef idx="0">
              <a:srgbClr val="003C83"/>
            </a:effectRef>
            <a:fontRef idx="minor">
              <a:srgbClr val="FFFFFF"/>
            </a:fontRef>
          </p:style>
          <p:txBody>
            <a:bodyPr lIns="0" tIns="0" rIns="0" bIns="0" rtlCol="0" anchor="ctr"/>
            <a:lstStyle>
              <a:defPPr>
                <a:defRPr lang="zh-CN"/>
              </a:defPPr>
              <a:lvl1pPr marL="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1pPr>
              <a:lvl2pPr marL="457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2pPr>
              <a:lvl3pPr marL="914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3pPr>
              <a:lvl4pPr marL="1371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4pPr>
              <a:lvl5pPr marL="18288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5pPr>
              <a:lvl6pPr marL="22860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6pPr>
              <a:lvl7pPr marL="2743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7pPr>
              <a:lvl8pPr marL="3200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8pPr>
              <a:lvl9pPr marL="3657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9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400" b="0" i="0" u="none" strike="noStrike" kern="1200" cap="none" spc="0" normalizeH="0" baseline="0" noProof="0" dirty="0">
                <a:ln>
                  <a:noFill/>
                </a:ln>
                <a:solidFill>
                  <a:srgbClr val="3494BA">
                    <a:lumMod val="50000"/>
                  </a:srgbClr>
                </a:solidFill>
                <a:effectLst/>
                <a:uLnTx/>
                <a:uFillTx/>
                <a:latin typeface="微软雅黑" panose="020B0503020204020204" pitchFamily="34" charset="-122"/>
                <a:ea typeface="微软雅黑" panose="020B0503020204020204" pitchFamily="34" charset="-122"/>
                <a:cs typeface="+mn-ea"/>
                <a:sym typeface="Wingdings" panose="05000000000000000000" charset="0"/>
              </a:endParaRPr>
            </a:p>
          </p:txBody>
        </p:sp>
      </p:grpSp>
      <p:cxnSp>
        <p:nvCxnSpPr>
          <p:cNvPr id="127" name="直接连接符 126"/>
          <p:cNvCxnSpPr/>
          <p:nvPr/>
        </p:nvCxnSpPr>
        <p:spPr>
          <a:xfrm flipH="1">
            <a:off x="6508136" y="1447800"/>
            <a:ext cx="3654477" cy="0"/>
          </a:xfrm>
          <a:prstGeom prst="line">
            <a:avLst/>
          </a:prstGeom>
          <a:ln>
            <a:solidFill>
              <a:srgbClr val="FFFFFF">
                <a:lumMod val="85000"/>
              </a:srgbClr>
            </a:solidFill>
          </a:ln>
        </p:spPr>
        <p:style>
          <a:lnRef idx="1">
            <a:srgbClr val="003C83"/>
          </a:lnRef>
          <a:fillRef idx="0">
            <a:srgbClr val="003C83"/>
          </a:fillRef>
          <a:effectRef idx="0">
            <a:srgbClr val="003C83"/>
          </a:effectRef>
          <a:fontRef idx="minor">
            <a:srgbClr val="000000"/>
          </a:fontRef>
        </p:style>
      </p:cxnSp>
      <p:sp>
        <p:nvSpPr>
          <p:cNvPr id="128" name="文本框 27"/>
          <p:cNvSpPr txBox="1"/>
          <p:nvPr/>
        </p:nvSpPr>
        <p:spPr>
          <a:xfrm>
            <a:off x="6935566" y="3950916"/>
            <a:ext cx="3037883" cy="345425"/>
          </a:xfrm>
          <a:prstGeom prst="rect">
            <a:avLst/>
          </a:prstGeom>
          <a:noFill/>
        </p:spPr>
        <p:txBody>
          <a:bodyPr vert="horz" wrap="square" lIns="0" tIns="0" rIns="0" bIns="0" rtlCol="0">
            <a:noAutofit/>
          </a:bodyPr>
          <a:lstStyle>
            <a:defPPr>
              <a:defRPr lang="zh-CN"/>
            </a:defPPr>
            <a:lvl1pPr marL="0" algn="l" defTabSz="914400" rtl="0" eaLnBrk="1" latinLnBrk="0" hangingPunct="1">
              <a:defRPr sz="1800" kern="1200">
                <a:solidFill>
                  <a:srgbClr val="000000"/>
                </a:solidFill>
                <a:latin typeface="思源黑体 CN Light" panose="020B0300000000000000" charset="-122"/>
                <a:ea typeface="+mn-ea"/>
                <a:cs typeface="+mn-ea"/>
              </a:defRPr>
            </a:lvl1pPr>
            <a:lvl2pPr marL="457200" algn="l" defTabSz="914400" rtl="0" eaLnBrk="1" latinLnBrk="0" hangingPunct="1">
              <a:defRPr sz="1800" kern="1200">
                <a:solidFill>
                  <a:srgbClr val="000000"/>
                </a:solidFill>
                <a:latin typeface="思源黑体 CN Light" panose="020B0300000000000000" charset="-122"/>
                <a:ea typeface="+mn-ea"/>
                <a:cs typeface="+mn-ea"/>
              </a:defRPr>
            </a:lvl2pPr>
            <a:lvl3pPr marL="914400" algn="l" defTabSz="914400" rtl="0" eaLnBrk="1" latinLnBrk="0" hangingPunct="1">
              <a:defRPr sz="1800" kern="1200">
                <a:solidFill>
                  <a:srgbClr val="000000"/>
                </a:solidFill>
                <a:latin typeface="思源黑体 CN Light" panose="020B0300000000000000" charset="-122"/>
                <a:ea typeface="+mn-ea"/>
                <a:cs typeface="+mn-ea"/>
              </a:defRPr>
            </a:lvl3pPr>
            <a:lvl4pPr marL="1371600" algn="l" defTabSz="914400" rtl="0" eaLnBrk="1" latinLnBrk="0" hangingPunct="1">
              <a:defRPr sz="1800" kern="1200">
                <a:solidFill>
                  <a:srgbClr val="000000"/>
                </a:solidFill>
                <a:latin typeface="思源黑体 CN Light" panose="020B0300000000000000" charset="-122"/>
                <a:ea typeface="+mn-ea"/>
                <a:cs typeface="+mn-ea"/>
              </a:defRPr>
            </a:lvl4pPr>
            <a:lvl5pPr marL="1828800" algn="l" defTabSz="914400" rtl="0" eaLnBrk="1" latinLnBrk="0" hangingPunct="1">
              <a:defRPr sz="1800" kern="1200">
                <a:solidFill>
                  <a:srgbClr val="000000"/>
                </a:solidFill>
                <a:latin typeface="思源黑体 CN Light" panose="020B0300000000000000" charset="-122"/>
                <a:ea typeface="+mn-ea"/>
                <a:cs typeface="+mn-ea"/>
              </a:defRPr>
            </a:lvl5pPr>
            <a:lvl6pPr marL="2286000" algn="l" defTabSz="914400" rtl="0" eaLnBrk="1" latinLnBrk="0" hangingPunct="1">
              <a:defRPr sz="1800" kern="1200">
                <a:solidFill>
                  <a:srgbClr val="000000"/>
                </a:solidFill>
                <a:latin typeface="思源黑体 CN Light" panose="020B0300000000000000" charset="-122"/>
                <a:ea typeface="+mn-ea"/>
                <a:cs typeface="+mn-ea"/>
              </a:defRPr>
            </a:lvl6pPr>
            <a:lvl7pPr marL="2743200" algn="l" defTabSz="914400" rtl="0" eaLnBrk="1" latinLnBrk="0" hangingPunct="1">
              <a:defRPr sz="1800" kern="1200">
                <a:solidFill>
                  <a:srgbClr val="000000"/>
                </a:solidFill>
                <a:latin typeface="思源黑体 CN Light" panose="020B0300000000000000" charset="-122"/>
                <a:ea typeface="+mn-ea"/>
                <a:cs typeface="+mn-ea"/>
              </a:defRPr>
            </a:lvl7pPr>
            <a:lvl8pPr marL="3200400" algn="l" defTabSz="914400" rtl="0" eaLnBrk="1" latinLnBrk="0" hangingPunct="1">
              <a:defRPr sz="1800" kern="1200">
                <a:solidFill>
                  <a:srgbClr val="000000"/>
                </a:solidFill>
                <a:latin typeface="思源黑体 CN Light" panose="020B0300000000000000" charset="-122"/>
                <a:ea typeface="+mn-ea"/>
                <a:cs typeface="+mn-ea"/>
              </a:defRPr>
            </a:lvl8pPr>
            <a:lvl9pPr marL="3657600" algn="l" defTabSz="914400" rtl="0" eaLnBrk="1" latinLnBrk="0" hangingPunct="1">
              <a:defRPr sz="1800" kern="1200">
                <a:solidFill>
                  <a:srgbClr val="000000"/>
                </a:solidFill>
                <a:latin typeface="思源黑体 CN Light" panose="020B0300000000000000" charset="-122"/>
                <a:ea typeface="+mn-ea"/>
                <a:cs typeface="+mn-ea"/>
              </a:defRPr>
            </a:lvl9pPr>
          </a:lstStyle>
          <a:p>
            <a:pPr marL="0" marR="0" lvl="0" indent="0" defTabSz="914400" rtl="0" eaLnBrk="1" fontAlgn="auto" latinLnBrk="0" hangingPunct="1">
              <a:lnSpc>
                <a:spcPct val="100000"/>
              </a:lnSpc>
              <a:spcBef>
                <a:spcPct val="0"/>
              </a:spcBef>
              <a:spcAft>
                <a:spcPct val="0"/>
              </a:spcAft>
              <a:buClrTx/>
              <a:buSzTx/>
              <a:buFontTx/>
              <a:buNone/>
              <a:defRPr/>
            </a:pPr>
            <a:r>
              <a:rPr lang="zh-CN" altLang="en-US" sz="2000" b="1" noProof="0" dirty="0">
                <a:ln>
                  <a:noFill/>
                </a:ln>
                <a:effectLst/>
                <a:uLnTx/>
                <a:uFillTx/>
                <a:latin typeface="微软雅黑" panose="020B0503020204020204" pitchFamily="34" charset="-122"/>
                <a:ea typeface="微软雅黑" panose="020B0503020204020204" pitchFamily="34" charset="-122"/>
                <a:sym typeface="+mn-ea"/>
              </a:rPr>
              <a:t>较参照药品优势</a:t>
            </a:r>
          </a:p>
        </p:txBody>
      </p:sp>
      <p:grpSp>
        <p:nvGrpSpPr>
          <p:cNvPr id="129" name="组合 128"/>
          <p:cNvGrpSpPr/>
          <p:nvPr/>
        </p:nvGrpSpPr>
        <p:grpSpPr>
          <a:xfrm>
            <a:off x="6316802" y="3892642"/>
            <a:ext cx="474987" cy="474960"/>
            <a:chOff x="11168001" y="4074602"/>
            <a:chExt cx="350751" cy="350751"/>
          </a:xfrm>
        </p:grpSpPr>
        <p:sp>
          <p:nvSpPr>
            <p:cNvPr id="130" name="椭圆 129"/>
            <p:cNvSpPr/>
            <p:nvPr/>
          </p:nvSpPr>
          <p:spPr>
            <a:xfrm flipH="1">
              <a:off x="11168001" y="4074602"/>
              <a:ext cx="350751" cy="350751"/>
            </a:xfrm>
            <a:prstGeom prst="ellipse">
              <a:avLst/>
            </a:prstGeom>
            <a:gradFill flip="none" rotWithShape="1">
              <a:gsLst>
                <a:gs pos="0">
                  <a:srgbClr val="003C83">
                    <a:alpha val="25000"/>
                  </a:srgbClr>
                </a:gs>
                <a:gs pos="100000">
                  <a:srgbClr val="003C83">
                    <a:alpha val="0"/>
                  </a:srgbClr>
                </a:gs>
              </a:gsLst>
              <a:lin ang="5400000" scaled="1"/>
            </a:gradFill>
            <a:ln>
              <a:noFill/>
            </a:ln>
            <a:effectLst/>
          </p:spPr>
          <p:style>
            <a:lnRef idx="2">
              <a:srgbClr val="003C83">
                <a:shade val="50000"/>
              </a:srgbClr>
            </a:lnRef>
            <a:fillRef idx="1">
              <a:srgbClr val="003C83"/>
            </a:fillRef>
            <a:effectRef idx="0">
              <a:srgbClr val="003C83"/>
            </a:effectRef>
            <a:fontRef idx="minor">
              <a:srgbClr val="FFFFFF"/>
            </a:fontRef>
          </p:style>
          <p:txBody>
            <a:bodyPr rtlCol="0" anchor="ctr"/>
            <a:lstStyle>
              <a:defPPr>
                <a:defRPr lang="zh-CN"/>
              </a:defPPr>
              <a:lvl1pPr marL="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1pPr>
              <a:lvl2pPr marL="457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2pPr>
              <a:lvl3pPr marL="914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3pPr>
              <a:lvl4pPr marL="1371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4pPr>
              <a:lvl5pPr marL="18288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5pPr>
              <a:lvl6pPr marL="22860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6pPr>
              <a:lvl7pPr marL="2743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7pPr>
              <a:lvl8pPr marL="3200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8pPr>
              <a:lvl9pPr marL="3657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9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ea"/>
                <a:sym typeface="Wingdings" panose="05000000000000000000" charset="0"/>
              </a:endParaRPr>
            </a:p>
          </p:txBody>
        </p:sp>
        <p:sp>
          <p:nvSpPr>
            <p:cNvPr id="131" name="椭圆 130"/>
            <p:cNvSpPr/>
            <p:nvPr/>
          </p:nvSpPr>
          <p:spPr>
            <a:xfrm flipH="1">
              <a:off x="11196205" y="4102808"/>
              <a:ext cx="294343" cy="294344"/>
            </a:xfrm>
            <a:prstGeom prst="ellipse">
              <a:avLst/>
            </a:prstGeom>
            <a:gradFill flip="none" rotWithShape="1">
              <a:gsLst>
                <a:gs pos="2655">
                  <a:srgbClr val="508AA0"/>
                </a:gs>
                <a:gs pos="100000">
                  <a:srgbClr val="84B0C2"/>
                </a:gs>
              </a:gsLst>
              <a:lin ang="2700000" scaled="0"/>
            </a:gradFill>
            <a:ln>
              <a:noFill/>
            </a:ln>
            <a:effectLst>
              <a:outerShdw blurRad="203200" dist="25400" dir="2700000" sx="88000" sy="88000" algn="t" rotWithShape="0">
                <a:srgbClr val="003C83">
                  <a:alpha val="36000"/>
                </a:srgbClr>
              </a:outerShdw>
            </a:effectLst>
          </p:spPr>
          <p:style>
            <a:lnRef idx="2">
              <a:srgbClr val="003C83">
                <a:shade val="50000"/>
              </a:srgbClr>
            </a:lnRef>
            <a:fillRef idx="1">
              <a:srgbClr val="003C83"/>
            </a:fillRef>
            <a:effectRef idx="0">
              <a:srgbClr val="003C83"/>
            </a:effectRef>
            <a:fontRef idx="minor">
              <a:srgbClr val="FFFFFF"/>
            </a:fontRef>
          </p:style>
          <p:txBody>
            <a:bodyPr lIns="0" tIns="0" rIns="0" bIns="0" rtlCol="0" anchor="ctr"/>
            <a:lstStyle>
              <a:defPPr>
                <a:defRPr lang="zh-CN"/>
              </a:defPPr>
              <a:lvl1pPr marL="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1pPr>
              <a:lvl2pPr marL="457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2pPr>
              <a:lvl3pPr marL="914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3pPr>
              <a:lvl4pPr marL="1371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4pPr>
              <a:lvl5pPr marL="18288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5pPr>
              <a:lvl6pPr marL="22860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6pPr>
              <a:lvl7pPr marL="27432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7pPr>
              <a:lvl8pPr marL="32004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8pPr>
              <a:lvl9pPr marL="3657600" marR="0" indent="0" algn="l" defTabSz="914400" rtl="0" eaLnBrk="1" fontAlgn="auto" latinLnBrk="0" hangingPunct="1">
                <a:lnSpc>
                  <a:spcPct val="100000"/>
                </a:lnSpc>
                <a:spcBef>
                  <a:spcPct val="0"/>
                </a:spcBef>
                <a:spcAft>
                  <a:spcPct val="0"/>
                </a:spcAft>
                <a:buClrTx/>
                <a:buSzTx/>
                <a:buFontTx/>
                <a:buNone/>
                <a:defRPr kumimoji="0" sz="1800" b="0" i="0" u="none" strike="noStrike" kern="1200" cap="none" spc="0" normalizeH="0" baseline="0" noProof="0">
                  <a:solidFill>
                    <a:srgbClr val="FFFFFF"/>
                  </a:solidFill>
                  <a:uLnTx/>
                  <a:uFillTx/>
                  <a:latin typeface="思源黑体 CN Light" panose="020B0300000000000000" charset="-122"/>
                  <a:ea typeface="+mn-ea"/>
                  <a:cs typeface="+mn-ea"/>
                  <a:sym typeface="Wingdings" panose="05000000000000000000" charset="0"/>
                </a:defRPr>
              </a:lvl9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400" b="0" i="0" u="none" strike="noStrike" kern="1200" cap="none" spc="0" normalizeH="0" baseline="0" noProof="0" dirty="0">
                <a:ln>
                  <a:noFill/>
                </a:ln>
                <a:solidFill>
                  <a:srgbClr val="3494BA">
                    <a:lumMod val="50000"/>
                  </a:srgbClr>
                </a:solidFill>
                <a:effectLst/>
                <a:uLnTx/>
                <a:uFillTx/>
                <a:latin typeface="微软雅黑" panose="020B0503020204020204" pitchFamily="34" charset="-122"/>
                <a:ea typeface="微软雅黑" panose="020B0503020204020204" pitchFamily="34" charset="-122"/>
                <a:cs typeface="+mn-ea"/>
                <a:sym typeface="Wingdings" panose="05000000000000000000" charset="0"/>
              </a:endParaRPr>
            </a:p>
          </p:txBody>
        </p:sp>
      </p:grpSp>
      <p:cxnSp>
        <p:nvCxnSpPr>
          <p:cNvPr id="132" name="直接连接符 131"/>
          <p:cNvCxnSpPr/>
          <p:nvPr/>
        </p:nvCxnSpPr>
        <p:spPr>
          <a:xfrm flipH="1">
            <a:off x="6503264" y="4367602"/>
            <a:ext cx="3530650" cy="0"/>
          </a:xfrm>
          <a:prstGeom prst="line">
            <a:avLst/>
          </a:prstGeom>
          <a:ln>
            <a:solidFill>
              <a:srgbClr val="FFFFFF">
                <a:lumMod val="85000"/>
              </a:srgbClr>
            </a:solidFill>
          </a:ln>
        </p:spPr>
        <p:style>
          <a:lnRef idx="1">
            <a:srgbClr val="003C83"/>
          </a:lnRef>
          <a:fillRef idx="0">
            <a:srgbClr val="003C83"/>
          </a:fillRef>
          <a:effectRef idx="0">
            <a:srgbClr val="003C83"/>
          </a:effectRef>
          <a:fontRef idx="minor">
            <a:srgbClr val="000000"/>
          </a:fontRef>
        </p:style>
      </p:cxnSp>
      <p:sp>
        <p:nvSpPr>
          <p:cNvPr id="133" name="文本框 33"/>
          <p:cNvSpPr txBox="1"/>
          <p:nvPr/>
        </p:nvSpPr>
        <p:spPr>
          <a:xfrm>
            <a:off x="6291032" y="1524000"/>
            <a:ext cx="5672368" cy="1490292"/>
          </a:xfrm>
          <a:prstGeom prst="rect">
            <a:avLst/>
          </a:prstGeom>
          <a:noFill/>
        </p:spPr>
        <p:txBody>
          <a:bodyPr vert="horz" wrap="square" lIns="0" tIns="0" rIns="0" bIns="0" rtlCol="0">
            <a:noAutofit/>
          </a:bodyPr>
          <a:lstStyle>
            <a:defPPr>
              <a:defRPr lang="zh-CN"/>
            </a:defPPr>
            <a:lvl1pPr marL="0" algn="l" defTabSz="914400" rtl="0" eaLnBrk="1" latinLnBrk="0" hangingPunct="1">
              <a:defRPr sz="1800" kern="1200">
                <a:solidFill>
                  <a:srgbClr val="000000"/>
                </a:solidFill>
                <a:latin typeface="思源黑体 CN Light" panose="020B0300000000000000" charset="-122"/>
                <a:ea typeface="+mn-ea"/>
                <a:cs typeface="+mn-ea"/>
              </a:defRPr>
            </a:lvl1pPr>
            <a:lvl2pPr marL="457200" algn="l" defTabSz="914400" rtl="0" eaLnBrk="1" latinLnBrk="0" hangingPunct="1">
              <a:defRPr sz="1800" kern="1200">
                <a:solidFill>
                  <a:srgbClr val="000000"/>
                </a:solidFill>
                <a:latin typeface="思源黑体 CN Light" panose="020B0300000000000000" charset="-122"/>
                <a:ea typeface="+mn-ea"/>
                <a:cs typeface="+mn-ea"/>
              </a:defRPr>
            </a:lvl2pPr>
            <a:lvl3pPr marL="914400" algn="l" defTabSz="914400" rtl="0" eaLnBrk="1" latinLnBrk="0" hangingPunct="1">
              <a:defRPr sz="1800" kern="1200">
                <a:solidFill>
                  <a:srgbClr val="000000"/>
                </a:solidFill>
                <a:latin typeface="思源黑体 CN Light" panose="020B0300000000000000" charset="-122"/>
                <a:ea typeface="+mn-ea"/>
                <a:cs typeface="+mn-ea"/>
              </a:defRPr>
            </a:lvl3pPr>
            <a:lvl4pPr marL="1371600" algn="l" defTabSz="914400" rtl="0" eaLnBrk="1" latinLnBrk="0" hangingPunct="1">
              <a:defRPr sz="1800" kern="1200">
                <a:solidFill>
                  <a:srgbClr val="000000"/>
                </a:solidFill>
                <a:latin typeface="思源黑体 CN Light" panose="020B0300000000000000" charset="-122"/>
                <a:ea typeface="+mn-ea"/>
                <a:cs typeface="+mn-ea"/>
              </a:defRPr>
            </a:lvl4pPr>
            <a:lvl5pPr marL="1828800" algn="l" defTabSz="914400" rtl="0" eaLnBrk="1" latinLnBrk="0" hangingPunct="1">
              <a:defRPr sz="1800" kern="1200">
                <a:solidFill>
                  <a:srgbClr val="000000"/>
                </a:solidFill>
                <a:latin typeface="思源黑体 CN Light" panose="020B0300000000000000" charset="-122"/>
                <a:ea typeface="+mn-ea"/>
                <a:cs typeface="+mn-ea"/>
              </a:defRPr>
            </a:lvl5pPr>
            <a:lvl6pPr marL="2286000" algn="l" defTabSz="914400" rtl="0" eaLnBrk="1" latinLnBrk="0" hangingPunct="1">
              <a:defRPr sz="1800" kern="1200">
                <a:solidFill>
                  <a:srgbClr val="000000"/>
                </a:solidFill>
                <a:latin typeface="思源黑体 CN Light" panose="020B0300000000000000" charset="-122"/>
                <a:ea typeface="+mn-ea"/>
                <a:cs typeface="+mn-ea"/>
              </a:defRPr>
            </a:lvl6pPr>
            <a:lvl7pPr marL="2743200" algn="l" defTabSz="914400" rtl="0" eaLnBrk="1" latinLnBrk="0" hangingPunct="1">
              <a:defRPr sz="1800" kern="1200">
                <a:solidFill>
                  <a:srgbClr val="000000"/>
                </a:solidFill>
                <a:latin typeface="思源黑体 CN Light" panose="020B0300000000000000" charset="-122"/>
                <a:ea typeface="+mn-ea"/>
                <a:cs typeface="+mn-ea"/>
              </a:defRPr>
            </a:lvl7pPr>
            <a:lvl8pPr marL="3200400" algn="l" defTabSz="914400" rtl="0" eaLnBrk="1" latinLnBrk="0" hangingPunct="1">
              <a:defRPr sz="1800" kern="1200">
                <a:solidFill>
                  <a:srgbClr val="000000"/>
                </a:solidFill>
                <a:latin typeface="思源黑体 CN Light" panose="020B0300000000000000" charset="-122"/>
                <a:ea typeface="+mn-ea"/>
                <a:cs typeface="+mn-ea"/>
              </a:defRPr>
            </a:lvl8pPr>
            <a:lvl9pPr marL="3657600" algn="l" defTabSz="914400" rtl="0" eaLnBrk="1" latinLnBrk="0" hangingPunct="1">
              <a:defRPr sz="1800" kern="1200">
                <a:solidFill>
                  <a:srgbClr val="000000"/>
                </a:solidFill>
                <a:latin typeface="思源黑体 CN Light" panose="020B0300000000000000" charset="-122"/>
                <a:ea typeface="+mn-ea"/>
                <a:cs typeface="+mn-ea"/>
              </a:defRPr>
            </a:lvl9pPr>
          </a:lstStyle>
          <a:p>
            <a:pPr marL="171450" indent="-171450">
              <a:lnSpc>
                <a:spcPts val="3800"/>
              </a:lnSpc>
              <a:buClr>
                <a:prstClr val="white">
                  <a:lumMod val="50000"/>
                </a:prstClr>
              </a:buClr>
              <a:buFont typeface="Arial" panose="020B0604020202020204" pitchFamily="34" charset="0"/>
              <a:buChar char="•"/>
              <a:defRPr/>
            </a:pPr>
            <a:r>
              <a:rPr lang="zh-CN" altLang="en-US" noProof="0" dirty="0">
                <a:ln>
                  <a:noFill/>
                </a:ln>
                <a:solidFill>
                  <a:schemeClr val="tx1"/>
                </a:solidFill>
                <a:effectLst/>
                <a:uLnTx/>
                <a:uFillTx/>
                <a:latin typeface="微软雅黑" panose="020B0503020204020204" pitchFamily="34" charset="-122"/>
                <a:ea typeface="微软雅黑" panose="020B0503020204020204" pitchFamily="34" charset="-122"/>
                <a:cs typeface="MiSans Normal" panose="00000500000000000000" charset="-122"/>
                <a:sym typeface="+mn-ea"/>
              </a:rPr>
              <a:t>作用机制相同、有效成分相同</a:t>
            </a:r>
            <a:r>
              <a:rPr lang="zh-CN" altLang="en-US" dirty="0">
                <a:solidFill>
                  <a:schemeClr val="tx1"/>
                </a:solidFill>
                <a:latin typeface="微软雅黑" panose="020B0503020204020204" pitchFamily="34" charset="-122"/>
                <a:ea typeface="微软雅黑" panose="020B0503020204020204" pitchFamily="34" charset="-122"/>
                <a:cs typeface="MiSans Normal" panose="00000500000000000000" charset="-122"/>
                <a:sym typeface="+mn-ea"/>
              </a:rPr>
              <a:t>、均口服给药</a:t>
            </a:r>
            <a:endParaRPr lang="en-US" altLang="zh-CN" noProof="0" dirty="0">
              <a:ln>
                <a:noFill/>
              </a:ln>
              <a:solidFill>
                <a:prstClr val="black"/>
              </a:solidFill>
              <a:effectLst/>
              <a:uLnTx/>
              <a:uFillTx/>
              <a:latin typeface="微软雅黑" panose="020B0503020204020204" pitchFamily="34" charset="-122"/>
              <a:ea typeface="微软雅黑" panose="020B0503020204020204" pitchFamily="34" charset="-122"/>
              <a:cs typeface="MiSans Normal" panose="00000500000000000000" charset="-122"/>
              <a:sym typeface="+mn-ea"/>
            </a:endParaRPr>
          </a:p>
          <a:p>
            <a:pPr marL="171450" marR="0" lvl="0" indent="-171450" algn="l" defTabSz="914400" rtl="0" fontAlgn="auto">
              <a:lnSpc>
                <a:spcPts val="3800"/>
              </a:lnSpc>
              <a:spcBef>
                <a:spcPts val="0"/>
              </a:spcBef>
              <a:spcAft>
                <a:spcPts val="0"/>
              </a:spcAft>
              <a:buClr>
                <a:prstClr val="white">
                  <a:lumMod val="50000"/>
                </a:prstClr>
              </a:buClr>
              <a:buSzTx/>
              <a:buFont typeface="Arial" panose="020B0604020202020204" pitchFamily="34" charset="0"/>
              <a:buChar char="•"/>
              <a:defRPr/>
            </a:pPr>
            <a:r>
              <a:rPr lang="zh-CN" altLang="en-US" noProof="0" dirty="0">
                <a:ln>
                  <a:noFill/>
                </a:ln>
                <a:solidFill>
                  <a:prstClr val="black"/>
                </a:solidFill>
                <a:effectLst/>
                <a:uLnTx/>
                <a:uFillTx/>
                <a:latin typeface="微软雅黑" panose="020B0503020204020204" pitchFamily="34" charset="-122"/>
                <a:ea typeface="微软雅黑" panose="020B0503020204020204" pitchFamily="34" charset="-122"/>
                <a:cs typeface="MiSans Normal" panose="00000500000000000000" charset="-122"/>
                <a:sym typeface="+mn-ea"/>
              </a:rPr>
              <a:t>均治疗重症肌无力、</a:t>
            </a:r>
            <a:r>
              <a:rPr lang="zh-CN" altLang="en-US" b="1" noProof="0" dirty="0">
                <a:ln>
                  <a:noFill/>
                </a:ln>
                <a:solidFill>
                  <a:srgbClr val="C00000"/>
                </a:solidFill>
                <a:effectLst/>
                <a:uLnTx/>
                <a:uFillTx/>
                <a:latin typeface="微软雅黑" panose="020B0503020204020204" pitchFamily="34" charset="-122"/>
                <a:ea typeface="微软雅黑" panose="020B0503020204020204" pitchFamily="34" charset="-122"/>
                <a:cs typeface="MiSans Normal" panose="00000500000000000000" charset="-122"/>
                <a:sym typeface="+mn-ea"/>
              </a:rPr>
              <a:t>均为指南推荐对症基础治疗</a:t>
            </a:r>
            <a:r>
              <a:rPr lang="zh-CN" altLang="en-US" noProof="0" dirty="0">
                <a:ln>
                  <a:noFill/>
                </a:ln>
                <a:solidFill>
                  <a:prstClr val="black"/>
                </a:solidFill>
                <a:effectLst/>
                <a:uLnTx/>
                <a:uFillTx/>
                <a:latin typeface="微软雅黑" panose="020B0503020204020204" pitchFamily="34" charset="-122"/>
                <a:ea typeface="微软雅黑" panose="020B0503020204020204" pitchFamily="34" charset="-122"/>
                <a:cs typeface="MiSans Normal" panose="00000500000000000000" charset="-122"/>
                <a:sym typeface="+mn-ea"/>
              </a:rPr>
              <a:t>药物</a:t>
            </a:r>
            <a:endParaRPr lang="en-US" altLang="zh-CN" noProof="0" dirty="0">
              <a:ln>
                <a:noFill/>
              </a:ln>
              <a:solidFill>
                <a:prstClr val="black"/>
              </a:solidFill>
              <a:effectLst/>
              <a:uLnTx/>
              <a:uFillTx/>
              <a:latin typeface="微软雅黑" panose="020B0503020204020204" pitchFamily="34" charset="-122"/>
              <a:ea typeface="微软雅黑" panose="020B0503020204020204" pitchFamily="34" charset="-122"/>
              <a:cs typeface="MiSans Normal" panose="00000500000000000000" charset="-122"/>
              <a:sym typeface="+mn-ea"/>
            </a:endParaRPr>
          </a:p>
          <a:p>
            <a:pPr marL="171450" marR="0" lvl="0" indent="-171450" algn="l" defTabSz="914400" rtl="0" fontAlgn="auto">
              <a:lnSpc>
                <a:spcPts val="3800"/>
              </a:lnSpc>
              <a:spcBef>
                <a:spcPts val="0"/>
              </a:spcBef>
              <a:spcAft>
                <a:spcPts val="0"/>
              </a:spcAft>
              <a:buClr>
                <a:prstClr val="white">
                  <a:lumMod val="50000"/>
                </a:prstClr>
              </a:buClr>
              <a:buSzTx/>
              <a:buFont typeface="Arial" panose="020B0604020202020204" pitchFamily="34" charset="0"/>
              <a:buChar char="•"/>
              <a:defRPr/>
            </a:pPr>
            <a:r>
              <a:rPr lang="zh-CN" altLang="en-US" noProof="0" dirty="0">
                <a:ln>
                  <a:noFill/>
                </a:ln>
                <a:solidFill>
                  <a:schemeClr val="tx1"/>
                </a:solidFill>
                <a:effectLst/>
                <a:uLnTx/>
                <a:uFillTx/>
                <a:latin typeface="微软雅黑" panose="020B0503020204020204" pitchFamily="34" charset="-122"/>
                <a:ea typeface="微软雅黑" panose="020B0503020204020204" pitchFamily="34" charset="-122"/>
                <a:cs typeface="MiSans Normal" panose="00000500000000000000" charset="-122"/>
                <a:sym typeface="+mn-ea"/>
              </a:rPr>
              <a:t>溴吡斯的明片为医保甲类药品</a:t>
            </a:r>
            <a:endParaRPr kumimoji="0" lang="zh-CN" altLang="en-US"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iSans Normal" panose="00000500000000000000" charset="-122"/>
              <a:sym typeface="+mn-ea"/>
            </a:endParaRPr>
          </a:p>
          <a:p>
            <a:pPr marR="0" lvl="0" indent="0" algn="l" defTabSz="914400" rtl="0" fontAlgn="auto">
              <a:lnSpc>
                <a:spcPts val="3800"/>
              </a:lnSpc>
              <a:spcBef>
                <a:spcPct val="0"/>
              </a:spcBef>
              <a:spcAft>
                <a:spcPct val="0"/>
              </a:spcAft>
              <a:buClr>
                <a:prstClr val="white">
                  <a:lumMod val="50000"/>
                </a:prstClr>
              </a:buClr>
              <a:buSzTx/>
              <a:buFont typeface="Arial" panose="020B0604020202020204" pitchFamily="34" charset="0"/>
              <a:buNone/>
              <a:defRPr/>
            </a:pPr>
            <a:endParaRPr kumimoji="0" lang="zh-CN" altLang="en-US" sz="16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134" name="文本框 33"/>
          <p:cNvSpPr txBox="1"/>
          <p:nvPr/>
        </p:nvSpPr>
        <p:spPr>
          <a:xfrm>
            <a:off x="532645" y="4652710"/>
            <a:ext cx="5029955" cy="1290890"/>
          </a:xfrm>
          <a:prstGeom prst="rect">
            <a:avLst/>
          </a:prstGeom>
          <a:noFill/>
        </p:spPr>
        <p:txBody>
          <a:bodyPr vert="horz" wrap="square" lIns="0" tIns="0" rIns="0" bIns="0" rtlCol="0">
            <a:noAutofit/>
          </a:bodyPr>
          <a:lstStyle>
            <a:defPPr>
              <a:defRPr lang="zh-CN"/>
            </a:defPPr>
            <a:lvl1pPr marL="0" algn="l" defTabSz="914400" rtl="0" eaLnBrk="1" latinLnBrk="0" hangingPunct="1">
              <a:defRPr sz="1800" kern="1200">
                <a:solidFill>
                  <a:srgbClr val="000000"/>
                </a:solidFill>
                <a:latin typeface="思源黑体 CN Light" panose="020B0300000000000000" charset="-122"/>
                <a:ea typeface="+mn-ea"/>
                <a:cs typeface="+mn-ea"/>
              </a:defRPr>
            </a:lvl1pPr>
            <a:lvl2pPr marL="457200" algn="l" defTabSz="914400" rtl="0" eaLnBrk="1" latinLnBrk="0" hangingPunct="1">
              <a:defRPr sz="1800" kern="1200">
                <a:solidFill>
                  <a:srgbClr val="000000"/>
                </a:solidFill>
                <a:latin typeface="思源黑体 CN Light" panose="020B0300000000000000" charset="-122"/>
                <a:ea typeface="+mn-ea"/>
                <a:cs typeface="+mn-ea"/>
              </a:defRPr>
            </a:lvl2pPr>
            <a:lvl3pPr marL="914400" algn="l" defTabSz="914400" rtl="0" eaLnBrk="1" latinLnBrk="0" hangingPunct="1">
              <a:defRPr sz="1800" kern="1200">
                <a:solidFill>
                  <a:srgbClr val="000000"/>
                </a:solidFill>
                <a:latin typeface="思源黑体 CN Light" panose="020B0300000000000000" charset="-122"/>
                <a:ea typeface="+mn-ea"/>
                <a:cs typeface="+mn-ea"/>
              </a:defRPr>
            </a:lvl3pPr>
            <a:lvl4pPr marL="1371600" algn="l" defTabSz="914400" rtl="0" eaLnBrk="1" latinLnBrk="0" hangingPunct="1">
              <a:defRPr sz="1800" kern="1200">
                <a:solidFill>
                  <a:srgbClr val="000000"/>
                </a:solidFill>
                <a:latin typeface="思源黑体 CN Light" panose="020B0300000000000000" charset="-122"/>
                <a:ea typeface="+mn-ea"/>
                <a:cs typeface="+mn-ea"/>
              </a:defRPr>
            </a:lvl4pPr>
            <a:lvl5pPr marL="1828800" algn="l" defTabSz="914400" rtl="0" eaLnBrk="1" latinLnBrk="0" hangingPunct="1">
              <a:defRPr sz="1800" kern="1200">
                <a:solidFill>
                  <a:srgbClr val="000000"/>
                </a:solidFill>
                <a:latin typeface="思源黑体 CN Light" panose="020B0300000000000000" charset="-122"/>
                <a:ea typeface="+mn-ea"/>
                <a:cs typeface="+mn-ea"/>
              </a:defRPr>
            </a:lvl5pPr>
            <a:lvl6pPr marL="2286000" algn="l" defTabSz="914400" rtl="0" eaLnBrk="1" latinLnBrk="0" hangingPunct="1">
              <a:defRPr sz="1800" kern="1200">
                <a:solidFill>
                  <a:srgbClr val="000000"/>
                </a:solidFill>
                <a:latin typeface="思源黑体 CN Light" panose="020B0300000000000000" charset="-122"/>
                <a:ea typeface="+mn-ea"/>
                <a:cs typeface="+mn-ea"/>
              </a:defRPr>
            </a:lvl6pPr>
            <a:lvl7pPr marL="2743200" algn="l" defTabSz="914400" rtl="0" eaLnBrk="1" latinLnBrk="0" hangingPunct="1">
              <a:defRPr sz="1800" kern="1200">
                <a:solidFill>
                  <a:srgbClr val="000000"/>
                </a:solidFill>
                <a:latin typeface="思源黑体 CN Light" panose="020B0300000000000000" charset="-122"/>
                <a:ea typeface="+mn-ea"/>
                <a:cs typeface="+mn-ea"/>
              </a:defRPr>
            </a:lvl7pPr>
            <a:lvl8pPr marL="3200400" algn="l" defTabSz="914400" rtl="0" eaLnBrk="1" latinLnBrk="0" hangingPunct="1">
              <a:defRPr sz="1800" kern="1200">
                <a:solidFill>
                  <a:srgbClr val="000000"/>
                </a:solidFill>
                <a:latin typeface="思源黑体 CN Light" panose="020B0300000000000000" charset="-122"/>
                <a:ea typeface="+mn-ea"/>
                <a:cs typeface="+mn-ea"/>
              </a:defRPr>
            </a:lvl8pPr>
            <a:lvl9pPr marL="3657600" algn="l" defTabSz="914400" rtl="0" eaLnBrk="1" latinLnBrk="0" hangingPunct="1">
              <a:defRPr sz="1800" kern="1200">
                <a:solidFill>
                  <a:srgbClr val="000000"/>
                </a:solidFill>
                <a:latin typeface="思源黑体 CN Light" panose="020B0300000000000000" charset="-122"/>
                <a:ea typeface="+mn-ea"/>
                <a:cs typeface="+mn-ea"/>
              </a:defRPr>
            </a:lvl9pPr>
          </a:lstStyle>
          <a:p>
            <a:pPr marL="171450" marR="0" lvl="0" indent="-171450" algn="just" defTabSz="914400" rtl="0" fontAlgn="auto">
              <a:lnSpc>
                <a:spcPts val="3000"/>
              </a:lnSpc>
              <a:spcBef>
                <a:spcPct val="0"/>
              </a:spcBef>
              <a:spcAft>
                <a:spcPct val="0"/>
              </a:spcAft>
              <a:buClr>
                <a:prstClr val="white">
                  <a:lumMod val="50000"/>
                </a:prstClr>
              </a:buClr>
              <a:buSzTx/>
              <a:buFont typeface="Arial" panose="020B0604020202020204" pitchFamily="34" charset="0"/>
              <a:buChar char="•"/>
              <a:defRPr/>
            </a:pPr>
            <a:r>
              <a:rPr kumimoji="0" lang="zh-CN" altLang="en-US"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iSans Normal" panose="00000500000000000000" charset="-122"/>
                <a:sym typeface="+mn-ea"/>
              </a:rPr>
              <a:t>说明书适应症：</a:t>
            </a:r>
            <a:r>
              <a:rPr kumimoji="0" lang="zh-CN" altLang="en-US"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iSans Normal" panose="00000500000000000000" charset="-122"/>
                <a:sym typeface="+mn-ea"/>
              </a:rPr>
              <a:t>用于治疗</a:t>
            </a:r>
            <a:r>
              <a:rPr kumimoji="0" lang="zh-CN" altLang="en-US"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iSans Normal" panose="00000500000000000000" charset="-122"/>
                <a:sym typeface="+mn-ea"/>
              </a:rPr>
              <a:t>重症肌无力</a:t>
            </a:r>
            <a:endParaRPr kumimoji="0" lang="zh-CN" altLang="en-US" b="1" i="0" u="none" strike="noStrike" kern="1200" cap="none" spc="0" normalizeH="0" baseline="0" noProof="0" dirty="0">
              <a:ln>
                <a:noFill/>
              </a:ln>
              <a:solidFill>
                <a:srgbClr val="CC0000"/>
              </a:solidFill>
              <a:effectLst/>
              <a:uLnTx/>
              <a:uFillTx/>
              <a:latin typeface="微软雅黑" panose="020B0503020204020204" pitchFamily="34" charset="-122"/>
              <a:ea typeface="微软雅黑" panose="020B0503020204020204" pitchFamily="34" charset="-122"/>
              <a:cs typeface="MiSans Normal" panose="00000500000000000000" charset="-122"/>
              <a:sym typeface="+mn-ea"/>
            </a:endParaRPr>
          </a:p>
          <a:p>
            <a:pPr marL="171450" indent="-171450" algn="just">
              <a:lnSpc>
                <a:spcPts val="3000"/>
              </a:lnSpc>
              <a:spcBef>
                <a:spcPct val="0"/>
              </a:spcBef>
              <a:spcAft>
                <a:spcPct val="0"/>
              </a:spcAft>
              <a:buClr>
                <a:prstClr val="white">
                  <a:lumMod val="50000"/>
                </a:prstClr>
              </a:buClr>
              <a:buFont typeface="Arial" panose="020B0604020202020204" pitchFamily="34" charset="0"/>
              <a:buChar char="•"/>
              <a:defRPr/>
            </a:pPr>
            <a:r>
              <a:rPr kumimoji="0" lang="zh-CN" altLang="en-US"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iSans Normal" panose="00000500000000000000" charset="-122"/>
                <a:sym typeface="+mn-ea"/>
              </a:rPr>
              <a:t>用法用量：</a:t>
            </a:r>
            <a:r>
              <a:rPr lang="zh-CN" altLang="en-US" noProof="0" dirty="0">
                <a:ln>
                  <a:noFill/>
                </a:ln>
                <a:solidFill>
                  <a:schemeClr val="tx1"/>
                </a:solidFill>
                <a:effectLst/>
                <a:uLnTx/>
                <a:uFillTx/>
                <a:latin typeface="微软雅黑" panose="020B0503020204020204" pitchFamily="34" charset="-122"/>
                <a:ea typeface="微软雅黑" panose="020B0503020204020204" pitchFamily="34" charset="-122"/>
                <a:cs typeface="MiSans Normal" panose="00000500000000000000" charset="-122"/>
                <a:sym typeface="+mn-ea"/>
              </a:rPr>
              <a:t>口服，一般情况为1片-3片，</a:t>
            </a:r>
            <a:r>
              <a:rPr lang="zh-CN" altLang="en-US" b="1" noProof="0" dirty="0">
                <a:ln>
                  <a:noFill/>
                </a:ln>
                <a:solidFill>
                  <a:srgbClr val="C00000"/>
                </a:solidFill>
                <a:effectLst/>
                <a:uLnTx/>
                <a:uFillTx/>
                <a:latin typeface="微软雅黑" panose="020B0503020204020204" pitchFamily="34" charset="-122"/>
                <a:ea typeface="微软雅黑" panose="020B0503020204020204" pitchFamily="34" charset="-122"/>
                <a:cs typeface="MiSans Normal" panose="00000500000000000000" charset="-122"/>
                <a:sym typeface="+mn-ea"/>
              </a:rPr>
              <a:t>每日一次或两次</a:t>
            </a:r>
            <a:r>
              <a:rPr lang="zh-CN" altLang="en-US" noProof="0" dirty="0">
                <a:ln>
                  <a:noFill/>
                </a:ln>
                <a:solidFill>
                  <a:schemeClr val="tx1"/>
                </a:solidFill>
                <a:effectLst/>
                <a:uLnTx/>
                <a:uFillTx/>
                <a:latin typeface="微软雅黑" panose="020B0503020204020204" pitchFamily="34" charset="-122"/>
                <a:ea typeface="微软雅黑" panose="020B0503020204020204" pitchFamily="34" charset="-122"/>
                <a:cs typeface="MiSans Normal" panose="00000500000000000000" charset="-122"/>
                <a:sym typeface="+mn-ea"/>
              </a:rPr>
              <a:t>，服药间隔至少6小时</a:t>
            </a:r>
            <a:r>
              <a:rPr lang="zh-CN" altLang="en-US" dirty="0">
                <a:solidFill>
                  <a:schemeClr val="tx1"/>
                </a:solidFill>
                <a:latin typeface="微软雅黑" panose="020B0503020204020204" pitchFamily="34" charset="-122"/>
                <a:ea typeface="微软雅黑" panose="020B0503020204020204" pitchFamily="34" charset="-122"/>
                <a:cs typeface="MiSans Normal" panose="00000500000000000000" charset="-122"/>
                <a:sym typeface="+mn-ea"/>
              </a:rPr>
              <a:t>。</a:t>
            </a:r>
          </a:p>
          <a:p>
            <a:pPr marL="171450" marR="0" lvl="0" indent="-171450" algn="just" defTabSz="914400" rtl="0" fontAlgn="auto">
              <a:lnSpc>
                <a:spcPts val="2800"/>
              </a:lnSpc>
              <a:spcBef>
                <a:spcPct val="0"/>
              </a:spcBef>
              <a:spcAft>
                <a:spcPct val="0"/>
              </a:spcAft>
              <a:buClr>
                <a:prstClr val="white">
                  <a:lumMod val="50000"/>
                </a:prstClr>
              </a:buClr>
              <a:buSzTx/>
              <a:buFont typeface="Arial" panose="020B0604020202020204" pitchFamily="34" charset="0"/>
              <a:buChar char="•"/>
              <a:defRPr/>
            </a:pPr>
            <a:endParaRPr kumimoji="0" lang="zh-CN" altLang="en-US"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iSans Normal" panose="00000500000000000000" charset="-122"/>
              <a:sym typeface="+mn-ea"/>
            </a:endParaRPr>
          </a:p>
          <a:p>
            <a:pPr marL="171450" marR="0" lvl="0" indent="-171450" algn="just" defTabSz="914400" rtl="0" fontAlgn="auto">
              <a:lnSpc>
                <a:spcPts val="2800"/>
              </a:lnSpc>
              <a:spcBef>
                <a:spcPct val="0"/>
              </a:spcBef>
              <a:spcAft>
                <a:spcPct val="0"/>
              </a:spcAft>
              <a:buClr>
                <a:prstClr val="white">
                  <a:lumMod val="50000"/>
                </a:prstClr>
              </a:buClr>
              <a:buSzTx/>
              <a:buFont typeface="Arial" panose="020B0604020202020204" pitchFamily="34" charset="0"/>
              <a:buChar char="•"/>
              <a:defRPr/>
            </a:pPr>
            <a:endParaRPr kumimoji="0" lang="zh-CN" altLang="en-US" b="0"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iSans Normal" panose="00000500000000000000" charset="-122"/>
              <a:sym typeface="+mn-ea"/>
            </a:endParaRPr>
          </a:p>
        </p:txBody>
      </p:sp>
      <p:sp>
        <p:nvSpPr>
          <p:cNvPr id="135" name="文本框 33"/>
          <p:cNvSpPr txBox="1"/>
          <p:nvPr/>
        </p:nvSpPr>
        <p:spPr>
          <a:xfrm>
            <a:off x="6291402" y="4471449"/>
            <a:ext cx="5519598" cy="1776944"/>
          </a:xfrm>
          <a:prstGeom prst="rect">
            <a:avLst/>
          </a:prstGeom>
          <a:noFill/>
        </p:spPr>
        <p:txBody>
          <a:bodyPr vert="horz" wrap="square" lIns="0" tIns="0" rIns="0" bIns="0" rtlCol="0">
            <a:noAutofit/>
          </a:bodyPr>
          <a:lstStyle>
            <a:defPPr>
              <a:defRPr lang="zh-CN"/>
            </a:defPPr>
            <a:lvl1pPr marL="0" algn="l" defTabSz="914400" rtl="0" eaLnBrk="1" latinLnBrk="0" hangingPunct="1">
              <a:defRPr sz="1800" kern="1200">
                <a:solidFill>
                  <a:srgbClr val="000000"/>
                </a:solidFill>
                <a:latin typeface="思源黑体 CN Light" panose="020B0300000000000000" charset="-122"/>
                <a:ea typeface="+mn-ea"/>
                <a:cs typeface="+mn-ea"/>
              </a:defRPr>
            </a:lvl1pPr>
            <a:lvl2pPr marL="457200" algn="l" defTabSz="914400" rtl="0" eaLnBrk="1" latinLnBrk="0" hangingPunct="1">
              <a:defRPr sz="1800" kern="1200">
                <a:solidFill>
                  <a:srgbClr val="000000"/>
                </a:solidFill>
                <a:latin typeface="思源黑体 CN Light" panose="020B0300000000000000" charset="-122"/>
                <a:ea typeface="+mn-ea"/>
                <a:cs typeface="+mn-ea"/>
              </a:defRPr>
            </a:lvl2pPr>
            <a:lvl3pPr marL="914400" algn="l" defTabSz="914400" rtl="0" eaLnBrk="1" latinLnBrk="0" hangingPunct="1">
              <a:defRPr sz="1800" kern="1200">
                <a:solidFill>
                  <a:srgbClr val="000000"/>
                </a:solidFill>
                <a:latin typeface="思源黑体 CN Light" panose="020B0300000000000000" charset="-122"/>
                <a:ea typeface="+mn-ea"/>
                <a:cs typeface="+mn-ea"/>
              </a:defRPr>
            </a:lvl3pPr>
            <a:lvl4pPr marL="1371600" algn="l" defTabSz="914400" rtl="0" eaLnBrk="1" latinLnBrk="0" hangingPunct="1">
              <a:defRPr sz="1800" kern="1200">
                <a:solidFill>
                  <a:srgbClr val="000000"/>
                </a:solidFill>
                <a:latin typeface="思源黑体 CN Light" panose="020B0300000000000000" charset="-122"/>
                <a:ea typeface="+mn-ea"/>
                <a:cs typeface="+mn-ea"/>
              </a:defRPr>
            </a:lvl4pPr>
            <a:lvl5pPr marL="1828800" algn="l" defTabSz="914400" rtl="0" eaLnBrk="1" latinLnBrk="0" hangingPunct="1">
              <a:defRPr sz="1800" kern="1200">
                <a:solidFill>
                  <a:srgbClr val="000000"/>
                </a:solidFill>
                <a:latin typeface="思源黑体 CN Light" panose="020B0300000000000000" charset="-122"/>
                <a:ea typeface="+mn-ea"/>
                <a:cs typeface="+mn-ea"/>
              </a:defRPr>
            </a:lvl5pPr>
            <a:lvl6pPr marL="2286000" algn="l" defTabSz="914400" rtl="0" eaLnBrk="1" latinLnBrk="0" hangingPunct="1">
              <a:defRPr sz="1800" kern="1200">
                <a:solidFill>
                  <a:srgbClr val="000000"/>
                </a:solidFill>
                <a:latin typeface="思源黑体 CN Light" panose="020B0300000000000000" charset="-122"/>
                <a:ea typeface="+mn-ea"/>
                <a:cs typeface="+mn-ea"/>
              </a:defRPr>
            </a:lvl6pPr>
            <a:lvl7pPr marL="2743200" algn="l" defTabSz="914400" rtl="0" eaLnBrk="1" latinLnBrk="0" hangingPunct="1">
              <a:defRPr sz="1800" kern="1200">
                <a:solidFill>
                  <a:srgbClr val="000000"/>
                </a:solidFill>
                <a:latin typeface="思源黑体 CN Light" panose="020B0300000000000000" charset="-122"/>
                <a:ea typeface="+mn-ea"/>
                <a:cs typeface="+mn-ea"/>
              </a:defRPr>
            </a:lvl7pPr>
            <a:lvl8pPr marL="3200400" algn="l" defTabSz="914400" rtl="0" eaLnBrk="1" latinLnBrk="0" hangingPunct="1">
              <a:defRPr sz="1800" kern="1200">
                <a:solidFill>
                  <a:srgbClr val="000000"/>
                </a:solidFill>
                <a:latin typeface="思源黑体 CN Light" panose="020B0300000000000000" charset="-122"/>
                <a:ea typeface="+mn-ea"/>
                <a:cs typeface="+mn-ea"/>
              </a:defRPr>
            </a:lvl8pPr>
            <a:lvl9pPr marL="3657600" algn="l" defTabSz="914400" rtl="0" eaLnBrk="1" latinLnBrk="0" hangingPunct="1">
              <a:defRPr sz="1800" kern="1200">
                <a:solidFill>
                  <a:srgbClr val="000000"/>
                </a:solidFill>
                <a:latin typeface="思源黑体 CN Light" panose="020B0300000000000000" charset="-122"/>
                <a:ea typeface="+mn-ea"/>
                <a:cs typeface="+mn-ea"/>
              </a:defRPr>
            </a:lvl9pPr>
          </a:lstStyle>
          <a:p>
            <a:pPr marL="285750" indent="-285750">
              <a:lnSpc>
                <a:spcPts val="2800"/>
              </a:lnSpc>
              <a:buClr>
                <a:schemeClr val="bg1">
                  <a:lumMod val="50000"/>
                </a:schemeClr>
              </a:buClr>
              <a:buSzPct val="90000"/>
              <a:buFont typeface="Arial" panose="020B0604020202020204" pitchFamily="34" charset="0"/>
              <a:buChar char="•"/>
            </a:pPr>
            <a:r>
              <a:rPr lang="zh-CN" altLang="en-US" sz="2000"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长效缓释</a:t>
            </a:r>
            <a:r>
              <a:rPr lang="en-US" altLang="zh-CN" dirty="0">
                <a:solidFill>
                  <a:srgbClr val="2B3A42"/>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dirty="0" err="1">
                <a:solidFill>
                  <a:schemeClr val="tx1">
                    <a:lumMod val="95000"/>
                    <a:lumOff val="5000"/>
                  </a:schemeClr>
                </a:solidFill>
                <a:latin typeface="微软雅黑" panose="020B0503020204020204" pitchFamily="34" charset="-122"/>
                <a:ea typeface="微软雅黑" panose="020B0503020204020204" pitchFamily="34" charset="-122"/>
                <a:cs typeface="微软雅黑" panose="020B0503020204020204" pitchFamily="34" charset="-122"/>
              </a:rPr>
              <a:t>降低服药次数，降低血药浓度波动</a:t>
            </a:r>
            <a:r>
              <a:rPr lang="zh-CN" altLang="en-US" dirty="0">
                <a:solidFill>
                  <a:schemeClr val="tx1">
                    <a:lumMod val="95000"/>
                    <a:lumOff val="5000"/>
                  </a:schemeClr>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000"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减少</a:t>
            </a:r>
            <a:r>
              <a:rPr lang="en-US" altLang="zh-CN" sz="2000" b="1" dirty="0" err="1">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不良反应</a:t>
            </a:r>
            <a:r>
              <a:rPr lang="en-US" altLang="zh-CN" dirty="0" err="1">
                <a:solidFill>
                  <a:schemeClr val="tx1">
                    <a:lumMod val="95000"/>
                    <a:lumOff val="5000"/>
                  </a:schemeClr>
                </a:solidFill>
                <a:latin typeface="微软雅黑" panose="020B0503020204020204" pitchFamily="34" charset="-122"/>
                <a:ea typeface="微软雅黑" panose="020B0503020204020204" pitchFamily="34" charset="-122"/>
                <a:cs typeface="微软雅黑" panose="020B0503020204020204" pitchFamily="34" charset="-122"/>
              </a:rPr>
              <a:t>，提高患者依从性</a:t>
            </a:r>
            <a:endParaRPr lang="en-US" altLang="zh-CN" dirty="0">
              <a:solidFill>
                <a:schemeClr val="tx1">
                  <a:lumMod val="95000"/>
                  <a:lumOff val="5000"/>
                </a:schemeClr>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nSpc>
                <a:spcPts val="2800"/>
              </a:lnSpc>
              <a:spcBef>
                <a:spcPts val="600"/>
              </a:spcBef>
              <a:buClr>
                <a:schemeClr val="bg1">
                  <a:lumMod val="50000"/>
                </a:schemeClr>
              </a:buClr>
              <a:buFont typeface="Arial" panose="020B0604020202020204" pitchFamily="34" charset="0"/>
              <a:buChar char="•"/>
            </a:pPr>
            <a:r>
              <a:rPr lang="zh-CN" altLang="en-US" dirty="0">
                <a:solidFill>
                  <a:schemeClr val="tx1">
                    <a:lumMod val="95000"/>
                    <a:lumOff val="5000"/>
                  </a:schemeClr>
                </a:solidFill>
                <a:latin typeface="微软雅黑" panose="020B0503020204020204" pitchFamily="34" charset="-122"/>
                <a:ea typeface="微软雅黑" panose="020B0503020204020204" pitchFamily="34" charset="-122"/>
                <a:cs typeface="微软雅黑" panose="020B0503020204020204" pitchFamily="34" charset="-122"/>
              </a:rPr>
              <a:t>缓释片</a:t>
            </a:r>
            <a:r>
              <a:rPr lang="en-US" altLang="zh-CN" dirty="0">
                <a:solidFill>
                  <a:schemeClr val="tx1">
                    <a:lumMod val="95000"/>
                    <a:lumOff val="5000"/>
                  </a:schemeClr>
                </a:solidFill>
                <a:latin typeface="微软雅黑" panose="020B0503020204020204" pitchFamily="34" charset="-122"/>
                <a:ea typeface="微软雅黑" panose="020B0503020204020204" pitchFamily="34" charset="-122"/>
                <a:cs typeface="微软雅黑" panose="020B0503020204020204" pitchFamily="34" charset="-122"/>
              </a:rPr>
              <a:t>已在全球</a:t>
            </a:r>
            <a:r>
              <a:rPr lang="en-US" altLang="zh-CN"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18个国家</a:t>
            </a:r>
            <a:r>
              <a:rPr lang="en-US" altLang="zh-CN" dirty="0">
                <a:solidFill>
                  <a:srgbClr val="2B3A42"/>
                </a:solidFill>
                <a:latin typeface="微软雅黑" panose="020B0503020204020204" pitchFamily="34" charset="-122"/>
                <a:ea typeface="微软雅黑" panose="020B0503020204020204" pitchFamily="34" charset="-122"/>
                <a:cs typeface="微软雅黑" panose="020B0503020204020204" pitchFamily="34" charset="-122"/>
              </a:rPr>
              <a:t>上市，</a:t>
            </a:r>
            <a:r>
              <a:rPr lang="en-US" altLang="zh-CN"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但受限于</a:t>
            </a:r>
            <a:r>
              <a:rPr lang="zh-CN" altLang="en-US"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产品小众且</a:t>
            </a:r>
            <a:r>
              <a:rPr lang="zh-CN" altLang="en-US"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sym typeface="+mn-ea"/>
              </a:rPr>
              <a:t>开发</a:t>
            </a:r>
            <a:r>
              <a:rPr lang="zh-CN" altLang="en-US" sz="1800"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sym typeface="+mn-ea"/>
              </a:rPr>
              <a:t>门槛高</a:t>
            </a:r>
            <a:r>
              <a:rPr lang="en-US" altLang="zh-CN"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dirty="0" err="1">
                <a:solidFill>
                  <a:schemeClr val="tx1">
                    <a:lumMod val="95000"/>
                    <a:lumOff val="5000"/>
                  </a:schemeClr>
                </a:solidFill>
                <a:latin typeface="微软雅黑" panose="020B0503020204020204" pitchFamily="34" charset="-122"/>
                <a:ea typeface="微软雅黑" panose="020B0503020204020204" pitchFamily="34" charset="-122"/>
                <a:cs typeface="微软雅黑" panose="020B0503020204020204" pitchFamily="34" charset="-122"/>
              </a:rPr>
              <a:t>目前国内仅有上海医药一家成功研发并获批</a:t>
            </a:r>
            <a:r>
              <a:rPr lang="zh-CN" altLang="en-US" dirty="0">
                <a:solidFill>
                  <a:schemeClr val="tx1">
                    <a:lumMod val="95000"/>
                    <a:lumOff val="5000"/>
                  </a:schemeClr>
                </a:solidFill>
                <a:latin typeface="微软雅黑" panose="020B0503020204020204" pitchFamily="34" charset="-122"/>
                <a:ea typeface="微软雅黑" panose="020B0503020204020204" pitchFamily="34" charset="-122"/>
                <a:cs typeface="微软雅黑" panose="020B0503020204020204" pitchFamily="34" charset="-122"/>
              </a:rPr>
              <a:t>上市</a:t>
            </a:r>
            <a:endParaRPr lang="en-US" altLang="zh-CN" dirty="0">
              <a:solidFill>
                <a:schemeClr val="tx1">
                  <a:lumMod val="95000"/>
                  <a:lumOff val="5000"/>
                </a:schemeClr>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statistics_126180"/>
          <p:cNvSpPr/>
          <p:nvPr/>
        </p:nvSpPr>
        <p:spPr>
          <a:xfrm>
            <a:off x="6372625" y="3981668"/>
            <a:ext cx="304842" cy="283920"/>
          </a:xfrm>
          <a:custGeom>
            <a:avLst/>
            <a:gdLst>
              <a:gd name="connsiteX0" fmla="*/ 109061 w 606556"/>
              <a:gd name="connsiteY0" fmla="*/ 166182 h 564927"/>
              <a:gd name="connsiteX1" fmla="*/ 87085 w 606556"/>
              <a:gd name="connsiteY1" fmla="*/ 260482 h 564927"/>
              <a:gd name="connsiteX2" fmla="*/ 87085 w 606556"/>
              <a:gd name="connsiteY2" fmla="*/ 263003 h 564927"/>
              <a:gd name="connsiteX3" fmla="*/ 44162 w 606556"/>
              <a:gd name="connsiteY3" fmla="*/ 305859 h 564927"/>
              <a:gd name="connsiteX4" fmla="*/ 28265 w 606556"/>
              <a:gd name="connsiteY4" fmla="*/ 312394 h 564927"/>
              <a:gd name="connsiteX5" fmla="*/ 12274 w 606556"/>
              <a:gd name="connsiteY5" fmla="*/ 305859 h 564927"/>
              <a:gd name="connsiteX6" fmla="*/ 6663 w 606556"/>
              <a:gd name="connsiteY6" fmla="*/ 300257 h 564927"/>
              <a:gd name="connsiteX7" fmla="*/ 6663 w 606556"/>
              <a:gd name="connsiteY7" fmla="*/ 268325 h 564927"/>
              <a:gd name="connsiteX8" fmla="*/ 301724 w 606556"/>
              <a:gd name="connsiteY8" fmla="*/ 75152 h 564927"/>
              <a:gd name="connsiteX9" fmla="*/ 412168 w 606556"/>
              <a:gd name="connsiteY9" fmla="*/ 111475 h 564927"/>
              <a:gd name="connsiteX10" fmla="*/ 372424 w 606556"/>
              <a:gd name="connsiteY10" fmla="*/ 151253 h 564927"/>
              <a:gd name="connsiteX11" fmla="*/ 301724 w 606556"/>
              <a:gd name="connsiteY11" fmla="*/ 130430 h 564927"/>
              <a:gd name="connsiteX12" fmla="*/ 171267 w 606556"/>
              <a:gd name="connsiteY12" fmla="*/ 260689 h 564927"/>
              <a:gd name="connsiteX13" fmla="*/ 301724 w 606556"/>
              <a:gd name="connsiteY13" fmla="*/ 390853 h 564927"/>
              <a:gd name="connsiteX14" fmla="*/ 432088 w 606556"/>
              <a:gd name="connsiteY14" fmla="*/ 260689 h 564927"/>
              <a:gd name="connsiteX15" fmla="*/ 431527 w 606556"/>
              <a:gd name="connsiteY15" fmla="*/ 248176 h 564927"/>
              <a:gd name="connsiteX16" fmla="*/ 477911 w 606556"/>
              <a:gd name="connsiteY16" fmla="*/ 201862 h 564927"/>
              <a:gd name="connsiteX17" fmla="*/ 487357 w 606556"/>
              <a:gd name="connsiteY17" fmla="*/ 260689 h 564927"/>
              <a:gd name="connsiteX18" fmla="*/ 450978 w 606556"/>
              <a:gd name="connsiteY18" fmla="*/ 370965 h 564927"/>
              <a:gd name="connsiteX19" fmla="*/ 460517 w 606556"/>
              <a:gd name="connsiteY19" fmla="*/ 380582 h 564927"/>
              <a:gd name="connsiteX20" fmla="*/ 467531 w 606556"/>
              <a:gd name="connsiteY20" fmla="*/ 373579 h 564927"/>
              <a:gd name="connsiteX21" fmla="*/ 595743 w 606556"/>
              <a:gd name="connsiteY21" fmla="*/ 501596 h 564927"/>
              <a:gd name="connsiteX22" fmla="*/ 595837 w 606556"/>
              <a:gd name="connsiteY22" fmla="*/ 554073 h 564927"/>
              <a:gd name="connsiteX23" fmla="*/ 543374 w 606556"/>
              <a:gd name="connsiteY23" fmla="*/ 554073 h 564927"/>
              <a:gd name="connsiteX24" fmla="*/ 415161 w 606556"/>
              <a:gd name="connsiteY24" fmla="*/ 426149 h 564927"/>
              <a:gd name="connsiteX25" fmla="*/ 422175 w 606556"/>
              <a:gd name="connsiteY25" fmla="*/ 419146 h 564927"/>
              <a:gd name="connsiteX26" fmla="*/ 412543 w 606556"/>
              <a:gd name="connsiteY26" fmla="*/ 409528 h 564927"/>
              <a:gd name="connsiteX27" fmla="*/ 301724 w 606556"/>
              <a:gd name="connsiteY27" fmla="*/ 446131 h 564927"/>
              <a:gd name="connsiteX28" fmla="*/ 115905 w 606556"/>
              <a:gd name="connsiteY28" fmla="*/ 260689 h 564927"/>
              <a:gd name="connsiteX29" fmla="*/ 301724 w 606556"/>
              <a:gd name="connsiteY29" fmla="*/ 75152 h 564927"/>
              <a:gd name="connsiteX30" fmla="*/ 588105 w 606556"/>
              <a:gd name="connsiteY30" fmla="*/ 0 h 564927"/>
              <a:gd name="connsiteX31" fmla="*/ 589789 w 606556"/>
              <a:gd name="connsiteY31" fmla="*/ 0 h 564927"/>
              <a:gd name="connsiteX32" fmla="*/ 603256 w 606556"/>
              <a:gd name="connsiteY32" fmla="*/ 14659 h 564927"/>
              <a:gd name="connsiteX33" fmla="*/ 598580 w 606556"/>
              <a:gd name="connsiteY33" fmla="*/ 114476 h 564927"/>
              <a:gd name="connsiteX34" fmla="*/ 590724 w 606556"/>
              <a:gd name="connsiteY34" fmla="*/ 129323 h 564927"/>
              <a:gd name="connsiteX35" fmla="*/ 585673 w 606556"/>
              <a:gd name="connsiteY35" fmla="*/ 130817 h 564927"/>
              <a:gd name="connsiteX36" fmla="*/ 575947 w 606556"/>
              <a:gd name="connsiteY36" fmla="*/ 124841 h 564927"/>
              <a:gd name="connsiteX37" fmla="*/ 544989 w 606556"/>
              <a:gd name="connsiteY37" fmla="*/ 94214 h 564927"/>
              <a:gd name="connsiteX38" fmla="*/ 533485 w 606556"/>
              <a:gd name="connsiteY38" fmla="*/ 105699 h 564927"/>
              <a:gd name="connsiteX39" fmla="*/ 438836 w 606556"/>
              <a:gd name="connsiteY39" fmla="*/ 200193 h 564927"/>
              <a:gd name="connsiteX40" fmla="*/ 430512 w 606556"/>
              <a:gd name="connsiteY40" fmla="*/ 208504 h 564927"/>
              <a:gd name="connsiteX41" fmla="*/ 409843 w 606556"/>
              <a:gd name="connsiteY41" fmla="*/ 229139 h 564927"/>
              <a:gd name="connsiteX42" fmla="*/ 312388 w 606556"/>
              <a:gd name="connsiteY42" fmla="*/ 326435 h 564927"/>
              <a:gd name="connsiteX43" fmla="*/ 306776 w 606556"/>
              <a:gd name="connsiteY43" fmla="*/ 332037 h 564927"/>
              <a:gd name="connsiteX44" fmla="*/ 293683 w 606556"/>
              <a:gd name="connsiteY44" fmla="*/ 338386 h 564927"/>
              <a:gd name="connsiteX45" fmla="*/ 290877 w 606556"/>
              <a:gd name="connsiteY45" fmla="*/ 338573 h 564927"/>
              <a:gd name="connsiteX46" fmla="*/ 274884 w 606556"/>
              <a:gd name="connsiteY46" fmla="*/ 332037 h 564927"/>
              <a:gd name="connsiteX47" fmla="*/ 269272 w 606556"/>
              <a:gd name="connsiteY47" fmla="*/ 326435 h 564927"/>
              <a:gd name="connsiteX48" fmla="*/ 248603 w 606556"/>
              <a:gd name="connsiteY48" fmla="*/ 305706 h 564927"/>
              <a:gd name="connsiteX49" fmla="*/ 199314 w 606556"/>
              <a:gd name="connsiteY49" fmla="*/ 256591 h 564927"/>
              <a:gd name="connsiteX50" fmla="*/ 218487 w 606556"/>
              <a:gd name="connsiteY50" fmla="*/ 200940 h 564927"/>
              <a:gd name="connsiteX51" fmla="*/ 286107 w 606556"/>
              <a:gd name="connsiteY51" fmla="*/ 268356 h 564927"/>
              <a:gd name="connsiteX52" fmla="*/ 290877 w 606556"/>
              <a:gd name="connsiteY52" fmla="*/ 273118 h 564927"/>
              <a:gd name="connsiteX53" fmla="*/ 293683 w 606556"/>
              <a:gd name="connsiteY53" fmla="*/ 270224 h 564927"/>
              <a:gd name="connsiteX54" fmla="*/ 372245 w 606556"/>
              <a:gd name="connsiteY54" fmla="*/ 191790 h 564927"/>
              <a:gd name="connsiteX55" fmla="*/ 393008 w 606556"/>
              <a:gd name="connsiteY55" fmla="*/ 171154 h 564927"/>
              <a:gd name="connsiteX56" fmla="*/ 401332 w 606556"/>
              <a:gd name="connsiteY56" fmla="*/ 162844 h 564927"/>
              <a:gd name="connsiteX57" fmla="*/ 495981 w 606556"/>
              <a:gd name="connsiteY57" fmla="*/ 68349 h 564927"/>
              <a:gd name="connsiteX58" fmla="*/ 507578 w 606556"/>
              <a:gd name="connsiteY58" fmla="*/ 56771 h 564927"/>
              <a:gd name="connsiteX59" fmla="*/ 476153 w 606556"/>
              <a:gd name="connsiteY59" fmla="*/ 25211 h 564927"/>
              <a:gd name="connsiteX60" fmla="*/ 472132 w 606556"/>
              <a:gd name="connsiteY60" fmla="*/ 11671 h 564927"/>
              <a:gd name="connsiteX61" fmla="*/ 485600 w 606556"/>
              <a:gd name="connsiteY61" fmla="*/ 4855 h 5649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606556" h="564927">
                <a:moveTo>
                  <a:pt x="109061" y="166182"/>
                </a:moveTo>
                <a:cubicBezTo>
                  <a:pt x="94940" y="194659"/>
                  <a:pt x="87085" y="226684"/>
                  <a:pt x="87085" y="260482"/>
                </a:cubicBezTo>
                <a:lnTo>
                  <a:pt x="87085" y="263003"/>
                </a:lnTo>
                <a:lnTo>
                  <a:pt x="44162" y="305859"/>
                </a:lnTo>
                <a:cubicBezTo>
                  <a:pt x="39860" y="310153"/>
                  <a:pt x="33969" y="312394"/>
                  <a:pt x="28265" y="312394"/>
                </a:cubicBezTo>
                <a:cubicBezTo>
                  <a:pt x="22467" y="312394"/>
                  <a:pt x="16669" y="310153"/>
                  <a:pt x="12274" y="305859"/>
                </a:cubicBezTo>
                <a:lnTo>
                  <a:pt x="6663" y="300257"/>
                </a:lnTo>
                <a:cubicBezTo>
                  <a:pt x="-2221" y="291387"/>
                  <a:pt x="-2221" y="277195"/>
                  <a:pt x="6663" y="268325"/>
                </a:cubicBezTo>
                <a:close/>
                <a:moveTo>
                  <a:pt x="301724" y="75152"/>
                </a:moveTo>
                <a:cubicBezTo>
                  <a:pt x="343059" y="75152"/>
                  <a:pt x="381214" y="88692"/>
                  <a:pt x="412168" y="111475"/>
                </a:cubicBezTo>
                <a:lnTo>
                  <a:pt x="372424" y="151253"/>
                </a:lnTo>
                <a:cubicBezTo>
                  <a:pt x="352037" y="138180"/>
                  <a:pt x="327722" y="130430"/>
                  <a:pt x="301724" y="130430"/>
                </a:cubicBezTo>
                <a:cubicBezTo>
                  <a:pt x="229716" y="130430"/>
                  <a:pt x="171267" y="188696"/>
                  <a:pt x="171267" y="260689"/>
                </a:cubicBezTo>
                <a:cubicBezTo>
                  <a:pt x="171267" y="332494"/>
                  <a:pt x="229622" y="390853"/>
                  <a:pt x="301724" y="390853"/>
                </a:cubicBezTo>
                <a:cubicBezTo>
                  <a:pt x="373639" y="390853"/>
                  <a:pt x="432088" y="332587"/>
                  <a:pt x="432088" y="260689"/>
                </a:cubicBezTo>
                <a:cubicBezTo>
                  <a:pt x="432088" y="256393"/>
                  <a:pt x="431901" y="252285"/>
                  <a:pt x="431527" y="248176"/>
                </a:cubicBezTo>
                <a:lnTo>
                  <a:pt x="477911" y="201862"/>
                </a:lnTo>
                <a:cubicBezTo>
                  <a:pt x="483990" y="220351"/>
                  <a:pt x="487357" y="240146"/>
                  <a:pt x="487357" y="260689"/>
                </a:cubicBezTo>
                <a:cubicBezTo>
                  <a:pt x="487357" y="301960"/>
                  <a:pt x="473796" y="340057"/>
                  <a:pt x="450978" y="370965"/>
                </a:cubicBezTo>
                <a:lnTo>
                  <a:pt x="460517" y="380582"/>
                </a:lnTo>
                <a:lnTo>
                  <a:pt x="467531" y="373579"/>
                </a:lnTo>
                <a:lnTo>
                  <a:pt x="595743" y="501596"/>
                </a:lnTo>
                <a:cubicBezTo>
                  <a:pt x="610145" y="515976"/>
                  <a:pt x="610145" y="539507"/>
                  <a:pt x="595837" y="554073"/>
                </a:cubicBezTo>
                <a:cubicBezTo>
                  <a:pt x="581342" y="568546"/>
                  <a:pt x="557775" y="568546"/>
                  <a:pt x="543374" y="554073"/>
                </a:cubicBezTo>
                <a:lnTo>
                  <a:pt x="415161" y="426149"/>
                </a:lnTo>
                <a:lnTo>
                  <a:pt x="422175" y="419146"/>
                </a:lnTo>
                <a:lnTo>
                  <a:pt x="412543" y="409528"/>
                </a:lnTo>
                <a:cubicBezTo>
                  <a:pt x="381588" y="432592"/>
                  <a:pt x="343246" y="446131"/>
                  <a:pt x="301724" y="446131"/>
                </a:cubicBezTo>
                <a:cubicBezTo>
                  <a:pt x="199042" y="446131"/>
                  <a:pt x="115905" y="363121"/>
                  <a:pt x="115905" y="260689"/>
                </a:cubicBezTo>
                <a:cubicBezTo>
                  <a:pt x="115905" y="158163"/>
                  <a:pt x="199042" y="75152"/>
                  <a:pt x="301724" y="75152"/>
                </a:cubicBezTo>
                <a:close/>
                <a:moveTo>
                  <a:pt x="588105" y="0"/>
                </a:moveTo>
                <a:lnTo>
                  <a:pt x="589789" y="0"/>
                </a:lnTo>
                <a:cubicBezTo>
                  <a:pt x="599515" y="0"/>
                  <a:pt x="603724" y="4575"/>
                  <a:pt x="603256" y="14659"/>
                </a:cubicBezTo>
                <a:cubicBezTo>
                  <a:pt x="601760" y="47900"/>
                  <a:pt x="600077" y="81235"/>
                  <a:pt x="598580" y="114476"/>
                </a:cubicBezTo>
                <a:cubicBezTo>
                  <a:pt x="598206" y="120639"/>
                  <a:pt x="596990" y="125961"/>
                  <a:pt x="590724" y="129323"/>
                </a:cubicBezTo>
                <a:cubicBezTo>
                  <a:pt x="588853" y="130443"/>
                  <a:pt x="587170" y="130817"/>
                  <a:pt x="585673" y="130817"/>
                </a:cubicBezTo>
                <a:cubicBezTo>
                  <a:pt x="581652" y="130817"/>
                  <a:pt x="578752" y="127735"/>
                  <a:pt x="575947" y="124841"/>
                </a:cubicBezTo>
                <a:lnTo>
                  <a:pt x="544989" y="94214"/>
                </a:lnTo>
                <a:lnTo>
                  <a:pt x="533485" y="105699"/>
                </a:lnTo>
                <a:lnTo>
                  <a:pt x="438836" y="200193"/>
                </a:lnTo>
                <a:lnTo>
                  <a:pt x="430512" y="208504"/>
                </a:lnTo>
                <a:lnTo>
                  <a:pt x="409843" y="229139"/>
                </a:lnTo>
                <a:lnTo>
                  <a:pt x="312388" y="326435"/>
                </a:lnTo>
                <a:lnTo>
                  <a:pt x="306776" y="332037"/>
                </a:lnTo>
                <a:cubicBezTo>
                  <a:pt x="303222" y="335585"/>
                  <a:pt x="298452" y="337733"/>
                  <a:pt x="293683" y="338386"/>
                </a:cubicBezTo>
                <a:cubicBezTo>
                  <a:pt x="292747" y="338480"/>
                  <a:pt x="291812" y="338573"/>
                  <a:pt x="290877" y="338573"/>
                </a:cubicBezTo>
                <a:cubicBezTo>
                  <a:pt x="285078" y="338573"/>
                  <a:pt x="279279" y="336332"/>
                  <a:pt x="274884" y="332037"/>
                </a:cubicBezTo>
                <a:lnTo>
                  <a:pt x="269272" y="326435"/>
                </a:lnTo>
                <a:lnTo>
                  <a:pt x="248603" y="305706"/>
                </a:lnTo>
                <a:lnTo>
                  <a:pt x="199314" y="256591"/>
                </a:lnTo>
                <a:cubicBezTo>
                  <a:pt x="200062" y="235862"/>
                  <a:pt x="207077" y="216721"/>
                  <a:pt x="218487" y="200940"/>
                </a:cubicBezTo>
                <a:lnTo>
                  <a:pt x="286107" y="268356"/>
                </a:lnTo>
                <a:lnTo>
                  <a:pt x="290877" y="273118"/>
                </a:lnTo>
                <a:lnTo>
                  <a:pt x="293683" y="270224"/>
                </a:lnTo>
                <a:lnTo>
                  <a:pt x="372245" y="191790"/>
                </a:lnTo>
                <a:lnTo>
                  <a:pt x="393008" y="171154"/>
                </a:lnTo>
                <a:lnTo>
                  <a:pt x="401332" y="162844"/>
                </a:lnTo>
                <a:lnTo>
                  <a:pt x="495981" y="68349"/>
                </a:lnTo>
                <a:lnTo>
                  <a:pt x="507578" y="56771"/>
                </a:lnTo>
                <a:cubicBezTo>
                  <a:pt x="496823" y="46406"/>
                  <a:pt x="486535" y="35855"/>
                  <a:pt x="476153" y="25211"/>
                </a:cubicBezTo>
                <a:cubicBezTo>
                  <a:pt x="472506" y="21662"/>
                  <a:pt x="469139" y="18021"/>
                  <a:pt x="472132" y="11671"/>
                </a:cubicBezTo>
                <a:cubicBezTo>
                  <a:pt x="475031" y="5322"/>
                  <a:pt x="480269" y="5042"/>
                  <a:pt x="485600" y="4855"/>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hape 6"/>
          <p:cNvSpPr/>
          <p:nvPr/>
        </p:nvSpPr>
        <p:spPr>
          <a:xfrm>
            <a:off x="660809" y="1079800"/>
            <a:ext cx="190500" cy="190500"/>
          </a:xfrm>
          <a:custGeom>
            <a:avLst/>
            <a:gdLst/>
            <a:ahLst/>
            <a:cxnLst/>
            <a:rect l="l" t="t" r="r" b="b"/>
            <a:pathLst>
              <a:path w="190500" h="190500">
                <a:moveTo>
                  <a:pt x="23812" y="41672"/>
                </a:moveTo>
                <a:cubicBezTo>
                  <a:pt x="23812" y="31812"/>
                  <a:pt x="31812" y="23812"/>
                  <a:pt x="41672" y="23812"/>
                </a:cubicBezTo>
                <a:cubicBezTo>
                  <a:pt x="51532" y="23812"/>
                  <a:pt x="59531" y="31812"/>
                  <a:pt x="59531" y="41672"/>
                </a:cubicBezTo>
                <a:lnTo>
                  <a:pt x="59531" y="83344"/>
                </a:lnTo>
                <a:lnTo>
                  <a:pt x="23812" y="83344"/>
                </a:lnTo>
                <a:lnTo>
                  <a:pt x="23812" y="41672"/>
                </a:lnTo>
                <a:close/>
                <a:moveTo>
                  <a:pt x="65484" y="136922"/>
                </a:moveTo>
                <a:cubicBezTo>
                  <a:pt x="65484" y="118802"/>
                  <a:pt x="72219" y="102245"/>
                  <a:pt x="83344" y="89669"/>
                </a:cubicBezTo>
                <a:lnTo>
                  <a:pt x="83344" y="41672"/>
                </a:lnTo>
                <a:cubicBezTo>
                  <a:pt x="83344" y="18641"/>
                  <a:pt x="64703" y="0"/>
                  <a:pt x="41672" y="0"/>
                </a:cubicBezTo>
                <a:cubicBezTo>
                  <a:pt x="18641" y="0"/>
                  <a:pt x="0" y="18641"/>
                  <a:pt x="0" y="41672"/>
                </a:cubicBezTo>
                <a:lnTo>
                  <a:pt x="0" y="148828"/>
                </a:lnTo>
                <a:cubicBezTo>
                  <a:pt x="0" y="171859"/>
                  <a:pt x="18641" y="190500"/>
                  <a:pt x="41672" y="190500"/>
                </a:cubicBezTo>
                <a:cubicBezTo>
                  <a:pt x="55550" y="190500"/>
                  <a:pt x="67828" y="183728"/>
                  <a:pt x="75419" y="173273"/>
                </a:cubicBezTo>
                <a:cubicBezTo>
                  <a:pt x="69093" y="162632"/>
                  <a:pt x="65484" y="150205"/>
                  <a:pt x="65484" y="136922"/>
                </a:cubicBezTo>
                <a:close/>
                <a:moveTo>
                  <a:pt x="89557" y="161999"/>
                </a:moveTo>
                <a:cubicBezTo>
                  <a:pt x="91269" y="165236"/>
                  <a:pt x="95622" y="165608"/>
                  <a:pt x="98227" y="163004"/>
                </a:cubicBezTo>
                <a:lnTo>
                  <a:pt x="163004" y="98227"/>
                </a:lnTo>
                <a:cubicBezTo>
                  <a:pt x="165608" y="95622"/>
                  <a:pt x="165236" y="91269"/>
                  <a:pt x="161999" y="89557"/>
                </a:cubicBezTo>
                <a:cubicBezTo>
                  <a:pt x="154521" y="85576"/>
                  <a:pt x="146000" y="83344"/>
                  <a:pt x="136922" y="83344"/>
                </a:cubicBezTo>
                <a:cubicBezTo>
                  <a:pt x="107342" y="83344"/>
                  <a:pt x="83344" y="107342"/>
                  <a:pt x="83344" y="136922"/>
                </a:cubicBezTo>
                <a:cubicBezTo>
                  <a:pt x="83344" y="145963"/>
                  <a:pt x="85576" y="154521"/>
                  <a:pt x="89557" y="161999"/>
                </a:cubicBezTo>
                <a:close/>
                <a:moveTo>
                  <a:pt x="110840" y="175617"/>
                </a:moveTo>
                <a:cubicBezTo>
                  <a:pt x="108235" y="178222"/>
                  <a:pt x="108607" y="182575"/>
                  <a:pt x="111844" y="184286"/>
                </a:cubicBezTo>
                <a:cubicBezTo>
                  <a:pt x="119323" y="188268"/>
                  <a:pt x="127843" y="190500"/>
                  <a:pt x="136922" y="190500"/>
                </a:cubicBezTo>
                <a:cubicBezTo>
                  <a:pt x="166501" y="190500"/>
                  <a:pt x="190500" y="166501"/>
                  <a:pt x="190500" y="136922"/>
                </a:cubicBezTo>
                <a:cubicBezTo>
                  <a:pt x="190500" y="127881"/>
                  <a:pt x="188268" y="119323"/>
                  <a:pt x="184286" y="111844"/>
                </a:cubicBezTo>
                <a:cubicBezTo>
                  <a:pt x="182575" y="108607"/>
                  <a:pt x="178222" y="108235"/>
                  <a:pt x="175617" y="110840"/>
                </a:cubicBezTo>
                <a:lnTo>
                  <a:pt x="110840" y="175617"/>
                </a:lnTo>
                <a:close/>
              </a:path>
            </a:pathLst>
          </a:custGeom>
          <a:solidFill>
            <a:schemeClr val="bg1"/>
          </a:solidFill>
        </p:spPr>
        <p:txBody>
          <a:bodyPr/>
          <a:lstStyle/>
          <a:p>
            <a:endParaRPr lang="zh-CN" altLang="en-US"/>
          </a:p>
        </p:txBody>
      </p:sp>
      <p:sp>
        <p:nvSpPr>
          <p:cNvPr id="4" name="Shape 23"/>
          <p:cNvSpPr/>
          <p:nvPr/>
        </p:nvSpPr>
        <p:spPr>
          <a:xfrm>
            <a:off x="643876" y="4028378"/>
            <a:ext cx="142875" cy="190500"/>
          </a:xfrm>
          <a:custGeom>
            <a:avLst/>
            <a:gdLst/>
            <a:ahLst/>
            <a:cxnLst/>
            <a:rect l="l" t="t" r="r" b="b"/>
            <a:pathLst>
              <a:path w="142875" h="190500">
                <a:moveTo>
                  <a:pt x="0" y="23812"/>
                </a:moveTo>
                <a:cubicBezTo>
                  <a:pt x="0" y="10678"/>
                  <a:pt x="10678" y="0"/>
                  <a:pt x="23812" y="0"/>
                </a:cubicBezTo>
                <a:lnTo>
                  <a:pt x="79437" y="0"/>
                </a:lnTo>
                <a:cubicBezTo>
                  <a:pt x="85762" y="0"/>
                  <a:pt x="91827" y="2493"/>
                  <a:pt x="96292" y="6958"/>
                </a:cubicBezTo>
                <a:lnTo>
                  <a:pt x="135917" y="46620"/>
                </a:lnTo>
                <a:cubicBezTo>
                  <a:pt x="140382" y="51085"/>
                  <a:pt x="142875" y="57150"/>
                  <a:pt x="142875" y="63475"/>
                </a:cubicBezTo>
                <a:lnTo>
                  <a:pt x="142875" y="166688"/>
                </a:lnTo>
                <a:cubicBezTo>
                  <a:pt x="142875" y="179822"/>
                  <a:pt x="132197" y="190500"/>
                  <a:pt x="119063" y="190500"/>
                </a:cubicBezTo>
                <a:lnTo>
                  <a:pt x="23812" y="190500"/>
                </a:lnTo>
                <a:cubicBezTo>
                  <a:pt x="10678" y="190500"/>
                  <a:pt x="0" y="179822"/>
                  <a:pt x="0" y="166688"/>
                </a:cubicBezTo>
                <a:lnTo>
                  <a:pt x="0" y="23812"/>
                </a:lnTo>
                <a:close/>
                <a:moveTo>
                  <a:pt x="77391" y="21766"/>
                </a:moveTo>
                <a:lnTo>
                  <a:pt x="77391" y="56555"/>
                </a:lnTo>
                <a:cubicBezTo>
                  <a:pt x="77391" y="61503"/>
                  <a:pt x="81372" y="65484"/>
                  <a:pt x="86320" y="65484"/>
                </a:cubicBezTo>
                <a:lnTo>
                  <a:pt x="121109" y="65484"/>
                </a:lnTo>
                <a:lnTo>
                  <a:pt x="77391" y="21766"/>
                </a:lnTo>
                <a:close/>
                <a:moveTo>
                  <a:pt x="59531" y="104180"/>
                </a:moveTo>
                <a:lnTo>
                  <a:pt x="59531" y="119063"/>
                </a:lnTo>
                <a:lnTo>
                  <a:pt x="44648" y="119063"/>
                </a:lnTo>
                <a:cubicBezTo>
                  <a:pt x="41374" y="119063"/>
                  <a:pt x="38695" y="121741"/>
                  <a:pt x="38695" y="125016"/>
                </a:cubicBezTo>
                <a:lnTo>
                  <a:pt x="38695" y="136922"/>
                </a:lnTo>
                <a:cubicBezTo>
                  <a:pt x="38695" y="140196"/>
                  <a:pt x="41374" y="142875"/>
                  <a:pt x="44648" y="142875"/>
                </a:cubicBezTo>
                <a:lnTo>
                  <a:pt x="59531" y="142875"/>
                </a:lnTo>
                <a:lnTo>
                  <a:pt x="59531" y="157758"/>
                </a:lnTo>
                <a:cubicBezTo>
                  <a:pt x="59531" y="161032"/>
                  <a:pt x="62210" y="163711"/>
                  <a:pt x="65484" y="163711"/>
                </a:cubicBezTo>
                <a:lnTo>
                  <a:pt x="77391" y="163711"/>
                </a:lnTo>
                <a:cubicBezTo>
                  <a:pt x="80665" y="163711"/>
                  <a:pt x="83344" y="161032"/>
                  <a:pt x="83344" y="157758"/>
                </a:cubicBezTo>
                <a:lnTo>
                  <a:pt x="83344" y="142875"/>
                </a:lnTo>
                <a:lnTo>
                  <a:pt x="98227" y="142875"/>
                </a:lnTo>
                <a:cubicBezTo>
                  <a:pt x="101501" y="142875"/>
                  <a:pt x="104180" y="140196"/>
                  <a:pt x="104180" y="136922"/>
                </a:cubicBezTo>
                <a:lnTo>
                  <a:pt x="104180" y="125016"/>
                </a:lnTo>
                <a:cubicBezTo>
                  <a:pt x="104180" y="121741"/>
                  <a:pt x="101501" y="119063"/>
                  <a:pt x="98227" y="119063"/>
                </a:cubicBezTo>
                <a:lnTo>
                  <a:pt x="83344" y="119063"/>
                </a:lnTo>
                <a:lnTo>
                  <a:pt x="83344" y="104180"/>
                </a:lnTo>
                <a:cubicBezTo>
                  <a:pt x="83344" y="100905"/>
                  <a:pt x="80665" y="98227"/>
                  <a:pt x="77391" y="98227"/>
                </a:cubicBezTo>
                <a:lnTo>
                  <a:pt x="65484" y="98227"/>
                </a:lnTo>
                <a:cubicBezTo>
                  <a:pt x="62210" y="98227"/>
                  <a:pt x="59531" y="100905"/>
                  <a:pt x="59531" y="104180"/>
                </a:cubicBezTo>
                <a:close/>
              </a:path>
            </a:pathLst>
          </a:custGeom>
          <a:solidFill>
            <a:schemeClr val="bg1"/>
          </a:solidFill>
        </p:spPr>
        <p:txBody>
          <a:bodyPr/>
          <a:lstStyle/>
          <a:p>
            <a:endParaRPr lang="zh-CN" altLang="en-US"/>
          </a:p>
        </p:txBody>
      </p:sp>
      <p:sp>
        <p:nvSpPr>
          <p:cNvPr id="5" name="Shape 38"/>
          <p:cNvSpPr/>
          <p:nvPr/>
        </p:nvSpPr>
        <p:spPr>
          <a:xfrm>
            <a:off x="6429557" y="1138240"/>
            <a:ext cx="238125" cy="190500"/>
          </a:xfrm>
          <a:custGeom>
            <a:avLst/>
            <a:gdLst/>
            <a:ahLst/>
            <a:cxnLst/>
            <a:rect l="l" t="t" r="r" b="b"/>
            <a:pathLst>
              <a:path w="238125" h="190500">
                <a:moveTo>
                  <a:pt x="142875" y="11906"/>
                </a:moveTo>
                <a:lnTo>
                  <a:pt x="190500" y="11906"/>
                </a:lnTo>
                <a:cubicBezTo>
                  <a:pt x="197086" y="11906"/>
                  <a:pt x="202406" y="17227"/>
                  <a:pt x="202406" y="23812"/>
                </a:cubicBezTo>
                <a:cubicBezTo>
                  <a:pt x="202406" y="30398"/>
                  <a:pt x="197086" y="35719"/>
                  <a:pt x="190500" y="35719"/>
                </a:cubicBezTo>
                <a:lnTo>
                  <a:pt x="148233" y="35719"/>
                </a:lnTo>
                <a:cubicBezTo>
                  <a:pt x="146298" y="45318"/>
                  <a:pt x="139712" y="53243"/>
                  <a:pt x="130969" y="57038"/>
                </a:cubicBezTo>
                <a:lnTo>
                  <a:pt x="130969" y="166688"/>
                </a:lnTo>
                <a:lnTo>
                  <a:pt x="190500" y="166688"/>
                </a:lnTo>
                <a:cubicBezTo>
                  <a:pt x="197086" y="166688"/>
                  <a:pt x="202406" y="172008"/>
                  <a:pt x="202406" y="178594"/>
                </a:cubicBezTo>
                <a:cubicBezTo>
                  <a:pt x="202406" y="185179"/>
                  <a:pt x="197086" y="190500"/>
                  <a:pt x="190500" y="190500"/>
                </a:cubicBezTo>
                <a:lnTo>
                  <a:pt x="47625" y="190500"/>
                </a:lnTo>
                <a:cubicBezTo>
                  <a:pt x="41039" y="190500"/>
                  <a:pt x="35719" y="185179"/>
                  <a:pt x="35719" y="178594"/>
                </a:cubicBezTo>
                <a:cubicBezTo>
                  <a:pt x="35719" y="172008"/>
                  <a:pt x="41039" y="166688"/>
                  <a:pt x="47625" y="166688"/>
                </a:cubicBezTo>
                <a:lnTo>
                  <a:pt x="107156" y="166688"/>
                </a:lnTo>
                <a:lnTo>
                  <a:pt x="107156" y="57038"/>
                </a:lnTo>
                <a:cubicBezTo>
                  <a:pt x="98413" y="53206"/>
                  <a:pt x="91827" y="45281"/>
                  <a:pt x="89892" y="35719"/>
                </a:cubicBezTo>
                <a:lnTo>
                  <a:pt x="47625" y="35719"/>
                </a:lnTo>
                <a:cubicBezTo>
                  <a:pt x="41039" y="35719"/>
                  <a:pt x="35719" y="30398"/>
                  <a:pt x="35719" y="23812"/>
                </a:cubicBezTo>
                <a:cubicBezTo>
                  <a:pt x="35719" y="17227"/>
                  <a:pt x="41039" y="11906"/>
                  <a:pt x="47625" y="11906"/>
                </a:cubicBezTo>
                <a:lnTo>
                  <a:pt x="95250" y="11906"/>
                </a:lnTo>
                <a:cubicBezTo>
                  <a:pt x="100682" y="4688"/>
                  <a:pt x="109314" y="0"/>
                  <a:pt x="119063" y="0"/>
                </a:cubicBezTo>
                <a:cubicBezTo>
                  <a:pt x="128811" y="0"/>
                  <a:pt x="137443" y="4688"/>
                  <a:pt x="142875" y="11906"/>
                </a:cubicBezTo>
                <a:close/>
                <a:moveTo>
                  <a:pt x="163562" y="119063"/>
                </a:moveTo>
                <a:lnTo>
                  <a:pt x="217438" y="119063"/>
                </a:lnTo>
                <a:lnTo>
                  <a:pt x="190500" y="72851"/>
                </a:lnTo>
                <a:lnTo>
                  <a:pt x="163562" y="119063"/>
                </a:lnTo>
                <a:close/>
                <a:moveTo>
                  <a:pt x="190500" y="154781"/>
                </a:moveTo>
                <a:cubicBezTo>
                  <a:pt x="167097" y="154781"/>
                  <a:pt x="147638" y="142131"/>
                  <a:pt x="143619" y="125425"/>
                </a:cubicBezTo>
                <a:cubicBezTo>
                  <a:pt x="142652" y="121332"/>
                  <a:pt x="143991" y="117128"/>
                  <a:pt x="146112" y="113481"/>
                </a:cubicBezTo>
                <a:lnTo>
                  <a:pt x="181533" y="52760"/>
                </a:lnTo>
                <a:cubicBezTo>
                  <a:pt x="183393" y="49560"/>
                  <a:pt x="186817" y="47625"/>
                  <a:pt x="190500" y="47625"/>
                </a:cubicBezTo>
                <a:cubicBezTo>
                  <a:pt x="194183" y="47625"/>
                  <a:pt x="197607" y="49597"/>
                  <a:pt x="199467" y="52760"/>
                </a:cubicBezTo>
                <a:lnTo>
                  <a:pt x="234888" y="113481"/>
                </a:lnTo>
                <a:cubicBezTo>
                  <a:pt x="237009" y="117128"/>
                  <a:pt x="238348" y="121332"/>
                  <a:pt x="237381" y="125425"/>
                </a:cubicBezTo>
                <a:cubicBezTo>
                  <a:pt x="233363" y="142094"/>
                  <a:pt x="213903" y="154781"/>
                  <a:pt x="190500" y="154781"/>
                </a:cubicBezTo>
                <a:close/>
                <a:moveTo>
                  <a:pt x="47179" y="72851"/>
                </a:moveTo>
                <a:lnTo>
                  <a:pt x="20241" y="119063"/>
                </a:lnTo>
                <a:lnTo>
                  <a:pt x="74154" y="119063"/>
                </a:lnTo>
                <a:lnTo>
                  <a:pt x="47179" y="72851"/>
                </a:lnTo>
                <a:close/>
                <a:moveTo>
                  <a:pt x="335" y="125425"/>
                </a:moveTo>
                <a:cubicBezTo>
                  <a:pt x="-633" y="121332"/>
                  <a:pt x="707" y="117128"/>
                  <a:pt x="2828" y="113481"/>
                </a:cubicBezTo>
                <a:lnTo>
                  <a:pt x="38249" y="52760"/>
                </a:lnTo>
                <a:cubicBezTo>
                  <a:pt x="40109" y="49560"/>
                  <a:pt x="43532" y="47625"/>
                  <a:pt x="47216" y="47625"/>
                </a:cubicBezTo>
                <a:cubicBezTo>
                  <a:pt x="50899" y="47625"/>
                  <a:pt x="54322" y="49597"/>
                  <a:pt x="56183" y="52760"/>
                </a:cubicBezTo>
                <a:lnTo>
                  <a:pt x="91604" y="113481"/>
                </a:lnTo>
                <a:cubicBezTo>
                  <a:pt x="93725" y="117128"/>
                  <a:pt x="95064" y="121332"/>
                  <a:pt x="94097" y="125425"/>
                </a:cubicBezTo>
                <a:cubicBezTo>
                  <a:pt x="90078" y="142094"/>
                  <a:pt x="70619" y="154781"/>
                  <a:pt x="47216" y="154781"/>
                </a:cubicBezTo>
                <a:cubicBezTo>
                  <a:pt x="23812" y="154781"/>
                  <a:pt x="4353" y="142131"/>
                  <a:pt x="335" y="125425"/>
                </a:cubicBezTo>
                <a:close/>
              </a:path>
            </a:pathLst>
          </a:custGeom>
          <a:solidFill>
            <a:schemeClr val="bg1"/>
          </a:solidFill>
        </p:spPr>
        <p:txBody>
          <a:bodyPr/>
          <a:lstStyle/>
          <a:p>
            <a:endParaRPr lang="zh-CN" altLang="en-US"/>
          </a:p>
        </p:txBody>
      </p:sp>
      <p:sp>
        <p:nvSpPr>
          <p:cNvPr id="6" name="矩形: 圆角 5"/>
          <p:cNvSpPr/>
          <p:nvPr>
            <p:custDataLst>
              <p:tags r:id="rId1"/>
            </p:custDataLst>
          </p:nvPr>
        </p:nvSpPr>
        <p:spPr>
          <a:xfrm>
            <a:off x="7162800" y="3086490"/>
            <a:ext cx="3199764" cy="525642"/>
          </a:xfrm>
          <a:prstGeom prst="roundRect">
            <a:avLst>
              <a:gd name="adj" fmla="val 50000"/>
            </a:avLst>
          </a:prstGeom>
          <a:gradFill>
            <a:gsLst>
              <a:gs pos="81000">
                <a:srgbClr val="508AA0"/>
              </a:gs>
              <a:gs pos="0">
                <a:srgbClr val="84B0C2">
                  <a:lumMod val="69422"/>
                </a:srgbClr>
              </a:gs>
            </a:gsLst>
            <a:lin ang="2700000" scaled="0"/>
          </a:gradFill>
          <a:ln>
            <a:noFill/>
          </a:ln>
          <a:effectLst>
            <a:innerShdw blurRad="127000">
              <a:schemeClr val="bg1">
                <a:alpha val="7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0" lang="zh-CN" altLang="en-US" sz="1800" b="0" i="0" u="none" strike="noStrike" kern="120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iSans Semibold" panose="00000700000000000000" charset="-122"/>
              </a:rPr>
              <a:t>申报目录类别：基本医保目录</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297426" y="187098"/>
            <a:ext cx="11201400" cy="584775"/>
          </a:xfrm>
          <a:prstGeom prst="rect">
            <a:avLst/>
          </a:prstGeom>
          <a:noFill/>
        </p:spPr>
        <p:txBody>
          <a:bodyPr wrap="square" rtlCol="0" anchor="t">
            <a:spAutoFit/>
          </a:bodyPr>
          <a:lstStyle/>
          <a:p>
            <a:r>
              <a:rPr lang="zh-CN" altLang="en-US" sz="2800" b="1" spc="-5" dirty="0">
                <a:solidFill>
                  <a:schemeClr val="tx1"/>
                </a:solidFill>
                <a:latin typeface="微软雅黑" panose="020B0503020204020204" pitchFamily="34" charset="-122"/>
                <a:ea typeface="微软雅黑" panose="020B0503020204020204" pitchFamily="34" charset="-122"/>
                <a:cs typeface="+mj-cs"/>
                <a:sym typeface="+mn-ea"/>
              </a:rPr>
              <a:t>疾病基本情况：</a:t>
            </a:r>
            <a:r>
              <a:rPr lang="zh-CN" altLang="en-US" sz="3200" b="1" spc="-5" dirty="0">
                <a:solidFill>
                  <a:srgbClr val="C00000"/>
                </a:solidFill>
                <a:latin typeface="微软雅黑" panose="020B0503020204020204" pitchFamily="34" charset="-122"/>
                <a:ea typeface="微软雅黑" panose="020B0503020204020204" pitchFamily="34" charset="-122"/>
                <a:cs typeface="+mj-cs"/>
                <a:sym typeface="+mn-ea"/>
              </a:rPr>
              <a:t>罕见病药可及性未被满足，经济负担问题突出</a:t>
            </a:r>
          </a:p>
        </p:txBody>
      </p:sp>
      <p:grpSp>
        <p:nvGrpSpPr>
          <p:cNvPr id="78" name="组合 77"/>
          <p:cNvGrpSpPr/>
          <p:nvPr>
            <p:custDataLst>
              <p:tags r:id="rId1"/>
            </p:custDataLst>
          </p:nvPr>
        </p:nvGrpSpPr>
        <p:grpSpPr>
          <a:xfrm>
            <a:off x="228600" y="1057275"/>
            <a:ext cx="5105400" cy="2468880"/>
            <a:chOff x="1674284" y="1415740"/>
            <a:chExt cx="2540302" cy="1871757"/>
          </a:xfrm>
        </p:grpSpPr>
        <p:grpSp>
          <p:nvGrpSpPr>
            <p:cNvPr id="79" name="组合 78"/>
            <p:cNvGrpSpPr/>
            <p:nvPr/>
          </p:nvGrpSpPr>
          <p:grpSpPr>
            <a:xfrm>
              <a:off x="1674284" y="1415740"/>
              <a:ext cx="2540302" cy="1871757"/>
              <a:chOff x="953176" y="1429133"/>
              <a:chExt cx="2540302" cy="1188044"/>
            </a:xfrm>
          </p:grpSpPr>
          <p:sp>
            <p:nvSpPr>
              <p:cNvPr id="84" name="矩形: 圆角 83"/>
              <p:cNvSpPr/>
              <p:nvPr>
                <p:custDataLst>
                  <p:tags r:id="rId11"/>
                </p:custDataLst>
              </p:nvPr>
            </p:nvSpPr>
            <p:spPr>
              <a:xfrm>
                <a:off x="953176" y="1429133"/>
                <a:ext cx="2540302" cy="1188044"/>
              </a:xfrm>
              <a:prstGeom prst="roundRect">
                <a:avLst>
                  <a:gd name="adj" fmla="val 988"/>
                </a:avLst>
              </a:prstGeom>
              <a:solidFill>
                <a:schemeClr val="bg1"/>
              </a:solidFill>
              <a:ln>
                <a:noFill/>
              </a:ln>
              <a:effectLst>
                <a:outerShdw blurRad="152400" sx="102000" sy="102000" algn="ctr" rotWithShape="0">
                  <a:srgbClr val="84B0C2">
                    <a:alpha val="8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Black" panose="020B0A04020102020204" pitchFamily="34" charset="0"/>
                </a:endParaRPr>
              </a:p>
            </p:txBody>
          </p:sp>
          <p:cxnSp>
            <p:nvCxnSpPr>
              <p:cNvPr id="85" name="直接连接符 84"/>
              <p:cNvCxnSpPr/>
              <p:nvPr>
                <p:custDataLst>
                  <p:tags r:id="rId12"/>
                </p:custDataLst>
              </p:nvPr>
            </p:nvCxnSpPr>
            <p:spPr>
              <a:xfrm>
                <a:off x="969844" y="1436276"/>
                <a:ext cx="2505075" cy="0"/>
              </a:xfrm>
              <a:prstGeom prst="line">
                <a:avLst/>
              </a:prstGeom>
              <a:ln w="76200" cap="rnd">
                <a:solidFill>
                  <a:srgbClr val="508AA0"/>
                </a:solidFill>
              </a:ln>
            </p:spPr>
            <p:style>
              <a:lnRef idx="1">
                <a:schemeClr val="accent1"/>
              </a:lnRef>
              <a:fillRef idx="0">
                <a:schemeClr val="accent1"/>
              </a:fillRef>
              <a:effectRef idx="0">
                <a:schemeClr val="accent1"/>
              </a:effectRef>
              <a:fontRef idx="minor">
                <a:schemeClr val="tx1"/>
              </a:fontRef>
            </p:style>
          </p:cxnSp>
        </p:grpSp>
        <p:sp>
          <p:nvSpPr>
            <p:cNvPr id="82" name="文本框 81"/>
            <p:cNvSpPr txBox="1"/>
            <p:nvPr>
              <p:custDataLst>
                <p:tags r:id="rId9"/>
              </p:custDataLst>
            </p:nvPr>
          </p:nvSpPr>
          <p:spPr>
            <a:xfrm>
              <a:off x="1764094" y="1573547"/>
              <a:ext cx="2343952" cy="302352"/>
            </a:xfrm>
            <a:prstGeom prst="rect">
              <a:avLst/>
            </a:prstGeom>
            <a:noFill/>
          </p:spPr>
          <p:txBody>
            <a:bodyPr wrap="square" rtlCol="0">
              <a:spAutoFit/>
            </a:bodyPr>
            <a:lstStyle/>
            <a:p>
              <a:r>
                <a:rPr lang="zh-CN" altLang="en-US" sz="2000" b="1" dirty="0">
                  <a:solidFill>
                    <a:schemeClr val="tx1"/>
                  </a:solidFill>
                  <a:latin typeface="Arial Black" panose="020B0A04020102020204" pitchFamily="34" charset="0"/>
                  <a:ea typeface="+mj-ea"/>
                </a:rPr>
                <a:t>重症肌无力概述</a:t>
              </a:r>
            </a:p>
          </p:txBody>
        </p:sp>
        <p:sp>
          <p:nvSpPr>
            <p:cNvPr id="83" name="文本框 82"/>
            <p:cNvSpPr txBox="1"/>
            <p:nvPr>
              <p:custDataLst>
                <p:tags r:id="rId10"/>
              </p:custDataLst>
            </p:nvPr>
          </p:nvSpPr>
          <p:spPr>
            <a:xfrm>
              <a:off x="1745692" y="1874564"/>
              <a:ext cx="2423998" cy="1395068"/>
            </a:xfrm>
            <a:prstGeom prst="rect">
              <a:avLst/>
            </a:prstGeom>
            <a:noFill/>
          </p:spPr>
          <p:txBody>
            <a:bodyPr wrap="square" rtlCol="0">
              <a:spAutoFit/>
            </a:bodyPr>
            <a:lstStyle/>
            <a:p>
              <a:pPr indent="0" algn="just">
                <a:lnSpc>
                  <a:spcPct val="120000"/>
                </a:lnSpc>
                <a:buClr>
                  <a:schemeClr val="accent1"/>
                </a:buClr>
                <a:buFont typeface="Wingdings" panose="05000000000000000000" pitchFamily="2" charset="2"/>
                <a:buNone/>
              </a:pPr>
              <a:r>
                <a:rPr lang="zh-CN" altLang="en-US" sz="1600" dirty="0">
                  <a:solidFill>
                    <a:schemeClr val="tx1">
                      <a:lumMod val="75000"/>
                      <a:lumOff val="25000"/>
                    </a:schemeClr>
                  </a:solidFill>
                  <a:latin typeface="微软雅黑" panose="020B0503020204020204" pitchFamily="34" charset="-122"/>
                  <a:ea typeface="微软雅黑" panose="020B0503020204020204" pitchFamily="34" charset="-122"/>
                  <a:cs typeface="MiSans Normal" panose="00000500000000000000" charset="-122"/>
                </a:rPr>
                <a:t>重症肌无力是一种获得性神经肌肉接头传递障碍的自身免疫性疾病，主要表现为全身骨骼肌波动性无力和易疲劳。由乙酰胆碱受体（</a:t>
              </a:r>
              <a:r>
                <a:rPr lang="en-US" altLang="zh-CN" sz="1600" dirty="0" err="1">
                  <a:solidFill>
                    <a:schemeClr val="tx1">
                      <a:lumMod val="75000"/>
                      <a:lumOff val="25000"/>
                    </a:schemeClr>
                  </a:solidFill>
                  <a:latin typeface="微软雅黑" panose="020B0503020204020204" pitchFamily="34" charset="-122"/>
                  <a:ea typeface="微软雅黑" panose="020B0503020204020204" pitchFamily="34" charset="-122"/>
                  <a:cs typeface="MiSans Normal" panose="00000500000000000000" charset="-122"/>
                </a:rPr>
                <a:t>AChR</a:t>
              </a:r>
              <a:r>
                <a:rPr lang="en-US" altLang="zh-CN" sz="1600" dirty="0">
                  <a:solidFill>
                    <a:schemeClr val="tx1">
                      <a:lumMod val="75000"/>
                      <a:lumOff val="25000"/>
                    </a:schemeClr>
                  </a:solidFill>
                  <a:latin typeface="微软雅黑" panose="020B0503020204020204" pitchFamily="34" charset="-122"/>
                  <a:ea typeface="微软雅黑" panose="020B0503020204020204" pitchFamily="34" charset="-122"/>
                  <a:cs typeface="MiSans Normal" panose="00000500000000000000" charset="-122"/>
                </a:rPr>
                <a:t>）</a:t>
              </a:r>
              <a:r>
                <a:rPr lang="zh-CN" altLang="en-US" sz="1600" dirty="0">
                  <a:solidFill>
                    <a:schemeClr val="tx1">
                      <a:lumMod val="75000"/>
                      <a:lumOff val="25000"/>
                    </a:schemeClr>
                  </a:solidFill>
                  <a:latin typeface="微软雅黑" panose="020B0503020204020204" pitchFamily="34" charset="-122"/>
                  <a:ea typeface="微软雅黑" panose="020B0503020204020204" pitchFamily="34" charset="-122"/>
                  <a:cs typeface="MiSans Normal" panose="00000500000000000000" charset="-122"/>
                </a:rPr>
                <a:t>自身抗体引起的重症肌无力患者约占85%</a:t>
              </a:r>
              <a:r>
                <a:rPr lang="zh-CN" altLang="en-US" sz="1600" baseline="30000" dirty="0">
                  <a:solidFill>
                    <a:schemeClr val="tx1">
                      <a:lumMod val="75000"/>
                      <a:lumOff val="25000"/>
                    </a:schemeClr>
                  </a:solidFill>
                  <a:latin typeface="微软雅黑" panose="020B0503020204020204" pitchFamily="34" charset="-122"/>
                  <a:ea typeface="微软雅黑" panose="020B0503020204020204" pitchFamily="34" charset="-122"/>
                  <a:cs typeface="MiSans Normal" panose="00000500000000000000" charset="-122"/>
                </a:rPr>
                <a:t>[1]</a:t>
              </a:r>
              <a:r>
                <a:rPr lang="zh-CN" altLang="en-US" sz="1600" dirty="0">
                  <a:solidFill>
                    <a:schemeClr val="tx1">
                      <a:lumMod val="75000"/>
                      <a:lumOff val="25000"/>
                    </a:schemeClr>
                  </a:solidFill>
                  <a:latin typeface="微软雅黑" panose="020B0503020204020204" pitchFamily="34" charset="-122"/>
                  <a:ea typeface="微软雅黑" panose="020B0503020204020204" pitchFamily="34" charset="-122"/>
                  <a:cs typeface="MiSans Normal" panose="00000500000000000000" charset="-122"/>
                </a:rPr>
                <a:t>。部分患者症状在短期内迅速进展，发生肌无力危象而危及生命。</a:t>
              </a:r>
            </a:p>
          </p:txBody>
        </p:sp>
      </p:grpSp>
      <p:grpSp>
        <p:nvGrpSpPr>
          <p:cNvPr id="2" name="组合 1"/>
          <p:cNvGrpSpPr/>
          <p:nvPr>
            <p:custDataLst>
              <p:tags r:id="rId2"/>
            </p:custDataLst>
          </p:nvPr>
        </p:nvGrpSpPr>
        <p:grpSpPr>
          <a:xfrm>
            <a:off x="228600" y="3766185"/>
            <a:ext cx="5105400" cy="2468880"/>
            <a:chOff x="1674284" y="1415740"/>
            <a:chExt cx="2540302" cy="1871757"/>
          </a:xfrm>
        </p:grpSpPr>
        <p:grpSp>
          <p:nvGrpSpPr>
            <p:cNvPr id="3" name="组合 2"/>
            <p:cNvGrpSpPr/>
            <p:nvPr/>
          </p:nvGrpSpPr>
          <p:grpSpPr>
            <a:xfrm>
              <a:off x="1674284" y="1415740"/>
              <a:ext cx="2540302" cy="1871757"/>
              <a:chOff x="953176" y="1429133"/>
              <a:chExt cx="2540302" cy="1188044"/>
            </a:xfrm>
          </p:grpSpPr>
          <p:sp>
            <p:nvSpPr>
              <p:cNvPr id="4" name="矩形: 圆角 83"/>
              <p:cNvSpPr/>
              <p:nvPr>
                <p:custDataLst>
                  <p:tags r:id="rId7"/>
                </p:custDataLst>
              </p:nvPr>
            </p:nvSpPr>
            <p:spPr>
              <a:xfrm>
                <a:off x="953176" y="1429133"/>
                <a:ext cx="2540302" cy="1188044"/>
              </a:xfrm>
              <a:prstGeom prst="roundRect">
                <a:avLst>
                  <a:gd name="adj" fmla="val 988"/>
                </a:avLst>
              </a:prstGeom>
              <a:solidFill>
                <a:schemeClr val="bg1"/>
              </a:solidFill>
              <a:ln>
                <a:noFill/>
              </a:ln>
              <a:effectLst>
                <a:outerShdw blurRad="152400" sx="102000" sy="102000" algn="ctr" rotWithShape="0">
                  <a:srgbClr val="84B0C2">
                    <a:alpha val="8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Black" panose="020B0A04020102020204" pitchFamily="34" charset="0"/>
                </a:endParaRPr>
              </a:p>
            </p:txBody>
          </p:sp>
          <p:cxnSp>
            <p:nvCxnSpPr>
              <p:cNvPr id="5" name="直接连接符 4"/>
              <p:cNvCxnSpPr/>
              <p:nvPr>
                <p:custDataLst>
                  <p:tags r:id="rId8"/>
                </p:custDataLst>
              </p:nvPr>
            </p:nvCxnSpPr>
            <p:spPr>
              <a:xfrm>
                <a:off x="969844" y="1436276"/>
                <a:ext cx="2505075" cy="0"/>
              </a:xfrm>
              <a:prstGeom prst="line">
                <a:avLst/>
              </a:prstGeom>
              <a:ln w="76200" cap="rnd">
                <a:solidFill>
                  <a:srgbClr val="508AA0"/>
                </a:solidFill>
              </a:ln>
            </p:spPr>
            <p:style>
              <a:lnRef idx="1">
                <a:schemeClr val="accent1"/>
              </a:lnRef>
              <a:fillRef idx="0">
                <a:schemeClr val="accent1"/>
              </a:fillRef>
              <a:effectRef idx="0">
                <a:schemeClr val="accent1"/>
              </a:effectRef>
              <a:fontRef idx="minor">
                <a:schemeClr val="tx1"/>
              </a:fontRef>
            </p:style>
          </p:cxnSp>
        </p:grpSp>
        <p:sp>
          <p:nvSpPr>
            <p:cNvPr id="6" name="文本框 5"/>
            <p:cNvSpPr txBox="1"/>
            <p:nvPr>
              <p:custDataLst>
                <p:tags r:id="rId5"/>
              </p:custDataLst>
            </p:nvPr>
          </p:nvSpPr>
          <p:spPr>
            <a:xfrm>
              <a:off x="1764094" y="1573547"/>
              <a:ext cx="2343952" cy="302352"/>
            </a:xfrm>
            <a:prstGeom prst="rect">
              <a:avLst/>
            </a:prstGeom>
            <a:noFill/>
          </p:spPr>
          <p:txBody>
            <a:bodyPr wrap="square" rtlCol="0">
              <a:spAutoFit/>
            </a:bodyPr>
            <a:lstStyle/>
            <a:p>
              <a:r>
                <a:rPr lang="zh-CN" altLang="en-US" sz="2000" b="1" dirty="0">
                  <a:solidFill>
                    <a:schemeClr val="tx1"/>
                  </a:solidFill>
                  <a:latin typeface="Arial Black" panose="020B0A04020102020204" pitchFamily="34" charset="0"/>
                  <a:ea typeface="+mj-ea"/>
                </a:rPr>
                <a:t>流行病学数据</a:t>
              </a:r>
            </a:p>
          </p:txBody>
        </p:sp>
        <p:sp>
          <p:nvSpPr>
            <p:cNvPr id="15" name="文本框 14"/>
            <p:cNvSpPr txBox="1"/>
            <p:nvPr>
              <p:custDataLst>
                <p:tags r:id="rId6"/>
              </p:custDataLst>
            </p:nvPr>
          </p:nvSpPr>
          <p:spPr>
            <a:xfrm>
              <a:off x="1745692" y="1874564"/>
              <a:ext cx="2423998" cy="1171064"/>
            </a:xfrm>
            <a:prstGeom prst="rect">
              <a:avLst/>
            </a:prstGeom>
            <a:noFill/>
          </p:spPr>
          <p:txBody>
            <a:bodyPr wrap="square" rtlCol="0">
              <a:spAutoFit/>
            </a:bodyPr>
            <a:lstStyle/>
            <a:p>
              <a:pPr indent="0" algn="just">
                <a:lnSpc>
                  <a:spcPct val="120000"/>
                </a:lnSpc>
                <a:buClr>
                  <a:schemeClr val="accent1"/>
                </a:buClr>
                <a:buFont typeface="Wingdings" panose="05000000000000000000" pitchFamily="2" charset="2"/>
                <a:buNone/>
              </a:pPr>
              <a:r>
                <a:rPr lang="zh-CN" altLang="en-US" sz="1600" dirty="0">
                  <a:solidFill>
                    <a:schemeClr val="tx1">
                      <a:lumMod val="75000"/>
                      <a:lumOff val="25000"/>
                    </a:schemeClr>
                  </a:solidFill>
                  <a:latin typeface="微软雅黑" panose="020B0503020204020204" pitchFamily="34" charset="-122"/>
                  <a:ea typeface="微软雅黑" panose="020B0503020204020204" pitchFamily="34" charset="-122"/>
                  <a:cs typeface="MiSans Normal" panose="00000500000000000000" charset="-122"/>
                </a:rPr>
                <a:t>我国重症肌无力的发病率约为0.68/10万人</a:t>
              </a:r>
              <a:r>
                <a:rPr lang="zh-CN" altLang="en-US" sz="1600" baseline="30000" dirty="0">
                  <a:solidFill>
                    <a:schemeClr val="tx1">
                      <a:lumMod val="75000"/>
                      <a:lumOff val="25000"/>
                    </a:schemeClr>
                  </a:solidFill>
                  <a:latin typeface="微软雅黑" panose="020B0503020204020204" pitchFamily="34" charset="-122"/>
                  <a:ea typeface="微软雅黑" panose="020B0503020204020204" pitchFamily="34" charset="-122"/>
                  <a:cs typeface="MiSans Normal" panose="00000500000000000000" charset="-122"/>
                </a:rPr>
                <a:t>[2]</a:t>
              </a:r>
              <a:r>
                <a:rPr lang="zh-CN" altLang="en-US" sz="1600" dirty="0">
                  <a:solidFill>
                    <a:schemeClr val="tx1">
                      <a:lumMod val="75000"/>
                      <a:lumOff val="25000"/>
                    </a:schemeClr>
                  </a:solidFill>
                  <a:latin typeface="微软雅黑" panose="020B0503020204020204" pitchFamily="34" charset="-122"/>
                  <a:ea typeface="微软雅黑" panose="020B0503020204020204" pitchFamily="34" charset="-122"/>
                  <a:cs typeface="MiSans Normal" panose="00000500000000000000" charset="-122"/>
                </a:rPr>
                <a:t>，按发病率测算我国重症肌无力患者约20万人。 </a:t>
              </a:r>
            </a:p>
            <a:p>
              <a:pPr indent="0" algn="just">
                <a:lnSpc>
                  <a:spcPct val="120000"/>
                </a:lnSpc>
                <a:buClr>
                  <a:schemeClr val="accent1"/>
                </a:buClr>
                <a:buFont typeface="Wingdings" panose="05000000000000000000" pitchFamily="2" charset="2"/>
                <a:buNone/>
              </a:pPr>
              <a:r>
                <a:rPr lang="zh-CN" altLang="en-US" sz="1600" dirty="0">
                  <a:solidFill>
                    <a:schemeClr val="tx1">
                      <a:lumMod val="75000"/>
                      <a:lumOff val="25000"/>
                    </a:schemeClr>
                  </a:solidFill>
                  <a:latin typeface="微软雅黑" panose="020B0503020204020204" pitchFamily="34" charset="-122"/>
                  <a:ea typeface="微软雅黑" panose="020B0503020204020204" pitchFamily="34" charset="-122"/>
                  <a:cs typeface="MiSans Normal" panose="00000500000000000000" charset="-122"/>
                </a:rPr>
                <a:t>约60%的全身型重症肌无力患者会出现延髓肌受累</a:t>
              </a:r>
              <a:r>
                <a:rPr lang="zh-CN" altLang="en-US" sz="1600" baseline="30000" dirty="0">
                  <a:solidFill>
                    <a:schemeClr val="tx1">
                      <a:lumMod val="75000"/>
                      <a:lumOff val="25000"/>
                    </a:schemeClr>
                  </a:solidFill>
                  <a:latin typeface="微软雅黑" panose="020B0503020204020204" pitchFamily="34" charset="-122"/>
                  <a:ea typeface="微软雅黑" panose="020B0503020204020204" pitchFamily="34" charset="-122"/>
                  <a:cs typeface="MiSans Normal" panose="00000500000000000000" charset="-122"/>
                </a:rPr>
                <a:t>[3]</a:t>
              </a:r>
            </a:p>
            <a:p>
              <a:pPr indent="0" algn="just">
                <a:lnSpc>
                  <a:spcPct val="120000"/>
                </a:lnSpc>
                <a:buClr>
                  <a:schemeClr val="accent1"/>
                </a:buClr>
                <a:buFont typeface="Wingdings" panose="05000000000000000000" pitchFamily="2" charset="2"/>
                <a:buNone/>
              </a:pPr>
              <a:r>
                <a:rPr lang="zh-CN" altLang="en-US" sz="1600" dirty="0">
                  <a:solidFill>
                    <a:schemeClr val="tx1">
                      <a:lumMod val="75000"/>
                      <a:lumOff val="25000"/>
                    </a:schemeClr>
                  </a:solidFill>
                  <a:latin typeface="微软雅黑" panose="020B0503020204020204" pitchFamily="34" charset="-122"/>
                  <a:ea typeface="微软雅黑" panose="020B0503020204020204" pitchFamily="34" charset="-122"/>
                  <a:cs typeface="MiSans Normal" panose="00000500000000000000" charset="-122"/>
                </a:rPr>
                <a:t>15%~20% 的重症肌无力患者会发生呼吸困难甚至呼吸衰竭</a:t>
              </a:r>
              <a:r>
                <a:rPr lang="zh-CN" altLang="en-US" sz="1600" baseline="30000" dirty="0">
                  <a:solidFill>
                    <a:schemeClr val="tx1">
                      <a:lumMod val="75000"/>
                      <a:lumOff val="25000"/>
                    </a:schemeClr>
                  </a:solidFill>
                  <a:latin typeface="微软雅黑" panose="020B0503020204020204" pitchFamily="34" charset="-122"/>
                  <a:ea typeface="微软雅黑" panose="020B0503020204020204" pitchFamily="34" charset="-122"/>
                  <a:cs typeface="MiSans Normal" panose="00000500000000000000" charset="-122"/>
                </a:rPr>
                <a:t>[4]</a:t>
              </a:r>
            </a:p>
          </p:txBody>
        </p:sp>
      </p:grpSp>
      <p:grpSp>
        <p:nvGrpSpPr>
          <p:cNvPr id="154" name="组合 153"/>
          <p:cNvGrpSpPr/>
          <p:nvPr/>
        </p:nvGrpSpPr>
        <p:grpSpPr>
          <a:xfrm>
            <a:off x="5657128" y="1022350"/>
            <a:ext cx="6239510" cy="5212715"/>
            <a:chOff x="459422" y="2557721"/>
            <a:chExt cx="3063240" cy="5930270"/>
          </a:xfrm>
        </p:grpSpPr>
        <p:sp>
          <p:nvSpPr>
            <p:cNvPr id="156" name="矩形: 圆角 155"/>
            <p:cNvSpPr/>
            <p:nvPr/>
          </p:nvSpPr>
          <p:spPr>
            <a:xfrm>
              <a:off x="459422" y="2606734"/>
              <a:ext cx="3063240" cy="5881257"/>
            </a:xfrm>
            <a:prstGeom prst="roundRect">
              <a:avLst>
                <a:gd name="adj" fmla="val 3867"/>
              </a:avLst>
            </a:prstGeom>
            <a:solidFill>
              <a:schemeClr val="bg1"/>
            </a:solidFill>
            <a:ln>
              <a:noFill/>
            </a:ln>
            <a:effectLst>
              <a:outerShdw blurRad="241300" sx="102000" sy="102000" algn="ctr" rotWithShape="0">
                <a:srgbClr val="84B0C2">
                  <a:alpha val="40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600" dirty="0">
                <a:latin typeface="Arial Black" panose="020B0A04020102020204" pitchFamily="34" charset="0"/>
              </a:endParaRPr>
            </a:p>
          </p:txBody>
        </p:sp>
        <p:grpSp>
          <p:nvGrpSpPr>
            <p:cNvPr id="157" name="组合 156"/>
            <p:cNvGrpSpPr/>
            <p:nvPr/>
          </p:nvGrpSpPr>
          <p:grpSpPr>
            <a:xfrm>
              <a:off x="747479" y="2557721"/>
              <a:ext cx="2487125" cy="856057"/>
              <a:chOff x="1560183" y="1394812"/>
              <a:chExt cx="3127706" cy="1209730"/>
            </a:xfrm>
          </p:grpSpPr>
          <p:grpSp>
            <p:nvGrpSpPr>
              <p:cNvPr id="158" name="组合 157"/>
              <p:cNvGrpSpPr/>
              <p:nvPr/>
            </p:nvGrpSpPr>
            <p:grpSpPr>
              <a:xfrm>
                <a:off x="1560183" y="1394812"/>
                <a:ext cx="3127706" cy="1209730"/>
                <a:chOff x="4523883" y="1944966"/>
                <a:chExt cx="3144235" cy="1216125"/>
              </a:xfrm>
              <a:effectLst>
                <a:outerShdw blurRad="50800" dist="38100" dir="5400000" algn="t" rotWithShape="0">
                  <a:schemeClr val="accent1">
                    <a:alpha val="40000"/>
                  </a:schemeClr>
                </a:outerShdw>
              </a:effectLst>
            </p:grpSpPr>
            <p:sp>
              <p:nvSpPr>
                <p:cNvPr id="160" name="矩形: 圆顶角 159"/>
                <p:cNvSpPr/>
                <p:nvPr/>
              </p:nvSpPr>
              <p:spPr>
                <a:xfrm>
                  <a:off x="4523883" y="1944967"/>
                  <a:ext cx="3144235" cy="99743"/>
                </a:xfrm>
                <a:prstGeom prst="round2SameRect">
                  <a:avLst>
                    <a:gd name="adj1" fmla="val 50000"/>
                    <a:gd name="adj2" fmla="val 0"/>
                  </a:avLst>
                </a:prstGeom>
                <a:solidFill>
                  <a:schemeClr val="accent1">
                    <a:lumMod val="75000"/>
                  </a:schemeClr>
                </a:solidFill>
                <a:ln w="12700" cap="flat" cmpd="sng" algn="ctr">
                  <a:noFill/>
                  <a:prstDash val="solid"/>
                  <a:miter lim="800000"/>
                </a:ln>
                <a:effectLst/>
              </p:spPr>
              <p:txBody>
                <a:bodyPr rtlCol="0" anchor="ctr"/>
                <a:lstStyle/>
                <a:p>
                  <a:pPr algn="ctr">
                    <a:spcBef>
                      <a:spcPct val="0"/>
                    </a:spcBef>
                    <a:spcAft>
                      <a:spcPct val="0"/>
                    </a:spcAft>
                  </a:pPr>
                  <a:endParaRPr lang="zh-CN" altLang="en-US" sz="1600" kern="0">
                    <a:solidFill>
                      <a:prstClr val="white"/>
                    </a:solidFill>
                    <a:latin typeface="+mn-ea"/>
                    <a:ea typeface="+mn-ea"/>
                    <a:cs typeface="+mn-ea"/>
                    <a:sym typeface="+mn-lt"/>
                  </a:endParaRPr>
                </a:p>
              </p:txBody>
            </p:sp>
            <p:sp>
              <p:nvSpPr>
                <p:cNvPr id="161" name="任意多边形: 形状 160" descr="D:\51PPT模板网\51pptmoban.com\图片.jpg"/>
                <p:cNvSpPr/>
                <p:nvPr/>
              </p:nvSpPr>
              <p:spPr>
                <a:xfrm>
                  <a:off x="4572753" y="1944966"/>
                  <a:ext cx="3046894" cy="1216125"/>
                </a:xfrm>
                <a:custGeom>
                  <a:avLst/>
                  <a:gdLst>
                    <a:gd name="connsiteX0" fmla="*/ 9463 w 5671603"/>
                    <a:gd name="connsiteY0" fmla="*/ 0 h 642809"/>
                    <a:gd name="connsiteX1" fmla="*/ 772663 w 5671603"/>
                    <a:gd name="connsiteY1" fmla="*/ 0 h 642809"/>
                    <a:gd name="connsiteX2" fmla="*/ 1678703 w 5671603"/>
                    <a:gd name="connsiteY2" fmla="*/ 0 h 642809"/>
                    <a:gd name="connsiteX3" fmla="*/ 1992767 w 5671603"/>
                    <a:gd name="connsiteY3" fmla="*/ 0 h 642809"/>
                    <a:gd name="connsiteX4" fmla="*/ 2565400 w 5671603"/>
                    <a:gd name="connsiteY4" fmla="*/ 0 h 642809"/>
                    <a:gd name="connsiteX5" fmla="*/ 2803588 w 5671603"/>
                    <a:gd name="connsiteY5" fmla="*/ 0 h 642809"/>
                    <a:gd name="connsiteX6" fmla="*/ 2868015 w 5671603"/>
                    <a:gd name="connsiteY6" fmla="*/ 0 h 642809"/>
                    <a:gd name="connsiteX7" fmla="*/ 3106203 w 5671603"/>
                    <a:gd name="connsiteY7" fmla="*/ 0 h 642809"/>
                    <a:gd name="connsiteX8" fmla="*/ 3678836 w 5671603"/>
                    <a:gd name="connsiteY8" fmla="*/ 0 h 642809"/>
                    <a:gd name="connsiteX9" fmla="*/ 3992900 w 5671603"/>
                    <a:gd name="connsiteY9" fmla="*/ 0 h 642809"/>
                    <a:gd name="connsiteX10" fmla="*/ 4898940 w 5671603"/>
                    <a:gd name="connsiteY10" fmla="*/ 0 h 642809"/>
                    <a:gd name="connsiteX11" fmla="*/ 5662140 w 5671603"/>
                    <a:gd name="connsiteY11" fmla="*/ 0 h 642809"/>
                    <a:gd name="connsiteX12" fmla="*/ 5300826 w 5671603"/>
                    <a:gd name="connsiteY12" fmla="*/ 111760 h 642809"/>
                    <a:gd name="connsiteX13" fmla="*/ 5173190 w 5671603"/>
                    <a:gd name="connsiteY13" fmla="*/ 461024 h 642809"/>
                    <a:gd name="connsiteX14" fmla="*/ 4898940 w 5671603"/>
                    <a:gd name="connsiteY14" fmla="*/ 642809 h 642809"/>
                    <a:gd name="connsiteX15" fmla="*/ 3992900 w 5671603"/>
                    <a:gd name="connsiteY15" fmla="*/ 642809 h 642809"/>
                    <a:gd name="connsiteX16" fmla="*/ 3106203 w 5671603"/>
                    <a:gd name="connsiteY16" fmla="*/ 642809 h 642809"/>
                    <a:gd name="connsiteX17" fmla="*/ 2565400 w 5671603"/>
                    <a:gd name="connsiteY17" fmla="*/ 642809 h 642809"/>
                    <a:gd name="connsiteX18" fmla="*/ 1678703 w 5671603"/>
                    <a:gd name="connsiteY18" fmla="*/ 642809 h 642809"/>
                    <a:gd name="connsiteX19" fmla="*/ 772663 w 5671603"/>
                    <a:gd name="connsiteY19" fmla="*/ 642809 h 642809"/>
                    <a:gd name="connsiteX20" fmla="*/ 498413 w 5671603"/>
                    <a:gd name="connsiteY20" fmla="*/ 461024 h 642809"/>
                    <a:gd name="connsiteX21" fmla="*/ 370777 w 5671603"/>
                    <a:gd name="connsiteY21" fmla="*/ 111760 h 642809"/>
                    <a:gd name="connsiteX22" fmla="*/ 9463 w 5671603"/>
                    <a:gd name="connsiteY22" fmla="*/ 0 h 642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671603" h="642809">
                      <a:moveTo>
                        <a:pt x="9463" y="0"/>
                      </a:moveTo>
                      <a:lnTo>
                        <a:pt x="772663" y="0"/>
                      </a:lnTo>
                      <a:lnTo>
                        <a:pt x="1678703" y="0"/>
                      </a:lnTo>
                      <a:lnTo>
                        <a:pt x="1992767" y="0"/>
                      </a:lnTo>
                      <a:lnTo>
                        <a:pt x="2565400" y="0"/>
                      </a:lnTo>
                      <a:lnTo>
                        <a:pt x="2803588" y="0"/>
                      </a:lnTo>
                      <a:lnTo>
                        <a:pt x="2868015" y="0"/>
                      </a:lnTo>
                      <a:lnTo>
                        <a:pt x="3106203" y="0"/>
                      </a:lnTo>
                      <a:lnTo>
                        <a:pt x="3678836" y="0"/>
                      </a:lnTo>
                      <a:lnTo>
                        <a:pt x="3992900" y="0"/>
                      </a:lnTo>
                      <a:lnTo>
                        <a:pt x="4898940" y="0"/>
                      </a:lnTo>
                      <a:lnTo>
                        <a:pt x="5662140" y="0"/>
                      </a:lnTo>
                      <a:cubicBezTo>
                        <a:pt x="5729121" y="18627"/>
                        <a:pt x="5422799" y="-41277"/>
                        <a:pt x="5300826" y="111760"/>
                      </a:cubicBezTo>
                      <a:lnTo>
                        <a:pt x="5173190" y="461024"/>
                      </a:lnTo>
                      <a:cubicBezTo>
                        <a:pt x="5128005" y="567851"/>
                        <a:pt x="5022226" y="642809"/>
                        <a:pt x="4898940" y="642809"/>
                      </a:cubicBezTo>
                      <a:lnTo>
                        <a:pt x="3992900" y="642809"/>
                      </a:lnTo>
                      <a:lnTo>
                        <a:pt x="3106203" y="642809"/>
                      </a:lnTo>
                      <a:lnTo>
                        <a:pt x="2565400" y="642809"/>
                      </a:lnTo>
                      <a:lnTo>
                        <a:pt x="1678703" y="642809"/>
                      </a:lnTo>
                      <a:lnTo>
                        <a:pt x="772663" y="642809"/>
                      </a:lnTo>
                      <a:cubicBezTo>
                        <a:pt x="649377" y="642809"/>
                        <a:pt x="543598" y="567851"/>
                        <a:pt x="498413" y="461024"/>
                      </a:cubicBezTo>
                      <a:lnTo>
                        <a:pt x="370777" y="111760"/>
                      </a:lnTo>
                      <a:cubicBezTo>
                        <a:pt x="248804" y="-41277"/>
                        <a:pt x="-57518" y="18627"/>
                        <a:pt x="9463" y="0"/>
                      </a:cubicBezTo>
                      <a:close/>
                    </a:path>
                  </a:pathLst>
                </a:custGeom>
                <a:gradFill>
                  <a:gsLst>
                    <a:gs pos="0">
                      <a:srgbClr val="84B0C2"/>
                    </a:gs>
                    <a:gs pos="44000">
                      <a:srgbClr val="508AA0"/>
                    </a:gs>
                  </a:gsLst>
                  <a:lin ang="2700000" scaled="0"/>
                </a:gradFill>
                <a:ln w="12700" cap="flat">
                  <a:noFill/>
                  <a:prstDash val="solid"/>
                  <a:miter/>
                </a:ln>
              </p:spPr>
              <p:txBody>
                <a:bodyPr rot="0" spcFirstLastPara="0" vertOverflow="overflow" horzOverflow="overflow" vert="horz" wrap="square" lIns="68580" tIns="34290" rIns="68580" bIns="34290" numCol="1" spcCol="0" rtlCol="0" fromWordArt="0" anchor="ctr" anchorCtr="0" forceAA="0" compatLnSpc="1">
                  <a:noAutofit/>
                </a:bodyPr>
                <a:lstStyle/>
                <a:p>
                  <a:endParaRPr lang="zh-CN" altLang="en-US" sz="1600">
                    <a:latin typeface="+mn-ea"/>
                    <a:ea typeface="+mn-ea"/>
                    <a:cs typeface="+mn-ea"/>
                    <a:sym typeface="+mn-lt"/>
                  </a:endParaRPr>
                </a:p>
              </p:txBody>
            </p:sp>
          </p:grpSp>
          <p:sp>
            <p:nvSpPr>
              <p:cNvPr id="159" name="Bullet1"/>
              <p:cNvSpPr txBox="1"/>
              <p:nvPr/>
            </p:nvSpPr>
            <p:spPr>
              <a:xfrm>
                <a:off x="1975747" y="1541817"/>
                <a:ext cx="2296582" cy="936137"/>
              </a:xfrm>
              <a:prstGeom prst="rect">
                <a:avLst/>
              </a:prstGeom>
              <a:noFill/>
            </p:spPr>
            <p:txBody>
              <a:bodyPr wrap="square" rtlCol="0" anchor="ctr" anchorCtr="0">
                <a:noAutofit/>
              </a:bodyPr>
              <a:lstStyle/>
              <a:p>
                <a:pPr algn="ctr">
                  <a:lnSpc>
                    <a:spcPct val="120000"/>
                  </a:lnSpc>
                </a:pPr>
                <a:r>
                  <a:rPr lang="zh-CN" altLang="en-US" sz="2000" b="1" dirty="0">
                    <a:solidFill>
                      <a:srgbClr val="FFFFFF"/>
                    </a:solidFill>
                    <a:latin typeface="+mn-ea"/>
                    <a:ea typeface="+mn-ea"/>
                    <a:cs typeface="+mn-ea"/>
                    <a:sym typeface="+mn-lt"/>
                  </a:rPr>
                  <a:t>目前国内已上市药物治疗现状</a:t>
                </a:r>
              </a:p>
            </p:txBody>
          </p:sp>
        </p:grpSp>
      </p:grpSp>
      <p:grpSp>
        <p:nvGrpSpPr>
          <p:cNvPr id="29" name="组合 28"/>
          <p:cNvGrpSpPr/>
          <p:nvPr/>
        </p:nvGrpSpPr>
        <p:grpSpPr>
          <a:xfrm>
            <a:off x="5830483" y="1981200"/>
            <a:ext cx="6209665" cy="3570605"/>
            <a:chOff x="8761" y="2832"/>
            <a:chExt cx="9779" cy="5623"/>
          </a:xfrm>
        </p:grpSpPr>
        <p:grpSp>
          <p:nvGrpSpPr>
            <p:cNvPr id="19" name="组合 18"/>
            <p:cNvGrpSpPr/>
            <p:nvPr/>
          </p:nvGrpSpPr>
          <p:grpSpPr>
            <a:xfrm>
              <a:off x="8761" y="3000"/>
              <a:ext cx="3320" cy="1664"/>
              <a:chOff x="8881" y="2996"/>
              <a:chExt cx="3320" cy="1664"/>
            </a:xfrm>
          </p:grpSpPr>
          <p:sp>
            <p:nvSpPr>
              <p:cNvPr id="39" name="文本框 38"/>
              <p:cNvSpPr txBox="1"/>
              <p:nvPr/>
            </p:nvSpPr>
            <p:spPr>
              <a:xfrm>
                <a:off x="8881" y="2996"/>
                <a:ext cx="3321" cy="862"/>
              </a:xfrm>
              <a:prstGeom prst="roundRect">
                <a:avLst>
                  <a:gd name="adj" fmla="val 16667"/>
                </a:avLst>
              </a:prstGeom>
              <a:solidFill>
                <a:srgbClr val="508AA0"/>
              </a:solidFill>
              <a:ln w="19050">
                <a:noFill/>
              </a:ln>
              <a:effectLst/>
            </p:spPr>
            <p:txBody>
              <a:bodyPr wrap="square" anchor="ctr">
                <a:noAutofit/>
              </a:bodyPr>
              <a:lstStyle/>
              <a:p>
                <a:pPr algn="ctr" rtl="0" fontAlgn="base" latinLnBrk="0">
                  <a:buNone/>
                </a:pPr>
                <a:r>
                  <a:rPr lang="zh-CN" altLang="en-US" b="1" i="0" dirty="0">
                    <a:solidFill>
                      <a:schemeClr val="bg1"/>
                    </a:solidFill>
                    <a:effectLst/>
                    <a:latin typeface="Arial Black" panose="020B0A04020102020204" pitchFamily="34" charset="0"/>
                  </a:rPr>
                  <a:t>基础对症治疗</a:t>
                </a:r>
              </a:p>
            </p:txBody>
          </p:sp>
          <p:sp>
            <p:nvSpPr>
              <p:cNvPr id="18" name="箭头: 下 17"/>
              <p:cNvSpPr/>
              <p:nvPr/>
            </p:nvSpPr>
            <p:spPr>
              <a:xfrm>
                <a:off x="10163" y="4014"/>
                <a:ext cx="757" cy="646"/>
              </a:xfrm>
              <a:prstGeom prst="downArrow">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Black" panose="020B0A04020102020204" pitchFamily="34" charset="0"/>
                </a:endParaRPr>
              </a:p>
            </p:txBody>
          </p:sp>
        </p:grpSp>
        <p:grpSp>
          <p:nvGrpSpPr>
            <p:cNvPr id="20" name="组合 19"/>
            <p:cNvGrpSpPr/>
            <p:nvPr/>
          </p:nvGrpSpPr>
          <p:grpSpPr>
            <a:xfrm>
              <a:off x="8761" y="4766"/>
              <a:ext cx="3321" cy="1712"/>
              <a:chOff x="8881" y="2765"/>
              <a:chExt cx="3321" cy="1712"/>
            </a:xfrm>
          </p:grpSpPr>
          <p:sp>
            <p:nvSpPr>
              <p:cNvPr id="21" name="文本框 20"/>
              <p:cNvSpPr txBox="1"/>
              <p:nvPr/>
            </p:nvSpPr>
            <p:spPr>
              <a:xfrm>
                <a:off x="8881" y="2765"/>
                <a:ext cx="3321" cy="862"/>
              </a:xfrm>
              <a:prstGeom prst="roundRect">
                <a:avLst>
                  <a:gd name="adj" fmla="val 16667"/>
                </a:avLst>
              </a:prstGeom>
              <a:solidFill>
                <a:srgbClr val="508AA0"/>
              </a:solidFill>
              <a:ln w="19050">
                <a:noFill/>
              </a:ln>
              <a:effectLst/>
            </p:spPr>
            <p:txBody>
              <a:bodyPr wrap="square" anchor="ctr">
                <a:noAutofit/>
              </a:bodyPr>
              <a:lstStyle/>
              <a:p>
                <a:pPr algn="ctr" rtl="0" fontAlgn="base" latinLnBrk="0">
                  <a:buNone/>
                </a:pPr>
                <a:r>
                  <a:rPr lang="zh-CN" altLang="en-US" b="1" i="0" dirty="0">
                    <a:solidFill>
                      <a:schemeClr val="bg1"/>
                    </a:solidFill>
                    <a:effectLst/>
                    <a:latin typeface="Arial Black" panose="020B0A04020102020204" pitchFamily="34" charset="0"/>
                  </a:rPr>
                  <a:t>免疫抑制治疗</a:t>
                </a:r>
              </a:p>
            </p:txBody>
          </p:sp>
          <p:sp>
            <p:nvSpPr>
              <p:cNvPr id="22" name="箭头: 下 17"/>
              <p:cNvSpPr/>
              <p:nvPr/>
            </p:nvSpPr>
            <p:spPr>
              <a:xfrm>
                <a:off x="10163" y="3831"/>
                <a:ext cx="757" cy="646"/>
              </a:xfrm>
              <a:prstGeom prst="downArrow">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Black" panose="020B0A04020102020204" pitchFamily="34" charset="0"/>
                </a:endParaRPr>
              </a:p>
            </p:txBody>
          </p:sp>
        </p:grpSp>
        <p:sp>
          <p:nvSpPr>
            <p:cNvPr id="24" name="文本框 23"/>
            <p:cNvSpPr txBox="1"/>
            <p:nvPr/>
          </p:nvSpPr>
          <p:spPr>
            <a:xfrm>
              <a:off x="8761" y="6541"/>
              <a:ext cx="3321" cy="862"/>
            </a:xfrm>
            <a:prstGeom prst="roundRect">
              <a:avLst>
                <a:gd name="adj" fmla="val 16667"/>
              </a:avLst>
            </a:prstGeom>
            <a:solidFill>
              <a:srgbClr val="508AA0"/>
            </a:solidFill>
            <a:ln w="19050">
              <a:noFill/>
            </a:ln>
            <a:effectLst/>
          </p:spPr>
          <p:txBody>
            <a:bodyPr wrap="square" anchor="ctr">
              <a:noAutofit/>
            </a:bodyPr>
            <a:lstStyle/>
            <a:p>
              <a:pPr algn="ctr" rtl="0" fontAlgn="base" latinLnBrk="0">
                <a:buNone/>
              </a:pPr>
              <a:r>
                <a:rPr lang="zh-CN" altLang="en-US" b="1" i="0" dirty="0">
                  <a:solidFill>
                    <a:schemeClr val="bg1"/>
                  </a:solidFill>
                  <a:effectLst/>
                  <a:latin typeface="Arial Black" panose="020B0A04020102020204" pitchFamily="34" charset="0"/>
                </a:rPr>
                <a:t>生物靶向治疗</a:t>
              </a:r>
            </a:p>
          </p:txBody>
        </p:sp>
        <p:sp>
          <p:nvSpPr>
            <p:cNvPr id="26" name="文本框 25"/>
            <p:cNvSpPr txBox="1"/>
            <p:nvPr/>
          </p:nvSpPr>
          <p:spPr>
            <a:xfrm>
              <a:off x="12179" y="2832"/>
              <a:ext cx="6361" cy="1476"/>
            </a:xfrm>
            <a:prstGeom prst="rect">
              <a:avLst/>
            </a:prstGeom>
            <a:noFill/>
          </p:spPr>
          <p:txBody>
            <a:bodyPr wrap="square" rtlCol="0" anchor="t">
              <a:spAutoFit/>
            </a:bodyPr>
            <a:lstStyle/>
            <a:p>
              <a:pPr algn="l" rtl="0" fontAlgn="base" latinLnBrk="0">
                <a:lnSpc>
                  <a:spcPts val="3300"/>
                </a:lnSpc>
                <a:buNone/>
              </a:pPr>
              <a:r>
                <a:rPr lang="zh-CN" altLang="en-US" b="1" dirty="0">
                  <a:solidFill>
                    <a:schemeClr val="tx1"/>
                  </a:solidFill>
                  <a:effectLst/>
                  <a:latin typeface="微软雅黑" panose="020B0503020204020204" pitchFamily="34" charset="-122"/>
                  <a:ea typeface="微软雅黑" panose="020B0503020204020204" pitchFamily="34" charset="-122"/>
                  <a:sym typeface="+mn-ea"/>
                </a:rPr>
                <a:t>溴吡斯的明普通片</a:t>
              </a:r>
              <a:endParaRPr lang="en-US" altLang="zh-CN" b="1" i="0" dirty="0">
                <a:solidFill>
                  <a:schemeClr val="tx1"/>
                </a:solidFill>
                <a:effectLst/>
                <a:latin typeface="微软雅黑" panose="020B0503020204020204" pitchFamily="34" charset="-122"/>
                <a:ea typeface="微软雅黑" panose="020B0503020204020204" pitchFamily="34" charset="-122"/>
              </a:endParaRPr>
            </a:p>
            <a:p>
              <a:pPr indent="0" fontAlgn="base">
                <a:lnSpc>
                  <a:spcPts val="3300"/>
                </a:lnSpc>
                <a:buSzPct val="80000"/>
                <a:buFont typeface="Arial" panose="020B0604020202020204" pitchFamily="34" charset="0"/>
                <a:buNone/>
              </a:pPr>
              <a:r>
                <a:rPr lang="zh-CN" altLang="en-US" sz="2400" b="1" dirty="0">
                  <a:solidFill>
                    <a:srgbClr val="C00000"/>
                  </a:solidFill>
                  <a:effectLst/>
                  <a:latin typeface="微软雅黑" panose="020B0503020204020204" pitchFamily="34" charset="-122"/>
                  <a:ea typeface="微软雅黑" panose="020B0503020204020204" pitchFamily="34" charset="-122"/>
                  <a:sym typeface="+mn-ea"/>
                </a:rPr>
                <a:t>起效快、安全性良好但短效</a:t>
              </a:r>
            </a:p>
          </p:txBody>
        </p:sp>
        <p:sp>
          <p:nvSpPr>
            <p:cNvPr id="27" name="文本框 26"/>
            <p:cNvSpPr txBox="1"/>
            <p:nvPr/>
          </p:nvSpPr>
          <p:spPr>
            <a:xfrm>
              <a:off x="12179" y="4512"/>
              <a:ext cx="5537" cy="1476"/>
            </a:xfrm>
            <a:prstGeom prst="rect">
              <a:avLst/>
            </a:prstGeom>
            <a:noFill/>
          </p:spPr>
          <p:txBody>
            <a:bodyPr wrap="square" rtlCol="0" anchor="t">
              <a:spAutoFit/>
            </a:bodyPr>
            <a:lstStyle/>
            <a:p>
              <a:pPr algn="l" rtl="0" fontAlgn="base" latinLnBrk="0">
                <a:lnSpc>
                  <a:spcPts val="3300"/>
                </a:lnSpc>
                <a:buClrTx/>
                <a:buSzTx/>
                <a:buFontTx/>
                <a:buNone/>
              </a:pPr>
              <a:r>
                <a:rPr lang="zh-CN" altLang="en-US" sz="1800" b="1" dirty="0">
                  <a:effectLst/>
                  <a:latin typeface="微软雅黑" panose="020B0503020204020204" pitchFamily="34" charset="-122"/>
                  <a:ea typeface="微软雅黑" panose="020B0503020204020204" pitchFamily="34" charset="-122"/>
                  <a:sym typeface="+mn-ea"/>
                </a:rPr>
                <a:t>激素、环孢素等</a:t>
              </a:r>
            </a:p>
            <a:p>
              <a:pPr indent="0" fontAlgn="base">
                <a:lnSpc>
                  <a:spcPts val="3300"/>
                </a:lnSpc>
                <a:buSzPct val="80000"/>
                <a:buFont typeface="Arial" panose="020B0604020202020204" pitchFamily="34" charset="0"/>
                <a:buNone/>
              </a:pPr>
              <a:r>
                <a:rPr lang="zh-CN" altLang="en-US" sz="2400" b="1" dirty="0">
                  <a:solidFill>
                    <a:srgbClr val="C00000"/>
                  </a:solidFill>
                  <a:effectLst/>
                  <a:latin typeface="微软雅黑" panose="020B0503020204020204" pitchFamily="34" charset="-122"/>
                  <a:ea typeface="微软雅黑" panose="020B0503020204020204" pitchFamily="34" charset="-122"/>
                  <a:sym typeface="+mn-ea"/>
                </a:rPr>
                <a:t>起效慢、副作用大</a:t>
              </a:r>
            </a:p>
          </p:txBody>
        </p:sp>
        <p:sp>
          <p:nvSpPr>
            <p:cNvPr id="28" name="文本框 27"/>
            <p:cNvSpPr txBox="1"/>
            <p:nvPr/>
          </p:nvSpPr>
          <p:spPr>
            <a:xfrm>
              <a:off x="12179" y="6312"/>
              <a:ext cx="6028" cy="2143"/>
            </a:xfrm>
            <a:prstGeom prst="rect">
              <a:avLst/>
            </a:prstGeom>
            <a:noFill/>
          </p:spPr>
          <p:txBody>
            <a:bodyPr wrap="square" rtlCol="0" anchor="t">
              <a:spAutoFit/>
            </a:bodyPr>
            <a:lstStyle/>
            <a:p>
              <a:pPr indent="0" fontAlgn="base">
                <a:lnSpc>
                  <a:spcPts val="3300"/>
                </a:lnSpc>
                <a:buSzPct val="80000"/>
                <a:buFont typeface="Arial" panose="020B0604020202020204" pitchFamily="34" charset="0"/>
                <a:buNone/>
              </a:pPr>
              <a:r>
                <a:rPr lang="zh-CN" altLang="en-US" sz="1800" b="1" dirty="0">
                  <a:effectLst/>
                  <a:latin typeface="微软雅黑" panose="020B0503020204020204" pitchFamily="34" charset="-122"/>
                  <a:ea typeface="微软雅黑" panose="020B0503020204020204" pitchFamily="34" charset="-122"/>
                  <a:sym typeface="+mn-ea"/>
                </a:rPr>
                <a:t>依库珠单抗、艾加莫德、泰它西普</a:t>
              </a:r>
              <a:r>
                <a:rPr lang="zh-CN" altLang="en-US" sz="2400" b="1" dirty="0">
                  <a:solidFill>
                    <a:srgbClr val="C00000"/>
                  </a:solidFill>
                  <a:effectLst/>
                  <a:latin typeface="微软雅黑" panose="020B0503020204020204" pitchFamily="34" charset="-122"/>
                  <a:ea typeface="微软雅黑" panose="020B0503020204020204" pitchFamily="34" charset="-122"/>
                  <a:sym typeface="+mn-ea"/>
                </a:rPr>
                <a:t>仅限抗</a:t>
              </a:r>
              <a:r>
                <a:rPr lang="en-US" altLang="zh-CN" sz="2400" b="1" dirty="0">
                  <a:solidFill>
                    <a:srgbClr val="C00000"/>
                  </a:solidFill>
                  <a:effectLst/>
                  <a:latin typeface="微软雅黑" panose="020B0503020204020204" pitchFamily="34" charset="-122"/>
                  <a:ea typeface="微软雅黑" panose="020B0503020204020204" pitchFamily="34" charset="-122"/>
                  <a:sym typeface="+mn-ea"/>
                </a:rPr>
                <a:t>AChR</a:t>
              </a:r>
              <a:r>
                <a:rPr lang="zh-CN" altLang="en-US" sz="2400" b="1" dirty="0">
                  <a:solidFill>
                    <a:srgbClr val="C00000"/>
                  </a:solidFill>
                  <a:effectLst/>
                  <a:latin typeface="微软雅黑" panose="020B0503020204020204" pitchFamily="34" charset="-122"/>
                  <a:ea typeface="微软雅黑" panose="020B0503020204020204" pitchFamily="34" charset="-122"/>
                  <a:sym typeface="+mn-ea"/>
                </a:rPr>
                <a:t>抗体阳性患者价格高昂</a:t>
              </a:r>
            </a:p>
          </p:txBody>
        </p:sp>
      </p:grpSp>
      <p:sp>
        <p:nvSpPr>
          <p:cNvPr id="9" name="矩形: 圆角 5"/>
          <p:cNvSpPr/>
          <p:nvPr>
            <p:custDataLst>
              <p:tags r:id="rId3"/>
            </p:custDataLst>
          </p:nvPr>
        </p:nvSpPr>
        <p:spPr>
          <a:xfrm>
            <a:off x="5800091" y="5552332"/>
            <a:ext cx="5008903" cy="373380"/>
          </a:xfrm>
          <a:prstGeom prst="roundRect">
            <a:avLst/>
          </a:prstGeom>
          <a:noFill/>
          <a:ln>
            <a:noFill/>
          </a:ln>
          <a:effectLst>
            <a:innerShdw blurRad="127000">
              <a:schemeClr val="bg1">
                <a:alpha val="7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zh-CN" altLang="en-US" sz="1200" dirty="0">
                <a:solidFill>
                  <a:schemeClr val="tx1"/>
                </a:solidFill>
                <a:latin typeface="微软雅黑" panose="020B0503020204020204" pitchFamily="34" charset="-122"/>
                <a:ea typeface="微软雅黑" panose="020B0503020204020204" pitchFamily="34" charset="-122"/>
                <a:cs typeface="MiSans Normal" panose="00000500000000000000" charset="-122"/>
                <a:sym typeface="+mn-ea"/>
              </a:rPr>
              <a:t>重症肌无力《第一批罕见病目录》：国卫医发</a:t>
            </a:r>
            <a:r>
              <a:rPr lang="en-US" altLang="zh-CN" sz="1200" dirty="0">
                <a:solidFill>
                  <a:schemeClr val="tx1"/>
                </a:solidFill>
                <a:latin typeface="微软雅黑" panose="020B0503020204020204" pitchFamily="34" charset="-122"/>
                <a:ea typeface="微软雅黑" panose="020B0503020204020204" pitchFamily="34" charset="-122"/>
                <a:cs typeface="MiSans Normal" panose="00000500000000000000" charset="-122"/>
                <a:sym typeface="+mn-ea"/>
              </a:rPr>
              <a:t>〔2018〕10</a:t>
            </a:r>
            <a:r>
              <a:rPr lang="zh-CN" altLang="en-US" sz="1200" dirty="0">
                <a:solidFill>
                  <a:schemeClr val="tx1"/>
                </a:solidFill>
                <a:latin typeface="微软雅黑" panose="020B0503020204020204" pitchFamily="34" charset="-122"/>
                <a:ea typeface="微软雅黑" panose="020B0503020204020204" pitchFamily="34" charset="-122"/>
                <a:cs typeface="MiSans Normal" panose="00000500000000000000" charset="-122"/>
                <a:sym typeface="+mn-ea"/>
              </a:rPr>
              <a:t>号</a:t>
            </a:r>
          </a:p>
        </p:txBody>
      </p:sp>
      <p:sp>
        <p:nvSpPr>
          <p:cNvPr id="10" name="矩形: 圆角 5"/>
          <p:cNvSpPr/>
          <p:nvPr>
            <p:custDataLst>
              <p:tags r:id="rId4"/>
            </p:custDataLst>
          </p:nvPr>
        </p:nvSpPr>
        <p:spPr>
          <a:xfrm>
            <a:off x="5800091" y="5907077"/>
            <a:ext cx="6239509" cy="336714"/>
          </a:xfrm>
          <a:prstGeom prst="roundRect">
            <a:avLst/>
          </a:prstGeom>
          <a:noFill/>
          <a:ln>
            <a:noFill/>
          </a:ln>
          <a:effectLst>
            <a:innerShdw blurRad="127000">
              <a:schemeClr val="bg1">
                <a:alpha val="7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r>
              <a:rPr lang="zh-CN" altLang="en-US" sz="1200" dirty="0">
                <a:solidFill>
                  <a:schemeClr val="tx1"/>
                </a:solidFill>
                <a:latin typeface="微软雅黑" panose="020B0503020204020204" pitchFamily="34" charset="-122"/>
                <a:ea typeface="微软雅黑" panose="020B0503020204020204" pitchFamily="34" charset="-122"/>
                <a:cs typeface="MiSans Normal" panose="00000500000000000000" charset="-122"/>
                <a:sym typeface="+mn-ea"/>
              </a:rPr>
              <a:t>溴吡斯的明《国家临床必需易短缺药品重点监测清单》国卫办药政发〔2020〕25号</a:t>
            </a:r>
          </a:p>
        </p:txBody>
      </p:sp>
      <p:sp>
        <p:nvSpPr>
          <p:cNvPr id="11" name="文本框 10"/>
          <p:cNvSpPr txBox="1"/>
          <p:nvPr/>
        </p:nvSpPr>
        <p:spPr>
          <a:xfrm>
            <a:off x="304800" y="6574536"/>
            <a:ext cx="11887200" cy="215444"/>
          </a:xfrm>
          <a:prstGeom prst="rect">
            <a:avLst/>
          </a:prstGeom>
          <a:noFill/>
        </p:spPr>
        <p:txBody>
          <a:bodyPr wrap="square" rtlCol="0">
            <a:spAutoFit/>
          </a:bodyPr>
          <a:lstStyle/>
          <a:p>
            <a:r>
              <a:rPr lang="zh-CN" altLang="en-US" sz="800" dirty="0">
                <a:latin typeface="+mn-ea"/>
              </a:rPr>
              <a:t>参考文献：</a:t>
            </a:r>
            <a:r>
              <a:rPr lang="en-US" altLang="zh-CN" sz="800" dirty="0">
                <a:latin typeface="+mn-ea"/>
              </a:rPr>
              <a:t>1. </a:t>
            </a:r>
            <a:r>
              <a:rPr lang="en-US" altLang="zh-CN" sz="800" dirty="0" err="1">
                <a:latin typeface="+mn-ea"/>
              </a:rPr>
              <a:t>Zisimopoulou</a:t>
            </a:r>
            <a:r>
              <a:rPr lang="en-US" altLang="zh-CN" sz="800" dirty="0">
                <a:latin typeface="+mn-ea"/>
              </a:rPr>
              <a:t> </a:t>
            </a:r>
            <a:r>
              <a:rPr lang="en-US" altLang="zh-CN" sz="800" dirty="0" err="1">
                <a:latin typeface="+mn-ea"/>
              </a:rPr>
              <a:t>P,et</a:t>
            </a:r>
            <a:r>
              <a:rPr lang="en-US" altLang="zh-CN" sz="800" dirty="0">
                <a:latin typeface="+mn-ea"/>
              </a:rPr>
              <a:t> al. J </a:t>
            </a:r>
            <a:r>
              <a:rPr lang="en-US" altLang="zh-CN" sz="800" dirty="0" err="1">
                <a:latin typeface="+mn-ea"/>
              </a:rPr>
              <a:t>Autoimmun</a:t>
            </a:r>
            <a:r>
              <a:rPr lang="en-US" altLang="zh-CN" sz="800" dirty="0">
                <a:latin typeface="+mn-ea"/>
              </a:rPr>
              <a:t>. 2014 Aug;52:139-45.       2. </a:t>
            </a:r>
            <a:r>
              <a:rPr lang="zh-CN" altLang="zh-CN" sz="800" kern="100" dirty="0">
                <a:solidFill>
                  <a:srgbClr val="231F20"/>
                </a:solidFill>
                <a:latin typeface="+mn-ea"/>
                <a:cs typeface="FZSSK--GBK1-0"/>
              </a:rPr>
              <a:t>中国重症肌无力诊断和治疗指南（</a:t>
            </a:r>
            <a:r>
              <a:rPr lang="en-US" altLang="zh-CN" sz="800" kern="100" dirty="0">
                <a:solidFill>
                  <a:srgbClr val="231F20"/>
                </a:solidFill>
                <a:latin typeface="+mn-ea"/>
                <a:cs typeface="FZSSK--GBK1-0"/>
              </a:rPr>
              <a:t>2025</a:t>
            </a:r>
            <a:r>
              <a:rPr lang="zh-CN" altLang="zh-CN" sz="800" kern="100" dirty="0">
                <a:solidFill>
                  <a:srgbClr val="231F20"/>
                </a:solidFill>
                <a:latin typeface="+mn-ea"/>
                <a:cs typeface="FZSSK--GBK1-0"/>
              </a:rPr>
              <a:t>版）</a:t>
            </a:r>
            <a:r>
              <a:rPr lang="en-US" altLang="zh-CN" sz="800" kern="100" dirty="0">
                <a:solidFill>
                  <a:srgbClr val="231F20"/>
                </a:solidFill>
                <a:latin typeface="+mn-ea"/>
                <a:cs typeface="FZSSK--GBK1-0"/>
              </a:rPr>
              <a:t>      3. </a:t>
            </a:r>
            <a:r>
              <a:rPr lang="nl-NL" altLang="zh-CN" sz="800" dirty="0">
                <a:latin typeface="+mn-ea"/>
              </a:rPr>
              <a:t>BMJ Open. 2020 Sep 18;10(9):e037909     4. </a:t>
            </a:r>
            <a:r>
              <a:rPr lang="en-US" altLang="zh-CN" sz="800" dirty="0">
                <a:latin typeface="+mn-ea"/>
              </a:rPr>
              <a:t>Claytor B. Myasthenic crisis. Muscle Nerve. 2023;67(4):435-444.</a:t>
            </a:r>
            <a:endParaRPr lang="zh-CN" altLang="en-US" sz="800" dirty="0">
              <a:latin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228600" y="177225"/>
            <a:ext cx="11882563" cy="583565"/>
          </a:xfrm>
          <a:prstGeom prst="rect">
            <a:avLst/>
          </a:prstGeom>
          <a:noFill/>
        </p:spPr>
        <p:txBody>
          <a:bodyPr wrap="square" rtlCol="0" anchor="t">
            <a:spAutoFit/>
          </a:bodyPr>
          <a:lstStyle/>
          <a:p>
            <a:r>
              <a:rPr lang="zh-CN" altLang="en-US" sz="2800" b="1" spc="-5" dirty="0">
                <a:solidFill>
                  <a:schemeClr val="tx1"/>
                </a:solidFill>
                <a:latin typeface="微软雅黑" panose="020B0503020204020204" pitchFamily="34" charset="-122"/>
                <a:ea typeface="微软雅黑" panose="020B0503020204020204" pitchFamily="34" charset="-122"/>
                <a:cs typeface="+mj-cs"/>
                <a:sym typeface="+mn-ea"/>
              </a:rPr>
              <a:t>有效性</a:t>
            </a:r>
            <a:r>
              <a:rPr lang="en-US" altLang="zh-CN" sz="2800" b="1" spc="-5" dirty="0">
                <a:solidFill>
                  <a:schemeClr val="tx1"/>
                </a:solidFill>
                <a:latin typeface="微软雅黑" panose="020B0503020204020204" pitchFamily="34" charset="-122"/>
                <a:ea typeface="微软雅黑" panose="020B0503020204020204" pitchFamily="34" charset="-122"/>
                <a:cs typeface="+mj-cs"/>
                <a:sym typeface="+mn-ea"/>
              </a:rPr>
              <a:t>1</a:t>
            </a:r>
            <a:r>
              <a:rPr lang="zh-CN" altLang="en-US" sz="2800" b="1" spc="-5" dirty="0">
                <a:solidFill>
                  <a:schemeClr val="tx1"/>
                </a:solidFill>
                <a:latin typeface="微软雅黑" panose="020B0503020204020204" pitchFamily="34" charset="-122"/>
                <a:ea typeface="微软雅黑" panose="020B0503020204020204" pitchFamily="34" charset="-122"/>
                <a:cs typeface="+mj-cs"/>
                <a:sym typeface="+mn-ea"/>
              </a:rPr>
              <a:t>：</a:t>
            </a:r>
            <a:r>
              <a:rPr lang="zh-CN" altLang="en-US" sz="2800" b="1" spc="-5" dirty="0">
                <a:solidFill>
                  <a:srgbClr val="000000"/>
                </a:solidFill>
                <a:latin typeface="微软雅黑" panose="020B0503020204020204" pitchFamily="34" charset="-122"/>
                <a:ea typeface="微软雅黑" panose="020B0503020204020204" pitchFamily="34" charset="-122"/>
                <a:cs typeface="+mj-cs"/>
                <a:sym typeface="+mn-ea"/>
              </a:rPr>
              <a:t>指南推荐</a:t>
            </a:r>
            <a:r>
              <a:rPr lang="zh-CN" altLang="en-US" sz="2800" b="1" spc="-5" dirty="0">
                <a:solidFill>
                  <a:schemeClr val="tx1"/>
                </a:solidFill>
                <a:latin typeface="微软雅黑" panose="020B0503020204020204" pitchFamily="34" charset="-122"/>
                <a:ea typeface="微软雅黑" panose="020B0503020204020204" pitchFamily="34" charset="-122"/>
                <a:cs typeface="+mj-cs"/>
                <a:sym typeface="+mn-ea"/>
              </a:rPr>
              <a:t>溴吡斯的明是重症肌无力</a:t>
            </a:r>
            <a:r>
              <a:rPr lang="zh-CN" altLang="en-US" sz="3200" b="1" spc="-5" dirty="0">
                <a:solidFill>
                  <a:srgbClr val="C00000"/>
                </a:solidFill>
                <a:latin typeface="微软雅黑" panose="020B0503020204020204" pitchFamily="34" charset="-122"/>
                <a:ea typeface="微软雅黑" panose="020B0503020204020204" pitchFamily="34" charset="-122"/>
                <a:cs typeface="+mj-cs"/>
                <a:sym typeface="+mn-ea"/>
              </a:rPr>
              <a:t>基础对症治疗首选药物</a:t>
            </a:r>
          </a:p>
        </p:txBody>
      </p:sp>
      <p:graphicFrame>
        <p:nvGraphicFramePr>
          <p:cNvPr id="12" name="表格 11"/>
          <p:cNvGraphicFramePr>
            <a:graphicFrameLocks noGrp="1"/>
          </p:cNvGraphicFramePr>
          <p:nvPr>
            <p:custDataLst>
              <p:tags r:id="rId1"/>
            </p:custDataLst>
          </p:nvPr>
        </p:nvGraphicFramePr>
        <p:xfrm>
          <a:off x="6019800" y="1501081"/>
          <a:ext cx="6019800" cy="4897813"/>
        </p:xfrm>
        <a:graphic>
          <a:graphicData uri="http://schemas.openxmlformats.org/drawingml/2006/table">
            <a:tbl>
              <a:tblPr bandRow="1">
                <a:tableStyleId>{97F5D2FC-F735-4E6A-B3A2-48DC138EE834}</a:tableStyleId>
              </a:tblPr>
              <a:tblGrid>
                <a:gridCol w="37338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tblGrid>
              <a:tr h="1037813">
                <a:tc>
                  <a:txBody>
                    <a:bodyPr/>
                    <a:lstStyle/>
                    <a:p>
                      <a:pPr algn="ctr">
                        <a:lnSpc>
                          <a:spcPct val="120000"/>
                        </a:lnSpc>
                        <a:buNone/>
                      </a:pP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中华医学会神经病学分会</a:t>
                      </a:r>
                      <a:endPar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endParaRPr>
                    </a:p>
                    <a:p>
                      <a:pPr marL="0" marR="0" lvl="0" indent="0" algn="ctr" defTabSz="914400" rtl="0" eaLnBrk="1" fontAlgn="auto" latinLnBrk="0" hangingPunct="1">
                        <a:lnSpc>
                          <a:spcPct val="120000"/>
                        </a:lnSpc>
                        <a:spcBef>
                          <a:spcPts val="0"/>
                        </a:spcBef>
                        <a:spcAft>
                          <a:spcPts val="0"/>
                        </a:spcAft>
                        <a:buClrTx/>
                        <a:buSzTx/>
                        <a:buFontTx/>
                        <a:buNone/>
                        <a:defRPr/>
                      </a:pPr>
                      <a:r>
                        <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中国重症肌无力诊断和治疗指南</a:t>
                      </a:r>
                      <a:r>
                        <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p>
                    <a:p>
                      <a:pPr marL="0" marR="0" lvl="0" indent="0" algn="ctr" defTabSz="914400" rtl="0" eaLnBrk="1" fontAlgn="auto" latinLnBrk="0" hangingPunct="1">
                        <a:lnSpc>
                          <a:spcPct val="120000"/>
                        </a:lnSpc>
                        <a:spcBef>
                          <a:spcPts val="0"/>
                        </a:spcBef>
                        <a:spcAft>
                          <a:spcPts val="0"/>
                        </a:spcAft>
                        <a:buClrTx/>
                        <a:buSzTx/>
                        <a:buFontTx/>
                        <a:buNone/>
                        <a:defRPr/>
                      </a:pP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r>
                        <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2025 </a:t>
                      </a: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年）</a:t>
                      </a:r>
                    </a:p>
                  </a:txBody>
                  <a:tcPr marL="55365" marR="55365" marT="0" marB="3600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a:lnSpc>
                          <a:spcPct val="120000"/>
                        </a:lnSpc>
                        <a:buNone/>
                      </a:pPr>
                      <a:r>
                        <a:rPr lang="zh-CN" altLang="en-US" sz="1800" b="1" baseline="0" dirty="0">
                          <a:solidFill>
                            <a:srgbClr val="C00000"/>
                          </a:solidFill>
                          <a:effectLst/>
                          <a:latin typeface="微软雅黑" panose="020B0503020204020204" pitchFamily="34" charset="-122"/>
                          <a:ea typeface="微软雅黑" panose="020B0503020204020204" pitchFamily="34" charset="-122"/>
                          <a:cs typeface="MiSans Normal" panose="00000500000000000000" charset="-122"/>
                        </a:rPr>
                        <a:t>基础对症治疗药物</a:t>
                      </a:r>
                      <a:endParaRPr lang="en-US" altLang="zh-CN" sz="1800" b="1" baseline="0" dirty="0">
                        <a:solidFill>
                          <a:srgbClr val="C00000"/>
                        </a:solidFill>
                        <a:effectLst/>
                        <a:latin typeface="微软雅黑" panose="020B0503020204020204" pitchFamily="34" charset="-122"/>
                        <a:ea typeface="微软雅黑" panose="020B0503020204020204" pitchFamily="34" charset="-122"/>
                        <a:cs typeface="MiSans Normal" panose="00000500000000000000" charset="-122"/>
                      </a:endParaRPr>
                    </a:p>
                    <a:p>
                      <a:pPr algn="ctr">
                        <a:lnSpc>
                          <a:spcPct val="120000"/>
                        </a:lnSpc>
                        <a:buNone/>
                      </a:pPr>
                      <a:r>
                        <a:rPr lang="zh-CN" altLang="en-US" sz="1800" b="1" baseline="0" dirty="0">
                          <a:solidFill>
                            <a:srgbClr val="C00000"/>
                          </a:solidFill>
                          <a:effectLst/>
                          <a:latin typeface="微软雅黑" panose="020B0503020204020204" pitchFamily="34" charset="-122"/>
                          <a:ea typeface="微软雅黑" panose="020B0503020204020204" pitchFamily="34" charset="-122"/>
                          <a:cs typeface="MiSans Normal" panose="00000500000000000000" charset="-122"/>
                        </a:rPr>
                        <a:t>证据等级：</a:t>
                      </a:r>
                      <a:r>
                        <a:rPr lang="en-US" altLang="zh-CN" sz="1800" b="1" baseline="0" dirty="0">
                          <a:solidFill>
                            <a:srgbClr val="C00000"/>
                          </a:solidFill>
                          <a:effectLst/>
                          <a:latin typeface="微软雅黑" panose="020B0503020204020204" pitchFamily="34" charset="-122"/>
                          <a:ea typeface="微软雅黑" panose="020B0503020204020204" pitchFamily="34" charset="-122"/>
                          <a:cs typeface="MiSans Normal" panose="00000500000000000000" charset="-122"/>
                        </a:rPr>
                        <a:t>Ia</a:t>
                      </a:r>
                      <a:r>
                        <a:rPr lang="zh-CN" altLang="en-US" sz="1800" b="1" baseline="0" dirty="0">
                          <a:solidFill>
                            <a:srgbClr val="C00000"/>
                          </a:solidFill>
                          <a:effectLst/>
                          <a:latin typeface="微软雅黑" panose="020B0503020204020204" pitchFamily="34" charset="-122"/>
                          <a:ea typeface="微软雅黑" panose="020B0503020204020204" pitchFamily="34" charset="-122"/>
                          <a:cs typeface="MiSans Normal" panose="00000500000000000000" charset="-122"/>
                        </a:rPr>
                        <a:t>级</a:t>
                      </a:r>
                      <a:endParaRPr lang="en-US" altLang="zh-CN" sz="1800" b="1" baseline="0" dirty="0">
                        <a:solidFill>
                          <a:srgbClr val="C00000"/>
                        </a:solidFill>
                        <a:effectLst/>
                        <a:latin typeface="微软雅黑" panose="020B0503020204020204" pitchFamily="34" charset="-122"/>
                        <a:ea typeface="微软雅黑" panose="020B0503020204020204" pitchFamily="34" charset="-122"/>
                        <a:cs typeface="MiSans Normal" panose="00000500000000000000" charset="-122"/>
                      </a:endParaRPr>
                    </a:p>
                    <a:p>
                      <a:pPr algn="ctr">
                        <a:lnSpc>
                          <a:spcPct val="120000"/>
                        </a:lnSpc>
                        <a:buNone/>
                      </a:pPr>
                      <a:r>
                        <a:rPr lang="zh-CN" altLang="en-US" sz="1800" b="1" baseline="0" dirty="0">
                          <a:solidFill>
                            <a:srgbClr val="C00000"/>
                          </a:solidFill>
                          <a:effectLst/>
                          <a:latin typeface="微软雅黑" panose="020B0503020204020204" pitchFamily="34" charset="-122"/>
                          <a:ea typeface="微软雅黑" panose="020B0503020204020204" pitchFamily="34" charset="-122"/>
                          <a:cs typeface="MiSans Normal" panose="00000500000000000000" charset="-122"/>
                        </a:rPr>
                        <a:t>推荐等级：</a:t>
                      </a:r>
                      <a:r>
                        <a:rPr lang="en-US" altLang="zh-CN" sz="1800" b="1" baseline="0" dirty="0">
                          <a:solidFill>
                            <a:srgbClr val="C00000"/>
                          </a:solidFill>
                          <a:effectLst/>
                          <a:latin typeface="微软雅黑" panose="020B0503020204020204" pitchFamily="34" charset="-122"/>
                          <a:ea typeface="微软雅黑" panose="020B0503020204020204" pitchFamily="34" charset="-122"/>
                          <a:cs typeface="MiSans Normal" panose="00000500000000000000" charset="-122"/>
                        </a:rPr>
                        <a:t>A</a:t>
                      </a:r>
                      <a:r>
                        <a:rPr lang="zh-CN" altLang="en-US" sz="1800" b="1" baseline="0" dirty="0">
                          <a:solidFill>
                            <a:srgbClr val="C00000"/>
                          </a:solidFill>
                          <a:effectLst/>
                          <a:latin typeface="微软雅黑" panose="020B0503020204020204" pitchFamily="34" charset="-122"/>
                          <a:ea typeface="微软雅黑" panose="020B0503020204020204" pitchFamily="34" charset="-122"/>
                          <a:cs typeface="MiSans Normal" panose="00000500000000000000" charset="-122"/>
                        </a:rPr>
                        <a:t>级</a:t>
                      </a:r>
                    </a:p>
                  </a:txBody>
                  <a:tcPr marL="55365" marR="55365" marT="0" marB="3600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10000"/>
                  </a:ext>
                </a:extLst>
              </a:tr>
              <a:tr h="852391">
                <a:tc>
                  <a:txBody>
                    <a:bodyPr/>
                    <a:lstStyle/>
                    <a:p>
                      <a:pPr marL="0" algn="ctr" defTabSz="914400" rtl="0" eaLnBrk="1" latinLnBrk="0" hangingPunct="1">
                        <a:lnSpc>
                          <a:spcPct val="120000"/>
                        </a:lnSpc>
                        <a:buNone/>
                      </a:pPr>
                      <a:r>
                        <a:rPr lang="zh-CN" altLang="en-US" sz="1400" b="0" kern="120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美国重症肌无力基金会（</a:t>
                      </a:r>
                      <a:r>
                        <a:rPr lang="en-US" altLang="zh-CN" sz="1400" b="0" kern="120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MGFA</a:t>
                      </a:r>
                      <a:r>
                        <a:rPr lang="zh-CN" altLang="en-US" sz="1400" b="0" kern="120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endParaRPr lang="en-US" altLang="zh-CN" sz="1400" b="0" kern="120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endParaRPr>
                    </a:p>
                    <a:p>
                      <a:pPr marL="0" marR="0" lvl="0" indent="0" algn="ctr" defTabSz="914400" rtl="0" eaLnBrk="1" fontAlgn="auto" latinLnBrk="0" hangingPunct="1">
                        <a:lnSpc>
                          <a:spcPct val="120000"/>
                        </a:lnSpc>
                        <a:spcBef>
                          <a:spcPts val="0"/>
                        </a:spcBef>
                        <a:spcAft>
                          <a:spcPts val="0"/>
                        </a:spcAft>
                        <a:buClrTx/>
                        <a:buSzTx/>
                        <a:buFontTx/>
                        <a:buNone/>
                        <a:defRPr/>
                      </a:pPr>
                      <a:r>
                        <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重症肌无力管理国际共识指南</a:t>
                      </a:r>
                      <a:r>
                        <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br>
                        <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b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r>
                        <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2016</a:t>
                      </a: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年、</a:t>
                      </a:r>
                      <a:r>
                        <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2020</a:t>
                      </a: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年）</a:t>
                      </a:r>
                    </a:p>
                  </a:txBody>
                  <a:tcPr marL="55365" marR="55365" marT="0" marB="3600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a:lnSpc>
                          <a:spcPct val="120000"/>
                        </a:lnSpc>
                        <a:buNone/>
                      </a:pPr>
                      <a:r>
                        <a:rPr lang="zh-CN" altLang="en-US" sz="1800" b="1" baseline="0" dirty="0">
                          <a:solidFill>
                            <a:srgbClr val="C00000"/>
                          </a:solidFill>
                          <a:effectLst/>
                          <a:latin typeface="微软雅黑" panose="020B0503020204020204" pitchFamily="34" charset="-122"/>
                          <a:ea typeface="微软雅黑" panose="020B0503020204020204" pitchFamily="34" charset="-122"/>
                        </a:rPr>
                        <a:t>对症治疗首选</a:t>
                      </a:r>
                    </a:p>
                  </a:txBody>
                  <a:tcPr marL="55365" marR="55365" marT="0" marB="3600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10001"/>
                  </a:ext>
                </a:extLst>
              </a:tr>
              <a:tr h="852391">
                <a:tc>
                  <a:txBody>
                    <a:bodyPr/>
                    <a:lstStyle/>
                    <a:p>
                      <a:pPr marL="0" algn="ctr" defTabSz="914400" rtl="0" eaLnBrk="1" latinLnBrk="0" hangingPunct="1">
                        <a:lnSpc>
                          <a:spcPct val="120000"/>
                        </a:lnSpc>
                        <a:buNone/>
                      </a:pPr>
                      <a:r>
                        <a:rPr lang="zh-CN" altLang="en-US" sz="1400" b="0" kern="120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英国神经学家协会（</a:t>
                      </a:r>
                      <a:r>
                        <a:rPr lang="en-US" altLang="zh-CN" sz="1400" b="0" kern="120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ABN</a:t>
                      </a:r>
                      <a:r>
                        <a:rPr lang="zh-CN" altLang="en-US" sz="1400" b="0" kern="120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endParaRPr lang="en-US" altLang="zh-CN" sz="1400" b="0" kern="120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endParaRPr>
                    </a:p>
                    <a:p>
                      <a:pPr algn="ctr">
                        <a:lnSpc>
                          <a:spcPct val="120000"/>
                        </a:lnSpc>
                        <a:buNone/>
                      </a:pPr>
                      <a:r>
                        <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自身免疫性重症肌无力管理指南</a:t>
                      </a:r>
                      <a:r>
                        <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p>
                    <a:p>
                      <a:pPr algn="ctr">
                        <a:lnSpc>
                          <a:spcPct val="120000"/>
                        </a:lnSpc>
                        <a:buNone/>
                      </a:pP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r>
                        <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2025 </a:t>
                      </a: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年）</a:t>
                      </a:r>
                    </a:p>
                  </a:txBody>
                  <a:tcPr marL="55365" marR="55365" marT="0" marB="3600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a:lnSpc>
                          <a:spcPct val="120000"/>
                        </a:lnSpc>
                        <a:buNone/>
                      </a:pP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所有眼肌型和轻</a:t>
                      </a:r>
                      <a:r>
                        <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中度</a:t>
                      </a:r>
                      <a:endPar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endParaRPr>
                    </a:p>
                    <a:p>
                      <a:pPr algn="ctr">
                        <a:lnSpc>
                          <a:spcPct val="120000"/>
                        </a:lnSpc>
                        <a:buNone/>
                      </a:pP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全身型重症肌无力</a:t>
                      </a:r>
                      <a:r>
                        <a:rPr lang="zh-CN" altLang="en-US" sz="1800" b="1" baseline="0" dirty="0">
                          <a:solidFill>
                            <a:srgbClr val="C00000"/>
                          </a:solidFill>
                          <a:effectLst/>
                          <a:latin typeface="微软雅黑" panose="020B0503020204020204" pitchFamily="34" charset="-122"/>
                          <a:ea typeface="微软雅黑" panose="020B0503020204020204" pitchFamily="34" charset="-122"/>
                          <a:cs typeface="MiSans Normal" panose="00000500000000000000" charset="-122"/>
                        </a:rPr>
                        <a:t>首选</a:t>
                      </a:r>
                      <a:endParaRPr lang="zh-CN" altLang="en-US" sz="1400" b="1" baseline="0" dirty="0">
                        <a:solidFill>
                          <a:srgbClr val="C00000"/>
                        </a:solidFill>
                        <a:effectLst/>
                        <a:latin typeface="微软雅黑" panose="020B0503020204020204" pitchFamily="34" charset="-122"/>
                        <a:ea typeface="微软雅黑" panose="020B0503020204020204" pitchFamily="34" charset="-122"/>
                        <a:cs typeface="MiSans Normal" panose="00000500000000000000" charset="-122"/>
                      </a:endParaRPr>
                    </a:p>
                  </a:txBody>
                  <a:tcPr marL="55365" marR="55365" marT="0" marB="3600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10002"/>
                  </a:ext>
                </a:extLst>
              </a:tr>
              <a:tr h="886730">
                <a:tc>
                  <a:txBody>
                    <a:bodyPr/>
                    <a:lstStyle/>
                    <a:p>
                      <a:pPr marL="0" algn="ctr" defTabSz="914400" rtl="0" eaLnBrk="1" latinLnBrk="0" hangingPunct="1">
                        <a:lnSpc>
                          <a:spcPct val="120000"/>
                        </a:lnSpc>
                        <a:buNone/>
                      </a:pPr>
                      <a:r>
                        <a:rPr lang="zh-CN" altLang="en-US" sz="1400" b="0" kern="120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欧洲神经病学学会（</a:t>
                      </a:r>
                      <a:r>
                        <a:rPr lang="en-US" altLang="zh-CN" sz="1400" b="0" kern="120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EFNS/ENS</a:t>
                      </a:r>
                      <a:r>
                        <a:rPr lang="zh-CN" altLang="en-US" sz="1400" b="0" kern="120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endParaRPr lang="en-US" altLang="zh-CN" sz="1400" b="0" kern="120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endParaRPr>
                    </a:p>
                    <a:p>
                      <a:pPr marL="0" marR="0" lvl="0" indent="0" algn="ctr" defTabSz="914400" rtl="0" eaLnBrk="1" fontAlgn="auto" latinLnBrk="0" hangingPunct="1">
                        <a:lnSpc>
                          <a:spcPct val="120000"/>
                        </a:lnSpc>
                        <a:spcBef>
                          <a:spcPts val="0"/>
                        </a:spcBef>
                        <a:spcAft>
                          <a:spcPts val="0"/>
                        </a:spcAft>
                        <a:buClrTx/>
                        <a:buSzTx/>
                        <a:buFontTx/>
                        <a:buNone/>
                        <a:defRPr/>
                      </a:pPr>
                      <a:r>
                        <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自身免疫性神经肌肉传递障碍治疗指南</a:t>
                      </a:r>
                      <a:r>
                        <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r>
                        <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2010 </a:t>
                      </a: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年）</a:t>
                      </a:r>
                    </a:p>
                  </a:txBody>
                  <a:tcPr marL="55365" marR="55365" marT="0" marB="3600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a:lnSpc>
                          <a:spcPct val="120000"/>
                        </a:lnSpc>
                        <a:buNone/>
                      </a:pPr>
                      <a:r>
                        <a:rPr lang="zh-CN" altLang="en-US" sz="1800" b="1" baseline="0" dirty="0">
                          <a:solidFill>
                            <a:srgbClr val="C00000"/>
                          </a:solidFill>
                          <a:effectLst/>
                          <a:latin typeface="微软雅黑" panose="020B0503020204020204" pitchFamily="34" charset="-122"/>
                          <a:ea typeface="微软雅黑" panose="020B0503020204020204" pitchFamily="34" charset="-122"/>
                        </a:rPr>
                        <a:t>对症治疗基础</a:t>
                      </a:r>
                      <a:r>
                        <a:rPr lang="zh-CN" altLang="en-US" sz="1800" b="1" kern="1200" baseline="0" dirty="0">
                          <a:solidFill>
                            <a:srgbClr val="C00000"/>
                          </a:solidFill>
                          <a:effectLst/>
                          <a:latin typeface="微软雅黑" panose="020B0503020204020204" pitchFamily="34" charset="-122"/>
                          <a:ea typeface="微软雅黑" panose="020B0503020204020204" pitchFamily="34" charset="-122"/>
                        </a:rPr>
                        <a:t>用药</a:t>
                      </a:r>
                    </a:p>
                  </a:txBody>
                  <a:tcPr marL="55365" marR="55365" marT="0" marB="3600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10003"/>
                  </a:ext>
                </a:extLst>
              </a:tr>
              <a:tr h="614045">
                <a:tc>
                  <a:txBody>
                    <a:bodyPr/>
                    <a:lstStyle/>
                    <a:p>
                      <a:pPr marL="0" algn="ctr" defTabSz="914400" rtl="0" eaLnBrk="1" latinLnBrk="0" hangingPunct="1">
                        <a:lnSpc>
                          <a:spcPct val="120000"/>
                        </a:lnSpc>
                        <a:buNone/>
                      </a:pPr>
                      <a:r>
                        <a:rPr lang="zh-CN" altLang="en-US" sz="1400" b="0" kern="120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欧洲神经病学学会（</a:t>
                      </a:r>
                      <a:r>
                        <a:rPr lang="en-US" altLang="zh-CN" sz="1400" b="0" kern="120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EFNS/ENS</a:t>
                      </a:r>
                      <a:r>
                        <a:rPr lang="zh-CN" altLang="en-US" sz="1400" b="0" kern="120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endParaRPr lang="en-US" altLang="zh-CN" sz="1400" b="0" kern="120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endParaRPr>
                    </a:p>
                    <a:p>
                      <a:pPr marL="0" marR="0" lvl="0" indent="0" algn="ctr" defTabSz="914400" rtl="0" eaLnBrk="1" fontAlgn="auto" latinLnBrk="0" hangingPunct="1">
                        <a:lnSpc>
                          <a:spcPct val="120000"/>
                        </a:lnSpc>
                        <a:spcBef>
                          <a:spcPts val="0"/>
                        </a:spcBef>
                        <a:spcAft>
                          <a:spcPts val="0"/>
                        </a:spcAft>
                        <a:buClrTx/>
                        <a:buSzTx/>
                        <a:buFontTx/>
                        <a:buNone/>
                        <a:defRPr/>
                      </a:pPr>
                      <a:r>
                        <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眼肌型 </a:t>
                      </a:r>
                      <a:r>
                        <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MG </a:t>
                      </a: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指南</a:t>
                      </a:r>
                      <a:r>
                        <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r>
                        <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2014 </a:t>
                      </a: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年）</a:t>
                      </a:r>
                    </a:p>
                  </a:txBody>
                  <a:tcPr marL="55365" marR="55365" marT="0" marB="3600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a:lnSpc>
                          <a:spcPct val="120000"/>
                        </a:lnSpc>
                        <a:buNone/>
                      </a:pP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眼肌型重症肌无力</a:t>
                      </a:r>
                      <a:r>
                        <a:rPr lang="zh-CN" altLang="en-US" sz="1600" b="1" kern="1200" baseline="0" dirty="0">
                          <a:solidFill>
                            <a:srgbClr val="C00000"/>
                          </a:solidFill>
                          <a:effectLst/>
                          <a:latin typeface="微软雅黑" panose="020B0503020204020204" pitchFamily="34" charset="-122"/>
                          <a:ea typeface="微软雅黑" panose="020B0503020204020204" pitchFamily="34" charset="-122"/>
                          <a:cs typeface="MiSans Normal" panose="00000500000000000000" charset="-122"/>
                        </a:rPr>
                        <a:t>首选</a:t>
                      </a:r>
                      <a:endParaRPr lang="zh-CN" altLang="en-US" sz="1400" b="1" kern="1200" baseline="0" dirty="0">
                        <a:solidFill>
                          <a:srgbClr val="C00000"/>
                        </a:solidFill>
                        <a:effectLst/>
                        <a:latin typeface="微软雅黑" panose="020B0503020204020204" pitchFamily="34" charset="-122"/>
                        <a:ea typeface="微软雅黑" panose="020B0503020204020204" pitchFamily="34" charset="-122"/>
                        <a:cs typeface="MiSans Normal" panose="00000500000000000000" charset="-122"/>
                      </a:endParaRPr>
                    </a:p>
                  </a:txBody>
                  <a:tcPr marL="55365" marR="55365" marT="0" marB="3600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10004"/>
                  </a:ext>
                </a:extLst>
              </a:tr>
              <a:tr h="654443">
                <a:tc>
                  <a:txBody>
                    <a:bodyPr/>
                    <a:lstStyle/>
                    <a:p>
                      <a:pPr marL="0" algn="ctr" defTabSz="914400" rtl="0" eaLnBrk="1" latinLnBrk="0" hangingPunct="1">
                        <a:lnSpc>
                          <a:spcPct val="120000"/>
                        </a:lnSpc>
                        <a:buNone/>
                      </a:pPr>
                      <a:r>
                        <a:rPr lang="zh-CN" altLang="en-US" sz="1400" b="0" kern="120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德国神经病学学会（</a:t>
                      </a:r>
                      <a:r>
                        <a:rPr lang="en-US" altLang="zh-CN" sz="1400" b="0" kern="120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DGN</a:t>
                      </a:r>
                      <a:r>
                        <a:rPr lang="zh-CN" altLang="en-US" sz="1400" b="0" kern="120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endParaRPr lang="en-US" altLang="zh-CN" sz="1400" b="0" kern="120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endParaRPr>
                    </a:p>
                    <a:p>
                      <a:pPr marL="0" marR="0" lvl="0" indent="0" algn="ctr" defTabSz="914400" rtl="0" eaLnBrk="1" fontAlgn="auto" latinLnBrk="0" hangingPunct="1">
                        <a:lnSpc>
                          <a:spcPct val="120000"/>
                        </a:lnSpc>
                        <a:spcBef>
                          <a:spcPts val="0"/>
                        </a:spcBef>
                        <a:spcAft>
                          <a:spcPts val="0"/>
                        </a:spcAft>
                        <a:buClrTx/>
                        <a:buSzTx/>
                        <a:buFontTx/>
                        <a:buNone/>
                        <a:defRPr/>
                      </a:pPr>
                      <a:r>
                        <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肌无力综合征管理指南</a:t>
                      </a:r>
                      <a:r>
                        <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r>
                        <a:rPr lang="en-US" altLang="zh-CN"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2023 </a:t>
                      </a:r>
                      <a:r>
                        <a:rPr lang="zh-CN" altLang="en-US" sz="14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年）</a:t>
                      </a:r>
                    </a:p>
                  </a:txBody>
                  <a:tcPr marL="55365" marR="55365" marT="0" marB="3600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ctr">
                        <a:lnSpc>
                          <a:spcPct val="120000"/>
                        </a:lnSpc>
                        <a:buNone/>
                      </a:pPr>
                      <a:r>
                        <a:rPr lang="zh-CN" altLang="en-US" sz="1800" b="1" kern="1200" baseline="0" dirty="0">
                          <a:solidFill>
                            <a:srgbClr val="C00000"/>
                          </a:solidFill>
                          <a:effectLst/>
                          <a:latin typeface="微软雅黑" panose="020B0503020204020204" pitchFamily="34" charset="-122"/>
                          <a:ea typeface="微软雅黑" panose="020B0503020204020204" pitchFamily="34" charset="-122"/>
                          <a:cs typeface="MiSans Normal" panose="00000500000000000000" charset="-122"/>
                        </a:rPr>
                        <a:t>基础</a:t>
                      </a:r>
                      <a:r>
                        <a:rPr lang="zh-CN" altLang="en-US" sz="1800" b="1" baseline="0" dirty="0">
                          <a:solidFill>
                            <a:srgbClr val="C00000"/>
                          </a:solidFill>
                          <a:effectLst/>
                          <a:latin typeface="微软雅黑" panose="020B0503020204020204" pitchFamily="34" charset="-122"/>
                          <a:ea typeface="微软雅黑" panose="020B0503020204020204" pitchFamily="34" charset="-122"/>
                          <a:cs typeface="MiSans Normal" panose="00000500000000000000" charset="-122"/>
                        </a:rPr>
                        <a:t>对症治疗</a:t>
                      </a:r>
                      <a:endParaRPr lang="zh-CN" altLang="en-US" sz="1400" b="1" baseline="0" dirty="0">
                        <a:solidFill>
                          <a:srgbClr val="C00000"/>
                        </a:solidFill>
                        <a:effectLst/>
                        <a:latin typeface="微软雅黑" panose="020B0503020204020204" pitchFamily="34" charset="-122"/>
                        <a:ea typeface="微软雅黑" panose="020B0503020204020204" pitchFamily="34" charset="-122"/>
                        <a:cs typeface="MiSans Normal" panose="00000500000000000000" charset="-122"/>
                      </a:endParaRPr>
                    </a:p>
                  </a:txBody>
                  <a:tcPr marL="55365" marR="55365" marT="0" marB="3600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grpSp>
        <p:nvGrpSpPr>
          <p:cNvPr id="13" name="组合 12"/>
          <p:cNvGrpSpPr/>
          <p:nvPr/>
        </p:nvGrpSpPr>
        <p:grpSpPr>
          <a:xfrm>
            <a:off x="300084" y="609600"/>
            <a:ext cx="5571893" cy="821055"/>
            <a:chOff x="585" y="1320"/>
            <a:chExt cx="9292" cy="1293"/>
          </a:xfrm>
        </p:grpSpPr>
        <p:sp>
          <p:nvSpPr>
            <p:cNvPr id="14" name="矩形: 圆角 5"/>
            <p:cNvSpPr/>
            <p:nvPr>
              <p:custDataLst>
                <p:tags r:id="rId4"/>
              </p:custDataLst>
            </p:nvPr>
          </p:nvSpPr>
          <p:spPr>
            <a:xfrm>
              <a:off x="585" y="1718"/>
              <a:ext cx="9157" cy="895"/>
            </a:xfrm>
            <a:prstGeom prst="roundRect">
              <a:avLst/>
            </a:prstGeom>
            <a:solidFill>
              <a:srgbClr val="508AA0"/>
            </a:solidFill>
            <a:ln>
              <a:noFill/>
            </a:ln>
            <a:effectLst>
              <a:innerShdw blurRad="127000">
                <a:schemeClr val="bg1">
                  <a:alpha val="7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zh-CN" altLang="en-US" sz="2000" b="1" dirty="0">
                  <a:solidFill>
                    <a:schemeClr val="bg1"/>
                  </a:solidFill>
                  <a:latin typeface="微软雅黑" panose="020B0503020204020204" pitchFamily="34" charset="-122"/>
                  <a:ea typeface="微软雅黑" panose="020B0503020204020204" pitchFamily="34" charset="-122"/>
                  <a:cs typeface="MiSans Normal" panose="00000500000000000000" charset="-122"/>
                  <a:sym typeface="+mn-ea"/>
                </a:rPr>
                <a:t>溴吡斯的明：重症肌无力对症治疗的基石</a:t>
              </a:r>
              <a:r>
                <a:rPr lang="en-US" altLang="zh-CN" sz="2000" b="1" baseline="30000" dirty="0">
                  <a:solidFill>
                    <a:schemeClr val="bg1"/>
                  </a:solidFill>
                  <a:latin typeface="微软雅黑" panose="020B0503020204020204" pitchFamily="34" charset="-122"/>
                  <a:ea typeface="微软雅黑" panose="020B0503020204020204" pitchFamily="34" charset="-122"/>
                  <a:cs typeface="MiSans Normal" panose="00000500000000000000" charset="-122"/>
                  <a:sym typeface="+mn-ea"/>
                </a:rPr>
                <a:t>[1]</a:t>
              </a:r>
              <a:endParaRPr lang="zh-CN" altLang="en-US" sz="2000" b="1" baseline="30000" dirty="0">
                <a:solidFill>
                  <a:schemeClr val="bg1"/>
                </a:solidFill>
                <a:latin typeface="微软雅黑" panose="020B0503020204020204" pitchFamily="34" charset="-122"/>
                <a:ea typeface="微软雅黑" panose="020B0503020204020204" pitchFamily="34" charset="-122"/>
                <a:cs typeface="MiSans Normal" panose="00000500000000000000" charset="-122"/>
                <a:sym typeface="+mn-ea"/>
              </a:endParaRPr>
            </a:p>
          </p:txBody>
        </p:sp>
        <p:sp>
          <p:nvSpPr>
            <p:cNvPr id="17" name="文本框 16"/>
            <p:cNvSpPr txBox="1"/>
            <p:nvPr/>
          </p:nvSpPr>
          <p:spPr>
            <a:xfrm>
              <a:off x="721" y="1320"/>
              <a:ext cx="9156" cy="483"/>
            </a:xfrm>
            <a:prstGeom prst="rect">
              <a:avLst/>
            </a:prstGeom>
            <a:noFill/>
          </p:spPr>
          <p:txBody>
            <a:bodyPr wrap="square" rtlCol="0" anchor="t">
              <a:spAutoFit/>
            </a:bodyPr>
            <a:lstStyle/>
            <a:p>
              <a:pPr algn="ctr"/>
              <a:endParaRPr lang="zh-CN" altLang="en-US" sz="1400" dirty="0">
                <a:solidFill>
                  <a:srgbClr val="104862"/>
                </a:solidFill>
                <a:latin typeface="微软雅黑" panose="020B0503020204020204" pitchFamily="34" charset="-122"/>
                <a:ea typeface="微软雅黑" panose="020B0503020204020204" pitchFamily="34" charset="-122"/>
                <a:cs typeface="MiSans Normal" panose="00000500000000000000" charset="-122"/>
                <a:sym typeface="+mn-ea"/>
              </a:endParaRPr>
            </a:p>
          </p:txBody>
        </p:sp>
      </p:grpSp>
      <p:graphicFrame>
        <p:nvGraphicFramePr>
          <p:cNvPr id="3" name="表格 2"/>
          <p:cNvGraphicFramePr>
            <a:graphicFrameLocks noGrp="1"/>
          </p:cNvGraphicFramePr>
          <p:nvPr>
            <p:custDataLst>
              <p:tags r:id="rId2"/>
            </p:custDataLst>
          </p:nvPr>
        </p:nvGraphicFramePr>
        <p:xfrm>
          <a:off x="304800" y="1501081"/>
          <a:ext cx="5486225" cy="4897814"/>
        </p:xfrm>
        <a:graphic>
          <a:graphicData uri="http://schemas.openxmlformats.org/drawingml/2006/table">
            <a:tbl>
              <a:tblPr firstRow="1" bandRow="1">
                <a:tableStyleId>{97F5D2FC-F735-4E6A-B3A2-48DC138EE834}</a:tableStyleId>
              </a:tblPr>
              <a:tblGrid>
                <a:gridCol w="1642187">
                  <a:extLst>
                    <a:ext uri="{9D8B030D-6E8A-4147-A177-3AD203B41FA5}">
                      <a16:colId xmlns:a16="http://schemas.microsoft.com/office/drawing/2014/main" val="20000"/>
                    </a:ext>
                  </a:extLst>
                </a:gridCol>
                <a:gridCol w="3844038">
                  <a:extLst>
                    <a:ext uri="{9D8B030D-6E8A-4147-A177-3AD203B41FA5}">
                      <a16:colId xmlns:a16="http://schemas.microsoft.com/office/drawing/2014/main" val="20001"/>
                    </a:ext>
                  </a:extLst>
                </a:gridCol>
              </a:tblGrid>
              <a:tr h="1344513">
                <a:tc>
                  <a:txBody>
                    <a:bodyPr/>
                    <a:lstStyle/>
                    <a:p>
                      <a:pPr marL="0" algn="ctr" defTabSz="914400" rtl="0" eaLnBrk="1" latinLnBrk="0" hangingPunct="1">
                        <a:lnSpc>
                          <a:spcPct val="120000"/>
                        </a:lnSpc>
                        <a:buNone/>
                      </a:pPr>
                      <a:r>
                        <a:rPr lang="zh-CN" altLang="en-US" sz="1800" b="0" kern="120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作用机制</a:t>
                      </a:r>
                    </a:p>
                  </a:txBody>
                  <a:tcPr marL="55365" marR="55365" marT="0" marB="3600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ct val="150000"/>
                        </a:lnSpc>
                        <a:buNone/>
                      </a:pPr>
                      <a:r>
                        <a:rPr lang="zh-CN" altLang="en-US" sz="1800" b="0" dirty="0">
                          <a:solidFill>
                            <a:schemeClr val="tx1"/>
                          </a:solidFill>
                        </a:rPr>
                        <a:t>提高神经肌肉接头的乙酰胆碱浓度，</a:t>
                      </a:r>
                      <a:r>
                        <a:rPr lang="zh-CN" altLang="en-US" sz="1800" b="0" baseline="0" dirty="0">
                          <a:solidFill>
                            <a:srgbClr val="C00000"/>
                          </a:solidFill>
                          <a:effectLst/>
                          <a:latin typeface="微软雅黑" panose="020B0503020204020204" pitchFamily="34" charset="-122"/>
                          <a:ea typeface="微软雅黑" panose="020B0503020204020204" pitchFamily="34" charset="-122"/>
                        </a:rPr>
                        <a:t>迅速、有效地增强骨骼肌收缩力</a:t>
                      </a:r>
                      <a:r>
                        <a:rPr lang="en-US" altLang="zh-CN" sz="1800" b="0" baseline="30000" dirty="0">
                          <a:solidFill>
                            <a:schemeClr val="tx1"/>
                          </a:solidFill>
                          <a:effectLst/>
                          <a:latin typeface="微软雅黑" panose="020B0503020204020204" pitchFamily="34" charset="-122"/>
                          <a:ea typeface="微软雅黑" panose="020B0503020204020204" pitchFamily="34" charset="-122"/>
                        </a:rPr>
                        <a:t>[2]</a:t>
                      </a:r>
                      <a:endParaRPr lang="zh-CN" altLang="en-US" sz="1800" b="0" baseline="30000" dirty="0">
                        <a:solidFill>
                          <a:schemeClr val="tx1"/>
                        </a:solidFill>
                        <a:effectLst/>
                        <a:latin typeface="微软雅黑" panose="020B0503020204020204" pitchFamily="34" charset="-122"/>
                        <a:ea typeface="微软雅黑" panose="020B0503020204020204" pitchFamily="34" charset="-122"/>
                      </a:endParaRPr>
                    </a:p>
                  </a:txBody>
                  <a:tcPr marL="55365" marR="55365" marT="0" marB="3600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1741428">
                <a:tc>
                  <a:txBody>
                    <a:bodyPr/>
                    <a:lstStyle/>
                    <a:p>
                      <a:pPr marL="0" algn="ctr" defTabSz="914400" rtl="0" eaLnBrk="1" latinLnBrk="0" hangingPunct="1">
                        <a:lnSpc>
                          <a:spcPct val="120000"/>
                        </a:lnSpc>
                        <a:buNone/>
                      </a:pPr>
                      <a:r>
                        <a:rPr lang="zh-CN" altLang="en-US" sz="180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sym typeface="+mn-ea"/>
                        </a:rPr>
                        <a:t>症状控制价值</a:t>
                      </a:r>
                      <a:endParaRPr lang="zh-CN" altLang="en-US" sz="18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sym typeface="+mn-ea"/>
                      </a:endParaRPr>
                    </a:p>
                  </a:txBody>
                  <a:tcPr marL="55365" marR="55365" marT="0" marB="3600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solidFill>
                      <a:srgbClr val="E5F6FD"/>
                    </a:solidFill>
                  </a:tcPr>
                </a:tc>
                <a:tc>
                  <a:txBody>
                    <a:bodyPr/>
                    <a:lstStyle/>
                    <a:p>
                      <a:pPr algn="l">
                        <a:lnSpc>
                          <a:spcPct val="150000"/>
                        </a:lnSpc>
                        <a:buNone/>
                      </a:pPr>
                      <a:r>
                        <a:rPr lang="zh-CN" altLang="en-US" sz="1800" dirty="0">
                          <a:solidFill>
                            <a:schemeClr val="tx1"/>
                          </a:solidFill>
                          <a:effectLst/>
                          <a:latin typeface="微软雅黑" panose="020B0503020204020204" pitchFamily="34" charset="-122"/>
                          <a:ea typeface="微软雅黑" panose="020B0503020204020204" pitchFamily="34" charset="-122"/>
                          <a:sym typeface="+mn-ea"/>
                        </a:rPr>
                        <a:t>口服后</a:t>
                      </a:r>
                      <a:r>
                        <a:rPr lang="en-US" altLang="zh-CN" sz="1800" dirty="0">
                          <a:solidFill>
                            <a:schemeClr val="tx1"/>
                          </a:solidFill>
                          <a:effectLst/>
                          <a:latin typeface="微软雅黑" panose="020B0503020204020204" pitchFamily="34" charset="-122"/>
                          <a:ea typeface="微软雅黑" panose="020B0503020204020204" pitchFamily="34" charset="-122"/>
                          <a:sym typeface="+mn-ea"/>
                        </a:rPr>
                        <a:t>30-45</a:t>
                      </a:r>
                      <a:r>
                        <a:rPr lang="zh-CN" altLang="en-US" sz="1800" dirty="0">
                          <a:solidFill>
                            <a:schemeClr val="tx1"/>
                          </a:solidFill>
                          <a:effectLst/>
                          <a:latin typeface="微软雅黑" panose="020B0503020204020204" pitchFamily="34" charset="-122"/>
                          <a:ea typeface="微软雅黑" panose="020B0503020204020204" pitchFamily="34" charset="-122"/>
                          <a:sym typeface="+mn-ea"/>
                        </a:rPr>
                        <a:t>分钟起效，</a:t>
                      </a:r>
                      <a:r>
                        <a:rPr lang="zh-CN" altLang="en-US" sz="1800" b="0" dirty="0">
                          <a:solidFill>
                            <a:srgbClr val="C00000"/>
                          </a:solidFill>
                          <a:effectLst/>
                          <a:latin typeface="微软雅黑" panose="020B0503020204020204" pitchFamily="34" charset="-122"/>
                          <a:ea typeface="微软雅黑" panose="020B0503020204020204" pitchFamily="34" charset="-122"/>
                          <a:sym typeface="+mn-ea"/>
                        </a:rPr>
                        <a:t>快速缓解</a:t>
                      </a:r>
                      <a:r>
                        <a:rPr lang="zh-CN" altLang="en-US" sz="1800" dirty="0">
                          <a:solidFill>
                            <a:schemeClr val="tx1"/>
                          </a:solidFill>
                          <a:effectLst/>
                          <a:latin typeface="微软雅黑" panose="020B0503020204020204" pitchFamily="34" charset="-122"/>
                          <a:ea typeface="微软雅黑" panose="020B0503020204020204" pitchFamily="34" charset="-122"/>
                          <a:sym typeface="+mn-ea"/>
                        </a:rPr>
                        <a:t>乏力、眼睑下垂、复视、吞咽困难等症状</a:t>
                      </a:r>
                      <a:r>
                        <a:rPr lang="en-US" altLang="zh-CN" sz="1800" baseline="30000" dirty="0">
                          <a:solidFill>
                            <a:schemeClr val="tx1"/>
                          </a:solidFill>
                          <a:effectLst/>
                          <a:latin typeface="微软雅黑" panose="020B0503020204020204" pitchFamily="34" charset="-122"/>
                          <a:ea typeface="微软雅黑" panose="020B0503020204020204" pitchFamily="34" charset="-122"/>
                          <a:sym typeface="+mn-ea"/>
                        </a:rPr>
                        <a:t>[3,4]</a:t>
                      </a:r>
                      <a:endParaRPr lang="zh-CN" altLang="en-US" sz="1800" b="0" baseline="3000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sym typeface="+mn-ea"/>
                      </a:endParaRPr>
                    </a:p>
                  </a:txBody>
                  <a:tcPr marL="55365" marR="55365" marT="0" marB="3600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solidFill>
                      <a:srgbClr val="E5F6FD"/>
                    </a:solidFill>
                  </a:tcPr>
                </a:tc>
                <a:extLst>
                  <a:ext uri="{0D108BD9-81ED-4DB2-BD59-A6C34878D82A}">
                    <a16:rowId xmlns:a16="http://schemas.microsoft.com/office/drawing/2014/main" val="10001"/>
                  </a:ext>
                </a:extLst>
              </a:tr>
              <a:tr h="1811873">
                <a:tc>
                  <a:txBody>
                    <a:bodyPr/>
                    <a:lstStyle/>
                    <a:p>
                      <a:pPr marL="0" algn="ctr" defTabSz="914400" rtl="0" eaLnBrk="1" latinLnBrk="0" hangingPunct="1">
                        <a:lnSpc>
                          <a:spcPct val="120000"/>
                        </a:lnSpc>
                        <a:buNone/>
                      </a:pPr>
                      <a:r>
                        <a:rPr lang="zh-CN" altLang="en-US" sz="180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sym typeface="+mn-ea"/>
                        </a:rPr>
                        <a:t>联合治疗基础</a:t>
                      </a:r>
                      <a:endParaRPr lang="zh-CN" altLang="en-US" sz="1800" b="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sym typeface="+mn-ea"/>
                      </a:endParaRPr>
                    </a:p>
                  </a:txBody>
                  <a:tcPr marL="55365" marR="55365" marT="0" marB="3600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ct val="150000"/>
                        </a:lnSpc>
                        <a:buNone/>
                      </a:pPr>
                      <a:r>
                        <a:rPr lang="zh-CN" altLang="en-US" sz="1800" strike="noStrike"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sym typeface="+mn-ea"/>
                        </a:rPr>
                        <a:t>在重症肌无力治疗分层递进治疗策略中，</a:t>
                      </a:r>
                      <a:r>
                        <a:rPr lang="zh-CN" altLang="en-US" sz="180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sym typeface="+mn-ea"/>
                        </a:rPr>
                        <a:t>溴吡斯的明</a:t>
                      </a:r>
                      <a:r>
                        <a:rPr lang="zh-CN" altLang="en-US" sz="1800" b="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sym typeface="+mn-ea"/>
                        </a:rPr>
                        <a:t>作为对症治疗基础药物，可</a:t>
                      </a:r>
                      <a:r>
                        <a:rPr lang="zh-CN" altLang="en-US" sz="1800" b="0" dirty="0">
                          <a:solidFill>
                            <a:srgbClr val="C00000"/>
                          </a:solidFill>
                          <a:effectLst/>
                          <a:latin typeface="微软雅黑" panose="020B0503020204020204" pitchFamily="34" charset="-122"/>
                          <a:ea typeface="微软雅黑" panose="020B0503020204020204" pitchFamily="34" charset="-122"/>
                          <a:cs typeface="MiSans Normal" panose="00000500000000000000" charset="-122"/>
                          <a:sym typeface="+mn-ea"/>
                        </a:rPr>
                        <a:t>与其他药物形成联合治疗模式</a:t>
                      </a:r>
                      <a:r>
                        <a:rPr lang="en-US" altLang="zh-CN" sz="1800" b="0" baseline="3000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sym typeface="+mn-ea"/>
                        </a:rPr>
                        <a:t>[5]</a:t>
                      </a:r>
                      <a:endParaRPr lang="zh-CN" altLang="en-US" sz="1800" b="0" kern="1200" baseline="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endParaRPr>
                    </a:p>
                  </a:txBody>
                  <a:tcPr marL="55365" marR="55365" marT="0" marB="3600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bl>
          </a:graphicData>
        </a:graphic>
      </p:graphicFrame>
      <p:sp>
        <p:nvSpPr>
          <p:cNvPr id="2" name="文本框 1"/>
          <p:cNvSpPr txBox="1"/>
          <p:nvPr/>
        </p:nvSpPr>
        <p:spPr>
          <a:xfrm>
            <a:off x="304800" y="6477000"/>
            <a:ext cx="12039600" cy="338554"/>
          </a:xfrm>
          <a:prstGeom prst="rect">
            <a:avLst/>
          </a:prstGeom>
          <a:noFill/>
        </p:spPr>
        <p:txBody>
          <a:bodyPr wrap="square" rtlCol="0">
            <a:spAutoFit/>
          </a:bodyPr>
          <a:lstStyle/>
          <a:p>
            <a:r>
              <a:rPr lang="zh-CN" altLang="en-US" sz="800" dirty="0">
                <a:latin typeface="+mn-ea"/>
              </a:rPr>
              <a:t>参考文献：</a:t>
            </a:r>
            <a:r>
              <a:rPr lang="en-US" altLang="zh-CN" sz="800" dirty="0">
                <a:latin typeface="+mn-ea"/>
              </a:rPr>
              <a:t>1.</a:t>
            </a:r>
            <a:r>
              <a:rPr lang="zh-CN" altLang="en-US" sz="800" dirty="0">
                <a:latin typeface="+mn-ea"/>
              </a:rPr>
              <a:t> </a:t>
            </a:r>
            <a:r>
              <a:rPr lang="en-US" altLang="zh-CN" sz="800" dirty="0" err="1">
                <a:latin typeface="微软雅黑" panose="020B0503020204020204" pitchFamily="34" charset="-122"/>
                <a:ea typeface="微软雅黑" panose="020B0503020204020204" pitchFamily="34" charset="-122"/>
              </a:rPr>
              <a:t>Remijn-Nelissen</a:t>
            </a:r>
            <a:r>
              <a:rPr lang="en-US" altLang="zh-CN" sz="800" dirty="0">
                <a:latin typeface="微软雅黑" panose="020B0503020204020204" pitchFamily="34" charset="-122"/>
                <a:ea typeface="微软雅黑" panose="020B0503020204020204" pitchFamily="34" charset="-122"/>
              </a:rPr>
              <a:t> L; Neurology. 2026 Apr 28;106(8):e214865</a:t>
            </a:r>
            <a:r>
              <a:rPr lang="zh-CN" altLang="en-US" sz="800" dirty="0">
                <a:latin typeface="微软雅黑" panose="020B0503020204020204" pitchFamily="34" charset="-122"/>
                <a:ea typeface="微软雅黑" panose="020B0503020204020204" pitchFamily="34" charset="-122"/>
              </a:rPr>
              <a:t> </a:t>
            </a:r>
            <a:r>
              <a:rPr lang="zh-CN" altLang="en-US" sz="800" dirty="0">
                <a:latin typeface="+mn-ea"/>
              </a:rPr>
              <a:t>  </a:t>
            </a:r>
            <a:r>
              <a:rPr lang="en-US" altLang="zh-CN" sz="800" dirty="0">
                <a:latin typeface="+mn-ea"/>
              </a:rPr>
              <a:t>2.Lancet Neurol. 2009 May ; 8(5)/ 475-490    3.Indian JOphthalmol.2014 0ct;62(10)985-991    4.Cleveland Clinic Journal of Medicine February 2023, 90 (2)103-113    </a:t>
            </a:r>
          </a:p>
          <a:p>
            <a:r>
              <a:rPr lang="zh-CN" altLang="en-US" sz="800" dirty="0">
                <a:solidFill>
                  <a:prstClr val="black"/>
                </a:solidFill>
                <a:latin typeface="+mn-ea"/>
              </a:rPr>
              <a:t>                 </a:t>
            </a:r>
            <a:r>
              <a:rPr lang="en-US" altLang="zh-CN" sz="800" dirty="0">
                <a:solidFill>
                  <a:prstClr val="black"/>
                </a:solidFill>
                <a:latin typeface="+mn-ea"/>
              </a:rPr>
              <a:t>5</a:t>
            </a:r>
            <a:r>
              <a:rPr lang="en-US" altLang="zh-CN" sz="800" dirty="0">
                <a:solidFill>
                  <a:prstClr val="black"/>
                </a:solidFill>
                <a:latin typeface="+mn-ea"/>
                <a:cs typeface="MiSans Normal" panose="00000500000000000000" charset="-122"/>
              </a:rPr>
              <a:t>.</a:t>
            </a:r>
            <a:r>
              <a:rPr lang="zh-CN" altLang="en-US" sz="800" dirty="0">
                <a:solidFill>
                  <a:prstClr val="black"/>
                </a:solidFill>
                <a:latin typeface="+mn-ea"/>
                <a:cs typeface="MiSans Normal" panose="00000500000000000000" charset="-122"/>
              </a:rPr>
              <a:t> </a:t>
            </a:r>
            <a:r>
              <a:rPr lang="en-US" altLang="zh-CN" sz="800" dirty="0">
                <a:solidFill>
                  <a:prstClr val="black"/>
                </a:solidFill>
                <a:latin typeface="+mn-ea"/>
                <a:cs typeface="MiSans Normal" panose="00000500000000000000" charset="-122"/>
              </a:rPr>
              <a:t>2016</a:t>
            </a:r>
            <a:r>
              <a:rPr lang="zh-CN" altLang="en-US" sz="800" dirty="0">
                <a:solidFill>
                  <a:prstClr val="black"/>
                </a:solidFill>
                <a:latin typeface="+mn-ea"/>
                <a:cs typeface="MiSans Normal" panose="00000500000000000000" charset="-122"/>
              </a:rPr>
              <a:t>美国重症肌无力管理国际共识指南</a:t>
            </a:r>
            <a:endParaRPr lang="en-US" altLang="zh-CN" sz="800" dirty="0">
              <a:solidFill>
                <a:prstClr val="black"/>
              </a:solidFill>
              <a:latin typeface="+mn-ea"/>
              <a:cs typeface="MiSans Normal" panose="00000500000000000000" charset="-122"/>
            </a:endParaRPr>
          </a:p>
        </p:txBody>
      </p:sp>
      <p:sp>
        <p:nvSpPr>
          <p:cNvPr id="4" name="矩形: 圆角 5"/>
          <p:cNvSpPr/>
          <p:nvPr>
            <p:custDataLst>
              <p:tags r:id="rId3"/>
            </p:custDataLst>
          </p:nvPr>
        </p:nvSpPr>
        <p:spPr>
          <a:xfrm>
            <a:off x="6019800" y="862330"/>
            <a:ext cx="6019800" cy="568325"/>
          </a:xfrm>
          <a:prstGeom prst="roundRect">
            <a:avLst/>
          </a:prstGeom>
          <a:solidFill>
            <a:srgbClr val="508AA0"/>
          </a:solidFill>
          <a:ln>
            <a:noFill/>
          </a:ln>
          <a:effectLst>
            <a:innerShdw blurRad="127000">
              <a:schemeClr val="bg1">
                <a:alpha val="7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zh-CN" altLang="en-US" sz="2000" b="1" baseline="0" dirty="0">
                <a:solidFill>
                  <a:schemeClr val="bg1"/>
                </a:solidFill>
                <a:effectLst/>
                <a:latin typeface="微软雅黑" panose="020B0503020204020204" pitchFamily="34" charset="-122"/>
                <a:ea typeface="微软雅黑" panose="020B0503020204020204" pitchFamily="34" charset="-122"/>
                <a:cs typeface="MiSans Semibold" panose="00000700000000000000" charset="-122"/>
              </a:rPr>
              <a:t>       国家 </a:t>
            </a:r>
            <a:r>
              <a:rPr lang="en-US" altLang="zh-CN" sz="2000" b="1" baseline="0" dirty="0">
                <a:solidFill>
                  <a:schemeClr val="bg1"/>
                </a:solidFill>
                <a:effectLst/>
                <a:latin typeface="微软雅黑" panose="020B0503020204020204" pitchFamily="34" charset="-122"/>
                <a:ea typeface="微软雅黑" panose="020B0503020204020204" pitchFamily="34" charset="-122"/>
                <a:cs typeface="MiSans Semibold" panose="00000700000000000000" charset="-122"/>
              </a:rPr>
              <a:t>/ </a:t>
            </a:r>
            <a:r>
              <a:rPr lang="zh-CN" altLang="en-US" sz="2000" b="1" baseline="0" dirty="0">
                <a:solidFill>
                  <a:schemeClr val="bg1"/>
                </a:solidFill>
                <a:effectLst/>
                <a:latin typeface="微软雅黑" panose="020B0503020204020204" pitchFamily="34" charset="-122"/>
                <a:ea typeface="微软雅黑" panose="020B0503020204020204" pitchFamily="34" charset="-122"/>
                <a:cs typeface="MiSans Semibold" panose="00000700000000000000" charset="-122"/>
              </a:rPr>
              <a:t>机构 </a:t>
            </a:r>
            <a:r>
              <a:rPr lang="en-US" altLang="zh-CN" sz="2000" b="1" baseline="0" dirty="0">
                <a:solidFill>
                  <a:schemeClr val="bg1"/>
                </a:solidFill>
                <a:effectLst/>
                <a:latin typeface="微软雅黑" panose="020B0503020204020204" pitchFamily="34" charset="-122"/>
                <a:ea typeface="微软雅黑" panose="020B0503020204020204" pitchFamily="34" charset="-122"/>
                <a:cs typeface="MiSans Semibold" panose="00000700000000000000" charset="-122"/>
              </a:rPr>
              <a:t>/ </a:t>
            </a:r>
            <a:r>
              <a:rPr lang="zh-CN" altLang="en-US" sz="2000" b="1" baseline="0" dirty="0">
                <a:solidFill>
                  <a:schemeClr val="bg1"/>
                </a:solidFill>
                <a:effectLst/>
                <a:latin typeface="微软雅黑" panose="020B0503020204020204" pitchFamily="34" charset="-122"/>
                <a:ea typeface="微软雅黑" panose="020B0503020204020204" pitchFamily="34" charset="-122"/>
                <a:cs typeface="MiSans Semibold" panose="00000700000000000000" charset="-122"/>
              </a:rPr>
              <a:t>指南            </a:t>
            </a:r>
            <a:r>
              <a:rPr lang="zh-CN" altLang="en-US" sz="2000" b="1" baseline="0" dirty="0">
                <a:solidFill>
                  <a:schemeClr val="bg1"/>
                </a:solidFill>
                <a:effectLst/>
                <a:latin typeface="微软雅黑" panose="020B0503020204020204" pitchFamily="34" charset="-122"/>
                <a:ea typeface="微软雅黑" panose="020B0503020204020204" pitchFamily="34" charset="-122"/>
              </a:rPr>
              <a:t>溴吡斯的明推荐地位</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p:cNvSpPr txBox="1"/>
          <p:nvPr/>
        </p:nvSpPr>
        <p:spPr>
          <a:xfrm>
            <a:off x="285584" y="152400"/>
            <a:ext cx="12115800" cy="1015663"/>
          </a:xfrm>
          <a:prstGeom prst="rect">
            <a:avLst/>
          </a:prstGeom>
          <a:noFill/>
        </p:spPr>
        <p:txBody>
          <a:bodyPr wrap="square" rtlCol="0" anchor="t">
            <a:spAutoFit/>
          </a:bodyPr>
          <a:lstStyle/>
          <a:p>
            <a:r>
              <a:rPr lang="zh-CN" altLang="en-US" sz="2800" b="1" spc="-5" dirty="0">
                <a:solidFill>
                  <a:schemeClr val="tx1"/>
                </a:solidFill>
                <a:latin typeface="微软雅黑" panose="020B0503020204020204" pitchFamily="34" charset="-122"/>
                <a:ea typeface="微软雅黑" panose="020B0503020204020204" pitchFamily="34" charset="-122"/>
                <a:cs typeface="+mj-cs"/>
                <a:sym typeface="+mn-ea"/>
              </a:rPr>
              <a:t>有效性</a:t>
            </a:r>
            <a:r>
              <a:rPr lang="en-US" altLang="zh-CN" sz="2800" b="1" spc="-5" dirty="0">
                <a:solidFill>
                  <a:schemeClr val="tx1"/>
                </a:solidFill>
                <a:latin typeface="微软雅黑" panose="020B0503020204020204" pitchFamily="34" charset="-122"/>
                <a:ea typeface="微软雅黑" panose="020B0503020204020204" pitchFamily="34" charset="-122"/>
                <a:cs typeface="+mj-cs"/>
                <a:sym typeface="+mn-ea"/>
              </a:rPr>
              <a:t>2</a:t>
            </a:r>
            <a:r>
              <a:rPr lang="zh-CN" altLang="en-US" sz="2800" b="1" spc="-5" dirty="0">
                <a:solidFill>
                  <a:schemeClr val="tx1"/>
                </a:solidFill>
                <a:latin typeface="微软雅黑" panose="020B0503020204020204" pitchFamily="34" charset="-122"/>
                <a:ea typeface="微软雅黑" panose="020B0503020204020204" pitchFamily="34" charset="-122"/>
                <a:cs typeface="+mj-cs"/>
                <a:sym typeface="+mn-ea"/>
              </a:rPr>
              <a:t>：</a:t>
            </a:r>
            <a:r>
              <a:rPr lang="en-US" altLang="zh-CN" sz="2800" b="1" spc="-5" dirty="0">
                <a:solidFill>
                  <a:srgbClr val="C00000"/>
                </a:solidFill>
                <a:latin typeface="微软雅黑" panose="020B0503020204020204" pitchFamily="34" charset="-122"/>
                <a:ea typeface="微软雅黑" panose="020B0503020204020204" pitchFamily="34" charset="-122"/>
                <a:cs typeface="+mj-cs"/>
                <a:sym typeface="+mn-ea"/>
              </a:rPr>
              <a:t>2026</a:t>
            </a:r>
            <a:r>
              <a:rPr lang="zh-CN" altLang="en-US" sz="2800" b="1" spc="-5" dirty="0">
                <a:solidFill>
                  <a:srgbClr val="C00000"/>
                </a:solidFill>
                <a:latin typeface="微软雅黑" panose="020B0503020204020204" pitchFamily="34" charset="-122"/>
                <a:ea typeface="微软雅黑" panose="020B0503020204020204" pitchFamily="34" charset="-122"/>
                <a:cs typeface="+mj-cs"/>
                <a:sym typeface="+mn-ea"/>
              </a:rPr>
              <a:t>年最新发表</a:t>
            </a:r>
            <a:r>
              <a:rPr lang="zh-CN" altLang="en-US" sz="2800" b="1" spc="-5" dirty="0">
                <a:latin typeface="微软雅黑" panose="020B0503020204020204" pitchFamily="34" charset="-122"/>
                <a:ea typeface="微软雅黑" panose="020B0503020204020204" pitchFamily="34" charset="-122"/>
                <a:cs typeface="+mj-cs"/>
                <a:sym typeface="+mn-ea"/>
              </a:rPr>
              <a:t>的</a:t>
            </a:r>
            <a:r>
              <a:rPr lang="zh-CN" altLang="en-US" sz="2800" b="1" spc="-5" dirty="0">
                <a:solidFill>
                  <a:schemeClr val="tx1"/>
                </a:solidFill>
                <a:latin typeface="微软雅黑" panose="020B0503020204020204" pitchFamily="34" charset="-122"/>
                <a:ea typeface="微软雅黑" panose="020B0503020204020204" pitchFamily="34" charset="-122"/>
                <a:cs typeface="+mj-cs"/>
                <a:sym typeface="+mn-ea"/>
              </a:rPr>
              <a:t>随机、双盲、安慰剂对照交叉试验</a:t>
            </a:r>
            <a:endParaRPr lang="en-US" altLang="zh-CN" sz="2800" b="1" spc="-5" dirty="0">
              <a:latin typeface="微软雅黑" panose="020B0503020204020204" pitchFamily="34" charset="-122"/>
              <a:ea typeface="微软雅黑" panose="020B0503020204020204" pitchFamily="34" charset="-122"/>
              <a:cs typeface="+mj-cs"/>
              <a:sym typeface="+mn-ea"/>
            </a:endParaRPr>
          </a:p>
          <a:p>
            <a:r>
              <a:rPr lang="zh-CN" altLang="en-US" sz="2800" b="1" spc="-5" dirty="0">
                <a:solidFill>
                  <a:schemeClr val="tx1"/>
                </a:solidFill>
                <a:latin typeface="微软雅黑" panose="020B0503020204020204" pitchFamily="34" charset="-122"/>
                <a:ea typeface="微软雅黑" panose="020B0503020204020204" pitchFamily="34" charset="-122"/>
                <a:cs typeface="+mj-cs"/>
                <a:sym typeface="+mn-ea"/>
              </a:rPr>
              <a:t>                         为溴吡斯的明提供了</a:t>
            </a:r>
            <a:r>
              <a:rPr lang="en-US" altLang="zh-CN" sz="3200" b="1" spc="-5" dirty="0">
                <a:solidFill>
                  <a:srgbClr val="C00000"/>
                </a:solidFill>
                <a:latin typeface="微软雅黑" panose="020B0503020204020204" pitchFamily="34" charset="-122"/>
                <a:ea typeface="微软雅黑" panose="020B0503020204020204" pitchFamily="34" charset="-122"/>
                <a:cs typeface="+mj-cs"/>
                <a:sym typeface="+mn-ea"/>
              </a:rPr>
              <a:t>RCT</a:t>
            </a:r>
            <a:r>
              <a:rPr lang="zh-CN" altLang="en-US" sz="3200" b="1" spc="-5" dirty="0">
                <a:solidFill>
                  <a:srgbClr val="C00000"/>
                </a:solidFill>
                <a:latin typeface="微软雅黑" panose="020B0503020204020204" pitchFamily="34" charset="-122"/>
                <a:ea typeface="微软雅黑" panose="020B0503020204020204" pitchFamily="34" charset="-122"/>
                <a:cs typeface="+mj-cs"/>
                <a:sym typeface="+mn-ea"/>
              </a:rPr>
              <a:t>级别证据</a:t>
            </a:r>
            <a:endParaRPr lang="zh-CN" altLang="en-US" sz="2800" b="1" spc="-5" dirty="0">
              <a:solidFill>
                <a:srgbClr val="C00000"/>
              </a:solidFill>
              <a:latin typeface="微软雅黑" panose="020B0503020204020204" pitchFamily="34" charset="-122"/>
              <a:ea typeface="微软雅黑" panose="020B0503020204020204" pitchFamily="34" charset="-122"/>
              <a:cs typeface="+mj-cs"/>
              <a:sym typeface="+mn-ea"/>
            </a:endParaRPr>
          </a:p>
        </p:txBody>
      </p:sp>
      <p:cxnSp>
        <p:nvCxnSpPr>
          <p:cNvPr id="23" name="视佐13-2"/>
          <p:cNvCxnSpPr/>
          <p:nvPr/>
        </p:nvCxnSpPr>
        <p:spPr>
          <a:xfrm>
            <a:off x="5848616" y="6869060"/>
            <a:ext cx="5861685" cy="0"/>
          </a:xfrm>
          <a:prstGeom prst="line">
            <a:avLst/>
          </a:prstGeom>
          <a:noFill/>
          <a:ln w="12700" cap="flat" cmpd="sng" algn="ctr">
            <a:solidFill>
              <a:srgbClr val="5EBBF6"/>
            </a:solidFill>
            <a:prstDash val="solid"/>
            <a:miter lim="800000"/>
            <a:headEnd type="none" w="med" len="med"/>
            <a:tailEnd type="none" w="med" len="med"/>
          </a:ln>
          <a:effectLst/>
        </p:spPr>
      </p:cxnSp>
      <p:grpSp>
        <p:nvGrpSpPr>
          <p:cNvPr id="7" name="组合 6"/>
          <p:cNvGrpSpPr/>
          <p:nvPr>
            <p:custDataLst>
              <p:tags r:id="rId1"/>
            </p:custDataLst>
          </p:nvPr>
        </p:nvGrpSpPr>
        <p:grpSpPr>
          <a:xfrm>
            <a:off x="152400" y="1143002"/>
            <a:ext cx="6185740" cy="5334001"/>
            <a:chOff x="1674284" y="1436022"/>
            <a:chExt cx="2606688" cy="1711065"/>
          </a:xfrm>
          <a:effectLst/>
        </p:grpSpPr>
        <p:sp>
          <p:nvSpPr>
            <p:cNvPr id="9" name="矩形: 圆角 83"/>
            <p:cNvSpPr/>
            <p:nvPr>
              <p:custDataLst>
                <p:tags r:id="rId2"/>
              </p:custDataLst>
            </p:nvPr>
          </p:nvSpPr>
          <p:spPr>
            <a:xfrm>
              <a:off x="1674284" y="1436022"/>
              <a:ext cx="2540302" cy="1711065"/>
            </a:xfrm>
            <a:prstGeom prst="roundRect">
              <a:avLst>
                <a:gd name="adj" fmla="val 988"/>
              </a:avLst>
            </a:prstGeom>
            <a:solidFill>
              <a:schemeClr val="bg1"/>
            </a:solidFill>
            <a:ln>
              <a:noFill/>
            </a:ln>
            <a:effectLst>
              <a:outerShdw blurRad="152400" sx="99000" sy="99000" algn="ctr" rotWithShape="0">
                <a:srgbClr val="0F9ED5">
                  <a:alpha val="8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Black" panose="020B0A04020102020204" pitchFamily="34" charset="0"/>
              </a:endParaRPr>
            </a:p>
          </p:txBody>
        </p:sp>
        <p:sp>
          <p:nvSpPr>
            <p:cNvPr id="10" name="文本框 9"/>
            <p:cNvSpPr txBox="1"/>
            <p:nvPr>
              <p:custDataLst>
                <p:tags r:id="rId3"/>
              </p:custDataLst>
            </p:nvPr>
          </p:nvSpPr>
          <p:spPr>
            <a:xfrm>
              <a:off x="1845730" y="1489695"/>
              <a:ext cx="2435242" cy="138057"/>
            </a:xfrm>
            <a:prstGeom prst="rect">
              <a:avLst/>
            </a:prstGeom>
            <a:noFill/>
          </p:spPr>
          <p:txBody>
            <a:bodyPr wrap="square" rtlCol="0">
              <a:spAutoFit/>
            </a:bodyPr>
            <a:lstStyle/>
            <a:p>
              <a:pPr indent="0" algn="just">
                <a:lnSpc>
                  <a:spcPct val="120000"/>
                </a:lnSpc>
                <a:buClr>
                  <a:schemeClr val="accent1"/>
                </a:buClr>
                <a:buFont typeface="Wingdings" panose="05000000000000000000" pitchFamily="2" charset="2"/>
                <a:buNone/>
              </a:pPr>
              <a:r>
                <a:rPr lang="zh-CN" altLang="en-US" sz="2000" b="1" dirty="0">
                  <a:latin typeface="+mj-ea"/>
                  <a:cs typeface="MiSans Medium" panose="00000600000000000000" pitchFamily="2" charset="-122"/>
                  <a:sym typeface="MiSans Medium" panose="00000600000000000000" pitchFamily="2" charset="-122"/>
                </a:rPr>
                <a:t>溴吡斯的明组</a:t>
              </a:r>
              <a:r>
                <a:rPr lang="en-US" altLang="zh-CN" sz="2000" b="1" dirty="0">
                  <a:latin typeface="+mj-ea"/>
                  <a:cs typeface="MiSans Medium" panose="00000600000000000000" pitchFamily="2" charset="-122"/>
                  <a:sym typeface="MiSans Medium" panose="00000600000000000000" pitchFamily="2" charset="-122"/>
                </a:rPr>
                <a:t>MGII</a:t>
              </a:r>
              <a:r>
                <a:rPr lang="zh-CN" altLang="en-US" sz="2000" b="1" dirty="0">
                  <a:latin typeface="+mj-ea"/>
                  <a:cs typeface="MiSans Medium" panose="00000600000000000000" pitchFamily="2" charset="-122"/>
                  <a:sym typeface="MiSans Medium" panose="00000600000000000000" pitchFamily="2" charset="-122"/>
                </a:rPr>
                <a:t>评分较安慰剂</a:t>
              </a:r>
              <a:r>
                <a:rPr lang="zh-CN" altLang="en-US" sz="2000" b="1" dirty="0">
                  <a:solidFill>
                    <a:srgbClr val="C00000"/>
                  </a:solidFill>
                  <a:latin typeface="+mj-ea"/>
                  <a:cs typeface="MiSans Medium" panose="00000600000000000000" pitchFamily="2" charset="-122"/>
                  <a:sym typeface="MiSans Medium" panose="00000600000000000000" pitchFamily="2" charset="-122"/>
                </a:rPr>
                <a:t>显著改善</a:t>
              </a:r>
              <a:r>
                <a:rPr lang="en-US" altLang="zh-CN" sz="2000" baseline="30000" dirty="0">
                  <a:latin typeface="+mj-ea"/>
                  <a:cs typeface="MiSans Medium" panose="00000600000000000000" pitchFamily="2" charset="-122"/>
                  <a:sym typeface="MiSans Medium" panose="00000600000000000000" pitchFamily="2" charset="-122"/>
                </a:rPr>
                <a:t>[1]</a:t>
              </a:r>
              <a:endParaRPr lang="en-US" altLang="zh-CN" sz="2000" baseline="30000" dirty="0">
                <a:latin typeface="微软雅黑" panose="020B0503020204020204" pitchFamily="34" charset="-122"/>
                <a:ea typeface="微软雅黑" panose="020B0503020204020204" pitchFamily="34" charset="-122"/>
                <a:cs typeface="MiSans Normal" panose="00000500000000000000" charset="-122"/>
              </a:endParaRPr>
            </a:p>
          </p:txBody>
        </p:sp>
      </p:grpSp>
      <p:sp>
        <p:nvSpPr>
          <p:cNvPr id="13" name="文本框 12"/>
          <p:cNvSpPr txBox="1"/>
          <p:nvPr/>
        </p:nvSpPr>
        <p:spPr>
          <a:xfrm>
            <a:off x="152400" y="5648447"/>
            <a:ext cx="5804167" cy="752353"/>
          </a:xfrm>
          <a:prstGeom prst="rect">
            <a:avLst/>
          </a:prstGeom>
          <a:noFill/>
        </p:spPr>
        <p:txBody>
          <a:bodyPr wrap="square" numCol="2">
            <a:noAutofit/>
          </a:bodyPr>
          <a:lstStyle/>
          <a:p>
            <a:pPr marL="171450" indent="-171450" algn="just">
              <a:lnSpc>
                <a:spcPct val="150000"/>
              </a:lnSpc>
              <a:buFont typeface="Arial" panose="020B0604020202020204" pitchFamily="34" charset="0"/>
              <a:buChar char="•"/>
            </a:pPr>
            <a:r>
              <a:rPr lang="en-US" altLang="zh-CN" sz="900" kern="100" dirty="0">
                <a:effectLst/>
                <a:latin typeface="微软雅黑" panose="020B0503020204020204" pitchFamily="34" charset="-122"/>
                <a:ea typeface="微软雅黑" panose="020B0503020204020204" pitchFamily="34" charset="-122"/>
                <a:cs typeface="MiSans Normal" panose="00000500000000000000" charset="-122"/>
              </a:rPr>
              <a:t>MGII ocular </a:t>
            </a:r>
            <a:r>
              <a:rPr lang="zh-CN" altLang="zh-CN" sz="900" kern="100" dirty="0">
                <a:effectLst/>
                <a:latin typeface="微软雅黑" panose="020B0503020204020204" pitchFamily="34" charset="-122"/>
                <a:ea typeface="微软雅黑" panose="020B0503020204020204" pitchFamily="34" charset="-122"/>
                <a:cs typeface="MiSans Normal" panose="00000500000000000000" charset="-122"/>
              </a:rPr>
              <a:t>眼肌型重症肌无力功能损害指数</a:t>
            </a:r>
          </a:p>
          <a:p>
            <a:pPr marL="171450" indent="-171450" algn="just">
              <a:lnSpc>
                <a:spcPct val="150000"/>
              </a:lnSpc>
              <a:buFont typeface="Arial" panose="020B0604020202020204" pitchFamily="34" charset="0"/>
              <a:buChar char="•"/>
            </a:pPr>
            <a:r>
              <a:rPr lang="en-US" altLang="zh-CN" sz="900" kern="100" dirty="0">
                <a:effectLst/>
                <a:latin typeface="微软雅黑" panose="020B0503020204020204" pitchFamily="34" charset="-122"/>
                <a:ea typeface="微软雅黑" panose="020B0503020204020204" pitchFamily="34" charset="-122"/>
                <a:cs typeface="MiSans Normal" panose="00000500000000000000" charset="-122"/>
              </a:rPr>
              <a:t>MGII generalized </a:t>
            </a:r>
            <a:r>
              <a:rPr lang="zh-CN" altLang="zh-CN" sz="900" kern="100" dirty="0">
                <a:effectLst/>
                <a:latin typeface="微软雅黑" panose="020B0503020204020204" pitchFamily="34" charset="-122"/>
                <a:ea typeface="微软雅黑" panose="020B0503020204020204" pitchFamily="34" charset="-122"/>
                <a:cs typeface="MiSans Normal" panose="00000500000000000000" charset="-122"/>
              </a:rPr>
              <a:t>全身型重症肌无力功能损害指数</a:t>
            </a:r>
          </a:p>
          <a:p>
            <a:pPr marL="171450" indent="-171450" algn="just">
              <a:lnSpc>
                <a:spcPct val="150000"/>
              </a:lnSpc>
              <a:buFont typeface="Arial" panose="020B0604020202020204" pitchFamily="34" charset="0"/>
              <a:buChar char="•"/>
            </a:pPr>
            <a:r>
              <a:rPr lang="en-US" altLang="zh-CN" sz="900" kern="100" dirty="0">
                <a:effectLst/>
                <a:latin typeface="微软雅黑" panose="020B0503020204020204" pitchFamily="34" charset="-122"/>
                <a:ea typeface="微软雅黑" panose="020B0503020204020204" pitchFamily="34" charset="-122"/>
                <a:cs typeface="MiSans Normal" panose="00000500000000000000" charset="-122"/>
              </a:rPr>
              <a:t>QMG </a:t>
            </a:r>
            <a:r>
              <a:rPr lang="zh-CN" altLang="zh-CN" sz="900" kern="100" dirty="0">
                <a:effectLst/>
                <a:latin typeface="微软雅黑" panose="020B0503020204020204" pitchFamily="34" charset="-122"/>
                <a:ea typeface="微软雅黑" panose="020B0503020204020204" pitchFamily="34" charset="-122"/>
                <a:cs typeface="MiSans Normal" panose="00000500000000000000" charset="-122"/>
              </a:rPr>
              <a:t>重症肌无力定量评分</a:t>
            </a:r>
          </a:p>
          <a:p>
            <a:pPr marL="171450" indent="-171450" algn="just">
              <a:lnSpc>
                <a:spcPct val="150000"/>
              </a:lnSpc>
              <a:buFont typeface="Arial" panose="020B0604020202020204" pitchFamily="34" charset="0"/>
              <a:buChar char="•"/>
            </a:pPr>
            <a:r>
              <a:rPr lang="en-US" altLang="zh-CN" sz="900" kern="100" dirty="0">
                <a:effectLst/>
                <a:latin typeface="微软雅黑" panose="020B0503020204020204" pitchFamily="34" charset="-122"/>
                <a:ea typeface="微软雅黑" panose="020B0503020204020204" pitchFamily="34" charset="-122"/>
                <a:cs typeface="MiSans Normal" panose="00000500000000000000" charset="-122"/>
              </a:rPr>
              <a:t>MG-ADL </a:t>
            </a:r>
            <a:r>
              <a:rPr lang="zh-CN" altLang="zh-CN" sz="900" kern="100" dirty="0">
                <a:effectLst/>
                <a:latin typeface="微软雅黑" panose="020B0503020204020204" pitchFamily="34" charset="-122"/>
                <a:ea typeface="微软雅黑" panose="020B0503020204020204" pitchFamily="34" charset="-122"/>
                <a:cs typeface="MiSans Normal" panose="00000500000000000000" charset="-122"/>
              </a:rPr>
              <a:t>重症肌无力日常生活活动量表</a:t>
            </a:r>
          </a:p>
          <a:p>
            <a:pPr marL="171450" indent="-171450" algn="just">
              <a:lnSpc>
                <a:spcPct val="150000"/>
              </a:lnSpc>
              <a:buFont typeface="Arial" panose="020B0604020202020204" pitchFamily="34" charset="0"/>
              <a:buChar char="•"/>
            </a:pPr>
            <a:r>
              <a:rPr lang="en-US" altLang="zh-CN" sz="900" kern="100" dirty="0">
                <a:effectLst/>
                <a:latin typeface="微软雅黑" panose="020B0503020204020204" pitchFamily="34" charset="-122"/>
                <a:ea typeface="微软雅黑" panose="020B0503020204020204" pitchFamily="34" charset="-122"/>
                <a:cs typeface="MiSans Normal" panose="00000500000000000000" charset="-122"/>
              </a:rPr>
              <a:t>MG-QoL15r </a:t>
            </a:r>
            <a:r>
              <a:rPr lang="zh-CN" altLang="zh-CN" sz="900" kern="100" dirty="0">
                <a:effectLst/>
                <a:latin typeface="微软雅黑" panose="020B0503020204020204" pitchFamily="34" charset="-122"/>
                <a:ea typeface="微软雅黑" panose="020B0503020204020204" pitchFamily="34" charset="-122"/>
                <a:cs typeface="MiSans Normal" panose="00000500000000000000" charset="-122"/>
              </a:rPr>
              <a:t>修订版</a:t>
            </a:r>
            <a:r>
              <a:rPr lang="en-US" altLang="zh-CN" sz="900" kern="100" dirty="0">
                <a:effectLst/>
                <a:latin typeface="微软雅黑" panose="020B0503020204020204" pitchFamily="34" charset="-122"/>
                <a:ea typeface="微软雅黑" panose="020B0503020204020204" pitchFamily="34" charset="-122"/>
                <a:cs typeface="MiSans Normal" panose="00000500000000000000" charset="-122"/>
              </a:rPr>
              <a:t>15</a:t>
            </a:r>
            <a:r>
              <a:rPr lang="zh-CN" altLang="zh-CN" sz="900" kern="100" dirty="0">
                <a:effectLst/>
                <a:latin typeface="微软雅黑" panose="020B0503020204020204" pitchFamily="34" charset="-122"/>
                <a:ea typeface="微软雅黑" panose="020B0503020204020204" pitchFamily="34" charset="-122"/>
                <a:cs typeface="MiSans Normal" panose="00000500000000000000" charset="-122"/>
              </a:rPr>
              <a:t>项重症肌无力生活质量量表</a:t>
            </a:r>
          </a:p>
          <a:p>
            <a:pPr marL="171450" indent="-171450" algn="just">
              <a:lnSpc>
                <a:spcPct val="150000"/>
              </a:lnSpc>
              <a:buFont typeface="Arial" panose="020B0604020202020204" pitchFamily="34" charset="0"/>
              <a:buChar char="•"/>
            </a:pPr>
            <a:r>
              <a:rPr lang="en-US" altLang="zh-CN" sz="900" kern="100" dirty="0">
                <a:effectLst/>
                <a:latin typeface="微软雅黑" panose="020B0503020204020204" pitchFamily="34" charset="-122"/>
                <a:ea typeface="微软雅黑" panose="020B0503020204020204" pitchFamily="34" charset="-122"/>
                <a:cs typeface="MiSans Normal" panose="00000500000000000000" charset="-122"/>
              </a:rPr>
              <a:t>TSQM-9 </a:t>
            </a:r>
            <a:r>
              <a:rPr lang="zh-CN" altLang="zh-CN" sz="900" kern="100" dirty="0">
                <a:effectLst/>
                <a:latin typeface="微软雅黑" panose="020B0503020204020204" pitchFamily="34" charset="-122"/>
                <a:ea typeface="微软雅黑" panose="020B0503020204020204" pitchFamily="34" charset="-122"/>
                <a:cs typeface="MiSans Normal" panose="00000500000000000000" charset="-122"/>
              </a:rPr>
              <a:t>药物治疗满意度问卷（</a:t>
            </a:r>
            <a:r>
              <a:rPr lang="en-US" altLang="zh-CN" sz="900" kern="100" dirty="0">
                <a:effectLst/>
                <a:latin typeface="微软雅黑" panose="020B0503020204020204" pitchFamily="34" charset="-122"/>
                <a:ea typeface="微软雅黑" panose="020B0503020204020204" pitchFamily="34" charset="-122"/>
                <a:cs typeface="MiSans Normal" panose="00000500000000000000" charset="-122"/>
              </a:rPr>
              <a:t>9</a:t>
            </a:r>
            <a:r>
              <a:rPr lang="zh-CN" altLang="zh-CN" sz="900" kern="100" dirty="0">
                <a:effectLst/>
                <a:latin typeface="微软雅黑" panose="020B0503020204020204" pitchFamily="34" charset="-122"/>
                <a:ea typeface="微软雅黑" panose="020B0503020204020204" pitchFamily="34" charset="-122"/>
                <a:cs typeface="MiSans Normal" panose="00000500000000000000" charset="-122"/>
              </a:rPr>
              <a:t>项版）</a:t>
            </a:r>
          </a:p>
        </p:txBody>
      </p:sp>
      <p:sp>
        <p:nvSpPr>
          <p:cNvPr id="20" name="文本框 19"/>
          <p:cNvSpPr txBox="1"/>
          <p:nvPr/>
        </p:nvSpPr>
        <p:spPr>
          <a:xfrm>
            <a:off x="306976" y="6574971"/>
            <a:ext cx="7617823" cy="215444"/>
          </a:xfrm>
          <a:prstGeom prst="rect">
            <a:avLst/>
          </a:prstGeom>
          <a:noFill/>
        </p:spPr>
        <p:txBody>
          <a:bodyPr wrap="square">
            <a:spAutoFit/>
          </a:bodyPr>
          <a:lstStyle/>
          <a:p>
            <a:pPr fontAlgn="base"/>
            <a:r>
              <a:rPr lang="zh-CN" altLang="en-US" sz="800" dirty="0">
                <a:latin typeface="微软雅黑" panose="020B0503020204020204" pitchFamily="34" charset="-122"/>
                <a:ea typeface="微软雅黑" panose="020B0503020204020204" pitchFamily="34" charset="-122"/>
              </a:rPr>
              <a:t>参考文献：</a:t>
            </a:r>
            <a:r>
              <a:rPr lang="en-US" altLang="zh-CN" sz="800" dirty="0">
                <a:latin typeface="微软雅黑" panose="020B0503020204020204" pitchFamily="34" charset="-122"/>
                <a:ea typeface="微软雅黑" panose="020B0503020204020204" pitchFamily="34" charset="-122"/>
              </a:rPr>
              <a:t>1.Remijn-Nelissen L; Neurology. 2026 Apr 28;106(8):e214865</a:t>
            </a:r>
            <a:endParaRPr lang="zh-CN" altLang="en-US" sz="800" dirty="0">
              <a:latin typeface="微软雅黑" panose="020B0503020204020204" pitchFamily="34" charset="-122"/>
              <a:ea typeface="微软雅黑" panose="020B0503020204020204" pitchFamily="34" charset="-122"/>
            </a:endParaRPr>
          </a:p>
        </p:txBody>
      </p:sp>
      <p:grpSp>
        <p:nvGrpSpPr>
          <p:cNvPr id="4" name="组合 3"/>
          <p:cNvGrpSpPr/>
          <p:nvPr/>
        </p:nvGrpSpPr>
        <p:grpSpPr>
          <a:xfrm>
            <a:off x="214624" y="1981200"/>
            <a:ext cx="5673039" cy="3524848"/>
            <a:chOff x="395497" y="2511623"/>
            <a:chExt cx="5033010" cy="3127177"/>
          </a:xfrm>
        </p:grpSpPr>
        <p:pic>
          <p:nvPicPr>
            <p:cNvPr id="11" name="图片 10"/>
            <p:cNvPicPr>
              <a:picLocks noChangeAspect="1"/>
            </p:cNvPicPr>
            <p:nvPr/>
          </p:nvPicPr>
          <p:blipFill>
            <a:blip r:embed="rId6" cstate="print">
              <a:extLst>
                <a:ext uri="{28A0092B-C50C-407E-A947-70E740481C1C}">
                  <a14:useLocalDpi xmlns:a14="http://schemas.microsoft.com/office/drawing/2010/main" val="0"/>
                </a:ext>
              </a:extLst>
            </a:blip>
            <a:srcRect t="11249" b="5391"/>
            <a:stretch>
              <a:fillRect/>
            </a:stretch>
          </p:blipFill>
          <p:spPr>
            <a:xfrm>
              <a:off x="395497" y="2673668"/>
              <a:ext cx="5033010" cy="2965132"/>
            </a:xfrm>
            <a:prstGeom prst="rect">
              <a:avLst/>
            </a:prstGeom>
          </p:spPr>
        </p:pic>
        <p:sp>
          <p:nvSpPr>
            <p:cNvPr id="26" name="文本框 25"/>
            <p:cNvSpPr txBox="1"/>
            <p:nvPr/>
          </p:nvSpPr>
          <p:spPr>
            <a:xfrm>
              <a:off x="4752353" y="2511623"/>
              <a:ext cx="433132" cy="307777"/>
            </a:xfrm>
            <a:prstGeom prst="rect">
              <a:avLst/>
            </a:prstGeom>
            <a:noFill/>
          </p:spPr>
          <p:txBody>
            <a:bodyPr wrap="none" rtlCol="0">
              <a:spAutoFit/>
            </a:bodyPr>
            <a:lstStyle/>
            <a:p>
              <a:r>
                <a:rPr lang="en-US" altLang="zh-CN" sz="1400" b="1" dirty="0">
                  <a:solidFill>
                    <a:srgbClr val="CC0000"/>
                  </a:solidFill>
                </a:rPr>
                <a:t>7.2</a:t>
              </a:r>
              <a:endParaRPr lang="zh-CN" altLang="en-US" sz="1400" b="1" dirty="0">
                <a:solidFill>
                  <a:srgbClr val="CC0000"/>
                </a:solidFill>
              </a:endParaRPr>
            </a:p>
          </p:txBody>
        </p:sp>
        <p:sp>
          <p:nvSpPr>
            <p:cNvPr id="27" name="文本框 26"/>
            <p:cNvSpPr txBox="1"/>
            <p:nvPr/>
          </p:nvSpPr>
          <p:spPr>
            <a:xfrm>
              <a:off x="4129037" y="3581861"/>
              <a:ext cx="492443" cy="307777"/>
            </a:xfrm>
            <a:prstGeom prst="rect">
              <a:avLst/>
            </a:prstGeom>
            <a:noFill/>
          </p:spPr>
          <p:txBody>
            <a:bodyPr wrap="none" rtlCol="0">
              <a:spAutoFit/>
            </a:bodyPr>
            <a:lstStyle/>
            <a:p>
              <a:r>
                <a:rPr lang="en-US" altLang="zh-CN" sz="1400" b="1" dirty="0">
                  <a:solidFill>
                    <a:srgbClr val="CC0000"/>
                  </a:solidFill>
                </a:rPr>
                <a:t>-2.0</a:t>
              </a:r>
              <a:endParaRPr lang="zh-CN" altLang="en-US" sz="1400" b="1" dirty="0">
                <a:solidFill>
                  <a:srgbClr val="CC0000"/>
                </a:solidFill>
              </a:endParaRPr>
            </a:p>
          </p:txBody>
        </p:sp>
        <p:sp>
          <p:nvSpPr>
            <p:cNvPr id="32" name="文本框 31"/>
            <p:cNvSpPr txBox="1"/>
            <p:nvPr/>
          </p:nvSpPr>
          <p:spPr>
            <a:xfrm>
              <a:off x="3506317" y="4004846"/>
              <a:ext cx="492443" cy="307777"/>
            </a:xfrm>
            <a:prstGeom prst="rect">
              <a:avLst/>
            </a:prstGeom>
            <a:noFill/>
          </p:spPr>
          <p:txBody>
            <a:bodyPr wrap="none" rtlCol="0">
              <a:spAutoFit/>
            </a:bodyPr>
            <a:lstStyle/>
            <a:p>
              <a:r>
                <a:rPr lang="en-US" altLang="zh-CN" sz="1400" b="1" dirty="0">
                  <a:solidFill>
                    <a:srgbClr val="CC0000"/>
                  </a:solidFill>
                </a:rPr>
                <a:t>-1.2</a:t>
              </a:r>
              <a:endParaRPr lang="zh-CN" altLang="en-US" sz="1400" b="1" dirty="0">
                <a:solidFill>
                  <a:srgbClr val="CC0000"/>
                </a:solidFill>
              </a:endParaRPr>
            </a:p>
          </p:txBody>
        </p:sp>
        <p:sp>
          <p:nvSpPr>
            <p:cNvPr id="34" name="文本框 33"/>
            <p:cNvSpPr txBox="1"/>
            <p:nvPr/>
          </p:nvSpPr>
          <p:spPr>
            <a:xfrm>
              <a:off x="1081037" y="2587823"/>
              <a:ext cx="492443" cy="307777"/>
            </a:xfrm>
            <a:prstGeom prst="rect">
              <a:avLst/>
            </a:prstGeom>
            <a:noFill/>
          </p:spPr>
          <p:txBody>
            <a:bodyPr wrap="none" rtlCol="0">
              <a:spAutoFit/>
            </a:bodyPr>
            <a:lstStyle/>
            <a:p>
              <a:r>
                <a:rPr lang="en-US" altLang="zh-CN" sz="1400" b="1" dirty="0">
                  <a:solidFill>
                    <a:srgbClr val="CC0000"/>
                  </a:solidFill>
                </a:rPr>
                <a:t>-5.3</a:t>
              </a:r>
              <a:endParaRPr lang="zh-CN" altLang="en-US" sz="1400" b="1" dirty="0">
                <a:solidFill>
                  <a:srgbClr val="CC0000"/>
                </a:solidFill>
              </a:endParaRPr>
            </a:p>
          </p:txBody>
        </p:sp>
        <p:sp>
          <p:nvSpPr>
            <p:cNvPr id="35" name="文本框 34"/>
            <p:cNvSpPr txBox="1"/>
            <p:nvPr/>
          </p:nvSpPr>
          <p:spPr>
            <a:xfrm>
              <a:off x="1563416" y="3751138"/>
              <a:ext cx="492443" cy="307777"/>
            </a:xfrm>
            <a:prstGeom prst="rect">
              <a:avLst/>
            </a:prstGeom>
            <a:noFill/>
          </p:spPr>
          <p:txBody>
            <a:bodyPr wrap="none" rtlCol="0">
              <a:spAutoFit/>
            </a:bodyPr>
            <a:lstStyle/>
            <a:p>
              <a:r>
                <a:rPr lang="en-US" altLang="zh-CN" sz="1400" b="1" dirty="0">
                  <a:solidFill>
                    <a:srgbClr val="CC0000"/>
                  </a:solidFill>
                </a:rPr>
                <a:t>-2.4</a:t>
              </a:r>
              <a:endParaRPr lang="zh-CN" altLang="en-US" sz="1400" b="1" dirty="0">
                <a:solidFill>
                  <a:srgbClr val="CC0000"/>
                </a:solidFill>
              </a:endParaRPr>
            </a:p>
          </p:txBody>
        </p:sp>
        <p:sp>
          <p:nvSpPr>
            <p:cNvPr id="36" name="文本框 35"/>
            <p:cNvSpPr txBox="1"/>
            <p:nvPr/>
          </p:nvSpPr>
          <p:spPr>
            <a:xfrm>
              <a:off x="2279614" y="3166646"/>
              <a:ext cx="492443" cy="307777"/>
            </a:xfrm>
            <a:prstGeom prst="rect">
              <a:avLst/>
            </a:prstGeom>
            <a:noFill/>
          </p:spPr>
          <p:txBody>
            <a:bodyPr wrap="none" rtlCol="0">
              <a:spAutoFit/>
            </a:bodyPr>
            <a:lstStyle/>
            <a:p>
              <a:r>
                <a:rPr lang="en-US" altLang="zh-CN" sz="1400" b="1" dirty="0">
                  <a:solidFill>
                    <a:srgbClr val="CC0000"/>
                  </a:solidFill>
                </a:rPr>
                <a:t>-2.9</a:t>
              </a:r>
              <a:endParaRPr lang="zh-CN" altLang="en-US" sz="1400" b="1" dirty="0">
                <a:solidFill>
                  <a:srgbClr val="CC0000"/>
                </a:solidFill>
              </a:endParaRPr>
            </a:p>
          </p:txBody>
        </p:sp>
        <p:sp>
          <p:nvSpPr>
            <p:cNvPr id="37" name="文本框 36"/>
            <p:cNvSpPr txBox="1"/>
            <p:nvPr/>
          </p:nvSpPr>
          <p:spPr>
            <a:xfrm>
              <a:off x="2829567" y="3751138"/>
              <a:ext cx="492443" cy="307777"/>
            </a:xfrm>
            <a:prstGeom prst="rect">
              <a:avLst/>
            </a:prstGeom>
            <a:noFill/>
          </p:spPr>
          <p:txBody>
            <a:bodyPr wrap="none" rtlCol="0">
              <a:spAutoFit/>
            </a:bodyPr>
            <a:lstStyle/>
            <a:p>
              <a:r>
                <a:rPr lang="en-US" altLang="zh-CN" sz="1400" b="1" dirty="0">
                  <a:solidFill>
                    <a:srgbClr val="CC0000"/>
                  </a:solidFill>
                </a:rPr>
                <a:t>-1.4</a:t>
              </a:r>
              <a:endParaRPr lang="zh-CN" altLang="en-US" sz="1400" b="1" dirty="0">
                <a:solidFill>
                  <a:srgbClr val="CC0000"/>
                </a:solidFill>
              </a:endParaRPr>
            </a:p>
          </p:txBody>
        </p:sp>
      </p:grpSp>
      <p:grpSp>
        <p:nvGrpSpPr>
          <p:cNvPr id="29" name="组合 28"/>
          <p:cNvGrpSpPr/>
          <p:nvPr/>
        </p:nvGrpSpPr>
        <p:grpSpPr>
          <a:xfrm>
            <a:off x="6419560" y="1481251"/>
            <a:ext cx="540202" cy="540202"/>
            <a:chOff x="6306228" y="1377869"/>
            <a:chExt cx="720725" cy="720725"/>
          </a:xfrm>
        </p:grpSpPr>
        <p:sp>
          <p:nvSpPr>
            <p:cNvPr id="5" name="视佐15"/>
            <p:cNvSpPr/>
            <p:nvPr/>
          </p:nvSpPr>
          <p:spPr>
            <a:xfrm>
              <a:off x="6306228" y="1377869"/>
              <a:ext cx="720725" cy="720725"/>
            </a:xfrm>
            <a:prstGeom prst="rect">
              <a:avLst/>
            </a:prstGeom>
            <a:gradFill>
              <a:gsLst>
                <a:gs pos="0">
                  <a:srgbClr val="84B0C2"/>
                </a:gs>
                <a:gs pos="44000">
                  <a:srgbClr val="508AA0"/>
                </a:gs>
              </a:gsLst>
              <a:lin ang="2700000" scaled="0"/>
            </a:gradFill>
            <a:ln w="12700" cap="flat">
              <a:noFill/>
              <a:prstDash val="solid"/>
              <a:miter/>
            </a:ln>
          </p:spPr>
          <p:txBody>
            <a:bodyPr rot="0" spcFirstLastPara="0" vertOverflow="overflow" horzOverflow="overflow" vert="horz" wrap="square" lIns="68580" tIns="34290" rIns="68580" bIns="34290" numCol="1" spcCol="0" rtlCol="0" fromWordArt="0" anchor="ctr" anchorCtr="0" forceAA="0" compatLnSpc="1">
              <a:noAutofit/>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zh-CN" altLang="en-US" sz="1600">
                <a:latin typeface="+mn-ea"/>
                <a:cs typeface="+mn-ea"/>
                <a:sym typeface="MiSans Medium" panose="00000600000000000000" pitchFamily="2" charset="-122"/>
              </a:endParaRPr>
            </a:p>
          </p:txBody>
        </p:sp>
        <p:pic>
          <p:nvPicPr>
            <p:cNvPr id="16" name="图形 15"/>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6487361" y="1522181"/>
              <a:ext cx="470218" cy="470218"/>
            </a:xfrm>
            <a:prstGeom prst="rect">
              <a:avLst/>
            </a:prstGeom>
          </p:spPr>
        </p:pic>
      </p:grpSp>
      <p:sp>
        <p:nvSpPr>
          <p:cNvPr id="17" name="视佐17"/>
          <p:cNvSpPr txBox="1"/>
          <p:nvPr/>
        </p:nvSpPr>
        <p:spPr>
          <a:xfrm>
            <a:off x="7026977" y="1310321"/>
            <a:ext cx="4978400" cy="1737675"/>
          </a:xfrm>
          <a:prstGeom prst="rect">
            <a:avLst/>
          </a:prstGeom>
          <a:noFill/>
        </p:spPr>
        <p:txBody>
          <a:bodyPr wrap="square" rtlCol="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40000"/>
              </a:lnSpc>
              <a:spcBef>
                <a:spcPts val="0"/>
              </a:spcBef>
              <a:spcAft>
                <a:spcPts val="0"/>
              </a:spcAft>
              <a:buClrTx/>
              <a:buSzTx/>
              <a:buFontTx/>
              <a:buNone/>
              <a:defRPr/>
            </a:pPr>
            <a:r>
              <a:rPr kumimoji="0" lang="zh-CN" altLang="en-US" b="1" i="0" u="none" strike="noStrike" kern="1200" cap="none" spc="0" normalizeH="0" baseline="0" noProof="0" dirty="0">
                <a:ln>
                  <a:noFill/>
                </a:ln>
                <a:effectLst/>
                <a:uLnTx/>
                <a:uFillTx/>
                <a:latin typeface="+mj-ea"/>
                <a:ea typeface="+mj-ea"/>
                <a:cs typeface="MiSans Medium" panose="00000600000000000000" pitchFamily="2" charset="-122"/>
                <a:sym typeface="MiSans Medium" panose="00000600000000000000" pitchFamily="2" charset="-122"/>
              </a:rPr>
              <a:t>研究结果显示：</a:t>
            </a:r>
            <a:endParaRPr kumimoji="0" lang="en-US" altLang="zh-CN" b="1" i="0" u="none" strike="noStrike" kern="1200" cap="none" spc="0" normalizeH="0" baseline="0" noProof="0" dirty="0">
              <a:ln>
                <a:noFill/>
              </a:ln>
              <a:effectLst/>
              <a:uLnTx/>
              <a:uFillTx/>
              <a:latin typeface="+mj-ea"/>
              <a:ea typeface="+mj-ea"/>
              <a:cs typeface="MiSans Medium" panose="00000600000000000000" pitchFamily="2" charset="-122"/>
              <a:sym typeface="MiSans Medium" panose="00000600000000000000" pitchFamily="2" charset="-122"/>
            </a:endParaRPr>
          </a:p>
          <a:p>
            <a:pPr marR="0" lvl="0" indent="0" algn="l" defTabSz="914400" rtl="0" fontAlgn="auto">
              <a:lnSpc>
                <a:spcPct val="130000"/>
              </a:lnSpc>
              <a:spcBef>
                <a:spcPts val="0"/>
              </a:spcBef>
              <a:spcAft>
                <a:spcPts val="0"/>
              </a:spcAft>
              <a:buClrTx/>
              <a:buSzTx/>
              <a:buFontTx/>
              <a:buNone/>
              <a:defRPr/>
            </a:pPr>
            <a:r>
              <a:rPr kumimoji="0" lang="zh-CN" altLang="en-US" sz="1600" i="0" u="none" strike="noStrike" kern="1200" cap="none" spc="0" normalizeH="0" baseline="0" noProof="0" dirty="0">
                <a:ln>
                  <a:noFill/>
                </a:ln>
                <a:solidFill>
                  <a:schemeClr val="tx1"/>
                </a:solidFill>
                <a:effectLst/>
                <a:uLnTx/>
                <a:uFillTx/>
                <a:latin typeface="+mj-ea"/>
                <a:ea typeface="+mj-ea"/>
                <a:cs typeface="MiSans Medium" panose="00000600000000000000" pitchFamily="2" charset="-122"/>
                <a:sym typeface="MiSans Medium" panose="00000600000000000000" pitchFamily="2" charset="-122"/>
              </a:rPr>
              <a:t>溴吡斯的明组</a:t>
            </a:r>
            <a:r>
              <a:rPr kumimoji="0" lang="en-US" altLang="zh-CN" sz="1600" i="0" u="none" strike="noStrike" kern="1200" cap="none" spc="0" normalizeH="0" baseline="0" noProof="0" dirty="0">
                <a:ln>
                  <a:noFill/>
                </a:ln>
                <a:solidFill>
                  <a:schemeClr val="tx1"/>
                </a:solidFill>
                <a:effectLst/>
                <a:uLnTx/>
                <a:uFillTx/>
                <a:latin typeface="+mj-ea"/>
                <a:ea typeface="+mj-ea"/>
                <a:cs typeface="MiSans Medium" panose="00000600000000000000" pitchFamily="2" charset="-122"/>
                <a:sym typeface="MiSans Medium" panose="00000600000000000000" pitchFamily="2" charset="-122"/>
              </a:rPr>
              <a:t>MGII</a:t>
            </a:r>
            <a:r>
              <a:rPr kumimoji="0" lang="zh-CN" altLang="en-US" sz="1600" i="0" u="none" strike="noStrike" kern="1200" cap="none" spc="0" normalizeH="0" baseline="0" noProof="0" dirty="0">
                <a:ln>
                  <a:noFill/>
                </a:ln>
                <a:solidFill>
                  <a:schemeClr val="tx1"/>
                </a:solidFill>
                <a:effectLst/>
                <a:uLnTx/>
                <a:uFillTx/>
                <a:latin typeface="+mj-ea"/>
                <a:ea typeface="+mj-ea"/>
                <a:cs typeface="MiSans Medium" panose="00000600000000000000" pitchFamily="2" charset="-122"/>
                <a:sym typeface="MiSans Medium" panose="00000600000000000000" pitchFamily="2" charset="-122"/>
              </a:rPr>
              <a:t>评分较安慰剂组</a:t>
            </a:r>
            <a:r>
              <a:rPr kumimoji="0" lang="zh-CN" altLang="en-US" sz="1600" i="0" u="none" strike="noStrike" kern="1200" cap="none" spc="0" normalizeH="0" baseline="0" noProof="0" dirty="0">
                <a:ln>
                  <a:noFill/>
                </a:ln>
                <a:solidFill>
                  <a:srgbClr val="C00000"/>
                </a:solidFill>
                <a:effectLst/>
                <a:uLnTx/>
                <a:uFillTx/>
                <a:latin typeface="+mj-ea"/>
                <a:ea typeface="+mj-ea"/>
                <a:cs typeface="MiSans Medium" panose="00000600000000000000" pitchFamily="2" charset="-122"/>
                <a:sym typeface="MiSans Medium" panose="00000600000000000000" pitchFamily="2" charset="-122"/>
              </a:rPr>
              <a:t>改善5.3分</a:t>
            </a:r>
            <a:r>
              <a:rPr kumimoji="0" lang="zh-CN" altLang="en-US" sz="1600" i="0" u="none" strike="noStrike" kern="1200" cap="none" spc="0" normalizeH="0" baseline="0" noProof="0" dirty="0">
                <a:ln>
                  <a:noFill/>
                </a:ln>
                <a:solidFill>
                  <a:schemeClr val="tx1"/>
                </a:solidFill>
                <a:effectLst/>
                <a:uLnTx/>
                <a:uFillTx/>
                <a:latin typeface="+mj-ea"/>
                <a:ea typeface="+mj-ea"/>
                <a:cs typeface="MiSans Medium" panose="00000600000000000000" pitchFamily="2" charset="-122"/>
                <a:sym typeface="MiSans Medium" panose="00000600000000000000" pitchFamily="2" charset="-122"/>
              </a:rPr>
              <a:t>（95% </a:t>
            </a:r>
            <a:r>
              <a:rPr kumimoji="0" lang="en-US" altLang="zh-CN" sz="1600" i="0" u="none" strike="noStrike" kern="1200" cap="none" spc="0" normalizeH="0" baseline="0" noProof="0" dirty="0">
                <a:ln>
                  <a:noFill/>
                </a:ln>
                <a:solidFill>
                  <a:schemeClr val="tx1"/>
                </a:solidFill>
                <a:effectLst/>
                <a:uLnTx/>
                <a:uFillTx/>
                <a:latin typeface="+mj-ea"/>
                <a:ea typeface="+mj-ea"/>
                <a:cs typeface="MiSans Medium" panose="00000600000000000000" pitchFamily="2" charset="-122"/>
                <a:sym typeface="MiSans Medium" panose="00000600000000000000" pitchFamily="2" charset="-122"/>
              </a:rPr>
              <a:t>CI 1.9-8.7，p=0.004），QMG</a:t>
            </a:r>
            <a:r>
              <a:rPr kumimoji="0" lang="zh-CN" altLang="en-US" sz="1600" i="0" u="none" strike="noStrike" kern="1200" cap="none" spc="0" normalizeH="0" baseline="0" noProof="0" dirty="0">
                <a:ln>
                  <a:noFill/>
                </a:ln>
                <a:solidFill>
                  <a:schemeClr val="tx1"/>
                </a:solidFill>
                <a:effectLst/>
                <a:uLnTx/>
                <a:uFillTx/>
                <a:latin typeface="+mj-ea"/>
                <a:ea typeface="+mj-ea"/>
                <a:cs typeface="MiSans Medium" panose="00000600000000000000" pitchFamily="2" charset="-122"/>
                <a:sym typeface="MiSans Medium" panose="00000600000000000000" pitchFamily="2" charset="-122"/>
              </a:rPr>
              <a:t>评分改善1.4分，</a:t>
            </a:r>
            <a:r>
              <a:rPr kumimoji="0" lang="en-US" altLang="zh-CN" sz="1600" i="0" u="none" strike="noStrike" kern="1200" cap="none" spc="0" normalizeH="0" baseline="0" noProof="0" dirty="0">
                <a:ln>
                  <a:noFill/>
                </a:ln>
                <a:solidFill>
                  <a:schemeClr val="tx1"/>
                </a:solidFill>
                <a:effectLst/>
                <a:uLnTx/>
                <a:uFillTx/>
                <a:latin typeface="+mj-ea"/>
                <a:ea typeface="+mj-ea"/>
                <a:cs typeface="MiSans Medium" panose="00000600000000000000" pitchFamily="2" charset="-122"/>
                <a:sym typeface="MiSans Medium" panose="00000600000000000000" pitchFamily="2" charset="-122"/>
              </a:rPr>
              <a:t>MG-ADL</a:t>
            </a:r>
            <a:r>
              <a:rPr kumimoji="0" lang="zh-CN" altLang="en-US" sz="1600" i="0" u="none" strike="noStrike" kern="1200" cap="none" spc="0" normalizeH="0" baseline="0" noProof="0" dirty="0">
                <a:ln>
                  <a:noFill/>
                </a:ln>
                <a:solidFill>
                  <a:schemeClr val="tx1"/>
                </a:solidFill>
                <a:effectLst/>
                <a:uLnTx/>
                <a:uFillTx/>
                <a:latin typeface="+mj-ea"/>
                <a:ea typeface="+mj-ea"/>
                <a:cs typeface="MiSans Medium" panose="00000600000000000000" pitchFamily="2" charset="-122"/>
                <a:sym typeface="MiSans Medium" panose="00000600000000000000" pitchFamily="2" charset="-122"/>
              </a:rPr>
              <a:t>评分改善1.2分，</a:t>
            </a:r>
            <a:r>
              <a:rPr kumimoji="0" lang="en-US" altLang="zh-CN" sz="1600" i="0" u="none" strike="noStrike" kern="1200" cap="none" spc="0" normalizeH="0" baseline="0" noProof="0" dirty="0">
                <a:ln>
                  <a:noFill/>
                </a:ln>
                <a:solidFill>
                  <a:schemeClr val="tx1"/>
                </a:solidFill>
                <a:effectLst/>
                <a:uLnTx/>
                <a:uFillTx/>
                <a:latin typeface="+mj-ea"/>
                <a:ea typeface="+mj-ea"/>
                <a:cs typeface="MiSans Medium" panose="00000600000000000000" pitchFamily="2" charset="-122"/>
                <a:sym typeface="MiSans Medium" panose="00000600000000000000" pitchFamily="2" charset="-122"/>
              </a:rPr>
              <a:t>MG-QoL15r</a:t>
            </a:r>
            <a:r>
              <a:rPr kumimoji="0" lang="zh-CN" altLang="en-US" sz="1600" i="0" u="none" strike="noStrike" kern="1200" cap="none" spc="0" normalizeH="0" baseline="0" noProof="0" dirty="0">
                <a:ln>
                  <a:noFill/>
                </a:ln>
                <a:solidFill>
                  <a:schemeClr val="tx1"/>
                </a:solidFill>
                <a:effectLst/>
                <a:uLnTx/>
                <a:uFillTx/>
                <a:latin typeface="+mj-ea"/>
                <a:ea typeface="+mj-ea"/>
                <a:cs typeface="MiSans Medium" panose="00000600000000000000" pitchFamily="2" charset="-122"/>
                <a:sym typeface="MiSans Medium" panose="00000600000000000000" pitchFamily="2" charset="-122"/>
              </a:rPr>
              <a:t>评分改善2.0分，</a:t>
            </a:r>
            <a:r>
              <a:rPr kumimoji="0" lang="zh-CN" altLang="en-US" sz="1600" b="1" i="0" u="none" strike="noStrike" kern="1200" cap="none" spc="0" normalizeH="0" baseline="0" noProof="0" dirty="0">
                <a:ln>
                  <a:noFill/>
                </a:ln>
                <a:effectLst/>
                <a:uLnTx/>
                <a:uFillTx/>
                <a:latin typeface="+mj-ea"/>
                <a:ea typeface="+mj-ea"/>
                <a:cs typeface="MiSans Medium" panose="00000600000000000000" pitchFamily="2" charset="-122"/>
                <a:sym typeface="MiSans Medium" panose="00000600000000000000" pitchFamily="2" charset="-122"/>
              </a:rPr>
              <a:t>均达到统计学显著性</a:t>
            </a:r>
            <a:endParaRPr kumimoji="0" lang="zh-CN" altLang="en-US" sz="1600" i="0" u="none" strike="noStrike" kern="1200" cap="none" spc="0" normalizeH="0" baseline="0" noProof="0" dirty="0">
              <a:ln>
                <a:noFill/>
              </a:ln>
              <a:effectLst/>
              <a:uLnTx/>
              <a:uFillTx/>
              <a:latin typeface="+mj-ea"/>
              <a:ea typeface="+mj-ea"/>
              <a:cs typeface="MiSans Medium" panose="00000600000000000000" pitchFamily="2" charset="-122"/>
              <a:sym typeface="MiSans Medium" panose="00000600000000000000" pitchFamily="2" charset="-122"/>
            </a:endParaRPr>
          </a:p>
        </p:txBody>
      </p:sp>
      <p:grpSp>
        <p:nvGrpSpPr>
          <p:cNvPr id="25" name="组合 24"/>
          <p:cNvGrpSpPr/>
          <p:nvPr/>
        </p:nvGrpSpPr>
        <p:grpSpPr>
          <a:xfrm>
            <a:off x="6462706" y="3255399"/>
            <a:ext cx="497056" cy="497056"/>
            <a:chOff x="6300260" y="2924695"/>
            <a:chExt cx="720725" cy="720725"/>
          </a:xfrm>
        </p:grpSpPr>
        <p:sp>
          <p:nvSpPr>
            <p:cNvPr id="6" name="视佐10"/>
            <p:cNvSpPr/>
            <p:nvPr/>
          </p:nvSpPr>
          <p:spPr>
            <a:xfrm>
              <a:off x="6300260" y="2924695"/>
              <a:ext cx="720725" cy="720725"/>
            </a:xfrm>
            <a:prstGeom prst="rect">
              <a:avLst/>
            </a:prstGeom>
            <a:gradFill>
              <a:gsLst>
                <a:gs pos="0">
                  <a:srgbClr val="84B0C2"/>
                </a:gs>
                <a:gs pos="44000">
                  <a:srgbClr val="508AA0"/>
                </a:gs>
              </a:gsLst>
              <a:lin ang="2700000" scaled="0"/>
            </a:gradFill>
            <a:ln w="12700" cap="flat">
              <a:noFill/>
              <a:prstDash val="solid"/>
              <a:miter/>
            </a:ln>
          </p:spPr>
          <p:txBody>
            <a:bodyPr rot="0" spcFirstLastPara="0" vertOverflow="overflow" horzOverflow="overflow" vert="horz" wrap="square" lIns="68580" tIns="34290" rIns="68580" bIns="34290" numCol="1" spcCol="0" rtlCol="0" fromWordArt="0" anchor="ctr" anchorCtr="0" forceAA="0" compatLnSpc="1">
              <a:noAutofit/>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zh-CN" altLang="en-US" sz="1600">
                <a:latin typeface="+mn-ea"/>
                <a:cs typeface="+mn-ea"/>
                <a:sym typeface="MiSans Medium" panose="00000600000000000000" pitchFamily="2" charset="-122"/>
              </a:endParaRPr>
            </a:p>
          </p:txBody>
        </p:sp>
        <p:pic>
          <p:nvPicPr>
            <p:cNvPr id="19" name="图形 18"/>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6450925" y="3039549"/>
              <a:ext cx="422506" cy="422506"/>
            </a:xfrm>
            <a:prstGeom prst="rect">
              <a:avLst/>
            </a:prstGeom>
          </p:spPr>
        </p:pic>
      </p:grpSp>
      <p:sp>
        <p:nvSpPr>
          <p:cNvPr id="22" name="文本框 21"/>
          <p:cNvSpPr txBox="1"/>
          <p:nvPr/>
        </p:nvSpPr>
        <p:spPr>
          <a:xfrm>
            <a:off x="6413106" y="4615220"/>
            <a:ext cx="5626494" cy="1809919"/>
          </a:xfrm>
          <a:prstGeom prst="rect">
            <a:avLst/>
          </a:prstGeom>
          <a:noFill/>
        </p:spPr>
        <p:txBody>
          <a:bodyPr wrap="square">
            <a:spAutoFit/>
          </a:bodyPr>
          <a:lstStyle/>
          <a:p>
            <a:pPr>
              <a:lnSpc>
                <a:spcPct val="130000"/>
              </a:lnSpc>
            </a:pPr>
            <a:r>
              <a:rPr lang="zh-CN" altLang="en-US" sz="2000" dirty="0">
                <a:latin typeface="+mj-ea"/>
              </a:rPr>
              <a:t>长期使用溴吡斯的明重症肌无力患者，</a:t>
            </a:r>
            <a:r>
              <a:rPr lang="zh-CN" altLang="en-US" sz="2200" b="1" dirty="0">
                <a:solidFill>
                  <a:srgbClr val="C00000"/>
                </a:solidFill>
                <a:latin typeface="+mj-ea"/>
              </a:rPr>
              <a:t>疗效评分、生活质量及治疗满意度均显著改善</a:t>
            </a:r>
            <a:r>
              <a:rPr lang="zh-CN" altLang="en-US" sz="2000" dirty="0">
                <a:latin typeface="+mj-ea"/>
              </a:rPr>
              <a:t>，且所有疗效结局指标均优于安慰剂，</a:t>
            </a:r>
            <a:r>
              <a:rPr lang="zh-CN" altLang="en-US" sz="2200" b="1" dirty="0">
                <a:solidFill>
                  <a:srgbClr val="C00000"/>
                </a:solidFill>
                <a:latin typeface="+mj-ea"/>
              </a:rPr>
              <a:t>显著降低了社会成本</a:t>
            </a:r>
          </a:p>
        </p:txBody>
      </p:sp>
      <p:sp>
        <p:nvSpPr>
          <p:cNvPr id="24" name="文本框 23"/>
          <p:cNvSpPr txBox="1"/>
          <p:nvPr/>
        </p:nvSpPr>
        <p:spPr>
          <a:xfrm>
            <a:off x="7026977" y="3176650"/>
            <a:ext cx="5132390" cy="1203022"/>
          </a:xfrm>
          <a:prstGeom prst="rect">
            <a:avLst/>
          </a:prstGeom>
          <a:noFill/>
        </p:spPr>
        <p:txBody>
          <a:bodyPr wrap="square">
            <a:spAutoFit/>
          </a:bodyPr>
          <a:lstStyle/>
          <a:p>
            <a:pPr>
              <a:lnSpc>
                <a:spcPct val="150000"/>
              </a:lnSpc>
            </a:pPr>
            <a:r>
              <a:rPr lang="zh-CN" altLang="en-US" b="1" dirty="0">
                <a:latin typeface="+mj-ea"/>
              </a:rPr>
              <a:t>成本效用分析显示：</a:t>
            </a:r>
            <a:endParaRPr lang="en-US" altLang="zh-CN" b="1" dirty="0">
              <a:latin typeface="+mj-ea"/>
            </a:endParaRPr>
          </a:p>
          <a:p>
            <a:pPr>
              <a:lnSpc>
                <a:spcPct val="150000"/>
              </a:lnSpc>
            </a:pPr>
            <a:r>
              <a:rPr lang="zh-CN" altLang="en-US" sz="1600" dirty="0">
                <a:latin typeface="+mj-ea"/>
              </a:rPr>
              <a:t>溴吡斯的明治疗</a:t>
            </a:r>
            <a:r>
              <a:rPr lang="zh-CN" altLang="en-US" sz="1600" b="1" dirty="0">
                <a:latin typeface="+mj-ea"/>
              </a:rPr>
              <a:t>年度社会成本更低</a:t>
            </a:r>
            <a:r>
              <a:rPr lang="zh-CN" altLang="en-US" sz="1600" dirty="0">
                <a:latin typeface="+mj-ea"/>
              </a:rPr>
              <a:t>（减少€</a:t>
            </a:r>
            <a:r>
              <a:rPr lang="en-US" altLang="zh-CN" sz="1600" dirty="0">
                <a:latin typeface="+mj-ea"/>
              </a:rPr>
              <a:t>6565</a:t>
            </a:r>
            <a:r>
              <a:rPr lang="zh-CN" altLang="en-US" sz="1600" dirty="0">
                <a:latin typeface="+mj-ea"/>
              </a:rPr>
              <a:t>）</a:t>
            </a:r>
            <a:endParaRPr lang="en-US" altLang="zh-CN" sz="1600" dirty="0">
              <a:latin typeface="+mj-ea"/>
            </a:endParaRPr>
          </a:p>
          <a:p>
            <a:pPr>
              <a:lnSpc>
                <a:spcPct val="150000"/>
              </a:lnSpc>
            </a:pPr>
            <a:r>
              <a:rPr lang="zh-CN" altLang="en-US" sz="1600" b="1" dirty="0">
                <a:latin typeface="+mj-ea"/>
              </a:rPr>
              <a:t>年度</a:t>
            </a:r>
            <a:r>
              <a:rPr lang="en-US" altLang="zh-CN" sz="1600" b="1" dirty="0">
                <a:latin typeface="+mj-ea"/>
              </a:rPr>
              <a:t>QALYs</a:t>
            </a:r>
            <a:r>
              <a:rPr lang="zh-CN" altLang="en-US" sz="1600" b="1" dirty="0">
                <a:latin typeface="+mj-ea"/>
              </a:rPr>
              <a:t>更高</a:t>
            </a:r>
            <a:r>
              <a:rPr lang="zh-CN" altLang="en-US" sz="1600" dirty="0">
                <a:latin typeface="+mj-ea"/>
              </a:rPr>
              <a:t>（增加</a:t>
            </a:r>
            <a:r>
              <a:rPr lang="en-US" altLang="zh-CN" sz="1600" dirty="0">
                <a:latin typeface="+mj-ea"/>
              </a:rPr>
              <a:t>0.106</a:t>
            </a:r>
            <a:r>
              <a:rPr lang="zh-CN" altLang="en-US" sz="1600" dirty="0">
                <a:latin typeface="+mj-ea"/>
              </a:rPr>
              <a:t>）</a:t>
            </a:r>
          </a:p>
        </p:txBody>
      </p:sp>
      <p:cxnSp>
        <p:nvCxnSpPr>
          <p:cNvPr id="12" name="视佐13-1"/>
          <p:cNvCxnSpPr/>
          <p:nvPr/>
        </p:nvCxnSpPr>
        <p:spPr>
          <a:xfrm>
            <a:off x="6970796" y="3124200"/>
            <a:ext cx="5221204" cy="0"/>
          </a:xfrm>
          <a:prstGeom prst="line">
            <a:avLst/>
          </a:prstGeom>
          <a:noFill/>
          <a:ln w="12700" cap="flat" cmpd="sng" algn="ctr">
            <a:solidFill>
              <a:srgbClr val="5EBBF6"/>
            </a:solidFill>
            <a:prstDash val="solid"/>
            <a:miter lim="800000"/>
            <a:headEnd type="none" w="med" len="med"/>
            <a:tailEnd type="none" w="med" len="med"/>
          </a:ln>
          <a:effectLst/>
        </p:spPr>
      </p:cxnSp>
      <p:cxnSp>
        <p:nvCxnSpPr>
          <p:cNvPr id="15" name="视佐13-2"/>
          <p:cNvCxnSpPr/>
          <p:nvPr/>
        </p:nvCxnSpPr>
        <p:spPr>
          <a:xfrm>
            <a:off x="6970796" y="4419600"/>
            <a:ext cx="5221204" cy="0"/>
          </a:xfrm>
          <a:prstGeom prst="line">
            <a:avLst/>
          </a:prstGeom>
          <a:noFill/>
          <a:ln w="12700" cap="flat" cmpd="sng" algn="ctr">
            <a:solidFill>
              <a:srgbClr val="5EBBF6"/>
            </a:solidFill>
            <a:prstDash val="solid"/>
            <a:miter lim="800000"/>
            <a:headEnd type="none" w="med" len="med"/>
            <a:tailEnd type="none" w="med" len="med"/>
          </a:ln>
          <a:effectLst/>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302342" y="191195"/>
            <a:ext cx="11175998" cy="584775"/>
          </a:xfrm>
          <a:prstGeom prst="rect">
            <a:avLst/>
          </a:prstGeom>
          <a:noFill/>
        </p:spPr>
        <p:txBody>
          <a:bodyPr wrap="square" rtlCol="0" anchor="t">
            <a:spAutoFit/>
          </a:bodyPr>
          <a:lstStyle/>
          <a:p>
            <a:r>
              <a:rPr lang="zh-CN" altLang="en-US" sz="2800" b="1" spc="-5" dirty="0">
                <a:latin typeface="微软雅黑" panose="020B0503020204020204" pitchFamily="34" charset="-122"/>
                <a:ea typeface="微软雅黑" panose="020B0503020204020204" pitchFamily="34" charset="-122"/>
                <a:cs typeface="+mj-cs"/>
                <a:sym typeface="+mn-ea"/>
              </a:rPr>
              <a:t>有效性</a:t>
            </a:r>
            <a:r>
              <a:rPr lang="en-US" altLang="zh-CN" sz="2800" b="1" spc="-5" dirty="0">
                <a:latin typeface="微软雅黑" panose="020B0503020204020204" pitchFamily="34" charset="-122"/>
                <a:ea typeface="微软雅黑" panose="020B0503020204020204" pitchFamily="34" charset="-122"/>
                <a:cs typeface="+mj-cs"/>
                <a:sym typeface="+mn-ea"/>
              </a:rPr>
              <a:t>3</a:t>
            </a:r>
            <a:r>
              <a:rPr lang="zh-CN" altLang="en-US" sz="2800" b="1" spc="-5" dirty="0">
                <a:latin typeface="微软雅黑" panose="020B0503020204020204" pitchFamily="34" charset="-122"/>
                <a:ea typeface="微软雅黑" panose="020B0503020204020204" pitchFamily="34" charset="-122"/>
                <a:cs typeface="+mj-cs"/>
                <a:sym typeface="+mn-ea"/>
              </a:rPr>
              <a:t>：普通片存在短效缺陷，</a:t>
            </a:r>
            <a:r>
              <a:rPr lang="zh-CN" altLang="en-US" sz="3200" b="1" spc="-5" dirty="0">
                <a:solidFill>
                  <a:srgbClr val="C00000"/>
                </a:solidFill>
                <a:latin typeface="微软雅黑" panose="020B0503020204020204" pitchFamily="34" charset="-122"/>
                <a:ea typeface="微软雅黑" panose="020B0503020204020204" pitchFamily="34" charset="-122"/>
                <a:cs typeface="+mj-cs"/>
                <a:sym typeface="+mn-ea"/>
              </a:rPr>
              <a:t>缓释片适用人群更广泛</a:t>
            </a:r>
            <a:endParaRPr lang="zh-CN" altLang="en-US" sz="2800" b="1" spc="-5" dirty="0">
              <a:solidFill>
                <a:srgbClr val="C00000"/>
              </a:solidFill>
              <a:latin typeface="微软雅黑" panose="020B0503020204020204" pitchFamily="34" charset="-122"/>
              <a:ea typeface="微软雅黑" panose="020B0503020204020204" pitchFamily="34" charset="-122"/>
              <a:cs typeface="+mj-cs"/>
              <a:sym typeface="+mn-ea"/>
            </a:endParaRPr>
          </a:p>
        </p:txBody>
      </p:sp>
      <p:grpSp>
        <p:nvGrpSpPr>
          <p:cNvPr id="6" name="组合 5"/>
          <p:cNvGrpSpPr/>
          <p:nvPr/>
        </p:nvGrpSpPr>
        <p:grpSpPr>
          <a:xfrm>
            <a:off x="2514349" y="838200"/>
            <a:ext cx="9144251" cy="373380"/>
            <a:chOff x="5447" y="2280"/>
            <a:chExt cx="11063" cy="588"/>
          </a:xfrm>
        </p:grpSpPr>
        <p:sp>
          <p:nvSpPr>
            <p:cNvPr id="149" name="矩形: 圆角 5"/>
            <p:cNvSpPr/>
            <p:nvPr>
              <p:custDataLst>
                <p:tags r:id="rId2"/>
              </p:custDataLst>
            </p:nvPr>
          </p:nvSpPr>
          <p:spPr>
            <a:xfrm>
              <a:off x="5447" y="2280"/>
              <a:ext cx="5489" cy="588"/>
            </a:xfrm>
            <a:prstGeom prst="roundRect">
              <a:avLst/>
            </a:prstGeom>
            <a:gradFill flip="none" rotWithShape="1">
              <a:gsLst>
                <a:gs pos="81000">
                  <a:srgbClr val="508AA0">
                    <a:lumMod val="84853"/>
                  </a:srgbClr>
                </a:gs>
                <a:gs pos="0">
                  <a:srgbClr val="84B0C2">
                    <a:lumMod val="96987"/>
                  </a:srgbClr>
                </a:gs>
              </a:gsLst>
              <a:lin ang="2700000" scaled="0"/>
            </a:gradFill>
            <a:ln w="15875">
              <a:gradFill>
                <a:gsLst>
                  <a:gs pos="0">
                    <a:srgbClr val="FFFFFF"/>
                  </a:gs>
                  <a:gs pos="100000">
                    <a:srgbClr val="3865BB">
                      <a:lumMod val="40000"/>
                      <a:lumOff val="60000"/>
                    </a:srgbClr>
                  </a:gs>
                </a:gsLst>
                <a:lin ang="5400000" scaled="1"/>
              </a:gradFill>
            </a:ln>
            <a:effectLst>
              <a:outerShdw blurRad="406400" dist="101600" dir="5400000" algn="t" rotWithShape="0">
                <a:srgbClr val="0F9ED5">
                  <a:alpha val="40000"/>
                </a:srgbClr>
              </a:outerShdw>
            </a:effectLst>
          </p:spPr>
          <p:style>
            <a:lnRef idx="2">
              <a:srgbClr val="3865BB">
                <a:shade val="15000"/>
              </a:srgbClr>
            </a:lnRef>
            <a:fillRef idx="1">
              <a:srgbClr val="3865BB"/>
            </a:fillRef>
            <a:effectRef idx="0">
              <a:srgbClr val="3865BB"/>
            </a:effectRef>
            <a:fontRef idx="minor">
              <a:srgbClr val="FFFFFF"/>
            </a:fontRef>
          </p:style>
          <p:txBody>
            <a:bodyPr wrap="square" lIns="0" tIns="0" rIns="0" bIns="0" rtlCol="0" anchor="ctr">
              <a:noAutofit/>
            </a:bodyPr>
            <a:lstStyle/>
            <a:p>
              <a:pPr algn="ctr"/>
              <a:r>
                <a:rPr kumimoji="1" lang="zh-CN" altLang="en-US" sz="2000" b="1" dirty="0">
                  <a:solidFill>
                    <a:srgbClr val="FFFFFF"/>
                  </a:solidFill>
                  <a:latin typeface="微软雅黑" panose="020B0503020204020204" pitchFamily="34" charset="-122"/>
                  <a:ea typeface="微软雅黑" panose="020B0503020204020204" pitchFamily="34" charset="-122"/>
                  <a:sym typeface="+mn-ea"/>
                </a:rPr>
                <a:t>本品（溴吡斯的明缓释片）</a:t>
              </a:r>
            </a:p>
          </p:txBody>
        </p:sp>
        <p:sp>
          <p:nvSpPr>
            <p:cNvPr id="5" name="矩形: 圆角 5"/>
            <p:cNvSpPr/>
            <p:nvPr>
              <p:custDataLst>
                <p:tags r:id="rId3"/>
              </p:custDataLst>
            </p:nvPr>
          </p:nvSpPr>
          <p:spPr>
            <a:xfrm>
              <a:off x="11255" y="2280"/>
              <a:ext cx="5255" cy="588"/>
            </a:xfrm>
            <a:prstGeom prst="roundRect">
              <a:avLst/>
            </a:prstGeom>
            <a:gradFill flip="none" rotWithShape="1">
              <a:gsLst>
                <a:gs pos="81000">
                  <a:srgbClr val="508AA0">
                    <a:lumMod val="84853"/>
                  </a:srgbClr>
                </a:gs>
                <a:gs pos="0">
                  <a:srgbClr val="84B0C2">
                    <a:lumMod val="96987"/>
                  </a:srgbClr>
                </a:gs>
              </a:gsLst>
              <a:lin ang="2700000" scaled="0"/>
            </a:gradFill>
            <a:ln w="15875">
              <a:gradFill>
                <a:gsLst>
                  <a:gs pos="0">
                    <a:srgbClr val="FFFFFF"/>
                  </a:gs>
                  <a:gs pos="100000">
                    <a:srgbClr val="3865BB">
                      <a:lumMod val="40000"/>
                      <a:lumOff val="60000"/>
                    </a:srgbClr>
                  </a:gs>
                </a:gsLst>
                <a:lin ang="5400000" scaled="1"/>
              </a:gradFill>
            </a:ln>
            <a:effectLst>
              <a:outerShdw blurRad="406400" dist="101600" dir="5400000" algn="t" rotWithShape="0">
                <a:srgbClr val="0F9ED5">
                  <a:alpha val="40000"/>
                </a:srgbClr>
              </a:outerShdw>
            </a:effectLst>
          </p:spPr>
          <p:style>
            <a:lnRef idx="2">
              <a:srgbClr val="3865BB">
                <a:shade val="15000"/>
              </a:srgbClr>
            </a:lnRef>
            <a:fillRef idx="1">
              <a:srgbClr val="3865BB"/>
            </a:fillRef>
            <a:effectRef idx="0">
              <a:srgbClr val="3865BB"/>
            </a:effectRef>
            <a:fontRef idx="minor">
              <a:srgbClr val="FFFFFF"/>
            </a:fontRef>
          </p:style>
          <p:txBody>
            <a:bodyPr wrap="square" lIns="0" tIns="0" rIns="0" bIns="0" rtlCol="0" anchor="ctr">
              <a:noAutofit/>
            </a:bodyPr>
            <a:lstStyle/>
            <a:p>
              <a:pPr algn="ctr"/>
              <a:r>
                <a:rPr kumimoji="1" lang="zh-CN" altLang="en-US" sz="2000" b="1" dirty="0">
                  <a:solidFill>
                    <a:srgbClr val="FFFFFF"/>
                  </a:solidFill>
                  <a:latin typeface="微软雅黑" panose="020B0503020204020204" pitchFamily="34" charset="-122"/>
                  <a:ea typeface="微软雅黑" panose="020B0503020204020204" pitchFamily="34" charset="-122"/>
                  <a:sym typeface="+mn-ea"/>
                </a:rPr>
                <a:t>溴吡斯的明片</a:t>
              </a:r>
            </a:p>
          </p:txBody>
        </p:sp>
      </p:grpSp>
      <p:graphicFrame>
        <p:nvGraphicFramePr>
          <p:cNvPr id="8" name="表格 7"/>
          <p:cNvGraphicFramePr>
            <a:graphicFrameLocks noGrp="1"/>
          </p:cNvGraphicFramePr>
          <p:nvPr>
            <p:custDataLst>
              <p:tags r:id="rId1"/>
            </p:custDataLst>
          </p:nvPr>
        </p:nvGraphicFramePr>
        <p:xfrm>
          <a:off x="228600" y="1287780"/>
          <a:ext cx="11582400" cy="4175125"/>
        </p:xfrm>
        <a:graphic>
          <a:graphicData uri="http://schemas.openxmlformats.org/drawingml/2006/table">
            <a:tbl>
              <a:tblPr firstRow="1">
                <a:tableStyleId>{5C22544A-7EE6-4342-B048-85BDC9FD1C3A}</a:tableStyleId>
              </a:tblPr>
              <a:tblGrid>
                <a:gridCol w="2106189">
                  <a:extLst>
                    <a:ext uri="{9D8B030D-6E8A-4147-A177-3AD203B41FA5}">
                      <a16:colId xmlns:a16="http://schemas.microsoft.com/office/drawing/2014/main" val="20000"/>
                    </a:ext>
                  </a:extLst>
                </a:gridCol>
                <a:gridCol w="4875352">
                  <a:extLst>
                    <a:ext uri="{9D8B030D-6E8A-4147-A177-3AD203B41FA5}">
                      <a16:colId xmlns:a16="http://schemas.microsoft.com/office/drawing/2014/main" val="20001"/>
                    </a:ext>
                  </a:extLst>
                </a:gridCol>
                <a:gridCol w="4600859">
                  <a:extLst>
                    <a:ext uri="{9D8B030D-6E8A-4147-A177-3AD203B41FA5}">
                      <a16:colId xmlns:a16="http://schemas.microsoft.com/office/drawing/2014/main" val="20002"/>
                    </a:ext>
                  </a:extLst>
                </a:gridCol>
              </a:tblGrid>
              <a:tr h="1448852">
                <a:tc>
                  <a:txBody>
                    <a:bodyPr/>
                    <a:lstStyle/>
                    <a:p>
                      <a:pPr indent="0" algn="ctr" defTabSz="914400" rtl="0" fontAlgn="t">
                        <a:lnSpc>
                          <a:spcPct val="120000"/>
                        </a:lnSpc>
                        <a:buNone/>
                      </a:pPr>
                      <a:r>
                        <a:rPr lang="zh-CN" sz="2000" b="1" kern="1200" dirty="0">
                          <a:solidFill>
                            <a:schemeClr val="dk1"/>
                          </a:solidFill>
                          <a:effectLst/>
                          <a:latin typeface="微软雅黑" panose="020B0503020204020204" pitchFamily="34" charset="-122"/>
                          <a:ea typeface="微软雅黑" panose="020B0503020204020204" pitchFamily="34" charset="-122"/>
                          <a:cs typeface="MiSans Normal" panose="00000500000000000000" charset="-122"/>
                        </a:rPr>
                        <a:t>胃肠道副作用</a:t>
                      </a:r>
                    </a:p>
                    <a:p>
                      <a:pPr indent="0" algn="ctr" defTabSz="914400" rtl="0" fontAlgn="t">
                        <a:lnSpc>
                          <a:spcPct val="120000"/>
                        </a:lnSpc>
                        <a:buNone/>
                      </a:pPr>
                      <a:r>
                        <a:rPr lang="zh-CN" sz="2000" b="1" kern="1200" dirty="0">
                          <a:solidFill>
                            <a:schemeClr val="dk1"/>
                          </a:solidFill>
                          <a:effectLst/>
                          <a:latin typeface="微软雅黑" panose="020B0503020204020204" pitchFamily="34" charset="-122"/>
                          <a:ea typeface="微软雅黑" panose="020B0503020204020204" pitchFamily="34" charset="-122"/>
                          <a:cs typeface="MiSans Normal" panose="00000500000000000000" charset="-122"/>
                        </a:rPr>
                        <a:t>显著的患者</a:t>
                      </a:r>
                    </a:p>
                  </a:txBody>
                  <a:tcPr anchor="ctr">
                    <a:lnL w="12700" cap="flat" cmpd="sng" algn="ctr">
                      <a:solidFill>
                        <a:srgbClr val="0F9ED5"/>
                      </a:solidFill>
                      <a:prstDash val="solid"/>
                      <a:round/>
                      <a:headEnd type="none" w="med" len="med"/>
                      <a:tailEnd type="none" w="med" len="med"/>
                    </a:lnL>
                    <a:lnR w="12700" cap="flat" cmpd="sng" algn="ctr">
                      <a:solidFill>
                        <a:srgbClr val="0F9ED5"/>
                      </a:solidFill>
                      <a:prstDash val="solid"/>
                      <a:round/>
                      <a:headEnd type="none" w="med" len="med"/>
                      <a:tailEnd type="none" w="med" len="med"/>
                    </a:lnR>
                    <a:lnT w="12700" cap="flat" cmpd="sng" algn="ctr">
                      <a:solidFill>
                        <a:srgbClr val="0F9ED5"/>
                      </a:solidFill>
                      <a:prstDash val="solid"/>
                      <a:round/>
                      <a:headEnd type="none" w="med" len="med"/>
                      <a:tailEnd type="none" w="med" len="med"/>
                    </a:lnT>
                    <a:lnB w="12700" cap="flat" cmpd="sng" algn="ctr">
                      <a:solidFill>
                        <a:srgbClr val="0F9ED5"/>
                      </a:solidFill>
                      <a:prstDash val="solid"/>
                      <a:round/>
                      <a:headEnd type="none" w="med" len="med"/>
                      <a:tailEnd type="none" w="med" len="med"/>
                    </a:lnB>
                    <a:noFill/>
                  </a:tcPr>
                </a:tc>
                <a:tc>
                  <a:txBody>
                    <a:bodyPr/>
                    <a:lstStyle/>
                    <a:p>
                      <a:pPr indent="0" algn="l">
                        <a:lnSpc>
                          <a:spcPct val="120000"/>
                        </a:lnSpc>
                      </a:pPr>
                      <a:r>
                        <a:rPr lang="zh-CN" altLang="en-US" sz="2000" b="0" dirty="0">
                          <a:solidFill>
                            <a:schemeClr val="tx1"/>
                          </a:solidFill>
                          <a:latin typeface="微软雅黑" panose="020B0503020204020204" pitchFamily="34" charset="-122"/>
                          <a:sym typeface="+mn-ea"/>
                        </a:rPr>
                        <a:t>通过缓慢释放，</a:t>
                      </a:r>
                      <a:r>
                        <a:rPr lang="zh-CN" altLang="en-US" sz="2000" b="1" dirty="0">
                          <a:solidFill>
                            <a:srgbClr val="C00000"/>
                          </a:solidFill>
                          <a:latin typeface="微软雅黑" panose="020B0503020204020204" pitchFamily="34" charset="-122"/>
                          <a:sym typeface="+mn-ea"/>
                        </a:rPr>
                        <a:t>降低血药浓度波动</a:t>
                      </a:r>
                      <a:r>
                        <a:rPr lang="zh-CN" altLang="en-US" sz="2000" b="0" dirty="0">
                          <a:solidFill>
                            <a:srgbClr val="000000">
                              <a:lumMod val="75000"/>
                              <a:lumOff val="25000"/>
                            </a:srgbClr>
                          </a:solidFill>
                          <a:latin typeface="微软雅黑" panose="020B0503020204020204" pitchFamily="34" charset="-122"/>
                          <a:sym typeface="+mn-ea"/>
                        </a:rPr>
                        <a:t>，可</a:t>
                      </a:r>
                      <a:r>
                        <a:rPr lang="zh-CN" altLang="en-US" sz="2000" b="1" dirty="0">
                          <a:solidFill>
                            <a:schemeClr val="tx1"/>
                          </a:solidFill>
                          <a:latin typeface="微软雅黑" panose="020B0503020204020204" pitchFamily="34" charset="-122"/>
                          <a:sym typeface="+mn-ea"/>
                        </a:rPr>
                        <a:t>减</a:t>
                      </a:r>
                      <a:r>
                        <a:rPr lang="zh-CN" altLang="en-US" sz="2000" b="1" dirty="0">
                          <a:solidFill>
                            <a:schemeClr val="tx1"/>
                          </a:solidFill>
                          <a:latin typeface="+mn-ea"/>
                          <a:sym typeface="+mn-ea"/>
                        </a:rPr>
                        <a:t>轻</a:t>
                      </a:r>
                      <a:r>
                        <a:rPr lang="zh-CN" altLang="en-US" sz="2000" b="0" dirty="0">
                          <a:solidFill>
                            <a:schemeClr val="tx1"/>
                          </a:solidFill>
                          <a:latin typeface="+mn-ea"/>
                          <a:sym typeface="+mn-ea"/>
                        </a:rPr>
                        <a:t>与峰浓度相关的毒蕈碱样</a:t>
                      </a:r>
                      <a:r>
                        <a:rPr lang="zh-CN" altLang="en-US" sz="2000" b="1" dirty="0">
                          <a:solidFill>
                            <a:schemeClr val="tx1"/>
                          </a:solidFill>
                          <a:latin typeface="+mn-ea"/>
                          <a:sym typeface="+mn-ea"/>
                        </a:rPr>
                        <a:t>副作用</a:t>
                      </a:r>
                      <a:r>
                        <a:rPr lang="zh-CN" altLang="en-US" sz="2000" b="0" dirty="0">
                          <a:solidFill>
                            <a:schemeClr val="tx1"/>
                          </a:solidFill>
                          <a:latin typeface="+mn-ea"/>
                          <a:sym typeface="+mn-ea"/>
                        </a:rPr>
                        <a:t>（腹泻、腹痛、唾液增多等）</a:t>
                      </a:r>
                      <a:r>
                        <a:rPr lang="en-US" altLang="zh-CN" sz="2000" b="0" baseline="30000" dirty="0">
                          <a:solidFill>
                            <a:srgbClr val="000000">
                              <a:lumMod val="75000"/>
                              <a:lumOff val="25000"/>
                            </a:srgbClr>
                          </a:solidFill>
                          <a:latin typeface="微软雅黑" panose="020B0503020204020204" pitchFamily="34" charset="-122"/>
                          <a:sym typeface="+mn-ea"/>
                        </a:rPr>
                        <a:t>[1]</a:t>
                      </a:r>
                      <a:endParaRPr lang="zh-CN" altLang="zh-CN" sz="2000" b="0" kern="1200" baseline="30000" dirty="0">
                        <a:solidFill>
                          <a:schemeClr val="dk1"/>
                        </a:solidFill>
                        <a:effectLst/>
                        <a:latin typeface="微软雅黑" panose="020B0503020204020204" pitchFamily="34" charset="-122"/>
                        <a:ea typeface="微软雅黑" panose="020B0503020204020204" pitchFamily="34" charset="-122"/>
                        <a:cs typeface="+mn-cs"/>
                      </a:endParaRPr>
                    </a:p>
                  </a:txBody>
                  <a:tcPr anchor="ctr">
                    <a:lnL w="12700" cap="flat" cmpd="sng" algn="ctr">
                      <a:solidFill>
                        <a:srgbClr val="0F9ED5"/>
                      </a:solidFill>
                      <a:prstDash val="solid"/>
                      <a:round/>
                      <a:headEnd type="none" w="med" len="med"/>
                      <a:tailEnd type="none" w="med" len="med"/>
                    </a:lnL>
                    <a:lnR w="12700" cap="flat" cmpd="sng" algn="ctr">
                      <a:solidFill>
                        <a:srgbClr val="0F9ED5"/>
                      </a:solidFill>
                      <a:prstDash val="solid"/>
                      <a:round/>
                      <a:headEnd type="none" w="med" len="med"/>
                      <a:tailEnd type="none" w="med" len="med"/>
                    </a:lnR>
                    <a:lnT w="12700" cap="flat" cmpd="sng" algn="ctr">
                      <a:solidFill>
                        <a:srgbClr val="0F9ED5"/>
                      </a:solidFill>
                      <a:prstDash val="solid"/>
                      <a:round/>
                      <a:headEnd type="none" w="med" len="med"/>
                      <a:tailEnd type="none" w="med" len="med"/>
                    </a:lnT>
                    <a:lnB w="12700" cap="flat" cmpd="sng" algn="ctr">
                      <a:solidFill>
                        <a:srgbClr val="0F9ED5"/>
                      </a:solidFill>
                      <a:prstDash val="solid"/>
                      <a:round/>
                      <a:headEnd type="none" w="med" len="med"/>
                      <a:tailEnd type="none" w="med" len="med"/>
                    </a:lnB>
                    <a:noFill/>
                  </a:tcPr>
                </a:tc>
                <a:tc>
                  <a:txBody>
                    <a:bodyPr/>
                    <a:lstStyle/>
                    <a:p>
                      <a:pPr indent="0" algn="l">
                        <a:lnSpc>
                          <a:spcPct val="120000"/>
                        </a:lnSpc>
                      </a:pPr>
                      <a:r>
                        <a:rPr lang="zh-CN" altLang="zh-CN" sz="2000" b="0" kern="1200" dirty="0">
                          <a:solidFill>
                            <a:schemeClr val="dk1"/>
                          </a:solidFill>
                          <a:effectLst/>
                          <a:latin typeface="微软雅黑" panose="020B0503020204020204" pitchFamily="34" charset="-122"/>
                          <a:ea typeface="微软雅黑" panose="020B0503020204020204" pitchFamily="34" charset="-122"/>
                          <a:cs typeface="MiSans Normal" panose="00000500000000000000" charset="-122"/>
                        </a:rPr>
                        <a:t>短时间内大量释放，血液中的药物浓度迅速</a:t>
                      </a:r>
                      <a:r>
                        <a:rPr lang="zh-CN" altLang="en-US" sz="2000" b="0" kern="1200" dirty="0">
                          <a:solidFill>
                            <a:schemeClr val="dk1"/>
                          </a:solidFill>
                          <a:effectLst/>
                          <a:latin typeface="微软雅黑" panose="020B0503020204020204" pitchFamily="34" charset="-122"/>
                          <a:ea typeface="微软雅黑" panose="020B0503020204020204" pitchFamily="34" charset="-122"/>
                          <a:cs typeface="MiSans Normal" panose="00000500000000000000" charset="-122"/>
                        </a:rPr>
                        <a:t>上</a:t>
                      </a:r>
                      <a:r>
                        <a:rPr lang="zh-CN" altLang="zh-CN" sz="2000" b="0" kern="1200" dirty="0">
                          <a:solidFill>
                            <a:schemeClr val="dk1"/>
                          </a:solidFill>
                          <a:effectLst/>
                          <a:latin typeface="微软雅黑" panose="020B0503020204020204" pitchFamily="34" charset="-122"/>
                          <a:ea typeface="微软雅黑" panose="020B0503020204020204" pitchFamily="34" charset="-122"/>
                          <a:cs typeface="MiSans Normal" panose="00000500000000000000" charset="-122"/>
                        </a:rPr>
                        <a:t>升</a:t>
                      </a:r>
                      <a:r>
                        <a:rPr lang="zh-CN" altLang="en-US" sz="2000" b="0" kern="1200" dirty="0">
                          <a:solidFill>
                            <a:schemeClr val="dk1"/>
                          </a:solidFill>
                          <a:effectLst/>
                          <a:latin typeface="微软雅黑" panose="020B0503020204020204" pitchFamily="34" charset="-122"/>
                          <a:ea typeface="微软雅黑" panose="020B0503020204020204" pitchFamily="34" charset="-122"/>
                          <a:cs typeface="MiSans Normal" panose="00000500000000000000" charset="-122"/>
                        </a:rPr>
                        <a:t>，</a:t>
                      </a:r>
                      <a:r>
                        <a:rPr lang="zh-CN" altLang="zh-CN" sz="2000" b="0" kern="1200" dirty="0">
                          <a:solidFill>
                            <a:schemeClr val="dk1"/>
                          </a:solidFill>
                          <a:effectLst/>
                          <a:latin typeface="微软雅黑" panose="020B0503020204020204" pitchFamily="34" charset="-122"/>
                          <a:ea typeface="微软雅黑" panose="020B0503020204020204" pitchFamily="34" charset="-122"/>
                          <a:cs typeface="MiSans Normal" panose="00000500000000000000" charset="-122"/>
                        </a:rPr>
                        <a:t>然后快速下降</a:t>
                      </a:r>
                      <a:r>
                        <a:rPr lang="en-US" altLang="zh-CN" sz="2000" b="0" kern="1200" baseline="30000" dirty="0">
                          <a:solidFill>
                            <a:schemeClr val="dk1"/>
                          </a:solidFill>
                          <a:effectLst/>
                          <a:latin typeface="微软雅黑" panose="020B0503020204020204" pitchFamily="34" charset="-122"/>
                          <a:ea typeface="微软雅黑" panose="020B0503020204020204" pitchFamily="34" charset="-122"/>
                          <a:cs typeface="MiSans Normal" panose="00000500000000000000" charset="-122"/>
                        </a:rPr>
                        <a:t>[2-3]</a:t>
                      </a:r>
                    </a:p>
                    <a:p>
                      <a:pPr indent="0" algn="l">
                        <a:lnSpc>
                          <a:spcPct val="120000"/>
                        </a:lnSpc>
                      </a:pPr>
                      <a:endParaRPr lang="zh-CN" altLang="zh-CN" sz="2000" b="0" kern="1200" baseline="30000" dirty="0">
                        <a:solidFill>
                          <a:schemeClr val="dk1"/>
                        </a:solidFill>
                        <a:effectLst/>
                        <a:latin typeface="微软雅黑" panose="020B0503020204020204" pitchFamily="34" charset="-122"/>
                        <a:ea typeface="微软雅黑" panose="020B0503020204020204" pitchFamily="34" charset="-122"/>
                        <a:cs typeface="MiSans Normal" panose="00000500000000000000" charset="-122"/>
                        <a:sym typeface="+mn-ea"/>
                      </a:endParaRPr>
                    </a:p>
                  </a:txBody>
                  <a:tcPr anchor="ctr">
                    <a:lnL w="12700" cap="flat" cmpd="sng" algn="ctr">
                      <a:solidFill>
                        <a:srgbClr val="0F9ED5"/>
                      </a:solidFill>
                      <a:prstDash val="solid"/>
                      <a:round/>
                      <a:headEnd type="none" w="med" len="med"/>
                      <a:tailEnd type="none" w="med" len="med"/>
                    </a:lnL>
                    <a:lnR w="12700" cap="flat" cmpd="sng" algn="ctr">
                      <a:solidFill>
                        <a:srgbClr val="0F9ED5"/>
                      </a:solidFill>
                      <a:prstDash val="solid"/>
                      <a:round/>
                      <a:headEnd type="none" w="med" len="med"/>
                      <a:tailEnd type="none" w="med" len="med"/>
                    </a:lnR>
                    <a:lnT w="12700" cap="flat" cmpd="sng" algn="ctr">
                      <a:solidFill>
                        <a:srgbClr val="0F9ED5"/>
                      </a:solidFill>
                      <a:prstDash val="solid"/>
                      <a:round/>
                      <a:headEnd type="none" w="med" len="med"/>
                      <a:tailEnd type="none" w="med" len="med"/>
                    </a:lnT>
                    <a:lnB w="12700" cap="flat" cmpd="sng" algn="ctr">
                      <a:solidFill>
                        <a:srgbClr val="0F9ED5"/>
                      </a:solidFill>
                      <a:prstDash val="solid"/>
                      <a:round/>
                      <a:headEnd type="none" w="med" len="med"/>
                      <a:tailEnd type="none" w="med" len="med"/>
                    </a:lnB>
                    <a:noFill/>
                  </a:tcPr>
                </a:tc>
                <a:extLst>
                  <a:ext uri="{0D108BD9-81ED-4DB2-BD59-A6C34878D82A}">
                    <a16:rowId xmlns:a16="http://schemas.microsoft.com/office/drawing/2014/main" val="10000"/>
                  </a:ext>
                </a:extLst>
              </a:tr>
              <a:tr h="1308819">
                <a:tc>
                  <a:txBody>
                    <a:bodyPr/>
                    <a:lstStyle/>
                    <a:p>
                      <a:pPr indent="0" algn="ctr" defTabSz="914400" rtl="0" fontAlgn="t">
                        <a:lnSpc>
                          <a:spcPct val="120000"/>
                        </a:lnSpc>
                        <a:buNone/>
                      </a:pPr>
                      <a:r>
                        <a:rPr lang="zh-CN" altLang="en-US" sz="2000" b="1" kern="1200" dirty="0">
                          <a:solidFill>
                            <a:schemeClr val="dk1"/>
                          </a:solidFill>
                          <a:effectLst/>
                          <a:latin typeface="微软雅黑" panose="020B0503020204020204" pitchFamily="34" charset="-122"/>
                          <a:ea typeface="微软雅黑" panose="020B0503020204020204" pitchFamily="34" charset="-122"/>
                          <a:cs typeface="+mn-cs"/>
                        </a:rPr>
                        <a:t>夜间及晨起症状</a:t>
                      </a:r>
                    </a:p>
                    <a:p>
                      <a:pPr indent="0" algn="ctr" defTabSz="914400" rtl="0" fontAlgn="t">
                        <a:lnSpc>
                          <a:spcPct val="120000"/>
                        </a:lnSpc>
                        <a:buNone/>
                      </a:pPr>
                      <a:r>
                        <a:rPr lang="zh-CN" altLang="en-US" sz="2000" b="1" kern="1200" dirty="0">
                          <a:solidFill>
                            <a:schemeClr val="dk1"/>
                          </a:solidFill>
                          <a:effectLst/>
                          <a:latin typeface="微软雅黑" panose="020B0503020204020204" pitchFamily="34" charset="-122"/>
                          <a:ea typeface="微软雅黑" panose="020B0503020204020204" pitchFamily="34" charset="-122"/>
                          <a:cs typeface="+mn-cs"/>
                        </a:rPr>
                        <a:t>突出的患者</a:t>
                      </a:r>
                    </a:p>
                  </a:txBody>
                  <a:tcPr anchor="ctr">
                    <a:lnL w="12700" cap="flat" cmpd="sng" algn="ctr">
                      <a:solidFill>
                        <a:srgbClr val="0F9ED5"/>
                      </a:solidFill>
                      <a:prstDash val="solid"/>
                      <a:round/>
                      <a:headEnd type="none" w="med" len="med"/>
                      <a:tailEnd type="none" w="med" len="med"/>
                    </a:lnL>
                    <a:lnR w="12700" cap="flat" cmpd="sng" algn="ctr">
                      <a:solidFill>
                        <a:srgbClr val="0F9ED5"/>
                      </a:solidFill>
                      <a:prstDash val="solid"/>
                      <a:round/>
                      <a:headEnd type="none" w="med" len="med"/>
                      <a:tailEnd type="none" w="med" len="med"/>
                    </a:lnR>
                    <a:lnT w="12700" cap="flat" cmpd="sng" algn="ctr">
                      <a:solidFill>
                        <a:srgbClr val="0F9ED5"/>
                      </a:solidFill>
                      <a:prstDash val="solid"/>
                      <a:round/>
                      <a:headEnd type="none" w="med" len="med"/>
                      <a:tailEnd type="none" w="med" len="med"/>
                    </a:lnT>
                    <a:lnB w="12700" cap="flat" cmpd="sng" algn="ctr">
                      <a:solidFill>
                        <a:srgbClr val="0F9ED5"/>
                      </a:solidFill>
                      <a:prstDash val="solid"/>
                      <a:round/>
                      <a:headEnd type="none" w="med" len="med"/>
                      <a:tailEnd type="none" w="med" len="med"/>
                    </a:lnB>
                    <a:noFill/>
                  </a:tcPr>
                </a:tc>
                <a:tc>
                  <a:txBody>
                    <a:bodyPr/>
                    <a:lstStyle/>
                    <a:p>
                      <a:pPr indent="0" algn="l" fontAlgn="t">
                        <a:lnSpc>
                          <a:spcPct val="120000"/>
                        </a:lnSpc>
                        <a:buNone/>
                      </a:pPr>
                      <a:r>
                        <a:rPr lang="zh-CN" altLang="en-US" sz="2000" b="0" spc="-5" dirty="0">
                          <a:solidFill>
                            <a:schemeClr val="tx1"/>
                          </a:solidFill>
                          <a:latin typeface="微软雅黑" panose="020B0503020204020204" pitchFamily="34" charset="-122"/>
                          <a:ea typeface="微软雅黑" panose="020B0503020204020204" pitchFamily="34" charset="-122"/>
                          <a:cs typeface="+mj-cs"/>
                          <a:sym typeface="+mn-ea"/>
                        </a:rPr>
                        <a:t>整夜持续释放，</a:t>
                      </a:r>
                      <a:r>
                        <a:rPr lang="zh-CN" altLang="en-US" sz="2000" b="1" spc="-5" dirty="0">
                          <a:solidFill>
                            <a:srgbClr val="C00000"/>
                          </a:solidFill>
                          <a:latin typeface="微软雅黑" panose="020B0503020204020204" pitchFamily="34" charset="-122"/>
                          <a:ea typeface="微软雅黑" panose="020B0503020204020204" pitchFamily="34" charset="-122"/>
                          <a:cs typeface="+mj-cs"/>
                          <a:sym typeface="+mn-ea"/>
                        </a:rPr>
                        <a:t>覆盖睡眠时间</a:t>
                      </a:r>
                      <a:r>
                        <a:rPr lang="en-US" altLang="zh-CN" sz="2000" baseline="3000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sym typeface="+mn-ea"/>
                        </a:rPr>
                        <a:t>[2,4]</a:t>
                      </a:r>
                      <a:endParaRPr lang="en-US" altLang="zh-CN" sz="2000" b="0" baseline="3000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endParaRPr>
                    </a:p>
                    <a:p>
                      <a:pPr indent="0" algn="l" fontAlgn="t">
                        <a:lnSpc>
                          <a:spcPct val="120000"/>
                        </a:lnSpc>
                        <a:buNone/>
                      </a:pPr>
                      <a:r>
                        <a:rPr lang="zh-CN" altLang="zh-CN" sz="2000" b="0" kern="1200" dirty="0">
                          <a:solidFill>
                            <a:schemeClr val="dk1"/>
                          </a:solidFill>
                          <a:effectLst/>
                          <a:latin typeface="微软雅黑" panose="020B0503020204020204" pitchFamily="34" charset="-122"/>
                          <a:ea typeface="微软雅黑" panose="020B0503020204020204" pitchFamily="34" charset="-122"/>
                          <a:cs typeface="MiSans Normal" panose="00000500000000000000" charset="-122"/>
                        </a:rPr>
                        <a:t>只需</a:t>
                      </a:r>
                      <a:r>
                        <a:rPr lang="zh-CN" altLang="en-US" sz="2000" b="1" kern="1200" spc="-5" dirty="0">
                          <a:solidFill>
                            <a:srgbClr val="C00000"/>
                          </a:solidFill>
                          <a:latin typeface="微软雅黑" panose="020B0503020204020204" pitchFamily="34" charset="-122"/>
                          <a:ea typeface="微软雅黑" panose="020B0503020204020204" pitchFamily="34" charset="-122"/>
                          <a:cs typeface="+mn-cs"/>
                        </a:rPr>
                        <a:t>每日服用1-2次</a:t>
                      </a:r>
                      <a:endParaRPr lang="en-US" altLang="zh-CN" sz="2000" b="1" kern="1200" spc="-5" dirty="0">
                        <a:solidFill>
                          <a:srgbClr val="CC0000"/>
                        </a:solidFill>
                        <a:latin typeface="微软雅黑" panose="020B0503020204020204" pitchFamily="34" charset="-122"/>
                        <a:ea typeface="微软雅黑" panose="020B0503020204020204" pitchFamily="34" charset="-122"/>
                        <a:cs typeface="+mn-cs"/>
                      </a:endParaRPr>
                    </a:p>
                    <a:p>
                      <a:pPr indent="0" algn="l" fontAlgn="t">
                        <a:lnSpc>
                          <a:spcPct val="120000"/>
                        </a:lnSpc>
                        <a:buNone/>
                      </a:pPr>
                      <a:r>
                        <a:rPr lang="zh-CN" altLang="en-US" sz="200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sym typeface="+mn-ea"/>
                        </a:rPr>
                        <a:t>确保次日清晨肌力</a:t>
                      </a:r>
                      <a:endParaRPr lang="en-US" altLang="zh-CN" sz="2000" b="0" kern="1200" baseline="30000" dirty="0">
                        <a:solidFill>
                          <a:schemeClr val="dk1"/>
                        </a:solidFill>
                        <a:effectLst/>
                        <a:latin typeface="微软雅黑" panose="020B0503020204020204" pitchFamily="34" charset="-122"/>
                        <a:ea typeface="微软雅黑" panose="020B0503020204020204" pitchFamily="34" charset="-122"/>
                        <a:cs typeface="MiSans Normal" panose="00000500000000000000" charset="-122"/>
                        <a:sym typeface="+mn-ea"/>
                      </a:endParaRPr>
                    </a:p>
                  </a:txBody>
                  <a:tcPr anchor="ctr">
                    <a:lnL w="12700" cap="flat" cmpd="sng" algn="ctr">
                      <a:solidFill>
                        <a:srgbClr val="0F9ED5"/>
                      </a:solidFill>
                      <a:prstDash val="solid"/>
                      <a:round/>
                      <a:headEnd type="none" w="med" len="med"/>
                      <a:tailEnd type="none" w="med" len="med"/>
                    </a:lnL>
                    <a:lnR w="12700" cap="flat" cmpd="sng" algn="ctr">
                      <a:solidFill>
                        <a:srgbClr val="0F9ED5"/>
                      </a:solidFill>
                      <a:prstDash val="solid"/>
                      <a:round/>
                      <a:headEnd type="none" w="med" len="med"/>
                      <a:tailEnd type="none" w="med" len="med"/>
                    </a:lnR>
                    <a:lnT w="12700" cap="flat" cmpd="sng" algn="ctr">
                      <a:solidFill>
                        <a:srgbClr val="0F9ED5"/>
                      </a:solidFill>
                      <a:prstDash val="solid"/>
                      <a:round/>
                      <a:headEnd type="none" w="med" len="med"/>
                      <a:tailEnd type="none" w="med" len="med"/>
                    </a:lnT>
                    <a:lnB w="12700" cap="flat" cmpd="sng" algn="ctr">
                      <a:solidFill>
                        <a:srgbClr val="0F9ED5"/>
                      </a:solidFill>
                      <a:prstDash val="solid"/>
                      <a:round/>
                      <a:headEnd type="none" w="med" len="med"/>
                      <a:tailEnd type="none" w="med" len="med"/>
                    </a:lnB>
                    <a:noFill/>
                  </a:tcPr>
                </a:tc>
                <a:tc>
                  <a:txBody>
                    <a:bodyPr/>
                    <a:lstStyle/>
                    <a:p>
                      <a:pPr marR="0" lvl="0" indent="0" algn="l" defTabSz="1219200" rtl="0" fontAlgn="auto">
                        <a:lnSpc>
                          <a:spcPct val="120000"/>
                        </a:lnSpc>
                        <a:spcBef>
                          <a:spcPts val="0"/>
                        </a:spcBef>
                        <a:spcAft>
                          <a:spcPts val="0"/>
                        </a:spcAft>
                        <a:buClrTx/>
                        <a:buSzTx/>
                        <a:buFontTx/>
                        <a:buNone/>
                        <a:defRPr/>
                      </a:pPr>
                      <a:r>
                        <a:rPr lang="zh-CN" altLang="zh-CN" sz="2000" b="0" kern="1200" dirty="0">
                          <a:solidFill>
                            <a:schemeClr val="dk1"/>
                          </a:solidFill>
                          <a:effectLst/>
                          <a:latin typeface="微软雅黑" panose="020B0503020204020204" pitchFamily="34" charset="-122"/>
                          <a:ea typeface="微软雅黑" panose="020B0503020204020204" pitchFamily="34" charset="-122"/>
                          <a:cs typeface="MiSans Normal" panose="00000500000000000000" charset="-122"/>
                        </a:rPr>
                        <a:t>药效短，需要每</a:t>
                      </a:r>
                      <a:r>
                        <a:rPr lang="en-US" altLang="zh-CN" sz="2000" b="0" kern="1200" dirty="0">
                          <a:solidFill>
                            <a:schemeClr val="dk1"/>
                          </a:solidFill>
                          <a:effectLst/>
                          <a:latin typeface="微软雅黑" panose="020B0503020204020204" pitchFamily="34" charset="-122"/>
                          <a:ea typeface="微软雅黑" panose="020B0503020204020204" pitchFamily="34" charset="-122"/>
                          <a:cs typeface="MiSans Normal" panose="00000500000000000000" charset="-122"/>
                        </a:rPr>
                        <a:t>3-4</a:t>
                      </a:r>
                      <a:r>
                        <a:rPr lang="zh-CN" altLang="zh-CN" sz="2000" b="0" kern="1200" dirty="0">
                          <a:solidFill>
                            <a:schemeClr val="dk1"/>
                          </a:solidFill>
                          <a:effectLst/>
                          <a:latin typeface="微软雅黑" panose="020B0503020204020204" pitchFamily="34" charset="-122"/>
                          <a:ea typeface="微软雅黑" panose="020B0503020204020204" pitchFamily="34" charset="-122"/>
                          <a:cs typeface="MiSans Normal" panose="00000500000000000000" charset="-122"/>
                        </a:rPr>
                        <a:t>小时服用一次</a:t>
                      </a:r>
                      <a:r>
                        <a:rPr lang="zh-CN" altLang="en-US" sz="2000" b="0" dirty="0">
                          <a:solidFill>
                            <a:schemeClr val="tx1"/>
                          </a:solidFill>
                          <a:latin typeface="微软雅黑" panose="020B0503020204020204" pitchFamily="34" charset="-122"/>
                          <a:ea typeface="微软雅黑" panose="020B0503020204020204" pitchFamily="34" charset="-122"/>
                          <a:cs typeface="MiSans Normal" panose="00000500000000000000" charset="-122"/>
                        </a:rPr>
                        <a:t>（</a:t>
                      </a:r>
                      <a:r>
                        <a:rPr lang="zh-CN" altLang="en-US" sz="2000" b="1" kern="1200" spc="-5" dirty="0">
                          <a:solidFill>
                            <a:schemeClr val="tx1"/>
                          </a:solidFill>
                          <a:latin typeface="微软雅黑" panose="020B0503020204020204" pitchFamily="34" charset="-122"/>
                          <a:ea typeface="微软雅黑" panose="020B0503020204020204" pitchFamily="34" charset="-122"/>
                          <a:cs typeface="+mn-cs"/>
                        </a:rPr>
                        <a:t>每日需服用6~8次</a:t>
                      </a:r>
                      <a:r>
                        <a:rPr lang="zh-CN" altLang="en-US" sz="2000" b="0" dirty="0">
                          <a:solidFill>
                            <a:schemeClr val="tx1"/>
                          </a:solidFill>
                          <a:latin typeface="微软雅黑" panose="020B0503020204020204" pitchFamily="34" charset="-122"/>
                          <a:ea typeface="微软雅黑" panose="020B0503020204020204" pitchFamily="34" charset="-122"/>
                          <a:cs typeface="MiSans Normal" panose="00000500000000000000" charset="-122"/>
                        </a:rPr>
                        <a:t>）</a:t>
                      </a:r>
                      <a:r>
                        <a:rPr lang="zh-CN" altLang="en-US" sz="2000" b="0" kern="120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r>
                        <a:rPr lang="zh-CN" altLang="zh-CN" sz="2000" b="0" kern="120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药效</a:t>
                      </a:r>
                      <a:r>
                        <a:rPr lang="zh-CN" altLang="zh-CN" sz="2000" b="1" kern="120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无法覆盖整夜</a:t>
                      </a:r>
                      <a:r>
                        <a:rPr lang="en-US" altLang="zh-CN" sz="2000" b="0" kern="1200" baseline="3000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[2]</a:t>
                      </a:r>
                      <a:r>
                        <a:rPr lang="zh-CN" altLang="zh-CN" sz="2000" b="0" kern="120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 </a:t>
                      </a:r>
                      <a:r>
                        <a:rPr lang="zh-CN" altLang="en-US" sz="2000" b="0" kern="120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a:t>
                      </a:r>
                      <a:r>
                        <a:rPr lang="zh-CN" altLang="zh-CN" sz="2000" b="0" kern="120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有</a:t>
                      </a:r>
                      <a:r>
                        <a:rPr lang="zh-CN" altLang="zh-CN" sz="2000" b="1" kern="120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晨起危象风险</a:t>
                      </a:r>
                      <a:endParaRPr lang="zh-CN" altLang="zh-CN" sz="2000" b="1" kern="1200" baseline="3000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sym typeface="+mn-ea"/>
                      </a:endParaRPr>
                    </a:p>
                  </a:txBody>
                  <a:tcPr anchor="ctr">
                    <a:lnL w="12700" cap="flat" cmpd="sng" algn="ctr">
                      <a:solidFill>
                        <a:srgbClr val="0F9ED5"/>
                      </a:solidFill>
                      <a:prstDash val="solid"/>
                      <a:round/>
                      <a:headEnd type="none" w="med" len="med"/>
                      <a:tailEnd type="none" w="med" len="med"/>
                    </a:lnL>
                    <a:lnR w="12700" cap="flat" cmpd="sng" algn="ctr">
                      <a:solidFill>
                        <a:srgbClr val="0F9ED5"/>
                      </a:solidFill>
                      <a:prstDash val="solid"/>
                      <a:round/>
                      <a:headEnd type="none" w="med" len="med"/>
                      <a:tailEnd type="none" w="med" len="med"/>
                    </a:lnR>
                    <a:lnT w="12700" cap="flat" cmpd="sng" algn="ctr">
                      <a:solidFill>
                        <a:srgbClr val="0F9ED5"/>
                      </a:solidFill>
                      <a:prstDash val="solid"/>
                      <a:round/>
                      <a:headEnd type="none" w="med" len="med"/>
                      <a:tailEnd type="none" w="med" len="med"/>
                    </a:lnT>
                    <a:lnB w="12700" cap="flat" cmpd="sng" algn="ctr">
                      <a:solidFill>
                        <a:srgbClr val="0F9ED5"/>
                      </a:solidFill>
                      <a:prstDash val="solid"/>
                      <a:round/>
                      <a:headEnd type="none" w="med" len="med"/>
                      <a:tailEnd type="none" w="med" len="med"/>
                    </a:lnB>
                    <a:noFill/>
                  </a:tcPr>
                </a:tc>
                <a:extLst>
                  <a:ext uri="{0D108BD9-81ED-4DB2-BD59-A6C34878D82A}">
                    <a16:rowId xmlns:a16="http://schemas.microsoft.com/office/drawing/2014/main" val="10001"/>
                  </a:ext>
                </a:extLst>
              </a:tr>
              <a:tr h="1417454">
                <a:tc>
                  <a:txBody>
                    <a:bodyPr/>
                    <a:lstStyle/>
                    <a:p>
                      <a:pPr indent="0" algn="ctr" fontAlgn="t">
                        <a:lnSpc>
                          <a:spcPct val="130000"/>
                        </a:lnSpc>
                        <a:buNone/>
                      </a:pPr>
                      <a:r>
                        <a:rPr lang="zh-CN" altLang="en-US" sz="2000" b="1" dirty="0">
                          <a:effectLst/>
                          <a:latin typeface="微软雅黑" panose="020B0503020204020204" pitchFamily="34" charset="-122"/>
                          <a:ea typeface="微软雅黑" panose="020B0503020204020204" pitchFamily="34" charset="-122"/>
                        </a:rPr>
                        <a:t>病情稳定，需要简化治疗方案的患者</a:t>
                      </a:r>
                    </a:p>
                  </a:txBody>
                  <a:tcPr marL="95250" marR="95250" marT="95250" marB="95250" anchor="ctr">
                    <a:lnL w="12700" cap="flat" cmpd="sng" algn="ctr">
                      <a:solidFill>
                        <a:srgbClr val="0F9ED5"/>
                      </a:solidFill>
                      <a:prstDash val="solid"/>
                      <a:round/>
                      <a:headEnd type="none" w="med" len="med"/>
                      <a:tailEnd type="none" w="med" len="med"/>
                    </a:lnL>
                    <a:lnR w="12700" cap="flat" cmpd="sng" algn="ctr">
                      <a:solidFill>
                        <a:srgbClr val="0F9ED5"/>
                      </a:solidFill>
                      <a:prstDash val="solid"/>
                      <a:round/>
                      <a:headEnd type="none" w="med" len="med"/>
                      <a:tailEnd type="none" w="med" len="med"/>
                    </a:lnR>
                    <a:lnT w="12700" cap="flat" cmpd="sng" algn="ctr">
                      <a:solidFill>
                        <a:srgbClr val="0F9ED5"/>
                      </a:solidFill>
                      <a:prstDash val="solid"/>
                      <a:round/>
                      <a:headEnd type="none" w="med" len="med"/>
                      <a:tailEnd type="none" w="med" len="med"/>
                    </a:lnT>
                    <a:lnB w="12700" cap="flat" cmpd="sng" algn="ctr">
                      <a:solidFill>
                        <a:srgbClr val="0F9ED5"/>
                      </a:solidFill>
                      <a:prstDash val="solid"/>
                      <a:round/>
                      <a:headEnd type="none" w="med" len="med"/>
                      <a:tailEnd type="none" w="med" len="med"/>
                    </a:lnB>
                    <a:noFill/>
                  </a:tcPr>
                </a:tc>
                <a:tc gridSpan="2">
                  <a:txBody>
                    <a:bodyPr/>
                    <a:lstStyle/>
                    <a:p>
                      <a:pPr marL="0" marR="0" lvl="0" indent="0" algn="l" defTabSz="914400" rtl="0" eaLnBrk="1" fontAlgn="t" latinLnBrk="0" hangingPunct="1">
                        <a:lnSpc>
                          <a:spcPct val="130000"/>
                        </a:lnSpc>
                        <a:spcBef>
                          <a:spcPts val="0"/>
                        </a:spcBef>
                        <a:spcAft>
                          <a:spcPts val="0"/>
                        </a:spcAft>
                        <a:buClrTx/>
                        <a:buSzTx/>
                        <a:buFontTx/>
                        <a:buNone/>
                        <a:defRPr/>
                      </a:pPr>
                      <a:r>
                        <a:rPr lang="en-US" altLang="zh-CN" sz="2000" b="0" dirty="0">
                          <a:solidFill>
                            <a:schemeClr val="tx1"/>
                          </a:solidFill>
                          <a:latin typeface="微软雅黑" panose="020B0503020204020204" pitchFamily="34" charset="-122"/>
                          <a:sym typeface="+mn-ea"/>
                        </a:rPr>
                        <a:t>MGFA</a:t>
                      </a:r>
                      <a:r>
                        <a:rPr lang="zh-CN" altLang="en-US" sz="2000" b="0" dirty="0">
                          <a:solidFill>
                            <a:schemeClr val="tx1"/>
                          </a:solidFill>
                          <a:latin typeface="微软雅黑" panose="020B0503020204020204" pitchFamily="34" charset="-122"/>
                          <a:sym typeface="+mn-ea"/>
                        </a:rPr>
                        <a:t>国际共识指南建议溴吡斯的明应作为大多数重症肌无力患者的初始治疗，剂量根据症状调整</a:t>
                      </a:r>
                      <a:r>
                        <a:rPr lang="en-US" altLang="zh-CN" sz="2000" b="0" kern="1200" baseline="3000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rPr>
                        <a:t>[4]</a:t>
                      </a:r>
                      <a:r>
                        <a:rPr lang="zh-CN" altLang="en-US" sz="2000" b="0" dirty="0">
                          <a:solidFill>
                            <a:schemeClr val="tx1"/>
                          </a:solidFill>
                          <a:latin typeface="微软雅黑" panose="020B0503020204020204" pitchFamily="34" charset="-122"/>
                          <a:sym typeface="+mn-ea"/>
                        </a:rPr>
                        <a:t>。 对于已确定有效剂量且病情稳定的患者，</a:t>
                      </a:r>
                      <a:r>
                        <a:rPr lang="zh-CN" altLang="en-US" sz="2000" b="1" dirty="0">
                          <a:solidFill>
                            <a:schemeClr val="tx1"/>
                          </a:solidFill>
                          <a:latin typeface="微软雅黑" panose="020B0503020204020204" pitchFamily="34" charset="-122"/>
                          <a:sym typeface="+mn-ea"/>
                        </a:rPr>
                        <a:t>转换为</a:t>
                      </a:r>
                      <a:r>
                        <a:rPr lang="zh-CN" altLang="en-US" sz="2000" b="1" dirty="0">
                          <a:solidFill>
                            <a:srgbClr val="C00000"/>
                          </a:solidFill>
                          <a:latin typeface="微软雅黑" panose="020B0503020204020204" pitchFamily="34" charset="-122"/>
                          <a:sym typeface="+mn-ea"/>
                        </a:rPr>
                        <a:t>缓释片可简化方案</a:t>
                      </a:r>
                      <a:r>
                        <a:rPr lang="en-US" altLang="zh-CN" sz="2000" b="0" baseline="30000" dirty="0">
                          <a:solidFill>
                            <a:schemeClr val="tx1"/>
                          </a:solidFill>
                          <a:latin typeface="微软雅黑" panose="020B0503020204020204" pitchFamily="34" charset="-122"/>
                          <a:sym typeface="+mn-ea"/>
                        </a:rPr>
                        <a:t>[1]</a:t>
                      </a:r>
                      <a:r>
                        <a:rPr lang="zh-CN" altLang="en-US" sz="2000" b="0" dirty="0">
                          <a:solidFill>
                            <a:srgbClr val="000000">
                              <a:lumMod val="75000"/>
                              <a:lumOff val="25000"/>
                            </a:srgbClr>
                          </a:solidFill>
                          <a:latin typeface="微软雅黑" panose="020B0503020204020204" pitchFamily="34" charset="-122"/>
                          <a:sym typeface="+mn-ea"/>
                        </a:rPr>
                        <a:t>。</a:t>
                      </a:r>
                      <a:endParaRPr lang="zh-CN" altLang="en-US" sz="2000" b="0" dirty="0">
                        <a:solidFill>
                          <a:schemeClr val="tx1"/>
                        </a:solidFill>
                        <a:effectLst/>
                        <a:latin typeface="微软雅黑" panose="020B0503020204020204" pitchFamily="34" charset="-122"/>
                        <a:ea typeface="微软雅黑" panose="020B0503020204020204" pitchFamily="34" charset="-122"/>
                        <a:cs typeface="MiSans Normal" panose="00000500000000000000" charset="-122"/>
                      </a:endParaRPr>
                    </a:p>
                  </a:txBody>
                  <a:tcPr marL="95250" marR="95250" marT="95250" marB="95250" anchor="ctr">
                    <a:lnL w="12700" cap="flat" cmpd="sng" algn="ctr">
                      <a:solidFill>
                        <a:srgbClr val="0F9ED5"/>
                      </a:solidFill>
                      <a:prstDash val="solid"/>
                      <a:round/>
                      <a:headEnd type="none" w="med" len="med"/>
                      <a:tailEnd type="none" w="med" len="med"/>
                    </a:lnL>
                    <a:lnR w="12700" cap="flat" cmpd="sng" algn="ctr">
                      <a:solidFill>
                        <a:srgbClr val="0F9ED5"/>
                      </a:solidFill>
                      <a:prstDash val="solid"/>
                      <a:round/>
                      <a:headEnd type="none" w="med" len="med"/>
                      <a:tailEnd type="none" w="med" len="med"/>
                    </a:lnR>
                    <a:lnT w="12700" cap="flat" cmpd="sng" algn="ctr">
                      <a:solidFill>
                        <a:srgbClr val="0F9ED5"/>
                      </a:solidFill>
                      <a:prstDash val="solid"/>
                      <a:round/>
                      <a:headEnd type="none" w="med" len="med"/>
                      <a:tailEnd type="none" w="med" len="med"/>
                    </a:lnT>
                    <a:lnB w="12700" cap="flat" cmpd="sng" algn="ctr">
                      <a:solidFill>
                        <a:srgbClr val="0F9ED5"/>
                      </a:solidFill>
                      <a:prstDash val="solid"/>
                      <a:round/>
                      <a:headEnd type="none" w="med" len="med"/>
                      <a:tailEnd type="none" w="med" len="med"/>
                    </a:lnB>
                    <a:noFill/>
                  </a:tcPr>
                </a:tc>
                <a:tc hMerge="1">
                  <a:txBody>
                    <a:bodyPr/>
                    <a:lstStyle/>
                    <a:p>
                      <a:endParaRPr lang="zh-CN"/>
                    </a:p>
                  </a:txBody>
                  <a:tcPr marL="95250" marR="95250" marT="95250" marB="95250" anchor="ctr">
                    <a:lnL w="12700" cap="flat" cmpd="sng" algn="ctr">
                      <a:solidFill>
                        <a:srgbClr val="0F9ED5"/>
                      </a:solidFill>
                      <a:prstDash val="solid"/>
                      <a:round/>
                      <a:headEnd type="none" w="med" len="med"/>
                      <a:tailEnd type="none" w="med" len="med"/>
                    </a:lnL>
                    <a:lnR w="12700" cap="flat" cmpd="sng" algn="ctr">
                      <a:solidFill>
                        <a:srgbClr val="0F9ED5"/>
                      </a:solidFill>
                      <a:prstDash val="solid"/>
                      <a:round/>
                      <a:headEnd type="none" w="med" len="med"/>
                      <a:tailEnd type="none" w="med" len="med"/>
                    </a:lnR>
                    <a:lnT w="12700" cap="flat" cmpd="sng" algn="ctr">
                      <a:solidFill>
                        <a:srgbClr val="0F9ED5"/>
                      </a:solidFill>
                      <a:prstDash val="solid"/>
                      <a:round/>
                      <a:headEnd type="none" w="med" len="med"/>
                      <a:tailEnd type="none" w="med" len="med"/>
                    </a:lnT>
                    <a:lnB w="12700" cap="flat" cmpd="sng" algn="ctr">
                      <a:solidFill>
                        <a:srgbClr val="0F9ED5"/>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4" name="视佐18"/>
          <p:cNvSpPr/>
          <p:nvPr/>
        </p:nvSpPr>
        <p:spPr>
          <a:xfrm>
            <a:off x="228600" y="5615305"/>
            <a:ext cx="11887200" cy="785495"/>
          </a:xfrm>
          <a:prstGeom prst="rect">
            <a:avLst/>
          </a:prstGeom>
          <a:noFill/>
          <a:ln w="12700" cap="flat">
            <a:noFill/>
            <a:prstDash val="solid"/>
            <a:miter/>
          </a:ln>
        </p:spPr>
        <p:txBody>
          <a:bodyPr rot="0" spcFirstLastPara="0" vertOverflow="overflow" horzOverflow="overflow" vert="horz" wrap="square" lIns="68580" tIns="34290" rIns="68580" bIns="34290" numCol="1" spcCol="0" rtlCol="0" fromWordArt="0" anchor="ctr" anchorCtr="0" forceAA="0" compatLnSpc="1">
            <a:noAutofit/>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altLang="zh-CN" b="1" dirty="0">
                <a:solidFill>
                  <a:schemeClr val="tx1"/>
                </a:solidFill>
                <a:sym typeface="+mn-ea"/>
              </a:rPr>
              <a:t>FDA</a:t>
            </a:r>
            <a:r>
              <a:rPr lang="zh-CN" altLang="en-US" b="1" dirty="0">
                <a:solidFill>
                  <a:schemeClr val="tx1"/>
                </a:solidFill>
                <a:sym typeface="+mn-ea"/>
              </a:rPr>
              <a:t>说明书：</a:t>
            </a:r>
            <a:r>
              <a:rPr lang="zh-CN" altLang="en-US" dirty="0">
                <a:solidFill>
                  <a:schemeClr val="tx1"/>
                </a:solidFill>
                <a:sym typeface="+mn-ea"/>
              </a:rPr>
              <a:t>溴吡斯的明</a:t>
            </a:r>
            <a:r>
              <a:rPr lang="zh-CN" altLang="en-US" sz="2400" b="1" dirty="0">
                <a:solidFill>
                  <a:srgbClr val="C00000"/>
                </a:solidFill>
                <a:sym typeface="+mn-ea"/>
              </a:rPr>
              <a:t>缓释片可实现长效缓释</a:t>
            </a:r>
            <a:r>
              <a:rPr lang="zh-CN" altLang="en-US" sz="1600" b="1" dirty="0">
                <a:solidFill>
                  <a:srgbClr val="C00000"/>
                </a:solidFill>
                <a:sym typeface="+mn-ea"/>
              </a:rPr>
              <a:t>，</a:t>
            </a:r>
            <a:r>
              <a:rPr lang="zh-CN" altLang="en-US" sz="2400" b="1" dirty="0">
                <a:solidFill>
                  <a:srgbClr val="C00000"/>
                </a:solidFill>
                <a:sym typeface="+mn-ea"/>
              </a:rPr>
              <a:t>延长药物作用时间</a:t>
            </a:r>
            <a:r>
              <a:rPr lang="zh-CN" altLang="en-US" sz="1600" b="1" dirty="0">
                <a:solidFill>
                  <a:schemeClr val="tx1"/>
                </a:solidFill>
                <a:sym typeface="+mn-ea"/>
              </a:rPr>
              <a:t>，</a:t>
            </a:r>
            <a:r>
              <a:rPr lang="zh-CN" altLang="en-US" dirty="0">
                <a:solidFill>
                  <a:schemeClr val="tx1"/>
                </a:solidFill>
                <a:sym typeface="+mn-ea"/>
              </a:rPr>
              <a:t>以更少的给药次数控制重症肌无力症状。缓释片（</a:t>
            </a:r>
            <a:r>
              <a:rPr lang="en-US" altLang="zh-CN" dirty="0">
                <a:solidFill>
                  <a:schemeClr val="tx1"/>
                </a:solidFill>
                <a:sym typeface="+mn-ea"/>
              </a:rPr>
              <a:t>180mg</a:t>
            </a:r>
            <a:r>
              <a:rPr lang="zh-CN" altLang="en-US" dirty="0">
                <a:solidFill>
                  <a:schemeClr val="tx1"/>
                </a:solidFill>
                <a:sym typeface="+mn-ea"/>
              </a:rPr>
              <a:t>）的即时效果约等于60</a:t>
            </a:r>
            <a:r>
              <a:rPr lang="en-US" altLang="zh-CN" dirty="0">
                <a:solidFill>
                  <a:schemeClr val="tx1"/>
                </a:solidFill>
                <a:sym typeface="+mn-ea"/>
              </a:rPr>
              <a:t>mg</a:t>
            </a:r>
            <a:r>
              <a:rPr lang="zh-CN" altLang="en-US" dirty="0">
                <a:solidFill>
                  <a:schemeClr val="tx1"/>
                </a:solidFill>
                <a:sym typeface="+mn-ea"/>
              </a:rPr>
              <a:t>普通片，但有效持续时间平均为普通片的</a:t>
            </a:r>
            <a:r>
              <a:rPr lang="zh-CN" altLang="en-US" sz="2800" b="1" dirty="0">
                <a:solidFill>
                  <a:srgbClr val="C00000"/>
                </a:solidFill>
                <a:sym typeface="+mn-ea"/>
              </a:rPr>
              <a:t>2.5倍</a:t>
            </a:r>
            <a:r>
              <a:rPr lang="en-US" altLang="zh-CN" sz="2000" baseline="30000" dirty="0">
                <a:solidFill>
                  <a:schemeClr val="tx1"/>
                </a:solidFill>
                <a:sym typeface="+mn-ea"/>
              </a:rPr>
              <a:t>[4]</a:t>
            </a:r>
            <a:endParaRPr lang="zh-CN" altLang="en-US" sz="2000" baseline="30000" dirty="0">
              <a:solidFill>
                <a:schemeClr val="tx1"/>
              </a:solidFill>
              <a:latin typeface="+mn-ea"/>
              <a:cs typeface="+mn-ea"/>
              <a:sym typeface="+mn-ea"/>
            </a:endParaRPr>
          </a:p>
        </p:txBody>
      </p:sp>
      <p:sp>
        <p:nvSpPr>
          <p:cNvPr id="2" name="文本框 1"/>
          <p:cNvSpPr txBox="1"/>
          <p:nvPr/>
        </p:nvSpPr>
        <p:spPr>
          <a:xfrm>
            <a:off x="304800" y="6553200"/>
            <a:ext cx="11887200" cy="215444"/>
          </a:xfrm>
          <a:prstGeom prst="rect">
            <a:avLst/>
          </a:prstGeom>
          <a:noFill/>
        </p:spPr>
        <p:txBody>
          <a:bodyPr wrap="square" rtlCol="0">
            <a:spAutoFit/>
          </a:bodyPr>
          <a:lstStyle/>
          <a:p>
            <a:pPr lvl="0" fontAlgn="base">
              <a:defRPr/>
            </a:pPr>
            <a:r>
              <a:rPr lang="zh-CN" altLang="en-US" sz="800" dirty="0">
                <a:latin typeface="+mn-ea"/>
              </a:rPr>
              <a:t>参考文献：</a:t>
            </a:r>
            <a:r>
              <a:rPr lang="en-US" altLang="zh-CN" sz="800" dirty="0">
                <a:solidFill>
                  <a:prstClr val="black"/>
                </a:solidFill>
                <a:latin typeface="+mn-ea"/>
                <a:cs typeface="MiSans Normal" panose="00000500000000000000" charset="-122"/>
              </a:rPr>
              <a:t> 1.Sieb JP, et al.. Clin Neurol </a:t>
            </a:r>
            <a:r>
              <a:rPr lang="en-US" altLang="zh-CN" sz="800" dirty="0" err="1">
                <a:solidFill>
                  <a:prstClr val="black"/>
                </a:solidFill>
                <a:latin typeface="+mn-ea"/>
                <a:cs typeface="MiSans Normal" panose="00000500000000000000" charset="-122"/>
              </a:rPr>
              <a:t>Neurosurg</a:t>
            </a:r>
            <a:r>
              <a:rPr lang="en-US" altLang="zh-CN" sz="800" dirty="0">
                <a:solidFill>
                  <a:prstClr val="black"/>
                </a:solidFill>
                <a:latin typeface="+mn-ea"/>
                <a:cs typeface="MiSans Normal" panose="00000500000000000000" charset="-122"/>
              </a:rPr>
              <a:t>. 2010 Nov;112(9):781-4.    2.Farmakidis C, et al. </a:t>
            </a:r>
            <a:r>
              <a:rPr lang="en-US" altLang="zh-CN" sz="800" i="1" dirty="0">
                <a:solidFill>
                  <a:prstClr val="black"/>
                </a:solidFill>
                <a:latin typeface="+mn-ea"/>
                <a:cs typeface="MiSans Normal" panose="00000500000000000000" charset="-122"/>
              </a:rPr>
              <a:t>Neurol Clin</a:t>
            </a:r>
            <a:r>
              <a:rPr lang="en-US" altLang="zh-CN" sz="800" dirty="0">
                <a:solidFill>
                  <a:prstClr val="black"/>
                </a:solidFill>
                <a:latin typeface="+mn-ea"/>
                <a:cs typeface="MiSans Normal" panose="00000500000000000000" charset="-122"/>
              </a:rPr>
              <a:t>. 2018;36:311-337.    3.Farrugia ME, Goodfellow JA. </a:t>
            </a:r>
            <a:r>
              <a:rPr lang="en-US" altLang="zh-CN" sz="800" i="1" dirty="0">
                <a:solidFill>
                  <a:prstClr val="black"/>
                </a:solidFill>
                <a:latin typeface="+mn-ea"/>
                <a:cs typeface="MiSans Normal" panose="00000500000000000000" charset="-122"/>
              </a:rPr>
              <a:t>Front Neurol</a:t>
            </a:r>
            <a:r>
              <a:rPr lang="en-US" altLang="zh-CN" sz="800" dirty="0">
                <a:solidFill>
                  <a:prstClr val="black"/>
                </a:solidFill>
                <a:latin typeface="+mn-ea"/>
                <a:cs typeface="MiSans Normal" panose="00000500000000000000" charset="-122"/>
              </a:rPr>
              <a:t>. 2020;11:604.    4.Pyridostigmine Bromide [PI]. FDA; 2025.</a:t>
            </a:r>
            <a:endParaRPr lang="zh-CN" altLang="en-US" sz="800" dirty="0">
              <a:latin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304800" y="179891"/>
            <a:ext cx="11734800" cy="584775"/>
          </a:xfrm>
          <a:prstGeom prst="rect">
            <a:avLst/>
          </a:prstGeom>
          <a:noFill/>
        </p:spPr>
        <p:txBody>
          <a:bodyPr wrap="square" rtlCol="0" anchor="t">
            <a:spAutoFit/>
          </a:bodyPr>
          <a:lstStyle/>
          <a:p>
            <a:r>
              <a:rPr lang="zh-CN" altLang="en-US" sz="2800" b="1" spc="-5" dirty="0">
                <a:solidFill>
                  <a:schemeClr val="tx1"/>
                </a:solidFill>
                <a:latin typeface="微软雅黑" panose="020B0503020204020204" pitchFamily="34" charset="-122"/>
                <a:ea typeface="微软雅黑" panose="020B0503020204020204" pitchFamily="34" charset="-122"/>
                <a:cs typeface="+mj-cs"/>
                <a:sym typeface="+mn-ea"/>
              </a:rPr>
              <a:t>有效性</a:t>
            </a:r>
            <a:r>
              <a:rPr lang="en-US" altLang="zh-CN" sz="2800" b="1" spc="-5" dirty="0">
                <a:solidFill>
                  <a:schemeClr val="tx1"/>
                </a:solidFill>
                <a:latin typeface="微软雅黑" panose="020B0503020204020204" pitchFamily="34" charset="-122"/>
                <a:ea typeface="微软雅黑" panose="020B0503020204020204" pitchFamily="34" charset="-122"/>
                <a:cs typeface="+mj-cs"/>
                <a:sym typeface="+mn-ea"/>
              </a:rPr>
              <a:t>4</a:t>
            </a:r>
            <a:r>
              <a:rPr lang="zh-CN" altLang="en-US" sz="2800" b="1" spc="-5" dirty="0">
                <a:solidFill>
                  <a:schemeClr val="tx1"/>
                </a:solidFill>
                <a:latin typeface="微软雅黑" panose="020B0503020204020204" pitchFamily="34" charset="-122"/>
                <a:ea typeface="微软雅黑" panose="020B0503020204020204" pitchFamily="34" charset="-122"/>
                <a:cs typeface="+mj-cs"/>
                <a:sym typeface="+mn-ea"/>
              </a:rPr>
              <a:t>：</a:t>
            </a:r>
            <a:r>
              <a:rPr lang="zh-CN" altLang="en-US" sz="3200" b="1" spc="-5" dirty="0">
                <a:solidFill>
                  <a:srgbClr val="C00000"/>
                </a:solidFill>
                <a:latin typeface="微软雅黑" panose="020B0503020204020204" pitchFamily="34" charset="-122"/>
                <a:ea typeface="微软雅黑" panose="020B0503020204020204" pitchFamily="34" charset="-122"/>
                <a:cs typeface="+mj-cs"/>
                <a:sym typeface="+mn-ea"/>
              </a:rPr>
              <a:t>缓释片</a:t>
            </a:r>
            <a:r>
              <a:rPr lang="zh-CN" altLang="en-US" sz="2800" b="1" spc="-5" dirty="0">
                <a:solidFill>
                  <a:schemeClr val="tx1"/>
                </a:solidFill>
                <a:latin typeface="微软雅黑" panose="020B0503020204020204" pitchFamily="34" charset="-122"/>
                <a:ea typeface="微软雅黑" panose="020B0503020204020204" pitchFamily="34" charset="-122"/>
                <a:cs typeface="+mj-cs"/>
                <a:sym typeface="+mn-ea"/>
              </a:rPr>
              <a:t>替换普通片后</a:t>
            </a:r>
            <a:r>
              <a:rPr lang="zh-CN" altLang="en-US" sz="2800" b="1" spc="-5" dirty="0">
                <a:solidFill>
                  <a:srgbClr val="C00000"/>
                </a:solidFill>
                <a:latin typeface="微软雅黑" panose="020B0503020204020204" pitchFamily="34" charset="-122"/>
                <a:ea typeface="微软雅黑" panose="020B0503020204020204" pitchFamily="34" charset="-122"/>
                <a:cs typeface="+mj-cs"/>
                <a:sym typeface="+mn-ea"/>
              </a:rPr>
              <a:t>有效性、安全性与生活质量</a:t>
            </a:r>
            <a:r>
              <a:rPr lang="zh-CN" altLang="en-US" sz="3200" b="1" spc="-5" dirty="0">
                <a:solidFill>
                  <a:srgbClr val="C00000"/>
                </a:solidFill>
                <a:latin typeface="微软雅黑" panose="020B0503020204020204" pitchFamily="34" charset="-122"/>
                <a:ea typeface="微软雅黑" panose="020B0503020204020204" pitchFamily="34" charset="-122"/>
                <a:cs typeface="+mj-cs"/>
                <a:sym typeface="+mn-ea"/>
              </a:rPr>
              <a:t>均显著改善</a:t>
            </a:r>
            <a:endParaRPr lang="zh-CN" altLang="en-US" sz="2800" b="1" spc="-5" dirty="0">
              <a:solidFill>
                <a:srgbClr val="C00000"/>
              </a:solidFill>
              <a:latin typeface="微软雅黑" panose="020B0503020204020204" pitchFamily="34" charset="-122"/>
              <a:ea typeface="微软雅黑" panose="020B0503020204020204" pitchFamily="34" charset="-122"/>
              <a:cs typeface="+mj-cs"/>
              <a:sym typeface="+mn-ea"/>
            </a:endParaRPr>
          </a:p>
        </p:txBody>
      </p:sp>
      <p:sp>
        <p:nvSpPr>
          <p:cNvPr id="35" name="文本框 34"/>
          <p:cNvSpPr txBox="1"/>
          <p:nvPr/>
        </p:nvSpPr>
        <p:spPr>
          <a:xfrm>
            <a:off x="304800" y="6562725"/>
            <a:ext cx="6096000" cy="215444"/>
          </a:xfrm>
          <a:prstGeom prst="rect">
            <a:avLst/>
          </a:prstGeom>
          <a:noFill/>
        </p:spPr>
        <p:txBody>
          <a:bodyPr wrap="square" rtlCol="0" anchor="t">
            <a:spAutoFit/>
          </a:bodyPr>
          <a:lstStyle/>
          <a:p>
            <a:r>
              <a:rPr lang="zh-CN" altLang="en-US" sz="800" dirty="0">
                <a:latin typeface="微软雅黑" panose="020B0503020204020204" pitchFamily="34" charset="-122"/>
                <a:ea typeface="微软雅黑" panose="020B0503020204020204" pitchFamily="34" charset="-122"/>
                <a:sym typeface="+mn-ea"/>
              </a:rPr>
              <a:t>参考文献：</a:t>
            </a:r>
            <a:r>
              <a:rPr lang="en-US" altLang="zh-CN" sz="800" dirty="0">
                <a:latin typeface="微软雅黑" panose="020B0503020204020204" pitchFamily="34" charset="-122"/>
                <a:ea typeface="微软雅黑" panose="020B0503020204020204" pitchFamily="34" charset="-122"/>
                <a:sym typeface="+mn-ea"/>
              </a:rPr>
              <a:t>1.</a:t>
            </a:r>
            <a:r>
              <a:rPr lang="de-DE" altLang="zh-CN" sz="800" dirty="0">
                <a:latin typeface="微软雅黑" panose="020B0503020204020204" pitchFamily="34" charset="-122"/>
                <a:ea typeface="微软雅黑" panose="020B0503020204020204" pitchFamily="34" charset="-122"/>
                <a:sym typeface="+mn-ea"/>
              </a:rPr>
              <a:t>Sieb JP, Köhler W. Clin Neurol Neurosurg. 2010;112(9):781-4.</a:t>
            </a:r>
          </a:p>
        </p:txBody>
      </p:sp>
      <p:sp>
        <p:nvSpPr>
          <p:cNvPr id="39" name="文本框 38"/>
          <p:cNvSpPr txBox="1"/>
          <p:nvPr/>
        </p:nvSpPr>
        <p:spPr>
          <a:xfrm>
            <a:off x="569911" y="5574685"/>
            <a:ext cx="11317289" cy="845185"/>
          </a:xfrm>
          <a:prstGeom prst="rect">
            <a:avLst/>
          </a:prstGeom>
          <a:noFill/>
        </p:spPr>
        <p:txBody>
          <a:bodyPr wrap="square" rtlCol="0" anchor="t">
            <a:spAutoFit/>
          </a:bodyPr>
          <a:lstStyle/>
          <a:p>
            <a:pPr>
              <a:spcAft>
                <a:spcPts val="600"/>
              </a:spcAft>
            </a:pPr>
            <a:r>
              <a:rPr lang="zh-CN" altLang="en-US" sz="2200" b="1" dirty="0">
                <a:solidFill>
                  <a:srgbClr val="C00000"/>
                </a:solidFill>
                <a:latin typeface="微软雅黑" panose="020B0503020204020204" pitchFamily="34" charset="-122"/>
                <a:ea typeface="微软雅黑" panose="020B0503020204020204" pitchFamily="34" charset="-122"/>
                <a:cs typeface="MiSans Normal" panose="00000500000000000000" charset="-122"/>
                <a:sym typeface="+mn-ea"/>
              </a:rPr>
              <a:t>替换为缓释片后</a:t>
            </a:r>
            <a:r>
              <a:rPr lang="zh-CN" altLang="en-US" dirty="0">
                <a:latin typeface="微软雅黑" panose="020B0503020204020204" pitchFamily="34" charset="-122"/>
                <a:ea typeface="微软雅黑" panose="020B0503020204020204" pitchFamily="34" charset="-122"/>
                <a:cs typeface="MiSans Normal" panose="00000500000000000000" charset="-122"/>
                <a:sym typeface="+mn-ea"/>
              </a:rPr>
              <a:t>，全体及年轻亚组患者的</a:t>
            </a:r>
            <a:r>
              <a:rPr lang="zh-CN" altLang="en-US" sz="2200" b="1" dirty="0">
                <a:solidFill>
                  <a:srgbClr val="C00000"/>
                </a:solidFill>
                <a:latin typeface="微软雅黑" panose="020B0503020204020204" pitchFamily="34" charset="-122"/>
                <a:ea typeface="微软雅黑" panose="020B0503020204020204" pitchFamily="34" charset="-122"/>
                <a:cs typeface="MiSans Normal" panose="00000500000000000000" charset="-122"/>
                <a:sym typeface="+mn-ea"/>
              </a:rPr>
              <a:t>重症肌无力定量评分，改善幅度均为</a:t>
            </a:r>
            <a:r>
              <a:rPr lang="en-US" altLang="zh-CN" sz="2200" b="1" dirty="0">
                <a:solidFill>
                  <a:srgbClr val="C00000"/>
                </a:solidFill>
                <a:latin typeface="微软雅黑" panose="020B0503020204020204" pitchFamily="34" charset="-122"/>
                <a:ea typeface="微软雅黑" panose="020B0503020204020204" pitchFamily="34" charset="-122"/>
                <a:cs typeface="MiSans Normal" panose="00000500000000000000" charset="-122"/>
                <a:sym typeface="+mn-ea"/>
              </a:rPr>
              <a:t>33.3%</a:t>
            </a:r>
            <a:r>
              <a:rPr lang="zh-CN" altLang="en-US" sz="1600" dirty="0">
                <a:latin typeface="微软雅黑" panose="020B0503020204020204" pitchFamily="34" charset="-122"/>
                <a:ea typeface="微软雅黑" panose="020B0503020204020204" pitchFamily="34" charset="-122"/>
                <a:cs typeface="MiSans Normal" panose="00000500000000000000" charset="-122"/>
                <a:sym typeface="+mn-ea"/>
              </a:rPr>
              <a:t>（</a:t>
            </a:r>
            <a:r>
              <a:rPr lang="en-US" altLang="zh-CN" sz="1600" dirty="0">
                <a:latin typeface="微软雅黑" panose="020B0503020204020204" pitchFamily="34" charset="-122"/>
                <a:ea typeface="微软雅黑" panose="020B0503020204020204" pitchFamily="34" charset="-122"/>
                <a:cs typeface="MiSans Normal" panose="00000500000000000000" charset="-122"/>
                <a:sym typeface="+mn-ea"/>
              </a:rPr>
              <a:t>P</a:t>
            </a:r>
            <a:r>
              <a:rPr lang="zh-CN" altLang="en-US" sz="1600" dirty="0">
                <a:latin typeface="微软雅黑" panose="020B0503020204020204" pitchFamily="34" charset="-122"/>
                <a:ea typeface="微软雅黑" panose="020B0503020204020204" pitchFamily="34" charset="-122"/>
                <a:cs typeface="MiSans Normal" panose="00000500000000000000" charset="-122"/>
                <a:sym typeface="+mn-ea"/>
              </a:rPr>
              <a:t>＜</a:t>
            </a:r>
            <a:r>
              <a:rPr lang="en-US" altLang="zh-CN" sz="1600" dirty="0">
                <a:latin typeface="微软雅黑" panose="020B0503020204020204" pitchFamily="34" charset="-122"/>
                <a:ea typeface="微软雅黑" panose="020B0503020204020204" pitchFamily="34" charset="-122"/>
                <a:cs typeface="MiSans Normal" panose="00000500000000000000" charset="-122"/>
                <a:sym typeface="+mn-ea"/>
              </a:rPr>
              <a:t>0.001</a:t>
            </a:r>
            <a:r>
              <a:rPr lang="zh-CN" altLang="en-US" sz="1600" dirty="0">
                <a:latin typeface="微软雅黑" panose="020B0503020204020204" pitchFamily="34" charset="-122"/>
                <a:ea typeface="微软雅黑" panose="020B0503020204020204" pitchFamily="34" charset="-122"/>
                <a:cs typeface="MiSans Normal" panose="00000500000000000000" charset="-122"/>
                <a:sym typeface="+mn-ea"/>
              </a:rPr>
              <a:t>） </a:t>
            </a:r>
            <a:endParaRPr lang="en-US" altLang="zh-CN" sz="1600" dirty="0">
              <a:latin typeface="微软雅黑" panose="020B0503020204020204" pitchFamily="34" charset="-122"/>
              <a:ea typeface="微软雅黑" panose="020B0503020204020204" pitchFamily="34" charset="-122"/>
              <a:cs typeface="MiSans Normal" panose="00000500000000000000" charset="-122"/>
            </a:endParaRPr>
          </a:p>
          <a:p>
            <a:pPr>
              <a:spcAft>
                <a:spcPts val="600"/>
              </a:spcAft>
            </a:pPr>
            <a:r>
              <a:rPr lang="zh-CN" altLang="en-US" sz="2200" b="1" dirty="0">
                <a:solidFill>
                  <a:srgbClr val="C00000"/>
                </a:solidFill>
                <a:latin typeface="微软雅黑" panose="020B0503020204020204" pitchFamily="34" charset="-122"/>
                <a:ea typeface="微软雅黑" panose="020B0503020204020204" pitchFamily="34" charset="-122"/>
                <a:cs typeface="MiSans Normal" panose="00000500000000000000" charset="-122"/>
                <a:sym typeface="+mn-ea"/>
              </a:rPr>
              <a:t>欧洲生活质量评分，</a:t>
            </a:r>
            <a:r>
              <a:rPr lang="zh-CN" altLang="en-US" sz="2200" b="1" dirty="0">
                <a:solidFill>
                  <a:srgbClr val="C00000"/>
                </a:solidFill>
                <a:latin typeface="微软雅黑" panose="020B0503020204020204" pitchFamily="34" charset="-122"/>
                <a:ea typeface="微软雅黑" panose="020B0503020204020204" pitchFamily="34" charset="-122"/>
                <a:sym typeface="+mn-ea"/>
              </a:rPr>
              <a:t>改善幅度分别为</a:t>
            </a:r>
            <a:r>
              <a:rPr lang="en-US" altLang="zh-CN" sz="2200" b="1" dirty="0">
                <a:solidFill>
                  <a:srgbClr val="C00000"/>
                </a:solidFill>
                <a:latin typeface="微软雅黑" panose="020B0503020204020204" pitchFamily="34" charset="-122"/>
                <a:ea typeface="微软雅黑" panose="020B0503020204020204" pitchFamily="34" charset="-122"/>
                <a:sym typeface="+mn-ea"/>
              </a:rPr>
              <a:t>24.9%</a:t>
            </a:r>
            <a:r>
              <a:rPr lang="zh-CN" altLang="en-US" sz="2200" b="1" dirty="0">
                <a:solidFill>
                  <a:srgbClr val="C00000"/>
                </a:solidFill>
                <a:latin typeface="微软雅黑" panose="020B0503020204020204" pitchFamily="34" charset="-122"/>
                <a:ea typeface="微软雅黑" panose="020B0503020204020204" pitchFamily="34" charset="-122"/>
                <a:sym typeface="+mn-ea"/>
              </a:rPr>
              <a:t>、</a:t>
            </a:r>
            <a:r>
              <a:rPr lang="en-US" altLang="zh-CN" sz="2200" b="1" dirty="0">
                <a:solidFill>
                  <a:srgbClr val="C00000"/>
                </a:solidFill>
                <a:latin typeface="微软雅黑" panose="020B0503020204020204" pitchFamily="34" charset="-122"/>
                <a:ea typeface="微软雅黑" panose="020B0503020204020204" pitchFamily="34" charset="-122"/>
                <a:sym typeface="+mn-ea"/>
              </a:rPr>
              <a:t>23.6</a:t>
            </a:r>
            <a:r>
              <a:rPr lang="en-US" altLang="zh-CN" sz="2200" b="1" dirty="0">
                <a:solidFill>
                  <a:srgbClr val="C00000"/>
                </a:solidFill>
                <a:latin typeface="微软雅黑" panose="020B0503020204020204" pitchFamily="34" charset="-122"/>
                <a:ea typeface="微软雅黑" panose="020B0503020204020204" pitchFamily="34" charset="-122"/>
                <a:cs typeface="MiSans Normal" panose="00000500000000000000" charset="-122"/>
                <a:sym typeface="+mn-ea"/>
              </a:rPr>
              <a:t>%</a:t>
            </a:r>
            <a:r>
              <a:rPr lang="zh-CN" altLang="en-US" sz="1600" dirty="0">
                <a:latin typeface="微软雅黑" panose="020B0503020204020204" pitchFamily="34" charset="-122"/>
                <a:ea typeface="微软雅黑" panose="020B0503020204020204" pitchFamily="34" charset="-122"/>
                <a:cs typeface="MiSans Normal" panose="00000500000000000000" charset="-122"/>
                <a:sym typeface="+mn-ea"/>
              </a:rPr>
              <a:t>（</a:t>
            </a:r>
            <a:r>
              <a:rPr lang="en-US" altLang="zh-CN" sz="1600" dirty="0">
                <a:latin typeface="微软雅黑" panose="020B0503020204020204" pitchFamily="34" charset="-122"/>
                <a:ea typeface="微软雅黑" panose="020B0503020204020204" pitchFamily="34" charset="-122"/>
                <a:cs typeface="MiSans Normal" panose="00000500000000000000" charset="-122"/>
                <a:sym typeface="+mn-ea"/>
              </a:rPr>
              <a:t>P</a:t>
            </a:r>
            <a:r>
              <a:rPr lang="zh-CN" altLang="en-US" sz="1600" dirty="0">
                <a:latin typeface="微软雅黑" panose="020B0503020204020204" pitchFamily="34" charset="-122"/>
                <a:ea typeface="微软雅黑" panose="020B0503020204020204" pitchFamily="34" charset="-122"/>
                <a:cs typeface="MiSans Normal" panose="00000500000000000000" charset="-122"/>
                <a:sym typeface="+mn-ea"/>
              </a:rPr>
              <a:t>≤</a:t>
            </a:r>
            <a:r>
              <a:rPr lang="en-US" altLang="zh-CN" sz="1600" dirty="0">
                <a:latin typeface="微软雅黑" panose="020B0503020204020204" pitchFamily="34" charset="-122"/>
                <a:ea typeface="微软雅黑" panose="020B0503020204020204" pitchFamily="34" charset="-122"/>
                <a:cs typeface="MiSans Normal" panose="00000500000000000000" charset="-122"/>
                <a:sym typeface="+mn-ea"/>
              </a:rPr>
              <a:t>0.001 </a:t>
            </a:r>
            <a:r>
              <a:rPr lang="zh-CN" altLang="en-US" sz="1600" dirty="0">
                <a:latin typeface="微软雅黑" panose="020B0503020204020204" pitchFamily="34" charset="-122"/>
                <a:ea typeface="微软雅黑" panose="020B0503020204020204" pitchFamily="34" charset="-122"/>
                <a:cs typeface="MiSans Normal" panose="00000500000000000000" charset="-122"/>
                <a:sym typeface="+mn-ea"/>
              </a:rPr>
              <a:t>）</a:t>
            </a:r>
            <a:r>
              <a:rPr lang="en-US" altLang="zh-CN" sz="1600" baseline="30000" dirty="0">
                <a:latin typeface="微软雅黑" panose="020B0503020204020204" pitchFamily="34" charset="-122"/>
                <a:ea typeface="微软雅黑" panose="020B0503020204020204" pitchFamily="34" charset="-122"/>
                <a:cs typeface="MiSans Normal" panose="00000500000000000000" charset="-122"/>
                <a:sym typeface="+mn-ea"/>
              </a:rPr>
              <a:t> [1]</a:t>
            </a:r>
            <a:r>
              <a:rPr lang="zh-CN" altLang="en-US" sz="1600" dirty="0">
                <a:latin typeface="微软雅黑" panose="020B0503020204020204" pitchFamily="34" charset="-122"/>
                <a:ea typeface="微软雅黑" panose="020B0503020204020204" pitchFamily="34" charset="-122"/>
                <a:cs typeface="MiSans Normal" panose="00000500000000000000" charset="-122"/>
                <a:sym typeface="+mn-ea"/>
              </a:rPr>
              <a:t> </a:t>
            </a:r>
          </a:p>
        </p:txBody>
      </p:sp>
      <p:grpSp>
        <p:nvGrpSpPr>
          <p:cNvPr id="40" name="组合 39"/>
          <p:cNvGrpSpPr/>
          <p:nvPr>
            <p:custDataLst>
              <p:tags r:id="rId1"/>
            </p:custDataLst>
          </p:nvPr>
        </p:nvGrpSpPr>
        <p:grpSpPr>
          <a:xfrm>
            <a:off x="519429" y="1981200"/>
            <a:ext cx="11043285" cy="3416622"/>
            <a:chOff x="969" y="5040"/>
            <a:chExt cx="17391" cy="5049"/>
          </a:xfrm>
        </p:grpSpPr>
        <p:grpSp>
          <p:nvGrpSpPr>
            <p:cNvPr id="41" name="组合 40"/>
            <p:cNvGrpSpPr/>
            <p:nvPr/>
          </p:nvGrpSpPr>
          <p:grpSpPr>
            <a:xfrm>
              <a:off x="969" y="5040"/>
              <a:ext cx="8356" cy="5049"/>
              <a:chOff x="1133" y="5133"/>
              <a:chExt cx="8356" cy="5049"/>
            </a:xfrm>
          </p:grpSpPr>
          <p:sp>
            <p:nvSpPr>
              <p:cNvPr id="48" name="矩形: 圆角 47"/>
              <p:cNvSpPr/>
              <p:nvPr>
                <p:custDataLst>
                  <p:tags r:id="rId6"/>
                </p:custDataLst>
              </p:nvPr>
            </p:nvSpPr>
            <p:spPr>
              <a:xfrm>
                <a:off x="1133" y="5133"/>
                <a:ext cx="8356" cy="5049"/>
              </a:xfrm>
              <a:prstGeom prst="roundRect">
                <a:avLst>
                  <a:gd name="adj" fmla="val 3867"/>
                </a:avLst>
              </a:prstGeom>
              <a:solidFill>
                <a:schemeClr val="bg1"/>
              </a:solidFill>
              <a:ln>
                <a:noFill/>
              </a:ln>
              <a:effectLst>
                <a:outerShdw blurRad="241300" sx="102000" sy="102000" algn="ctr" rotWithShape="0">
                  <a:srgbClr val="0F9ED5">
                    <a:alpha val="40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600" dirty="0">
                  <a:latin typeface="Arial Black" panose="020B0A04020102020204" pitchFamily="34" charset="0"/>
                </a:endParaRPr>
              </a:p>
            </p:txBody>
          </p:sp>
          <p:grpSp>
            <p:nvGrpSpPr>
              <p:cNvPr id="49" name="组合 48"/>
              <p:cNvGrpSpPr/>
              <p:nvPr/>
            </p:nvGrpSpPr>
            <p:grpSpPr>
              <a:xfrm>
                <a:off x="1440" y="5280"/>
                <a:ext cx="7687" cy="4766"/>
                <a:chOff x="1440" y="5280"/>
                <a:chExt cx="7687" cy="4766"/>
              </a:xfrm>
            </p:grpSpPr>
            <p:sp>
              <p:nvSpPr>
                <p:cNvPr id="50" name="矩形: 圆角 5"/>
                <p:cNvSpPr/>
                <p:nvPr>
                  <p:custDataLst>
                    <p:tags r:id="rId7"/>
                  </p:custDataLst>
                </p:nvPr>
              </p:nvSpPr>
              <p:spPr>
                <a:xfrm>
                  <a:off x="1440" y="5280"/>
                  <a:ext cx="7632" cy="588"/>
                </a:xfrm>
                <a:prstGeom prst="roundRect">
                  <a:avLst/>
                </a:prstGeom>
                <a:gradFill>
                  <a:gsLst>
                    <a:gs pos="81000">
                      <a:srgbClr val="508AA0"/>
                    </a:gs>
                    <a:gs pos="0">
                      <a:srgbClr val="84B0C2">
                        <a:lumMod val="63000"/>
                      </a:srgbClr>
                    </a:gs>
                  </a:gsLst>
                  <a:lin ang="2700000" scaled="0"/>
                </a:gradFill>
                <a:ln>
                  <a:noFill/>
                </a:ln>
                <a:effectLst>
                  <a:innerShdw blurRad="127000">
                    <a:schemeClr val="bg1">
                      <a:alpha val="7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zh-CN" altLang="en-US" dirty="0">
                      <a:solidFill>
                        <a:schemeClr val="bg1"/>
                      </a:solidFill>
                      <a:latin typeface="微软雅黑" panose="020B0503020204020204" pitchFamily="34" charset="-122"/>
                      <a:ea typeface="微软雅黑" panose="020B0503020204020204" pitchFamily="34" charset="-122"/>
                      <a:cs typeface="MiSans Semibold" panose="00000700000000000000" charset="-122"/>
                      <a:sym typeface="+mn-ea"/>
                    </a:rPr>
                    <a:t>缓释片</a:t>
                  </a:r>
                  <a:r>
                    <a:rPr lang="en-US" altLang="zh-CN" dirty="0">
                      <a:solidFill>
                        <a:schemeClr val="bg1"/>
                      </a:solidFill>
                      <a:latin typeface="微软雅黑" panose="020B0503020204020204" pitchFamily="34" charset="-122"/>
                      <a:ea typeface="微软雅黑" panose="020B0503020204020204" pitchFamily="34" charset="-122"/>
                      <a:cs typeface="MiSans Semibold" panose="00000700000000000000" charset="-122"/>
                      <a:sym typeface="+mn-ea"/>
                    </a:rPr>
                    <a:t>QMG</a:t>
                  </a:r>
                  <a:r>
                    <a:rPr lang="zh-CN" altLang="en-US" dirty="0">
                      <a:solidFill>
                        <a:schemeClr val="bg1"/>
                      </a:solidFill>
                      <a:latin typeface="微软雅黑" panose="020B0503020204020204" pitchFamily="34" charset="-122"/>
                      <a:ea typeface="微软雅黑" panose="020B0503020204020204" pitchFamily="34" charset="-122"/>
                      <a:cs typeface="MiSans Semibold" panose="00000700000000000000" charset="-122"/>
                      <a:sym typeface="+mn-ea"/>
                    </a:rPr>
                    <a:t>评分均显著改善</a:t>
                  </a:r>
                </a:p>
              </p:txBody>
            </p:sp>
            <p:pic>
              <p:nvPicPr>
                <p:cNvPr id="51" name="图片 50"/>
                <p:cNvPicPr>
                  <a:picLocks noChangeAspect="1"/>
                </p:cNvPicPr>
                <p:nvPr>
                  <p:custDataLst>
                    <p:tags r:id="rId8"/>
                  </p:custDataLst>
                </p:nvPr>
              </p:nvPicPr>
              <p:blipFill>
                <a:blip r:embed="rId12">
                  <a:duotone>
                    <a:schemeClr val="accent1">
                      <a:shade val="45000"/>
                      <a:satMod val="135000"/>
                    </a:schemeClr>
                    <a:prstClr val="white"/>
                  </a:duotone>
                </a:blip>
                <a:stretch>
                  <a:fillRect/>
                </a:stretch>
              </p:blipFill>
              <p:spPr>
                <a:xfrm>
                  <a:off x="2640" y="6000"/>
                  <a:ext cx="5014" cy="3356"/>
                </a:xfrm>
                <a:prstGeom prst="rect">
                  <a:avLst/>
                </a:prstGeom>
              </p:spPr>
            </p:pic>
            <p:sp>
              <p:nvSpPr>
                <p:cNvPr id="52" name="文本框 51"/>
                <p:cNvSpPr txBox="1"/>
                <p:nvPr>
                  <p:custDataLst>
                    <p:tags r:id="rId9"/>
                  </p:custDataLst>
                </p:nvPr>
              </p:nvSpPr>
              <p:spPr>
                <a:xfrm>
                  <a:off x="1494" y="9563"/>
                  <a:ext cx="7633" cy="483"/>
                </a:xfrm>
                <a:prstGeom prst="rect">
                  <a:avLst/>
                </a:prstGeom>
                <a:noFill/>
              </p:spPr>
              <p:txBody>
                <a:bodyPr wrap="square" rtlCol="0" anchor="t">
                  <a:spAutoFit/>
                </a:bodyPr>
                <a:lstStyle/>
                <a:p>
                  <a:pPr algn="ctr" fontAlgn="t"/>
                  <a:r>
                    <a:rPr lang="en-US" altLang="zh-CN" sz="1400" b="1" dirty="0">
                      <a:effectLst/>
                      <a:latin typeface="+mn-ea"/>
                      <a:sym typeface="+mn-ea"/>
                    </a:rPr>
                    <a:t>QMG</a:t>
                  </a:r>
                  <a:r>
                    <a:rPr lang="zh-CN" altLang="en-US" sz="1400" b="1" dirty="0">
                      <a:effectLst/>
                      <a:latin typeface="+mn-ea"/>
                      <a:sym typeface="+mn-ea"/>
                    </a:rPr>
                    <a:t>：重症肌无力定量评分</a:t>
                  </a:r>
                </a:p>
              </p:txBody>
            </p:sp>
          </p:grpSp>
        </p:grpSp>
        <p:grpSp>
          <p:nvGrpSpPr>
            <p:cNvPr id="42" name="组合 41"/>
            <p:cNvGrpSpPr/>
            <p:nvPr/>
          </p:nvGrpSpPr>
          <p:grpSpPr>
            <a:xfrm>
              <a:off x="9770" y="5040"/>
              <a:ext cx="8590" cy="5043"/>
              <a:chOff x="1133" y="5133"/>
              <a:chExt cx="8590" cy="5043"/>
            </a:xfrm>
          </p:grpSpPr>
          <p:sp>
            <p:nvSpPr>
              <p:cNvPr id="43" name="矩形: 圆角 155"/>
              <p:cNvSpPr/>
              <p:nvPr>
                <p:custDataLst>
                  <p:tags r:id="rId2"/>
                </p:custDataLst>
              </p:nvPr>
            </p:nvSpPr>
            <p:spPr>
              <a:xfrm>
                <a:off x="1133" y="5133"/>
                <a:ext cx="8590" cy="5043"/>
              </a:xfrm>
              <a:prstGeom prst="roundRect">
                <a:avLst>
                  <a:gd name="adj" fmla="val 3867"/>
                </a:avLst>
              </a:prstGeom>
              <a:solidFill>
                <a:schemeClr val="bg1"/>
              </a:solidFill>
              <a:ln>
                <a:noFill/>
              </a:ln>
              <a:effectLst>
                <a:outerShdw blurRad="241300" sx="102000" sy="102000" algn="ctr" rotWithShape="0">
                  <a:srgbClr val="0F9ED5">
                    <a:alpha val="40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600" dirty="0">
                  <a:latin typeface="Arial Black" panose="020B0A04020102020204" pitchFamily="34" charset="0"/>
                </a:endParaRPr>
              </a:p>
            </p:txBody>
          </p:sp>
          <p:grpSp>
            <p:nvGrpSpPr>
              <p:cNvPr id="44" name="组合 43"/>
              <p:cNvGrpSpPr/>
              <p:nvPr/>
            </p:nvGrpSpPr>
            <p:grpSpPr>
              <a:xfrm>
                <a:off x="1440" y="5280"/>
                <a:ext cx="7687" cy="4747"/>
                <a:chOff x="1440" y="5280"/>
                <a:chExt cx="7687" cy="4747"/>
              </a:xfrm>
            </p:grpSpPr>
            <p:sp>
              <p:nvSpPr>
                <p:cNvPr id="45" name="矩形: 圆角 5"/>
                <p:cNvSpPr/>
                <p:nvPr>
                  <p:custDataLst>
                    <p:tags r:id="rId3"/>
                  </p:custDataLst>
                </p:nvPr>
              </p:nvSpPr>
              <p:spPr>
                <a:xfrm>
                  <a:off x="1440" y="5280"/>
                  <a:ext cx="7632" cy="588"/>
                </a:xfrm>
                <a:prstGeom prst="roundRect">
                  <a:avLst/>
                </a:prstGeom>
                <a:gradFill>
                  <a:gsLst>
                    <a:gs pos="81000">
                      <a:srgbClr val="508AA0"/>
                    </a:gs>
                    <a:gs pos="0">
                      <a:srgbClr val="84B0C2">
                        <a:lumMod val="63000"/>
                      </a:srgbClr>
                    </a:gs>
                  </a:gsLst>
                  <a:lin ang="2700000" scaled="0"/>
                </a:gradFill>
                <a:ln>
                  <a:noFill/>
                </a:ln>
                <a:effectLst>
                  <a:innerShdw blurRad="127000">
                    <a:schemeClr val="bg1">
                      <a:alpha val="7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zh-CN" altLang="en-US" dirty="0">
                      <a:solidFill>
                        <a:schemeClr val="bg1"/>
                      </a:solidFill>
                      <a:latin typeface="微软雅黑" panose="020B0503020204020204" pitchFamily="34" charset="-122"/>
                      <a:ea typeface="微软雅黑" panose="020B0503020204020204" pitchFamily="34" charset="-122"/>
                      <a:cs typeface="MiSans Semibold" panose="00000700000000000000" charset="-122"/>
                      <a:sym typeface="+mn-ea"/>
                    </a:rPr>
                    <a:t>缓释片</a:t>
                  </a:r>
                  <a:r>
                    <a:rPr lang="en-US" altLang="zh-CN" dirty="0" err="1">
                      <a:solidFill>
                        <a:schemeClr val="bg1"/>
                      </a:solidFill>
                      <a:latin typeface="微软雅黑" panose="020B0503020204020204" pitchFamily="34" charset="-122"/>
                      <a:ea typeface="微软雅黑" panose="020B0503020204020204" pitchFamily="34" charset="-122"/>
                      <a:cs typeface="MiSans Semibold" panose="00000700000000000000" charset="-122"/>
                      <a:sym typeface="+mn-ea"/>
                    </a:rPr>
                    <a:t>EuroQol</a:t>
                  </a:r>
                  <a:r>
                    <a:rPr lang="zh-CN" altLang="en-US" dirty="0">
                      <a:solidFill>
                        <a:schemeClr val="bg1"/>
                      </a:solidFill>
                      <a:latin typeface="微软雅黑" panose="020B0503020204020204" pitchFamily="34" charset="-122"/>
                      <a:ea typeface="微软雅黑" panose="020B0503020204020204" pitchFamily="34" charset="-122"/>
                      <a:cs typeface="MiSans Semibold" panose="00000700000000000000" charset="-122"/>
                      <a:sym typeface="+mn-ea"/>
                    </a:rPr>
                    <a:t>评分均显著改善</a:t>
                  </a:r>
                </a:p>
              </p:txBody>
            </p:sp>
            <p:pic>
              <p:nvPicPr>
                <p:cNvPr id="46" name="图片 45"/>
                <p:cNvPicPr>
                  <a:picLocks noChangeAspect="1"/>
                </p:cNvPicPr>
                <p:nvPr>
                  <p:custDataLst>
                    <p:tags r:id="rId4"/>
                  </p:custDataLst>
                </p:nvPr>
              </p:nvPicPr>
              <p:blipFill>
                <a:blip r:embed="rId13"/>
                <a:srcRect l="328" r="328"/>
                <a:stretch>
                  <a:fillRect/>
                </a:stretch>
              </p:blipFill>
              <p:spPr>
                <a:xfrm>
                  <a:off x="2450" y="6000"/>
                  <a:ext cx="5555" cy="3357"/>
                </a:xfrm>
                <a:prstGeom prst="rect">
                  <a:avLst/>
                </a:prstGeom>
              </p:spPr>
            </p:pic>
            <p:sp>
              <p:nvSpPr>
                <p:cNvPr id="47" name="文本框 46"/>
                <p:cNvSpPr txBox="1"/>
                <p:nvPr>
                  <p:custDataLst>
                    <p:tags r:id="rId5"/>
                  </p:custDataLst>
                </p:nvPr>
              </p:nvSpPr>
              <p:spPr>
                <a:xfrm>
                  <a:off x="1494" y="9544"/>
                  <a:ext cx="7633" cy="483"/>
                </a:xfrm>
                <a:prstGeom prst="rect">
                  <a:avLst/>
                </a:prstGeom>
                <a:noFill/>
              </p:spPr>
              <p:txBody>
                <a:bodyPr wrap="square" rtlCol="0" anchor="t">
                  <a:spAutoFit/>
                </a:bodyPr>
                <a:lstStyle/>
                <a:p>
                  <a:pPr algn="ctr" fontAlgn="t"/>
                  <a:r>
                    <a:rPr lang="en-US" altLang="zh-CN" sz="1400" b="1" dirty="0">
                      <a:effectLst/>
                      <a:latin typeface="+mn-ea"/>
                      <a:sym typeface="+mn-ea"/>
                    </a:rPr>
                    <a:t>EuroQol：</a:t>
                  </a:r>
                  <a:r>
                    <a:rPr lang="zh-CN" altLang="en-US" sz="1400" b="1" dirty="0">
                      <a:effectLst/>
                      <a:latin typeface="+mn-ea"/>
                      <a:sym typeface="+mn-ea"/>
                    </a:rPr>
                    <a:t>欧洲生活质量评分</a:t>
                  </a:r>
                </a:p>
              </p:txBody>
            </p:sp>
          </p:grpSp>
        </p:grpSp>
      </p:grpSp>
      <p:sp>
        <p:nvSpPr>
          <p:cNvPr id="53" name="文本框 52"/>
          <p:cNvSpPr txBox="1"/>
          <p:nvPr/>
        </p:nvSpPr>
        <p:spPr>
          <a:xfrm>
            <a:off x="519429" y="838200"/>
            <a:ext cx="11076305" cy="1061381"/>
          </a:xfrm>
          <a:prstGeom prst="rect">
            <a:avLst/>
          </a:prstGeom>
          <a:noFill/>
        </p:spPr>
        <p:txBody>
          <a:bodyPr wrap="square" rtlCol="0" anchor="t">
            <a:spAutoFit/>
          </a:bodyPr>
          <a:lstStyle/>
          <a:p>
            <a:pPr>
              <a:lnSpc>
                <a:spcPct val="120000"/>
              </a:lnSpc>
            </a:pPr>
            <a:r>
              <a:rPr lang="zh-CN" altLang="en-US" dirty="0">
                <a:latin typeface="微软雅黑" panose="020B0503020204020204" pitchFamily="34" charset="-122"/>
                <a:ea typeface="微软雅黑" panose="020B0503020204020204" pitchFamily="34" charset="-122"/>
                <a:cs typeface="MiSans Normal" panose="00000500000000000000" charset="-122"/>
                <a:sym typeface="+mn-ea"/>
              </a:rPr>
              <a:t>一项</a:t>
            </a:r>
            <a:r>
              <a:rPr lang="zh-CN" altLang="en-US" dirty="0">
                <a:solidFill>
                  <a:srgbClr val="000000"/>
                </a:solidFill>
                <a:effectLst/>
                <a:latin typeface="微软雅黑" panose="020B0503020204020204" pitchFamily="34" charset="-122"/>
                <a:ea typeface="微软雅黑" panose="020B0503020204020204" pitchFamily="34" charset="-122"/>
                <a:cs typeface="MiSans Normal" panose="00000500000000000000" charset="-122"/>
                <a:sym typeface="+mn-ea"/>
              </a:rPr>
              <a:t>前瞻性、多中心、开放标签、非干预性研究</a:t>
            </a:r>
            <a:r>
              <a:rPr lang="zh-CN" altLang="en-US" dirty="0">
                <a:latin typeface="微软雅黑" panose="020B0503020204020204" pitchFamily="34" charset="-122"/>
                <a:ea typeface="微软雅黑" panose="020B0503020204020204" pitchFamily="34" charset="-122"/>
                <a:cs typeface="MiSans Normal" panose="00000500000000000000" charset="-122"/>
                <a:sym typeface="+mn-ea"/>
              </a:rPr>
              <a:t>，纳入</a:t>
            </a:r>
            <a:r>
              <a:rPr lang="en-US" altLang="zh-CN" dirty="0">
                <a:solidFill>
                  <a:srgbClr val="000000"/>
                </a:solidFill>
                <a:effectLst/>
                <a:latin typeface="微软雅黑" panose="020B0503020204020204" pitchFamily="34" charset="-122"/>
                <a:ea typeface="微软雅黑" panose="020B0503020204020204" pitchFamily="34" charset="-122"/>
                <a:cs typeface="MiSans Normal" panose="00000500000000000000" charset="-122"/>
                <a:sym typeface="+mn-ea"/>
              </a:rPr>
              <a:t>72 </a:t>
            </a:r>
            <a:r>
              <a:rPr lang="zh-CN" altLang="en-US" dirty="0">
                <a:solidFill>
                  <a:srgbClr val="000000"/>
                </a:solidFill>
                <a:effectLst/>
                <a:latin typeface="微软雅黑" panose="020B0503020204020204" pitchFamily="34" charset="-122"/>
                <a:ea typeface="微软雅黑" panose="020B0503020204020204" pitchFamily="34" charset="-122"/>
                <a:cs typeface="MiSans Normal" panose="00000500000000000000" charset="-122"/>
                <a:sym typeface="+mn-ea"/>
              </a:rPr>
              <a:t>例病情稳定的重症肌无力患者</a:t>
            </a:r>
            <a:r>
              <a:rPr lang="zh-CN" altLang="en-US" dirty="0">
                <a:latin typeface="微软雅黑" panose="020B0503020204020204" pitchFamily="34" charset="-122"/>
                <a:ea typeface="微软雅黑" panose="020B0503020204020204" pitchFamily="34" charset="-122"/>
                <a:cs typeface="MiSans Normal" panose="00000500000000000000" charset="-122"/>
                <a:sym typeface="+mn-ea"/>
              </a:rPr>
              <a:t>，旨在</a:t>
            </a:r>
            <a:r>
              <a:rPr lang="zh-CN" altLang="en-US" dirty="0">
                <a:solidFill>
                  <a:srgbClr val="000000"/>
                </a:solidFill>
                <a:effectLst/>
                <a:latin typeface="微软雅黑" panose="020B0503020204020204" pitchFamily="34" charset="-122"/>
                <a:ea typeface="微软雅黑" panose="020B0503020204020204" pitchFamily="34" charset="-122"/>
                <a:cs typeface="MiSans Normal" panose="00000500000000000000" charset="-122"/>
                <a:sym typeface="+mn-ea"/>
              </a:rPr>
              <a:t>评估溴吡斯的明缓释片替代普通片用于重症肌无力对症治疗的有效性、安全性与生活质量改善作用，</a:t>
            </a:r>
            <a:r>
              <a:rPr lang="zh-CN" altLang="en-US" dirty="0">
                <a:latin typeface="微软雅黑" panose="020B0503020204020204" pitchFamily="34" charset="-122"/>
                <a:ea typeface="微软雅黑" panose="020B0503020204020204" pitchFamily="34" charset="-122"/>
                <a:cs typeface="MiSans Normal" panose="00000500000000000000" charset="-122"/>
                <a:sym typeface="+mn-ea"/>
              </a:rPr>
              <a:t>并对 </a:t>
            </a:r>
            <a:r>
              <a:rPr lang="en-US" altLang="zh-CN" dirty="0">
                <a:latin typeface="微软雅黑" panose="020B0503020204020204" pitchFamily="34" charset="-122"/>
                <a:ea typeface="微软雅黑" panose="020B0503020204020204" pitchFamily="34" charset="-122"/>
                <a:cs typeface="MiSans Normal" panose="00000500000000000000" charset="-122"/>
                <a:sym typeface="+mn-ea"/>
              </a:rPr>
              <a:t>60 </a:t>
            </a:r>
            <a:r>
              <a:rPr lang="zh-CN" altLang="en-US" dirty="0">
                <a:latin typeface="微软雅黑" panose="020B0503020204020204" pitchFamily="34" charset="-122"/>
                <a:ea typeface="微软雅黑" panose="020B0503020204020204" pitchFamily="34" charset="-122"/>
                <a:cs typeface="MiSans Normal" panose="00000500000000000000" charset="-122"/>
                <a:sym typeface="+mn-ea"/>
              </a:rPr>
              <a:t>岁以下（年轻亚组）患者进行亚组分析</a:t>
            </a:r>
            <a:r>
              <a:rPr lang="en-US" altLang="zh-CN" baseline="30000" dirty="0">
                <a:latin typeface="微软雅黑" panose="020B0503020204020204" pitchFamily="34" charset="-122"/>
                <a:ea typeface="微软雅黑" panose="020B0503020204020204" pitchFamily="34" charset="-122"/>
                <a:cs typeface="MiSans Normal" panose="00000500000000000000" charset="-122"/>
                <a:sym typeface="+mn-ea"/>
              </a:rPr>
              <a:t>[1]</a:t>
            </a:r>
            <a:endParaRPr lang="zh-CN" altLang="en-US" baseline="30000" dirty="0">
              <a:latin typeface="微软雅黑" panose="020B0503020204020204" pitchFamily="34" charset="-122"/>
              <a:ea typeface="微软雅黑" panose="020B0503020204020204" pitchFamily="34" charset="-122"/>
              <a:cs typeface="MiSans Normal" panose="00000500000000000000" charset="-122"/>
              <a:sym typeface="+mn-ea"/>
            </a:endParaRPr>
          </a:p>
        </p:txBody>
      </p:sp>
      <p:sp>
        <p:nvSpPr>
          <p:cNvPr id="55" name="文本框 54"/>
          <p:cNvSpPr txBox="1"/>
          <p:nvPr/>
        </p:nvSpPr>
        <p:spPr>
          <a:xfrm>
            <a:off x="2255975" y="4569023"/>
            <a:ext cx="543739" cy="307777"/>
          </a:xfrm>
          <a:prstGeom prst="rect">
            <a:avLst/>
          </a:prstGeom>
          <a:solidFill>
            <a:schemeClr val="bg1"/>
          </a:solidFill>
        </p:spPr>
        <p:txBody>
          <a:bodyPr wrap="none" rtlCol="0">
            <a:spAutoFit/>
          </a:bodyPr>
          <a:lstStyle/>
          <a:p>
            <a:r>
              <a:rPr lang="zh-CN" altLang="en-US" sz="1400" dirty="0">
                <a:latin typeface="+mj-ea"/>
                <a:ea typeface="+mj-ea"/>
              </a:rPr>
              <a:t>片剂</a:t>
            </a:r>
          </a:p>
        </p:txBody>
      </p:sp>
      <p:sp>
        <p:nvSpPr>
          <p:cNvPr id="56" name="文本框 55"/>
          <p:cNvSpPr txBox="1"/>
          <p:nvPr/>
        </p:nvSpPr>
        <p:spPr>
          <a:xfrm>
            <a:off x="3100381" y="4569023"/>
            <a:ext cx="2172633" cy="307777"/>
          </a:xfrm>
          <a:prstGeom prst="rect">
            <a:avLst/>
          </a:prstGeom>
          <a:solidFill>
            <a:schemeClr val="bg1"/>
          </a:solidFill>
        </p:spPr>
        <p:txBody>
          <a:bodyPr wrap="square" rtlCol="0">
            <a:spAutoFit/>
          </a:bodyPr>
          <a:lstStyle/>
          <a:p>
            <a:r>
              <a:rPr lang="zh-CN" altLang="en-US" sz="1400" dirty="0">
                <a:latin typeface="+mj-ea"/>
                <a:ea typeface="+mj-ea"/>
              </a:rPr>
              <a:t>替换为缓释片</a:t>
            </a:r>
            <a:r>
              <a:rPr lang="en-US" altLang="zh-CN" sz="1400" dirty="0">
                <a:latin typeface="+mj-ea"/>
                <a:ea typeface="+mj-ea"/>
              </a:rPr>
              <a:t>30</a:t>
            </a:r>
            <a:r>
              <a:rPr lang="zh-CN" altLang="en-US" sz="1400" dirty="0">
                <a:latin typeface="+mj-ea"/>
                <a:ea typeface="+mj-ea"/>
              </a:rPr>
              <a:t>天后</a:t>
            </a:r>
          </a:p>
        </p:txBody>
      </p:sp>
      <p:sp>
        <p:nvSpPr>
          <p:cNvPr id="57" name="文本框 56"/>
          <p:cNvSpPr txBox="1"/>
          <p:nvPr/>
        </p:nvSpPr>
        <p:spPr>
          <a:xfrm>
            <a:off x="7951020" y="4632845"/>
            <a:ext cx="543739" cy="307777"/>
          </a:xfrm>
          <a:prstGeom prst="rect">
            <a:avLst/>
          </a:prstGeom>
          <a:solidFill>
            <a:schemeClr val="bg1"/>
          </a:solidFill>
        </p:spPr>
        <p:txBody>
          <a:bodyPr wrap="none" rtlCol="0">
            <a:spAutoFit/>
          </a:bodyPr>
          <a:lstStyle/>
          <a:p>
            <a:r>
              <a:rPr lang="zh-CN" altLang="en-US" sz="1400" dirty="0">
                <a:latin typeface="+mj-ea"/>
                <a:ea typeface="+mj-ea"/>
              </a:rPr>
              <a:t>片剂</a:t>
            </a:r>
          </a:p>
        </p:txBody>
      </p:sp>
      <p:sp>
        <p:nvSpPr>
          <p:cNvPr id="58" name="文本框 57"/>
          <p:cNvSpPr txBox="1"/>
          <p:nvPr/>
        </p:nvSpPr>
        <p:spPr>
          <a:xfrm>
            <a:off x="8861287" y="4630966"/>
            <a:ext cx="2172633" cy="307777"/>
          </a:xfrm>
          <a:prstGeom prst="rect">
            <a:avLst/>
          </a:prstGeom>
          <a:solidFill>
            <a:schemeClr val="bg1"/>
          </a:solidFill>
        </p:spPr>
        <p:txBody>
          <a:bodyPr wrap="square" rtlCol="0">
            <a:spAutoFit/>
          </a:bodyPr>
          <a:lstStyle/>
          <a:p>
            <a:r>
              <a:rPr lang="zh-CN" altLang="en-US" sz="1400" dirty="0">
                <a:latin typeface="+mj-ea"/>
                <a:ea typeface="+mj-ea"/>
              </a:rPr>
              <a:t>替换为缓释片</a:t>
            </a:r>
            <a:r>
              <a:rPr lang="en-US" altLang="zh-CN" sz="1400" dirty="0">
                <a:latin typeface="+mj-ea"/>
                <a:ea typeface="+mj-ea"/>
              </a:rPr>
              <a:t>30</a:t>
            </a:r>
            <a:r>
              <a:rPr lang="zh-CN" altLang="en-US" sz="1400" dirty="0">
                <a:latin typeface="+mj-ea"/>
                <a:ea typeface="+mj-ea"/>
              </a:rPr>
              <a:t>天后</a:t>
            </a:r>
          </a:p>
        </p:txBody>
      </p:sp>
      <p:sp>
        <p:nvSpPr>
          <p:cNvPr id="59" name="文本框 58"/>
          <p:cNvSpPr txBox="1"/>
          <p:nvPr/>
        </p:nvSpPr>
        <p:spPr>
          <a:xfrm>
            <a:off x="4572000" y="2622177"/>
            <a:ext cx="1237161" cy="400110"/>
          </a:xfrm>
          <a:prstGeom prst="rect">
            <a:avLst/>
          </a:prstGeom>
          <a:solidFill>
            <a:schemeClr val="bg1"/>
          </a:solidFill>
        </p:spPr>
        <p:txBody>
          <a:bodyPr wrap="square" rtlCol="0">
            <a:spAutoFit/>
          </a:bodyPr>
          <a:lstStyle/>
          <a:p>
            <a:r>
              <a:rPr lang="zh-CN" altLang="en-US" sz="1000" dirty="0">
                <a:latin typeface="+mj-ea"/>
                <a:ea typeface="+mj-ea"/>
              </a:rPr>
              <a:t>总样本</a:t>
            </a:r>
            <a:r>
              <a:rPr lang="en-US" altLang="zh-CN" sz="1000" dirty="0">
                <a:latin typeface="+mj-ea"/>
                <a:ea typeface="+mj-ea"/>
              </a:rPr>
              <a:t>(n=71)</a:t>
            </a:r>
          </a:p>
          <a:p>
            <a:r>
              <a:rPr lang="zh-CN" altLang="en-US" sz="1000" dirty="0">
                <a:latin typeface="+mj-ea"/>
                <a:ea typeface="+mj-ea"/>
              </a:rPr>
              <a:t>年轻亚组（</a:t>
            </a:r>
            <a:r>
              <a:rPr lang="en-US" altLang="zh-CN" sz="1000" dirty="0">
                <a:latin typeface="+mj-ea"/>
                <a:ea typeface="+mj-ea"/>
              </a:rPr>
              <a:t>n=36</a:t>
            </a:r>
            <a:r>
              <a:rPr lang="zh-CN" altLang="en-US" sz="1000" dirty="0">
                <a:latin typeface="+mj-ea"/>
                <a:ea typeface="+mj-ea"/>
              </a:rPr>
              <a:t>）</a:t>
            </a:r>
          </a:p>
        </p:txBody>
      </p:sp>
      <p:sp>
        <p:nvSpPr>
          <p:cNvPr id="60" name="文本框 59"/>
          <p:cNvSpPr txBox="1"/>
          <p:nvPr/>
        </p:nvSpPr>
        <p:spPr>
          <a:xfrm>
            <a:off x="10363200" y="2615727"/>
            <a:ext cx="1200786" cy="400110"/>
          </a:xfrm>
          <a:prstGeom prst="rect">
            <a:avLst/>
          </a:prstGeom>
          <a:solidFill>
            <a:schemeClr val="bg1"/>
          </a:solidFill>
        </p:spPr>
        <p:txBody>
          <a:bodyPr wrap="square" rtlCol="0">
            <a:spAutoFit/>
          </a:bodyPr>
          <a:lstStyle/>
          <a:p>
            <a:r>
              <a:rPr lang="zh-CN" altLang="en-US" sz="1000" dirty="0">
                <a:latin typeface="+mj-ea"/>
                <a:ea typeface="+mj-ea"/>
              </a:rPr>
              <a:t>总样本</a:t>
            </a:r>
            <a:r>
              <a:rPr lang="en-US" altLang="zh-CN" sz="1000" dirty="0">
                <a:latin typeface="+mj-ea"/>
                <a:ea typeface="+mj-ea"/>
              </a:rPr>
              <a:t>(n=63)</a:t>
            </a:r>
          </a:p>
          <a:p>
            <a:r>
              <a:rPr lang="zh-CN" altLang="en-US" sz="1000" dirty="0">
                <a:latin typeface="+mj-ea"/>
                <a:ea typeface="+mj-ea"/>
              </a:rPr>
              <a:t>年轻亚组（</a:t>
            </a:r>
            <a:r>
              <a:rPr lang="en-US" altLang="zh-CN" sz="1000" dirty="0">
                <a:latin typeface="+mj-ea"/>
                <a:ea typeface="+mj-ea"/>
              </a:rPr>
              <a:t>n=33</a:t>
            </a:r>
            <a:r>
              <a:rPr lang="zh-CN" altLang="en-US" sz="1000" dirty="0">
                <a:latin typeface="+mj-ea"/>
                <a:ea typeface="+mj-ea"/>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圆角 12"/>
          <p:cNvSpPr/>
          <p:nvPr>
            <p:custDataLst>
              <p:tags r:id="rId1"/>
            </p:custDataLst>
          </p:nvPr>
        </p:nvSpPr>
        <p:spPr>
          <a:xfrm>
            <a:off x="609600" y="1583055"/>
            <a:ext cx="4815205" cy="2834005"/>
          </a:xfrm>
          <a:prstGeom prst="roundRect">
            <a:avLst>
              <a:gd name="adj" fmla="val 3867"/>
            </a:avLst>
          </a:prstGeom>
          <a:solidFill>
            <a:schemeClr val="bg1"/>
          </a:solidFill>
          <a:ln>
            <a:noFill/>
          </a:ln>
          <a:effectLst>
            <a:outerShdw blurRad="241300" sx="102000" sy="102000" algn="ctr" rotWithShape="0">
              <a:srgbClr val="0F9ED5">
                <a:alpha val="40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600" dirty="0">
              <a:latin typeface="Arial Black" panose="020B0A04020102020204" pitchFamily="34" charset="0"/>
            </a:endParaRPr>
          </a:p>
        </p:txBody>
      </p:sp>
      <p:sp>
        <p:nvSpPr>
          <p:cNvPr id="5" name="矩形: 圆角 5"/>
          <p:cNvSpPr/>
          <p:nvPr>
            <p:custDataLst>
              <p:tags r:id="rId2"/>
            </p:custDataLst>
          </p:nvPr>
        </p:nvSpPr>
        <p:spPr>
          <a:xfrm>
            <a:off x="594995" y="859155"/>
            <a:ext cx="10979150" cy="545465"/>
          </a:xfrm>
          <a:prstGeom prst="roundRect">
            <a:avLst/>
          </a:prstGeom>
          <a:gradFill>
            <a:gsLst>
              <a:gs pos="81000">
                <a:srgbClr val="508AA0"/>
              </a:gs>
              <a:gs pos="0">
                <a:srgbClr val="84B0C2">
                  <a:lumMod val="87000"/>
                </a:srgbClr>
              </a:gs>
            </a:gsLst>
            <a:lin ang="2700000" scaled="0"/>
          </a:gradFill>
          <a:ln>
            <a:noFill/>
          </a:ln>
          <a:effectLst>
            <a:innerShdw blurRad="127000">
              <a:schemeClr val="bg1">
                <a:alpha val="7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ltLang="zh-CN" sz="2200" b="1" dirty="0">
              <a:solidFill>
                <a:schemeClr val="bg1"/>
              </a:solidFill>
              <a:latin typeface="微软雅黑" panose="020B0503020204020204" pitchFamily="34" charset="-122"/>
              <a:ea typeface="微软雅黑" panose="020B0503020204020204" pitchFamily="34" charset="-122"/>
              <a:cs typeface="MiSans Semibold" panose="00000700000000000000" charset="-122"/>
              <a:sym typeface="+mn-ea"/>
            </a:endParaRPr>
          </a:p>
        </p:txBody>
      </p:sp>
      <p:graphicFrame>
        <p:nvGraphicFramePr>
          <p:cNvPr id="8" name="图表 7"/>
          <p:cNvGraphicFramePr/>
          <p:nvPr/>
        </p:nvGraphicFramePr>
        <p:xfrm>
          <a:off x="381000" y="1752600"/>
          <a:ext cx="4800600" cy="2416420"/>
        </p:xfrm>
        <a:graphic>
          <a:graphicData uri="http://schemas.openxmlformats.org/drawingml/2006/chart">
            <c:chart xmlns:c="http://schemas.openxmlformats.org/drawingml/2006/chart" xmlns:r="http://schemas.openxmlformats.org/officeDocument/2006/relationships" r:id="rId5"/>
          </a:graphicData>
        </a:graphic>
      </p:graphicFrame>
      <p:sp>
        <p:nvSpPr>
          <p:cNvPr id="7" name="文本框 6"/>
          <p:cNvSpPr txBox="1"/>
          <p:nvPr/>
        </p:nvSpPr>
        <p:spPr>
          <a:xfrm>
            <a:off x="304800" y="177225"/>
            <a:ext cx="9846310" cy="584775"/>
          </a:xfrm>
          <a:prstGeom prst="rect">
            <a:avLst/>
          </a:prstGeom>
          <a:noFill/>
        </p:spPr>
        <p:txBody>
          <a:bodyPr wrap="square" rtlCol="0" anchor="t">
            <a:spAutoFit/>
          </a:bodyPr>
          <a:lstStyle/>
          <a:p>
            <a:r>
              <a:rPr lang="zh-CN" altLang="en-US" sz="2800" b="1" spc="-5" dirty="0">
                <a:solidFill>
                  <a:schemeClr val="tx1"/>
                </a:solidFill>
                <a:latin typeface="微软雅黑" panose="020B0503020204020204" pitchFamily="34" charset="-122"/>
                <a:ea typeface="微软雅黑" panose="020B0503020204020204" pitchFamily="34" charset="-122"/>
                <a:cs typeface="+mj-cs"/>
                <a:sym typeface="+mn-ea"/>
              </a:rPr>
              <a:t>安全性：</a:t>
            </a:r>
            <a:r>
              <a:rPr lang="zh-CN" altLang="en-US" sz="3200" b="1" spc="-5" dirty="0">
                <a:solidFill>
                  <a:srgbClr val="C00000"/>
                </a:solidFill>
                <a:latin typeface="微软雅黑" panose="020B0503020204020204" pitchFamily="34" charset="-122"/>
                <a:ea typeface="微软雅黑" panose="020B0503020204020204" pitchFamily="34" charset="-122"/>
                <a:cs typeface="+mj-cs"/>
                <a:sym typeface="+mn-ea"/>
              </a:rPr>
              <a:t>缓释片不良反应发生率更低，依从性更高</a:t>
            </a:r>
          </a:p>
        </p:txBody>
      </p:sp>
      <p:sp>
        <p:nvSpPr>
          <p:cNvPr id="4" name="文本框 3"/>
          <p:cNvSpPr txBox="1"/>
          <p:nvPr/>
        </p:nvSpPr>
        <p:spPr>
          <a:xfrm>
            <a:off x="691414" y="920611"/>
            <a:ext cx="11063405" cy="398780"/>
          </a:xfrm>
          <a:prstGeom prst="rect">
            <a:avLst/>
          </a:prstGeom>
          <a:noFill/>
        </p:spPr>
        <p:txBody>
          <a:bodyPr wrap="square" rtlCol="0" anchor="t">
            <a:spAutoFit/>
          </a:bodyPr>
          <a:lstStyle/>
          <a:p>
            <a:r>
              <a:rPr lang="zh-CN" altLang="en-US" sz="2000" dirty="0">
                <a:solidFill>
                  <a:schemeClr val="bg1"/>
                </a:solidFill>
                <a:latin typeface="微软雅黑" panose="020B0503020204020204" pitchFamily="34" charset="-122"/>
                <a:ea typeface="微软雅黑" panose="020B0503020204020204" pitchFamily="34" charset="-122"/>
                <a:cs typeface="MiSans" pitchFamily="34" charset="-120"/>
                <a:sym typeface="+mn-ea"/>
              </a:rPr>
              <a:t>溴吡斯的明</a:t>
            </a:r>
            <a:r>
              <a:rPr lang="zh-CN" altLang="en-US" sz="2000" dirty="0" err="1">
                <a:solidFill>
                  <a:schemeClr val="bg1"/>
                </a:solidFill>
                <a:latin typeface="微软雅黑" panose="020B0503020204020204" pitchFamily="34" charset="-122"/>
                <a:ea typeface="微软雅黑" panose="020B0503020204020204" pitchFamily="34" charset="-122"/>
                <a:cs typeface="MiSans" pitchFamily="34" charset="-120"/>
                <a:sym typeface="+mn-ea"/>
              </a:rPr>
              <a:t>不良反应</a:t>
            </a:r>
            <a:r>
              <a:rPr lang="en-US" sz="2000" dirty="0" err="1">
                <a:solidFill>
                  <a:schemeClr val="bg1"/>
                </a:solidFill>
                <a:latin typeface="微软雅黑" panose="020B0503020204020204" pitchFamily="34" charset="-122"/>
                <a:ea typeface="微软雅黑" panose="020B0503020204020204" pitchFamily="34" charset="-122"/>
                <a:cs typeface="MiSans" pitchFamily="34" charset="-120"/>
                <a:sym typeface="+mn-ea"/>
              </a:rPr>
              <a:t>主要是</a:t>
            </a:r>
            <a:r>
              <a:rPr lang="zh-CN" altLang="en-US" sz="2000" dirty="0">
                <a:solidFill>
                  <a:schemeClr val="bg1"/>
                </a:solidFill>
                <a:latin typeface="微软雅黑" panose="020B0503020204020204" pitchFamily="34" charset="-122"/>
                <a:ea typeface="微软雅黑" panose="020B0503020204020204" pitchFamily="34" charset="-122"/>
                <a:cs typeface="MiSans" pitchFamily="34" charset="-120"/>
                <a:sym typeface="+mn-ea"/>
              </a:rPr>
              <a:t>毒蕈碱样</a:t>
            </a:r>
            <a:r>
              <a:rPr lang="en-US" sz="2000" dirty="0" err="1">
                <a:solidFill>
                  <a:schemeClr val="bg1"/>
                </a:solidFill>
                <a:latin typeface="微软雅黑" panose="020B0503020204020204" pitchFamily="34" charset="-122"/>
                <a:ea typeface="微软雅黑" panose="020B0503020204020204" pitchFamily="34" charset="-122"/>
                <a:cs typeface="MiSans" pitchFamily="34" charset="-120"/>
                <a:sym typeface="+mn-ea"/>
              </a:rPr>
              <a:t>反应</a:t>
            </a:r>
            <a:r>
              <a:rPr lang="zh-CN" altLang="en-US" sz="2000" dirty="0">
                <a:solidFill>
                  <a:schemeClr val="bg1"/>
                </a:solidFill>
                <a:latin typeface="微软雅黑" panose="020B0503020204020204" pitchFamily="34" charset="-122"/>
                <a:ea typeface="微软雅黑" panose="020B0503020204020204" pitchFamily="34" charset="-122"/>
                <a:cs typeface="MiSans" pitchFamily="34" charset="-120"/>
                <a:sym typeface="+mn-ea"/>
              </a:rPr>
              <a:t>、烟碱样反应，</a:t>
            </a:r>
            <a:r>
              <a:rPr lang="zh-CN" altLang="en-US" sz="2000" b="1" dirty="0">
                <a:solidFill>
                  <a:schemeClr val="bg1"/>
                </a:solidFill>
                <a:latin typeface="微软雅黑" panose="020B0503020204020204" pitchFamily="34" charset="-122"/>
                <a:ea typeface="微软雅黑" panose="020B0503020204020204" pitchFamily="34" charset="-122"/>
                <a:cs typeface="MiSans" pitchFamily="34" charset="-120"/>
                <a:sym typeface="+mn-ea"/>
              </a:rPr>
              <a:t>用缓释片替换普通片后，不良反应减少</a:t>
            </a:r>
            <a:endParaRPr lang="zh-CN" altLang="en-US" sz="2000" b="1" spc="-5" dirty="0">
              <a:solidFill>
                <a:schemeClr val="bg1"/>
              </a:solidFill>
              <a:latin typeface="微软雅黑" panose="020B0503020204020204" pitchFamily="34" charset="-122"/>
              <a:ea typeface="微软雅黑" panose="020B0503020204020204" pitchFamily="34" charset="-122"/>
              <a:cs typeface="+mj-cs"/>
              <a:sym typeface="+mn-ea"/>
            </a:endParaRPr>
          </a:p>
        </p:txBody>
      </p:sp>
      <p:sp>
        <p:nvSpPr>
          <p:cNvPr id="27" name="文本框 26"/>
          <p:cNvSpPr txBox="1"/>
          <p:nvPr/>
        </p:nvSpPr>
        <p:spPr>
          <a:xfrm>
            <a:off x="304800" y="6553200"/>
            <a:ext cx="11887200" cy="304800"/>
          </a:xfrm>
          <a:prstGeom prst="rect">
            <a:avLst/>
          </a:prstGeom>
          <a:noFill/>
        </p:spPr>
        <p:txBody>
          <a:bodyPr wrap="square" numCol="1">
            <a:noAutofit/>
          </a:bodyPr>
          <a:lstStyle/>
          <a:p>
            <a:pPr fontAlgn="base"/>
            <a:r>
              <a:rPr lang="zh-CN" altLang="en-US" sz="900" dirty="0">
                <a:latin typeface="微软雅黑" panose="020B0503020204020204" pitchFamily="34" charset="-122"/>
                <a:ea typeface="微软雅黑" panose="020B0503020204020204" pitchFamily="34" charset="-122"/>
              </a:rPr>
              <a:t>参考文献：</a:t>
            </a:r>
            <a:r>
              <a:rPr lang="de-DE" altLang="zh-CN" sz="900" dirty="0">
                <a:latin typeface="微软雅黑" panose="020B0503020204020204" pitchFamily="34" charset="-122"/>
                <a:ea typeface="微软雅黑" panose="020B0503020204020204" pitchFamily="34" charset="-122"/>
              </a:rPr>
              <a:t>1. </a:t>
            </a:r>
            <a:r>
              <a:rPr lang="de-DE" altLang="zh-CN" sz="900" dirty="0">
                <a:latin typeface="微软雅黑" panose="020B0503020204020204" pitchFamily="34" charset="-122"/>
                <a:ea typeface="微软雅黑" panose="020B0503020204020204" pitchFamily="34" charset="-122"/>
                <a:sym typeface="+mn-ea"/>
              </a:rPr>
              <a:t>Sieb JP, Köhler W. Clin Neurol Neurosurg. 2010;112(9):781-4</a:t>
            </a:r>
            <a:r>
              <a:rPr lang="zh-CN" altLang="en-US" sz="900" dirty="0">
                <a:latin typeface="微软雅黑" panose="020B0503020204020204" pitchFamily="34" charset="-122"/>
                <a:ea typeface="微软雅黑" panose="020B0503020204020204" pitchFamily="34" charset="-122"/>
              </a:rPr>
              <a:t>    </a:t>
            </a:r>
            <a:r>
              <a:rPr lang="en-US" altLang="zh-CN" sz="900" dirty="0">
                <a:latin typeface="微软雅黑" panose="020B0503020204020204" pitchFamily="34" charset="-122"/>
                <a:ea typeface="微软雅黑" panose="020B0503020204020204" pitchFamily="34" charset="-122"/>
              </a:rPr>
              <a:t>2.</a:t>
            </a:r>
            <a:r>
              <a:rPr lang="zh-CN" altLang="en-US" sz="900" dirty="0">
                <a:latin typeface="微软雅黑" panose="020B0503020204020204" pitchFamily="34" charset="-122"/>
                <a:ea typeface="微软雅黑" panose="020B0503020204020204" pitchFamily="34" charset="-122"/>
              </a:rPr>
              <a:t> </a:t>
            </a:r>
            <a:r>
              <a:rPr lang="en-US" altLang="zh-CN" sz="900" dirty="0">
                <a:latin typeface="微软雅黑" panose="020B0503020204020204" pitchFamily="34" charset="-122"/>
                <a:ea typeface="微软雅黑" panose="020B0503020204020204" pitchFamily="34" charset="-122"/>
              </a:rPr>
              <a:t>2016</a:t>
            </a:r>
            <a:r>
              <a:rPr lang="zh-CN" altLang="en-US" sz="900" dirty="0">
                <a:latin typeface="微软雅黑" panose="020B0503020204020204" pitchFamily="34" charset="-122"/>
                <a:ea typeface="微软雅黑" panose="020B0503020204020204" pitchFamily="34" charset="-122"/>
              </a:rPr>
              <a:t>美国重症肌无力管理国际共识指南    </a:t>
            </a:r>
            <a:r>
              <a:rPr lang="en-US" altLang="zh-CN" sz="900" dirty="0">
                <a:latin typeface="微软雅黑" panose="020B0503020204020204" pitchFamily="34" charset="-122"/>
                <a:ea typeface="微软雅黑" panose="020B0503020204020204" pitchFamily="34" charset="-122"/>
              </a:rPr>
              <a:t>3.</a:t>
            </a:r>
            <a:r>
              <a:rPr lang="zh-CN" altLang="en-US" sz="900" dirty="0">
                <a:latin typeface="微软雅黑" panose="020B0503020204020204" pitchFamily="34" charset="-122"/>
                <a:ea typeface="微软雅黑" panose="020B0503020204020204" pitchFamily="34" charset="-122"/>
              </a:rPr>
              <a:t>中国重症肌无力诊断和治疗指南（</a:t>
            </a:r>
            <a:r>
              <a:rPr lang="en-US" altLang="zh-CN" sz="900" dirty="0">
                <a:latin typeface="微软雅黑" panose="020B0503020204020204" pitchFamily="34" charset="-122"/>
                <a:ea typeface="微软雅黑" panose="020B0503020204020204" pitchFamily="34" charset="-122"/>
              </a:rPr>
              <a:t>2025</a:t>
            </a:r>
            <a:r>
              <a:rPr lang="zh-CN" altLang="en-US" sz="900" dirty="0">
                <a:latin typeface="微软雅黑" panose="020B0503020204020204" pitchFamily="34" charset="-122"/>
                <a:ea typeface="微软雅黑" panose="020B0503020204020204" pitchFamily="34" charset="-122"/>
              </a:rPr>
              <a:t>版）     </a:t>
            </a:r>
            <a:endParaRPr lang="en-US" altLang="zh-CN" sz="900" dirty="0">
              <a:latin typeface="微软雅黑" panose="020B0503020204020204" pitchFamily="34" charset="-122"/>
              <a:ea typeface="微软雅黑" panose="020B0503020204020204" pitchFamily="34" charset="-122"/>
            </a:endParaRPr>
          </a:p>
        </p:txBody>
      </p:sp>
      <p:sp>
        <p:nvSpPr>
          <p:cNvPr id="6" name="文本框 5"/>
          <p:cNvSpPr txBox="1"/>
          <p:nvPr/>
        </p:nvSpPr>
        <p:spPr>
          <a:xfrm>
            <a:off x="5767228" y="1723354"/>
            <a:ext cx="5738972" cy="1939239"/>
          </a:xfrm>
          <a:prstGeom prst="rect">
            <a:avLst/>
          </a:prstGeom>
          <a:noFill/>
        </p:spPr>
        <p:txBody>
          <a:bodyPr wrap="square" rtlCol="0">
            <a:noAutofit/>
          </a:bodyPr>
          <a:lstStyle/>
          <a:p>
            <a:pPr>
              <a:lnSpc>
                <a:spcPct val="150000"/>
              </a:lnSpc>
            </a:pPr>
            <a:r>
              <a:rPr lang="zh-CN" altLang="en-US" sz="2000" b="1" dirty="0"/>
              <a:t>缓释片可减少</a:t>
            </a:r>
            <a:r>
              <a:rPr lang="zh-CN" altLang="en-US" sz="2000" dirty="0"/>
              <a:t>毒蕈碱样（如腹泻、腹痛、唾液增多等）和烟碱样（如肌束颤动、肌肉痉挛）</a:t>
            </a:r>
            <a:r>
              <a:rPr lang="zh-CN" altLang="en-US" sz="2000" b="1" dirty="0"/>
              <a:t>不良反应</a:t>
            </a:r>
            <a:r>
              <a:rPr lang="zh-CN" altLang="en-US" sz="2000" dirty="0"/>
              <a:t>。</a:t>
            </a:r>
            <a:r>
              <a:rPr lang="en-US" altLang="zh-CN" sz="2000" dirty="0"/>
              <a:t> </a:t>
            </a:r>
            <a:r>
              <a:rPr lang="zh-CN" altLang="en-US" sz="2000" dirty="0"/>
              <a:t>一项研究表明，缓释片替换普通片后， </a:t>
            </a:r>
            <a:r>
              <a:rPr lang="en-US" altLang="zh-CN" sz="2000" dirty="0"/>
              <a:t>28</a:t>
            </a:r>
            <a:r>
              <a:rPr lang="zh-CN" altLang="en-US" sz="2000" dirty="0"/>
              <a:t>项不良反应消失，</a:t>
            </a:r>
            <a:r>
              <a:rPr lang="en-US" altLang="zh-CN" sz="2000" dirty="0"/>
              <a:t>24</a:t>
            </a:r>
            <a:r>
              <a:rPr lang="zh-CN" altLang="en-US" sz="2000" dirty="0"/>
              <a:t>项不良反应减轻，患者耐受性显著改善，</a:t>
            </a:r>
            <a:r>
              <a:rPr lang="zh-CN" altLang="en-US" sz="2000" b="1" dirty="0"/>
              <a:t>依从性更高</a:t>
            </a:r>
            <a:r>
              <a:rPr lang="en-US" altLang="zh-CN" sz="2000" dirty="0"/>
              <a:t> </a:t>
            </a:r>
            <a:r>
              <a:rPr lang="en-US" altLang="zh-CN" sz="2000" baseline="30000" dirty="0"/>
              <a:t>[1]</a:t>
            </a:r>
            <a:endParaRPr lang="zh-CN" altLang="en-US" sz="2000" dirty="0"/>
          </a:p>
        </p:txBody>
      </p:sp>
      <p:sp>
        <p:nvSpPr>
          <p:cNvPr id="12" name="文本框 11"/>
          <p:cNvSpPr txBox="1"/>
          <p:nvPr/>
        </p:nvSpPr>
        <p:spPr>
          <a:xfrm>
            <a:off x="762000" y="4680831"/>
            <a:ext cx="8001000" cy="396240"/>
          </a:xfrm>
          <a:prstGeom prst="rect">
            <a:avLst/>
          </a:prstGeom>
          <a:noFill/>
        </p:spPr>
        <p:txBody>
          <a:bodyPr wrap="square" rtlCol="0">
            <a:noAutofit/>
          </a:bodyPr>
          <a:lstStyle/>
          <a:p>
            <a:pPr marL="285750" indent="-285750">
              <a:buClr>
                <a:schemeClr val="bg1">
                  <a:lumMod val="50000"/>
                </a:schemeClr>
              </a:buClr>
              <a:buSzPct val="80000"/>
              <a:buFont typeface="Arial" panose="020B0604020202020204" pitchFamily="34" charset="0"/>
              <a:buChar char="•"/>
            </a:pPr>
            <a:r>
              <a:rPr lang="zh-CN" altLang="en-US" sz="2400" b="1" dirty="0">
                <a:solidFill>
                  <a:srgbClr val="C00000"/>
                </a:solidFill>
                <a:latin typeface="微软雅黑" panose="020B0503020204020204" pitchFamily="34" charset="-122"/>
                <a:ea typeface="微软雅黑" panose="020B0503020204020204" pitchFamily="34" charset="-122"/>
                <a:cs typeface="MiSans Normal" panose="00000500000000000000" charset="-122"/>
                <a:sym typeface="+mn-ea"/>
              </a:rPr>
              <a:t>妊娠期</a:t>
            </a:r>
            <a:r>
              <a:rPr lang="zh-CN" altLang="en-US" sz="2000" dirty="0">
                <a:solidFill>
                  <a:schemeClr val="tx1"/>
                </a:solidFill>
                <a:latin typeface="微软雅黑" panose="020B0503020204020204" pitchFamily="34" charset="-122"/>
                <a:ea typeface="微软雅黑" panose="020B0503020204020204" pitchFamily="34" charset="-122"/>
                <a:cs typeface="MiSans Normal" panose="00000500000000000000" charset="-122"/>
                <a:sym typeface="+mn-ea"/>
              </a:rPr>
              <a:t>重症肌无力患者</a:t>
            </a:r>
            <a:r>
              <a:rPr lang="zh-CN" altLang="en-US" sz="2400" b="1" dirty="0">
                <a:solidFill>
                  <a:srgbClr val="C00000"/>
                </a:solidFill>
                <a:latin typeface="微软雅黑" panose="020B0503020204020204" pitchFamily="34" charset="-122"/>
                <a:ea typeface="微软雅黑" panose="020B0503020204020204" pitchFamily="34" charset="-122"/>
                <a:cs typeface="MiSans Normal" panose="00000500000000000000" charset="-122"/>
                <a:sym typeface="+mn-ea"/>
              </a:rPr>
              <a:t>一线且相对安全</a:t>
            </a:r>
            <a:r>
              <a:rPr lang="zh-CN" altLang="en-US" sz="2000" dirty="0">
                <a:solidFill>
                  <a:schemeClr val="tx1"/>
                </a:solidFill>
                <a:latin typeface="微软雅黑" panose="020B0503020204020204" pitchFamily="34" charset="-122"/>
                <a:ea typeface="微软雅黑" panose="020B0503020204020204" pitchFamily="34" charset="-122"/>
                <a:cs typeface="MiSans Normal" panose="00000500000000000000" charset="-122"/>
                <a:sym typeface="+mn-ea"/>
              </a:rPr>
              <a:t>的药物</a:t>
            </a:r>
            <a:r>
              <a:rPr lang="en-US" altLang="zh-CN" baseline="30000" dirty="0">
                <a:latin typeface="微软雅黑" panose="020B0503020204020204" pitchFamily="34" charset="-122"/>
                <a:ea typeface="微软雅黑" panose="020B0503020204020204" pitchFamily="34" charset="-122"/>
                <a:cs typeface="MiSans Normal" panose="00000500000000000000" charset="-122"/>
                <a:sym typeface="+mn-ea"/>
              </a:rPr>
              <a:t>[2</a:t>
            </a:r>
            <a:r>
              <a:rPr lang="zh-CN" altLang="en-US" baseline="30000" dirty="0">
                <a:latin typeface="微软雅黑" panose="020B0503020204020204" pitchFamily="34" charset="-122"/>
                <a:ea typeface="微软雅黑" panose="020B0503020204020204" pitchFamily="34" charset="-122"/>
                <a:cs typeface="MiSans Normal" panose="00000500000000000000" charset="-122"/>
                <a:sym typeface="+mn-ea"/>
              </a:rPr>
              <a:t>，</a:t>
            </a:r>
            <a:r>
              <a:rPr lang="en-US" altLang="zh-CN" baseline="30000" dirty="0">
                <a:latin typeface="微软雅黑" panose="020B0503020204020204" pitchFamily="34" charset="-122"/>
                <a:ea typeface="微软雅黑" panose="020B0503020204020204" pitchFamily="34" charset="-122"/>
                <a:cs typeface="MiSans Normal" panose="00000500000000000000" charset="-122"/>
                <a:sym typeface="+mn-ea"/>
              </a:rPr>
              <a:t>3]</a:t>
            </a:r>
            <a:endParaRPr lang="zh-CN" altLang="en-US" baseline="30000" dirty="0">
              <a:solidFill>
                <a:schemeClr val="tx1"/>
              </a:solidFill>
              <a:latin typeface="微软雅黑" panose="020B0503020204020204" pitchFamily="34" charset="-122"/>
              <a:ea typeface="微软雅黑" panose="020B0503020204020204" pitchFamily="34" charset="-122"/>
              <a:cs typeface="MiSans Normal" panose="00000500000000000000" charset="-122"/>
              <a:sym typeface="+mn-ea"/>
            </a:endParaRPr>
          </a:p>
        </p:txBody>
      </p:sp>
      <p:sp>
        <p:nvSpPr>
          <p:cNvPr id="14" name="文本框 13"/>
          <p:cNvSpPr txBox="1"/>
          <p:nvPr/>
        </p:nvSpPr>
        <p:spPr>
          <a:xfrm>
            <a:off x="762000" y="5257800"/>
            <a:ext cx="10888345" cy="396240"/>
          </a:xfrm>
          <a:prstGeom prst="rect">
            <a:avLst/>
          </a:prstGeom>
          <a:noFill/>
        </p:spPr>
        <p:txBody>
          <a:bodyPr wrap="square" rtlCol="0">
            <a:noAutofit/>
          </a:bodyPr>
          <a:lstStyle/>
          <a:p>
            <a:pPr marL="285750" indent="-285750">
              <a:buClr>
                <a:schemeClr val="bg1">
                  <a:lumMod val="50000"/>
                </a:schemeClr>
              </a:buClr>
              <a:buFont typeface="Arial" panose="020B0604020202020204" pitchFamily="34" charset="0"/>
              <a:buChar char="•"/>
            </a:pPr>
            <a:r>
              <a:rPr lang="zh-CN" altLang="en-US" sz="2000" dirty="0">
                <a:solidFill>
                  <a:schemeClr val="tx1"/>
                </a:solidFill>
              </a:rPr>
              <a:t>对于</a:t>
            </a:r>
            <a:r>
              <a:rPr lang="zh-CN" altLang="en-US" sz="2400" b="1" dirty="0">
                <a:solidFill>
                  <a:srgbClr val="C00000"/>
                </a:solidFill>
              </a:rPr>
              <a:t>老年人</a:t>
            </a:r>
            <a:r>
              <a:rPr lang="zh-CN" altLang="en-US" sz="2000" dirty="0">
                <a:solidFill>
                  <a:schemeClr val="tx1"/>
                </a:solidFill>
              </a:rPr>
              <a:t>尤其是无法耐受激素副作用的患者</a:t>
            </a:r>
            <a:r>
              <a:rPr lang="zh-CN" altLang="en-US" sz="2000" dirty="0"/>
              <a:t>，是</a:t>
            </a:r>
            <a:r>
              <a:rPr lang="zh-CN" altLang="en-US" sz="2400" b="1" dirty="0">
                <a:solidFill>
                  <a:srgbClr val="C00000"/>
                </a:solidFill>
              </a:rPr>
              <a:t>一线对症治疗药物</a:t>
            </a:r>
            <a:r>
              <a:rPr lang="en-US" altLang="zh-CN" baseline="30000" dirty="0">
                <a:solidFill>
                  <a:schemeClr val="tx1"/>
                </a:solidFill>
                <a:uFillTx/>
              </a:rPr>
              <a:t>[2]</a:t>
            </a:r>
          </a:p>
        </p:txBody>
      </p:sp>
      <p:sp>
        <p:nvSpPr>
          <p:cNvPr id="17" name="文本框 16"/>
          <p:cNvSpPr txBox="1"/>
          <p:nvPr/>
        </p:nvSpPr>
        <p:spPr>
          <a:xfrm>
            <a:off x="762000" y="5831098"/>
            <a:ext cx="10929620" cy="396240"/>
          </a:xfrm>
          <a:prstGeom prst="rect">
            <a:avLst/>
          </a:prstGeom>
          <a:noFill/>
        </p:spPr>
        <p:txBody>
          <a:bodyPr wrap="square" rtlCol="0">
            <a:noAutofit/>
          </a:bodyPr>
          <a:lstStyle/>
          <a:p>
            <a:pPr marL="285750" indent="-285750">
              <a:buClr>
                <a:schemeClr val="bg1">
                  <a:lumMod val="50000"/>
                </a:schemeClr>
              </a:buClr>
              <a:buFont typeface="Arial" panose="020B0604020202020204" pitchFamily="34" charset="0"/>
              <a:buChar char="•"/>
            </a:pPr>
            <a:r>
              <a:rPr lang="zh-CN" altLang="en-US" sz="2000" dirty="0">
                <a:solidFill>
                  <a:schemeClr val="tx1"/>
                </a:solidFill>
              </a:rPr>
              <a:t>对比生物制剂，溴吡斯的明</a:t>
            </a:r>
            <a:r>
              <a:rPr lang="zh-CN" altLang="en-US" sz="2400" b="1" dirty="0">
                <a:solidFill>
                  <a:srgbClr val="C00000"/>
                </a:solidFill>
              </a:rPr>
              <a:t>不抑制免疫系统，不增加感染风险</a:t>
            </a:r>
            <a:r>
              <a:rPr lang="en-US" altLang="zh-CN" baseline="30000" dirty="0"/>
              <a:t>[2]</a:t>
            </a:r>
            <a:endParaRPr lang="zh-CN" altLang="en-US" baseline="30000" dirty="0"/>
          </a:p>
          <a:p>
            <a:endParaRPr lang="zh-CN" altLang="en-US" b="1" dirty="0">
              <a:solidFill>
                <a:srgbClr val="CC0000"/>
              </a:solidFill>
            </a:endParaRPr>
          </a:p>
        </p:txBody>
      </p:sp>
      <p:sp>
        <p:nvSpPr>
          <p:cNvPr id="11" name="文本框 10"/>
          <p:cNvSpPr txBox="1"/>
          <p:nvPr/>
        </p:nvSpPr>
        <p:spPr>
          <a:xfrm>
            <a:off x="762000" y="4029141"/>
            <a:ext cx="1600200" cy="307777"/>
          </a:xfrm>
          <a:prstGeom prst="rect">
            <a:avLst/>
          </a:prstGeom>
          <a:noFill/>
        </p:spPr>
        <p:txBody>
          <a:bodyPr wrap="square" rtlCol="0">
            <a:spAutoFit/>
          </a:bodyPr>
          <a:lstStyle/>
          <a:p>
            <a:pPr algn="ctr"/>
            <a:r>
              <a:rPr kumimoji="1" lang="zh-CN" altLang="en-US" sz="1400" dirty="0"/>
              <a:t>普通片不良反应</a:t>
            </a:r>
          </a:p>
        </p:txBody>
      </p:sp>
      <p:sp>
        <p:nvSpPr>
          <p:cNvPr id="10" name="文本框 9"/>
          <p:cNvSpPr txBox="1"/>
          <p:nvPr/>
        </p:nvSpPr>
        <p:spPr>
          <a:xfrm>
            <a:off x="3003158" y="1658822"/>
            <a:ext cx="1800493" cy="369332"/>
          </a:xfrm>
          <a:prstGeom prst="rect">
            <a:avLst/>
          </a:prstGeom>
          <a:noFill/>
        </p:spPr>
        <p:txBody>
          <a:bodyPr wrap="none" rtlCol="0">
            <a:spAutoFit/>
          </a:bodyPr>
          <a:lstStyle/>
          <a:p>
            <a:r>
              <a:rPr kumimoji="1" lang="zh-CN" altLang="en-US" b="1" dirty="0"/>
              <a:t>替换为缓释片后</a:t>
            </a:r>
          </a:p>
        </p:txBody>
      </p:sp>
      <p:sp>
        <p:nvSpPr>
          <p:cNvPr id="3" name="down-curved-arrow_21215"/>
          <p:cNvSpPr/>
          <p:nvPr/>
        </p:nvSpPr>
        <p:spPr>
          <a:xfrm rot="20173390" flipH="1">
            <a:off x="1890145" y="1923229"/>
            <a:ext cx="818452" cy="973529"/>
          </a:xfrm>
          <a:custGeom>
            <a:avLst/>
            <a:gdLst>
              <a:gd name="T0" fmla="*/ 147 w 680"/>
              <a:gd name="T1" fmla="*/ 573 h 810"/>
              <a:gd name="T2" fmla="*/ 0 w 680"/>
              <a:gd name="T3" fmla="*/ 573 h 810"/>
              <a:gd name="T4" fmla="*/ 237 w 680"/>
              <a:gd name="T5" fmla="*/ 810 h 810"/>
              <a:gd name="T6" fmla="*/ 474 w 680"/>
              <a:gd name="T7" fmla="*/ 573 h 810"/>
              <a:gd name="T8" fmla="*/ 325 w 680"/>
              <a:gd name="T9" fmla="*/ 573 h 810"/>
              <a:gd name="T10" fmla="*/ 680 w 680"/>
              <a:gd name="T11" fmla="*/ 13 h 810"/>
              <a:gd name="T12" fmla="*/ 591 w 680"/>
              <a:gd name="T13" fmla="*/ 0 h 810"/>
              <a:gd name="T14" fmla="*/ 147 w 680"/>
              <a:gd name="T15" fmla="*/ 573 h 8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0" h="810">
                <a:moveTo>
                  <a:pt x="147" y="573"/>
                </a:moveTo>
                <a:lnTo>
                  <a:pt x="0" y="573"/>
                </a:lnTo>
                <a:lnTo>
                  <a:pt x="237" y="810"/>
                </a:lnTo>
                <a:lnTo>
                  <a:pt x="474" y="573"/>
                </a:lnTo>
                <a:lnTo>
                  <a:pt x="325" y="573"/>
                </a:lnTo>
                <a:cubicBezTo>
                  <a:pt x="346" y="293"/>
                  <a:pt x="491" y="68"/>
                  <a:pt x="680" y="13"/>
                </a:cubicBezTo>
                <a:cubicBezTo>
                  <a:pt x="651" y="4"/>
                  <a:pt x="622" y="0"/>
                  <a:pt x="591" y="0"/>
                </a:cubicBezTo>
                <a:cubicBezTo>
                  <a:pt x="361" y="0"/>
                  <a:pt x="171" y="251"/>
                  <a:pt x="147" y="573"/>
                </a:cubicBezTo>
                <a:close/>
              </a:path>
            </a:pathLst>
          </a:custGeom>
          <a:gradFill flip="none" rotWithShape="1">
            <a:gsLst>
              <a:gs pos="0">
                <a:srgbClr val="C00000">
                  <a:lumMod val="99000"/>
                  <a:alpha val="0"/>
                </a:srgbClr>
              </a:gs>
              <a:gs pos="100000">
                <a:srgbClr val="C00000"/>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直接连接符 19"/>
          <p:cNvCxnSpPr/>
          <p:nvPr/>
        </p:nvCxnSpPr>
        <p:spPr>
          <a:xfrm>
            <a:off x="1096645" y="4043216"/>
            <a:ext cx="4084955" cy="0"/>
          </a:xfrm>
          <a:prstGeom prst="line">
            <a:avLst/>
          </a:prstGeom>
        </p:spPr>
        <p:style>
          <a:lnRef idx="2">
            <a:schemeClr val="accent1"/>
          </a:lnRef>
          <a:fillRef idx="0">
            <a:srgbClr val="FFFFFF"/>
          </a:fillRef>
          <a:effectRef idx="0">
            <a:srgbClr val="FFFFFF"/>
          </a:effectRef>
          <a:fontRef idx="minor">
            <a:schemeClr val="tx1"/>
          </a:fontRef>
        </p:style>
      </p:cxn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RESOURCE_RECORD_KEY" val="{&quot;29&quot;:[50053172,50053037,50053068,50053044,50000169,50052409,50000140],&quot;70&quot;:[3318439,3321646]}"/>
</p:tagLst>
</file>

<file path=ppt/tags/tag10.xml><?xml version="1.0" encoding="utf-8"?>
<p:tagLst xmlns:a="http://schemas.openxmlformats.org/drawingml/2006/main" xmlns:r="http://schemas.openxmlformats.org/officeDocument/2006/relationships" xmlns:p="http://schemas.openxmlformats.org/presentationml/2006/main">
  <p:tag name="KSO_WM_DIAGRAM_VIRTUALLY_FRAME" val="{&quot;height&quot;:405.396377952756,&quot;left&quot;:41,&quot;top&quot;:107.29999999999995,&quot;width&quot;:869.95}"/>
</p:tagLst>
</file>

<file path=ppt/tags/tag11.xml><?xml version="1.0" encoding="utf-8"?>
<p:tagLst xmlns:a="http://schemas.openxmlformats.org/drawingml/2006/main" xmlns:r="http://schemas.openxmlformats.org/officeDocument/2006/relationships" xmlns:p="http://schemas.openxmlformats.org/presentationml/2006/main">
  <p:tag name="KSO_WM_DIAGRAM_VIRTUALLY_FRAME" val="{&quot;height&quot;:405.396377952756,&quot;left&quot;:41,&quot;top&quot;:107.29999999999995,&quot;width&quot;:869.95}"/>
</p:tagLst>
</file>

<file path=ppt/tags/tag12.xml><?xml version="1.0" encoding="utf-8"?>
<p:tagLst xmlns:a="http://schemas.openxmlformats.org/drawingml/2006/main" xmlns:r="http://schemas.openxmlformats.org/officeDocument/2006/relationships" xmlns:p="http://schemas.openxmlformats.org/presentationml/2006/main">
  <p:tag name="KSO_WM_DIAGRAM_VIRTUALLY_FRAME" val="{&quot;height&quot;:405.396377952756,&quot;left&quot;:41,&quot;top&quot;:107.29999999999995,&quot;width&quot;:869.95}"/>
</p:tagLst>
</file>

<file path=ppt/tags/tag13.xml><?xml version="1.0" encoding="utf-8"?>
<p:tagLst xmlns:a="http://schemas.openxmlformats.org/drawingml/2006/main" xmlns:r="http://schemas.openxmlformats.org/officeDocument/2006/relationships" xmlns:p="http://schemas.openxmlformats.org/presentationml/2006/main">
  <p:tag name="KSO_WM_DIAGRAM_VIRTUALLY_FRAME" val="{&quot;height&quot;:405.396377952756,&quot;left&quot;:41,&quot;top&quot;:107.29999999999995,&quot;width&quot;:869.95}"/>
</p:tagLst>
</file>

<file path=ppt/tags/tag14.xml><?xml version="1.0" encoding="utf-8"?>
<p:tagLst xmlns:a="http://schemas.openxmlformats.org/drawingml/2006/main" xmlns:r="http://schemas.openxmlformats.org/officeDocument/2006/relationships" xmlns:p="http://schemas.openxmlformats.org/presentationml/2006/main">
  <p:tag name="KSO_WM_DIAGRAM_VIRTUALLY_FRAME" val="{&quot;height&quot;:405.396377952756,&quot;left&quot;:41,&quot;top&quot;:107.29999999999995,&quot;width&quot;:869.95}"/>
</p:tagLst>
</file>

<file path=ppt/tags/tag15.xml><?xml version="1.0" encoding="utf-8"?>
<p:tagLst xmlns:a="http://schemas.openxmlformats.org/drawingml/2006/main" xmlns:r="http://schemas.openxmlformats.org/officeDocument/2006/relationships" xmlns:p="http://schemas.openxmlformats.org/presentationml/2006/main">
  <p:tag name="KSO_WM_DIAGRAM_VIRTUALLY_FRAME" val="{&quot;height&quot;:405.396377952756,&quot;left&quot;:41,&quot;top&quot;:107.29999999999995,&quot;width&quot;:869.95}"/>
</p:tagLst>
</file>

<file path=ppt/tags/tag16.xml><?xml version="1.0" encoding="utf-8"?>
<p:tagLst xmlns:a="http://schemas.openxmlformats.org/drawingml/2006/main" xmlns:r="http://schemas.openxmlformats.org/officeDocument/2006/relationships" xmlns:p="http://schemas.openxmlformats.org/presentationml/2006/main">
  <p:tag name="KSO_WM_DIAGRAM_VIRTUALLY_FRAME" val="{&quot;height&quot;:405.396377952756,&quot;left&quot;:41,&quot;top&quot;:107.29999999999995,&quot;width&quot;:869.95}"/>
</p:tagLst>
</file>

<file path=ppt/tags/tag17.xml><?xml version="1.0" encoding="utf-8"?>
<p:tagLst xmlns:a="http://schemas.openxmlformats.org/drawingml/2006/main" xmlns:r="http://schemas.openxmlformats.org/officeDocument/2006/relationships" xmlns:p="http://schemas.openxmlformats.org/presentationml/2006/main">
  <p:tag name="KSO_WM_DIAGRAM_VIRTUALLY_FRAME" val="{&quot;height&quot;:405.396377952756,&quot;left&quot;:41,&quot;top&quot;:107.29999999999995,&quot;width&quot;:869.95}"/>
</p:tagLst>
</file>

<file path=ppt/tags/tag18.xml><?xml version="1.0" encoding="utf-8"?>
<p:tagLst xmlns:a="http://schemas.openxmlformats.org/drawingml/2006/main" xmlns:r="http://schemas.openxmlformats.org/officeDocument/2006/relationships" xmlns:p="http://schemas.openxmlformats.org/presentationml/2006/main">
  <p:tag name="KSO_WM_DIAGRAM_VIRTUALLY_FRAME" val="{&quot;height&quot;:405.396377952756,&quot;left&quot;:41,&quot;top&quot;:107.29999999999995,&quot;width&quot;:869.95}"/>
</p:tagLst>
</file>

<file path=ppt/tags/tag19.xml><?xml version="1.0" encoding="utf-8"?>
<p:tagLst xmlns:a="http://schemas.openxmlformats.org/drawingml/2006/main" xmlns:r="http://schemas.openxmlformats.org/officeDocument/2006/relationships" xmlns:p="http://schemas.openxmlformats.org/presentationml/2006/main">
  <p:tag name="KSO_WM_DIAGRAM_VIRTUALLY_FRAME" val="{&quot;height&quot;:194.7,&quot;left&quot;:52.5,&quot;top&quot;:233.05,&quot;width&quot;:860.4}"/>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xml><?xml version="1.0" encoding="utf-8"?>
<p:tagLst xmlns:a="http://schemas.openxmlformats.org/drawingml/2006/main" xmlns:r="http://schemas.openxmlformats.org/officeDocument/2006/relationships" xmlns:p="http://schemas.openxmlformats.org/presentationml/2006/main">
  <p:tag name="KSO_WM_DIAGRAM_VIRTUALLY_FRAME" val="{&quot;height&quot;:138.2,&quot;left&quot;:45.35,&quot;top&quot;:283.2,&quot;width&quot;:869.3}"/>
</p:tagLst>
</file>

<file path=ppt/tags/tag21.xml><?xml version="1.0" encoding="utf-8"?>
<p:tagLst xmlns:a="http://schemas.openxmlformats.org/drawingml/2006/main" xmlns:r="http://schemas.openxmlformats.org/officeDocument/2006/relationships" xmlns:p="http://schemas.openxmlformats.org/presentationml/2006/main">
  <p:tag name="KSO_WM_DIAGRAM_VIRTUALLY_FRAME" val="{&quot;height&quot;:138.2,&quot;left&quot;:45.35,&quot;top&quot;:283.2,&quot;width&quot;:869.3}"/>
</p:tagLst>
</file>

<file path=ppt/tags/tag22.xml><?xml version="1.0" encoding="utf-8"?>
<p:tagLst xmlns:a="http://schemas.openxmlformats.org/drawingml/2006/main" xmlns:r="http://schemas.openxmlformats.org/officeDocument/2006/relationships" xmlns:p="http://schemas.openxmlformats.org/presentationml/2006/main">
  <p:tag name="KSO_WM_DIAGRAM_VIRTUALLY_FRAME" val="{&quot;height&quot;:194.7,&quot;left&quot;:52.5,&quot;top&quot;:233.05,&quot;width&quot;:860.4}"/>
</p:tagLst>
</file>

<file path=ppt/tags/tag23.xml><?xml version="1.0" encoding="utf-8"?>
<p:tagLst xmlns:a="http://schemas.openxmlformats.org/drawingml/2006/main" xmlns:r="http://schemas.openxmlformats.org/officeDocument/2006/relationships" xmlns:p="http://schemas.openxmlformats.org/presentationml/2006/main">
  <p:tag name="KSO_WM_DIAGRAM_VIRTUALLY_FRAME" val="{&quot;height&quot;:194.7,&quot;left&quot;:52.5,&quot;top&quot;:233.05,&quot;width&quot;:860.4}"/>
</p:tagLst>
</file>

<file path=ppt/tags/tag24.xml><?xml version="1.0" encoding="utf-8"?>
<p:tagLst xmlns:a="http://schemas.openxmlformats.org/drawingml/2006/main" xmlns:r="http://schemas.openxmlformats.org/officeDocument/2006/relationships" xmlns:p="http://schemas.openxmlformats.org/presentationml/2006/main">
  <p:tag name="KSO_WM_DIAGRAM_VIRTUALLY_FRAME" val="{&quot;height&quot;:138.2,&quot;left&quot;:45.35,&quot;top&quot;:283.2,&quot;width&quot;:869.3}"/>
</p:tagLst>
</file>

<file path=ppt/tags/tag25.xml><?xml version="1.0" encoding="utf-8"?>
<p:tagLst xmlns:a="http://schemas.openxmlformats.org/drawingml/2006/main" xmlns:r="http://schemas.openxmlformats.org/officeDocument/2006/relationships" xmlns:p="http://schemas.openxmlformats.org/presentationml/2006/main">
  <p:tag name="KSO_WM_DIAGRAM_VIRTUALLY_FRAME" val="{&quot;height&quot;:138.2,&quot;left&quot;:45.35,&quot;top&quot;:283.2,&quot;width&quot;:869.3}"/>
</p:tagLst>
</file>

<file path=ppt/tags/tag26.xml><?xml version="1.0" encoding="utf-8"?>
<p:tagLst xmlns:a="http://schemas.openxmlformats.org/drawingml/2006/main" xmlns:r="http://schemas.openxmlformats.org/officeDocument/2006/relationships" xmlns:p="http://schemas.openxmlformats.org/presentationml/2006/main">
  <p:tag name="KSO_WM_DIAGRAM_VIRTUALLY_FRAME" val="{&quot;height&quot;:138.2,&quot;left&quot;:45.35,&quot;top&quot;:283.2,&quot;width&quot;:869.3}"/>
</p:tagLst>
</file>

<file path=ppt/tags/tag27.xml><?xml version="1.0" encoding="utf-8"?>
<p:tagLst xmlns:a="http://schemas.openxmlformats.org/drawingml/2006/main" xmlns:r="http://schemas.openxmlformats.org/officeDocument/2006/relationships" xmlns:p="http://schemas.openxmlformats.org/presentationml/2006/main">
  <p:tag name="KSO_WM_DIAGRAM_VIRTUALLY_FRAME" val="{&quot;height&quot;:138.2,&quot;left&quot;:45.35,&quot;top&quot;:283.2,&quot;width&quot;:869.3}"/>
</p:tagLst>
</file>

<file path=ppt/tags/tag28.xml><?xml version="1.0" encoding="utf-8"?>
<p:tagLst xmlns:a="http://schemas.openxmlformats.org/drawingml/2006/main" xmlns:r="http://schemas.openxmlformats.org/officeDocument/2006/relationships" xmlns:p="http://schemas.openxmlformats.org/presentationml/2006/main">
  <p:tag name="KSO_WM_DIAGRAM_VIRTUALLY_FRAME" val="{&quot;height&quot;:138.2,&quot;left&quot;:45.35,&quot;top&quot;:283.2,&quot;width&quot;:869.3}"/>
</p:tagLst>
</file>

<file path=ppt/tags/tag29.xml><?xml version="1.0" encoding="utf-8"?>
<p:tagLst xmlns:a="http://schemas.openxmlformats.org/drawingml/2006/main" xmlns:r="http://schemas.openxmlformats.org/officeDocument/2006/relationships" xmlns:p="http://schemas.openxmlformats.org/presentationml/2006/main">
  <p:tag name="KSO_WM_DIAGRAM_VIRTUALLY_FRAME" val="{&quot;height&quot;:138.2,&quot;left&quot;:45.35,&quot;top&quot;:283.2,&quot;width&quot;:869.3}"/>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0.xml><?xml version="1.0" encoding="utf-8"?>
<p:tagLst xmlns:a="http://schemas.openxmlformats.org/drawingml/2006/main" xmlns:r="http://schemas.openxmlformats.org/officeDocument/2006/relationships" xmlns:p="http://schemas.openxmlformats.org/presentationml/2006/main">
  <p:tag name="KSO_WM_DIAGRAM_VIRTUALLY_FRAME" val="{&quot;height&quot;:138.2,&quot;left&quot;:45.35,&quot;top&quot;:283.2,&quot;width&quot;:869.3}"/>
</p:tagLst>
</file>

<file path=ppt/tags/tag31.xml><?xml version="1.0" encoding="utf-8"?>
<p:tagLst xmlns:a="http://schemas.openxmlformats.org/drawingml/2006/main" xmlns:r="http://schemas.openxmlformats.org/officeDocument/2006/relationships" xmlns:p="http://schemas.openxmlformats.org/presentationml/2006/main">
  <p:tag name="KSO_WM_DIAGRAM_VIRTUALLY_FRAME" val="{&quot;height&quot;:138.2,&quot;left&quot;:45.35,&quot;top&quot;:283.2,&quot;width&quot;:869.3}"/>
</p:tagLst>
</file>

<file path=ppt/tags/tag32.xml><?xml version="1.0" encoding="utf-8"?>
<p:tagLst xmlns:a="http://schemas.openxmlformats.org/drawingml/2006/main" xmlns:r="http://schemas.openxmlformats.org/officeDocument/2006/relationships" xmlns:p="http://schemas.openxmlformats.org/presentationml/2006/main">
  <p:tag name="TABLE_ENDDRAG_ORIGIN_RECT" val="432*390"/>
  <p:tag name="TABLE_ENDDRAG_RECT" val="36*136*432*390"/>
</p:tagLst>
</file>

<file path=ppt/tags/tag33.xml><?xml version="1.0" encoding="utf-8"?>
<p:tagLst xmlns:a="http://schemas.openxmlformats.org/drawingml/2006/main" xmlns:r="http://schemas.openxmlformats.org/officeDocument/2006/relationships" xmlns:p="http://schemas.openxmlformats.org/presentationml/2006/main">
  <p:tag name="TABLE_ENDDRAG_ORIGIN_RECT" val="432*390"/>
  <p:tag name="TABLE_ENDDRAG_RECT" val="36*136*432*390"/>
</p:tagLst>
</file>

<file path=ppt/tags/tag34.xml><?xml version="1.0" encoding="utf-8"?>
<p:tagLst xmlns:a="http://schemas.openxmlformats.org/drawingml/2006/main" xmlns:r="http://schemas.openxmlformats.org/officeDocument/2006/relationships" xmlns:p="http://schemas.openxmlformats.org/presentationml/2006/main">
  <p:tag name="KSO_WM_DIAGRAM_VIRTUALLY_FRAME" val="{&quot;height&quot;:194.7,&quot;left&quot;:52.5,&quot;top&quot;:233.05,&quot;width&quot;:860.4}"/>
</p:tagLst>
</file>

<file path=ppt/tags/tag35.xml><?xml version="1.0" encoding="utf-8"?>
<p:tagLst xmlns:a="http://schemas.openxmlformats.org/drawingml/2006/main" xmlns:r="http://schemas.openxmlformats.org/officeDocument/2006/relationships" xmlns:p="http://schemas.openxmlformats.org/presentationml/2006/main">
  <p:tag name="KSO_WM_DIAGRAM_VIRTUALLY_FRAME" val="{&quot;height&quot;:194.7,&quot;left&quot;:52.5,&quot;top&quot;:233.05,&quot;width&quot;:860.4}"/>
</p:tagLst>
</file>

<file path=ppt/tags/tag36.xml><?xml version="1.0" encoding="utf-8"?>
<p:tagLst xmlns:a="http://schemas.openxmlformats.org/drawingml/2006/main" xmlns:r="http://schemas.openxmlformats.org/officeDocument/2006/relationships" xmlns:p="http://schemas.openxmlformats.org/presentationml/2006/main">
  <p:tag name="KSO_WM_DIAGRAM_VIRTUALLY_FRAME" val="{&quot;height&quot;:138.2,&quot;left&quot;:45.35,&quot;top&quot;:283.2,&quot;width&quot;:869.3}"/>
</p:tagLst>
</file>

<file path=ppt/tags/tag37.xml><?xml version="1.0" encoding="utf-8"?>
<p:tagLst xmlns:a="http://schemas.openxmlformats.org/drawingml/2006/main" xmlns:r="http://schemas.openxmlformats.org/officeDocument/2006/relationships" xmlns:p="http://schemas.openxmlformats.org/presentationml/2006/main">
  <p:tag name="KSO_WM_DIAGRAM_VIRTUALLY_FRAME" val="{&quot;height&quot;:138.2,&quot;left&quot;:45.35,&quot;top&quot;:283.2,&quot;width&quot;:869.3}"/>
</p:tagLst>
</file>

<file path=ppt/tags/tag38.xml><?xml version="1.0" encoding="utf-8"?>
<p:tagLst xmlns:a="http://schemas.openxmlformats.org/drawingml/2006/main" xmlns:r="http://schemas.openxmlformats.org/officeDocument/2006/relationships" xmlns:p="http://schemas.openxmlformats.org/presentationml/2006/main">
  <p:tag name="KSO_WM_DIAGRAM_VIRTUALLY_FRAME" val="{&quot;height&quot;:138.2,&quot;left&quot;:45.35,&quot;top&quot;:283.2,&quot;width&quot;:869.3}"/>
</p:tagLst>
</file>

<file path=ppt/tags/tag39.xml><?xml version="1.0" encoding="utf-8"?>
<p:tagLst xmlns:a="http://schemas.openxmlformats.org/drawingml/2006/main" xmlns:r="http://schemas.openxmlformats.org/officeDocument/2006/relationships" xmlns:p="http://schemas.openxmlformats.org/presentationml/2006/main">
  <p:tag name="TABLE_ENDDRAG_ORIGIN_RECT" val="884*273"/>
  <p:tag name="TABLE_ENDDRAG_RECT" val="36*133*884*273"/>
</p:tagLst>
</file>

<file path=ppt/tags/tag4.xml><?xml version="1.0" encoding="utf-8"?>
<p:tagLst xmlns:a="http://schemas.openxmlformats.org/drawingml/2006/main" xmlns:r="http://schemas.openxmlformats.org/officeDocument/2006/relationships" xmlns:p="http://schemas.openxmlformats.org/presentationml/2006/main">
  <p:tag name="KSO_WM_DIAGRAM_VIRTUALLY_FRAME" val="{&quot;height&quot;:405.396377952756,&quot;left&quot;:41,&quot;top&quot;:107.29999999999995,&quot;width&quot;:869.95}"/>
</p:tagLst>
</file>

<file path=ppt/tags/tag40.xml><?xml version="1.0" encoding="utf-8"?>
<p:tagLst xmlns:a="http://schemas.openxmlformats.org/drawingml/2006/main" xmlns:r="http://schemas.openxmlformats.org/officeDocument/2006/relationships" xmlns:p="http://schemas.openxmlformats.org/presentationml/2006/main">
  <p:tag name="KSO_WM_DIAGRAM_VIRTUALLY_FRAME" val="{&quot;height&quot;:239.5,&quot;left&quot;:48.45,&quot;top&quot;:238.65,&quot;width&quot;:857.85}"/>
</p:tagLst>
</file>

<file path=ppt/tags/tag41.xml><?xml version="1.0" encoding="utf-8"?>
<p:tagLst xmlns:a="http://schemas.openxmlformats.org/drawingml/2006/main" xmlns:r="http://schemas.openxmlformats.org/officeDocument/2006/relationships" xmlns:p="http://schemas.openxmlformats.org/presentationml/2006/main">
  <p:tag name="KSO_WM_DIAGRAM_VIRTUALLY_FRAME" val="{&quot;height&quot;:239.5,&quot;left&quot;:48.45,&quot;top&quot;:238.65,&quot;width&quot;:857.85}"/>
</p:tagLst>
</file>

<file path=ppt/tags/tag42.xml><?xml version="1.0" encoding="utf-8"?>
<p:tagLst xmlns:a="http://schemas.openxmlformats.org/drawingml/2006/main" xmlns:r="http://schemas.openxmlformats.org/officeDocument/2006/relationships" xmlns:p="http://schemas.openxmlformats.org/presentationml/2006/main">
  <p:tag name="KSO_WM_DIAGRAM_VIRTUALLY_FRAME" val="{&quot;height&quot;:239.5,&quot;left&quot;:48.45,&quot;top&quot;:238.65,&quot;width&quot;:857.85}"/>
</p:tagLst>
</file>

<file path=ppt/tags/tag43.xml><?xml version="1.0" encoding="utf-8"?>
<p:tagLst xmlns:a="http://schemas.openxmlformats.org/drawingml/2006/main" xmlns:r="http://schemas.openxmlformats.org/officeDocument/2006/relationships" xmlns:p="http://schemas.openxmlformats.org/presentationml/2006/main">
  <p:tag name="KSO_WM_DIAGRAM_VIRTUALLY_FRAME" val="{&quot;height&quot;:239.5,&quot;left&quot;:48.45,&quot;top&quot;:238.65,&quot;width&quot;:857.85}"/>
</p:tagLst>
</file>

<file path=ppt/tags/tag44.xml><?xml version="1.0" encoding="utf-8"?>
<p:tagLst xmlns:a="http://schemas.openxmlformats.org/drawingml/2006/main" xmlns:r="http://schemas.openxmlformats.org/officeDocument/2006/relationships" xmlns:p="http://schemas.openxmlformats.org/presentationml/2006/main">
  <p:tag name="KSO_WM_DIAGRAM_VIRTUALLY_FRAME" val="{&quot;height&quot;:239.5,&quot;left&quot;:48.45,&quot;top&quot;:238.65,&quot;width&quot;:857.85}"/>
</p:tagLst>
</file>

<file path=ppt/tags/tag45.xml><?xml version="1.0" encoding="utf-8"?>
<p:tagLst xmlns:a="http://schemas.openxmlformats.org/drawingml/2006/main" xmlns:r="http://schemas.openxmlformats.org/officeDocument/2006/relationships" xmlns:p="http://schemas.openxmlformats.org/presentationml/2006/main">
  <p:tag name="KSO_WM_DIAGRAM_VIRTUALLY_FRAME" val="{&quot;height&quot;:239.5,&quot;left&quot;:48.45,&quot;top&quot;:238.65,&quot;width&quot;:857.85}"/>
</p:tagLst>
</file>

<file path=ppt/tags/tag46.xml><?xml version="1.0" encoding="utf-8"?>
<p:tagLst xmlns:a="http://schemas.openxmlformats.org/drawingml/2006/main" xmlns:r="http://schemas.openxmlformats.org/officeDocument/2006/relationships" xmlns:p="http://schemas.openxmlformats.org/presentationml/2006/main">
  <p:tag name="KSO_WM_DIAGRAM_VIRTUALLY_FRAME" val="{&quot;height&quot;:239.5,&quot;left&quot;:48.45,&quot;top&quot;:238.65,&quot;width&quot;:857.85}"/>
</p:tagLst>
</file>

<file path=ppt/tags/tag47.xml><?xml version="1.0" encoding="utf-8"?>
<p:tagLst xmlns:a="http://schemas.openxmlformats.org/drawingml/2006/main" xmlns:r="http://schemas.openxmlformats.org/officeDocument/2006/relationships" xmlns:p="http://schemas.openxmlformats.org/presentationml/2006/main">
  <p:tag name="KSO_WM_DIAGRAM_VIRTUALLY_FRAME" val="{&quot;height&quot;:239.5,&quot;left&quot;:48.45,&quot;top&quot;:238.65,&quot;width&quot;:857.85}"/>
</p:tagLst>
</file>

<file path=ppt/tags/tag48.xml><?xml version="1.0" encoding="utf-8"?>
<p:tagLst xmlns:a="http://schemas.openxmlformats.org/drawingml/2006/main" xmlns:r="http://schemas.openxmlformats.org/officeDocument/2006/relationships" xmlns:p="http://schemas.openxmlformats.org/presentationml/2006/main">
  <p:tag name="KSO_WM_DIAGRAM_VIRTUALLY_FRAME" val="{&quot;height&quot;:239.5,&quot;left&quot;:48.45,&quot;top&quot;:238.65,&quot;width&quot;:857.85}"/>
</p:tagLst>
</file>

<file path=ppt/tags/tag49.xml><?xml version="1.0" encoding="utf-8"?>
<p:tagLst xmlns:a="http://schemas.openxmlformats.org/drawingml/2006/main" xmlns:r="http://schemas.openxmlformats.org/officeDocument/2006/relationships" xmlns:p="http://schemas.openxmlformats.org/presentationml/2006/main">
  <p:tag name="KSO_WM_DIAGRAM_VIRTUALLY_FRAME" val="{&quot;height&quot;:239.5,&quot;left&quot;:48.45,&quot;top&quot;:238.65,&quot;width&quot;:857.85}"/>
</p:tagLst>
</file>

<file path=ppt/tags/tag5.xml><?xml version="1.0" encoding="utf-8"?>
<p:tagLst xmlns:a="http://schemas.openxmlformats.org/drawingml/2006/main" xmlns:r="http://schemas.openxmlformats.org/officeDocument/2006/relationships" xmlns:p="http://schemas.openxmlformats.org/presentationml/2006/main">
  <p:tag name="KSO_WM_DIAGRAM_VIRTUALLY_FRAME" val="{&quot;height&quot;:405.396377952756,&quot;left&quot;:41,&quot;top&quot;:107.29999999999995,&quot;width&quot;:869.95}"/>
</p:tagLst>
</file>

<file path=ppt/tags/tag50.xml><?xml version="1.0" encoding="utf-8"?>
<p:tagLst xmlns:a="http://schemas.openxmlformats.org/drawingml/2006/main" xmlns:r="http://schemas.openxmlformats.org/officeDocument/2006/relationships" xmlns:p="http://schemas.openxmlformats.org/presentationml/2006/main">
  <p:tag name="KSO_WM_DIAGRAM_VIRTUALLY_FRAME" val="{&quot;height&quot;:239.5,&quot;left&quot;:48.45,&quot;top&quot;:238.65,&quot;width&quot;:857.85}"/>
</p:tagLst>
</file>

<file path=ppt/tags/tag51.xml><?xml version="1.0" encoding="utf-8"?>
<p:tagLst xmlns:a="http://schemas.openxmlformats.org/drawingml/2006/main" xmlns:r="http://schemas.openxmlformats.org/officeDocument/2006/relationships" xmlns:p="http://schemas.openxmlformats.org/presentationml/2006/main">
  <p:tag name="KSO_WM_DIAGRAM_VIRTUALLY_FRAME" val="{&quot;height&quot;:239.5,&quot;left&quot;:48.45,&quot;top&quot;:238.65,&quot;width&quot;:857.85}"/>
</p:tagLst>
</file>

<file path=ppt/tags/tag52.xml><?xml version="1.0" encoding="utf-8"?>
<p:tagLst xmlns:a="http://schemas.openxmlformats.org/drawingml/2006/main" xmlns:r="http://schemas.openxmlformats.org/officeDocument/2006/relationships" xmlns:p="http://schemas.openxmlformats.org/presentationml/2006/main">
  <p:tag name="KSO_WM_DIAGRAM_VIRTUALLY_FRAME" val="{&quot;height&quot;:194.7,&quot;left&quot;:52.5,&quot;top&quot;:233.05,&quot;width&quot;:860.4}"/>
</p:tagLst>
</file>

<file path=ppt/tags/tag53.xml><?xml version="1.0" encoding="utf-8"?>
<p:tagLst xmlns:a="http://schemas.openxmlformats.org/drawingml/2006/main" xmlns:r="http://schemas.openxmlformats.org/officeDocument/2006/relationships" xmlns:p="http://schemas.openxmlformats.org/presentationml/2006/main">
  <p:tag name="KSO_WM_DIAGRAM_VIRTUALLY_FRAME" val="{&quot;height&quot;:194.7,&quot;left&quot;:52.5,&quot;top&quot;:233.05,&quot;width&quot;:860.4}"/>
</p:tagLst>
</file>

<file path=ppt/tags/tag54.xml><?xml version="1.0" encoding="utf-8"?>
<p:tagLst xmlns:a="http://schemas.openxmlformats.org/drawingml/2006/main" xmlns:r="http://schemas.openxmlformats.org/officeDocument/2006/relationships" xmlns:p="http://schemas.openxmlformats.org/presentationml/2006/main">
  <p:tag name="KSO_WM_DIAGRAM_VIRTUALLY_FRAME" val="{&quot;height&quot;:337.4,&quot;left&quot;:23.7,&quot;top&quot;:117.05,&quot;width&quot;:507.1}"/>
</p:tagLst>
</file>

<file path=ppt/tags/tag55.xml><?xml version="1.0" encoding="utf-8"?>
<p:tagLst xmlns:a="http://schemas.openxmlformats.org/drawingml/2006/main" xmlns:r="http://schemas.openxmlformats.org/officeDocument/2006/relationships" xmlns:p="http://schemas.openxmlformats.org/presentationml/2006/main">
  <p:tag name="KSO_WM_DIAGRAM_VIRTUALLY_FRAME" val="{&quot;height&quot;:337.4,&quot;left&quot;:23.7,&quot;top&quot;:117.05,&quot;width&quot;:507.1}"/>
</p:tagLst>
</file>

<file path=ppt/tags/tag56.xml><?xml version="1.0" encoding="utf-8"?>
<p:tagLst xmlns:a="http://schemas.openxmlformats.org/drawingml/2006/main" xmlns:r="http://schemas.openxmlformats.org/officeDocument/2006/relationships" xmlns:p="http://schemas.openxmlformats.org/presentationml/2006/main">
  <p:tag name="KSO_WM_DIAGRAM_VIRTUALLY_FRAME" val="{&quot;height&quot;:337.4,&quot;left&quot;:23.7,&quot;top&quot;:117.05,&quot;width&quot;:507.1}"/>
</p:tagLst>
</file>

<file path=ppt/tags/tag57.xml><?xml version="1.0" encoding="utf-8"?>
<p:tagLst xmlns:a="http://schemas.openxmlformats.org/drawingml/2006/main" xmlns:r="http://schemas.openxmlformats.org/officeDocument/2006/relationships" xmlns:p="http://schemas.openxmlformats.org/presentationml/2006/main">
  <p:tag name="KSO_WM_DIAGRAM_VIRTUALLY_FRAME" val="{&quot;height&quot;:378.0010236220472,&quot;left&quot;:23.7,&quot;top&quot;:89.04897637795276,&quot;width&quot;:900.7}"/>
</p:tagLst>
</file>

<file path=ppt/tags/tag58.xml><?xml version="1.0" encoding="utf-8"?>
<p:tagLst xmlns:a="http://schemas.openxmlformats.org/drawingml/2006/main" xmlns:r="http://schemas.openxmlformats.org/officeDocument/2006/relationships" xmlns:p="http://schemas.openxmlformats.org/presentationml/2006/main">
  <p:tag name="KSO_WM_DIAGRAM_VIRTUALLY_FRAME" val="{&quot;height&quot;:378.0010236220472,&quot;left&quot;:23.7,&quot;top&quot;:89.04897637795276,&quot;width&quot;:900.7}"/>
</p:tagLst>
</file>

<file path=ppt/tags/tag59.xml><?xml version="1.0" encoding="utf-8"?>
<p:tagLst xmlns:a="http://schemas.openxmlformats.org/drawingml/2006/main" xmlns:r="http://schemas.openxmlformats.org/officeDocument/2006/relationships" xmlns:p="http://schemas.openxmlformats.org/presentationml/2006/main">
  <p:tag name="KSO_WM_DIAGRAM_VIRTUALLY_FRAME" val="{&quot;height&quot;:378.0010236220472,&quot;left&quot;:23.7,&quot;top&quot;:89.04897637795276,&quot;width&quot;:900.7}"/>
</p:tagLst>
</file>

<file path=ppt/tags/tag6.xml><?xml version="1.0" encoding="utf-8"?>
<p:tagLst xmlns:a="http://schemas.openxmlformats.org/drawingml/2006/main" xmlns:r="http://schemas.openxmlformats.org/officeDocument/2006/relationships" xmlns:p="http://schemas.openxmlformats.org/presentationml/2006/main">
  <p:tag name="KSO_WM_DIAGRAM_VIRTUALLY_FRAME" val="{&quot;height&quot;:405.396377952756,&quot;left&quot;:41,&quot;top&quot;:107.29999999999995,&quot;width&quot;:869.95}"/>
</p:tagLst>
</file>

<file path=ppt/tags/tag60.xml><?xml version="1.0" encoding="utf-8"?>
<p:tagLst xmlns:a="http://schemas.openxmlformats.org/drawingml/2006/main" xmlns:r="http://schemas.openxmlformats.org/officeDocument/2006/relationships" xmlns:p="http://schemas.openxmlformats.org/presentationml/2006/main">
  <p:tag name="KSO_WM_DIAGRAM_VIRTUALLY_FRAME" val="{&quot;height&quot;:378.0010236220472,&quot;left&quot;:23.7,&quot;top&quot;:89.04897637795276,&quot;width&quot;:900.7}"/>
</p:tagLst>
</file>

<file path=ppt/tags/tag61.xml><?xml version="1.0" encoding="utf-8"?>
<p:tagLst xmlns:a="http://schemas.openxmlformats.org/drawingml/2006/main" xmlns:r="http://schemas.openxmlformats.org/officeDocument/2006/relationships" xmlns:p="http://schemas.openxmlformats.org/presentationml/2006/main">
  <p:tag name="KSO_WM_DIAGRAM_VIRTUALLY_FRAME" val="{&quot;height&quot;:378.0010236220472,&quot;left&quot;:23.7,&quot;top&quot;:89.04897637795276,&quot;width&quot;:900.7}"/>
</p:tagLst>
</file>

<file path=ppt/tags/tag62.xml><?xml version="1.0" encoding="utf-8"?>
<p:tagLst xmlns:a="http://schemas.openxmlformats.org/drawingml/2006/main" xmlns:r="http://schemas.openxmlformats.org/officeDocument/2006/relationships" xmlns:p="http://schemas.openxmlformats.org/presentationml/2006/main">
  <p:tag name="KSO_WM_DIAGRAM_VIRTUALLY_FRAME" val="{&quot;height&quot;:378.0010236220472,&quot;left&quot;:23.7,&quot;top&quot;:89.04897637795276,&quot;width&quot;:900.7}"/>
</p:tagLst>
</file>

<file path=ppt/tags/tag63.xml><?xml version="1.0" encoding="utf-8"?>
<p:tagLst xmlns:a="http://schemas.openxmlformats.org/drawingml/2006/main" xmlns:r="http://schemas.openxmlformats.org/officeDocument/2006/relationships" xmlns:p="http://schemas.openxmlformats.org/presentationml/2006/main">
  <p:tag name="KSO_WM_DIAGRAM_VIRTUALLY_FRAME" val="{&quot;height&quot;:378.0010236220472,&quot;left&quot;:23.7,&quot;top&quot;:89.04897637795276,&quot;width&quot;:900.7}"/>
</p:tagLst>
</file>

<file path=ppt/tags/tag64.xml><?xml version="1.0" encoding="utf-8"?>
<p:tagLst xmlns:a="http://schemas.openxmlformats.org/drawingml/2006/main" xmlns:r="http://schemas.openxmlformats.org/officeDocument/2006/relationships" xmlns:p="http://schemas.openxmlformats.org/presentationml/2006/main">
  <p:tag name="KSO_WM_DIAGRAM_VIRTUALLY_FRAME" val="{&quot;height&quot;:378.0010236220472,&quot;left&quot;:23.7,&quot;top&quot;:89.04897637795276,&quot;width&quot;:900.7}"/>
</p:tagLst>
</file>

<file path=ppt/tags/tag65.xml><?xml version="1.0" encoding="utf-8"?>
<p:tagLst xmlns:a="http://schemas.openxmlformats.org/drawingml/2006/main" xmlns:r="http://schemas.openxmlformats.org/officeDocument/2006/relationships" xmlns:p="http://schemas.openxmlformats.org/presentationml/2006/main">
  <p:tag name="KSO_WM_DIAGRAM_VIRTUALLY_FRAME" val="{&quot;height&quot;:378.0010236220472,&quot;left&quot;:23.7,&quot;top&quot;:89.04897637795276,&quot;width&quot;:900.7}"/>
</p:tagLst>
</file>

<file path=ppt/tags/tag66.xml><?xml version="1.0" encoding="utf-8"?>
<p:tagLst xmlns:a="http://schemas.openxmlformats.org/drawingml/2006/main" xmlns:r="http://schemas.openxmlformats.org/officeDocument/2006/relationships" xmlns:p="http://schemas.openxmlformats.org/presentationml/2006/main">
  <p:tag name="KSO_WM_DIAGRAM_VIRTUALLY_FRAME" val="{&quot;height&quot;:378.0010236220472,&quot;left&quot;:23.7,&quot;top&quot;:89.04897637795276,&quot;width&quot;:900.7}"/>
</p:tagLst>
</file>

<file path=ppt/tags/tag67.xml><?xml version="1.0" encoding="utf-8"?>
<p:tagLst xmlns:a="http://schemas.openxmlformats.org/drawingml/2006/main" xmlns:r="http://schemas.openxmlformats.org/officeDocument/2006/relationships" xmlns:p="http://schemas.openxmlformats.org/presentationml/2006/main">
  <p:tag name="KSO_WM_DIAGRAM_VIRTUALLY_FRAME" val="{&quot;height&quot;:378.0010236220472,&quot;left&quot;:23.7,&quot;top&quot;:89.04897637795276,&quot;width&quot;:900.7}"/>
</p:tagLst>
</file>

<file path=ppt/tags/tag68.xml><?xml version="1.0" encoding="utf-8"?>
<p:tagLst xmlns:a="http://schemas.openxmlformats.org/drawingml/2006/main" xmlns:r="http://schemas.openxmlformats.org/officeDocument/2006/relationships" xmlns:p="http://schemas.openxmlformats.org/presentationml/2006/main">
  <p:tag name="KSO_WM_DIAGRAM_VIRTUALLY_FRAME" val="{&quot;height&quot;:378.0010236220472,&quot;left&quot;:23.7,&quot;top&quot;:89.04897637795276,&quot;width&quot;:900.7}"/>
</p:tagLst>
</file>

<file path=ppt/tags/tag69.xml><?xml version="1.0" encoding="utf-8"?>
<p:tagLst xmlns:a="http://schemas.openxmlformats.org/drawingml/2006/main" xmlns:r="http://schemas.openxmlformats.org/officeDocument/2006/relationships" xmlns:p="http://schemas.openxmlformats.org/presentationml/2006/main">
  <p:tag name="KSO_WM_DIAGRAM_VIRTUALLY_FRAME" val="{&quot;height&quot;:378.0010236220472,&quot;left&quot;:23.7,&quot;top&quot;:89.04897637795276,&quot;width&quot;:900.7}"/>
</p:tagLst>
</file>

<file path=ppt/tags/tag7.xml><?xml version="1.0" encoding="utf-8"?>
<p:tagLst xmlns:a="http://schemas.openxmlformats.org/drawingml/2006/main" xmlns:r="http://schemas.openxmlformats.org/officeDocument/2006/relationships" xmlns:p="http://schemas.openxmlformats.org/presentationml/2006/main">
  <p:tag name="KSO_WM_DIAGRAM_VIRTUALLY_FRAME" val="{&quot;height&quot;:405.396377952756,&quot;left&quot;:41,&quot;top&quot;:107.29999999999995,&quot;width&quot;:869.95}"/>
</p:tagLst>
</file>

<file path=ppt/tags/tag70.xml><?xml version="1.0" encoding="utf-8"?>
<p:tagLst xmlns:a="http://schemas.openxmlformats.org/drawingml/2006/main" xmlns:r="http://schemas.openxmlformats.org/officeDocument/2006/relationships" xmlns:p="http://schemas.openxmlformats.org/presentationml/2006/main">
  <p:tag name="KSO_WM_DIAGRAM_VIRTUALLY_FRAME" val="{&quot;height&quot;:378.0010236220472,&quot;left&quot;:23.7,&quot;top&quot;:89.04897637795276,&quot;width&quot;:900.7}"/>
</p:tagLst>
</file>

<file path=ppt/tags/tag71.xml><?xml version="1.0" encoding="utf-8"?>
<p:tagLst xmlns:a="http://schemas.openxmlformats.org/drawingml/2006/main" xmlns:r="http://schemas.openxmlformats.org/officeDocument/2006/relationships" xmlns:p="http://schemas.openxmlformats.org/presentationml/2006/main">
  <p:tag name="KSO_WM_DIAGRAM_VIRTUALLY_FRAME" val="{&quot;height&quot;:378.0010236220472,&quot;left&quot;:23.7,&quot;top&quot;:89.04897637795276,&quot;width&quot;:900.7}"/>
</p:tagLst>
</file>

<file path=ppt/tags/tag72.xml><?xml version="1.0" encoding="utf-8"?>
<p:tagLst xmlns:a="http://schemas.openxmlformats.org/drawingml/2006/main" xmlns:r="http://schemas.openxmlformats.org/officeDocument/2006/relationships" xmlns:p="http://schemas.openxmlformats.org/presentationml/2006/main">
  <p:tag name="KSO_WM_DIAGRAM_VIRTUALLY_FRAME" val="{&quot;height&quot;:378.0010236220472,&quot;left&quot;:23.7,&quot;top&quot;:89.04897637795276,&quot;width&quot;:900.7}"/>
</p:tagLst>
</file>

<file path=ppt/tags/tag73.xml><?xml version="1.0" encoding="utf-8"?>
<p:tagLst xmlns:a="http://schemas.openxmlformats.org/drawingml/2006/main" xmlns:r="http://schemas.openxmlformats.org/officeDocument/2006/relationships" xmlns:p="http://schemas.openxmlformats.org/presentationml/2006/main">
  <p:tag name="KSO_WM_DIAGRAM_VIRTUALLY_FRAME" val="{&quot;height&quot;:378.0010236220472,&quot;left&quot;:23.7,&quot;top&quot;:89.04897637795276,&quot;width&quot;:900.7}"/>
</p:tagLst>
</file>

<file path=ppt/tags/tag74.xml><?xml version="1.0" encoding="utf-8"?>
<p:tagLst xmlns:a="http://schemas.openxmlformats.org/drawingml/2006/main" xmlns:r="http://schemas.openxmlformats.org/officeDocument/2006/relationships" xmlns:p="http://schemas.openxmlformats.org/presentationml/2006/main">
  <p:tag name="KSO_WM_DIAGRAM_VIRTUALLY_FRAME" val="{&quot;height&quot;:378.0010236220472,&quot;left&quot;:23.7,&quot;top&quot;:89.04897637795276,&quot;width&quot;:900.7}"/>
</p:tagLst>
</file>

<file path=ppt/tags/tag75.xml><?xml version="1.0" encoding="utf-8"?>
<p:tagLst xmlns:a="http://schemas.openxmlformats.org/drawingml/2006/main" xmlns:r="http://schemas.openxmlformats.org/officeDocument/2006/relationships" xmlns:p="http://schemas.openxmlformats.org/presentationml/2006/main">
  <p:tag name="KSO_WM_DIAGRAM_VIRTUALLY_FRAME" val="{&quot;height&quot;:378.0010236220472,&quot;left&quot;:23.7,&quot;top&quot;:89.04897637795276,&quot;width&quot;:900.7}"/>
</p:tagLst>
</file>

<file path=ppt/tags/tag76.xml><?xml version="1.0" encoding="utf-8"?>
<p:tagLst xmlns:a="http://schemas.openxmlformats.org/drawingml/2006/main" xmlns:r="http://schemas.openxmlformats.org/officeDocument/2006/relationships" xmlns:p="http://schemas.openxmlformats.org/presentationml/2006/main">
  <p:tag name="KSO_WM_DIAGRAM_VIRTUALLY_FRAME" val="{&quot;height&quot;:194.7,&quot;left&quot;:52.5,&quot;top&quot;:233.05,&quot;width&quot;:860.4}"/>
</p:tagLst>
</file>

<file path=ppt/tags/tag77.xml><?xml version="1.0" encoding="utf-8"?>
<p:tagLst xmlns:a="http://schemas.openxmlformats.org/drawingml/2006/main" xmlns:r="http://schemas.openxmlformats.org/officeDocument/2006/relationships" xmlns:p="http://schemas.openxmlformats.org/presentationml/2006/main">
  <p:tag name="KSO_WM_DIAGRAM_VIRTUALLY_FRAME" val="{&quot;height&quot;:321.3071653543307,&quot;left&quot;:101.83661417322836,&quot;top&quot;:78.27015748031496,&quot;width&quot;:795.5118897637794}"/>
</p:tagLst>
</file>

<file path=ppt/tags/tag78.xml><?xml version="1.0" encoding="utf-8"?>
<p:tagLst xmlns:a="http://schemas.openxmlformats.org/drawingml/2006/main" xmlns:r="http://schemas.openxmlformats.org/officeDocument/2006/relationships" xmlns:p="http://schemas.openxmlformats.org/presentationml/2006/main">
  <p:tag name="KSO_WM_DIAGRAM_VIRTUALLY_FRAME" val="{&quot;height&quot;:321.3071653543307,&quot;left&quot;:101.83661417322836,&quot;top&quot;:78.27015748031496,&quot;width&quot;:795.5118897637794}"/>
</p:tagLst>
</file>

<file path=ppt/tags/tag79.xml><?xml version="1.0" encoding="utf-8"?>
<p:tagLst xmlns:a="http://schemas.openxmlformats.org/drawingml/2006/main" xmlns:r="http://schemas.openxmlformats.org/officeDocument/2006/relationships" xmlns:p="http://schemas.openxmlformats.org/presentationml/2006/main">
  <p:tag name="KSO_WM_DIAGRAM_VIRTUALLY_FRAME" val="{&quot;height&quot;:321.3071653543307,&quot;left&quot;:101.83661417322836,&quot;top&quot;:78.27015748031496,&quot;width&quot;:795.5118897637794}"/>
</p:tagLst>
</file>

<file path=ppt/tags/tag8.xml><?xml version="1.0" encoding="utf-8"?>
<p:tagLst xmlns:a="http://schemas.openxmlformats.org/drawingml/2006/main" xmlns:r="http://schemas.openxmlformats.org/officeDocument/2006/relationships" xmlns:p="http://schemas.openxmlformats.org/presentationml/2006/main">
  <p:tag name="KSO_WM_DIAGRAM_VIRTUALLY_FRAME" val="{&quot;height&quot;:405.396377952756,&quot;left&quot;:41,&quot;top&quot;:107.29999999999995,&quot;width&quot;:869.95}"/>
</p:tagLst>
</file>

<file path=ppt/tags/tag80.xml><?xml version="1.0" encoding="utf-8"?>
<p:tagLst xmlns:a="http://schemas.openxmlformats.org/drawingml/2006/main" xmlns:r="http://schemas.openxmlformats.org/officeDocument/2006/relationships" xmlns:p="http://schemas.openxmlformats.org/presentationml/2006/main">
  <p:tag name="KSO_WM_DIAGRAM_VIRTUALLY_FRAME" val="{&quot;height&quot;:321.3071653543307,&quot;left&quot;:101.83661417322836,&quot;top&quot;:78.27015748031496,&quot;width&quot;:795.5118897637794}"/>
</p:tagLst>
</file>

<file path=ppt/tags/tag81.xml><?xml version="1.0" encoding="utf-8"?>
<p:tagLst xmlns:a="http://schemas.openxmlformats.org/drawingml/2006/main" xmlns:r="http://schemas.openxmlformats.org/officeDocument/2006/relationships" xmlns:p="http://schemas.openxmlformats.org/presentationml/2006/main">
  <p:tag name="KSO_WM_DIAGRAM_VIRTUALLY_FRAME" val="{&quot;height&quot;:321.3071653543307,&quot;left&quot;:101.83661417322836,&quot;top&quot;:78.27015748031496,&quot;width&quot;:795.5118897637794}"/>
</p:tagLst>
</file>

<file path=ppt/tags/tag82.xml><?xml version="1.0" encoding="utf-8"?>
<p:tagLst xmlns:a="http://schemas.openxmlformats.org/drawingml/2006/main" xmlns:r="http://schemas.openxmlformats.org/officeDocument/2006/relationships" xmlns:p="http://schemas.openxmlformats.org/presentationml/2006/main">
  <p:tag name="KSO_WM_DIAGRAM_VIRTUALLY_FRAME" val="{&quot;height&quot;:321.3071653543307,&quot;left&quot;:101.83661417322836,&quot;top&quot;:78.27015748031496,&quot;width&quot;:795.5118897637794}"/>
</p:tagLst>
</file>

<file path=ppt/tags/tag9.xml><?xml version="1.0" encoding="utf-8"?>
<p:tagLst xmlns:a="http://schemas.openxmlformats.org/drawingml/2006/main" xmlns:r="http://schemas.openxmlformats.org/officeDocument/2006/relationships" xmlns:p="http://schemas.openxmlformats.org/presentationml/2006/main">
  <p:tag name="KSO_WM_DIAGRAM_VIRTUALLY_FRAME" val="{&quot;height&quot;:405.396377952756,&quot;left&quot;:41,&quot;top&quot;:107.29999999999995,&quot;width&quot;:869.95}"/>
</p:tagLst>
</file>

<file path=ppt/theme/theme1.xml><?xml version="1.0" encoding="utf-8"?>
<a:theme xmlns:a="http://schemas.openxmlformats.org/drawingml/2006/main" name="1_自定义设计方案">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font">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TotalTime>
  <Words>2267</Words>
  <Application>Microsoft Office PowerPoint</Application>
  <PresentationFormat>宽屏</PresentationFormat>
  <Paragraphs>200</Paragraphs>
  <Slides>11</Slides>
  <Notes>10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11</vt:i4>
      </vt:variant>
    </vt:vector>
  </HeadingPairs>
  <TitlesOfParts>
    <vt:vector size="16" baseType="lpstr">
      <vt:lpstr>微软雅黑</vt:lpstr>
      <vt:lpstr>Arial</vt:lpstr>
      <vt:lpstr>Arial Black</vt:lpstr>
      <vt:lpstr>Wingdings</vt:lpstr>
      <vt:lpstr>1_自定义设计方案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SJGZ</dc:creator>
  <cp:lastModifiedBy>huijuan ren</cp:lastModifiedBy>
  <cp:revision>1243</cp:revision>
  <cp:lastPrinted>2026-06-08T01:13:00Z</cp:lastPrinted>
  <dcterms:created xsi:type="dcterms:W3CDTF">2026-06-08T01:13:00Z</dcterms:created>
  <dcterms:modified xsi:type="dcterms:W3CDTF">2026-06-10T07:19:29Z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2023-07-21T08:00:00Z</vt:filetime>
  </property>
  <property fmtid="{D5CDD505-2E9C-101B-9397-08002B2CF9AE}" pid="3" name="Creator">
    <vt:lpwstr>Microsoft® PowerPoint® 2016</vt:lpwstr>
  </property>
  <property fmtid="{D5CDD505-2E9C-101B-9397-08002B2CF9AE}" pid="4" name="LastSaved">
    <vt:filetime>2024-11-01T08:00:00Z</vt:filetime>
  </property>
  <property fmtid="{D5CDD505-2E9C-101B-9397-08002B2CF9AE}" pid="5" name="ICV">
    <vt:lpwstr>418E2347CEF0D3CAC193256A1F167ECB_42</vt:lpwstr>
  </property>
  <property fmtid="{D5CDD505-2E9C-101B-9397-08002B2CF9AE}" pid="6" name="KSOProductBuildVer">
    <vt:lpwstr>2052-12.1.0.26884</vt:lpwstr>
  </property>
</Properties>
</file>