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media/image10.svg" ContentType="image/svg+xml"/>
  <Override PartName="/ppt/media/image6.svg" ContentType="image/svg+xml"/>
  <Override PartName="/ppt/media/image8.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7" r:id="rId3"/>
  </p:sldMasterIdLst>
  <p:notesMasterIdLst>
    <p:notesMasterId r:id="rId5"/>
  </p:notesMasterIdLst>
  <p:sldIdLst>
    <p:sldId id="11088409" r:id="rId4"/>
    <p:sldId id="11088415" r:id="rId6"/>
    <p:sldId id="11088416" r:id="rId7"/>
    <p:sldId id="11088429" r:id="rId8"/>
    <p:sldId id="11088430" r:id="rId9"/>
    <p:sldId id="11088432" r:id="rId10"/>
    <p:sldId id="11088418" r:id="rId11"/>
    <p:sldId id="11088433" r:id="rId12"/>
    <p:sldId id="11088424" r:id="rId13"/>
  </p:sldIdLst>
  <p:sldSz cx="12192000" cy="6858000"/>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4"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u chunli" initials="xc" lastIdx="1" clrIdx="0"/>
  <p:cmAuthor id="2" name="作者" initials="A" lastIdx="0" clrIdx="1"/>
  <p:cmAuthor id="3" name="lenovo" initials="l" lastIdx="1" clrIdx="2"/>
  <p:cmAuthor id="0" name="zhifeng.liu" initials="z" lastIdx="2" clrIdx="0"/>
  <p:cmAuthor id="4" name="l fg" initials="l" lastIdx="4" clrIdx="2"/>
  <p:cmAuthor id="5" name="王 欣" initials="王" lastIdx="1"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26534"/>
    <a:srgbClr val="FF7D1A"/>
    <a:srgbClr val="FF5401"/>
    <a:srgbClr val="4B9BE0"/>
    <a:srgbClr val="FEFE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78" d="100"/>
          <a:sy n="78" d="100"/>
        </p:scale>
        <p:origin x="850" y="62"/>
      </p:cViewPr>
      <p:guideLst>
        <p:guide orient="horz" pos="2154"/>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8" Type="http://schemas.openxmlformats.org/officeDocument/2006/relationships/tags" Target="tags/tag62.xml"/><Relationship Id="rId17" Type="http://schemas.openxmlformats.org/officeDocument/2006/relationships/commentAuthors" Target="commentAuthors.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1B70B2-ACD5-4143-9ED9-6E198FD96D54}"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224C34-8987-4DC4-A108-062ED58C7F5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A6837353-30EB-4A48-80EB-173D804AEFBD}"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A6837353-30EB-4A48-80EB-173D804AEFBD}"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A6837353-30EB-4A48-80EB-173D804AEFBD}"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A6837353-30EB-4A48-80EB-173D804AEFBD}"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a:lnSpc>
                <a:spcPct val="150000"/>
              </a:lnSpc>
            </a:pPr>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A6837353-30EB-4A48-80EB-173D804AEFBD}"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A6837353-30EB-4A48-80EB-173D804AEFBD}"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标题幻灯片">
    <p:spTree>
      <p:nvGrpSpPr>
        <p:cNvPr id="1" name=""/>
        <p:cNvGrpSpPr/>
        <p:nvPr/>
      </p:nvGrpSpPr>
      <p:grpSpPr>
        <a:xfrm>
          <a:off x="0" y="0"/>
          <a:ext cx="0" cy="0"/>
          <a:chOff x="0" y="0"/>
          <a:chExt cx="0" cy="0"/>
        </a:xfrm>
      </p:grpSpPr>
      <p:sp>
        <p:nvSpPr>
          <p:cNvPr id="7" name="矩形 6"/>
          <p:cNvSpPr/>
          <p:nvPr userDrawn="1"/>
        </p:nvSpPr>
        <p:spPr>
          <a:xfrm>
            <a:off x="0" y="0"/>
            <a:ext cx="12299315" cy="65316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微软雅黑" panose="020B0503020204020204" charset="-122"/>
              <a:ea typeface="微软雅黑" panose="020B0503020204020204" charset="-122"/>
              <a:cs typeface="+mn-cs"/>
            </a:endParaRP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比较">
    <p:spTree>
      <p:nvGrpSpPr>
        <p:cNvPr id="1" name=""/>
        <p:cNvGrpSpPr/>
        <p:nvPr/>
      </p:nvGrpSpPr>
      <p:grpSpPr>
        <a:xfrm>
          <a:off x="0" y="0"/>
          <a:ext cx="0" cy="0"/>
          <a:chOff x="0" y="0"/>
          <a:chExt cx="0" cy="0"/>
        </a:xfrm>
      </p:grpSpPr>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a:prstGeom prst="rect">
            <a:avLst/>
          </a:prstGeom>
        </p:spPr>
        <p:txBody>
          <a:bodyPr vert="eaVert"/>
          <a:lstStyle>
            <a:lvl1pPr>
              <a:defRPr>
                <a:ea typeface="文泉驿微米黑" panose="020B0606030804020204" pitchFamily="34" charset="-122"/>
              </a:defRPr>
            </a:lvl1pPr>
          </a:lstStyle>
          <a:p>
            <a:r>
              <a:rPr lang="zh-CN" altLang="en-US" dirty="0"/>
              <a:t>单击此处编辑母版标题样式</a:t>
            </a:r>
            <a:endParaRPr lang="zh-CN" altLang="en-US" dirty="0"/>
          </a:p>
        </p:txBody>
      </p:sp>
      <p:sp>
        <p:nvSpPr>
          <p:cNvPr id="3" name="竖排文字占位符 2"/>
          <p:cNvSpPr>
            <a:spLocks noGrp="1"/>
          </p:cNvSpPr>
          <p:nvPr>
            <p:ph type="body" orient="vert" idx="1" hasCustomPrompt="1"/>
          </p:nvPr>
        </p:nvSpPr>
        <p:spPr>
          <a:xfrm>
            <a:off x="838200" y="365125"/>
            <a:ext cx="7734300" cy="5811838"/>
          </a:xfrm>
          <a:prstGeom prst="rect">
            <a:avLst/>
          </a:prstGeo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a:xfrm>
            <a:off x="838200" y="6356350"/>
            <a:ext cx="2743200" cy="365125"/>
          </a:xfrm>
          <a:prstGeom prst="rect">
            <a:avLst/>
          </a:prstGeom>
        </p:spPr>
        <p:txBody>
          <a:bodyPr/>
          <a:lstStyle/>
          <a:p>
            <a:fld id="{6C77E1FF-3923-49C8-B047-B25E41603F70}" type="datetimeFigureOut">
              <a:rPr lang="zh-CN" altLang="en-US" smtClean="0"/>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fld id="{DA1B00E7-A248-41A0-934A-B2519741E80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900">
        <p:comb/>
      </p:transition>
    </mc:Choice>
    <mc:Fallback>
      <p:transition spd="slow">
        <p:comb/>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节标题">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900">
        <p:comb/>
      </p:transition>
    </mc:Choice>
    <mc:Fallback>
      <p:transition spd="slow">
        <p:comb/>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仅标题">
    <p:spTree>
      <p:nvGrpSpPr>
        <p:cNvPr id="1" name=""/>
        <p:cNvGrpSpPr/>
        <p:nvPr/>
      </p:nvGrpSpPr>
      <p:grpSpPr>
        <a:xfrm>
          <a:off x="0" y="0"/>
          <a:ext cx="0" cy="0"/>
          <a:chOff x="0" y="0"/>
          <a:chExt cx="0" cy="0"/>
        </a:xfrm>
      </p:grpSpPr>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1_标题幻灯片">
    <p:bg>
      <p:bgPr>
        <a:solidFill>
          <a:schemeClr val="bg1"/>
        </a:solidFill>
        <a:effectLst/>
      </p:bgPr>
    </p:bg>
    <p:spTree>
      <p:nvGrpSpPr>
        <p:cNvPr id="1" name=""/>
        <p:cNvGrpSpPr/>
        <p:nvPr/>
      </p:nvGrpSpPr>
      <p:grpSpPr>
        <a:xfrm>
          <a:off x="0" y="0"/>
          <a:ext cx="0" cy="0"/>
          <a:chOff x="0" y="0"/>
          <a:chExt cx="0" cy="0"/>
        </a:xfrm>
      </p:grpSpPr>
      <p:pic>
        <p:nvPicPr>
          <p:cNvPr id="8" name="图片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67277" y="200694"/>
            <a:ext cx="1710424" cy="451281"/>
          </a:xfrm>
          <a:prstGeom prst="rect">
            <a:avLst/>
          </a:prstGeom>
        </p:spPr>
      </p:pic>
      <p:sp>
        <p:nvSpPr>
          <p:cNvPr id="5" name="矩形 4"/>
          <p:cNvSpPr/>
          <p:nvPr userDrawn="1"/>
        </p:nvSpPr>
        <p:spPr>
          <a:xfrm>
            <a:off x="0" y="680550"/>
            <a:ext cx="1619250" cy="179387"/>
          </a:xfrm>
          <a:prstGeom prst="rect">
            <a:avLst/>
          </a:prstGeom>
          <a:solidFill>
            <a:srgbClr val="487AB5"/>
          </a:solidFill>
          <a:ln w="12700">
            <a:noFill/>
          </a:ln>
        </p:spPr>
        <p:txBody>
          <a:bodyPr lIns="91438" tIns="45719" rIns="91438" bIns="45719" anchor="ctr" anchorCtr="0"/>
          <a:lstStyle/>
          <a:p>
            <a:pPr lvl="0" algn="ctr" eaLnBrk="1" hangingPunct="1"/>
            <a:endParaRPr lang="zh-CN" altLang="zh-CN" dirty="0">
              <a:solidFill>
                <a:srgbClr val="FFFFFF"/>
              </a:solidFill>
              <a:latin typeface="方正兰亭细黑_GBK"/>
              <a:ea typeface="方正兰亭细黑_GBK"/>
            </a:endParaRPr>
          </a:p>
        </p:txBody>
      </p:sp>
      <p:sp>
        <p:nvSpPr>
          <p:cNvPr id="6" name="矩形 5"/>
          <p:cNvSpPr/>
          <p:nvPr userDrawn="1"/>
        </p:nvSpPr>
        <p:spPr>
          <a:xfrm>
            <a:off x="1619250" y="680550"/>
            <a:ext cx="10572750" cy="179387"/>
          </a:xfrm>
          <a:prstGeom prst="rect">
            <a:avLst/>
          </a:prstGeom>
          <a:solidFill>
            <a:srgbClr val="D8D8D8"/>
          </a:solidFill>
          <a:ln w="12700">
            <a:noFill/>
          </a:ln>
        </p:spPr>
        <p:txBody>
          <a:bodyPr lIns="91438" tIns="45719" rIns="91438" bIns="45719" anchor="ctr" anchorCtr="0"/>
          <a:lstStyle/>
          <a:p>
            <a:pPr lvl="0" algn="ctr" eaLnBrk="1" hangingPunct="1"/>
            <a:endParaRPr lang="zh-CN" altLang="zh-CN" dirty="0">
              <a:solidFill>
                <a:srgbClr val="FFFFFF"/>
              </a:solidFill>
              <a:latin typeface="方正兰亭细黑_GBK"/>
              <a:ea typeface="方正兰亭细黑_GBK"/>
            </a:endParaRPr>
          </a:p>
        </p:txBody>
      </p:sp>
      <p:sp>
        <p:nvSpPr>
          <p:cNvPr id="9" name="矩形 8"/>
          <p:cNvSpPr/>
          <p:nvPr userDrawn="1"/>
        </p:nvSpPr>
        <p:spPr>
          <a:xfrm>
            <a:off x="114299" y="173414"/>
            <a:ext cx="200975" cy="507136"/>
          </a:xfrm>
          <a:prstGeom prst="rect">
            <a:avLst/>
          </a:prstGeom>
          <a:solidFill>
            <a:srgbClr val="4943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nvSpPr>
        <p:spPr>
          <a:xfrm>
            <a:off x="349310" y="173414"/>
            <a:ext cx="109088" cy="50713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p:spPr>
        <p:txBody>
          <a:bodyPr/>
          <a:lstStyle/>
          <a:p>
            <a:fld id="{82F288E0-7875-42C4-84C8-98DBBD3BF4D2}" type="datetimeFigureOut">
              <a:rPr lang="zh-CN" altLang="en-US" smtClean="0"/>
            </a:fld>
            <a:endParaRPr lang="zh-CN" altLang="en-US"/>
          </a:p>
        </p:txBody>
      </p:sp>
      <p:sp>
        <p:nvSpPr>
          <p:cNvPr id="3" name="页脚占位符 2"/>
          <p:cNvSpPr>
            <a:spLocks noGrp="1"/>
          </p:cNvSpPr>
          <p:nvPr>
            <p:ph type="ftr" sz="quarter" idx="11"/>
          </p:nvPr>
        </p:nvSpPr>
        <p:spPr>
          <a:xfrm>
            <a:off x="4038600" y="6356350"/>
            <a:ext cx="4114800" cy="365125"/>
          </a:xfrm>
        </p:spPr>
        <p:txBody>
          <a:bodyPr/>
          <a:lstStyle/>
          <a:p>
            <a:endParaRPr lang="zh-CN" altLang="en-US"/>
          </a:p>
        </p:txBody>
      </p:sp>
      <p:sp>
        <p:nvSpPr>
          <p:cNvPr id="4" name="灯片编号占位符 3"/>
          <p:cNvSpPr>
            <a:spLocks noGrp="1"/>
          </p:cNvSpPr>
          <p:nvPr>
            <p:ph type="sldNum" sz="quarter" idx="12"/>
          </p:nvPr>
        </p:nvSpPr>
        <p:spPr>
          <a:xfrm>
            <a:off x="8610600" y="6356350"/>
            <a:ext cx="2743200" cy="365125"/>
          </a:xfrm>
        </p:spPr>
        <p:txBody>
          <a:bodyPr/>
          <a:lstStyle/>
          <a:p>
            <a:fld id="{7D9BB5D0-35E4-459D-AEF3-FE4D7C45CC19}" type="slidenum">
              <a:rPr lang="zh-CN" altLang="en-US" smtClean="0"/>
            </a:fld>
            <a:endParaRPr lang="zh-CN" alt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userDrawn="1">
  <p:cSld name="2_Custom Layout">
    <p:spTree>
      <p:nvGrpSpPr>
        <p:cNvPr id="1" name=""/>
        <p:cNvGrpSpPr/>
        <p:nvPr/>
      </p:nvGrpSpPr>
      <p:grpSpPr>
        <a:xfrm>
          <a:off x="0" y="0"/>
          <a:ext cx="0" cy="0"/>
          <a:chOff x="0" y="0"/>
          <a:chExt cx="0" cy="0"/>
        </a:xfrm>
      </p:grpSpPr>
    </p:spTree>
  </p:cSld>
  <p:clrMapOvr>
    <a:masterClrMapping/>
  </p:clrMapOvr>
  <p:transition/>
</p:sldLayout>
</file>

<file path=ppt/slideMasters/_rels/slideMaster1.xml.rels><?xml version="1.0" encoding="UTF-8" standalone="yes"?>
<Relationships xmlns="http://schemas.openxmlformats.org/package/2006/relationships"><Relationship Id="rId9" Type="http://schemas.openxmlformats.org/officeDocument/2006/relationships/image" Target="../media/image2.jpeg"/><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image" Target="../media/image3.jpeg"/><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图片 6"/>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pic>
        <p:nvPicPr>
          <p:cNvPr id="2" name="图片 1" descr="图片1"/>
          <p:cNvPicPr>
            <a:picLocks noChangeAspect="1"/>
          </p:cNvPicPr>
          <p:nvPr userDrawn="1"/>
        </p:nvPicPr>
        <p:blipFill>
          <a:blip r:embed="rId10"/>
          <a:stretch>
            <a:fillRect/>
          </a:stretch>
        </p:blipFill>
        <p:spPr>
          <a:xfrm>
            <a:off x="0" y="0"/>
            <a:ext cx="1227264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8.xml"/><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8" Type="http://schemas.openxmlformats.org/officeDocument/2006/relationships/notesSlide" Target="../notesSlides/notesSlide2.xml"/><Relationship Id="rId17" Type="http://schemas.openxmlformats.org/officeDocument/2006/relationships/slideLayout" Target="../slideLayouts/slideLayout8.xml"/><Relationship Id="rId16" Type="http://schemas.openxmlformats.org/officeDocument/2006/relationships/image" Target="../media/image4.png"/><Relationship Id="rId15" Type="http://schemas.openxmlformats.org/officeDocument/2006/relationships/tags" Target="../tags/tag15.xml"/><Relationship Id="rId14" Type="http://schemas.openxmlformats.org/officeDocument/2006/relationships/tags" Target="../tags/tag14.xml"/><Relationship Id="rId13" Type="http://schemas.openxmlformats.org/officeDocument/2006/relationships/tags" Target="../tags/tag13.xml"/><Relationship Id="rId12" Type="http://schemas.openxmlformats.org/officeDocument/2006/relationships/tags" Target="../tags/tag12.xml"/><Relationship Id="rId11" Type="http://schemas.openxmlformats.org/officeDocument/2006/relationships/tags" Target="../tags/tag11.xml"/><Relationship Id="rId10" Type="http://schemas.openxmlformats.org/officeDocument/2006/relationships/tags" Target="../tags/tag10.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8.xml"/><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6" Type="http://schemas.openxmlformats.org/officeDocument/2006/relationships/notesSlide" Target="../notesSlides/notesSlide4.xml"/><Relationship Id="rId5" Type="http://schemas.openxmlformats.org/officeDocument/2006/relationships/slideLayout" Target="../slideLayouts/slideLayout8.xml"/><Relationship Id="rId4" Type="http://schemas.openxmlformats.org/officeDocument/2006/relationships/tags" Target="../tags/tag18.xml"/><Relationship Id="rId3" Type="http://schemas.openxmlformats.org/officeDocument/2006/relationships/image" Target="../media/image4.png"/><Relationship Id="rId2" Type="http://schemas.openxmlformats.org/officeDocument/2006/relationships/tags" Target="../tags/tag17.xml"/><Relationship Id="rId1" Type="http://schemas.openxmlformats.org/officeDocument/2006/relationships/tags" Target="../tags/tag16.xml"/></Relationships>
</file>

<file path=ppt/slides/_rels/slide5.xml.rels><?xml version="1.0" encoding="UTF-8" standalone="yes"?>
<Relationships xmlns="http://schemas.openxmlformats.org/package/2006/relationships"><Relationship Id="rId9" Type="http://schemas.openxmlformats.org/officeDocument/2006/relationships/tags" Target="../tags/tag26.xml"/><Relationship Id="rId8" Type="http://schemas.openxmlformats.org/officeDocument/2006/relationships/tags" Target="../tags/tag25.xml"/><Relationship Id="rId7" Type="http://schemas.openxmlformats.org/officeDocument/2006/relationships/tags" Target="../tags/tag24.xml"/><Relationship Id="rId6" Type="http://schemas.openxmlformats.org/officeDocument/2006/relationships/tags" Target="../tags/tag23.xml"/><Relationship Id="rId5" Type="http://schemas.openxmlformats.org/officeDocument/2006/relationships/image" Target="../media/image4.png"/><Relationship Id="rId4" Type="http://schemas.openxmlformats.org/officeDocument/2006/relationships/tags" Target="../tags/tag22.xml"/><Relationship Id="rId3" Type="http://schemas.openxmlformats.org/officeDocument/2006/relationships/tags" Target="../tags/tag21.xml"/><Relationship Id="rId2" Type="http://schemas.openxmlformats.org/officeDocument/2006/relationships/tags" Target="../tags/tag20.xml"/><Relationship Id="rId15" Type="http://schemas.openxmlformats.org/officeDocument/2006/relationships/notesSlide" Target="../notesSlides/notesSlide5.xml"/><Relationship Id="rId14" Type="http://schemas.openxmlformats.org/officeDocument/2006/relationships/slideLayout" Target="../slideLayouts/slideLayout8.xml"/><Relationship Id="rId13" Type="http://schemas.openxmlformats.org/officeDocument/2006/relationships/tags" Target="../tags/tag30.xml"/><Relationship Id="rId12" Type="http://schemas.openxmlformats.org/officeDocument/2006/relationships/tags" Target="../tags/tag29.xml"/><Relationship Id="rId11" Type="http://schemas.openxmlformats.org/officeDocument/2006/relationships/tags" Target="../tags/tag28.xml"/><Relationship Id="rId10" Type="http://schemas.openxmlformats.org/officeDocument/2006/relationships/tags" Target="../tags/tag27.xml"/><Relationship Id="rId1" Type="http://schemas.openxmlformats.org/officeDocument/2006/relationships/tags" Target="../tags/tag19.xml"/></Relationships>
</file>

<file path=ppt/slides/_rels/slide6.xml.rels><?xml version="1.0" encoding="UTF-8" standalone="yes"?>
<Relationships xmlns="http://schemas.openxmlformats.org/package/2006/relationships"><Relationship Id="rId9" Type="http://schemas.openxmlformats.org/officeDocument/2006/relationships/tags" Target="../tags/tag36.xml"/><Relationship Id="rId8" Type="http://schemas.openxmlformats.org/officeDocument/2006/relationships/tags" Target="../tags/tag35.xml"/><Relationship Id="rId7" Type="http://schemas.openxmlformats.org/officeDocument/2006/relationships/tags" Target="../tags/tag34.xml"/><Relationship Id="rId6" Type="http://schemas.openxmlformats.org/officeDocument/2006/relationships/image" Target="../media/image4.png"/><Relationship Id="rId5" Type="http://schemas.openxmlformats.org/officeDocument/2006/relationships/tags" Target="../tags/tag33.xml"/><Relationship Id="rId4" Type="http://schemas.openxmlformats.org/officeDocument/2006/relationships/image" Target="../media/image6.svg"/><Relationship Id="rId3" Type="http://schemas.openxmlformats.org/officeDocument/2006/relationships/image" Target="../media/image5.png"/><Relationship Id="rId2" Type="http://schemas.openxmlformats.org/officeDocument/2006/relationships/tags" Target="../tags/tag32.xml"/><Relationship Id="rId12" Type="http://schemas.openxmlformats.org/officeDocument/2006/relationships/notesSlide" Target="../notesSlides/notesSlide6.xml"/><Relationship Id="rId11" Type="http://schemas.openxmlformats.org/officeDocument/2006/relationships/slideLayout" Target="../slideLayouts/slideLayout8.xml"/><Relationship Id="rId10" Type="http://schemas.openxmlformats.org/officeDocument/2006/relationships/tags" Target="../tags/tag37.xml"/><Relationship Id="rId1" Type="http://schemas.openxmlformats.org/officeDocument/2006/relationships/tags" Target="../tags/tag31.xml"/></Relationships>
</file>

<file path=ppt/slides/_rels/slide7.xml.rels><?xml version="1.0" encoding="UTF-8" standalone="yes"?>
<Relationships xmlns="http://schemas.openxmlformats.org/package/2006/relationships"><Relationship Id="rId9" Type="http://schemas.openxmlformats.org/officeDocument/2006/relationships/notesSlide" Target="../notesSlides/notesSlide7.xml"/><Relationship Id="rId8" Type="http://schemas.openxmlformats.org/officeDocument/2006/relationships/slideLayout" Target="../slideLayouts/slideLayout8.xml"/><Relationship Id="rId7" Type="http://schemas.openxmlformats.org/officeDocument/2006/relationships/tags" Target="../tags/tag43.xml"/><Relationship Id="rId6" Type="http://schemas.openxmlformats.org/officeDocument/2006/relationships/image" Target="../media/image4.png"/><Relationship Id="rId5" Type="http://schemas.openxmlformats.org/officeDocument/2006/relationships/tags" Target="../tags/tag42.xml"/><Relationship Id="rId4" Type="http://schemas.openxmlformats.org/officeDocument/2006/relationships/tags" Target="../tags/tag41.xml"/><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tags" Target="../tags/tag38.xml"/></Relationships>
</file>

<file path=ppt/slides/_rels/slide8.xml.rels><?xml version="1.0" encoding="UTF-8" standalone="yes"?>
<Relationships xmlns="http://schemas.openxmlformats.org/package/2006/relationships"><Relationship Id="rId9" Type="http://schemas.openxmlformats.org/officeDocument/2006/relationships/tags" Target="../tags/tag49.xml"/><Relationship Id="rId8" Type="http://schemas.openxmlformats.org/officeDocument/2006/relationships/tags" Target="../tags/tag48.xml"/><Relationship Id="rId7" Type="http://schemas.openxmlformats.org/officeDocument/2006/relationships/image" Target="../media/image8.svg"/><Relationship Id="rId6" Type="http://schemas.openxmlformats.org/officeDocument/2006/relationships/image" Target="../media/image7.png"/><Relationship Id="rId5" Type="http://schemas.openxmlformats.org/officeDocument/2006/relationships/tags" Target="../tags/tag47.xml"/><Relationship Id="rId4" Type="http://schemas.openxmlformats.org/officeDocument/2006/relationships/tags" Target="../tags/tag46.xml"/><Relationship Id="rId3" Type="http://schemas.openxmlformats.org/officeDocument/2006/relationships/tags" Target="../tags/tag45.xml"/><Relationship Id="rId2" Type="http://schemas.openxmlformats.org/officeDocument/2006/relationships/image" Target="../media/image4.png"/><Relationship Id="rId13" Type="http://schemas.openxmlformats.org/officeDocument/2006/relationships/notesSlide" Target="../notesSlides/notesSlide8.xml"/><Relationship Id="rId12" Type="http://schemas.openxmlformats.org/officeDocument/2006/relationships/slideLayout" Target="../slideLayouts/slideLayout8.xml"/><Relationship Id="rId11" Type="http://schemas.openxmlformats.org/officeDocument/2006/relationships/image" Target="../media/image10.svg"/><Relationship Id="rId10" Type="http://schemas.openxmlformats.org/officeDocument/2006/relationships/image" Target="../media/image9.png"/><Relationship Id="rId1" Type="http://schemas.openxmlformats.org/officeDocument/2006/relationships/tags" Target="../tags/tag44.xml"/></Relationships>
</file>

<file path=ppt/slides/_rels/slide9.xml.rels><?xml version="1.0" encoding="UTF-8" standalone="yes"?>
<Relationships xmlns="http://schemas.openxmlformats.org/package/2006/relationships"><Relationship Id="rId9" Type="http://schemas.openxmlformats.org/officeDocument/2006/relationships/tags" Target="../tags/tag58.xml"/><Relationship Id="rId8" Type="http://schemas.openxmlformats.org/officeDocument/2006/relationships/tags" Target="../tags/tag57.xml"/><Relationship Id="rId7" Type="http://schemas.openxmlformats.org/officeDocument/2006/relationships/tags" Target="../tags/tag56.xml"/><Relationship Id="rId6" Type="http://schemas.openxmlformats.org/officeDocument/2006/relationships/tags" Target="../tags/tag55.xml"/><Relationship Id="rId5" Type="http://schemas.openxmlformats.org/officeDocument/2006/relationships/tags" Target="../tags/tag54.xml"/><Relationship Id="rId4" Type="http://schemas.openxmlformats.org/officeDocument/2006/relationships/tags" Target="../tags/tag53.xml"/><Relationship Id="rId3" Type="http://schemas.openxmlformats.org/officeDocument/2006/relationships/tags" Target="../tags/tag52.xml"/><Relationship Id="rId2" Type="http://schemas.openxmlformats.org/officeDocument/2006/relationships/tags" Target="../tags/tag51.xml"/><Relationship Id="rId15" Type="http://schemas.openxmlformats.org/officeDocument/2006/relationships/notesSlide" Target="../notesSlides/notesSlide9.xml"/><Relationship Id="rId14" Type="http://schemas.openxmlformats.org/officeDocument/2006/relationships/slideLayout" Target="../slideLayouts/slideLayout8.xml"/><Relationship Id="rId13" Type="http://schemas.openxmlformats.org/officeDocument/2006/relationships/image" Target="../media/image4.png"/><Relationship Id="rId12" Type="http://schemas.openxmlformats.org/officeDocument/2006/relationships/tags" Target="../tags/tag61.xml"/><Relationship Id="rId11" Type="http://schemas.openxmlformats.org/officeDocument/2006/relationships/tags" Target="../tags/tag60.xml"/><Relationship Id="rId10" Type="http://schemas.openxmlformats.org/officeDocument/2006/relationships/tags" Target="../tags/tag59.xml"/><Relationship Id="rId1" Type="http://schemas.openxmlformats.org/officeDocument/2006/relationships/tags" Target="../tags/tag5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2128520"/>
            <a:ext cx="12192000" cy="1221740"/>
          </a:xfrm>
          <a:prstGeom prst="rect">
            <a:avLst/>
          </a:prstGeom>
          <a:solidFill>
            <a:srgbClr val="F26534"/>
          </a:solidFill>
          <a:ln w="22225">
            <a:solidFill>
              <a:srgbClr val="FF7D1A"/>
            </a:solidFill>
          </a:ln>
          <a:effectLst>
            <a:outerShdw blurRad="152400" dist="317500" dir="5400000" sx="90000" sy="-1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fontAlgn="auto">
              <a:spcBef>
                <a:spcPts val="0"/>
              </a:spcBef>
              <a:spcAft>
                <a:spcPts val="0"/>
              </a:spcAft>
            </a:pPr>
            <a:r>
              <a:rPr lang="zh-CN" altLang="en-US" sz="5400" dirty="0">
                <a:solidFill>
                  <a:srgbClr val="FFFFFF">
                    <a:lumMod val="95000"/>
                  </a:srgbClr>
                </a:solidFill>
                <a:latin typeface="微软雅黑" panose="020B0503020204020204" charset="-122"/>
                <a:ea typeface="微软雅黑" panose="020B0503020204020204" charset="-122"/>
              </a:rPr>
              <a:t>半夏泻心汤颗粒</a:t>
            </a:r>
            <a:endParaRPr lang="zh-CN" altLang="en-US" sz="5400" dirty="0">
              <a:solidFill>
                <a:srgbClr val="FFFFFF">
                  <a:lumMod val="95000"/>
                </a:srgbClr>
              </a:solidFill>
              <a:latin typeface="微软雅黑" panose="020B0503020204020204" charset="-122"/>
              <a:ea typeface="微软雅黑" panose="020B0503020204020204" charset="-122"/>
            </a:endParaRPr>
          </a:p>
        </p:txBody>
      </p:sp>
      <p:sp>
        <p:nvSpPr>
          <p:cNvPr id="6" name="文本框 5"/>
          <p:cNvSpPr txBox="1"/>
          <p:nvPr/>
        </p:nvSpPr>
        <p:spPr>
          <a:xfrm>
            <a:off x="3206433" y="5649595"/>
            <a:ext cx="5779135" cy="460375"/>
          </a:xfrm>
          <a:prstGeom prst="rect">
            <a:avLst/>
          </a:prstGeom>
          <a:noFill/>
        </p:spPr>
        <p:txBody>
          <a:bodyPr wrap="square" rtlCol="0">
            <a:spAutoFit/>
          </a:bodyPr>
          <a:p>
            <a:pPr algn="ctr"/>
            <a:r>
              <a:rPr lang="zh-CN" altLang="en-US" sz="2400" b="1">
                <a:solidFill>
                  <a:srgbClr val="FF5401"/>
                </a:solidFill>
              </a:rPr>
              <a:t>山西广誉远国药有限公司</a:t>
            </a:r>
            <a:endParaRPr lang="zh-CN" altLang="en-US" sz="2400" b="1">
              <a:solidFill>
                <a:srgbClr val="FF5401"/>
              </a:solidFill>
            </a:endParaRPr>
          </a:p>
        </p:txBody>
      </p:sp>
      <p:pic>
        <p:nvPicPr>
          <p:cNvPr id="3" name="图片 2"/>
          <p:cNvPicPr>
            <a:picLocks noChangeAspect="1"/>
          </p:cNvPicPr>
          <p:nvPr/>
        </p:nvPicPr>
        <p:blipFill>
          <a:blip r:embed="rId1"/>
          <a:stretch>
            <a:fillRect/>
          </a:stretch>
        </p:blipFill>
        <p:spPr>
          <a:xfrm>
            <a:off x="10877550" y="5080"/>
            <a:ext cx="1314450" cy="56642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0" y="0"/>
            <a:ext cx="10767060" cy="572135"/>
          </a:xfrm>
          <a:prstGeom prst="rect">
            <a:avLst/>
          </a:prstGeom>
          <a:solidFill>
            <a:schemeClr val="accent2"/>
          </a:solidFill>
          <a:ln>
            <a:solidFill>
              <a:srgbClr val="FF7D1A"/>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l"/>
            <a:r>
              <a:rPr lang="en-US" altLang="zh-CN" sz="2400" b="1"/>
              <a:t>  </a:t>
            </a:r>
            <a:r>
              <a:rPr lang="zh-CN" sz="2800" b="1"/>
              <a:t>目录</a:t>
            </a:r>
            <a:endParaRPr lang="zh-CN" sz="2800" b="1"/>
          </a:p>
        </p:txBody>
      </p:sp>
      <p:sp>
        <p:nvSpPr>
          <p:cNvPr id="28" name="序号"/>
          <p:cNvSpPr txBox="1"/>
          <p:nvPr>
            <p:custDataLst>
              <p:tags r:id="rId1"/>
            </p:custDataLst>
          </p:nvPr>
        </p:nvSpPr>
        <p:spPr>
          <a:xfrm>
            <a:off x="2350770" y="1546079"/>
            <a:ext cx="1090822" cy="695989"/>
          </a:xfrm>
          <a:prstGeom prst="rect">
            <a:avLst/>
          </a:prstGeom>
          <a:noFill/>
        </p:spPr>
        <p:txBody>
          <a:bodyPr wrap="none" lIns="0" tIns="0" rIns="0" bIns="0" rtlCol="0" anchor="ctr" anchorCtr="0">
            <a:normAutofit/>
          </a:bodyPr>
          <a:p>
            <a:pPr algn="r">
              <a:lnSpc>
                <a:spcPct val="100000"/>
              </a:lnSpc>
            </a:pPr>
            <a:r>
              <a:rPr lang="en-US" sz="4000" b="1" dirty="0">
                <a:solidFill>
                  <a:srgbClr val="FF7D1A"/>
                </a:solidFill>
                <a:latin typeface="+mj-ea"/>
                <a:ea typeface="+mj-ea"/>
                <a:cs typeface="微软雅黑" panose="020B0503020204020204" pitchFamily="34" charset="-120"/>
              </a:rPr>
              <a:t>01</a:t>
            </a:r>
            <a:endParaRPr lang="en-US" sz="4000" b="1" dirty="0">
              <a:solidFill>
                <a:srgbClr val="FF7D1A"/>
              </a:solidFill>
              <a:latin typeface="+mj-ea"/>
              <a:ea typeface="+mj-ea"/>
              <a:cs typeface="微软雅黑" panose="020B0503020204020204" pitchFamily="34" charset="-120"/>
            </a:endParaRPr>
          </a:p>
        </p:txBody>
      </p:sp>
      <p:sp>
        <p:nvSpPr>
          <p:cNvPr id="29" name="项标题"/>
          <p:cNvSpPr txBox="1"/>
          <p:nvPr>
            <p:custDataLst>
              <p:tags r:id="rId2"/>
            </p:custDataLst>
          </p:nvPr>
        </p:nvSpPr>
        <p:spPr>
          <a:xfrm>
            <a:off x="4732346" y="1644159"/>
            <a:ext cx="4167130" cy="499200"/>
          </a:xfrm>
          <a:prstGeom prst="rect">
            <a:avLst/>
          </a:prstGeom>
          <a:noFill/>
        </p:spPr>
        <p:txBody>
          <a:bodyPr wrap="square" lIns="0" tIns="0" rIns="0" bIns="0" rtlCol="0" anchor="ctr" anchorCtr="0">
            <a:noAutofit/>
          </a:bodyPr>
          <a:p>
            <a:pPr algn="r">
              <a:lnSpc>
                <a:spcPct val="100000"/>
              </a:lnSpc>
            </a:pPr>
            <a:r>
              <a:rPr lang="zh-CN" altLang="en-US" sz="2800" b="1" spc="300" dirty="0">
                <a:solidFill>
                  <a:schemeClr val="tx1"/>
                </a:solidFill>
                <a:latin typeface="+mj-ea"/>
                <a:ea typeface="+mj-ea"/>
              </a:rPr>
              <a:t>基本信息</a:t>
            </a:r>
            <a:endParaRPr lang="zh-CN" altLang="en-US" sz="2800" b="1" spc="300" dirty="0">
              <a:solidFill>
                <a:schemeClr val="tx1"/>
              </a:solidFill>
              <a:latin typeface="+mj-ea"/>
              <a:ea typeface="+mj-ea"/>
            </a:endParaRPr>
          </a:p>
        </p:txBody>
      </p:sp>
      <p:sp>
        <p:nvSpPr>
          <p:cNvPr id="30" name="Line 1"/>
          <p:cNvSpPr/>
          <p:nvPr>
            <p:custDataLst>
              <p:tags r:id="rId3"/>
            </p:custDataLst>
          </p:nvPr>
        </p:nvSpPr>
        <p:spPr>
          <a:xfrm>
            <a:off x="2695935" y="2242067"/>
            <a:ext cx="6203541" cy="629"/>
          </a:xfrm>
          <a:prstGeom prst="line">
            <a:avLst/>
          </a:prstGeom>
          <a:noFill/>
          <a:ln w="22225">
            <a:solidFill>
              <a:srgbClr val="FF7D1A">
                <a:alpha val="17000"/>
              </a:srgbClr>
            </a:solidFill>
            <a:prstDash val="solid"/>
          </a:ln>
        </p:spPr>
        <p:txBody>
          <a:bodyPr>
            <a:noAutofit/>
          </a:bodyPr>
          <a:p>
            <a:pPr lvl="0" algn="l">
              <a:buClrTx/>
              <a:buSzTx/>
              <a:buFontTx/>
            </a:pPr>
            <a:endParaRPr lang="zh-CN" altLang="en-US">
              <a:sym typeface="+mn-ea"/>
            </a:endParaRPr>
          </a:p>
        </p:txBody>
      </p:sp>
      <p:sp>
        <p:nvSpPr>
          <p:cNvPr id="32" name="序号"/>
          <p:cNvSpPr txBox="1"/>
          <p:nvPr>
            <p:custDataLst>
              <p:tags r:id="rId4"/>
            </p:custDataLst>
          </p:nvPr>
        </p:nvSpPr>
        <p:spPr>
          <a:xfrm>
            <a:off x="2624261" y="2476579"/>
            <a:ext cx="1090822" cy="695989"/>
          </a:xfrm>
          <a:prstGeom prst="rect">
            <a:avLst/>
          </a:prstGeom>
          <a:noFill/>
        </p:spPr>
        <p:txBody>
          <a:bodyPr wrap="none" lIns="0" tIns="0" rIns="0" bIns="0" rtlCol="0" anchor="ctr" anchorCtr="0">
            <a:normAutofit/>
          </a:bodyPr>
          <a:p>
            <a:pPr algn="r">
              <a:lnSpc>
                <a:spcPct val="100000"/>
              </a:lnSpc>
            </a:pPr>
            <a:r>
              <a:rPr lang="en-US" sz="4000" b="1" dirty="0">
                <a:solidFill>
                  <a:srgbClr val="FF7D1A"/>
                </a:solidFill>
                <a:latin typeface="+mj-ea"/>
                <a:ea typeface="+mj-ea"/>
                <a:cs typeface="微软雅黑" panose="020B0503020204020204" pitchFamily="34" charset="-120"/>
              </a:rPr>
              <a:t>02</a:t>
            </a:r>
            <a:endParaRPr lang="en-US" sz="4000" b="1" dirty="0">
              <a:solidFill>
                <a:srgbClr val="FF7D1A"/>
              </a:solidFill>
              <a:latin typeface="+mj-ea"/>
              <a:ea typeface="+mj-ea"/>
              <a:cs typeface="微软雅黑" panose="020B0503020204020204" pitchFamily="34" charset="-120"/>
            </a:endParaRPr>
          </a:p>
        </p:txBody>
      </p:sp>
      <p:sp>
        <p:nvSpPr>
          <p:cNvPr id="33" name="项标题"/>
          <p:cNvSpPr txBox="1"/>
          <p:nvPr>
            <p:custDataLst>
              <p:tags r:id="rId5"/>
            </p:custDataLst>
          </p:nvPr>
        </p:nvSpPr>
        <p:spPr>
          <a:xfrm>
            <a:off x="5005838" y="2574658"/>
            <a:ext cx="4167130" cy="499200"/>
          </a:xfrm>
          <a:prstGeom prst="rect">
            <a:avLst/>
          </a:prstGeom>
          <a:noFill/>
        </p:spPr>
        <p:txBody>
          <a:bodyPr wrap="square" lIns="0" tIns="0" rIns="0" bIns="0" rtlCol="0" anchor="ctr" anchorCtr="0">
            <a:noAutofit/>
          </a:bodyPr>
          <a:p>
            <a:pPr algn="r">
              <a:lnSpc>
                <a:spcPct val="100000"/>
              </a:lnSpc>
            </a:pPr>
            <a:r>
              <a:rPr lang="zh-CN" altLang="en-US" sz="2800" b="1" spc="300" dirty="0">
                <a:solidFill>
                  <a:schemeClr val="tx1"/>
                </a:solidFill>
                <a:latin typeface="+mj-ea"/>
                <a:ea typeface="+mj-ea"/>
              </a:rPr>
              <a:t>安全性</a:t>
            </a:r>
            <a:endParaRPr lang="zh-CN" altLang="en-US" sz="2800" b="1" spc="300" dirty="0">
              <a:solidFill>
                <a:schemeClr val="tx1"/>
              </a:solidFill>
              <a:latin typeface="+mj-ea"/>
              <a:ea typeface="+mj-ea"/>
            </a:endParaRPr>
          </a:p>
        </p:txBody>
      </p:sp>
      <p:sp>
        <p:nvSpPr>
          <p:cNvPr id="34" name="Line 1"/>
          <p:cNvSpPr/>
          <p:nvPr>
            <p:custDataLst>
              <p:tags r:id="rId6"/>
            </p:custDataLst>
          </p:nvPr>
        </p:nvSpPr>
        <p:spPr>
          <a:xfrm>
            <a:off x="2969427" y="3172567"/>
            <a:ext cx="6203541" cy="629"/>
          </a:xfrm>
          <a:prstGeom prst="line">
            <a:avLst/>
          </a:prstGeom>
          <a:noFill/>
          <a:ln w="22225">
            <a:solidFill>
              <a:srgbClr val="FF7D1A">
                <a:alpha val="17000"/>
              </a:srgbClr>
            </a:solidFill>
            <a:prstDash val="solid"/>
          </a:ln>
        </p:spPr>
        <p:txBody>
          <a:bodyPr>
            <a:noAutofit/>
          </a:bodyPr>
          <a:p>
            <a:pPr lvl="0" algn="l">
              <a:buClrTx/>
              <a:buSzTx/>
              <a:buFontTx/>
            </a:pPr>
            <a:endParaRPr lang="zh-CN" altLang="en-US">
              <a:sym typeface="+mn-ea"/>
            </a:endParaRPr>
          </a:p>
        </p:txBody>
      </p:sp>
      <p:sp>
        <p:nvSpPr>
          <p:cNvPr id="35" name="序号"/>
          <p:cNvSpPr txBox="1"/>
          <p:nvPr>
            <p:custDataLst>
              <p:tags r:id="rId7"/>
            </p:custDataLst>
          </p:nvPr>
        </p:nvSpPr>
        <p:spPr>
          <a:xfrm>
            <a:off x="2888322" y="3407078"/>
            <a:ext cx="1090822" cy="695989"/>
          </a:xfrm>
          <a:prstGeom prst="rect">
            <a:avLst/>
          </a:prstGeom>
          <a:noFill/>
        </p:spPr>
        <p:txBody>
          <a:bodyPr wrap="none" lIns="0" tIns="0" rIns="0" bIns="0" rtlCol="0" anchor="ctr" anchorCtr="0">
            <a:normAutofit/>
          </a:bodyPr>
          <a:p>
            <a:pPr algn="r">
              <a:lnSpc>
                <a:spcPct val="100000"/>
              </a:lnSpc>
            </a:pPr>
            <a:r>
              <a:rPr lang="en-US" sz="4000" b="1" dirty="0">
                <a:solidFill>
                  <a:srgbClr val="FF7D1A"/>
                </a:solidFill>
                <a:latin typeface="+mj-ea"/>
                <a:ea typeface="+mj-ea"/>
                <a:cs typeface="微软雅黑" panose="020B0503020204020204" pitchFamily="34" charset="-120"/>
              </a:rPr>
              <a:t>03</a:t>
            </a:r>
            <a:endParaRPr lang="en-US" sz="4000" b="1" dirty="0">
              <a:solidFill>
                <a:srgbClr val="FF7D1A"/>
              </a:solidFill>
              <a:latin typeface="+mj-ea"/>
              <a:ea typeface="+mj-ea"/>
              <a:cs typeface="微软雅黑" panose="020B0503020204020204" pitchFamily="34" charset="-120"/>
            </a:endParaRPr>
          </a:p>
        </p:txBody>
      </p:sp>
      <p:sp>
        <p:nvSpPr>
          <p:cNvPr id="36" name="项标题"/>
          <p:cNvSpPr txBox="1"/>
          <p:nvPr>
            <p:custDataLst>
              <p:tags r:id="rId8"/>
            </p:custDataLst>
          </p:nvPr>
        </p:nvSpPr>
        <p:spPr>
          <a:xfrm>
            <a:off x="5269898" y="3505158"/>
            <a:ext cx="4167130" cy="499200"/>
          </a:xfrm>
          <a:prstGeom prst="rect">
            <a:avLst/>
          </a:prstGeom>
          <a:noFill/>
        </p:spPr>
        <p:txBody>
          <a:bodyPr wrap="square" lIns="0" tIns="0" rIns="0" bIns="0" rtlCol="0" anchor="ctr" anchorCtr="0">
            <a:noAutofit/>
          </a:bodyPr>
          <a:p>
            <a:pPr algn="r">
              <a:lnSpc>
                <a:spcPct val="100000"/>
              </a:lnSpc>
            </a:pPr>
            <a:r>
              <a:rPr lang="zh-CN" altLang="en-US" sz="2800" b="1" spc="300" dirty="0">
                <a:solidFill>
                  <a:schemeClr val="tx1"/>
                </a:solidFill>
                <a:latin typeface="+mj-ea"/>
                <a:ea typeface="+mj-ea"/>
              </a:rPr>
              <a:t>有效性</a:t>
            </a:r>
            <a:endParaRPr lang="zh-CN" altLang="en-US" sz="2800" b="1" spc="300" dirty="0">
              <a:solidFill>
                <a:schemeClr val="tx1"/>
              </a:solidFill>
              <a:latin typeface="+mj-ea"/>
              <a:ea typeface="+mj-ea"/>
            </a:endParaRPr>
          </a:p>
        </p:txBody>
      </p:sp>
      <p:sp>
        <p:nvSpPr>
          <p:cNvPr id="37" name="Line 1"/>
          <p:cNvSpPr/>
          <p:nvPr>
            <p:custDataLst>
              <p:tags r:id="rId9"/>
            </p:custDataLst>
          </p:nvPr>
        </p:nvSpPr>
        <p:spPr>
          <a:xfrm>
            <a:off x="3233487" y="4103067"/>
            <a:ext cx="6203541" cy="629"/>
          </a:xfrm>
          <a:prstGeom prst="line">
            <a:avLst/>
          </a:prstGeom>
          <a:noFill/>
          <a:ln w="22225">
            <a:solidFill>
              <a:srgbClr val="FF7D1A">
                <a:alpha val="17000"/>
              </a:srgbClr>
            </a:solidFill>
            <a:prstDash val="solid"/>
          </a:ln>
        </p:spPr>
        <p:txBody>
          <a:bodyPr>
            <a:noAutofit/>
          </a:bodyPr>
          <a:p>
            <a:pPr lvl="0" algn="l">
              <a:buClrTx/>
              <a:buSzTx/>
              <a:buFontTx/>
            </a:pPr>
            <a:endParaRPr lang="zh-CN" altLang="en-US">
              <a:sym typeface="+mn-ea"/>
            </a:endParaRPr>
          </a:p>
        </p:txBody>
      </p:sp>
      <p:sp>
        <p:nvSpPr>
          <p:cNvPr id="38" name="序号"/>
          <p:cNvSpPr txBox="1"/>
          <p:nvPr>
            <p:custDataLst>
              <p:tags r:id="rId10"/>
            </p:custDataLst>
          </p:nvPr>
        </p:nvSpPr>
        <p:spPr>
          <a:xfrm>
            <a:off x="3171244" y="4337578"/>
            <a:ext cx="1090822" cy="695989"/>
          </a:xfrm>
          <a:prstGeom prst="rect">
            <a:avLst/>
          </a:prstGeom>
          <a:noFill/>
        </p:spPr>
        <p:txBody>
          <a:bodyPr wrap="none" lIns="0" tIns="0" rIns="0" bIns="0" rtlCol="0" anchor="ctr" anchorCtr="0">
            <a:normAutofit/>
          </a:bodyPr>
          <a:p>
            <a:pPr algn="r">
              <a:lnSpc>
                <a:spcPct val="100000"/>
              </a:lnSpc>
            </a:pPr>
            <a:r>
              <a:rPr lang="en-US" sz="4000" b="1" dirty="0">
                <a:solidFill>
                  <a:srgbClr val="FF7D1A"/>
                </a:solidFill>
                <a:latin typeface="+mj-ea"/>
                <a:ea typeface="+mj-ea"/>
                <a:cs typeface="微软雅黑" panose="020B0503020204020204" pitchFamily="34" charset="-120"/>
              </a:rPr>
              <a:t>04</a:t>
            </a:r>
            <a:endParaRPr lang="en-US" sz="4000" b="1" dirty="0">
              <a:solidFill>
                <a:srgbClr val="FF7D1A"/>
              </a:solidFill>
              <a:latin typeface="+mj-ea"/>
              <a:ea typeface="+mj-ea"/>
              <a:cs typeface="微软雅黑" panose="020B0503020204020204" pitchFamily="34" charset="-120"/>
            </a:endParaRPr>
          </a:p>
        </p:txBody>
      </p:sp>
      <p:sp>
        <p:nvSpPr>
          <p:cNvPr id="39" name="项标题"/>
          <p:cNvSpPr txBox="1"/>
          <p:nvPr>
            <p:custDataLst>
              <p:tags r:id="rId11"/>
            </p:custDataLst>
          </p:nvPr>
        </p:nvSpPr>
        <p:spPr>
          <a:xfrm>
            <a:off x="5552820" y="4435658"/>
            <a:ext cx="4167130" cy="499200"/>
          </a:xfrm>
          <a:prstGeom prst="rect">
            <a:avLst/>
          </a:prstGeom>
          <a:noFill/>
        </p:spPr>
        <p:txBody>
          <a:bodyPr wrap="square" lIns="0" tIns="0" rIns="0" bIns="0" rtlCol="0" anchor="ctr" anchorCtr="0">
            <a:noAutofit/>
          </a:bodyPr>
          <a:p>
            <a:pPr algn="r">
              <a:lnSpc>
                <a:spcPct val="100000"/>
              </a:lnSpc>
            </a:pPr>
            <a:r>
              <a:rPr lang="zh-CN" altLang="en-US" sz="2800" b="1" spc="300" dirty="0">
                <a:solidFill>
                  <a:schemeClr val="tx1"/>
                </a:solidFill>
                <a:latin typeface="+mj-ea"/>
                <a:ea typeface="+mj-ea"/>
              </a:rPr>
              <a:t>创新性</a:t>
            </a:r>
            <a:endParaRPr lang="zh-CN" altLang="en-US" sz="2800" b="1" spc="300" dirty="0">
              <a:solidFill>
                <a:schemeClr val="tx1"/>
              </a:solidFill>
              <a:latin typeface="+mj-ea"/>
              <a:ea typeface="+mj-ea"/>
            </a:endParaRPr>
          </a:p>
        </p:txBody>
      </p:sp>
      <p:sp>
        <p:nvSpPr>
          <p:cNvPr id="40" name="Line 1"/>
          <p:cNvSpPr/>
          <p:nvPr>
            <p:custDataLst>
              <p:tags r:id="rId12"/>
            </p:custDataLst>
          </p:nvPr>
        </p:nvSpPr>
        <p:spPr>
          <a:xfrm>
            <a:off x="3516409" y="5033566"/>
            <a:ext cx="6203541" cy="629"/>
          </a:xfrm>
          <a:prstGeom prst="line">
            <a:avLst/>
          </a:prstGeom>
          <a:noFill/>
          <a:ln w="22225">
            <a:solidFill>
              <a:srgbClr val="FF7D1A">
                <a:alpha val="17000"/>
              </a:srgbClr>
            </a:solidFill>
            <a:prstDash val="solid"/>
          </a:ln>
        </p:spPr>
        <p:txBody>
          <a:bodyPr>
            <a:noAutofit/>
          </a:bodyPr>
          <a:p>
            <a:pPr lvl="0" algn="l">
              <a:buClrTx/>
              <a:buSzTx/>
              <a:buFontTx/>
            </a:pPr>
            <a:endParaRPr lang="zh-CN" altLang="en-US">
              <a:sym typeface="+mn-ea"/>
            </a:endParaRPr>
          </a:p>
        </p:txBody>
      </p:sp>
      <p:sp>
        <p:nvSpPr>
          <p:cNvPr id="41" name="序号"/>
          <p:cNvSpPr txBox="1"/>
          <p:nvPr>
            <p:custDataLst>
              <p:tags r:id="rId13"/>
            </p:custDataLst>
          </p:nvPr>
        </p:nvSpPr>
        <p:spPr>
          <a:xfrm>
            <a:off x="3425874" y="5268078"/>
            <a:ext cx="1090822" cy="695989"/>
          </a:xfrm>
          <a:prstGeom prst="rect">
            <a:avLst/>
          </a:prstGeom>
          <a:noFill/>
        </p:spPr>
        <p:txBody>
          <a:bodyPr wrap="none" lIns="0" tIns="0" rIns="0" bIns="0" rtlCol="0" anchor="ctr" anchorCtr="0">
            <a:normAutofit/>
          </a:bodyPr>
          <a:p>
            <a:pPr algn="r">
              <a:lnSpc>
                <a:spcPct val="100000"/>
              </a:lnSpc>
            </a:pPr>
            <a:r>
              <a:rPr lang="en-US" sz="4000" b="1" dirty="0">
                <a:solidFill>
                  <a:srgbClr val="FF7D1A"/>
                </a:solidFill>
                <a:latin typeface="+mj-ea"/>
                <a:ea typeface="+mj-ea"/>
                <a:cs typeface="微软雅黑" panose="020B0503020204020204" pitchFamily="34" charset="-120"/>
              </a:rPr>
              <a:t>05</a:t>
            </a:r>
            <a:endParaRPr lang="en-US" sz="4000" b="1" dirty="0">
              <a:solidFill>
                <a:srgbClr val="FF7D1A"/>
              </a:solidFill>
              <a:latin typeface="+mj-ea"/>
              <a:ea typeface="+mj-ea"/>
              <a:cs typeface="微软雅黑" panose="020B0503020204020204" pitchFamily="34" charset="-120"/>
            </a:endParaRPr>
          </a:p>
        </p:txBody>
      </p:sp>
      <p:sp>
        <p:nvSpPr>
          <p:cNvPr id="42" name="项标题"/>
          <p:cNvSpPr txBox="1"/>
          <p:nvPr>
            <p:custDataLst>
              <p:tags r:id="rId14"/>
            </p:custDataLst>
          </p:nvPr>
        </p:nvSpPr>
        <p:spPr>
          <a:xfrm>
            <a:off x="5807450" y="5366157"/>
            <a:ext cx="4167130" cy="499200"/>
          </a:xfrm>
          <a:prstGeom prst="rect">
            <a:avLst/>
          </a:prstGeom>
          <a:noFill/>
        </p:spPr>
        <p:txBody>
          <a:bodyPr wrap="square" lIns="0" tIns="0" rIns="0" bIns="0" rtlCol="0" anchor="ctr" anchorCtr="0">
            <a:noAutofit/>
          </a:bodyPr>
          <a:p>
            <a:pPr algn="r">
              <a:lnSpc>
                <a:spcPct val="100000"/>
              </a:lnSpc>
            </a:pPr>
            <a:r>
              <a:rPr lang="zh-CN" altLang="en-US" sz="2800" b="1" spc="300" dirty="0">
                <a:solidFill>
                  <a:schemeClr val="tx1"/>
                </a:solidFill>
                <a:latin typeface="+mj-ea"/>
                <a:ea typeface="+mj-ea"/>
              </a:rPr>
              <a:t>公平性</a:t>
            </a:r>
            <a:endParaRPr lang="zh-CN" altLang="en-US" sz="2800" b="1" spc="300" dirty="0">
              <a:solidFill>
                <a:schemeClr val="tx1"/>
              </a:solidFill>
              <a:latin typeface="+mj-ea"/>
              <a:ea typeface="+mj-ea"/>
            </a:endParaRPr>
          </a:p>
        </p:txBody>
      </p:sp>
      <p:sp>
        <p:nvSpPr>
          <p:cNvPr id="43" name="Line 1"/>
          <p:cNvSpPr/>
          <p:nvPr>
            <p:custDataLst>
              <p:tags r:id="rId15"/>
            </p:custDataLst>
          </p:nvPr>
        </p:nvSpPr>
        <p:spPr>
          <a:xfrm>
            <a:off x="3771039" y="5964066"/>
            <a:ext cx="6203541" cy="629"/>
          </a:xfrm>
          <a:prstGeom prst="line">
            <a:avLst/>
          </a:prstGeom>
          <a:noFill/>
          <a:ln w="22225">
            <a:solidFill>
              <a:srgbClr val="FF7D1A">
                <a:alpha val="17000"/>
              </a:srgbClr>
            </a:solidFill>
            <a:prstDash val="solid"/>
          </a:ln>
        </p:spPr>
        <p:txBody>
          <a:bodyPr>
            <a:noAutofit/>
          </a:bodyPr>
          <a:p>
            <a:pPr lvl="0" algn="l">
              <a:buClrTx/>
              <a:buSzTx/>
              <a:buFontTx/>
            </a:pPr>
            <a:endParaRPr lang="zh-CN" altLang="en-US">
              <a:sym typeface="+mn-ea"/>
            </a:endParaRPr>
          </a:p>
        </p:txBody>
      </p:sp>
      <p:pic>
        <p:nvPicPr>
          <p:cNvPr id="2" name="图片 1"/>
          <p:cNvPicPr>
            <a:picLocks noChangeAspect="1"/>
          </p:cNvPicPr>
          <p:nvPr/>
        </p:nvPicPr>
        <p:blipFill>
          <a:blip r:embed="rId16"/>
          <a:stretch>
            <a:fillRect/>
          </a:stretch>
        </p:blipFill>
        <p:spPr>
          <a:xfrm>
            <a:off x="10877550" y="5080"/>
            <a:ext cx="1314450" cy="56642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0"/>
            <a:ext cx="10767060" cy="571500"/>
          </a:xfrm>
          <a:prstGeom prst="rect">
            <a:avLst/>
          </a:prstGeom>
          <a:solidFill>
            <a:schemeClr val="accent2"/>
          </a:solidFill>
          <a:ln>
            <a:solidFill>
              <a:srgbClr val="FF7D1A"/>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l"/>
            <a:r>
              <a:rPr lang="en-US" altLang="zh-CN" sz="2800" b="1"/>
              <a:t>1.</a:t>
            </a:r>
            <a:r>
              <a:rPr lang="zh-CN" altLang="en-US" sz="2800" b="1"/>
              <a:t>基本信息</a:t>
            </a:r>
            <a:endParaRPr lang="zh-CN" altLang="en-US" sz="2800" b="1"/>
          </a:p>
        </p:txBody>
      </p:sp>
      <p:sp>
        <p:nvSpPr>
          <p:cNvPr id="12" name="文本框 11"/>
          <p:cNvSpPr txBox="1"/>
          <p:nvPr/>
        </p:nvSpPr>
        <p:spPr>
          <a:xfrm>
            <a:off x="480695" y="1173480"/>
            <a:ext cx="11230610" cy="4658995"/>
          </a:xfrm>
          <a:prstGeom prst="rect">
            <a:avLst/>
          </a:prstGeom>
          <a:noFill/>
        </p:spPr>
        <p:txBody>
          <a:bodyPr wrap="square" rtlCol="0" anchor="t">
            <a:noAutofit/>
          </a:bodyPr>
          <a:p>
            <a:pPr marL="285750" indent="-285750">
              <a:lnSpc>
                <a:spcPct val="200000"/>
              </a:lnSpc>
              <a:spcBef>
                <a:spcPts val="0"/>
              </a:spcBef>
              <a:spcAft>
                <a:spcPts val="0"/>
              </a:spcAft>
              <a:buFont typeface="Arial" panose="020B0604020202020204" pitchFamily="34" charset="0"/>
              <a:buChar char="•"/>
            </a:pPr>
            <a:r>
              <a:rPr lang="zh-CN" altLang="en-US" sz="1600">
                <a:sym typeface="+mn-ea"/>
              </a:rPr>
              <a:t>申报目录类别：基本医保目录</a:t>
            </a:r>
            <a:endParaRPr lang="zh-CN" altLang="en-US" sz="1600">
              <a:sym typeface="+mn-ea"/>
            </a:endParaRPr>
          </a:p>
          <a:p>
            <a:pPr marL="285750" indent="-285750">
              <a:lnSpc>
                <a:spcPct val="200000"/>
              </a:lnSpc>
              <a:spcBef>
                <a:spcPts val="0"/>
              </a:spcBef>
              <a:spcAft>
                <a:spcPts val="0"/>
              </a:spcAft>
              <a:buFont typeface="Arial" panose="020B0604020202020204" pitchFamily="34" charset="0"/>
              <a:buChar char="•"/>
            </a:pPr>
            <a:r>
              <a:rPr lang="zh-CN" altLang="en-US" sz="1600">
                <a:solidFill>
                  <a:srgbClr val="000000"/>
                </a:solidFill>
                <a:latin typeface="微软雅黑" panose="020B0503020204020204" charset="-122"/>
                <a:ea typeface="微软雅黑" panose="020B0503020204020204" charset="-122"/>
                <a:cs typeface="微软雅黑" panose="020B0503020204020204" charset="-122"/>
                <a:sym typeface="+mn-ea"/>
              </a:rPr>
              <a:t>通用名：半夏泻心汤颗粒</a:t>
            </a:r>
            <a:endParaRPr lang="zh-CN" altLang="en-US" sz="1600">
              <a:solidFill>
                <a:srgbClr val="000000"/>
              </a:solidFill>
              <a:latin typeface="微软雅黑" panose="020B0503020204020204" charset="-122"/>
              <a:ea typeface="微软雅黑" panose="020B0503020204020204" charset="-122"/>
              <a:cs typeface="微软雅黑" panose="020B0503020204020204" charset="-122"/>
              <a:sym typeface="+mn-ea"/>
            </a:endParaRPr>
          </a:p>
          <a:p>
            <a:pPr marL="285750" indent="-285750">
              <a:lnSpc>
                <a:spcPct val="200000"/>
              </a:lnSpc>
              <a:spcBef>
                <a:spcPts val="0"/>
              </a:spcBef>
              <a:spcAft>
                <a:spcPts val="0"/>
              </a:spcAft>
              <a:buFont typeface="Arial" panose="020B0604020202020204" pitchFamily="34" charset="0"/>
              <a:buChar char="•"/>
            </a:pPr>
            <a:r>
              <a:rPr lang="zh-CN" altLang="en-US" sz="1600">
                <a:sym typeface="+mn-ea"/>
              </a:rPr>
              <a:t>注册规格：</a:t>
            </a:r>
            <a:r>
              <a:rPr lang="zh-CN" altLang="en-US" sz="1600">
                <a:solidFill>
                  <a:srgbClr val="000000"/>
                </a:solidFill>
                <a:latin typeface="微软雅黑" panose="020B0503020204020204" charset="-122"/>
                <a:ea typeface="微软雅黑" panose="020B0503020204020204" charset="-122"/>
                <a:cs typeface="微软雅黑" panose="020B0503020204020204" charset="-122"/>
                <a:sym typeface="+mn-ea"/>
              </a:rPr>
              <a:t>每袋相当于饮片 27.77</a:t>
            </a:r>
            <a:r>
              <a:rPr lang="en-US" altLang="zh-CN" sz="1600">
                <a:solidFill>
                  <a:srgbClr val="000000"/>
                </a:solidFill>
                <a:latin typeface="微软雅黑" panose="020B0503020204020204" charset="-122"/>
                <a:ea typeface="微软雅黑" panose="020B0503020204020204" charset="-122"/>
                <a:cs typeface="微软雅黑" panose="020B0503020204020204" charset="-122"/>
                <a:sym typeface="+mn-ea"/>
              </a:rPr>
              <a:t>g</a:t>
            </a:r>
            <a:endParaRPr lang="zh-CN" altLang="en-US" sz="1400">
              <a:solidFill>
                <a:srgbClr val="000000"/>
              </a:solidFill>
              <a:latin typeface="微软雅黑" panose="020B0503020204020204" charset="-122"/>
              <a:ea typeface="微软雅黑" panose="020B0503020204020204" charset="-122"/>
              <a:cs typeface="微软雅黑" panose="020B0503020204020204" charset="-122"/>
              <a:sym typeface="+mn-ea"/>
            </a:endParaRPr>
          </a:p>
          <a:p>
            <a:pPr marL="285750" indent="-285750">
              <a:lnSpc>
                <a:spcPct val="200000"/>
              </a:lnSpc>
              <a:spcBef>
                <a:spcPts val="0"/>
              </a:spcBef>
              <a:spcAft>
                <a:spcPts val="0"/>
              </a:spcAft>
              <a:buFont typeface="Arial" panose="020B0604020202020204" pitchFamily="34" charset="0"/>
              <a:buChar char="•"/>
            </a:pPr>
            <a:r>
              <a:rPr lang="zh-CN" altLang="en-US" sz="1600">
                <a:solidFill>
                  <a:srgbClr val="000000"/>
                </a:solidFill>
                <a:latin typeface="微软雅黑" panose="020B0503020204020204" charset="-122"/>
                <a:ea typeface="微软雅黑" panose="020B0503020204020204" charset="-122"/>
                <a:cs typeface="微软雅黑" panose="020B0503020204020204" charset="-122"/>
                <a:sym typeface="+mn-ea"/>
              </a:rPr>
              <a:t>中国大陆首次上市时间：</a:t>
            </a:r>
            <a:r>
              <a:rPr lang="en-US" altLang="zh-CN" sz="1600">
                <a:solidFill>
                  <a:srgbClr val="000000"/>
                </a:solidFill>
                <a:latin typeface="微软雅黑" panose="020B0503020204020204" charset="-122"/>
                <a:ea typeface="微软雅黑" panose="020B0503020204020204" charset="-122"/>
                <a:cs typeface="微软雅黑" panose="020B0503020204020204" charset="-122"/>
                <a:sym typeface="+mn-ea"/>
              </a:rPr>
              <a:t>2025</a:t>
            </a:r>
            <a:r>
              <a:rPr lang="zh-CN" altLang="en-US" sz="1600">
                <a:solidFill>
                  <a:srgbClr val="000000"/>
                </a:solidFill>
                <a:latin typeface="微软雅黑" panose="020B0503020204020204" charset="-122"/>
                <a:ea typeface="微软雅黑" panose="020B0503020204020204" charset="-122"/>
                <a:cs typeface="微软雅黑" panose="020B0503020204020204" charset="-122"/>
                <a:sym typeface="+mn-ea"/>
              </a:rPr>
              <a:t>年</a:t>
            </a:r>
            <a:r>
              <a:rPr lang="en-US" altLang="zh-CN" sz="1600">
                <a:solidFill>
                  <a:srgbClr val="000000"/>
                </a:solidFill>
                <a:latin typeface="微软雅黑" panose="020B0503020204020204" charset="-122"/>
                <a:ea typeface="微软雅黑" panose="020B0503020204020204" charset="-122"/>
                <a:cs typeface="微软雅黑" panose="020B0503020204020204" charset="-122"/>
                <a:sym typeface="+mn-ea"/>
              </a:rPr>
              <a:t>12</a:t>
            </a:r>
            <a:r>
              <a:rPr lang="zh-CN" altLang="en-US" sz="1600">
                <a:solidFill>
                  <a:srgbClr val="000000"/>
                </a:solidFill>
                <a:latin typeface="微软雅黑" panose="020B0503020204020204" charset="-122"/>
                <a:ea typeface="微软雅黑" panose="020B0503020204020204" charset="-122"/>
                <a:cs typeface="微软雅黑" panose="020B0503020204020204" charset="-122"/>
                <a:sym typeface="+mn-ea"/>
              </a:rPr>
              <a:t>月</a:t>
            </a:r>
            <a:r>
              <a:rPr lang="en-US" altLang="zh-CN" sz="1600">
                <a:solidFill>
                  <a:srgbClr val="000000"/>
                </a:solidFill>
                <a:latin typeface="微软雅黑" panose="020B0503020204020204" charset="-122"/>
                <a:ea typeface="微软雅黑" panose="020B0503020204020204" charset="-122"/>
                <a:cs typeface="微软雅黑" panose="020B0503020204020204" charset="-122"/>
                <a:sym typeface="+mn-ea"/>
              </a:rPr>
              <a:t>16</a:t>
            </a:r>
            <a:r>
              <a:rPr lang="zh-CN" altLang="en-US" sz="1600">
                <a:solidFill>
                  <a:srgbClr val="000000"/>
                </a:solidFill>
                <a:latin typeface="微软雅黑" panose="020B0503020204020204" charset="-122"/>
                <a:ea typeface="微软雅黑" panose="020B0503020204020204" charset="-122"/>
                <a:cs typeface="微软雅黑" panose="020B0503020204020204" charset="-122"/>
                <a:sym typeface="+mn-ea"/>
              </a:rPr>
              <a:t>日</a:t>
            </a:r>
            <a:endParaRPr lang="zh-CN" altLang="en-US" sz="1600">
              <a:solidFill>
                <a:srgbClr val="000000"/>
              </a:solidFill>
              <a:latin typeface="微软雅黑" panose="020B0503020204020204" charset="-122"/>
              <a:ea typeface="微软雅黑" panose="020B0503020204020204" charset="-122"/>
              <a:cs typeface="微软雅黑" panose="020B0503020204020204" charset="-122"/>
              <a:sym typeface="+mn-ea"/>
            </a:endParaRPr>
          </a:p>
          <a:p>
            <a:pPr marL="285750" indent="-285750">
              <a:lnSpc>
                <a:spcPct val="200000"/>
              </a:lnSpc>
              <a:spcBef>
                <a:spcPts val="0"/>
              </a:spcBef>
              <a:spcAft>
                <a:spcPts val="0"/>
              </a:spcAft>
              <a:buFont typeface="Arial" panose="020B0604020202020204" pitchFamily="34" charset="0"/>
              <a:buChar char="•"/>
            </a:pPr>
            <a:r>
              <a:rPr lang="zh-CN" altLang="en-US" sz="1600">
                <a:solidFill>
                  <a:srgbClr val="000000"/>
                </a:solidFill>
                <a:latin typeface="微软雅黑" panose="020B0503020204020204" charset="-122"/>
                <a:ea typeface="微软雅黑" panose="020B0503020204020204" charset="-122"/>
                <a:cs typeface="微软雅黑" panose="020B0503020204020204" charset="-122"/>
                <a:sym typeface="+mn-ea"/>
              </a:rPr>
              <a:t>目前大陆地区同通用名药品的上市情况：无</a:t>
            </a:r>
            <a:endParaRPr lang="zh-CN" altLang="en-US" sz="1600">
              <a:solidFill>
                <a:srgbClr val="000000"/>
              </a:solidFill>
              <a:latin typeface="微软雅黑" panose="020B0503020204020204" charset="-122"/>
              <a:ea typeface="微软雅黑" panose="020B0503020204020204" charset="-122"/>
              <a:cs typeface="微软雅黑" panose="020B0503020204020204" charset="-122"/>
              <a:sym typeface="+mn-ea"/>
            </a:endParaRPr>
          </a:p>
          <a:p>
            <a:pPr marL="285750" indent="-285750">
              <a:lnSpc>
                <a:spcPct val="200000"/>
              </a:lnSpc>
              <a:spcBef>
                <a:spcPts val="0"/>
              </a:spcBef>
              <a:spcAft>
                <a:spcPts val="0"/>
              </a:spcAft>
              <a:buFont typeface="Arial" panose="020B0604020202020204" pitchFamily="34" charset="0"/>
              <a:buChar char="•"/>
            </a:pPr>
            <a:r>
              <a:rPr lang="zh-CN" altLang="en-US" sz="1600">
                <a:solidFill>
                  <a:srgbClr val="000000"/>
                </a:solidFill>
                <a:latin typeface="微软雅黑" panose="020B0503020204020204" charset="-122"/>
                <a:ea typeface="微软雅黑" panose="020B0503020204020204" charset="-122"/>
                <a:cs typeface="微软雅黑" panose="020B0503020204020204" charset="-122"/>
                <a:sym typeface="+mn-ea"/>
              </a:rPr>
              <a:t>全球首个上市国家</a:t>
            </a:r>
            <a:r>
              <a:rPr lang="en-US" altLang="zh-CN" sz="1600">
                <a:solidFill>
                  <a:srgbClr val="000000"/>
                </a:solidFill>
                <a:latin typeface="微软雅黑" panose="020B0503020204020204" charset="-122"/>
                <a:ea typeface="微软雅黑" panose="020B0503020204020204" charset="-122"/>
                <a:cs typeface="微软雅黑" panose="020B0503020204020204" charset="-122"/>
                <a:sym typeface="+mn-ea"/>
              </a:rPr>
              <a:t>/</a:t>
            </a:r>
            <a:r>
              <a:rPr lang="zh-CN" altLang="en-US" sz="1600">
                <a:solidFill>
                  <a:srgbClr val="000000"/>
                </a:solidFill>
                <a:latin typeface="微软雅黑" panose="020B0503020204020204" charset="-122"/>
                <a:ea typeface="微软雅黑" panose="020B0503020204020204" charset="-122"/>
                <a:cs typeface="微软雅黑" panose="020B0503020204020204" charset="-122"/>
                <a:sym typeface="+mn-ea"/>
              </a:rPr>
              <a:t>地区及上市时间：中国，</a:t>
            </a:r>
            <a:r>
              <a:rPr lang="en-US" altLang="zh-CN" sz="1600">
                <a:solidFill>
                  <a:srgbClr val="000000"/>
                </a:solidFill>
                <a:latin typeface="微软雅黑" panose="020B0503020204020204" charset="-122"/>
                <a:ea typeface="微软雅黑" panose="020B0503020204020204" charset="-122"/>
                <a:cs typeface="微软雅黑" panose="020B0503020204020204" charset="-122"/>
                <a:sym typeface="+mn-ea"/>
              </a:rPr>
              <a:t>2025</a:t>
            </a:r>
            <a:r>
              <a:rPr lang="zh-CN" altLang="en-US" sz="1600">
                <a:solidFill>
                  <a:srgbClr val="000000"/>
                </a:solidFill>
                <a:latin typeface="微软雅黑" panose="020B0503020204020204" charset="-122"/>
                <a:ea typeface="微软雅黑" panose="020B0503020204020204" charset="-122"/>
                <a:cs typeface="微软雅黑" panose="020B0503020204020204" charset="-122"/>
                <a:sym typeface="+mn-ea"/>
              </a:rPr>
              <a:t>年</a:t>
            </a:r>
            <a:r>
              <a:rPr lang="en-US" altLang="zh-CN" sz="1600">
                <a:solidFill>
                  <a:srgbClr val="000000"/>
                </a:solidFill>
                <a:latin typeface="微软雅黑" panose="020B0503020204020204" charset="-122"/>
                <a:ea typeface="微软雅黑" panose="020B0503020204020204" charset="-122"/>
                <a:cs typeface="微软雅黑" panose="020B0503020204020204" charset="-122"/>
                <a:sym typeface="+mn-ea"/>
              </a:rPr>
              <a:t>12</a:t>
            </a:r>
            <a:r>
              <a:rPr lang="zh-CN" altLang="en-US" sz="1600">
                <a:solidFill>
                  <a:srgbClr val="000000"/>
                </a:solidFill>
                <a:latin typeface="微软雅黑" panose="020B0503020204020204" charset="-122"/>
                <a:ea typeface="微软雅黑" panose="020B0503020204020204" charset="-122"/>
                <a:cs typeface="微软雅黑" panose="020B0503020204020204" charset="-122"/>
                <a:sym typeface="+mn-ea"/>
              </a:rPr>
              <a:t>月</a:t>
            </a:r>
            <a:endParaRPr lang="zh-CN" altLang="en-US" sz="1400">
              <a:solidFill>
                <a:srgbClr val="000000"/>
              </a:solidFill>
              <a:latin typeface="微软雅黑" panose="020B0503020204020204" charset="-122"/>
              <a:ea typeface="微软雅黑" panose="020B0503020204020204" charset="-122"/>
              <a:cs typeface="微软雅黑" panose="020B0503020204020204" charset="-122"/>
              <a:sym typeface="+mn-ea"/>
            </a:endParaRPr>
          </a:p>
          <a:p>
            <a:pPr marL="285750" indent="-285750">
              <a:lnSpc>
                <a:spcPct val="200000"/>
              </a:lnSpc>
              <a:spcBef>
                <a:spcPts val="0"/>
              </a:spcBef>
              <a:spcAft>
                <a:spcPts val="0"/>
              </a:spcAft>
              <a:buFont typeface="Arial" panose="020B0604020202020204" pitchFamily="34" charset="0"/>
              <a:buChar char="•"/>
            </a:pPr>
            <a:r>
              <a:rPr lang="zh-CN" altLang="en-US" sz="1600">
                <a:solidFill>
                  <a:srgbClr val="000000"/>
                </a:solidFill>
                <a:latin typeface="微软雅黑" panose="020B0503020204020204" charset="-122"/>
                <a:ea typeface="微软雅黑" panose="020B0503020204020204" charset="-122"/>
                <a:cs typeface="微软雅黑" panose="020B0503020204020204" charset="-122"/>
                <a:sym typeface="+mn-ea"/>
              </a:rPr>
              <a:t>是否为 </a:t>
            </a:r>
            <a:r>
              <a:rPr lang="en-US" altLang="zh-CN" sz="1600">
                <a:solidFill>
                  <a:srgbClr val="000000"/>
                </a:solidFill>
                <a:latin typeface="微软雅黑" panose="020B0503020204020204" charset="-122"/>
                <a:ea typeface="微软雅黑" panose="020B0503020204020204" charset="-122"/>
                <a:cs typeface="微软雅黑" panose="020B0503020204020204" charset="-122"/>
                <a:sym typeface="+mn-ea"/>
              </a:rPr>
              <a:t>OTC </a:t>
            </a:r>
            <a:r>
              <a:rPr lang="zh-CN" altLang="en-US" sz="1600">
                <a:solidFill>
                  <a:srgbClr val="000000"/>
                </a:solidFill>
                <a:latin typeface="微软雅黑" panose="020B0503020204020204" charset="-122"/>
                <a:ea typeface="微软雅黑" panose="020B0503020204020204" charset="-122"/>
                <a:cs typeface="微软雅黑" panose="020B0503020204020204" charset="-122"/>
                <a:sym typeface="+mn-ea"/>
              </a:rPr>
              <a:t>药品：否</a:t>
            </a:r>
            <a:endParaRPr lang="zh-CN" altLang="en-US" sz="1600">
              <a:solidFill>
                <a:srgbClr val="000000"/>
              </a:solidFill>
              <a:latin typeface="微软雅黑" panose="020B0503020204020204" charset="-122"/>
              <a:ea typeface="微软雅黑" panose="020B0503020204020204" charset="-122"/>
              <a:cs typeface="微软雅黑" panose="020B0503020204020204" charset="-122"/>
              <a:sym typeface="+mn-ea"/>
            </a:endParaRPr>
          </a:p>
          <a:p>
            <a:pPr marL="285750" indent="-285750">
              <a:lnSpc>
                <a:spcPct val="200000"/>
              </a:lnSpc>
              <a:spcBef>
                <a:spcPts val="0"/>
              </a:spcBef>
              <a:spcAft>
                <a:spcPts val="0"/>
              </a:spcAft>
              <a:buFont typeface="Arial" panose="020B0604020202020204" pitchFamily="34" charset="0"/>
              <a:buChar char="•"/>
            </a:pPr>
            <a:r>
              <a:rPr lang="zh-CN" altLang="en-US" sz="1600">
                <a:solidFill>
                  <a:srgbClr val="000000"/>
                </a:solidFill>
                <a:latin typeface="微软雅黑" panose="020B0503020204020204" charset="-122"/>
                <a:ea typeface="微软雅黑" panose="020B0503020204020204" charset="-122"/>
                <a:cs typeface="微软雅黑" panose="020B0503020204020204" charset="-122"/>
                <a:sym typeface="+mn-ea"/>
              </a:rPr>
              <a:t>药品注册分类：</a:t>
            </a:r>
            <a:r>
              <a:rPr lang="zh-CN" altLang="en-US" sz="1600" dirty="0">
                <a:latin typeface="+mn-ea"/>
                <a:sym typeface="Arial" panose="020B0604020202020204" pitchFamily="34" charset="0"/>
              </a:rPr>
              <a:t>中药3.1类新药</a:t>
            </a:r>
            <a:r>
              <a:rPr lang="en-US" altLang="zh-CN" sz="1600" dirty="0">
                <a:latin typeface="+mn-ea"/>
                <a:sym typeface="Arial" panose="020B0604020202020204" pitchFamily="34" charset="0"/>
              </a:rPr>
              <a:t>【</a:t>
            </a:r>
            <a:r>
              <a:rPr lang="zh-CN" altLang="en-US" sz="1600" dirty="0">
                <a:latin typeface="+mn-ea"/>
                <a:sym typeface="Arial" panose="020B0604020202020204" pitchFamily="34" charset="0"/>
              </a:rPr>
              <a:t>出自国家中医药管理局</a:t>
            </a:r>
            <a:r>
              <a:rPr lang="en-US" altLang="zh-CN" sz="1600" dirty="0">
                <a:latin typeface="+mn-ea"/>
                <a:sym typeface="Arial" panose="020B0604020202020204" pitchFamily="34" charset="0"/>
              </a:rPr>
              <a:t>《</a:t>
            </a:r>
            <a:r>
              <a:rPr lang="zh-CN" altLang="en-US" sz="1600" dirty="0">
                <a:latin typeface="+mn-ea"/>
                <a:sym typeface="+mn-ea"/>
              </a:rPr>
              <a:t>古代经典名方目录（第一批）</a:t>
            </a:r>
            <a:r>
              <a:rPr lang="en-US" altLang="zh-CN" sz="1600" dirty="0">
                <a:latin typeface="+mn-ea"/>
                <a:sym typeface="Arial" panose="020B0604020202020204" pitchFamily="34" charset="0"/>
              </a:rPr>
              <a:t>》】</a:t>
            </a:r>
            <a:endParaRPr lang="en-US" altLang="zh-CN" sz="1600" dirty="0">
              <a:latin typeface="+mn-ea"/>
              <a:sym typeface="Arial" panose="020B0604020202020204" pitchFamily="34" charset="0"/>
            </a:endParaRPr>
          </a:p>
          <a:p>
            <a:pPr marL="285750" indent="-285750">
              <a:lnSpc>
                <a:spcPct val="200000"/>
              </a:lnSpc>
              <a:spcBef>
                <a:spcPts val="0"/>
              </a:spcBef>
              <a:spcAft>
                <a:spcPts val="0"/>
              </a:spcAft>
              <a:buFont typeface="Arial" panose="020B0604020202020204" pitchFamily="34" charset="0"/>
              <a:buChar char="•"/>
            </a:pPr>
            <a:r>
              <a:rPr lang="zh-CN" altLang="en-US" sz="1600" dirty="0">
                <a:latin typeface="+mn-ea"/>
                <a:sym typeface="Arial" panose="020B0604020202020204" pitchFamily="34" charset="0"/>
              </a:rPr>
              <a:t>处方组成：清半夏</a:t>
            </a:r>
            <a:r>
              <a:rPr lang="en-US" altLang="zh-CN" sz="1600" dirty="0">
                <a:latin typeface="+mn-ea"/>
                <a:sym typeface="Arial" panose="020B0604020202020204" pitchFamily="34" charset="0"/>
              </a:rPr>
              <a:t>、</a:t>
            </a:r>
            <a:r>
              <a:rPr lang="zh-CN" altLang="en-US" sz="1600" dirty="0">
                <a:latin typeface="+mn-ea"/>
                <a:sym typeface="Arial" panose="020B0604020202020204" pitchFamily="34" charset="0"/>
              </a:rPr>
              <a:t>黄芩</a:t>
            </a:r>
            <a:r>
              <a:rPr lang="en-US" altLang="zh-CN" sz="1600" dirty="0">
                <a:latin typeface="+mn-ea"/>
                <a:sym typeface="Arial" panose="020B0604020202020204" pitchFamily="34" charset="0"/>
              </a:rPr>
              <a:t>、</a:t>
            </a:r>
            <a:r>
              <a:rPr lang="zh-CN" altLang="en-US" sz="1600" dirty="0">
                <a:latin typeface="+mn-ea"/>
                <a:sym typeface="Arial" panose="020B0604020202020204" pitchFamily="34" charset="0"/>
              </a:rPr>
              <a:t>干姜</a:t>
            </a:r>
            <a:r>
              <a:rPr lang="en-US" altLang="zh-CN" sz="1600" dirty="0">
                <a:latin typeface="+mn-ea"/>
                <a:sym typeface="Arial" panose="020B0604020202020204" pitchFamily="34" charset="0"/>
              </a:rPr>
              <a:t>、</a:t>
            </a:r>
            <a:r>
              <a:rPr lang="zh-CN" altLang="en-US" sz="1600" dirty="0">
                <a:latin typeface="+mn-ea"/>
                <a:sym typeface="Arial" panose="020B0604020202020204" pitchFamily="34" charset="0"/>
              </a:rPr>
              <a:t>黄连</a:t>
            </a:r>
            <a:r>
              <a:rPr lang="en-US" altLang="zh-CN" sz="1600" dirty="0">
                <a:latin typeface="+mn-ea"/>
                <a:sym typeface="Arial" panose="020B0604020202020204" pitchFamily="34" charset="0"/>
              </a:rPr>
              <a:t>、</a:t>
            </a:r>
            <a:r>
              <a:rPr lang="zh-CN" altLang="en-US" sz="1600" dirty="0">
                <a:latin typeface="+mn-ea"/>
                <a:sym typeface="Arial" panose="020B0604020202020204" pitchFamily="34" charset="0"/>
              </a:rPr>
              <a:t>人参</a:t>
            </a:r>
            <a:r>
              <a:rPr lang="en-US" altLang="zh-CN" sz="1600" dirty="0">
                <a:latin typeface="+mn-ea"/>
                <a:sym typeface="Arial" panose="020B0604020202020204" pitchFamily="34" charset="0"/>
              </a:rPr>
              <a:t>、</a:t>
            </a:r>
            <a:r>
              <a:rPr lang="zh-CN" altLang="en-US" sz="1600" dirty="0">
                <a:latin typeface="+mn-ea"/>
                <a:sym typeface="Arial" panose="020B0604020202020204" pitchFamily="34" charset="0"/>
              </a:rPr>
              <a:t>大枣</a:t>
            </a:r>
            <a:r>
              <a:rPr lang="en-US" altLang="zh-CN" sz="1600" dirty="0">
                <a:latin typeface="+mn-ea"/>
                <a:sym typeface="Arial" panose="020B0604020202020204" pitchFamily="34" charset="0"/>
              </a:rPr>
              <a:t>、</a:t>
            </a:r>
            <a:r>
              <a:rPr lang="zh-CN" altLang="en-US" sz="1600" dirty="0">
                <a:latin typeface="+mn-ea"/>
                <a:sym typeface="Arial" panose="020B0604020202020204" pitchFamily="34" charset="0"/>
              </a:rPr>
              <a:t>炒甘草</a:t>
            </a:r>
            <a:endParaRPr lang="en-US" altLang="zh-CN" sz="1600" dirty="0">
              <a:latin typeface="+mn-ea"/>
              <a:sym typeface="Arial" panose="020B0604020202020204" pitchFamily="34" charset="0"/>
            </a:endParaRPr>
          </a:p>
        </p:txBody>
      </p:sp>
      <p:pic>
        <p:nvPicPr>
          <p:cNvPr id="2" name="图片 1"/>
          <p:cNvPicPr>
            <a:picLocks noChangeAspect="1"/>
          </p:cNvPicPr>
          <p:nvPr/>
        </p:nvPicPr>
        <p:blipFill>
          <a:blip r:embed="rId1"/>
          <a:stretch>
            <a:fillRect/>
          </a:stretch>
        </p:blipFill>
        <p:spPr>
          <a:xfrm>
            <a:off x="10877550" y="5080"/>
            <a:ext cx="1314450" cy="56642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20" name="组合 19"/>
          <p:cNvGrpSpPr/>
          <p:nvPr/>
        </p:nvGrpSpPr>
        <p:grpSpPr>
          <a:xfrm>
            <a:off x="559435" y="976313"/>
            <a:ext cx="1410970" cy="879475"/>
            <a:chOff x="906" y="1681"/>
            <a:chExt cx="2222" cy="1385"/>
          </a:xfrm>
        </p:grpSpPr>
        <p:sp>
          <p:nvSpPr>
            <p:cNvPr id="7" name="圆角矩形 6"/>
            <p:cNvSpPr/>
            <p:nvPr/>
          </p:nvSpPr>
          <p:spPr>
            <a:xfrm>
              <a:off x="906" y="2498"/>
              <a:ext cx="2222" cy="568"/>
            </a:xfrm>
            <a:prstGeom prst="roundRect">
              <a:avLst/>
            </a:prstGeom>
            <a:solidFill>
              <a:schemeClr val="accent2">
                <a:lumMod val="60000"/>
                <a:lumOff val="40000"/>
              </a:schemeClr>
            </a:solidFill>
            <a:ln>
              <a:solidFill>
                <a:schemeClr val="accent2">
                  <a:lumMod val="40000"/>
                  <a:lumOff val="6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1600" b="1" dirty="0">
                  <a:solidFill>
                    <a:schemeClr val="bg1"/>
                  </a:solidFill>
                  <a:latin typeface="Times New Roman" panose="02020603050405020304" pitchFamily="18" charset="0"/>
                  <a:cs typeface="Times New Roman" panose="02020603050405020304" pitchFamily="18" charset="0"/>
                  <a:sym typeface="+mn-ea"/>
                </a:rPr>
                <a:t>功能主治</a:t>
              </a:r>
              <a:endParaRPr lang="zh-CN" altLang="en-US" sz="1600" b="1">
                <a:sym typeface="+mn-ea"/>
              </a:endParaRPr>
            </a:p>
          </p:txBody>
        </p:sp>
        <p:sp>
          <p:nvSpPr>
            <p:cNvPr id="45" name="文本框 56"/>
            <p:cNvSpPr txBox="1"/>
            <p:nvPr>
              <p:custDataLst>
                <p:tags r:id="rId1"/>
              </p:custDataLst>
            </p:nvPr>
          </p:nvSpPr>
          <p:spPr>
            <a:xfrm>
              <a:off x="1211" y="1681"/>
              <a:ext cx="1613" cy="817"/>
            </a:xfrm>
            <a:prstGeom prst="rect">
              <a:avLst/>
            </a:prstGeom>
            <a:noFill/>
          </p:spPr>
          <p:txBody>
            <a:bodyPr wrap="square" rtlCol="0">
              <a:noAutofit/>
            </a:bodyPr>
            <a:p>
              <a:pPr algn="ctr">
                <a:lnSpc>
                  <a:spcPct val="130000"/>
                </a:lnSpc>
                <a:spcBef>
                  <a:spcPts val="0"/>
                </a:spcBef>
                <a:spcAft>
                  <a:spcPts val="0"/>
                </a:spcAft>
              </a:pPr>
              <a:r>
                <a:rPr lang="zh-CN" altLang="en-US" sz="2000" b="1" dirty="0">
                  <a:solidFill>
                    <a:schemeClr val="tx1"/>
                  </a:solidFill>
                  <a:latin typeface="Times New Roman" panose="02020603050405020304" pitchFamily="18" charset="0"/>
                  <a:cs typeface="Times New Roman" panose="02020603050405020304" pitchFamily="18" charset="0"/>
                </a:rPr>
                <a:t>（</a:t>
              </a:r>
              <a:r>
                <a:rPr lang="en-US" altLang="zh-CN" sz="2000" b="1" dirty="0">
                  <a:solidFill>
                    <a:schemeClr val="tx1"/>
                  </a:solidFill>
                  <a:latin typeface="Times New Roman" panose="02020603050405020304" pitchFamily="18" charset="0"/>
                  <a:cs typeface="Times New Roman" panose="02020603050405020304" pitchFamily="18" charset="0"/>
                </a:rPr>
                <a:t>1</a:t>
              </a:r>
              <a:r>
                <a:rPr lang="zh-CN" altLang="en-US" sz="2000" b="1" dirty="0">
                  <a:solidFill>
                    <a:schemeClr val="tx1"/>
                  </a:solidFill>
                  <a:latin typeface="Times New Roman" panose="02020603050405020304" pitchFamily="18" charset="0"/>
                  <a:cs typeface="Times New Roman" panose="02020603050405020304" pitchFamily="18" charset="0"/>
                </a:rPr>
                <a:t>）</a:t>
              </a:r>
              <a:endParaRPr lang="zh-CN" altLang="en-US" sz="2000" b="1" dirty="0">
                <a:solidFill>
                  <a:schemeClr val="tx1"/>
                </a:solidFill>
                <a:latin typeface="Times New Roman" panose="02020603050405020304" pitchFamily="18" charset="0"/>
                <a:cs typeface="Times New Roman" panose="02020603050405020304" pitchFamily="18" charset="0"/>
              </a:endParaRPr>
            </a:p>
          </p:txBody>
        </p:sp>
      </p:grpSp>
      <p:sp>
        <p:nvSpPr>
          <p:cNvPr id="4" name="文本框 3"/>
          <p:cNvSpPr txBox="1"/>
          <p:nvPr/>
        </p:nvSpPr>
        <p:spPr>
          <a:xfrm>
            <a:off x="2444115" y="976630"/>
            <a:ext cx="9192260" cy="975995"/>
          </a:xfrm>
          <a:prstGeom prst="rect">
            <a:avLst/>
          </a:prstGeom>
          <a:noFill/>
        </p:spPr>
        <p:txBody>
          <a:bodyPr wrap="square" rtlCol="0" anchor="t">
            <a:spAutoFit/>
          </a:bodyPr>
          <a:p>
            <a:pPr marL="285750" indent="-285750" fontAlgn="auto">
              <a:lnSpc>
                <a:spcPct val="160000"/>
              </a:lnSpc>
              <a:spcBef>
                <a:spcPts val="0"/>
              </a:spcBef>
              <a:spcAft>
                <a:spcPts val="0"/>
              </a:spcAft>
              <a:buFont typeface="Arial" panose="020B0604020202020204" pitchFamily="34" charset="0"/>
              <a:buChar char="•"/>
            </a:pPr>
            <a:r>
              <a:rPr lang="zh-CN" altLang="en-US" sz="1200">
                <a:sym typeface="+mn-ea"/>
              </a:rPr>
              <a:t>寒热平调，散结除痞。用于寒热互结之痞证。症见心下痞，但满而不痛，或呕吐，肠鸣下利，舌苔腻而微黄。</a:t>
            </a:r>
            <a:endParaRPr lang="zh-CN" altLang="en-US" sz="1200">
              <a:sym typeface="+mn-ea"/>
            </a:endParaRPr>
          </a:p>
          <a:p>
            <a:pPr marL="0" lvl="1" indent="0" fontAlgn="auto">
              <a:lnSpc>
                <a:spcPct val="160000"/>
              </a:lnSpc>
              <a:spcBef>
                <a:spcPts val="0"/>
              </a:spcBef>
              <a:spcAft>
                <a:spcPts val="0"/>
              </a:spcAft>
              <a:buFont typeface="Arial" panose="020B0604020202020204" pitchFamily="34" charset="0"/>
              <a:buNone/>
            </a:pPr>
            <a:r>
              <a:rPr lang="en-US" altLang="zh-CN" sz="1200" dirty="0">
                <a:latin typeface="微软雅黑" panose="020B0503020204020204" charset="-122"/>
                <a:ea typeface="微软雅黑" panose="020B0503020204020204" charset="-122"/>
                <a:sym typeface="+mn-ea"/>
              </a:rPr>
              <a:t>      </a:t>
            </a:r>
            <a:r>
              <a:rPr lang="zh-CN" altLang="en-US" sz="1200" dirty="0">
                <a:latin typeface="微软雅黑" panose="020B0503020204020204" charset="-122"/>
                <a:ea typeface="微软雅黑" panose="020B0503020204020204" charset="-122"/>
                <a:sym typeface="+mn-ea"/>
              </a:rPr>
              <a:t>半夏泻心汤是治疗</a:t>
            </a:r>
            <a:r>
              <a:rPr lang="zh-CN" altLang="en-US" sz="1200" b="1" dirty="0">
                <a:solidFill>
                  <a:srgbClr val="FF0000"/>
                </a:solidFill>
                <a:latin typeface="微软雅黑" panose="020B0503020204020204" charset="-122"/>
                <a:ea typeface="微软雅黑" panose="020B0503020204020204" charset="-122"/>
                <a:sym typeface="+mn-ea"/>
              </a:rPr>
              <a:t>寒热错杂之痞证</a:t>
            </a:r>
            <a:r>
              <a:rPr lang="zh-CN" altLang="en-US" sz="1200" dirty="0">
                <a:latin typeface="微软雅黑" panose="020B0503020204020204" charset="-122"/>
                <a:ea typeface="微软雅黑" panose="020B0503020204020204" charset="-122"/>
                <a:sym typeface="+mn-ea"/>
              </a:rPr>
              <a:t>的经典方剂。可辛开苦降、平调寒热，</a:t>
            </a:r>
            <a:r>
              <a:rPr lang="zh-CN" altLang="en-US" sz="1200" b="1">
                <a:solidFill>
                  <a:srgbClr val="FF0000"/>
                </a:solidFill>
                <a:sym typeface="+mn-ea"/>
              </a:rPr>
              <a:t>有效治疗寒热错杂型胃食管反流病</a:t>
            </a:r>
            <a:r>
              <a:rPr lang="zh-CN" altLang="en-US" sz="1200" dirty="0">
                <a:latin typeface="微软雅黑" panose="020B0503020204020204" charset="-122"/>
                <a:ea typeface="微软雅黑" panose="020B0503020204020204" charset="-122"/>
                <a:sym typeface="+mn-ea"/>
              </a:rPr>
              <a:t>，广泛用于功能性消化不良、肠易激综合征</a:t>
            </a:r>
            <a:r>
              <a:rPr lang="zh-CN" altLang="en-US" sz="1200" b="1" dirty="0">
                <a:solidFill>
                  <a:srgbClr val="FF0000"/>
                </a:solidFill>
                <a:latin typeface="微软雅黑" panose="020B0503020204020204" charset="-122"/>
                <a:ea typeface="微软雅黑" panose="020B0503020204020204" charset="-122"/>
                <a:sym typeface="+mn-ea"/>
              </a:rPr>
              <a:t>等胃肠疾病及重叠症状</a:t>
            </a:r>
            <a:r>
              <a:rPr lang="zh-CN" altLang="en-US" sz="1200" dirty="0">
                <a:latin typeface="微软雅黑" panose="020B0503020204020204" charset="-122"/>
                <a:ea typeface="微软雅黑" panose="020B0503020204020204" charset="-122"/>
                <a:sym typeface="+mn-ea"/>
              </a:rPr>
              <a:t>。</a:t>
            </a:r>
            <a:endParaRPr lang="zh-CN" altLang="en-US" sz="1200" dirty="0">
              <a:latin typeface="微软雅黑" panose="020B0503020204020204" charset="-122"/>
              <a:ea typeface="微软雅黑" panose="020B0503020204020204" charset="-122"/>
              <a:sym typeface="+mn-ea"/>
            </a:endParaRPr>
          </a:p>
        </p:txBody>
      </p:sp>
      <p:grpSp>
        <p:nvGrpSpPr>
          <p:cNvPr id="21" name="组合 20"/>
          <p:cNvGrpSpPr/>
          <p:nvPr/>
        </p:nvGrpSpPr>
        <p:grpSpPr>
          <a:xfrm>
            <a:off x="559435" y="2547938"/>
            <a:ext cx="1410970" cy="871220"/>
            <a:chOff x="784" y="4048"/>
            <a:chExt cx="2222" cy="1372"/>
          </a:xfrm>
        </p:grpSpPr>
        <p:sp>
          <p:nvSpPr>
            <p:cNvPr id="12" name="圆角矩形 11"/>
            <p:cNvSpPr/>
            <p:nvPr/>
          </p:nvSpPr>
          <p:spPr>
            <a:xfrm>
              <a:off x="784" y="4852"/>
              <a:ext cx="2222" cy="568"/>
            </a:xfrm>
            <a:prstGeom prst="roundRect">
              <a:avLst/>
            </a:prstGeom>
            <a:solidFill>
              <a:schemeClr val="accent2">
                <a:lumMod val="60000"/>
                <a:lumOff val="40000"/>
              </a:schemeClr>
            </a:solidFill>
            <a:ln>
              <a:solidFill>
                <a:schemeClr val="accent2">
                  <a:lumMod val="40000"/>
                  <a:lumOff val="6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1600" b="1">
                  <a:sym typeface="+mn-ea"/>
                </a:rPr>
                <a:t>用法用量</a:t>
              </a:r>
              <a:endParaRPr lang="zh-CN" altLang="en-US" sz="1600" b="1">
                <a:sym typeface="+mn-ea"/>
              </a:endParaRPr>
            </a:p>
          </p:txBody>
        </p:sp>
        <p:sp>
          <p:nvSpPr>
            <p:cNvPr id="16" name="文本框 56"/>
            <p:cNvSpPr txBox="1"/>
            <p:nvPr>
              <p:custDataLst>
                <p:tags r:id="rId2"/>
              </p:custDataLst>
            </p:nvPr>
          </p:nvSpPr>
          <p:spPr>
            <a:xfrm>
              <a:off x="1089" y="4048"/>
              <a:ext cx="1613" cy="804"/>
            </a:xfrm>
            <a:prstGeom prst="rect">
              <a:avLst/>
            </a:prstGeom>
            <a:noFill/>
          </p:spPr>
          <p:txBody>
            <a:bodyPr wrap="square" rtlCol="0">
              <a:noAutofit/>
            </a:bodyPr>
            <a:p>
              <a:pPr algn="ctr">
                <a:lnSpc>
                  <a:spcPct val="130000"/>
                </a:lnSpc>
                <a:spcBef>
                  <a:spcPts val="0"/>
                </a:spcBef>
                <a:spcAft>
                  <a:spcPts val="0"/>
                </a:spcAft>
              </a:pPr>
              <a:r>
                <a:rPr lang="zh-CN" altLang="en-US" sz="2000" b="1" dirty="0">
                  <a:solidFill>
                    <a:schemeClr val="tx1"/>
                  </a:solidFill>
                  <a:latin typeface="Times New Roman" panose="02020603050405020304" pitchFamily="18" charset="0"/>
                  <a:cs typeface="Times New Roman" panose="02020603050405020304" pitchFamily="18" charset="0"/>
                </a:rPr>
                <a:t>（</a:t>
              </a:r>
              <a:r>
                <a:rPr lang="en-US" altLang="zh-CN" sz="2000" b="1" dirty="0">
                  <a:solidFill>
                    <a:schemeClr val="tx1"/>
                  </a:solidFill>
                  <a:latin typeface="Times New Roman" panose="02020603050405020304" pitchFamily="18" charset="0"/>
                  <a:cs typeface="Times New Roman" panose="02020603050405020304" pitchFamily="18" charset="0"/>
                </a:rPr>
                <a:t>2</a:t>
              </a:r>
              <a:r>
                <a:rPr lang="zh-CN" altLang="en-US" sz="2000" b="1" dirty="0">
                  <a:solidFill>
                    <a:schemeClr val="tx1"/>
                  </a:solidFill>
                  <a:latin typeface="Times New Roman" panose="02020603050405020304" pitchFamily="18" charset="0"/>
                  <a:cs typeface="Times New Roman" panose="02020603050405020304" pitchFamily="18" charset="0"/>
                </a:rPr>
                <a:t>）</a:t>
              </a:r>
              <a:endParaRPr lang="zh-CN" altLang="en-US" sz="2000" b="1" dirty="0">
                <a:solidFill>
                  <a:schemeClr val="tx1"/>
                </a:solidFill>
                <a:latin typeface="Times New Roman" panose="02020603050405020304" pitchFamily="18" charset="0"/>
                <a:cs typeface="Times New Roman" panose="02020603050405020304" pitchFamily="18" charset="0"/>
              </a:endParaRPr>
            </a:p>
          </p:txBody>
        </p:sp>
      </p:grpSp>
      <p:sp>
        <p:nvSpPr>
          <p:cNvPr id="5" name="文本框 4"/>
          <p:cNvSpPr txBox="1"/>
          <p:nvPr/>
        </p:nvSpPr>
        <p:spPr>
          <a:xfrm>
            <a:off x="2444115" y="2549525"/>
            <a:ext cx="9192260" cy="975995"/>
          </a:xfrm>
          <a:prstGeom prst="rect">
            <a:avLst/>
          </a:prstGeom>
          <a:noFill/>
        </p:spPr>
        <p:txBody>
          <a:bodyPr wrap="square" rtlCol="0" anchor="t">
            <a:spAutoFit/>
          </a:bodyPr>
          <a:p>
            <a:pPr marL="285750" indent="-285750">
              <a:lnSpc>
                <a:spcPct val="160000"/>
              </a:lnSpc>
              <a:spcBef>
                <a:spcPts val="0"/>
              </a:spcBef>
              <a:spcAft>
                <a:spcPts val="0"/>
              </a:spcAft>
              <a:buFont typeface="Arial" panose="020B0604020202020204" pitchFamily="34" charset="0"/>
              <a:buChar char="•"/>
            </a:pPr>
            <a:r>
              <a:rPr lang="zh-CN" altLang="en-US" sz="1200" dirty="0">
                <a:latin typeface="微软雅黑" panose="020B0503020204020204" charset="-122"/>
                <a:ea typeface="微软雅黑" panose="020B0503020204020204" charset="-122"/>
                <a:sym typeface="+mn-ea"/>
              </a:rPr>
              <a:t>开水冲服。一次1~3袋，一日 1~3次，根据临床实际遵医嘱使用。</a:t>
            </a:r>
            <a:endParaRPr lang="zh-CN" altLang="en-US" sz="1200" dirty="0">
              <a:latin typeface="微软雅黑" panose="020B0503020204020204" charset="-122"/>
              <a:ea typeface="微软雅黑" panose="020B0503020204020204" charset="-122"/>
              <a:sym typeface="+mn-ea"/>
            </a:endParaRPr>
          </a:p>
          <a:p>
            <a:pPr indent="0">
              <a:lnSpc>
                <a:spcPct val="160000"/>
              </a:lnSpc>
              <a:spcBef>
                <a:spcPts val="0"/>
              </a:spcBef>
              <a:spcAft>
                <a:spcPts val="0"/>
              </a:spcAft>
              <a:buFont typeface="Arial" panose="020B0604020202020204" pitchFamily="34" charset="0"/>
              <a:buNone/>
            </a:pPr>
            <a:r>
              <a:rPr lang="en-US" altLang="zh-CN" sz="1200" dirty="0">
                <a:latin typeface="微软雅黑" panose="020B0503020204020204" charset="-122"/>
                <a:ea typeface="微软雅黑" panose="020B0503020204020204" charset="-122"/>
                <a:sym typeface="+mn-ea"/>
              </a:rPr>
              <a:t>    (</a:t>
            </a:r>
            <a:r>
              <a:rPr lang="zh-CN" altLang="en-US" sz="1200" dirty="0">
                <a:latin typeface="微软雅黑" panose="020B0503020204020204" charset="-122"/>
                <a:ea typeface="微软雅黑" panose="020B0503020204020204" charset="-122"/>
                <a:sym typeface="+mn-ea"/>
              </a:rPr>
              <a:t>国家发布的古代经典名方关键信息表规定</a:t>
            </a:r>
            <a:r>
              <a:rPr lang="en-US" altLang="zh-CN" sz="1200" baseline="30000" dirty="0">
                <a:latin typeface="微软雅黑" panose="020B0503020204020204" charset="-122"/>
                <a:ea typeface="微软雅黑" panose="020B0503020204020204" charset="-122"/>
                <a:sym typeface="+mn-ea"/>
              </a:rPr>
              <a:t>[1]</a:t>
            </a:r>
            <a:r>
              <a:rPr lang="zh-CN" altLang="en-US" sz="1200" dirty="0">
                <a:latin typeface="微软雅黑" panose="020B0503020204020204" charset="-122"/>
                <a:ea typeface="微软雅黑" panose="020B0503020204020204" charset="-122"/>
                <a:sym typeface="+mn-ea"/>
              </a:rPr>
              <a:t>，根据张仲景方剂服药法中“不必尽剂”、随证变化、灵活施用的特点，日服用次数建议 1-3 次，根据临床实际遵医嘱使用。</a:t>
            </a:r>
            <a:r>
              <a:rPr lang="en-US" altLang="zh-CN" sz="1200" dirty="0">
                <a:latin typeface="微软雅黑" panose="020B0503020204020204" charset="-122"/>
                <a:ea typeface="微软雅黑" panose="020B0503020204020204" charset="-122"/>
                <a:sym typeface="+mn-ea"/>
              </a:rPr>
              <a:t>)</a:t>
            </a:r>
            <a:endParaRPr lang="en-US" altLang="zh-CN" sz="1200" dirty="0">
              <a:latin typeface="微软雅黑" panose="020B0503020204020204" charset="-122"/>
              <a:ea typeface="微软雅黑" panose="020B0503020204020204" charset="-122"/>
              <a:sym typeface="+mn-ea"/>
            </a:endParaRPr>
          </a:p>
        </p:txBody>
      </p:sp>
      <p:sp>
        <p:nvSpPr>
          <p:cNvPr id="9" name="矩形 8"/>
          <p:cNvSpPr/>
          <p:nvPr/>
        </p:nvSpPr>
        <p:spPr>
          <a:xfrm>
            <a:off x="0" y="0"/>
            <a:ext cx="10767060" cy="571500"/>
          </a:xfrm>
          <a:prstGeom prst="rect">
            <a:avLst/>
          </a:prstGeom>
          <a:solidFill>
            <a:schemeClr val="accent2"/>
          </a:solidFill>
          <a:ln>
            <a:solidFill>
              <a:srgbClr val="FF7D1A"/>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l"/>
            <a:r>
              <a:rPr lang="en-US" altLang="zh-CN" sz="2800" b="1"/>
              <a:t>1.</a:t>
            </a:r>
            <a:r>
              <a:rPr lang="zh-CN" altLang="en-US" sz="2800" b="1"/>
              <a:t>基本信息</a:t>
            </a:r>
            <a:endParaRPr lang="zh-CN" altLang="en-US" sz="2800" b="1"/>
          </a:p>
        </p:txBody>
      </p:sp>
      <p:pic>
        <p:nvPicPr>
          <p:cNvPr id="2" name="图片 1"/>
          <p:cNvPicPr>
            <a:picLocks noChangeAspect="1"/>
          </p:cNvPicPr>
          <p:nvPr/>
        </p:nvPicPr>
        <p:blipFill>
          <a:blip r:embed="rId3"/>
          <a:stretch>
            <a:fillRect/>
          </a:stretch>
        </p:blipFill>
        <p:spPr>
          <a:xfrm>
            <a:off x="10877550" y="5080"/>
            <a:ext cx="1314450" cy="566420"/>
          </a:xfrm>
          <a:prstGeom prst="rect">
            <a:avLst/>
          </a:prstGeom>
        </p:spPr>
      </p:pic>
      <p:grpSp>
        <p:nvGrpSpPr>
          <p:cNvPr id="22" name="组合 21"/>
          <p:cNvGrpSpPr/>
          <p:nvPr/>
        </p:nvGrpSpPr>
        <p:grpSpPr>
          <a:xfrm>
            <a:off x="559435" y="4241483"/>
            <a:ext cx="1410970" cy="977900"/>
            <a:chOff x="751" y="7456"/>
            <a:chExt cx="2222" cy="1540"/>
          </a:xfrm>
        </p:grpSpPr>
        <p:sp>
          <p:nvSpPr>
            <p:cNvPr id="17" name="圆角矩形 16"/>
            <p:cNvSpPr/>
            <p:nvPr/>
          </p:nvSpPr>
          <p:spPr>
            <a:xfrm>
              <a:off x="751" y="8290"/>
              <a:ext cx="2222" cy="706"/>
            </a:xfrm>
            <a:prstGeom prst="roundRect">
              <a:avLst/>
            </a:prstGeom>
            <a:solidFill>
              <a:schemeClr val="accent2">
                <a:lumMod val="60000"/>
                <a:lumOff val="40000"/>
              </a:schemeClr>
            </a:solidFill>
            <a:ln>
              <a:solidFill>
                <a:schemeClr val="accent2">
                  <a:lumMod val="40000"/>
                  <a:lumOff val="6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lnSpc>
                  <a:spcPct val="130000"/>
                </a:lnSpc>
                <a:spcBef>
                  <a:spcPts val="0"/>
                </a:spcBef>
                <a:spcAft>
                  <a:spcPts val="0"/>
                </a:spcAft>
                <a:buClrTx/>
                <a:buSzTx/>
                <a:buNone/>
              </a:pPr>
              <a:r>
                <a:rPr lang="zh-CN" altLang="en-US" sz="1400" b="1" dirty="0">
                  <a:solidFill>
                    <a:schemeClr val="bg1"/>
                  </a:solidFill>
                  <a:latin typeface="Times New Roman" panose="02020603050405020304" pitchFamily="18" charset="0"/>
                  <a:cs typeface="Times New Roman" panose="02020603050405020304" pitchFamily="18" charset="0"/>
                  <a:sym typeface="+mn-ea"/>
                </a:rPr>
                <a:t>参照药品建议</a:t>
              </a:r>
              <a:endParaRPr lang="zh-CN" altLang="en-US" sz="1400" b="1" dirty="0">
                <a:solidFill>
                  <a:schemeClr val="bg1"/>
                </a:solidFill>
                <a:latin typeface="Times New Roman" panose="02020603050405020304" pitchFamily="18" charset="0"/>
                <a:cs typeface="Times New Roman" panose="02020603050405020304" pitchFamily="18" charset="0"/>
                <a:sym typeface="+mn-ea"/>
              </a:endParaRPr>
            </a:p>
          </p:txBody>
        </p:sp>
        <p:sp>
          <p:nvSpPr>
            <p:cNvPr id="18" name="文本框 56"/>
            <p:cNvSpPr txBox="1"/>
            <p:nvPr>
              <p:custDataLst>
                <p:tags r:id="rId4"/>
              </p:custDataLst>
            </p:nvPr>
          </p:nvSpPr>
          <p:spPr>
            <a:xfrm>
              <a:off x="1056" y="7456"/>
              <a:ext cx="1612" cy="834"/>
            </a:xfrm>
            <a:prstGeom prst="rect">
              <a:avLst/>
            </a:prstGeom>
            <a:noFill/>
          </p:spPr>
          <p:txBody>
            <a:bodyPr wrap="square" rtlCol="0">
              <a:noAutofit/>
            </a:bodyPr>
            <a:p>
              <a:pPr algn="ctr">
                <a:lnSpc>
                  <a:spcPct val="130000"/>
                </a:lnSpc>
                <a:spcBef>
                  <a:spcPts val="0"/>
                </a:spcBef>
                <a:spcAft>
                  <a:spcPts val="0"/>
                </a:spcAft>
              </a:pPr>
              <a:r>
                <a:rPr lang="zh-CN" altLang="en-US" sz="2000" b="1" dirty="0">
                  <a:solidFill>
                    <a:schemeClr val="tx1"/>
                  </a:solidFill>
                  <a:latin typeface="Times New Roman" panose="02020603050405020304" pitchFamily="18" charset="0"/>
                  <a:cs typeface="Times New Roman" panose="02020603050405020304" pitchFamily="18" charset="0"/>
                </a:rPr>
                <a:t>（</a:t>
              </a:r>
              <a:r>
                <a:rPr lang="en-US" altLang="zh-CN" sz="2000" b="1" dirty="0">
                  <a:solidFill>
                    <a:schemeClr val="tx1"/>
                  </a:solidFill>
                  <a:latin typeface="Times New Roman" panose="02020603050405020304" pitchFamily="18" charset="0"/>
                  <a:cs typeface="Times New Roman" panose="02020603050405020304" pitchFamily="18" charset="0"/>
                </a:rPr>
                <a:t>3</a:t>
              </a:r>
              <a:r>
                <a:rPr lang="zh-CN" altLang="en-US" sz="2000" b="1" dirty="0">
                  <a:solidFill>
                    <a:schemeClr val="tx1"/>
                  </a:solidFill>
                  <a:latin typeface="Times New Roman" panose="02020603050405020304" pitchFamily="18" charset="0"/>
                  <a:cs typeface="Times New Roman" panose="02020603050405020304" pitchFamily="18" charset="0"/>
                </a:rPr>
                <a:t>）</a:t>
              </a:r>
              <a:endParaRPr lang="zh-CN" altLang="en-US" sz="2000" b="1" dirty="0">
                <a:solidFill>
                  <a:schemeClr val="tx1"/>
                </a:solidFill>
                <a:latin typeface="Times New Roman" panose="02020603050405020304" pitchFamily="18" charset="0"/>
                <a:cs typeface="Times New Roman" panose="02020603050405020304" pitchFamily="18" charset="0"/>
              </a:endParaRPr>
            </a:p>
          </p:txBody>
        </p:sp>
      </p:grpSp>
      <p:sp>
        <p:nvSpPr>
          <p:cNvPr id="19" name="文本框 18"/>
          <p:cNvSpPr txBox="1"/>
          <p:nvPr/>
        </p:nvSpPr>
        <p:spPr>
          <a:xfrm>
            <a:off x="2444115" y="3930650"/>
            <a:ext cx="8986520" cy="1845310"/>
          </a:xfrm>
          <a:prstGeom prst="rect">
            <a:avLst/>
          </a:prstGeom>
          <a:noFill/>
        </p:spPr>
        <p:txBody>
          <a:bodyPr wrap="square" rtlCol="0" anchor="t">
            <a:noAutofit/>
          </a:bodyPr>
          <a:p>
            <a:pPr marL="285750" indent="-285750" algn="just">
              <a:lnSpc>
                <a:spcPct val="160000"/>
              </a:lnSpc>
              <a:spcBef>
                <a:spcPts val="0"/>
              </a:spcBef>
              <a:spcAft>
                <a:spcPts val="0"/>
              </a:spcAft>
              <a:buFont typeface="Arial" panose="020B0604020202020204" pitchFamily="34" charset="0"/>
              <a:buChar char="•"/>
            </a:pPr>
            <a:r>
              <a:rPr lang="zh-CN" altLang="en-US" sz="1200">
                <a:sym typeface="+mn-ea"/>
              </a:rPr>
              <a:t>【参照药品】：半夏和胃颗粒</a:t>
            </a:r>
            <a:endParaRPr lang="zh-CN" altLang="en-US" sz="1200">
              <a:solidFill>
                <a:srgbClr val="00B050"/>
              </a:solidFill>
              <a:sym typeface="+mn-ea"/>
            </a:endParaRPr>
          </a:p>
          <a:p>
            <a:pPr marL="285750" indent="-285750" algn="just">
              <a:lnSpc>
                <a:spcPct val="160000"/>
              </a:lnSpc>
              <a:spcBef>
                <a:spcPts val="0"/>
              </a:spcBef>
              <a:spcAft>
                <a:spcPts val="0"/>
              </a:spcAft>
              <a:buFont typeface="Arial" panose="020B0604020202020204" pitchFamily="34" charset="0"/>
              <a:buChar char="•"/>
            </a:pPr>
            <a:r>
              <a:rPr lang="zh-CN" altLang="en-US" sz="1200">
                <a:solidFill>
                  <a:srgbClr val="000000"/>
                </a:solidFill>
                <a:latin typeface="微软雅黑" panose="020B0503020204020204" charset="-122"/>
                <a:ea typeface="微软雅黑" panose="020B0503020204020204" charset="-122"/>
                <a:cs typeface="微软雅黑" panose="020B0503020204020204" charset="-122"/>
                <a:sym typeface="+mn-ea"/>
              </a:rPr>
              <a:t>【选择依据】</a:t>
            </a:r>
            <a:r>
              <a:rPr lang="en-US" altLang="zh-CN" sz="1200">
                <a:solidFill>
                  <a:srgbClr val="000000"/>
                </a:solidFill>
                <a:latin typeface="微软雅黑" panose="020B0503020204020204" charset="-122"/>
                <a:ea typeface="微软雅黑" panose="020B0503020204020204" charset="-122"/>
                <a:cs typeface="微软雅黑" panose="020B0503020204020204" charset="-122"/>
                <a:sym typeface="+mn-ea"/>
              </a:rPr>
              <a:t> </a:t>
            </a:r>
            <a:r>
              <a:rPr lang="zh-CN" altLang="en-US" sz="1200">
                <a:solidFill>
                  <a:srgbClr val="000000"/>
                </a:solidFill>
                <a:latin typeface="微软雅黑" panose="020B0503020204020204" charset="-122"/>
                <a:ea typeface="微软雅黑" panose="020B0503020204020204" charset="-122"/>
                <a:cs typeface="微软雅黑" panose="020B0503020204020204" charset="-122"/>
                <a:sym typeface="+mn-ea"/>
              </a:rPr>
              <a:t>该药为医保药品目录内药品，</a:t>
            </a:r>
            <a:r>
              <a:rPr lang="zh-CN" altLang="en-US" sz="1200" b="1">
                <a:solidFill>
                  <a:srgbClr val="FF0000"/>
                </a:solidFill>
                <a:latin typeface="微软雅黑" panose="020B0503020204020204" charset="-122"/>
                <a:ea typeface="微软雅黑" panose="020B0503020204020204" charset="-122"/>
                <a:cs typeface="微软雅黑" panose="020B0503020204020204" charset="-122"/>
                <a:sym typeface="+mn-ea"/>
              </a:rPr>
              <a:t>组方成份相近</a:t>
            </a:r>
            <a:r>
              <a:rPr lang="zh-CN" altLang="en-US" sz="1200">
                <a:solidFill>
                  <a:srgbClr val="000000"/>
                </a:solidFill>
                <a:latin typeface="微软雅黑" panose="020B0503020204020204" charset="-122"/>
                <a:ea typeface="微软雅黑" panose="020B0503020204020204" charset="-122"/>
                <a:cs typeface="微软雅黑" panose="020B0503020204020204" charset="-122"/>
                <a:sym typeface="+mn-ea"/>
              </a:rPr>
              <a:t>，将经典方半夏泻心汤中的</a:t>
            </a:r>
            <a:r>
              <a:rPr lang="zh-CN" altLang="en-US" sz="1200" b="1">
                <a:solidFill>
                  <a:srgbClr val="FF0000"/>
                </a:solidFill>
                <a:latin typeface="微软雅黑" panose="020B0503020204020204" charset="-122"/>
                <a:ea typeface="微软雅黑" panose="020B0503020204020204" charset="-122"/>
                <a:cs typeface="微软雅黑" panose="020B0503020204020204" charset="-122"/>
                <a:sym typeface="+mn-ea"/>
              </a:rPr>
              <a:t>人参替换成</a:t>
            </a:r>
            <a:r>
              <a:rPr lang="zh-CN" altLang="en-US" sz="1200">
                <a:solidFill>
                  <a:srgbClr val="000000"/>
                </a:solidFill>
                <a:latin typeface="微软雅黑" panose="020B0503020204020204" charset="-122"/>
                <a:ea typeface="微软雅黑" panose="020B0503020204020204" charset="-122"/>
                <a:cs typeface="微软雅黑" panose="020B0503020204020204" charset="-122"/>
                <a:sym typeface="+mn-ea"/>
              </a:rPr>
              <a:t>药性平和的</a:t>
            </a:r>
            <a:r>
              <a:rPr lang="zh-CN" altLang="en-US" sz="1200" b="1">
                <a:solidFill>
                  <a:srgbClr val="FF0000"/>
                </a:solidFill>
                <a:latin typeface="微软雅黑" panose="020B0503020204020204" charset="-122"/>
                <a:ea typeface="微软雅黑" panose="020B0503020204020204" charset="-122"/>
                <a:cs typeface="微软雅黑" panose="020B0503020204020204" charset="-122"/>
                <a:sym typeface="+mn-ea"/>
              </a:rPr>
              <a:t>党参</a:t>
            </a:r>
            <a:r>
              <a:rPr lang="zh-CN" altLang="en-US" sz="1200" b="1">
                <a:solidFill>
                  <a:srgbClr val="000000"/>
                </a:solidFill>
                <a:latin typeface="微软雅黑" panose="020B0503020204020204" charset="-122"/>
                <a:ea typeface="微软雅黑" panose="020B0503020204020204" charset="-122"/>
                <a:cs typeface="微软雅黑" panose="020B0503020204020204" charset="-122"/>
                <a:sym typeface="+mn-ea"/>
              </a:rPr>
              <a:t>；</a:t>
            </a:r>
            <a:r>
              <a:rPr lang="zh-CN" altLang="en-US" sz="1200">
                <a:solidFill>
                  <a:srgbClr val="000000"/>
                </a:solidFill>
                <a:latin typeface="微软雅黑" panose="020B0503020204020204" charset="-122"/>
                <a:ea typeface="微软雅黑" panose="020B0503020204020204" charset="-122"/>
                <a:cs typeface="微软雅黑" panose="020B0503020204020204" charset="-122"/>
                <a:sym typeface="+mn-ea"/>
              </a:rPr>
              <a:t>剂型一致，同为颗粒剂。</a:t>
            </a:r>
            <a:endParaRPr lang="zh-CN" altLang="en-US" sz="1200">
              <a:solidFill>
                <a:srgbClr val="000000"/>
              </a:solidFill>
              <a:latin typeface="微软雅黑" panose="020B0503020204020204" charset="-122"/>
              <a:ea typeface="微软雅黑" panose="020B0503020204020204" charset="-122"/>
              <a:cs typeface="微软雅黑" panose="020B0503020204020204" charset="-122"/>
              <a:sym typeface="+mn-ea"/>
            </a:endParaRPr>
          </a:p>
          <a:p>
            <a:pPr marL="285750" indent="-285750" algn="just">
              <a:lnSpc>
                <a:spcPct val="160000"/>
              </a:lnSpc>
              <a:spcBef>
                <a:spcPts val="0"/>
              </a:spcBef>
              <a:spcAft>
                <a:spcPts val="0"/>
              </a:spcAft>
              <a:buFont typeface="Arial" panose="020B0604020202020204" pitchFamily="34" charset="0"/>
              <a:buChar char="•"/>
            </a:pPr>
            <a:r>
              <a:rPr lang="zh-CN" altLang="en-US" sz="1200">
                <a:solidFill>
                  <a:srgbClr val="000000"/>
                </a:solidFill>
                <a:latin typeface="微软雅黑" panose="020B0503020204020204" charset="-122"/>
                <a:ea typeface="微软雅黑" panose="020B0503020204020204" charset="-122"/>
                <a:cs typeface="微软雅黑" panose="020B0503020204020204" charset="-122"/>
                <a:sym typeface="+mn-ea"/>
              </a:rPr>
              <a:t>【与参照药品相比的优势】：</a:t>
            </a:r>
            <a:r>
              <a:rPr lang="zh-CN" altLang="en-US" sz="1200">
                <a:latin typeface="微软雅黑" panose="020B0503020204020204" charset="-122"/>
                <a:ea typeface="微软雅黑" panose="020B0503020204020204" charset="-122"/>
                <a:cs typeface="微软雅黑" panose="020B0503020204020204" charset="-122"/>
                <a:sym typeface="+mn-ea"/>
              </a:rPr>
              <a:t>半夏泻心汤颗粒严格遵循《伤寒论》</a:t>
            </a:r>
            <a:r>
              <a:rPr lang="zh-CN" altLang="en-US" sz="1200" b="1">
                <a:solidFill>
                  <a:srgbClr val="FF0000"/>
                </a:solidFill>
                <a:latin typeface="微软雅黑" panose="020B0503020204020204" charset="-122"/>
                <a:ea typeface="微软雅黑" panose="020B0503020204020204" charset="-122"/>
                <a:cs typeface="微软雅黑" panose="020B0503020204020204" charset="-122"/>
                <a:sym typeface="+mn-ea"/>
              </a:rPr>
              <a:t>经典原方</a:t>
            </a:r>
            <a:r>
              <a:rPr lang="zh-CN" altLang="en-US" sz="1200">
                <a:latin typeface="微软雅黑" panose="020B0503020204020204" charset="-122"/>
                <a:ea typeface="微软雅黑" panose="020B0503020204020204" charset="-122"/>
                <a:cs typeface="微软雅黑" panose="020B0503020204020204" charset="-122"/>
                <a:sym typeface="+mn-ea"/>
              </a:rPr>
              <a:t>配伍，</a:t>
            </a:r>
            <a:r>
              <a:rPr lang="zh-CN" altLang="en-US" sz="1200" b="1">
                <a:solidFill>
                  <a:srgbClr val="FF0000"/>
                </a:solidFill>
                <a:latin typeface="微软雅黑" panose="020B0503020204020204" charset="-122"/>
                <a:ea typeface="微软雅黑" panose="020B0503020204020204" charset="-122"/>
                <a:cs typeface="微软雅黑" panose="020B0503020204020204" charset="-122"/>
                <a:sym typeface="+mn-ea"/>
              </a:rPr>
              <a:t>用人参佐补，目的是扶助脾胃正气，让寒热药更好发挥作用</a:t>
            </a:r>
            <a:r>
              <a:rPr lang="zh-CN" altLang="en-US" sz="1200">
                <a:latin typeface="微软雅黑" panose="020B0503020204020204" charset="-122"/>
                <a:ea typeface="微软雅黑" panose="020B0503020204020204" charset="-122"/>
                <a:cs typeface="微软雅黑" panose="020B0503020204020204" charset="-122"/>
                <a:sym typeface="+mn-ea"/>
              </a:rPr>
              <a:t>，补而不滞、温而不助热；</a:t>
            </a:r>
            <a:r>
              <a:rPr lang="zh-CN" altLang="en-US" sz="1200">
                <a:latin typeface="微软雅黑" panose="020B0503020204020204" charset="-122"/>
                <a:ea typeface="微软雅黑" panose="020B0503020204020204" charset="-122"/>
                <a:cs typeface="微软雅黑" panose="020B0503020204020204" charset="-122"/>
                <a:sym typeface="+mn-ea"/>
              </a:rPr>
              <a:t>更</a:t>
            </a:r>
            <a:r>
              <a:rPr lang="zh-CN" altLang="en-US" sz="1200" b="1">
                <a:solidFill>
                  <a:srgbClr val="FF0000"/>
                </a:solidFill>
                <a:latin typeface="微软雅黑" panose="020B0503020204020204" charset="-122"/>
                <a:ea typeface="微软雅黑" panose="020B0503020204020204" charset="-122"/>
                <a:cs typeface="微软雅黑" panose="020B0503020204020204" charset="-122"/>
                <a:sym typeface="+mn-ea"/>
              </a:rPr>
              <a:t>侧重虚实、寒热错杂型痞证</a:t>
            </a:r>
            <a:r>
              <a:rPr lang="zh-CN" altLang="en-US" sz="1200">
                <a:latin typeface="微软雅黑" panose="020B0503020204020204" charset="-122"/>
                <a:ea typeface="微软雅黑" panose="020B0503020204020204" charset="-122"/>
                <a:cs typeface="微软雅黑" panose="020B0503020204020204" charset="-122"/>
                <a:sym typeface="+mn-ea"/>
              </a:rPr>
              <a:t>，适合</a:t>
            </a:r>
            <a:r>
              <a:rPr lang="zh-CN" altLang="en-US" sz="1200" b="1">
                <a:solidFill>
                  <a:srgbClr val="FF0000"/>
                </a:solidFill>
                <a:latin typeface="微软雅黑" panose="020B0503020204020204" charset="-122"/>
                <a:ea typeface="微软雅黑" panose="020B0503020204020204" charset="-122"/>
                <a:cs typeface="微软雅黑" panose="020B0503020204020204" charset="-122"/>
                <a:sym typeface="+mn-ea"/>
              </a:rPr>
              <a:t>复杂或重症、复发的难治性的胃肠共病，</a:t>
            </a:r>
            <a:r>
              <a:rPr lang="zh-CN" altLang="en-US" sz="1200">
                <a:latin typeface="微软雅黑" panose="020B0503020204020204" charset="-122"/>
                <a:ea typeface="微软雅黑" panose="020B0503020204020204" charset="-122"/>
                <a:cs typeface="微软雅黑" panose="020B0503020204020204" charset="-122"/>
                <a:sym typeface="+mn-ea"/>
              </a:rPr>
              <a:t>人用经验丰富，</a:t>
            </a:r>
            <a:r>
              <a:rPr lang="zh-CN" altLang="en-US" sz="1200" b="1">
                <a:solidFill>
                  <a:srgbClr val="FF0000"/>
                </a:solidFill>
                <a:latin typeface="微软雅黑" panose="020B0503020204020204" charset="-122"/>
                <a:ea typeface="微软雅黑" panose="020B0503020204020204" charset="-122"/>
                <a:cs typeface="微软雅黑" panose="020B0503020204020204" charset="-122"/>
                <a:sym typeface="+mn-ea"/>
              </a:rPr>
              <a:t>疗效确切</a:t>
            </a:r>
            <a:r>
              <a:rPr lang="zh-CN" altLang="en-US" sz="1200">
                <a:latin typeface="微软雅黑" panose="020B0503020204020204" charset="-122"/>
                <a:ea typeface="微软雅黑" panose="020B0503020204020204" charset="-122"/>
                <a:cs typeface="微软雅黑" panose="020B0503020204020204" charset="-122"/>
                <a:sym typeface="+mn-ea"/>
              </a:rPr>
              <a:t>；而组方最接近的半夏和胃颗粒仅针对单一脾虚胃热型相对较轻的胃病调理。</a:t>
            </a:r>
            <a:endParaRPr lang="zh-CN" altLang="en-US" sz="1200">
              <a:latin typeface="微软雅黑" panose="020B0503020204020204" charset="-122"/>
              <a:ea typeface="微软雅黑" panose="020B0503020204020204" charset="-122"/>
              <a:cs typeface="微软雅黑" panose="020B0503020204020204" charset="-122"/>
              <a:sym typeface="+mn-ea"/>
            </a:endParaRPr>
          </a:p>
          <a:p>
            <a:pPr marL="285750" indent="-285750" algn="just">
              <a:lnSpc>
                <a:spcPct val="160000"/>
              </a:lnSpc>
              <a:spcBef>
                <a:spcPts val="0"/>
              </a:spcBef>
              <a:spcAft>
                <a:spcPts val="0"/>
              </a:spcAft>
              <a:buFont typeface="Arial" panose="020B0604020202020204" pitchFamily="34" charset="0"/>
              <a:buChar char="•"/>
            </a:pPr>
            <a:endParaRPr lang="zh-CN" altLang="en-US" sz="1200">
              <a:solidFill>
                <a:srgbClr val="000000"/>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60000"/>
              </a:lnSpc>
              <a:spcBef>
                <a:spcPts val="0"/>
              </a:spcBef>
              <a:spcAft>
                <a:spcPts val="0"/>
              </a:spcAft>
              <a:buNone/>
            </a:pPr>
            <a:r>
              <a:rPr lang="en-US" altLang="zh-CN" sz="1200">
                <a:solidFill>
                  <a:srgbClr val="000000"/>
                </a:solidFill>
                <a:latin typeface="微软雅黑" panose="020B0503020204020204" charset="-122"/>
                <a:ea typeface="微软雅黑" panose="020B0503020204020204" charset="-122"/>
                <a:cs typeface="微软雅黑" panose="020B0503020204020204" charset="-122"/>
                <a:sym typeface="+mn-ea"/>
              </a:rPr>
              <a:t>        </a:t>
            </a:r>
            <a:endParaRPr lang="en-US" altLang="zh-CN" sz="1200">
              <a:solidFill>
                <a:srgbClr val="000000"/>
              </a:solidFill>
              <a:latin typeface="微软雅黑" panose="020B0503020204020204" charset="-122"/>
              <a:ea typeface="微软雅黑" panose="020B0503020204020204" charset="-122"/>
              <a:cs typeface="微软雅黑" panose="020B0503020204020204" charset="-122"/>
              <a:sym typeface="+mn-ea"/>
            </a:endParaRPr>
          </a:p>
        </p:txBody>
      </p:sp>
      <p:sp>
        <p:nvSpPr>
          <p:cNvPr id="3" name="文本框 2"/>
          <p:cNvSpPr txBox="1"/>
          <p:nvPr/>
        </p:nvSpPr>
        <p:spPr>
          <a:xfrm>
            <a:off x="559435" y="5954395"/>
            <a:ext cx="11132185" cy="213995"/>
          </a:xfrm>
          <a:prstGeom prst="rect">
            <a:avLst/>
          </a:prstGeom>
        </p:spPr>
        <p:txBody>
          <a:bodyPr wrap="square">
            <a:spAutoFit/>
          </a:bodyPr>
          <a:p>
            <a:r>
              <a:rPr lang="en-US" altLang="zh-CN" sz="800">
                <a:solidFill>
                  <a:schemeClr val="tx1"/>
                </a:solidFill>
                <a:latin typeface="微软雅黑" panose="020B0503020204020204" charset="-122"/>
                <a:ea typeface="微软雅黑" panose="020B0503020204020204" charset="-122"/>
                <a:cs typeface="微软雅黑" panose="020B0503020204020204" charset="-122"/>
              </a:rPr>
              <a:t>[1]</a:t>
            </a:r>
            <a:r>
              <a:rPr lang="zh-CN" altLang="en-US" sz="800">
                <a:solidFill>
                  <a:schemeClr val="tx1"/>
                </a:solidFill>
                <a:latin typeface="微软雅黑" panose="020B0503020204020204" charset="-122"/>
                <a:ea typeface="微软雅黑" panose="020B0503020204020204" charset="-122"/>
                <a:cs typeface="微软雅黑" panose="020B0503020204020204" charset="-122"/>
              </a:rPr>
              <a:t>《古代经典名⽅关键信息表（25⾸⽅剂）》</a:t>
            </a:r>
            <a:endParaRPr lang="zh-CN" altLang="en-US" sz="800">
              <a:solidFill>
                <a:schemeClr val="tx1"/>
              </a:solidFill>
              <a:latin typeface="微软雅黑" panose="020B0503020204020204" charset="-122"/>
              <a:ea typeface="微软雅黑" panose="020B0503020204020204" charset="-122"/>
              <a:cs typeface="微软雅黑" panose="020B0503020204020204" charset="-122"/>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8" name="组合 17"/>
          <p:cNvGrpSpPr/>
          <p:nvPr>
            <p:custDataLst>
              <p:tags r:id="rId1"/>
            </p:custDataLst>
          </p:nvPr>
        </p:nvGrpSpPr>
        <p:grpSpPr>
          <a:xfrm>
            <a:off x="711200" y="835660"/>
            <a:ext cx="1685925" cy="1174115"/>
            <a:chOff x="1120" y="1724"/>
            <a:chExt cx="2655" cy="1849"/>
          </a:xfrm>
        </p:grpSpPr>
        <p:sp>
          <p:nvSpPr>
            <p:cNvPr id="4" name="圆角矩形 3"/>
            <p:cNvSpPr/>
            <p:nvPr>
              <p:custDataLst>
                <p:tags r:id="rId2"/>
              </p:custDataLst>
            </p:nvPr>
          </p:nvSpPr>
          <p:spPr>
            <a:xfrm>
              <a:off x="1120" y="2474"/>
              <a:ext cx="2655" cy="1099"/>
            </a:xfrm>
            <a:prstGeom prst="roundRect">
              <a:avLst/>
            </a:prstGeom>
            <a:solidFill>
              <a:schemeClr val="accent2">
                <a:lumMod val="60000"/>
                <a:lumOff val="40000"/>
              </a:schemeClr>
            </a:solidFill>
            <a:ln>
              <a:solidFill>
                <a:schemeClr val="accent2">
                  <a:lumMod val="40000"/>
                  <a:lumOff val="6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lnSpc>
                  <a:spcPct val="130000"/>
                </a:lnSpc>
                <a:spcBef>
                  <a:spcPts val="0"/>
                </a:spcBef>
                <a:spcAft>
                  <a:spcPts val="0"/>
                </a:spcAft>
              </a:pPr>
              <a:r>
                <a:rPr lang="zh-CN" altLang="en-US" sz="1400" b="1" dirty="0">
                  <a:solidFill>
                    <a:schemeClr val="bg1"/>
                  </a:solidFill>
                  <a:latin typeface="Times New Roman" panose="02020603050405020304" pitchFamily="18" charset="0"/>
                  <a:cs typeface="Times New Roman" panose="02020603050405020304" pitchFamily="18" charset="0"/>
                  <a:sym typeface="+mn-ea"/>
                </a:rPr>
                <a:t>所治疗疾病</a:t>
              </a:r>
              <a:endParaRPr lang="zh-CN" altLang="en-US" sz="1400" b="1" dirty="0">
                <a:solidFill>
                  <a:schemeClr val="bg1"/>
                </a:solidFill>
                <a:latin typeface="Times New Roman" panose="02020603050405020304" pitchFamily="18" charset="0"/>
                <a:cs typeface="Times New Roman" panose="02020603050405020304" pitchFamily="18" charset="0"/>
              </a:endParaRPr>
            </a:p>
            <a:p>
              <a:pPr algn="ctr">
                <a:lnSpc>
                  <a:spcPct val="130000"/>
                </a:lnSpc>
                <a:spcBef>
                  <a:spcPts val="0"/>
                </a:spcBef>
                <a:spcAft>
                  <a:spcPts val="0"/>
                </a:spcAft>
              </a:pPr>
              <a:r>
                <a:rPr lang="zh-CN" altLang="en-US" sz="1400" b="1" dirty="0">
                  <a:solidFill>
                    <a:schemeClr val="bg1"/>
                  </a:solidFill>
                  <a:latin typeface="Times New Roman" panose="02020603050405020304" pitchFamily="18" charset="0"/>
                  <a:cs typeface="Times New Roman" panose="02020603050405020304" pitchFamily="18" charset="0"/>
                  <a:sym typeface="+mn-ea"/>
                </a:rPr>
                <a:t>基本情况</a:t>
              </a:r>
              <a:endParaRPr lang="zh-CN" altLang="en-US" sz="1400" b="1" dirty="0">
                <a:solidFill>
                  <a:schemeClr val="bg1"/>
                </a:solidFill>
                <a:latin typeface="Times New Roman" panose="02020603050405020304" pitchFamily="18" charset="0"/>
                <a:cs typeface="Times New Roman" panose="02020603050405020304" pitchFamily="18" charset="0"/>
                <a:sym typeface="+mn-ea"/>
              </a:endParaRPr>
            </a:p>
          </p:txBody>
        </p:sp>
        <p:sp>
          <p:nvSpPr>
            <p:cNvPr id="45" name="文本框 56"/>
            <p:cNvSpPr txBox="1"/>
            <p:nvPr>
              <p:custDataLst>
                <p:tags r:id="rId3"/>
              </p:custDataLst>
            </p:nvPr>
          </p:nvSpPr>
          <p:spPr>
            <a:xfrm>
              <a:off x="1398" y="1724"/>
              <a:ext cx="1990" cy="750"/>
            </a:xfrm>
            <a:prstGeom prst="rect">
              <a:avLst/>
            </a:prstGeom>
            <a:noFill/>
          </p:spPr>
          <p:txBody>
            <a:bodyPr wrap="square" rtlCol="0">
              <a:noAutofit/>
            </a:bodyPr>
            <a:p>
              <a:pPr algn="ctr">
                <a:lnSpc>
                  <a:spcPct val="130000"/>
                </a:lnSpc>
                <a:spcBef>
                  <a:spcPts val="0"/>
                </a:spcBef>
                <a:spcAft>
                  <a:spcPts val="0"/>
                </a:spcAft>
              </a:pPr>
              <a:r>
                <a:rPr lang="zh-CN" altLang="en-US" sz="2000" b="1" dirty="0">
                  <a:solidFill>
                    <a:schemeClr val="tx1"/>
                  </a:solidFill>
                  <a:latin typeface="Times New Roman" panose="02020603050405020304" pitchFamily="18" charset="0"/>
                  <a:cs typeface="Times New Roman" panose="02020603050405020304" pitchFamily="18" charset="0"/>
                </a:rPr>
                <a:t>（</a:t>
              </a:r>
              <a:r>
                <a:rPr lang="en-US" altLang="zh-CN" sz="2000" b="1" dirty="0">
                  <a:solidFill>
                    <a:schemeClr val="tx1"/>
                  </a:solidFill>
                  <a:latin typeface="Times New Roman" panose="02020603050405020304" pitchFamily="18" charset="0"/>
                  <a:cs typeface="Times New Roman" panose="02020603050405020304" pitchFamily="18" charset="0"/>
                </a:rPr>
                <a:t>4</a:t>
              </a:r>
              <a:r>
                <a:rPr lang="zh-CN" altLang="en-US" sz="2000" b="1" dirty="0">
                  <a:solidFill>
                    <a:schemeClr val="tx1"/>
                  </a:solidFill>
                  <a:latin typeface="Times New Roman" panose="02020603050405020304" pitchFamily="18" charset="0"/>
                  <a:cs typeface="Times New Roman" panose="02020603050405020304" pitchFamily="18" charset="0"/>
                </a:rPr>
                <a:t>）</a:t>
              </a:r>
              <a:endParaRPr lang="zh-CN" altLang="en-US" sz="2000" b="1" dirty="0">
                <a:solidFill>
                  <a:schemeClr val="tx1"/>
                </a:solidFill>
                <a:latin typeface="Times New Roman" panose="02020603050405020304" pitchFamily="18" charset="0"/>
                <a:cs typeface="Times New Roman" panose="02020603050405020304" pitchFamily="18" charset="0"/>
              </a:endParaRPr>
            </a:p>
          </p:txBody>
        </p:sp>
      </p:grpSp>
      <p:sp>
        <p:nvSpPr>
          <p:cNvPr id="2" name="文本框 1"/>
          <p:cNvSpPr txBox="1"/>
          <p:nvPr>
            <p:custDataLst>
              <p:tags r:id="rId4"/>
            </p:custDataLst>
          </p:nvPr>
        </p:nvSpPr>
        <p:spPr>
          <a:xfrm>
            <a:off x="2628265" y="975360"/>
            <a:ext cx="9330690" cy="1260475"/>
          </a:xfrm>
          <a:prstGeom prst="rect">
            <a:avLst/>
          </a:prstGeom>
          <a:noFill/>
        </p:spPr>
        <p:txBody>
          <a:bodyPr wrap="square" rtlCol="0" anchor="t">
            <a:noAutofit/>
          </a:bodyPr>
          <a:p>
            <a:pPr marL="171450" indent="-171450" algn="just" defTabSz="266700">
              <a:lnSpc>
                <a:spcPct val="150000"/>
              </a:lnSpc>
              <a:spcBef>
                <a:spcPts val="0"/>
              </a:spcBef>
              <a:spcAft>
                <a:spcPts val="0"/>
              </a:spcAft>
              <a:buFont typeface="Arial" panose="020B0604020202020204" pitchFamily="34" charset="0"/>
              <a:buChar char="•"/>
            </a:pPr>
            <a:r>
              <a:rPr lang="zh-CN" altLang="en-US" sz="1200" b="1">
                <a:solidFill>
                  <a:srgbClr val="FF0000"/>
                </a:solidFill>
                <a:sym typeface="+mn-ea"/>
              </a:rPr>
              <a:t>胃食管反流病</a:t>
            </a:r>
            <a:r>
              <a:rPr lang="zh-CN" altLang="en-US" sz="1200">
                <a:sym typeface="+mn-ea"/>
              </a:rPr>
              <a:t>（</a:t>
            </a:r>
            <a:r>
              <a:rPr lang="en-US" altLang="zh-CN" sz="1200">
                <a:sym typeface="+mn-ea"/>
              </a:rPr>
              <a:t>GERD</a:t>
            </a:r>
            <a:r>
              <a:rPr lang="zh-CN" altLang="en-US" sz="1200">
                <a:sym typeface="+mn-ea"/>
              </a:rPr>
              <a:t>）以反流、烧心为典型症状</a:t>
            </a:r>
            <a:r>
              <a:rPr lang="zh-CN" altLang="en-US" sz="1200">
                <a:sym typeface="+mn-ea"/>
              </a:rPr>
              <a:t>，常伴随胸痛、上腹胀、嗳气等不典型症状，表现为与功能性消化不良 (</a:t>
            </a:r>
            <a:r>
              <a:rPr lang="en-US" altLang="zh-CN" sz="1200">
                <a:sym typeface="+mn-ea"/>
              </a:rPr>
              <a:t>FD)、</a:t>
            </a:r>
            <a:r>
              <a:rPr lang="zh-CN" altLang="en-US" sz="1200">
                <a:sym typeface="+mn-ea"/>
              </a:rPr>
              <a:t>肠易激综合征 (</a:t>
            </a:r>
            <a:r>
              <a:rPr lang="en-US" altLang="zh-CN" sz="1200">
                <a:sym typeface="+mn-ea"/>
              </a:rPr>
              <a:t>IBS) </a:t>
            </a:r>
            <a:r>
              <a:rPr lang="zh-CN" altLang="en-US" sz="1200">
                <a:sym typeface="+mn-ea"/>
              </a:rPr>
              <a:t>等功能性胃肠病（</a:t>
            </a:r>
            <a:r>
              <a:rPr lang="en-US" altLang="zh-CN" sz="1200">
                <a:sym typeface="+mn-ea"/>
              </a:rPr>
              <a:t>FGIDs）</a:t>
            </a:r>
            <a:r>
              <a:rPr lang="zh-CN" altLang="en-US" sz="1200">
                <a:sym typeface="+mn-ea"/>
              </a:rPr>
              <a:t>的共病，称为症状重叠，部分严重患者可出现反流物反流至咽喉部或口腔，引发如咽炎、咳嗽、哮喘和牙蚀症等食管外综合征；由于症状反复发作，通常需要长期维持治疗，影响患者生存质量</a:t>
            </a:r>
            <a:r>
              <a:rPr lang="en-US" altLang="zh-CN" sz="1200" baseline="30000">
                <a:sym typeface="+mn-ea"/>
              </a:rPr>
              <a:t>[2]</a:t>
            </a:r>
            <a:r>
              <a:rPr lang="zh-CN" altLang="en-US" sz="1200">
                <a:sym typeface="+mn-ea"/>
              </a:rPr>
              <a:t>。</a:t>
            </a:r>
            <a:endParaRPr lang="zh-CN" altLang="en-US" sz="1200">
              <a:sym typeface="+mn-ea"/>
            </a:endParaRPr>
          </a:p>
          <a:p>
            <a:pPr marL="171450" indent="-171450" algn="just" defTabSz="266700">
              <a:lnSpc>
                <a:spcPct val="150000"/>
              </a:lnSpc>
              <a:spcBef>
                <a:spcPts val="0"/>
              </a:spcBef>
              <a:spcAft>
                <a:spcPts val="0"/>
              </a:spcAft>
              <a:buFont typeface="Arial" panose="020B0604020202020204" pitchFamily="34" charset="0"/>
              <a:buChar char="•"/>
            </a:pPr>
            <a:r>
              <a:rPr lang="en-US" altLang="zh-CN" sz="1200">
                <a:sym typeface="+mn-ea"/>
              </a:rPr>
              <a:t>GERD</a:t>
            </a:r>
            <a:r>
              <a:rPr lang="zh-CN" altLang="en-US" sz="1200">
                <a:sym typeface="+mn-ea"/>
              </a:rPr>
              <a:t>的</a:t>
            </a:r>
            <a:r>
              <a:rPr lang="zh-CN" altLang="en-US" sz="1200" b="1">
                <a:solidFill>
                  <a:srgbClr val="FF0000"/>
                </a:solidFill>
                <a:sym typeface="+mn-ea"/>
              </a:rPr>
              <a:t>核心病机</a:t>
            </a:r>
            <a:r>
              <a:rPr lang="zh-CN" altLang="en-US" sz="1200">
                <a:sym typeface="+mn-ea"/>
              </a:rPr>
              <a:t>之一</a:t>
            </a:r>
            <a:r>
              <a:rPr lang="zh-CN" altLang="en-US" sz="1200" b="1">
                <a:solidFill>
                  <a:srgbClr val="FF0000"/>
                </a:solidFill>
                <a:sym typeface="+mn-ea"/>
              </a:rPr>
              <a:t>是</a:t>
            </a:r>
            <a:r>
              <a:rPr lang="zh-CN" altLang="en-US" sz="1200">
                <a:sym typeface="+mn-ea"/>
              </a:rPr>
              <a:t>“</a:t>
            </a:r>
            <a:r>
              <a:rPr lang="zh-CN" altLang="en-US" sz="1200" b="1">
                <a:solidFill>
                  <a:srgbClr val="FF0000"/>
                </a:solidFill>
                <a:sym typeface="+mn-ea"/>
              </a:rPr>
              <a:t>寒热错杂</a:t>
            </a:r>
            <a:r>
              <a:rPr lang="zh-CN" altLang="en-US" sz="1200">
                <a:sym typeface="+mn-ea"/>
              </a:rPr>
              <a:t>”，且常伴有焦虑、抑郁等“脑肠互动异常”表现</a:t>
            </a:r>
            <a:r>
              <a:rPr lang="zh-CN" altLang="en-US" sz="1200" baseline="30000">
                <a:sym typeface="+mn-ea"/>
              </a:rPr>
              <a:t>[</a:t>
            </a:r>
            <a:r>
              <a:rPr lang="en-US" altLang="zh-CN" sz="1200" baseline="30000">
                <a:sym typeface="+mn-ea"/>
              </a:rPr>
              <a:t>3</a:t>
            </a:r>
            <a:r>
              <a:rPr lang="zh-CN" altLang="en-US" sz="1200" baseline="30000">
                <a:sym typeface="+mn-ea"/>
              </a:rPr>
              <a:t>]</a:t>
            </a:r>
            <a:r>
              <a:rPr lang="zh-CN" altLang="en-US" sz="1200">
                <a:sym typeface="+mn-ea"/>
              </a:rPr>
              <a:t>。</a:t>
            </a:r>
            <a:endParaRPr lang="zh-CN" altLang="en-US" sz="1200">
              <a:sym typeface="+mn-ea"/>
            </a:endParaRPr>
          </a:p>
        </p:txBody>
      </p:sp>
      <p:sp>
        <p:nvSpPr>
          <p:cNvPr id="9" name="矩形 8"/>
          <p:cNvSpPr/>
          <p:nvPr/>
        </p:nvSpPr>
        <p:spPr>
          <a:xfrm>
            <a:off x="0" y="0"/>
            <a:ext cx="10767060" cy="571500"/>
          </a:xfrm>
          <a:prstGeom prst="rect">
            <a:avLst/>
          </a:prstGeom>
          <a:solidFill>
            <a:schemeClr val="accent2"/>
          </a:solidFill>
          <a:ln>
            <a:solidFill>
              <a:srgbClr val="FF7D1A"/>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l"/>
            <a:r>
              <a:rPr lang="en-US" altLang="zh-CN" sz="2800" b="1"/>
              <a:t>1.</a:t>
            </a:r>
            <a:r>
              <a:rPr lang="zh-CN" altLang="en-US" sz="2800" b="1"/>
              <a:t>基本信息</a:t>
            </a:r>
            <a:endParaRPr lang="zh-CN" altLang="en-US" sz="2800" b="1"/>
          </a:p>
        </p:txBody>
      </p:sp>
      <p:pic>
        <p:nvPicPr>
          <p:cNvPr id="3" name="图片 2"/>
          <p:cNvPicPr>
            <a:picLocks noChangeAspect="1"/>
          </p:cNvPicPr>
          <p:nvPr/>
        </p:nvPicPr>
        <p:blipFill>
          <a:blip r:embed="rId5"/>
          <a:stretch>
            <a:fillRect/>
          </a:stretch>
        </p:blipFill>
        <p:spPr>
          <a:xfrm>
            <a:off x="10877550" y="5080"/>
            <a:ext cx="1314450" cy="566420"/>
          </a:xfrm>
          <a:prstGeom prst="rect">
            <a:avLst/>
          </a:prstGeom>
        </p:spPr>
      </p:pic>
      <p:grpSp>
        <p:nvGrpSpPr>
          <p:cNvPr id="19" name="组合 18"/>
          <p:cNvGrpSpPr/>
          <p:nvPr>
            <p:custDataLst>
              <p:tags r:id="rId6"/>
            </p:custDataLst>
          </p:nvPr>
        </p:nvGrpSpPr>
        <p:grpSpPr>
          <a:xfrm>
            <a:off x="709930" y="2399665"/>
            <a:ext cx="1686560" cy="1226185"/>
            <a:chOff x="1116" y="4298"/>
            <a:chExt cx="2656" cy="1931"/>
          </a:xfrm>
        </p:grpSpPr>
        <p:sp>
          <p:nvSpPr>
            <p:cNvPr id="15" name="圆角矩形 14"/>
            <p:cNvSpPr/>
            <p:nvPr>
              <p:custDataLst>
                <p:tags r:id="rId7"/>
              </p:custDataLst>
            </p:nvPr>
          </p:nvSpPr>
          <p:spPr>
            <a:xfrm>
              <a:off x="1116" y="5098"/>
              <a:ext cx="2656" cy="1131"/>
            </a:xfrm>
            <a:prstGeom prst="roundRect">
              <a:avLst/>
            </a:prstGeom>
            <a:solidFill>
              <a:schemeClr val="accent2">
                <a:lumMod val="60000"/>
                <a:lumOff val="40000"/>
              </a:schemeClr>
            </a:solidFill>
            <a:ln>
              <a:solidFill>
                <a:schemeClr val="accent2">
                  <a:lumMod val="40000"/>
                  <a:lumOff val="6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lnSpc>
                  <a:spcPct val="130000"/>
                </a:lnSpc>
                <a:spcBef>
                  <a:spcPts val="0"/>
                </a:spcBef>
                <a:spcAft>
                  <a:spcPts val="0"/>
                </a:spcAft>
                <a:buClrTx/>
                <a:buSzTx/>
                <a:buFontTx/>
              </a:pPr>
              <a:r>
                <a:rPr lang="zh-CN" altLang="en-US" sz="1400" b="1" dirty="0">
                  <a:solidFill>
                    <a:schemeClr val="bg1"/>
                  </a:solidFill>
                  <a:latin typeface="Times New Roman" panose="02020603050405020304" pitchFamily="18" charset="0"/>
                  <a:cs typeface="Times New Roman" panose="02020603050405020304" pitchFamily="18" charset="0"/>
                  <a:sym typeface="+mn-ea"/>
                </a:rPr>
                <a:t>弥补未满足的</a:t>
              </a:r>
              <a:endParaRPr lang="zh-CN" altLang="en-US" sz="1400" b="1" dirty="0">
                <a:solidFill>
                  <a:schemeClr val="bg1"/>
                </a:solidFill>
                <a:latin typeface="Times New Roman" panose="02020603050405020304" pitchFamily="18" charset="0"/>
                <a:cs typeface="Times New Roman" panose="02020603050405020304" pitchFamily="18" charset="0"/>
              </a:endParaRPr>
            </a:p>
            <a:p>
              <a:pPr algn="ctr">
                <a:lnSpc>
                  <a:spcPct val="130000"/>
                </a:lnSpc>
                <a:spcBef>
                  <a:spcPts val="0"/>
                </a:spcBef>
                <a:spcAft>
                  <a:spcPts val="0"/>
                </a:spcAft>
                <a:buClrTx/>
                <a:buSzTx/>
                <a:buFontTx/>
              </a:pPr>
              <a:r>
                <a:rPr lang="zh-CN" altLang="en-US" sz="1400" b="1" dirty="0">
                  <a:solidFill>
                    <a:schemeClr val="bg1"/>
                  </a:solidFill>
                  <a:latin typeface="Times New Roman" panose="02020603050405020304" pitchFamily="18" charset="0"/>
                  <a:cs typeface="Times New Roman" panose="02020603050405020304" pitchFamily="18" charset="0"/>
                  <a:sym typeface="+mn-ea"/>
                </a:rPr>
                <a:t>治疗需求情况</a:t>
              </a:r>
              <a:endParaRPr lang="zh-CN" altLang="en-US" sz="1400" b="1" dirty="0">
                <a:solidFill>
                  <a:schemeClr val="bg1"/>
                </a:solidFill>
                <a:latin typeface="Times New Roman" panose="02020603050405020304" pitchFamily="18" charset="0"/>
                <a:cs typeface="Times New Roman" panose="02020603050405020304" pitchFamily="18" charset="0"/>
                <a:sym typeface="+mn-ea"/>
              </a:endParaRPr>
            </a:p>
          </p:txBody>
        </p:sp>
        <p:sp>
          <p:nvSpPr>
            <p:cNvPr id="11" name="文本框 56"/>
            <p:cNvSpPr txBox="1"/>
            <p:nvPr>
              <p:custDataLst>
                <p:tags r:id="rId8"/>
              </p:custDataLst>
            </p:nvPr>
          </p:nvSpPr>
          <p:spPr>
            <a:xfrm>
              <a:off x="1116" y="4298"/>
              <a:ext cx="2554" cy="775"/>
            </a:xfrm>
            <a:prstGeom prst="rect">
              <a:avLst/>
            </a:prstGeom>
            <a:noFill/>
          </p:spPr>
          <p:txBody>
            <a:bodyPr wrap="square" rtlCol="0">
              <a:noAutofit/>
            </a:bodyPr>
            <a:p>
              <a:pPr algn="ctr">
                <a:lnSpc>
                  <a:spcPct val="130000"/>
                </a:lnSpc>
                <a:spcBef>
                  <a:spcPts val="0"/>
                </a:spcBef>
                <a:spcAft>
                  <a:spcPts val="0"/>
                </a:spcAft>
              </a:pPr>
              <a:r>
                <a:rPr lang="zh-CN" altLang="en-US" sz="2000" b="1" dirty="0">
                  <a:solidFill>
                    <a:schemeClr val="tx1"/>
                  </a:solidFill>
                  <a:latin typeface="Times New Roman" panose="02020603050405020304" pitchFamily="18" charset="0"/>
                  <a:cs typeface="Times New Roman" panose="02020603050405020304" pitchFamily="18" charset="0"/>
                </a:rPr>
                <a:t>（</a:t>
              </a:r>
              <a:r>
                <a:rPr lang="en-US" altLang="zh-CN" sz="2000" b="1" dirty="0">
                  <a:solidFill>
                    <a:schemeClr val="tx1"/>
                  </a:solidFill>
                  <a:latin typeface="Times New Roman" panose="02020603050405020304" pitchFamily="18" charset="0"/>
                  <a:cs typeface="Times New Roman" panose="02020603050405020304" pitchFamily="18" charset="0"/>
                </a:rPr>
                <a:t>5</a:t>
              </a:r>
              <a:r>
                <a:rPr lang="zh-CN" altLang="en-US" sz="2000" b="1" dirty="0">
                  <a:solidFill>
                    <a:schemeClr val="tx1"/>
                  </a:solidFill>
                  <a:latin typeface="Times New Roman" panose="02020603050405020304" pitchFamily="18" charset="0"/>
                  <a:cs typeface="Times New Roman" panose="02020603050405020304" pitchFamily="18" charset="0"/>
                </a:rPr>
                <a:t>）</a:t>
              </a:r>
              <a:endParaRPr lang="zh-CN" altLang="en-US" sz="2000" b="1" dirty="0">
                <a:solidFill>
                  <a:schemeClr val="tx1"/>
                </a:solidFill>
                <a:latin typeface="Times New Roman" panose="02020603050405020304" pitchFamily="18" charset="0"/>
                <a:cs typeface="Times New Roman" panose="02020603050405020304" pitchFamily="18" charset="0"/>
                <a:sym typeface="+mn-ea"/>
              </a:endParaRPr>
            </a:p>
          </p:txBody>
        </p:sp>
      </p:grpSp>
      <p:sp>
        <p:nvSpPr>
          <p:cNvPr id="10" name="文本框 65"/>
          <p:cNvSpPr txBox="1"/>
          <p:nvPr>
            <p:custDataLst>
              <p:tags r:id="rId9"/>
            </p:custDataLst>
          </p:nvPr>
        </p:nvSpPr>
        <p:spPr>
          <a:xfrm>
            <a:off x="2635885" y="2479675"/>
            <a:ext cx="9338310" cy="1574165"/>
          </a:xfrm>
          <a:prstGeom prst="rect">
            <a:avLst/>
          </a:prstGeom>
          <a:noFill/>
        </p:spPr>
        <p:txBody>
          <a:bodyPr wrap="square" rtlCol="0">
            <a:noAutofit/>
          </a:bodyPr>
          <a:p>
            <a:pPr marL="171450" lvl="2" indent="-171450" fontAlgn="auto">
              <a:lnSpc>
                <a:spcPct val="140000"/>
              </a:lnSpc>
              <a:spcBef>
                <a:spcPts val="0"/>
              </a:spcBef>
              <a:spcAft>
                <a:spcPts val="0"/>
              </a:spcAft>
              <a:buFont typeface="Arial" panose="020B0604020202020204" pitchFamily="34" charset="0"/>
              <a:buChar char="•"/>
            </a:pPr>
            <a:r>
              <a:rPr lang="zh-CN" altLang="en-US" sz="1200" dirty="0">
                <a:latin typeface="微软雅黑" panose="020B0503020204020204" charset="-122"/>
                <a:ea typeface="微软雅黑" panose="020B0503020204020204" charset="-122"/>
                <a:cs typeface="微软雅黑" panose="020B0503020204020204" charset="-122"/>
                <a:sym typeface="+mn-ea"/>
              </a:rPr>
              <a:t>在 </a:t>
            </a:r>
            <a:r>
              <a:rPr lang="en-US" altLang="zh-CN" sz="1200" dirty="0">
                <a:latin typeface="微软雅黑" panose="020B0503020204020204" charset="-122"/>
                <a:ea typeface="微软雅黑" panose="020B0503020204020204" charset="-122"/>
                <a:cs typeface="微软雅黑" panose="020B0503020204020204" charset="-122"/>
                <a:sym typeface="+mn-ea"/>
              </a:rPr>
              <a:t>GERD </a:t>
            </a:r>
            <a:r>
              <a:rPr lang="zh-CN" altLang="en-US" sz="1200" dirty="0">
                <a:latin typeface="微软雅黑" panose="020B0503020204020204" charset="-122"/>
                <a:ea typeface="微软雅黑" panose="020B0503020204020204" charset="-122"/>
                <a:cs typeface="微软雅黑" panose="020B0503020204020204" charset="-122"/>
                <a:sym typeface="+mn-ea"/>
              </a:rPr>
              <a:t>治疗方面，</a:t>
            </a:r>
            <a:r>
              <a:rPr lang="zh-CN" altLang="en-US" sz="1200" b="1" dirty="0">
                <a:solidFill>
                  <a:srgbClr val="FF0000"/>
                </a:solidFill>
                <a:latin typeface="微软雅黑" panose="020B0503020204020204" charset="-122"/>
                <a:ea typeface="微软雅黑" panose="020B0503020204020204" charset="-122"/>
                <a:cs typeface="微软雅黑" panose="020B0503020204020204" charset="-122"/>
                <a:sym typeface="+mn-ea"/>
              </a:rPr>
              <a:t>抑酸药物(</a:t>
            </a:r>
            <a:r>
              <a:rPr lang="en-US" altLang="zh-CN" sz="1200" b="1" dirty="0">
                <a:solidFill>
                  <a:srgbClr val="FF0000"/>
                </a:solidFill>
                <a:latin typeface="微软雅黑" panose="020B0503020204020204" charset="-122"/>
                <a:ea typeface="微软雅黑" panose="020B0503020204020204" charset="-122"/>
                <a:cs typeface="微软雅黑" panose="020B0503020204020204" charset="-122"/>
                <a:sym typeface="+mn-ea"/>
              </a:rPr>
              <a:t>PPI)</a:t>
            </a:r>
            <a:r>
              <a:rPr lang="zh-CN" altLang="en-US" sz="1200" b="1" dirty="0">
                <a:solidFill>
                  <a:srgbClr val="FF0000"/>
                </a:solidFill>
                <a:latin typeface="微软雅黑" panose="020B0503020204020204" charset="-122"/>
                <a:ea typeface="微软雅黑" panose="020B0503020204020204" charset="-122"/>
                <a:cs typeface="微软雅黑" panose="020B0503020204020204" charset="-122"/>
                <a:sym typeface="+mn-ea"/>
              </a:rPr>
              <a:t>长期使用易引起骨折、感染等风险</a:t>
            </a:r>
            <a:r>
              <a:rPr lang="zh-CN" altLang="en-US" sz="1200" dirty="0">
                <a:latin typeface="微软雅黑" panose="020B0503020204020204" charset="-122"/>
                <a:ea typeface="微软雅黑" panose="020B0503020204020204" charset="-122"/>
                <a:cs typeface="微软雅黑" panose="020B0503020204020204" charset="-122"/>
                <a:sym typeface="+mn-ea"/>
              </a:rPr>
              <a:t>，</a:t>
            </a:r>
            <a:r>
              <a:rPr lang="zh-CN" altLang="en-US" sz="1200" b="1" dirty="0">
                <a:solidFill>
                  <a:srgbClr val="FF0000"/>
                </a:solidFill>
                <a:latin typeface="微软雅黑" panose="020B0503020204020204" charset="-122"/>
                <a:ea typeface="微软雅黑" panose="020B0503020204020204" charset="-122"/>
                <a:cs typeface="微软雅黑" panose="020B0503020204020204" charset="-122"/>
                <a:sym typeface="+mn-ea"/>
              </a:rPr>
              <a:t>难治性</a:t>
            </a:r>
            <a:r>
              <a:rPr lang="en-US" altLang="zh-CN" sz="1200" b="1" dirty="0">
                <a:solidFill>
                  <a:srgbClr val="FF0000"/>
                </a:solidFill>
                <a:latin typeface="微软雅黑" panose="020B0503020204020204" charset="-122"/>
                <a:ea typeface="微软雅黑" panose="020B0503020204020204" charset="-122"/>
                <a:cs typeface="微软雅黑" panose="020B0503020204020204" charset="-122"/>
                <a:sym typeface="+mn-ea"/>
              </a:rPr>
              <a:t>GERD</a:t>
            </a:r>
            <a:r>
              <a:rPr lang="zh-CN" altLang="en-US" sz="1200" b="1" dirty="0">
                <a:solidFill>
                  <a:srgbClr val="FF0000"/>
                </a:solidFill>
                <a:latin typeface="微软雅黑" panose="020B0503020204020204" charset="-122"/>
                <a:ea typeface="微软雅黑" panose="020B0503020204020204" charset="-122"/>
                <a:cs typeface="微软雅黑" panose="020B0503020204020204" charset="-122"/>
                <a:sym typeface="+mn-ea"/>
              </a:rPr>
              <a:t>患者症状改善和维持仍是临床治疗的难点</a:t>
            </a:r>
            <a:r>
              <a:rPr lang="zh-CN" altLang="en-US" sz="1200" baseline="30000" dirty="0">
                <a:latin typeface="微软雅黑" panose="020B0503020204020204" charset="-122"/>
                <a:ea typeface="微软雅黑" panose="020B0503020204020204" charset="-122"/>
                <a:cs typeface="微软雅黑" panose="020B0503020204020204" charset="-122"/>
                <a:sym typeface="+mn-ea"/>
              </a:rPr>
              <a:t>[</a:t>
            </a:r>
            <a:r>
              <a:rPr lang="en-US" altLang="zh-CN" sz="1200" baseline="30000" dirty="0">
                <a:latin typeface="微软雅黑" panose="020B0503020204020204" charset="-122"/>
                <a:ea typeface="微软雅黑" panose="020B0503020204020204" charset="-122"/>
                <a:cs typeface="微软雅黑" panose="020B0503020204020204" charset="-122"/>
                <a:sym typeface="+mn-ea"/>
              </a:rPr>
              <a:t>2</a:t>
            </a:r>
            <a:r>
              <a:rPr lang="en-US" altLang="zh-CN" sz="1200" baseline="30000" dirty="0">
                <a:latin typeface="微软雅黑" panose="020B0503020204020204" charset="-122"/>
                <a:ea typeface="微软雅黑" panose="020B0503020204020204" charset="-122"/>
                <a:cs typeface="微软雅黑" panose="020B0503020204020204" charset="-122"/>
                <a:sym typeface="+mn-ea"/>
              </a:rPr>
              <a:t>]</a:t>
            </a:r>
            <a:r>
              <a:rPr lang="zh-CN" altLang="en-US" sz="1200" dirty="0">
                <a:latin typeface="微软雅黑" panose="020B0503020204020204" charset="-122"/>
                <a:ea typeface="微软雅黑" panose="020B0503020204020204" charset="-122"/>
                <a:cs typeface="微软雅黑" panose="020B0503020204020204" charset="-122"/>
                <a:sym typeface="+mn-ea"/>
              </a:rPr>
              <a:t>，现有治疗方式不能同时治疗</a:t>
            </a:r>
            <a:r>
              <a:rPr lang="en-US" altLang="zh-CN" sz="1200" dirty="0">
                <a:latin typeface="微软雅黑" panose="020B0503020204020204" charset="-122"/>
                <a:ea typeface="微软雅黑" panose="020B0503020204020204" charset="-122"/>
                <a:cs typeface="微软雅黑" panose="020B0503020204020204" charset="-122"/>
                <a:sym typeface="+mn-ea"/>
              </a:rPr>
              <a:t>GERD、FD、IBS</a:t>
            </a:r>
            <a:r>
              <a:rPr lang="zh-CN" altLang="en-US" sz="1200" dirty="0">
                <a:latin typeface="微软雅黑" panose="020B0503020204020204" charset="-122"/>
                <a:ea typeface="微软雅黑" panose="020B0503020204020204" charset="-122"/>
                <a:cs typeface="微软雅黑" panose="020B0503020204020204" charset="-122"/>
                <a:sym typeface="+mn-ea"/>
              </a:rPr>
              <a:t>及焦虑抑郁等。</a:t>
            </a:r>
            <a:endParaRPr lang="zh-CN" altLang="en-US" sz="1200" dirty="0">
              <a:latin typeface="微软雅黑" panose="020B0503020204020204" charset="-122"/>
              <a:ea typeface="微软雅黑" panose="020B0503020204020204" charset="-122"/>
              <a:cs typeface="微软雅黑" panose="020B0503020204020204" charset="-122"/>
              <a:sym typeface="+mn-ea"/>
            </a:endParaRPr>
          </a:p>
          <a:p>
            <a:pPr marL="171450" lvl="2" indent="-171450" fontAlgn="auto">
              <a:lnSpc>
                <a:spcPct val="140000"/>
              </a:lnSpc>
              <a:spcBef>
                <a:spcPts val="0"/>
              </a:spcBef>
              <a:spcAft>
                <a:spcPts val="0"/>
              </a:spcAft>
              <a:buFont typeface="Arial" panose="020B0604020202020204" pitchFamily="34" charset="0"/>
              <a:buChar char="•"/>
            </a:pP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半夏泻心汤颗粒</a:t>
            </a:r>
            <a:r>
              <a:rPr lang="zh-CN" altLang="en-US" sz="1200" b="1" dirty="0">
                <a:solidFill>
                  <a:srgbClr val="FF0000"/>
                </a:solidFill>
                <a:latin typeface="微软雅黑" panose="020B0503020204020204" charset="-122"/>
                <a:ea typeface="微软雅黑" panose="020B0503020204020204" charset="-122"/>
                <a:cs typeface="微软雅黑" panose="020B0503020204020204" charset="-122"/>
                <a:sym typeface="+mn-ea"/>
              </a:rPr>
              <a:t>通过辛开苦降、寒热平调、散结除痞</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，以恢复中焦升降，</a:t>
            </a:r>
            <a:r>
              <a:rPr lang="zh-CN" altLang="en-US" sz="1200" b="1" dirty="0">
                <a:solidFill>
                  <a:srgbClr val="FF0000"/>
                </a:solidFill>
                <a:latin typeface="微软雅黑" panose="020B0503020204020204" charset="-122"/>
                <a:ea typeface="微软雅黑" panose="020B0503020204020204" charset="-122"/>
                <a:cs typeface="微软雅黑" panose="020B0503020204020204" charset="-122"/>
                <a:sym typeface="+mn-ea"/>
              </a:rPr>
              <a:t>“脑肠共调”改善重叠症状与情绪障碍</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，尤其适用于</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GERD</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合并</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FD/IBS</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及焦虑抑郁的患者</a:t>
            </a:r>
            <a:r>
              <a:rPr lang="en-US" altLang="zh-CN" sz="1200" baseline="30000" dirty="0">
                <a:solidFill>
                  <a:schemeClr val="tx1"/>
                </a:solidFill>
                <a:latin typeface="微软雅黑" panose="020B0503020204020204" charset="-122"/>
                <a:ea typeface="微软雅黑" panose="020B0503020204020204" charset="-122"/>
                <a:cs typeface="微软雅黑" panose="020B0503020204020204" charset="-122"/>
                <a:sym typeface="+mn-ea"/>
              </a:rPr>
              <a:t>[2-3]</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marL="171450" lvl="2" indent="-171450" fontAlgn="auto">
              <a:lnSpc>
                <a:spcPct val="140000"/>
              </a:lnSpc>
              <a:spcBef>
                <a:spcPts val="0"/>
              </a:spcBef>
              <a:spcAft>
                <a:spcPts val="0"/>
              </a:spcAft>
              <a:buFont typeface="Arial" panose="020B0604020202020204" pitchFamily="34" charset="0"/>
              <a:buChar char="•"/>
            </a:pP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联合治疗降低复发率，</a:t>
            </a:r>
            <a:r>
              <a:rPr lang="zh-CN" altLang="en-US" sz="1200" b="1" dirty="0">
                <a:solidFill>
                  <a:srgbClr val="FF0000"/>
                </a:solidFill>
                <a:latin typeface="微软雅黑" panose="020B0503020204020204" charset="-122"/>
                <a:ea typeface="微软雅黑" panose="020B0503020204020204" charset="-122"/>
                <a:cs typeface="微软雅黑" panose="020B0503020204020204" charset="-122"/>
                <a:sym typeface="+mn-ea"/>
              </a:rPr>
              <a:t>可减少</a:t>
            </a:r>
            <a:r>
              <a:rPr lang="en-US" altLang="zh-CN" sz="1200" b="1" dirty="0">
                <a:solidFill>
                  <a:srgbClr val="FF0000"/>
                </a:solidFill>
                <a:latin typeface="微软雅黑" panose="020B0503020204020204" charset="-122"/>
                <a:ea typeface="微软雅黑" panose="020B0503020204020204" charset="-122"/>
                <a:cs typeface="微软雅黑" panose="020B0503020204020204" charset="-122"/>
                <a:sym typeface="+mn-ea"/>
              </a:rPr>
              <a:t>PPI</a:t>
            </a:r>
            <a:r>
              <a:rPr lang="zh-CN" altLang="en-US" sz="1200" b="1" dirty="0">
                <a:solidFill>
                  <a:srgbClr val="FF0000"/>
                </a:solidFill>
                <a:latin typeface="微软雅黑" panose="020B0503020204020204" charset="-122"/>
                <a:ea typeface="微软雅黑" panose="020B0503020204020204" charset="-122"/>
                <a:cs typeface="微软雅黑" panose="020B0503020204020204" charset="-122"/>
                <a:sym typeface="+mn-ea"/>
              </a:rPr>
              <a:t>用量及长期不良反应</a:t>
            </a:r>
            <a:r>
              <a:rPr lang="en-US" altLang="zh-CN" sz="1200" baseline="30000" dirty="0">
                <a:solidFill>
                  <a:schemeClr val="tx1"/>
                </a:solidFill>
                <a:latin typeface="微软雅黑" panose="020B0503020204020204" charset="-122"/>
                <a:ea typeface="微软雅黑" panose="020B0503020204020204" charset="-122"/>
                <a:cs typeface="微软雅黑" panose="020B0503020204020204" charset="-122"/>
                <a:sym typeface="+mn-ea"/>
              </a:rPr>
              <a:t>[4-6</a:t>
            </a:r>
            <a:r>
              <a:rPr lang="zh-CN" altLang="en-US" sz="1200" baseline="300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endParaRPr>
          </a:p>
        </p:txBody>
      </p:sp>
      <p:grpSp>
        <p:nvGrpSpPr>
          <p:cNvPr id="20" name="组合 19"/>
          <p:cNvGrpSpPr/>
          <p:nvPr>
            <p:custDataLst>
              <p:tags r:id="rId10"/>
            </p:custDataLst>
          </p:nvPr>
        </p:nvGrpSpPr>
        <p:grpSpPr>
          <a:xfrm>
            <a:off x="711200" y="4131310"/>
            <a:ext cx="1686560" cy="1195070"/>
            <a:chOff x="1065" y="7957"/>
            <a:chExt cx="2656" cy="1882"/>
          </a:xfrm>
        </p:grpSpPr>
        <p:sp>
          <p:nvSpPr>
            <p:cNvPr id="12" name="圆角矩形 11"/>
            <p:cNvSpPr/>
            <p:nvPr>
              <p:custDataLst>
                <p:tags r:id="rId11"/>
              </p:custDataLst>
            </p:nvPr>
          </p:nvSpPr>
          <p:spPr>
            <a:xfrm>
              <a:off x="1066" y="8708"/>
              <a:ext cx="2655" cy="1131"/>
            </a:xfrm>
            <a:prstGeom prst="roundRect">
              <a:avLst/>
            </a:prstGeom>
            <a:solidFill>
              <a:schemeClr val="accent2">
                <a:lumMod val="60000"/>
                <a:lumOff val="40000"/>
              </a:schemeClr>
            </a:solidFill>
            <a:ln>
              <a:solidFill>
                <a:schemeClr val="accent2">
                  <a:lumMod val="40000"/>
                  <a:lumOff val="6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lnSpc>
                  <a:spcPct val="130000"/>
                </a:lnSpc>
                <a:spcBef>
                  <a:spcPts val="0"/>
                </a:spcBef>
                <a:spcAft>
                  <a:spcPts val="0"/>
                </a:spcAft>
                <a:buClrTx/>
                <a:buSzTx/>
                <a:buNone/>
              </a:pPr>
              <a:r>
                <a:rPr lang="zh-CN" altLang="en-US" sz="1400" b="1" dirty="0">
                  <a:solidFill>
                    <a:schemeClr val="bg1">
                      <a:lumMod val="95000"/>
                    </a:schemeClr>
                  </a:solidFill>
                  <a:latin typeface="Times New Roman" panose="02020603050405020304" pitchFamily="18" charset="0"/>
                  <a:cs typeface="Times New Roman" panose="02020603050405020304" pitchFamily="18" charset="0"/>
                  <a:sym typeface="+mn-ea"/>
                </a:rPr>
                <a:t>大</a:t>
              </a:r>
              <a:r>
                <a:rPr lang="zh-CN" altLang="en-US" sz="1400" b="1" dirty="0">
                  <a:solidFill>
                    <a:schemeClr val="bg1"/>
                  </a:solidFill>
                  <a:latin typeface="Times New Roman" panose="02020603050405020304" pitchFamily="18" charset="0"/>
                  <a:cs typeface="Times New Roman" panose="02020603050405020304" pitchFamily="18" charset="0"/>
                  <a:sym typeface="+mn-ea"/>
                </a:rPr>
                <a:t>陆地区发病率</a:t>
              </a:r>
              <a:endParaRPr lang="zh-CN" altLang="en-US" sz="1400" b="1" dirty="0">
                <a:solidFill>
                  <a:schemeClr val="bg1"/>
                </a:solidFill>
                <a:latin typeface="Times New Roman" panose="02020603050405020304" pitchFamily="18" charset="0"/>
                <a:cs typeface="Times New Roman" panose="02020603050405020304" pitchFamily="18" charset="0"/>
              </a:endParaRPr>
            </a:p>
            <a:p>
              <a:pPr algn="ctr">
                <a:lnSpc>
                  <a:spcPct val="130000"/>
                </a:lnSpc>
                <a:spcBef>
                  <a:spcPts val="0"/>
                </a:spcBef>
                <a:spcAft>
                  <a:spcPts val="0"/>
                </a:spcAft>
                <a:buClrTx/>
                <a:buSzTx/>
                <a:buNone/>
              </a:pPr>
              <a:r>
                <a:rPr lang="zh-CN" altLang="en-US" sz="1400" b="1" dirty="0">
                  <a:solidFill>
                    <a:schemeClr val="bg1"/>
                  </a:solidFill>
                  <a:latin typeface="Times New Roman" panose="02020603050405020304" pitchFamily="18" charset="0"/>
                  <a:cs typeface="Times New Roman" panose="02020603050405020304" pitchFamily="18" charset="0"/>
                  <a:sym typeface="+mn-ea"/>
                </a:rPr>
                <a:t>年发病患者总数</a:t>
              </a:r>
              <a:endParaRPr lang="zh-CN" altLang="en-US" sz="1400" b="1" dirty="0">
                <a:solidFill>
                  <a:schemeClr val="bg1"/>
                </a:solidFill>
                <a:latin typeface="Times New Roman" panose="02020603050405020304" pitchFamily="18" charset="0"/>
                <a:cs typeface="Times New Roman" panose="02020603050405020304" pitchFamily="18" charset="0"/>
                <a:sym typeface="+mn-ea"/>
              </a:endParaRPr>
            </a:p>
          </p:txBody>
        </p:sp>
        <p:sp>
          <p:nvSpPr>
            <p:cNvPr id="14" name="文本框 56"/>
            <p:cNvSpPr txBox="1"/>
            <p:nvPr>
              <p:custDataLst>
                <p:tags r:id="rId12"/>
              </p:custDataLst>
            </p:nvPr>
          </p:nvSpPr>
          <p:spPr>
            <a:xfrm>
              <a:off x="1065" y="7957"/>
              <a:ext cx="2656" cy="750"/>
            </a:xfrm>
            <a:prstGeom prst="rect">
              <a:avLst/>
            </a:prstGeom>
            <a:noFill/>
          </p:spPr>
          <p:txBody>
            <a:bodyPr wrap="square" rtlCol="0">
              <a:noAutofit/>
            </a:bodyPr>
            <a:p>
              <a:pPr algn="ctr">
                <a:lnSpc>
                  <a:spcPct val="130000"/>
                </a:lnSpc>
                <a:spcBef>
                  <a:spcPts val="0"/>
                </a:spcBef>
                <a:spcAft>
                  <a:spcPts val="0"/>
                </a:spcAft>
                <a:buClrTx/>
                <a:buSzTx/>
                <a:buNone/>
              </a:pPr>
              <a:r>
                <a:rPr lang="zh-CN" altLang="en-US" sz="2000" b="1" dirty="0">
                  <a:solidFill>
                    <a:schemeClr val="tx1"/>
                  </a:solidFill>
                  <a:latin typeface="Times New Roman" panose="02020603050405020304" pitchFamily="18" charset="0"/>
                  <a:cs typeface="Times New Roman" panose="02020603050405020304" pitchFamily="18" charset="0"/>
                </a:rPr>
                <a:t>（</a:t>
              </a:r>
              <a:r>
                <a:rPr lang="en-US" altLang="zh-CN" sz="2000" b="1" dirty="0">
                  <a:solidFill>
                    <a:schemeClr val="tx1"/>
                  </a:solidFill>
                  <a:latin typeface="Times New Roman" panose="02020603050405020304" pitchFamily="18" charset="0"/>
                  <a:cs typeface="Times New Roman" panose="02020603050405020304" pitchFamily="18" charset="0"/>
                </a:rPr>
                <a:t>6</a:t>
              </a:r>
              <a:r>
                <a:rPr lang="zh-CN" altLang="en-US" sz="2000" b="1" dirty="0">
                  <a:solidFill>
                    <a:schemeClr val="tx1"/>
                  </a:solidFill>
                  <a:latin typeface="Times New Roman" panose="02020603050405020304" pitchFamily="18" charset="0"/>
                  <a:cs typeface="Times New Roman" panose="02020603050405020304" pitchFamily="18" charset="0"/>
                </a:rPr>
                <a:t>）</a:t>
              </a:r>
              <a:endParaRPr lang="zh-CN" altLang="en-US" sz="2000" b="1" dirty="0">
                <a:solidFill>
                  <a:schemeClr val="tx1"/>
                </a:solidFill>
                <a:latin typeface="Times New Roman" panose="02020603050405020304" pitchFamily="18" charset="0"/>
                <a:cs typeface="Times New Roman" panose="02020603050405020304" pitchFamily="18" charset="0"/>
              </a:endParaRPr>
            </a:p>
          </p:txBody>
        </p:sp>
      </p:grpSp>
      <p:sp>
        <p:nvSpPr>
          <p:cNvPr id="17" name="文本框 16"/>
          <p:cNvSpPr txBox="1"/>
          <p:nvPr>
            <p:custDataLst>
              <p:tags r:id="rId13"/>
            </p:custDataLst>
          </p:nvPr>
        </p:nvSpPr>
        <p:spPr>
          <a:xfrm>
            <a:off x="2620010" y="4606925"/>
            <a:ext cx="9330690" cy="645160"/>
          </a:xfrm>
          <a:prstGeom prst="rect">
            <a:avLst/>
          </a:prstGeom>
          <a:noFill/>
        </p:spPr>
        <p:txBody>
          <a:bodyPr wrap="square" rtlCol="0" anchor="t">
            <a:spAutoFit/>
          </a:bodyPr>
          <a:p>
            <a:pPr marL="171450" indent="-171450" algn="just" defTabSz="266700">
              <a:lnSpc>
                <a:spcPct val="150000"/>
              </a:lnSpc>
              <a:spcBef>
                <a:spcPts val="0"/>
              </a:spcBef>
              <a:spcAft>
                <a:spcPts val="0"/>
              </a:spcAft>
              <a:buFont typeface="Arial" panose="020B0604020202020204" pitchFamily="34" charset="0"/>
              <a:buChar char="•"/>
            </a:pPr>
            <a:r>
              <a:rPr lang="zh-CN" altLang="en-US" sz="1200">
                <a:latin typeface="微软雅黑" panose="020B0503020204020204" charset="-122"/>
                <a:ea typeface="微软雅黑" panose="020B0503020204020204" charset="-122"/>
                <a:cs typeface="微软雅黑" panose="020B0503020204020204" charset="-122"/>
                <a:sym typeface="+mn-ea"/>
              </a:rPr>
              <a:t>一项全国性调查显示</a:t>
            </a:r>
            <a:r>
              <a:rPr lang="en-US" altLang="zh-CN" sz="1200" baseline="30000">
                <a:latin typeface="微软雅黑" panose="020B0503020204020204" charset="-122"/>
                <a:ea typeface="微软雅黑" panose="020B0503020204020204" charset="-122"/>
                <a:cs typeface="微软雅黑" panose="020B0503020204020204" charset="-122"/>
                <a:sym typeface="+mn-ea"/>
              </a:rPr>
              <a:t>[7]</a:t>
            </a:r>
            <a:r>
              <a:rPr lang="zh-CN" altLang="en-US" sz="1200">
                <a:latin typeface="微软雅黑" panose="020B0503020204020204" charset="-122"/>
                <a:ea typeface="微软雅黑" panose="020B0503020204020204" charset="-122"/>
                <a:cs typeface="微软雅黑" panose="020B0503020204020204" charset="-122"/>
                <a:sym typeface="+mn-ea"/>
              </a:rPr>
              <a:t>，我国18–64岁成年人</a:t>
            </a:r>
            <a:r>
              <a:rPr lang="en-US" altLang="zh-CN" sz="1200">
                <a:latin typeface="微软雅黑" panose="020B0503020204020204" charset="-122"/>
                <a:ea typeface="微软雅黑" panose="020B0503020204020204" charset="-122"/>
                <a:cs typeface="微软雅黑" panose="020B0503020204020204" charset="-122"/>
                <a:sym typeface="+mn-ea"/>
              </a:rPr>
              <a:t>GERD</a:t>
            </a:r>
            <a:r>
              <a:rPr lang="zh-CN" altLang="en-US" sz="1200">
                <a:latin typeface="微软雅黑" panose="020B0503020204020204" charset="-122"/>
                <a:ea typeface="微软雅黑" panose="020B0503020204020204" charset="-122"/>
                <a:cs typeface="微软雅黑" panose="020B0503020204020204" charset="-122"/>
                <a:sym typeface="+mn-ea"/>
              </a:rPr>
              <a:t>患病率达10.5%，反流性食管炎为5.4%。最新的一项研究结果表明</a:t>
            </a:r>
            <a:r>
              <a:rPr lang="en-US" altLang="zh-CN" sz="1200" baseline="30000">
                <a:latin typeface="微软雅黑" panose="020B0503020204020204" charset="-122"/>
                <a:ea typeface="微软雅黑" panose="020B0503020204020204" charset="-122"/>
                <a:cs typeface="微软雅黑" panose="020B0503020204020204" charset="-122"/>
                <a:sym typeface="+mn-ea"/>
              </a:rPr>
              <a:t>[8]</a:t>
            </a:r>
            <a:r>
              <a:rPr lang="zh-CN" altLang="en-US" sz="1200">
                <a:latin typeface="微软雅黑" panose="020B0503020204020204" charset="-122"/>
                <a:ea typeface="微软雅黑" panose="020B0503020204020204" charset="-122"/>
                <a:cs typeface="微软雅黑" panose="020B0503020204020204" charset="-122"/>
                <a:sym typeface="+mn-ea"/>
              </a:rPr>
              <a:t>，我国</a:t>
            </a:r>
            <a:r>
              <a:rPr lang="en-US" altLang="zh-CN" sz="1200">
                <a:latin typeface="微软雅黑" panose="020B0503020204020204" charset="-122"/>
                <a:ea typeface="微软雅黑" panose="020B0503020204020204" charset="-122"/>
                <a:cs typeface="微软雅黑" panose="020B0503020204020204" charset="-122"/>
                <a:sym typeface="+mn-ea"/>
              </a:rPr>
              <a:t>GERD</a:t>
            </a:r>
            <a:r>
              <a:rPr lang="zh-CN" altLang="en-US" sz="1200">
                <a:latin typeface="微软雅黑" panose="020B0503020204020204" charset="-122"/>
                <a:ea typeface="微软雅黑" panose="020B0503020204020204" charset="-122"/>
                <a:cs typeface="微软雅黑" panose="020B0503020204020204" charset="-122"/>
                <a:sym typeface="+mn-ea"/>
              </a:rPr>
              <a:t>的</a:t>
            </a:r>
            <a:r>
              <a:rPr lang="en-US" altLang="zh-CN" sz="1200">
                <a:latin typeface="微软雅黑" panose="020B0503020204020204" charset="-122"/>
                <a:ea typeface="微软雅黑" panose="020B0503020204020204" charset="-122"/>
                <a:cs typeface="微软雅黑" panose="020B0503020204020204" charset="-122"/>
                <a:sym typeface="+mn-ea"/>
              </a:rPr>
              <a:t>2021</a:t>
            </a:r>
            <a:r>
              <a:rPr lang="zh-CN" altLang="en-US" sz="1200">
                <a:latin typeface="微软雅黑" panose="020B0503020204020204" charset="-122"/>
                <a:ea typeface="微软雅黑" panose="020B0503020204020204" charset="-122"/>
                <a:cs typeface="微软雅黑" panose="020B0503020204020204" charset="-122"/>
                <a:sym typeface="+mn-ea"/>
              </a:rPr>
              <a:t>年的年龄标准化发病率为</a:t>
            </a:r>
            <a:r>
              <a:rPr lang="en-US" altLang="zh-CN" sz="1200">
                <a:latin typeface="微软雅黑" panose="020B0503020204020204" charset="-122"/>
                <a:ea typeface="微软雅黑" panose="020B0503020204020204" charset="-122"/>
                <a:cs typeface="微软雅黑" panose="020B0503020204020204" charset="-122"/>
                <a:sym typeface="+mn-ea"/>
              </a:rPr>
              <a:t>1953/10</a:t>
            </a:r>
            <a:r>
              <a:rPr lang="zh-CN" altLang="en-US" sz="1200">
                <a:latin typeface="微软雅黑" panose="020B0503020204020204" charset="-122"/>
                <a:ea typeface="微软雅黑" panose="020B0503020204020204" charset="-122"/>
                <a:cs typeface="微软雅黑" panose="020B0503020204020204" charset="-122"/>
                <a:sym typeface="+mn-ea"/>
              </a:rPr>
              <a:t>万，并呈现出明显的逐年上升趋势。由此推测，</a:t>
            </a:r>
            <a:r>
              <a:rPr lang="zh-CN" altLang="en-US" sz="1200">
                <a:latin typeface="微软雅黑" panose="020B0503020204020204" charset="-122"/>
                <a:ea typeface="微软雅黑" panose="020B0503020204020204" charset="-122"/>
                <a:cs typeface="微软雅黑" panose="020B0503020204020204" charset="-122"/>
                <a:sym typeface="+mn-ea"/>
              </a:rPr>
              <a:t>大陆地区年发病患者为</a:t>
            </a:r>
            <a:r>
              <a:rPr lang="en-US" altLang="zh-CN" sz="1200">
                <a:latin typeface="微软雅黑" panose="020B0503020204020204" charset="-122"/>
                <a:ea typeface="微软雅黑" panose="020B0503020204020204" charset="-122"/>
                <a:cs typeface="微软雅黑" panose="020B0503020204020204" charset="-122"/>
                <a:sym typeface="+mn-ea"/>
              </a:rPr>
              <a:t>2700</a:t>
            </a:r>
            <a:r>
              <a:rPr lang="zh-CN" altLang="en-US" sz="1200">
                <a:latin typeface="微软雅黑" panose="020B0503020204020204" charset="-122"/>
                <a:ea typeface="微软雅黑" panose="020B0503020204020204" charset="-122"/>
                <a:cs typeface="微软雅黑" panose="020B0503020204020204" charset="-122"/>
                <a:sym typeface="+mn-ea"/>
              </a:rPr>
              <a:t>万人。</a:t>
            </a:r>
            <a:endParaRPr lang="zh-CN" altLang="en-US" sz="1200">
              <a:latin typeface="微软雅黑" panose="020B0503020204020204" charset="-122"/>
              <a:ea typeface="微软雅黑" panose="020B0503020204020204" charset="-122"/>
              <a:cs typeface="微软雅黑" panose="020B0503020204020204" charset="-122"/>
              <a:sym typeface="+mn-ea"/>
            </a:endParaRPr>
          </a:p>
        </p:txBody>
      </p:sp>
      <p:sp>
        <p:nvSpPr>
          <p:cNvPr id="22" name="文本框 21"/>
          <p:cNvSpPr txBox="1"/>
          <p:nvPr/>
        </p:nvSpPr>
        <p:spPr>
          <a:xfrm>
            <a:off x="561340" y="5559425"/>
            <a:ext cx="11389360" cy="1220470"/>
          </a:xfrm>
          <a:prstGeom prst="rect">
            <a:avLst/>
          </a:prstGeom>
        </p:spPr>
        <p:txBody>
          <a:bodyPr wrap="square">
            <a:noAutofit/>
          </a:bodyPr>
          <a:p>
            <a:pPr indent="0" fontAlgn="auto" latinLnBrk="1">
              <a:lnSpc>
                <a:spcPct val="100000"/>
              </a:lnSpc>
              <a:spcBef>
                <a:spcPts val="0"/>
              </a:spcBef>
              <a:spcAft>
                <a:spcPts val="0"/>
              </a:spcAft>
            </a:pPr>
            <a:r>
              <a:rPr lang="zh-CN" altLang="en-US" sz="800" b="0" i="0">
                <a:solidFill>
                  <a:srgbClr val="1E232E"/>
                </a:solidFill>
                <a:latin typeface="微软雅黑" panose="020B0503020204020204" charset="-122"/>
                <a:ea typeface="微软雅黑" panose="020B0503020204020204" charset="-122"/>
              </a:rPr>
              <a:t>[</a:t>
            </a:r>
            <a:r>
              <a:rPr lang="en-US" altLang="zh-CN" sz="800" b="0" i="0">
                <a:solidFill>
                  <a:srgbClr val="1E232E"/>
                </a:solidFill>
                <a:latin typeface="微软雅黑" panose="020B0503020204020204" charset="-122"/>
                <a:ea typeface="微软雅黑" panose="020B0503020204020204" charset="-122"/>
              </a:rPr>
              <a:t>2</a:t>
            </a:r>
            <a:r>
              <a:rPr lang="zh-CN" altLang="en-US" sz="800" b="0" i="0">
                <a:solidFill>
                  <a:srgbClr val="1E232E"/>
                </a:solidFill>
                <a:latin typeface="微软雅黑" panose="020B0503020204020204" charset="-122"/>
                <a:ea typeface="微软雅黑" panose="020B0503020204020204" charset="-122"/>
              </a:rPr>
              <a:t>]张霄潇,路遥,侯炜,等.中药新药研发用临床需求清单（第一批）[</a:t>
            </a:r>
            <a:r>
              <a:rPr lang="en-US" altLang="zh-CN" sz="800" b="0" i="0">
                <a:solidFill>
                  <a:srgbClr val="1E232E"/>
                </a:solidFill>
                <a:latin typeface="微软雅黑" panose="020B0503020204020204" charset="-122"/>
                <a:ea typeface="微软雅黑" panose="020B0503020204020204" charset="-122"/>
              </a:rPr>
              <a:t>J].</a:t>
            </a:r>
            <a:r>
              <a:rPr lang="zh-CN" altLang="en-US" sz="800" b="0" i="0">
                <a:solidFill>
                  <a:srgbClr val="1E232E"/>
                </a:solidFill>
                <a:latin typeface="微软雅黑" panose="020B0503020204020204" charset="-122"/>
                <a:ea typeface="微软雅黑" panose="020B0503020204020204" charset="-122"/>
              </a:rPr>
              <a:t>中医杂志,2024,65(1):17-25.</a:t>
            </a:r>
            <a:endParaRPr lang="en-US" altLang="zh-CN" sz="800" b="0" i="0">
              <a:solidFill>
                <a:srgbClr val="1E232E"/>
              </a:solidFill>
              <a:latin typeface="微软雅黑" panose="020B0503020204020204" charset="-122"/>
              <a:ea typeface="微软雅黑" panose="020B0503020204020204" charset="-122"/>
            </a:endParaRPr>
          </a:p>
          <a:p>
            <a:pPr indent="0" fontAlgn="auto" latinLnBrk="1">
              <a:lnSpc>
                <a:spcPct val="100000"/>
              </a:lnSpc>
              <a:spcBef>
                <a:spcPts val="0"/>
              </a:spcBef>
              <a:spcAft>
                <a:spcPts val="0"/>
              </a:spcAft>
            </a:pPr>
            <a:r>
              <a:rPr lang="zh-CN" altLang="en-US" sz="800" b="0" i="0">
                <a:solidFill>
                  <a:srgbClr val="1E232E"/>
                </a:solidFill>
                <a:latin typeface="微软雅黑" panose="020B0503020204020204" charset="-122"/>
                <a:ea typeface="微软雅黑" panose="020B0503020204020204" charset="-122"/>
              </a:rPr>
              <a:t>[</a:t>
            </a:r>
            <a:r>
              <a:rPr lang="en-US" altLang="zh-CN" sz="800" b="0" i="0">
                <a:solidFill>
                  <a:srgbClr val="1E232E"/>
                </a:solidFill>
                <a:latin typeface="微软雅黑" panose="020B0503020204020204" charset="-122"/>
                <a:ea typeface="微软雅黑" panose="020B0503020204020204" charset="-122"/>
              </a:rPr>
              <a:t>3</a:t>
            </a:r>
            <a:r>
              <a:rPr lang="zh-CN" altLang="en-US" sz="800" b="0" i="0">
                <a:solidFill>
                  <a:srgbClr val="1E232E"/>
                </a:solidFill>
                <a:latin typeface="微软雅黑" panose="020B0503020204020204" charset="-122"/>
                <a:ea typeface="微软雅黑" panose="020B0503020204020204" charset="-122"/>
              </a:rPr>
              <a:t>]张北华,周秉舵,唐旭东.胃食管反流病中医诊疗专家共识（2023）[</a:t>
            </a:r>
            <a:r>
              <a:rPr lang="en-US" altLang="zh-CN" sz="800" b="0" i="0">
                <a:solidFill>
                  <a:srgbClr val="1E232E"/>
                </a:solidFill>
                <a:latin typeface="微软雅黑" panose="020B0503020204020204" charset="-122"/>
                <a:ea typeface="微软雅黑" panose="020B0503020204020204" charset="-122"/>
              </a:rPr>
              <a:t>J].</a:t>
            </a:r>
            <a:r>
              <a:rPr lang="zh-CN" altLang="en-US" sz="800" b="0" i="0">
                <a:solidFill>
                  <a:srgbClr val="1E232E"/>
                </a:solidFill>
                <a:latin typeface="微软雅黑" panose="020B0503020204020204" charset="-122"/>
                <a:ea typeface="微软雅黑" panose="020B0503020204020204" charset="-122"/>
              </a:rPr>
              <a:t>中医杂志,2023,64(18):1935-1944.</a:t>
            </a:r>
            <a:endParaRPr lang="zh-CN" altLang="en-US" sz="800" b="0" i="0">
              <a:solidFill>
                <a:srgbClr val="1E232E"/>
              </a:solidFill>
              <a:latin typeface="微软雅黑" panose="020B0503020204020204" charset="-122"/>
              <a:ea typeface="微软雅黑" panose="020B0503020204020204" charset="-122"/>
            </a:endParaRPr>
          </a:p>
          <a:p>
            <a:pPr indent="0" fontAlgn="auto" latinLnBrk="1">
              <a:lnSpc>
                <a:spcPct val="100000"/>
              </a:lnSpc>
              <a:spcBef>
                <a:spcPts val="0"/>
              </a:spcBef>
              <a:spcAft>
                <a:spcPts val="0"/>
              </a:spcAft>
            </a:pPr>
            <a:r>
              <a:rPr lang="en-US" altLang="zh-CN" sz="800" b="0" i="0">
                <a:solidFill>
                  <a:srgbClr val="1E232E"/>
                </a:solidFill>
                <a:latin typeface="微软雅黑" panose="020B0503020204020204" charset="-122"/>
                <a:ea typeface="微软雅黑" panose="020B0503020204020204" charset="-122"/>
              </a:rPr>
              <a:t>[4] Dai YK, Zhang YZ, Li DY, et al. Efficacy and Safety of Modified Banxia Xiexin Decoction (Pinellia Decoction for Draining the Heart) for Gastroesophageal Reflux Disease in Adults: A Systematic Review and Meta-Analysis[J]. Evid Based Complement Alternat Med, 2017, 2017: 9591319. DOI: 10.1155/2017/9591319.</a:t>
            </a:r>
            <a:endParaRPr lang="en-US" altLang="zh-CN" sz="800" b="0" i="0">
              <a:solidFill>
                <a:srgbClr val="1E232E"/>
              </a:solidFill>
              <a:latin typeface="微软雅黑" panose="020B0503020204020204" charset="-122"/>
              <a:ea typeface="微软雅黑" panose="020B0503020204020204" charset="-122"/>
            </a:endParaRPr>
          </a:p>
          <a:p>
            <a:pPr indent="0" fontAlgn="auto" latinLnBrk="1">
              <a:lnSpc>
                <a:spcPct val="100000"/>
              </a:lnSpc>
              <a:spcBef>
                <a:spcPts val="0"/>
              </a:spcBef>
              <a:spcAft>
                <a:spcPts val="0"/>
              </a:spcAft>
            </a:pPr>
            <a:r>
              <a:rPr lang="zh-CN" altLang="en-US" sz="800" b="0" i="0">
                <a:solidFill>
                  <a:srgbClr val="1E232E"/>
                </a:solidFill>
                <a:latin typeface="微软雅黑" panose="020B0503020204020204" charset="-122"/>
                <a:ea typeface="微软雅黑" panose="020B0503020204020204" charset="-122"/>
              </a:rPr>
              <a:t>[</a:t>
            </a:r>
            <a:r>
              <a:rPr lang="en-US" altLang="zh-CN" sz="800" b="0" i="0">
                <a:solidFill>
                  <a:srgbClr val="1E232E"/>
                </a:solidFill>
                <a:latin typeface="微软雅黑" panose="020B0503020204020204" charset="-122"/>
                <a:ea typeface="微软雅黑" panose="020B0503020204020204" charset="-122"/>
              </a:rPr>
              <a:t>5</a:t>
            </a:r>
            <a:r>
              <a:rPr lang="zh-CN" altLang="en-US" sz="800" b="0" i="0">
                <a:solidFill>
                  <a:srgbClr val="1E232E"/>
                </a:solidFill>
                <a:latin typeface="微软雅黑" panose="020B0503020204020204" charset="-122"/>
                <a:ea typeface="微软雅黑" panose="020B0503020204020204" charset="-122"/>
              </a:rPr>
              <a:t>] 刘诗琪, 崔永康, 苟小军.7种中药对比质子泵抑制剂治疗反流性食管炎疗效的网状</a:t>
            </a:r>
            <a:r>
              <a:rPr lang="en-US" altLang="zh-CN" sz="800" b="0" i="0">
                <a:solidFill>
                  <a:srgbClr val="1E232E"/>
                </a:solidFill>
                <a:latin typeface="微软雅黑" panose="020B0503020204020204" charset="-122"/>
                <a:ea typeface="微软雅黑" panose="020B0503020204020204" charset="-122"/>
              </a:rPr>
              <a:t>Meta</a:t>
            </a:r>
            <a:r>
              <a:rPr lang="zh-CN" altLang="en-US" sz="800" b="0" i="0">
                <a:solidFill>
                  <a:srgbClr val="1E232E"/>
                </a:solidFill>
                <a:latin typeface="微软雅黑" panose="020B0503020204020204" charset="-122"/>
                <a:ea typeface="微软雅黑" panose="020B0503020204020204" charset="-122"/>
              </a:rPr>
              <a:t>分析[</a:t>
            </a:r>
            <a:r>
              <a:rPr lang="en-US" altLang="zh-CN" sz="800" b="0" i="0">
                <a:solidFill>
                  <a:srgbClr val="1E232E"/>
                </a:solidFill>
                <a:latin typeface="微软雅黑" panose="020B0503020204020204" charset="-122"/>
                <a:ea typeface="微软雅黑" panose="020B0503020204020204" charset="-122"/>
              </a:rPr>
              <a:t>J]. </a:t>
            </a:r>
            <a:r>
              <a:rPr lang="zh-CN" altLang="en-US" sz="800" b="0" i="0">
                <a:solidFill>
                  <a:srgbClr val="1E232E"/>
                </a:solidFill>
                <a:latin typeface="微软雅黑" panose="020B0503020204020204" charset="-122"/>
                <a:ea typeface="微软雅黑" panose="020B0503020204020204" charset="-122"/>
              </a:rPr>
              <a:t>中国医院用药评价与分析, 2024, 24(11): 1367-1375.</a:t>
            </a:r>
            <a:endParaRPr lang="zh-CN" altLang="en-US" sz="800" b="0" i="0">
              <a:solidFill>
                <a:srgbClr val="1E232E"/>
              </a:solidFill>
              <a:latin typeface="微软雅黑" panose="020B0503020204020204" charset="-122"/>
              <a:ea typeface="微软雅黑" panose="020B0503020204020204" charset="-122"/>
            </a:endParaRPr>
          </a:p>
          <a:p>
            <a:pPr indent="0" fontAlgn="auto" latinLnBrk="1">
              <a:lnSpc>
                <a:spcPct val="100000"/>
              </a:lnSpc>
              <a:spcBef>
                <a:spcPts val="0"/>
              </a:spcBef>
              <a:spcAft>
                <a:spcPts val="0"/>
              </a:spcAft>
            </a:pPr>
            <a:r>
              <a:rPr lang="zh-CN" altLang="en-US" sz="800" b="0" i="0">
                <a:solidFill>
                  <a:srgbClr val="1E232E"/>
                </a:solidFill>
                <a:latin typeface="微软雅黑" panose="020B0503020204020204" charset="-122"/>
                <a:ea typeface="微软雅黑" panose="020B0503020204020204" charset="-122"/>
              </a:rPr>
              <a:t>[</a:t>
            </a:r>
            <a:r>
              <a:rPr lang="en-US" altLang="zh-CN" sz="800" b="0" i="0">
                <a:solidFill>
                  <a:srgbClr val="1E232E"/>
                </a:solidFill>
                <a:latin typeface="微软雅黑" panose="020B0503020204020204" charset="-122"/>
                <a:ea typeface="微软雅黑" panose="020B0503020204020204" charset="-122"/>
              </a:rPr>
              <a:t>6</a:t>
            </a:r>
            <a:r>
              <a:rPr lang="zh-CN" altLang="en-US" sz="800" b="0" i="0">
                <a:solidFill>
                  <a:srgbClr val="1E232E"/>
                </a:solidFill>
                <a:latin typeface="微软雅黑" panose="020B0503020204020204" charset="-122"/>
                <a:ea typeface="微软雅黑" panose="020B0503020204020204" charset="-122"/>
              </a:rPr>
              <a:t>] 郭震浪, 苏振宁, 王正飞, 等. 半夏泻心汤加减治疗反流性食管炎疗效的</a:t>
            </a:r>
            <a:r>
              <a:rPr lang="en-US" altLang="zh-CN" sz="800" b="0" i="0">
                <a:solidFill>
                  <a:srgbClr val="1E232E"/>
                </a:solidFill>
                <a:latin typeface="微软雅黑" panose="020B0503020204020204" charset="-122"/>
                <a:ea typeface="微软雅黑" panose="020B0503020204020204" charset="-122"/>
              </a:rPr>
              <a:t>Meta</a:t>
            </a:r>
            <a:r>
              <a:rPr lang="zh-CN" altLang="en-US" sz="800" b="0" i="0">
                <a:solidFill>
                  <a:srgbClr val="1E232E"/>
                </a:solidFill>
                <a:latin typeface="微软雅黑" panose="020B0503020204020204" charset="-122"/>
                <a:ea typeface="微软雅黑" panose="020B0503020204020204" charset="-122"/>
              </a:rPr>
              <a:t>分析[</a:t>
            </a:r>
            <a:r>
              <a:rPr lang="en-US" altLang="zh-CN" sz="800" b="0" i="0">
                <a:solidFill>
                  <a:srgbClr val="1E232E"/>
                </a:solidFill>
                <a:latin typeface="微软雅黑" panose="020B0503020204020204" charset="-122"/>
                <a:ea typeface="微软雅黑" panose="020B0503020204020204" charset="-122"/>
              </a:rPr>
              <a:t>J]. </a:t>
            </a:r>
            <a:r>
              <a:rPr lang="zh-CN" altLang="en-US" sz="800" b="0" i="0">
                <a:solidFill>
                  <a:srgbClr val="1E232E"/>
                </a:solidFill>
                <a:latin typeface="微软雅黑" panose="020B0503020204020204" charset="-122"/>
                <a:ea typeface="微软雅黑" panose="020B0503020204020204" charset="-122"/>
              </a:rPr>
              <a:t>中国实验方剂学杂志, 2015, 21(24): 219-224.</a:t>
            </a:r>
            <a:endParaRPr lang="zh-CN" altLang="en-US" sz="800" b="0" i="0">
              <a:solidFill>
                <a:srgbClr val="1E232E"/>
              </a:solidFill>
              <a:latin typeface="微软雅黑" panose="020B0503020204020204" charset="-122"/>
              <a:ea typeface="微软雅黑" panose="020B0503020204020204" charset="-122"/>
            </a:endParaRPr>
          </a:p>
          <a:p>
            <a:pPr indent="0" fontAlgn="auto" latinLnBrk="1">
              <a:lnSpc>
                <a:spcPct val="100000"/>
              </a:lnSpc>
              <a:spcBef>
                <a:spcPts val="0"/>
              </a:spcBef>
              <a:spcAft>
                <a:spcPts val="0"/>
              </a:spcAft>
            </a:pPr>
            <a:r>
              <a:rPr lang="en-US" altLang="zh-CN" sz="800" b="0" i="0">
                <a:solidFill>
                  <a:srgbClr val="1E232E"/>
                </a:solidFill>
                <a:latin typeface="微软雅黑" panose="020B0503020204020204" charset="-122"/>
                <a:ea typeface="微软雅黑" panose="020B0503020204020204" charset="-122"/>
              </a:rPr>
              <a:t>[7] Yang H , Zhang M , Li H ,et al.Prevalence of common upper gastrointestinal diseases in Chinese adults aged 18–64 years[J].Science Bulletin, 2024, 69(24):3889-3898.DOI:10.1016/j.scib.2024.07.048.</a:t>
            </a:r>
            <a:endParaRPr lang="en-US" altLang="zh-CN" sz="800" b="0" i="0">
              <a:solidFill>
                <a:srgbClr val="1E232E"/>
              </a:solidFill>
              <a:latin typeface="微软雅黑" panose="020B0503020204020204" charset="-122"/>
              <a:ea typeface="微软雅黑" panose="020B0503020204020204" charset="-122"/>
            </a:endParaRPr>
          </a:p>
          <a:p>
            <a:pPr indent="0" fontAlgn="auto" latinLnBrk="1">
              <a:lnSpc>
                <a:spcPct val="100000"/>
              </a:lnSpc>
              <a:spcBef>
                <a:spcPts val="0"/>
              </a:spcBef>
              <a:spcAft>
                <a:spcPts val="0"/>
              </a:spcAft>
            </a:pPr>
            <a:r>
              <a:rPr lang="en-US" altLang="zh-CN" sz="800" b="0" i="0">
                <a:solidFill>
                  <a:srgbClr val="1E232E"/>
                </a:solidFill>
                <a:latin typeface="微软雅黑" panose="020B0503020204020204" charset="-122"/>
                <a:ea typeface="微软雅黑" panose="020B0503020204020204" charset="-122"/>
              </a:rPr>
              <a:t>[8] Hou Z , Wu J , Yu Z ,et al.Burdens of Gastroesophageal Reflux Disease in China: Findings from the 2021 GBD Study[J].PLoS ONE, 2025, 20(10):e0334719.DOI:10.1371/journal.pone.0334719.</a:t>
            </a:r>
            <a:endParaRPr lang="en-US" altLang="zh-CN" sz="800" b="0" i="0">
              <a:solidFill>
                <a:srgbClr val="1E232E"/>
              </a:solidFill>
              <a:latin typeface="微软雅黑" panose="020B0503020204020204" charset="-122"/>
              <a:ea typeface="微软雅黑" panose="020B0503020204020204" charset="-122"/>
            </a:endParaRPr>
          </a:p>
          <a:p>
            <a:pPr indent="0" fontAlgn="auto" latinLnBrk="1">
              <a:lnSpc>
                <a:spcPct val="100000"/>
              </a:lnSpc>
              <a:spcBef>
                <a:spcPts val="0"/>
              </a:spcBef>
              <a:spcAft>
                <a:spcPts val="0"/>
              </a:spcAft>
            </a:pPr>
            <a:endParaRPr lang="en-US" altLang="zh-CN" sz="800" b="0" i="0">
              <a:solidFill>
                <a:srgbClr val="1E232E"/>
              </a:solidFill>
              <a:latin typeface="微软雅黑" panose="020B0503020204020204" charset="-122"/>
              <a:ea typeface="微软雅黑" panose="020B0503020204020204" charset="-122"/>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0"/>
            <a:ext cx="10767060" cy="570865"/>
          </a:xfrm>
          <a:prstGeom prst="rect">
            <a:avLst/>
          </a:prstGeom>
          <a:solidFill>
            <a:schemeClr val="accent2"/>
          </a:solidFill>
          <a:ln>
            <a:solidFill>
              <a:srgbClr val="FF7D1A"/>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l"/>
            <a:r>
              <a:rPr lang="en-US" altLang="zh-CN" sz="2800" b="1"/>
              <a:t>2.</a:t>
            </a:r>
            <a:r>
              <a:rPr lang="zh-CN" altLang="en-US" sz="2800" b="1"/>
              <a:t>安全性</a:t>
            </a:r>
            <a:endParaRPr lang="zh-CN" altLang="en-US" sz="2800" b="1"/>
          </a:p>
        </p:txBody>
      </p:sp>
      <p:graphicFrame>
        <p:nvGraphicFramePr>
          <p:cNvPr id="4194304" name="表格 7"/>
          <p:cNvGraphicFramePr>
            <a:graphicFrameLocks noGrp="1"/>
          </p:cNvGraphicFramePr>
          <p:nvPr>
            <p:custDataLst>
              <p:tags r:id="rId1"/>
            </p:custDataLst>
          </p:nvPr>
        </p:nvGraphicFramePr>
        <p:xfrm>
          <a:off x="250825" y="3079750"/>
          <a:ext cx="5056505" cy="3089275"/>
        </p:xfrm>
        <a:graphic>
          <a:graphicData uri="http://schemas.openxmlformats.org/drawingml/2006/table">
            <a:tbl>
              <a:tblPr firstRow="1">
                <a:tableStyleId>{5C22544A-7EE6-4342-B048-85BDC9FD1C3A}</a:tableStyleId>
              </a:tblPr>
              <a:tblGrid>
                <a:gridCol w="1198245"/>
                <a:gridCol w="3858260"/>
              </a:tblGrid>
              <a:tr h="361315">
                <a:tc>
                  <a:txBody>
                    <a:bodyPr/>
                    <a:p>
                      <a:pPr algn="ctr" fontAlgn="ctr"/>
                      <a:r>
                        <a:rPr lang="zh-CN" altLang="en-US" sz="1200" u="none" strike="noStrike" dirty="0">
                          <a:solidFill>
                            <a:schemeClr val="bg1"/>
                          </a:solidFill>
                          <a:effectLst/>
                          <a:latin typeface="+mn-ea"/>
                        </a:rPr>
                        <a:t>项目名称</a:t>
                      </a:r>
                      <a:endParaRPr lang="zh-CN" altLang="en-US" sz="1200" b="1" i="0" u="none" strike="noStrike" dirty="0">
                        <a:solidFill>
                          <a:schemeClr val="bg1"/>
                        </a:solidFill>
                        <a:effectLst/>
                        <a:latin typeface="+mn-ea"/>
                      </a:endParaRPr>
                    </a:p>
                  </a:txBody>
                  <a:tcPr marL="7620" marR="7620" marT="7620" marB="0" anchor="ctr">
                    <a:solidFill>
                      <a:srgbClr val="FF7D1A"/>
                    </a:solidFill>
                  </a:tcPr>
                </a:tc>
                <a:tc>
                  <a:txBody>
                    <a:bodyPr/>
                    <a:p>
                      <a:pPr algn="ctr" fontAlgn="ctr"/>
                      <a:r>
                        <a:rPr lang="zh-CN" altLang="en-US" sz="1200" u="none" strike="noStrike" dirty="0">
                          <a:solidFill>
                            <a:schemeClr val="bg1"/>
                          </a:solidFill>
                          <a:effectLst/>
                          <a:latin typeface="+mn-ea"/>
                        </a:rPr>
                        <a:t>详细表述</a:t>
                      </a:r>
                      <a:endParaRPr lang="zh-CN" altLang="en-US" sz="1200" b="1" i="0" u="none" strike="noStrike" dirty="0">
                        <a:solidFill>
                          <a:schemeClr val="bg1"/>
                        </a:solidFill>
                        <a:effectLst/>
                        <a:latin typeface="+mn-ea"/>
                      </a:endParaRPr>
                    </a:p>
                  </a:txBody>
                  <a:tcPr marL="7620" marR="7620" marT="7620" marB="0" anchor="ctr">
                    <a:solidFill>
                      <a:srgbClr val="FF7D1A"/>
                    </a:solidFill>
                  </a:tcPr>
                </a:tc>
              </a:tr>
              <a:tr h="406400">
                <a:tc>
                  <a:txBody>
                    <a:bodyPr/>
                    <a:p>
                      <a:pPr algn="ctr" fontAlgn="ctr"/>
                      <a:r>
                        <a:rPr lang="zh-CN" altLang="en-US" sz="1200" b="0" u="none" strike="noStrike" dirty="0">
                          <a:effectLst/>
                          <a:latin typeface="+mn-ea"/>
                        </a:rPr>
                        <a:t>不良反应</a:t>
                      </a:r>
                      <a:endParaRPr lang="zh-CN" altLang="en-US" sz="1200" b="0" i="0" u="none" strike="noStrike" dirty="0">
                        <a:solidFill>
                          <a:srgbClr val="000000"/>
                        </a:solidFill>
                        <a:effectLst/>
                        <a:latin typeface="+mn-ea"/>
                      </a:endParaRPr>
                    </a:p>
                  </a:txBody>
                  <a:tcPr marL="7620" marR="7620" marT="7620" marB="0" anchor="ctr" anchorCtr="0">
                    <a:solidFill>
                      <a:schemeClr val="accent2">
                        <a:lumMod val="20000"/>
                        <a:lumOff val="80000"/>
                      </a:schemeClr>
                    </a:solidFill>
                  </a:tcPr>
                </a:tc>
                <a:tc>
                  <a:txBody>
                    <a:bodyPr/>
                    <a:p>
                      <a:pPr marL="107950" algn="l" fontAlgn="ctr">
                        <a:lnSpc>
                          <a:spcPct val="100000"/>
                        </a:lnSpc>
                      </a:pPr>
                      <a:r>
                        <a:rPr lang="zh-CN" altLang="en-US" sz="1200" u="none" strike="noStrike" dirty="0">
                          <a:effectLst/>
                          <a:latin typeface="+mn-ea"/>
                        </a:rPr>
                        <a:t>尚不明确。</a:t>
                      </a:r>
                      <a:endParaRPr lang="zh-CN" altLang="en-US" sz="1200" b="0" i="0" u="none" strike="noStrike" dirty="0">
                        <a:solidFill>
                          <a:srgbClr val="000000"/>
                        </a:solidFill>
                        <a:effectLst/>
                        <a:latin typeface="+mn-ea"/>
                      </a:endParaRPr>
                    </a:p>
                  </a:txBody>
                  <a:tcPr marL="7620" marR="7620" marT="7620" marB="0" anchor="ctr" anchorCtr="0">
                    <a:solidFill>
                      <a:schemeClr val="accent2">
                        <a:lumMod val="20000"/>
                        <a:lumOff val="80000"/>
                      </a:schemeClr>
                    </a:solidFill>
                  </a:tcPr>
                </a:tc>
              </a:tr>
              <a:tr h="417195">
                <a:tc>
                  <a:txBody>
                    <a:bodyPr/>
                    <a:p>
                      <a:pPr algn="ctr" fontAlgn="ctr"/>
                      <a:r>
                        <a:rPr lang="zh-CN" altLang="en-US" sz="1200" b="0" u="none" strike="noStrike" dirty="0">
                          <a:effectLst/>
                          <a:latin typeface="+mn-ea"/>
                        </a:rPr>
                        <a:t>禁忌</a:t>
                      </a:r>
                      <a:endParaRPr lang="zh-CN" altLang="en-US" sz="1200" b="0" i="0" u="none" strike="noStrike" dirty="0">
                        <a:solidFill>
                          <a:srgbClr val="000000"/>
                        </a:solidFill>
                        <a:effectLst/>
                        <a:latin typeface="+mn-ea"/>
                      </a:endParaRPr>
                    </a:p>
                  </a:txBody>
                  <a:tcPr marL="7620" marR="7620" marT="7620" marB="0" anchor="ctr" anchorCtr="0">
                    <a:solidFill>
                      <a:schemeClr val="accent2">
                        <a:lumMod val="20000"/>
                        <a:lumOff val="80000"/>
                      </a:schemeClr>
                    </a:solidFill>
                  </a:tcPr>
                </a:tc>
                <a:tc>
                  <a:txBody>
                    <a:bodyPr/>
                    <a:p>
                      <a:pPr marL="107950" algn="l" fontAlgn="ctr">
                        <a:lnSpc>
                          <a:spcPct val="100000"/>
                        </a:lnSpc>
                        <a:buClrTx/>
                        <a:buSzTx/>
                        <a:buNone/>
                      </a:pPr>
                      <a:r>
                        <a:rPr lang="zh-CN" altLang="en-US" sz="1200" u="none" strike="noStrike" dirty="0">
                          <a:effectLst/>
                          <a:latin typeface="+mn-ea"/>
                        </a:rPr>
                        <a:t>曾经对本品所含药物过敏者禁用。</a:t>
                      </a:r>
                      <a:endParaRPr lang="zh-CN" altLang="en-US" sz="1200" u="none" strike="noStrike" dirty="0">
                        <a:effectLst/>
                        <a:latin typeface="+mn-ea"/>
                      </a:endParaRPr>
                    </a:p>
                  </a:txBody>
                  <a:tcPr marL="7620" marR="7620" marT="7620" marB="0" anchor="ctr" anchorCtr="0">
                    <a:solidFill>
                      <a:schemeClr val="accent2">
                        <a:lumMod val="20000"/>
                        <a:lumOff val="80000"/>
                      </a:schemeClr>
                    </a:solidFill>
                  </a:tcPr>
                </a:tc>
              </a:tr>
              <a:tr h="1904365">
                <a:tc>
                  <a:txBody>
                    <a:bodyPr/>
                    <a:p>
                      <a:pPr algn="ctr" fontAlgn="ctr"/>
                      <a:r>
                        <a:rPr lang="zh-CN" altLang="en-US" sz="1200" b="0" u="none" strike="noStrike" dirty="0">
                          <a:effectLst/>
                          <a:latin typeface="+mn-ea"/>
                        </a:rPr>
                        <a:t>注意事项</a:t>
                      </a:r>
                      <a:endParaRPr lang="zh-CN" altLang="en-US" sz="1200" b="0" i="0" u="none" strike="noStrike" dirty="0">
                        <a:solidFill>
                          <a:srgbClr val="000000"/>
                        </a:solidFill>
                        <a:effectLst/>
                        <a:latin typeface="+mn-ea"/>
                      </a:endParaRPr>
                    </a:p>
                  </a:txBody>
                  <a:tcPr marL="7620" marR="7620" marT="7620" marB="0" anchor="ctr" anchorCtr="0">
                    <a:solidFill>
                      <a:schemeClr val="accent2">
                        <a:lumMod val="20000"/>
                        <a:lumOff val="80000"/>
                      </a:schemeClr>
                    </a:solidFill>
                  </a:tcPr>
                </a:tc>
                <a:tc>
                  <a:txBody>
                    <a:bodyPr/>
                    <a:p>
                      <a:pPr marL="107950" indent="0" algn="l" fontAlgn="ctr">
                        <a:lnSpc>
                          <a:spcPct val="130000"/>
                        </a:lnSpc>
                        <a:buClrTx/>
                        <a:buSzTx/>
                        <a:buFontTx/>
                      </a:pPr>
                      <a:r>
                        <a:rPr lang="zh-CN" altLang="en-US" sz="1200" u="none" strike="noStrike" dirty="0">
                          <a:effectLst/>
                          <a:latin typeface="+mn-ea"/>
                          <a:cs typeface="+mn-ea"/>
                        </a:rPr>
                        <a:t>1.严格按照功能主治使用本品。</a:t>
                      </a:r>
                      <a:endParaRPr lang="zh-CN" altLang="en-US" sz="1200" u="none" strike="noStrike" dirty="0">
                        <a:effectLst/>
                        <a:latin typeface="+mn-ea"/>
                        <a:cs typeface="+mn-ea"/>
                      </a:endParaRPr>
                    </a:p>
                    <a:p>
                      <a:pPr marL="107950" indent="0" algn="l" fontAlgn="ctr">
                        <a:lnSpc>
                          <a:spcPct val="130000"/>
                        </a:lnSpc>
                        <a:buClrTx/>
                        <a:buSzTx/>
                        <a:buFontTx/>
                      </a:pPr>
                      <a:r>
                        <a:rPr lang="zh-CN" altLang="en-US" sz="1200" u="none" strike="noStrike" dirty="0">
                          <a:effectLst/>
                          <a:latin typeface="+mn-ea"/>
                          <a:cs typeface="+mn-ea"/>
                        </a:rPr>
                        <a:t>2.气滞、食积、痰结所致实痞者不宜服用。</a:t>
                      </a:r>
                      <a:endParaRPr lang="zh-CN" altLang="en-US" sz="1200" u="none" strike="noStrike" dirty="0">
                        <a:effectLst/>
                        <a:latin typeface="+mn-ea"/>
                        <a:cs typeface="+mn-ea"/>
                      </a:endParaRPr>
                    </a:p>
                    <a:p>
                      <a:pPr marL="107950" indent="0" algn="l" fontAlgn="ctr">
                        <a:lnSpc>
                          <a:spcPct val="130000"/>
                        </a:lnSpc>
                        <a:buClrTx/>
                        <a:buSzTx/>
                        <a:buFontTx/>
                      </a:pPr>
                      <a:r>
                        <a:rPr lang="zh-CN" altLang="en-US" sz="1200" u="none" strike="noStrike" dirty="0">
                          <a:effectLst/>
                          <a:latin typeface="+mn-ea"/>
                          <a:cs typeface="+mn-ea"/>
                        </a:rPr>
                        <a:t>3.脾胃阴虚证者不宜服用。</a:t>
                      </a:r>
                      <a:endParaRPr lang="zh-CN" altLang="en-US" sz="1200" u="none" strike="noStrike" dirty="0">
                        <a:effectLst/>
                        <a:latin typeface="+mn-ea"/>
                        <a:cs typeface="+mn-ea"/>
                      </a:endParaRPr>
                    </a:p>
                    <a:p>
                      <a:pPr marL="107950" indent="0" algn="l" fontAlgn="ctr">
                        <a:lnSpc>
                          <a:spcPct val="130000"/>
                        </a:lnSpc>
                        <a:buClrTx/>
                        <a:buSzTx/>
                        <a:buFontTx/>
                      </a:pPr>
                      <a:r>
                        <a:rPr lang="zh-CN" altLang="en-US" sz="1200" u="none" strike="noStrike" dirty="0">
                          <a:effectLst/>
                          <a:latin typeface="+mn-ea"/>
                          <a:cs typeface="+mn-ea"/>
                        </a:rPr>
                        <a:t>4.本品含清半夏、人参、炒甘草，不宜与含有乌头、藜芦、五灵脂、海藻、大戟、甘遂、芫花的中药汤剂或成药同时服用。</a:t>
                      </a:r>
                      <a:endParaRPr lang="zh-CN" altLang="en-US" sz="1200" u="none" strike="noStrike" dirty="0">
                        <a:effectLst/>
                        <a:latin typeface="+mn-ea"/>
                        <a:cs typeface="+mn-ea"/>
                      </a:endParaRPr>
                    </a:p>
                  </a:txBody>
                  <a:tcPr marL="7620" marR="7620" marT="7620" marB="0" anchor="ctr" anchorCtr="0">
                    <a:solidFill>
                      <a:schemeClr val="accent2">
                        <a:lumMod val="20000"/>
                        <a:lumOff val="80000"/>
                      </a:schemeClr>
                    </a:solidFill>
                  </a:tcPr>
                </a:tc>
              </a:tr>
            </a:tbl>
          </a:graphicData>
        </a:graphic>
      </p:graphicFrame>
      <p:sp>
        <p:nvSpPr>
          <p:cNvPr id="4" name="文本框 3" descr="7b0a202020202262756c6c6574223a20227b5c2263617465676f727949645c223a5c225c222c5c2274656d706c61746549645c223a32303233313639367d220a7d0a"/>
          <p:cNvSpPr txBox="1"/>
          <p:nvPr>
            <p:custDataLst>
              <p:tags r:id="rId2"/>
            </p:custDataLst>
          </p:nvPr>
        </p:nvSpPr>
        <p:spPr>
          <a:xfrm>
            <a:off x="5847080" y="1275715"/>
            <a:ext cx="5963920" cy="829945"/>
          </a:xfrm>
          <a:prstGeom prst="rect">
            <a:avLst/>
          </a:prstGeom>
        </p:spPr>
        <p:txBody>
          <a:bodyPr wrap="square">
            <a:spAutoFit/>
          </a:bodyPr>
          <a:p>
            <a:pPr marL="228600" indent="-228600" algn="just">
              <a:lnSpc>
                <a:spcPct val="200000"/>
              </a:lnSpc>
              <a:spcBef>
                <a:spcPts val="0"/>
              </a:spcBef>
              <a:spcAft>
                <a:spcPts val="0"/>
              </a:spcAft>
              <a:buFont typeface="Wingdings" panose="05000000000000000000" charset="0"/>
              <a:buBlip>
                <a:blip r:embed="rId3">
                  <a:extLst>
                    <a:ext uri="{96DAC541-7B7A-43D3-8B79-37D633B846F1}">
                      <asvg:svgBlip xmlns:asvg="http://schemas.microsoft.com/office/drawing/2016/SVG/main" r:embed="rId4"/>
                    </a:ext>
                  </a:extLst>
                </a:blip>
              </a:buBlip>
            </a:pPr>
            <a:r>
              <a:rPr lang="zh-CN" altLang="en-US" sz="1200">
                <a:solidFill>
                  <a:srgbClr val="000000"/>
                </a:solidFill>
                <a:latin typeface="微软雅黑" panose="020B0503020204020204" charset="-122"/>
                <a:ea typeface="微软雅黑" panose="020B0503020204020204" charset="-122"/>
                <a:cs typeface="微软雅黑" panose="020B0503020204020204" charset="-122"/>
              </a:rPr>
              <a:t>半夏泻心汤经方在</a:t>
            </a:r>
            <a:r>
              <a:rPr lang="zh-CN" altLang="en-US" sz="1200" b="1" u="sng" dirty="0">
                <a:solidFill>
                  <a:srgbClr val="FF0000"/>
                </a:solidFill>
                <a:latin typeface="+mn-ea"/>
                <a:sym typeface="+mn-ea"/>
              </a:rPr>
              <a:t>寒热错杂之痞证的治疗上</a:t>
            </a:r>
            <a:r>
              <a:rPr lang="zh-CN" altLang="en-US" sz="1200">
                <a:solidFill>
                  <a:srgbClr val="000000"/>
                </a:solidFill>
                <a:latin typeface="微软雅黑" panose="020B0503020204020204" charset="-122"/>
                <a:ea typeface="微软雅黑" panose="020B0503020204020204" charset="-122"/>
                <a:cs typeface="微软雅黑" panose="020B0503020204020204" charset="-122"/>
              </a:rPr>
              <a:t>广泛应用，</a:t>
            </a:r>
            <a:r>
              <a:rPr lang="zh-CN" altLang="en-US" sz="1200" b="1">
                <a:solidFill>
                  <a:srgbClr val="FF0000"/>
                </a:solidFill>
                <a:latin typeface="微软雅黑" panose="020B0503020204020204" charset="-122"/>
                <a:ea typeface="微软雅黑" panose="020B0503020204020204" charset="-122"/>
                <a:cs typeface="微软雅黑" panose="020B0503020204020204" charset="-122"/>
              </a:rPr>
              <a:t>未见明显不良反应报道</a:t>
            </a:r>
            <a:r>
              <a:rPr lang="en-US" altLang="zh-CN" sz="1200" b="1" baseline="30000">
                <a:solidFill>
                  <a:srgbClr val="FF0000"/>
                </a:solidFill>
                <a:latin typeface="微软雅黑" panose="020B0503020204020204" charset="-122"/>
                <a:ea typeface="微软雅黑" panose="020B0503020204020204" charset="-122"/>
                <a:cs typeface="微软雅黑" panose="020B0503020204020204" charset="-122"/>
              </a:rPr>
              <a:t>[9]</a:t>
            </a:r>
            <a:r>
              <a:rPr lang="zh-CN" altLang="en-US" sz="1200" dirty="0">
                <a:latin typeface="+mn-ea"/>
                <a:sym typeface="Arial" panose="020B0604020202020204" pitchFamily="34" charset="0"/>
              </a:rPr>
              <a:t>。</a:t>
            </a:r>
            <a:r>
              <a:rPr lang="en-US" altLang="zh-CN" sz="1200" dirty="0">
                <a:latin typeface="+mn-ea"/>
                <a:sym typeface="Arial" panose="020B0604020202020204" pitchFamily="34" charset="0"/>
              </a:rPr>
              <a:t> </a:t>
            </a:r>
            <a:endParaRPr lang="en-US" altLang="zh-CN" sz="1200" dirty="0">
              <a:latin typeface="+mn-ea"/>
              <a:sym typeface="Arial" panose="020B0604020202020204" pitchFamily="34" charset="0"/>
            </a:endParaRPr>
          </a:p>
          <a:p>
            <a:pPr marL="228600" indent="-228600" algn="just">
              <a:lnSpc>
                <a:spcPct val="200000"/>
              </a:lnSpc>
              <a:spcBef>
                <a:spcPts val="0"/>
              </a:spcBef>
              <a:spcAft>
                <a:spcPts val="0"/>
              </a:spcAft>
              <a:buFont typeface="Wingdings" panose="05000000000000000000" charset="0"/>
              <a:buBlip>
                <a:blip r:embed="rId3">
                  <a:extLst>
                    <a:ext uri="{96DAC541-7B7A-43D3-8B79-37D633B846F1}">
                      <asvg:svgBlip xmlns:asvg="http://schemas.microsoft.com/office/drawing/2016/SVG/main" r:embed="rId4"/>
                    </a:ext>
                  </a:extLst>
                </a:blip>
              </a:buBlip>
            </a:pPr>
            <a:r>
              <a:rPr lang="zh-CN" altLang="en-US" sz="1200" b="1">
                <a:solidFill>
                  <a:srgbClr val="FF0000"/>
                </a:solidFill>
                <a:latin typeface="微软雅黑" panose="020B0503020204020204" charset="-122"/>
                <a:ea typeface="微软雅黑" panose="020B0503020204020204" charset="-122"/>
                <a:cs typeface="微软雅黑" panose="020B0503020204020204" charset="-122"/>
              </a:rPr>
              <a:t>计划在</a:t>
            </a:r>
            <a:r>
              <a:rPr lang="en-US" altLang="zh-CN" sz="1200" b="1">
                <a:solidFill>
                  <a:srgbClr val="FF0000"/>
                </a:solidFill>
                <a:latin typeface="微软雅黑" panose="020B0503020204020204" charset="-122"/>
                <a:ea typeface="微软雅黑" panose="020B0503020204020204" charset="-122"/>
                <a:cs typeface="微软雅黑" panose="020B0503020204020204" charset="-122"/>
              </a:rPr>
              <a:t>2027</a:t>
            </a:r>
            <a:r>
              <a:rPr lang="zh-CN" altLang="en-US" sz="1200" b="1">
                <a:solidFill>
                  <a:srgbClr val="FF0000"/>
                </a:solidFill>
                <a:latin typeface="微软雅黑" panose="020B0503020204020204" charset="-122"/>
                <a:ea typeface="微软雅黑" panose="020B0503020204020204" charset="-122"/>
                <a:cs typeface="微软雅黑" panose="020B0503020204020204" charset="-122"/>
              </a:rPr>
              <a:t>年完成说明书修订。</a:t>
            </a:r>
            <a:endParaRPr lang="zh-CN" altLang="en-US" sz="1200" b="1">
              <a:solidFill>
                <a:srgbClr val="FF0000"/>
              </a:solidFill>
              <a:latin typeface="微软雅黑" panose="020B0503020204020204" charset="-122"/>
              <a:ea typeface="微软雅黑" panose="020B0503020204020204" charset="-122"/>
              <a:cs typeface="微软雅黑" panose="020B0503020204020204" charset="-122"/>
            </a:endParaRPr>
          </a:p>
        </p:txBody>
      </p:sp>
      <p:sp>
        <p:nvSpPr>
          <p:cNvPr id="6" name="矩形 5"/>
          <p:cNvSpPr/>
          <p:nvPr/>
        </p:nvSpPr>
        <p:spPr>
          <a:xfrm>
            <a:off x="5847080" y="3079750"/>
            <a:ext cx="5805805" cy="3077845"/>
          </a:xfrm>
          <a:prstGeom prst="rect">
            <a:avLst/>
          </a:prstGeom>
          <a:solidFill>
            <a:schemeClr val="bg1">
              <a:lumMod val="95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8" name="文本框 7"/>
          <p:cNvSpPr txBox="1"/>
          <p:nvPr/>
        </p:nvSpPr>
        <p:spPr>
          <a:xfrm>
            <a:off x="5880100" y="3384868"/>
            <a:ext cx="5740400" cy="2467610"/>
          </a:xfrm>
          <a:prstGeom prst="rect">
            <a:avLst/>
          </a:prstGeom>
        </p:spPr>
        <p:txBody>
          <a:bodyPr wrap="square">
            <a:noAutofit/>
          </a:bodyPr>
          <a:p>
            <a:pPr algn="just" defTabSz="266700">
              <a:lnSpc>
                <a:spcPct val="250000"/>
              </a:lnSpc>
              <a:spcBef>
                <a:spcPts val="0"/>
              </a:spcBef>
              <a:spcAft>
                <a:spcPts val="0"/>
              </a:spcAft>
            </a:pPr>
            <a:r>
              <a:rPr lang="en-US" altLang="zh-CN" sz="1200">
                <a:latin typeface="微软雅黑" panose="020B0503020204020204" charset="-122"/>
                <a:ea typeface="微软雅黑" panose="020B0503020204020204" charset="-122"/>
                <a:cs typeface="微软雅黑" panose="020B0503020204020204" charset="-122"/>
              </a:rPr>
              <a:t>        </a:t>
            </a:r>
            <a:r>
              <a:rPr lang="zh-CN" altLang="en-US" sz="1200">
                <a:latin typeface="微软雅黑" panose="020B0503020204020204" charset="-122"/>
                <a:ea typeface="微软雅黑" panose="020B0503020204020204" charset="-122"/>
                <a:cs typeface="微软雅黑" panose="020B0503020204020204" charset="-122"/>
              </a:rPr>
              <a:t>大鼠 6 个月重复给药毒性试验中</a:t>
            </a:r>
            <a:r>
              <a:rPr lang="en-US" altLang="zh-CN" sz="1200" baseline="30000">
                <a:latin typeface="微软雅黑" panose="020B0503020204020204" charset="-122"/>
                <a:ea typeface="微软雅黑" panose="020B0503020204020204" charset="-122"/>
                <a:cs typeface="微软雅黑" panose="020B0503020204020204" charset="-122"/>
              </a:rPr>
              <a:t>[10]</a:t>
            </a:r>
            <a:r>
              <a:rPr lang="zh-CN" altLang="en-US" sz="1200">
                <a:latin typeface="微软雅黑" panose="020B0503020204020204" charset="-122"/>
                <a:ea typeface="微软雅黑" panose="020B0503020204020204" charset="-122"/>
                <a:cs typeface="微软雅黑" panose="020B0503020204020204" charset="-122"/>
              </a:rPr>
              <a:t>，大鼠每天一次连续 6个月经口给予本品 13.95、27.90、55.80</a:t>
            </a:r>
            <a:r>
              <a:rPr lang="en-US" altLang="zh-CN" sz="1200">
                <a:latin typeface="微软雅黑" panose="020B0503020204020204" charset="-122"/>
                <a:ea typeface="微软雅黑" panose="020B0503020204020204" charset="-122"/>
                <a:cs typeface="微软雅黑" panose="020B0503020204020204" charset="-122"/>
              </a:rPr>
              <a:t>g </a:t>
            </a:r>
            <a:r>
              <a:rPr lang="zh-CN" altLang="en-US" sz="1200">
                <a:latin typeface="微软雅黑" panose="020B0503020204020204" charset="-122"/>
                <a:ea typeface="微软雅黑" panose="020B0503020204020204" charset="-122"/>
                <a:cs typeface="微软雅黑" panose="020B0503020204020204" charset="-122"/>
              </a:rPr>
              <a:t>饮片/</a:t>
            </a:r>
            <a:r>
              <a:rPr lang="en-US" altLang="zh-CN" sz="1200">
                <a:latin typeface="微软雅黑" panose="020B0503020204020204" charset="-122"/>
                <a:ea typeface="微软雅黑" panose="020B0503020204020204" charset="-122"/>
                <a:cs typeface="微软雅黑" panose="020B0503020204020204" charset="-122"/>
              </a:rPr>
              <a:t>kg（</a:t>
            </a:r>
            <a:r>
              <a:rPr lang="zh-CN" altLang="en-US" sz="1200">
                <a:latin typeface="微软雅黑" panose="020B0503020204020204" charset="-122"/>
                <a:ea typeface="微软雅黑" panose="020B0503020204020204" charset="-122"/>
                <a:cs typeface="微软雅黑" panose="020B0503020204020204" charset="-122"/>
              </a:rPr>
              <a:t>以体表面积计，分别约为人最大日服饮片量 249.9</a:t>
            </a:r>
            <a:r>
              <a:rPr lang="en-US" altLang="zh-CN" sz="1200">
                <a:latin typeface="微软雅黑" panose="020B0503020204020204" charset="-122"/>
                <a:ea typeface="微软雅黑" panose="020B0503020204020204" charset="-122"/>
                <a:cs typeface="微软雅黑" panose="020B0503020204020204" charset="-122"/>
              </a:rPr>
              <a:t>g /</a:t>
            </a:r>
            <a:r>
              <a:rPr lang="zh-CN" altLang="en-US" sz="1200">
                <a:latin typeface="微软雅黑" panose="020B0503020204020204" charset="-122"/>
                <a:ea typeface="微软雅黑" panose="020B0503020204020204" charset="-122"/>
                <a:cs typeface="微软雅黑" panose="020B0503020204020204" charset="-122"/>
              </a:rPr>
              <a:t>天的 0.5、1.1、2.2倍），恢复期 4 周。给药结束时，雌性高剂量组肝脏、肾脏脏器重量和脏体系数</a:t>
            </a:r>
            <a:r>
              <a:rPr lang="zh-CN" altLang="en-US" sz="1200" b="1">
                <a:solidFill>
                  <a:srgbClr val="FF0000"/>
                </a:solidFill>
                <a:latin typeface="微软雅黑" panose="020B0503020204020204" charset="-122"/>
                <a:ea typeface="微软雅黑" panose="020B0503020204020204" charset="-122"/>
                <a:cs typeface="微软雅黑" panose="020B0503020204020204" charset="-122"/>
              </a:rPr>
              <a:t>轻微升高，恢复期可恢复。其余指标未见明显有毒理学意义的变化</a:t>
            </a:r>
            <a:r>
              <a:rPr lang="zh-CN" altLang="en-US" sz="1200">
                <a:latin typeface="微软雅黑" panose="020B0503020204020204" charset="-122"/>
                <a:ea typeface="微软雅黑" panose="020B0503020204020204" charset="-122"/>
                <a:cs typeface="微软雅黑" panose="020B0503020204020204" charset="-122"/>
              </a:rPr>
              <a:t>。</a:t>
            </a:r>
            <a:endParaRPr lang="zh-CN" altLang="en-US" sz="1200" b="1">
              <a:solidFill>
                <a:srgbClr val="FF0000"/>
              </a:solidFill>
              <a:latin typeface="微软雅黑" panose="020B0503020204020204" charset="-122"/>
              <a:ea typeface="微软雅黑" panose="020B0503020204020204" charset="-122"/>
              <a:cs typeface="微软雅黑" panose="020B0503020204020204" charset="-122"/>
            </a:endParaRPr>
          </a:p>
        </p:txBody>
      </p:sp>
      <p:sp>
        <p:nvSpPr>
          <p:cNvPr id="11" name="文本框 10"/>
          <p:cNvSpPr txBox="1"/>
          <p:nvPr>
            <p:custDataLst>
              <p:tags r:id="rId5"/>
            </p:custDataLst>
          </p:nvPr>
        </p:nvSpPr>
        <p:spPr>
          <a:xfrm>
            <a:off x="250825" y="1275715"/>
            <a:ext cx="5056505" cy="829945"/>
          </a:xfrm>
          <a:prstGeom prst="rect">
            <a:avLst/>
          </a:prstGeom>
          <a:noFill/>
        </p:spPr>
        <p:txBody>
          <a:bodyPr wrap="square" rtlCol="0" anchor="t">
            <a:spAutoFit/>
          </a:bodyPr>
          <a:p>
            <a:pPr>
              <a:lnSpc>
                <a:spcPct val="200000"/>
              </a:lnSpc>
              <a:spcBef>
                <a:spcPts val="0"/>
              </a:spcBef>
              <a:spcAft>
                <a:spcPts val="0"/>
              </a:spcAft>
            </a:pPr>
            <a:r>
              <a:rPr lang="en-US" altLang="zh-CN" sz="1200" dirty="0">
                <a:latin typeface="+mn-ea"/>
                <a:sym typeface="Arial" panose="020B0604020202020204" pitchFamily="34" charset="0"/>
              </a:rPr>
              <a:t>       </a:t>
            </a:r>
            <a:r>
              <a:rPr lang="zh-CN" altLang="en-US" sz="1200" dirty="0">
                <a:latin typeface="+mn-ea"/>
                <a:sym typeface="Arial" panose="020B0604020202020204" pitchFamily="34" charset="0"/>
              </a:rPr>
              <a:t>半夏泻心汤颗粒处方来源东汉张仲景所著的《伤寒论》，</a:t>
            </a:r>
            <a:r>
              <a:rPr lang="zh-CN" altLang="en-US" sz="1200" dirty="0" smtClean="0">
                <a:latin typeface="+mn-ea"/>
                <a:sym typeface="Arial" panose="020B0604020202020204" pitchFamily="34" charset="0"/>
              </a:rPr>
              <a:t>已有</a:t>
            </a:r>
            <a:r>
              <a:rPr lang="en-US" altLang="zh-CN" sz="1200" dirty="0" smtClean="0">
                <a:latin typeface="+mn-ea"/>
                <a:sym typeface="Arial" panose="020B0604020202020204" pitchFamily="34" charset="0"/>
              </a:rPr>
              <a:t>1800</a:t>
            </a:r>
            <a:r>
              <a:rPr lang="zh-CN" altLang="zh-CN" sz="1200" dirty="0">
                <a:latin typeface="+mn-ea"/>
                <a:sym typeface="Arial" panose="020B0604020202020204" pitchFamily="34" charset="0"/>
              </a:rPr>
              <a:t>年的临床使用经验，</a:t>
            </a:r>
            <a:r>
              <a:rPr lang="zh-CN" altLang="zh-CN" sz="1200" dirty="0" smtClean="0">
                <a:latin typeface="+mn-ea"/>
                <a:sym typeface="Arial" panose="020B0604020202020204" pitchFamily="34" charset="0"/>
              </a:rPr>
              <a:t>至今</a:t>
            </a:r>
            <a:r>
              <a:rPr lang="zh-CN" altLang="en-US" sz="1200" dirty="0">
                <a:latin typeface="+mn-ea"/>
                <a:sym typeface="Arial" panose="020B0604020202020204" pitchFamily="34" charset="0"/>
              </a:rPr>
              <a:t>仍广泛应用、安全可靠。</a:t>
            </a:r>
            <a:endParaRPr lang="en-US" altLang="zh-CN" sz="1200" b="1" u="sng" dirty="0">
              <a:solidFill>
                <a:srgbClr val="FF0000"/>
              </a:solidFill>
              <a:highlight>
                <a:srgbClr val="FFFF00"/>
              </a:highlight>
              <a:latin typeface="+mn-ea"/>
              <a:sym typeface="Arial" panose="020B0604020202020204" pitchFamily="34" charset="0"/>
            </a:endParaRPr>
          </a:p>
        </p:txBody>
      </p:sp>
      <p:pic>
        <p:nvPicPr>
          <p:cNvPr id="12" name="图片 11"/>
          <p:cNvPicPr>
            <a:picLocks noChangeAspect="1"/>
          </p:cNvPicPr>
          <p:nvPr/>
        </p:nvPicPr>
        <p:blipFill>
          <a:blip r:embed="rId6"/>
          <a:stretch>
            <a:fillRect/>
          </a:stretch>
        </p:blipFill>
        <p:spPr>
          <a:xfrm>
            <a:off x="10877550" y="5080"/>
            <a:ext cx="1314450" cy="566420"/>
          </a:xfrm>
          <a:prstGeom prst="rect">
            <a:avLst/>
          </a:prstGeom>
        </p:spPr>
      </p:pic>
      <p:sp>
        <p:nvSpPr>
          <p:cNvPr id="14" name="圆角矩形 13"/>
          <p:cNvSpPr/>
          <p:nvPr>
            <p:custDataLst>
              <p:tags r:id="rId7"/>
            </p:custDataLst>
          </p:nvPr>
        </p:nvSpPr>
        <p:spPr>
          <a:xfrm>
            <a:off x="250825" y="819150"/>
            <a:ext cx="2037080" cy="360680"/>
          </a:xfrm>
          <a:prstGeom prst="roundRect">
            <a:avLst/>
          </a:prstGeom>
          <a:solidFill>
            <a:schemeClr val="accent2">
              <a:lumMod val="60000"/>
              <a:lumOff val="40000"/>
            </a:schemeClr>
          </a:solidFill>
          <a:ln>
            <a:solidFill>
              <a:schemeClr val="accent2">
                <a:lumMod val="40000"/>
                <a:lumOff val="6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l"/>
            <a:r>
              <a:rPr lang="zh-CN" altLang="en-US" sz="1400" b="1">
                <a:sym typeface="+mn-ea"/>
              </a:rPr>
              <a:t>2.1 上市前安全性信息</a:t>
            </a:r>
            <a:endParaRPr lang="zh-CN" altLang="en-US" sz="1400" b="1">
              <a:sym typeface="+mn-ea"/>
            </a:endParaRPr>
          </a:p>
        </p:txBody>
      </p:sp>
      <p:sp>
        <p:nvSpPr>
          <p:cNvPr id="15" name="圆角矩形 14"/>
          <p:cNvSpPr/>
          <p:nvPr>
            <p:custDataLst>
              <p:tags r:id="rId8"/>
            </p:custDataLst>
          </p:nvPr>
        </p:nvSpPr>
        <p:spPr>
          <a:xfrm>
            <a:off x="250825" y="2554605"/>
            <a:ext cx="2892425" cy="360680"/>
          </a:xfrm>
          <a:prstGeom prst="roundRect">
            <a:avLst/>
          </a:prstGeom>
          <a:solidFill>
            <a:schemeClr val="accent2">
              <a:lumMod val="60000"/>
              <a:lumOff val="40000"/>
            </a:schemeClr>
          </a:solidFill>
          <a:ln>
            <a:solidFill>
              <a:schemeClr val="accent2">
                <a:lumMod val="40000"/>
                <a:lumOff val="6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l"/>
            <a:r>
              <a:rPr lang="zh-CN" altLang="en-US" sz="1400" b="1">
                <a:sym typeface="+mn-ea"/>
              </a:rPr>
              <a:t>2.2 药品说明书收载的安全性信息</a:t>
            </a:r>
            <a:endParaRPr lang="zh-CN" altLang="en-US" sz="1400" b="1">
              <a:sym typeface="+mn-ea"/>
            </a:endParaRPr>
          </a:p>
        </p:txBody>
      </p:sp>
      <p:sp>
        <p:nvSpPr>
          <p:cNvPr id="16" name="圆角矩形 15"/>
          <p:cNvSpPr/>
          <p:nvPr>
            <p:custDataLst>
              <p:tags r:id="rId9"/>
            </p:custDataLst>
          </p:nvPr>
        </p:nvSpPr>
        <p:spPr>
          <a:xfrm>
            <a:off x="5847080" y="819150"/>
            <a:ext cx="3247390" cy="360680"/>
          </a:xfrm>
          <a:prstGeom prst="roundRect">
            <a:avLst/>
          </a:prstGeom>
          <a:solidFill>
            <a:schemeClr val="accent2">
              <a:lumMod val="60000"/>
              <a:lumOff val="40000"/>
            </a:schemeClr>
          </a:solidFill>
          <a:ln>
            <a:solidFill>
              <a:schemeClr val="accent2">
                <a:lumMod val="40000"/>
                <a:lumOff val="6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l"/>
            <a:r>
              <a:rPr lang="zh-CN" altLang="en-US" sz="1400" b="1">
                <a:sym typeface="+mn-ea"/>
              </a:rPr>
              <a:t>2.3 该药品在国内外不良反应发生情况</a:t>
            </a:r>
            <a:endParaRPr lang="zh-CN" altLang="en-US" sz="1400" b="1">
              <a:sym typeface="+mn-ea"/>
            </a:endParaRPr>
          </a:p>
        </p:txBody>
      </p:sp>
      <p:sp>
        <p:nvSpPr>
          <p:cNvPr id="18" name="圆角矩形 17"/>
          <p:cNvSpPr/>
          <p:nvPr>
            <p:custDataLst>
              <p:tags r:id="rId10"/>
            </p:custDataLst>
          </p:nvPr>
        </p:nvSpPr>
        <p:spPr>
          <a:xfrm>
            <a:off x="5847080" y="2554605"/>
            <a:ext cx="2376170" cy="360680"/>
          </a:xfrm>
          <a:prstGeom prst="roundRect">
            <a:avLst/>
          </a:prstGeom>
          <a:solidFill>
            <a:schemeClr val="accent2">
              <a:lumMod val="60000"/>
              <a:lumOff val="40000"/>
            </a:schemeClr>
          </a:solidFill>
          <a:ln>
            <a:solidFill>
              <a:schemeClr val="accent2">
                <a:lumMod val="40000"/>
                <a:lumOff val="6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l"/>
            <a:r>
              <a:rPr lang="en-US" altLang="zh-CN" sz="1400" b="1">
                <a:sym typeface="+mn-ea"/>
              </a:rPr>
              <a:t>2.4 </a:t>
            </a:r>
            <a:r>
              <a:rPr lang="zh-CN" altLang="en-US" sz="1400" b="1" dirty="0">
                <a:latin typeface="微软雅黑" panose="020B0503020204020204" charset="-122"/>
                <a:ea typeface="微软雅黑" panose="020B0503020204020204" charset="-122"/>
                <a:sym typeface="Arial" panose="020B0604020202020204"/>
              </a:rPr>
              <a:t>非临床安全性研究结果</a:t>
            </a:r>
            <a:endParaRPr lang="zh-CN" altLang="en-US" sz="1400" b="1" dirty="0">
              <a:latin typeface="微软雅黑" panose="020B0503020204020204" charset="-122"/>
              <a:ea typeface="微软雅黑" panose="020B0503020204020204" charset="-122"/>
              <a:sym typeface="Arial" panose="020B0604020202020204"/>
            </a:endParaRPr>
          </a:p>
        </p:txBody>
      </p:sp>
      <p:sp>
        <p:nvSpPr>
          <p:cNvPr id="19" name="文本框 18"/>
          <p:cNvSpPr txBox="1"/>
          <p:nvPr/>
        </p:nvSpPr>
        <p:spPr>
          <a:xfrm>
            <a:off x="250825" y="6414770"/>
            <a:ext cx="11402060" cy="337185"/>
          </a:xfrm>
          <a:prstGeom prst="rect">
            <a:avLst/>
          </a:prstGeom>
          <a:noFill/>
        </p:spPr>
        <p:txBody>
          <a:bodyPr wrap="square" rtlCol="0" anchor="t">
            <a:spAutoFit/>
          </a:bodyPr>
          <a:p>
            <a:r>
              <a:rPr lang="zh-CN" altLang="en-US" sz="800"/>
              <a:t>[</a:t>
            </a:r>
            <a:r>
              <a:rPr lang="en-US" altLang="zh-CN" sz="800"/>
              <a:t>9</a:t>
            </a:r>
            <a:r>
              <a:rPr lang="zh-CN" altLang="en-US" sz="800"/>
              <a:t>]顾任钧,邹得方,陶睿智,等.半夏泻心汤治疗功能性消化不良有效性和安全性的</a:t>
            </a:r>
            <a:r>
              <a:rPr lang="en-US" altLang="zh-CN" sz="800"/>
              <a:t>Meta</a:t>
            </a:r>
            <a:r>
              <a:rPr lang="zh-CN" altLang="en-US" sz="800"/>
              <a:t>分析[</a:t>
            </a:r>
            <a:r>
              <a:rPr lang="en-US" altLang="zh-CN" sz="800"/>
              <a:t>J].</a:t>
            </a:r>
            <a:r>
              <a:rPr lang="zh-CN" altLang="en-US" sz="800"/>
              <a:t>中国医药导刊,2023,25(5):482-490.</a:t>
            </a:r>
            <a:endParaRPr lang="zh-CN" altLang="en-US" sz="800"/>
          </a:p>
          <a:p>
            <a:r>
              <a:rPr lang="en-US" altLang="zh-CN" sz="800"/>
              <a:t>[10</a:t>
            </a:r>
            <a:r>
              <a:rPr lang="en-US" altLang="zh-CN" sz="800">
                <a:sym typeface="+mn-ea"/>
              </a:rPr>
              <a:t>]</a:t>
            </a:r>
            <a:r>
              <a:rPr lang="zh-CN" altLang="en-US" sz="800">
                <a:sym typeface="+mn-ea"/>
              </a:rPr>
              <a:t>半夏泻心汤颗粒（</a:t>
            </a:r>
            <a:r>
              <a:rPr lang="en-US" altLang="zh-CN" sz="800">
                <a:sym typeface="+mn-ea"/>
              </a:rPr>
              <a:t>CXZS2500010）</a:t>
            </a:r>
            <a:r>
              <a:rPr lang="zh-CN" altLang="en-US" sz="800">
                <a:sym typeface="+mn-ea"/>
              </a:rPr>
              <a:t>申请上市技术审评报告</a:t>
            </a:r>
            <a:r>
              <a:rPr lang="en-US" altLang="zh-CN" sz="800">
                <a:sym typeface="+mn-ea"/>
              </a:rPr>
              <a:t>.</a:t>
            </a:r>
            <a:endParaRPr lang="en-US" altLang="zh-CN" sz="800">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0"/>
            <a:ext cx="10767060" cy="570865"/>
          </a:xfrm>
          <a:prstGeom prst="rect">
            <a:avLst/>
          </a:prstGeom>
          <a:solidFill>
            <a:schemeClr val="accent2"/>
          </a:solidFill>
          <a:ln>
            <a:solidFill>
              <a:srgbClr val="FF7D1A"/>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l"/>
            <a:r>
              <a:rPr lang="en-US" altLang="zh-CN" sz="2800" b="1"/>
              <a:t>3. </a:t>
            </a:r>
            <a:r>
              <a:rPr lang="zh-CN" altLang="en-US" sz="2800" b="1"/>
              <a:t>有效性</a:t>
            </a:r>
            <a:r>
              <a:rPr lang="en-US" altLang="zh-CN" sz="2000" b="1"/>
              <a:t> </a:t>
            </a:r>
            <a:endParaRPr lang="en-US" altLang="zh-CN" sz="2000" b="1"/>
          </a:p>
        </p:txBody>
      </p:sp>
      <p:sp>
        <p:nvSpPr>
          <p:cNvPr id="5" name="圆角矩形 4"/>
          <p:cNvSpPr/>
          <p:nvPr>
            <p:custDataLst>
              <p:tags r:id="rId1"/>
            </p:custDataLst>
          </p:nvPr>
        </p:nvSpPr>
        <p:spPr>
          <a:xfrm>
            <a:off x="264160" y="1067435"/>
            <a:ext cx="1750060" cy="575310"/>
          </a:xfrm>
          <a:prstGeom prst="roundRect">
            <a:avLst/>
          </a:prstGeom>
          <a:solidFill>
            <a:schemeClr val="accent2">
              <a:lumMod val="60000"/>
              <a:lumOff val="40000"/>
            </a:schemeClr>
          </a:solidFill>
          <a:ln>
            <a:solidFill>
              <a:schemeClr val="accent2">
                <a:lumMod val="40000"/>
                <a:lumOff val="6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1400" b="1">
                <a:sym typeface="+mn-ea"/>
              </a:rPr>
              <a:t>与对照药品疗效</a:t>
            </a:r>
            <a:endParaRPr lang="zh-CN" altLang="en-US" sz="1400" b="1">
              <a:sym typeface="+mn-ea"/>
            </a:endParaRPr>
          </a:p>
          <a:p>
            <a:pPr algn="ctr"/>
            <a:r>
              <a:rPr lang="zh-CN" altLang="en-US" sz="1400" b="1">
                <a:sym typeface="+mn-ea"/>
              </a:rPr>
              <a:t>方面优势和不足</a:t>
            </a:r>
            <a:endParaRPr lang="zh-CN" altLang="en-US" sz="1400" b="1">
              <a:sym typeface="+mn-ea"/>
            </a:endParaRPr>
          </a:p>
        </p:txBody>
      </p:sp>
      <p:sp>
        <p:nvSpPr>
          <p:cNvPr id="13" name="圆角矩形 12"/>
          <p:cNvSpPr/>
          <p:nvPr>
            <p:custDataLst>
              <p:tags r:id="rId2"/>
            </p:custDataLst>
          </p:nvPr>
        </p:nvSpPr>
        <p:spPr>
          <a:xfrm>
            <a:off x="264160" y="2454910"/>
            <a:ext cx="1750060" cy="534670"/>
          </a:xfrm>
          <a:prstGeom prst="roundRect">
            <a:avLst/>
          </a:prstGeom>
          <a:solidFill>
            <a:schemeClr val="accent2">
              <a:lumMod val="60000"/>
              <a:lumOff val="40000"/>
            </a:schemeClr>
          </a:solidFill>
          <a:ln>
            <a:solidFill>
              <a:schemeClr val="accent2">
                <a:lumMod val="40000"/>
                <a:lumOff val="60000"/>
              </a:schemeClr>
            </a:solidFill>
          </a:ln>
        </p:spPr>
        <p:style>
          <a:lnRef idx="2">
            <a:schemeClr val="accent1">
              <a:lumMod val="75000"/>
            </a:schemeClr>
          </a:lnRef>
          <a:fillRef idx="1">
            <a:schemeClr val="accent1"/>
          </a:fillRef>
          <a:effectRef idx="0">
            <a:srgbClr val="FFFFFF"/>
          </a:effectRef>
          <a:fontRef idx="minor">
            <a:schemeClr val="lt1"/>
          </a:fontRef>
        </p:style>
        <p:txBody>
          <a:bodyPr vertOverflow="overflow" horzOverflow="overflow" vert="horz" wrap="square" numCol="1" spcCol="0" rtlCol="0" fromWordArt="0" anchor="ctr" anchorCtr="0" forceAA="0" compatLnSpc="1">
            <a:noAutofit/>
          </a:bodyPr>
          <a:p>
            <a:pPr lvl="0" algn="ctr">
              <a:buClrTx/>
              <a:buSzTx/>
              <a:buFontTx/>
            </a:pPr>
            <a:r>
              <a:rPr lang="zh-CN" altLang="en-US" sz="1400" b="1">
                <a:sym typeface="+mn-ea"/>
              </a:rPr>
              <a:t>临床指南/</a:t>
            </a:r>
            <a:endParaRPr lang="zh-CN" altLang="en-US" sz="1400" b="1">
              <a:sym typeface="+mn-ea"/>
            </a:endParaRPr>
          </a:p>
          <a:p>
            <a:pPr lvl="0" algn="ctr">
              <a:buClrTx/>
              <a:buSzTx/>
              <a:buFontTx/>
            </a:pPr>
            <a:r>
              <a:rPr lang="zh-CN" altLang="en-US" sz="1400" b="1">
                <a:sym typeface="+mn-ea"/>
              </a:rPr>
              <a:t>诊疗规范推荐</a:t>
            </a:r>
            <a:endParaRPr lang="zh-CN" altLang="en-US" sz="1400" b="1">
              <a:sym typeface="+mn-ea"/>
            </a:endParaRPr>
          </a:p>
        </p:txBody>
      </p:sp>
      <p:sp>
        <p:nvSpPr>
          <p:cNvPr id="14" name="文本框 13"/>
          <p:cNvSpPr txBox="1"/>
          <p:nvPr>
            <p:custDataLst>
              <p:tags r:id="rId3"/>
            </p:custDataLst>
          </p:nvPr>
        </p:nvSpPr>
        <p:spPr>
          <a:xfrm>
            <a:off x="2200910" y="2005965"/>
            <a:ext cx="9859010" cy="1636395"/>
          </a:xfrm>
          <a:prstGeom prst="rect">
            <a:avLst/>
          </a:prstGeom>
        </p:spPr>
        <p:txBody>
          <a:bodyPr>
            <a:noAutofit/>
          </a:bodyPr>
          <a:p>
            <a:pPr marL="285750" indent="-285750" defTabSz="266700">
              <a:lnSpc>
                <a:spcPct val="130000"/>
              </a:lnSpc>
              <a:spcBef>
                <a:spcPts val="0"/>
              </a:spcBef>
              <a:spcAft>
                <a:spcPts val="0"/>
              </a:spcAft>
              <a:buFont typeface="Arial" panose="020B0604020202020204" pitchFamily="34" charset="0"/>
              <a:buChar char="•"/>
            </a:pPr>
            <a:r>
              <a:rPr lang="zh-CN" altLang="en-US" sz="1200" dirty="0">
                <a:latin typeface="微软雅黑" panose="020B0503020204020204" charset="-122"/>
                <a:ea typeface="微软雅黑" panose="020B0503020204020204" charset="-122"/>
                <a:cs typeface="微软雅黑" panose="020B0503020204020204" charset="-122"/>
                <a:sym typeface="+mn-ea"/>
              </a:rPr>
              <a:t>处方来源于汉</a:t>
            </a:r>
            <a:r>
              <a:rPr lang="zh-CN" altLang="en-US" sz="1200" b="1" dirty="0">
                <a:latin typeface="微软雅黑" panose="020B0503020204020204" charset="-122"/>
                <a:ea typeface="微软雅黑" panose="020B0503020204020204" charset="-122"/>
                <a:cs typeface="微软雅黑" panose="020B0503020204020204" charset="-122"/>
                <a:sym typeface="+mn-ea"/>
              </a:rPr>
              <a:t>·</a:t>
            </a:r>
            <a:r>
              <a:rPr lang="zh-CN" altLang="en-US" sz="1200" dirty="0">
                <a:latin typeface="微软雅黑" panose="020B0503020204020204" charset="-122"/>
                <a:ea typeface="微软雅黑" panose="020B0503020204020204" charset="-122"/>
                <a:cs typeface="微软雅黑" panose="020B0503020204020204" charset="-122"/>
                <a:sym typeface="+mn-ea"/>
              </a:rPr>
              <a:t>张仲景《伤寒论》，已列入《古代经典名方目录（第一批）》。</a:t>
            </a:r>
            <a:endParaRPr lang="zh-CN" altLang="en-US" sz="1200" dirty="0">
              <a:latin typeface="微软雅黑" panose="020B0503020204020204" charset="-122"/>
              <a:ea typeface="微软雅黑" panose="020B0503020204020204" charset="-122"/>
              <a:cs typeface="微软雅黑" panose="020B0503020204020204" charset="-122"/>
              <a:sym typeface="+mn-ea"/>
            </a:endParaRPr>
          </a:p>
          <a:p>
            <a:pPr marL="285750" indent="-285750" defTabSz="266700">
              <a:lnSpc>
                <a:spcPct val="130000"/>
              </a:lnSpc>
              <a:spcBef>
                <a:spcPts val="0"/>
              </a:spcBef>
              <a:spcAft>
                <a:spcPts val="0"/>
              </a:spcAft>
              <a:buFont typeface="Arial" panose="020B0604020202020204" pitchFamily="34" charset="0"/>
              <a:buChar char="•"/>
            </a:pPr>
            <a:r>
              <a:rPr lang="zh-CN" altLang="en-US" sz="1200">
                <a:latin typeface="微软雅黑" panose="020B0503020204020204" charset="-122"/>
                <a:ea typeface="微软雅黑" panose="020B0503020204020204" charset="-122"/>
                <a:cs typeface="微软雅黑" panose="020B0503020204020204" charset="-122"/>
              </a:rPr>
              <a:t>汉</a:t>
            </a:r>
            <a:r>
              <a:rPr lang="zh-CN" altLang="en-US" sz="1200" b="1" dirty="0">
                <a:latin typeface="微软雅黑" panose="020B0503020204020204" charset="-122"/>
                <a:ea typeface="微软雅黑" panose="020B0503020204020204" charset="-122"/>
                <a:cs typeface="微软雅黑" panose="020B0503020204020204" charset="-122"/>
                <a:sym typeface="+mn-ea"/>
              </a:rPr>
              <a:t>·</a:t>
            </a:r>
            <a:r>
              <a:rPr lang="zh-CN" altLang="en-US" sz="1200" dirty="0">
                <a:latin typeface="微软雅黑" panose="020B0503020204020204" charset="-122"/>
                <a:ea typeface="微软雅黑" panose="020B0503020204020204" charset="-122"/>
                <a:cs typeface="微软雅黑" panose="020B0503020204020204" charset="-122"/>
                <a:sym typeface="+mn-ea"/>
              </a:rPr>
              <a:t>张仲景《伤寒论》原文：若心下满而鞭庸者，此为结胸也，人陷胸汤主之。但满而不痛者，此为痞，柴胡不中与之，宜半夏泻心汤。</a:t>
            </a:r>
            <a:endParaRPr lang="en-US" altLang="zh-CN" sz="1200" dirty="0">
              <a:latin typeface="微软雅黑" panose="020B0503020204020204" charset="-122"/>
              <a:ea typeface="微软雅黑" panose="020B0503020204020204" charset="-122"/>
              <a:cs typeface="微软雅黑" panose="020B0503020204020204" charset="-122"/>
              <a:sym typeface="+mn-ea"/>
            </a:endParaRPr>
          </a:p>
          <a:p>
            <a:pPr marL="285750" indent="-285750" defTabSz="266700" fontAlgn="auto">
              <a:lnSpc>
                <a:spcPct val="130000"/>
              </a:lnSpc>
              <a:spcBef>
                <a:spcPts val="600"/>
              </a:spcBef>
              <a:spcAft>
                <a:spcPts val="0"/>
              </a:spcAft>
              <a:buFont typeface="Arial" panose="020B0604020202020204" pitchFamily="34" charset="0"/>
              <a:buChar char="•"/>
            </a:pPr>
            <a:r>
              <a:rPr lang="zh-CN" altLang="en-US" sz="1200" dirty="0">
                <a:latin typeface="微软雅黑" panose="020B0503020204020204" charset="-122"/>
                <a:ea typeface="微软雅黑" panose="020B0503020204020204" charset="-122"/>
                <a:cs typeface="微软雅黑" panose="020B0503020204020204" charset="-122"/>
                <a:sym typeface="+mn-ea"/>
              </a:rPr>
              <a:t>《</a:t>
            </a:r>
            <a:r>
              <a:rPr lang="zh-CN" altLang="en-US" sz="1200" b="1" dirty="0">
                <a:solidFill>
                  <a:srgbClr val="FF0000"/>
                </a:solidFill>
                <a:latin typeface="微软雅黑" panose="020B0503020204020204" charset="-122"/>
                <a:ea typeface="微软雅黑" panose="020B0503020204020204" charset="-122"/>
                <a:cs typeface="微软雅黑" panose="020B0503020204020204" charset="-122"/>
                <a:sym typeface="+mn-ea"/>
              </a:rPr>
              <a:t>胃食管反流病中西医结合诊疗专家共识(2025年)</a:t>
            </a:r>
            <a:r>
              <a:rPr lang="zh-CN" altLang="en-US" sz="1200" dirty="0">
                <a:latin typeface="微软雅黑" panose="020B0503020204020204" charset="-122"/>
                <a:ea typeface="微软雅黑" panose="020B0503020204020204" charset="-122"/>
                <a:cs typeface="微软雅黑" panose="020B0503020204020204" charset="-122"/>
                <a:sym typeface="+mn-ea"/>
              </a:rPr>
              <a:t>》，推荐治疗寒热错杂证（证据级别：中；推荐强度：强</a:t>
            </a:r>
            <a:r>
              <a:rPr lang="en-US" altLang="zh-CN" sz="1200" baseline="30000" dirty="0">
                <a:latin typeface="微软雅黑" panose="020B0503020204020204" charset="-122"/>
                <a:ea typeface="微软雅黑" panose="020B0503020204020204" charset="-122"/>
                <a:cs typeface="微软雅黑" panose="020B0503020204020204" charset="-122"/>
                <a:sym typeface="+mn-ea"/>
              </a:rPr>
              <a:t>[17]</a:t>
            </a:r>
            <a:r>
              <a:rPr lang="zh-CN" altLang="en-US" sz="1200" dirty="0">
                <a:latin typeface="微软雅黑" panose="020B0503020204020204" charset="-122"/>
                <a:ea typeface="微软雅黑" panose="020B0503020204020204" charset="-122"/>
                <a:cs typeface="微软雅黑" panose="020B0503020204020204" charset="-122"/>
                <a:sym typeface="+mn-ea"/>
              </a:rPr>
              <a:t>）。</a:t>
            </a:r>
            <a:endParaRPr lang="zh-CN" altLang="en-US" sz="1200" dirty="0">
              <a:latin typeface="微软雅黑" panose="020B0503020204020204" charset="-122"/>
              <a:ea typeface="微软雅黑" panose="020B0503020204020204" charset="-122"/>
              <a:cs typeface="微软雅黑" panose="020B0503020204020204" charset="-122"/>
              <a:sym typeface="+mn-ea"/>
            </a:endParaRPr>
          </a:p>
          <a:p>
            <a:pPr marL="285750" indent="-285750" defTabSz="266700">
              <a:lnSpc>
                <a:spcPct val="130000"/>
              </a:lnSpc>
              <a:spcBef>
                <a:spcPts val="0"/>
              </a:spcBef>
              <a:spcAft>
                <a:spcPts val="0"/>
              </a:spcAft>
              <a:buFont typeface="Arial" panose="020B0604020202020204" pitchFamily="34" charset="0"/>
              <a:buChar char="•"/>
            </a:pPr>
            <a:r>
              <a:rPr lang="zh-CN" altLang="en-US" sz="1200">
                <a:latin typeface="微软雅黑" panose="020B0503020204020204" charset="-122"/>
                <a:ea typeface="微软雅黑" panose="020B0503020204020204" charset="-122"/>
                <a:cs typeface="微软雅黑" panose="020B0503020204020204" charset="-122"/>
                <a:sym typeface="+mn-ea"/>
              </a:rPr>
              <a:t>《</a:t>
            </a:r>
            <a:r>
              <a:rPr lang="zh-CN" altLang="en-US" sz="1200" b="1">
                <a:solidFill>
                  <a:srgbClr val="FF0000"/>
                </a:solidFill>
                <a:latin typeface="微软雅黑" panose="020B0503020204020204" charset="-122"/>
                <a:ea typeface="微软雅黑" panose="020B0503020204020204" charset="-122"/>
                <a:cs typeface="微软雅黑" panose="020B0503020204020204" charset="-122"/>
                <a:sym typeface="+mn-ea"/>
              </a:rPr>
              <a:t>胃食管反流病中医诊疗专家共识 </a:t>
            </a:r>
            <a:r>
              <a:rPr lang="en-US" altLang="zh-CN" sz="1200" b="1">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1200" b="1">
                <a:solidFill>
                  <a:srgbClr val="FF0000"/>
                </a:solidFill>
                <a:latin typeface="微软雅黑" panose="020B0503020204020204" charset="-122"/>
                <a:ea typeface="微软雅黑" panose="020B0503020204020204" charset="-122"/>
                <a:cs typeface="微软雅黑" panose="020B0503020204020204" charset="-122"/>
                <a:sym typeface="+mn-ea"/>
              </a:rPr>
              <a:t>2023年</a:t>
            </a:r>
            <a:r>
              <a:rPr lang="en-US" altLang="zh-CN" sz="1200" b="1">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1200">
                <a:latin typeface="微软雅黑" panose="020B0503020204020204" charset="-122"/>
                <a:ea typeface="微软雅黑" panose="020B0503020204020204" charset="-122"/>
                <a:cs typeface="微软雅黑" panose="020B0503020204020204" charset="-122"/>
                <a:sym typeface="+mn-ea"/>
              </a:rPr>
              <a:t>》</a:t>
            </a:r>
            <a:r>
              <a:rPr lang="en-US" altLang="zh-CN" sz="1200">
                <a:latin typeface="微软雅黑" panose="020B0503020204020204" charset="-122"/>
                <a:ea typeface="微软雅黑" panose="020B0503020204020204" charset="-122"/>
                <a:cs typeface="微软雅黑" panose="020B0503020204020204" charset="-122"/>
                <a:sym typeface="+mn-ea"/>
              </a:rPr>
              <a:t>,</a:t>
            </a:r>
            <a:r>
              <a:rPr lang="zh-CN" altLang="en-US" sz="1200">
                <a:latin typeface="微软雅黑" panose="020B0503020204020204" charset="-122"/>
                <a:ea typeface="微软雅黑" panose="020B0503020204020204" charset="-122"/>
                <a:cs typeface="微软雅黑" panose="020B0503020204020204" charset="-122"/>
                <a:sym typeface="+mn-ea"/>
              </a:rPr>
              <a:t>同常规西药相比，能有效提高</a:t>
            </a:r>
            <a:r>
              <a:rPr lang="en-US" altLang="zh-CN" sz="1200">
                <a:latin typeface="微软雅黑" panose="020B0503020204020204" charset="-122"/>
                <a:ea typeface="微软雅黑" panose="020B0503020204020204" charset="-122"/>
                <a:cs typeface="微软雅黑" panose="020B0503020204020204" charset="-122"/>
                <a:sym typeface="+mn-ea"/>
              </a:rPr>
              <a:t>GERD</a:t>
            </a:r>
            <a:r>
              <a:rPr lang="zh-CN" altLang="en-US" sz="1200">
                <a:latin typeface="微软雅黑" panose="020B0503020204020204" charset="-122"/>
                <a:ea typeface="微软雅黑" panose="020B0503020204020204" charset="-122"/>
                <a:cs typeface="微软雅黑" panose="020B0503020204020204" charset="-122"/>
                <a:sym typeface="+mn-ea"/>
              </a:rPr>
              <a:t>临床治愈率、临床总有效率等，并降低复发率</a:t>
            </a:r>
            <a:r>
              <a:rPr lang="en-US" altLang="zh-CN" sz="1200" baseline="30000">
                <a:latin typeface="微软雅黑" panose="020B0503020204020204" charset="-122"/>
                <a:ea typeface="微软雅黑" panose="020B0503020204020204" charset="-122"/>
                <a:cs typeface="微软雅黑" panose="020B0503020204020204" charset="-122"/>
                <a:sym typeface="+mn-ea"/>
              </a:rPr>
              <a:t>[18]</a:t>
            </a:r>
            <a:r>
              <a:rPr lang="zh-CN" altLang="en-US" sz="1200">
                <a:latin typeface="微软雅黑" panose="020B0503020204020204" charset="-122"/>
                <a:ea typeface="微软雅黑" panose="020B0503020204020204" charset="-122"/>
                <a:cs typeface="微软雅黑" panose="020B0503020204020204" charset="-122"/>
                <a:sym typeface="+mn-ea"/>
              </a:rPr>
              <a:t>。</a:t>
            </a:r>
            <a:endParaRPr lang="zh-CN" altLang="en-US" sz="1200">
              <a:latin typeface="微软雅黑" panose="020B0503020204020204" charset="-122"/>
              <a:ea typeface="微软雅黑" panose="020B0503020204020204" charset="-122"/>
              <a:cs typeface="微软雅黑" panose="020B0503020204020204" charset="-122"/>
              <a:sym typeface="+mn-ea"/>
            </a:endParaRPr>
          </a:p>
          <a:p>
            <a:pPr marL="285750" indent="-285750" defTabSz="266700">
              <a:lnSpc>
                <a:spcPct val="130000"/>
              </a:lnSpc>
              <a:spcBef>
                <a:spcPts val="0"/>
              </a:spcBef>
              <a:spcAft>
                <a:spcPts val="0"/>
              </a:spcAft>
              <a:buFont typeface="Arial" panose="020B0604020202020204" pitchFamily="34" charset="0"/>
              <a:buChar char="•"/>
            </a:pPr>
            <a:r>
              <a:rPr lang="zh-CN" altLang="en-US" sz="1200">
                <a:latin typeface="微软雅黑" panose="020B0503020204020204" charset="-122"/>
                <a:ea typeface="微软雅黑" panose="020B0503020204020204" charset="-122"/>
                <a:cs typeface="微软雅黑" panose="020B0503020204020204" charset="-122"/>
                <a:sym typeface="+mn-ea"/>
              </a:rPr>
              <a:t>《</a:t>
            </a:r>
            <a:r>
              <a:rPr lang="zh-CN" altLang="en-US" sz="1200" b="1">
                <a:solidFill>
                  <a:srgbClr val="FF0000"/>
                </a:solidFill>
                <a:latin typeface="微软雅黑" panose="020B0503020204020204" charset="-122"/>
                <a:ea typeface="微软雅黑" panose="020B0503020204020204" charset="-122"/>
                <a:cs typeface="微软雅黑" panose="020B0503020204020204" charset="-122"/>
                <a:sym typeface="+mn-ea"/>
              </a:rPr>
              <a:t>慢性非萎缩性胃炎中西医结合诊疗专家共识</a:t>
            </a:r>
            <a:r>
              <a:rPr lang="en-US" altLang="zh-CN" sz="1200" b="1">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1200" b="1">
                <a:solidFill>
                  <a:srgbClr val="FF0000"/>
                </a:solidFill>
                <a:latin typeface="微软雅黑" panose="020B0503020204020204" charset="-122"/>
                <a:ea typeface="微软雅黑" panose="020B0503020204020204" charset="-122"/>
                <a:cs typeface="微软雅黑" panose="020B0503020204020204" charset="-122"/>
                <a:sym typeface="+mn-ea"/>
              </a:rPr>
              <a:t>2025年</a:t>
            </a:r>
            <a:r>
              <a:rPr lang="en-US" altLang="zh-CN" sz="1200" b="1">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1200">
                <a:latin typeface="微软雅黑" panose="020B0503020204020204" charset="-122"/>
                <a:ea typeface="微软雅黑" panose="020B0503020204020204" charset="-122"/>
                <a:cs typeface="微软雅黑" panose="020B0503020204020204" charset="-122"/>
                <a:sym typeface="+mn-ea"/>
              </a:rPr>
              <a:t>》列为寒热错杂证的推荐方药（</a:t>
            </a:r>
            <a:r>
              <a:rPr lang="en-US" altLang="zh-CN" sz="1200">
                <a:latin typeface="微软雅黑" panose="020B0503020204020204" charset="-122"/>
                <a:ea typeface="微软雅黑" panose="020B0503020204020204" charset="-122"/>
                <a:cs typeface="微软雅黑" panose="020B0503020204020204" charset="-122"/>
                <a:sym typeface="+mn-ea"/>
              </a:rPr>
              <a:t>B</a:t>
            </a:r>
            <a:r>
              <a:rPr lang="zh-CN" altLang="en-US" sz="1200">
                <a:latin typeface="微软雅黑" panose="020B0503020204020204" charset="-122"/>
                <a:ea typeface="微软雅黑" panose="020B0503020204020204" charset="-122"/>
                <a:cs typeface="微软雅黑" panose="020B0503020204020204" charset="-122"/>
                <a:sym typeface="+mn-ea"/>
              </a:rPr>
              <a:t>级，弱推荐），明确用于寒热平调，消痞散结</a:t>
            </a:r>
            <a:r>
              <a:rPr lang="en-US" altLang="zh-CN" sz="1200" baseline="30000">
                <a:latin typeface="微软雅黑" panose="020B0503020204020204" charset="-122"/>
                <a:ea typeface="微软雅黑" panose="020B0503020204020204" charset="-122"/>
                <a:cs typeface="微软雅黑" panose="020B0503020204020204" charset="-122"/>
                <a:sym typeface="+mn-ea"/>
              </a:rPr>
              <a:t>[19]</a:t>
            </a:r>
            <a:r>
              <a:rPr lang="zh-CN" altLang="en-US" sz="1200">
                <a:latin typeface="微软雅黑" panose="020B0503020204020204" charset="-122"/>
                <a:ea typeface="微软雅黑" panose="020B0503020204020204" charset="-122"/>
                <a:cs typeface="微软雅黑" panose="020B0503020204020204" charset="-122"/>
                <a:sym typeface="+mn-ea"/>
              </a:rPr>
              <a:t>。</a:t>
            </a:r>
            <a:endParaRPr lang="zh-CN" altLang="en-US" sz="1200">
              <a:latin typeface="微软雅黑" panose="020B0503020204020204" charset="-122"/>
              <a:ea typeface="微软雅黑" panose="020B0503020204020204" charset="-122"/>
              <a:cs typeface="微软雅黑" panose="020B0503020204020204" charset="-122"/>
              <a:sym typeface="+mn-ea"/>
            </a:endParaRPr>
          </a:p>
          <a:p>
            <a:pPr marL="285750" indent="-285750" defTabSz="266700">
              <a:lnSpc>
                <a:spcPct val="130000"/>
              </a:lnSpc>
              <a:spcBef>
                <a:spcPts val="0"/>
              </a:spcBef>
              <a:spcAft>
                <a:spcPts val="0"/>
              </a:spcAft>
              <a:buFont typeface="Arial" panose="020B0604020202020204" pitchFamily="34" charset="0"/>
              <a:buChar char="•"/>
            </a:pPr>
            <a:r>
              <a:rPr lang="zh-CN" altLang="en-US" sz="1200">
                <a:latin typeface="微软雅黑" panose="020B0503020204020204" charset="-122"/>
                <a:ea typeface="微软雅黑" panose="020B0503020204020204" charset="-122"/>
                <a:cs typeface="微软雅黑" panose="020B0503020204020204" charset="-122"/>
                <a:sym typeface="+mn-ea"/>
              </a:rPr>
              <a:t>《</a:t>
            </a:r>
            <a:r>
              <a:rPr lang="zh-CN" altLang="en-US" sz="1200" b="1">
                <a:solidFill>
                  <a:srgbClr val="FF0000"/>
                </a:solidFill>
                <a:latin typeface="微软雅黑" panose="020B0503020204020204" charset="-122"/>
                <a:ea typeface="微软雅黑" panose="020B0503020204020204" charset="-122"/>
                <a:cs typeface="微软雅黑" panose="020B0503020204020204" charset="-122"/>
                <a:sym typeface="+mn-ea"/>
              </a:rPr>
              <a:t>功能性消化不良中西医结合诊疗专家共识(2025年)</a:t>
            </a:r>
            <a:r>
              <a:rPr lang="zh-CN" altLang="en-US" sz="1200">
                <a:latin typeface="微软雅黑" panose="020B0503020204020204" charset="-122"/>
                <a:ea typeface="微软雅黑" panose="020B0503020204020204" charset="-122"/>
                <a:cs typeface="微软雅黑" panose="020B0503020204020204" charset="-122"/>
                <a:sym typeface="+mn-ea"/>
              </a:rPr>
              <a:t>》列为寒热错杂证的推荐方药（</a:t>
            </a:r>
            <a:r>
              <a:rPr lang="en-US" altLang="zh-CN" sz="1200">
                <a:latin typeface="微软雅黑" panose="020B0503020204020204" charset="-122"/>
                <a:ea typeface="微软雅黑" panose="020B0503020204020204" charset="-122"/>
                <a:cs typeface="微软雅黑" panose="020B0503020204020204" charset="-122"/>
                <a:sym typeface="+mn-ea"/>
              </a:rPr>
              <a:t>C</a:t>
            </a:r>
            <a:r>
              <a:rPr lang="zh-CN" altLang="en-US" sz="1200">
                <a:latin typeface="微软雅黑" panose="020B0503020204020204" charset="-122"/>
                <a:ea typeface="微软雅黑" panose="020B0503020204020204" charset="-122"/>
                <a:cs typeface="微软雅黑" panose="020B0503020204020204" charset="-122"/>
                <a:sym typeface="+mn-ea"/>
              </a:rPr>
              <a:t>级，弱推荐）</a:t>
            </a:r>
            <a:r>
              <a:rPr lang="en-US" altLang="zh-CN" sz="1200" baseline="30000">
                <a:latin typeface="微软雅黑" panose="020B0503020204020204" charset="-122"/>
                <a:ea typeface="微软雅黑" panose="020B0503020204020204" charset="-122"/>
                <a:cs typeface="微软雅黑" panose="020B0503020204020204" charset="-122"/>
                <a:sym typeface="+mn-ea"/>
              </a:rPr>
              <a:t>[20]</a:t>
            </a:r>
            <a:endParaRPr lang="en-US" altLang="zh-CN" sz="1200" baseline="30000" dirty="0">
              <a:latin typeface="微软雅黑" panose="020B0503020204020204" charset="-122"/>
              <a:ea typeface="微软雅黑" panose="020B0503020204020204" charset="-122"/>
              <a:cs typeface="微软雅黑" panose="020B0503020204020204" charset="-122"/>
              <a:sym typeface="+mn-ea"/>
            </a:endParaRPr>
          </a:p>
        </p:txBody>
      </p:sp>
      <p:sp>
        <p:nvSpPr>
          <p:cNvPr id="15" name="圆角矩形 14"/>
          <p:cNvSpPr/>
          <p:nvPr>
            <p:custDataLst>
              <p:tags r:id="rId4"/>
            </p:custDataLst>
          </p:nvPr>
        </p:nvSpPr>
        <p:spPr>
          <a:xfrm>
            <a:off x="264160" y="4284980"/>
            <a:ext cx="1879600" cy="600075"/>
          </a:xfrm>
          <a:prstGeom prst="roundRect">
            <a:avLst/>
          </a:prstGeom>
          <a:solidFill>
            <a:schemeClr val="accent2">
              <a:lumMod val="60000"/>
              <a:lumOff val="40000"/>
            </a:schemeClr>
          </a:solidFill>
          <a:ln>
            <a:solidFill>
              <a:schemeClr val="accent2">
                <a:lumMod val="40000"/>
                <a:lumOff val="6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1400" b="1"/>
              <a:t>组方合理性和同</a:t>
            </a:r>
            <a:endParaRPr lang="zh-CN" altLang="en-US" sz="1400" b="1"/>
          </a:p>
          <a:p>
            <a:pPr algn="ctr"/>
            <a:r>
              <a:rPr lang="zh-CN" altLang="en-US" sz="1400" b="1"/>
              <a:t>疾病治疗领域优势</a:t>
            </a:r>
            <a:endParaRPr lang="zh-CN" altLang="en-US" sz="1400" b="1"/>
          </a:p>
        </p:txBody>
      </p:sp>
      <p:sp>
        <p:nvSpPr>
          <p:cNvPr id="18" name="文本框 17"/>
          <p:cNvSpPr txBox="1"/>
          <p:nvPr>
            <p:custDataLst>
              <p:tags r:id="rId5"/>
            </p:custDataLst>
          </p:nvPr>
        </p:nvSpPr>
        <p:spPr>
          <a:xfrm>
            <a:off x="2200910" y="3893820"/>
            <a:ext cx="9735820" cy="1765300"/>
          </a:xfrm>
          <a:prstGeom prst="rect">
            <a:avLst/>
          </a:prstGeom>
        </p:spPr>
        <p:txBody>
          <a:bodyPr>
            <a:noAutofit/>
          </a:bodyPr>
          <a:p>
            <a:pPr marL="228600" indent="-228600" algn="just" defTabSz="266700">
              <a:lnSpc>
                <a:spcPct val="130000"/>
              </a:lnSpc>
              <a:spcBef>
                <a:spcPts val="0"/>
              </a:spcBef>
              <a:spcAft>
                <a:spcPts val="0"/>
              </a:spcAft>
              <a:buFont typeface="Arial" panose="020B0604020202020204" pitchFamily="34" charset="0"/>
              <a:buChar char="•"/>
            </a:pPr>
            <a:r>
              <a:rPr lang="en-US" altLang="zh-CN" sz="1200" b="1">
                <a:latin typeface="微软雅黑" panose="020B0503020204020204" charset="-122"/>
                <a:ea typeface="微软雅黑" panose="020B0503020204020204" charset="-122"/>
                <a:cs typeface="微软雅黑" panose="020B0503020204020204" charset="-122"/>
                <a:sym typeface="+mn-ea"/>
              </a:rPr>
              <a:t> </a:t>
            </a:r>
            <a:r>
              <a:rPr lang="zh-CN" altLang="en-US" sz="1200" b="1">
                <a:latin typeface="微软雅黑" panose="020B0503020204020204" charset="-122"/>
                <a:ea typeface="微软雅黑" panose="020B0503020204020204" charset="-122"/>
                <a:cs typeface="微软雅黑" panose="020B0503020204020204" charset="-122"/>
                <a:sym typeface="+mn-ea"/>
              </a:rPr>
              <a:t>清半夏</a:t>
            </a:r>
            <a:r>
              <a:rPr lang="zh-CN" altLang="en-US" sz="1200">
                <a:latin typeface="微软雅黑" panose="020B0503020204020204" charset="-122"/>
                <a:ea typeface="微软雅黑" panose="020B0503020204020204" charset="-122"/>
                <a:cs typeface="微软雅黑" panose="020B0503020204020204" charset="-122"/>
                <a:sym typeface="+mn-ea"/>
              </a:rPr>
              <a:t>辛以升阴，阴升阳降，温以散寒，燥湿化痰，降逆止呕，为君药；</a:t>
            </a:r>
            <a:r>
              <a:rPr lang="zh-CN" altLang="en-US" sz="1200" b="1">
                <a:latin typeface="微软雅黑" panose="020B0503020204020204" charset="-122"/>
                <a:ea typeface="微软雅黑" panose="020B0503020204020204" charset="-122"/>
                <a:cs typeface="微软雅黑" panose="020B0503020204020204" charset="-122"/>
                <a:sym typeface="+mn-ea"/>
              </a:rPr>
              <a:t>黄芩</a:t>
            </a:r>
            <a:r>
              <a:rPr lang="zh-CN" altLang="en-US" sz="1200">
                <a:latin typeface="微软雅黑" panose="020B0503020204020204" charset="-122"/>
                <a:ea typeface="微软雅黑" panose="020B0503020204020204" charset="-122"/>
                <a:cs typeface="微软雅黑" panose="020B0503020204020204" charset="-122"/>
                <a:sym typeface="+mn-ea"/>
              </a:rPr>
              <a:t>苦降以清热和胃，</a:t>
            </a:r>
            <a:r>
              <a:rPr lang="zh-CN" altLang="en-US" sz="1200" b="1">
                <a:latin typeface="微软雅黑" panose="020B0503020204020204" charset="-122"/>
                <a:ea typeface="微软雅黑" panose="020B0503020204020204" charset="-122"/>
                <a:cs typeface="微软雅黑" panose="020B0503020204020204" charset="-122"/>
                <a:sym typeface="+mn-ea"/>
              </a:rPr>
              <a:t>干姜</a:t>
            </a:r>
            <a:r>
              <a:rPr lang="zh-CN" altLang="en-US" sz="1200">
                <a:latin typeface="微软雅黑" panose="020B0503020204020204" charset="-122"/>
                <a:ea typeface="微软雅黑" panose="020B0503020204020204" charset="-122"/>
                <a:cs typeface="微软雅黑" panose="020B0503020204020204" charset="-122"/>
                <a:sym typeface="+mn-ea"/>
              </a:rPr>
              <a:t>辛热以温中散寒，</a:t>
            </a:r>
            <a:r>
              <a:rPr lang="zh-CN" altLang="en-US" sz="1200" b="1">
                <a:latin typeface="微软雅黑" panose="020B0503020204020204" charset="-122"/>
                <a:ea typeface="微软雅黑" panose="020B0503020204020204" charset="-122"/>
                <a:cs typeface="微软雅黑" panose="020B0503020204020204" charset="-122"/>
                <a:sym typeface="+mn-ea"/>
              </a:rPr>
              <a:t>黄连</a:t>
            </a:r>
            <a:r>
              <a:rPr lang="zh-CN" altLang="en-US" sz="1200">
                <a:latin typeface="微软雅黑" panose="020B0503020204020204" charset="-122"/>
                <a:ea typeface="微软雅黑" panose="020B0503020204020204" charset="-122"/>
                <a:cs typeface="微软雅黑" panose="020B0503020204020204" charset="-122"/>
                <a:sym typeface="+mn-ea"/>
              </a:rPr>
              <a:t>苦寒以泻热开痞，三者共为臣药；君臣相伍，寒热平调，辛开苦降，然寒热错杂，又缘于中虚失运，升降失常，故以</a:t>
            </a:r>
            <a:r>
              <a:rPr lang="zh-CN" altLang="en-US" sz="1200" b="1">
                <a:latin typeface="微软雅黑" panose="020B0503020204020204" charset="-122"/>
                <a:ea typeface="微软雅黑" panose="020B0503020204020204" charset="-122"/>
                <a:cs typeface="微软雅黑" panose="020B0503020204020204" charset="-122"/>
                <a:sym typeface="+mn-ea"/>
              </a:rPr>
              <a:t>人参、大枣</a:t>
            </a:r>
            <a:r>
              <a:rPr lang="zh-CN" altLang="en-US" sz="1200">
                <a:latin typeface="微软雅黑" panose="020B0503020204020204" charset="-122"/>
                <a:ea typeface="微软雅黑" panose="020B0503020204020204" charset="-122"/>
                <a:cs typeface="微软雅黑" panose="020B0503020204020204" charset="-122"/>
                <a:sym typeface="+mn-ea"/>
              </a:rPr>
              <a:t>甘温益气，以补脾虚，为佐药；</a:t>
            </a:r>
            <a:r>
              <a:rPr lang="zh-CN" altLang="en-US" sz="1200" b="1">
                <a:latin typeface="微软雅黑" panose="020B0503020204020204" charset="-122"/>
                <a:ea typeface="微软雅黑" panose="020B0503020204020204" charset="-122"/>
                <a:cs typeface="微软雅黑" panose="020B0503020204020204" charset="-122"/>
                <a:sym typeface="+mn-ea"/>
              </a:rPr>
              <a:t>炒甘草</a:t>
            </a:r>
            <a:r>
              <a:rPr lang="zh-CN" altLang="en-US" sz="1200">
                <a:latin typeface="微软雅黑" panose="020B0503020204020204" charset="-122"/>
                <a:ea typeface="微软雅黑" panose="020B0503020204020204" charset="-122"/>
                <a:cs typeface="微软雅黑" panose="020B0503020204020204" charset="-122"/>
                <a:sym typeface="+mn-ea"/>
              </a:rPr>
              <a:t>补脾和中，有佐助之能，且调和诸药，亦为使药</a:t>
            </a:r>
            <a:r>
              <a:rPr lang="en-US" altLang="zh-CN" sz="1200" baseline="30000">
                <a:latin typeface="微软雅黑" panose="020B0503020204020204" charset="-122"/>
                <a:ea typeface="微软雅黑" panose="020B0503020204020204" charset="-122"/>
                <a:cs typeface="微软雅黑" panose="020B0503020204020204" charset="-122"/>
                <a:sym typeface="+mn-ea"/>
              </a:rPr>
              <a:t>[11]</a:t>
            </a:r>
            <a:r>
              <a:rPr lang="zh-CN" altLang="en-US" sz="1200">
                <a:latin typeface="微软雅黑" panose="020B0503020204020204" charset="-122"/>
                <a:ea typeface="微软雅黑" panose="020B0503020204020204" charset="-122"/>
                <a:cs typeface="微软雅黑" panose="020B0503020204020204" charset="-122"/>
                <a:sym typeface="+mn-ea"/>
              </a:rPr>
              <a:t>。</a:t>
            </a:r>
            <a:endParaRPr lang="zh-CN" altLang="en-US" sz="1200">
              <a:latin typeface="微软雅黑" panose="020B0503020204020204" charset="-122"/>
              <a:ea typeface="微软雅黑" panose="020B0503020204020204" charset="-122"/>
              <a:cs typeface="微软雅黑" panose="020B0503020204020204" charset="-122"/>
            </a:endParaRPr>
          </a:p>
          <a:p>
            <a:pPr marL="285750" indent="-285750" defTabSz="266700">
              <a:lnSpc>
                <a:spcPct val="130000"/>
              </a:lnSpc>
              <a:spcBef>
                <a:spcPts val="0"/>
              </a:spcBef>
              <a:spcAft>
                <a:spcPts val="0"/>
              </a:spcAft>
              <a:buFont typeface="Arial" panose="020B0604020202020204" pitchFamily="34" charset="0"/>
              <a:buChar char="•"/>
            </a:pPr>
            <a:r>
              <a:rPr lang="zh-CN" altLang="en-US" sz="1200" b="1">
                <a:solidFill>
                  <a:srgbClr val="FF0000"/>
                </a:solidFill>
                <a:latin typeface="微软雅黑" panose="020B0503020204020204" charset="-122"/>
                <a:ea typeface="微软雅黑" panose="020B0503020204020204" charset="-122"/>
                <a:cs typeface="微软雅黑" panose="020B0503020204020204" charset="-122"/>
                <a:sym typeface="+mn-ea"/>
              </a:rPr>
              <a:t>综合全方，寒热互用以和其阴阳，苦辛并进以调其升降，补泻兼施以顾其虚实</a:t>
            </a:r>
            <a:r>
              <a:rPr lang="zh-CN" altLang="en-US" sz="1200">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1200">
                <a:latin typeface="微软雅黑" panose="020B0503020204020204" charset="-122"/>
                <a:ea typeface="微软雅黑" panose="020B0503020204020204" charset="-122"/>
                <a:cs typeface="微软雅黑" panose="020B0503020204020204" charset="-122"/>
                <a:sym typeface="+mn-ea"/>
              </a:rPr>
              <a:t>是为本方配伍特点。</a:t>
            </a:r>
            <a:r>
              <a:rPr lang="zh-CN" altLang="en-US" sz="1200" b="1">
                <a:solidFill>
                  <a:srgbClr val="FF0000"/>
                </a:solidFill>
                <a:latin typeface="微软雅黑" panose="020B0503020204020204" charset="-122"/>
                <a:ea typeface="微软雅黑" panose="020B0503020204020204" charset="-122"/>
                <a:cs typeface="微软雅黑" panose="020B0503020204020204" charset="-122"/>
                <a:sym typeface="+mn-ea"/>
              </a:rPr>
              <a:t>诸药相伍，使寒去热清，升降复常，</a:t>
            </a:r>
            <a:r>
              <a:rPr lang="zh-CN" altLang="en-US" sz="1200">
                <a:latin typeface="微软雅黑" panose="020B0503020204020204" charset="-122"/>
                <a:ea typeface="微软雅黑" panose="020B0503020204020204" charset="-122"/>
                <a:cs typeface="微软雅黑" panose="020B0503020204020204" charset="-122"/>
                <a:sym typeface="+mn-ea"/>
              </a:rPr>
              <a:t>则</a:t>
            </a:r>
            <a:r>
              <a:rPr lang="zh-CN" altLang="en-US" sz="1200" b="1">
                <a:solidFill>
                  <a:srgbClr val="FF0000"/>
                </a:solidFill>
                <a:latin typeface="微软雅黑" panose="020B0503020204020204" charset="-122"/>
                <a:ea typeface="微软雅黑" panose="020B0503020204020204" charset="-122"/>
                <a:cs typeface="微软雅黑" panose="020B0503020204020204" charset="-122"/>
                <a:sym typeface="+mn-ea"/>
              </a:rPr>
              <a:t>痞满可除，呕利自愈</a:t>
            </a:r>
            <a:r>
              <a:rPr lang="en-US" altLang="zh-CN" sz="1200" baseline="30000">
                <a:latin typeface="微软雅黑" panose="020B0503020204020204" charset="-122"/>
                <a:ea typeface="微软雅黑" panose="020B0503020204020204" charset="-122"/>
                <a:cs typeface="微软雅黑" panose="020B0503020204020204" charset="-122"/>
                <a:sym typeface="+mn-ea"/>
              </a:rPr>
              <a:t>[10]</a:t>
            </a:r>
            <a:r>
              <a:rPr lang="zh-CN" altLang="en-US" sz="1200">
                <a:latin typeface="微软雅黑" panose="020B0503020204020204" charset="-122"/>
                <a:ea typeface="微软雅黑" panose="020B0503020204020204" charset="-122"/>
                <a:cs typeface="微软雅黑" panose="020B0503020204020204" charset="-122"/>
                <a:sym typeface="+mn-ea"/>
              </a:rPr>
              <a:t>。</a:t>
            </a:r>
            <a:endParaRPr lang="zh-CN" altLang="en-US" sz="1200">
              <a:latin typeface="微软雅黑" panose="020B0503020204020204" charset="-122"/>
              <a:ea typeface="微软雅黑" panose="020B0503020204020204" charset="-122"/>
              <a:cs typeface="微软雅黑" panose="020B0503020204020204" charset="-122"/>
              <a:sym typeface="+mn-ea"/>
            </a:endParaRPr>
          </a:p>
          <a:p>
            <a:pPr marL="285750" indent="-285750" defTabSz="266700">
              <a:lnSpc>
                <a:spcPct val="130000"/>
              </a:lnSpc>
              <a:spcBef>
                <a:spcPts val="0"/>
              </a:spcBef>
              <a:spcAft>
                <a:spcPts val="0"/>
              </a:spcAft>
              <a:buFont typeface="Arial" panose="020B0604020202020204" pitchFamily="34" charset="0"/>
              <a:buChar char="•"/>
            </a:pPr>
            <a:r>
              <a:rPr lang="zh-CN" altLang="en-US" sz="1200" b="1">
                <a:solidFill>
                  <a:srgbClr val="FF0000"/>
                </a:solidFill>
                <a:latin typeface="微软雅黑" panose="020B0503020204020204" charset="-122"/>
                <a:ea typeface="微软雅黑" panose="020B0503020204020204" charset="-122"/>
                <a:cs typeface="微软雅黑" panose="020B0503020204020204" charset="-122"/>
                <a:sym typeface="+mn-ea"/>
              </a:rPr>
              <a:t>目录内</a:t>
            </a:r>
            <a:r>
              <a:rPr lang="zh-CN" altLang="en-US" sz="1200">
                <a:latin typeface="微软雅黑" panose="020B0503020204020204" charset="-122"/>
                <a:ea typeface="微软雅黑" panose="020B0503020204020204" charset="-122"/>
                <a:cs typeface="微软雅黑" panose="020B0503020204020204" charset="-122"/>
                <a:sym typeface="+mn-ea"/>
              </a:rPr>
              <a:t>组方最接近的半夏和胃颗粒2011年上市，与其他健胃和脾类的</a:t>
            </a:r>
            <a:r>
              <a:rPr lang="zh-CN" altLang="en-US" sz="1200" b="1">
                <a:solidFill>
                  <a:srgbClr val="FF0000"/>
                </a:solidFill>
                <a:latin typeface="微软雅黑" panose="020B0503020204020204" charset="-122"/>
                <a:ea typeface="微软雅黑" panose="020B0503020204020204" charset="-122"/>
                <a:cs typeface="微软雅黑" panose="020B0503020204020204" charset="-122"/>
                <a:sym typeface="+mn-ea"/>
              </a:rPr>
              <a:t>药品均治疗病症单一</a:t>
            </a:r>
            <a:r>
              <a:rPr lang="zh-CN" altLang="en-US" sz="1200">
                <a:latin typeface="微软雅黑" panose="020B0503020204020204" charset="-122"/>
                <a:ea typeface="微软雅黑" panose="020B0503020204020204" charset="-122"/>
                <a:cs typeface="微软雅黑" panose="020B0503020204020204" charset="-122"/>
                <a:sym typeface="+mn-ea"/>
              </a:rPr>
              <a:t>，</a:t>
            </a:r>
            <a:r>
              <a:rPr lang="zh-CN" altLang="en-US" sz="1200" b="1">
                <a:solidFill>
                  <a:srgbClr val="FF0000"/>
                </a:solidFill>
                <a:latin typeface="微软雅黑" panose="020B0503020204020204" charset="-122"/>
                <a:ea typeface="微软雅黑" panose="020B0503020204020204" charset="-122"/>
                <a:cs typeface="微软雅黑" panose="020B0503020204020204" charset="-122"/>
                <a:sym typeface="+mn-ea"/>
              </a:rPr>
              <a:t>不能治疗寒热错杂型胃肠共病如胃食管反流病</a:t>
            </a:r>
            <a:r>
              <a:rPr lang="zh-CN" altLang="en-US" sz="1200">
                <a:latin typeface="微软雅黑" panose="020B0503020204020204" charset="-122"/>
                <a:ea typeface="微软雅黑" panose="020B0503020204020204" charset="-122"/>
                <a:cs typeface="微软雅黑" panose="020B0503020204020204" charset="-122"/>
                <a:sym typeface="+mn-ea"/>
              </a:rPr>
              <a:t>重叠功能型消化不良、肠易激综合症等。</a:t>
            </a:r>
            <a:endParaRPr lang="zh-CN" altLang="en-US" sz="1200">
              <a:latin typeface="微软雅黑" panose="020B0503020204020204" charset="-122"/>
              <a:ea typeface="微软雅黑" panose="020B0503020204020204" charset="-122"/>
              <a:cs typeface="微软雅黑" panose="020B0503020204020204" charset="-122"/>
              <a:sym typeface="+mn-ea"/>
            </a:endParaRPr>
          </a:p>
        </p:txBody>
      </p:sp>
      <p:pic>
        <p:nvPicPr>
          <p:cNvPr id="3" name="图片 2"/>
          <p:cNvPicPr>
            <a:picLocks noChangeAspect="1"/>
          </p:cNvPicPr>
          <p:nvPr/>
        </p:nvPicPr>
        <p:blipFill>
          <a:blip r:embed="rId6"/>
          <a:stretch>
            <a:fillRect/>
          </a:stretch>
        </p:blipFill>
        <p:spPr>
          <a:xfrm>
            <a:off x="10877550" y="5080"/>
            <a:ext cx="1314450" cy="566420"/>
          </a:xfrm>
          <a:prstGeom prst="rect">
            <a:avLst/>
          </a:prstGeom>
        </p:spPr>
      </p:pic>
      <p:sp>
        <p:nvSpPr>
          <p:cNvPr id="2" name="文本框 1"/>
          <p:cNvSpPr txBox="1"/>
          <p:nvPr/>
        </p:nvSpPr>
        <p:spPr>
          <a:xfrm>
            <a:off x="264160" y="5753100"/>
            <a:ext cx="11510645" cy="1106805"/>
          </a:xfrm>
          <a:prstGeom prst="rect">
            <a:avLst/>
          </a:prstGeom>
          <a:noFill/>
        </p:spPr>
        <p:txBody>
          <a:bodyPr wrap="square" rtlCol="0" anchor="t">
            <a:spAutoFit/>
          </a:bodyPr>
          <a:p>
            <a:r>
              <a:rPr lang="zh-CN" altLang="en-US" sz="600"/>
              <a:t>[</a:t>
            </a:r>
            <a:r>
              <a:rPr lang="en-US" altLang="zh-CN" sz="600"/>
              <a:t>1</a:t>
            </a:r>
            <a:r>
              <a:rPr lang="zh-CN" altLang="en-US" sz="600"/>
              <a:t>1]俞赟丰,兰晓栋,金梦雨,等.半夏泻心汤加减治疗胃食管反流病的</a:t>
            </a:r>
            <a:r>
              <a:rPr lang="en-US" altLang="zh-CN" sz="600"/>
              <a:t>Meta</a:t>
            </a:r>
            <a:r>
              <a:rPr lang="zh-CN" altLang="en-US" sz="600"/>
              <a:t>分析和试验序贯分析[</a:t>
            </a:r>
            <a:r>
              <a:rPr lang="en-US" altLang="zh-CN" sz="600"/>
              <a:t>J].</a:t>
            </a:r>
            <a:r>
              <a:rPr lang="zh-CN" altLang="en-US" sz="600"/>
              <a:t>云南中医学院学报,2020,43(5):28-35.</a:t>
            </a:r>
            <a:r>
              <a:rPr lang="en-US" altLang="zh-CN" sz="600"/>
              <a:t>DOI:10.19288/j.cnki.issn.1000-2723.2020.05.006.</a:t>
            </a:r>
            <a:endParaRPr lang="en-US" altLang="zh-CN" sz="600"/>
          </a:p>
          <a:p>
            <a:r>
              <a:rPr lang="en-US" altLang="zh-CN" sz="600">
                <a:latin typeface="微软雅黑" panose="020B0503020204020204" charset="-122"/>
                <a:ea typeface="微软雅黑" panose="020B0503020204020204" charset="-122"/>
                <a:cs typeface="微软雅黑" panose="020B0503020204020204" charset="-122"/>
                <a:sym typeface="+mn-ea"/>
              </a:rPr>
              <a:t>[12]</a:t>
            </a:r>
            <a:r>
              <a:rPr lang="zh-CN" altLang="en-US" sz="600">
                <a:latin typeface="微软雅黑" panose="020B0503020204020204" charset="-122"/>
                <a:ea typeface="微软雅黑" panose="020B0503020204020204" charset="-122"/>
                <a:cs typeface="微软雅黑" panose="020B0503020204020204" charset="-122"/>
                <a:sym typeface="+mn-ea"/>
              </a:rPr>
              <a:t>殷利娜.半夏泻心汤加味治疗胃食管反流病60例[</a:t>
            </a:r>
            <a:r>
              <a:rPr lang="en-US" altLang="zh-CN" sz="600">
                <a:latin typeface="微软雅黑" panose="020B0503020204020204" charset="-122"/>
                <a:ea typeface="微软雅黑" panose="020B0503020204020204" charset="-122"/>
                <a:cs typeface="微软雅黑" panose="020B0503020204020204" charset="-122"/>
                <a:sym typeface="+mn-ea"/>
              </a:rPr>
              <a:t>J].</a:t>
            </a:r>
            <a:r>
              <a:rPr lang="zh-CN" altLang="en-US" sz="600">
                <a:latin typeface="微软雅黑" panose="020B0503020204020204" charset="-122"/>
                <a:ea typeface="微软雅黑" panose="020B0503020204020204" charset="-122"/>
                <a:cs typeface="微软雅黑" panose="020B0503020204020204" charset="-122"/>
                <a:sym typeface="+mn-ea"/>
              </a:rPr>
              <a:t>陕西中医,2012,33(9):1135-1136.</a:t>
            </a:r>
            <a:endParaRPr lang="zh-CN" altLang="en-US" sz="600">
              <a:solidFill>
                <a:schemeClr val="tx1"/>
              </a:solidFill>
              <a:latin typeface="微软雅黑" panose="020B0503020204020204" charset="-122"/>
              <a:ea typeface="微软雅黑" panose="020B0503020204020204" charset="-122"/>
              <a:cs typeface="微软雅黑" panose="020B0503020204020204" charset="-122"/>
            </a:endParaRPr>
          </a:p>
          <a:p>
            <a:r>
              <a:rPr lang="zh-CN" altLang="en-US" sz="600">
                <a:latin typeface="微软雅黑" panose="020B0503020204020204" charset="-122"/>
                <a:ea typeface="微软雅黑" panose="020B0503020204020204" charset="-122"/>
                <a:cs typeface="微软雅黑" panose="020B0503020204020204" charset="-122"/>
                <a:sym typeface="+mn-ea"/>
              </a:rPr>
              <a:t>[</a:t>
            </a:r>
            <a:r>
              <a:rPr lang="en-US" altLang="zh-CN" sz="600">
                <a:latin typeface="微软雅黑" panose="020B0503020204020204" charset="-122"/>
                <a:ea typeface="微软雅黑" panose="020B0503020204020204" charset="-122"/>
                <a:cs typeface="微软雅黑" panose="020B0503020204020204" charset="-122"/>
                <a:sym typeface="+mn-ea"/>
              </a:rPr>
              <a:t>13</a:t>
            </a:r>
            <a:r>
              <a:rPr lang="zh-CN" altLang="en-US" sz="600">
                <a:latin typeface="微软雅黑" panose="020B0503020204020204" charset="-122"/>
                <a:ea typeface="微软雅黑" panose="020B0503020204020204" charset="-122"/>
                <a:cs typeface="微软雅黑" panose="020B0503020204020204" charset="-122"/>
                <a:sym typeface="+mn-ea"/>
              </a:rPr>
              <a:t>]李运峰.半夏泻心汤加味治疗胃食管反流病44例观察[</a:t>
            </a:r>
            <a:r>
              <a:rPr lang="en-US" altLang="zh-CN" sz="600">
                <a:latin typeface="微软雅黑" panose="020B0503020204020204" charset="-122"/>
                <a:ea typeface="微软雅黑" panose="020B0503020204020204" charset="-122"/>
                <a:cs typeface="微软雅黑" panose="020B0503020204020204" charset="-122"/>
                <a:sym typeface="+mn-ea"/>
              </a:rPr>
              <a:t>J].</a:t>
            </a:r>
            <a:r>
              <a:rPr lang="zh-CN" altLang="en-US" sz="600">
                <a:latin typeface="微软雅黑" panose="020B0503020204020204" charset="-122"/>
                <a:ea typeface="微软雅黑" panose="020B0503020204020204" charset="-122"/>
                <a:cs typeface="微软雅黑" panose="020B0503020204020204" charset="-122"/>
                <a:sym typeface="+mn-ea"/>
              </a:rPr>
              <a:t>实用中医药杂志,2011,27(11):747.</a:t>
            </a:r>
            <a:endParaRPr lang="zh-CN" altLang="en-US" sz="600">
              <a:solidFill>
                <a:schemeClr val="tx1"/>
              </a:solidFill>
              <a:latin typeface="微软雅黑" panose="020B0503020204020204" charset="-122"/>
              <a:ea typeface="微软雅黑" panose="020B0503020204020204" charset="-122"/>
              <a:cs typeface="微软雅黑" panose="020B0503020204020204" charset="-122"/>
            </a:endParaRPr>
          </a:p>
          <a:p>
            <a:r>
              <a:rPr lang="zh-CN" altLang="en-US" sz="600">
                <a:latin typeface="微软雅黑" panose="020B0503020204020204" charset="-122"/>
                <a:ea typeface="微软雅黑" panose="020B0503020204020204" charset="-122"/>
                <a:cs typeface="微软雅黑" panose="020B0503020204020204" charset="-122"/>
                <a:sym typeface="+mn-ea"/>
              </a:rPr>
              <a:t>[</a:t>
            </a:r>
            <a:r>
              <a:rPr lang="en-US" altLang="zh-CN" sz="600">
                <a:latin typeface="微软雅黑" panose="020B0503020204020204" charset="-122"/>
                <a:ea typeface="微软雅黑" panose="020B0503020204020204" charset="-122"/>
                <a:cs typeface="微软雅黑" panose="020B0503020204020204" charset="-122"/>
                <a:sym typeface="+mn-ea"/>
              </a:rPr>
              <a:t>14]</a:t>
            </a:r>
            <a:r>
              <a:rPr lang="zh-CN" altLang="en-US" sz="600">
                <a:latin typeface="微软雅黑" panose="020B0503020204020204" charset="-122"/>
                <a:ea typeface="微软雅黑" panose="020B0503020204020204" charset="-122"/>
                <a:cs typeface="微软雅黑" panose="020B0503020204020204" charset="-122"/>
                <a:sym typeface="+mn-ea"/>
              </a:rPr>
              <a:t>刘立群.半夏泻心汤加味治疗胃食管反流病60例[</a:t>
            </a:r>
            <a:r>
              <a:rPr lang="en-US" altLang="zh-CN" sz="600">
                <a:latin typeface="微软雅黑" panose="020B0503020204020204" charset="-122"/>
                <a:ea typeface="微软雅黑" panose="020B0503020204020204" charset="-122"/>
                <a:cs typeface="微软雅黑" panose="020B0503020204020204" charset="-122"/>
                <a:sym typeface="+mn-ea"/>
              </a:rPr>
              <a:t>J].</a:t>
            </a:r>
            <a:r>
              <a:rPr lang="zh-CN" altLang="en-US" sz="600">
                <a:latin typeface="微软雅黑" panose="020B0503020204020204" charset="-122"/>
                <a:ea typeface="微软雅黑" panose="020B0503020204020204" charset="-122"/>
                <a:cs typeface="微软雅黑" panose="020B0503020204020204" charset="-122"/>
                <a:sym typeface="+mn-ea"/>
              </a:rPr>
              <a:t>内蒙古中医药,2010,29(8):9-10.</a:t>
            </a:r>
            <a:endParaRPr lang="zh-CN" altLang="en-US" sz="600">
              <a:solidFill>
                <a:schemeClr val="tx1"/>
              </a:solidFill>
              <a:latin typeface="微软雅黑" panose="020B0503020204020204" charset="-122"/>
              <a:ea typeface="微软雅黑" panose="020B0503020204020204" charset="-122"/>
              <a:cs typeface="微软雅黑" panose="020B0503020204020204" charset="-122"/>
            </a:endParaRPr>
          </a:p>
          <a:p>
            <a:r>
              <a:rPr lang="en-US" altLang="zh-CN" sz="600">
                <a:latin typeface="微软雅黑" panose="020B0503020204020204" charset="-122"/>
                <a:ea typeface="微软雅黑" panose="020B0503020204020204" charset="-122"/>
                <a:cs typeface="微软雅黑" panose="020B0503020204020204" charset="-122"/>
                <a:sym typeface="+mn-ea"/>
              </a:rPr>
              <a:t>[15</a:t>
            </a:r>
            <a:r>
              <a:rPr lang="zh-CN" altLang="en-US" sz="600">
                <a:latin typeface="微软雅黑" panose="020B0503020204020204" charset="-122"/>
                <a:ea typeface="微软雅黑" panose="020B0503020204020204" charset="-122"/>
                <a:cs typeface="微软雅黑" panose="020B0503020204020204" charset="-122"/>
                <a:sym typeface="+mn-ea"/>
              </a:rPr>
              <a:t>]叶凡.半夏泻心汤加味治疗胃食管反流病56例[</a:t>
            </a:r>
            <a:r>
              <a:rPr lang="en-US" altLang="zh-CN" sz="600">
                <a:latin typeface="微软雅黑" panose="020B0503020204020204" charset="-122"/>
                <a:ea typeface="微软雅黑" panose="020B0503020204020204" charset="-122"/>
                <a:cs typeface="微软雅黑" panose="020B0503020204020204" charset="-122"/>
                <a:sym typeface="+mn-ea"/>
              </a:rPr>
              <a:t>J].</a:t>
            </a:r>
            <a:r>
              <a:rPr lang="zh-CN" altLang="en-US" sz="600">
                <a:latin typeface="微软雅黑" panose="020B0503020204020204" charset="-122"/>
                <a:ea typeface="微软雅黑" panose="020B0503020204020204" charset="-122"/>
                <a:cs typeface="微软雅黑" panose="020B0503020204020204" charset="-122"/>
                <a:sym typeface="+mn-ea"/>
              </a:rPr>
              <a:t>中国中医药现代远程教育,2011,9(3):92-93.</a:t>
            </a:r>
            <a:endParaRPr lang="zh-CN" altLang="en-US" sz="600">
              <a:solidFill>
                <a:schemeClr val="tx1"/>
              </a:solidFill>
              <a:latin typeface="微软雅黑" panose="020B0503020204020204" charset="-122"/>
              <a:ea typeface="微软雅黑" panose="020B0503020204020204" charset="-122"/>
              <a:cs typeface="微软雅黑" panose="020B0503020204020204" charset="-122"/>
            </a:endParaRPr>
          </a:p>
          <a:p>
            <a:r>
              <a:rPr lang="zh-CN" altLang="en-US" sz="600">
                <a:latin typeface="微软雅黑" panose="020B0503020204020204" charset="-122"/>
                <a:ea typeface="微软雅黑" panose="020B0503020204020204" charset="-122"/>
                <a:cs typeface="微软雅黑" panose="020B0503020204020204" charset="-122"/>
                <a:sym typeface="+mn-ea"/>
              </a:rPr>
              <a:t>[</a:t>
            </a:r>
            <a:r>
              <a:rPr lang="en-US" altLang="zh-CN" sz="600">
                <a:latin typeface="微软雅黑" panose="020B0503020204020204" charset="-122"/>
                <a:ea typeface="微软雅黑" panose="020B0503020204020204" charset="-122"/>
                <a:cs typeface="微软雅黑" panose="020B0503020204020204" charset="-122"/>
                <a:sym typeface="+mn-ea"/>
              </a:rPr>
              <a:t>16</a:t>
            </a:r>
            <a:r>
              <a:rPr lang="zh-CN" altLang="en-US" sz="600">
                <a:latin typeface="微软雅黑" panose="020B0503020204020204" charset="-122"/>
                <a:ea typeface="微软雅黑" panose="020B0503020204020204" charset="-122"/>
                <a:cs typeface="微软雅黑" panose="020B0503020204020204" charset="-122"/>
                <a:sym typeface="+mn-ea"/>
              </a:rPr>
              <a:t>]胡永峰,肖海霞.半夏泻心汤加味治疗胃食管反流病100例[</a:t>
            </a:r>
            <a:r>
              <a:rPr lang="en-US" altLang="zh-CN" sz="600">
                <a:latin typeface="微软雅黑" panose="020B0503020204020204" charset="-122"/>
                <a:ea typeface="微软雅黑" panose="020B0503020204020204" charset="-122"/>
                <a:cs typeface="微软雅黑" panose="020B0503020204020204" charset="-122"/>
                <a:sym typeface="+mn-ea"/>
              </a:rPr>
              <a:t>J].</a:t>
            </a:r>
            <a:r>
              <a:rPr lang="zh-CN" altLang="en-US" sz="600">
                <a:latin typeface="微软雅黑" panose="020B0503020204020204" charset="-122"/>
                <a:ea typeface="微软雅黑" panose="020B0503020204020204" charset="-122"/>
                <a:cs typeface="微软雅黑" panose="020B0503020204020204" charset="-122"/>
                <a:sym typeface="+mn-ea"/>
              </a:rPr>
              <a:t>湖北中医杂志,2010,32(4):61-62.</a:t>
            </a:r>
            <a:endParaRPr lang="zh-CN" altLang="en-US" sz="600">
              <a:latin typeface="微软雅黑" panose="020B0503020204020204" charset="-122"/>
              <a:ea typeface="微软雅黑" panose="020B0503020204020204" charset="-122"/>
              <a:cs typeface="微软雅黑" panose="020B0503020204020204" charset="-122"/>
              <a:sym typeface="+mn-ea"/>
            </a:endParaRPr>
          </a:p>
          <a:p>
            <a:r>
              <a:rPr lang="zh-CN" altLang="en-US" sz="600">
                <a:latin typeface="微软雅黑" panose="020B0503020204020204" charset="-122"/>
                <a:ea typeface="微软雅黑" panose="020B0503020204020204" charset="-122"/>
                <a:cs typeface="微软雅黑" panose="020B0503020204020204" charset="-122"/>
                <a:sym typeface="+mn-ea"/>
              </a:rPr>
              <a:t>[</a:t>
            </a:r>
            <a:r>
              <a:rPr lang="en-US" altLang="zh-CN" sz="600">
                <a:latin typeface="微软雅黑" panose="020B0503020204020204" charset="-122"/>
                <a:ea typeface="微软雅黑" panose="020B0503020204020204" charset="-122"/>
                <a:cs typeface="微软雅黑" panose="020B0503020204020204" charset="-122"/>
                <a:sym typeface="+mn-ea"/>
              </a:rPr>
              <a:t>17</a:t>
            </a:r>
            <a:r>
              <a:rPr lang="zh-CN" altLang="en-US" sz="600">
                <a:latin typeface="微软雅黑" panose="020B0503020204020204" charset="-122"/>
                <a:ea typeface="微软雅黑" panose="020B0503020204020204" charset="-122"/>
                <a:cs typeface="微软雅黑" panose="020B0503020204020204" charset="-122"/>
                <a:sym typeface="+mn-ea"/>
              </a:rPr>
              <a:t>]中国中西医结合学会消化系统疾病专业委员会.胃食管反流病中西医结合诊疗专家共识(2025年)[</a:t>
            </a:r>
            <a:r>
              <a:rPr lang="en-US" altLang="zh-CN" sz="600">
                <a:latin typeface="微软雅黑" panose="020B0503020204020204" charset="-122"/>
                <a:ea typeface="微软雅黑" panose="020B0503020204020204" charset="-122"/>
                <a:cs typeface="微软雅黑" panose="020B0503020204020204" charset="-122"/>
                <a:sym typeface="+mn-ea"/>
              </a:rPr>
              <a:t>J].</a:t>
            </a:r>
            <a:r>
              <a:rPr lang="zh-CN" altLang="en-US" sz="600">
                <a:latin typeface="微软雅黑" panose="020B0503020204020204" charset="-122"/>
                <a:ea typeface="微软雅黑" panose="020B0503020204020204" charset="-122"/>
                <a:cs typeface="微软雅黑" panose="020B0503020204020204" charset="-122"/>
                <a:sym typeface="+mn-ea"/>
              </a:rPr>
              <a:t>中国中西医结合消化杂志,2025,33(3):217-229.</a:t>
            </a:r>
            <a:endParaRPr lang="zh-CN" altLang="en-US" sz="600">
              <a:latin typeface="微软雅黑" panose="020B0503020204020204" charset="-122"/>
              <a:ea typeface="微软雅黑" panose="020B0503020204020204" charset="-122"/>
              <a:cs typeface="微软雅黑" panose="020B0503020204020204" charset="-122"/>
              <a:sym typeface="+mn-ea"/>
            </a:endParaRPr>
          </a:p>
          <a:p>
            <a:r>
              <a:rPr lang="zh-CN" altLang="en-US" sz="600"/>
              <a:t>[</a:t>
            </a:r>
            <a:r>
              <a:rPr lang="en-US" altLang="zh-CN" sz="600"/>
              <a:t>18</a:t>
            </a:r>
            <a:r>
              <a:rPr lang="zh-CN" altLang="en-US" sz="600"/>
              <a:t>]张北华,周秉舵,唐旭东.胃食管反流病中医诊疗专家共识（2023）[</a:t>
            </a:r>
            <a:r>
              <a:rPr lang="en-US" altLang="zh-CN" sz="600"/>
              <a:t>J].</a:t>
            </a:r>
            <a:r>
              <a:rPr lang="zh-CN" altLang="en-US" sz="600"/>
              <a:t>中医杂志,2023,64(18):1935-1944.</a:t>
            </a:r>
            <a:endParaRPr lang="zh-CN" altLang="en-US" sz="600"/>
          </a:p>
          <a:p>
            <a:r>
              <a:rPr lang="zh-CN" altLang="en-US" sz="600"/>
              <a:t>[1</a:t>
            </a:r>
            <a:r>
              <a:rPr lang="en-US" altLang="zh-CN" sz="600"/>
              <a:t>9</a:t>
            </a:r>
            <a:r>
              <a:rPr lang="zh-CN" altLang="en-US" sz="600"/>
              <a:t>]中国中西医结合学会消化系统疾病专业委员会.慢性非萎缩性胃炎中西医结合诊疗专家共识(2025年)[</a:t>
            </a:r>
            <a:r>
              <a:rPr lang="en-US" altLang="zh-CN" sz="600"/>
              <a:t>J].</a:t>
            </a:r>
            <a:r>
              <a:rPr lang="zh-CN" altLang="en-US" sz="600"/>
              <a:t>中国中西医结合消化杂志,2025,33(12):1123-1140.</a:t>
            </a:r>
            <a:endParaRPr lang="zh-CN" altLang="en-US" sz="600"/>
          </a:p>
          <a:p>
            <a:r>
              <a:rPr lang="zh-CN" altLang="en-US" sz="600"/>
              <a:t>[</a:t>
            </a:r>
            <a:r>
              <a:rPr lang="en-US" altLang="zh-CN" sz="600"/>
              <a:t>20</a:t>
            </a:r>
            <a:r>
              <a:rPr lang="zh-CN" altLang="en-US" sz="600"/>
              <a:t>]中国中西医结合学会消化系统疾病专业委员会,李岩,王垂杰,等.功能性消化不良中西医结合诊疗专家共识(2025年)[</a:t>
            </a:r>
            <a:r>
              <a:rPr lang="en-US" altLang="zh-CN" sz="600"/>
              <a:t>J].</a:t>
            </a:r>
            <a:r>
              <a:rPr lang="zh-CN" altLang="en-US" sz="600"/>
              <a:t>中国中西医结合消化杂志,2025,33(11):1004-1015.</a:t>
            </a:r>
            <a:endParaRPr lang="zh-CN" altLang="en-US" sz="600"/>
          </a:p>
          <a:p>
            <a:r>
              <a:rPr lang="en-US" altLang="zh-CN" sz="600"/>
              <a:t>[10]</a:t>
            </a:r>
            <a:r>
              <a:rPr lang="zh-CN" altLang="en-US" sz="600"/>
              <a:t>半夏泻心汤颗粒（</a:t>
            </a:r>
            <a:r>
              <a:rPr lang="en-US" altLang="zh-CN" sz="600"/>
              <a:t>CXZS2500010）</a:t>
            </a:r>
            <a:r>
              <a:rPr lang="zh-CN" altLang="en-US" sz="600"/>
              <a:t>申请上市技术审评报告</a:t>
            </a:r>
            <a:endParaRPr lang="zh-CN" altLang="en-US" sz="600"/>
          </a:p>
        </p:txBody>
      </p:sp>
      <p:sp>
        <p:nvSpPr>
          <p:cNvPr id="4" name="文本框 3"/>
          <p:cNvSpPr txBox="1"/>
          <p:nvPr>
            <p:custDataLst>
              <p:tags r:id="rId7"/>
            </p:custDataLst>
          </p:nvPr>
        </p:nvSpPr>
        <p:spPr>
          <a:xfrm>
            <a:off x="2200910" y="760730"/>
            <a:ext cx="9574530" cy="1118235"/>
          </a:xfrm>
          <a:prstGeom prst="rect">
            <a:avLst/>
          </a:prstGeom>
        </p:spPr>
        <p:txBody>
          <a:bodyPr>
            <a:noAutofit/>
          </a:bodyPr>
          <a:p>
            <a:pPr marL="285750" indent="-285750" defTabSz="266700">
              <a:lnSpc>
                <a:spcPct val="140000"/>
              </a:lnSpc>
              <a:spcBef>
                <a:spcPts val="0"/>
              </a:spcBef>
              <a:spcAft>
                <a:spcPts val="0"/>
              </a:spcAft>
              <a:buFont typeface="Arial" panose="020B0604020202020204" pitchFamily="34" charset="0"/>
              <a:buChar char="•"/>
            </a:pPr>
            <a:r>
              <a:rPr lang="zh-CN" altLang="en-US" sz="1200">
                <a:latin typeface="微软雅黑" panose="020B0503020204020204" charset="-122"/>
                <a:ea typeface="微软雅黑" panose="020B0503020204020204" charset="-122"/>
                <a:cs typeface="微软雅黑" panose="020B0503020204020204" charset="-122"/>
              </a:rPr>
              <a:t>一项</a:t>
            </a:r>
            <a:r>
              <a:rPr lang="en-US" altLang="zh-CN" sz="1200">
                <a:latin typeface="微软雅黑" panose="020B0503020204020204" charset="-122"/>
                <a:ea typeface="微软雅黑" panose="020B0503020204020204" charset="-122"/>
                <a:cs typeface="微软雅黑" panose="020B0503020204020204" charset="-122"/>
              </a:rPr>
              <a:t>Meta</a:t>
            </a:r>
            <a:r>
              <a:rPr lang="zh-CN" altLang="en-US" sz="1200">
                <a:latin typeface="微软雅黑" panose="020B0503020204020204" charset="-122"/>
                <a:ea typeface="微软雅黑" panose="020B0503020204020204" charset="-122"/>
                <a:cs typeface="微软雅黑" panose="020B0503020204020204" charset="-122"/>
              </a:rPr>
              <a:t>分析结果显示，半夏泻心汤对比常规西药治疗 </a:t>
            </a:r>
            <a:r>
              <a:rPr lang="en-US" altLang="zh-CN" sz="1200">
                <a:latin typeface="微软雅黑" panose="020B0503020204020204" charset="-122"/>
                <a:ea typeface="微软雅黑" panose="020B0503020204020204" charset="-122"/>
                <a:cs typeface="微软雅黑" panose="020B0503020204020204" charset="-122"/>
              </a:rPr>
              <a:t>GERD </a:t>
            </a:r>
            <a:r>
              <a:rPr lang="zh-CN" altLang="en-US" sz="1200">
                <a:latin typeface="微软雅黑" panose="020B0503020204020204" charset="-122"/>
                <a:ea typeface="微软雅黑" panose="020B0503020204020204" charset="-122"/>
                <a:cs typeface="微软雅黑" panose="020B0503020204020204" charset="-122"/>
              </a:rPr>
              <a:t>的</a:t>
            </a:r>
            <a:r>
              <a:rPr lang="zh-CN" altLang="en-US" sz="1200" b="1">
                <a:solidFill>
                  <a:srgbClr val="FF0000"/>
                </a:solidFill>
                <a:latin typeface="微软雅黑" panose="020B0503020204020204" charset="-122"/>
                <a:ea typeface="微软雅黑" panose="020B0503020204020204" charset="-122"/>
                <a:cs typeface="微软雅黑" panose="020B0503020204020204" charset="-122"/>
              </a:rPr>
              <a:t>临床和胃镜治愈率、总有效率均更高，复发率更低</a:t>
            </a:r>
            <a:r>
              <a:rPr lang="en-US" altLang="zh-CN" sz="1200" baseline="30000">
                <a:latin typeface="微软雅黑" panose="020B0503020204020204" charset="-122"/>
                <a:ea typeface="微软雅黑" panose="020B0503020204020204" charset="-122"/>
                <a:cs typeface="微软雅黑" panose="020B0503020204020204" charset="-122"/>
              </a:rPr>
              <a:t>[11]</a:t>
            </a:r>
            <a:r>
              <a:rPr lang="zh-CN" altLang="en-US" sz="1200">
                <a:latin typeface="微软雅黑" panose="020B0503020204020204" charset="-122"/>
                <a:ea typeface="微软雅黑" panose="020B0503020204020204" charset="-122"/>
                <a:cs typeface="微软雅黑" panose="020B0503020204020204" charset="-122"/>
              </a:rPr>
              <a:t>，</a:t>
            </a:r>
            <a:r>
              <a:rPr lang="zh-CN" altLang="en-US" sz="1200" b="1">
                <a:solidFill>
                  <a:srgbClr val="FF0000"/>
                </a:solidFill>
                <a:latin typeface="微软雅黑" panose="020B0503020204020204" charset="-122"/>
                <a:ea typeface="微软雅黑" panose="020B0503020204020204" charset="-122"/>
                <a:cs typeface="微软雅黑" panose="020B0503020204020204" charset="-122"/>
              </a:rPr>
              <a:t>可</a:t>
            </a:r>
            <a:r>
              <a:rPr lang="zh-CN" altLang="en-US" sz="1200" b="1" dirty="0">
                <a:solidFill>
                  <a:srgbClr val="FF0000"/>
                </a:solidFill>
                <a:latin typeface="微软雅黑" panose="020B0503020204020204" charset="-122"/>
                <a:ea typeface="微软雅黑" panose="020B0503020204020204" charset="-122"/>
                <a:cs typeface="微软雅黑" panose="020B0503020204020204" charset="-122"/>
                <a:sym typeface="+mn-ea"/>
              </a:rPr>
              <a:t>减少西药用量及长期不良反应</a:t>
            </a:r>
            <a:r>
              <a:rPr lang="zh-CN" altLang="en-US" sz="1200">
                <a:latin typeface="微软雅黑" panose="020B0503020204020204" charset="-122"/>
                <a:ea typeface="微软雅黑" panose="020B0503020204020204" charset="-122"/>
                <a:cs typeface="微软雅黑" panose="020B0503020204020204" charset="-122"/>
                <a:sym typeface="+mn-ea"/>
              </a:rPr>
              <a:t>。</a:t>
            </a:r>
            <a:endParaRPr lang="zh-CN" altLang="en-US" sz="1200">
              <a:latin typeface="微软雅黑" panose="020B0503020204020204" charset="-122"/>
              <a:ea typeface="微软雅黑" panose="020B0503020204020204" charset="-122"/>
              <a:cs typeface="微软雅黑" panose="020B0503020204020204" charset="-122"/>
            </a:endParaRPr>
          </a:p>
          <a:p>
            <a:pPr marL="285750" indent="-285750" defTabSz="266700">
              <a:lnSpc>
                <a:spcPct val="140000"/>
              </a:lnSpc>
              <a:spcBef>
                <a:spcPts val="0"/>
              </a:spcBef>
              <a:spcAft>
                <a:spcPts val="0"/>
              </a:spcAft>
              <a:buFont typeface="Arial" panose="020B0604020202020204" pitchFamily="34" charset="0"/>
              <a:buChar char="•"/>
            </a:pPr>
            <a:r>
              <a:rPr lang="zh-CN" altLang="en-US" sz="1200">
                <a:latin typeface="微软雅黑" panose="020B0503020204020204" charset="-122"/>
                <a:ea typeface="微软雅黑" panose="020B0503020204020204" charset="-122"/>
                <a:cs typeface="微软雅黑" panose="020B0503020204020204" charset="-122"/>
              </a:rPr>
              <a:t>多项临床研究结果表明</a:t>
            </a:r>
            <a:r>
              <a:rPr lang="en-US" altLang="zh-CN" sz="1200" baseline="30000">
                <a:latin typeface="微软雅黑" panose="020B0503020204020204" charset="-122"/>
                <a:ea typeface="微软雅黑" panose="020B0503020204020204" charset="-122"/>
                <a:cs typeface="微软雅黑" panose="020B0503020204020204" charset="-122"/>
              </a:rPr>
              <a:t>[12-16]</a:t>
            </a:r>
            <a:r>
              <a:rPr lang="zh-CN" altLang="en-US" sz="1200">
                <a:latin typeface="微软雅黑" panose="020B0503020204020204" charset="-122"/>
                <a:ea typeface="微软雅黑" panose="020B0503020204020204" charset="-122"/>
                <a:cs typeface="微软雅黑" panose="020B0503020204020204" charset="-122"/>
              </a:rPr>
              <a:t>，半夏泻心汤（或加味）治疗</a:t>
            </a:r>
            <a:r>
              <a:rPr lang="en-US" altLang="zh-CN" sz="1200">
                <a:latin typeface="微软雅黑" panose="020B0503020204020204" charset="-122"/>
                <a:ea typeface="微软雅黑" panose="020B0503020204020204" charset="-122"/>
                <a:cs typeface="微软雅黑" panose="020B0503020204020204" charset="-122"/>
              </a:rPr>
              <a:t>GERD</a:t>
            </a:r>
            <a:r>
              <a:rPr lang="zh-CN" altLang="en-US" sz="1200">
                <a:latin typeface="微软雅黑" panose="020B0503020204020204" charset="-122"/>
                <a:ea typeface="微软雅黑" panose="020B0503020204020204" charset="-122"/>
                <a:cs typeface="微软雅黑" panose="020B0503020204020204" charset="-122"/>
              </a:rPr>
              <a:t>、反流性食管炎方面，</a:t>
            </a:r>
            <a:r>
              <a:rPr lang="zh-CN" altLang="en-US" sz="1200" b="1">
                <a:latin typeface="微软雅黑" panose="020B0503020204020204" charset="-122"/>
                <a:ea typeface="微软雅黑" panose="020B0503020204020204" charset="-122"/>
                <a:cs typeface="微软雅黑" panose="020B0503020204020204" charset="-122"/>
              </a:rPr>
              <a:t>疗效显著，更有利于改善临床症状</a:t>
            </a:r>
            <a:r>
              <a:rPr lang="zh-CN" altLang="en-US" sz="1200">
                <a:latin typeface="微软雅黑" panose="020B0503020204020204" charset="-122"/>
                <a:ea typeface="微软雅黑" panose="020B0503020204020204" charset="-122"/>
                <a:cs typeface="微软雅黑" panose="020B0503020204020204" charset="-122"/>
              </a:rPr>
              <a:t>。</a:t>
            </a:r>
            <a:endParaRPr lang="zh-CN" altLang="en-US" sz="1200">
              <a:latin typeface="微软雅黑" panose="020B0503020204020204" charset="-122"/>
              <a:ea typeface="微软雅黑" panose="020B0503020204020204" charset="-122"/>
              <a:cs typeface="微软雅黑" panose="020B0503020204020204" charset="-122"/>
            </a:endParaRPr>
          </a:p>
          <a:p>
            <a:pPr marL="285750" indent="-285750" defTabSz="266700">
              <a:lnSpc>
                <a:spcPct val="140000"/>
              </a:lnSpc>
              <a:spcBef>
                <a:spcPts val="0"/>
              </a:spcBef>
              <a:spcAft>
                <a:spcPts val="0"/>
              </a:spcAft>
              <a:buFont typeface="Arial" panose="020B0604020202020204" pitchFamily="34" charset="0"/>
              <a:buChar char="•"/>
            </a:pPr>
            <a:r>
              <a:rPr lang="zh-CN" altLang="en-US" sz="1200">
                <a:latin typeface="微软雅黑" panose="020B0503020204020204" charset="-122"/>
                <a:ea typeface="微软雅黑" panose="020B0503020204020204" charset="-122"/>
                <a:cs typeface="微软雅黑" panose="020B0503020204020204" charset="-122"/>
              </a:rPr>
              <a:t>针对</a:t>
            </a:r>
            <a:r>
              <a:rPr lang="en-US" altLang="zh-CN" sz="1200">
                <a:latin typeface="微软雅黑" panose="020B0503020204020204" charset="-122"/>
                <a:ea typeface="微软雅黑" panose="020B0503020204020204" charset="-122"/>
                <a:cs typeface="微软雅黑" panose="020B0503020204020204" charset="-122"/>
              </a:rPr>
              <a:t>GERD</a:t>
            </a:r>
            <a:r>
              <a:rPr lang="zh-CN" altLang="en-US" sz="1200">
                <a:latin typeface="微软雅黑" panose="020B0503020204020204" charset="-122"/>
                <a:ea typeface="微软雅黑" panose="020B0503020204020204" charset="-122"/>
                <a:cs typeface="微软雅黑" panose="020B0503020204020204" charset="-122"/>
              </a:rPr>
              <a:t>重叠</a:t>
            </a:r>
            <a:r>
              <a:rPr lang="en-US" altLang="zh-CN" sz="1200">
                <a:latin typeface="微软雅黑" panose="020B0503020204020204" charset="-122"/>
                <a:ea typeface="微软雅黑" panose="020B0503020204020204" charset="-122"/>
                <a:cs typeface="微软雅黑" panose="020B0503020204020204" charset="-122"/>
              </a:rPr>
              <a:t>FD</a:t>
            </a:r>
            <a:r>
              <a:rPr lang="zh-CN" altLang="en-US" sz="1200">
                <a:latin typeface="微软雅黑" panose="020B0503020204020204" charset="-122"/>
                <a:ea typeface="微软雅黑" panose="020B0503020204020204" charset="-122"/>
                <a:cs typeface="微软雅黑" panose="020B0503020204020204" charset="-122"/>
              </a:rPr>
              <a:t>、</a:t>
            </a:r>
            <a:r>
              <a:rPr lang="en-US" altLang="zh-CN" sz="1200">
                <a:latin typeface="微软雅黑" panose="020B0503020204020204" charset="-122"/>
                <a:ea typeface="微软雅黑" panose="020B0503020204020204" charset="-122"/>
                <a:cs typeface="微软雅黑" panose="020B0503020204020204" charset="-122"/>
              </a:rPr>
              <a:t>IBS</a:t>
            </a:r>
            <a:r>
              <a:rPr lang="zh-CN" altLang="en-US" sz="1200">
                <a:latin typeface="微软雅黑" panose="020B0503020204020204" charset="-122"/>
                <a:ea typeface="微软雅黑" panose="020B0503020204020204" charset="-122"/>
                <a:cs typeface="微软雅黑" panose="020B0503020204020204" charset="-122"/>
              </a:rPr>
              <a:t>，及伴有焦虑、抑郁等，</a:t>
            </a:r>
            <a:r>
              <a:rPr lang="zh-CN" altLang="en-US" sz="1200" b="1">
                <a:solidFill>
                  <a:srgbClr val="FF0000"/>
                </a:solidFill>
                <a:latin typeface="微软雅黑" panose="020B0503020204020204" charset="-122"/>
                <a:ea typeface="微软雅黑" panose="020B0503020204020204" charset="-122"/>
                <a:cs typeface="微软雅黑" panose="020B0503020204020204" charset="-122"/>
              </a:rPr>
              <a:t>整体调节、标本兼治</a:t>
            </a:r>
            <a:r>
              <a:rPr lang="zh-CN" altLang="en-US" sz="1200">
                <a:latin typeface="微软雅黑" panose="020B0503020204020204" charset="-122"/>
                <a:ea typeface="微软雅黑" panose="020B0503020204020204" charset="-122"/>
                <a:cs typeface="微软雅黑" panose="020B0503020204020204" charset="-122"/>
              </a:rPr>
              <a:t>。</a:t>
            </a:r>
            <a:endParaRPr lang="zh-CN" altLang="en-US" sz="1200">
              <a:latin typeface="微软雅黑" panose="020B0503020204020204" charset="-122"/>
              <a:ea typeface="微软雅黑" panose="020B0503020204020204" charset="-122"/>
              <a:cs typeface="微软雅黑" panose="020B0503020204020204" charset="-122"/>
            </a:endParaRPr>
          </a:p>
          <a:p>
            <a:pPr marL="285750" indent="-285750" defTabSz="266700">
              <a:lnSpc>
                <a:spcPct val="140000"/>
              </a:lnSpc>
              <a:spcBef>
                <a:spcPts val="0"/>
              </a:spcBef>
              <a:spcAft>
                <a:spcPts val="0"/>
              </a:spcAft>
              <a:buFont typeface="Arial" panose="020B0604020202020204" pitchFamily="34" charset="0"/>
              <a:buChar char="•"/>
            </a:pPr>
            <a:endParaRPr lang="en-US" altLang="zh-CN" sz="1200">
              <a:latin typeface="微软雅黑" panose="020B0503020204020204" charset="-122"/>
              <a:ea typeface="微软雅黑" panose="020B0503020204020204" charset="-122"/>
              <a:cs typeface="微软雅黑" panose="020B0503020204020204" charset="-122"/>
            </a:endParaRPr>
          </a:p>
          <a:p>
            <a:pPr marL="285750" indent="-285750" defTabSz="266700">
              <a:lnSpc>
                <a:spcPct val="140000"/>
              </a:lnSpc>
              <a:spcBef>
                <a:spcPts val="0"/>
              </a:spcBef>
              <a:spcAft>
                <a:spcPts val="0"/>
              </a:spcAft>
              <a:buFont typeface="Arial" panose="020B0604020202020204" pitchFamily="34" charset="0"/>
              <a:buChar char="•"/>
            </a:pPr>
            <a:endParaRPr lang="en-US" altLang="zh-CN" sz="1200">
              <a:latin typeface="微软雅黑" panose="020B0503020204020204" charset="-122"/>
              <a:ea typeface="微软雅黑" panose="020B0503020204020204" charset="-122"/>
              <a:cs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圆角矩形 4"/>
          <p:cNvSpPr/>
          <p:nvPr>
            <p:custDataLst>
              <p:tags r:id="rId1"/>
            </p:custDataLst>
          </p:nvPr>
        </p:nvSpPr>
        <p:spPr>
          <a:xfrm>
            <a:off x="264160" y="1031875"/>
            <a:ext cx="1332230" cy="534670"/>
          </a:xfrm>
          <a:prstGeom prst="roundRect">
            <a:avLst/>
          </a:prstGeom>
          <a:solidFill>
            <a:schemeClr val="accent2">
              <a:lumMod val="60000"/>
              <a:lumOff val="40000"/>
            </a:schemeClr>
          </a:solidFill>
          <a:ln>
            <a:solidFill>
              <a:schemeClr val="accent2">
                <a:lumMod val="40000"/>
                <a:lumOff val="6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1400" b="1">
                <a:sym typeface="+mn-ea"/>
              </a:rPr>
              <a:t>传承</a:t>
            </a:r>
            <a:r>
              <a:rPr lang="zh-CN" altLang="en-US" sz="1400" b="1">
                <a:sym typeface="+mn-ea"/>
              </a:rPr>
              <a:t>性</a:t>
            </a:r>
            <a:endParaRPr lang="zh-CN" altLang="en-US" sz="1400" b="1">
              <a:sym typeface="+mn-ea"/>
            </a:endParaRPr>
          </a:p>
        </p:txBody>
      </p:sp>
      <p:sp>
        <p:nvSpPr>
          <p:cNvPr id="9" name="矩形 8"/>
          <p:cNvSpPr/>
          <p:nvPr/>
        </p:nvSpPr>
        <p:spPr>
          <a:xfrm>
            <a:off x="0" y="0"/>
            <a:ext cx="10767060" cy="694690"/>
          </a:xfrm>
          <a:prstGeom prst="rect">
            <a:avLst/>
          </a:prstGeom>
          <a:solidFill>
            <a:schemeClr val="accent2"/>
          </a:solidFill>
          <a:ln>
            <a:solidFill>
              <a:srgbClr val="FF7D1A"/>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l"/>
            <a:r>
              <a:rPr lang="en-US" altLang="zh-CN" sz="2800" b="1"/>
              <a:t>4.</a:t>
            </a:r>
            <a:r>
              <a:rPr lang="zh-CN" altLang="en-US" sz="2800" b="1"/>
              <a:t>创新</a:t>
            </a:r>
            <a:r>
              <a:rPr lang="zh-CN" altLang="en-US" sz="2800" b="1"/>
              <a:t>性</a:t>
            </a:r>
            <a:endParaRPr lang="zh-CN" altLang="en-US" sz="2800" b="1"/>
          </a:p>
        </p:txBody>
      </p:sp>
      <p:pic>
        <p:nvPicPr>
          <p:cNvPr id="3" name="图片 2"/>
          <p:cNvPicPr>
            <a:picLocks noChangeAspect="1"/>
          </p:cNvPicPr>
          <p:nvPr/>
        </p:nvPicPr>
        <p:blipFill>
          <a:blip r:embed="rId2"/>
          <a:stretch>
            <a:fillRect/>
          </a:stretch>
        </p:blipFill>
        <p:spPr>
          <a:xfrm>
            <a:off x="10877550" y="5080"/>
            <a:ext cx="1314450" cy="566420"/>
          </a:xfrm>
          <a:prstGeom prst="rect">
            <a:avLst/>
          </a:prstGeom>
        </p:spPr>
      </p:pic>
      <p:sp>
        <p:nvSpPr>
          <p:cNvPr id="2" name="圆角矩形 1"/>
          <p:cNvSpPr/>
          <p:nvPr>
            <p:custDataLst>
              <p:tags r:id="rId3"/>
            </p:custDataLst>
          </p:nvPr>
        </p:nvSpPr>
        <p:spPr>
          <a:xfrm>
            <a:off x="262890" y="2684780"/>
            <a:ext cx="1332230" cy="534670"/>
          </a:xfrm>
          <a:prstGeom prst="roundRect">
            <a:avLst/>
          </a:prstGeom>
          <a:solidFill>
            <a:schemeClr val="accent2">
              <a:lumMod val="60000"/>
              <a:lumOff val="40000"/>
            </a:schemeClr>
          </a:solidFill>
          <a:ln>
            <a:solidFill>
              <a:schemeClr val="accent2">
                <a:lumMod val="40000"/>
                <a:lumOff val="6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1400" b="1">
                <a:sym typeface="+mn-ea"/>
              </a:rPr>
              <a:t>创新点</a:t>
            </a:r>
            <a:endParaRPr lang="zh-CN" altLang="en-US" sz="1400" b="1">
              <a:sym typeface="+mn-ea"/>
            </a:endParaRPr>
          </a:p>
        </p:txBody>
      </p:sp>
      <p:sp>
        <p:nvSpPr>
          <p:cNvPr id="4" name="圆角矩形 3"/>
          <p:cNvSpPr/>
          <p:nvPr>
            <p:custDataLst>
              <p:tags r:id="rId4"/>
            </p:custDataLst>
          </p:nvPr>
        </p:nvSpPr>
        <p:spPr>
          <a:xfrm>
            <a:off x="262890" y="4093845"/>
            <a:ext cx="1332230" cy="534670"/>
          </a:xfrm>
          <a:prstGeom prst="roundRect">
            <a:avLst/>
          </a:prstGeom>
          <a:solidFill>
            <a:schemeClr val="accent2">
              <a:lumMod val="60000"/>
              <a:lumOff val="40000"/>
            </a:schemeClr>
          </a:solidFill>
          <a:ln>
            <a:solidFill>
              <a:schemeClr val="accent2">
                <a:lumMod val="40000"/>
                <a:lumOff val="6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1400" b="1">
                <a:sym typeface="+mn-ea"/>
              </a:rPr>
              <a:t>优势</a:t>
            </a:r>
            <a:endParaRPr lang="zh-CN" altLang="en-US" sz="1400" b="1">
              <a:sym typeface="+mn-ea"/>
            </a:endParaRPr>
          </a:p>
        </p:txBody>
      </p:sp>
      <p:sp>
        <p:nvSpPr>
          <p:cNvPr id="6" name="圆角矩形 5"/>
          <p:cNvSpPr/>
          <p:nvPr/>
        </p:nvSpPr>
        <p:spPr>
          <a:xfrm>
            <a:off x="264160" y="5295265"/>
            <a:ext cx="1332230" cy="534670"/>
          </a:xfrm>
          <a:prstGeom prst="roundRect">
            <a:avLst/>
          </a:prstGeom>
          <a:solidFill>
            <a:schemeClr val="accent2">
              <a:lumMod val="60000"/>
              <a:lumOff val="40000"/>
            </a:schemeClr>
          </a:solidFill>
          <a:ln>
            <a:solidFill>
              <a:schemeClr val="accent2">
                <a:lumMod val="40000"/>
                <a:lumOff val="60000"/>
              </a:schemeClr>
            </a:solidFill>
          </a:ln>
        </p:spPr>
        <p:style>
          <a:lnRef idx="2">
            <a:schemeClr val="accent1">
              <a:lumMod val="75000"/>
            </a:schemeClr>
          </a:lnRef>
          <a:fillRef idx="1">
            <a:schemeClr val="accent1"/>
          </a:fillRef>
          <a:effectRef idx="0">
            <a:srgbClr val="FFFFFF"/>
          </a:effectRef>
          <a:fontRef idx="minor">
            <a:schemeClr val="lt1"/>
          </a:fontRef>
        </p:style>
        <p:txBody>
          <a:bodyPr vertOverflow="overflow" horzOverflow="overflow" vert="horz" wrap="square" numCol="1" spcCol="0" rtlCol="0" fromWordArt="0" anchor="ctr" anchorCtr="0" forceAA="0" compatLnSpc="1">
            <a:noAutofit/>
          </a:bodyPr>
          <a:p>
            <a:pPr lvl="0" algn="ctr">
              <a:buClrTx/>
              <a:buSzTx/>
              <a:buFontTx/>
            </a:pPr>
            <a:r>
              <a:rPr lang="zh-CN" altLang="en-US" sz="1400" b="1">
                <a:sym typeface="+mn-ea"/>
              </a:rPr>
              <a:t>自主知识产权</a:t>
            </a:r>
            <a:endParaRPr lang="zh-CN" altLang="en-US" sz="1400" b="1">
              <a:sym typeface="+mn-ea"/>
            </a:endParaRPr>
          </a:p>
          <a:p>
            <a:pPr lvl="0" algn="ctr">
              <a:buClrTx/>
              <a:buSzTx/>
              <a:buFontTx/>
            </a:pPr>
            <a:r>
              <a:rPr lang="zh-CN" altLang="en-US" sz="1400" b="1">
                <a:sym typeface="+mn-ea"/>
              </a:rPr>
              <a:t>及注册分类</a:t>
            </a:r>
            <a:endParaRPr lang="zh-CN" altLang="en-US" sz="1400" b="1">
              <a:sym typeface="+mn-ea"/>
            </a:endParaRPr>
          </a:p>
        </p:txBody>
      </p:sp>
      <p:sp>
        <p:nvSpPr>
          <p:cNvPr id="7" name="文本框 6"/>
          <p:cNvSpPr txBox="1"/>
          <p:nvPr>
            <p:custDataLst>
              <p:tags r:id="rId5"/>
            </p:custDataLst>
          </p:nvPr>
        </p:nvSpPr>
        <p:spPr>
          <a:xfrm>
            <a:off x="1978025" y="875665"/>
            <a:ext cx="9650095" cy="1476375"/>
          </a:xfrm>
          <a:prstGeom prst="rect">
            <a:avLst/>
          </a:prstGeom>
          <a:noFill/>
        </p:spPr>
        <p:txBody>
          <a:bodyPr wrap="square" rtlCol="0" anchor="t">
            <a:spAutoFit/>
          </a:bodyPr>
          <a:p>
            <a:pPr marL="285750" indent="-285750">
              <a:lnSpc>
                <a:spcPct val="150000"/>
              </a:lnSpc>
              <a:buFont typeface="Arial" panose="020B0604020202020204" pitchFamily="34" charset="0"/>
              <a:buChar char="•"/>
            </a:pPr>
            <a:r>
              <a:rPr lang="zh-CN" altLang="en-US" sz="1200" dirty="0">
                <a:latin typeface="+mn-ea"/>
                <a:sym typeface="Arial" panose="020B0604020202020204" pitchFamily="34" charset="0"/>
              </a:rPr>
              <a:t>半夏泻心汤源于汉</a:t>
            </a:r>
            <a:r>
              <a:rPr lang="zh-CN" altLang="en-US" sz="1200" b="1" dirty="0">
                <a:latin typeface="微软雅黑" panose="020B0503020204020204" charset="-122"/>
                <a:ea typeface="微软雅黑" panose="020B0503020204020204" charset="-122"/>
                <a:cs typeface="微软雅黑" panose="020B0503020204020204" charset="-122"/>
                <a:sym typeface="+mn-ea"/>
              </a:rPr>
              <a:t>·</a:t>
            </a:r>
            <a:r>
              <a:rPr lang="zh-CN" altLang="en-US" sz="1200" b="1" dirty="0">
                <a:solidFill>
                  <a:srgbClr val="FF0000"/>
                </a:solidFill>
                <a:latin typeface="+mn-ea"/>
                <a:sym typeface="Arial" panose="020B0604020202020204" pitchFamily="34" charset="0"/>
              </a:rPr>
              <a:t>张仲景所著的《伤寒论》</a:t>
            </a:r>
            <a:r>
              <a:rPr lang="zh-CN" altLang="en-US" sz="1200" dirty="0">
                <a:latin typeface="+mn-ea"/>
                <a:sym typeface="Arial" panose="020B0604020202020204" pitchFamily="34" charset="0"/>
              </a:rPr>
              <a:t>，</a:t>
            </a:r>
            <a:r>
              <a:rPr lang="zh-CN" altLang="en-US" sz="1200" dirty="0">
                <a:solidFill>
                  <a:schemeClr val="tx1">
                    <a:lumMod val="85000"/>
                    <a:lumOff val="15000"/>
                  </a:schemeClr>
                </a:solidFill>
                <a:latin typeface="+mn-ea"/>
                <a:cs typeface="+mn-ea"/>
                <a:sym typeface="+mn-ea"/>
              </a:rPr>
              <a:t>是其核心代表方剂之一；后世医者对其注解丰富，</a:t>
            </a:r>
            <a:r>
              <a:rPr lang="zh-CN" altLang="en-US" sz="1200" dirty="0">
                <a:latin typeface="微软雅黑" panose="020B0503020204020204" charset="-122"/>
                <a:ea typeface="微软雅黑" panose="020B0503020204020204" charset="-122"/>
                <a:cs typeface="微软雅黑" panose="020B0503020204020204" charset="-122"/>
                <a:sym typeface="+mn-ea"/>
              </a:rPr>
              <a:t>元</a:t>
            </a:r>
            <a:r>
              <a:rPr lang="zh-CN" altLang="en-US" sz="1200" b="1" dirty="0">
                <a:latin typeface="微软雅黑" panose="020B0503020204020204" charset="-122"/>
                <a:ea typeface="微软雅黑" panose="020B0503020204020204" charset="-122"/>
                <a:cs typeface="微软雅黑" panose="020B0503020204020204" charset="-122"/>
                <a:sym typeface="+mn-ea"/>
              </a:rPr>
              <a:t>·</a:t>
            </a:r>
            <a:r>
              <a:rPr lang="zh-CN" altLang="en-US" sz="1200" dirty="0">
                <a:latin typeface="微软雅黑" panose="020B0503020204020204" charset="-122"/>
                <a:ea typeface="微软雅黑" panose="020B0503020204020204" charset="-122"/>
                <a:cs typeface="微软雅黑" panose="020B0503020204020204" charset="-122"/>
                <a:sym typeface="+mn-ea"/>
              </a:rPr>
              <a:t>罗天益《卫生宝鉴》、明</a:t>
            </a:r>
            <a:r>
              <a:rPr lang="zh-CN" altLang="en-US" sz="1200" b="1" dirty="0">
                <a:latin typeface="微软雅黑" panose="020B0503020204020204" charset="-122"/>
                <a:ea typeface="微软雅黑" panose="020B0503020204020204" charset="-122"/>
                <a:cs typeface="微软雅黑" panose="020B0503020204020204" charset="-122"/>
                <a:sym typeface="+mn-ea"/>
              </a:rPr>
              <a:t>·</a:t>
            </a:r>
            <a:r>
              <a:rPr lang="zh-CN" altLang="en-US" sz="1200" dirty="0">
                <a:latin typeface="微软雅黑" panose="020B0503020204020204" charset="-122"/>
                <a:ea typeface="微软雅黑" panose="020B0503020204020204" charset="-122"/>
                <a:cs typeface="微软雅黑" panose="020B0503020204020204" charset="-122"/>
                <a:sym typeface="+mn-ea"/>
              </a:rPr>
              <a:t>朱橚《普济方》、明</a:t>
            </a:r>
            <a:r>
              <a:rPr lang="zh-CN" altLang="en-US" sz="1200" b="1" dirty="0">
                <a:latin typeface="微软雅黑" panose="020B0503020204020204" charset="-122"/>
                <a:ea typeface="微软雅黑" panose="020B0503020204020204" charset="-122"/>
                <a:cs typeface="微软雅黑" panose="020B0503020204020204" charset="-122"/>
                <a:sym typeface="+mn-ea"/>
              </a:rPr>
              <a:t>·</a:t>
            </a:r>
            <a:r>
              <a:rPr lang="zh-CN" altLang="en-US" sz="1200" dirty="0">
                <a:latin typeface="微软雅黑" panose="020B0503020204020204" charset="-122"/>
                <a:ea typeface="微软雅黑" panose="020B0503020204020204" charset="-122"/>
                <a:cs typeface="微软雅黑" panose="020B0503020204020204" charset="-122"/>
                <a:sym typeface="+mn-ea"/>
              </a:rPr>
              <a:t>汪机《医学原理》均提及</a:t>
            </a:r>
            <a:r>
              <a:rPr lang="en-US" altLang="zh-CN" sz="1200" dirty="0">
                <a:latin typeface="微软雅黑" panose="020B0503020204020204" charset="-122"/>
                <a:ea typeface="微软雅黑" panose="020B0503020204020204" charset="-122"/>
                <a:cs typeface="微软雅黑" panose="020B0503020204020204" charset="-122"/>
                <a:sym typeface="+mn-ea"/>
              </a:rPr>
              <a:t>“</a:t>
            </a:r>
            <a:r>
              <a:rPr lang="zh-CN" altLang="en-US" sz="1200" dirty="0">
                <a:latin typeface="微软雅黑" panose="020B0503020204020204" charset="-122"/>
                <a:ea typeface="微软雅黑" panose="020B0503020204020204" charset="-122"/>
                <a:cs typeface="微软雅黑" panose="020B0503020204020204" charset="-122"/>
                <a:sym typeface="+mn-ea"/>
              </a:rPr>
              <a:t>心下满而不痛者，宜用半夏泻心汤，泻热、散痞、补中</a:t>
            </a:r>
            <a:r>
              <a:rPr lang="en-US" altLang="zh-CN" sz="1200" dirty="0">
                <a:latin typeface="微软雅黑" panose="020B0503020204020204" charset="-122"/>
                <a:ea typeface="微软雅黑" panose="020B0503020204020204" charset="-122"/>
                <a:cs typeface="微软雅黑" panose="020B0503020204020204" charset="-122"/>
                <a:sym typeface="+mn-ea"/>
              </a:rPr>
              <a:t>“</a:t>
            </a:r>
            <a:r>
              <a:rPr lang="zh-CN" altLang="en-US" sz="1200" dirty="0">
                <a:latin typeface="微软雅黑" panose="020B0503020204020204" charset="-122"/>
                <a:ea typeface="微软雅黑" panose="020B0503020204020204" charset="-122"/>
                <a:cs typeface="微软雅黑" panose="020B0503020204020204" charset="-122"/>
                <a:sym typeface="+mn-ea"/>
              </a:rPr>
              <a:t>，</a:t>
            </a:r>
            <a:r>
              <a:rPr lang="zh-CN" altLang="en-US" sz="1200" b="1" dirty="0">
                <a:solidFill>
                  <a:srgbClr val="FF0000"/>
                </a:solidFill>
                <a:latin typeface="微软雅黑" panose="020B0503020204020204" charset="-122"/>
                <a:ea typeface="微软雅黑" panose="020B0503020204020204" charset="-122"/>
                <a:cs typeface="微软雅黑" panose="020B0503020204020204" charset="-122"/>
                <a:sym typeface="+mn-ea"/>
              </a:rPr>
              <a:t>体现了中医经典理论传承</a:t>
            </a:r>
            <a:r>
              <a:rPr lang="zh-CN" altLang="en-US" sz="1200" dirty="0">
                <a:latin typeface="微软雅黑" panose="020B0503020204020204" charset="-122"/>
                <a:ea typeface="微软雅黑" panose="020B0503020204020204" charset="-122"/>
                <a:cs typeface="微软雅黑" panose="020B0503020204020204" charset="-122"/>
                <a:sym typeface="+mn-ea"/>
              </a:rPr>
              <a:t>。</a:t>
            </a:r>
            <a:endParaRPr lang="zh-CN" altLang="en-US" sz="1200" dirty="0">
              <a:solidFill>
                <a:schemeClr val="tx1">
                  <a:lumMod val="85000"/>
                  <a:lumOff val="15000"/>
                </a:schemeClr>
              </a:solidFill>
              <a:latin typeface="+mn-ea"/>
              <a:cs typeface="+mn-ea"/>
              <a:sym typeface="+mn-ea"/>
            </a:endParaRPr>
          </a:p>
          <a:p>
            <a:pPr marL="285750" indent="-285750">
              <a:lnSpc>
                <a:spcPct val="150000"/>
              </a:lnSpc>
              <a:buFont typeface="Arial" panose="020B0604020202020204" pitchFamily="34" charset="0"/>
              <a:buChar char="•"/>
            </a:pPr>
            <a:r>
              <a:rPr lang="zh-CN" altLang="en-US" sz="1200" dirty="0">
                <a:solidFill>
                  <a:schemeClr val="tx1">
                    <a:lumMod val="85000"/>
                    <a:lumOff val="15000"/>
                  </a:schemeClr>
                </a:solidFill>
                <a:latin typeface="+mn-ea"/>
                <a:cs typeface="+mn-ea"/>
                <a:sym typeface="+mn-ea"/>
              </a:rPr>
              <a:t>理论渊源根植《黄帝内经》脾胃气机、寒热调治思想，历代医家给予其极高的评价，称为</a:t>
            </a:r>
            <a:r>
              <a:rPr lang="zh-CN" altLang="en-US" sz="1200" b="1" dirty="0">
                <a:solidFill>
                  <a:srgbClr val="FF0000"/>
                </a:solidFill>
                <a:latin typeface="+mn-ea"/>
                <a:cs typeface="+mn-ea"/>
                <a:sym typeface="+mn-ea"/>
              </a:rPr>
              <a:t>千古脾胃第一方</a:t>
            </a:r>
            <a:r>
              <a:rPr lang="zh-CN" altLang="en-US" sz="1200" dirty="0">
                <a:latin typeface="微软雅黑" panose="020B0503020204020204" charset="-122"/>
                <a:ea typeface="微软雅黑" panose="020B0503020204020204" charset="-122"/>
                <a:cs typeface="微软雅黑" panose="020B0503020204020204" charset="-122"/>
                <a:sym typeface="+mn-ea"/>
              </a:rPr>
              <a:t>。</a:t>
            </a:r>
            <a:endParaRPr lang="zh-CN" altLang="en-US" sz="1200" b="1" dirty="0">
              <a:solidFill>
                <a:srgbClr val="FF0000"/>
              </a:solidFill>
              <a:latin typeface="+mn-ea"/>
              <a:cs typeface="+mn-ea"/>
              <a:sym typeface="+mn-ea"/>
            </a:endParaRPr>
          </a:p>
          <a:p>
            <a:pPr marL="285750" indent="-285750">
              <a:lnSpc>
                <a:spcPct val="150000"/>
              </a:lnSpc>
              <a:buFont typeface="Arial" panose="020B0604020202020204" pitchFamily="34" charset="0"/>
              <a:buChar char="•"/>
            </a:pPr>
            <a:r>
              <a:rPr lang="zh-CN" altLang="en-US" sz="1200" dirty="0">
                <a:solidFill>
                  <a:schemeClr val="tx1"/>
                </a:solidFill>
                <a:latin typeface="+mn-ea"/>
                <a:cs typeface="+mn-ea"/>
                <a:sym typeface="+mn-ea"/>
              </a:rPr>
              <a:t>现代临床以半夏泻心汤为主方，根据寒热虚实灵活加减化裁使用，在</a:t>
            </a:r>
            <a:r>
              <a:rPr lang="zh-CN" altLang="en-US" sz="1200" dirty="0">
                <a:latin typeface="+mn-ea"/>
                <a:cs typeface="+mn-ea"/>
                <a:sym typeface="+mn-ea"/>
              </a:rPr>
              <a:t>胃食管反流病、</a:t>
            </a:r>
            <a:r>
              <a:rPr lang="zh-CN" altLang="en-US" sz="1200" dirty="0">
                <a:solidFill>
                  <a:schemeClr val="tx1"/>
                </a:solidFill>
                <a:latin typeface="+mn-ea"/>
                <a:cs typeface="+mn-ea"/>
                <a:sym typeface="+mn-ea"/>
              </a:rPr>
              <a:t>功能性消化不良等</a:t>
            </a:r>
            <a:r>
              <a:rPr lang="zh-CN" altLang="en-US" sz="1200" b="1" dirty="0">
                <a:solidFill>
                  <a:srgbClr val="FF0000"/>
                </a:solidFill>
                <a:latin typeface="+mn-ea"/>
                <a:cs typeface="+mn-ea"/>
                <a:sym typeface="+mn-ea"/>
              </a:rPr>
              <a:t>中焦气机壅滞、寒热错杂之证的治疗中，疗效确切</a:t>
            </a:r>
            <a:r>
              <a:rPr lang="zh-CN" altLang="en-US" sz="1200" b="1" dirty="0">
                <a:solidFill>
                  <a:schemeClr val="tx1"/>
                </a:solidFill>
                <a:latin typeface="+mn-ea"/>
                <a:cs typeface="+mn-ea"/>
                <a:sym typeface="+mn-ea"/>
              </a:rPr>
              <a:t>。</a:t>
            </a:r>
            <a:endParaRPr lang="zh-CN" altLang="en-US" sz="1200" b="1" dirty="0">
              <a:solidFill>
                <a:schemeClr val="tx1"/>
              </a:solidFill>
              <a:latin typeface="+mn-ea"/>
              <a:cs typeface="+mn-ea"/>
              <a:sym typeface="+mn-ea"/>
            </a:endParaRPr>
          </a:p>
        </p:txBody>
      </p:sp>
      <p:sp>
        <p:nvSpPr>
          <p:cNvPr id="8" name="文本框 7"/>
          <p:cNvSpPr txBox="1"/>
          <p:nvPr/>
        </p:nvSpPr>
        <p:spPr>
          <a:xfrm>
            <a:off x="1979295" y="5221605"/>
            <a:ext cx="9649460" cy="681355"/>
          </a:xfrm>
          <a:prstGeom prst="rect">
            <a:avLst/>
          </a:prstGeom>
          <a:noFill/>
        </p:spPr>
        <p:txBody>
          <a:bodyPr wrap="square" rtlCol="0" anchor="t">
            <a:spAutoFit/>
          </a:bodyPr>
          <a:p>
            <a:pPr marL="0" lvl="1" indent="0" fontAlgn="auto">
              <a:lnSpc>
                <a:spcPts val="2000"/>
              </a:lnSpc>
              <a:spcBef>
                <a:spcPts val="600"/>
              </a:spcBef>
              <a:buFont typeface="Arial" panose="020B0604020202020204" pitchFamily="34" charset="0"/>
              <a:buBlip>
                <a:blip r:embed="rId6">
                  <a:extLst>
                    <a:ext uri="{96DAC541-7B7A-43D3-8B79-37D633B846F1}">
                      <asvg:svgBlip xmlns:asvg="http://schemas.microsoft.com/office/drawing/2016/SVG/main" r:embed="rId7"/>
                    </a:ext>
                  </a:extLst>
                </a:blip>
              </a:buBlip>
            </a:pPr>
            <a:r>
              <a:rPr lang="en-US" altLang="zh-CN" sz="1200" dirty="0">
                <a:latin typeface="+mn-ea"/>
                <a:sym typeface="+mn-ea"/>
              </a:rPr>
              <a:t> </a:t>
            </a:r>
            <a:r>
              <a:rPr lang="zh-CN" altLang="en-US" sz="1200" dirty="0">
                <a:latin typeface="+mn-ea"/>
                <a:sym typeface="+mn-ea"/>
              </a:rPr>
              <a:t>自主知识产权</a:t>
            </a:r>
            <a:endParaRPr lang="zh-CN" altLang="en-US" sz="1200" dirty="0">
              <a:solidFill>
                <a:schemeClr val="tx1"/>
              </a:solidFill>
              <a:latin typeface="+mn-ea"/>
              <a:sym typeface="+mn-ea"/>
            </a:endParaRPr>
          </a:p>
          <a:p>
            <a:pPr marL="0" lvl="1" indent="0" fontAlgn="auto">
              <a:lnSpc>
                <a:spcPts val="2000"/>
              </a:lnSpc>
              <a:spcBef>
                <a:spcPts val="600"/>
              </a:spcBef>
              <a:buFont typeface="Arial" panose="020B0604020202020204" pitchFamily="34" charset="0"/>
              <a:buBlip>
                <a:blip r:embed="rId6">
                  <a:extLst>
                    <a:ext uri="{96DAC541-7B7A-43D3-8B79-37D633B846F1}">
                      <asvg:svgBlip xmlns:asvg="http://schemas.microsoft.com/office/drawing/2016/SVG/main" r:embed="rId7"/>
                    </a:ext>
                  </a:extLst>
                </a:blip>
              </a:buBlip>
            </a:pPr>
            <a:r>
              <a:rPr lang="en-US" altLang="zh-CN" sz="1200" dirty="0">
                <a:latin typeface="+mn-ea"/>
                <a:sym typeface="Arial" panose="020B0604020202020204" pitchFamily="34" charset="0"/>
              </a:rPr>
              <a:t> </a:t>
            </a:r>
            <a:r>
              <a:rPr lang="zh-CN" altLang="en-US" sz="1200" dirty="0">
                <a:latin typeface="+mn-ea"/>
                <a:sym typeface="Arial" panose="020B0604020202020204" pitchFamily="34" charset="0"/>
              </a:rPr>
              <a:t>注册分类：中药3.1类新药（出自国家中医药管理局</a:t>
            </a:r>
            <a:r>
              <a:rPr lang="en-US" altLang="zh-CN" sz="1200" dirty="0">
                <a:latin typeface="+mn-ea"/>
                <a:sym typeface="Arial" panose="020B0604020202020204" pitchFamily="34" charset="0"/>
              </a:rPr>
              <a:t>《</a:t>
            </a:r>
            <a:r>
              <a:rPr lang="zh-CN" altLang="en-US" sz="1200" dirty="0">
                <a:latin typeface="+mn-ea"/>
                <a:sym typeface="+mn-ea"/>
              </a:rPr>
              <a:t>古代经典名方目录（第一批）</a:t>
            </a:r>
            <a:r>
              <a:rPr lang="en-US" altLang="zh-CN" sz="1200" dirty="0">
                <a:latin typeface="+mn-ea"/>
                <a:sym typeface="Arial" panose="020B0604020202020204" pitchFamily="34" charset="0"/>
              </a:rPr>
              <a:t>》</a:t>
            </a:r>
            <a:r>
              <a:rPr lang="zh-CN" altLang="en-US" sz="1200" dirty="0">
                <a:latin typeface="+mn-ea"/>
                <a:sym typeface="Arial" panose="020B0604020202020204" pitchFamily="34" charset="0"/>
              </a:rPr>
              <a:t>）</a:t>
            </a:r>
            <a:endParaRPr lang="zh-CN" altLang="en-US" sz="1200" dirty="0">
              <a:latin typeface="+mn-ea"/>
              <a:sym typeface="Arial" panose="020B0604020202020204" pitchFamily="34" charset="0"/>
            </a:endParaRPr>
          </a:p>
        </p:txBody>
      </p:sp>
      <p:sp>
        <p:nvSpPr>
          <p:cNvPr id="10" name="文本框 9"/>
          <p:cNvSpPr txBox="1"/>
          <p:nvPr>
            <p:custDataLst>
              <p:tags r:id="rId8"/>
            </p:custDataLst>
          </p:nvPr>
        </p:nvSpPr>
        <p:spPr>
          <a:xfrm>
            <a:off x="1976755" y="2440305"/>
            <a:ext cx="9650730" cy="1179195"/>
          </a:xfrm>
          <a:prstGeom prst="rect">
            <a:avLst/>
          </a:prstGeom>
          <a:noFill/>
        </p:spPr>
        <p:txBody>
          <a:bodyPr wrap="square" rtlCol="0" anchor="t">
            <a:noAutofit/>
          </a:bodyPr>
          <a:p>
            <a:pPr marL="285750" indent="-285750">
              <a:lnSpc>
                <a:spcPct val="150000"/>
              </a:lnSpc>
              <a:spcBef>
                <a:spcPts val="0"/>
              </a:spcBef>
              <a:spcAft>
                <a:spcPts val="0"/>
              </a:spcAft>
              <a:buFont typeface="Wingdings" panose="05000000000000000000" charset="0"/>
              <a:buChar char="u"/>
            </a:pPr>
            <a:r>
              <a:rPr lang="zh-CN" altLang="en-US" sz="1200" b="1">
                <a:solidFill>
                  <a:srgbClr val="FF0000"/>
                </a:solidFill>
                <a:latin typeface="+mn-ea"/>
                <a:cs typeface="+mn-ea"/>
                <a:sym typeface="+mn-ea"/>
              </a:rPr>
              <a:t>治法创新：</a:t>
            </a:r>
            <a:r>
              <a:rPr lang="zh-CN" altLang="en-US" sz="1200">
                <a:solidFill>
                  <a:schemeClr val="tx1">
                    <a:lumMod val="85000"/>
                    <a:lumOff val="15000"/>
                  </a:schemeClr>
                </a:solidFill>
                <a:latin typeface="+mn-ea"/>
                <a:cs typeface="+mn-ea"/>
                <a:sym typeface="+mn-ea"/>
              </a:rPr>
              <a:t>半夏泻心汤颗粒</a:t>
            </a:r>
            <a:r>
              <a:rPr lang="zh-CN" altLang="en-US" sz="1200" b="1">
                <a:solidFill>
                  <a:srgbClr val="FF0000"/>
                </a:solidFill>
                <a:latin typeface="+mn-ea"/>
                <a:cs typeface="+mn-ea"/>
                <a:sym typeface="+mn-ea"/>
              </a:rPr>
              <a:t>胃肠同治，升降并调</a:t>
            </a:r>
            <a:r>
              <a:rPr lang="zh-CN" altLang="en-US" sz="1200">
                <a:solidFill>
                  <a:schemeClr val="tx1">
                    <a:lumMod val="85000"/>
                    <a:lumOff val="15000"/>
                  </a:schemeClr>
                </a:solidFill>
                <a:latin typeface="+mn-ea"/>
                <a:cs typeface="+mn-ea"/>
                <a:sym typeface="+mn-ea"/>
              </a:rPr>
              <a:t>，针</a:t>
            </a:r>
            <a:r>
              <a:rPr lang="zh-CN" altLang="en-US" sz="1200" b="1">
                <a:solidFill>
                  <a:srgbClr val="FF0000"/>
                </a:solidFill>
                <a:latin typeface="+mn-ea"/>
                <a:cs typeface="+mn-ea"/>
                <a:sym typeface="+mn-ea"/>
              </a:rPr>
              <a:t>对寒热互结中焦的核心病机</a:t>
            </a:r>
            <a:r>
              <a:rPr lang="zh-CN" altLang="en-US" sz="1200">
                <a:solidFill>
                  <a:schemeClr val="tx1">
                    <a:lumMod val="85000"/>
                    <a:lumOff val="15000"/>
                  </a:schemeClr>
                </a:solidFill>
                <a:latin typeface="+mn-ea"/>
                <a:cs typeface="+mn-ea"/>
                <a:sym typeface="+mn-ea"/>
              </a:rPr>
              <a:t>加以调理，适用于</a:t>
            </a:r>
            <a:r>
              <a:rPr lang="zh-CN" altLang="en-US" sz="1200" b="1">
                <a:solidFill>
                  <a:srgbClr val="FF0000"/>
                </a:solidFill>
                <a:latin typeface="+mn-ea"/>
                <a:cs typeface="+mn-ea"/>
                <a:sym typeface="+mn-ea"/>
              </a:rPr>
              <a:t>胃肠疾病症状叠加</a:t>
            </a:r>
            <a:r>
              <a:rPr lang="zh-CN" altLang="en-US" sz="1200">
                <a:solidFill>
                  <a:schemeClr val="tx1">
                    <a:lumMod val="95000"/>
                    <a:lumOff val="5000"/>
                  </a:schemeClr>
                </a:solidFill>
                <a:latin typeface="+mn-ea"/>
                <a:cs typeface="+mn-ea"/>
                <a:sym typeface="+mn-ea"/>
              </a:rPr>
              <a:t>的</a:t>
            </a:r>
            <a:r>
              <a:rPr lang="zh-CN" altLang="en-US" sz="1200" b="1">
                <a:solidFill>
                  <a:srgbClr val="FF0000"/>
                </a:solidFill>
                <a:latin typeface="+mn-ea"/>
                <a:cs typeface="+mn-ea"/>
                <a:sym typeface="+mn-ea"/>
              </a:rPr>
              <a:t>治疗</a:t>
            </a:r>
            <a:r>
              <a:rPr lang="zh-CN" altLang="en-US" sz="1200">
                <a:solidFill>
                  <a:schemeClr val="tx1">
                    <a:lumMod val="85000"/>
                    <a:lumOff val="15000"/>
                  </a:schemeClr>
                </a:solidFill>
                <a:latin typeface="+mn-ea"/>
                <a:cs typeface="+mn-ea"/>
                <a:sym typeface="+mn-ea"/>
              </a:rPr>
              <a:t>，而非仅针对单一症状对症处理，契合中医整体调治的理念。</a:t>
            </a:r>
            <a:endParaRPr lang="zh-CN" altLang="en-US" sz="1200">
              <a:solidFill>
                <a:schemeClr val="tx1">
                  <a:lumMod val="85000"/>
                  <a:lumOff val="15000"/>
                </a:schemeClr>
              </a:solidFill>
              <a:latin typeface="+mn-ea"/>
              <a:cs typeface="+mn-ea"/>
              <a:sym typeface="+mn-ea"/>
            </a:endParaRPr>
          </a:p>
          <a:p>
            <a:pPr marL="285750" indent="-285750">
              <a:lnSpc>
                <a:spcPct val="150000"/>
              </a:lnSpc>
              <a:spcBef>
                <a:spcPts val="0"/>
              </a:spcBef>
              <a:spcAft>
                <a:spcPts val="0"/>
              </a:spcAft>
              <a:buFont typeface="Wingdings" panose="05000000000000000000" charset="0"/>
              <a:buChar char="u"/>
            </a:pPr>
            <a:r>
              <a:rPr lang="zh-CN" altLang="en-US" sz="1200" b="1">
                <a:solidFill>
                  <a:srgbClr val="FF0000"/>
                </a:solidFill>
                <a:latin typeface="+mn-ea"/>
                <a:cs typeface="+mn-ea"/>
                <a:sym typeface="+mn-ea"/>
              </a:rPr>
              <a:t>机制研究创新</a:t>
            </a:r>
            <a:r>
              <a:rPr lang="zh-CN" altLang="en-US" sz="1200">
                <a:solidFill>
                  <a:schemeClr val="tx1">
                    <a:lumMod val="85000"/>
                    <a:lumOff val="15000"/>
                  </a:schemeClr>
                </a:solidFill>
                <a:latin typeface="+mn-ea"/>
                <a:cs typeface="+mn-ea"/>
                <a:sym typeface="+mn-ea"/>
              </a:rPr>
              <a:t>：</a:t>
            </a:r>
            <a:r>
              <a:rPr lang="zh-CN" altLang="en-US" sz="1200" b="1">
                <a:solidFill>
                  <a:srgbClr val="FF0000"/>
                </a:solidFill>
                <a:latin typeface="+mn-ea"/>
                <a:cs typeface="+mn-ea"/>
                <a:sym typeface="+mn-ea"/>
              </a:rPr>
              <a:t>现代药理技术与脑肠轴理论</a:t>
            </a:r>
            <a:r>
              <a:rPr lang="zh-CN" altLang="en-US" sz="1200">
                <a:solidFill>
                  <a:schemeClr val="tx1">
                    <a:lumMod val="85000"/>
                    <a:lumOff val="15000"/>
                  </a:schemeClr>
                </a:solidFill>
                <a:latin typeface="+mn-ea"/>
                <a:cs typeface="+mn-ea"/>
                <a:sym typeface="+mn-ea"/>
              </a:rPr>
              <a:t>引入挖掘半夏泻心汤的作用机制，发现半夏泻心汤具有保护消化道黏膜、抗炎杀菌、抗氧化应激、双向调节胃肠功能等作用，以及通过脑肠轴</a:t>
            </a:r>
            <a:r>
              <a:rPr lang="zh-CN" altLang="en-US" sz="1200">
                <a:solidFill>
                  <a:schemeClr val="tx1">
                    <a:lumMod val="85000"/>
                    <a:lumOff val="15000"/>
                  </a:schemeClr>
                </a:solidFill>
                <a:latin typeface="+mn-ea"/>
                <a:cs typeface="+mn-ea"/>
                <a:sym typeface="+mn-ea"/>
              </a:rPr>
              <a:t>调节肠道菌群、</a:t>
            </a:r>
            <a:r>
              <a:rPr lang="zh-CN" altLang="en-US" sz="1200">
                <a:solidFill>
                  <a:schemeClr val="tx1">
                    <a:lumMod val="85000"/>
                    <a:lumOff val="15000"/>
                  </a:schemeClr>
                </a:solidFill>
                <a:latin typeface="+mn-ea"/>
                <a:cs typeface="+mn-ea"/>
                <a:sym typeface="+mn-ea"/>
              </a:rPr>
              <a:t>发挥缓解焦虑情绪的作用</a:t>
            </a:r>
            <a:r>
              <a:rPr lang="en-US" altLang="zh-CN" sz="1200" baseline="30000">
                <a:solidFill>
                  <a:schemeClr val="tx1">
                    <a:lumMod val="85000"/>
                    <a:lumOff val="15000"/>
                  </a:schemeClr>
                </a:solidFill>
                <a:latin typeface="+mn-ea"/>
                <a:cs typeface="+mn-ea"/>
                <a:sym typeface="+mn-ea"/>
              </a:rPr>
              <a:t>[21-22]</a:t>
            </a:r>
            <a:r>
              <a:rPr lang="zh-CN" altLang="en-US" sz="1200" dirty="0">
                <a:latin typeface="+mn-ea"/>
                <a:sym typeface="Arial" panose="020B0604020202020204" pitchFamily="34" charset="0"/>
              </a:rPr>
              <a:t>。</a:t>
            </a:r>
            <a:endParaRPr lang="zh-CN" altLang="en-US" sz="1200">
              <a:solidFill>
                <a:schemeClr val="tx1">
                  <a:lumMod val="85000"/>
                  <a:lumOff val="15000"/>
                </a:schemeClr>
              </a:solidFill>
              <a:latin typeface="+mn-ea"/>
              <a:cs typeface="+mn-ea"/>
              <a:sym typeface="+mn-ea"/>
            </a:endParaRPr>
          </a:p>
        </p:txBody>
      </p:sp>
      <p:sp>
        <p:nvSpPr>
          <p:cNvPr id="11" name="文本框 10"/>
          <p:cNvSpPr txBox="1"/>
          <p:nvPr>
            <p:custDataLst>
              <p:tags r:id="rId9"/>
            </p:custDataLst>
          </p:nvPr>
        </p:nvSpPr>
        <p:spPr>
          <a:xfrm>
            <a:off x="1976755" y="3853815"/>
            <a:ext cx="9651365" cy="937260"/>
          </a:xfrm>
          <a:prstGeom prst="rect">
            <a:avLst/>
          </a:prstGeom>
          <a:noFill/>
        </p:spPr>
        <p:txBody>
          <a:bodyPr wrap="square" rtlCol="0" anchor="t">
            <a:spAutoFit/>
          </a:bodyPr>
          <a:p>
            <a:pPr marL="171450" lvl="2" indent="-171450" algn="l" fontAlgn="auto">
              <a:lnSpc>
                <a:spcPts val="2000"/>
              </a:lnSpc>
              <a:spcBef>
                <a:spcPts val="600"/>
              </a:spcBef>
              <a:spcAft>
                <a:spcPts val="0"/>
              </a:spcAft>
              <a:buClrTx/>
              <a:buSzTx/>
              <a:buFont typeface="Arial" panose="020B0604020202020204" pitchFamily="34" charset="0"/>
              <a:buBlip>
                <a:blip r:embed="rId10">
                  <a:extLst>
                    <a:ext uri="{96DAC541-7B7A-43D3-8B79-37D633B846F1}">
                      <asvg:svgBlip xmlns:asvg="http://schemas.microsoft.com/office/drawing/2016/SVG/main" r:embed="rId11"/>
                    </a:ext>
                  </a:extLst>
                </a:blip>
              </a:buBlip>
            </a:pPr>
            <a:r>
              <a:rPr lang="zh-CN" altLang="en-US" sz="1200" b="1" u="sng" dirty="0">
                <a:solidFill>
                  <a:srgbClr val="FF0000"/>
                </a:solidFill>
                <a:highlight>
                  <a:srgbClr val="000000">
                    <a:alpha val="0"/>
                  </a:srgbClr>
                </a:highlight>
                <a:latin typeface="+mn-ea"/>
                <a:cs typeface="+mn-ea"/>
                <a:sym typeface="+mn-ea"/>
              </a:rPr>
              <a:t>按寒热错杂整体调治</a:t>
            </a:r>
            <a:r>
              <a:rPr lang="zh-CN" altLang="en-US" sz="1200" dirty="0">
                <a:highlight>
                  <a:srgbClr val="000000">
                    <a:alpha val="0"/>
                  </a:srgbClr>
                </a:highlight>
                <a:latin typeface="+mn-ea"/>
                <a:cs typeface="+mn-ea"/>
                <a:sym typeface="+mn-ea"/>
              </a:rPr>
              <a:t>，</a:t>
            </a:r>
            <a:r>
              <a:rPr lang="zh-CN" altLang="en-US" sz="1200" dirty="0">
                <a:highlight>
                  <a:srgbClr val="000000">
                    <a:alpha val="0"/>
                  </a:srgbClr>
                </a:highlight>
                <a:latin typeface="+mn-ea"/>
                <a:cs typeface="+mn-ea"/>
                <a:sym typeface="+mn-ea"/>
              </a:rPr>
              <a:t>寒热平调，</a:t>
            </a:r>
            <a:r>
              <a:rPr lang="zh-CN" altLang="en-US" sz="1200" dirty="0">
                <a:highlight>
                  <a:srgbClr val="000000">
                    <a:alpha val="0"/>
                  </a:srgbClr>
                </a:highlight>
                <a:latin typeface="+mn-ea"/>
                <a:cs typeface="+mn-ea"/>
                <a:sym typeface="+mn-ea"/>
              </a:rPr>
              <a:t>胃肠同治，改善难治性</a:t>
            </a:r>
            <a:r>
              <a:rPr lang="en-US" altLang="zh-CN" sz="1200" dirty="0">
                <a:highlight>
                  <a:srgbClr val="000000">
                    <a:alpha val="0"/>
                  </a:srgbClr>
                </a:highlight>
                <a:latin typeface="+mn-ea"/>
                <a:cs typeface="+mn-ea"/>
                <a:sym typeface="+mn-ea"/>
              </a:rPr>
              <a:t>GERD</a:t>
            </a:r>
            <a:r>
              <a:rPr lang="zh-CN" altLang="en-US" sz="1200" dirty="0">
                <a:highlight>
                  <a:srgbClr val="000000">
                    <a:alpha val="0"/>
                  </a:srgbClr>
                </a:highlight>
                <a:latin typeface="+mn-ea"/>
                <a:cs typeface="+mn-ea"/>
                <a:sym typeface="+mn-ea"/>
              </a:rPr>
              <a:t>的重叠症状，及焦虑、抑郁等情绪问题，</a:t>
            </a:r>
            <a:r>
              <a:rPr lang="zh-CN" altLang="en-US" sz="1200" b="1" u="sng" dirty="0">
                <a:solidFill>
                  <a:srgbClr val="FF0000"/>
                </a:solidFill>
                <a:highlight>
                  <a:srgbClr val="000000">
                    <a:alpha val="0"/>
                  </a:srgbClr>
                </a:highlight>
                <a:latin typeface="+mn-ea"/>
                <a:cs typeface="+mn-ea"/>
                <a:sym typeface="+mn-ea"/>
              </a:rPr>
              <a:t>弥补临床单一对症治疗的不足，减少多药联用</a:t>
            </a:r>
            <a:r>
              <a:rPr lang="zh-CN" altLang="en-US" sz="1200" dirty="0">
                <a:highlight>
                  <a:srgbClr val="000000">
                    <a:alpha val="0"/>
                  </a:srgbClr>
                </a:highlight>
                <a:latin typeface="+mn-ea"/>
                <a:cs typeface="+mn-ea"/>
                <a:sym typeface="+mn-ea"/>
              </a:rPr>
              <a:t>，</a:t>
            </a:r>
            <a:r>
              <a:rPr lang="zh-CN" altLang="en-US" sz="1200" dirty="0">
                <a:highlight>
                  <a:srgbClr val="000000">
                    <a:alpha val="0"/>
                  </a:srgbClr>
                </a:highlight>
                <a:latin typeface="+mn-ea"/>
                <a:cs typeface="+mn-ea"/>
                <a:sym typeface="+mn-ea"/>
              </a:rPr>
              <a:t>保证患者用药依从性。</a:t>
            </a:r>
            <a:endParaRPr lang="en-US" altLang="zh-CN" sz="1200" dirty="0">
              <a:solidFill>
                <a:schemeClr val="tx1"/>
              </a:solidFill>
              <a:highlight>
                <a:srgbClr val="000000">
                  <a:alpha val="0"/>
                </a:srgbClr>
              </a:highlight>
              <a:latin typeface="+mn-ea"/>
              <a:cs typeface="+mn-ea"/>
              <a:sym typeface="+mn-ea"/>
            </a:endParaRPr>
          </a:p>
          <a:p>
            <a:pPr marL="0" lvl="2" indent="-171450" algn="l" fontAlgn="auto">
              <a:lnSpc>
                <a:spcPts val="2000"/>
              </a:lnSpc>
              <a:spcBef>
                <a:spcPts val="600"/>
              </a:spcBef>
              <a:spcAft>
                <a:spcPts val="0"/>
              </a:spcAft>
              <a:buClrTx/>
              <a:buSzTx/>
              <a:buFont typeface="Arial" panose="020B0604020202020204" pitchFamily="34" charset="0"/>
              <a:buBlip>
                <a:blip r:embed="rId10">
                  <a:extLst>
                    <a:ext uri="{96DAC541-7B7A-43D3-8B79-37D633B846F1}">
                      <asvg:svgBlip xmlns:asvg="http://schemas.microsoft.com/office/drawing/2016/SVG/main" r:embed="rId11"/>
                    </a:ext>
                  </a:extLst>
                </a:blip>
              </a:buBlip>
            </a:pPr>
            <a:r>
              <a:rPr lang="zh-CN" altLang="en-US" sz="1200" b="1" u="sng" dirty="0">
                <a:solidFill>
                  <a:srgbClr val="FF0000"/>
                </a:solidFill>
                <a:highlight>
                  <a:srgbClr val="000000">
                    <a:alpha val="0"/>
                  </a:srgbClr>
                </a:highlight>
                <a:latin typeface="+mn-ea"/>
                <a:cs typeface="+mn-ea"/>
                <a:sym typeface="+mn-ea"/>
              </a:rPr>
              <a:t>降低停药后复发率，减少抑酸药物长期使用的不良反应</a:t>
            </a:r>
            <a:r>
              <a:rPr lang="zh-CN" altLang="en-US" sz="1200" dirty="0">
                <a:highlight>
                  <a:srgbClr val="000000">
                    <a:alpha val="0"/>
                  </a:srgbClr>
                </a:highlight>
                <a:latin typeface="+mn-ea"/>
                <a:cs typeface="+mn-ea"/>
                <a:sym typeface="+mn-ea"/>
              </a:rPr>
              <a:t>，</a:t>
            </a:r>
            <a:r>
              <a:rPr lang="zh-CN" altLang="en-US" sz="1200" b="1" u="sng" dirty="0">
                <a:solidFill>
                  <a:srgbClr val="FF0000"/>
                </a:solidFill>
                <a:highlight>
                  <a:srgbClr val="000000">
                    <a:alpha val="0"/>
                  </a:srgbClr>
                </a:highlight>
                <a:latin typeface="+mn-ea"/>
                <a:cs typeface="+mn-ea"/>
                <a:sym typeface="+mn-ea"/>
              </a:rPr>
              <a:t>提高患者生存质量。</a:t>
            </a:r>
            <a:endParaRPr lang="zh-CN" altLang="en-US" sz="1200" dirty="0">
              <a:latin typeface="+mn-ea"/>
              <a:sym typeface="+mn-ea"/>
            </a:endParaRPr>
          </a:p>
        </p:txBody>
      </p:sp>
      <p:sp>
        <p:nvSpPr>
          <p:cNvPr id="12" name="文本框 11"/>
          <p:cNvSpPr txBox="1"/>
          <p:nvPr/>
        </p:nvSpPr>
        <p:spPr>
          <a:xfrm>
            <a:off x="262890" y="6330950"/>
            <a:ext cx="11365230" cy="337185"/>
          </a:xfrm>
          <a:prstGeom prst="rect">
            <a:avLst/>
          </a:prstGeom>
          <a:noFill/>
        </p:spPr>
        <p:txBody>
          <a:bodyPr wrap="square" rtlCol="0" anchor="t">
            <a:spAutoFit/>
          </a:bodyPr>
          <a:p>
            <a:r>
              <a:rPr lang="zh-CN" altLang="en-US" sz="800"/>
              <a:t>[</a:t>
            </a:r>
            <a:r>
              <a:rPr lang="en-US" altLang="zh-CN" sz="800"/>
              <a:t>2</a:t>
            </a:r>
            <a:r>
              <a:rPr lang="zh-CN" altLang="en-US" sz="800"/>
              <a:t>1]张梁坤,谷文超,吴婷婷,等.基于脑肠轴探究半夏泻心汤对</a:t>
            </a:r>
            <a:r>
              <a:rPr lang="en-US" altLang="zh-CN" sz="800"/>
              <a:t>DSS-UC</a:t>
            </a:r>
            <a:r>
              <a:rPr lang="zh-CN" altLang="en-US" sz="800"/>
              <a:t>小鼠肠道菌群及5-</a:t>
            </a:r>
            <a:r>
              <a:rPr lang="en-US" altLang="zh-CN" sz="800"/>
              <a:t>HT</a:t>
            </a:r>
            <a:r>
              <a:rPr lang="zh-CN" altLang="en-US" sz="800"/>
              <a:t>的影响[</a:t>
            </a:r>
            <a:r>
              <a:rPr lang="en-US" altLang="zh-CN" sz="800"/>
              <a:t>J].</a:t>
            </a:r>
            <a:r>
              <a:rPr lang="zh-CN" altLang="en-US" sz="800"/>
              <a:t>世界科学技术-中医药现代化,2023,25(7):2390-2401.</a:t>
            </a:r>
            <a:endParaRPr lang="zh-CN" altLang="en-US" sz="800"/>
          </a:p>
          <a:p>
            <a:r>
              <a:rPr lang="zh-CN" altLang="en-US" sz="800"/>
              <a:t>[</a:t>
            </a:r>
            <a:r>
              <a:rPr lang="en-US" altLang="zh-CN" sz="800"/>
              <a:t>22</a:t>
            </a:r>
            <a:r>
              <a:rPr lang="zh-CN" altLang="en-US" sz="800"/>
              <a:t>]殷贝,李佑生,陈玲玲,等.半夏泻心方在消化系统疾病中的应用及疗效机制研究进展[</a:t>
            </a:r>
            <a:r>
              <a:rPr lang="en-US" altLang="zh-CN" sz="800"/>
              <a:t>J].</a:t>
            </a:r>
            <a:r>
              <a:rPr lang="zh-CN" altLang="en-US" sz="800"/>
              <a:t>广州中医药大学学报,2019,36(2):292-296.</a:t>
            </a:r>
            <a:endParaRPr lang="en-US" altLang="zh-CN" sz="80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圆角 12"/>
          <p:cNvSpPr/>
          <p:nvPr>
            <p:custDataLst>
              <p:tags r:id="rId1"/>
            </p:custDataLst>
          </p:nvPr>
        </p:nvSpPr>
        <p:spPr>
          <a:xfrm>
            <a:off x="412115" y="1350010"/>
            <a:ext cx="5593080" cy="1903730"/>
          </a:xfrm>
          <a:prstGeom prst="roundRect">
            <a:avLst>
              <a:gd name="adj" fmla="val 6567"/>
            </a:avLst>
          </a:prstGeom>
          <a:gradFill>
            <a:gsLst>
              <a:gs pos="0">
                <a:schemeClr val="accent2">
                  <a:alpha val="0"/>
                </a:schemeClr>
              </a:gs>
              <a:gs pos="80000">
                <a:schemeClr val="accent2">
                  <a:alpha val="8000"/>
                </a:schemeClr>
              </a:gs>
            </a:gsLst>
            <a:lin ang="10800000" scaled="0"/>
          </a:gradFill>
          <a:ln w="12700">
            <a:noFill/>
          </a:ln>
        </p:spPr>
        <p:style>
          <a:lnRef idx="2">
            <a:schemeClr val="accent1">
              <a:lumMod val="75000"/>
            </a:schemeClr>
          </a:lnRef>
          <a:fillRef idx="1">
            <a:schemeClr val="accent1"/>
          </a:fillRef>
          <a:effectRef idx="0">
            <a:srgbClr val="FFFFFF"/>
          </a:effectRef>
          <a:fontRef idx="minor">
            <a:schemeClr val="lt1"/>
          </a:fontRef>
        </p:style>
        <p:txBody>
          <a:bodyPr vertOverflow="overflow" horzOverflow="overflow" vert="horz" wrap="square" rIns="0" bIns="0" numCol="1" spcCol="0" rtlCol="0" fromWordArt="0" anchor="ctr" anchorCtr="0" forceAA="0" compatLnSpc="1">
            <a:noAutofit/>
          </a:bodyPr>
          <a:p>
            <a:pPr lvl="1" algn="l">
              <a:buClrTx/>
              <a:buSzTx/>
              <a:buFontTx/>
            </a:pPr>
            <a:endParaRPr lang="zh-CN" altLang="en-US" dirty="0">
              <a:solidFill>
                <a:schemeClr val="lt1"/>
              </a:solidFill>
              <a:sym typeface="+mn-ea"/>
            </a:endParaRPr>
          </a:p>
        </p:txBody>
      </p:sp>
      <p:sp>
        <p:nvSpPr>
          <p:cNvPr id="5" name="矩形: 圆角 46"/>
          <p:cNvSpPr/>
          <p:nvPr>
            <p:custDataLst>
              <p:tags r:id="rId2"/>
            </p:custDataLst>
          </p:nvPr>
        </p:nvSpPr>
        <p:spPr>
          <a:xfrm>
            <a:off x="412115" y="4388485"/>
            <a:ext cx="5107305" cy="1691640"/>
          </a:xfrm>
          <a:prstGeom prst="roundRect">
            <a:avLst>
              <a:gd name="adj" fmla="val 6567"/>
            </a:avLst>
          </a:prstGeom>
          <a:gradFill>
            <a:gsLst>
              <a:gs pos="0">
                <a:schemeClr val="accent2">
                  <a:alpha val="0"/>
                </a:schemeClr>
              </a:gs>
              <a:gs pos="80000">
                <a:schemeClr val="accent2">
                  <a:alpha val="8000"/>
                </a:schemeClr>
              </a:gs>
            </a:gsLst>
            <a:lin ang="10800000" scaled="0"/>
          </a:gradFill>
          <a:ln w="12700">
            <a:noFill/>
          </a:ln>
        </p:spPr>
        <p:style>
          <a:lnRef idx="2">
            <a:schemeClr val="accent1">
              <a:lumMod val="75000"/>
            </a:schemeClr>
          </a:lnRef>
          <a:fillRef idx="1">
            <a:schemeClr val="accent1"/>
          </a:fillRef>
          <a:effectRef idx="0">
            <a:srgbClr val="FFFFFF"/>
          </a:effectRef>
          <a:fontRef idx="minor">
            <a:schemeClr val="lt1"/>
          </a:fontRef>
        </p:style>
        <p:txBody>
          <a:bodyPr vertOverflow="overflow" horzOverflow="overflow" vert="horz" wrap="square" rIns="0" bIns="0" numCol="1" spcCol="0" rtlCol="0" fromWordArt="0" anchor="ctr" anchorCtr="0" forceAA="0" compatLnSpc="1">
            <a:noAutofit/>
            <a:scene3d>
              <a:camera prst="orthographicFront"/>
              <a:lightRig rig="threePt" dir="t"/>
            </a:scene3d>
          </a:bodyPr>
          <a:p>
            <a:pPr lvl="1" algn="l">
              <a:buClrTx/>
              <a:buSzTx/>
              <a:buFontTx/>
            </a:pPr>
            <a:endParaRPr lang="zh-CN" altLang="en-US" dirty="0">
              <a:solidFill>
                <a:schemeClr val="tx1"/>
              </a:solidFill>
              <a:effectLst>
                <a:outerShdw blurRad="38100" dist="19050" dir="2700000" algn="tl" rotWithShape="0">
                  <a:schemeClr val="dk1">
                    <a:alpha val="40000"/>
                  </a:schemeClr>
                </a:outerShdw>
              </a:effectLst>
              <a:sym typeface="+mn-ea"/>
            </a:endParaRPr>
          </a:p>
        </p:txBody>
      </p:sp>
      <p:sp>
        <p:nvSpPr>
          <p:cNvPr id="9" name="矩形 8"/>
          <p:cNvSpPr/>
          <p:nvPr/>
        </p:nvSpPr>
        <p:spPr>
          <a:xfrm>
            <a:off x="0" y="0"/>
            <a:ext cx="10767060" cy="561975"/>
          </a:xfrm>
          <a:prstGeom prst="rect">
            <a:avLst/>
          </a:prstGeom>
          <a:solidFill>
            <a:schemeClr val="accent2"/>
          </a:solidFill>
          <a:ln>
            <a:solidFill>
              <a:srgbClr val="FF7D1A"/>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l"/>
            <a:r>
              <a:rPr lang="en-US" altLang="zh-CN" sz="2800" b="1"/>
              <a:t>5.</a:t>
            </a:r>
            <a:r>
              <a:rPr lang="zh-CN" altLang="en-US" sz="2800" b="1"/>
              <a:t>公平</a:t>
            </a:r>
            <a:r>
              <a:rPr lang="zh-CN" altLang="en-US" sz="2800" b="1"/>
              <a:t>性</a:t>
            </a:r>
            <a:endParaRPr lang="zh-CN" altLang="en-US" sz="2800" b="1"/>
          </a:p>
        </p:txBody>
      </p:sp>
      <p:sp>
        <p:nvSpPr>
          <p:cNvPr id="25" name="矩形 24"/>
          <p:cNvSpPr/>
          <p:nvPr>
            <p:custDataLst>
              <p:tags r:id="rId3"/>
            </p:custDataLst>
          </p:nvPr>
        </p:nvSpPr>
        <p:spPr>
          <a:xfrm>
            <a:off x="571500" y="862531"/>
            <a:ext cx="4992391" cy="394687"/>
          </a:xfrm>
          <a:prstGeom prst="rect">
            <a:avLst/>
          </a:prstGeom>
          <a:noFill/>
          <a:ln w="12700">
            <a:noFill/>
            <a:round/>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lIns="0" tIns="0" rIns="0" bIns="0" numCol="1" spcCol="0" rtlCol="0" fromWordArt="0" anchor="b" anchorCtr="0" forceAA="0" compatLnSpc="1">
            <a:noAutofit/>
            <a:scene3d>
              <a:camera prst="orthographicFront"/>
              <a:lightRig rig="threePt" dir="t"/>
            </a:scene3d>
          </a:bodyPr>
          <a:p>
            <a:pPr>
              <a:spcBef>
                <a:spcPct val="0"/>
              </a:spcBef>
              <a:spcAft>
                <a:spcPct val="0"/>
              </a:spcAft>
            </a:pPr>
            <a:r>
              <a:rPr lang="en-US" altLang="zh-CN" sz="1600" dirty="0">
                <a:solidFill>
                  <a:schemeClr val="tx1"/>
                </a:solidFill>
                <a:effectLst>
                  <a:outerShdw blurRad="38100" dist="19050" dir="2700000" algn="tl" rotWithShape="0">
                    <a:schemeClr val="dk1">
                      <a:alpha val="40000"/>
                    </a:schemeClr>
                  </a:outerShdw>
                </a:effectLst>
                <a:latin typeface="+mn-ea"/>
                <a:cs typeface="+mn-ea"/>
                <a:sym typeface="+mn-ea"/>
              </a:rPr>
              <a:t>01 </a:t>
            </a:r>
            <a:r>
              <a:rPr lang="zh-CN" altLang="en-US" sz="1600" dirty="0">
                <a:solidFill>
                  <a:schemeClr val="tx1"/>
                </a:solidFill>
                <a:effectLst>
                  <a:outerShdw blurRad="38100" dist="19050" dir="2700000" algn="tl" rotWithShape="0">
                    <a:schemeClr val="dk1">
                      <a:alpha val="40000"/>
                    </a:schemeClr>
                  </a:outerShdw>
                </a:effectLst>
                <a:latin typeface="+mn-ea"/>
                <a:cs typeface="+mn-ea"/>
                <a:sym typeface="+mn-ea"/>
              </a:rPr>
              <a:t>所治疗疾病对公共健康的影响</a:t>
            </a:r>
            <a:endParaRPr lang="zh-CN" altLang="en-US" sz="1600" dirty="0">
              <a:solidFill>
                <a:schemeClr val="tx1"/>
              </a:solidFill>
              <a:effectLst>
                <a:outerShdw blurRad="38100" dist="19050" dir="2700000" algn="tl" rotWithShape="0">
                  <a:schemeClr val="dk1">
                    <a:alpha val="40000"/>
                  </a:schemeClr>
                </a:outerShdw>
              </a:effectLst>
              <a:latin typeface="+mn-ea"/>
              <a:cs typeface="+mn-ea"/>
              <a:sym typeface="+mn-ea"/>
            </a:endParaRPr>
          </a:p>
        </p:txBody>
      </p:sp>
      <p:sp>
        <p:nvSpPr>
          <p:cNvPr id="2" name="矩形 1"/>
          <p:cNvSpPr/>
          <p:nvPr>
            <p:custDataLst>
              <p:tags r:id="rId4"/>
            </p:custDataLst>
          </p:nvPr>
        </p:nvSpPr>
        <p:spPr>
          <a:xfrm>
            <a:off x="497840" y="1510665"/>
            <a:ext cx="5151755" cy="1478280"/>
          </a:xfrm>
          <a:prstGeom prst="rect">
            <a:avLst/>
          </a:prstGeom>
          <a:noFill/>
        </p:spPr>
        <p:txBody>
          <a:bodyPr wrap="square" lIns="0" tIns="0" rIns="0" bIns="0" rtlCol="0" anchor="t" anchorCtr="0">
            <a:noAutofit/>
          </a:bodyPr>
          <a:p>
            <a:pPr marL="285750" lvl="0" indent="-285750" algn="just">
              <a:lnSpc>
                <a:spcPct val="200000"/>
              </a:lnSpc>
              <a:spcBef>
                <a:spcPts val="0"/>
              </a:spcBef>
              <a:spcAft>
                <a:spcPts val="0"/>
              </a:spcAft>
              <a:buClrTx/>
              <a:buSzTx/>
              <a:buFont typeface="Arial" panose="020B0604020202020204" pitchFamily="34" charset="0"/>
              <a:buChar char="•"/>
            </a:pPr>
            <a:r>
              <a:rPr lang="zh-CN" sz="1200" b="1">
                <a:solidFill>
                  <a:srgbClr val="FF0000"/>
                </a:solidFill>
                <a:highlight>
                  <a:srgbClr val="000000">
                    <a:alpha val="0"/>
                  </a:srgbClr>
                </a:highlight>
                <a:latin typeface="+mn-ea"/>
                <a:cs typeface="+mn-ea"/>
                <a:sym typeface="+mn-ea"/>
              </a:rPr>
              <a:t>胃食管反流病</a:t>
            </a:r>
            <a:r>
              <a:rPr lang="zh-CN" altLang="en-US" sz="1200">
                <a:solidFill>
                  <a:schemeClr val="tx1">
                    <a:lumMod val="85000"/>
                    <a:lumOff val="15000"/>
                  </a:schemeClr>
                </a:solidFill>
                <a:highlight>
                  <a:srgbClr val="000000">
                    <a:alpha val="0"/>
                  </a:srgbClr>
                </a:highlight>
                <a:latin typeface="+mn-ea"/>
                <a:cs typeface="+mn-ea"/>
                <a:sym typeface="+mn-ea"/>
              </a:rPr>
              <a:t>患者常因症状重叠而反复就医，</a:t>
            </a:r>
            <a:r>
              <a:rPr lang="zh-CN" altLang="en-US" sz="1200" b="1">
                <a:solidFill>
                  <a:srgbClr val="FF0000"/>
                </a:solidFill>
                <a:highlight>
                  <a:srgbClr val="000000">
                    <a:alpha val="0"/>
                  </a:srgbClr>
                </a:highlight>
                <a:latin typeface="+mn-ea"/>
                <a:cs typeface="+mn-ea"/>
                <a:sym typeface="+mn-ea"/>
              </a:rPr>
              <a:t>显著增加门诊</a:t>
            </a:r>
            <a:r>
              <a:rPr lang="zh-CN" altLang="en-US" sz="1200">
                <a:solidFill>
                  <a:schemeClr val="tx1">
                    <a:lumMod val="85000"/>
                    <a:lumOff val="15000"/>
                  </a:schemeClr>
                </a:solidFill>
                <a:highlight>
                  <a:srgbClr val="000000">
                    <a:alpha val="0"/>
                  </a:srgbClr>
                </a:highlight>
                <a:latin typeface="+mn-ea"/>
                <a:cs typeface="+mn-ea"/>
                <a:sym typeface="+mn-ea"/>
              </a:rPr>
              <a:t>、内镜检查和药物处方量</a:t>
            </a:r>
            <a:r>
              <a:rPr lang="zh-CN" altLang="en-US" sz="1200" b="1">
                <a:solidFill>
                  <a:srgbClr val="FF0000"/>
                </a:solidFill>
                <a:highlight>
                  <a:srgbClr val="000000">
                    <a:alpha val="0"/>
                  </a:srgbClr>
                </a:highlight>
                <a:latin typeface="+mn-ea"/>
                <a:cs typeface="+mn-ea"/>
                <a:sym typeface="+mn-ea"/>
              </a:rPr>
              <a:t>等医疗资源消耗</a:t>
            </a:r>
            <a:r>
              <a:rPr lang="zh-CN" altLang="en-US" sz="1200">
                <a:solidFill>
                  <a:schemeClr val="tx1">
                    <a:lumMod val="85000"/>
                    <a:lumOff val="15000"/>
                  </a:schemeClr>
                </a:solidFill>
                <a:highlight>
                  <a:srgbClr val="000000">
                    <a:alpha val="0"/>
                  </a:srgbClr>
                </a:highlight>
                <a:latin typeface="+mn-ea"/>
                <a:cs typeface="+mn-ea"/>
                <a:sym typeface="+mn-ea"/>
              </a:rPr>
              <a:t>。</a:t>
            </a:r>
            <a:endParaRPr lang="zh-CN" altLang="en-US" sz="1200">
              <a:solidFill>
                <a:schemeClr val="tx1">
                  <a:lumMod val="85000"/>
                  <a:lumOff val="15000"/>
                </a:schemeClr>
              </a:solidFill>
              <a:highlight>
                <a:srgbClr val="000000">
                  <a:alpha val="0"/>
                </a:srgbClr>
              </a:highlight>
              <a:latin typeface="+mn-ea"/>
              <a:cs typeface="+mn-ea"/>
              <a:sym typeface="+mn-ea"/>
            </a:endParaRPr>
          </a:p>
          <a:p>
            <a:pPr marL="285750" lvl="0" indent="-285750" algn="just">
              <a:lnSpc>
                <a:spcPct val="200000"/>
              </a:lnSpc>
              <a:spcBef>
                <a:spcPts val="0"/>
              </a:spcBef>
              <a:spcAft>
                <a:spcPts val="0"/>
              </a:spcAft>
              <a:buClrTx/>
              <a:buSzTx/>
              <a:buFont typeface="Arial" panose="020B0604020202020204" pitchFamily="34" charset="0"/>
              <a:buChar char="•"/>
            </a:pPr>
            <a:r>
              <a:rPr lang="zh-CN" altLang="en-US" sz="1200">
                <a:solidFill>
                  <a:schemeClr val="tx1">
                    <a:lumMod val="85000"/>
                    <a:lumOff val="15000"/>
                  </a:schemeClr>
                </a:solidFill>
                <a:highlight>
                  <a:srgbClr val="000000">
                    <a:alpha val="0"/>
                  </a:srgbClr>
                </a:highlight>
                <a:latin typeface="+mn-ea"/>
                <a:cs typeface="+mn-ea"/>
                <a:sym typeface="+mn-ea"/>
              </a:rPr>
              <a:t>该病常</a:t>
            </a:r>
            <a:r>
              <a:rPr lang="zh-CN" altLang="en-US" sz="1200" b="1">
                <a:solidFill>
                  <a:srgbClr val="FF0000"/>
                </a:solidFill>
                <a:highlight>
                  <a:srgbClr val="000000">
                    <a:alpha val="0"/>
                  </a:srgbClr>
                </a:highlight>
                <a:latin typeface="+mn-ea"/>
                <a:cs typeface="+mn-ea"/>
                <a:sym typeface="+mn-ea"/>
              </a:rPr>
              <a:t>引发</a:t>
            </a:r>
            <a:r>
              <a:rPr lang="zh-CN" altLang="en-US" sz="1200">
                <a:solidFill>
                  <a:schemeClr val="tx1">
                    <a:lumMod val="85000"/>
                    <a:lumOff val="15000"/>
                  </a:schemeClr>
                </a:solidFill>
                <a:highlight>
                  <a:srgbClr val="000000">
                    <a:alpha val="0"/>
                  </a:srgbClr>
                </a:highlight>
                <a:latin typeface="+mn-ea"/>
                <a:cs typeface="+mn-ea"/>
                <a:sym typeface="+mn-ea"/>
              </a:rPr>
              <a:t>焦虑、抑郁情绪和睡眠障碍等</a:t>
            </a:r>
            <a:r>
              <a:rPr lang="zh-CN" altLang="en-US" sz="1200" b="1">
                <a:solidFill>
                  <a:srgbClr val="FF0000"/>
                </a:solidFill>
                <a:highlight>
                  <a:srgbClr val="000000">
                    <a:alpha val="0"/>
                  </a:srgbClr>
                </a:highlight>
                <a:latin typeface="+mn-ea"/>
                <a:cs typeface="+mn-ea"/>
                <a:sym typeface="+mn-ea"/>
              </a:rPr>
              <a:t>心理共病</a:t>
            </a:r>
            <a:r>
              <a:rPr lang="zh-CN" altLang="en-US" sz="1200">
                <a:solidFill>
                  <a:schemeClr val="tx1">
                    <a:lumMod val="85000"/>
                    <a:lumOff val="15000"/>
                  </a:schemeClr>
                </a:solidFill>
                <a:highlight>
                  <a:srgbClr val="000000">
                    <a:alpha val="0"/>
                  </a:srgbClr>
                </a:highlight>
                <a:latin typeface="+mn-ea"/>
                <a:cs typeface="+mn-ea"/>
                <a:sym typeface="+mn-ea"/>
              </a:rPr>
              <a:t>，形成脑-肠互动的恶性循环，进一步</a:t>
            </a:r>
            <a:r>
              <a:rPr lang="zh-CN" altLang="en-US" sz="1200" b="1">
                <a:solidFill>
                  <a:srgbClr val="FF0000"/>
                </a:solidFill>
                <a:highlight>
                  <a:srgbClr val="000000">
                    <a:alpha val="0"/>
                  </a:srgbClr>
                </a:highlight>
                <a:latin typeface="+mn-ea"/>
                <a:cs typeface="+mn-ea"/>
                <a:sym typeface="+mn-ea"/>
              </a:rPr>
              <a:t>加重疾病管理与康复难度</a:t>
            </a:r>
            <a:r>
              <a:rPr lang="zh-CN" altLang="en-US" sz="1200">
                <a:solidFill>
                  <a:schemeClr val="tx1">
                    <a:lumMod val="85000"/>
                    <a:lumOff val="15000"/>
                  </a:schemeClr>
                </a:solidFill>
                <a:highlight>
                  <a:srgbClr val="000000">
                    <a:alpha val="0"/>
                  </a:srgbClr>
                </a:highlight>
                <a:latin typeface="+mn-ea"/>
                <a:cs typeface="+mn-ea"/>
                <a:sym typeface="+mn-ea"/>
              </a:rPr>
              <a:t>。</a:t>
            </a:r>
            <a:endParaRPr lang="zh-CN" altLang="en-US" sz="1200">
              <a:solidFill>
                <a:schemeClr val="tx1">
                  <a:lumMod val="85000"/>
                  <a:lumOff val="15000"/>
                </a:schemeClr>
              </a:solidFill>
              <a:highlight>
                <a:srgbClr val="000000">
                  <a:alpha val="0"/>
                </a:srgbClr>
              </a:highlight>
              <a:latin typeface="+mn-ea"/>
              <a:cs typeface="+mn-ea"/>
              <a:sym typeface="+mn-ea"/>
            </a:endParaRPr>
          </a:p>
        </p:txBody>
      </p:sp>
      <p:sp>
        <p:nvSpPr>
          <p:cNvPr id="13" name="矩形: 圆角 12"/>
          <p:cNvSpPr/>
          <p:nvPr>
            <p:custDataLst>
              <p:tags r:id="rId5"/>
            </p:custDataLst>
          </p:nvPr>
        </p:nvSpPr>
        <p:spPr>
          <a:xfrm>
            <a:off x="6254115" y="1352550"/>
            <a:ext cx="5447665" cy="1928495"/>
          </a:xfrm>
          <a:prstGeom prst="roundRect">
            <a:avLst>
              <a:gd name="adj" fmla="val 6567"/>
            </a:avLst>
          </a:prstGeom>
          <a:gradFill>
            <a:gsLst>
              <a:gs pos="0">
                <a:schemeClr val="accent2">
                  <a:alpha val="0"/>
                </a:schemeClr>
              </a:gs>
              <a:gs pos="80000">
                <a:schemeClr val="accent2">
                  <a:alpha val="8000"/>
                </a:schemeClr>
              </a:gs>
            </a:gsLst>
            <a:lin ang="10800000" scaled="0"/>
          </a:gradFill>
          <a:ln w="12700">
            <a:noFill/>
          </a:ln>
        </p:spPr>
        <p:style>
          <a:lnRef idx="2">
            <a:schemeClr val="accent1">
              <a:lumMod val="75000"/>
            </a:schemeClr>
          </a:lnRef>
          <a:fillRef idx="1">
            <a:schemeClr val="accent1"/>
          </a:fillRef>
          <a:effectRef idx="0">
            <a:srgbClr val="FFFFFF"/>
          </a:effectRef>
          <a:fontRef idx="minor">
            <a:schemeClr val="lt1"/>
          </a:fontRef>
        </p:style>
        <p:txBody>
          <a:bodyPr vertOverflow="overflow" horzOverflow="overflow" vert="horz" wrap="square" rIns="0" bIns="0" numCol="1" spcCol="0" rtlCol="0" fromWordArt="0" anchor="ctr" anchorCtr="0" forceAA="0" compatLnSpc="1">
            <a:noAutofit/>
          </a:bodyPr>
          <a:p>
            <a:pPr lvl="1" algn="l">
              <a:buClrTx/>
              <a:buSzTx/>
              <a:buFontTx/>
            </a:pPr>
            <a:endParaRPr lang="zh-CN" altLang="en-US" dirty="0">
              <a:solidFill>
                <a:schemeClr val="lt1"/>
              </a:solidFill>
              <a:sym typeface="+mn-ea"/>
            </a:endParaRPr>
          </a:p>
        </p:txBody>
      </p:sp>
      <p:sp>
        <p:nvSpPr>
          <p:cNvPr id="16" name="矩形 15"/>
          <p:cNvSpPr/>
          <p:nvPr>
            <p:custDataLst>
              <p:tags r:id="rId6"/>
            </p:custDataLst>
          </p:nvPr>
        </p:nvSpPr>
        <p:spPr>
          <a:xfrm>
            <a:off x="6402086" y="862531"/>
            <a:ext cx="4992391" cy="394687"/>
          </a:xfrm>
          <a:prstGeom prst="rect">
            <a:avLst/>
          </a:prstGeom>
          <a:noFill/>
          <a:ln w="12700">
            <a:noFill/>
            <a:round/>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lIns="0" tIns="0" rIns="0" bIns="0" numCol="1" spcCol="0" rtlCol="0" fromWordArt="0" anchor="b" anchorCtr="0" forceAA="0" compatLnSpc="1">
            <a:noAutofit/>
            <a:scene3d>
              <a:camera prst="orthographicFront"/>
              <a:lightRig rig="threePt" dir="t"/>
            </a:scene3d>
          </a:bodyPr>
          <a:p>
            <a:pPr>
              <a:spcBef>
                <a:spcPct val="0"/>
              </a:spcBef>
              <a:spcAft>
                <a:spcPct val="0"/>
              </a:spcAft>
            </a:pPr>
            <a:r>
              <a:rPr lang="en-US" altLang="zh-CN" sz="1600" dirty="0">
                <a:solidFill>
                  <a:schemeClr val="tx1"/>
                </a:solidFill>
                <a:effectLst>
                  <a:outerShdw blurRad="38100" dist="19050" dir="2700000" algn="tl" rotWithShape="0">
                    <a:schemeClr val="dk1">
                      <a:alpha val="40000"/>
                    </a:schemeClr>
                  </a:outerShdw>
                </a:effectLst>
                <a:latin typeface="+mn-ea"/>
                <a:cs typeface="+mn-ea"/>
                <a:sym typeface="+mn-ea"/>
              </a:rPr>
              <a:t>02  </a:t>
            </a:r>
            <a:r>
              <a:rPr lang="zh-CN" altLang="en-US" sz="1600" dirty="0">
                <a:solidFill>
                  <a:schemeClr val="tx1"/>
                </a:solidFill>
                <a:effectLst>
                  <a:outerShdw blurRad="38100" dist="19050" dir="2700000" algn="tl" rotWithShape="0">
                    <a:schemeClr val="dk1">
                      <a:alpha val="40000"/>
                    </a:schemeClr>
                  </a:outerShdw>
                </a:effectLst>
                <a:latin typeface="+mn-ea"/>
                <a:cs typeface="+mn-ea"/>
                <a:sym typeface="+mn-ea"/>
              </a:rPr>
              <a:t>符合“保基本”原则</a:t>
            </a:r>
            <a:endParaRPr lang="zh-CN" altLang="en-US" sz="1600" dirty="0">
              <a:solidFill>
                <a:schemeClr val="tx1"/>
              </a:solidFill>
              <a:effectLst>
                <a:outerShdw blurRad="38100" dist="19050" dir="2700000" algn="tl" rotWithShape="0">
                  <a:schemeClr val="dk1">
                    <a:alpha val="40000"/>
                  </a:schemeClr>
                </a:outerShdw>
              </a:effectLst>
              <a:latin typeface="+mn-ea"/>
              <a:cs typeface="+mn-ea"/>
              <a:sym typeface="+mn-ea"/>
            </a:endParaRPr>
          </a:p>
        </p:txBody>
      </p:sp>
      <p:sp>
        <p:nvSpPr>
          <p:cNvPr id="4" name="矩形 3"/>
          <p:cNvSpPr/>
          <p:nvPr>
            <p:custDataLst>
              <p:tags r:id="rId7"/>
            </p:custDataLst>
          </p:nvPr>
        </p:nvSpPr>
        <p:spPr>
          <a:xfrm>
            <a:off x="6534150" y="1463040"/>
            <a:ext cx="5074920" cy="1527175"/>
          </a:xfrm>
          <a:prstGeom prst="rect">
            <a:avLst/>
          </a:prstGeom>
          <a:noFill/>
        </p:spPr>
        <p:txBody>
          <a:bodyPr wrap="square" lIns="0" tIns="0" rIns="0" bIns="0" rtlCol="0" anchor="t" anchorCtr="0">
            <a:noAutofit/>
          </a:bodyPr>
          <a:p>
            <a:pPr marL="285750" lvl="0" indent="-285750" algn="just">
              <a:lnSpc>
                <a:spcPct val="200000"/>
              </a:lnSpc>
              <a:buClrTx/>
              <a:buSzTx/>
              <a:buFont typeface="Arial" panose="020B0604020202020204" pitchFamily="34" charset="0"/>
              <a:buChar char="•"/>
            </a:pPr>
            <a:r>
              <a:rPr lang="zh-CN" altLang="en-US" sz="1200">
                <a:solidFill>
                  <a:schemeClr val="tx1">
                    <a:lumMod val="85000"/>
                    <a:lumOff val="15000"/>
                  </a:schemeClr>
                </a:solidFill>
                <a:latin typeface="+mn-ea"/>
                <a:cs typeface="+mn-ea"/>
                <a:sym typeface="+mn-ea"/>
              </a:rPr>
              <a:t>作为经典名方，疗效、安全性高，能够保障参保人员合理的用药需求，</a:t>
            </a:r>
            <a:r>
              <a:rPr lang="zh-CN" altLang="en-US" sz="1200" b="1">
                <a:solidFill>
                  <a:srgbClr val="FF0000"/>
                </a:solidFill>
                <a:latin typeface="+mn-ea"/>
                <a:cs typeface="+mn-ea"/>
                <a:sym typeface="+mn-ea"/>
              </a:rPr>
              <a:t>基层可及性高</a:t>
            </a:r>
            <a:r>
              <a:rPr lang="zh-CN" altLang="en-US" sz="1200">
                <a:solidFill>
                  <a:schemeClr val="tx1">
                    <a:lumMod val="85000"/>
                    <a:lumOff val="15000"/>
                  </a:schemeClr>
                </a:solidFill>
                <a:latin typeface="+mn-ea"/>
                <a:cs typeface="+mn-ea"/>
                <a:sym typeface="+mn-ea"/>
              </a:rPr>
              <a:t>。</a:t>
            </a:r>
            <a:endParaRPr lang="zh-CN" altLang="en-US" sz="1200">
              <a:solidFill>
                <a:schemeClr val="tx1">
                  <a:lumMod val="85000"/>
                  <a:lumOff val="15000"/>
                </a:schemeClr>
              </a:solidFill>
              <a:latin typeface="+mn-ea"/>
              <a:cs typeface="+mn-ea"/>
              <a:sym typeface="+mn-ea"/>
            </a:endParaRPr>
          </a:p>
          <a:p>
            <a:pPr marL="285750" lvl="0" indent="-285750" algn="just">
              <a:lnSpc>
                <a:spcPct val="200000"/>
              </a:lnSpc>
              <a:buClrTx/>
              <a:buSzTx/>
              <a:buFont typeface="Arial" panose="020B0604020202020204" pitchFamily="34" charset="0"/>
              <a:buChar char="•"/>
            </a:pPr>
            <a:r>
              <a:rPr lang="zh-CN" altLang="en-US" sz="1200">
                <a:solidFill>
                  <a:schemeClr val="tx1">
                    <a:lumMod val="85000"/>
                    <a:lumOff val="15000"/>
                  </a:schemeClr>
                </a:solidFill>
                <a:latin typeface="+mn-ea"/>
                <a:cs typeface="+mn-ea"/>
                <a:sym typeface="+mn-ea"/>
              </a:rPr>
              <a:t>费用在参保人承受范围内，</a:t>
            </a:r>
            <a:r>
              <a:rPr lang="zh-CN" altLang="en-US" sz="1200" b="1">
                <a:solidFill>
                  <a:srgbClr val="FF0000"/>
                </a:solidFill>
                <a:latin typeface="+mn-ea"/>
                <a:cs typeface="+mn-ea"/>
                <a:sym typeface="+mn-ea"/>
              </a:rPr>
              <a:t>不会造成</a:t>
            </a:r>
            <a:r>
              <a:rPr lang="zh-CN" altLang="en-US" sz="1200">
                <a:solidFill>
                  <a:schemeClr val="tx1">
                    <a:lumMod val="85000"/>
                    <a:lumOff val="15000"/>
                  </a:schemeClr>
                </a:solidFill>
                <a:latin typeface="+mn-ea"/>
                <a:cs typeface="+mn-ea"/>
                <a:sym typeface="+mn-ea"/>
              </a:rPr>
              <a:t>对医保基金的</a:t>
            </a:r>
            <a:r>
              <a:rPr lang="zh-CN" altLang="en-US" sz="1200" b="1">
                <a:solidFill>
                  <a:srgbClr val="FF0000"/>
                </a:solidFill>
                <a:latin typeface="+mn-ea"/>
                <a:cs typeface="+mn-ea"/>
                <a:sym typeface="+mn-ea"/>
              </a:rPr>
              <a:t>支付压力</a:t>
            </a:r>
            <a:r>
              <a:rPr lang="zh-CN" altLang="en-US" sz="1200">
                <a:solidFill>
                  <a:schemeClr val="tx1">
                    <a:lumMod val="85000"/>
                    <a:lumOff val="15000"/>
                  </a:schemeClr>
                </a:solidFill>
                <a:latin typeface="+mn-ea"/>
                <a:cs typeface="+mn-ea"/>
                <a:sym typeface="+mn-ea"/>
              </a:rPr>
              <a:t>，</a:t>
            </a:r>
            <a:r>
              <a:rPr lang="zh-CN" altLang="en-US" sz="1200">
                <a:solidFill>
                  <a:srgbClr val="FF0000"/>
                </a:solidFill>
                <a:latin typeface="+mn-ea"/>
                <a:cs typeface="+mn-ea"/>
                <a:sym typeface="+mn-ea"/>
              </a:rPr>
              <a:t> </a:t>
            </a:r>
            <a:r>
              <a:rPr lang="zh-CN" altLang="en-US" sz="1200">
                <a:solidFill>
                  <a:schemeClr val="tx1"/>
                </a:solidFill>
                <a:latin typeface="+mn-ea"/>
                <a:cs typeface="+mn-ea"/>
                <a:sym typeface="+mn-ea"/>
              </a:rPr>
              <a:t>符合“保基本”原则</a:t>
            </a:r>
            <a:r>
              <a:rPr lang="zh-CN" altLang="en-US" sz="1200">
                <a:solidFill>
                  <a:schemeClr val="tx1">
                    <a:lumMod val="85000"/>
                    <a:lumOff val="15000"/>
                  </a:schemeClr>
                </a:solidFill>
                <a:latin typeface="+mn-ea"/>
                <a:cs typeface="+mn-ea"/>
                <a:sym typeface="+mn-ea"/>
              </a:rPr>
              <a:t>。</a:t>
            </a:r>
            <a:endParaRPr lang="zh-CN" altLang="en-US" sz="1200">
              <a:solidFill>
                <a:schemeClr val="tx1">
                  <a:lumMod val="85000"/>
                  <a:lumOff val="15000"/>
                </a:schemeClr>
              </a:solidFill>
              <a:latin typeface="+mn-ea"/>
              <a:cs typeface="+mn-ea"/>
              <a:sym typeface="+mn-ea"/>
            </a:endParaRPr>
          </a:p>
        </p:txBody>
      </p:sp>
      <p:sp>
        <p:nvSpPr>
          <p:cNvPr id="43" name="矩形 42"/>
          <p:cNvSpPr/>
          <p:nvPr>
            <p:custDataLst>
              <p:tags r:id="rId8"/>
            </p:custDataLst>
          </p:nvPr>
        </p:nvSpPr>
        <p:spPr>
          <a:xfrm>
            <a:off x="497856" y="3937578"/>
            <a:ext cx="2529649" cy="394687"/>
          </a:xfrm>
          <a:prstGeom prst="rect">
            <a:avLst/>
          </a:prstGeom>
          <a:noFill/>
          <a:ln w="12700">
            <a:noFill/>
            <a:round/>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lIns="0" tIns="0" rIns="0" bIns="0" numCol="1" spcCol="0" rtlCol="0" fromWordArt="0" anchor="b" anchorCtr="0" forceAA="0" compatLnSpc="1">
            <a:noAutofit/>
            <a:scene3d>
              <a:camera prst="orthographicFront"/>
              <a:lightRig rig="threePt" dir="t"/>
            </a:scene3d>
          </a:bodyPr>
          <a:p>
            <a:pPr>
              <a:spcBef>
                <a:spcPct val="0"/>
              </a:spcBef>
              <a:spcAft>
                <a:spcPct val="0"/>
              </a:spcAft>
            </a:pPr>
            <a:r>
              <a:rPr lang="zh-CN" altLang="en-US" sz="1600" dirty="0">
                <a:solidFill>
                  <a:schemeClr val="tx1"/>
                </a:solidFill>
                <a:effectLst>
                  <a:outerShdw blurRad="38100" dist="19050" dir="2700000" algn="tl" rotWithShape="0">
                    <a:schemeClr val="dk1">
                      <a:alpha val="40000"/>
                    </a:schemeClr>
                  </a:outerShdw>
                </a:effectLst>
                <a:latin typeface="+mn-ea"/>
                <a:cs typeface="+mn-ea"/>
                <a:sym typeface="+mn-ea"/>
              </a:rPr>
              <a:t>03 弥补目录短板</a:t>
            </a:r>
            <a:endParaRPr lang="zh-CN" altLang="en-US" sz="1600" dirty="0">
              <a:solidFill>
                <a:schemeClr val="tx1"/>
              </a:solidFill>
              <a:effectLst>
                <a:outerShdw blurRad="38100" dist="19050" dir="2700000" algn="tl" rotWithShape="0">
                  <a:schemeClr val="dk1">
                    <a:alpha val="40000"/>
                  </a:schemeClr>
                </a:outerShdw>
              </a:effectLst>
              <a:latin typeface="+mn-ea"/>
              <a:cs typeface="+mn-ea"/>
              <a:sym typeface="+mn-ea"/>
            </a:endParaRPr>
          </a:p>
        </p:txBody>
      </p:sp>
      <p:sp>
        <p:nvSpPr>
          <p:cNvPr id="6" name="矩形 5"/>
          <p:cNvSpPr/>
          <p:nvPr>
            <p:custDataLst>
              <p:tags r:id="rId9"/>
            </p:custDataLst>
          </p:nvPr>
        </p:nvSpPr>
        <p:spPr>
          <a:xfrm>
            <a:off x="497840" y="4478020"/>
            <a:ext cx="5107940" cy="1273175"/>
          </a:xfrm>
          <a:prstGeom prst="rect">
            <a:avLst/>
          </a:prstGeom>
          <a:noFill/>
        </p:spPr>
        <p:txBody>
          <a:bodyPr wrap="square" lIns="0" tIns="0" rIns="0" bIns="0" rtlCol="0" anchor="t" anchorCtr="0">
            <a:noAutofit/>
          </a:bodyPr>
          <a:p>
            <a:pPr marL="285750" lvl="0" indent="-285750" algn="just">
              <a:lnSpc>
                <a:spcPct val="200000"/>
              </a:lnSpc>
              <a:buClrTx/>
              <a:buSzTx/>
              <a:buFont typeface="Arial" panose="020B0604020202020204" pitchFamily="34" charset="0"/>
              <a:buChar char="•"/>
            </a:pPr>
            <a:r>
              <a:rPr lang="zh-CN" altLang="en-US" sz="1200">
                <a:solidFill>
                  <a:schemeClr val="tx1">
                    <a:lumMod val="85000"/>
                    <a:lumOff val="15000"/>
                  </a:schemeClr>
                </a:solidFill>
                <a:latin typeface="+mn-ea"/>
                <a:cs typeface="+mn-ea"/>
                <a:sym typeface="+mn-ea"/>
              </a:rPr>
              <a:t>本品通过辛开苦降，达到寒热平调、散结除痞的功效，</a:t>
            </a:r>
            <a:r>
              <a:rPr lang="zh-CN" altLang="en-US" sz="1200" b="1">
                <a:solidFill>
                  <a:srgbClr val="FF0000"/>
                </a:solidFill>
                <a:latin typeface="+mn-ea"/>
                <a:cs typeface="+mn-ea"/>
                <a:sym typeface="+mn-ea"/>
              </a:rPr>
              <a:t>可填补“寒热错杂之痞证”经典名方方剂的空白</a:t>
            </a:r>
            <a:r>
              <a:rPr lang="zh-CN" altLang="en-US" sz="1200">
                <a:solidFill>
                  <a:schemeClr val="tx1">
                    <a:lumMod val="85000"/>
                    <a:lumOff val="15000"/>
                  </a:schemeClr>
                </a:solidFill>
                <a:latin typeface="+mn-ea"/>
                <a:cs typeface="+mn-ea"/>
                <a:sym typeface="+mn-ea"/>
              </a:rPr>
              <a:t>；</a:t>
            </a:r>
            <a:endParaRPr lang="zh-CN" altLang="en-US" sz="1200">
              <a:solidFill>
                <a:schemeClr val="tx1">
                  <a:lumMod val="85000"/>
                  <a:lumOff val="15000"/>
                </a:schemeClr>
              </a:solidFill>
              <a:latin typeface="+mn-ea"/>
              <a:cs typeface="+mn-ea"/>
              <a:sym typeface="+mn-ea"/>
            </a:endParaRPr>
          </a:p>
          <a:p>
            <a:pPr marL="285750" lvl="0" indent="-285750" algn="just">
              <a:lnSpc>
                <a:spcPct val="200000"/>
              </a:lnSpc>
              <a:buClrTx/>
              <a:buSzTx/>
              <a:buFont typeface="Arial" panose="020B0604020202020204" pitchFamily="34" charset="0"/>
              <a:buChar char="•"/>
            </a:pPr>
            <a:r>
              <a:rPr lang="zh-CN" altLang="en-US" sz="1200" b="1">
                <a:solidFill>
                  <a:srgbClr val="FF0000"/>
                </a:solidFill>
                <a:latin typeface="+mn-ea"/>
                <a:cs typeface="+mn-ea"/>
                <a:sym typeface="+mn-ea"/>
              </a:rPr>
              <a:t>填补</a:t>
            </a:r>
            <a:r>
              <a:rPr lang="zh-CN" altLang="en-US" sz="1200">
                <a:solidFill>
                  <a:schemeClr val="tx1">
                    <a:lumMod val="85000"/>
                    <a:lumOff val="15000"/>
                  </a:schemeClr>
                </a:solidFill>
                <a:latin typeface="+mn-ea"/>
                <a:cs typeface="+mn-ea"/>
                <a:sym typeface="+mn-ea"/>
              </a:rPr>
              <a:t>了目录内无中成药经典名方</a:t>
            </a:r>
            <a:r>
              <a:rPr lang="zh-CN" altLang="en-US" sz="1200" b="1">
                <a:solidFill>
                  <a:srgbClr val="FF0000"/>
                </a:solidFill>
                <a:latin typeface="+mn-ea"/>
                <a:cs typeface="+mn-ea"/>
                <a:sym typeface="+mn-ea"/>
              </a:rPr>
              <a:t>治疗胃食管反流病的空白。</a:t>
            </a:r>
            <a:endParaRPr lang="zh-CN" altLang="en-US" sz="1200" b="1">
              <a:solidFill>
                <a:srgbClr val="FF0000"/>
              </a:solidFill>
              <a:highlight>
                <a:srgbClr val="FFFF00"/>
              </a:highlight>
              <a:latin typeface="+mn-ea"/>
              <a:cs typeface="+mn-ea"/>
              <a:sym typeface="+mn-ea"/>
            </a:endParaRPr>
          </a:p>
        </p:txBody>
      </p:sp>
      <p:sp>
        <p:nvSpPr>
          <p:cNvPr id="47" name="矩形: 圆角 46"/>
          <p:cNvSpPr/>
          <p:nvPr>
            <p:custDataLst>
              <p:tags r:id="rId10"/>
            </p:custDataLst>
          </p:nvPr>
        </p:nvSpPr>
        <p:spPr>
          <a:xfrm>
            <a:off x="6254115" y="4388485"/>
            <a:ext cx="5850890" cy="1623695"/>
          </a:xfrm>
          <a:prstGeom prst="roundRect">
            <a:avLst>
              <a:gd name="adj" fmla="val 6567"/>
            </a:avLst>
          </a:prstGeom>
          <a:gradFill>
            <a:gsLst>
              <a:gs pos="0">
                <a:schemeClr val="accent2">
                  <a:alpha val="0"/>
                </a:schemeClr>
              </a:gs>
              <a:gs pos="80000">
                <a:schemeClr val="accent2">
                  <a:alpha val="8000"/>
                </a:schemeClr>
              </a:gs>
            </a:gsLst>
            <a:lin ang="10800000" scaled="0"/>
          </a:gradFill>
          <a:ln w="12700">
            <a:noFill/>
          </a:ln>
        </p:spPr>
        <p:style>
          <a:lnRef idx="2">
            <a:schemeClr val="accent1">
              <a:lumMod val="75000"/>
            </a:schemeClr>
          </a:lnRef>
          <a:fillRef idx="1">
            <a:schemeClr val="accent1"/>
          </a:fillRef>
          <a:effectRef idx="0">
            <a:srgbClr val="FFFFFF"/>
          </a:effectRef>
          <a:fontRef idx="minor">
            <a:schemeClr val="lt1"/>
          </a:fontRef>
        </p:style>
        <p:txBody>
          <a:bodyPr vertOverflow="overflow" horzOverflow="overflow" vert="horz" wrap="square" rIns="0" bIns="0" numCol="1" spcCol="0" rtlCol="0" fromWordArt="0" anchor="ctr" anchorCtr="0" forceAA="0" compatLnSpc="1">
            <a:noAutofit/>
          </a:bodyPr>
          <a:p>
            <a:pPr lvl="1" algn="l">
              <a:buClrTx/>
              <a:buSzTx/>
              <a:buFontTx/>
            </a:pPr>
            <a:endParaRPr lang="zh-CN" altLang="en-US" dirty="0">
              <a:solidFill>
                <a:schemeClr val="lt1"/>
              </a:solidFill>
              <a:sym typeface="+mn-ea"/>
            </a:endParaRPr>
          </a:p>
        </p:txBody>
      </p:sp>
      <p:sp>
        <p:nvSpPr>
          <p:cNvPr id="48" name="矩形 47"/>
          <p:cNvSpPr/>
          <p:nvPr>
            <p:custDataLst>
              <p:tags r:id="rId11"/>
            </p:custDataLst>
          </p:nvPr>
        </p:nvSpPr>
        <p:spPr>
          <a:xfrm>
            <a:off x="6402086" y="3937579"/>
            <a:ext cx="4992391" cy="394687"/>
          </a:xfrm>
          <a:prstGeom prst="rect">
            <a:avLst/>
          </a:prstGeom>
          <a:noFill/>
          <a:ln w="12700">
            <a:noFill/>
            <a:round/>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lIns="0" tIns="0" rIns="0" bIns="0" numCol="1" spcCol="0" rtlCol="0" fromWordArt="0" anchor="b" anchorCtr="0" forceAA="0" compatLnSpc="1">
            <a:noAutofit/>
            <a:scene3d>
              <a:camera prst="orthographicFront"/>
              <a:lightRig rig="threePt" dir="t"/>
            </a:scene3d>
          </a:bodyPr>
          <a:p>
            <a:pPr algn="l">
              <a:buClrTx/>
              <a:buSzTx/>
              <a:buFontTx/>
            </a:pPr>
            <a:r>
              <a:rPr lang="zh-CN" altLang="en-US" sz="1600" dirty="0">
                <a:solidFill>
                  <a:schemeClr val="tx1"/>
                </a:solidFill>
                <a:effectLst>
                  <a:outerShdw blurRad="38100" dist="19050" dir="2700000" algn="tl" rotWithShape="0">
                    <a:schemeClr val="dk1">
                      <a:alpha val="40000"/>
                    </a:schemeClr>
                  </a:outerShdw>
                </a:effectLst>
                <a:latin typeface="+mn-ea"/>
                <a:cs typeface="+mn-ea"/>
                <a:sym typeface="+mn-ea"/>
              </a:rPr>
              <a:t>04 临床管理难度低</a:t>
            </a:r>
            <a:endParaRPr lang="zh-CN" altLang="en-US" sz="1600" dirty="0">
              <a:solidFill>
                <a:schemeClr val="tx1"/>
              </a:solidFill>
              <a:effectLst>
                <a:outerShdw blurRad="38100" dist="19050" dir="2700000" algn="tl" rotWithShape="0">
                  <a:schemeClr val="dk1">
                    <a:alpha val="40000"/>
                  </a:schemeClr>
                </a:outerShdw>
              </a:effectLst>
              <a:latin typeface="+mn-ea"/>
              <a:cs typeface="+mn-ea"/>
              <a:sym typeface="+mn-ea"/>
            </a:endParaRPr>
          </a:p>
        </p:txBody>
      </p:sp>
      <p:sp>
        <p:nvSpPr>
          <p:cNvPr id="8" name="矩形 7"/>
          <p:cNvSpPr/>
          <p:nvPr>
            <p:custDataLst>
              <p:tags r:id="rId12"/>
            </p:custDataLst>
          </p:nvPr>
        </p:nvSpPr>
        <p:spPr>
          <a:xfrm>
            <a:off x="6402070" y="4478020"/>
            <a:ext cx="5206365" cy="1273175"/>
          </a:xfrm>
          <a:prstGeom prst="rect">
            <a:avLst/>
          </a:prstGeom>
          <a:noFill/>
        </p:spPr>
        <p:txBody>
          <a:bodyPr wrap="square" lIns="0" tIns="0" rIns="0" bIns="0" rtlCol="0" anchor="t" anchorCtr="0">
            <a:noAutofit/>
          </a:bodyPr>
          <a:p>
            <a:pPr marL="285750" lvl="0" indent="-285750" algn="just" fontAlgn="auto">
              <a:lnSpc>
                <a:spcPct val="200000"/>
              </a:lnSpc>
              <a:spcBef>
                <a:spcPts val="0"/>
              </a:spcBef>
              <a:spcAft>
                <a:spcPts val="0"/>
              </a:spcAft>
              <a:buClrTx/>
              <a:buSzTx/>
              <a:buFont typeface="Arial" panose="020B0604020202020204" pitchFamily="34" charset="0"/>
              <a:buChar char="•"/>
            </a:pPr>
            <a:r>
              <a:rPr lang="zh-CN" altLang="en-US" sz="1200">
                <a:solidFill>
                  <a:schemeClr val="tx1">
                    <a:lumMod val="85000"/>
                    <a:lumOff val="15000"/>
                  </a:schemeClr>
                </a:solidFill>
                <a:latin typeface="+mn-ea"/>
                <a:cs typeface="+mn-ea"/>
                <a:sym typeface="+mn-ea"/>
              </a:rPr>
              <a:t>半夏泻心汤颗粒需凭中医处方使用，</a:t>
            </a:r>
            <a:r>
              <a:rPr lang="zh-CN" altLang="en-US" sz="1200" b="1">
                <a:solidFill>
                  <a:srgbClr val="FF0000"/>
                </a:solidFill>
                <a:latin typeface="+mn-ea"/>
                <a:cs typeface="+mn-ea"/>
                <a:sym typeface="+mn-ea"/>
              </a:rPr>
              <a:t>临床滥用情况不会出现</a:t>
            </a:r>
            <a:r>
              <a:rPr lang="zh-CN" altLang="en-US" sz="1200">
                <a:solidFill>
                  <a:schemeClr val="tx1">
                    <a:lumMod val="85000"/>
                    <a:lumOff val="15000"/>
                  </a:schemeClr>
                </a:solidFill>
                <a:latin typeface="+mn-ea"/>
                <a:cs typeface="+mn-ea"/>
                <a:sym typeface="+mn-ea"/>
              </a:rPr>
              <a:t>。</a:t>
            </a:r>
            <a:endParaRPr lang="zh-CN" altLang="en-US" sz="1200">
              <a:solidFill>
                <a:schemeClr val="tx1">
                  <a:lumMod val="85000"/>
                  <a:lumOff val="15000"/>
                </a:schemeClr>
              </a:solidFill>
              <a:latin typeface="+mn-ea"/>
              <a:cs typeface="+mn-ea"/>
              <a:sym typeface="+mn-ea"/>
            </a:endParaRPr>
          </a:p>
          <a:p>
            <a:pPr marL="285750" lvl="0" indent="-285750" algn="just" fontAlgn="auto">
              <a:lnSpc>
                <a:spcPct val="200000"/>
              </a:lnSpc>
              <a:spcBef>
                <a:spcPts val="0"/>
              </a:spcBef>
              <a:spcAft>
                <a:spcPts val="0"/>
              </a:spcAft>
              <a:buClrTx/>
              <a:buSzTx/>
              <a:buFont typeface="Arial" panose="020B0604020202020204" pitchFamily="34" charset="0"/>
              <a:buChar char="•"/>
            </a:pPr>
            <a:r>
              <a:rPr lang="zh-CN" altLang="en-US" sz="1200">
                <a:solidFill>
                  <a:schemeClr val="tx1">
                    <a:lumMod val="85000"/>
                    <a:lumOff val="15000"/>
                  </a:schemeClr>
                </a:solidFill>
                <a:latin typeface="+mn-ea"/>
                <a:cs typeface="+mn-ea"/>
                <a:sym typeface="+mn-ea"/>
              </a:rPr>
              <a:t>半夏泻心汤颗粒属于口服颗粒剂，常温密封贮藏即可，无需特别管理，</a:t>
            </a:r>
            <a:r>
              <a:rPr lang="zh-CN" altLang="en-US" sz="1200" b="1">
                <a:solidFill>
                  <a:srgbClr val="FF0000"/>
                </a:solidFill>
                <a:latin typeface="+mn-ea"/>
                <a:cs typeface="+mn-ea"/>
                <a:sym typeface="+mn-ea"/>
              </a:rPr>
              <a:t>医保经办审核难度小</a:t>
            </a:r>
            <a:r>
              <a:rPr lang="zh-CN" altLang="en-US" sz="1200">
                <a:solidFill>
                  <a:schemeClr val="tx1">
                    <a:lumMod val="85000"/>
                    <a:lumOff val="15000"/>
                  </a:schemeClr>
                </a:solidFill>
                <a:latin typeface="+mn-ea"/>
                <a:cs typeface="+mn-ea"/>
                <a:sym typeface="+mn-ea"/>
              </a:rPr>
              <a:t>。</a:t>
            </a:r>
            <a:endParaRPr lang="zh-CN" altLang="en-US" sz="1200">
              <a:solidFill>
                <a:schemeClr val="tx1">
                  <a:lumMod val="85000"/>
                  <a:lumOff val="15000"/>
                </a:schemeClr>
              </a:solidFill>
              <a:latin typeface="+mn-ea"/>
              <a:cs typeface="+mn-ea"/>
              <a:sym typeface="+mn-ea"/>
            </a:endParaRPr>
          </a:p>
        </p:txBody>
      </p:sp>
      <p:pic>
        <p:nvPicPr>
          <p:cNvPr id="7" name="图片 6"/>
          <p:cNvPicPr>
            <a:picLocks noChangeAspect="1"/>
          </p:cNvPicPr>
          <p:nvPr/>
        </p:nvPicPr>
        <p:blipFill>
          <a:blip r:embed="rId13"/>
          <a:stretch>
            <a:fillRect/>
          </a:stretch>
        </p:blipFill>
        <p:spPr>
          <a:xfrm>
            <a:off x="10877550" y="5080"/>
            <a:ext cx="1314450" cy="56642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000"/>
    </mc:Choice>
    <mc:Fallback>
      <p:transition spd="slow"/>
    </mc:Fallback>
  </mc:AlternateContent>
  <p:timing>
    <p:tnLst>
      <p:par>
        <p:cTn id="1" dur="indefinite" restart="never" nodeType="tmRoot"/>
      </p:par>
    </p:tn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l_h_i"/>
  <p:tag name="KSO_WM_UNIT_INDEX" val="1_1_1"/>
  <p:tag name="KSO_WM_UNIT_ID" val="custom40481050_5*l_h_i*1_1_1"/>
  <p:tag name="KSO_WM_TEMPLATE_CATEGORY" val="custom"/>
  <p:tag name="KSO_WM_TEMPLATE_INDEX" val="40481050"/>
  <p:tag name="KSO_WM_UNIT_LAYERLEVEL" val="1_1_1"/>
  <p:tag name="KSO_WM_TAG_VERSION" val="3.0"/>
  <p:tag name="KSO_WM_BEAUTIFY_FLAG" val="#wm#"/>
  <p:tag name="KSO_WM_DIAGRAM_GROUP_CODE" val="l1-1"/>
  <p:tag name="KSO_WM_DIAGRAM_MAX_ITEMCNT" val="6"/>
  <p:tag name="KSO_WM_DIAGRAM_MIN_ITEMCNT" val="2"/>
  <p:tag name="KSO_WM_DIAGRAM_VIRTUALLY_FRAME" val="{&quot;height&quot;:386.81798087062225,&quot;left&quot;:185.1,&quot;top&quot;:102.2660095646889,&quot;width&quot;:600.3}"/>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DIAGRAM_VERSION" val="3"/>
  <p:tag name="KSO_WM_DIAGRAM_COLOR_TRICK" val="1"/>
  <p:tag name="KSO_WM_DIAGRAM_COLOR_TEXT_CAN_REMOVE" val="n"/>
  <p:tag name="KSO_WM_UNIT_USESOURCEFORMAT_APPLY" val="1"/>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l_h_i"/>
  <p:tag name="KSO_WM_UNIT_INDEX" val="1_4_1"/>
  <p:tag name="KSO_WM_UNIT_ID" val="custom40481050_5*l_h_i*1_4_1"/>
  <p:tag name="KSO_WM_TEMPLATE_CATEGORY" val="custom"/>
  <p:tag name="KSO_WM_TEMPLATE_INDEX" val="40481050"/>
  <p:tag name="KSO_WM_UNIT_LAYERLEVEL" val="1_1_1"/>
  <p:tag name="KSO_WM_TAG_VERSION" val="3.0"/>
  <p:tag name="KSO_WM_BEAUTIFY_FLAG" val="#wm#"/>
  <p:tag name="KSO_WM_DIAGRAM_GROUP_CODE" val="l1-1"/>
  <p:tag name="KSO_WM_DIAGRAM_MAX_ITEMCNT" val="6"/>
  <p:tag name="KSO_WM_DIAGRAM_MIN_ITEMCNT" val="2"/>
  <p:tag name="KSO_WM_DIAGRAM_VIRTUALLY_FRAME" val="{&quot;height&quot;:386.81798087062225,&quot;left&quot;:185.1,&quot;top&quot;:102.2660095646889,&quot;width&quot;:600.3}"/>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DIAGRAM_VERSION" val="3"/>
  <p:tag name="KSO_WM_DIAGRAM_COLOR_TRICK" val="1"/>
  <p:tag name="KSO_WM_DIAGRAM_COLOR_TEXT_CAN_REMOVE" val="n"/>
  <p:tag name="KSO_WM_UNIT_USESOURCEFORMAT_APPLY" val="1"/>
</p:tagLst>
</file>

<file path=ppt/tags/tag11.xml><?xml version="1.0" encoding="utf-8"?>
<p:tagLst xmlns:p="http://schemas.openxmlformats.org/presentationml/2006/main">
  <p:tag name="KSO_WM_UNIT_ISCONTENTSTITLE" val="0"/>
  <p:tag name="KSO_WM_UNIT_ISNUMDGMTITLE" val="0"/>
  <p:tag name="KSO_WM_UNIT_NOCLEAR" val="0"/>
  <p:tag name="KSO_WM_UNIT_HIGHLIGHT" val="0"/>
  <p:tag name="KSO_WM_UNIT_COMPATIBLE" val="0"/>
  <p:tag name="KSO_WM_UNIT_DIAGRAM_ISNUMVISUAL" val="0"/>
  <p:tag name="KSO_WM_UNIT_DIAGRAM_ISREFERUNIT" val="0"/>
  <p:tag name="KSO_WM_UNIT_TYPE" val="l_h_f"/>
  <p:tag name="KSO_WM_UNIT_INDEX" val="1_4_1"/>
  <p:tag name="KSO_WM_UNIT_ID" val="custom40481050_5*l_h_f*1_4_1"/>
  <p:tag name="KSO_WM_TEMPLATE_CATEGORY" val="custom"/>
  <p:tag name="KSO_WM_TEMPLATE_INDEX" val="40481050"/>
  <p:tag name="KSO_WM_UNIT_LAYERLEVEL" val="1_1_1"/>
  <p:tag name="KSO_WM_TAG_VERSION" val="3.0"/>
  <p:tag name="KSO_WM_BEAUTIFY_FLAG" val="#wm#"/>
  <p:tag name="KSO_WM_DIAGRAM_GROUP_CODE" val="l1-1"/>
  <p:tag name="KSO_WM_DIAGRAM_MAX_ITEMCNT" val="6"/>
  <p:tag name="KSO_WM_DIAGRAM_MIN_ITEMCNT" val="2"/>
  <p:tag name="KSO_WM_DIAGRAM_VIRTUALLY_FRAME" val="{&quot;height&quot;:386.81798087062225,&quot;left&quot;:185.1,&quot;top&quot;:102.2660095646889,&quot;width&quot;:600.3}"/>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TEXT_TYPE" val="1"/>
  <p:tag name="KSO_WM_UNIT_SUBTYPE" val="a"/>
  <p:tag name="KSO_WM_UNIT_TEXT_LAYER_COUNT" val="1"/>
  <p:tag name="KSO_WM_DIAGRAM_VERSION" val="3"/>
  <p:tag name="KSO_WM_DIAGRAM_COLOR_TRICK" val="1"/>
  <p:tag name="KSO_WM_DIAGRAM_COLOR_TEXT_CAN_REMOVE" val="n"/>
  <p:tag name="KSO_WM_UNIT_PRESET_TEXT" val="添加目录项标题"/>
  <p:tag name="KSO_WM_UNIT_USESOURCEFORMAT_APPLY" val="1"/>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custom40481050_5*l_h_i*1_4_2"/>
  <p:tag name="KSO_WM_TEMPLATE_CATEGORY" val="custom"/>
  <p:tag name="KSO_WM_TEMPLATE_INDEX" val="40481050"/>
  <p:tag name="KSO_WM_UNIT_LAYERLEVEL" val="1_1_1"/>
  <p:tag name="KSO_WM_TAG_VERSION" val="3.0"/>
  <p:tag name="KSO_WM_BEAUTIFY_FLAG" val="#wm#"/>
  <p:tag name="KSO_WM_DIAGRAM_MAX_ITEMCNT" val="6"/>
  <p:tag name="KSO_WM_DIAGRAM_MIN_ITEMCNT" val="2"/>
  <p:tag name="KSO_WM_DIAGRAM_VIRTUALLY_FRAME" val="{&quot;height&quot;:386.81798087062225,&quot;left&quot;:185.1,&quot;top&quot;:102.2660095646889,&quot;width&quot;:600.3}"/>
  <p:tag name="KSO_WM_DIAGRAM_COLOR_MATCH_VALUE" val="{&quot;shape&quot;:{&quot;fill&quot;:{&quot;type&quot;:0},&quot;glow&quot;:{&quot;colorType&quot;:0},&quot;line&quot;:{&quot;solidLine&quot;:{&quot;brightness&quot;:0,&quot;colorType&quot;:1,&quot;foreColorIndex&quot;:5,&quot;transparency&quot;:0.8299999833106995},&quot;type&quot;:1},&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LINE_FORE_SCHEMECOLOR_INDEX" val="5"/>
  <p:tag name="KSO_WM_DIAGRAM_VERSION" val="3"/>
  <p:tag name="KSO_WM_DIAGRAM_COLOR_TRICK" val="1"/>
  <p:tag name="KSO_WM_DIAGRAM_COLOR_TEXT_CAN_REMOVE" val="n"/>
  <p:tag name="KSO_WM_UNIT_LINE_FILL_TYPE" val="2"/>
  <p:tag name="KSO_WM_UNIT_TEXT_FILL_FORE_SCHEMECOLOR_INDEX" val="13"/>
  <p:tag name="KSO_WM_UNIT_TEXT_FILL_TYPE" val="1"/>
  <p:tag name="KSO_WM_UNIT_USESOURCEFORMAT_APPLY" val="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l_h_i"/>
  <p:tag name="KSO_WM_UNIT_INDEX" val="1_5_1"/>
  <p:tag name="KSO_WM_UNIT_ID" val="custom40481050_5*l_h_i*1_5_1"/>
  <p:tag name="KSO_WM_TEMPLATE_CATEGORY" val="custom"/>
  <p:tag name="KSO_WM_TEMPLATE_INDEX" val="40481050"/>
  <p:tag name="KSO_WM_UNIT_LAYERLEVEL" val="1_1_1"/>
  <p:tag name="KSO_WM_TAG_VERSION" val="3.0"/>
  <p:tag name="KSO_WM_BEAUTIFY_FLAG" val="#wm#"/>
  <p:tag name="KSO_WM_DIAGRAM_GROUP_CODE" val="l1-1"/>
  <p:tag name="KSO_WM_DIAGRAM_MAX_ITEMCNT" val="6"/>
  <p:tag name="KSO_WM_DIAGRAM_MIN_ITEMCNT" val="2"/>
  <p:tag name="KSO_WM_DIAGRAM_VIRTUALLY_FRAME" val="{&quot;height&quot;:386.81798087062225,&quot;left&quot;:185.1,&quot;top&quot;:102.2660095646889,&quot;width&quot;:600.3}"/>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DIAGRAM_VERSION" val="3"/>
  <p:tag name="KSO_WM_DIAGRAM_COLOR_TRICK" val="1"/>
  <p:tag name="KSO_WM_DIAGRAM_COLOR_TEXT_CAN_REMOVE" val="n"/>
  <p:tag name="KSO_WM_UNIT_USESOURCEFORMAT_APPLY" val="1"/>
</p:tagLst>
</file>

<file path=ppt/tags/tag14.xml><?xml version="1.0" encoding="utf-8"?>
<p:tagLst xmlns:p="http://schemas.openxmlformats.org/presentationml/2006/main">
  <p:tag name="KSO_WM_UNIT_ISCONTENTSTITLE" val="0"/>
  <p:tag name="KSO_WM_UNIT_ISNUMDGMTITLE" val="0"/>
  <p:tag name="KSO_WM_UNIT_NOCLEAR" val="0"/>
  <p:tag name="KSO_WM_UNIT_HIGHLIGHT" val="0"/>
  <p:tag name="KSO_WM_UNIT_COMPATIBLE" val="0"/>
  <p:tag name="KSO_WM_UNIT_DIAGRAM_ISNUMVISUAL" val="0"/>
  <p:tag name="KSO_WM_UNIT_DIAGRAM_ISREFERUNIT" val="0"/>
  <p:tag name="KSO_WM_UNIT_TYPE" val="l_h_f"/>
  <p:tag name="KSO_WM_UNIT_INDEX" val="1_5_1"/>
  <p:tag name="KSO_WM_UNIT_ID" val="custom40481050_5*l_h_f*1_5_1"/>
  <p:tag name="KSO_WM_TEMPLATE_CATEGORY" val="custom"/>
  <p:tag name="KSO_WM_TEMPLATE_INDEX" val="40481050"/>
  <p:tag name="KSO_WM_UNIT_LAYERLEVEL" val="1_1_1"/>
  <p:tag name="KSO_WM_TAG_VERSION" val="3.0"/>
  <p:tag name="KSO_WM_BEAUTIFY_FLAG" val="#wm#"/>
  <p:tag name="KSO_WM_DIAGRAM_GROUP_CODE" val="l1-1"/>
  <p:tag name="KSO_WM_DIAGRAM_MAX_ITEMCNT" val="6"/>
  <p:tag name="KSO_WM_DIAGRAM_MIN_ITEMCNT" val="2"/>
  <p:tag name="KSO_WM_DIAGRAM_VIRTUALLY_FRAME" val="{&quot;height&quot;:386.81798087062225,&quot;left&quot;:185.1,&quot;top&quot;:102.2660095646889,&quot;width&quot;:600.3}"/>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TEXT_TYPE" val="1"/>
  <p:tag name="KSO_WM_UNIT_SUBTYPE" val="a"/>
  <p:tag name="KSO_WM_UNIT_TEXT_LAYER_COUNT" val="1"/>
  <p:tag name="KSO_WM_DIAGRAM_VERSION" val="3"/>
  <p:tag name="KSO_WM_DIAGRAM_COLOR_TRICK" val="1"/>
  <p:tag name="KSO_WM_DIAGRAM_COLOR_TEXT_CAN_REMOVE" val="n"/>
  <p:tag name="KSO_WM_UNIT_PRESET_TEXT" val="添加目录项标题"/>
  <p:tag name="KSO_WM_UNIT_USESOURCEFORMAT_APPLY" val="1"/>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5_2"/>
  <p:tag name="KSO_WM_UNIT_ID" val="custom40481050_5*l_h_i*1_5_2"/>
  <p:tag name="KSO_WM_TEMPLATE_CATEGORY" val="custom"/>
  <p:tag name="KSO_WM_TEMPLATE_INDEX" val="40481050"/>
  <p:tag name="KSO_WM_UNIT_LAYERLEVEL" val="1_1_1"/>
  <p:tag name="KSO_WM_TAG_VERSION" val="3.0"/>
  <p:tag name="KSO_WM_BEAUTIFY_FLAG" val="#wm#"/>
  <p:tag name="KSO_WM_DIAGRAM_MAX_ITEMCNT" val="6"/>
  <p:tag name="KSO_WM_DIAGRAM_MIN_ITEMCNT" val="2"/>
  <p:tag name="KSO_WM_DIAGRAM_VIRTUALLY_FRAME" val="{&quot;height&quot;:386.81798087062225,&quot;left&quot;:185.1,&quot;top&quot;:102.2660095646889,&quot;width&quot;:600.3}"/>
  <p:tag name="KSO_WM_DIAGRAM_COLOR_MATCH_VALUE" val="{&quot;shape&quot;:{&quot;fill&quot;:{&quot;type&quot;:0},&quot;glow&quot;:{&quot;colorType&quot;:0},&quot;line&quot;:{&quot;solidLine&quot;:{&quot;brightness&quot;:0,&quot;colorType&quot;:1,&quot;foreColorIndex&quot;:5,&quot;transparency&quot;:0.8299999833106995},&quot;type&quot;:1},&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LINE_FORE_SCHEMECOLOR_INDEX" val="5"/>
  <p:tag name="KSO_WM_DIAGRAM_VERSION" val="3"/>
  <p:tag name="KSO_WM_DIAGRAM_COLOR_TRICK" val="1"/>
  <p:tag name="KSO_WM_DIAGRAM_COLOR_TEXT_CAN_REMOVE" val="n"/>
  <p:tag name="KSO_WM_UNIT_LINE_FILL_TYPE" val="2"/>
  <p:tag name="KSO_WM_UNIT_TEXT_FILL_FORE_SCHEMECOLOR_INDEX" val="13"/>
  <p:tag name="KSO_WM_UNIT_TEXT_FILL_TYPE" val="1"/>
  <p:tag name="KSO_WM_UNIT_USESOURCEFORMAT_APPLY" val="1"/>
</p:tagLst>
</file>

<file path=ppt/tags/tag16.xml><?xml version="1.0" encoding="utf-8"?>
<p:tagLst xmlns:p="http://schemas.openxmlformats.org/presentationml/2006/main">
  <p:tag name="KSO_WM_DIAGRAM_VIRTUALLY_FRAME" val="{&quot;height&quot;:287.85,&quot;left&quot;:34.85,&quot;top&quot;:139.15,&quot;width&quot;:180.89992125984253}"/>
</p:tagLst>
</file>

<file path=ppt/tags/tag17.xml><?xml version="1.0" encoding="utf-8"?>
<p:tagLst xmlns:p="http://schemas.openxmlformats.org/presentationml/2006/main">
  <p:tag name="KSO_WM_DIAGRAM_VIRTUALLY_FRAME" val="{&quot;height&quot;:287.85,&quot;left&quot;:34.85,&quot;top&quot;:139.15,&quot;width&quot;:180.89992125984253}"/>
</p:tagLst>
</file>

<file path=ppt/tags/tag18.xml><?xml version="1.0" encoding="utf-8"?>
<p:tagLst xmlns:p="http://schemas.openxmlformats.org/presentationml/2006/main">
  <p:tag name="KSO_WM_DIAGRAM_VIRTUALLY_FRAME" val="{&quot;height&quot;:287.85,&quot;left&quot;:34.85,&quot;top&quot;:139.15,&quot;width&quot;:180.89992125984253}"/>
</p:tagLst>
</file>

<file path=ppt/tags/tag19.xml><?xml version="1.0" encoding="utf-8"?>
<p:tagLst xmlns:p="http://schemas.openxmlformats.org/presentationml/2006/main">
  <p:tag name="KSO_WM_DIAGRAM_VIRTUALLY_FRAME" val="{&quot;height&quot;:441.5,&quot;left&quot;:34.85,&quot;top&quot;:50.45,&quot;width&quot;:907.4}"/>
</p:tagLst>
</file>

<file path=ppt/tags/tag2.xml><?xml version="1.0" encoding="utf-8"?>
<p:tagLst xmlns:p="http://schemas.openxmlformats.org/presentationml/2006/main">
  <p:tag name="KSO_WM_UNIT_ISCONTENTSTITLE" val="0"/>
  <p:tag name="KSO_WM_UNIT_ISNUMDGMTITLE" val="0"/>
  <p:tag name="KSO_WM_UNIT_NOCLEAR" val="0"/>
  <p:tag name="KSO_WM_UNIT_HIGHLIGHT" val="0"/>
  <p:tag name="KSO_WM_UNIT_COMPATIBLE" val="0"/>
  <p:tag name="KSO_WM_UNIT_DIAGRAM_ISNUMVISUAL" val="0"/>
  <p:tag name="KSO_WM_UNIT_DIAGRAM_ISREFERUNIT" val="0"/>
  <p:tag name="KSO_WM_UNIT_TYPE" val="l_h_f"/>
  <p:tag name="KSO_WM_UNIT_INDEX" val="1_1_1"/>
  <p:tag name="KSO_WM_UNIT_ID" val="custom40481050_5*l_h_f*1_1_1"/>
  <p:tag name="KSO_WM_TEMPLATE_CATEGORY" val="custom"/>
  <p:tag name="KSO_WM_TEMPLATE_INDEX" val="40481050"/>
  <p:tag name="KSO_WM_UNIT_LAYERLEVEL" val="1_1_1"/>
  <p:tag name="KSO_WM_TAG_VERSION" val="3.0"/>
  <p:tag name="KSO_WM_BEAUTIFY_FLAG" val="#wm#"/>
  <p:tag name="KSO_WM_DIAGRAM_GROUP_CODE" val="l1-1"/>
  <p:tag name="KSO_WM_DIAGRAM_MAX_ITEMCNT" val="6"/>
  <p:tag name="KSO_WM_DIAGRAM_MIN_ITEMCNT" val="2"/>
  <p:tag name="KSO_WM_DIAGRAM_VIRTUALLY_FRAME" val="{&quot;height&quot;:386.81798087062225,&quot;left&quot;:185.1,&quot;top&quot;:102.2660095646889,&quot;width&quot;:600.3}"/>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TEXT_TYPE" val="1"/>
  <p:tag name="KSO_WM_UNIT_SUBTYPE" val="a"/>
  <p:tag name="KSO_WM_UNIT_TEXT_LAYER_COUNT" val="1"/>
  <p:tag name="KSO_WM_DIAGRAM_VERSION" val="3"/>
  <p:tag name="KSO_WM_DIAGRAM_COLOR_TRICK" val="1"/>
  <p:tag name="KSO_WM_DIAGRAM_COLOR_TEXT_CAN_REMOVE" val="n"/>
  <p:tag name="KSO_WM_UNIT_PRESET_TEXT" val="添加目录项标题"/>
  <p:tag name="KSO_WM_UNIT_USESOURCEFORMAT_APPLY" val="1"/>
</p:tagLst>
</file>

<file path=ppt/tags/tag20.xml><?xml version="1.0" encoding="utf-8"?>
<p:tagLst xmlns:p="http://schemas.openxmlformats.org/presentationml/2006/main">
  <p:tag name="KSO_WM_DIAGRAM_VIRTUALLY_FRAME" val="{&quot;height&quot;:441.5,&quot;left&quot;:34.85,&quot;top&quot;:50.45,&quot;width&quot;:907.4}"/>
</p:tagLst>
</file>

<file path=ppt/tags/tag21.xml><?xml version="1.0" encoding="utf-8"?>
<p:tagLst xmlns:p="http://schemas.openxmlformats.org/presentationml/2006/main">
  <p:tag name="KSO_WM_DIAGRAM_VIRTUALLY_FRAME" val="{&quot;height&quot;:441.5,&quot;left&quot;:34.85,&quot;top&quot;:50.45,&quot;width&quot;:907.4}"/>
</p:tagLst>
</file>

<file path=ppt/tags/tag22.xml><?xml version="1.0" encoding="utf-8"?>
<p:tagLst xmlns:p="http://schemas.openxmlformats.org/presentationml/2006/main">
  <p:tag name="KSO_WM_DIAGRAM_VIRTUALLY_FRAME" val="{&quot;height&quot;:441.5,&quot;left&quot;:34.85,&quot;top&quot;:50.45,&quot;width&quot;:907.4}"/>
</p:tagLst>
</file>

<file path=ppt/tags/tag23.xml><?xml version="1.0" encoding="utf-8"?>
<p:tagLst xmlns:p="http://schemas.openxmlformats.org/presentationml/2006/main">
  <p:tag name="KSO_WM_DIAGRAM_VIRTUALLY_FRAME" val="{&quot;height&quot;:441.5,&quot;left&quot;:34.85,&quot;top&quot;:50.45,&quot;width&quot;:907.4}"/>
</p:tagLst>
</file>

<file path=ppt/tags/tag24.xml><?xml version="1.0" encoding="utf-8"?>
<p:tagLst xmlns:p="http://schemas.openxmlformats.org/presentationml/2006/main">
  <p:tag name="KSO_WM_DIAGRAM_VIRTUALLY_FRAME" val="{&quot;height&quot;:441.5,&quot;left&quot;:34.85,&quot;top&quot;:50.45,&quot;width&quot;:907.4}"/>
</p:tagLst>
</file>

<file path=ppt/tags/tag25.xml><?xml version="1.0" encoding="utf-8"?>
<p:tagLst xmlns:p="http://schemas.openxmlformats.org/presentationml/2006/main">
  <p:tag name="KSO_WM_DIAGRAM_VIRTUALLY_FRAME" val="{&quot;height&quot;:441.5,&quot;left&quot;:34.85,&quot;top&quot;:50.45,&quot;width&quot;:907.4}"/>
</p:tagLst>
</file>

<file path=ppt/tags/tag26.xml><?xml version="1.0" encoding="utf-8"?>
<p:tagLst xmlns:p="http://schemas.openxmlformats.org/presentationml/2006/main">
  <p:tag name="KSO_WM_DIAGRAM_VIRTUALLY_FRAME" val="{&quot;height&quot;:441.5,&quot;left&quot;:34.85,&quot;top&quot;:50.45,&quot;width&quot;:907.4}"/>
</p:tagLst>
</file>

<file path=ppt/tags/tag27.xml><?xml version="1.0" encoding="utf-8"?>
<p:tagLst xmlns:p="http://schemas.openxmlformats.org/presentationml/2006/main">
  <p:tag name="KSO_WM_DIAGRAM_VIRTUALLY_FRAME" val="{&quot;height&quot;:441.5,&quot;left&quot;:34.85,&quot;top&quot;:50.45,&quot;width&quot;:907.4}"/>
</p:tagLst>
</file>

<file path=ppt/tags/tag28.xml><?xml version="1.0" encoding="utf-8"?>
<p:tagLst xmlns:p="http://schemas.openxmlformats.org/presentationml/2006/main">
  <p:tag name="KSO_WM_DIAGRAM_VIRTUALLY_FRAME" val="{&quot;height&quot;:441.5,&quot;left&quot;:34.85,&quot;top&quot;:50.45,&quot;width&quot;:907.4}"/>
</p:tagLst>
</file>

<file path=ppt/tags/tag29.xml><?xml version="1.0" encoding="utf-8"?>
<p:tagLst xmlns:p="http://schemas.openxmlformats.org/presentationml/2006/main">
  <p:tag name="KSO_WM_DIAGRAM_VIRTUALLY_FRAME" val="{&quot;height&quot;:441.5,&quot;left&quot;:34.85,&quot;top&quot;:50.45,&quot;width&quot;:907.4}"/>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custom40481050_5*l_h_i*1_1_2"/>
  <p:tag name="KSO_WM_TEMPLATE_CATEGORY" val="custom"/>
  <p:tag name="KSO_WM_TEMPLATE_INDEX" val="40481050"/>
  <p:tag name="KSO_WM_UNIT_LAYERLEVEL" val="1_1_1"/>
  <p:tag name="KSO_WM_TAG_VERSION" val="3.0"/>
  <p:tag name="KSO_WM_BEAUTIFY_FLAG" val="#wm#"/>
  <p:tag name="KSO_WM_DIAGRAM_MAX_ITEMCNT" val="6"/>
  <p:tag name="KSO_WM_DIAGRAM_MIN_ITEMCNT" val="2"/>
  <p:tag name="KSO_WM_DIAGRAM_VIRTUALLY_FRAME" val="{&quot;height&quot;:386.81798087062225,&quot;left&quot;:185.1,&quot;top&quot;:102.2660095646889,&quot;width&quot;:600.3}"/>
  <p:tag name="KSO_WM_DIAGRAM_COLOR_MATCH_VALUE" val="{&quot;shape&quot;:{&quot;fill&quot;:{&quot;type&quot;:0},&quot;glow&quot;:{&quot;colorType&quot;:0},&quot;line&quot;:{&quot;solidLine&quot;:{&quot;brightness&quot;:0,&quot;colorType&quot;:1,&quot;foreColorIndex&quot;:5,&quot;transparency&quot;:0.8299999833106995},&quot;type&quot;:1},&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LINE_FORE_SCHEMECOLOR_INDEX" val="5"/>
  <p:tag name="KSO_WM_DIAGRAM_VERSION" val="3"/>
  <p:tag name="KSO_WM_DIAGRAM_COLOR_TRICK" val="1"/>
  <p:tag name="KSO_WM_DIAGRAM_COLOR_TEXT_CAN_REMOVE" val="n"/>
  <p:tag name="KSO_WM_UNIT_LINE_FILL_TYPE" val="2"/>
  <p:tag name="KSO_WM_UNIT_TEXT_FILL_FORE_SCHEMECOLOR_INDEX" val="13"/>
  <p:tag name="KSO_WM_UNIT_TEXT_FILL_TYPE" val="1"/>
  <p:tag name="KSO_WM_UNIT_USESOURCEFORMAT_APPLY" val="1"/>
</p:tagLst>
</file>

<file path=ppt/tags/tag30.xml><?xml version="1.0" encoding="utf-8"?>
<p:tagLst xmlns:p="http://schemas.openxmlformats.org/presentationml/2006/main">
  <p:tag name="KSO_WM_DIAGRAM_VIRTUALLY_FRAME" val="{&quot;height&quot;:441.5,&quot;left&quot;:34.85,&quot;top&quot;:50.45,&quot;width&quot;:907.4}"/>
</p:tagLst>
</file>

<file path=ppt/tags/tag31.xml><?xml version="1.0" encoding="utf-8"?>
<p:tagLst xmlns:p="http://schemas.openxmlformats.org/presentationml/2006/main">
  <p:tag name="KSO_WM_UNIT_TABLE_BEAUTIFY" val="smartTable{0fe0a58e-b1b1-43ac-a82d-b366979e4c69}"/>
  <p:tag name="TABLE_ENDDRAG_ORIGIN_RECT" val="398*243"/>
  <p:tag name="TABLE_ENDDRAG_RECT" val="19*242*398*243"/>
</p:tagLst>
</file>

<file path=ppt/tags/tag32.xml><?xml version="1.0" encoding="utf-8"?>
<p:tagLst xmlns:p="http://schemas.openxmlformats.org/presentationml/2006/main">
  <p:tag name="KSO_WM_DIAGRAM_VIRTUALLY_FRAME" val="{&quot;height&quot;:177.05,&quot;left&quot;:19.75,&quot;top&quot;:52.5,&quot;width&quot;:910.25}"/>
</p:tagLst>
</file>

<file path=ppt/tags/tag33.xml><?xml version="1.0" encoding="utf-8"?>
<p:tagLst xmlns:p="http://schemas.openxmlformats.org/presentationml/2006/main">
  <p:tag name="KSO_WM_DIAGRAM_VIRTUALLY_FRAME" val="{&quot;height&quot;:177.05,&quot;left&quot;:19.75,&quot;top&quot;:52.5,&quot;width&quot;:910.25}"/>
</p:tagLst>
</file>

<file path=ppt/tags/tag34.xml><?xml version="1.0" encoding="utf-8"?>
<p:tagLst xmlns:p="http://schemas.openxmlformats.org/presentationml/2006/main">
  <p:tag name="KSO_WM_DIAGRAM_VIRTUALLY_FRAME" val="{&quot;height&quot;:177.05,&quot;left&quot;:19.75,&quot;top&quot;:52.5,&quot;width&quot;:910.25}"/>
</p:tagLst>
</file>

<file path=ppt/tags/tag35.xml><?xml version="1.0" encoding="utf-8"?>
<p:tagLst xmlns:p="http://schemas.openxmlformats.org/presentationml/2006/main">
  <p:tag name="KSO_WM_DIAGRAM_VIRTUALLY_FRAME" val="{&quot;height&quot;:177.05,&quot;left&quot;:19.75,&quot;top&quot;:52.5,&quot;width&quot;:910.25}"/>
</p:tagLst>
</file>

<file path=ppt/tags/tag36.xml><?xml version="1.0" encoding="utf-8"?>
<p:tagLst xmlns:p="http://schemas.openxmlformats.org/presentationml/2006/main">
  <p:tag name="KSO_WM_DIAGRAM_VIRTUALLY_FRAME" val="{&quot;height&quot;:177.05,&quot;left&quot;:19.75,&quot;top&quot;:52.5,&quot;width&quot;:910.25}"/>
</p:tagLst>
</file>

<file path=ppt/tags/tag37.xml><?xml version="1.0" encoding="utf-8"?>
<p:tagLst xmlns:p="http://schemas.openxmlformats.org/presentationml/2006/main">
  <p:tag name="KSO_WM_DIAGRAM_VIRTUALLY_FRAME" val="{&quot;height&quot;:177.05,&quot;left&quot;:19.75,&quot;top&quot;:52.5,&quot;width&quot;:910.25}"/>
</p:tagLst>
</file>

<file path=ppt/tags/tag38.xml><?xml version="1.0" encoding="utf-8"?>
<p:tagLst xmlns:p="http://schemas.openxmlformats.org/presentationml/2006/main">
  <p:tag name="KSO_WM_DIAGRAM_VIRTUALLY_FRAME" val="{&quot;height&quot;:385.7,&quot;left&quot;:20.8,&quot;top&quot;:59.9,&quot;width&quot;:928.8}"/>
</p:tagLst>
</file>

<file path=ppt/tags/tag39.xml><?xml version="1.0" encoding="utf-8"?>
<p:tagLst xmlns:p="http://schemas.openxmlformats.org/presentationml/2006/main">
  <p:tag name="KSO_WM_DIAGRAM_VIRTUALLY_FRAME" val="{&quot;height&quot;:385.7,&quot;left&quot;:20.8,&quot;top&quot;:59.9,&quot;width&quot;:928.8}"/>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l_h_i"/>
  <p:tag name="KSO_WM_UNIT_INDEX" val="1_2_1"/>
  <p:tag name="KSO_WM_UNIT_ID" val="custom40481050_5*l_h_i*1_2_1"/>
  <p:tag name="KSO_WM_TEMPLATE_CATEGORY" val="custom"/>
  <p:tag name="KSO_WM_TEMPLATE_INDEX" val="40481050"/>
  <p:tag name="KSO_WM_UNIT_LAYERLEVEL" val="1_1_1"/>
  <p:tag name="KSO_WM_TAG_VERSION" val="3.0"/>
  <p:tag name="KSO_WM_BEAUTIFY_FLAG" val="#wm#"/>
  <p:tag name="KSO_WM_DIAGRAM_GROUP_CODE" val="l1-1"/>
  <p:tag name="KSO_WM_DIAGRAM_MAX_ITEMCNT" val="6"/>
  <p:tag name="KSO_WM_DIAGRAM_MIN_ITEMCNT" val="2"/>
  <p:tag name="KSO_WM_DIAGRAM_VIRTUALLY_FRAME" val="{&quot;height&quot;:386.81798087062225,&quot;left&quot;:185.1,&quot;top&quot;:102.2660095646889,&quot;width&quot;:600.3}"/>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DIAGRAM_VERSION" val="3"/>
  <p:tag name="KSO_WM_DIAGRAM_COLOR_TRICK" val="1"/>
  <p:tag name="KSO_WM_DIAGRAM_COLOR_TEXT_CAN_REMOVE" val="n"/>
  <p:tag name="KSO_WM_UNIT_USESOURCEFORMAT_APPLY" val="1"/>
</p:tagLst>
</file>

<file path=ppt/tags/tag40.xml><?xml version="1.0" encoding="utf-8"?>
<p:tagLst xmlns:p="http://schemas.openxmlformats.org/presentationml/2006/main">
  <p:tag name="KSO_WM_DIAGRAM_VIRTUALLY_FRAME" val="{&quot;height&quot;:385.7,&quot;left&quot;:20.8,&quot;top&quot;:59.9,&quot;width&quot;:928.8}"/>
</p:tagLst>
</file>

<file path=ppt/tags/tag41.xml><?xml version="1.0" encoding="utf-8"?>
<p:tagLst xmlns:p="http://schemas.openxmlformats.org/presentationml/2006/main">
  <p:tag name="KSO_WM_DIAGRAM_VIRTUALLY_FRAME" val="{&quot;height&quot;:385.7,&quot;left&quot;:20.8,&quot;top&quot;:59.9,&quot;width&quot;:928.8}"/>
</p:tagLst>
</file>

<file path=ppt/tags/tag42.xml><?xml version="1.0" encoding="utf-8"?>
<p:tagLst xmlns:p="http://schemas.openxmlformats.org/presentationml/2006/main">
  <p:tag name="KSO_WM_DIAGRAM_VIRTUALLY_FRAME" val="{&quot;height&quot;:385.7,&quot;left&quot;:20.8,&quot;top&quot;:59.9,&quot;width&quot;:928.8}"/>
</p:tagLst>
</file>

<file path=ppt/tags/tag43.xml><?xml version="1.0" encoding="utf-8"?>
<p:tagLst xmlns:p="http://schemas.openxmlformats.org/presentationml/2006/main">
  <p:tag name="KSO_WM_DIAGRAM_VIRTUALLY_FRAME" val="{&quot;height&quot;:385.7,&quot;left&quot;:20.8,&quot;top&quot;:59.9,&quot;width&quot;:928.8}"/>
</p:tagLst>
</file>

<file path=ppt/tags/tag44.xml><?xml version="1.0" encoding="utf-8"?>
<p:tagLst xmlns:p="http://schemas.openxmlformats.org/presentationml/2006/main">
  <p:tag name="KSO_WM_DIAGRAM_VIRTUALLY_FRAME" val="{&quot;height&quot;:308.3,&quot;left&quot;:20.7,&quot;top&quot;:68.95,&quot;width&quot;:895.05}"/>
</p:tagLst>
</file>

<file path=ppt/tags/tag45.xml><?xml version="1.0" encoding="utf-8"?>
<p:tagLst xmlns:p="http://schemas.openxmlformats.org/presentationml/2006/main">
  <p:tag name="KSO_WM_DIAGRAM_VIRTUALLY_FRAME" val="{&quot;height&quot;:308.3,&quot;left&quot;:20.7,&quot;top&quot;:68.95,&quot;width&quot;:895.05}"/>
</p:tagLst>
</file>

<file path=ppt/tags/tag46.xml><?xml version="1.0" encoding="utf-8"?>
<p:tagLst xmlns:p="http://schemas.openxmlformats.org/presentationml/2006/main">
  <p:tag name="KSO_WM_DIAGRAM_VIRTUALLY_FRAME" val="{&quot;height&quot;:308.3,&quot;left&quot;:20.7,&quot;top&quot;:68.95,&quot;width&quot;:895.05}"/>
</p:tagLst>
</file>

<file path=ppt/tags/tag47.xml><?xml version="1.0" encoding="utf-8"?>
<p:tagLst xmlns:p="http://schemas.openxmlformats.org/presentationml/2006/main">
  <p:tag name="KSO_WM_DIAGRAM_VIRTUALLY_FRAME" val="{&quot;height&quot;:308.3,&quot;left&quot;:20.7,&quot;top&quot;:68.95,&quot;width&quot;:895.05}"/>
</p:tagLst>
</file>

<file path=ppt/tags/tag48.xml><?xml version="1.0" encoding="utf-8"?>
<p:tagLst xmlns:p="http://schemas.openxmlformats.org/presentationml/2006/main">
  <p:tag name="KSO_WM_DIAGRAM_VIRTUALLY_FRAME" val="{&quot;height&quot;:308.3,&quot;left&quot;:20.7,&quot;top&quot;:68.95,&quot;width&quot;:895.05}"/>
</p:tagLst>
</file>

<file path=ppt/tags/tag49.xml><?xml version="1.0" encoding="utf-8"?>
<p:tagLst xmlns:p="http://schemas.openxmlformats.org/presentationml/2006/main">
  <p:tag name="KSO_WM_DIAGRAM_VIRTUALLY_FRAME" val="{&quot;height&quot;:308.3,&quot;left&quot;:20.7,&quot;top&quot;:68.95,&quot;width&quot;:895.05}"/>
</p:tagLst>
</file>

<file path=ppt/tags/tag5.xml><?xml version="1.0" encoding="utf-8"?>
<p:tagLst xmlns:p="http://schemas.openxmlformats.org/presentationml/2006/main">
  <p:tag name="KSO_WM_UNIT_ISCONTENTSTITLE" val="0"/>
  <p:tag name="KSO_WM_UNIT_ISNUMDGMTITLE" val="0"/>
  <p:tag name="KSO_WM_UNIT_NOCLEAR" val="0"/>
  <p:tag name="KSO_WM_UNIT_HIGHLIGHT" val="0"/>
  <p:tag name="KSO_WM_UNIT_COMPATIBLE" val="0"/>
  <p:tag name="KSO_WM_UNIT_DIAGRAM_ISNUMVISUAL" val="0"/>
  <p:tag name="KSO_WM_UNIT_DIAGRAM_ISREFERUNIT" val="0"/>
  <p:tag name="KSO_WM_UNIT_TYPE" val="l_h_f"/>
  <p:tag name="KSO_WM_UNIT_INDEX" val="1_2_1"/>
  <p:tag name="KSO_WM_UNIT_ID" val="custom40481050_5*l_h_f*1_2_1"/>
  <p:tag name="KSO_WM_TEMPLATE_CATEGORY" val="custom"/>
  <p:tag name="KSO_WM_TEMPLATE_INDEX" val="40481050"/>
  <p:tag name="KSO_WM_UNIT_LAYERLEVEL" val="1_1_1"/>
  <p:tag name="KSO_WM_TAG_VERSION" val="3.0"/>
  <p:tag name="KSO_WM_BEAUTIFY_FLAG" val="#wm#"/>
  <p:tag name="KSO_WM_DIAGRAM_GROUP_CODE" val="l1-1"/>
  <p:tag name="KSO_WM_DIAGRAM_MAX_ITEMCNT" val="6"/>
  <p:tag name="KSO_WM_DIAGRAM_MIN_ITEMCNT" val="2"/>
  <p:tag name="KSO_WM_DIAGRAM_VIRTUALLY_FRAME" val="{&quot;height&quot;:386.81798087062225,&quot;left&quot;:185.1,&quot;top&quot;:102.2660095646889,&quot;width&quot;:600.3}"/>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TEXT_TYPE" val="1"/>
  <p:tag name="KSO_WM_UNIT_SUBTYPE" val="a"/>
  <p:tag name="KSO_WM_UNIT_TEXT_LAYER_COUNT" val="1"/>
  <p:tag name="KSO_WM_DIAGRAM_VERSION" val="3"/>
  <p:tag name="KSO_WM_DIAGRAM_COLOR_TRICK" val="1"/>
  <p:tag name="KSO_WM_DIAGRAM_COLOR_TEXT_CAN_REMOVE" val="n"/>
  <p:tag name="KSO_WM_UNIT_PRESET_TEXT" val="添加目录项标题"/>
  <p:tag name="KSO_WM_UNIT_USESOURCEFORMAT_APPLY" val="1"/>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31676_3*l_h_i*1_2_2"/>
  <p:tag name="KSO_WM_TEMPLATE_CATEGORY" val="diagram"/>
  <p:tag name="KSO_WM_TEMPLATE_INDEX" val="20231676"/>
  <p:tag name="KSO_WM_UNIT_LAYERLEVEL" val="1_1_1"/>
  <p:tag name="KSO_WM_TAG_VERSION" val="3.0"/>
  <p:tag name="KSO_WM_DIAGRAM_VERSION" val="3"/>
  <p:tag name="KSO_WM_DIAGRAM_COLOR_TRICK" val="1"/>
  <p:tag name="KSO_WM_DIAGRAM_COLOR_TEXT_CAN_REMOVE" val="n"/>
  <p:tag name="KSO_WM_DIAGRAM_MAX_ITEMCNT" val="6"/>
  <p:tag name="KSO_WM_DIAGRAM_MIN_ITEMCNT" val="2"/>
  <p:tag name="KSO_WM_DIAGRAM_VIRTUALLY_FRAME" val="{&quot;height&quot;:441.35,&quot;left&quot;:39.125006103515624,&quot;top&quot;:77.85,&quot;width&quot;:886.1249938964844}"/>
  <p:tag name="KSO_WM_DIAGRAM_COLOR_MATCH_VALUE" val="{&quot;shape&quot;:{&quot;fill&quot;:{&quot;gradient&quot;:[{&quot;brightness&quot;:0,&quot;colorType&quot;:1,&quot;foreColorIndex&quot;:5,&quot;pos&quot;:0,&quot;transparency&quot;:1},{&quot;brightness&quot;:0,&quot;colorType&quot;:1,&quot;foreColorIndex&quot;:5,&quot;pos&quot;:0.800000011920929,&quot;transparency&quot;:0.9200000166893005}],&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3"/>
  <p:tag name="KSO_WM_DIAGRAM_USE_COLOR_VALUE" val="{&quot;color_scheme&quot;:1,&quot;color_type&quot;:1,&quot;theme_color_indexes&quot;:[5,6,5,6,5,6]}"/>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20231676_3*l_h_i*1_4_2"/>
  <p:tag name="KSO_WM_TEMPLATE_CATEGORY" val="diagram"/>
  <p:tag name="KSO_WM_TEMPLATE_INDEX" val="20231676"/>
  <p:tag name="KSO_WM_UNIT_LAYERLEVEL" val="1_1_1"/>
  <p:tag name="KSO_WM_TAG_VERSION" val="3.0"/>
  <p:tag name="KSO_WM_DIAGRAM_VERSION" val="3"/>
  <p:tag name="KSO_WM_DIAGRAM_COLOR_TRICK" val="1"/>
  <p:tag name="KSO_WM_DIAGRAM_COLOR_TEXT_CAN_REMOVE" val="n"/>
  <p:tag name="KSO_WM_DIAGRAM_MAX_ITEMCNT" val="6"/>
  <p:tag name="KSO_WM_DIAGRAM_MIN_ITEMCNT" val="2"/>
  <p:tag name="KSO_WM_DIAGRAM_VIRTUALLY_FRAME" val="{&quot;height&quot;:441.35,&quot;left&quot;:39.125006103515624,&quot;top&quot;:77.85,&quot;width&quot;:886.1249938964844}"/>
  <p:tag name="KSO_WM_DIAGRAM_COLOR_MATCH_VALUE" val="{&quot;shape&quot;:{&quot;fill&quot;:{&quot;gradient&quot;:[{&quot;brightness&quot;:0,&quot;colorType&quot;:1,&quot;foreColorIndex&quot;:5,&quot;pos&quot;:0,&quot;transparency&quot;:1},{&quot;brightness&quot;:0,&quot;colorType&quot;:1,&quot;foreColorIndex&quot;:5,&quot;pos&quot;:0.800000011920929,&quot;transparency&quot;:0.9200000166893005}],&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3"/>
  <p:tag name="KSO_WM_DIAGRAM_USE_COLOR_VALUE" val="{&quot;color_scheme&quot;:1,&quot;color_type&quot;:1,&quot;theme_color_indexes&quot;:[5,6,5,6,5,6]}"/>
</p:tagLst>
</file>

<file path=ppt/tags/tag52.xml><?xml version="1.0" encoding="utf-8"?>
<p:tagLst xmlns:p="http://schemas.openxmlformats.org/presentationml/2006/main">
  <p:tag name="KSO_WM_UNIT_ISCONTENTSTITLE" val="0"/>
  <p:tag name="KSO_WM_UNIT_ISNUMDGMTITLE" val="0"/>
  <p:tag name="KSO_WM_UNIT_NOCLEAR" val="0"/>
  <p:tag name="KSO_WM_UNIT_HIGHLIGHT" val="0"/>
  <p:tag name="KSO_WM_UNIT_COMPATIBLE" val="0"/>
  <p:tag name="KSO_WM_UNIT_DIAGRAM_ISNUMVISUAL" val="0"/>
  <p:tag name="KSO_WM_UNIT_DIAGRAM_ISREFERUNIT" val="0"/>
  <p:tag name="KSO_WM_DIAGRAM_GROUP_CODE" val="l1-1"/>
  <p:tag name="KSO_WM_UNIT_TYPE" val="l_h_a"/>
  <p:tag name="KSO_WM_UNIT_INDEX" val="1_1_1"/>
  <p:tag name="KSO_WM_UNIT_ID" val="diagram20231676_3*l_h_a*1_1_1"/>
  <p:tag name="KSO_WM_TEMPLATE_CATEGORY" val="diagram"/>
  <p:tag name="KSO_WM_TEMPLATE_INDEX" val="20231676"/>
  <p:tag name="KSO_WM_UNIT_LAYERLEVEL" val="1_1_1"/>
  <p:tag name="KSO_WM_TAG_VERSION" val="3.0"/>
  <p:tag name="KSO_WM_DIAGRAM_VERSION" val="3"/>
  <p:tag name="KSO_WM_DIAGRAM_COLOR_TRICK" val="1"/>
  <p:tag name="KSO_WM_DIAGRAM_COLOR_TEXT_CAN_REMOVE" val="n"/>
  <p:tag name="KSO_WM_DIAGRAM_MAX_ITEMCNT" val="6"/>
  <p:tag name="KSO_WM_DIAGRAM_MIN_ITEMCNT" val="2"/>
  <p:tag name="KSO_WM_DIAGRAM_VIRTUALLY_FRAME" val="{&quot;height&quot;:473.64992125984253,&quot;left&quot;:10.025006103515626,&quot;top&quot;:57.55007874015748,&quot;width&quot;:943.1249938964844}"/>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BEAUTIFY_FLAG" val="#wm#"/>
  <p:tag name="KSO_WM_UNIT_PRESET_TEXT" val="单击添加项标题"/>
  <p:tag name="KSO_WM_UNIT_TEXT_FILL_FORE_SCHEMECOLOR_INDEX" val="1"/>
  <p:tag name="KSO_WM_UNIT_TEXT_FILL_TYPE" val="1"/>
  <p:tag name="KSO_WM_DIAGRAM_USE_COLOR_VALUE" val="{&quot;color_scheme&quot;:1,&quot;color_type&quot;:1,&quot;theme_color_indexes&quot;:[5,6,5,6,5,6]}"/>
</p:tagLst>
</file>

<file path=ppt/tags/tag53.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31676_3*l_h_f*1_1_1"/>
  <p:tag name="KSO_WM_TEMPLATE_CATEGORY" val="diagram"/>
  <p:tag name="KSO_WM_TEMPLATE_INDEX" val="20231676"/>
  <p:tag name="KSO_WM_UNIT_LAYERLEVEL" val="1_1_1"/>
  <p:tag name="KSO_WM_TAG_VERSION" val="3.0"/>
  <p:tag name="KSO_WM_DIAGRAM_VERSION" val="3"/>
  <p:tag name="KSO_WM_DIAGRAM_COLOR_TRICK" val="1"/>
  <p:tag name="KSO_WM_DIAGRAM_COLOR_TEXT_CAN_REMOVE" val="n"/>
  <p:tag name="KSO_WM_DIAGRAM_MAX_ITEMCNT" val="6"/>
  <p:tag name="KSO_WM_DIAGRAM_MIN_ITEMCNT" val="2"/>
  <p:tag name="KSO_WM_DIAGRAM_VIRTUALLY_FRAME" val="{&quot;height&quot;:473.64992125984253,&quot;left&quot;:10.025006103515626,&quot;top&quot;:57.55007874015748,&quot;width&quot;:943.1249938964844}"/>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BEAUTIFY_FLAG" val="#wm#"/>
  <p:tag name="KSO_WM_UNIT_PRESET_TEXT" val="单击此处添加你的正文具体内容，请尽量言简意赅地阐述你的内容观点。"/>
  <p:tag name="KSO_WM_UNIT_TEXT_FILL_FORE_SCHEMECOLOR_INDEX" val="1"/>
  <p:tag name="KSO_WM_UNIT_TEXT_FILL_TYPE" val="1"/>
  <p:tag name="KSO_WM_DIAGRAM_USE_COLOR_VALUE" val="{&quot;color_scheme&quot;:1,&quot;color_type&quot;:1,&quot;theme_color_indexes&quot;:[5,6,5,6,5,6]}"/>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31676_3*l_h_i*1_2_2"/>
  <p:tag name="KSO_WM_TEMPLATE_CATEGORY" val="diagram"/>
  <p:tag name="KSO_WM_TEMPLATE_INDEX" val="20231676"/>
  <p:tag name="KSO_WM_UNIT_LAYERLEVEL" val="1_1_1"/>
  <p:tag name="KSO_WM_TAG_VERSION" val="3.0"/>
  <p:tag name="KSO_WM_DIAGRAM_VERSION" val="3"/>
  <p:tag name="KSO_WM_DIAGRAM_COLOR_TRICK" val="1"/>
  <p:tag name="KSO_WM_DIAGRAM_COLOR_TEXT_CAN_REMOVE" val="n"/>
  <p:tag name="KSO_WM_DIAGRAM_MAX_ITEMCNT" val="6"/>
  <p:tag name="KSO_WM_DIAGRAM_MIN_ITEMCNT" val="2"/>
  <p:tag name="KSO_WM_DIAGRAM_VIRTUALLY_FRAME" val="{&quot;height&quot;:473.64992125984253,&quot;left&quot;:10.025006103515626,&quot;top&quot;:57.55007874015748,&quot;width&quot;:943.1249938964844}"/>
  <p:tag name="KSO_WM_DIAGRAM_COLOR_MATCH_VALUE" val="{&quot;shape&quot;:{&quot;fill&quot;:{&quot;gradient&quot;:[{&quot;brightness&quot;:0,&quot;colorType&quot;:1,&quot;foreColorIndex&quot;:5,&quot;pos&quot;:0,&quot;transparency&quot;:1},{&quot;brightness&quot;:0,&quot;colorType&quot;:1,&quot;foreColorIndex&quot;:5,&quot;pos&quot;:0.800000011920929,&quot;transparency&quot;:0.9200000166893005}],&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3"/>
  <p:tag name="KSO_WM_DIAGRAM_USE_COLOR_VALUE" val="{&quot;color_scheme&quot;:1,&quot;color_type&quot;:1,&quot;theme_color_indexes&quot;:[5,6,5,6,5,6]}"/>
</p:tagLst>
</file>

<file path=ppt/tags/tag55.xml><?xml version="1.0" encoding="utf-8"?>
<p:tagLst xmlns:p="http://schemas.openxmlformats.org/presentationml/2006/main">
  <p:tag name="KSO_WM_UNIT_ISCONTENTSTITLE" val="0"/>
  <p:tag name="KSO_WM_UNIT_ISNUMDGMTITLE" val="0"/>
  <p:tag name="KSO_WM_UNIT_NOCLEAR" val="0"/>
  <p:tag name="KSO_WM_UNIT_HIGHLIGHT" val="0"/>
  <p:tag name="KSO_WM_UNIT_COMPATIBLE" val="0"/>
  <p:tag name="KSO_WM_UNIT_DIAGRAM_ISNUMVISUAL" val="0"/>
  <p:tag name="KSO_WM_UNIT_DIAGRAM_ISREFERUNIT" val="0"/>
  <p:tag name="KSO_WM_DIAGRAM_GROUP_CODE" val="l1-1"/>
  <p:tag name="KSO_WM_UNIT_TYPE" val="l_h_a"/>
  <p:tag name="KSO_WM_UNIT_INDEX" val="1_2_1"/>
  <p:tag name="KSO_WM_UNIT_ID" val="diagram20231676_3*l_h_a*1_2_1"/>
  <p:tag name="KSO_WM_TEMPLATE_CATEGORY" val="diagram"/>
  <p:tag name="KSO_WM_TEMPLATE_INDEX" val="20231676"/>
  <p:tag name="KSO_WM_UNIT_LAYERLEVEL" val="1_1_1"/>
  <p:tag name="KSO_WM_TAG_VERSION" val="3.0"/>
  <p:tag name="KSO_WM_DIAGRAM_VERSION" val="3"/>
  <p:tag name="KSO_WM_DIAGRAM_COLOR_TRICK" val="1"/>
  <p:tag name="KSO_WM_DIAGRAM_COLOR_TEXT_CAN_REMOVE" val="n"/>
  <p:tag name="KSO_WM_DIAGRAM_MAX_ITEMCNT" val="6"/>
  <p:tag name="KSO_WM_DIAGRAM_MIN_ITEMCNT" val="2"/>
  <p:tag name="KSO_WM_DIAGRAM_VIRTUALLY_FRAME" val="{&quot;height&quot;:473.64992125984253,&quot;left&quot;:10.025006103515626,&quot;top&quot;:57.55007874015748,&quot;width&quot;:943.1249938964844}"/>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BEAUTIFY_FLAG" val="#wm#"/>
  <p:tag name="KSO_WM_UNIT_PRESET_TEXT" val="单击添加项标题"/>
  <p:tag name="KSO_WM_UNIT_TEXT_FILL_FORE_SCHEMECOLOR_INDEX" val="1"/>
  <p:tag name="KSO_WM_UNIT_TEXT_FILL_TYPE" val="1"/>
  <p:tag name="KSO_WM_DIAGRAM_USE_COLOR_VALUE" val="{&quot;color_scheme&quot;:1,&quot;color_type&quot;:1,&quot;theme_color_indexes&quot;:[5,6,5,6,5,6]}"/>
</p:tagLst>
</file>

<file path=ppt/tags/tag56.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31676_3*l_h_f*1_2_1"/>
  <p:tag name="KSO_WM_TEMPLATE_CATEGORY" val="diagram"/>
  <p:tag name="KSO_WM_TEMPLATE_INDEX" val="20231676"/>
  <p:tag name="KSO_WM_UNIT_LAYERLEVEL" val="1_1_1"/>
  <p:tag name="KSO_WM_TAG_VERSION" val="3.0"/>
  <p:tag name="KSO_WM_DIAGRAM_VERSION" val="3"/>
  <p:tag name="KSO_WM_DIAGRAM_COLOR_TRICK" val="1"/>
  <p:tag name="KSO_WM_DIAGRAM_COLOR_TEXT_CAN_REMOVE" val="n"/>
  <p:tag name="KSO_WM_DIAGRAM_MAX_ITEMCNT" val="6"/>
  <p:tag name="KSO_WM_DIAGRAM_MIN_ITEMCNT" val="2"/>
  <p:tag name="KSO_WM_DIAGRAM_VIRTUALLY_FRAME" val="{&quot;height&quot;:473.64992125984253,&quot;left&quot;:10.025006103515626,&quot;top&quot;:57.55007874015748,&quot;width&quot;:943.1249938964844}"/>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BEAUTIFY_FLAG" val="#wm#"/>
  <p:tag name="KSO_WM_UNIT_PRESET_TEXT" val="请单击此处输入你的正文具体内容，文字是您思想的重要提炼，为了最终演示发布的良好效果。"/>
  <p:tag name="KSO_WM_UNIT_TEXT_FILL_FORE_SCHEMECOLOR_INDEX" val="1"/>
  <p:tag name="KSO_WM_UNIT_TEXT_FILL_TYPE" val="1"/>
  <p:tag name="KSO_WM_DIAGRAM_USE_COLOR_VALUE" val="{&quot;color_scheme&quot;:1,&quot;color_type&quot;:1,&quot;theme_color_indexes&quot;:[5,6,5,6,5,6]}"/>
</p:tagLst>
</file>

<file path=ppt/tags/tag57.xml><?xml version="1.0" encoding="utf-8"?>
<p:tagLst xmlns:p="http://schemas.openxmlformats.org/presentationml/2006/main">
  <p:tag name="KSO_WM_UNIT_ISCONTENTSTITLE" val="0"/>
  <p:tag name="KSO_WM_UNIT_ISNUMDGMTITLE" val="0"/>
  <p:tag name="KSO_WM_UNIT_NOCLEAR" val="0"/>
  <p:tag name="KSO_WM_UNIT_HIGHLIGHT" val="0"/>
  <p:tag name="KSO_WM_UNIT_COMPATIBLE" val="0"/>
  <p:tag name="KSO_WM_UNIT_DIAGRAM_ISNUMVISUAL" val="0"/>
  <p:tag name="KSO_WM_UNIT_DIAGRAM_ISREFERUNIT" val="0"/>
  <p:tag name="KSO_WM_DIAGRAM_GROUP_CODE" val="l1-1"/>
  <p:tag name="KSO_WM_UNIT_TYPE" val="l_h_a"/>
  <p:tag name="KSO_WM_UNIT_INDEX" val="1_3_1"/>
  <p:tag name="KSO_WM_UNIT_ID" val="diagram20231676_3*l_h_a*1_3_1"/>
  <p:tag name="KSO_WM_TEMPLATE_CATEGORY" val="diagram"/>
  <p:tag name="KSO_WM_TEMPLATE_INDEX" val="20231676"/>
  <p:tag name="KSO_WM_UNIT_LAYERLEVEL" val="1_1_1"/>
  <p:tag name="KSO_WM_TAG_VERSION" val="3.0"/>
  <p:tag name="KSO_WM_DIAGRAM_VERSION" val="3"/>
  <p:tag name="KSO_WM_DIAGRAM_COLOR_TRICK" val="1"/>
  <p:tag name="KSO_WM_DIAGRAM_COLOR_TEXT_CAN_REMOVE" val="n"/>
  <p:tag name="KSO_WM_DIAGRAM_MAX_ITEMCNT" val="6"/>
  <p:tag name="KSO_WM_DIAGRAM_MIN_ITEMCNT" val="2"/>
  <p:tag name="KSO_WM_DIAGRAM_VIRTUALLY_FRAME" val="{&quot;height&quot;:473.64992125984253,&quot;left&quot;:10.025006103515626,&quot;top&quot;:57.55007874015748,&quot;width&quot;:943.1249938964844}"/>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BEAUTIFY_FLAG" val="#wm#"/>
  <p:tag name="KSO_WM_UNIT_PRESET_TEXT" val="单击添加项标题"/>
  <p:tag name="KSO_WM_UNIT_TEXT_FILL_FORE_SCHEMECOLOR_INDEX" val="1"/>
  <p:tag name="KSO_WM_UNIT_TEXT_FILL_TYPE" val="1"/>
  <p:tag name="KSO_WM_DIAGRAM_USE_COLOR_VALUE" val="{&quot;color_scheme&quot;:1,&quot;color_type&quot;:1,&quot;theme_color_indexes&quot;:[5,6,5,6,5,6]}"/>
</p:tagLst>
</file>

<file path=ppt/tags/tag58.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231676_3*l_h_f*1_3_1"/>
  <p:tag name="KSO_WM_TEMPLATE_CATEGORY" val="diagram"/>
  <p:tag name="KSO_WM_TEMPLATE_INDEX" val="20231676"/>
  <p:tag name="KSO_WM_UNIT_LAYERLEVEL" val="1_1_1"/>
  <p:tag name="KSO_WM_TAG_VERSION" val="3.0"/>
  <p:tag name="KSO_WM_DIAGRAM_VERSION" val="3"/>
  <p:tag name="KSO_WM_DIAGRAM_COLOR_TRICK" val="1"/>
  <p:tag name="KSO_WM_DIAGRAM_COLOR_TEXT_CAN_REMOVE" val="n"/>
  <p:tag name="KSO_WM_DIAGRAM_MAX_ITEMCNT" val="6"/>
  <p:tag name="KSO_WM_DIAGRAM_MIN_ITEMCNT" val="2"/>
  <p:tag name="KSO_WM_DIAGRAM_VIRTUALLY_FRAME" val="{&quot;height&quot;:473.64992125984253,&quot;left&quot;:10.025006103515626,&quot;top&quot;:57.55007874015748,&quot;width&quot;:943.1249938964844}"/>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BEAUTIFY_FLAG" val="#wm#"/>
  <p:tag name="KSO_WM_UNIT_PRESET_TEXT" val="请单击此处输入你的正文具体内容，文字是您思想的重要提炼，为了最终演示发布的良好效果。"/>
  <p:tag name="KSO_WM_UNIT_TEXT_FILL_FORE_SCHEMECOLOR_INDEX" val="1"/>
  <p:tag name="KSO_WM_UNIT_TEXT_FILL_TYPE" val="1"/>
  <p:tag name="KSO_WM_DIAGRAM_USE_COLOR_VALUE" val="{&quot;color_scheme&quot;:1,&quot;color_type&quot;:1,&quot;theme_color_indexes&quot;:[5,6,5,6,5,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20231676_3*l_h_i*1_4_2"/>
  <p:tag name="KSO_WM_TEMPLATE_CATEGORY" val="diagram"/>
  <p:tag name="KSO_WM_TEMPLATE_INDEX" val="20231676"/>
  <p:tag name="KSO_WM_UNIT_LAYERLEVEL" val="1_1_1"/>
  <p:tag name="KSO_WM_TAG_VERSION" val="3.0"/>
  <p:tag name="KSO_WM_DIAGRAM_VERSION" val="3"/>
  <p:tag name="KSO_WM_DIAGRAM_COLOR_TRICK" val="1"/>
  <p:tag name="KSO_WM_DIAGRAM_COLOR_TEXT_CAN_REMOVE" val="n"/>
  <p:tag name="KSO_WM_DIAGRAM_MAX_ITEMCNT" val="6"/>
  <p:tag name="KSO_WM_DIAGRAM_MIN_ITEMCNT" val="2"/>
  <p:tag name="KSO_WM_DIAGRAM_VIRTUALLY_FRAME" val="{&quot;height&quot;:473.64992125984253,&quot;left&quot;:10.025006103515626,&quot;top&quot;:57.55007874015748,&quot;width&quot;:943.1249938964844}"/>
  <p:tag name="KSO_WM_DIAGRAM_COLOR_MATCH_VALUE" val="{&quot;shape&quot;:{&quot;fill&quot;:{&quot;gradient&quot;:[{&quot;brightness&quot;:0,&quot;colorType&quot;:1,&quot;foreColorIndex&quot;:5,&quot;pos&quot;:0,&quot;transparency&quot;:1},{&quot;brightness&quot;:0,&quot;colorType&quot;:1,&quot;foreColorIndex&quot;:5,&quot;pos&quot;:0.800000011920929,&quot;transparency&quot;:0.9200000166893005}],&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3"/>
  <p:tag name="KSO_WM_DIAGRAM_USE_COLOR_VALUE" val="{&quot;color_scheme&quot;:1,&quot;color_type&quot;:1,&quot;theme_color_indexes&quot;:[5,6,5,6,5,6]}"/>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custom40481050_5*l_h_i*1_2_2"/>
  <p:tag name="KSO_WM_TEMPLATE_CATEGORY" val="custom"/>
  <p:tag name="KSO_WM_TEMPLATE_INDEX" val="40481050"/>
  <p:tag name="KSO_WM_UNIT_LAYERLEVEL" val="1_1_1"/>
  <p:tag name="KSO_WM_TAG_VERSION" val="3.0"/>
  <p:tag name="KSO_WM_BEAUTIFY_FLAG" val="#wm#"/>
  <p:tag name="KSO_WM_DIAGRAM_MAX_ITEMCNT" val="6"/>
  <p:tag name="KSO_WM_DIAGRAM_MIN_ITEMCNT" val="2"/>
  <p:tag name="KSO_WM_DIAGRAM_VIRTUALLY_FRAME" val="{&quot;height&quot;:386.81798087062225,&quot;left&quot;:185.1,&quot;top&quot;:102.2660095646889,&quot;width&quot;:600.3}"/>
  <p:tag name="KSO_WM_DIAGRAM_COLOR_MATCH_VALUE" val="{&quot;shape&quot;:{&quot;fill&quot;:{&quot;type&quot;:0},&quot;glow&quot;:{&quot;colorType&quot;:0},&quot;line&quot;:{&quot;solidLine&quot;:{&quot;brightness&quot;:0,&quot;colorType&quot;:1,&quot;foreColorIndex&quot;:5,&quot;transparency&quot;:0.8299999833106995},&quot;type&quot;:1},&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LINE_FORE_SCHEMECOLOR_INDEX" val="5"/>
  <p:tag name="KSO_WM_DIAGRAM_VERSION" val="3"/>
  <p:tag name="KSO_WM_DIAGRAM_COLOR_TRICK" val="1"/>
  <p:tag name="KSO_WM_DIAGRAM_COLOR_TEXT_CAN_REMOVE" val="n"/>
  <p:tag name="KSO_WM_UNIT_LINE_FILL_TYPE" val="2"/>
  <p:tag name="KSO_WM_UNIT_TEXT_FILL_FORE_SCHEMECOLOR_INDEX" val="13"/>
  <p:tag name="KSO_WM_UNIT_TEXT_FILL_TYPE" val="1"/>
  <p:tag name="KSO_WM_UNIT_USESOURCEFORMAT_APPLY" val="1"/>
</p:tagLst>
</file>

<file path=ppt/tags/tag60.xml><?xml version="1.0" encoding="utf-8"?>
<p:tagLst xmlns:p="http://schemas.openxmlformats.org/presentationml/2006/main">
  <p:tag name="KSO_WM_UNIT_ISCONTENTSTITLE" val="0"/>
  <p:tag name="KSO_WM_UNIT_ISNUMDGMTITLE" val="0"/>
  <p:tag name="KSO_WM_UNIT_NOCLEAR" val="0"/>
  <p:tag name="KSO_WM_UNIT_HIGHLIGHT" val="0"/>
  <p:tag name="KSO_WM_UNIT_COMPATIBLE" val="0"/>
  <p:tag name="KSO_WM_UNIT_DIAGRAM_ISNUMVISUAL" val="0"/>
  <p:tag name="KSO_WM_UNIT_DIAGRAM_ISREFERUNIT" val="0"/>
  <p:tag name="KSO_WM_DIAGRAM_GROUP_CODE" val="l1-1"/>
  <p:tag name="KSO_WM_UNIT_TYPE" val="l_h_a"/>
  <p:tag name="KSO_WM_UNIT_INDEX" val="1_4_1"/>
  <p:tag name="KSO_WM_UNIT_ID" val="diagram20231676_3*l_h_a*1_4_1"/>
  <p:tag name="KSO_WM_TEMPLATE_CATEGORY" val="diagram"/>
  <p:tag name="KSO_WM_TEMPLATE_INDEX" val="20231676"/>
  <p:tag name="KSO_WM_UNIT_LAYERLEVEL" val="1_1_1"/>
  <p:tag name="KSO_WM_TAG_VERSION" val="3.0"/>
  <p:tag name="KSO_WM_DIAGRAM_VERSION" val="3"/>
  <p:tag name="KSO_WM_DIAGRAM_COLOR_TRICK" val="1"/>
  <p:tag name="KSO_WM_DIAGRAM_COLOR_TEXT_CAN_REMOVE" val="n"/>
  <p:tag name="KSO_WM_DIAGRAM_MAX_ITEMCNT" val="6"/>
  <p:tag name="KSO_WM_DIAGRAM_MIN_ITEMCNT" val="2"/>
  <p:tag name="KSO_WM_DIAGRAM_VIRTUALLY_FRAME" val="{&quot;height&quot;:473.64992125984253,&quot;left&quot;:10.025006103515626,&quot;top&quot;:57.55007874015748,&quot;width&quot;:943.1249938964844}"/>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BEAUTIFY_FLAG" val="#wm#"/>
  <p:tag name="KSO_WM_UNIT_PRESET_TEXT" val="单击添加项标题"/>
  <p:tag name="KSO_WM_UNIT_TEXT_FILL_FORE_SCHEMECOLOR_INDEX" val="1"/>
  <p:tag name="KSO_WM_UNIT_TEXT_FILL_TYPE" val="1"/>
  <p:tag name="KSO_WM_DIAGRAM_USE_COLOR_VALUE" val="{&quot;color_scheme&quot;:1,&quot;color_type&quot;:1,&quot;theme_color_indexes&quot;:[5,6,5,6,5,6]}"/>
</p:tagLst>
</file>

<file path=ppt/tags/tag61.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diagram20231676_3*l_h_f*1_4_1"/>
  <p:tag name="KSO_WM_TEMPLATE_CATEGORY" val="diagram"/>
  <p:tag name="KSO_WM_TEMPLATE_INDEX" val="20231676"/>
  <p:tag name="KSO_WM_UNIT_LAYERLEVEL" val="1_1_1"/>
  <p:tag name="KSO_WM_TAG_VERSION" val="3.0"/>
  <p:tag name="KSO_WM_DIAGRAM_VERSION" val="3"/>
  <p:tag name="KSO_WM_DIAGRAM_COLOR_TRICK" val="1"/>
  <p:tag name="KSO_WM_DIAGRAM_COLOR_TEXT_CAN_REMOVE" val="n"/>
  <p:tag name="KSO_WM_DIAGRAM_MAX_ITEMCNT" val="6"/>
  <p:tag name="KSO_WM_DIAGRAM_MIN_ITEMCNT" val="2"/>
  <p:tag name="KSO_WM_DIAGRAM_VIRTUALLY_FRAME" val="{&quot;height&quot;:473.64992125984253,&quot;left&quot;:10.025006103515626,&quot;top&quot;:57.55007874015748,&quot;width&quot;:943.1249938964844}"/>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BEAUTIFY_FLAG" val="#wm#"/>
  <p:tag name="KSO_WM_UNIT_PRESET_TEXT" val="单击此处添加你的正文具体内容，请尽量言简意赅地阐述你的内容观点。"/>
  <p:tag name="KSO_WM_UNIT_TEXT_FILL_FORE_SCHEMECOLOR_INDEX" val="1"/>
  <p:tag name="KSO_WM_UNIT_TEXT_FILL_TYPE" val="1"/>
  <p:tag name="KSO_WM_DIAGRAM_USE_COLOR_VALUE" val="{&quot;color_scheme&quot;:1,&quot;color_type&quot;:1,&quot;theme_color_indexes&quot;:[5,6,5,6,5,6]}"/>
</p:tagLst>
</file>

<file path=ppt/tags/tag62.xml><?xml version="1.0" encoding="utf-8"?>
<p:tagLst xmlns:p="http://schemas.openxmlformats.org/presentationml/2006/main">
  <p:tag name="KSO_WPP_MARK_KEY" val="b5a66eb9-a024-4128-ab55-26259f70c480"/>
  <p:tag name="COMMONDATA" val="eyJoZGlkIjoiOGE0ZmE2M2ViNTQ3YWQ0ZmVlMWM3MzUxZDJkMGQ1N2IifQ=="/>
  <p:tag name="commondata" val="eyJoZGlkIjoiMzEwNTM5NzYwMDRjMzkwZTVkZjY2ODkwMGIxNGU0OTUifQ=="/>
  <p:tag name="resource_record_key" val="{&quot;70&quot;:[3319208,3321358]}"/>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l_h_i"/>
  <p:tag name="KSO_WM_UNIT_INDEX" val="1_3_1"/>
  <p:tag name="KSO_WM_UNIT_ID" val="custom40481050_5*l_h_i*1_3_1"/>
  <p:tag name="KSO_WM_TEMPLATE_CATEGORY" val="custom"/>
  <p:tag name="KSO_WM_TEMPLATE_INDEX" val="40481050"/>
  <p:tag name="KSO_WM_UNIT_LAYERLEVEL" val="1_1_1"/>
  <p:tag name="KSO_WM_TAG_VERSION" val="3.0"/>
  <p:tag name="KSO_WM_BEAUTIFY_FLAG" val="#wm#"/>
  <p:tag name="KSO_WM_DIAGRAM_GROUP_CODE" val="l1-1"/>
  <p:tag name="KSO_WM_DIAGRAM_MAX_ITEMCNT" val="6"/>
  <p:tag name="KSO_WM_DIAGRAM_MIN_ITEMCNT" val="2"/>
  <p:tag name="KSO_WM_DIAGRAM_VIRTUALLY_FRAME" val="{&quot;height&quot;:386.81798087062225,&quot;left&quot;:185.1,&quot;top&quot;:102.2660095646889,&quot;width&quot;:600.3}"/>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DIAGRAM_VERSION" val="3"/>
  <p:tag name="KSO_WM_DIAGRAM_COLOR_TRICK" val="1"/>
  <p:tag name="KSO_WM_DIAGRAM_COLOR_TEXT_CAN_REMOVE" val="n"/>
  <p:tag name="KSO_WM_UNIT_USESOURCEFORMAT_APPLY" val="1"/>
</p:tagLst>
</file>

<file path=ppt/tags/tag8.xml><?xml version="1.0" encoding="utf-8"?>
<p:tagLst xmlns:p="http://schemas.openxmlformats.org/presentationml/2006/main">
  <p:tag name="KSO_WM_UNIT_ISCONTENTSTITLE" val="0"/>
  <p:tag name="KSO_WM_UNIT_ISNUMDGMTITLE" val="0"/>
  <p:tag name="KSO_WM_UNIT_NOCLEAR" val="0"/>
  <p:tag name="KSO_WM_UNIT_HIGHLIGHT" val="0"/>
  <p:tag name="KSO_WM_UNIT_COMPATIBLE" val="0"/>
  <p:tag name="KSO_WM_UNIT_DIAGRAM_ISNUMVISUAL" val="0"/>
  <p:tag name="KSO_WM_UNIT_DIAGRAM_ISREFERUNIT" val="0"/>
  <p:tag name="KSO_WM_UNIT_TYPE" val="l_h_f"/>
  <p:tag name="KSO_WM_UNIT_INDEX" val="1_3_1"/>
  <p:tag name="KSO_WM_UNIT_ID" val="custom40481050_5*l_h_f*1_3_1"/>
  <p:tag name="KSO_WM_TEMPLATE_CATEGORY" val="custom"/>
  <p:tag name="KSO_WM_TEMPLATE_INDEX" val="40481050"/>
  <p:tag name="KSO_WM_UNIT_LAYERLEVEL" val="1_1_1"/>
  <p:tag name="KSO_WM_TAG_VERSION" val="3.0"/>
  <p:tag name="KSO_WM_BEAUTIFY_FLAG" val="#wm#"/>
  <p:tag name="KSO_WM_DIAGRAM_GROUP_CODE" val="l1-1"/>
  <p:tag name="KSO_WM_DIAGRAM_MAX_ITEMCNT" val="6"/>
  <p:tag name="KSO_WM_DIAGRAM_MIN_ITEMCNT" val="2"/>
  <p:tag name="KSO_WM_DIAGRAM_VIRTUALLY_FRAME" val="{&quot;height&quot;:386.81798087062225,&quot;left&quot;:185.1,&quot;top&quot;:102.2660095646889,&quot;width&quot;:600.3}"/>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TEXT_TYPE" val="1"/>
  <p:tag name="KSO_WM_UNIT_SUBTYPE" val="a"/>
  <p:tag name="KSO_WM_UNIT_TEXT_LAYER_COUNT" val="1"/>
  <p:tag name="KSO_WM_DIAGRAM_VERSION" val="3"/>
  <p:tag name="KSO_WM_DIAGRAM_COLOR_TRICK" val="1"/>
  <p:tag name="KSO_WM_DIAGRAM_COLOR_TEXT_CAN_REMOVE" val="n"/>
  <p:tag name="KSO_WM_UNIT_PRESET_TEXT" val="添加目录项标题"/>
  <p:tag name="KSO_WM_UNIT_USESOURCEFORMAT_APPLY" val="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custom40481050_5*l_h_i*1_3_2"/>
  <p:tag name="KSO_WM_TEMPLATE_CATEGORY" val="custom"/>
  <p:tag name="KSO_WM_TEMPLATE_INDEX" val="40481050"/>
  <p:tag name="KSO_WM_UNIT_LAYERLEVEL" val="1_1_1"/>
  <p:tag name="KSO_WM_TAG_VERSION" val="3.0"/>
  <p:tag name="KSO_WM_BEAUTIFY_FLAG" val="#wm#"/>
  <p:tag name="KSO_WM_DIAGRAM_MAX_ITEMCNT" val="6"/>
  <p:tag name="KSO_WM_DIAGRAM_MIN_ITEMCNT" val="2"/>
  <p:tag name="KSO_WM_DIAGRAM_VIRTUALLY_FRAME" val="{&quot;height&quot;:386.81798087062225,&quot;left&quot;:185.1,&quot;top&quot;:102.2660095646889,&quot;width&quot;:600.3}"/>
  <p:tag name="KSO_WM_DIAGRAM_COLOR_MATCH_VALUE" val="{&quot;shape&quot;:{&quot;fill&quot;:{&quot;type&quot;:0},&quot;glow&quot;:{&quot;colorType&quot;:0},&quot;line&quot;:{&quot;solidLine&quot;:{&quot;brightness&quot;:0,&quot;colorType&quot;:1,&quot;foreColorIndex&quot;:5,&quot;transparency&quot;:0.8299999833106995},&quot;type&quot;:1},&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LINE_FORE_SCHEMECOLOR_INDEX" val="5"/>
  <p:tag name="KSO_WM_DIAGRAM_VERSION" val="3"/>
  <p:tag name="KSO_WM_DIAGRAM_COLOR_TRICK" val="1"/>
  <p:tag name="KSO_WM_DIAGRAM_COLOR_TEXT_CAN_REMOVE" val="n"/>
  <p:tag name="KSO_WM_UNIT_LINE_FILL_TYPE" val="2"/>
  <p:tag name="KSO_WM_UNIT_TEXT_FILL_FORE_SCHEMECOLOR_INDEX" val="13"/>
  <p:tag name="KSO_WM_UNIT_TEXT_FILL_TYPE" val="1"/>
  <p:tag name="KSO_WM_UNIT_USESOURCEFORMAT_APPLY" val="1"/>
</p:tagLst>
</file>

<file path=ppt/theme/theme1.xml><?xml version="1.0" encoding="utf-8"?>
<a:theme xmlns:a="http://schemas.openxmlformats.org/drawingml/2006/main" name="12">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oj2a02l">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5769</Words>
  <Application>WPS 演示</Application>
  <PresentationFormat>宽屏</PresentationFormat>
  <Paragraphs>229</Paragraphs>
  <Slides>9</Slides>
  <Notes>11</Notes>
  <HiddenSlides>0</HiddenSlides>
  <MMClips>0</MMClips>
  <ScaleCrop>false</ScaleCrop>
  <HeadingPairs>
    <vt:vector size="6" baseType="variant">
      <vt:variant>
        <vt:lpstr>已用的字体</vt:lpstr>
      </vt:variant>
      <vt:variant>
        <vt:i4>14</vt:i4>
      </vt:variant>
      <vt:variant>
        <vt:lpstr>主题</vt:lpstr>
      </vt:variant>
      <vt:variant>
        <vt:i4>2</vt:i4>
      </vt:variant>
      <vt:variant>
        <vt:lpstr>幻灯片标题</vt:lpstr>
      </vt:variant>
      <vt:variant>
        <vt:i4>9</vt:i4>
      </vt:variant>
    </vt:vector>
  </HeadingPairs>
  <TitlesOfParts>
    <vt:vector size="25" baseType="lpstr">
      <vt:lpstr>Arial</vt:lpstr>
      <vt:lpstr>宋体</vt:lpstr>
      <vt:lpstr>Wingdings</vt:lpstr>
      <vt:lpstr>微软雅黑</vt:lpstr>
      <vt:lpstr>文泉驿微米黑</vt:lpstr>
      <vt:lpstr>黑体</vt:lpstr>
      <vt:lpstr>方正兰亭细黑_GBK</vt:lpstr>
      <vt:lpstr>Calibri</vt:lpstr>
      <vt:lpstr>微软雅黑</vt:lpstr>
      <vt:lpstr>Times New Roman</vt:lpstr>
      <vt:lpstr>Wingdings</vt:lpstr>
      <vt:lpstr>Arial</vt:lpstr>
      <vt:lpstr>Arial Unicode MS</vt:lpstr>
      <vt:lpstr>等线</vt:lpstr>
      <vt:lpstr>12</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方 先生</dc:creator>
  <cp:lastModifiedBy>可可叮咚</cp:lastModifiedBy>
  <cp:revision>464</cp:revision>
  <dcterms:created xsi:type="dcterms:W3CDTF">2022-01-02T11:30:00Z</dcterms:created>
  <dcterms:modified xsi:type="dcterms:W3CDTF">2026-06-10T08:17:29Z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05F2A1679E72442E9CF82D6031053DFB_13</vt:lpwstr>
  </property>
  <property fmtid="{D5CDD505-2E9C-101B-9397-08002B2CF9AE}" pid="3" name="KSOProductBuildVer">
    <vt:lpwstr>2052-12.1.0.26895</vt:lpwstr>
  </property>
</Properties>
</file>