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929" r:id="rId2"/>
    <p:sldId id="913" r:id="rId3"/>
    <p:sldId id="915" r:id="rId4"/>
    <p:sldId id="645" r:id="rId5"/>
    <p:sldId id="641" r:id="rId6"/>
    <p:sldId id="917" r:id="rId7"/>
    <p:sldId id="925" r:id="rId8"/>
    <p:sldId id="930" r:id="rId9"/>
  </p:sldIdLst>
  <p:sldSz cx="12192000" cy="6858000"/>
  <p:notesSz cx="6799263" cy="99298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21" userDrawn="1">
          <p15:clr>
            <a:srgbClr val="A4A3A4"/>
          </p15:clr>
        </p15:guide>
        <p15:guide id="2" pos="38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2060"/>
    <a:srgbClr val="D9D9D9"/>
    <a:srgbClr val="F2F2F2"/>
    <a:srgbClr val="0070C0"/>
    <a:srgbClr val="BCD5F8"/>
    <a:srgbClr val="3A75B6"/>
    <a:srgbClr val="FFFFFF"/>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836" autoAdjust="0"/>
    <p:restoredTop sz="95026" autoAdjust="0"/>
  </p:normalViewPr>
  <p:slideViewPr>
    <p:cSldViewPr snapToGrid="0" showGuides="1">
      <p:cViewPr varScale="1">
        <p:scale>
          <a:sx n="79" d="100"/>
          <a:sy n="79" d="100"/>
        </p:scale>
        <p:origin x="43" y="67"/>
      </p:cViewPr>
      <p:guideLst>
        <p:guide orient="horz" pos="2221"/>
        <p:guide pos="38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E2BBFF54-D714-4FE7-A8E6-11E8132D8092}" type="datetimeFigureOut">
              <a:rPr lang="zh-CN" altLang="en-US" smtClean="0"/>
              <a:t>2026/6/10</a:t>
            </a:fld>
            <a:endParaRPr lang="zh-CN" altLang="en-US"/>
          </a:p>
        </p:txBody>
      </p:sp>
      <p:sp>
        <p:nvSpPr>
          <p:cNvPr id="4" name="幻灯片图像占位符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6479A478-EBD6-4C21-9A07-71D060E75202}"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6479A478-EBD6-4C21-9A07-71D060E75202}"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t>2</a:t>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lang="zh-CN" altLang="en-US" dirty="0"/>
          </a:p>
          <a:p>
            <a:pPr algn="l"/>
            <a:endParaRPr lang="zh-CN" altLang="en-US" dirty="0"/>
          </a:p>
        </p:txBody>
      </p:sp>
      <p:sp>
        <p:nvSpPr>
          <p:cNvPr id="4" name="灯片编号占位符 3"/>
          <p:cNvSpPr>
            <a:spLocks noGrp="1"/>
          </p:cNvSpPr>
          <p:nvPr>
            <p:ph type="sldNum" sz="quarter" idx="5"/>
          </p:nvPr>
        </p:nvSpPr>
        <p:spPr/>
        <p:txBody>
          <a:bodyPr/>
          <a:lstStyle/>
          <a:p>
            <a:fld id="{6479A478-EBD6-4C21-9A07-71D060E75202}" type="slidenum">
              <a:rPr lang="zh-CN" altLang="en-US" smtClean="0"/>
              <a:t>3</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6479A478-EBD6-4C21-9A07-71D060E75202}" type="slidenum">
              <a:rPr lang="zh-CN" altLang="en-US" smtClean="0"/>
              <a:t>6</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843967-5B2B-4DE6-AEB3-B44D00583765}" type="datetimeFigureOut">
              <a:rPr lang="zh-CN" altLang="en-US" smtClean="0">
                <a:solidFill>
                  <a:prstClr val="black">
                    <a:tint val="75000"/>
                  </a:prstClr>
                </a:solidFill>
              </a:rPr>
              <a:t>2026/6/10</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E9522-58B6-4191-887B-ECB531863251}" type="slidenum">
              <a:rPr lang="zh-CN" altLang="en-US" smtClean="0">
                <a:solidFill>
                  <a:prstClr val="black">
                    <a:tint val="75000"/>
                  </a:prstClr>
                </a:solidFill>
              </a:rPr>
              <a:t>‹#›</a:t>
            </a:fld>
            <a:endParaRPr lang="zh-CN" alt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图片 5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91584" y="1244"/>
            <a:ext cx="1568764" cy="461665"/>
          </a:xfrm>
          <a:prstGeom prst="rect">
            <a:avLst/>
          </a:prstGeom>
        </p:spPr>
      </p:pic>
      <p:sp>
        <p:nvSpPr>
          <p:cNvPr id="4" name="文本框 3"/>
          <p:cNvSpPr txBox="1"/>
          <p:nvPr/>
        </p:nvSpPr>
        <p:spPr>
          <a:xfrm>
            <a:off x="0" y="1021027"/>
            <a:ext cx="7742417" cy="830997"/>
          </a:xfrm>
          <a:prstGeom prst="rect">
            <a:avLst/>
          </a:prstGeom>
          <a:noFill/>
        </p:spPr>
        <p:txBody>
          <a:bodyPr wrap="square">
            <a:spAutoFit/>
          </a:bodyPr>
          <a:lstStyle/>
          <a:p>
            <a:pPr lvl="0" algn="ctr">
              <a:defRPr/>
            </a:pPr>
            <a:r>
              <a:rPr lang="zh-CN" altLang="zh-CN" sz="4800" b="1" kern="100" dirty="0">
                <a:solidFill>
                  <a:srgbClr val="002060"/>
                </a:solidFill>
                <a:latin typeface="微软雅黑" panose="020B0503020204020204" pitchFamily="34" charset="-122"/>
                <a:ea typeface="微软雅黑" panose="020B0503020204020204" pitchFamily="34" charset="-122"/>
                <a:cs typeface="Times New Roman" panose="02020603050405020304" pitchFamily="18" charset="0"/>
              </a:rPr>
              <a:t>重酒石酸利斯的明口服溶液 </a:t>
            </a:r>
            <a:endParaRPr kumimoji="0" lang="zh-CN" altLang="zh-CN" sz="4800" b="1" i="0" u="none" strike="noStrike" kern="100" cap="none" spc="0" normalizeH="0" baseline="0" noProof="0" dirty="0">
              <a:ln>
                <a:noFill/>
              </a:ln>
              <a:solidFill>
                <a:srgbClr val="002060"/>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1" name="文本框 30"/>
          <p:cNvSpPr txBox="1"/>
          <p:nvPr/>
        </p:nvSpPr>
        <p:spPr>
          <a:xfrm>
            <a:off x="-696225" y="1774569"/>
            <a:ext cx="8852089" cy="553998"/>
          </a:xfrm>
          <a:prstGeom prst="rect">
            <a:avLst/>
          </a:prstGeom>
          <a:noFill/>
        </p:spPr>
        <p:txBody>
          <a:bodyPr wrap="square">
            <a:spAutoFit/>
          </a:bodyPr>
          <a:lstStyle/>
          <a:p>
            <a:pPr lvl="0" algn="ctr">
              <a:defRPr/>
            </a:pPr>
            <a:r>
              <a:rPr lang="zh-CN" altLang="zh-CN" sz="1500" b="1" dirty="0">
                <a:solidFill>
                  <a:srgbClr val="002060"/>
                </a:solidFill>
                <a:latin typeface="Times New Roman" panose="02020603050405020304" pitchFamily="18" charset="0"/>
                <a:cs typeface="Times New Roman" panose="02020603050405020304" pitchFamily="18" charset="0"/>
              </a:rPr>
              <a:t>Rivastigmine Bitartrate Oral Solution </a:t>
            </a:r>
            <a:br>
              <a:rPr lang="zh-CN" altLang="zh-CN" sz="1600" dirty="0"/>
            </a:br>
            <a:endParaRPr kumimoji="0" lang="zh-CN" altLang="en-US" sz="1500" b="1" i="0" u="none" strike="noStrike" kern="1200" cap="none" spc="0" normalizeH="0" baseline="0" noProof="0" dirty="0">
              <a:ln>
                <a:noFill/>
              </a:ln>
              <a:solidFill>
                <a:srgbClr val="002060"/>
              </a:solidFill>
              <a:effectLst/>
              <a:uLnTx/>
              <a:uFillTx/>
              <a:latin typeface="Times New Roman" panose="02020603050405020304" pitchFamily="18" charset="0"/>
              <a:ea typeface="等线" panose="02010600030101010101" charset="-122"/>
              <a:cs typeface="Times New Roman" panose="02020603050405020304" pitchFamily="18" charset="0"/>
            </a:endParaRPr>
          </a:p>
        </p:txBody>
      </p:sp>
      <p:sp>
        <p:nvSpPr>
          <p:cNvPr id="39" name="文本框 38"/>
          <p:cNvSpPr txBox="1"/>
          <p:nvPr/>
        </p:nvSpPr>
        <p:spPr>
          <a:xfrm>
            <a:off x="1349364" y="243607"/>
            <a:ext cx="462223"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800" b="1" i="0" u="none" strike="noStrike" kern="1200" cap="none" spc="0" normalizeH="0" baseline="0" noProof="0" dirty="0">
                <a:ln>
                  <a:noFill/>
                </a:ln>
                <a:solidFill>
                  <a:srgbClr val="002060"/>
                </a:solidFill>
                <a:effectLst/>
                <a:uLnTx/>
                <a:uFillTx/>
                <a:latin typeface="PingFang SC"/>
                <a:ea typeface="等线" panose="02010600030101010101" charset="-122"/>
                <a:cs typeface="+mn-cs"/>
              </a:rPr>
              <a:t>®</a:t>
            </a:r>
            <a:endParaRPr kumimoji="0" lang="zh-CN" altLang="en-US" sz="2800" b="0" i="0" u="none" strike="noStrike" kern="1200" cap="none" spc="0" normalizeH="0" baseline="0" noProof="0" dirty="0">
              <a:ln>
                <a:noFill/>
              </a:ln>
              <a:solidFill>
                <a:srgbClr val="002060"/>
              </a:solidFill>
              <a:effectLst/>
              <a:uLnTx/>
              <a:uFillTx/>
              <a:latin typeface="等线" panose="02010600030101010101" charset="-122"/>
              <a:ea typeface="等线" panose="02010600030101010101" charset="-122"/>
              <a:cs typeface="+mn-cs"/>
            </a:endParaRPr>
          </a:p>
        </p:txBody>
      </p:sp>
      <p:pic>
        <p:nvPicPr>
          <p:cNvPr id="40" name="Picture 2"/>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08883" y="115585"/>
            <a:ext cx="1068100" cy="711577"/>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3515128" y="2143274"/>
            <a:ext cx="94343" cy="4289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5" name="矩形 4"/>
          <p:cNvSpPr/>
          <p:nvPr/>
        </p:nvSpPr>
        <p:spPr>
          <a:xfrm>
            <a:off x="384130" y="2072395"/>
            <a:ext cx="6691377" cy="45719"/>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pic>
        <p:nvPicPr>
          <p:cNvPr id="6" name="图片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80475" y="2572206"/>
            <a:ext cx="3427256" cy="3937518"/>
          </a:xfrm>
          <a:prstGeom prst="rect">
            <a:avLst/>
          </a:prstGeom>
        </p:spPr>
      </p:pic>
      <p:sp>
        <p:nvSpPr>
          <p:cNvPr id="8" name="文本框 7"/>
          <p:cNvSpPr txBox="1"/>
          <p:nvPr/>
        </p:nvSpPr>
        <p:spPr>
          <a:xfrm>
            <a:off x="247621" y="273775"/>
            <a:ext cx="1332854" cy="523220"/>
          </a:xfrm>
          <a:prstGeom prst="rect">
            <a:avLst/>
          </a:prstGeom>
          <a:noFill/>
        </p:spPr>
        <p:txBody>
          <a:bodyPr wrap="square">
            <a:spAutoFit/>
          </a:bodyPr>
          <a:lstStyle/>
          <a:p>
            <a:r>
              <a:rPr lang="zh-CN" altLang="en-US" sz="2800" b="1" kern="100" dirty="0">
                <a:solidFill>
                  <a:srgbClr val="002060"/>
                </a:solidFill>
                <a:latin typeface="微软雅黑" panose="020B0503020204020204" pitchFamily="34" charset="-122"/>
                <a:ea typeface="微软雅黑" panose="020B0503020204020204" pitchFamily="34" charset="-122"/>
                <a:cs typeface="Times New Roman" panose="02020603050405020304" pitchFamily="18" charset="0"/>
              </a:rPr>
              <a:t>舒普鑫</a:t>
            </a:r>
            <a:endParaRPr lang="zh-CN" altLang="en-US" sz="2800" dirty="0"/>
          </a:p>
        </p:txBody>
      </p:sp>
      <p:pic>
        <p:nvPicPr>
          <p:cNvPr id="63" name="图片 62"/>
          <p:cNvPicPr>
            <a:picLocks noChangeAspect="1"/>
          </p:cNvPicPr>
          <p:nvPr/>
        </p:nvPicPr>
        <p:blipFill>
          <a:blip r:embed="rId5"/>
          <a:stretch>
            <a:fillRect/>
          </a:stretch>
        </p:blipFill>
        <p:spPr>
          <a:xfrm>
            <a:off x="7568119" y="2053101"/>
            <a:ext cx="4388448" cy="468342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12939" y="232957"/>
            <a:ext cx="4146702"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1" i="0" u="none" strike="noStrike" kern="1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药品基本信息</a:t>
            </a:r>
            <a:endParaRPr kumimoji="0" lang="zh-CN" altLang="zh-CN" sz="36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 name="流程图: 离页连接符 2"/>
          <p:cNvSpPr/>
          <p:nvPr/>
        </p:nvSpPr>
        <p:spPr>
          <a:xfrm rot="16200000">
            <a:off x="470775" y="34925"/>
            <a:ext cx="665045" cy="1062450"/>
          </a:xfrm>
          <a:prstGeom prst="flowChartOffpageConnector">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4" name="文本框 3"/>
          <p:cNvSpPr txBox="1"/>
          <p:nvPr/>
        </p:nvSpPr>
        <p:spPr>
          <a:xfrm>
            <a:off x="387638" y="255014"/>
            <a:ext cx="1526042"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01</a:t>
            </a:r>
            <a:endParaRPr kumimoji="0" lang="zh-CN" altLang="en-US" sz="36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矩形 4"/>
          <p:cNvSpPr/>
          <p:nvPr/>
        </p:nvSpPr>
        <p:spPr>
          <a:xfrm>
            <a:off x="84082" y="232957"/>
            <a:ext cx="117362" cy="665046"/>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aphicFrame>
        <p:nvGraphicFramePr>
          <p:cNvPr id="6" name="表格 5"/>
          <p:cNvGraphicFramePr>
            <a:graphicFrameLocks noGrp="1"/>
          </p:cNvGraphicFramePr>
          <p:nvPr/>
        </p:nvGraphicFramePr>
        <p:xfrm>
          <a:off x="66063" y="1000281"/>
          <a:ext cx="6933622" cy="5759746"/>
        </p:xfrm>
        <a:graphic>
          <a:graphicData uri="http://schemas.openxmlformats.org/drawingml/2006/table">
            <a:tbl>
              <a:tblPr firstRow="1" bandRow="1">
                <a:tableStyleId>{5C22544A-7EE6-4342-B048-85BDC9FD1C3A}</a:tableStyleId>
              </a:tblPr>
              <a:tblGrid>
                <a:gridCol w="1981386">
                  <a:extLst>
                    <a:ext uri="{9D8B030D-6E8A-4147-A177-3AD203B41FA5}">
                      <a16:colId xmlns:a16="http://schemas.microsoft.com/office/drawing/2014/main" val="20000"/>
                    </a:ext>
                  </a:extLst>
                </a:gridCol>
                <a:gridCol w="4952236">
                  <a:extLst>
                    <a:ext uri="{9D8B030D-6E8A-4147-A177-3AD203B41FA5}">
                      <a16:colId xmlns:a16="http://schemas.microsoft.com/office/drawing/2014/main" val="20001"/>
                    </a:ext>
                  </a:extLst>
                </a:gridCol>
              </a:tblGrid>
              <a:tr h="562086">
                <a:tc>
                  <a:txBody>
                    <a:bodyPr/>
                    <a:lstStyle/>
                    <a:p>
                      <a:pPr algn="ctr">
                        <a:lnSpc>
                          <a:spcPct val="130000"/>
                        </a:lnSpc>
                      </a:pPr>
                      <a:r>
                        <a:rPr lang="zh-CN" altLang="en-US"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通用名</a:t>
                      </a:r>
                    </a:p>
                  </a:txBody>
                  <a:tcPr anchor="ctr">
                    <a:solidFill>
                      <a:srgbClr val="002060"/>
                    </a:solidFill>
                  </a:tcPr>
                </a:tc>
                <a:tc>
                  <a:txBody>
                    <a:bodyPr/>
                    <a:lstStyle/>
                    <a:p>
                      <a:pPr algn="l">
                        <a:lnSpc>
                          <a:spcPct val="130000"/>
                        </a:lnSpc>
                      </a:pPr>
                      <a:r>
                        <a:rPr kumimoji="0" lang="zh-CN" altLang="en-US" sz="1500" b="1" i="0" u="none" strike="noStrike" kern="1200" cap="none" spc="0" normalizeH="0" baseline="0" noProof="0" dirty="0">
                          <a:ln>
                            <a:noFill/>
                          </a:ln>
                          <a:solidFill>
                            <a:schemeClr val="tx1"/>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重酒石酸利斯的明口服液</a:t>
                      </a:r>
                      <a:endParaRPr lang="zh-CN" altLang="en-US" sz="1500" b="1"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endParaRPr>
                    </a:p>
                  </a:txBody>
                  <a:tcPr anchor="ctr">
                    <a:solidFill>
                      <a:srgbClr val="F2F2F2"/>
                    </a:solidFill>
                  </a:tcPr>
                </a:tc>
                <a:extLst>
                  <a:ext uri="{0D108BD9-81ED-4DB2-BD59-A6C34878D82A}">
                    <a16:rowId xmlns:a16="http://schemas.microsoft.com/office/drawing/2014/main" val="10000"/>
                  </a:ext>
                </a:extLst>
              </a:tr>
              <a:tr h="562086">
                <a:tc>
                  <a:txBody>
                    <a:bodyPr/>
                    <a:lstStyle/>
                    <a:p>
                      <a:pPr algn="ctr">
                        <a:lnSpc>
                          <a:spcPct val="130000"/>
                        </a:lnSpc>
                      </a:pPr>
                      <a:r>
                        <a:rPr lang="zh-CN" altLang="en-US"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注册规格</a:t>
                      </a:r>
                    </a:p>
                  </a:txBody>
                  <a:tcPr anchor="ctr">
                    <a:solidFill>
                      <a:srgbClr val="002060"/>
                    </a:solidFill>
                  </a:tcPr>
                </a:tc>
                <a:tc>
                  <a:txBody>
                    <a:bodyPr/>
                    <a:lstStyle/>
                    <a:p>
                      <a:pPr marL="0" marR="0" lvl="0" indent="0" algn="l" defTabSz="914400" rtl="0" eaLnBrk="1" fontAlgn="auto" latinLnBrk="0" hangingPunct="1">
                        <a:lnSpc>
                          <a:spcPct val="130000"/>
                        </a:lnSpc>
                        <a:spcBef>
                          <a:spcPts val="0"/>
                        </a:spcBef>
                        <a:spcAft>
                          <a:spcPts val="0"/>
                        </a:spcAft>
                        <a:buClrTx/>
                        <a:buSzTx/>
                        <a:buFontTx/>
                        <a:buNone/>
                        <a:defRPr/>
                      </a:pPr>
                      <a:r>
                        <a:rPr kumimoji="0" lang="zh-CN" altLang="zh-CN" sz="1500" b="1" i="0" u="none" strike="noStrike" kern="1200" cap="none" spc="0" normalizeH="0" baseline="0" dirty="0">
                          <a:ln>
                            <a:noFill/>
                          </a:ln>
                          <a:solidFill>
                            <a:schemeClr val="tx1"/>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120ml： 0.24g（按 </a:t>
                      </a:r>
                      <a:r>
                        <a:rPr lang="en-US" altLang="zh-CN" sz="1500" b="1" kern="1200" dirty="0">
                          <a:solidFill>
                            <a:schemeClr val="dk1"/>
                          </a:solidFill>
                          <a:effectLst/>
                          <a:latin typeface="Times New Roman" panose="02020603050405020304" pitchFamily="18" charset="0"/>
                          <a:ea typeface="微软雅黑" panose="020B0503020204020204" pitchFamily="34" charset="-122"/>
                          <a:cs typeface="Times New Roman" panose="02020603050405020304" pitchFamily="18" charset="0"/>
                        </a:rPr>
                        <a:t>C</a:t>
                      </a:r>
                      <a:r>
                        <a:rPr lang="en-US" altLang="zh-CN" sz="1500" b="1" kern="1200" baseline="-25000" dirty="0">
                          <a:solidFill>
                            <a:schemeClr val="dk1"/>
                          </a:solidFill>
                          <a:effectLst/>
                          <a:latin typeface="Times New Roman" panose="02020603050405020304" pitchFamily="18" charset="0"/>
                          <a:ea typeface="微软雅黑" panose="020B0503020204020204" pitchFamily="34" charset="-122"/>
                          <a:cs typeface="Times New Roman" panose="02020603050405020304" pitchFamily="18" charset="0"/>
                        </a:rPr>
                        <a:t>14</a:t>
                      </a:r>
                      <a:r>
                        <a:rPr lang="en-US" altLang="zh-CN" sz="1500" b="1" kern="1200" dirty="0">
                          <a:solidFill>
                            <a:schemeClr val="dk1"/>
                          </a:solidFill>
                          <a:effectLst/>
                          <a:latin typeface="Times New Roman" panose="02020603050405020304" pitchFamily="18" charset="0"/>
                          <a:ea typeface="微软雅黑" panose="020B0503020204020204" pitchFamily="34" charset="-122"/>
                          <a:cs typeface="Times New Roman" panose="02020603050405020304" pitchFamily="18" charset="0"/>
                        </a:rPr>
                        <a:t>H</a:t>
                      </a:r>
                      <a:r>
                        <a:rPr lang="en-US" altLang="zh-CN" sz="1500" b="1" kern="1200" baseline="-25000" dirty="0">
                          <a:solidFill>
                            <a:schemeClr val="dk1"/>
                          </a:solidFill>
                          <a:effectLst/>
                          <a:latin typeface="Times New Roman" panose="02020603050405020304" pitchFamily="18" charset="0"/>
                          <a:ea typeface="微软雅黑" panose="020B0503020204020204" pitchFamily="34" charset="-122"/>
                          <a:cs typeface="Times New Roman" panose="02020603050405020304" pitchFamily="18" charset="0"/>
                        </a:rPr>
                        <a:t>22</a:t>
                      </a:r>
                      <a:r>
                        <a:rPr lang="en-US" altLang="zh-CN" sz="1500" b="1" kern="1200" dirty="0">
                          <a:solidFill>
                            <a:schemeClr val="dk1"/>
                          </a:solidFill>
                          <a:effectLst/>
                          <a:latin typeface="Times New Roman" panose="02020603050405020304" pitchFamily="18" charset="0"/>
                          <a:ea typeface="微软雅黑" panose="020B0503020204020204" pitchFamily="34" charset="-122"/>
                          <a:cs typeface="Times New Roman" panose="02020603050405020304" pitchFamily="18" charset="0"/>
                        </a:rPr>
                        <a:t>N</a:t>
                      </a:r>
                      <a:r>
                        <a:rPr lang="en-US" altLang="zh-CN" sz="1500" b="1" kern="1200" baseline="-25000" dirty="0">
                          <a:solidFill>
                            <a:schemeClr val="dk1"/>
                          </a:solidFill>
                          <a:effectLst/>
                          <a:latin typeface="Times New Roman" panose="02020603050405020304" pitchFamily="18" charset="0"/>
                          <a:ea typeface="微软雅黑" panose="020B0503020204020204" pitchFamily="34" charset="-122"/>
                          <a:cs typeface="Times New Roman" panose="02020603050405020304" pitchFamily="18" charset="0"/>
                        </a:rPr>
                        <a:t>2</a:t>
                      </a:r>
                      <a:r>
                        <a:rPr lang="en-US" altLang="zh-CN" sz="1500" b="1" kern="1200" dirty="0">
                          <a:solidFill>
                            <a:schemeClr val="dk1"/>
                          </a:solidFill>
                          <a:effectLst/>
                          <a:latin typeface="Times New Roman" panose="02020603050405020304" pitchFamily="18" charset="0"/>
                          <a:ea typeface="微软雅黑" panose="020B0503020204020204" pitchFamily="34" charset="-122"/>
                          <a:cs typeface="Times New Roman" panose="02020603050405020304" pitchFamily="18" charset="0"/>
                        </a:rPr>
                        <a:t>O</a:t>
                      </a:r>
                      <a:r>
                        <a:rPr lang="en-US" altLang="zh-CN" sz="1500" b="1" kern="1200" baseline="-25000" dirty="0">
                          <a:solidFill>
                            <a:schemeClr val="dk1"/>
                          </a:solidFill>
                          <a:effectLst/>
                          <a:latin typeface="Times New Roman" panose="02020603050405020304" pitchFamily="18" charset="0"/>
                          <a:ea typeface="微软雅黑" panose="020B0503020204020204" pitchFamily="34" charset="-122"/>
                          <a:cs typeface="Times New Roman" panose="02020603050405020304" pitchFamily="18" charset="0"/>
                        </a:rPr>
                        <a:t>2</a:t>
                      </a:r>
                      <a:r>
                        <a:rPr kumimoji="0" lang="zh-CN" altLang="zh-CN" sz="1500" b="1" i="0" u="none" strike="noStrike" kern="1200" cap="none" spc="0" normalizeH="0" baseline="0" dirty="0">
                          <a:ln>
                            <a:noFill/>
                          </a:ln>
                          <a:solidFill>
                            <a:schemeClr val="tx1"/>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计） </a:t>
                      </a:r>
                      <a:endParaRPr kumimoji="0" lang="en-US" altLang="zh-CN" sz="1500" b="1" i="0" u="none" strike="noStrike" kern="1200" cap="none" spc="0" normalizeH="0" baseline="0" noProof="0" dirty="0">
                        <a:ln>
                          <a:noFill/>
                        </a:ln>
                        <a:solidFill>
                          <a:schemeClr val="tx1"/>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a:txBody>
                  <a:tcPr anchor="ctr">
                    <a:solidFill>
                      <a:schemeClr val="bg1">
                        <a:lumMod val="85000"/>
                      </a:schemeClr>
                    </a:solidFill>
                  </a:tcPr>
                </a:tc>
                <a:extLst>
                  <a:ext uri="{0D108BD9-81ED-4DB2-BD59-A6C34878D82A}">
                    <a16:rowId xmlns:a16="http://schemas.microsoft.com/office/drawing/2014/main" val="10001"/>
                  </a:ext>
                </a:extLst>
              </a:tr>
              <a:tr h="562086">
                <a:tc>
                  <a:txBody>
                    <a:bodyPr/>
                    <a:lstStyle/>
                    <a:p>
                      <a:pPr algn="ctr">
                        <a:lnSpc>
                          <a:spcPct val="130000"/>
                        </a:lnSpc>
                      </a:pPr>
                      <a:r>
                        <a:rPr lang="zh-CN" altLang="en-US"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药品注册分类</a:t>
                      </a:r>
                    </a:p>
                  </a:txBody>
                  <a:tcPr anchor="ctr">
                    <a:solidFill>
                      <a:srgbClr val="002060"/>
                    </a:solidFill>
                  </a:tcPr>
                </a:tc>
                <a:tc>
                  <a:txBody>
                    <a:bodyPr/>
                    <a:lstStyle/>
                    <a:p>
                      <a:pPr marL="0" marR="0" lvl="0" indent="0" algn="l" defTabSz="914400" rtl="0" eaLnBrk="1" fontAlgn="auto" latinLnBrk="0" hangingPunct="1">
                        <a:lnSpc>
                          <a:spcPct val="130000"/>
                        </a:lnSpc>
                        <a:spcBef>
                          <a:spcPts val="0"/>
                        </a:spcBef>
                        <a:spcAft>
                          <a:spcPts val="0"/>
                        </a:spcAft>
                        <a:buClrTx/>
                        <a:buSzTx/>
                        <a:buFontTx/>
                        <a:buNone/>
                        <a:defRPr/>
                      </a:pPr>
                      <a:r>
                        <a:rPr lang="zh-CN" altLang="zh-CN" sz="1500" b="1" kern="12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化学药品</a:t>
                      </a:r>
                      <a:r>
                        <a:rPr lang="en-US" altLang="zh-CN" sz="1500" b="1" kern="12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3</a:t>
                      </a:r>
                      <a:r>
                        <a:rPr lang="zh-CN" altLang="zh-CN" sz="1500" b="1" kern="12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类</a:t>
                      </a:r>
                    </a:p>
                  </a:txBody>
                  <a:tcPr anchor="ctr">
                    <a:solidFill>
                      <a:srgbClr val="F2F2F2"/>
                    </a:solidFill>
                  </a:tcPr>
                </a:tc>
                <a:extLst>
                  <a:ext uri="{0D108BD9-81ED-4DB2-BD59-A6C34878D82A}">
                    <a16:rowId xmlns:a16="http://schemas.microsoft.com/office/drawing/2014/main" val="10002"/>
                  </a:ext>
                </a:extLst>
              </a:tr>
              <a:tr h="562086">
                <a:tc>
                  <a:txBody>
                    <a:bodyPr/>
                    <a:lstStyle/>
                    <a:p>
                      <a:pPr marL="0" marR="0" lvl="0" indent="0" algn="ctr" defTabSz="914400" rtl="0" eaLnBrk="1" fontAlgn="auto" latinLnBrk="0" hangingPunct="1">
                        <a:lnSpc>
                          <a:spcPct val="130000"/>
                        </a:lnSpc>
                        <a:spcBef>
                          <a:spcPts val="0"/>
                        </a:spcBef>
                        <a:spcAft>
                          <a:spcPts val="0"/>
                        </a:spcAft>
                        <a:buClrTx/>
                        <a:buSzTx/>
                        <a:buFontTx/>
                        <a:buNone/>
                        <a:defRPr/>
                      </a:pPr>
                      <a:r>
                        <a:rPr lang="zh-CN" altLang="en-US" sz="1500" b="1" kern="12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适应症</a:t>
                      </a:r>
                    </a:p>
                  </a:txBody>
                  <a:tcPr anchor="ctr">
                    <a:solidFill>
                      <a:srgbClr val="002060"/>
                    </a:solidFill>
                  </a:tcPr>
                </a:tc>
                <a:tc>
                  <a:txBody>
                    <a:bodyPr/>
                    <a:lstStyle/>
                    <a:p>
                      <a:pPr marL="0" marR="0" lvl="0" indent="0" algn="l" defTabSz="914400" rtl="0" eaLnBrk="1" fontAlgn="auto" latinLnBrk="0" hangingPunct="1">
                        <a:lnSpc>
                          <a:spcPct val="130000"/>
                        </a:lnSpc>
                        <a:spcBef>
                          <a:spcPts val="0"/>
                        </a:spcBef>
                        <a:spcAft>
                          <a:spcPts val="0"/>
                        </a:spcAft>
                        <a:buClrTx/>
                        <a:buSzTx/>
                        <a:buFontTx/>
                        <a:buNone/>
                        <a:defRPr/>
                      </a:pPr>
                      <a:r>
                        <a:rPr lang="zh-CN" altLang="zh-CN" sz="1500" b="1" kern="12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用于治疗轻、中度阿尔茨海默型痴呆的症状。 </a:t>
                      </a:r>
                      <a:endParaRPr lang="en-US" altLang="zh-CN" sz="1500" b="1" kern="1200" noProof="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endParaRPr>
                    </a:p>
                  </a:txBody>
                  <a:tcPr anchor="ctr">
                    <a:solidFill>
                      <a:srgbClr val="D9D9D9"/>
                    </a:solidFill>
                  </a:tcPr>
                </a:tc>
                <a:extLst>
                  <a:ext uri="{0D108BD9-81ED-4DB2-BD59-A6C34878D82A}">
                    <a16:rowId xmlns:a16="http://schemas.microsoft.com/office/drawing/2014/main" val="10003"/>
                  </a:ext>
                </a:extLst>
              </a:tr>
              <a:tr h="695178">
                <a:tc>
                  <a:txBody>
                    <a:bodyPr/>
                    <a:lstStyle/>
                    <a:p>
                      <a:pPr algn="ctr">
                        <a:lnSpc>
                          <a:spcPct val="130000"/>
                        </a:lnSpc>
                      </a:pPr>
                      <a:r>
                        <a:rPr lang="zh-CN" altLang="en-US"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中国大陆</a:t>
                      </a:r>
                      <a:endParaRPr lang="en-US" altLang="zh-CN"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a:p>
                      <a:pPr algn="ctr">
                        <a:lnSpc>
                          <a:spcPct val="130000"/>
                        </a:lnSpc>
                      </a:pPr>
                      <a:r>
                        <a:rPr lang="zh-CN" altLang="en-US"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首次上市时间</a:t>
                      </a:r>
                    </a:p>
                  </a:txBody>
                  <a:tcPr anchor="ctr">
                    <a:solidFill>
                      <a:srgbClr val="002060"/>
                    </a:solidFill>
                  </a:tcPr>
                </a:tc>
                <a:tc>
                  <a:txBody>
                    <a:bodyPr/>
                    <a:lstStyle/>
                    <a:p>
                      <a:pPr algn="l">
                        <a:lnSpc>
                          <a:spcPct val="130000"/>
                        </a:lnSpc>
                      </a:pPr>
                      <a:r>
                        <a:rPr kumimoji="0" lang="en-US" altLang="zh-CN" sz="1500" b="1" i="0" u="none" strike="noStrike" kern="1200" cap="none" spc="0" normalizeH="0" baseline="0" noProof="0" dirty="0">
                          <a:ln>
                            <a:noFill/>
                          </a:ln>
                          <a:solidFill>
                            <a:schemeClr val="tx1"/>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2024</a:t>
                      </a:r>
                      <a:r>
                        <a:rPr kumimoji="0" lang="zh-CN" altLang="en-US" sz="1500" b="1" i="0" u="none" strike="noStrike" kern="1200" cap="none" spc="0" normalizeH="0" baseline="0" noProof="0" dirty="0">
                          <a:ln>
                            <a:noFill/>
                          </a:ln>
                          <a:solidFill>
                            <a:schemeClr val="tx1"/>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年</a:t>
                      </a:r>
                      <a:r>
                        <a:rPr kumimoji="0" lang="en-US" altLang="zh-CN" sz="1500" b="1" i="0" u="none" strike="noStrike" kern="1200" cap="none" spc="0" normalizeH="0" baseline="0" noProof="0" dirty="0">
                          <a:ln>
                            <a:noFill/>
                          </a:ln>
                          <a:solidFill>
                            <a:schemeClr val="tx1"/>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6</a:t>
                      </a:r>
                      <a:r>
                        <a:rPr kumimoji="0" lang="zh-CN" altLang="en-US" sz="1500" b="1" i="0" u="none" strike="noStrike" kern="1200" cap="none" spc="0" normalizeH="0" baseline="0" noProof="0" dirty="0">
                          <a:ln>
                            <a:noFill/>
                          </a:ln>
                          <a:solidFill>
                            <a:schemeClr val="tx1"/>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月</a:t>
                      </a:r>
                      <a:endParaRPr lang="zh-CN" altLang="en-US" sz="1500" b="1"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endParaRPr>
                    </a:p>
                  </a:txBody>
                  <a:tcPr anchor="ctr">
                    <a:solidFill>
                      <a:srgbClr val="F2F2F2"/>
                    </a:solidFill>
                  </a:tcPr>
                </a:tc>
                <a:extLst>
                  <a:ext uri="{0D108BD9-81ED-4DB2-BD59-A6C34878D82A}">
                    <a16:rowId xmlns:a16="http://schemas.microsoft.com/office/drawing/2014/main" val="10004"/>
                  </a:ext>
                </a:extLst>
              </a:tr>
              <a:tr h="975166">
                <a:tc>
                  <a:txBody>
                    <a:bodyPr/>
                    <a:lstStyle/>
                    <a:p>
                      <a:pPr algn="ctr">
                        <a:lnSpc>
                          <a:spcPct val="130000"/>
                        </a:lnSpc>
                      </a:pPr>
                      <a:r>
                        <a:rPr lang="zh-CN" altLang="en-US"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目前大陆地区同通用名药品的上市情况</a:t>
                      </a:r>
                    </a:p>
                  </a:txBody>
                  <a:tcPr anchor="ctr">
                    <a:solidFill>
                      <a:srgbClr val="002060"/>
                    </a:solidFill>
                  </a:tcPr>
                </a:tc>
                <a:tc>
                  <a:txBody>
                    <a:bodyPr/>
                    <a:lstStyle/>
                    <a:p>
                      <a:pPr algn="l">
                        <a:lnSpc>
                          <a:spcPct val="130000"/>
                        </a:lnSpc>
                      </a:pPr>
                      <a:r>
                        <a:rPr lang="en-US" altLang="zh-CN" sz="1500" b="1" kern="12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sym typeface="+mn-ea"/>
                        </a:rPr>
                        <a:t>7</a:t>
                      </a:r>
                      <a:r>
                        <a:rPr lang="zh-CN" altLang="en-US" sz="1500" b="1" kern="12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sym typeface="+mn-ea"/>
                        </a:rPr>
                        <a:t>家（浙江核力欣健药业有限公司、浙江恒研医药科技有限公司等）</a:t>
                      </a:r>
                      <a:endParaRPr lang="zh-CN" altLang="en-US" sz="1500" b="1" kern="12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endParaRPr>
                    </a:p>
                  </a:txBody>
                  <a:tcPr anchor="ctr">
                    <a:solidFill>
                      <a:srgbClr val="D9D9D9"/>
                    </a:solidFill>
                  </a:tcPr>
                </a:tc>
                <a:extLst>
                  <a:ext uri="{0D108BD9-81ED-4DB2-BD59-A6C34878D82A}">
                    <a16:rowId xmlns:a16="http://schemas.microsoft.com/office/drawing/2014/main" val="10005"/>
                  </a:ext>
                </a:extLst>
              </a:tr>
              <a:tr h="1278972">
                <a:tc>
                  <a:txBody>
                    <a:bodyPr/>
                    <a:lstStyle/>
                    <a:p>
                      <a:pPr algn="ctr">
                        <a:lnSpc>
                          <a:spcPct val="130000"/>
                        </a:lnSpc>
                      </a:pPr>
                      <a:r>
                        <a:rPr lang="zh-CN" altLang="en-US"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全球首个上市国家</a:t>
                      </a:r>
                      <a:r>
                        <a:rPr lang="en-US" altLang="zh-CN"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a:t>
                      </a:r>
                      <a:r>
                        <a:rPr lang="zh-CN" altLang="en-US"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地区及上市时间</a:t>
                      </a:r>
                    </a:p>
                  </a:txBody>
                  <a:tcPr anchor="ctr">
                    <a:solidFill>
                      <a:srgbClr val="002060"/>
                    </a:solidFill>
                  </a:tcPr>
                </a:tc>
                <a:tc>
                  <a:txBody>
                    <a:bodyPr/>
                    <a:lstStyle/>
                    <a:p>
                      <a:pPr marL="0" marR="0" lvl="0" indent="0" algn="l" defTabSz="914400" rtl="0" eaLnBrk="1" fontAlgn="auto" latinLnBrk="0" hangingPunct="1">
                        <a:lnSpc>
                          <a:spcPct val="130000"/>
                        </a:lnSpc>
                        <a:spcBef>
                          <a:spcPts val="0"/>
                        </a:spcBef>
                        <a:spcAft>
                          <a:spcPts val="0"/>
                        </a:spcAft>
                        <a:buClrTx/>
                        <a:buSzTx/>
                        <a:buFontTx/>
                        <a:buNone/>
                        <a:defRPr/>
                      </a:pPr>
                      <a:r>
                        <a:rPr lang="zh-CN" altLang="zh-CN" sz="1500" b="1" kern="12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诺华于1999年6月通过欧盟集中程序批准上市（我国批准通用名称：重酒石酸利斯的明口服溶液）。</a:t>
                      </a:r>
                      <a:endParaRPr lang="en-US" altLang="zh-CN" sz="1500" b="1" kern="1200" noProof="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endParaRPr>
                    </a:p>
                  </a:txBody>
                  <a:tcPr anchor="ctr">
                    <a:solidFill>
                      <a:srgbClr val="F2F2F2"/>
                    </a:solidFill>
                  </a:tcPr>
                </a:tc>
                <a:extLst>
                  <a:ext uri="{0D108BD9-81ED-4DB2-BD59-A6C34878D82A}">
                    <a16:rowId xmlns:a16="http://schemas.microsoft.com/office/drawing/2014/main" val="10006"/>
                  </a:ext>
                </a:extLst>
              </a:tr>
              <a:tr h="562086">
                <a:tc>
                  <a:txBody>
                    <a:bodyPr/>
                    <a:lstStyle/>
                    <a:p>
                      <a:pPr algn="ctr">
                        <a:lnSpc>
                          <a:spcPct val="130000"/>
                        </a:lnSpc>
                      </a:pPr>
                      <a:r>
                        <a:rPr lang="zh-CN" altLang="en-US"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是否</a:t>
                      </a:r>
                      <a:r>
                        <a:rPr lang="en-US" altLang="zh-CN"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OTC</a:t>
                      </a:r>
                      <a:r>
                        <a:rPr lang="zh-CN" altLang="en-US" sz="15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药品</a:t>
                      </a:r>
                    </a:p>
                  </a:txBody>
                  <a:tcPr anchor="ctr">
                    <a:solidFill>
                      <a:srgbClr val="002060"/>
                    </a:solidFill>
                  </a:tcPr>
                </a:tc>
                <a:tc>
                  <a:txBody>
                    <a:bodyPr/>
                    <a:lstStyle/>
                    <a:p>
                      <a:pPr algn="l">
                        <a:lnSpc>
                          <a:spcPct val="130000"/>
                        </a:lnSpc>
                      </a:pPr>
                      <a:r>
                        <a:rPr lang="zh-CN" altLang="en-US" sz="1500" b="1"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rPr>
                        <a:t>否</a:t>
                      </a:r>
                    </a:p>
                  </a:txBody>
                  <a:tcPr anchor="ctr">
                    <a:solidFill>
                      <a:srgbClr val="D9D9D9"/>
                    </a:solidFill>
                  </a:tcPr>
                </a:tc>
                <a:extLst>
                  <a:ext uri="{0D108BD9-81ED-4DB2-BD59-A6C34878D82A}">
                    <a16:rowId xmlns:a16="http://schemas.microsoft.com/office/drawing/2014/main" val="10007"/>
                  </a:ext>
                </a:extLst>
              </a:tr>
            </a:tbl>
          </a:graphicData>
        </a:graphic>
      </p:graphicFrame>
      <p:sp>
        <p:nvSpPr>
          <p:cNvPr id="11" name="矩形 10"/>
          <p:cNvSpPr/>
          <p:nvPr/>
        </p:nvSpPr>
        <p:spPr>
          <a:xfrm>
            <a:off x="8766975" y="1039276"/>
            <a:ext cx="352425" cy="197062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27" name="文本框 26"/>
          <p:cNvSpPr txBox="1"/>
          <p:nvPr/>
        </p:nvSpPr>
        <p:spPr>
          <a:xfrm>
            <a:off x="7403622" y="3149231"/>
            <a:ext cx="6096000" cy="3231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500" b="1" kern="100" dirty="0">
                <a:solidFill>
                  <a:prstClr val="black"/>
                </a:solidFill>
                <a:latin typeface="微软雅黑" panose="020B0503020204020204" pitchFamily="34" charset="-122"/>
                <a:ea typeface="微软雅黑" panose="020B0503020204020204" pitchFamily="34" charset="-122"/>
                <a:cs typeface="Times New Roman" panose="02020603050405020304" pitchFamily="18" charset="0"/>
              </a:rPr>
              <a:t>用法用量</a:t>
            </a:r>
          </a:p>
        </p:txBody>
      </p:sp>
      <p:pic>
        <p:nvPicPr>
          <p:cNvPr id="28" name="图形 27"/>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138564" y="3174631"/>
            <a:ext cx="247579" cy="247579"/>
          </a:xfrm>
          <a:prstGeom prst="rect">
            <a:avLst/>
          </a:prstGeom>
        </p:spPr>
      </p:pic>
      <p:sp>
        <p:nvSpPr>
          <p:cNvPr id="30" name="文本框 29"/>
          <p:cNvSpPr txBox="1"/>
          <p:nvPr/>
        </p:nvSpPr>
        <p:spPr>
          <a:xfrm>
            <a:off x="7403623" y="3526374"/>
            <a:ext cx="4408322" cy="2128916"/>
          </a:xfrm>
          <a:prstGeom prst="rect">
            <a:avLst/>
          </a:prstGeom>
          <a:noFill/>
        </p:spPr>
        <p:txBody>
          <a:bodyPr wrap="square">
            <a:spAutoFit/>
          </a:bodyPr>
          <a:lstStyle/>
          <a:p>
            <a:pPr indent="0" fontAlgn="auto">
              <a:lnSpc>
                <a:spcPct val="150000"/>
              </a:lnSpc>
              <a:spcBef>
                <a:spcPts val="600"/>
              </a:spcBef>
              <a:spcAft>
                <a:spcPts val="600"/>
              </a:spcAft>
            </a:pPr>
            <a:r>
              <a:rPr lang="zh-CN" altLang="en-US"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早晚进餐时与食物同服。</a:t>
            </a:r>
            <a:r>
              <a:rPr lang="zh-CN" altLang="en-US"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sym typeface="+mn-ea"/>
              </a:rPr>
              <a:t>剂量：</a:t>
            </a:r>
            <a:r>
              <a:rPr lang="zh-CN" altLang="en-US"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起始剂量</a:t>
            </a:r>
            <a:r>
              <a:rPr lang="en-US" altLang="zh-CN"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3mg/</a:t>
            </a:r>
            <a:r>
              <a:rPr lang="zh-CN" altLang="en-US"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日（</a:t>
            </a:r>
            <a:r>
              <a:rPr lang="en-US" altLang="zh-CN"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1.5mg</a:t>
            </a:r>
            <a:r>
              <a:rPr lang="zh-CN" altLang="en-US"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每日两次），根据个体差异，至少每隔</a:t>
            </a:r>
            <a:r>
              <a:rPr lang="en-US" altLang="zh-CN"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2</a:t>
            </a:r>
            <a:r>
              <a:rPr lang="zh-CN" altLang="en-US"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周增剂量，以达到最大可耐受剂量，但每日不应超过</a:t>
            </a:r>
            <a:r>
              <a:rPr lang="en-US" altLang="zh-CN"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12mg</a:t>
            </a:r>
            <a:r>
              <a:rPr lang="zh-CN" altLang="en-US"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 临床研究证明，每日服用本品</a:t>
            </a:r>
            <a:r>
              <a:rPr lang="en-US" altLang="zh-CN"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≥6mg</a:t>
            </a:r>
            <a:r>
              <a:rPr lang="zh-CN" altLang="en-US"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临床疗效更佳，所以大多数患者的目标剂量值应该定在每日</a:t>
            </a:r>
            <a:r>
              <a:rPr lang="en-US" altLang="zh-CN"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6~12mg</a:t>
            </a:r>
            <a:r>
              <a:rPr lang="zh-CN" altLang="en-US" sz="1500" b="1"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范围内。</a:t>
            </a:r>
          </a:p>
        </p:txBody>
      </p:sp>
      <p:pic>
        <p:nvPicPr>
          <p:cNvPr id="31" name="图片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91584" y="1244"/>
            <a:ext cx="1568764" cy="461665"/>
          </a:xfrm>
          <a:prstGeom prst="rect">
            <a:avLst/>
          </a:prstGeom>
        </p:spPr>
      </p:pic>
      <p:grpSp>
        <p:nvGrpSpPr>
          <p:cNvPr id="7" name="组合 6"/>
          <p:cNvGrpSpPr/>
          <p:nvPr/>
        </p:nvGrpSpPr>
        <p:grpSpPr>
          <a:xfrm>
            <a:off x="7091490" y="946286"/>
            <a:ext cx="8673964" cy="2156602"/>
            <a:chOff x="6924262" y="968644"/>
            <a:chExt cx="8673964" cy="2156602"/>
          </a:xfrm>
        </p:grpSpPr>
        <p:sp>
          <p:nvSpPr>
            <p:cNvPr id="9" name="矩形 8"/>
            <p:cNvSpPr/>
            <p:nvPr/>
          </p:nvSpPr>
          <p:spPr>
            <a:xfrm>
              <a:off x="6979807" y="1039277"/>
              <a:ext cx="4929967" cy="208596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nvGrpSpPr>
            <p:cNvPr id="10" name="组合 9"/>
            <p:cNvGrpSpPr/>
            <p:nvPr/>
          </p:nvGrpSpPr>
          <p:grpSpPr>
            <a:xfrm>
              <a:off x="6979807" y="1829681"/>
              <a:ext cx="4093795" cy="323165"/>
              <a:chOff x="6979807" y="1786624"/>
              <a:chExt cx="4093795" cy="323165"/>
            </a:xfrm>
          </p:grpSpPr>
          <p:sp>
            <p:nvSpPr>
              <p:cNvPr id="22" name="文本框 12"/>
              <p:cNvSpPr txBox="1"/>
              <p:nvPr/>
            </p:nvSpPr>
            <p:spPr>
              <a:xfrm>
                <a:off x="6979807" y="1786624"/>
                <a:ext cx="1760373" cy="323165"/>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500" b="1"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参照药品</a:t>
                </a:r>
                <a:endParaRPr kumimoji="0" lang="zh-CN" altLang="en-US" sz="15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mn-cs"/>
                </a:endParaRPr>
              </a:p>
            </p:txBody>
          </p:sp>
          <p:sp>
            <p:nvSpPr>
              <p:cNvPr id="23" name="文本框 16"/>
              <p:cNvSpPr txBox="1"/>
              <p:nvPr/>
            </p:nvSpPr>
            <p:spPr>
              <a:xfrm>
                <a:off x="8918244" y="1786624"/>
                <a:ext cx="2155358" cy="323165"/>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zh-CN" altLang="en-US" sz="1500" b="1" dirty="0">
                    <a:solidFill>
                      <a:srgbClr val="FF0000"/>
                    </a:solidFill>
                    <a:latin typeface="Times New Roman" panose="02020603050405020304" pitchFamily="18" charset="0"/>
                    <a:ea typeface="微软雅黑" panose="020B0503020204020204" pitchFamily="34" charset="-122"/>
                    <a:cs typeface="Times New Roman" panose="02020603050405020304" pitchFamily="18" charset="0"/>
                    <a:sym typeface="+mn-ea"/>
                  </a:rPr>
                  <a:t>重酒石酸卡巴拉汀胶囊</a:t>
                </a:r>
                <a:endParaRPr lang="zh-CN" altLang="en-US" sz="1500" b="1" dirty="0">
                  <a:solidFill>
                    <a:srgbClr val="FF0000"/>
                  </a:solidFill>
                  <a:latin typeface="Times New Roman" panose="02020603050405020304" pitchFamily="18" charset="0"/>
                  <a:ea typeface="微软雅黑" panose="020B0503020204020204" pitchFamily="34" charset="-122"/>
                  <a:cs typeface="Times New Roman" panose="02020603050405020304" pitchFamily="18" charset="0"/>
                </a:endParaRPr>
              </a:p>
            </p:txBody>
          </p:sp>
        </p:grpSp>
        <p:grpSp>
          <p:nvGrpSpPr>
            <p:cNvPr id="12" name="组合 11"/>
            <p:cNvGrpSpPr/>
            <p:nvPr/>
          </p:nvGrpSpPr>
          <p:grpSpPr>
            <a:xfrm>
              <a:off x="6964799" y="2277179"/>
              <a:ext cx="4971244" cy="743922"/>
              <a:chOff x="6964799" y="2277179"/>
              <a:chExt cx="4971244" cy="743922"/>
            </a:xfrm>
          </p:grpSpPr>
          <p:sp>
            <p:nvSpPr>
              <p:cNvPr id="19" name="文本框 13"/>
              <p:cNvSpPr txBox="1"/>
              <p:nvPr/>
            </p:nvSpPr>
            <p:spPr>
              <a:xfrm>
                <a:off x="6964799" y="2525928"/>
                <a:ext cx="1758191" cy="323165"/>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500" b="1"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参照药品选择理由</a:t>
                </a:r>
                <a:endParaRPr kumimoji="0" lang="zh-CN" altLang="en-US" sz="15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mn-cs"/>
                </a:endParaRPr>
              </a:p>
            </p:txBody>
          </p:sp>
          <p:sp>
            <p:nvSpPr>
              <p:cNvPr id="21" name="文本框 23"/>
              <p:cNvSpPr txBox="1"/>
              <p:nvPr/>
            </p:nvSpPr>
            <p:spPr>
              <a:xfrm>
                <a:off x="8944513" y="2277179"/>
                <a:ext cx="2991530" cy="743922"/>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lvl="0" indent="-285750">
                  <a:lnSpc>
                    <a:spcPct val="150000"/>
                  </a:lnSpc>
                  <a:buFont typeface="Wingdings" panose="05000000000000000000" pitchFamily="2" charset="2"/>
                  <a:buChar char="u"/>
                  <a:defRPr/>
                </a:pPr>
                <a:r>
                  <a:rPr lang="zh-CN" altLang="en-US" sz="1500" b="1"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活性成分相同，有效性明确</a:t>
                </a:r>
                <a:endParaRPr lang="en-US" altLang="zh-CN" sz="1500" b="1"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endParaRPr>
              </a:p>
              <a:p>
                <a:pPr marL="285750" indent="-285750">
                  <a:lnSpc>
                    <a:spcPct val="150000"/>
                  </a:lnSpc>
                  <a:buFont typeface="Wingdings" panose="05000000000000000000" pitchFamily="2" charset="2"/>
                  <a:buChar char="u"/>
                  <a:defRPr/>
                </a:pPr>
                <a:r>
                  <a:rPr lang="zh-CN" altLang="en-US" sz="1500" b="1"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口服溶液剂能弥补临床上不足</a:t>
                </a:r>
              </a:p>
            </p:txBody>
          </p:sp>
        </p:grpSp>
        <p:grpSp>
          <p:nvGrpSpPr>
            <p:cNvPr id="13" name="组合 12"/>
            <p:cNvGrpSpPr/>
            <p:nvPr/>
          </p:nvGrpSpPr>
          <p:grpSpPr>
            <a:xfrm>
              <a:off x="6981989" y="1175046"/>
              <a:ext cx="8616237" cy="377559"/>
              <a:chOff x="6981989" y="1175046"/>
              <a:chExt cx="8616237" cy="377559"/>
            </a:xfrm>
          </p:grpSpPr>
          <p:sp>
            <p:nvSpPr>
              <p:cNvPr id="17" name="文本框 14"/>
              <p:cNvSpPr txBox="1"/>
              <p:nvPr/>
            </p:nvSpPr>
            <p:spPr>
              <a:xfrm>
                <a:off x="6981989" y="1219757"/>
                <a:ext cx="1758191" cy="332848"/>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500" b="1"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申报类别</a:t>
                </a:r>
                <a:endParaRPr kumimoji="0" lang="zh-CN" altLang="en-US" sz="15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mn-cs"/>
                </a:endParaRPr>
              </a:p>
            </p:txBody>
          </p:sp>
          <p:sp>
            <p:nvSpPr>
              <p:cNvPr id="18" name="文本框 25"/>
              <p:cNvSpPr txBox="1"/>
              <p:nvPr/>
            </p:nvSpPr>
            <p:spPr>
              <a:xfrm>
                <a:off x="8958436" y="1175046"/>
                <a:ext cx="6639790" cy="363048"/>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30000"/>
                  </a:lnSpc>
                  <a:spcBef>
                    <a:spcPts val="0"/>
                  </a:spcBef>
                  <a:spcAft>
                    <a:spcPts val="0"/>
                  </a:spcAft>
                  <a:buClrTx/>
                  <a:buSzTx/>
                  <a:buFontTx/>
                  <a:buNone/>
                  <a:defRPr/>
                </a:pPr>
                <a:r>
                  <a:rPr kumimoji="0" lang="zh-CN" altLang="en-US" sz="1500" b="1"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申报基本目录及商保创新药目录</a:t>
                </a:r>
              </a:p>
            </p:txBody>
          </p:sp>
        </p:grpSp>
        <p:sp>
          <p:nvSpPr>
            <p:cNvPr id="14" name="矩形 13"/>
            <p:cNvSpPr/>
            <p:nvPr/>
          </p:nvSpPr>
          <p:spPr>
            <a:xfrm>
              <a:off x="8705405" y="968644"/>
              <a:ext cx="212840" cy="215660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5" name="矩形 14"/>
            <p:cNvSpPr/>
            <p:nvPr/>
          </p:nvSpPr>
          <p:spPr>
            <a:xfrm rot="16200000" flipH="1">
              <a:off x="9433898" y="-807386"/>
              <a:ext cx="86130" cy="51054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6" name="矩形 15"/>
            <p:cNvSpPr/>
            <p:nvPr/>
          </p:nvSpPr>
          <p:spPr>
            <a:xfrm rot="16200000" flipH="1">
              <a:off x="9489442" y="-314755"/>
              <a:ext cx="86130" cy="51054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grpSp>
      <p:sp>
        <p:nvSpPr>
          <p:cNvPr id="29" name="文本框 28"/>
          <p:cNvSpPr txBox="1"/>
          <p:nvPr/>
        </p:nvSpPr>
        <p:spPr>
          <a:xfrm>
            <a:off x="7132027" y="5704886"/>
            <a:ext cx="4673380" cy="743922"/>
          </a:xfrm>
          <a:prstGeom prst="rect">
            <a:avLst/>
          </a:prstGeom>
          <a:noFill/>
        </p:spPr>
        <p:txBody>
          <a:bodyPr wrap="square">
            <a:spAutoFit/>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defRPr/>
            </a:pPr>
            <a:r>
              <a:rPr kumimoji="0" lang="zh-CN" altLang="en-US" sz="15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国家药监局药品审评中心出具的</a:t>
            </a:r>
            <a:r>
              <a:rPr kumimoji="0" lang="en-US" altLang="zh-CN" sz="15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r>
              <a:rPr kumimoji="0" lang="zh-CN" altLang="en-US" sz="15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技术评审报告</a:t>
            </a:r>
            <a:r>
              <a:rPr kumimoji="0" lang="en-US" altLang="zh-CN" sz="15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r>
              <a:rPr kumimoji="0" lang="zh-CN" altLang="en-US" sz="15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中关于本药品有效性的描述：</a:t>
            </a:r>
            <a:r>
              <a:rPr kumimoji="0" lang="zh-CN" altLang="en-US" sz="1500" b="1" i="0" u="none" strike="noStrike" kern="100" cap="none" spc="0" normalizeH="0" baseline="0" noProof="0" dirty="0">
                <a:ln>
                  <a:noFill/>
                </a:ln>
                <a:solidFill>
                  <a:srgbClr val="FF0000"/>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无</a:t>
            </a:r>
            <a:endParaRPr kumimoji="0" lang="en-US" altLang="zh-CN" sz="1500" b="1" i="0" u="none" strike="noStrike" kern="100" cap="none" spc="0" normalizeH="0" baseline="0" noProof="0" dirty="0">
              <a:ln>
                <a:noFill/>
              </a:ln>
              <a:solidFill>
                <a:srgbClr val="FF0000"/>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12939" y="232957"/>
            <a:ext cx="4146702"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1" i="0" u="none" strike="noStrike" kern="1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药品基本信息</a:t>
            </a:r>
            <a:endParaRPr kumimoji="0" lang="zh-CN" altLang="zh-CN" sz="36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 name="流程图: 离页连接符 2"/>
          <p:cNvSpPr/>
          <p:nvPr/>
        </p:nvSpPr>
        <p:spPr>
          <a:xfrm rot="16200000">
            <a:off x="470775" y="34925"/>
            <a:ext cx="665045" cy="1062450"/>
          </a:xfrm>
          <a:prstGeom prst="flowChartOffpageConnector">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4" name="文本框 3"/>
          <p:cNvSpPr txBox="1"/>
          <p:nvPr/>
        </p:nvSpPr>
        <p:spPr>
          <a:xfrm>
            <a:off x="387638" y="255014"/>
            <a:ext cx="1526042"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01</a:t>
            </a:r>
            <a:endParaRPr kumimoji="0" lang="zh-CN" altLang="en-US" sz="36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矩形 4"/>
          <p:cNvSpPr/>
          <p:nvPr/>
        </p:nvSpPr>
        <p:spPr>
          <a:xfrm>
            <a:off x="84082" y="232957"/>
            <a:ext cx="117362" cy="665046"/>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1584" y="1244"/>
            <a:ext cx="1568764" cy="461665"/>
          </a:xfrm>
          <a:prstGeom prst="rect">
            <a:avLst/>
          </a:prstGeom>
        </p:spPr>
      </p:pic>
      <p:sp>
        <p:nvSpPr>
          <p:cNvPr id="54" name="文本框 53"/>
          <p:cNvSpPr txBox="1"/>
          <p:nvPr/>
        </p:nvSpPr>
        <p:spPr>
          <a:xfrm>
            <a:off x="387638" y="1008933"/>
            <a:ext cx="11303704" cy="1090298"/>
          </a:xfrm>
          <a:prstGeom prst="rect">
            <a:avLst/>
          </a:prstGeom>
          <a:noFill/>
        </p:spPr>
        <p:txBody>
          <a:bodyPr wrap="square">
            <a:spAutoFit/>
          </a:bodyPr>
          <a:lstStyle/>
          <a:p>
            <a:pPr>
              <a:lnSpc>
                <a:spcPct val="150000"/>
              </a:lnSpc>
            </a:pPr>
            <a:r>
              <a:rPr lang="zh-CN" altLang="en-US" sz="1500" b="1" dirty="0">
                <a:latin typeface="微软雅黑" panose="020B0503020204020204" pitchFamily="34" charset="-122"/>
                <a:ea typeface="微软雅黑" panose="020B0503020204020204" pitchFamily="34" charset="-122"/>
              </a:rPr>
              <a:t>疾病情况：</a:t>
            </a:r>
            <a:r>
              <a:rPr lang="zh-CN" altLang="zh-CN" sz="1500" dirty="0">
                <a:latin typeface="微软雅黑" panose="020B0503020204020204" pitchFamily="34" charset="-122"/>
                <a:ea typeface="微软雅黑" panose="020B0503020204020204" pitchFamily="34" charset="-122"/>
              </a:rPr>
              <a:t>阿尔茨海默病是最常见的认知障碍疾病类型，起病隐匿，早期诊断困难。该病以认知障碍、精神行为异常和社会活动及生活能力下降为主要临床表现，给患者家庭及社会带来沉重的负担。流行病学调查指出，中国</a:t>
            </a:r>
            <a:r>
              <a:rPr lang="en-US" altLang="zh-CN" sz="1500" dirty="0">
                <a:latin typeface="微软雅黑" panose="020B0503020204020204" pitchFamily="34" charset="-122"/>
                <a:ea typeface="微软雅黑" panose="020B0503020204020204" pitchFamily="34" charset="-122"/>
              </a:rPr>
              <a:t>60</a:t>
            </a:r>
            <a:r>
              <a:rPr lang="zh-CN" altLang="zh-CN" sz="1500" dirty="0">
                <a:latin typeface="微软雅黑" panose="020B0503020204020204" pitchFamily="34" charset="-122"/>
                <a:ea typeface="微软雅黑" panose="020B0503020204020204" pitchFamily="34" charset="-122"/>
              </a:rPr>
              <a:t>岁以上人群</a:t>
            </a:r>
            <a:r>
              <a:rPr lang="en-US" altLang="zh-CN" sz="1500" b="1" dirty="0">
                <a:solidFill>
                  <a:srgbClr val="FF0000"/>
                </a:solidFill>
                <a:latin typeface="微软雅黑" panose="020B0503020204020204" pitchFamily="34" charset="-122"/>
                <a:ea typeface="微软雅黑" panose="020B0503020204020204" pitchFamily="34" charset="-122"/>
              </a:rPr>
              <a:t>AD</a:t>
            </a:r>
            <a:r>
              <a:rPr lang="zh-CN" altLang="zh-CN" sz="1500" b="1" dirty="0">
                <a:solidFill>
                  <a:srgbClr val="FF0000"/>
                </a:solidFill>
                <a:latin typeface="微软雅黑" panose="020B0503020204020204" pitchFamily="34" charset="-122"/>
                <a:ea typeface="微软雅黑" panose="020B0503020204020204" pitchFamily="34" charset="-122"/>
              </a:rPr>
              <a:t>源性轻度认知障碍约</a:t>
            </a:r>
            <a:r>
              <a:rPr lang="en-US" altLang="zh-CN" sz="1500" b="1" dirty="0">
                <a:solidFill>
                  <a:srgbClr val="FF0000"/>
                </a:solidFill>
                <a:latin typeface="微软雅黑" panose="020B0503020204020204" pitchFamily="34" charset="-122"/>
                <a:ea typeface="微软雅黑" panose="020B0503020204020204" pitchFamily="34" charset="-122"/>
              </a:rPr>
              <a:t>3877</a:t>
            </a:r>
            <a:r>
              <a:rPr lang="zh-CN" altLang="zh-CN" sz="1500" b="1" dirty="0">
                <a:solidFill>
                  <a:srgbClr val="FF0000"/>
                </a:solidFill>
                <a:latin typeface="微软雅黑" panose="020B0503020204020204" pitchFamily="34" charset="-122"/>
                <a:ea typeface="微软雅黑" panose="020B0503020204020204" pitchFamily="34" charset="-122"/>
              </a:rPr>
              <a:t>万人，痴呆患者约</a:t>
            </a:r>
            <a:r>
              <a:rPr lang="en-US" altLang="zh-CN" sz="1500" b="1" dirty="0">
                <a:solidFill>
                  <a:srgbClr val="FF0000"/>
                </a:solidFill>
                <a:latin typeface="微软雅黑" panose="020B0503020204020204" pitchFamily="34" charset="-122"/>
                <a:ea typeface="微软雅黑" panose="020B0503020204020204" pitchFamily="34" charset="-122"/>
              </a:rPr>
              <a:t>1507</a:t>
            </a:r>
            <a:r>
              <a:rPr lang="zh-CN" altLang="zh-CN" sz="1500" b="1" dirty="0">
                <a:solidFill>
                  <a:srgbClr val="FF0000"/>
                </a:solidFill>
                <a:latin typeface="微软雅黑" panose="020B0503020204020204" pitchFamily="34" charset="-122"/>
                <a:ea typeface="微软雅黑" panose="020B0503020204020204" pitchFamily="34" charset="-122"/>
              </a:rPr>
              <a:t>万，其中</a:t>
            </a:r>
            <a:r>
              <a:rPr lang="en-US" altLang="zh-CN" sz="1500" b="1" dirty="0">
                <a:solidFill>
                  <a:srgbClr val="FF0000"/>
                </a:solidFill>
                <a:latin typeface="微软雅黑" panose="020B0503020204020204" pitchFamily="34" charset="-122"/>
                <a:ea typeface="微软雅黑" panose="020B0503020204020204" pitchFamily="34" charset="-122"/>
              </a:rPr>
              <a:t>AD</a:t>
            </a:r>
            <a:r>
              <a:rPr lang="zh-CN" altLang="zh-CN" sz="1500" b="1" dirty="0">
                <a:solidFill>
                  <a:srgbClr val="FF0000"/>
                </a:solidFill>
                <a:latin typeface="微软雅黑" panose="020B0503020204020204" pitchFamily="34" charset="-122"/>
                <a:ea typeface="微软雅黑" panose="020B0503020204020204" pitchFamily="34" charset="-122"/>
              </a:rPr>
              <a:t>患者约</a:t>
            </a:r>
            <a:r>
              <a:rPr lang="en-US" altLang="zh-CN" sz="1500" b="1" dirty="0">
                <a:solidFill>
                  <a:srgbClr val="FF0000"/>
                </a:solidFill>
                <a:latin typeface="微软雅黑" panose="020B0503020204020204" pitchFamily="34" charset="-122"/>
                <a:ea typeface="微软雅黑" panose="020B0503020204020204" pitchFamily="34" charset="-122"/>
              </a:rPr>
              <a:t>983</a:t>
            </a:r>
            <a:r>
              <a:rPr lang="zh-CN" altLang="zh-CN" sz="1500" b="1" dirty="0">
                <a:solidFill>
                  <a:srgbClr val="FF0000"/>
                </a:solidFill>
                <a:latin typeface="微软雅黑" panose="020B0503020204020204" pitchFamily="34" charset="-122"/>
                <a:ea typeface="微软雅黑" panose="020B0503020204020204" pitchFamily="34" charset="-122"/>
              </a:rPr>
              <a:t>万人</a:t>
            </a:r>
            <a:r>
              <a:rPr lang="zh-CN" altLang="en-US" sz="1500" b="1" dirty="0">
                <a:solidFill>
                  <a:srgbClr val="FF0000"/>
                </a:solidFill>
                <a:latin typeface="微软雅黑" panose="020B0503020204020204" pitchFamily="34" charset="-122"/>
                <a:ea typeface="微软雅黑" panose="020B0503020204020204" pitchFamily="34" charset="-122"/>
              </a:rPr>
              <a:t>。</a:t>
            </a:r>
            <a:endParaRPr lang="zh-CN" altLang="zh-CN" sz="1500" b="1" dirty="0">
              <a:solidFill>
                <a:srgbClr val="FF0000"/>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14191" y="6606399"/>
            <a:ext cx="7132744" cy="215444"/>
          </a:xfrm>
          <a:prstGeom prst="rect">
            <a:avLst/>
          </a:prstGeom>
          <a:noFill/>
        </p:spPr>
        <p:txBody>
          <a:bodyPr wrap="square">
            <a:spAutoFit/>
          </a:bodyPr>
          <a:lstStyle/>
          <a:p>
            <a:r>
              <a:rPr lang="en-US" altLang="zh-CN" sz="800" b="1" i="0" dirty="0">
                <a:solidFill>
                  <a:srgbClr val="333333"/>
                </a:solidFill>
                <a:effectLst/>
                <a:latin typeface="Times New Roman" panose="02020603050405020304" pitchFamily="18" charset="0"/>
                <a:ea typeface="微软雅黑" panose="020B0503020204020204" pitchFamily="34" charset="-122"/>
                <a:cs typeface="Times New Roman" panose="02020603050405020304" pitchFamily="18" charset="0"/>
              </a:rPr>
              <a:t>1.</a:t>
            </a:r>
            <a:r>
              <a:rPr lang="zh-CN" altLang="en-US" sz="800" b="1" i="0" dirty="0">
                <a:solidFill>
                  <a:srgbClr val="333333"/>
                </a:solidFill>
                <a:effectLst/>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800" b="1" i="0" dirty="0">
                <a:solidFill>
                  <a:srgbClr val="333333"/>
                </a:solidFill>
                <a:effectLst/>
                <a:latin typeface="Times New Roman" panose="02020603050405020304" pitchFamily="18" charset="0"/>
                <a:ea typeface="微软雅黑" panose="020B0503020204020204" pitchFamily="34" charset="-122"/>
                <a:cs typeface="Times New Roman" panose="02020603050405020304" pitchFamily="18" charset="0"/>
              </a:rPr>
              <a:t>2020</a:t>
            </a:r>
            <a:r>
              <a:rPr lang="zh-CN" altLang="en-US" sz="800" b="1" i="0" dirty="0">
                <a:solidFill>
                  <a:srgbClr val="333333"/>
                </a:solidFill>
                <a:effectLst/>
                <a:latin typeface="Times New Roman" panose="02020603050405020304" pitchFamily="18" charset="0"/>
                <a:ea typeface="微软雅黑" panose="020B0503020204020204" pitchFamily="34" charset="-122"/>
                <a:cs typeface="Times New Roman" panose="02020603050405020304" pitchFamily="18" charset="0"/>
              </a:rPr>
              <a:t>年全球及中国结直肠癌流行状况分析 </a:t>
            </a:r>
            <a:r>
              <a:rPr lang="zh-CN" altLang="en-US" sz="800" b="1" dirty="0">
                <a:solidFill>
                  <a:srgbClr val="333333"/>
                </a:solidFill>
                <a:latin typeface="Times New Roman" panose="02020603050405020304" pitchFamily="18" charset="0"/>
                <a:ea typeface="微软雅黑" panose="020B0503020204020204" pitchFamily="34" charset="-122"/>
                <a:cs typeface="Times New Roman" panose="02020603050405020304" pitchFamily="18" charset="0"/>
              </a:rPr>
              <a:t>；</a:t>
            </a:r>
            <a:r>
              <a:rPr lang="en-US" altLang="zh-CN" sz="800" b="1" dirty="0">
                <a:solidFill>
                  <a:srgbClr val="333333"/>
                </a:solidFill>
                <a:latin typeface="Times New Roman" panose="02020603050405020304" pitchFamily="18" charset="0"/>
                <a:ea typeface="微软雅黑" panose="020B0503020204020204" pitchFamily="34" charset="-122"/>
                <a:cs typeface="Times New Roman" panose="02020603050405020304" pitchFamily="18" charset="0"/>
              </a:rPr>
              <a:t>2</a:t>
            </a:r>
            <a:r>
              <a:rPr lang="zh-CN" altLang="en-US" sz="800" b="1" dirty="0">
                <a:solidFill>
                  <a:srgbClr val="333333"/>
                </a:solidFill>
                <a:latin typeface="Times New Roman" panose="02020603050405020304" pitchFamily="18" charset="0"/>
                <a:ea typeface="微软雅黑" panose="020B0503020204020204" pitchFamily="34" charset="-122"/>
                <a:cs typeface="Times New Roman" panose="02020603050405020304" pitchFamily="18" charset="0"/>
              </a:rPr>
              <a:t>、结肠镜检查肠道准备专家共识意见</a:t>
            </a:r>
            <a:r>
              <a:rPr lang="en-US" altLang="zh-CN" sz="800" b="1" dirty="0">
                <a:solidFill>
                  <a:srgbClr val="333333"/>
                </a:solidFill>
                <a:latin typeface="Times New Roman" panose="02020603050405020304" pitchFamily="18" charset="0"/>
                <a:ea typeface="微软雅黑" panose="020B0503020204020204" pitchFamily="34" charset="-122"/>
                <a:cs typeface="Times New Roman" panose="02020603050405020304" pitchFamily="18" charset="0"/>
              </a:rPr>
              <a:t>(2023</a:t>
            </a:r>
            <a:r>
              <a:rPr lang="zh-CN" altLang="en-US" sz="800" b="1" dirty="0">
                <a:solidFill>
                  <a:srgbClr val="333333"/>
                </a:solidFill>
                <a:latin typeface="Times New Roman" panose="02020603050405020304" pitchFamily="18" charset="0"/>
                <a:ea typeface="微软雅黑" panose="020B0503020204020204" pitchFamily="34" charset="-122"/>
                <a:cs typeface="Times New Roman" panose="02020603050405020304" pitchFamily="18" charset="0"/>
              </a:rPr>
              <a:t>，广州</a:t>
            </a:r>
            <a:r>
              <a:rPr lang="en-US" altLang="zh-CN" sz="800" b="1" dirty="0">
                <a:solidFill>
                  <a:srgbClr val="333333"/>
                </a:solidFill>
                <a:latin typeface="Times New Roman" panose="02020603050405020304" pitchFamily="18" charset="0"/>
                <a:ea typeface="微软雅黑" panose="020B0503020204020204" pitchFamily="34" charset="-122"/>
                <a:cs typeface="Times New Roman" panose="02020603050405020304" pitchFamily="18" charset="0"/>
              </a:rPr>
              <a:t>). </a:t>
            </a:r>
            <a:r>
              <a:rPr lang="zh-CN" altLang="en-US" sz="800" b="1" dirty="0">
                <a:solidFill>
                  <a:srgbClr val="333333"/>
                </a:solidFill>
                <a:latin typeface="Times New Roman" panose="02020603050405020304" pitchFamily="18" charset="0"/>
                <a:ea typeface="微软雅黑" panose="020B0503020204020204" pitchFamily="34" charset="-122"/>
                <a:cs typeface="Times New Roman" panose="02020603050405020304" pitchFamily="18" charset="0"/>
              </a:rPr>
              <a:t>；</a:t>
            </a:r>
            <a:r>
              <a:rPr lang="en-US" altLang="zh-CN" sz="800" b="1" dirty="0">
                <a:solidFill>
                  <a:srgbClr val="333333"/>
                </a:solidFill>
                <a:latin typeface="Times New Roman" panose="02020603050405020304" pitchFamily="18" charset="0"/>
                <a:ea typeface="微软雅黑" panose="020B0503020204020204" pitchFamily="34" charset="-122"/>
                <a:cs typeface="Times New Roman" panose="02020603050405020304" pitchFamily="18" charset="0"/>
              </a:rPr>
              <a:t>3.</a:t>
            </a:r>
            <a:r>
              <a:rPr lang="zh-CN" altLang="en-US" sz="800" b="1" dirty="0">
                <a:solidFill>
                  <a:srgbClr val="333333"/>
                </a:solidFill>
                <a:latin typeface="Times New Roman" panose="02020603050405020304" pitchFamily="18" charset="0"/>
                <a:ea typeface="微软雅黑" panose="020B0503020204020204" pitchFamily="34" charset="-122"/>
                <a:cs typeface="Times New Roman" panose="02020603050405020304" pitchFamily="18" charset="0"/>
              </a:rPr>
              <a:t>复方匹可硫酸钠口服溶液说明书（匹达乐）</a:t>
            </a:r>
            <a:endParaRPr lang="zh-CN" altLang="en-US" sz="800" b="1" dirty="0">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9" name="矩形: 圆角 8"/>
          <p:cNvSpPr/>
          <p:nvPr/>
        </p:nvSpPr>
        <p:spPr>
          <a:xfrm>
            <a:off x="374926" y="1063493"/>
            <a:ext cx="11288486" cy="1032615"/>
          </a:xfrm>
          <a:prstGeom prst="roundRect">
            <a:avLst>
              <a:gd name="adj" fmla="val 11603"/>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圆角 9"/>
          <p:cNvSpPr/>
          <p:nvPr/>
        </p:nvSpPr>
        <p:spPr>
          <a:xfrm>
            <a:off x="402856" y="2193893"/>
            <a:ext cx="11260556" cy="2101334"/>
          </a:xfrm>
          <a:prstGeom prst="roundRect">
            <a:avLst>
              <a:gd name="adj" fmla="val 6164"/>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圆角 11"/>
          <p:cNvSpPr/>
          <p:nvPr/>
        </p:nvSpPr>
        <p:spPr>
          <a:xfrm>
            <a:off x="374926" y="4372304"/>
            <a:ext cx="11316416" cy="2101334"/>
          </a:xfrm>
          <a:prstGeom prst="roundRect">
            <a:avLst>
              <a:gd name="adj" fmla="val 6164"/>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402856" y="2634818"/>
            <a:ext cx="11152868" cy="1476375"/>
          </a:xfrm>
          <a:prstGeom prst="rect">
            <a:avLst/>
          </a:prstGeom>
          <a:noFill/>
        </p:spPr>
        <p:txBody>
          <a:bodyPr wrap="square">
            <a:spAutoFit/>
          </a:bodyPr>
          <a:lstStyle/>
          <a:p>
            <a:pPr marL="171450" indent="-171450">
              <a:lnSpc>
                <a:spcPct val="150000"/>
              </a:lnSpc>
              <a:spcBef>
                <a:spcPct val="0"/>
              </a:spcBef>
              <a:spcAft>
                <a:spcPts val="600"/>
              </a:spcAft>
            </a:pPr>
            <a:r>
              <a:rPr lang="en-US" altLang="zh-CN" sz="1500" dirty="0">
                <a:latin typeface="微软雅黑" panose="020B0503020204020204" pitchFamily="34" charset="-122"/>
                <a:ea typeface="微软雅黑" panose="020B0503020204020204" pitchFamily="34" charset="-122"/>
                <a:sym typeface="+mn-ea"/>
              </a:rPr>
              <a:t>   </a:t>
            </a:r>
            <a:r>
              <a:rPr lang="zh-CN" altLang="en-US" sz="1500" dirty="0">
                <a:latin typeface="微软雅黑" panose="020B0503020204020204" pitchFamily="34" charset="-122"/>
                <a:ea typeface="微软雅黑" panose="020B0503020204020204" pitchFamily="34" charset="-122"/>
                <a:sym typeface="+mn-ea"/>
              </a:rPr>
              <a:t>国内已上市的抗痴呆药物包括胆碱酯酶抑制剂多奈哌齐、卡巴拉汀、加兰他敏、石杉碱甲，</a:t>
            </a:r>
            <a:r>
              <a:rPr lang="en-US" altLang="zh-CN" sz="1500" dirty="0">
                <a:latin typeface="微软雅黑" panose="020B0503020204020204" pitchFamily="34" charset="-122"/>
                <a:ea typeface="微软雅黑" panose="020B0503020204020204" pitchFamily="34" charset="-122"/>
                <a:sym typeface="+mn-ea"/>
              </a:rPr>
              <a:t>N-</a:t>
            </a:r>
            <a:r>
              <a:rPr lang="zh-CN" altLang="en-US" sz="1500" dirty="0">
                <a:latin typeface="微软雅黑" panose="020B0503020204020204" pitchFamily="34" charset="-122"/>
                <a:ea typeface="微软雅黑" panose="020B0503020204020204" pitchFamily="34" charset="-122"/>
                <a:sym typeface="+mn-ea"/>
              </a:rPr>
              <a:t>甲基</a:t>
            </a:r>
            <a:r>
              <a:rPr lang="en-US" altLang="zh-CN" sz="1500" dirty="0">
                <a:latin typeface="微软雅黑" panose="020B0503020204020204" pitchFamily="34" charset="-122"/>
                <a:ea typeface="微软雅黑" panose="020B0503020204020204" pitchFamily="34" charset="-122"/>
                <a:sym typeface="+mn-ea"/>
              </a:rPr>
              <a:t>-D-</a:t>
            </a:r>
            <a:r>
              <a:rPr lang="zh-CN" altLang="en-US" sz="1500" dirty="0">
                <a:latin typeface="微软雅黑" panose="020B0503020204020204" pitchFamily="34" charset="-122"/>
                <a:ea typeface="微软雅黑" panose="020B0503020204020204" pitchFamily="34" charset="-122"/>
                <a:sym typeface="+mn-ea"/>
              </a:rPr>
              <a:t>天冬氨酸（</a:t>
            </a:r>
            <a:r>
              <a:rPr lang="en-US" altLang="zh-CN" sz="1500" dirty="0">
                <a:latin typeface="微软雅黑" panose="020B0503020204020204" pitchFamily="34" charset="-122"/>
                <a:ea typeface="微软雅黑" panose="020B0503020204020204" pitchFamily="34" charset="-122"/>
                <a:sym typeface="+mn-ea"/>
              </a:rPr>
              <a:t>NMDA</a:t>
            </a:r>
            <a:r>
              <a:rPr lang="zh-CN" altLang="en-US" sz="1500" dirty="0">
                <a:latin typeface="微软雅黑" panose="020B0503020204020204" pitchFamily="34" charset="-122"/>
                <a:ea typeface="微软雅黑" panose="020B0503020204020204" pitchFamily="34" charset="-122"/>
                <a:sym typeface="+mn-ea"/>
              </a:rPr>
              <a:t>）受体拮抗剂（盐酸美金刚），均已纳入医保范围。胆碱酯酶抑制剂为一线用药。卡巴拉汀是双重胆碱酯酶抑制剂，可同时对乙酰胆碱酯酶和丁酰胆碱酯酶有抑制作用，有证据显示，丁酰胆碱酯酶与认知功能改善的相关程度高于乙酰胆碱酯酶，AD 患者服用卡巴拉汀后其脑脊液中丁酰胆碱酯酶明显减少，患者认知功能显著改善。</a:t>
            </a:r>
          </a:p>
        </p:txBody>
      </p:sp>
      <p:sp>
        <p:nvSpPr>
          <p:cNvPr id="14" name="文本框 13"/>
          <p:cNvSpPr txBox="1"/>
          <p:nvPr/>
        </p:nvSpPr>
        <p:spPr>
          <a:xfrm>
            <a:off x="-611425" y="2311653"/>
            <a:ext cx="6134100" cy="323165"/>
          </a:xfrm>
          <a:prstGeom prst="rect">
            <a:avLst/>
          </a:prstGeom>
          <a:noFill/>
        </p:spPr>
        <p:txBody>
          <a:bodyPr wrap="square">
            <a:spAutoFit/>
          </a:bodyPr>
          <a:lstStyle/>
          <a:p>
            <a:pPr marL="0" lvl="0" indent="0" algn="ctr" eaLnBrk="1" hangingPunct="1">
              <a:spcBef>
                <a:spcPct val="0"/>
              </a:spcBef>
              <a:buNone/>
            </a:pPr>
            <a:r>
              <a:rPr lang="zh-CN" altLang="en-US" sz="1500" b="1" dirty="0">
                <a:latin typeface="微软雅黑" panose="020B0503020204020204" pitchFamily="34" charset="-122"/>
                <a:ea typeface="微软雅黑" panose="020B0503020204020204" pitchFamily="34" charset="-122"/>
                <a:sym typeface="+mn-ea"/>
              </a:rPr>
              <a:t>同疾病治疗领域内或同药理作用药品上市情况</a:t>
            </a:r>
            <a:endParaRPr lang="zh-CN" altLang="en-US" sz="1500" dirty="0"/>
          </a:p>
        </p:txBody>
      </p:sp>
      <p:sp>
        <p:nvSpPr>
          <p:cNvPr id="16" name="文本框 15"/>
          <p:cNvSpPr txBox="1"/>
          <p:nvPr/>
        </p:nvSpPr>
        <p:spPr>
          <a:xfrm>
            <a:off x="402855" y="4540528"/>
            <a:ext cx="10983602" cy="1782796"/>
          </a:xfrm>
          <a:prstGeom prst="rect">
            <a:avLst/>
          </a:prstGeom>
          <a:noFill/>
        </p:spPr>
        <p:txBody>
          <a:bodyPr wrap="square">
            <a:spAutoFit/>
          </a:bodyPr>
          <a:lstStyle/>
          <a:p>
            <a:pPr latinLnBrk="1">
              <a:lnSpc>
                <a:spcPct val="150000"/>
              </a:lnSpc>
            </a:pPr>
            <a:r>
              <a:rPr lang="zh-CN" altLang="zh-CN" sz="1500" b="1" dirty="0">
                <a:latin typeface="微软雅黑" panose="020B0503020204020204" pitchFamily="34" charset="-122"/>
                <a:ea typeface="微软雅黑" panose="020B0503020204020204" pitchFamily="34" charset="-122"/>
              </a:rPr>
              <a:t>AD患者临床痛点</a:t>
            </a:r>
            <a:r>
              <a:rPr lang="zh-CN" altLang="en-US" sz="1500" b="1" dirty="0">
                <a:latin typeface="微软雅黑" panose="020B0503020204020204" pitchFamily="34" charset="-122"/>
                <a:ea typeface="微软雅黑" panose="020B0503020204020204" pitchFamily="34" charset="-122"/>
              </a:rPr>
              <a:t>：</a:t>
            </a:r>
            <a:r>
              <a:rPr lang="zh-CN" altLang="zh-CN" sz="1500" dirty="0">
                <a:latin typeface="微软雅黑" panose="020B0503020204020204" pitchFamily="34" charset="-122"/>
                <a:ea typeface="微软雅黑" panose="020B0503020204020204" pitchFamily="34" charset="-122"/>
              </a:rPr>
              <a:t>阿尔茨海默病患者常见的</a:t>
            </a:r>
            <a:r>
              <a:rPr lang="zh-CN" altLang="zh-CN" sz="1500" b="1" dirty="0">
                <a:solidFill>
                  <a:srgbClr val="FF0000"/>
                </a:solidFill>
                <a:latin typeface="微软雅黑" panose="020B0503020204020204" pitchFamily="34" charset="-122"/>
                <a:ea typeface="微软雅黑" panose="020B0503020204020204" pitchFamily="34" charset="-122"/>
              </a:rPr>
              <a:t>吞咽障碍及高误吸风险（发生率高达</a:t>
            </a:r>
            <a:r>
              <a:rPr lang="en-US" altLang="zh-CN" sz="1500" b="1" dirty="0">
                <a:solidFill>
                  <a:srgbClr val="FF0000"/>
                </a:solidFill>
                <a:latin typeface="微软雅黑" panose="020B0503020204020204" pitchFamily="34" charset="-122"/>
                <a:ea typeface="微软雅黑" panose="020B0503020204020204" pitchFamily="34" charset="-122"/>
              </a:rPr>
              <a:t>35%</a:t>
            </a:r>
            <a:r>
              <a:rPr lang="zh-CN" altLang="zh-CN" sz="1500" b="1" dirty="0">
                <a:solidFill>
                  <a:srgbClr val="FF0000"/>
                </a:solidFill>
                <a:latin typeface="微软雅黑" panose="020B0503020204020204" pitchFamily="34" charset="-122"/>
                <a:ea typeface="微软雅黑" panose="020B0503020204020204" pitchFamily="34" charset="-122"/>
              </a:rPr>
              <a:t>），</a:t>
            </a:r>
            <a:r>
              <a:rPr lang="zh-CN" altLang="zh-CN" sz="1500" dirty="0">
                <a:latin typeface="微软雅黑" panose="020B0503020204020204" pitchFamily="34" charset="-122"/>
                <a:ea typeface="微软雅黑" panose="020B0503020204020204" pitchFamily="34" charset="-122"/>
              </a:rPr>
              <a:t>以及因认知功能下降、记忆力减退和藏药、拒药行为导致的</a:t>
            </a:r>
            <a:r>
              <a:rPr lang="zh-CN" altLang="zh-CN" sz="1500" b="1" dirty="0">
                <a:solidFill>
                  <a:srgbClr val="FF0000"/>
                </a:solidFill>
                <a:latin typeface="微软雅黑" panose="020B0503020204020204" pitchFamily="34" charset="-122"/>
                <a:ea typeface="微软雅黑" panose="020B0503020204020204" pitchFamily="34" charset="-122"/>
              </a:rPr>
              <a:t>用药错误问题（发生率高达</a:t>
            </a:r>
            <a:r>
              <a:rPr lang="en-US" altLang="zh-CN" sz="1500" b="1" dirty="0">
                <a:solidFill>
                  <a:srgbClr val="FF0000"/>
                </a:solidFill>
                <a:latin typeface="微软雅黑" panose="020B0503020204020204" pitchFamily="34" charset="-122"/>
                <a:ea typeface="微软雅黑" panose="020B0503020204020204" pitchFamily="34" charset="-122"/>
              </a:rPr>
              <a:t>66%</a:t>
            </a:r>
            <a:r>
              <a:rPr lang="zh-CN" altLang="zh-CN" sz="1500" b="1" dirty="0">
                <a:solidFill>
                  <a:srgbClr val="FF0000"/>
                </a:solidFill>
                <a:latin typeface="微软雅黑" panose="020B0503020204020204" pitchFamily="34" charset="-122"/>
                <a:ea typeface="微软雅黑" panose="020B0503020204020204" pitchFamily="34" charset="-122"/>
              </a:rPr>
              <a:t>）</a:t>
            </a:r>
            <a:r>
              <a:rPr lang="zh-CN" altLang="en-US" sz="1500" b="1" dirty="0">
                <a:solidFill>
                  <a:srgbClr val="FF0000"/>
                </a:solidFill>
                <a:latin typeface="微软雅黑" panose="020B0503020204020204" pitchFamily="34" charset="-122"/>
                <a:ea typeface="微软雅黑" panose="020B0503020204020204" pitchFamily="34" charset="-122"/>
              </a:rPr>
              <a:t>。</a:t>
            </a:r>
          </a:p>
          <a:p>
            <a:pPr latinLnBrk="1">
              <a:lnSpc>
                <a:spcPct val="150000"/>
              </a:lnSpc>
            </a:pPr>
            <a:r>
              <a:rPr lang="zh-CN" altLang="zh-CN" sz="1500" b="1" dirty="0">
                <a:latin typeface="微软雅黑" panose="020B0503020204020204" pitchFamily="34" charset="-122"/>
                <a:ea typeface="微软雅黑" panose="020B0503020204020204" pitchFamily="34" charset="-122"/>
              </a:rPr>
              <a:t>利斯的明口服溶液提供有效的解决方案</a:t>
            </a:r>
            <a:r>
              <a:rPr lang="zh-CN" altLang="en-US" sz="1500" b="1" dirty="0">
                <a:latin typeface="微软雅黑" panose="020B0503020204020204" pitchFamily="34" charset="-122"/>
                <a:ea typeface="微软雅黑" panose="020B0503020204020204" pitchFamily="34" charset="-122"/>
              </a:rPr>
              <a:t>：</a:t>
            </a:r>
            <a:r>
              <a:rPr lang="en-US" altLang="zh-CN" sz="1500" dirty="0">
                <a:latin typeface="微软雅黑" panose="020B0503020204020204" pitchFamily="34" charset="-122"/>
                <a:ea typeface="微软雅黑" panose="020B0503020204020204" pitchFamily="34" charset="-122"/>
              </a:rPr>
              <a:t>1</a:t>
            </a:r>
            <a:r>
              <a:rPr lang="zh-CN" altLang="en-US" sz="1500" dirty="0">
                <a:latin typeface="微软雅黑" panose="020B0503020204020204" pitchFamily="34" charset="-122"/>
                <a:ea typeface="微软雅黑" panose="020B0503020204020204" pitchFamily="34" charset="-122"/>
              </a:rPr>
              <a:t>、</a:t>
            </a:r>
            <a:r>
              <a:rPr lang="zh-CN" altLang="zh-CN" sz="1500" dirty="0">
                <a:latin typeface="微软雅黑" panose="020B0503020204020204" pitchFamily="34" charset="-122"/>
                <a:ea typeface="微软雅黑" panose="020B0503020204020204" pitchFamily="34" charset="-122"/>
              </a:rPr>
              <a:t>口服溶液剂型无需患者费力吞咽，可显著降低误吸与噎食风险</a:t>
            </a:r>
            <a:r>
              <a:rPr lang="zh-CN" altLang="en-US" sz="1500" dirty="0">
                <a:latin typeface="微软雅黑" panose="020B0503020204020204" pitchFamily="34" charset="-122"/>
                <a:ea typeface="微软雅黑" panose="020B0503020204020204" pitchFamily="34" charset="-122"/>
              </a:rPr>
              <a:t>；</a:t>
            </a:r>
            <a:r>
              <a:rPr lang="en-US" altLang="zh-CN" sz="1500" dirty="0">
                <a:latin typeface="微软雅黑" panose="020B0503020204020204" pitchFamily="34" charset="-122"/>
                <a:ea typeface="微软雅黑" panose="020B0503020204020204" pitchFamily="34" charset="-122"/>
              </a:rPr>
              <a:t>2</a:t>
            </a:r>
            <a:r>
              <a:rPr lang="zh-CN" altLang="zh-CN" sz="1500" dirty="0">
                <a:latin typeface="微软雅黑" panose="020B0503020204020204" pitchFamily="34" charset="-122"/>
                <a:ea typeface="微软雅黑" panose="020B0503020204020204" pitchFamily="34" charset="-122"/>
              </a:rPr>
              <a:t>，灵活的剂量调整方式便于照护者精准给药与隐蔽投药，有效应对藏药、拒药难题，减少用药错误，从而全面提升</a:t>
            </a:r>
            <a:r>
              <a:rPr lang="en-US" altLang="zh-CN" sz="1500" dirty="0">
                <a:latin typeface="微软雅黑" panose="020B0503020204020204" pitchFamily="34" charset="-122"/>
                <a:ea typeface="微软雅黑" panose="020B0503020204020204" pitchFamily="34" charset="-122"/>
              </a:rPr>
              <a:t>AD</a:t>
            </a:r>
            <a:r>
              <a:rPr lang="zh-CN" altLang="zh-CN" sz="1500" dirty="0">
                <a:latin typeface="微软雅黑" panose="020B0503020204020204" pitchFamily="34" charset="-122"/>
                <a:ea typeface="微软雅黑" panose="020B0503020204020204" pitchFamily="34" charset="-122"/>
              </a:rPr>
              <a:t>患者用药的安全性、便捷性与依从性。</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91584" y="1244"/>
            <a:ext cx="1568764" cy="461665"/>
          </a:xfrm>
          <a:prstGeom prst="rect">
            <a:avLst/>
          </a:prstGeom>
        </p:spPr>
      </p:pic>
      <p:sp>
        <p:nvSpPr>
          <p:cNvPr id="7" name="矩形 6"/>
          <p:cNvSpPr/>
          <p:nvPr/>
        </p:nvSpPr>
        <p:spPr>
          <a:xfrm>
            <a:off x="314223" y="232957"/>
            <a:ext cx="4146702"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3600" b="1" kern="100" dirty="0">
                <a:solidFill>
                  <a:prstClr val="black"/>
                </a:solidFill>
                <a:latin typeface="微软雅黑" panose="020B0503020204020204" pitchFamily="34" charset="-122"/>
                <a:ea typeface="微软雅黑" panose="020B0503020204020204" pitchFamily="34" charset="-122"/>
                <a:cs typeface="Times New Roman" panose="02020603050405020304" pitchFamily="18" charset="0"/>
              </a:rPr>
              <a:t>有效性</a:t>
            </a:r>
            <a:endParaRPr kumimoji="0" lang="zh-CN" altLang="zh-CN" sz="36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8" name="流程图: 离页连接符 7"/>
          <p:cNvSpPr/>
          <p:nvPr/>
        </p:nvSpPr>
        <p:spPr>
          <a:xfrm rot="16200000">
            <a:off x="470775" y="34925"/>
            <a:ext cx="665045" cy="1062450"/>
          </a:xfrm>
          <a:prstGeom prst="flowChartOffpageConnector">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10" name="文本框 9"/>
          <p:cNvSpPr txBox="1"/>
          <p:nvPr/>
        </p:nvSpPr>
        <p:spPr>
          <a:xfrm>
            <a:off x="387638" y="255014"/>
            <a:ext cx="1526042"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0</a:t>
            </a:r>
            <a:r>
              <a:rPr lang="en-US" altLang="zh-CN" sz="3600" b="1" kern="100" dirty="0">
                <a:solidFill>
                  <a:prstClr val="white"/>
                </a:solidFill>
                <a:latin typeface="微软雅黑" panose="020B0503020204020204" pitchFamily="34" charset="-122"/>
                <a:ea typeface="微软雅黑" panose="020B0503020204020204" pitchFamily="34" charset="-122"/>
                <a:cs typeface="Times New Roman" panose="02020603050405020304" pitchFamily="18" charset="0"/>
              </a:rPr>
              <a:t>2</a:t>
            </a:r>
            <a:endParaRPr kumimoji="0" lang="zh-CN" altLang="en-US" sz="36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12" name="矩形 11"/>
          <p:cNvSpPr/>
          <p:nvPr/>
        </p:nvSpPr>
        <p:spPr>
          <a:xfrm>
            <a:off x="84082" y="232957"/>
            <a:ext cx="117362" cy="665046"/>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634260" y="2836930"/>
            <a:ext cx="4740852" cy="246221"/>
          </a:xfrm>
          <a:prstGeom prst="rect">
            <a:avLst/>
          </a:prstGeom>
          <a:noFill/>
        </p:spPr>
        <p:txBody>
          <a:bodyPr wrap="square">
            <a:spAutoFit/>
          </a:bodyPr>
          <a:lstStyle/>
          <a:p>
            <a:pPr algn="ctr"/>
            <a:r>
              <a:rPr lang="zh-CN" altLang="zh-CN" sz="1000" b="1" dirty="0">
                <a:latin typeface="微软雅黑" panose="020B0503020204020204" pitchFamily="34" charset="-122"/>
                <a:ea typeface="微软雅黑" panose="020B0503020204020204" pitchFamily="34" charset="-122"/>
              </a:rPr>
              <a:t>多奈哌齐与卡巴拉汀治疗 AD 患者 MMSE 评分比较的森林图</a:t>
            </a:r>
            <a:endParaRPr lang="zh-CN" altLang="en-US" sz="1000" b="1" dirty="0">
              <a:latin typeface="微软雅黑" panose="020B0503020204020204" pitchFamily="34" charset="-122"/>
              <a:ea typeface="微软雅黑" panose="020B0503020204020204" pitchFamily="34" charset="-122"/>
            </a:endParaRPr>
          </a:p>
        </p:txBody>
      </p:sp>
      <p:sp>
        <p:nvSpPr>
          <p:cNvPr id="4" name="矩形: 圆角 3"/>
          <p:cNvSpPr/>
          <p:nvPr/>
        </p:nvSpPr>
        <p:spPr>
          <a:xfrm>
            <a:off x="475707" y="1053949"/>
            <a:ext cx="5066390" cy="1799628"/>
          </a:xfrm>
          <a:prstGeom prst="roundRect">
            <a:avLst>
              <a:gd name="adj" fmla="val 10704"/>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p>
        </p:txBody>
      </p:sp>
      <p:pic>
        <p:nvPicPr>
          <p:cNvPr id="13" name="图片 12"/>
          <p:cNvPicPr>
            <a:picLocks noChangeAspect="1"/>
          </p:cNvPicPr>
          <p:nvPr/>
        </p:nvPicPr>
        <p:blipFill>
          <a:blip r:embed="rId3"/>
          <a:stretch>
            <a:fillRect/>
          </a:stretch>
        </p:blipFill>
        <p:spPr>
          <a:xfrm>
            <a:off x="547648" y="1140183"/>
            <a:ext cx="4914077" cy="1611282"/>
          </a:xfrm>
          <a:prstGeom prst="roundRect">
            <a:avLst>
              <a:gd name="adj" fmla="val 7639"/>
            </a:avLst>
          </a:prstGeom>
        </p:spPr>
      </p:pic>
      <p:sp>
        <p:nvSpPr>
          <p:cNvPr id="14" name="矩形: 圆角 13"/>
          <p:cNvSpPr/>
          <p:nvPr/>
        </p:nvSpPr>
        <p:spPr>
          <a:xfrm>
            <a:off x="527662" y="3127632"/>
            <a:ext cx="4986018" cy="1525725"/>
          </a:xfrm>
          <a:prstGeom prst="roundRect">
            <a:avLst>
              <a:gd name="adj" fmla="val 10704"/>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p>
        </p:txBody>
      </p:sp>
      <p:pic>
        <p:nvPicPr>
          <p:cNvPr id="16" name="图片 15"/>
          <p:cNvPicPr>
            <a:picLocks noChangeAspect="1"/>
          </p:cNvPicPr>
          <p:nvPr/>
        </p:nvPicPr>
        <p:blipFill>
          <a:blip r:embed="rId4"/>
          <a:srcRect r="4423"/>
          <a:stretch>
            <a:fillRect/>
          </a:stretch>
        </p:blipFill>
        <p:spPr>
          <a:xfrm>
            <a:off x="599603" y="3194404"/>
            <a:ext cx="4843810" cy="1380480"/>
          </a:xfrm>
          <a:prstGeom prst="roundRect">
            <a:avLst>
              <a:gd name="adj" fmla="val 10645"/>
            </a:avLst>
          </a:prstGeom>
        </p:spPr>
      </p:pic>
      <p:sp>
        <p:nvSpPr>
          <p:cNvPr id="17" name="文本框 16"/>
          <p:cNvSpPr txBox="1"/>
          <p:nvPr/>
        </p:nvSpPr>
        <p:spPr>
          <a:xfrm>
            <a:off x="725896" y="4668677"/>
            <a:ext cx="4649216" cy="246221"/>
          </a:xfrm>
          <a:prstGeom prst="rect">
            <a:avLst/>
          </a:prstGeom>
          <a:noFill/>
        </p:spPr>
        <p:txBody>
          <a:bodyPr wrap="square">
            <a:spAutoFit/>
          </a:bodyPr>
          <a:lstStyle/>
          <a:p>
            <a:r>
              <a:rPr lang="zh-CN" altLang="en-US" sz="1000" b="1" dirty="0">
                <a:latin typeface="微软雅黑" panose="020B0503020204020204" pitchFamily="34" charset="-122"/>
                <a:ea typeface="微软雅黑" panose="020B0503020204020204" pitchFamily="34" charset="-122"/>
              </a:rPr>
              <a:t>利斯的明和多奈哌齐治疗 AD 日常生活能力( ADL)疗效评分比较的 Meta 分析</a:t>
            </a:r>
          </a:p>
        </p:txBody>
      </p:sp>
      <p:sp>
        <p:nvSpPr>
          <p:cNvPr id="18" name="矩形: 圆角 17"/>
          <p:cNvSpPr/>
          <p:nvPr/>
        </p:nvSpPr>
        <p:spPr>
          <a:xfrm>
            <a:off x="513475" y="4927839"/>
            <a:ext cx="4986018" cy="1525725"/>
          </a:xfrm>
          <a:prstGeom prst="roundRect">
            <a:avLst>
              <a:gd name="adj" fmla="val 10704"/>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p>
        </p:txBody>
      </p:sp>
      <p:pic>
        <p:nvPicPr>
          <p:cNvPr id="19" name="图片 18"/>
          <p:cNvPicPr>
            <a:picLocks noChangeAspect="1"/>
          </p:cNvPicPr>
          <p:nvPr/>
        </p:nvPicPr>
        <p:blipFill>
          <a:blip r:embed="rId4"/>
          <a:srcRect r="4423"/>
          <a:stretch>
            <a:fillRect/>
          </a:stretch>
        </p:blipFill>
        <p:spPr>
          <a:xfrm>
            <a:off x="585416" y="4994611"/>
            <a:ext cx="4843810" cy="1380480"/>
          </a:xfrm>
          <a:prstGeom prst="roundRect">
            <a:avLst>
              <a:gd name="adj" fmla="val 10645"/>
            </a:avLst>
          </a:prstGeom>
          <a:solidFill>
            <a:srgbClr val="002060"/>
          </a:solidFill>
        </p:spPr>
      </p:pic>
      <p:sp>
        <p:nvSpPr>
          <p:cNvPr id="20" name="文本框 19"/>
          <p:cNvSpPr txBox="1"/>
          <p:nvPr/>
        </p:nvSpPr>
        <p:spPr>
          <a:xfrm>
            <a:off x="711709" y="6479275"/>
            <a:ext cx="4649216" cy="246221"/>
          </a:xfrm>
          <a:prstGeom prst="rect">
            <a:avLst/>
          </a:prstGeom>
          <a:noFill/>
        </p:spPr>
        <p:txBody>
          <a:bodyPr wrap="square">
            <a:spAutoFit/>
          </a:bodyPr>
          <a:lstStyle/>
          <a:p>
            <a:r>
              <a:rPr lang="zh-CN" altLang="en-US" sz="1000" b="1" dirty="0">
                <a:latin typeface="微软雅黑" panose="020B0503020204020204" pitchFamily="34" charset="-122"/>
                <a:ea typeface="微软雅黑" panose="020B0503020204020204" pitchFamily="34" charset="-122"/>
              </a:rPr>
              <a:t>利斯的明和多奈哌齐治疗 </a:t>
            </a:r>
            <a:r>
              <a:rPr lang="en-US" altLang="zh-CN" sz="1000" b="1" dirty="0">
                <a:latin typeface="微软雅黑" panose="020B0503020204020204" pitchFamily="34" charset="-122"/>
                <a:ea typeface="微软雅黑" panose="020B0503020204020204" pitchFamily="34" charset="-122"/>
              </a:rPr>
              <a:t>AD </a:t>
            </a:r>
            <a:r>
              <a:rPr lang="zh-CN" altLang="en-US" sz="1000" b="1" dirty="0">
                <a:latin typeface="微软雅黑" panose="020B0503020204020204" pitchFamily="34" charset="-122"/>
                <a:ea typeface="微软雅黑" panose="020B0503020204020204" pitchFamily="34" charset="-122"/>
              </a:rPr>
              <a:t>神经精神调查</a:t>
            </a:r>
            <a:r>
              <a:rPr lang="en-US" altLang="zh-CN" sz="1000" b="1" dirty="0">
                <a:latin typeface="微软雅黑" panose="020B0503020204020204" pitchFamily="34" charset="-122"/>
                <a:ea typeface="微软雅黑" panose="020B0503020204020204" pitchFamily="34" charset="-122"/>
              </a:rPr>
              <a:t>( NPI)</a:t>
            </a:r>
            <a:r>
              <a:rPr lang="zh-CN" altLang="en-US" sz="1000" b="1" dirty="0">
                <a:latin typeface="微软雅黑" panose="020B0503020204020204" pitchFamily="34" charset="-122"/>
                <a:ea typeface="微软雅黑" panose="020B0503020204020204" pitchFamily="34" charset="-122"/>
              </a:rPr>
              <a:t>疗效评分比较的 </a:t>
            </a:r>
            <a:r>
              <a:rPr lang="en-US" altLang="zh-CN" sz="1000" b="1" dirty="0">
                <a:latin typeface="微软雅黑" panose="020B0503020204020204" pitchFamily="34" charset="-122"/>
                <a:ea typeface="微软雅黑" panose="020B0503020204020204" pitchFamily="34" charset="-122"/>
              </a:rPr>
              <a:t>Meta </a:t>
            </a:r>
            <a:r>
              <a:rPr lang="zh-CN" altLang="en-US" sz="1000" b="1" dirty="0">
                <a:latin typeface="微软雅黑" panose="020B0503020204020204" pitchFamily="34" charset="-122"/>
                <a:ea typeface="微软雅黑" panose="020B0503020204020204" pitchFamily="34" charset="-122"/>
              </a:rPr>
              <a:t>分析</a:t>
            </a:r>
          </a:p>
        </p:txBody>
      </p:sp>
      <p:sp>
        <p:nvSpPr>
          <p:cNvPr id="21" name="文本框 20"/>
          <p:cNvSpPr txBox="1"/>
          <p:nvPr/>
        </p:nvSpPr>
        <p:spPr>
          <a:xfrm>
            <a:off x="6235026" y="2881411"/>
            <a:ext cx="4740852" cy="246221"/>
          </a:xfrm>
          <a:prstGeom prst="rect">
            <a:avLst/>
          </a:prstGeom>
          <a:noFill/>
        </p:spPr>
        <p:txBody>
          <a:bodyPr wrap="square">
            <a:spAutoFit/>
          </a:bodyPr>
          <a:lstStyle/>
          <a:p>
            <a:pPr algn="ctr"/>
            <a:r>
              <a:rPr lang="zh-CN" altLang="en-US" sz="1000" b="1" dirty="0">
                <a:latin typeface="微软雅黑" panose="020B0503020204020204" pitchFamily="34" charset="-122"/>
                <a:ea typeface="微软雅黑" panose="020B0503020204020204" pitchFamily="34" charset="-122"/>
              </a:rPr>
              <a:t>利斯的明和多奈哌齐治疗 </a:t>
            </a:r>
            <a:r>
              <a:rPr lang="en-US" altLang="zh-CN" sz="1000" b="1" dirty="0">
                <a:latin typeface="微软雅黑" panose="020B0503020204020204" pitchFamily="34" charset="-122"/>
                <a:ea typeface="微软雅黑" panose="020B0503020204020204" pitchFamily="34" charset="-122"/>
              </a:rPr>
              <a:t>AD </a:t>
            </a:r>
            <a:r>
              <a:rPr lang="zh-CN" altLang="en-US" sz="1000" b="1" dirty="0">
                <a:latin typeface="微软雅黑" panose="020B0503020204020204" pitchFamily="34" charset="-122"/>
                <a:ea typeface="微软雅黑" panose="020B0503020204020204" pitchFamily="34" charset="-122"/>
              </a:rPr>
              <a:t>不良反应发生率的 </a:t>
            </a:r>
            <a:r>
              <a:rPr lang="en-US" altLang="zh-CN" sz="1000" b="1" dirty="0">
                <a:latin typeface="微软雅黑" panose="020B0503020204020204" pitchFamily="34" charset="-122"/>
                <a:ea typeface="微软雅黑" panose="020B0503020204020204" pitchFamily="34" charset="-122"/>
              </a:rPr>
              <a:t>Meta </a:t>
            </a:r>
            <a:r>
              <a:rPr lang="zh-CN" altLang="en-US" sz="1000" b="1" dirty="0">
                <a:latin typeface="微软雅黑" panose="020B0503020204020204" pitchFamily="34" charset="-122"/>
                <a:ea typeface="微软雅黑" panose="020B0503020204020204" pitchFamily="34" charset="-122"/>
              </a:rPr>
              <a:t>分析</a:t>
            </a:r>
          </a:p>
        </p:txBody>
      </p:sp>
      <p:sp>
        <p:nvSpPr>
          <p:cNvPr id="22" name="矩形: 圆角 21"/>
          <p:cNvSpPr/>
          <p:nvPr/>
        </p:nvSpPr>
        <p:spPr>
          <a:xfrm>
            <a:off x="6052935" y="1016967"/>
            <a:ext cx="5066390" cy="1836609"/>
          </a:xfrm>
          <a:prstGeom prst="roundRect">
            <a:avLst>
              <a:gd name="adj" fmla="val 10704"/>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p>
        </p:txBody>
      </p:sp>
      <p:pic>
        <p:nvPicPr>
          <p:cNvPr id="23" name="图片 22"/>
          <p:cNvPicPr>
            <a:picLocks noChangeAspect="1"/>
          </p:cNvPicPr>
          <p:nvPr/>
        </p:nvPicPr>
        <p:blipFill>
          <a:blip r:embed="rId5"/>
          <a:stretch>
            <a:fillRect/>
          </a:stretch>
        </p:blipFill>
        <p:spPr>
          <a:xfrm>
            <a:off x="6146454" y="1086623"/>
            <a:ext cx="4888309" cy="1685624"/>
          </a:xfrm>
          <a:prstGeom prst="roundRect">
            <a:avLst>
              <a:gd name="adj" fmla="val 8030"/>
            </a:avLst>
          </a:prstGeom>
        </p:spPr>
      </p:pic>
      <p:sp>
        <p:nvSpPr>
          <p:cNvPr id="24" name="文本框 23"/>
          <p:cNvSpPr txBox="1"/>
          <p:nvPr/>
        </p:nvSpPr>
        <p:spPr>
          <a:xfrm>
            <a:off x="5921864" y="3404282"/>
            <a:ext cx="5806836" cy="2163669"/>
          </a:xfrm>
          <a:prstGeom prst="rect">
            <a:avLst/>
          </a:prstGeom>
          <a:noFill/>
        </p:spPr>
        <p:txBody>
          <a:bodyPr wrap="square">
            <a:spAutoFit/>
          </a:bodyPr>
          <a:lstStyle/>
          <a:p>
            <a:pPr>
              <a:lnSpc>
                <a:spcPct val="130000"/>
              </a:lnSpc>
            </a:pPr>
            <a:r>
              <a:rPr lang="zh-CN" altLang="en-US" sz="1500" b="1" dirty="0">
                <a:latin typeface="微软雅黑" panose="020B0503020204020204" pitchFamily="34" charset="-122"/>
                <a:ea typeface="微软雅黑" panose="020B0503020204020204" pitchFamily="34" charset="-122"/>
              </a:rPr>
              <a:t>研究探讨了利斯的明和多奈哌齐两种常用的胆碱酯酶抑制剂在治疗 / 缓解 AD 患者的疗效及安全性。</a:t>
            </a:r>
            <a:endParaRPr lang="en-US" altLang="zh-CN" sz="1500" b="1" dirty="0">
              <a:latin typeface="微软雅黑" panose="020B0503020204020204" pitchFamily="34" charset="-122"/>
              <a:ea typeface="微软雅黑" panose="020B0503020204020204" pitchFamily="34" charset="-122"/>
            </a:endParaRPr>
          </a:p>
          <a:p>
            <a:pPr>
              <a:lnSpc>
                <a:spcPct val="130000"/>
              </a:lnSpc>
            </a:pPr>
            <a:r>
              <a:rPr lang="zh-CN" altLang="en-US" sz="1500" b="1" dirty="0">
                <a:latin typeface="微软雅黑" panose="020B0503020204020204" pitchFamily="34" charset="-122"/>
                <a:ea typeface="微软雅黑" panose="020B0503020204020204" pitchFamily="34" charset="-122"/>
              </a:rPr>
              <a:t>在疗效方面，</a:t>
            </a:r>
            <a:r>
              <a:rPr lang="en-US" altLang="zh-CN" sz="1500" b="1" dirty="0">
                <a:latin typeface="微软雅黑" panose="020B0503020204020204" pitchFamily="34" charset="-122"/>
                <a:ea typeface="微软雅黑" panose="020B0503020204020204" pitchFamily="34" charset="-122"/>
              </a:rPr>
              <a:t>MMSE</a:t>
            </a:r>
            <a:r>
              <a:rPr lang="zh-CN" altLang="en-US" sz="1500" b="1" dirty="0">
                <a:latin typeface="微软雅黑" panose="020B0503020204020204" pitchFamily="34" charset="-122"/>
                <a:ea typeface="微软雅黑" panose="020B0503020204020204" pitchFamily="34" charset="-122"/>
              </a:rPr>
              <a:t>是目前</a:t>
            </a:r>
            <a:r>
              <a:rPr lang="en-US" altLang="zh-CN" sz="1500" b="1" dirty="0">
                <a:latin typeface="微软雅黑" panose="020B0503020204020204" pitchFamily="34" charset="-122"/>
                <a:ea typeface="微软雅黑" panose="020B0503020204020204" pitchFamily="34" charset="-122"/>
              </a:rPr>
              <a:t>RCT</a:t>
            </a:r>
            <a:r>
              <a:rPr lang="zh-CN" altLang="en-US" sz="1500" b="1" dirty="0">
                <a:latin typeface="微软雅黑" panose="020B0503020204020204" pitchFamily="34" charset="-122"/>
                <a:ea typeface="微软雅黑" panose="020B0503020204020204" pitchFamily="34" charset="-122"/>
              </a:rPr>
              <a:t>研究中最常用的主要结局指标。</a:t>
            </a:r>
            <a:endParaRPr lang="en-US" altLang="zh-CN" sz="1500" b="1" dirty="0">
              <a:latin typeface="微软雅黑" panose="020B0503020204020204" pitchFamily="34" charset="-122"/>
              <a:ea typeface="微软雅黑" panose="020B0503020204020204" pitchFamily="34" charset="-122"/>
            </a:endParaRPr>
          </a:p>
          <a:p>
            <a:pPr>
              <a:lnSpc>
                <a:spcPct val="130000"/>
              </a:lnSpc>
            </a:pPr>
            <a:r>
              <a:rPr lang="zh-CN" altLang="en-US" sz="1500" b="1" dirty="0">
                <a:latin typeface="微软雅黑" panose="020B0503020204020204" pitchFamily="34" charset="-122"/>
                <a:ea typeface="微软雅黑" panose="020B0503020204020204" pitchFamily="34" charset="-122"/>
              </a:rPr>
              <a:t>直接 Meta 分析中，利斯的明组的疗效优于多奈哌齐，两组差异具有统计学意义(</a:t>
            </a:r>
            <a:r>
              <a:rPr lang="en-US" altLang="zh-CN" sz="1500" b="1" dirty="0">
                <a:latin typeface="微软雅黑" panose="020B0503020204020204" pitchFamily="34" charset="-122"/>
                <a:ea typeface="微软雅黑" panose="020B0503020204020204" pitchFamily="34" charset="-122"/>
              </a:rPr>
              <a:t>P</a:t>
            </a:r>
            <a:r>
              <a:rPr lang="zh-CN" altLang="en-US" sz="1500" b="1" dirty="0">
                <a:latin typeface="微软雅黑" panose="020B0503020204020204" pitchFamily="34" charset="-122"/>
                <a:ea typeface="微软雅黑" panose="020B0503020204020204" pitchFamily="34" charset="-122"/>
              </a:rPr>
              <a:t>＜</a:t>
            </a:r>
            <a:r>
              <a:rPr lang="en-US" altLang="zh-CN" sz="1500" b="1" dirty="0">
                <a:latin typeface="微软雅黑" panose="020B0503020204020204" pitchFamily="34" charset="-122"/>
                <a:ea typeface="微软雅黑" panose="020B0503020204020204" pitchFamily="34" charset="-122"/>
              </a:rPr>
              <a:t>0.01</a:t>
            </a:r>
            <a:r>
              <a:rPr lang="zh-CN" altLang="en-US" sz="1500" b="1" dirty="0">
                <a:latin typeface="微软雅黑" panose="020B0503020204020204" pitchFamily="34" charset="-122"/>
                <a:ea typeface="微软雅黑" panose="020B0503020204020204" pitchFamily="34" charset="-122"/>
              </a:rPr>
              <a:t>) 。</a:t>
            </a:r>
            <a:endParaRPr lang="en-US" altLang="zh-CN" sz="1500" b="1" dirty="0">
              <a:latin typeface="微软雅黑" panose="020B0503020204020204" pitchFamily="34" charset="-122"/>
              <a:ea typeface="微软雅黑" panose="020B0503020204020204" pitchFamily="34" charset="-122"/>
            </a:endParaRPr>
          </a:p>
          <a:p>
            <a:pPr>
              <a:lnSpc>
                <a:spcPct val="130000"/>
              </a:lnSpc>
            </a:pPr>
            <a:r>
              <a:rPr lang="zh-CN" altLang="en-US" sz="1500" b="1" dirty="0">
                <a:latin typeface="微软雅黑" panose="020B0503020204020204" pitchFamily="34" charset="-122"/>
                <a:ea typeface="微软雅黑" panose="020B0503020204020204" pitchFamily="34" charset="-122"/>
              </a:rPr>
              <a:t>安全性方面，直接 Meta 分析的结果均表明，两组差异不具有统计学意义。</a:t>
            </a:r>
          </a:p>
        </p:txBody>
      </p:sp>
      <p:sp>
        <p:nvSpPr>
          <p:cNvPr id="25" name="文本框 24"/>
          <p:cNvSpPr txBox="1"/>
          <p:nvPr/>
        </p:nvSpPr>
        <p:spPr>
          <a:xfrm>
            <a:off x="5729193" y="6592130"/>
            <a:ext cx="6473693" cy="246221"/>
          </a:xfrm>
          <a:prstGeom prst="rect">
            <a:avLst/>
          </a:prstGeom>
          <a:noFill/>
        </p:spPr>
        <p:txBody>
          <a:bodyPr wrap="square">
            <a:spAutoFit/>
          </a:bodyPr>
          <a:lstStyle/>
          <a:p>
            <a:r>
              <a:rPr lang="zh-CN" altLang="en-US" sz="1000" dirty="0">
                <a:latin typeface="微软雅黑" panose="020B0503020204020204" pitchFamily="34" charset="-122"/>
                <a:ea typeface="微软雅黑" panose="020B0503020204020204" pitchFamily="34" charset="-122"/>
              </a:rPr>
              <a:t>杨堃,张炜.利斯的明和多奈哌齐治疗阿尔茨海默病疗效与安全性的Meta分析[J].海峡药学,2020,32(02):114-117.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314223" y="232957"/>
            <a:ext cx="4146702"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1" i="0" u="none" strike="noStrike" kern="1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有效性</a:t>
            </a:r>
            <a:endParaRPr kumimoji="0" lang="zh-CN" altLang="zh-CN" sz="36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9" name="流程图: 离页连接符 8"/>
          <p:cNvSpPr/>
          <p:nvPr/>
        </p:nvSpPr>
        <p:spPr>
          <a:xfrm rot="16200000">
            <a:off x="470775" y="34925"/>
            <a:ext cx="665045" cy="1062450"/>
          </a:xfrm>
          <a:prstGeom prst="flowChartOffpageConnector">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10" name="文本框 9"/>
          <p:cNvSpPr txBox="1"/>
          <p:nvPr/>
        </p:nvSpPr>
        <p:spPr>
          <a:xfrm>
            <a:off x="387638" y="255014"/>
            <a:ext cx="1526042"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02</a:t>
            </a:r>
            <a:endParaRPr kumimoji="0" lang="zh-CN" altLang="en-US" sz="36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11" name="矩形 10"/>
          <p:cNvSpPr/>
          <p:nvPr/>
        </p:nvSpPr>
        <p:spPr>
          <a:xfrm>
            <a:off x="84082" y="232957"/>
            <a:ext cx="117362" cy="665046"/>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pic>
        <p:nvPicPr>
          <p:cNvPr id="12" name="图片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1584" y="1244"/>
            <a:ext cx="1568764" cy="461665"/>
          </a:xfrm>
          <a:prstGeom prst="rect">
            <a:avLst/>
          </a:prstGeom>
        </p:spPr>
      </p:pic>
      <p:graphicFrame>
        <p:nvGraphicFramePr>
          <p:cNvPr id="2" name="表格 19"/>
          <p:cNvGraphicFramePr>
            <a:graphicFrameLocks noGrp="1"/>
          </p:cNvGraphicFramePr>
          <p:nvPr/>
        </p:nvGraphicFramePr>
        <p:xfrm>
          <a:off x="84082" y="1057076"/>
          <a:ext cx="11875584" cy="3853542"/>
        </p:xfrm>
        <a:graphic>
          <a:graphicData uri="http://schemas.openxmlformats.org/drawingml/2006/table">
            <a:tbl>
              <a:tblPr firstRow="1" bandRow="1">
                <a:tableStyleId>{5C22544A-7EE6-4342-B048-85BDC9FD1C3A}</a:tableStyleId>
              </a:tblPr>
              <a:tblGrid>
                <a:gridCol w="6003372">
                  <a:extLst>
                    <a:ext uri="{9D8B030D-6E8A-4147-A177-3AD203B41FA5}">
                      <a16:colId xmlns:a16="http://schemas.microsoft.com/office/drawing/2014/main" val="20000"/>
                    </a:ext>
                  </a:extLst>
                </a:gridCol>
                <a:gridCol w="5872212">
                  <a:extLst>
                    <a:ext uri="{9D8B030D-6E8A-4147-A177-3AD203B41FA5}">
                      <a16:colId xmlns:a16="http://schemas.microsoft.com/office/drawing/2014/main" val="20001"/>
                    </a:ext>
                  </a:extLst>
                </a:gridCol>
              </a:tblGrid>
              <a:tr h="354279">
                <a:tc>
                  <a:txBody>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指南推荐</a:t>
                      </a:r>
                    </a:p>
                  </a:txBody>
                  <a:tcPr anchor="ctr">
                    <a:lnR w="12700" cap="flat" cmpd="sng" algn="ctr">
                      <a:noFill/>
                      <a:prstDash val="solid"/>
                      <a:round/>
                      <a:headEnd type="none" w="med" len="med"/>
                      <a:tailEnd type="none" w="med" len="med"/>
                    </a:lnR>
                    <a:solidFill>
                      <a:srgbClr val="002060"/>
                    </a:solidFill>
                  </a:tcPr>
                </a:tc>
                <a:tc>
                  <a:txBody>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推荐情况</a:t>
                      </a:r>
                    </a:p>
                  </a:txBody>
                  <a:tcPr anchor="ctr">
                    <a:lnL w="12700" cap="flat" cmpd="sng" algn="ctr">
                      <a:noFill/>
                      <a:prstDash val="solid"/>
                      <a:round/>
                      <a:headEnd type="none" w="med" len="med"/>
                      <a:tailEnd type="none" w="med" len="med"/>
                    </a:lnL>
                    <a:solidFill>
                      <a:srgbClr val="002060"/>
                    </a:solidFill>
                  </a:tcPr>
                </a:tc>
                <a:extLst>
                  <a:ext uri="{0D108BD9-81ED-4DB2-BD59-A6C34878D82A}">
                    <a16:rowId xmlns:a16="http://schemas.microsoft.com/office/drawing/2014/main" val="10000"/>
                  </a:ext>
                </a:extLst>
              </a:tr>
              <a:tr h="458114">
                <a:tc>
                  <a:txBody>
                    <a:bodyPr/>
                    <a:lstStyle/>
                    <a:p>
                      <a:pPr algn="ctr">
                        <a:lnSpc>
                          <a:spcPct val="150000"/>
                        </a:lnSpc>
                        <a:spcBef>
                          <a:spcPts val="600"/>
                        </a:spcBef>
                        <a:spcAft>
                          <a:spcPts val="600"/>
                        </a:spcAft>
                        <a:buNone/>
                      </a:pPr>
                      <a:r>
                        <a:rPr lang="zh-CN" altLang="en-US" sz="1500" b="1" kern="1200" dirty="0">
                          <a:solidFill>
                            <a:schemeClr val="dk1"/>
                          </a:solidFill>
                          <a:latin typeface="微软雅黑" panose="020B0503020204020204" pitchFamily="34" charset="-122"/>
                          <a:ea typeface="微软雅黑" panose="020B0503020204020204" pitchFamily="34" charset="-122"/>
                          <a:cs typeface="+mn-cs"/>
                        </a:rPr>
                        <a:t>《阿尔茨海默病药物治疗指南》（</a:t>
                      </a:r>
                      <a:r>
                        <a:rPr lang="en-US" altLang="zh-CN" sz="1500" b="1" kern="1200" dirty="0">
                          <a:solidFill>
                            <a:schemeClr val="dk1"/>
                          </a:solidFill>
                          <a:latin typeface="微软雅黑" panose="020B0503020204020204" pitchFamily="34" charset="-122"/>
                          <a:ea typeface="微软雅黑" panose="020B0503020204020204" pitchFamily="34" charset="-122"/>
                          <a:cs typeface="+mn-cs"/>
                        </a:rPr>
                        <a:t>2025</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a:t>
                      </a:r>
                      <a:endParaRPr lang="en-US" altLang="zh-CN" sz="1500" b="1" kern="1200" dirty="0">
                        <a:solidFill>
                          <a:schemeClr val="dk1"/>
                        </a:solidFill>
                        <a:latin typeface="微软雅黑" panose="020B0503020204020204" pitchFamily="34" charset="-122"/>
                        <a:ea typeface="微软雅黑" panose="020B0503020204020204" pitchFamily="34" charset="-122"/>
                        <a:cs typeface="+mn-cs"/>
                      </a:endParaRPr>
                    </a:p>
                  </a:txBody>
                  <a:tcPr anchor="ctr">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50000"/>
                        </a:lnSpc>
                        <a:spcBef>
                          <a:spcPts val="600"/>
                        </a:spcBef>
                        <a:spcAft>
                          <a:spcPts val="1200"/>
                        </a:spcAft>
                        <a:buClrTx/>
                        <a:buSzTx/>
                        <a:buFontTx/>
                        <a:buNone/>
                        <a:defRPr/>
                      </a:pPr>
                      <a:r>
                        <a:rPr lang="zh-CN" altLang="en-US" sz="1500" b="1" kern="1200" dirty="0">
                          <a:solidFill>
                            <a:schemeClr val="dk1"/>
                          </a:solidFill>
                          <a:latin typeface="微软雅黑" panose="020B0503020204020204" pitchFamily="34" charset="-122"/>
                          <a:ea typeface="微软雅黑" panose="020B0503020204020204" pitchFamily="34" charset="-122"/>
                          <a:cs typeface="+mn-cs"/>
                        </a:rPr>
                        <a:t>明确诊断的</a:t>
                      </a:r>
                      <a:r>
                        <a:rPr lang="en-US" altLang="zh-CN" sz="1500" b="1" kern="1200" dirty="0">
                          <a:solidFill>
                            <a:schemeClr val="dk1"/>
                          </a:solidFill>
                          <a:latin typeface="微软雅黑" panose="020B0503020204020204" pitchFamily="34" charset="-122"/>
                          <a:ea typeface="微软雅黑" panose="020B0503020204020204" pitchFamily="34" charset="-122"/>
                          <a:cs typeface="+mn-cs"/>
                        </a:rPr>
                        <a:t> AD </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患者可以选用</a:t>
                      </a:r>
                      <a:r>
                        <a:rPr lang="en-US" altLang="zh-CN" sz="1500" b="1" kern="1200" dirty="0">
                          <a:solidFill>
                            <a:schemeClr val="dk1"/>
                          </a:solidFill>
                          <a:latin typeface="微软雅黑" panose="020B0503020204020204" pitchFamily="34" charset="-122"/>
                          <a:ea typeface="微软雅黑" panose="020B0503020204020204" pitchFamily="34" charset="-122"/>
                          <a:cs typeface="+mn-cs"/>
                        </a:rPr>
                        <a:t> ChEI</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治疗。</a:t>
                      </a:r>
                      <a:r>
                        <a:rPr lang="en-US" altLang="zh-CN" sz="1500" b="1" kern="1200" dirty="0">
                          <a:solidFill>
                            <a:srgbClr val="FF0000"/>
                          </a:solidFill>
                          <a:latin typeface="微软雅黑" panose="020B0503020204020204" pitchFamily="34" charset="-122"/>
                          <a:ea typeface="微软雅黑" panose="020B0503020204020204" pitchFamily="34" charset="-122"/>
                          <a:cs typeface="+mn-cs"/>
                        </a:rPr>
                        <a:t>(A</a:t>
                      </a:r>
                      <a:r>
                        <a:rPr lang="zh-CN" altLang="en-US" sz="1500" b="1" kern="1200" dirty="0">
                          <a:solidFill>
                            <a:srgbClr val="FF0000"/>
                          </a:solidFill>
                          <a:latin typeface="微软雅黑" panose="020B0503020204020204" pitchFamily="34" charset="-122"/>
                          <a:ea typeface="微软雅黑" panose="020B0503020204020204" pitchFamily="34" charset="-122"/>
                          <a:cs typeface="+mn-cs"/>
                        </a:rPr>
                        <a:t>级证据，</a:t>
                      </a:r>
                      <a:r>
                        <a:rPr lang="en-US" altLang="zh-CN" sz="1500" b="1" kern="1200" dirty="0">
                          <a:solidFill>
                            <a:srgbClr val="FF0000"/>
                          </a:solidFill>
                          <a:latin typeface="微软雅黑" panose="020B0503020204020204" pitchFamily="34" charset="-122"/>
                          <a:ea typeface="微软雅黑" panose="020B0503020204020204" pitchFamily="34" charset="-122"/>
                          <a:cs typeface="+mn-cs"/>
                        </a:rPr>
                        <a:t>1</a:t>
                      </a:r>
                      <a:r>
                        <a:rPr lang="zh-CN" altLang="en-US" sz="1500" b="1" kern="1200" dirty="0">
                          <a:solidFill>
                            <a:srgbClr val="FF0000"/>
                          </a:solidFill>
                          <a:latin typeface="微软雅黑" panose="020B0503020204020204" pitchFamily="34" charset="-122"/>
                          <a:ea typeface="微软雅黑" panose="020B0503020204020204" pitchFamily="34" charset="-122"/>
                          <a:cs typeface="+mn-cs"/>
                        </a:rPr>
                        <a:t>类推荐</a:t>
                      </a:r>
                      <a:r>
                        <a:rPr lang="en-US" altLang="zh-CN" sz="1500" b="1" kern="1200" dirty="0">
                          <a:solidFill>
                            <a:srgbClr val="FF0000"/>
                          </a:solidFill>
                          <a:latin typeface="微软雅黑" panose="020B0503020204020204" pitchFamily="34" charset="-122"/>
                          <a:ea typeface="微软雅黑" panose="020B0503020204020204" pitchFamily="34" charset="-122"/>
                          <a:cs typeface="+mn-cs"/>
                        </a:rPr>
                        <a:t>)</a:t>
                      </a:r>
                    </a:p>
                  </a:txBody>
                  <a:tcPr anchor="ctr">
                    <a:lnL w="12700" cap="flat" cmpd="sng" algn="ctr">
                      <a:no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58822">
                <a:tc>
                  <a:txBody>
                    <a:bodyPr/>
                    <a:lstStyle/>
                    <a:p>
                      <a:pPr marL="353060" algn="ctr" rtl="0" eaLnBrk="0">
                        <a:lnSpc>
                          <a:spcPct val="150000"/>
                        </a:lnSpc>
                      </a:pPr>
                      <a:r>
                        <a:rPr lang="zh-CN" altLang="en-US" sz="1500" b="1" kern="1200" dirty="0">
                          <a:solidFill>
                            <a:schemeClr val="dk1"/>
                          </a:solidFill>
                          <a:latin typeface="微软雅黑" panose="020B0503020204020204" pitchFamily="34" charset="-122"/>
                          <a:ea typeface="微软雅黑" panose="020B0503020204020204" pitchFamily="34" charset="-122"/>
                          <a:cs typeface="+mn-cs"/>
                        </a:rPr>
                        <a:t>混合性认知障碍诊治专家共识（</a:t>
                      </a:r>
                      <a:r>
                        <a:rPr lang="en-US" altLang="zh-CN" sz="1500" b="1" kern="1200" dirty="0">
                          <a:solidFill>
                            <a:schemeClr val="dk1"/>
                          </a:solidFill>
                          <a:latin typeface="微软雅黑" panose="020B0503020204020204" pitchFamily="34" charset="-122"/>
                          <a:ea typeface="微软雅黑" panose="020B0503020204020204" pitchFamily="34" charset="-122"/>
                          <a:cs typeface="+mn-cs"/>
                        </a:rPr>
                        <a:t>2025</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版） </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53060" marR="0" lvl="0" indent="0" algn="l" defTabSz="914400" rtl="0" eaLnBrk="0" fontAlgn="auto" latinLnBrk="0" hangingPunct="1">
                        <a:lnSpc>
                          <a:spcPct val="150000"/>
                        </a:lnSpc>
                        <a:spcBef>
                          <a:spcPts val="0"/>
                        </a:spcBef>
                        <a:spcAft>
                          <a:spcPts val="0"/>
                        </a:spcAft>
                        <a:buClrTx/>
                        <a:buSzTx/>
                        <a:buFontTx/>
                        <a:buNone/>
                        <a:defRPr/>
                      </a:pPr>
                      <a:r>
                        <a:rPr lang="en-US" altLang="zh-CN" sz="1500" b="1" kern="1200" dirty="0">
                          <a:solidFill>
                            <a:schemeClr val="dk1"/>
                          </a:solidFill>
                          <a:latin typeface="微软雅黑" panose="020B0503020204020204" pitchFamily="34" charset="-122"/>
                          <a:ea typeface="微软雅黑" panose="020B0503020204020204" pitchFamily="34" charset="-122"/>
                          <a:cs typeface="+mn-cs"/>
                        </a:rPr>
                        <a:t>AChEI</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（卡巴拉汀）可用于</a:t>
                      </a:r>
                      <a:r>
                        <a:rPr lang="en-US" altLang="zh-CN" sz="1500" b="1" kern="1200" dirty="0" err="1">
                          <a:solidFill>
                            <a:schemeClr val="dk1"/>
                          </a:solidFill>
                          <a:latin typeface="微软雅黑" panose="020B0503020204020204" pitchFamily="34" charset="-122"/>
                          <a:ea typeface="微软雅黑" panose="020B0503020204020204" pitchFamily="34" charset="-122"/>
                          <a:cs typeface="+mn-cs"/>
                        </a:rPr>
                        <a:t>MixCI</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（混合性认知障碍 ）的治疗，改善患者的认知功能和日常生活能力</a:t>
                      </a:r>
                      <a:r>
                        <a:rPr lang="zh-CN" altLang="en-US" sz="1500" b="1" kern="1200" dirty="0">
                          <a:solidFill>
                            <a:srgbClr val="FF0000"/>
                          </a:solidFill>
                          <a:latin typeface="微软雅黑" panose="020B0503020204020204" pitchFamily="34" charset="-122"/>
                          <a:ea typeface="微软雅黑" panose="020B0503020204020204" pitchFamily="34" charset="-122"/>
                          <a:cs typeface="+mn-cs"/>
                        </a:rPr>
                        <a:t>（</a:t>
                      </a:r>
                      <a:r>
                        <a:rPr lang="en-US" altLang="zh-CN" sz="1500" b="1" kern="1200" dirty="0">
                          <a:solidFill>
                            <a:srgbClr val="FF0000"/>
                          </a:solidFill>
                          <a:latin typeface="微软雅黑" panose="020B0503020204020204" pitchFamily="34" charset="-122"/>
                          <a:ea typeface="微软雅黑" panose="020B0503020204020204" pitchFamily="34" charset="-122"/>
                          <a:cs typeface="+mn-cs"/>
                        </a:rPr>
                        <a:t>Ⅰ</a:t>
                      </a:r>
                      <a:r>
                        <a:rPr lang="zh-CN" altLang="en-US" sz="1500" b="1" kern="1200" dirty="0">
                          <a:solidFill>
                            <a:srgbClr val="FF0000"/>
                          </a:solidFill>
                          <a:latin typeface="微软雅黑" panose="020B0503020204020204" pitchFamily="34" charset="-122"/>
                          <a:ea typeface="微软雅黑" panose="020B0503020204020204" pitchFamily="34" charset="-122"/>
                          <a:cs typeface="+mn-cs"/>
                        </a:rPr>
                        <a:t>级推荐，</a:t>
                      </a:r>
                      <a:r>
                        <a:rPr lang="en-US" altLang="zh-CN" sz="1500" b="1" kern="1200" dirty="0">
                          <a:solidFill>
                            <a:srgbClr val="FF0000"/>
                          </a:solidFill>
                          <a:latin typeface="微软雅黑" panose="020B0503020204020204" pitchFamily="34" charset="-122"/>
                          <a:ea typeface="微软雅黑" panose="020B0503020204020204" pitchFamily="34" charset="-122"/>
                          <a:cs typeface="+mn-cs"/>
                        </a:rPr>
                        <a:t>A </a:t>
                      </a:r>
                      <a:r>
                        <a:rPr lang="zh-CN" altLang="en-US" sz="1500" b="1" kern="1200" dirty="0">
                          <a:solidFill>
                            <a:srgbClr val="FF0000"/>
                          </a:solidFill>
                          <a:latin typeface="微软雅黑" panose="020B0503020204020204" pitchFamily="34" charset="-122"/>
                          <a:ea typeface="微软雅黑" panose="020B0503020204020204" pitchFamily="34" charset="-122"/>
                          <a:cs typeface="+mn-cs"/>
                        </a:rPr>
                        <a:t>级证据）</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 </a:t>
                      </a:r>
                      <a:endParaRPr lang="zh-CN" altLang="zh-CN" sz="1500" b="1" kern="1200" dirty="0">
                        <a:solidFill>
                          <a:schemeClr val="dk1"/>
                        </a:solidFill>
                        <a:latin typeface="微软雅黑" panose="020B0503020204020204" pitchFamily="34" charset="-122"/>
                        <a:ea typeface="微软雅黑" panose="020B0503020204020204" pitchFamily="34" charset="-122"/>
                        <a:cs typeface="+mn-cs"/>
                      </a:endParaRPr>
                    </a:p>
                  </a:txBody>
                  <a:tcPr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658822">
                <a:tc>
                  <a:txBody>
                    <a:bodyPr/>
                    <a:lstStyle/>
                    <a:p>
                      <a:pPr marL="353060" algn="ctr" rtl="0" eaLnBrk="0">
                        <a:lnSpc>
                          <a:spcPct val="150000"/>
                        </a:lnSpc>
                      </a:pPr>
                      <a:r>
                        <a:rPr lang="en-US" altLang="zh-CN" sz="1500" b="1" kern="1200" dirty="0">
                          <a:solidFill>
                            <a:schemeClr val="dk1"/>
                          </a:solidFill>
                          <a:latin typeface="微软雅黑" panose="020B0503020204020204" pitchFamily="34" charset="-122"/>
                          <a:ea typeface="微软雅黑" panose="020B0503020204020204" pitchFamily="34" charset="-122"/>
                          <a:cs typeface="+mn-cs"/>
                        </a:rPr>
                        <a:t>《</a:t>
                      </a:r>
                      <a:r>
                        <a:rPr lang="zh-CN" altLang="zh-CN" sz="1500" b="1" kern="1200" dirty="0">
                          <a:solidFill>
                            <a:schemeClr val="dk1"/>
                          </a:solidFill>
                          <a:latin typeface="微软雅黑" panose="020B0503020204020204" pitchFamily="34" charset="-122"/>
                          <a:ea typeface="微软雅黑" panose="020B0503020204020204" pitchFamily="34" charset="-122"/>
                          <a:cs typeface="+mn-cs"/>
                        </a:rPr>
                        <a:t>阿尔茨海默病中西医结合诊疗中国专家共识</a:t>
                      </a:r>
                      <a:r>
                        <a:rPr lang="en-US" altLang="zh-CN" sz="1500" b="1" kern="1200" dirty="0">
                          <a:solidFill>
                            <a:schemeClr val="dk1"/>
                          </a:solidFill>
                          <a:latin typeface="微软雅黑" panose="020B0503020204020204" pitchFamily="34" charset="-122"/>
                          <a:ea typeface="微软雅黑" panose="020B0503020204020204" pitchFamily="34" charset="-122"/>
                          <a:cs typeface="+mn-cs"/>
                        </a:rPr>
                        <a:t>》</a:t>
                      </a:r>
                      <a:r>
                        <a:rPr lang="zh-CN" altLang="zh-CN" sz="1500" b="1" kern="1200" dirty="0">
                          <a:solidFill>
                            <a:schemeClr val="dk1"/>
                          </a:solidFill>
                          <a:latin typeface="微软雅黑" panose="020B0503020204020204" pitchFamily="34" charset="-122"/>
                          <a:ea typeface="微软雅黑" panose="020B0503020204020204" pitchFamily="34" charset="-122"/>
                          <a:cs typeface="+mn-cs"/>
                        </a:rPr>
                        <a:t> </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a:t>
                      </a:r>
                      <a:r>
                        <a:rPr lang="en-US" altLang="zh-CN" sz="1500" b="1" kern="1200" dirty="0">
                          <a:solidFill>
                            <a:schemeClr val="dk1"/>
                          </a:solidFill>
                          <a:latin typeface="微软雅黑" panose="020B0503020204020204" pitchFamily="34" charset="-122"/>
                          <a:ea typeface="微软雅黑" panose="020B0503020204020204" pitchFamily="34" charset="-122"/>
                          <a:cs typeface="+mn-cs"/>
                        </a:rPr>
                        <a:t>2024</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a:t>
                      </a:r>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50000"/>
                        </a:lnSpc>
                      </a:pPr>
                      <a:r>
                        <a:rPr lang="en-US" altLang="zh-CN" sz="1500" b="1" kern="1200" dirty="0">
                          <a:solidFill>
                            <a:schemeClr val="dk1"/>
                          </a:solidFill>
                          <a:latin typeface="微软雅黑" panose="020B0503020204020204" pitchFamily="34" charset="-122"/>
                          <a:ea typeface="微软雅黑" panose="020B0503020204020204" pitchFamily="34" charset="-122"/>
                          <a:cs typeface="+mn-cs"/>
                        </a:rPr>
                        <a:t>      </a:t>
                      </a:r>
                      <a:r>
                        <a:rPr lang="zh-CN" altLang="zh-CN" sz="1500" b="1" kern="1200" dirty="0">
                          <a:solidFill>
                            <a:schemeClr val="dk1"/>
                          </a:solidFill>
                          <a:latin typeface="微软雅黑" panose="020B0503020204020204" pitchFamily="34" charset="-122"/>
                          <a:ea typeface="微软雅黑" panose="020B0503020204020204" pitchFamily="34" charset="-122"/>
                          <a:cs typeface="+mn-cs"/>
                        </a:rPr>
                        <a:t>ChEIs可改善AD患者的认知功能和日常生活能力</a:t>
                      </a:r>
                      <a:endParaRPr lang="en-US" altLang="zh-CN" sz="1500" b="1" kern="1200" dirty="0">
                        <a:solidFill>
                          <a:schemeClr val="dk1"/>
                        </a:solidFill>
                        <a:latin typeface="微软雅黑" panose="020B0503020204020204" pitchFamily="34" charset="-122"/>
                        <a:ea typeface="微软雅黑" panose="020B0503020204020204" pitchFamily="34" charset="-122"/>
                        <a:cs typeface="+mn-cs"/>
                      </a:endParaRPr>
                    </a:p>
                    <a:p>
                      <a:pPr>
                        <a:lnSpc>
                          <a:spcPct val="150000"/>
                        </a:lnSpc>
                      </a:pPr>
                      <a:r>
                        <a:rPr lang="en-US" altLang="zh-CN" sz="1500" b="1" kern="1200" dirty="0">
                          <a:solidFill>
                            <a:schemeClr val="dk1"/>
                          </a:solidFill>
                          <a:latin typeface="微软雅黑" panose="020B0503020204020204" pitchFamily="34" charset="-122"/>
                          <a:ea typeface="微软雅黑" panose="020B0503020204020204" pitchFamily="34" charset="-122"/>
                          <a:cs typeface="+mn-cs"/>
                        </a:rPr>
                        <a:t>   </a:t>
                      </a:r>
                      <a:r>
                        <a:rPr lang="zh-CN" altLang="zh-CN" sz="1500" b="1" kern="1200" dirty="0">
                          <a:solidFill>
                            <a:srgbClr val="FF0000"/>
                          </a:solidFill>
                          <a:latin typeface="微软雅黑" panose="020B0503020204020204" pitchFamily="34" charset="-122"/>
                          <a:ea typeface="微软雅黑" panose="020B0503020204020204" pitchFamily="34" charset="-122"/>
                          <a:cs typeface="+mn-cs"/>
                        </a:rPr>
                        <a:t>（ I级证据， A</a:t>
                      </a:r>
                      <a:r>
                        <a:rPr lang="en-US" altLang="zh-CN" sz="1500" b="1" kern="1200" dirty="0">
                          <a:solidFill>
                            <a:srgbClr val="FF0000"/>
                          </a:solidFill>
                          <a:latin typeface="微软雅黑" panose="020B0503020204020204" pitchFamily="34" charset="-122"/>
                          <a:ea typeface="微软雅黑" panose="020B0503020204020204" pitchFamily="34" charset="-122"/>
                          <a:cs typeface="+mn-cs"/>
                        </a:rPr>
                        <a:t>  </a:t>
                      </a:r>
                      <a:r>
                        <a:rPr lang="zh-CN" altLang="zh-CN" sz="1500" b="1" kern="1200" dirty="0">
                          <a:solidFill>
                            <a:srgbClr val="FF0000"/>
                          </a:solidFill>
                          <a:latin typeface="微软雅黑" panose="020B0503020204020204" pitchFamily="34" charset="-122"/>
                          <a:ea typeface="微软雅黑" panose="020B0503020204020204" pitchFamily="34" charset="-122"/>
                          <a:cs typeface="+mn-cs"/>
                        </a:rPr>
                        <a:t>级推荐）</a:t>
                      </a:r>
                      <a:endParaRPr lang="zh-CN" altLang="zh-CN" sz="1500" b="1" kern="1200" dirty="0">
                        <a:solidFill>
                          <a:schemeClr val="dk1"/>
                        </a:solidFill>
                        <a:latin typeface="微软雅黑" panose="020B0503020204020204" pitchFamily="34" charset="-122"/>
                        <a:ea typeface="微软雅黑" panose="020B0503020204020204" pitchFamily="34" charset="-122"/>
                        <a:cs typeface="+mn-cs"/>
                      </a:endParaRPr>
                    </a:p>
                  </a:txBody>
                  <a:tcPr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681967">
                <a:tc>
                  <a:txBody>
                    <a:bodyPr/>
                    <a:lstStyle/>
                    <a:p>
                      <a:pPr algn="ctr">
                        <a:lnSpc>
                          <a:spcPct val="150000"/>
                        </a:lnSpc>
                      </a:pPr>
                      <a:r>
                        <a:rPr lang="zh-CN" altLang="en-US" sz="1500" b="1" kern="1200" dirty="0">
                          <a:solidFill>
                            <a:schemeClr val="dk1"/>
                          </a:solidFill>
                          <a:latin typeface="微软雅黑" panose="020B0503020204020204" pitchFamily="34" charset="-122"/>
                          <a:ea typeface="微软雅黑" panose="020B0503020204020204" pitchFamily="34" charset="-122"/>
                          <a:cs typeface="+mn-cs"/>
                        </a:rPr>
                        <a:t>基于社区的阿尔茨海默病三级综合防治中国专家共识</a:t>
                      </a:r>
                      <a:r>
                        <a:rPr lang="en-US" altLang="zh-CN" sz="1500" b="1" kern="1200" dirty="0">
                          <a:solidFill>
                            <a:schemeClr val="dk1"/>
                          </a:solidFill>
                          <a:latin typeface="微软雅黑" panose="020B0503020204020204" pitchFamily="34" charset="-122"/>
                          <a:ea typeface="微软雅黑" panose="020B0503020204020204" pitchFamily="34" charset="-122"/>
                          <a:cs typeface="+mn-cs"/>
                        </a:rPr>
                        <a:t>(2025</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版</a:t>
                      </a:r>
                      <a:r>
                        <a:rPr lang="en-US" altLang="zh-CN" sz="1500" b="1" kern="1200" dirty="0">
                          <a:solidFill>
                            <a:schemeClr val="dk1"/>
                          </a:solidFill>
                          <a:latin typeface="微软雅黑" panose="020B0503020204020204" pitchFamily="34" charset="-122"/>
                          <a:ea typeface="微软雅黑" panose="020B0503020204020204" pitchFamily="34" charset="-122"/>
                          <a:cs typeface="+mn-cs"/>
                        </a:rPr>
                        <a:t>)</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 </a:t>
                      </a:r>
                    </a:p>
                  </a:txBody>
                  <a:tcPr marL="117325" marR="117325" marT="58663" marB="58663"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53060" algn="l" defTabSz="914400" rtl="0" eaLnBrk="0" latinLnBrk="0" hangingPunct="1">
                        <a:lnSpc>
                          <a:spcPct val="150000"/>
                        </a:lnSpc>
                      </a:pPr>
                      <a:r>
                        <a:rPr lang="zh-CN" altLang="en-US" sz="1500" b="1" kern="1200" dirty="0">
                          <a:solidFill>
                            <a:schemeClr val="dk1"/>
                          </a:solidFill>
                          <a:latin typeface="微软雅黑" panose="020B0503020204020204" pitchFamily="34" charset="-122"/>
                          <a:ea typeface="微软雅黑" panose="020B0503020204020204" pitchFamily="34" charset="-122"/>
                          <a:cs typeface="+mn-cs"/>
                        </a:rPr>
                        <a:t>用于改善早期认知症状的治疗药物主要包括</a:t>
                      </a:r>
                      <a:r>
                        <a:rPr lang="en-US" altLang="zh-CN" sz="1500" b="1" kern="1200" dirty="0">
                          <a:solidFill>
                            <a:schemeClr val="dk1"/>
                          </a:solidFill>
                          <a:latin typeface="微软雅黑" panose="020B0503020204020204" pitchFamily="34" charset="-122"/>
                          <a:ea typeface="微软雅黑" panose="020B0503020204020204" pitchFamily="34" charset="-122"/>
                          <a:cs typeface="+mn-cs"/>
                        </a:rPr>
                        <a:t>: (1) </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胆碱酯酶抑制剂 （卡巴拉汀）</a:t>
                      </a:r>
                    </a:p>
                  </a:txBody>
                  <a:tcPr marL="117325" marR="117325" marT="58663" marB="58663"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81967">
                <a:tc>
                  <a:txBody>
                    <a:bodyPr/>
                    <a:lstStyle/>
                    <a:p>
                      <a:pPr marL="388620" algn="ctr" rtl="0" eaLnBrk="0">
                        <a:lnSpc>
                          <a:spcPct val="150000"/>
                        </a:lnSpc>
                        <a:spcBef>
                          <a:spcPts val="0"/>
                        </a:spcBef>
                      </a:pPr>
                      <a:r>
                        <a:rPr lang="zh-CN" altLang="en-US" sz="1500" b="1" kern="1200" dirty="0">
                          <a:solidFill>
                            <a:schemeClr val="dk1"/>
                          </a:solidFill>
                          <a:latin typeface="微软雅黑" panose="020B0503020204020204" pitchFamily="34" charset="-122"/>
                          <a:ea typeface="微软雅黑" panose="020B0503020204020204" pitchFamily="34" charset="-122"/>
                          <a:cs typeface="+mn-cs"/>
                          <a:sym typeface="+mn-ea"/>
                        </a:rPr>
                        <a:t>国家卫生健康委办公厅印发的</a:t>
                      </a:r>
                      <a:r>
                        <a:rPr lang="en-US" altLang="zh-CN" sz="1500" b="1" kern="1200" dirty="0">
                          <a:solidFill>
                            <a:schemeClr val="dk1"/>
                          </a:solidFill>
                          <a:latin typeface="微软雅黑" panose="020B0503020204020204" pitchFamily="34" charset="-122"/>
                          <a:ea typeface="微软雅黑" panose="020B0503020204020204" pitchFamily="34" charset="-122"/>
                          <a:cs typeface="+mn-cs"/>
                          <a:sym typeface="+mn-ea"/>
                        </a:rPr>
                        <a:t>《</a:t>
                      </a:r>
                      <a:r>
                        <a:rPr lang="zh-CN" altLang="en-US" sz="1500" b="1" kern="1200" dirty="0">
                          <a:solidFill>
                            <a:schemeClr val="dk1"/>
                          </a:solidFill>
                          <a:latin typeface="微软雅黑" panose="020B0503020204020204" pitchFamily="34" charset="-122"/>
                          <a:ea typeface="微软雅黑" panose="020B0503020204020204" pitchFamily="34" charset="-122"/>
                          <a:cs typeface="+mn-cs"/>
                          <a:sym typeface="+mn-ea"/>
                        </a:rPr>
                        <a:t>精神障碍诊疗规范</a:t>
                      </a:r>
                      <a:r>
                        <a:rPr lang="en-US" altLang="zh-CN" sz="1500" b="1" kern="1200" dirty="0">
                          <a:solidFill>
                            <a:schemeClr val="dk1"/>
                          </a:solidFill>
                          <a:latin typeface="微软雅黑" panose="020B0503020204020204" pitchFamily="34" charset="-122"/>
                          <a:ea typeface="微软雅黑" panose="020B0503020204020204" pitchFamily="34" charset="-122"/>
                          <a:cs typeface="+mn-cs"/>
                          <a:sym typeface="+mn-ea"/>
                        </a:rPr>
                        <a:t>》</a:t>
                      </a:r>
                    </a:p>
                    <a:p>
                      <a:pPr marL="388620" algn="ctr" rtl="0" eaLnBrk="0">
                        <a:lnSpc>
                          <a:spcPct val="150000"/>
                        </a:lnSpc>
                        <a:spcBef>
                          <a:spcPts val="0"/>
                        </a:spcBef>
                      </a:pPr>
                      <a:r>
                        <a:rPr lang="zh-CN" altLang="en-US" sz="1500" b="1" kern="1200" dirty="0">
                          <a:solidFill>
                            <a:schemeClr val="dk1"/>
                          </a:solidFill>
                          <a:latin typeface="微软雅黑" panose="020B0503020204020204" pitchFamily="34" charset="-122"/>
                          <a:ea typeface="微软雅黑" panose="020B0503020204020204" pitchFamily="34" charset="-122"/>
                          <a:cs typeface="+mn-cs"/>
                          <a:sym typeface="+mn-ea"/>
                        </a:rPr>
                        <a:t>（</a:t>
                      </a:r>
                      <a:r>
                        <a:rPr lang="en-US" altLang="zh-CN" sz="1500" b="1" kern="1200" dirty="0">
                          <a:solidFill>
                            <a:schemeClr val="dk1"/>
                          </a:solidFill>
                          <a:latin typeface="微软雅黑" panose="020B0503020204020204" pitchFamily="34" charset="-122"/>
                          <a:ea typeface="微软雅黑" panose="020B0503020204020204" pitchFamily="34" charset="-122"/>
                          <a:cs typeface="+mn-cs"/>
                          <a:sym typeface="+mn-ea"/>
                        </a:rPr>
                        <a:t>2020</a:t>
                      </a:r>
                      <a:r>
                        <a:rPr lang="zh-CN" altLang="en-US" sz="1500" b="1" kern="1200" dirty="0">
                          <a:solidFill>
                            <a:schemeClr val="dk1"/>
                          </a:solidFill>
                          <a:latin typeface="微软雅黑" panose="020B0503020204020204" pitchFamily="34" charset="-122"/>
                          <a:ea typeface="微软雅黑" panose="020B0503020204020204" pitchFamily="34" charset="-122"/>
                          <a:cs typeface="+mn-cs"/>
                          <a:sym typeface="+mn-ea"/>
                        </a:rPr>
                        <a:t>年版）</a:t>
                      </a:r>
                      <a:endParaRPr lang="zh-CN" altLang="en-US" sz="1500" b="1" kern="1200" dirty="0">
                        <a:solidFill>
                          <a:schemeClr val="dk1"/>
                        </a:solidFill>
                        <a:latin typeface="微软雅黑" panose="020B0503020204020204" pitchFamily="34" charset="-122"/>
                        <a:ea typeface="微软雅黑" panose="020B0503020204020204" pitchFamily="34" charset="-122"/>
                        <a:cs typeface="+mn-cs"/>
                      </a:endParaRPr>
                    </a:p>
                  </a:txBody>
                  <a:tcPr marL="117325" marR="117325" marT="58663" marB="58663">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88620" algn="l" rtl="0" eaLnBrk="0">
                        <a:lnSpc>
                          <a:spcPct val="150000"/>
                        </a:lnSpc>
                        <a:spcBef>
                          <a:spcPts val="0"/>
                        </a:spcBef>
                      </a:pPr>
                      <a:r>
                        <a:rPr lang="zh-CN" altLang="zh-CN" sz="1500" b="1" kern="1200" dirty="0">
                          <a:solidFill>
                            <a:schemeClr val="dk1"/>
                          </a:solidFill>
                          <a:latin typeface="微软雅黑" panose="020B0503020204020204" pitchFamily="34" charset="-122"/>
                          <a:ea typeface="微软雅黑" panose="020B0503020204020204" pitchFamily="34" charset="-122"/>
                          <a:cs typeface="+mn-cs"/>
                        </a:rPr>
                        <a:t>抗痴呆药物治疗 </a:t>
                      </a:r>
                      <a:r>
                        <a:rPr lang="zh-CN" altLang="en-US" sz="1500" b="1" kern="1200" dirty="0">
                          <a:solidFill>
                            <a:schemeClr val="dk1"/>
                          </a:solidFill>
                          <a:latin typeface="微软雅黑" panose="020B0503020204020204" pitchFamily="34" charset="-122"/>
                          <a:ea typeface="微软雅黑" panose="020B0503020204020204" pitchFamily="34" charset="-122"/>
                          <a:cs typeface="+mn-cs"/>
                        </a:rPr>
                        <a:t>：</a:t>
                      </a:r>
                      <a:r>
                        <a:rPr lang="zh-CN" altLang="zh-CN" sz="1500" b="1" kern="1200" dirty="0">
                          <a:solidFill>
                            <a:schemeClr val="dk1"/>
                          </a:solidFill>
                          <a:latin typeface="微软雅黑" panose="020B0503020204020204" pitchFamily="34" charset="-122"/>
                          <a:ea typeface="微软雅黑" panose="020B0503020204020204" pitchFamily="34" charset="-122"/>
                          <a:cs typeface="+mn-cs"/>
                        </a:rPr>
                        <a:t>临床研究证实胆碱酯酶抑制剂卡巴拉汀有助于改善路易体痴呆患者的认知功能及提高日常生活能力。 </a:t>
                      </a:r>
                      <a:endParaRPr lang="zh-CN" altLang="en-US" sz="1500" b="1" kern="1200" dirty="0">
                        <a:solidFill>
                          <a:schemeClr val="dk1"/>
                        </a:solidFill>
                        <a:latin typeface="微软雅黑" panose="020B0503020204020204" pitchFamily="34" charset="-122"/>
                        <a:ea typeface="微软雅黑" panose="020B0503020204020204" pitchFamily="34" charset="-122"/>
                        <a:cs typeface="+mn-cs"/>
                      </a:endParaRPr>
                    </a:p>
                  </a:txBody>
                  <a:tcPr marL="117325" marR="117325" marT="58663" marB="58663"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3" name="文本框 2"/>
          <p:cNvSpPr txBox="1"/>
          <p:nvPr/>
        </p:nvSpPr>
        <p:spPr>
          <a:xfrm>
            <a:off x="142763" y="5585722"/>
            <a:ext cx="11816903" cy="1112622"/>
          </a:xfrm>
          <a:prstGeom prst="rect">
            <a:avLst/>
          </a:prstGeom>
          <a:noFill/>
          <a:ln>
            <a:solidFill>
              <a:schemeClr val="accent1"/>
            </a:solidFill>
          </a:ln>
        </p:spPr>
        <p:txBody>
          <a:bodyPr wrap="square" rtlCol="0">
            <a:noAutofit/>
          </a:bodyPr>
          <a:lstStyle/>
          <a:p>
            <a:pPr marL="285750" lvl="0" indent="-285750" algn="just" fontAlgn="auto">
              <a:lnSpc>
                <a:spcPct val="150000"/>
              </a:lnSpc>
              <a:buFont typeface="Wingdings" panose="05000000000000000000" pitchFamily="2" charset="2"/>
              <a:buChar char="u"/>
            </a:pPr>
            <a:r>
              <a:rPr lang="zh-CN" altLang="en-US"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重酒石酸利斯的明口服溶液与原研参比制剂（</a:t>
            </a:r>
            <a:r>
              <a:rPr lang="en-US" altLang="zh-CN"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Novartis </a:t>
            </a:r>
            <a:r>
              <a:rPr lang="en-US" altLang="zh-CN" sz="1500" b="1" dirty="0" err="1">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Europharm</a:t>
            </a:r>
            <a:r>
              <a:rPr lang="en-US" altLang="zh-CN"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 Limited </a:t>
            </a:r>
            <a:r>
              <a:rPr lang="zh-CN" altLang="en-US"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持证，商品名：</a:t>
            </a:r>
            <a:r>
              <a:rPr lang="en-US" altLang="zh-CN"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Exelon®</a:t>
            </a:r>
            <a:r>
              <a:rPr lang="zh-CN" altLang="en-US"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，规格 </a:t>
            </a:r>
            <a:r>
              <a:rPr lang="en-US" altLang="zh-CN"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2mg/ml</a:t>
            </a:r>
            <a:r>
              <a:rPr lang="zh-CN" altLang="en-US"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）相⽐，浓度、含量、规格、给药途径相同，并与进口原研药品</a:t>
            </a:r>
            <a:r>
              <a:rPr lang="en-US" altLang="zh-CN"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Novartis </a:t>
            </a:r>
            <a:r>
              <a:rPr lang="en-US" altLang="zh-CN" sz="1500" b="1" dirty="0" err="1">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Europharm</a:t>
            </a:r>
            <a:r>
              <a:rPr lang="en-US" altLang="zh-CN"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 Limited </a:t>
            </a:r>
            <a:r>
              <a:rPr lang="zh-CN" altLang="en-US"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持证的重酒石酸卡巴拉汀胶囊（商品名：艾斯能</a:t>
            </a:r>
            <a:r>
              <a:rPr lang="en-US" altLang="zh-CN"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®/Exelon®</a:t>
            </a:r>
            <a:r>
              <a:rPr lang="zh-CN" altLang="en-US" sz="1500" b="1" dirty="0">
                <a:solidFill>
                  <a:schemeClr val="dk1"/>
                </a:solidFill>
                <a:latin typeface="Times New Roman" panose="02020603050405020304" pitchFamily="18" charset="0"/>
                <a:ea typeface="微软雅黑" panose="020B0503020204020204" pitchFamily="34" charset="-122"/>
                <a:cs typeface="Times New Roman" panose="02020603050405020304" pitchFamily="18" charset="0"/>
                <a:sym typeface="+mn-ea"/>
              </a:rPr>
              <a:t>）的适应症、用法用量相同，已豁免人体生物等效性研究及验证性临床。</a:t>
            </a:r>
          </a:p>
        </p:txBody>
      </p:sp>
      <p:sp>
        <p:nvSpPr>
          <p:cNvPr id="5" name="圆角矩形 13"/>
          <p:cNvSpPr/>
          <p:nvPr>
            <p:custDataLst>
              <p:tags r:id="rId1"/>
            </p:custDataLst>
          </p:nvPr>
        </p:nvSpPr>
        <p:spPr>
          <a:xfrm>
            <a:off x="4447301" y="5035522"/>
            <a:ext cx="3149146" cy="488950"/>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indent="0" algn="ctr" eaLnBrk="1" hangingPunct="1">
              <a:spcBef>
                <a:spcPct val="0"/>
              </a:spcBef>
              <a:buNone/>
            </a:pPr>
            <a:r>
              <a:rPr lang="zh-CN" altLang="en-US" sz="2000" b="1" dirty="0">
                <a:solidFill>
                  <a:schemeClr val="bg1"/>
                </a:solidFill>
                <a:latin typeface="微软雅黑" panose="020B0503020204020204" pitchFamily="34" charset="-122"/>
                <a:ea typeface="微软雅黑" panose="020B0503020204020204" pitchFamily="34" charset="-122"/>
              </a:rPr>
              <a:t>技术审评报告</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14223" y="232957"/>
            <a:ext cx="4146702"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3600" b="1" kern="100" dirty="0">
                <a:solidFill>
                  <a:prstClr val="black"/>
                </a:solidFill>
                <a:latin typeface="微软雅黑" panose="020B0503020204020204" pitchFamily="34" charset="-122"/>
                <a:ea typeface="微软雅黑" panose="020B0503020204020204" pitchFamily="34" charset="-122"/>
                <a:cs typeface="Times New Roman" panose="02020603050405020304" pitchFamily="18" charset="0"/>
              </a:rPr>
              <a:t>安全性</a:t>
            </a:r>
            <a:endParaRPr kumimoji="0" lang="zh-CN" altLang="zh-CN" sz="36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 name="流程图: 离页连接符 2"/>
          <p:cNvSpPr/>
          <p:nvPr/>
        </p:nvSpPr>
        <p:spPr>
          <a:xfrm rot="16200000">
            <a:off x="470775" y="34925"/>
            <a:ext cx="665045" cy="1062450"/>
          </a:xfrm>
          <a:prstGeom prst="flowChartOffpageConnector">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4" name="文本框 3"/>
          <p:cNvSpPr txBox="1"/>
          <p:nvPr/>
        </p:nvSpPr>
        <p:spPr>
          <a:xfrm>
            <a:off x="387638" y="255014"/>
            <a:ext cx="1526042"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0</a:t>
            </a:r>
            <a:r>
              <a:rPr lang="en-US" altLang="zh-CN" sz="3600" b="1" kern="100" dirty="0">
                <a:solidFill>
                  <a:prstClr val="white"/>
                </a:solidFill>
                <a:latin typeface="微软雅黑" panose="020B0503020204020204" pitchFamily="34" charset="-122"/>
                <a:ea typeface="微软雅黑" panose="020B0503020204020204" pitchFamily="34" charset="-122"/>
                <a:cs typeface="Times New Roman" panose="02020603050405020304" pitchFamily="18" charset="0"/>
              </a:rPr>
              <a:t>3</a:t>
            </a:r>
            <a:endParaRPr kumimoji="0" lang="zh-CN" altLang="en-US" sz="36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矩形 4"/>
          <p:cNvSpPr/>
          <p:nvPr/>
        </p:nvSpPr>
        <p:spPr>
          <a:xfrm>
            <a:off x="84082" y="232957"/>
            <a:ext cx="117362" cy="665046"/>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1584" y="1244"/>
            <a:ext cx="1568764" cy="461665"/>
          </a:xfrm>
          <a:prstGeom prst="rect">
            <a:avLst/>
          </a:prstGeom>
        </p:spPr>
      </p:pic>
      <p:sp>
        <p:nvSpPr>
          <p:cNvPr id="8" name="文本框 7"/>
          <p:cNvSpPr txBox="1"/>
          <p:nvPr/>
        </p:nvSpPr>
        <p:spPr>
          <a:xfrm>
            <a:off x="307181" y="1140253"/>
            <a:ext cx="4146702" cy="323165"/>
          </a:xfrm>
          <a:prstGeom prst="rect">
            <a:avLst/>
          </a:prstGeom>
          <a:noFill/>
        </p:spPr>
        <p:txBody>
          <a:bodyPr wrap="square">
            <a:spAutoFit/>
          </a:bodyPr>
          <a:lstStyle/>
          <a:p>
            <a:pPr>
              <a:spcBef>
                <a:spcPct val="0"/>
              </a:spcBef>
            </a:pPr>
            <a:r>
              <a:rPr lang="zh-CN" altLang="en-US" sz="1500" b="1" dirty="0">
                <a:latin typeface="微软雅黑" panose="020B0503020204020204" pitchFamily="34" charset="-122"/>
                <a:ea typeface="微软雅黑" panose="020B0503020204020204" pitchFamily="34" charset="-122"/>
                <a:sym typeface="+mn-ea"/>
              </a:rPr>
              <a:t>药品不良反应监测情况和药品安全性研究结果</a:t>
            </a:r>
            <a:endParaRPr lang="en-US" altLang="zh-CN" sz="1500" b="1" baseline="300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1" name="文本框 10"/>
          <p:cNvSpPr txBox="1"/>
          <p:nvPr/>
        </p:nvSpPr>
        <p:spPr>
          <a:xfrm>
            <a:off x="387637" y="2372209"/>
            <a:ext cx="2784384" cy="397801"/>
          </a:xfrm>
          <a:prstGeom prst="rect">
            <a:avLst/>
          </a:prstGeom>
          <a:noFill/>
        </p:spPr>
        <p:txBody>
          <a:bodyPr wrap="square">
            <a:spAutoFit/>
          </a:bodyPr>
          <a:lstStyle/>
          <a:p>
            <a:pPr fontAlgn="base">
              <a:lnSpc>
                <a:spcPct val="150000"/>
              </a:lnSpc>
              <a:spcBef>
                <a:spcPct val="0"/>
              </a:spcBef>
              <a:spcAft>
                <a:spcPts val="1200"/>
              </a:spcAft>
            </a:pPr>
            <a:r>
              <a:rPr lang="zh-CN" altLang="en-US" sz="1500" b="1" dirty="0">
                <a:latin typeface="微软雅黑" panose="020B0503020204020204" pitchFamily="34" charset="-122"/>
                <a:ea typeface="微软雅黑" panose="020B0503020204020204" pitchFamily="34" charset="-122"/>
                <a:cs typeface="微软雅黑" panose="020B0503020204020204" pitchFamily="34" charset="-122"/>
              </a:rPr>
              <a:t>药品说明书收载的安全性信息：</a:t>
            </a:r>
            <a:endParaRPr lang="en-US" altLang="zh-CN" sz="1500" b="1" dirty="0">
              <a:latin typeface="微软雅黑" panose="020B0503020204020204" pitchFamily="34" charset="-122"/>
              <a:ea typeface="微软雅黑" panose="020B0503020204020204" pitchFamily="34" charset="-122"/>
            </a:endParaRPr>
          </a:p>
        </p:txBody>
      </p:sp>
      <p:sp>
        <p:nvSpPr>
          <p:cNvPr id="16" name="矩形: 圆角 15"/>
          <p:cNvSpPr/>
          <p:nvPr/>
        </p:nvSpPr>
        <p:spPr>
          <a:xfrm>
            <a:off x="387637" y="1541298"/>
            <a:ext cx="11288486" cy="774051"/>
          </a:xfrm>
          <a:prstGeom prst="roundRect">
            <a:avLst>
              <a:gd name="adj" fmla="val 11603"/>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圆角 16"/>
          <p:cNvSpPr/>
          <p:nvPr/>
        </p:nvSpPr>
        <p:spPr>
          <a:xfrm>
            <a:off x="387637" y="2777305"/>
            <a:ext cx="11288486" cy="2752641"/>
          </a:xfrm>
          <a:prstGeom prst="roundRect">
            <a:avLst>
              <a:gd name="adj" fmla="val 7123"/>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文本框 23"/>
          <p:cNvSpPr txBox="1"/>
          <p:nvPr/>
        </p:nvSpPr>
        <p:spPr>
          <a:xfrm>
            <a:off x="387637" y="2872434"/>
            <a:ext cx="10908995" cy="2475293"/>
          </a:xfrm>
          <a:prstGeom prst="rect">
            <a:avLst/>
          </a:prstGeom>
          <a:noFill/>
        </p:spPr>
        <p:txBody>
          <a:bodyPr wrap="square">
            <a:spAutoFit/>
          </a:bodyPr>
          <a:lstStyle/>
          <a:p>
            <a:pPr marL="285750" lvl="0" indent="-285750" algn="just">
              <a:lnSpc>
                <a:spcPct val="150000"/>
              </a:lnSpc>
              <a:buFont typeface="Wingdings" panose="05000000000000000000" pitchFamily="2" charset="2"/>
              <a:buChar char="u"/>
            </a:pPr>
            <a:r>
              <a:rPr lang="zh-CN" altLang="en-US" sz="1500" b="1" dirty="0">
                <a:latin typeface="微软雅黑" panose="020B0503020204020204" pitchFamily="34" charset="-122"/>
                <a:ea typeface="微软雅黑" panose="020B0503020204020204" pitchFamily="34" charset="-122"/>
              </a:rPr>
              <a:t>接受本品治疗的阿尔茨海默型痴呆症患者中，最常报道的药物不良反应为胃肠道反应，包括恶心（</a:t>
            </a:r>
            <a:r>
              <a:rPr lang="en-US" altLang="zh-CN" sz="1500" b="1" dirty="0">
                <a:latin typeface="微软雅黑" panose="020B0503020204020204" pitchFamily="34" charset="-122"/>
                <a:ea typeface="微软雅黑" panose="020B0503020204020204" pitchFamily="34" charset="-122"/>
              </a:rPr>
              <a:t>38%</a:t>
            </a:r>
            <a:r>
              <a:rPr lang="zh-CN" altLang="en-US" sz="1500" b="1" dirty="0">
                <a:latin typeface="微软雅黑" panose="020B0503020204020204" pitchFamily="34" charset="-122"/>
                <a:ea typeface="微软雅黑" panose="020B0503020204020204" pitchFamily="34" charset="-122"/>
              </a:rPr>
              <a:t>）和呕吐（</a:t>
            </a:r>
            <a:r>
              <a:rPr lang="en-US" altLang="zh-CN" sz="1500" b="1" dirty="0">
                <a:latin typeface="微软雅黑" panose="020B0503020204020204" pitchFamily="34" charset="-122"/>
                <a:ea typeface="微软雅黑" panose="020B0503020204020204" pitchFamily="34" charset="-122"/>
              </a:rPr>
              <a:t>23%</a:t>
            </a:r>
            <a:r>
              <a:rPr lang="zh-CN" altLang="en-US" sz="1500" b="1" dirty="0">
                <a:latin typeface="微软雅黑" panose="020B0503020204020204" pitchFamily="34" charset="-122"/>
                <a:ea typeface="微软雅黑" panose="020B0503020204020204" pitchFamily="34" charset="-122"/>
              </a:rPr>
              <a:t>），特别是在剂量递增期。</a:t>
            </a:r>
            <a:endParaRPr lang="en-US" altLang="zh-CN" sz="1500" b="1" dirty="0">
              <a:latin typeface="微软雅黑" panose="020B0503020204020204" pitchFamily="34" charset="-122"/>
              <a:ea typeface="微软雅黑" panose="020B0503020204020204" pitchFamily="34" charset="-122"/>
            </a:endParaRPr>
          </a:p>
          <a:p>
            <a:pPr marL="285750" indent="-285750" algn="just">
              <a:lnSpc>
                <a:spcPct val="150000"/>
              </a:lnSpc>
              <a:buFont typeface="Wingdings" panose="05000000000000000000" pitchFamily="2" charset="2"/>
              <a:buChar char="u"/>
            </a:pPr>
            <a:r>
              <a:rPr lang="zh-CN" altLang="en-US" sz="1500" b="1" dirty="0">
                <a:latin typeface="微软雅黑" panose="020B0503020204020204" pitchFamily="34" charset="-122"/>
                <a:ea typeface="微软雅黑" panose="020B0503020204020204" pitchFamily="34" charset="-122"/>
              </a:rPr>
              <a:t>禁忌：已知对重酒石酸卡巴拉汀，其它氨基甲酸衍生物或辅料过敏的患者禁用。本品禁止应用于严重肝脏损伤的患者。</a:t>
            </a:r>
          </a:p>
          <a:p>
            <a:pPr marL="285750" indent="-285750" algn="just">
              <a:lnSpc>
                <a:spcPct val="150000"/>
              </a:lnSpc>
              <a:buFont typeface="Wingdings" panose="05000000000000000000" pitchFamily="2" charset="2"/>
              <a:buChar char="u"/>
            </a:pPr>
            <a:r>
              <a:rPr lang="zh-CN" altLang="en-US" sz="1500" b="1" dirty="0">
                <a:latin typeface="微软雅黑" panose="020B0503020204020204" pitchFamily="34" charset="-122"/>
                <a:ea typeface="微软雅黑" panose="020B0503020204020204" pitchFamily="34" charset="-122"/>
              </a:rPr>
              <a:t>注意事项：</a:t>
            </a:r>
            <a:endParaRPr lang="en-US" altLang="zh-CN" sz="1500" b="1" dirty="0">
              <a:latin typeface="微软雅黑" panose="020B0503020204020204" pitchFamily="34" charset="-122"/>
              <a:ea typeface="微软雅黑" panose="020B0503020204020204" pitchFamily="34" charset="-122"/>
            </a:endParaRPr>
          </a:p>
          <a:p>
            <a:pPr marL="285750" indent="-285750" algn="just">
              <a:lnSpc>
                <a:spcPct val="150000"/>
              </a:lnSpc>
              <a:buFont typeface="Arial" panose="020B0604020202020204" pitchFamily="34" charset="0"/>
              <a:buChar char="•"/>
            </a:pPr>
            <a:r>
              <a:rPr lang="en-US" altLang="zh-CN" sz="1500" b="1" dirty="0">
                <a:latin typeface="微软雅黑" panose="020B0503020204020204" pitchFamily="34" charset="-122"/>
                <a:ea typeface="微软雅黑" panose="020B0503020204020204" pitchFamily="34" charset="-122"/>
              </a:rPr>
              <a:t>1.</a:t>
            </a:r>
            <a:r>
              <a:rPr lang="zh-CN" altLang="en-US" sz="1500" b="1" dirty="0">
                <a:latin typeface="微软雅黑" panose="020B0503020204020204" pitchFamily="34" charset="-122"/>
                <a:ea typeface="微软雅黑" panose="020B0503020204020204" pitchFamily="34" charset="-122"/>
              </a:rPr>
              <a:t>与所有胆碱酯酶抑制剂相同，使用卡巴拉汀治疗阿尔茨海默病的患者可能会发生体重下降。本品治疗期间应密切监测患者的体重。</a:t>
            </a:r>
            <a:endParaRPr lang="en-US" altLang="zh-CN" sz="1500" b="1" dirty="0">
              <a:latin typeface="微软雅黑" panose="020B0503020204020204" pitchFamily="34" charset="-122"/>
              <a:ea typeface="微软雅黑" panose="020B0503020204020204" pitchFamily="34" charset="-122"/>
            </a:endParaRPr>
          </a:p>
          <a:p>
            <a:pPr marL="285750" indent="-285750" algn="just">
              <a:lnSpc>
                <a:spcPct val="150000"/>
              </a:lnSpc>
              <a:buFont typeface="Arial" panose="020B0604020202020204" pitchFamily="34" charset="0"/>
              <a:buChar char="•"/>
            </a:pPr>
            <a:r>
              <a:rPr lang="en-US" altLang="zh-CN" sz="1500" b="1" dirty="0">
                <a:latin typeface="微软雅黑" panose="020B0503020204020204" pitchFamily="34" charset="-122"/>
                <a:ea typeface="微软雅黑" panose="020B0503020204020204" pitchFamily="34" charset="-122"/>
              </a:rPr>
              <a:t>2.</a:t>
            </a:r>
            <a:r>
              <a:rPr lang="zh-CN" altLang="en-US" sz="1500" b="1" dirty="0">
                <a:latin typeface="微软雅黑" panose="020B0503020204020204" pitchFamily="34" charset="-122"/>
                <a:ea typeface="微软雅黑" panose="020B0503020204020204" pitchFamily="34" charset="-122"/>
              </a:rPr>
              <a:t>与其它拟胆碱药一样，卡巴拉汀可能会导致或使患者锥体外系反应加剧。</a:t>
            </a:r>
            <a:endParaRPr lang="zh-CN" altLang="en-US" sz="1500" b="1" dirty="0">
              <a:latin typeface="微软雅黑" panose="020B0503020204020204" pitchFamily="34" charset="-122"/>
              <a:ea typeface="微软雅黑" panose="020B0503020204020204" pitchFamily="34" charset="-122"/>
              <a:sym typeface="+mn-ea"/>
            </a:endParaRPr>
          </a:p>
        </p:txBody>
      </p:sp>
      <p:sp>
        <p:nvSpPr>
          <p:cNvPr id="7" name="文本框 6"/>
          <p:cNvSpPr txBox="1"/>
          <p:nvPr/>
        </p:nvSpPr>
        <p:spPr>
          <a:xfrm>
            <a:off x="387637" y="1547836"/>
            <a:ext cx="10517109" cy="663258"/>
          </a:xfrm>
          <a:prstGeom prst="rect">
            <a:avLst/>
          </a:prstGeom>
          <a:noFill/>
        </p:spPr>
        <p:txBody>
          <a:bodyPr wrap="square">
            <a:spAutoFit/>
          </a:bodyPr>
          <a:lstStyle/>
          <a:p>
            <a:pPr>
              <a:lnSpc>
                <a:spcPct val="130000"/>
              </a:lnSpc>
              <a:spcBef>
                <a:spcPct val="0"/>
              </a:spcBef>
              <a:spcAft>
                <a:spcPts val="1200"/>
              </a:spcAft>
              <a:buFont typeface="Wingdings" panose="05000000000000000000" pitchFamily="2" charset="2"/>
              <a:buChar char="u"/>
            </a:pPr>
            <a:r>
              <a:rPr lang="zh-CN" altLang="en-US" sz="1500" b="1" dirty="0">
                <a:solidFill>
                  <a:srgbClr val="FF0000"/>
                </a:solidFill>
                <a:latin typeface="微软雅黑" panose="020B0503020204020204" pitchFamily="34" charset="-122"/>
                <a:ea typeface="微软雅黑" panose="020B0503020204020204" pitchFamily="34" charset="-122"/>
              </a:rPr>
              <a:t>通过查询国家药品监督管理局、欧盟药品管理局、美国⻝品药品监督管理局等网站，各国药监均未发布关于利斯的明的安全性警示、⿊框警告、撤市等安全性信息。</a:t>
            </a:r>
          </a:p>
        </p:txBody>
      </p:sp>
      <p:sp>
        <p:nvSpPr>
          <p:cNvPr id="9" name="文本框 8"/>
          <p:cNvSpPr txBox="1"/>
          <p:nvPr/>
        </p:nvSpPr>
        <p:spPr>
          <a:xfrm>
            <a:off x="387637" y="5625075"/>
            <a:ext cx="2860563" cy="323165"/>
          </a:xfrm>
          <a:prstGeom prst="rect">
            <a:avLst/>
          </a:prstGeom>
          <a:noFill/>
        </p:spPr>
        <p:txBody>
          <a:bodyPr wrap="square">
            <a:spAutoFit/>
          </a:bodyPr>
          <a:lstStyle/>
          <a:p>
            <a:pPr>
              <a:spcBef>
                <a:spcPct val="0"/>
              </a:spcBef>
            </a:pPr>
            <a:r>
              <a:rPr lang="zh-CN" altLang="en-US" sz="1500" b="1" dirty="0">
                <a:latin typeface="微软雅黑" panose="020B0503020204020204" pitchFamily="34" charset="-122"/>
                <a:ea typeface="微软雅黑" panose="020B0503020204020204" pitchFamily="34" charset="-122"/>
              </a:rPr>
              <a:t>与参照品的安全性优势与不足：</a:t>
            </a:r>
            <a:endParaRPr lang="en-US" altLang="zh-CN" sz="1500" b="1" baseline="300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 name="矩形: 圆角 9"/>
          <p:cNvSpPr/>
          <p:nvPr/>
        </p:nvSpPr>
        <p:spPr>
          <a:xfrm>
            <a:off x="387637" y="6026122"/>
            <a:ext cx="11288486" cy="548852"/>
          </a:xfrm>
          <a:prstGeom prst="roundRect">
            <a:avLst>
              <a:gd name="adj" fmla="val 11603"/>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583579" y="6103011"/>
            <a:ext cx="10517109" cy="363176"/>
          </a:xfrm>
          <a:prstGeom prst="rect">
            <a:avLst/>
          </a:prstGeom>
          <a:noFill/>
        </p:spPr>
        <p:txBody>
          <a:bodyPr wrap="square">
            <a:spAutoFit/>
          </a:bodyPr>
          <a:lstStyle/>
          <a:p>
            <a:pPr>
              <a:lnSpc>
                <a:spcPct val="130000"/>
              </a:lnSpc>
              <a:spcBef>
                <a:spcPct val="0"/>
              </a:spcBef>
              <a:spcAft>
                <a:spcPts val="1200"/>
              </a:spcAft>
              <a:buFont typeface="Wingdings" panose="05000000000000000000" pitchFamily="2" charset="2"/>
              <a:buChar char="u"/>
            </a:pPr>
            <a:r>
              <a:rPr lang="zh-CN" altLang="en-US" sz="1500" b="1" dirty="0">
                <a:latin typeface="微软雅黑" panose="020B0503020204020204" pitchFamily="34" charset="-122"/>
                <a:ea typeface="微软雅黑" panose="020B0503020204020204" pitchFamily="34" charset="-122"/>
              </a:rPr>
              <a:t>口服溶液的安全性与胶囊剂的安全性一致</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87638" y="255014"/>
            <a:ext cx="4146702"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1" i="0" u="none" strike="noStrike" kern="1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创新性</a:t>
            </a:r>
            <a:endParaRPr kumimoji="0" lang="zh-CN" altLang="zh-CN" sz="36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 name="流程图: 离页连接符 2"/>
          <p:cNvSpPr/>
          <p:nvPr/>
        </p:nvSpPr>
        <p:spPr>
          <a:xfrm rot="16200000">
            <a:off x="470775" y="34925"/>
            <a:ext cx="665045" cy="1062450"/>
          </a:xfrm>
          <a:prstGeom prst="flowChartOffpageConnector">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4" name="文本框 3"/>
          <p:cNvSpPr txBox="1"/>
          <p:nvPr/>
        </p:nvSpPr>
        <p:spPr>
          <a:xfrm>
            <a:off x="387638" y="255014"/>
            <a:ext cx="1526042"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04</a:t>
            </a:r>
            <a:endParaRPr kumimoji="0" lang="zh-CN" altLang="en-US" sz="36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5" name="矩形 4"/>
          <p:cNvSpPr/>
          <p:nvPr/>
        </p:nvSpPr>
        <p:spPr>
          <a:xfrm>
            <a:off x="84082" y="232957"/>
            <a:ext cx="117362" cy="665046"/>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pic>
        <p:nvPicPr>
          <p:cNvPr id="26" name="图片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91584" y="1244"/>
            <a:ext cx="1568764" cy="461665"/>
          </a:xfrm>
          <a:prstGeom prst="rect">
            <a:avLst/>
          </a:prstGeom>
        </p:spPr>
      </p:pic>
      <p:sp>
        <p:nvSpPr>
          <p:cNvPr id="14" name="矩形 13"/>
          <p:cNvSpPr/>
          <p:nvPr/>
        </p:nvSpPr>
        <p:spPr>
          <a:xfrm>
            <a:off x="152544" y="1301898"/>
            <a:ext cx="7208098" cy="515126"/>
          </a:xfrm>
          <a:prstGeom prst="rect">
            <a:avLst/>
          </a:prstGeom>
          <a:solidFill>
            <a:srgbClr val="002060"/>
          </a:solidFill>
          <a:ln>
            <a:noFill/>
          </a:ln>
          <a:effectLst>
            <a:glow rad="63500">
              <a:schemeClr val="accent3">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20" name="文本框 19"/>
          <p:cNvSpPr txBox="1"/>
          <p:nvPr/>
        </p:nvSpPr>
        <p:spPr>
          <a:xfrm>
            <a:off x="1282844" y="1361927"/>
            <a:ext cx="5128348" cy="369332"/>
          </a:xfrm>
          <a:prstGeom prst="rect">
            <a:avLst/>
          </a:prstGeom>
          <a:noFill/>
        </p:spPr>
        <p:txBody>
          <a:bodyPr wrap="square">
            <a:spAutoFit/>
          </a:bodyPr>
          <a:lstStyle/>
          <a:p>
            <a:pPr lvl="0" algn="ctr">
              <a:defRPr/>
            </a:pPr>
            <a:r>
              <a:rPr lang="zh-CN" altLang="en-US" b="1" kern="10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rPr>
              <a:t>重酒石酸卡巴拉汀口服溶液</a:t>
            </a:r>
            <a:r>
              <a:rPr kumimoji="0" lang="zh-CN" altLang="en-US" sz="1800" b="1" i="0" u="none" strike="noStrike" kern="120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的临床优势</a:t>
            </a:r>
            <a:endParaRPr kumimoji="0" lang="zh-CN" altLang="en-US" sz="1800" b="0" i="0" u="none" strike="noStrike" kern="1200" cap="none" spc="0" normalizeH="0" baseline="0" noProof="0" dirty="0">
              <a:ln>
                <a:noFill/>
              </a:ln>
              <a:solidFill>
                <a:prstClr val="white"/>
              </a:solidFill>
              <a:effectLst/>
              <a:uLnTx/>
              <a:uFillTx/>
              <a:latin typeface="等线"/>
              <a:ea typeface="等线" panose="02010600030101010101" charset="-122"/>
              <a:cs typeface="+mn-cs"/>
            </a:endParaRPr>
          </a:p>
        </p:txBody>
      </p:sp>
      <p:sp>
        <p:nvSpPr>
          <p:cNvPr id="21" name="矩形 20"/>
          <p:cNvSpPr/>
          <p:nvPr/>
        </p:nvSpPr>
        <p:spPr>
          <a:xfrm>
            <a:off x="7805202" y="1301898"/>
            <a:ext cx="3920684" cy="515126"/>
          </a:xfrm>
          <a:prstGeom prst="rect">
            <a:avLst/>
          </a:prstGeom>
          <a:solidFill>
            <a:srgbClr val="002060"/>
          </a:solidFill>
          <a:ln>
            <a:noFill/>
          </a:ln>
          <a:effectLst>
            <a:glow rad="63500">
              <a:schemeClr val="accent3">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27" name="文本框 26"/>
          <p:cNvSpPr txBox="1"/>
          <p:nvPr/>
        </p:nvSpPr>
        <p:spPr>
          <a:xfrm>
            <a:off x="7939330" y="1374795"/>
            <a:ext cx="3773856"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prstClr val="white"/>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患者获益</a:t>
            </a:r>
            <a:endParaRPr kumimoji="0" lang="zh-CN" altLang="en-US" sz="1800" b="0" i="0" u="none" strike="noStrike" kern="1200" cap="none" spc="0" normalizeH="0" baseline="0" noProof="0" dirty="0">
              <a:ln>
                <a:noFill/>
              </a:ln>
              <a:solidFill>
                <a:prstClr val="white"/>
              </a:solidFill>
              <a:effectLst/>
              <a:uLnTx/>
              <a:uFillTx/>
              <a:latin typeface="等线"/>
              <a:ea typeface="等线" panose="02010600030101010101" charset="-122"/>
              <a:cs typeface="+mn-cs"/>
            </a:endParaRPr>
          </a:p>
        </p:txBody>
      </p:sp>
      <p:sp>
        <p:nvSpPr>
          <p:cNvPr id="29" name="矩形 28"/>
          <p:cNvSpPr/>
          <p:nvPr/>
        </p:nvSpPr>
        <p:spPr>
          <a:xfrm>
            <a:off x="139843" y="1970751"/>
            <a:ext cx="7220799" cy="898381"/>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32" name="矩形 31"/>
          <p:cNvSpPr/>
          <p:nvPr/>
        </p:nvSpPr>
        <p:spPr>
          <a:xfrm>
            <a:off x="7770730" y="1970751"/>
            <a:ext cx="3920684" cy="898381"/>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33" name="文本框 32"/>
          <p:cNvSpPr txBox="1"/>
          <p:nvPr/>
        </p:nvSpPr>
        <p:spPr>
          <a:xfrm>
            <a:off x="7868684" y="1989846"/>
            <a:ext cx="3733872" cy="1162819"/>
          </a:xfrm>
          <a:prstGeom prst="rect">
            <a:avLst/>
          </a:prstGeom>
          <a:noFill/>
        </p:spPr>
        <p:txBody>
          <a:bodyPr wrap="square">
            <a:spAutoFit/>
          </a:bodyPr>
          <a:lstStyle/>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defRPr/>
            </a:pPr>
            <a:r>
              <a:rPr kumimoji="0" lang="zh-CN" altLang="en-US" sz="1600" b="1" i="0" u="none" strike="noStrike" kern="1200" cap="none" spc="0" normalizeH="0" baseline="0" noProof="0" dirty="0">
                <a:ln>
                  <a:noFill/>
                </a:ln>
                <a:solidFill>
                  <a:srgbClr val="FF0000"/>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rPr>
              <a:t>满足</a:t>
            </a:r>
            <a:r>
              <a:rPr kumimoji="0" lang="zh-CN" altLang="en-US" sz="1600" b="1" i="0" u="none" strike="noStrike" kern="1200" cap="none" spc="0" normalizeH="0" baseline="0" noProof="0" dirty="0">
                <a:ln>
                  <a:noFill/>
                </a:ln>
                <a:solidFill>
                  <a:srgbClr val="FF0000"/>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伴吞咽困难患者的用药需求，提高用药安全。</a:t>
            </a:r>
            <a:endParaRPr kumimoji="0" lang="en-US" altLang="zh-CN" sz="1600" b="1" i="0" u="none" strike="noStrike" kern="1200" cap="none" spc="0" normalizeH="0" baseline="0" noProof="0" dirty="0">
              <a:ln>
                <a:noFill/>
              </a:ln>
              <a:solidFill>
                <a:srgbClr val="FF0000"/>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defRPr/>
            </a:pPr>
            <a:endParaRPr kumimoji="0" lang="zh-CN" altLang="en-US" sz="1600" b="0" i="0" u="none" strike="noStrike" kern="1200" cap="none" spc="0" normalizeH="0" baseline="0" noProof="0" dirty="0">
              <a:ln>
                <a:noFill/>
              </a:ln>
              <a:solidFill>
                <a:prstClr val="black"/>
              </a:solidFill>
              <a:effectLst/>
              <a:uLnTx/>
              <a:uFillTx/>
              <a:latin typeface="等线"/>
              <a:ea typeface="等线" panose="02010600030101010101" charset="-122"/>
              <a:cs typeface="+mn-cs"/>
            </a:endParaRPr>
          </a:p>
        </p:txBody>
      </p:sp>
      <p:sp>
        <p:nvSpPr>
          <p:cNvPr id="34" name="文本框 33"/>
          <p:cNvSpPr txBox="1"/>
          <p:nvPr/>
        </p:nvSpPr>
        <p:spPr>
          <a:xfrm>
            <a:off x="152544" y="2163455"/>
            <a:ext cx="6930191" cy="418191"/>
          </a:xfrm>
          <a:prstGeom prst="rect">
            <a:avLst/>
          </a:prstGeom>
          <a:noFill/>
        </p:spPr>
        <p:txBody>
          <a:bodyPr wrap="square">
            <a:spAutoFit/>
          </a:bodyPr>
          <a:lstStyle/>
          <a:p>
            <a:pPr marL="285750" indent="-285750" eaLnBrk="0">
              <a:lnSpc>
                <a:spcPct val="150000"/>
              </a:lnSpc>
              <a:buFont typeface="Wingdings" panose="05000000000000000000" pitchFamily="2" charset="2"/>
              <a:buChar char="ü"/>
            </a:pPr>
            <a:r>
              <a:rPr lang="zh-CN" altLang="en-US" sz="1600" b="1" dirty="0">
                <a:latin typeface="微软雅黑" panose="020B0503020204020204" pitchFamily="34" charset="-122"/>
                <a:ea typeface="微软雅黑" panose="020B0503020204020204" pitchFamily="34" charset="-122"/>
              </a:rPr>
              <a:t>口服溶液流动性好，无需吞咽。</a:t>
            </a:r>
            <a:endParaRPr lang="zh-CN" altLang="en-US" sz="1600" b="1" dirty="0">
              <a:solidFill>
                <a:schemeClr val="dk1"/>
              </a:solidFill>
              <a:latin typeface="微软雅黑" panose="020B0503020204020204" pitchFamily="34" charset="-122"/>
              <a:ea typeface="微软雅黑" panose="020B0503020204020204" pitchFamily="34" charset="-122"/>
            </a:endParaRPr>
          </a:p>
        </p:txBody>
      </p:sp>
      <p:sp>
        <p:nvSpPr>
          <p:cNvPr id="35" name="矩形 34"/>
          <p:cNvSpPr/>
          <p:nvPr/>
        </p:nvSpPr>
        <p:spPr>
          <a:xfrm>
            <a:off x="139843" y="2956036"/>
            <a:ext cx="7220799" cy="898381"/>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36" name="文本框 35"/>
          <p:cNvSpPr txBox="1"/>
          <p:nvPr/>
        </p:nvSpPr>
        <p:spPr>
          <a:xfrm>
            <a:off x="152544" y="2956036"/>
            <a:ext cx="7092796" cy="787523"/>
          </a:xfrm>
          <a:prstGeom prst="rect">
            <a:avLst/>
          </a:prstGeom>
          <a:noFill/>
        </p:spPr>
        <p:txBody>
          <a:bodyPr wrap="square">
            <a:spAutoFit/>
          </a:bodyPr>
          <a:lstStyle/>
          <a:p>
            <a:pPr marL="285750" indent="-285750">
              <a:lnSpc>
                <a:spcPct val="150000"/>
              </a:lnSpc>
              <a:buFont typeface="Wingdings" panose="05000000000000000000" pitchFamily="2" charset="2"/>
              <a:buChar char="ü"/>
            </a:pPr>
            <a:r>
              <a:rPr lang="zh-CN" altLang="en-US" sz="1600" b="1" dirty="0">
                <a:latin typeface="微软雅黑" panose="020B0503020204020204" pitchFamily="34" charset="-122"/>
                <a:ea typeface="微软雅黑" panose="020B0503020204020204" pitchFamily="34" charset="-122"/>
              </a:rPr>
              <a:t>口服溶液服用后迅速分散，避免了固体制剂在胃内局部浓度过高，对胃黏膜刺激性更小，患者耐受性更佳。</a:t>
            </a:r>
            <a:endParaRPr lang="en-US" altLang="zh-CN" sz="1600" b="1" dirty="0">
              <a:latin typeface="微软雅黑" panose="020B0503020204020204" pitchFamily="34" charset="-122"/>
              <a:ea typeface="微软雅黑" panose="020B0503020204020204" pitchFamily="34" charset="-122"/>
            </a:endParaRPr>
          </a:p>
        </p:txBody>
      </p:sp>
      <p:sp>
        <p:nvSpPr>
          <p:cNvPr id="37" name="矩形 36"/>
          <p:cNvSpPr/>
          <p:nvPr/>
        </p:nvSpPr>
        <p:spPr>
          <a:xfrm>
            <a:off x="7772485" y="2956035"/>
            <a:ext cx="3920684" cy="898381"/>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38" name="文本框 37"/>
          <p:cNvSpPr txBox="1"/>
          <p:nvPr/>
        </p:nvSpPr>
        <p:spPr>
          <a:xfrm>
            <a:off x="7772485" y="3189096"/>
            <a:ext cx="4397265" cy="418063"/>
          </a:xfrm>
          <a:prstGeom prst="rect">
            <a:avLst/>
          </a:prstGeom>
          <a:noFill/>
        </p:spPr>
        <p:txBody>
          <a:bodyPr wrap="square">
            <a:spAutoFit/>
          </a:bodyPr>
          <a:lstStyle/>
          <a:p>
            <a:pPr marL="285750" indent="-285750">
              <a:lnSpc>
                <a:spcPct val="150000"/>
              </a:lnSpc>
              <a:buFont typeface="Wingdings" panose="05000000000000000000" pitchFamily="2" charset="2"/>
              <a:buChar char="Ø"/>
              <a:defRPr/>
            </a:pPr>
            <a:r>
              <a:rPr lang="zh-CN" altLang="en-US" sz="1600" b="1" dirty="0">
                <a:solidFill>
                  <a:srgbClr val="FF0000"/>
                </a:solidFill>
                <a:latin typeface="Times New Roman" panose="02020603050405020304" pitchFamily="18" charset="0"/>
                <a:ea typeface="微软雅黑" panose="020B0503020204020204" pitchFamily="34" charset="-122"/>
                <a:cs typeface="Times New Roman" panose="02020603050405020304" pitchFamily="18" charset="0"/>
                <a:sym typeface="+mn-ea"/>
              </a:rPr>
              <a:t>降低</a:t>
            </a:r>
            <a:r>
              <a:rPr lang="zh-CN" altLang="en-US" sz="1600" b="1" dirty="0">
                <a:solidFill>
                  <a:srgbClr val="FF0000"/>
                </a:solidFill>
                <a:latin typeface="Times New Roman" panose="02020603050405020304" pitchFamily="18" charset="0"/>
                <a:ea typeface="微软雅黑" panose="020B0503020204020204" pitchFamily="34" charset="-122"/>
                <a:cs typeface="Times New Roman" panose="02020603050405020304" pitchFamily="18" charset="0"/>
              </a:rPr>
              <a:t>患者出现不良反应风险。</a:t>
            </a:r>
            <a:endParaRPr lang="en-US" altLang="zh-CN" sz="1600" b="1" dirty="0">
              <a:solidFill>
                <a:srgbClr val="FF0000"/>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9" name="矩形 38"/>
          <p:cNvSpPr/>
          <p:nvPr/>
        </p:nvSpPr>
        <p:spPr>
          <a:xfrm>
            <a:off x="152544" y="3929257"/>
            <a:ext cx="7220799" cy="898381"/>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40" name="文本框 39"/>
          <p:cNvSpPr txBox="1"/>
          <p:nvPr/>
        </p:nvSpPr>
        <p:spPr>
          <a:xfrm>
            <a:off x="152544" y="4032215"/>
            <a:ext cx="7131898" cy="510524"/>
          </a:xfrm>
          <a:prstGeom prst="rect">
            <a:avLst/>
          </a:prstGeom>
          <a:noFill/>
        </p:spPr>
        <p:txBody>
          <a:bodyPr wrap="square">
            <a:spAutoFit/>
          </a:bodyPr>
          <a:lstStyle/>
          <a:p>
            <a:pPr marL="285750" lvl="0" indent="-285750">
              <a:lnSpc>
                <a:spcPct val="200000"/>
              </a:lnSpc>
              <a:buFont typeface="Wingdings" panose="05000000000000000000" pitchFamily="2" charset="2"/>
              <a:buChar char="ü"/>
            </a:pPr>
            <a:r>
              <a:rPr lang="zh-CN" altLang="en-US" sz="1600" b="1" dirty="0">
                <a:solidFill>
                  <a:prstClr val="black"/>
                </a:solidFill>
                <a:latin typeface="微软雅黑" panose="020B0503020204020204" pitchFamily="34" charset="-122"/>
                <a:ea typeface="微软雅黑" panose="020B0503020204020204" pitchFamily="34" charset="-122"/>
              </a:rPr>
              <a:t>方便随餐服用，进一步减轻刺激。</a:t>
            </a:r>
            <a:endParaRPr lang="en-US" altLang="zh-CN" sz="1600" b="1" dirty="0">
              <a:solidFill>
                <a:prstClr val="black"/>
              </a:solidFill>
              <a:latin typeface="微软雅黑" panose="020B0503020204020204" pitchFamily="34" charset="-122"/>
              <a:ea typeface="微软雅黑" panose="020B0503020204020204" pitchFamily="34" charset="-122"/>
            </a:endParaRPr>
          </a:p>
        </p:txBody>
      </p:sp>
      <p:sp>
        <p:nvSpPr>
          <p:cNvPr id="41" name="矩形 40"/>
          <p:cNvSpPr/>
          <p:nvPr/>
        </p:nvSpPr>
        <p:spPr>
          <a:xfrm>
            <a:off x="7772485" y="3919046"/>
            <a:ext cx="3920684" cy="898381"/>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42" name="文本框 41"/>
          <p:cNvSpPr txBox="1"/>
          <p:nvPr/>
        </p:nvSpPr>
        <p:spPr>
          <a:xfrm>
            <a:off x="7772485" y="4113922"/>
            <a:ext cx="3733872" cy="418063"/>
          </a:xfrm>
          <a:prstGeom prst="rect">
            <a:avLst/>
          </a:prstGeom>
          <a:noFill/>
        </p:spPr>
        <p:txBody>
          <a:bodyPr wrap="square">
            <a:spAutoFit/>
          </a:bodyPr>
          <a:lstStyle/>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defRPr/>
            </a:pPr>
            <a:r>
              <a:rPr lang="zh-CN" altLang="en-US" sz="1600" b="1" dirty="0">
                <a:solidFill>
                  <a:srgbClr val="FF0000"/>
                </a:solidFill>
                <a:latin typeface="Times New Roman" panose="02020603050405020304" pitchFamily="18" charset="0"/>
                <a:ea typeface="微软雅黑" panose="020B0503020204020204" pitchFamily="34" charset="-122"/>
                <a:cs typeface="Times New Roman" panose="02020603050405020304" pitchFamily="18" charset="0"/>
                <a:sym typeface="+mn-ea"/>
              </a:rPr>
              <a:t>提高患者用药依从性</a:t>
            </a:r>
            <a:endParaRPr kumimoji="0" lang="en-US" altLang="zh-CN" sz="1600" b="1" i="0" u="none" strike="noStrike" kern="1200" cap="none" spc="0" normalizeH="0" baseline="0" noProof="0" dirty="0">
              <a:ln>
                <a:noFill/>
              </a:ln>
              <a:solidFill>
                <a:srgbClr val="FF0000"/>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sp>
        <p:nvSpPr>
          <p:cNvPr id="43" name="矩形 42"/>
          <p:cNvSpPr/>
          <p:nvPr/>
        </p:nvSpPr>
        <p:spPr>
          <a:xfrm>
            <a:off x="146193" y="4892266"/>
            <a:ext cx="7220799" cy="898382"/>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44" name="文本框 43"/>
          <p:cNvSpPr txBox="1"/>
          <p:nvPr/>
        </p:nvSpPr>
        <p:spPr>
          <a:xfrm>
            <a:off x="152544" y="5076640"/>
            <a:ext cx="7208098" cy="418063"/>
          </a:xfrm>
          <a:prstGeom prst="rect">
            <a:avLst/>
          </a:prstGeom>
          <a:noFill/>
        </p:spPr>
        <p:txBody>
          <a:bodyPr wrap="square">
            <a:spAutoFit/>
          </a:bodyPr>
          <a:lstStyle/>
          <a:p>
            <a:pPr marL="285750" lvl="0" indent="-285750">
              <a:lnSpc>
                <a:spcPct val="150000"/>
              </a:lnSpc>
              <a:spcBef>
                <a:spcPts val="300"/>
              </a:spcBef>
              <a:spcAft>
                <a:spcPts val="300"/>
              </a:spcAft>
              <a:buFont typeface="Wingdings" panose="05000000000000000000" pitchFamily="2" charset="2"/>
              <a:buChar char="ü"/>
              <a:defRPr/>
            </a:pPr>
            <a:r>
              <a:rPr lang="zh-CN" altLang="en-US" sz="1600" b="1" dirty="0">
                <a:solidFill>
                  <a:prstClr val="black"/>
                </a:solidFill>
                <a:latin typeface="微软雅黑" panose="020B0503020204020204" pitchFamily="34" charset="-122"/>
                <a:ea typeface="微软雅黑" panose="020B0503020204020204" pitchFamily="34" charset="-122"/>
              </a:rPr>
              <a:t>适配全滴定剂量，一次量取即可完成服药</a:t>
            </a:r>
            <a:r>
              <a:rPr lang="en-US" altLang="zh-CN" sz="1600" b="1" dirty="0">
                <a:solidFill>
                  <a:prstClr val="black"/>
                </a:solidFill>
                <a:latin typeface="微软雅黑" panose="020B0503020204020204" pitchFamily="34" charset="-122"/>
                <a:ea typeface="微软雅黑" panose="020B0503020204020204" pitchFamily="34" charset="-122"/>
              </a:rPr>
              <a:t>.</a:t>
            </a:r>
            <a:endParaRPr kumimoji="0" lang="en-US" altLang="zh-CN" sz="1600" b="1" i="0" u="none" strike="noStrike" kern="1200" cap="none" spc="0" normalizeH="0" baseline="0" noProof="0" dirty="0">
              <a:ln>
                <a:noFill/>
              </a:ln>
              <a:solidFill>
                <a:srgbClr val="000000"/>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45" name="矩形 44"/>
          <p:cNvSpPr/>
          <p:nvPr/>
        </p:nvSpPr>
        <p:spPr>
          <a:xfrm>
            <a:off x="7772485" y="4892267"/>
            <a:ext cx="3920684" cy="898381"/>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46" name="文本框 45"/>
          <p:cNvSpPr txBox="1"/>
          <p:nvPr/>
        </p:nvSpPr>
        <p:spPr>
          <a:xfrm>
            <a:off x="7772485" y="4939776"/>
            <a:ext cx="3795628" cy="787395"/>
          </a:xfrm>
          <a:prstGeom prst="rect">
            <a:avLst/>
          </a:prstGeom>
          <a:noFill/>
        </p:spPr>
        <p:txBody>
          <a:bodyPr wrap="square">
            <a:spAutoFit/>
          </a:bodyPr>
          <a:lstStyle/>
          <a:p>
            <a:pPr marL="285750" lvl="0" indent="-285750">
              <a:lnSpc>
                <a:spcPct val="150000"/>
              </a:lnSpc>
              <a:buFont typeface="Wingdings" panose="05000000000000000000" pitchFamily="2" charset="2"/>
              <a:buChar char="Ø"/>
              <a:defRPr/>
            </a:pPr>
            <a:r>
              <a:rPr lang="zh-CN" altLang="en-US" sz="1600" b="1" dirty="0">
                <a:solidFill>
                  <a:srgbClr val="FF0000"/>
                </a:solidFill>
                <a:latin typeface="微软雅黑" panose="020B0503020204020204" pitchFamily="34" charset="-122"/>
                <a:ea typeface="微软雅黑" panose="020B0503020204020204" pitchFamily="34" charset="-122"/>
              </a:rPr>
              <a:t>大幅减少患者因认知下降导致的漏服、重复服药的发生率</a:t>
            </a:r>
            <a:endParaRPr kumimoji="0" lang="en-US" altLang="zh-CN" sz="1600" b="1" i="0" u="none" strike="noStrike" kern="1200" cap="none" spc="0" normalizeH="0" baseline="0" noProof="0" dirty="0">
              <a:ln>
                <a:noFill/>
              </a:ln>
              <a:solidFill>
                <a:srgbClr val="FF0000"/>
              </a:solidFill>
              <a:effectLst/>
              <a:uLnTx/>
              <a:uFillTx/>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14223" y="232957"/>
            <a:ext cx="4146702"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1" i="0" u="none" strike="noStrike" kern="1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公平性</a:t>
            </a:r>
            <a:endParaRPr kumimoji="0" lang="zh-CN" altLang="zh-CN" sz="3600" b="1" i="0" u="none" strike="noStrike" kern="1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 name="流程图: 离页连接符 2"/>
          <p:cNvSpPr/>
          <p:nvPr/>
        </p:nvSpPr>
        <p:spPr>
          <a:xfrm rot="16200000">
            <a:off x="470775" y="34925"/>
            <a:ext cx="665045" cy="1062450"/>
          </a:xfrm>
          <a:prstGeom prst="flowChartOffpageConnector">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等线"/>
              <a:ea typeface="等线" panose="02010600030101010101" charset="-122"/>
              <a:cs typeface="+mn-cs"/>
            </a:endParaRPr>
          </a:p>
        </p:txBody>
      </p:sp>
      <p:sp>
        <p:nvSpPr>
          <p:cNvPr id="4" name="文本框 3"/>
          <p:cNvSpPr txBox="1"/>
          <p:nvPr/>
        </p:nvSpPr>
        <p:spPr>
          <a:xfrm>
            <a:off x="387638" y="255014"/>
            <a:ext cx="1526042"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05</a:t>
            </a:r>
            <a:endParaRPr kumimoji="0" lang="zh-CN" altLang="en-US" sz="3600" b="0" i="0" u="none" strike="noStrike" kern="1200" cap="none" spc="0" normalizeH="0" baseline="0" noProof="0" dirty="0">
              <a:ln>
                <a:noFill/>
              </a:ln>
              <a:solidFill>
                <a:prstClr val="white"/>
              </a:solidFill>
              <a:effectLst/>
              <a:uLnTx/>
              <a:uFillTx/>
              <a:latin typeface="等线"/>
              <a:ea typeface="等线" panose="02010600030101010101" charset="-122"/>
              <a:cs typeface="+mn-cs"/>
            </a:endParaRPr>
          </a:p>
        </p:txBody>
      </p:sp>
      <p:sp>
        <p:nvSpPr>
          <p:cNvPr id="5" name="矩形 4"/>
          <p:cNvSpPr/>
          <p:nvPr/>
        </p:nvSpPr>
        <p:spPr>
          <a:xfrm>
            <a:off x="84082" y="232957"/>
            <a:ext cx="117362" cy="665046"/>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pic>
        <p:nvPicPr>
          <p:cNvPr id="26" name="图片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91584" y="1244"/>
            <a:ext cx="1568764" cy="461665"/>
          </a:xfrm>
          <a:prstGeom prst="rect">
            <a:avLst/>
          </a:prstGeom>
        </p:spPr>
      </p:pic>
      <p:sp>
        <p:nvSpPr>
          <p:cNvPr id="9" name="文本框 8"/>
          <p:cNvSpPr txBox="1"/>
          <p:nvPr/>
        </p:nvSpPr>
        <p:spPr>
          <a:xfrm>
            <a:off x="261186" y="1418479"/>
            <a:ext cx="11353871" cy="1090170"/>
          </a:xfrm>
          <a:prstGeom prst="rect">
            <a:avLst/>
          </a:prstGeom>
          <a:noFill/>
        </p:spPr>
        <p:txBody>
          <a:bodyPr wrap="square">
            <a:spAutoFit/>
          </a:bodyPr>
          <a:lstStyle/>
          <a:p>
            <a:pPr marL="285750" lvl="0" indent="-285750" eaLnBrk="0">
              <a:lnSpc>
                <a:spcPct val="150000"/>
              </a:lnSpc>
              <a:buFont typeface="Wingdings" panose="05000000000000000000" pitchFamily="2" charset="2"/>
              <a:buChar char="Ø"/>
              <a:defRPr/>
            </a:pPr>
            <a:r>
              <a:rPr lang="zh-CN" altLang="zh-CN" sz="1500"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阿尔茨海默病多发于65岁以上老人，呈进行性神经退行性病变，以认知障碍、精神行为异常及社会生活功能减退为主要表现，严重影响患者生活质量并带来沉重经济负担。利斯的明治疗阿尔茨海默型痴呆的有效性与安全性已获国内外充分验证，可显著改善认知功能、总体印象、日常活动能力及疾病严重程度，是目前临床重要的抗痴呆药物。</a:t>
            </a:r>
            <a:endParaRPr lang="en-US" altLang="zh-CN" sz="1500"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sym typeface="+mn-ea"/>
            </a:endParaRPr>
          </a:p>
        </p:txBody>
      </p:sp>
      <p:sp>
        <p:nvSpPr>
          <p:cNvPr id="12" name="矩形: 圆角 11"/>
          <p:cNvSpPr/>
          <p:nvPr/>
        </p:nvSpPr>
        <p:spPr>
          <a:xfrm>
            <a:off x="201444" y="1411742"/>
            <a:ext cx="11522656" cy="1093708"/>
          </a:xfrm>
          <a:prstGeom prst="roundRect">
            <a:avLst>
              <a:gd name="adj" fmla="val 11603"/>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19" name="文本框 18"/>
          <p:cNvSpPr txBox="1"/>
          <p:nvPr/>
        </p:nvSpPr>
        <p:spPr>
          <a:xfrm>
            <a:off x="201444" y="1018148"/>
            <a:ext cx="3271157" cy="369332"/>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所治疗疾病对公共健康的影响</a:t>
            </a:r>
          </a:p>
        </p:txBody>
      </p:sp>
      <p:sp>
        <p:nvSpPr>
          <p:cNvPr id="11" name="文本框 10"/>
          <p:cNvSpPr txBox="1"/>
          <p:nvPr/>
        </p:nvSpPr>
        <p:spPr>
          <a:xfrm>
            <a:off x="191920" y="2549354"/>
            <a:ext cx="2236956" cy="369332"/>
          </a:xfrm>
          <a:prstGeom prst="rect">
            <a:avLst/>
          </a:prstGeom>
          <a:noFill/>
        </p:spPr>
        <p:txBody>
          <a:bodyPr wrap="square">
            <a:spAutoFit/>
          </a:bodyPr>
          <a:lstStyle/>
          <a:p>
            <a:pPr lvl="0">
              <a:defRPr/>
            </a:pPr>
            <a:r>
              <a:rPr lang="zh-CN" altLang="en-US" b="1"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弥补药品目录短板</a:t>
            </a:r>
          </a:p>
        </p:txBody>
      </p:sp>
      <p:sp>
        <p:nvSpPr>
          <p:cNvPr id="14" name="文本框 13"/>
          <p:cNvSpPr txBox="1"/>
          <p:nvPr/>
        </p:nvSpPr>
        <p:spPr>
          <a:xfrm>
            <a:off x="201444" y="4073479"/>
            <a:ext cx="3271157" cy="369332"/>
          </a:xfrm>
          <a:prstGeom prst="rect">
            <a:avLst/>
          </a:prstGeom>
          <a:noFill/>
        </p:spPr>
        <p:txBody>
          <a:bodyPr wrap="square">
            <a:spAutoFit/>
          </a:bodyPr>
          <a:lstStyle/>
          <a:p>
            <a:pPr lvl="0">
              <a:defRPr/>
            </a:pPr>
            <a:r>
              <a:rPr lang="zh-CN" altLang="en-US" b="1"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符合“保基本”原则</a:t>
            </a:r>
          </a:p>
        </p:txBody>
      </p:sp>
      <p:sp>
        <p:nvSpPr>
          <p:cNvPr id="16" name="文本框 15"/>
          <p:cNvSpPr txBox="1"/>
          <p:nvPr/>
        </p:nvSpPr>
        <p:spPr>
          <a:xfrm>
            <a:off x="74557" y="5346770"/>
            <a:ext cx="3271157" cy="369332"/>
          </a:xfrm>
          <a:prstGeom prst="rect">
            <a:avLst/>
          </a:prstGeom>
          <a:noFill/>
        </p:spPr>
        <p:txBody>
          <a:bodyPr wrap="square">
            <a:spAutoFit/>
          </a:bodyPr>
          <a:lstStyle/>
          <a:p>
            <a:pPr lvl="0">
              <a:defRPr/>
            </a:pPr>
            <a:r>
              <a:rPr lang="zh-CN" altLang="en-US" b="1"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便于临床管理</a:t>
            </a:r>
          </a:p>
        </p:txBody>
      </p:sp>
      <p:sp>
        <p:nvSpPr>
          <p:cNvPr id="17" name="矩形: 圆角 16"/>
          <p:cNvSpPr/>
          <p:nvPr/>
        </p:nvSpPr>
        <p:spPr>
          <a:xfrm>
            <a:off x="191919" y="2952310"/>
            <a:ext cx="11522656" cy="1093708"/>
          </a:xfrm>
          <a:prstGeom prst="roundRect">
            <a:avLst>
              <a:gd name="adj" fmla="val 11603"/>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18" name="矩形: 圆角 17"/>
          <p:cNvSpPr/>
          <p:nvPr/>
        </p:nvSpPr>
        <p:spPr>
          <a:xfrm>
            <a:off x="201444" y="4465081"/>
            <a:ext cx="11522656" cy="864159"/>
          </a:xfrm>
          <a:prstGeom prst="roundRect">
            <a:avLst>
              <a:gd name="adj" fmla="val 11603"/>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23" name="矩形: 圆角 22"/>
          <p:cNvSpPr/>
          <p:nvPr/>
        </p:nvSpPr>
        <p:spPr>
          <a:xfrm>
            <a:off x="191919" y="5752767"/>
            <a:ext cx="11522656" cy="891148"/>
          </a:xfrm>
          <a:prstGeom prst="roundRect">
            <a:avLst>
              <a:gd name="adj" fmla="val 11603"/>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a:ea typeface="等线" panose="02010600030101010101" charset="-122"/>
              <a:cs typeface="+mn-cs"/>
            </a:endParaRPr>
          </a:p>
        </p:txBody>
      </p:sp>
      <p:sp>
        <p:nvSpPr>
          <p:cNvPr id="28" name="文本框 27"/>
          <p:cNvSpPr txBox="1"/>
          <p:nvPr/>
        </p:nvSpPr>
        <p:spPr>
          <a:xfrm>
            <a:off x="281111" y="2943351"/>
            <a:ext cx="11172927" cy="1435842"/>
          </a:xfrm>
          <a:prstGeom prst="rect">
            <a:avLst/>
          </a:prstGeom>
          <a:noFill/>
        </p:spPr>
        <p:txBody>
          <a:bodyPr wrap="square">
            <a:spAutoFit/>
          </a:bodyPr>
          <a:lstStyle/>
          <a:p>
            <a:pPr marL="285750" indent="-285750" eaLnBrk="0">
              <a:lnSpc>
                <a:spcPct val="150000"/>
              </a:lnSpc>
              <a:buFont typeface="Wingdings" panose="05000000000000000000" pitchFamily="2" charset="2"/>
              <a:buChar char="Ø"/>
              <a:defRPr/>
            </a:pPr>
            <a:r>
              <a:rPr lang="zh-CN" altLang="zh-CN" sz="1500"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目前目录内仅有胶囊剂型，而阿尔茨海默病患者常伴有吞咽障碍（发生率高达</a:t>
            </a:r>
            <a:r>
              <a:rPr lang="en-US" altLang="zh-CN" sz="1500"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35%</a:t>
            </a:r>
            <a:r>
              <a:rPr lang="zh-CN" altLang="zh-CN" sz="1500"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），服用胶囊易发生误吸、噎食风险；同时，因认知功能下降，患者藏药、拒药行为普遍（用药错误率高达</a:t>
            </a:r>
            <a:r>
              <a:rPr lang="en-US" altLang="zh-CN" sz="1500"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66%</a:t>
            </a:r>
            <a:r>
              <a:rPr lang="zh-CN" altLang="zh-CN" sz="1500"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），胶囊剂难以实现精准剂量调整。利斯的明口服溶液正好弥补了目录在特殊剂型上的短板，解决了这部分患者的临床刚需。</a:t>
            </a:r>
          </a:p>
          <a:p>
            <a:pPr marL="285750" indent="-285750" eaLnBrk="0">
              <a:lnSpc>
                <a:spcPct val="150000"/>
              </a:lnSpc>
              <a:buFont typeface="Wingdings" panose="05000000000000000000" pitchFamily="2" charset="2"/>
              <a:buChar char="Ø"/>
              <a:defRPr/>
            </a:pPr>
            <a:endParaRPr lang="zh-CN" altLang="en-US" sz="1500" kern="100"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1" name="文本框 30"/>
          <p:cNvSpPr txBox="1"/>
          <p:nvPr/>
        </p:nvSpPr>
        <p:spPr>
          <a:xfrm>
            <a:off x="261186" y="5785425"/>
            <a:ext cx="11202377" cy="787523"/>
          </a:xfrm>
          <a:prstGeom prst="rect">
            <a:avLst/>
          </a:prstGeom>
          <a:noFill/>
        </p:spPr>
        <p:txBody>
          <a:bodyPr wrap="square">
            <a:spAutoFit/>
          </a:bodyPr>
          <a:lstStyle/>
          <a:p>
            <a:pPr marL="285750" lvl="0" indent="-285750">
              <a:lnSpc>
                <a:spcPct val="150000"/>
              </a:lnSpc>
              <a:buFont typeface="Wingdings" panose="05000000000000000000" pitchFamily="2" charset="2"/>
              <a:buChar char="Ø"/>
              <a:defRP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重酒石酸利斯的明口服溶液</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易于分剂量，</a:t>
            </a:r>
            <a:r>
              <a:rPr lang="zh-CN" altLang="en-US" sz="1600" dirty="0">
                <a:latin typeface="微软雅黑" panose="020B0503020204020204" pitchFamily="34" charset="-122"/>
                <a:ea typeface="微软雅黑" panose="020B0503020204020204" pitchFamily="34" charset="-122"/>
                <a:sym typeface="+mn-ea"/>
              </a:rPr>
              <a:t>给药灵活、便利，</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有利于个体化给药，提高患者依从性，便于照护，临床管理难度低</a:t>
            </a:r>
            <a:r>
              <a:rPr lang="zh-CN" altLang="en-US" sz="16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不存在临床滥用风险和超说明书用药的可能性；适应症表述清晰，限制要求明确，医保经办审核方便。</a:t>
            </a:r>
            <a:endParaRPr kumimoji="1" lang="zh-CN" altLang="en-US" sz="1500" b="1" dirty="0">
              <a:latin typeface="微软雅黑" panose="020B0503020204020204" pitchFamily="34" charset="-122"/>
              <a:ea typeface="微软雅黑" panose="020B0503020204020204" pitchFamily="34" charset="-122"/>
            </a:endParaRPr>
          </a:p>
        </p:txBody>
      </p:sp>
      <p:sp>
        <p:nvSpPr>
          <p:cNvPr id="35" name="文本框 34"/>
          <p:cNvSpPr txBox="1"/>
          <p:nvPr/>
        </p:nvSpPr>
        <p:spPr>
          <a:xfrm>
            <a:off x="387638" y="4478621"/>
            <a:ext cx="10052050" cy="744050"/>
          </a:xfrm>
          <a:prstGeom prst="rect">
            <a:avLst/>
          </a:prstGeom>
          <a:noFill/>
        </p:spPr>
        <p:txBody>
          <a:bodyPr wrap="square">
            <a:spAutoFit/>
          </a:bodyPr>
          <a:lstStyle/>
          <a:p>
            <a:pPr marL="285750" marR="0" lvl="0" indent="-285750" algn="l" defTabSz="914400" rtl="0" eaLnBrk="0" fontAlgn="auto" latinLnBrk="0" hangingPunct="1">
              <a:lnSpc>
                <a:spcPct val="150000"/>
              </a:lnSpc>
              <a:spcBef>
                <a:spcPts val="0"/>
              </a:spcBef>
              <a:spcAft>
                <a:spcPts val="0"/>
              </a:spcAft>
              <a:buClrTx/>
              <a:buSzTx/>
              <a:buFont typeface="Wingdings" panose="05000000000000000000" pitchFamily="2" charset="2"/>
              <a:buChar char="Ø"/>
              <a:defRPr/>
            </a:pPr>
            <a:r>
              <a:rPr kumimoji="1" lang="zh-CN" altLang="en-US" sz="15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预期医保谈判后价格低于同类产品，</a:t>
            </a:r>
            <a:r>
              <a:rPr kumimoji="1" lang="zh-CN" altLang="en-US" sz="1500" noProof="0" dirty="0">
                <a:latin typeface="微软雅黑" panose="020B0503020204020204" pitchFamily="34" charset="-122"/>
                <a:ea typeface="微软雅黑" panose="020B0503020204020204" pitchFamily="34" charset="-122"/>
                <a:cs typeface="微软雅黑" panose="020B0503020204020204" pitchFamily="34" charset="-122"/>
                <a:sym typeface="+mn-ea"/>
              </a:rPr>
              <a:t>减轻了</a:t>
            </a:r>
            <a:r>
              <a:rPr kumimoji="1" lang="zh-CN" altLang="en-US" sz="15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患者负担</a:t>
            </a:r>
            <a:r>
              <a:rPr kumimoji="1" lang="en-US" altLang="zh-CN" sz="15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a:t>
            </a:r>
            <a:r>
              <a:rPr kumimoji="0" lang="zh-CN" altLang="en-US" sz="15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减少了医保基金的支出。</a:t>
            </a:r>
            <a:endParaRPr kumimoji="1" lang="en-US" altLang="zh-CN" sz="15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marR="0" lvl="0" indent="-285750" algn="l" defTabSz="914400" rtl="0" eaLnBrk="0" fontAlgn="auto" latinLnBrk="0" hangingPunct="1">
              <a:lnSpc>
                <a:spcPct val="150000"/>
              </a:lnSpc>
              <a:spcBef>
                <a:spcPts val="0"/>
              </a:spcBef>
              <a:spcAft>
                <a:spcPts val="0"/>
              </a:spcAft>
              <a:buClrTx/>
              <a:buSzTx/>
              <a:buFont typeface="Wingdings" panose="05000000000000000000" pitchFamily="2" charset="2"/>
              <a:buChar char="Ø"/>
              <a:defRPr/>
            </a:pPr>
            <a:r>
              <a:rPr kumimoji="1" lang="zh-CN" altLang="en-US" sz="15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进入医保后可替代目录内价格较高的品种，对医保基金影响可控。</a:t>
            </a:r>
            <a:endParaRPr kumimoji="1" lang="zh-CN" altLang="en-US" sz="150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heme/theme1.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1740</Words>
  <Application>Microsoft Office PowerPoint</Application>
  <PresentationFormat>宽屏</PresentationFormat>
  <Paragraphs>108</Paragraphs>
  <Slides>8</Slides>
  <Notes>3</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8</vt:i4>
      </vt:variant>
    </vt:vector>
  </HeadingPairs>
  <TitlesOfParts>
    <vt:vector size="16" baseType="lpstr">
      <vt:lpstr>PingFang SC</vt:lpstr>
      <vt:lpstr>等线</vt:lpstr>
      <vt:lpstr>等线 Light</vt:lpstr>
      <vt:lpstr>微软雅黑</vt:lpstr>
      <vt:lpstr>Arial</vt:lpstr>
      <vt:lpstr>Times New Roman</vt:lpstr>
      <vt:lpstr>Wingdings</vt:lpstr>
      <vt:lpstr>2_Office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伟华 林</dc:creator>
  <cp:lastModifiedBy>伟华 林</cp:lastModifiedBy>
  <cp:revision>155</cp:revision>
  <cp:lastPrinted>2026-06-08T12:00:00Z</cp:lastPrinted>
  <dcterms:created xsi:type="dcterms:W3CDTF">2025-06-24T03:37:00Z</dcterms:created>
  <dcterms:modified xsi:type="dcterms:W3CDTF">2026-06-10T02:17:11Z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2052-12.1.0.26895</vt:lpwstr>
  </property>
  <property fmtid="{D5CDD505-2E9C-101B-9397-08002B2CF9AE}" pid="3" name="ICV">
    <vt:lpwstr>BB4EA9B458F545D9AC01B35ACB4D608E_13</vt:lpwstr>
  </property>
</Properties>
</file>