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929" r:id="rId2"/>
    <p:sldId id="913" r:id="rId3"/>
    <p:sldId id="915" r:id="rId4"/>
    <p:sldId id="645" r:id="rId5"/>
    <p:sldId id="641" r:id="rId6"/>
    <p:sldId id="917" r:id="rId7"/>
    <p:sldId id="925" r:id="rId8"/>
    <p:sldId id="930" r:id="rId9"/>
  </p:sldIdLst>
  <p:sldSz cx="12192000" cy="6858000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9D9D9"/>
    <a:srgbClr val="F2F2F2"/>
    <a:srgbClr val="0070C0"/>
    <a:srgbClr val="0000FF"/>
    <a:srgbClr val="BCD5F8"/>
    <a:srgbClr val="3A75B6"/>
    <a:srgbClr val="FFFFF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36" autoAdjust="0"/>
    <p:restoredTop sz="95026" autoAdjust="0"/>
  </p:normalViewPr>
  <p:slideViewPr>
    <p:cSldViewPr snapToGrid="0" showGuides="1">
      <p:cViewPr varScale="1">
        <p:scale>
          <a:sx n="79" d="100"/>
          <a:sy n="79" d="100"/>
        </p:scale>
        <p:origin x="43" y="67"/>
      </p:cViewPr>
      <p:guideLst>
        <p:guide orient="horz" pos="220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复方匹可硫酸钠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右半结肠</c:v>
                </c:pt>
                <c:pt idx="1">
                  <c:v>中段结肠</c:v>
                </c:pt>
                <c:pt idx="2">
                  <c:v>直肠乙状结肠</c:v>
                </c:pt>
                <c:pt idx="3">
                  <c:v>结肠液体</c:v>
                </c:pt>
                <c:pt idx="4">
                  <c:v>总分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0.97</c:v>
                </c:pt>
                <c:pt idx="1">
                  <c:v>1.05</c:v>
                </c:pt>
                <c:pt idx="2">
                  <c:v>0.69</c:v>
                </c:pt>
                <c:pt idx="3">
                  <c:v>1.0900000000000001</c:v>
                </c:pt>
                <c:pt idx="4">
                  <c:v>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2-44E5-9197-2A98D441C8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磷酸钠盐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右半结肠</c:v>
                </c:pt>
                <c:pt idx="1">
                  <c:v>中段结肠</c:v>
                </c:pt>
                <c:pt idx="2">
                  <c:v>直肠乙状结肠</c:v>
                </c:pt>
                <c:pt idx="3">
                  <c:v>结肠液体</c:v>
                </c:pt>
                <c:pt idx="4">
                  <c:v>总分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1.51</c:v>
                </c:pt>
                <c:pt idx="1">
                  <c:v>1.34</c:v>
                </c:pt>
                <c:pt idx="2">
                  <c:v>1.04</c:v>
                </c:pt>
                <c:pt idx="3">
                  <c:v>1.05</c:v>
                </c:pt>
                <c:pt idx="4">
                  <c:v>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2-44E5-9197-2A98D441C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404992"/>
        <c:axId val="1176406432"/>
      </c:barChart>
      <c:catAx>
        <c:axId val="11764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76406432"/>
        <c:crosses val="autoZero"/>
        <c:auto val="1"/>
        <c:lblAlgn val="ctr"/>
        <c:lblOffset val="100"/>
        <c:noMultiLvlLbl val="0"/>
      </c:catAx>
      <c:valAx>
        <c:axId val="117640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7640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63dacfeb-a334-4529-b1fa-31b5ce434bb0}"/>
      </c:ext>
    </c:extLst>
  </c:chart>
  <c:spPr>
    <a:noFill/>
    <a:ln>
      <a:noFill/>
    </a:ln>
    <a:effectLst/>
  </c:spPr>
  <c:txPr>
    <a:bodyPr/>
    <a:lstStyle/>
    <a:p>
      <a:pPr>
        <a:defRPr lang="zh-CN" sz="1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BFF54-D714-4FE7-A8E6-11E8132D8092}" type="datetimeFigureOut">
              <a:rPr lang="zh-CN" altLang="en-US" smtClean="0"/>
              <a:t>2026/6/10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9A478-EBD6-4C21-9A07-71D060E75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79A478-EBD6-4C21-9A07-71D060E752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A478-EBD6-4C21-9A07-71D060E7520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A478-EBD6-4C21-9A07-71D060E7520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3967-5B2B-4DE6-AEB3-B44D005837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E9522-58B6-4191-887B-ECB53186325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4" y="1244"/>
            <a:ext cx="1568764" cy="461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983808" y="987091"/>
            <a:ext cx="9427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复方匹可硫酸钠口服溶液</a:t>
            </a:r>
            <a:endParaRPr kumimoji="0" lang="zh-CN" altLang="zh-CN" sz="48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-696225" y="1774569"/>
            <a:ext cx="885208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zh-CN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Picosulfate, Magnesium Oxide and Anhydrous Citric Acid Oral Solution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9343" y="370707"/>
            <a:ext cx="1753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匹达乐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349364" y="243607"/>
            <a:ext cx="462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ingFang SC"/>
                <a:ea typeface="等线" panose="02010600030101010101" charset="-122"/>
                <a:cs typeface="+mn-cs"/>
              </a:rPr>
              <a:t>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83" y="115585"/>
            <a:ext cx="1068100" cy="7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0" y="1911252"/>
            <a:ext cx="5904570" cy="53158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15128" y="2143274"/>
            <a:ext cx="94343" cy="42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4130" y="2072395"/>
            <a:ext cx="6691377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507" y="2286725"/>
            <a:ext cx="5770002" cy="4412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2939" y="232957"/>
            <a:ext cx="414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药品基本信息</a:t>
            </a:r>
            <a:endParaRPr kumimoji="0" lang="zh-CN" altLang="zh-CN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流程图: 离页连接符 2"/>
          <p:cNvSpPr/>
          <p:nvPr/>
        </p:nvSpPr>
        <p:spPr>
          <a:xfrm rot="16200000">
            <a:off x="470775" y="34925"/>
            <a:ext cx="665045" cy="10624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638" y="255014"/>
            <a:ext cx="152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082" y="232957"/>
            <a:ext cx="117362" cy="6650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64458"/>
              </p:ext>
            </p:extLst>
          </p:nvPr>
        </p:nvGraphicFramePr>
        <p:xfrm>
          <a:off x="84082" y="1039283"/>
          <a:ext cx="6933622" cy="545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0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通用名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0" lang="zh-CN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复方匹可硫酸钠口服溶液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0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注册规格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每瓶含匹可硫酸钠</a:t>
                      </a:r>
                      <a:r>
                        <a:rPr lang="en-US" altLang="zh-CN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10mg</a:t>
                      </a:r>
                      <a:r>
                        <a:rPr lang="zh-CN" altLang="en-US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、氧化镁</a:t>
                      </a:r>
                      <a:r>
                        <a:rPr lang="en-US" altLang="zh-CN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3.5g</a:t>
                      </a:r>
                      <a:r>
                        <a:rPr lang="zh-CN" altLang="en-US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、无水枸橼酸</a:t>
                      </a:r>
                      <a:r>
                        <a:rPr lang="en-US" altLang="zh-CN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12g</a:t>
                      </a:r>
                      <a:r>
                        <a:rPr lang="zh-CN" altLang="en-US" sz="1500" b="1" kern="12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CN" sz="1500" b="1" kern="12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0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药品注册分类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化学药品</a:t>
                      </a:r>
                      <a:r>
                        <a:rPr lang="en-US" altLang="zh-CN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适应症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用于结肠镜检查前的肠道清洁准备。</a:t>
                      </a:r>
                      <a:endParaRPr lang="en-US" altLang="zh-CN" sz="1500" b="1" kern="12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2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中国大陆</a:t>
                      </a:r>
                      <a:endParaRPr lang="en-US" altLang="zh-CN" sz="15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首次上市时间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kumimoji="0" lang="zh-CN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2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目前大陆地区同通用名药品的上市情况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家（</a:t>
                      </a:r>
                      <a:r>
                        <a:rPr lang="zh-CN" altLang="zh-CN" sz="15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北京民康</a:t>
                      </a:r>
                      <a:r>
                        <a:rPr lang="zh-CN" altLang="en-US" sz="15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altLang="zh-CN" sz="15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江苏盈科</a:t>
                      </a:r>
                      <a:r>
                        <a:rPr lang="zh-CN" altLang="en-US" sz="15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altLang="zh-CN" sz="15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杭州沐源</a:t>
                      </a:r>
                      <a:r>
                        <a:rPr lang="zh-CN" altLang="en-US" sz="15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2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全球首个上市国家</a:t>
                      </a:r>
                      <a:r>
                        <a:rPr lang="en-US" altLang="zh-CN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地区及上市时间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美国、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kumimoji="0" lang="zh-CN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zh-CN" alt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endPara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0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</a:t>
                      </a:r>
                      <a:r>
                        <a:rPr lang="en-US" altLang="zh-CN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zh-CN" altLang="en-US" sz="15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药品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否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8766975" y="1039276"/>
            <a:ext cx="352425" cy="1970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3622" y="3356059"/>
            <a:ext cx="609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目录内同类药品安全性方面优势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8" name="图形 27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8564" y="3381459"/>
            <a:ext cx="247579" cy="24757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125864" y="3647803"/>
            <a:ext cx="5011083" cy="215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仅有本品为</a:t>
            </a:r>
            <a:r>
              <a:rPr lang="en-US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刺激</a:t>
            </a:r>
            <a:r>
              <a:rPr lang="en-US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渗透</a:t>
            </a:r>
            <a:r>
              <a:rPr lang="en-US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双重缓泻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作用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，清肠效果更佳。协同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作用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减少液体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摄入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量，同时减少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恶心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、呕吐等胃肠不良反应的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发生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⽬前唯⼀的即饮型肠道准备剂，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无需溶解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无需稀释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。相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比目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前肠道清洁药物更利于操作，减少差错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风险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，特别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适用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于</a:t>
            </a:r>
            <a:r>
              <a:rPr lang="zh-CN" altLang="en-US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老年人</a:t>
            </a:r>
            <a:r>
              <a:rPr lang="zh-CN" altLang="zh-CN" sz="15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与术前紧张患者。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4" y="1244"/>
            <a:ext cx="1568764" cy="4616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091490" y="946286"/>
            <a:ext cx="8673964" cy="2156602"/>
            <a:chOff x="6924262" y="968644"/>
            <a:chExt cx="8673964" cy="2156602"/>
          </a:xfrm>
        </p:grpSpPr>
        <p:sp>
          <p:nvSpPr>
            <p:cNvPr id="9" name="矩形 8"/>
            <p:cNvSpPr/>
            <p:nvPr/>
          </p:nvSpPr>
          <p:spPr>
            <a:xfrm>
              <a:off x="6979807" y="1039277"/>
              <a:ext cx="4929967" cy="20859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979807" y="1829681"/>
              <a:ext cx="4093795" cy="323165"/>
              <a:chOff x="6979807" y="1786624"/>
              <a:chExt cx="4093795" cy="323165"/>
            </a:xfrm>
          </p:grpSpPr>
          <p:sp>
            <p:nvSpPr>
              <p:cNvPr id="22" name="文本框 12"/>
              <p:cNvSpPr txBox="1"/>
              <p:nvPr/>
            </p:nvSpPr>
            <p:spPr>
              <a:xfrm>
                <a:off x="6979807" y="1786624"/>
                <a:ext cx="1760373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参照药品</a:t>
                </a:r>
                <a:endPara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3" name="文本框 16"/>
              <p:cNvSpPr txBox="1"/>
              <p:nvPr/>
            </p:nvSpPr>
            <p:spPr>
              <a:xfrm>
                <a:off x="8918244" y="1786624"/>
                <a:ext cx="215535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zh-CN" altLang="en-US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磷酸钠盐散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964799" y="2359802"/>
              <a:ext cx="5004920" cy="743922"/>
              <a:chOff x="6964799" y="2359802"/>
              <a:chExt cx="5004920" cy="743922"/>
            </a:xfrm>
          </p:grpSpPr>
          <p:sp>
            <p:nvSpPr>
              <p:cNvPr id="19" name="文本框 13"/>
              <p:cNvSpPr txBox="1"/>
              <p:nvPr/>
            </p:nvSpPr>
            <p:spPr>
              <a:xfrm>
                <a:off x="6964799" y="2525928"/>
                <a:ext cx="1758191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参照药品选择理由</a:t>
                </a:r>
                <a:endPara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1" name="文本框 23"/>
              <p:cNvSpPr txBox="1"/>
              <p:nvPr/>
            </p:nvSpPr>
            <p:spPr>
              <a:xfrm>
                <a:off x="8978189" y="2359802"/>
                <a:ext cx="2991530" cy="743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u"/>
                  <a:defRPr/>
                </a:pPr>
                <a:r>
                  <a:rPr lang="zh-CN" altLang="en-US" sz="15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两者</a:t>
                </a:r>
                <a:r>
                  <a:rPr lang="zh-CN" altLang="zh-CN" sz="15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均为新型低容量⾼渗透肠道准备药物 </a:t>
                </a:r>
                <a:endParaRPr lang="zh-CN" altLang="en-US" sz="15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981989" y="1175046"/>
              <a:ext cx="8616237" cy="377559"/>
              <a:chOff x="6981989" y="1175046"/>
              <a:chExt cx="8616237" cy="377559"/>
            </a:xfrm>
          </p:grpSpPr>
          <p:sp>
            <p:nvSpPr>
              <p:cNvPr id="17" name="文本框 14"/>
              <p:cNvSpPr txBox="1"/>
              <p:nvPr/>
            </p:nvSpPr>
            <p:spPr>
              <a:xfrm>
                <a:off x="6981989" y="1219757"/>
                <a:ext cx="1758191" cy="332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申报类别</a:t>
                </a:r>
                <a:endPara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8" name="文本框 25"/>
              <p:cNvSpPr txBox="1"/>
              <p:nvPr/>
            </p:nvSpPr>
            <p:spPr>
              <a:xfrm>
                <a:off x="8958436" y="1175046"/>
                <a:ext cx="6639790" cy="36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申报基本目录及商保创新药目录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8705405" y="968644"/>
              <a:ext cx="212840" cy="21566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6200000" flipH="1">
              <a:off x="9433898" y="-807386"/>
              <a:ext cx="86130" cy="5105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16200000" flipH="1">
              <a:off x="9489442" y="-314755"/>
              <a:ext cx="86130" cy="5105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138564" y="5799931"/>
            <a:ext cx="4673380" cy="743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国家药监局药品审评中心出具的</a:t>
            </a:r>
            <a:r>
              <a:rPr kumimoji="0" lang="en-US" altLang="zh-CN" sz="1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1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技术评审报告</a:t>
            </a:r>
            <a:r>
              <a:rPr kumimoji="0" lang="en-US" altLang="zh-CN" sz="1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1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中关于本药品有效性的描述：</a:t>
            </a:r>
            <a:r>
              <a:rPr kumimoji="0" lang="zh-CN" altLang="en-US" sz="15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</a:t>
            </a:r>
            <a:endParaRPr kumimoji="0" lang="en-US" altLang="zh-CN" sz="15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2939" y="232957"/>
            <a:ext cx="414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药品基本信息</a:t>
            </a:r>
            <a:endParaRPr kumimoji="0" lang="zh-CN" altLang="zh-CN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流程图: 离页连接符 2"/>
          <p:cNvSpPr/>
          <p:nvPr/>
        </p:nvSpPr>
        <p:spPr>
          <a:xfrm rot="16200000">
            <a:off x="470775" y="34925"/>
            <a:ext cx="665045" cy="10624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638" y="255014"/>
            <a:ext cx="152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082" y="232957"/>
            <a:ext cx="117362" cy="6650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4" y="1244"/>
            <a:ext cx="1568764" cy="461665"/>
          </a:xfrm>
          <a:prstGeom prst="rect">
            <a:avLst/>
          </a:prstGeom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157" y="5785348"/>
            <a:ext cx="1203567" cy="6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/>
          <p:cNvSpPr txBox="1"/>
          <p:nvPr/>
        </p:nvSpPr>
        <p:spPr>
          <a:xfrm>
            <a:off x="387638" y="2096108"/>
            <a:ext cx="11101040" cy="220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用法用量：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口服。本品可即时饮用，服用前无需稀释。每次一瓶（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175ml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），共两次。</a:t>
            </a:r>
          </a:p>
          <a:p>
            <a:pPr algn="just">
              <a:lnSpc>
                <a:spcPts val="28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检查前日应进无渣半流食，检查当日禁食，以确保清肠效果。治疗期间应按规定饮用足够的澄清液体，以免发生脱水。</a:t>
            </a:r>
          </a:p>
          <a:p>
            <a:pPr algn="just">
              <a:lnSpc>
                <a:spcPts val="2800"/>
              </a:lnSpc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服用方案：分天给药方案</a:t>
            </a:r>
          </a:p>
          <a:p>
            <a:pPr algn="just">
              <a:lnSpc>
                <a:spcPts val="28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第一次服药：检查前日晚上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~9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时服用第一瓶，患者应在服药后至就寝前喝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毫升的澄清液体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（可分多次饮用）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just">
              <a:lnSpc>
                <a:spcPts val="28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第二次服药：检查前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4~6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小时服用第二瓶，患者应在检查前喝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750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毫升的澄清液体（可分多次饮用）。检查前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小时开始禁饮。</a:t>
            </a:r>
          </a:p>
          <a:p>
            <a:pPr algn="just">
              <a:lnSpc>
                <a:spcPts val="28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若在麻醉下进行内镜检查，应按照麻醉的常规要求操作，以免发生危险。</a:t>
            </a:r>
            <a:endParaRPr lang="en-US" altLang="zh-CN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4926" y="4701988"/>
            <a:ext cx="11101040" cy="182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✓ 本品提高肠道准备质量</a:t>
            </a:r>
            <a:endParaRPr kumimoji="1" lang="en-US" altLang="zh-CN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本品可以</a:t>
            </a: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提高肠道准备完成率</a:t>
            </a: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，保障肠道清洁效果；从而提高肠镜对结直肠癌早期检出率，节省后续癌症治疗费用以及医保负担。</a:t>
            </a:r>
          </a:p>
          <a:p>
            <a:pPr algn="just">
              <a:lnSpc>
                <a:spcPct val="150000"/>
              </a:lnSpc>
              <a:defRPr/>
            </a:pPr>
            <a:r>
              <a:rPr kumimoji="1" lang="zh-CN" altLang="en-US" sz="1500" b="1" dirty="0">
                <a:latin typeface="Calibri" panose="020F0502020204030204" pitchFamily="34" charset="0"/>
                <a:ea typeface="微软雅黑" panose="020B0503020204020204" pitchFamily="34" charset="-122"/>
              </a:rPr>
              <a:t>✓ 更优便捷、更高依从性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相比目录内其他品种，</a:t>
            </a: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无需配液或稀释</a:t>
            </a: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，</a:t>
            </a: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即时饮用</a:t>
            </a: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使用更方便。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水果口味，口感好，改善患者体验感，</a:t>
            </a: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提高依从性。</a:t>
            </a:r>
            <a:endParaRPr kumimoji="1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36EB8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87638" y="1008933"/>
            <a:ext cx="11303704" cy="109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疾病情况（肠道检查）：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结肠镜检查在肠道疾病的诊断过程中有广泛的的应用</a:t>
            </a:r>
            <a:r>
              <a:rPr lang="en-US" altLang="zh-CN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是早期筛查诊断结直肠癌的重要手段，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在癌前病变行及时发现和干预，可以有效阻断癌症的发生及进展，从而降低结直肠癌的发病率和死亡率。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数据表明，综合疾病检出率和其他肠道疾病患病人次估算，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6800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人次应接受结肠镜检查；但实际每年仅大约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万人次</a:t>
            </a: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接受检查。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-14191" y="6606399"/>
            <a:ext cx="71327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年全球及中国结直肠癌流行状况分析 </a:t>
            </a:r>
            <a:r>
              <a:rPr lang="zh-CN" altLang="en-US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、结肠镜检查肠道准备专家共识意见</a:t>
            </a:r>
            <a:r>
              <a:rPr lang="en-US" altLang="zh-CN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(2023</a:t>
            </a:r>
            <a:r>
              <a:rPr lang="zh-CN" altLang="en-US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，广州</a:t>
            </a:r>
            <a:r>
              <a:rPr lang="en-US" altLang="zh-CN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). </a:t>
            </a:r>
            <a:r>
              <a:rPr lang="zh-CN" altLang="en-US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复方匹可硫酸钠口服溶液说明书（匹达乐）</a:t>
            </a:r>
            <a:endParaRPr lang="zh-CN" altLang="en-US" sz="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638" y="4389888"/>
            <a:ext cx="10554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临床痛点：现有方案饮液量大、患者依从性差，导致肠道清洁效果不理想。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74926" y="1063493"/>
            <a:ext cx="11288486" cy="1032615"/>
          </a:xfrm>
          <a:prstGeom prst="roundRect">
            <a:avLst>
              <a:gd name="adj" fmla="val 1160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402856" y="2193893"/>
            <a:ext cx="11260556" cy="2101334"/>
          </a:xfrm>
          <a:prstGeom prst="roundRect">
            <a:avLst>
              <a:gd name="adj" fmla="val 61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374926" y="4372304"/>
            <a:ext cx="11316416" cy="2101334"/>
          </a:xfrm>
          <a:prstGeom prst="roundRect">
            <a:avLst>
              <a:gd name="adj" fmla="val 61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4" y="1244"/>
            <a:ext cx="1568764" cy="4616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38774" y="1098131"/>
            <a:ext cx="10083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buNone/>
            </a:pPr>
            <a:r>
              <a:rPr lang="zh-CN" altLang="en-US" b="1" i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复方匹可硫酸钠（</a:t>
            </a:r>
            <a:r>
              <a:rPr lang="en-US" altLang="zh-CN" b="1" i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SPMC</a:t>
            </a:r>
            <a:r>
              <a:rPr lang="zh-CN" altLang="en-US" b="1" i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）与磷酸钠（</a:t>
            </a:r>
            <a:r>
              <a:rPr lang="en-US" altLang="zh-CN" b="1" i="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NaP</a:t>
            </a:r>
            <a:r>
              <a:rPr lang="zh-CN" altLang="en-US" b="1" i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）相比，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肠道清洁效果更优，患者使用意愿度高</a:t>
            </a:r>
            <a:endParaRPr lang="zh-CN" alt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8773" y="1555989"/>
            <a:ext cx="4775617" cy="143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一项纳入晨间肠镜检查患者的研究显示：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匹可硫酸钠</a:t>
            </a:r>
            <a:r>
              <a:rPr lang="zh-CN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SPMC组（93例）的渥太华肠道准备量表总分及各肠段评分均显著低于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磷酸钠</a:t>
            </a:r>
            <a:r>
              <a:rPr lang="zh-CN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NaP组（109例）（p&lt;0.001），</a:t>
            </a:r>
            <a:r>
              <a:rPr lang="zh-CN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表明SPMC的肠道清洁效果显著优于磷酸钠。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79933" y="5652744"/>
            <a:ext cx="3926944" cy="743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indent="0" algn="ctr">
              <a:lnSpc>
                <a:spcPct val="150000"/>
              </a:lnSpc>
              <a:buNone/>
            </a:pPr>
            <a:r>
              <a:rPr lang="zh-CN" altLang="en-US" sz="1500" b="1" i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结肠总清洁评分（</a:t>
            </a:r>
            <a:r>
              <a:rPr lang="en-US" altLang="zh-CN" sz="1500" b="1" i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SPMC vs </a:t>
            </a:r>
            <a:r>
              <a:rPr lang="en-US" altLang="zh-CN" sz="1500" b="1" i="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NaP</a:t>
            </a:r>
            <a:r>
              <a:rPr lang="zh-CN" altLang="en-US" sz="1500" b="1" i="0" u="none" strike="noStrike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500" b="1" i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marL="2540" marR="0" indent="0" algn="ctr">
              <a:lnSpc>
                <a:spcPct val="150000"/>
              </a:lnSpc>
              <a:buNone/>
            </a:pPr>
            <a:r>
              <a:rPr lang="zh-CN" altLang="en-US" sz="1500" b="1" i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（渥太华量表，分数越低为效果更优）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377612" y="1488883"/>
            <a:ext cx="5260428" cy="143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一项共纳入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RCT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研究（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13064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例患者），对比包括了复方匹可硫酸钠和磷酸钠等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种常用清肠剂方案的网状</a:t>
            </a: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Meta</a:t>
            </a:r>
            <a:r>
              <a: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分析。</a:t>
            </a:r>
            <a:r>
              <a:rPr lang="zh-CN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复方匹可硫酸钠（</a:t>
            </a:r>
            <a:r>
              <a:rPr lang="en-US" altLang="zh-CN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SPMC</a:t>
            </a:r>
            <a:r>
              <a:rPr lang="zh-CN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）在所有清肠剂中患者使用的意愿度更高。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23" y="3124304"/>
            <a:ext cx="4190476" cy="232380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31" name="文本框 30"/>
          <p:cNvSpPr txBox="1"/>
          <p:nvPr/>
        </p:nvSpPr>
        <p:spPr>
          <a:xfrm>
            <a:off x="7384590" y="5599978"/>
            <a:ext cx="3053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不同清肠剂的患者使用意愿对比</a:t>
            </a: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11260084" y="6045774"/>
            <a:ext cx="931916" cy="7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14223" y="232957"/>
            <a:ext cx="414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有效性</a:t>
            </a:r>
            <a:endParaRPr kumimoji="0" lang="zh-CN" altLang="zh-CN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流程图: 离页连接符 7"/>
          <p:cNvSpPr/>
          <p:nvPr/>
        </p:nvSpPr>
        <p:spPr>
          <a:xfrm rot="16200000">
            <a:off x="470775" y="34925"/>
            <a:ext cx="665045" cy="10624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7638" y="255014"/>
            <a:ext cx="152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3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082" y="232957"/>
            <a:ext cx="117362" cy="6650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132552" y="6418086"/>
            <a:ext cx="9798997" cy="62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>
              <a:lnSpc>
                <a:spcPct val="150000"/>
              </a:lnSpc>
              <a:buNone/>
            </a:pPr>
            <a:r>
              <a:rPr lang="en-US" altLang="zh-CN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1.Lee SW, Bang CS, Split-dose Bowel Preparation for Colonoscopy: 2 Liters Polyethylene Glycol with Ascorbic Acid versus Sodium </a:t>
            </a:r>
            <a:r>
              <a:rPr lang="en-US" altLang="zh-CN" sz="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Picosulfate</a:t>
            </a:r>
            <a:r>
              <a:rPr lang="en-US" altLang="zh-CN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versus Oral Sodium Phosphate Tablets. Korean J Gastroenterol.</a:t>
            </a:r>
          </a:p>
          <a:p>
            <a:pPr indent="127000">
              <a:lnSpc>
                <a:spcPct val="150000"/>
              </a:lnSpc>
            </a:pPr>
            <a:r>
              <a:rPr lang="en-US" altLang="zh-CN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2.Sun M, Yang G, Cleaning effect and tolerance of 16 bowel preparation regimens on adult patients before colonoscopy: a network meta-analysis. </a:t>
            </a:r>
            <a:endParaRPr lang="zh-CN" altLang="zh-CN" sz="800" b="1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27000">
              <a:lnSpc>
                <a:spcPct val="150000"/>
              </a:lnSpc>
              <a:buNone/>
            </a:pPr>
            <a:endParaRPr lang="zh-CN" altLang="zh-CN" sz="800" b="1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1334523" y="3124304"/>
          <a:ext cx="4343125" cy="264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140653" y="1856952"/>
            <a:ext cx="6796242" cy="10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200000"/>
              </a:lnSpc>
              <a:buNone/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对于存在电解质失衡风险的患者，泻药选择应该个体化（如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匹可硫酸钠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等）</a:t>
            </a:r>
            <a:r>
              <a:rPr lang="zh-CN" altLang="en-US" sz="1600" b="0" i="0" dirty="0">
                <a:solidFill>
                  <a:srgbClr val="3F3F3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推荐强度：强推荐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；证据质量：中等质量）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358" y="1344087"/>
            <a:ext cx="626545" cy="46166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770511" y="1334148"/>
            <a:ext cx="699383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结肠镜检查的肠道准备：欧洲结肠镜学会胃肠内镜指南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70511" y="3739599"/>
            <a:ext cx="48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中国消化内镜诊疗相关肠道准备指南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2019》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58" y="3693432"/>
            <a:ext cx="461666" cy="4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5140653" y="4147435"/>
            <a:ext cx="6271260" cy="149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200000"/>
              </a:lnSpc>
              <a:buNone/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早期慢性肾脏疾病（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1~3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期）患者，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PEG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镁盐制剂</a:t>
            </a:r>
            <a:r>
              <a:rPr lang="zh-CN" altLang="en-US" sz="1600" b="0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匹可硫酸钠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都是可以接受的口服肠道清洁剂。</a:t>
            </a:r>
          </a:p>
          <a:p>
            <a:pPr marL="0" marR="0" indent="0" algn="just">
              <a:lnSpc>
                <a:spcPct val="200000"/>
              </a:lnSpc>
              <a:buNone/>
            </a:pPr>
            <a:r>
              <a:rPr lang="zh-CN" altLang="en-US" sz="16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复方匹可硫酸钠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可用于内镜检查前的肠道准备，耐受性较好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1721">
            <a:off x="1060903" y="2519145"/>
            <a:ext cx="2285715" cy="33047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405">
            <a:off x="1816471" y="1990858"/>
            <a:ext cx="2848267" cy="3915159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6" name="矩形 5"/>
          <p:cNvSpPr/>
          <p:nvPr/>
        </p:nvSpPr>
        <p:spPr>
          <a:xfrm>
            <a:off x="314223" y="232957"/>
            <a:ext cx="414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有效性</a:t>
            </a:r>
            <a:endParaRPr kumimoji="0" lang="zh-CN" altLang="zh-CN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流程图: 离页连接符 8"/>
          <p:cNvSpPr/>
          <p:nvPr/>
        </p:nvSpPr>
        <p:spPr>
          <a:xfrm rot="16200000">
            <a:off x="470775" y="34925"/>
            <a:ext cx="665045" cy="10624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7638" y="255014"/>
            <a:ext cx="152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082" y="232957"/>
            <a:ext cx="117362" cy="6650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4" y="1244"/>
            <a:ext cx="1568764" cy="461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14192" y="6606399"/>
            <a:ext cx="122745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en-US" altLang="zh-CN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Hassan C, East J, Bowel preparation for colonoscopy: European Society of Gastrointestinal Endoscopy (ESGE) Guideline - Update 2019. Endoscopy. 2.</a:t>
            </a:r>
            <a:r>
              <a:rPr lang="zh-CN" altLang="en-US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中国消化内镜诊疗相关肠道准备指南（</a:t>
            </a:r>
            <a:r>
              <a:rPr lang="en-US" altLang="zh-CN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，上海）</a:t>
            </a:r>
            <a:endParaRPr lang="zh-CN" altLang="zh-CN" sz="800" b="1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223" y="232957"/>
            <a:ext cx="414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安全性</a:t>
            </a:r>
            <a:endParaRPr kumimoji="0" lang="zh-CN" altLang="zh-CN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流程图: 离页连接符 2"/>
          <p:cNvSpPr/>
          <p:nvPr/>
        </p:nvSpPr>
        <p:spPr>
          <a:xfrm rot="16200000">
            <a:off x="470775" y="34925"/>
            <a:ext cx="665045" cy="10624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638" y="255014"/>
            <a:ext cx="152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3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082" y="232957"/>
            <a:ext cx="117362" cy="6650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4" y="1244"/>
            <a:ext cx="1568764" cy="461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0822" y="1654476"/>
            <a:ext cx="4039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本品暂未有国内上市后不良反应报道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9559" y="2848086"/>
            <a:ext cx="1941801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安全性方面优势：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387637" y="1497218"/>
            <a:ext cx="11288486" cy="1140735"/>
          </a:xfrm>
          <a:prstGeom prst="roundRect">
            <a:avLst>
              <a:gd name="adj" fmla="val 1160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/>
        </p:nvSpPr>
        <p:spPr>
          <a:xfrm>
            <a:off x="387637" y="3366095"/>
            <a:ext cx="11288486" cy="2752641"/>
          </a:xfrm>
          <a:prstGeom prst="roundRect">
            <a:avLst>
              <a:gd name="adj" fmla="val 712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39177" y="2061908"/>
            <a:ext cx="636266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说明书提示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最常见的不良反应是呕吐、恶心、腹痛和头痛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0748" y="3504768"/>
            <a:ext cx="10782263" cy="2475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kumimoji="1" lang="zh-CN" altLang="en-US" sz="15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复方匹可硫酸钠的安全性经欧美日多年临床验证，</a:t>
            </a:r>
            <a:r>
              <a:rPr kumimoji="1" lang="en-US" altLang="zh-CN" sz="1500" b="1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不良反应报告率</a:t>
            </a:r>
            <a:r>
              <a:rPr kumimoji="1" lang="en-US" altLang="zh-CN" sz="1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&lt;0.01%</a:t>
            </a:r>
            <a:r>
              <a:rPr kumimoji="1" lang="zh-CN" altLang="en-US" sz="1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kumimoji="1" lang="zh-CN" altLang="en-US" sz="15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（来自</a:t>
            </a:r>
            <a:r>
              <a:rPr kumimoji="1" lang="en-GB" altLang="zh-CN" sz="15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PMDA. </a:t>
            </a:r>
            <a:r>
              <a:rPr kumimoji="1" lang="zh-CN" altLang="en-US" sz="15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复方匹可硫酸钠口服制剂审评报告概要</a:t>
            </a:r>
            <a:r>
              <a:rPr kumimoji="1" lang="en-US" altLang="zh-CN" sz="15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[</a:t>
            </a:r>
            <a:r>
              <a:rPr kumimoji="1" lang="en-GB" altLang="zh-CN" sz="15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EBOL]</a:t>
            </a:r>
            <a:r>
              <a:rPr kumimoji="1" lang="zh-CN" altLang="en-GB" sz="15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，</a:t>
            </a:r>
            <a:r>
              <a:rPr kumimoji="1" lang="en-GB" altLang="zh-CN" sz="15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2.5 </a:t>
            </a:r>
            <a:r>
              <a:rPr kumimoji="1" lang="zh-CN" altLang="en-US" sz="15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临床综述评价）</a:t>
            </a:r>
            <a:r>
              <a:rPr kumimoji="1" lang="zh-CN" altLang="en-US" sz="15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1" lang="en-US" altLang="zh-CN" sz="15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kumimoji="1" lang="zh-CN" altLang="en-US" sz="15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复方匹可硫酸钠（</a:t>
            </a:r>
            <a:r>
              <a:rPr kumimoji="1" lang="en-GB" altLang="zh-CN" sz="15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SPMC</a:t>
            </a:r>
            <a:r>
              <a:rPr kumimoji="1" lang="zh-CN" altLang="en-GB" sz="15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kumimoji="1" lang="zh-CN" altLang="en-US" sz="15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与磷酸钠（</a:t>
            </a:r>
            <a:r>
              <a:rPr kumimoji="1" lang="en-GB" altLang="zh-CN" sz="15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NaP</a:t>
            </a:r>
            <a:r>
              <a:rPr kumimoji="1" lang="zh-CN" altLang="en-GB" sz="15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kumimoji="1" lang="zh-CN" altLang="en-US" sz="15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相比，</a:t>
            </a:r>
            <a:r>
              <a:rPr kumimoji="1" lang="zh-CN" altLang="en-US" sz="1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电解质紊乱风险更低</a:t>
            </a:r>
            <a:r>
              <a:rPr lang="zh-CN" altLang="en-US" sz="1500" kern="0" spc="-30" dirty="0"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。</a:t>
            </a:r>
            <a:r>
              <a:rPr lang="en-US" altLang="zh-CN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《</a:t>
            </a:r>
            <a:r>
              <a:rPr lang="en-GB" altLang="zh-CN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Split-dose Bowel Preparation for Colonoscopy: 2 Liters Polyethylene Glycol with Ascorbic Acid versus Sodium Picosulfate versus Oral Sodium Phosphate Tablets</a:t>
            </a:r>
            <a:r>
              <a:rPr lang="en-US" altLang="zh-CN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》</a:t>
            </a:r>
            <a:r>
              <a:rPr lang="zh-CN" altLang="en-US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研究显示，与磷酸钠（</a:t>
            </a:r>
            <a:r>
              <a:rPr lang="en-GB" altLang="zh-CN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NaP</a:t>
            </a:r>
            <a:r>
              <a:rPr lang="zh-CN" altLang="en-GB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）</a:t>
            </a:r>
            <a:r>
              <a:rPr lang="zh-CN" altLang="en-US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相比，</a:t>
            </a:r>
            <a:r>
              <a:rPr lang="en-GB" altLang="zh-CN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SPMC</a:t>
            </a:r>
            <a:r>
              <a:rPr lang="zh-CN" altLang="en-US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在血清磷酸盐升高（</a:t>
            </a:r>
            <a:r>
              <a:rPr lang="en-GB" altLang="zh-CN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p&lt;0.001</a:t>
            </a:r>
            <a:r>
              <a:rPr lang="zh-CN" altLang="en-GB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）</a:t>
            </a:r>
            <a:r>
              <a:rPr lang="zh-CN" altLang="en-US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和钙浓度下降（</a:t>
            </a:r>
            <a:r>
              <a:rPr lang="en-GB" altLang="zh-CN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p&lt;0.001</a:t>
            </a:r>
            <a:r>
              <a:rPr lang="zh-CN" altLang="en-GB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）</a:t>
            </a:r>
            <a:r>
              <a:rPr lang="zh-CN" altLang="en-US" sz="1500" kern="0" spc="-3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Hiragino Sans GB" panose="020B0300000000000000" charset="-122"/>
                <a:sym typeface="+mn-ea"/>
              </a:rPr>
              <a:t>方面均表现出更温和的变化，具有更好的安全性。</a:t>
            </a:r>
            <a:endParaRPr lang="en-US" altLang="zh-CN" sz="1500" kern="0" spc="-30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Hiragino Sans GB" panose="020B0300000000000000" charset="-122"/>
              <a:sym typeface="+mn-ea"/>
            </a:endParaRPr>
          </a:p>
          <a:p>
            <a:pPr marL="285750" lvl="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kumimoji="1" lang="en-US" altLang="zh-CN" sz="1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FDA</a:t>
            </a:r>
            <a:r>
              <a:rPr kumimoji="1" lang="zh-CN" altLang="en-US" sz="15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批准的复方匹可硫酸钠说明书中，可用于</a:t>
            </a:r>
            <a:r>
              <a:rPr kumimoji="1" lang="en-US" altLang="zh-CN" sz="1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9岁以上儿童</a:t>
            </a:r>
            <a:r>
              <a:rPr kumimoji="1" lang="zh-CN" altLang="en-US" sz="15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1" lang="en-GB" altLang="zh-CN" sz="15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Clenpiq</a:t>
            </a:r>
            <a:r>
              <a:rPr kumimoji="1" lang="en-US" altLang="zh-CN" sz="1500" kern="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®</a:t>
            </a:r>
            <a:r>
              <a:rPr kumimoji="1" lang="en-GB" altLang="zh-CN" sz="15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kumimoji="1" lang="zh-CN" altLang="en-US" sz="15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说明书）</a:t>
            </a:r>
            <a:r>
              <a:rPr kumimoji="1" lang="en-US" altLang="zh-CN" sz="15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zh-CN" altLang="en-US" sz="15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79785" y="3496854"/>
            <a:ext cx="6433399" cy="12484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9844" y="3429000"/>
            <a:ext cx="4953152" cy="12484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7638" y="255014"/>
            <a:ext cx="414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创新性</a:t>
            </a:r>
            <a:endParaRPr kumimoji="0" lang="zh-CN" altLang="zh-CN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流程图: 离页连接符 2"/>
          <p:cNvSpPr/>
          <p:nvPr/>
        </p:nvSpPr>
        <p:spPr>
          <a:xfrm rot="16200000">
            <a:off x="470775" y="34925"/>
            <a:ext cx="665045" cy="10624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638" y="255014"/>
            <a:ext cx="152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082" y="232957"/>
            <a:ext cx="117362" cy="6650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4" y="1244"/>
            <a:ext cx="1568764" cy="4616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544" y="1402440"/>
            <a:ext cx="4940451" cy="5151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2151" y="1475337"/>
            <a:ext cx="4159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复方匹可硫酸钠口服溶液的创新性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79786" y="1402440"/>
            <a:ext cx="6446100" cy="5151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09556" y="1470253"/>
            <a:ext cx="3773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患者获益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9844" y="2071293"/>
            <a:ext cx="11573342" cy="1248452"/>
            <a:chOff x="125244" y="1877476"/>
            <a:chExt cx="11573342" cy="1248452"/>
          </a:xfrm>
        </p:grpSpPr>
        <p:sp>
          <p:nvSpPr>
            <p:cNvPr id="8" name="矩形 7"/>
            <p:cNvSpPr/>
            <p:nvPr/>
          </p:nvSpPr>
          <p:spPr>
            <a:xfrm>
              <a:off x="125244" y="1877476"/>
              <a:ext cx="4953152" cy="12484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265186" y="1877476"/>
              <a:ext cx="6433400" cy="1235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443929" y="2218954"/>
              <a:ext cx="6017437" cy="418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减少液体摄入量，同时减少恶心、呕吐等胃肠不良反应的发生。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39844" y="2094164"/>
            <a:ext cx="4657635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机制协同清洁：国内清肠制剂均为渗透单机制，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仅有本品为“刺激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渗透” 双重缓泻作用 ，清肠效果更佳。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39844" y="3613638"/>
            <a:ext cx="11322054" cy="796974"/>
            <a:chOff x="125387" y="3462019"/>
            <a:chExt cx="11321891" cy="815893"/>
          </a:xfrm>
        </p:grpSpPr>
        <p:sp>
          <p:nvSpPr>
            <p:cNvPr id="19" name="文本框 18"/>
            <p:cNvSpPr txBox="1"/>
            <p:nvPr/>
          </p:nvSpPr>
          <p:spPr>
            <a:xfrm>
              <a:off x="125387" y="3462019"/>
              <a:ext cx="4940523" cy="806087"/>
            </a:xfrm>
            <a:prstGeom prst="actionButtonHelp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目前唯一的即饮型肠道准备剂，无需溶解，</a:t>
              </a:r>
              <a:endPara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无需稀释。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429928" y="3471827"/>
              <a:ext cx="6017350" cy="806085"/>
            </a:xfrm>
            <a:prstGeom prst="actionButtonHelp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相比目前肠道清洁药物更利于操作，减少差错风险，特别适用于老年人与术前紧张患者。</a:t>
              </a:r>
              <a:endPara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2544" y="4832690"/>
            <a:ext cx="11560639" cy="1287433"/>
            <a:chOff x="137944" y="4092351"/>
            <a:chExt cx="11560639" cy="1287433"/>
          </a:xfrm>
        </p:grpSpPr>
        <p:sp>
          <p:nvSpPr>
            <p:cNvPr id="23" name="矩形 22"/>
            <p:cNvSpPr/>
            <p:nvPr/>
          </p:nvSpPr>
          <p:spPr>
            <a:xfrm>
              <a:off x="137944" y="4092351"/>
              <a:ext cx="4953153" cy="12874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6844" y="4308579"/>
              <a:ext cx="4736661" cy="787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本品为</a:t>
              </a: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药和液体分开服用的方式</a:t>
              </a:r>
              <a:r>
                <a:rPr lang="zh-CN" altLang="en-US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，服药后澄清液体可分多次服用且总服用液体量小</a:t>
              </a:r>
              <a:endPara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65185" y="4131332"/>
              <a:ext cx="6433398" cy="12484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429861" y="4293111"/>
              <a:ext cx="6155660" cy="7873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相较于需要一次性服用完的大量液体的产品，本品有效解决患者的用药痛苦，提高患者的依从性。</a:t>
              </a:r>
              <a:endPara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223" y="232957"/>
            <a:ext cx="414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公平性</a:t>
            </a:r>
            <a:endParaRPr kumimoji="0" lang="zh-CN" altLang="zh-CN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流程图: 离页连接符 2"/>
          <p:cNvSpPr/>
          <p:nvPr/>
        </p:nvSpPr>
        <p:spPr>
          <a:xfrm rot="16200000">
            <a:off x="470775" y="34925"/>
            <a:ext cx="665045" cy="10624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638" y="255014"/>
            <a:ext cx="152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082" y="232957"/>
            <a:ext cx="117362" cy="6650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84" y="1244"/>
            <a:ext cx="1568764" cy="4616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1186" y="1614423"/>
            <a:ext cx="11609177" cy="39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我国政府</a:t>
            </a:r>
            <a:r>
              <a:rPr lang="en-US" altLang="zh-CN" sz="1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《</a:t>
            </a:r>
            <a:r>
              <a:rPr lang="zh-CN" altLang="en-US" sz="1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健康中国</a:t>
            </a:r>
            <a:r>
              <a:rPr lang="en-US" altLang="zh-CN" sz="1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2030》</a:t>
            </a:r>
            <a:r>
              <a:rPr lang="zh-CN" altLang="en-US" sz="1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重大专项，明确支持结肠镜筛查质量的提升，复方匹可硫酸钠助力</a:t>
            </a:r>
            <a:r>
              <a:rPr lang="en-US" altLang="zh-CN" sz="1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2030</a:t>
            </a:r>
            <a:r>
              <a:rPr lang="zh-CN" altLang="en-US" sz="1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健康中国目标早日实现。</a:t>
            </a:r>
            <a:endParaRPr lang="en-US" altLang="zh-CN" sz="15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201444" y="1411742"/>
            <a:ext cx="11522656" cy="864159"/>
          </a:xfrm>
          <a:prstGeom prst="roundRect">
            <a:avLst>
              <a:gd name="adj" fmla="val 1160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1444" y="1018148"/>
            <a:ext cx="327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所治疗疾病对公共健康的影响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445" y="2369996"/>
            <a:ext cx="2236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弥补药品目录短板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1444" y="3736020"/>
            <a:ext cx="327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符合“保基本”原则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557" y="5129055"/>
            <a:ext cx="327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便于临床管理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201444" y="2772952"/>
            <a:ext cx="11522656" cy="864159"/>
          </a:xfrm>
          <a:prstGeom prst="roundRect">
            <a:avLst>
              <a:gd name="adj" fmla="val 1160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201444" y="4127622"/>
            <a:ext cx="11522656" cy="864159"/>
          </a:xfrm>
          <a:prstGeom prst="roundRect">
            <a:avLst>
              <a:gd name="adj" fmla="val 1160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91919" y="5512517"/>
            <a:ext cx="11522656" cy="1218483"/>
          </a:xfrm>
          <a:prstGeom prst="roundRect">
            <a:avLst>
              <a:gd name="adj" fmla="val 1160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1522" y="2785765"/>
            <a:ext cx="11172927" cy="743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复方匹可硫酸钠口服溶液更便于医患操作，作为双机制协同、即饮型、药量少、口味好作用的产品，更符合老年人等特殊人群清洁需求，补足现有产品在便利性与适配性上的空缺。</a:t>
            </a:r>
            <a:endParaRPr lang="zh-CN" altLang="en-US" sz="15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2072" y="5536954"/>
            <a:ext cx="13946356" cy="109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本品药品说明书的适应症患者明确，不涉及长期用药，大幅减少医保基金管理风险。</a:t>
            </a:r>
            <a:endParaRPr kumimoji="1"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说明书用法用量明确，直接饮用，既降低医务人员管理负担，也减少患者使用偏差。</a:t>
            </a:r>
            <a:endParaRPr kumimoji="1"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适应症明确，临床不合理使用风险小，对医保基金安全影响小。</a:t>
            </a:r>
            <a:endParaRPr kumimoji="1"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7638" y="4141162"/>
            <a:ext cx="10052050" cy="744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预期医保谈判后价格低于同类产品</a:t>
            </a: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1" lang="zh-CN" altLang="en-US" sz="1500" b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减轻了</a:t>
            </a: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患者负担</a:t>
            </a:r>
            <a:r>
              <a:rPr kumimoji="1" lang="en-US" altLang="zh-CN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减少了医保基金的支出。</a:t>
            </a:r>
            <a:endParaRPr kumimoji="1"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algn="l" defTabSz="91440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进入医保后</a:t>
            </a: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可替代目录内价格较高的品种</a:t>
            </a:r>
            <a:r>
              <a:rPr kumimoji="1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，对医保基金影响可控。</a:t>
            </a:r>
            <a:endParaRPr kumimoji="1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宽屏</PresentationFormat>
  <Paragraphs>102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PingFang SC</vt:lpstr>
      <vt:lpstr>等线</vt:lpstr>
      <vt:lpstr>等线 Light</vt:lpstr>
      <vt:lpstr>微软雅黑</vt:lpstr>
      <vt:lpstr>Arial</vt:lpstr>
      <vt:lpstr>Calibri</vt:lpstr>
      <vt:lpstr>Times New Roman</vt:lpstr>
      <vt:lpstr>Wingdings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伟华 林</dc:creator>
  <cp:lastModifiedBy>伟华 林</cp:lastModifiedBy>
  <cp:revision>140</cp:revision>
  <cp:lastPrinted>2026-06-08T07:59:00Z</cp:lastPrinted>
  <dcterms:created xsi:type="dcterms:W3CDTF">2025-06-24T03:37:00Z</dcterms:created>
  <dcterms:modified xsi:type="dcterms:W3CDTF">2026-06-10T02:21:42Z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7099B9FA210B466C8736DD4B5413E2F1_13</vt:lpwstr>
  </property>
</Properties>
</file>