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929" r:id="rId2"/>
    <p:sldId id="913" r:id="rId3"/>
    <p:sldId id="915" r:id="rId4"/>
    <p:sldId id="928" r:id="rId5"/>
    <p:sldId id="916" r:id="rId6"/>
    <p:sldId id="932" r:id="rId7"/>
    <p:sldId id="917" r:id="rId8"/>
    <p:sldId id="925" r:id="rId9"/>
    <p:sldId id="918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2060"/>
    <a:srgbClr val="0070C0"/>
    <a:srgbClr val="0000FF"/>
    <a:srgbClr val="BCD5F8"/>
    <a:srgbClr val="3A75B6"/>
    <a:srgbClr val="D9D9D9"/>
    <a:srgbClr val="F2F2F2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086" autoAdjust="0"/>
  </p:normalViewPr>
  <p:slideViewPr>
    <p:cSldViewPr snapToGrid="0" showGuides="1">
      <p:cViewPr varScale="1">
        <p:scale>
          <a:sx n="63" d="100"/>
          <a:sy n="63" d="100"/>
        </p:scale>
        <p:origin x="1090" y="67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BFF54-D714-4FE7-A8E6-11E8132D8092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9A478-EBD6-4C21-9A07-71D060E7520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79A478-EBD6-4C21-9A07-71D060E752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9A478-EBD6-4C21-9A07-71D060E7520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9A478-EBD6-4C21-9A07-71D060E7520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3967-5B2B-4DE6-AEB3-B44D005837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9522-58B6-4191-887B-ECB5318632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3967-5B2B-4DE6-AEB3-B44D005837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9522-58B6-4191-887B-ECB5318632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3967-5B2B-4DE6-AEB3-B44D005837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9522-58B6-4191-887B-ECB5318632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3967-5B2B-4DE6-AEB3-B44D005837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9522-58B6-4191-887B-ECB5318632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3967-5B2B-4DE6-AEB3-B44D005837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9522-58B6-4191-887B-ECB5318632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3967-5B2B-4DE6-AEB3-B44D005837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9522-58B6-4191-887B-ECB5318632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3967-5B2B-4DE6-AEB3-B44D005837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9522-58B6-4191-887B-ECB5318632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3967-5B2B-4DE6-AEB3-B44D005837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9522-58B6-4191-887B-ECB5318632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3967-5B2B-4DE6-AEB3-B44D005837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9522-58B6-4191-887B-ECB5318632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3967-5B2B-4DE6-AEB3-B44D005837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9522-58B6-4191-887B-ECB5318632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3967-5B2B-4DE6-AEB3-B44D005837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E9522-58B6-4191-887B-ECB5318632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43967-5B2B-4DE6-AEB3-B44D005837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E9522-58B6-4191-887B-ECB5318632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84" y="1244"/>
            <a:ext cx="1568764" cy="46166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262695" y="1018947"/>
            <a:ext cx="2921549" cy="584775"/>
            <a:chOff x="5906281" y="547059"/>
            <a:chExt cx="2921549" cy="584775"/>
          </a:xfrm>
        </p:grpSpPr>
        <p:sp>
          <p:nvSpPr>
            <p:cNvPr id="59" name="矩形 58"/>
            <p:cNvSpPr/>
            <p:nvPr/>
          </p:nvSpPr>
          <p:spPr>
            <a:xfrm>
              <a:off x="7585182" y="547059"/>
              <a:ext cx="12426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目 录</a:t>
              </a:r>
            </a:p>
          </p:txBody>
        </p:sp>
        <p:sp>
          <p:nvSpPr>
            <p:cNvPr id="60" name="矩形 59"/>
            <p:cNvSpPr/>
            <p:nvPr/>
          </p:nvSpPr>
          <p:spPr>
            <a:xfrm>
              <a:off x="5906281" y="628620"/>
              <a:ext cx="16546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24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enir Book Oblique" charset="0"/>
                  <a:cs typeface="Times New Roman" panose="02020603050405020304" pitchFamily="18" charset="0"/>
                </a:rPr>
                <a:t>C o n t e n t</a:t>
              </a:r>
            </a:p>
          </p:txBody>
        </p:sp>
      </p:grpSp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3886835"/>
            <a:ext cx="3155950" cy="2612390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-71381" y="197074"/>
            <a:ext cx="6130636" cy="2825022"/>
            <a:chOff x="3424202" y="-626674"/>
            <a:chExt cx="6130636" cy="2825022"/>
          </a:xfrm>
        </p:grpSpPr>
        <p:sp>
          <p:nvSpPr>
            <p:cNvPr id="4" name="文本框 3"/>
            <p:cNvSpPr txBox="1"/>
            <p:nvPr/>
          </p:nvSpPr>
          <p:spPr>
            <a:xfrm>
              <a:off x="3424202" y="220915"/>
              <a:ext cx="613063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托伐普坦口崩片</a:t>
              </a:r>
              <a:endParaRPr kumimoji="0" lang="zh-CN" altLang="zh-CN" sz="6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564469" y="1678157"/>
              <a:ext cx="5885316" cy="42203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3564469" y="2152629"/>
              <a:ext cx="5885316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784926" y="1175002"/>
              <a:ext cx="54835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charset="-122"/>
                  <a:cs typeface="Times New Roman" panose="02020603050405020304" pitchFamily="18" charset="0"/>
                </a:rPr>
                <a:t>Tolvaptan Orally Disintegrating Tablets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784926" y="-453041"/>
              <a:ext cx="17535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托达乐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4984906" y="-526093"/>
              <a:ext cx="46222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ingFang SC"/>
                  <a:ea typeface="等线" panose="02010600030101010101" charset="-122"/>
                  <a:cs typeface="+mn-cs"/>
                </a:rPr>
                <a:t>®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1429" y="-626674"/>
              <a:ext cx="1068100" cy="711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图片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3537" y="1957646"/>
            <a:ext cx="5960078" cy="44525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185270" y="2513056"/>
            <a:ext cx="6501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7.5mg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15mg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 descr="29246de5afd36e97734d5278be1afea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1120" y="3489325"/>
            <a:ext cx="6997700" cy="42481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12939" y="232957"/>
            <a:ext cx="4146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药品基本信息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流程图: 离页连接符 2"/>
          <p:cNvSpPr/>
          <p:nvPr/>
        </p:nvSpPr>
        <p:spPr>
          <a:xfrm rot="16200000">
            <a:off x="470775" y="34925"/>
            <a:ext cx="665045" cy="1062450"/>
          </a:xfrm>
          <a:prstGeom prst="flowChartOffpage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638" y="255014"/>
            <a:ext cx="1526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082" y="232957"/>
            <a:ext cx="117362" cy="6650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84082" y="1039277"/>
          <a:ext cx="6933622" cy="5454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4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741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通用名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托伐普坦口崩片</a:t>
                      </a:r>
                      <a:endParaRPr lang="zh-CN" altLang="en-US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1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注册规格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7.5mg 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15mg</a:t>
                      </a:r>
                      <a:endParaRPr lang="zh-CN" altLang="en-US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药品注册分类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5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化学药品</a:t>
                      </a:r>
                      <a:r>
                        <a:rPr lang="en-US" altLang="zh-CN" sz="15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zh-CN" sz="15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类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1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适应症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、低钠血症；</a:t>
                      </a:r>
                      <a:r>
                        <a:rPr kumimoji="0" lang="en-US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en-US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、心力衰竭引起的体液潴留</a:t>
                      </a:r>
                      <a:endParaRPr kumimoji="0" lang="zh-CN" alt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30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中国大陆</a:t>
                      </a:r>
                      <a:endParaRPr lang="en-US" altLang="zh-CN" sz="15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首次上市时间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日</a:t>
                      </a:r>
                      <a:endParaRPr lang="zh-CN" altLang="en-US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20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目前大陆地区同通用名药品的上市情况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暂无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630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全球首个上市国家</a:t>
                      </a:r>
                      <a:r>
                        <a:rPr lang="en-US" altLang="zh-CN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地区及上市时间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日本、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月</a:t>
                      </a:r>
                      <a:endParaRPr kumimoji="0" lang="en-US" altLang="zh-CN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41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是否</a:t>
                      </a:r>
                      <a:r>
                        <a:rPr lang="en-US" altLang="zh-CN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OTC</a:t>
                      </a: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药品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否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785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用法用量</a:t>
                      </a:r>
                      <a:endParaRPr lang="en-US" altLang="zh-CN" sz="15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（详见说明书）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、低钠血症：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15mg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、每日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次，最大可增加至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60mg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，每日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次。</a:t>
                      </a:r>
                      <a:endParaRPr kumimoji="0" lang="en-US" altLang="zh-CN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、心力衰竭引起的体液潴留：每次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15mg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，每日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次。</a:t>
                      </a:r>
                      <a:endParaRPr kumimoji="0" lang="en-US" altLang="zh-CN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对于血清钠浓度低于 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125 </a:t>
                      </a:r>
                      <a:r>
                        <a:rPr kumimoji="0" lang="en-US" altLang="zh-CN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mEq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/L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，且判定为不期望迅速降低循环血量的患者，建议从半量（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7.5mg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 开始服用。</a:t>
                      </a:r>
                      <a:endParaRPr kumimoji="0" lang="en-US" altLang="zh-CN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8766975" y="1039276"/>
            <a:ext cx="352425" cy="1970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403622" y="3356059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目录内同类药品安全性方面优势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8" name="图形 27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8564" y="3381459"/>
            <a:ext cx="247579" cy="247579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125864" y="3647803"/>
            <a:ext cx="5118100" cy="2844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托伐普坦是国内</a:t>
            </a:r>
            <a:r>
              <a:rPr kumimoji="0" lang="zh-CN" altLang="en-US" sz="15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唯一</a:t>
            </a:r>
            <a:r>
              <a:rPr kumimoji="0" lang="zh-CN" altLang="en-US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主要</a:t>
            </a:r>
            <a:r>
              <a:rPr kumimoji="0" lang="zh-CN" altLang="en-US" sz="15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排自由水而不排钠离子的利尿剂</a:t>
            </a:r>
            <a:r>
              <a:rPr kumimoji="0" lang="zh-CN" altLang="en-US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，能逐步恢复钠离子水平，稳定钾离子</a:t>
            </a:r>
            <a:endParaRPr kumimoji="0" lang="en-US" altLang="zh-CN" sz="15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5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使用前后神经激素及血尿素氮、肌酐水平不受影响</a:t>
            </a:r>
            <a:r>
              <a:rPr kumimoji="0" lang="zh-CN" altLang="en-US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，早期加用可显著改善体液潴留、保护肾功能、缩短住院时间（约</a:t>
            </a:r>
            <a:r>
              <a:rPr kumimoji="0" lang="en-US" altLang="zh-CN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1.72</a:t>
            </a:r>
            <a:r>
              <a:rPr kumimoji="0" lang="zh-CN" altLang="en-US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天）、减少再住院率、改善长期预后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1500" b="1" i="0" u="none" strike="noStrike" kern="1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5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国家药监局药品审评中心出具的</a:t>
            </a:r>
            <a:r>
              <a:rPr kumimoji="0" lang="en-US" altLang="zh-CN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kumimoji="0" lang="zh-CN" altLang="en-US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技术评审报告</a:t>
            </a:r>
            <a:r>
              <a:rPr kumimoji="0" lang="en-US" altLang="zh-CN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kumimoji="0" lang="zh-CN" altLang="en-US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中关于本药品有效性的描述：</a:t>
            </a:r>
            <a:r>
              <a:rPr kumimoji="0" lang="zh-CN" altLang="en-US" sz="15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无</a:t>
            </a:r>
            <a:endParaRPr kumimoji="0" lang="en-US" altLang="zh-CN" sz="15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84" y="1244"/>
            <a:ext cx="1568764" cy="4616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2072" y="6631670"/>
            <a:ext cx="110055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资料来源：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、托伐普坦口崩片说明书（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广州大光制药有限公司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）；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、托伐普坦⼝腔崩解⽚说明书（日本， ⼤塚制药株式会社）；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林子义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肖敦明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宣建伟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托伐普坦片用于心力衰竭引起体液潴留的预算影响分析 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[J]. 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中国药物经济学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091490" y="946286"/>
            <a:ext cx="8673964" cy="2156602"/>
            <a:chOff x="6924262" y="968644"/>
            <a:chExt cx="8673964" cy="2156602"/>
          </a:xfrm>
        </p:grpSpPr>
        <p:sp>
          <p:nvSpPr>
            <p:cNvPr id="9" name="矩形 8"/>
            <p:cNvSpPr/>
            <p:nvPr/>
          </p:nvSpPr>
          <p:spPr>
            <a:xfrm>
              <a:off x="6979807" y="1039277"/>
              <a:ext cx="4929967" cy="20859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979807" y="1829681"/>
              <a:ext cx="4093795" cy="323165"/>
              <a:chOff x="6979807" y="1786624"/>
              <a:chExt cx="4093795" cy="323165"/>
            </a:xfrm>
          </p:grpSpPr>
          <p:sp>
            <p:nvSpPr>
              <p:cNvPr id="22" name="文本框 12"/>
              <p:cNvSpPr txBox="1"/>
              <p:nvPr/>
            </p:nvSpPr>
            <p:spPr>
              <a:xfrm>
                <a:off x="6979807" y="1786624"/>
                <a:ext cx="1760373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参照药品</a:t>
                </a:r>
                <a:endPara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3" name="文本框 16"/>
              <p:cNvSpPr txBox="1"/>
              <p:nvPr/>
            </p:nvSpPr>
            <p:spPr>
              <a:xfrm>
                <a:off x="8918244" y="1786624"/>
                <a:ext cx="2155358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托伐普坦片</a:t>
                </a: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964799" y="2342271"/>
              <a:ext cx="4944975" cy="782975"/>
              <a:chOff x="6964799" y="2342271"/>
              <a:chExt cx="4944975" cy="782975"/>
            </a:xfrm>
          </p:grpSpPr>
          <p:sp>
            <p:nvSpPr>
              <p:cNvPr id="19" name="文本框 13"/>
              <p:cNvSpPr txBox="1"/>
              <p:nvPr/>
            </p:nvSpPr>
            <p:spPr>
              <a:xfrm>
                <a:off x="6964799" y="2525928"/>
                <a:ext cx="1758191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参照药品选择理由</a:t>
                </a:r>
                <a:endPara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0" name="文本框 22"/>
              <p:cNvSpPr txBox="1"/>
              <p:nvPr/>
            </p:nvSpPr>
            <p:spPr>
              <a:xfrm>
                <a:off x="8918244" y="2342271"/>
                <a:ext cx="2991530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u"/>
                  <a:defRPr/>
                </a:pPr>
                <a:r>
                  <a:rPr kumimoji="0" lang="zh-CN" alt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活性成分相同，有效性明确</a:t>
                </a:r>
              </a:p>
            </p:txBody>
          </p:sp>
          <p:sp>
            <p:nvSpPr>
              <p:cNvPr id="21" name="文本框 23"/>
              <p:cNvSpPr txBox="1"/>
              <p:nvPr/>
            </p:nvSpPr>
            <p:spPr>
              <a:xfrm>
                <a:off x="8918244" y="2802081"/>
                <a:ext cx="2991530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u"/>
                  <a:defRPr/>
                </a:pPr>
                <a:r>
                  <a:rPr kumimoji="0" lang="zh-CN" alt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口崩片能弥补现有片剂的不足</a:t>
                </a: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6981989" y="1175046"/>
              <a:ext cx="8616237" cy="377559"/>
              <a:chOff x="6981989" y="1175046"/>
              <a:chExt cx="8616237" cy="377559"/>
            </a:xfrm>
          </p:grpSpPr>
          <p:sp>
            <p:nvSpPr>
              <p:cNvPr id="17" name="文本框 14"/>
              <p:cNvSpPr txBox="1"/>
              <p:nvPr/>
            </p:nvSpPr>
            <p:spPr>
              <a:xfrm>
                <a:off x="6981989" y="1219757"/>
                <a:ext cx="1758191" cy="332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申报类别</a:t>
                </a:r>
                <a:endPara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8" name="文本框 25"/>
              <p:cNvSpPr txBox="1"/>
              <p:nvPr/>
            </p:nvSpPr>
            <p:spPr>
              <a:xfrm>
                <a:off x="8958436" y="1175046"/>
                <a:ext cx="6639790" cy="363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申报基本目录及商保创新药目录</a:t>
                </a:r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8705405" y="968644"/>
              <a:ext cx="212840" cy="21566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rot="16200000" flipH="1">
              <a:off x="9433898" y="-807386"/>
              <a:ext cx="86130" cy="5105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 rot="16200000" flipH="1">
              <a:off x="9489442" y="-314755"/>
              <a:ext cx="86130" cy="5105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12939" y="232957"/>
            <a:ext cx="4146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药品基本信息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流程图: 离页连接符 2"/>
          <p:cNvSpPr/>
          <p:nvPr/>
        </p:nvSpPr>
        <p:spPr>
          <a:xfrm rot="16200000">
            <a:off x="470775" y="34925"/>
            <a:ext cx="665045" cy="1062450"/>
          </a:xfrm>
          <a:prstGeom prst="flowChartOffpage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638" y="255014"/>
            <a:ext cx="1526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082" y="232957"/>
            <a:ext cx="117362" cy="6650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134813" y="1046213"/>
            <a:ext cx="3920684" cy="5151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6204" y="3794999"/>
            <a:ext cx="3920684" cy="5151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158972" y="1046212"/>
            <a:ext cx="3920684" cy="4707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122113" y="1715066"/>
            <a:ext cx="3920684" cy="197062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9854" y="4463852"/>
            <a:ext cx="3920684" cy="197062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158972" y="1670649"/>
            <a:ext cx="3920684" cy="471322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268941" y="1119110"/>
            <a:ext cx="3773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未满足需求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b="1" u="sng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药物</a:t>
            </a:r>
            <a:r>
              <a:rPr lang="zh-CN" altLang="en-US" sz="1800" b="1" u="sng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吞咽困难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84" y="1244"/>
            <a:ext cx="1568764" cy="46166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134813" y="1886674"/>
            <a:ext cx="3796795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心衰患者</a:t>
            </a: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普通片</a:t>
            </a:r>
            <a:r>
              <a:rPr lang="zh-C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药物吞咽困难发生率：</a:t>
            </a:r>
            <a:r>
              <a:rPr lang="en-US" altLang="zh-CN" sz="1500" b="1" u="sng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15%-30%</a:t>
            </a:r>
            <a:r>
              <a:rPr lang="en-US" altLang="zh-CN" sz="1500" b="1" u="sng" baseline="30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1500" b="1" u="sng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1500" b="1" u="sng" baseline="300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普通片</a:t>
            </a:r>
            <a:r>
              <a:rPr lang="zh-C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药物吞咽困难导致</a:t>
            </a:r>
            <a:r>
              <a:rPr lang="en-US" altLang="zh-CN" sz="15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14%</a:t>
            </a:r>
            <a:r>
              <a:rPr lang="zh-C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的延迟剂量，</a:t>
            </a:r>
            <a:r>
              <a:rPr lang="en-US" altLang="zh-CN" sz="15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8%</a:t>
            </a:r>
            <a:r>
              <a:rPr lang="zh-C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会完全跳过用药，用药依从性风险增加</a:t>
            </a:r>
            <a:r>
              <a:rPr lang="en-US" altLang="zh-CN" sz="1500" b="1" u="sng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40%</a:t>
            </a:r>
            <a:r>
              <a:rPr lang="en-US" altLang="zh-CN" sz="1500" b="1" u="sng" baseline="30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1500" b="1" u="sng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1500" b="1" u="sng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35238" y="3871091"/>
            <a:ext cx="359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未满足需求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1800" b="1" u="sng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规格与需求不匹配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122113" y="3775387"/>
            <a:ext cx="3920684" cy="5151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4109413" y="4444240"/>
            <a:ext cx="3920684" cy="197062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4205441" y="3848284"/>
            <a:ext cx="3773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未满足需求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1800" b="1" u="sng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普通</a:t>
            </a:r>
            <a:r>
              <a:rPr lang="zh-CN" altLang="en-US" b="1" u="sng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片肝损伤风险高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8669950" y="1119110"/>
            <a:ext cx="2760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口崩片：匹配未满足需求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2413" y="4559574"/>
            <a:ext cx="3997797" cy="2162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说明书推荐老年患者起始剂量：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7.5mg/</a:t>
            </a: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天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，但当前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普通片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最小规格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只有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15mg/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片，</a:t>
            </a:r>
            <a:r>
              <a:rPr lang="zh-CN" altLang="en-US" sz="1500" b="1" u="sng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存在规格与临床实际需求不匹配、患者使用不便的问题。</a:t>
            </a:r>
            <a:endParaRPr lang="en-US" altLang="zh-CN" sz="1500" b="1" u="sng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紧急情况下（如急性低钠血症）</a:t>
            </a:r>
            <a:r>
              <a:rPr lang="zh-CN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普通片</a:t>
            </a:r>
            <a:r>
              <a:rPr lang="zh-C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给药依赖水源。</a:t>
            </a:r>
            <a:endParaRPr lang="en-US" altLang="zh-CN" sz="15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sz="1500" b="1" u="sng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192876" y="4774270"/>
            <a:ext cx="3738732" cy="1263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心衰患者合并肝功能损害：</a:t>
            </a:r>
            <a:r>
              <a:rPr lang="en-US" altLang="zh-CN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20%</a:t>
            </a: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住院心衰患者存在明显肝脏功能损害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托伐普坦代谢特性：</a:t>
            </a:r>
            <a:r>
              <a:rPr lang="zh-CN" altLang="zh-CN" sz="15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普通片</a:t>
            </a: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存在肝脏首过效应，增加肝脏负担</a:t>
            </a:r>
            <a:r>
              <a:rPr lang="en-US" altLang="zh-CN" sz="15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15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243230" y="1791496"/>
            <a:ext cx="3699646" cy="3860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口崩片在口腔快速崩解，无需吞咽，</a:t>
            </a: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适合心衰伴吞咽困难患者。</a:t>
            </a:r>
            <a:endParaRPr lang="en-US" altLang="zh-CN" sz="15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endParaRPr lang="en-US" altLang="zh-CN" sz="15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新增</a:t>
            </a: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7.5mg/</a:t>
            </a: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片规格，便于临床剂量滴定与调整。</a:t>
            </a:r>
            <a:endParaRPr lang="en-US" altLang="zh-CN" sz="15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endParaRPr lang="zh-CN" altLang="en-US" sz="15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口崩片舌下含服可经黏膜吸收，</a:t>
            </a: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减少肝脏首过效应和负荷</a:t>
            </a: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，更利于治疗。</a:t>
            </a:r>
            <a:endParaRPr lang="en-US" altLang="zh-CN" sz="15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endParaRPr lang="en-US" altLang="zh-CN" sz="15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口崩片对水源依赖性低，能在急性低钠血症等</a:t>
            </a: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紧急情况快速给药。</a:t>
            </a:r>
            <a:endParaRPr lang="zh-CN" altLang="en-US" sz="15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90432" y="1055284"/>
            <a:ext cx="3920684" cy="5151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84082" y="1724137"/>
            <a:ext cx="3920684" cy="197062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843188" y="1129272"/>
            <a:ext cx="2239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疾病基本情况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09530" y="1842293"/>
            <a:ext cx="3901586" cy="1436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我国心衰患病人数约 </a:t>
            </a:r>
            <a:r>
              <a:rPr lang="en-US" altLang="zh-CN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1210 </a:t>
            </a: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万，约 </a:t>
            </a:r>
            <a:r>
              <a:rPr lang="en-US" altLang="zh-CN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20% </a:t>
            </a: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会引发低钠血症。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住院心衰患者利尿剂使用率达 </a:t>
            </a:r>
            <a:r>
              <a:rPr lang="en-US" altLang="zh-CN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89.4%</a:t>
            </a: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，其中约 </a:t>
            </a:r>
            <a:r>
              <a:rPr lang="en-US" altLang="zh-CN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38% </a:t>
            </a: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常规利尿剂治疗效果不佳</a:t>
            </a:r>
            <a:r>
              <a:rPr lang="en-US" altLang="zh-CN" sz="15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1-2</a:t>
            </a: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15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6483268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资料来源：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美国急性失代偿性心衰国家注册研究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(ADHERE)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数据；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，中国心力衰竭基层诊疗与管理指南（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年）； 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Adult Patients with Difficulty Swallowing Oral Dosage Forms: A Systematic </a:t>
            </a:r>
            <a:r>
              <a:rPr lang="en-US" altLang="zh-CN" sz="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Review of the Quantitative Literature</a:t>
            </a:r>
            <a:r>
              <a:rPr lang="zh-CN" alt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sz="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4:</a:t>
            </a:r>
            <a:r>
              <a:rPr lang="en-US" altLang="zh-CN" sz="800" dirty="0">
                <a:solidFill>
                  <a:srgbClr val="1C1D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Identifying and addressing pill aversion in adults without physiological-related dysphagia: A narrative review</a:t>
            </a:r>
            <a:r>
              <a:rPr lang="zh-CN" altLang="en-US" sz="800" dirty="0">
                <a:solidFill>
                  <a:srgbClr val="1C1D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sz="800" dirty="0">
                <a:solidFill>
                  <a:srgbClr val="1C1D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800" dirty="0">
                <a:solidFill>
                  <a:srgbClr val="1C1D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肝功能</a:t>
            </a:r>
            <a:r>
              <a:rPr lang="en-US" altLang="zh-CN" sz="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Child-Turcotte-Pugh </a:t>
            </a:r>
            <a:r>
              <a:rPr lang="zh-CN" alt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评分在住院心力衰竭患者风险评估中的应用</a:t>
            </a:r>
            <a:r>
              <a:rPr lang="en-US" altLang="zh-CN" sz="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endParaRPr lang="zh-CN" altLang="en-US" sz="8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93" y="1075919"/>
            <a:ext cx="5222488" cy="32575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矩形 3"/>
          <p:cNvSpPr/>
          <p:nvPr/>
        </p:nvSpPr>
        <p:spPr>
          <a:xfrm>
            <a:off x="314223" y="232957"/>
            <a:ext cx="4146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有效性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流程图: 离页连接符 4"/>
          <p:cNvSpPr/>
          <p:nvPr/>
        </p:nvSpPr>
        <p:spPr>
          <a:xfrm rot="16200000">
            <a:off x="470775" y="34925"/>
            <a:ext cx="665045" cy="1062450"/>
          </a:xfrm>
          <a:prstGeom prst="flowChartOffpage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7638" y="255014"/>
            <a:ext cx="1526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4082" y="232957"/>
            <a:ext cx="117362" cy="6650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522493" y="4497391"/>
            <a:ext cx="5245519" cy="1895519"/>
          </a:xfrm>
          <a:prstGeom prst="roundRect">
            <a:avLst>
              <a:gd name="adj" fmla="val 712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22493" y="4497391"/>
            <a:ext cx="5245518" cy="1895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Meta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分析显示：</a:t>
            </a:r>
            <a:endParaRPr lang="en-US" altLang="zh-CN" sz="1600" b="1" dirty="0">
              <a:solidFill>
                <a:srgbClr val="1A171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1A171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托伐普坦在血钠水平、</a:t>
            </a:r>
            <a:r>
              <a:rPr lang="en-US" altLang="zh-CN" sz="1600" b="1" dirty="0">
                <a:solidFill>
                  <a:srgbClr val="1A171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LVEF</a:t>
            </a:r>
            <a:r>
              <a:rPr lang="zh-CN" altLang="en-US" sz="1600" b="1" dirty="0">
                <a:solidFill>
                  <a:srgbClr val="1A171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、尿量、肌酐水平等方面改善明显优于使用传统利尿剂的对照组，差异有统计学意义。托伐普坦可使心力衰竭合并利尿剂抵抗的患者得到更多的临床效益。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84" y="1244"/>
            <a:ext cx="1568764" cy="4616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-32656" y="6514812"/>
            <a:ext cx="122930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张亚同</a:t>
            </a:r>
            <a:r>
              <a:rPr lang="en-US" altLang="zh-CN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郑丽</a:t>
            </a:r>
            <a:r>
              <a:rPr lang="en-US" altLang="zh-CN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朱翊</a:t>
            </a:r>
            <a:r>
              <a:rPr lang="en-US" altLang="zh-CN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等</a:t>
            </a:r>
            <a:r>
              <a:rPr lang="en-US" altLang="zh-CN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zh-CN" altLang="en-US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托伐普坦治疗心力衰竭合并利尿剂抵抗疗效的</a:t>
            </a:r>
            <a:r>
              <a:rPr lang="en-US" altLang="zh-CN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Meta</a:t>
            </a:r>
            <a:r>
              <a:rPr lang="zh-CN" altLang="en-US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分析 </a:t>
            </a:r>
            <a:r>
              <a:rPr lang="en-US" altLang="zh-CN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[J]. </a:t>
            </a:r>
            <a:r>
              <a:rPr lang="zh-CN" altLang="en-US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临床药物治疗杂志</a:t>
            </a:r>
            <a:r>
              <a:rPr lang="en-US" altLang="zh-CN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zh-CN" altLang="en-US" sz="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zh-CN" altLang="en-US" sz="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Dasta JF, Sundar S, Chase S, Lingohr-Smith M, Lin J. Economic impact of tolvaptan treatment vs. fluid restriction based on real-world data among hospitalized patients with heart failure and hyponatremia. Hosp Pract (1995). 2018 Oct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l="3206" r="4414"/>
          <a:stretch>
            <a:fillRect/>
          </a:stretch>
        </p:blipFill>
        <p:spPr>
          <a:xfrm>
            <a:off x="5867401" y="1090558"/>
            <a:ext cx="6159280" cy="32329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矩形: 圆角 14"/>
          <p:cNvSpPr/>
          <p:nvPr/>
        </p:nvSpPr>
        <p:spPr>
          <a:xfrm>
            <a:off x="5867401" y="4497391"/>
            <a:ext cx="6159280" cy="1895519"/>
          </a:xfrm>
          <a:prstGeom prst="roundRect">
            <a:avLst>
              <a:gd name="adj" fmla="val 712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842554" y="4920290"/>
            <a:ext cx="6208974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美国的一项研究显示，托伐普坦相比于袢利尿剂</a:t>
            </a:r>
            <a:endParaRPr lang="en-US" altLang="zh-CN" sz="16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能缩短住院时间 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 d</a:t>
            </a:r>
            <a:r>
              <a:rPr lang="zh-CN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且平均每位患者节约 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3453 </a:t>
            </a:r>
            <a:r>
              <a:rPr lang="zh-CN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美元（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33%</a:t>
            </a:r>
            <a:r>
              <a:rPr lang="zh-CN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）的住院费用。</a:t>
            </a:r>
            <a:endParaRPr lang="en-US" altLang="zh-CN" sz="16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223" y="232957"/>
            <a:ext cx="4146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有效性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流程图: 离页连接符 2"/>
          <p:cNvSpPr/>
          <p:nvPr/>
        </p:nvSpPr>
        <p:spPr>
          <a:xfrm rot="16200000">
            <a:off x="470775" y="34925"/>
            <a:ext cx="665045" cy="1062450"/>
          </a:xfrm>
          <a:prstGeom prst="flowChartOffpage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638" y="255014"/>
            <a:ext cx="1526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en-US" altLang="zh-CN" sz="3600" b="1" kern="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082" y="232957"/>
            <a:ext cx="117362" cy="6650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84" y="1244"/>
            <a:ext cx="1568764" cy="461665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4522" y="3783972"/>
          <a:ext cx="12142956" cy="2692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7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3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12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临床指南</a:t>
                      </a: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诊疗规范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年份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推荐内容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《</a:t>
                      </a: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中国心力衰竭诊断和治疗指南</a:t>
                      </a: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2024》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1" i="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托伐普坦推荐用于常规利尿剂治疗效果不佳、有低钠血症或有肾功能损害倾向患者。（</a:t>
                      </a:r>
                      <a:r>
                        <a:rPr lang="en-US" altLang="zh-CN" sz="1200" b="1" i="0" dirty="0" err="1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Ⅱa</a:t>
                      </a:r>
                      <a:r>
                        <a:rPr lang="zh-CN" altLang="en-US" sz="1200" b="1" i="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200" b="1" i="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altLang="en-US" sz="1200" b="1" i="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200" b="1" i="0" dirty="0">
                        <a:solidFill>
                          <a:srgbClr val="231F2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《</a:t>
                      </a: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中国心力衰竭基层诊疗与管理指南 （</a:t>
                      </a: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年）</a:t>
                      </a: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》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i="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对于伴有低钠血症、顽固性水肿或常规利尿剂治疗效果不佳的患者可使用托伐普坦。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13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zh-CN" sz="1200" b="1" dirty="0">
                          <a:solidFill>
                            <a:srgbClr val="231F2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《</a:t>
                      </a:r>
                      <a:r>
                        <a:rPr lang="zh-CN" altLang="en-US" sz="1200" b="1" dirty="0">
                          <a:solidFill>
                            <a:srgbClr val="231F2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低钠血症的中国专家共识 </a:t>
                      </a:r>
                      <a:r>
                        <a:rPr lang="en-US" altLang="zh-CN" sz="1200" b="1" dirty="0">
                          <a:solidFill>
                            <a:srgbClr val="231F2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》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高容量或者正常容量低钠血症，包括心力衰竭和 </a:t>
                      </a:r>
                      <a:r>
                        <a:rPr lang="en-US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SIAD</a:t>
                      </a:r>
                      <a:r>
                        <a:rPr lang="zh-CN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，可考虑使用血管加压素</a:t>
                      </a:r>
                      <a:r>
                        <a:rPr lang="en-US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V2</a:t>
                      </a:r>
                      <a:r>
                        <a:rPr lang="zh-CN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受体拮抗剂治疗，过程中应从小剂量起始</a:t>
                      </a:r>
                      <a:r>
                        <a:rPr lang="zh-CN" altLang="en-US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。（</a:t>
                      </a:r>
                      <a:r>
                        <a:rPr lang="zh-CN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证据等级</a:t>
                      </a:r>
                      <a:r>
                        <a:rPr lang="en-US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zh-CN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１</a:t>
                      </a:r>
                      <a:r>
                        <a:rPr lang="en-US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；推荐强度</a:t>
                      </a:r>
                      <a:r>
                        <a:rPr lang="en-US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:A</a:t>
                      </a:r>
                      <a:r>
                        <a:rPr lang="zh-CN" altLang="en-US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《</a:t>
                      </a: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慢性心力衰竭加重患者的综合管理中国专家共识</a:t>
                      </a: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》 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推荐用于常规利尿剂治疗效果不佳、有低钠血症或有肾功能损害倾向患者（</a:t>
                      </a:r>
                      <a:r>
                        <a:rPr lang="en-US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Ⅱ a</a:t>
                      </a:r>
                      <a:r>
                        <a:rPr lang="zh-CN" altLang="en-US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altLang="en-US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）。</a:t>
                      </a:r>
                      <a:endParaRPr lang="en-US" altLang="zh-CN" sz="1200" b="1" i="0" kern="1200" dirty="0">
                        <a:solidFill>
                          <a:srgbClr val="231F2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09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《</a:t>
                      </a:r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中国心力衰竭患者离子管理专家共识</a:t>
                      </a: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》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zh-CN" altLang="en-US" sz="1200" b="1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  <a:endParaRPr lang="en-US" altLang="zh-CN" sz="1200" b="1" kern="120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EVEREST</a:t>
                      </a:r>
                      <a:r>
                        <a:rPr lang="zh-CN" altLang="en-US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研究发现心衰合并低钠血症患者长期应用托伐普坦能减少死亡率，</a:t>
                      </a:r>
                      <a:r>
                        <a:rPr lang="zh-CN" altLang="en-US" sz="1200" b="1" i="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使用时建议从低剂量开始滴定</a:t>
                      </a:r>
                      <a:r>
                        <a:rPr lang="zh-CN" altLang="en-US" sz="1200" b="1" i="0" kern="1200" dirty="0">
                          <a:solidFill>
                            <a:srgbClr val="231F2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38941" y="6642556"/>
            <a:ext cx="119905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资料来源：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、胡玲玲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任江华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托伐普坦与托拉塞米治疗慢性心衰急性发作的疗效比较 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[J]. 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西南国防医药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、魏宇淼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陈芬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杨仕俊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等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托伐普坦在重症心力衰竭容量控制及心衰症状改善中的疗效观察 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[J]. 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中国医院药学杂志</a:t>
            </a:r>
            <a:r>
              <a:rPr lang="en-US" altLang="zh-CN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zh-CN" altLang="en-US" sz="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en-US" altLang="zh-CN" sz="8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522" y="1058301"/>
            <a:ext cx="8705806" cy="51512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941" y="1152037"/>
            <a:ext cx="8641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托伐普坦治疗慢性心衰急性发作的效果更好，更有效去除体液储留</a:t>
            </a:r>
            <a:r>
              <a:rPr kumimoji="0" lang="en-US" altLang="zh-CN" sz="1600" b="1" i="0" u="none" strike="noStrike" kern="1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1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94955" y="1058301"/>
            <a:ext cx="3220259" cy="51512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54814" y="1137231"/>
            <a:ext cx="3030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托伐普坦提高心衰症状控制率</a:t>
            </a:r>
            <a:r>
              <a:rPr kumimoji="0" lang="en-US" altLang="zh-CN" sz="1600" b="1" i="0" u="none" strike="noStrike" kern="1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2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208" y="1604103"/>
            <a:ext cx="12107705" cy="20714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7638" y="221424"/>
            <a:ext cx="3999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有效性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流程图: 离页连接符 4"/>
          <p:cNvSpPr/>
          <p:nvPr/>
        </p:nvSpPr>
        <p:spPr>
          <a:xfrm rot="16200000">
            <a:off x="470775" y="34925"/>
            <a:ext cx="665045" cy="1062450"/>
          </a:xfrm>
          <a:prstGeom prst="flowChartOffpage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7638" y="255014"/>
            <a:ext cx="1526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4082" y="232957"/>
            <a:ext cx="117362" cy="6650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84" y="1244"/>
            <a:ext cx="1568764" cy="4616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082" y="6621045"/>
            <a:ext cx="115193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资料来源：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zh-CN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《托伐普坦片在中国健康人群的人体药动学研究》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、托伐普坦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口崩片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生物等效性（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）研究报告</a:t>
            </a:r>
            <a:endParaRPr kumimoji="0" lang="zh-CN" altLang="zh-C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2919" y="1529822"/>
            <a:ext cx="5764889" cy="315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空腹受试者给予受试制剂、参比制剂及普通片后药代动力学参数汇总表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872162" y="1529822"/>
            <a:ext cx="39211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15mg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规格自研制剂与参比制剂检测结果对比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30082" y="4051724"/>
            <a:ext cx="10931836" cy="17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kumimoji="0" lang="zh-CN" altLang="zh-CN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生物等效性研究结果</a:t>
            </a:r>
            <a:r>
              <a:rPr kumimoji="0" lang="zh-CN" altLang="en-US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显示</a:t>
            </a:r>
            <a:r>
              <a:rPr lang="zh-CN" altLang="en-US" b="1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：我司</a:t>
            </a:r>
            <a:r>
              <a:rPr kumimoji="0" lang="zh-CN" altLang="zh-CN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口崩片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max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1.67 h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AUC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854.69±481.06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ng.h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/mL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）；</a:t>
            </a:r>
            <a:r>
              <a:rPr kumimoji="0" lang="zh-CN" altLang="zh-CN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普通片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max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2.30 h</a:t>
            </a:r>
            <a:r>
              <a:rPr kumimoji="0" lang="zh-CN" altLang="zh-CN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AUC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758±217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ng.h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/mL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 ，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达峰时间</a:t>
            </a:r>
            <a:r>
              <a:rPr lang="zh-CN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缩短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27.4%</a:t>
            </a:r>
            <a:r>
              <a:rPr lang="zh-CN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生物利用度提高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12.6%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，生物利用度更高，起效更快</a:t>
            </a:r>
            <a:r>
              <a:rPr lang="zh-CN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kumimoji="0" lang="zh-CN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托伐普坦口崩片的崩解时间在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18~24</a:t>
            </a:r>
            <a:r>
              <a:rPr kumimoji="0" lang="zh-CN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秒</a:t>
            </a:r>
            <a:r>
              <a:rPr kumimoji="0" lang="zh-CN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，能实现快速崩解，无需水服，</a:t>
            </a:r>
            <a:r>
              <a:rPr kumimoji="0" lang="zh-CN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提高了吞咽困难患者用药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依从</a:t>
            </a:r>
            <a:r>
              <a:rPr kumimoji="0" lang="zh-CN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性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kumimoji="0" lang="zh-CN" altLang="zh-CN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46" y="1897916"/>
            <a:ext cx="5560034" cy="18472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513" y="1897916"/>
            <a:ext cx="5560034" cy="18472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223" y="232957"/>
            <a:ext cx="4146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安全性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流程图: 离页连接符 2"/>
          <p:cNvSpPr/>
          <p:nvPr/>
        </p:nvSpPr>
        <p:spPr>
          <a:xfrm rot="16200000">
            <a:off x="470775" y="34925"/>
            <a:ext cx="665045" cy="1062450"/>
          </a:xfrm>
          <a:prstGeom prst="flowChartOffpage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638" y="255014"/>
            <a:ext cx="1526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en-US" altLang="zh-CN" sz="3600" b="1" kern="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082" y="232957"/>
            <a:ext cx="117362" cy="6650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84" y="1244"/>
            <a:ext cx="1568764" cy="4616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3932" y="1618313"/>
            <a:ext cx="3314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药品说明书收载的安全性信息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207711" y="1497218"/>
            <a:ext cx="7475289" cy="458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常见的不良反应：口干、口渴、血钠升高、头晕以及尿频等</a:t>
            </a:r>
            <a:r>
              <a:rPr lang="en-US" altLang="zh-CN" sz="1800" b="1" kern="1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1800" b="1" kern="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5159" y="4303818"/>
            <a:ext cx="3812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国内外应用多年，安全性证据明确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4326047" y="4221907"/>
            <a:ext cx="7475289" cy="2120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未获知任何国家药监发布的关于托伐普坦片的安全性警告</a:t>
            </a:r>
            <a:r>
              <a:rPr lang="en-US" altLang="zh-CN" b="1" kern="1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b="1" kern="1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目前国内有托伐普坦普通片上市，在国内适应症患者群体中的安全性和有效性明确。口崩片的有效成分、适应症和用法用量与普通片相同。</a:t>
            </a:r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托伐普坦口崩片首次于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2019</a:t>
            </a:r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年在日本上市，目前在日本使用人数已超过普通片。</a:t>
            </a:r>
            <a:endParaRPr lang="en-US" altLang="zh-CN" b="1" kern="1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387637" y="1497218"/>
            <a:ext cx="11288486" cy="2510132"/>
          </a:xfrm>
          <a:prstGeom prst="roundRect">
            <a:avLst>
              <a:gd name="adj" fmla="val 1160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>
            <a:off x="387637" y="4145706"/>
            <a:ext cx="11288486" cy="2230242"/>
          </a:xfrm>
          <a:prstGeom prst="roundRect">
            <a:avLst>
              <a:gd name="adj" fmla="val 712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0524" y="6557173"/>
            <a:ext cx="121762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资料来源：</a:t>
            </a:r>
            <a:r>
              <a:rPr lang="en-US" altLang="zh-CN" sz="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、托伐普坦口崩片说明书；</a:t>
            </a:r>
            <a:r>
              <a:rPr lang="en-US" altLang="zh-CN" sz="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国家药品监督管理局；</a:t>
            </a:r>
            <a:r>
              <a:rPr lang="en-US" altLang="zh-CN" sz="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、欧盟药品管理局；</a:t>
            </a:r>
            <a:r>
              <a:rPr lang="en-US" altLang="zh-CN" sz="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、美国食品药品监督管理局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1299" y="1976887"/>
            <a:ext cx="3731307" cy="170297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336256" y="3670319"/>
            <a:ext cx="253880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5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发生率≥</a:t>
            </a:r>
            <a:r>
              <a:rPr lang="en-US" altLang="zh-CN" sz="15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3%</a:t>
            </a:r>
            <a:r>
              <a:rPr lang="zh-CN" altLang="en-US" sz="15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的不良反应</a:t>
            </a:r>
            <a:endParaRPr lang="zh-CN" alt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638" y="255014"/>
            <a:ext cx="4146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创新性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流程图: 离页连接符 2"/>
          <p:cNvSpPr/>
          <p:nvPr/>
        </p:nvSpPr>
        <p:spPr>
          <a:xfrm rot="16200000">
            <a:off x="470775" y="34925"/>
            <a:ext cx="665045" cy="1062450"/>
          </a:xfrm>
          <a:prstGeom prst="flowChartOffpage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638" y="255014"/>
            <a:ext cx="1526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082" y="232957"/>
            <a:ext cx="117362" cy="6650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84" y="1244"/>
            <a:ext cx="1568764" cy="46166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52544" y="1402440"/>
            <a:ext cx="7208098" cy="5151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01251" y="1492804"/>
            <a:ext cx="4159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托伐普坦口崩片的创新性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05202" y="1402440"/>
            <a:ext cx="3920684" cy="5151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39330" y="1475337"/>
            <a:ext cx="3773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患者获益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39843" y="2071293"/>
            <a:ext cx="11573343" cy="1181914"/>
            <a:chOff x="125243" y="1877476"/>
            <a:chExt cx="11573343" cy="1181914"/>
          </a:xfrm>
        </p:grpSpPr>
        <p:sp>
          <p:nvSpPr>
            <p:cNvPr id="8" name="矩形 7"/>
            <p:cNvSpPr/>
            <p:nvPr/>
          </p:nvSpPr>
          <p:spPr>
            <a:xfrm>
              <a:off x="125243" y="1877476"/>
              <a:ext cx="7220799" cy="8983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777902" y="1877476"/>
              <a:ext cx="3920684" cy="8983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854084" y="1896571"/>
              <a:ext cx="3733872" cy="11628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满足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心衰伴吞咽困难患者的用药需求，提高用药安全。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216043" y="1847180"/>
            <a:ext cx="693019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口崩片的</a:t>
            </a:r>
            <a:r>
              <a:rPr lang="zh-CN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崩解时间在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18~24</a:t>
            </a:r>
            <a:r>
              <a:rPr lang="zh-CN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秒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在口腔内无需水即可快速崩解，无需吞咽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39843" y="3142656"/>
            <a:ext cx="12120505" cy="898382"/>
            <a:chOff x="125243" y="2979808"/>
            <a:chExt cx="12120505" cy="898382"/>
          </a:xfrm>
        </p:grpSpPr>
        <p:sp>
          <p:nvSpPr>
            <p:cNvPr id="20" name="矩形 19"/>
            <p:cNvSpPr/>
            <p:nvPr/>
          </p:nvSpPr>
          <p:spPr>
            <a:xfrm>
              <a:off x="125243" y="2979809"/>
              <a:ext cx="7220799" cy="8983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01444" y="2979809"/>
              <a:ext cx="7322478" cy="787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zh-CN" altLang="en-US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口崩片部分通过黏膜吸收，</a:t>
              </a:r>
              <a:r>
                <a:rPr lang="zh-CN" alt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生物利用度更高（提高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12.6%</a:t>
              </a:r>
              <a:r>
                <a:rPr lang="zh-CN" alt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），</a:t>
              </a:r>
              <a:r>
                <a:rPr lang="zh-CN" alt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减少肝脏首过效应的影响。</a:t>
              </a:r>
              <a:endPara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7777902" y="2979808"/>
              <a:ext cx="3920684" cy="8983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848483" y="3212869"/>
              <a:ext cx="4397265" cy="418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降低</a:t>
              </a:r>
              <a:r>
                <a:rPr lang="zh-CN" alt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患者的肝脏负担</a:t>
              </a:r>
              <a:endPara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52544" y="4185574"/>
            <a:ext cx="11584169" cy="908592"/>
            <a:chOff x="137944" y="4082140"/>
            <a:chExt cx="11584169" cy="908592"/>
          </a:xfrm>
        </p:grpSpPr>
        <p:sp>
          <p:nvSpPr>
            <p:cNvPr id="23" name="矩形 22"/>
            <p:cNvSpPr/>
            <p:nvPr/>
          </p:nvSpPr>
          <p:spPr>
            <a:xfrm>
              <a:off x="137944" y="4092351"/>
              <a:ext cx="7220799" cy="8983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14144" y="4092351"/>
              <a:ext cx="7131898" cy="787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ü"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普通片规格为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15mg/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片，患者使用不便（为避免高钠血症风险，老年患者建议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7.5mg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开始服用）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，口崩片规格为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7.5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、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15mg/</a:t>
              </a:r>
              <a:r>
                <a:rPr lang="zh-CN" alt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片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，满足不同群体需求。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801429" y="4082140"/>
              <a:ext cx="3920684" cy="8983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848483" y="4093026"/>
              <a:ext cx="3733872" cy="787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肝损伤及老年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患者用药更方便、更准确，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避免过量用药导致风险。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146193" y="5271186"/>
            <a:ext cx="7220799" cy="8983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52544" y="5455560"/>
            <a:ext cx="7208098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口崩片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达峰时间为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1.67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小时，</a:t>
            </a:r>
            <a:r>
              <a:rPr lang="zh-CN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比普通片缩短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27.4%</a:t>
            </a:r>
            <a:r>
              <a:rPr lang="zh-CN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起效速度快于普通片剂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792502" y="5271187"/>
            <a:ext cx="3920684" cy="89838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917558" y="5318696"/>
            <a:ext cx="3795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药物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能够更快、更有效地达到治疗浓度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，患者用药后能更快缓解症状。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223" y="232957"/>
            <a:ext cx="4146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公平性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流程图: 离页连接符 2"/>
          <p:cNvSpPr/>
          <p:nvPr/>
        </p:nvSpPr>
        <p:spPr>
          <a:xfrm rot="16200000">
            <a:off x="470775" y="34925"/>
            <a:ext cx="665045" cy="1062450"/>
          </a:xfrm>
          <a:prstGeom prst="flowChartOffpage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638" y="255014"/>
            <a:ext cx="1526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05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082" y="232957"/>
            <a:ext cx="117362" cy="6650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84" y="1244"/>
            <a:ext cx="1568764" cy="4616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1171" y="1638558"/>
            <a:ext cx="5108122" cy="1661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15%-30%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（超过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180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万）心衰患者存在吞咽困难且误吸肺炎占死亡原因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10-20%</a:t>
            </a:r>
            <a:r>
              <a:rPr lang="zh-CN" altLang="en-US" sz="1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普通片已经进入医保，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口崩片以比普通片更低的价格进入医保能更好的满足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心衰伴吞咽困难患者的治疗需求，对于这一群体更能体现公平性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原则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587828" y="1567981"/>
            <a:ext cx="5192485" cy="1940256"/>
          </a:xfrm>
          <a:prstGeom prst="roundRect">
            <a:avLst>
              <a:gd name="adj" fmla="val 1160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48491" y="1155104"/>
            <a:ext cx="32711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所治疗疾病对公共健康的影响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247965" y="1619527"/>
            <a:ext cx="5103111" cy="1895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口崩片服用方便（无需用水）、更适合老人或合并卒中、阿尔茨海默病、精神疾病等患者以及无法获取水或紧急情况下（如急性低钠血症）等人群及场景的需求。纳⼊医保后可以很好地弥补这⼀⽬录空⽩，能够更好满足患者的临床实际需求。</a:t>
            </a:r>
            <a:endParaRPr lang="zh-CN" altLang="zh-CN" sz="1600" b="1" kern="1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6158591" y="1567981"/>
            <a:ext cx="5192485" cy="1940256"/>
          </a:xfrm>
          <a:prstGeom prst="roundRect">
            <a:avLst>
              <a:gd name="adj" fmla="val 1160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119254" y="1155104"/>
            <a:ext cx="32711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弥补药品目录短板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548491" y="3586843"/>
            <a:ext cx="32711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符合“保基本”原则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203276" y="3990795"/>
            <a:ext cx="5103111" cy="1895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患者服药简单，自行给药无需依赖医务人员；</a:t>
            </a:r>
            <a:endParaRPr kumimoji="0" lang="en-US" altLang="zh-CN" sz="1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滥用风险低：适应症和用法用量明确；</a:t>
            </a:r>
            <a:endParaRPr kumimoji="0" lang="en-US" altLang="zh-CN" sz="1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普通片最小规格为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15mg/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片，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7.5mg/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片用量需求的患者需要掰片，存在用药剂量不准确风险。口崩片新增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7.5mg/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片规格</a:t>
            </a:r>
            <a:r>
              <a:rPr lang="zh-CN" altLang="en-US" sz="1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，避免大剂量造成用药风险。</a:t>
            </a:r>
            <a:endParaRPr lang="en-US" altLang="zh-CN" sz="1600" b="1" kern="1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127416" y="3586843"/>
            <a:ext cx="32711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便于临床管理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9945" y="4044585"/>
            <a:ext cx="4924789" cy="1895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zh-CN" sz="1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托伐普坦</a:t>
            </a:r>
            <a:r>
              <a:rPr lang="zh-CN" altLang="en-US" sz="1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zh-CN" sz="1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认可度高，用法用量明确</a:t>
            </a:r>
            <a:r>
              <a:rPr lang="zh-CN" altLang="en-US" sz="1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zh-CN" sz="1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适合基层医疗机构用药</a:t>
            </a:r>
            <a:r>
              <a:rPr lang="zh-CN" altLang="en-US" sz="1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口崩片在保持疗效的同时减少不良反应的发生，依从性更好，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具有经济学优势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能更好保障参保人员的基本医疗需求，减少医保资金的支出，符合“保基本”原则。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566808" y="3999720"/>
            <a:ext cx="5192485" cy="1940256"/>
          </a:xfrm>
          <a:prstGeom prst="roundRect">
            <a:avLst>
              <a:gd name="adj" fmla="val 1160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6158591" y="3999720"/>
            <a:ext cx="5192485" cy="1940256"/>
          </a:xfrm>
          <a:prstGeom prst="roundRect">
            <a:avLst>
              <a:gd name="adj" fmla="val 1160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1974</Words>
  <Application>Microsoft Office PowerPoint</Application>
  <PresentationFormat>宽屏</PresentationFormat>
  <Paragraphs>141</Paragraphs>
  <Slides>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8" baseType="lpstr">
      <vt:lpstr>Inter</vt:lpstr>
      <vt:lpstr>PingFang SC</vt:lpstr>
      <vt:lpstr>等线</vt:lpstr>
      <vt:lpstr>等线 Light</vt:lpstr>
      <vt:lpstr>微软雅黑</vt:lpstr>
      <vt:lpstr>Arial</vt:lpstr>
      <vt:lpstr>Times New Roman</vt:lpstr>
      <vt:lpstr>Wingdings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伟华 林</dc:creator>
  <cp:lastModifiedBy>伟华 林</cp:lastModifiedBy>
  <cp:revision>132</cp:revision>
  <dcterms:created xsi:type="dcterms:W3CDTF">2025-06-24T03:37:00Z</dcterms:created>
  <dcterms:modified xsi:type="dcterms:W3CDTF">2026-06-10T05:41:04Z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89F7B9DF12CC4212B317F13C225CCE46_13</vt:lpwstr>
  </property>
</Properties>
</file>