
<file path=[Content_Types].xml><?xml version="1.0" encoding="utf-8"?>
<Types xmlns="http://schemas.openxmlformats.org/package/2006/content-types">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22.svg" ContentType="image/svg+xml"/>
  <Override PartName="/ppt/media/image24.svg" ContentType="image/svg+xml"/>
  <Override PartName="/ppt/media/image28.svg" ContentType="image/svg+xml"/>
  <Override PartName="/ppt/media/image31.svg" ContentType="image/svg+xml"/>
  <Override PartName="/ppt/media/image36.svg" ContentType="image/svg+xml"/>
  <Override PartName="/ppt/media/image3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7"/>
  </p:notesMasterIdLst>
  <p:handoutMasterIdLst>
    <p:handoutMasterId r:id="rId16"/>
  </p:handoutMasterIdLst>
  <p:sldIdLst>
    <p:sldId id="256" r:id="rId4"/>
    <p:sldId id="257" r:id="rId5"/>
    <p:sldId id="272" r:id="rId6"/>
    <p:sldId id="273" r:id="rId8"/>
    <p:sldId id="260" r:id="rId9"/>
    <p:sldId id="265" r:id="rId10"/>
    <p:sldId id="264" r:id="rId11"/>
    <p:sldId id="271" r:id="rId12"/>
    <p:sldId id="267" r:id="rId13"/>
    <p:sldId id="268" r:id="rId14"/>
    <p:sldId id="274"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姜 锴" initials="姜" lastIdx="0" clrIdx="0"/>
  <p:cmAuthor id="2" name="作成者" initials="A" lastIdx="0" clrIdx="1"/>
  <p:cmAuthor id="3" name="Administrator" initials="A" lastIdx="0" clrIdx="2"/>
  <p:cmAuthor id="4" name="Microsoft office" initials="X"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72AA"/>
    <a:srgbClr val="005096"/>
    <a:srgbClr val="055398"/>
    <a:srgbClr val="105B9D"/>
    <a:srgbClr val="3071A9"/>
    <a:srgbClr val="407CB0"/>
    <a:srgbClr val="6D9BC2"/>
    <a:srgbClr val="F6865B"/>
    <a:srgbClr val="2267A3"/>
    <a:srgbClr val="75A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5E7095C-41E7-4525-8BEF-8CE73474A1E5}" styleName="补充样式8 19 2">
    <a:wholeTbl>
      <a:tcTxStyle>
        <a:fontRef idx="none">
          <a:srgbClr val="000000"/>
        </a:fontRef>
      </a:tcTxStyle>
      <a:tcStyle>
        <a:tcBdr>
          <a:left>
            <a:ln w="9525" cmpd="sng">
              <a:solidFill>
                <a:srgbClr val="2267A3"/>
              </a:solidFill>
              <a:prstDash val="solid"/>
            </a:ln>
          </a:left>
          <a:right>
            <a:ln w="9525" cmpd="sng">
              <a:solidFill>
                <a:srgbClr val="2267A3"/>
              </a:solidFill>
              <a:prstDash val="solid"/>
            </a:ln>
          </a:right>
          <a:top>
            <a:ln w="9525" cmpd="sng">
              <a:solidFill>
                <a:srgbClr val="2267A3"/>
              </a:solidFill>
              <a:prstDash val="solid"/>
            </a:ln>
          </a:top>
          <a:bottom>
            <a:ln w="9525" cmpd="sng">
              <a:solidFill>
                <a:srgbClr val="2267A3"/>
              </a:solidFill>
              <a:prstDash val="solid"/>
            </a:ln>
          </a:bottom>
          <a:insideH>
            <a:ln w="9525" cmpd="sng">
              <a:solidFill>
                <a:srgbClr val="2267A3">
                  <a:lumMod val="30000"/>
                  <a:lumOff val="70000"/>
                </a:srgbClr>
              </a:solidFill>
              <a:prstDash val="solid"/>
            </a:ln>
          </a:insideH>
          <a:insideV>
            <a:ln>
              <a:noFill/>
            </a:ln>
          </a:insideV>
        </a:tcBdr>
        <a:fill>
          <a:solidFill>
            <a:srgbClr val="FFFFFF"/>
          </a:solidFill>
        </a:fill>
      </a:tcStyle>
    </a:wholeTbl>
    <a:band1H>
      <a:tcStyle>
        <a:tcBdr/>
        <a:fill>
          <a:solidFill>
            <a:srgbClr val="2267A3">
              <a:lumMod val="10000"/>
              <a:lumOff val="90000"/>
            </a:srgbClr>
          </a:solidFill>
        </a:fill>
      </a:tcStyle>
    </a:band1H>
    <a:band1V>
      <a:tcStyle>
        <a:tcBdr/>
        <a:fill>
          <a:solidFill>
            <a:srgbClr val="2267A3">
              <a:lumMod val="10000"/>
              <a:lumOff val="90000"/>
            </a:srgbClr>
          </a:solidFill>
        </a:fill>
      </a:tcStyle>
    </a:band1V>
    <a:firstCol>
      <a:tcTxStyle b="on">
        <a:fontRef idx="none">
          <a:srgbClr val="FFFFFF"/>
        </a:fontRef>
      </a:tcTxStyle>
      <a:tcStyle>
        <a:tcBdr>
          <a:left>
            <a:ln w="9525" cmpd="sng">
              <a:solidFill>
                <a:srgbClr val="2267A3"/>
              </a:solidFill>
              <a:prstDash val="solid"/>
            </a:ln>
          </a:left>
          <a:right>
            <a:ln w="9525" cmpd="sng">
              <a:solidFill>
                <a:srgbClr val="2267A3"/>
              </a:solidFill>
              <a:prstDash val="solid"/>
            </a:ln>
          </a:right>
          <a:top>
            <a:ln w="9525" cmpd="sng">
              <a:solidFill>
                <a:srgbClr val="2267A3"/>
              </a:solidFill>
              <a:prstDash val="solid"/>
            </a:ln>
          </a:top>
          <a:bottom>
            <a:ln w="9525" cmpd="sng">
              <a:solidFill>
                <a:srgbClr val="2267A3"/>
              </a:solidFill>
              <a:prstDash val="solid"/>
            </a:ln>
          </a:bottom>
          <a:insideH>
            <a:ln w="9525" cmpd="sng">
              <a:solidFill>
                <a:schemeClr val="bg1">
                  <a:lumMod val="92000"/>
                </a:schemeClr>
              </a:solidFill>
              <a:prstDash val="solid"/>
            </a:ln>
          </a:insideH>
          <a:insideV>
            <a:ln>
              <a:noFill/>
            </a:ln>
          </a:insideV>
        </a:tcBdr>
        <a:fill>
          <a:solidFill>
            <a:srgbClr val="2267A3"/>
          </a:solidFill>
        </a:fill>
      </a:tcStyle>
    </a:firstCo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47.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baseline="0">
                <a:solidFill>
                  <a:schemeClr val="tx1">
                    <a:lumMod val="75000"/>
                    <a:lumOff val="25000"/>
                  </a:schemeClr>
                </a:solidFill>
                <a:latin typeface="+mn-lt"/>
                <a:ea typeface="+mn-ea"/>
                <a:cs typeface="+mn-cs"/>
              </a:defRPr>
            </a:pPr>
            <a:r>
              <a:rPr sz="1440"/>
              <a:t>有效率</a:t>
            </a:r>
            <a:endParaRPr sz="1440"/>
          </a:p>
        </c:rich>
      </c:tx>
      <c:layout>
        <c:manualLayout>
          <c:xMode val="edge"/>
          <c:yMode val="edge"/>
          <c:x val="0.442438028038251"/>
          <c:y val="0.015875561257216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头孢地尼</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有效率</c:v>
                </c:pt>
              </c:strCache>
            </c:strRef>
          </c:cat>
          <c:val>
            <c:numRef>
              <c:f>Sheet1!$B$2</c:f>
              <c:numCache>
                <c:formatCode>0.00%</c:formatCode>
                <c:ptCount val="1"/>
                <c:pt idx="0">
                  <c:v>0.975</c:v>
                </c:pt>
              </c:numCache>
            </c:numRef>
          </c:val>
        </c:ser>
        <c:ser>
          <c:idx val="1"/>
          <c:order val="1"/>
          <c:tx>
            <c:strRef>
              <c:f>Sheet1!$C$1</c:f>
              <c:strCache>
                <c:ptCount val="1"/>
                <c:pt idx="0">
                  <c:v>阿莫西林克拉维酸钾</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有效率</c:v>
                </c:pt>
              </c:strCache>
            </c:strRef>
          </c:cat>
          <c:val>
            <c:numRef>
              <c:f>Sheet1!$C$2</c:f>
              <c:numCache>
                <c:formatCode>0%</c:formatCode>
                <c:ptCount val="1"/>
                <c:pt idx="0">
                  <c:v>0.8</c:v>
                </c:pt>
              </c:numCache>
            </c:numRef>
          </c:val>
        </c:ser>
        <c:dLbls>
          <c:showLegendKey val="0"/>
          <c:showVal val="1"/>
          <c:showCatName val="0"/>
          <c:showSerName val="0"/>
          <c:showPercent val="0"/>
          <c:showBubbleSize val="0"/>
        </c:dLbls>
        <c:gapWidth val="246"/>
        <c:overlap val="-28"/>
        <c:axId val="907307383"/>
        <c:axId val="274443901"/>
      </c:barChart>
      <c:catAx>
        <c:axId val="907307383"/>
        <c:scaling>
          <c:orientation val="minMax"/>
        </c:scaling>
        <c:delete val="1"/>
        <c:axPos val="b"/>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274443901"/>
        <c:crosses val="autoZero"/>
        <c:auto val="1"/>
        <c:lblAlgn val="ctr"/>
        <c:lblOffset val="100"/>
        <c:noMultiLvlLbl val="0"/>
      </c:catAx>
      <c:valAx>
        <c:axId val="274443901"/>
        <c:scaling>
          <c:orientation val="minMax"/>
        </c:scaling>
        <c:delete val="0"/>
        <c:axPos val="l"/>
        <c:majorGridlines>
          <c:spPr>
            <a:ln w="9525" cap="flat" cmpd="sng" algn="ctr">
              <a:solidFill>
                <a:schemeClr val="lt1">
                  <a:lumMod val="90200"/>
                </a:schemeClr>
              </a:solidFill>
              <a:round/>
            </a:ln>
            <a:effectLst/>
          </c:spPr>
        </c:majorGridlines>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90730738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219387006892506"/>
          <c:y val="0.659882406151063"/>
        </c:manualLayout>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ea76987-e6bf-45b5-9eed-6ae4445c01a2}"/>
      </c:ext>
    </c:extLst>
  </c:chart>
  <c:spPr>
    <a:noFill/>
    <a:ln>
      <a:noFill/>
    </a:ln>
    <a:effectLst/>
  </c:spPr>
  <c:txPr>
    <a:bodyPr/>
    <a:lstStyle/>
    <a:p>
      <a:pPr>
        <a:defRPr lang="zh-CN" sz="12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baseline="0">
                <a:solidFill>
                  <a:schemeClr val="tx1">
                    <a:lumMod val="75000"/>
                    <a:lumOff val="25000"/>
                  </a:schemeClr>
                </a:solidFill>
                <a:latin typeface="+mn-lt"/>
                <a:ea typeface="+mn-ea"/>
                <a:cs typeface="+mn-cs"/>
              </a:defRPr>
            </a:pPr>
            <a:r>
              <a:rPr sz="1440"/>
              <a:t>有效率</a:t>
            </a:r>
            <a:endParaRPr sz="1440"/>
          </a:p>
        </c:rich>
      </c:tx>
      <c:layout>
        <c:manualLayout>
          <c:xMode val="edge"/>
          <c:yMode val="edge"/>
          <c:x val="0.442438028038251"/>
          <c:y val="0.015875561257216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头孢地尼</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有效率</c:v>
                </c:pt>
              </c:strCache>
            </c:strRef>
          </c:cat>
          <c:val>
            <c:numRef>
              <c:f>Sheet1!$B$2</c:f>
              <c:numCache>
                <c:formatCode>0.00%</c:formatCode>
                <c:ptCount val="1"/>
                <c:pt idx="0">
                  <c:v>0.927</c:v>
                </c:pt>
              </c:numCache>
            </c:numRef>
          </c:val>
        </c:ser>
        <c:ser>
          <c:idx val="1"/>
          <c:order val="1"/>
          <c:tx>
            <c:strRef>
              <c:f>Sheet1!$C$1</c:f>
              <c:strCache>
                <c:ptCount val="1"/>
                <c:pt idx="0">
                  <c:v>头孢呋辛酯</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有效率</c:v>
                </c:pt>
              </c:strCache>
            </c:strRef>
          </c:cat>
          <c:val>
            <c:numRef>
              <c:f>Sheet1!$C$2</c:f>
              <c:numCache>
                <c:formatCode>0.00%</c:formatCode>
                <c:ptCount val="1"/>
                <c:pt idx="0">
                  <c:v>0.727</c:v>
                </c:pt>
              </c:numCache>
            </c:numRef>
          </c:val>
        </c:ser>
        <c:dLbls>
          <c:showLegendKey val="0"/>
          <c:showVal val="1"/>
          <c:showCatName val="0"/>
          <c:showSerName val="0"/>
          <c:showPercent val="0"/>
          <c:showBubbleSize val="0"/>
        </c:dLbls>
        <c:gapWidth val="246"/>
        <c:overlap val="-28"/>
        <c:axId val="907307383"/>
        <c:axId val="274443901"/>
      </c:barChart>
      <c:catAx>
        <c:axId val="907307383"/>
        <c:scaling>
          <c:orientation val="minMax"/>
        </c:scaling>
        <c:delete val="1"/>
        <c:axPos val="b"/>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274443901"/>
        <c:crosses val="autoZero"/>
        <c:auto val="1"/>
        <c:lblAlgn val="ctr"/>
        <c:lblOffset val="100"/>
        <c:noMultiLvlLbl val="0"/>
      </c:catAx>
      <c:valAx>
        <c:axId val="274443901"/>
        <c:scaling>
          <c:orientation val="minMax"/>
        </c:scaling>
        <c:delete val="0"/>
        <c:axPos val="l"/>
        <c:majorGridlines>
          <c:spPr>
            <a:ln w="9525" cap="flat" cmpd="sng" algn="ctr">
              <a:solidFill>
                <a:schemeClr val="lt1">
                  <a:lumMod val="90200"/>
                </a:schemeClr>
              </a:solidFill>
              <a:round/>
            </a:ln>
            <a:effectLst/>
          </c:spPr>
        </c:majorGridlines>
        <c:numFmt formatCode="0%" sourceLinked="0"/>
        <c:majorTickMark val="out"/>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90730738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340959084909811"/>
          <c:y val="0.659882406151063"/>
        </c:manualLayout>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ea76987-e6bf-45b5-9eed-6ae4445c01a2}"/>
      </c:ext>
    </c:extLst>
  </c:chart>
  <c:spPr>
    <a:noFill/>
    <a:ln>
      <a:noFill/>
    </a:ln>
    <a:effectLst/>
  </c:spPr>
  <c:txPr>
    <a:bodyPr/>
    <a:lstStyle/>
    <a:p>
      <a:pPr>
        <a:defRPr lang="zh-CN" sz="12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baseline="0">
                <a:solidFill>
                  <a:schemeClr val="tx1">
                    <a:lumMod val="75000"/>
                    <a:lumOff val="25000"/>
                  </a:schemeClr>
                </a:solidFill>
                <a:latin typeface="+mn-lt"/>
                <a:ea typeface="+mn-ea"/>
                <a:cs typeface="+mn-cs"/>
              </a:defRPr>
            </a:pPr>
            <a:r>
              <a:rPr sz="1440"/>
              <a:t>有效率</a:t>
            </a:r>
            <a:endParaRPr sz="1440"/>
          </a:p>
        </c:rich>
      </c:tx>
      <c:layout/>
      <c:overlay val="0"/>
      <c:spPr>
        <a:noFill/>
        <a:ln>
          <a:noFill/>
        </a:ln>
        <a:effectLst/>
      </c:spPr>
    </c:title>
    <c:autoTitleDeleted val="0"/>
    <c:plotArea>
      <c:layout>
        <c:manualLayout>
          <c:layoutTarget val="inner"/>
          <c:xMode val="edge"/>
          <c:yMode val="edge"/>
          <c:x val="0.0245016148791625"/>
          <c:y val="0.39196746314184"/>
          <c:w val="0.950996770241675"/>
          <c:h val="0.434163701067616"/>
        </c:manualLayout>
      </c:layout>
      <c:barChart>
        <c:barDir val="col"/>
        <c:grouping val="clustered"/>
        <c:varyColors val="0"/>
        <c:ser>
          <c:idx val="0"/>
          <c:order val="0"/>
          <c:tx>
            <c:strRef>
              <c:f>Sheet1!$B$1</c:f>
              <c:strCache>
                <c:ptCount val="1"/>
                <c:pt idx="0">
                  <c:v>头孢地尼</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有效率</c:v>
                </c:pt>
              </c:strCache>
            </c:strRef>
          </c:cat>
          <c:val>
            <c:numRef>
              <c:f>Sheet1!$B$2</c:f>
              <c:numCache>
                <c:formatCode>0.0%</c:formatCode>
                <c:ptCount val="1"/>
                <c:pt idx="0">
                  <c:v>0.944</c:v>
                </c:pt>
              </c:numCache>
            </c:numRef>
          </c:val>
        </c:ser>
        <c:ser>
          <c:idx val="1"/>
          <c:order val="1"/>
          <c:tx>
            <c:strRef>
              <c:f>Sheet1!$C$1</c:f>
              <c:strCache>
                <c:ptCount val="1"/>
                <c:pt idx="0">
                  <c:v>头孢特仑酯</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有效率</c:v>
                </c:pt>
              </c:strCache>
            </c:strRef>
          </c:cat>
          <c:val>
            <c:numRef>
              <c:f>Sheet1!$C$2</c:f>
              <c:numCache>
                <c:formatCode>0.0%</c:formatCode>
                <c:ptCount val="1"/>
                <c:pt idx="0">
                  <c:v>0.889</c:v>
                </c:pt>
              </c:numCache>
            </c:numRef>
          </c:val>
        </c:ser>
        <c:dLbls>
          <c:showLegendKey val="0"/>
          <c:showVal val="1"/>
          <c:showCatName val="0"/>
          <c:showSerName val="0"/>
          <c:showPercent val="0"/>
          <c:showBubbleSize val="0"/>
        </c:dLbls>
        <c:gapWidth val="246"/>
        <c:overlap val="-28"/>
        <c:axId val="144572674"/>
        <c:axId val="150402815"/>
      </c:barChart>
      <c:catAx>
        <c:axId val="144572674"/>
        <c:scaling>
          <c:orientation val="minMax"/>
        </c:scaling>
        <c:delete val="1"/>
        <c:axPos val="b"/>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50402815"/>
        <c:crosses val="autoZero"/>
        <c:auto val="1"/>
        <c:lblAlgn val="ctr"/>
        <c:lblOffset val="100"/>
        <c:noMultiLvlLbl val="0"/>
      </c:catAx>
      <c:valAx>
        <c:axId val="150402815"/>
        <c:scaling>
          <c:orientation val="minMax"/>
        </c:scaling>
        <c:delete val="1"/>
        <c:axPos val="l"/>
        <c:majorGridlines>
          <c:spPr>
            <a:ln w="9525" cap="flat" cmpd="sng" algn="ctr">
              <a:solidFill>
                <a:schemeClr val="lt1">
                  <a:lumMod val="90200"/>
                </a:schemeClr>
              </a:solidFill>
              <a:round/>
            </a:ln>
            <a:effectLst/>
          </c:spPr>
        </c:majorGridlines>
        <c:numFmt formatCode="0.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457267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34703196347032"/>
          <c:y val="0.87646161667514"/>
          <c:w val="0.319300590266177"/>
          <c:h val="0.108286731062532"/>
        </c:manualLayout>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8c2dcd79-f480-4969-abf5-6e5000027c67}"/>
      </c:ext>
    </c:extLst>
  </c:chart>
  <c:spPr>
    <a:noFill/>
    <a:ln>
      <a:noFill/>
    </a:ln>
    <a:effectLst/>
  </c:spPr>
  <c:txPr>
    <a:bodyPr/>
    <a:lstStyle/>
    <a:p>
      <a:pPr>
        <a:defRPr lang="zh-CN" sz="12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baseline="0">
                <a:solidFill>
                  <a:schemeClr val="tx1">
                    <a:lumMod val="75000"/>
                    <a:lumOff val="25000"/>
                  </a:schemeClr>
                </a:solidFill>
                <a:latin typeface="+mn-lt"/>
                <a:ea typeface="+mn-ea"/>
                <a:cs typeface="+mn-cs"/>
              </a:defRPr>
            </a:pPr>
            <a:r>
              <a:rPr sz="1440"/>
              <a:t>微生物清除率</a:t>
            </a:r>
            <a:endParaRPr sz="1440"/>
          </a:p>
        </c:rich>
      </c:tx>
      <c:layout>
        <c:manualLayout>
          <c:xMode val="edge"/>
          <c:yMode val="edge"/>
          <c:x val="0.372011057360055"/>
          <c:y val="0.013531799729364"/>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头孢地尼</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0.0%</c:formatCode>
                <c:ptCount val="1"/>
                <c:pt idx="0">
                  <c:v>0.927</c:v>
                </c:pt>
              </c:numCache>
            </c:numRef>
          </c:val>
        </c:ser>
        <c:ser>
          <c:idx val="1"/>
          <c:order val="1"/>
          <c:tx>
            <c:strRef>
              <c:f>Sheet1!$C$1</c:f>
              <c:strCache>
                <c:ptCount val="1"/>
                <c:pt idx="0">
                  <c:v>青霉素</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0.0%</c:formatCode>
                <c:ptCount val="1"/>
                <c:pt idx="0">
                  <c:v>0.709</c:v>
                </c:pt>
              </c:numCache>
            </c:numRef>
          </c:val>
        </c:ser>
        <c:dLbls>
          <c:showLegendKey val="0"/>
          <c:showVal val="0"/>
          <c:showCatName val="0"/>
          <c:showSerName val="0"/>
          <c:showPercent val="0"/>
          <c:showBubbleSize val="0"/>
        </c:dLbls>
        <c:gapWidth val="246"/>
        <c:overlap val="-28"/>
        <c:axId val="589854523"/>
        <c:axId val="745314357"/>
      </c:barChart>
      <c:catAx>
        <c:axId val="589854523"/>
        <c:scaling>
          <c:orientation val="minMax"/>
        </c:scaling>
        <c:delete val="1"/>
        <c:axPos val="b"/>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745314357"/>
        <c:crosses val="autoZero"/>
        <c:auto val="1"/>
        <c:lblAlgn val="ctr"/>
        <c:lblOffset val="100"/>
        <c:noMultiLvlLbl val="0"/>
      </c:catAx>
      <c:valAx>
        <c:axId val="745314357"/>
        <c:scaling>
          <c:orientation val="minMax"/>
        </c:scaling>
        <c:delete val="1"/>
        <c:axPos val="l"/>
        <c:majorGridlines>
          <c:spPr>
            <a:ln w="9525" cap="flat" cmpd="sng" algn="ctr">
              <a:solidFill>
                <a:schemeClr val="lt1">
                  <a:lumMod val="90200"/>
                </a:schemeClr>
              </a:solidFill>
              <a:round/>
            </a:ln>
            <a:effectLst/>
          </c:spPr>
        </c:majorGridlines>
        <c:numFmt formatCode="0.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589854523"/>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cfa024ed-47a9-417a-948a-b5d8e14e910f}"/>
      </c:ext>
    </c:extLst>
  </c:chart>
  <c:spPr>
    <a:noFill/>
    <a:ln>
      <a:noFill/>
    </a:ln>
    <a:effectLst/>
  </c:spPr>
  <c:txPr>
    <a:bodyPr/>
    <a:lstStyle/>
    <a:p>
      <a:pPr>
        <a:defRPr lang="zh-CN" sz="12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首选阿莫西林</a:t>
            </a:r>
            <a:r>
              <a:rPr lang="en-US" altLang="zh-CN"/>
              <a:t> </a:t>
            </a:r>
            <a:r>
              <a:rPr lang="zh-CN" altLang="en-US"/>
              <a:t>次选头孢地尼</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6994358" y="0"/>
            <a:ext cx="4946103" cy="62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54640" y="18147"/>
            <a:ext cx="1642400" cy="62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656823" y="698612"/>
            <a:ext cx="489398" cy="489398"/>
          </a:xfrm>
          <a:prstGeom prst="rect">
            <a:avLst/>
          </a:prstGeom>
          <a:solidFill>
            <a:srgbClr val="E16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5" name="矩形 14"/>
          <p:cNvSpPr/>
          <p:nvPr userDrawn="1"/>
        </p:nvSpPr>
        <p:spPr>
          <a:xfrm>
            <a:off x="-656823" y="1404803"/>
            <a:ext cx="489398" cy="489398"/>
          </a:xfrm>
          <a:prstGeom prst="rect">
            <a:avLst/>
          </a:prstGeom>
          <a:solidFill>
            <a:srgbClr val="209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直角三角形 2"/>
          <p:cNvSpPr/>
          <p:nvPr userDrawn="1"/>
        </p:nvSpPr>
        <p:spPr>
          <a:xfrm>
            <a:off x="0" y="0"/>
            <a:ext cx="7020560" cy="6858000"/>
          </a:xfrm>
          <a:prstGeom prst="rtTriangle">
            <a:avLst/>
          </a:prstGeom>
          <a:solidFill>
            <a:srgbClr val="EC6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直角三角形 2"/>
          <p:cNvSpPr/>
          <p:nvPr userDrawn="1"/>
        </p:nvSpPr>
        <p:spPr>
          <a:xfrm flipH="1">
            <a:off x="5171440" y="0"/>
            <a:ext cx="7020560" cy="6858000"/>
          </a:xfrm>
          <a:prstGeom prst="rtTriangle">
            <a:avLst/>
          </a:prstGeom>
          <a:solidFill>
            <a:srgbClr val="EC6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tags" Target="../tags/tag2.xml"/><Relationship Id="rId7" Type="http://schemas.openxmlformats.org/officeDocument/2006/relationships/image" Target="../media/image1.emf"/><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0"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6" imgW="5715" imgH="5715" progId="TCLayout.ActiveDocument.1">
                  <p:embed/>
                </p:oleObj>
              </mc:Choice>
              <mc:Fallback>
                <p:oleObj name="think-cell 幻灯片" r:id="rId6" imgW="5715" imgH="5715" progId="TCLayout.ActiveDocument.1">
                  <p:embed/>
                  <p:pic>
                    <p:nvPicPr>
                      <p:cNvPr id="0" name="图片 2"/>
                      <p:cNvPicPr/>
                      <p:nvPr/>
                    </p:nvPicPr>
                    <p:blipFill>
                      <a:blip r:embed="rId7"/>
                      <a:stretch>
                        <a:fillRect/>
                      </a:stretch>
                    </p:blipFill>
                    <p:spPr>
                      <a:xfrm>
                        <a:off x="1588" y="1588"/>
                        <a:ext cx="1588" cy="1588"/>
                      </a:xfrm>
                      <a:prstGeom prst="rect">
                        <a:avLst/>
                      </a:prstGeom>
                    </p:spPr>
                  </p:pic>
                </p:oleObj>
              </mc:Fallback>
            </mc:AlternateContent>
          </a:graphicData>
        </a:graphic>
      </p:graphicFrame>
    </p:spTree>
    <p:custDataLst>
      <p:tags r:id="rId8"/>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1.png"/><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ags" Target="../tags/tag4.xml"/><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9.png"/><Relationship Id="rId11" Type="http://schemas.openxmlformats.org/officeDocument/2006/relationships/slideLayout" Target="../slideLayouts/slideLayout1.xml"/><Relationship Id="rId10" Type="http://schemas.openxmlformats.org/officeDocument/2006/relationships/image" Target="../media/image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25.png"/><Relationship Id="rId7" Type="http://schemas.openxmlformats.org/officeDocument/2006/relationships/image" Target="../media/image24.svg"/><Relationship Id="rId6" Type="http://schemas.openxmlformats.org/officeDocument/2006/relationships/image" Target="../media/image23.png"/><Relationship Id="rId5" Type="http://schemas.openxmlformats.org/officeDocument/2006/relationships/tags" Target="../tags/tag6.xml"/><Relationship Id="rId4" Type="http://schemas.openxmlformats.org/officeDocument/2006/relationships/image" Target="../media/image22.svg"/><Relationship Id="rId3" Type="http://schemas.openxmlformats.org/officeDocument/2006/relationships/image" Target="../media/image21.png"/><Relationship Id="rId2" Type="http://schemas.openxmlformats.org/officeDocument/2006/relationships/image" Target="../media/image20.png"/><Relationship Id="rId15" Type="http://schemas.openxmlformats.org/officeDocument/2006/relationships/notesSlide" Target="../notesSlides/notesSlide2.xml"/><Relationship Id="rId14" Type="http://schemas.openxmlformats.org/officeDocument/2006/relationships/slideLayout" Target="../slideLayouts/slideLayout1.xml"/><Relationship Id="rId13" Type="http://schemas.openxmlformats.org/officeDocument/2006/relationships/image" Target="../media/image3.png"/><Relationship Id="rId12" Type="http://schemas.openxmlformats.org/officeDocument/2006/relationships/image" Target="../media/image26.png"/><Relationship Id="rId11" Type="http://schemas.openxmlformats.org/officeDocument/2006/relationships/image" Target="../media/image9.png"/><Relationship Id="rId10" Type="http://schemas.openxmlformats.org/officeDocument/2006/relationships/tags" Target="../tags/tag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9" Type="http://schemas.openxmlformats.org/officeDocument/2006/relationships/image" Target="../media/image28.svg"/><Relationship Id="rId8" Type="http://schemas.openxmlformats.org/officeDocument/2006/relationships/image" Target="../media/image27.png"/><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3.png"/><Relationship Id="rId3" Type="http://schemas.openxmlformats.org/officeDocument/2006/relationships/tags" Target="../tags/tag10.xml"/><Relationship Id="rId2" Type="http://schemas.openxmlformats.org/officeDocument/2006/relationships/tags" Target="../tags/tag9.xml"/><Relationship Id="rId15" Type="http://schemas.openxmlformats.org/officeDocument/2006/relationships/slideLayout" Target="../slideLayouts/slideLayout1.xml"/><Relationship Id="rId14" Type="http://schemas.openxmlformats.org/officeDocument/2006/relationships/tags" Target="../tags/tag15.xml"/><Relationship Id="rId13" Type="http://schemas.openxmlformats.org/officeDocument/2006/relationships/image" Target="../media/image31.svg"/><Relationship Id="rId12" Type="http://schemas.openxmlformats.org/officeDocument/2006/relationships/image" Target="../media/image30.png"/><Relationship Id="rId11" Type="http://schemas.openxmlformats.org/officeDocument/2006/relationships/tags" Target="../tags/tag14.xml"/><Relationship Id="rId10" Type="http://schemas.openxmlformats.org/officeDocument/2006/relationships/image" Target="../media/image29.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32.png"/><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chart" Target="../charts/chart4.xml"/><Relationship Id="rId35" Type="http://schemas.openxmlformats.org/officeDocument/2006/relationships/notesSlide" Target="../notesSlides/notesSlide3.xml"/><Relationship Id="rId34" Type="http://schemas.openxmlformats.org/officeDocument/2006/relationships/slideLayout" Target="../slideLayouts/slideLayout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chart" Target="../charts/chart3.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image" Target="../media/image33.png"/><Relationship Id="rId2" Type="http://schemas.openxmlformats.org/officeDocument/2006/relationships/chart" Target="../charts/chart2.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image" Target="../media/image3.png"/><Relationship Id="rId12" Type="http://schemas.openxmlformats.org/officeDocument/2006/relationships/image" Target="../media/image9.png"/><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image" Target="../media/image34.pn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10668" y="0"/>
            <a:ext cx="12181331" cy="6857998"/>
          </a:xfrm>
          <a:prstGeom prst="rect">
            <a:avLst/>
          </a:prstGeom>
        </p:spPr>
      </p:pic>
      <p:sp>
        <p:nvSpPr>
          <p:cNvPr id="4" name="textbox 4"/>
          <p:cNvSpPr/>
          <p:nvPr/>
        </p:nvSpPr>
        <p:spPr>
          <a:xfrm>
            <a:off x="3132455" y="3166745"/>
            <a:ext cx="5669915" cy="2028190"/>
          </a:xfrm>
          <a:prstGeom prst="rect">
            <a:avLst/>
          </a:prstGeom>
          <a:noFill/>
          <a:ln w="0" cap="flat">
            <a:noFill/>
            <a:prstDash val="solid"/>
            <a:miter lim="0"/>
          </a:ln>
        </p:spPr>
        <p:txBody>
          <a:bodyPr vert="horz" wrap="square" lIns="0" tIns="0" rIns="0" bIns="0"/>
          <a:lstStyle/>
          <a:p>
            <a:pPr algn="ctr" rtl="0" eaLnBrk="0">
              <a:lnSpc>
                <a:spcPct val="161000"/>
              </a:lnSpc>
            </a:pPr>
            <a:endParaRPr sz="300" dirty="0">
              <a:solidFill>
                <a:srgbClr val="FF0000"/>
              </a:solidFill>
              <a:latin typeface="黑体" panose="02010609060101010101" charset="-122"/>
              <a:ea typeface="黑体" panose="02010609060101010101" charset="-122"/>
              <a:cs typeface="黑体" panose="02010609060101010101" charset="-122"/>
            </a:endParaRPr>
          </a:p>
          <a:p>
            <a:pPr marL="12700" algn="ctr" rtl="0" eaLnBrk="0">
              <a:lnSpc>
                <a:spcPct val="161000"/>
              </a:lnSpc>
            </a:pPr>
            <a:r>
              <a:rPr lang="zh-CN" sz="3200" b="1" kern="0" spc="30" dirty="0">
                <a:solidFill>
                  <a:srgbClr val="FF0000">
                    <a:alpha val="100000"/>
                  </a:srgbClr>
                </a:solidFill>
                <a:latin typeface="黑体" panose="02010609060101010101" charset="-122"/>
                <a:ea typeface="黑体" panose="02010609060101010101" charset="-122"/>
                <a:cs typeface="黑体" panose="02010609060101010101" charset="-122"/>
              </a:rPr>
              <a:t>儿童专用抗生素</a:t>
            </a:r>
            <a:endParaRPr lang="zh-CN" sz="3200" b="1" kern="0" spc="30" dirty="0">
              <a:solidFill>
                <a:srgbClr val="FF0000">
                  <a:alpha val="100000"/>
                </a:srgbClr>
              </a:solidFill>
              <a:latin typeface="黑体" panose="02010609060101010101" charset="-122"/>
              <a:ea typeface="黑体" panose="02010609060101010101" charset="-122"/>
              <a:cs typeface="黑体" panose="02010609060101010101" charset="-122"/>
            </a:endParaRPr>
          </a:p>
          <a:p>
            <a:pPr marL="12700" algn="ctr" rtl="0" eaLnBrk="0">
              <a:lnSpc>
                <a:spcPct val="161000"/>
              </a:lnSpc>
            </a:pPr>
            <a:r>
              <a:rPr lang="zh-CN" sz="3200" b="1" kern="0" spc="30" dirty="0">
                <a:solidFill>
                  <a:srgbClr val="FF0000">
                    <a:alpha val="100000"/>
                  </a:srgbClr>
                </a:solidFill>
                <a:latin typeface="黑体" panose="02010609060101010101" charset="-122"/>
                <a:ea typeface="黑体" panose="02010609060101010101" charset="-122"/>
                <a:cs typeface="黑体" panose="02010609060101010101" charset="-122"/>
              </a:rPr>
              <a:t>均衡覆盖</a:t>
            </a:r>
            <a:r>
              <a:rPr lang="en-US" altLang="zh-CN" sz="3200" b="1" kern="0" spc="30" dirty="0">
                <a:solidFill>
                  <a:srgbClr val="FF0000">
                    <a:alpha val="100000"/>
                  </a:srgbClr>
                </a:solidFill>
                <a:latin typeface="黑体" panose="02010609060101010101" charset="-122"/>
                <a:ea typeface="黑体" panose="02010609060101010101" charset="-122"/>
                <a:cs typeface="黑体" panose="02010609060101010101" charset="-122"/>
              </a:rPr>
              <a:t>G+</a:t>
            </a:r>
            <a:r>
              <a:rPr lang="zh-CN" sz="3200" b="1" kern="0" spc="30" dirty="0">
                <a:solidFill>
                  <a:srgbClr val="FF0000">
                    <a:alpha val="100000"/>
                  </a:srgbClr>
                </a:solidFill>
                <a:latin typeface="黑体" panose="02010609060101010101" charset="-122"/>
                <a:ea typeface="黑体" panose="02010609060101010101" charset="-122"/>
                <a:cs typeface="黑体" panose="02010609060101010101" charset="-122"/>
              </a:rPr>
              <a:t>和</a:t>
            </a:r>
            <a:r>
              <a:rPr lang="en-US" altLang="zh-CN" sz="3200" b="1" kern="0" spc="30" dirty="0">
                <a:solidFill>
                  <a:srgbClr val="FF0000">
                    <a:alpha val="100000"/>
                  </a:srgbClr>
                </a:solidFill>
                <a:latin typeface="黑体" panose="02010609060101010101" charset="-122"/>
                <a:ea typeface="黑体" panose="02010609060101010101" charset="-122"/>
                <a:cs typeface="黑体" panose="02010609060101010101" charset="-122"/>
              </a:rPr>
              <a:t>G-</a:t>
            </a:r>
            <a:endParaRPr sz="3200" dirty="0">
              <a:solidFill>
                <a:srgbClr val="FF0000"/>
              </a:solidFill>
              <a:latin typeface="黑体" panose="02010609060101010101" charset="-122"/>
              <a:ea typeface="黑体" panose="02010609060101010101" charset="-122"/>
              <a:cs typeface="黑体" panose="02010609060101010101" charset="-122"/>
            </a:endParaRPr>
          </a:p>
          <a:p>
            <a:pPr algn="l" rtl="0" eaLnBrk="0">
              <a:lnSpc>
                <a:spcPct val="120000"/>
              </a:lnSpc>
            </a:pPr>
            <a:endParaRPr sz="1400" dirty="0">
              <a:latin typeface="黑体" panose="02010609060101010101" charset="-122"/>
              <a:ea typeface="黑体" panose="02010609060101010101" charset="-122"/>
              <a:cs typeface="黑体" panose="02010609060101010101" charset="-122"/>
            </a:endParaRPr>
          </a:p>
          <a:p>
            <a:pPr algn="l" rtl="0" eaLnBrk="0">
              <a:lnSpc>
                <a:spcPct val="120000"/>
              </a:lnSpc>
            </a:pPr>
            <a:endParaRPr sz="1400" dirty="0">
              <a:latin typeface="黑体" panose="02010609060101010101" charset="-122"/>
              <a:ea typeface="黑体" panose="02010609060101010101" charset="-122"/>
              <a:cs typeface="黑体" panose="02010609060101010101" charset="-122"/>
            </a:endParaRPr>
          </a:p>
          <a:p>
            <a:pPr algn="l" rtl="0" eaLnBrk="0">
              <a:lnSpc>
                <a:spcPct val="120000"/>
              </a:lnSpc>
            </a:pPr>
            <a:endParaRPr sz="1400" dirty="0">
              <a:latin typeface="黑体" panose="02010609060101010101" charset="-122"/>
              <a:ea typeface="黑体" panose="02010609060101010101" charset="-122"/>
              <a:cs typeface="黑体" panose="02010609060101010101" charset="-122"/>
            </a:endParaRPr>
          </a:p>
          <a:p>
            <a:pPr marL="1430020" algn="l" rtl="0" eaLnBrk="0">
              <a:lnSpc>
                <a:spcPts val="4320"/>
              </a:lnSpc>
            </a:pPr>
            <a:endParaRPr sz="1400" dirty="0">
              <a:latin typeface="黑体" panose="02010609060101010101" charset="-122"/>
              <a:ea typeface="黑体" panose="02010609060101010101" charset="-122"/>
              <a:cs typeface="黑体" panose="02010609060101010101" charset="-122"/>
            </a:endParaRPr>
          </a:p>
        </p:txBody>
      </p:sp>
      <p:sp>
        <p:nvSpPr>
          <p:cNvPr id="6" name="textbox 6"/>
          <p:cNvSpPr/>
          <p:nvPr/>
        </p:nvSpPr>
        <p:spPr>
          <a:xfrm>
            <a:off x="1508125" y="1555115"/>
            <a:ext cx="9908540" cy="1132205"/>
          </a:xfrm>
          <a:prstGeom prst="rect">
            <a:avLst/>
          </a:prstGeom>
          <a:noFill/>
          <a:ln w="0" cap="flat">
            <a:noFill/>
            <a:prstDash val="solid"/>
            <a:miter lim="0"/>
          </a:ln>
        </p:spPr>
        <p:txBody>
          <a:bodyPr vert="horz" wrap="square" lIns="0" tIns="0" rIns="0" bIns="0"/>
          <a:lstStyle/>
          <a:p>
            <a:pPr algn="l" rtl="0" eaLnBrk="0">
              <a:lnSpc>
                <a:spcPct val="79000"/>
              </a:lnSpc>
            </a:pPr>
            <a:endParaRPr sz="500" dirty="0">
              <a:latin typeface="黑体" panose="02010609060101010101" charset="-122"/>
              <a:ea typeface="黑体" panose="02010609060101010101" charset="-122"/>
              <a:cs typeface="黑体" panose="02010609060101010101" charset="-122"/>
            </a:endParaRPr>
          </a:p>
          <a:p>
            <a:pPr marL="12700" algn="l" rtl="0" eaLnBrk="0">
              <a:lnSpc>
                <a:spcPct val="89000"/>
              </a:lnSpc>
            </a:pPr>
            <a:r>
              <a:rPr sz="5400" b="1" kern="0" spc="60" dirty="0">
                <a:solidFill>
                  <a:srgbClr val="005096">
                    <a:alpha val="100000"/>
                  </a:srgbClr>
                </a:solidFill>
                <a:latin typeface="黑体" panose="02010609060101010101" charset="-122"/>
                <a:ea typeface="黑体" panose="02010609060101010101" charset="-122"/>
                <a:cs typeface="黑体" panose="02010609060101010101" charset="-122"/>
                <a:sym typeface="+mn-ea"/>
              </a:rPr>
              <a:t>头孢地尼</a:t>
            </a:r>
            <a:r>
              <a:rPr sz="5400" b="1" kern="0" spc="60" dirty="0">
                <a:solidFill>
                  <a:srgbClr val="005096">
                    <a:alpha val="100000"/>
                  </a:srgbClr>
                </a:solidFill>
                <a:latin typeface="黑体" panose="02010609060101010101" charset="-122"/>
                <a:ea typeface="黑体" panose="02010609060101010101" charset="-122"/>
                <a:cs typeface="黑体" panose="02010609060101010101" charset="-122"/>
              </a:rPr>
              <a:t>干混悬剂</a:t>
            </a:r>
            <a:r>
              <a:rPr lang="zh-CN" sz="5400" b="1" kern="0" spc="60" dirty="0">
                <a:solidFill>
                  <a:srgbClr val="005096">
                    <a:alpha val="100000"/>
                  </a:srgbClr>
                </a:solidFill>
                <a:latin typeface="黑体" panose="02010609060101010101" charset="-122"/>
                <a:ea typeface="黑体" panose="02010609060101010101" charset="-122"/>
                <a:cs typeface="黑体" panose="02010609060101010101" charset="-122"/>
              </a:rPr>
              <a:t>（金尼泰</a:t>
            </a:r>
            <a:r>
              <a:rPr sz="5400" b="1" kern="0" spc="60" baseline="30000" dirty="0">
                <a:solidFill>
                  <a:srgbClr val="005096">
                    <a:alpha val="100000"/>
                  </a:srgbClr>
                </a:solidFill>
                <a:latin typeface="黑体" panose="02010609060101010101" charset="-122"/>
                <a:ea typeface="黑体" panose="02010609060101010101" charset="-122"/>
                <a:cs typeface="黑体" panose="02010609060101010101" charset="-122"/>
                <a:sym typeface="+mn-ea"/>
              </a:rPr>
              <a:t>®</a:t>
            </a:r>
            <a:r>
              <a:rPr lang="zh-CN" sz="5400" b="1" kern="0" spc="60" dirty="0">
                <a:solidFill>
                  <a:srgbClr val="005096">
                    <a:alpha val="100000"/>
                  </a:srgbClr>
                </a:solidFill>
                <a:latin typeface="黑体" panose="02010609060101010101" charset="-122"/>
                <a:ea typeface="黑体" panose="02010609060101010101" charset="-122"/>
                <a:cs typeface="黑体" panose="02010609060101010101" charset="-122"/>
              </a:rPr>
              <a:t>）</a:t>
            </a:r>
            <a:endParaRPr lang="zh-CN" sz="6000" b="1" kern="0" spc="60" dirty="0">
              <a:solidFill>
                <a:srgbClr val="005096">
                  <a:alpha val="100000"/>
                </a:srgbClr>
              </a:solidFill>
              <a:latin typeface="黑体" panose="02010609060101010101" charset="-122"/>
              <a:ea typeface="黑体" panose="02010609060101010101" charset="-122"/>
              <a:cs typeface="黑体" panose="02010609060101010101" charset="-122"/>
            </a:endParaRPr>
          </a:p>
        </p:txBody>
      </p:sp>
      <p:sp>
        <p:nvSpPr>
          <p:cNvPr id="10" name="textbox 10"/>
          <p:cNvSpPr/>
          <p:nvPr/>
        </p:nvSpPr>
        <p:spPr>
          <a:xfrm>
            <a:off x="4695825" y="6147435"/>
            <a:ext cx="2745105" cy="28194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黑体" panose="02010609060101010101" charset="-122"/>
              <a:ea typeface="黑体" panose="02010609060101010101" charset="-122"/>
              <a:cs typeface="Arial" panose="020B0604020202020204"/>
            </a:endParaRPr>
          </a:p>
          <a:p>
            <a:pPr marL="12700" algn="l" rtl="0" eaLnBrk="0">
              <a:lnSpc>
                <a:spcPct val="89000"/>
              </a:lnSpc>
            </a:pPr>
            <a:r>
              <a:rPr lang="zh-CN" sz="1800" kern="0" spc="-10" dirty="0">
                <a:solidFill>
                  <a:srgbClr val="FFFFFF">
                    <a:alpha val="100000"/>
                  </a:srgbClr>
                </a:solidFill>
                <a:latin typeface="黑体" panose="02010609060101010101" charset="-122"/>
                <a:ea typeface="黑体" panose="02010609060101010101" charset="-122"/>
                <a:cs typeface="微软雅黑" panose="020B0503020204020204" charset="-122"/>
              </a:rPr>
              <a:t>上海金城素智药业</a:t>
            </a:r>
            <a:r>
              <a:rPr sz="1800" kern="0" spc="-10" dirty="0">
                <a:solidFill>
                  <a:srgbClr val="FFFFFF">
                    <a:alpha val="100000"/>
                  </a:srgbClr>
                </a:solidFill>
                <a:latin typeface="黑体" panose="02010609060101010101" charset="-122"/>
                <a:ea typeface="黑体" panose="02010609060101010101" charset="-122"/>
                <a:cs typeface="微软雅黑" panose="020B0503020204020204" charset="-122"/>
              </a:rPr>
              <a:t>有限公司</a:t>
            </a:r>
            <a:endParaRPr sz="1800" dirty="0">
              <a:latin typeface="黑体" panose="02010609060101010101" charset="-122"/>
              <a:ea typeface="黑体" panose="02010609060101010101" charset="-122"/>
              <a:cs typeface="微软雅黑" panose="020B050302020402020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864" y="197"/>
            <a:ext cx="1389482" cy="556701"/>
          </a:xfrm>
          <a:prstGeom prst="rect">
            <a:avLst/>
          </a:prstGeom>
        </p:spPr>
      </p:pic>
      <p:pic>
        <p:nvPicPr>
          <p:cNvPr id="7" name="图片 6" descr="头孢地尼干混悬剂"/>
          <p:cNvPicPr>
            <a:picLocks noChangeAspect="1"/>
          </p:cNvPicPr>
          <p:nvPr/>
        </p:nvPicPr>
        <p:blipFill>
          <a:blip r:embed="rId3"/>
          <a:stretch>
            <a:fillRect/>
          </a:stretch>
        </p:blipFill>
        <p:spPr>
          <a:xfrm>
            <a:off x="370205" y="2687320"/>
            <a:ext cx="3801110" cy="3184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811156" y="2088934"/>
            <a:ext cx="1592539" cy="735527"/>
            <a:chOff x="183430" y="888985"/>
            <a:chExt cx="2653922" cy="575730"/>
          </a:xfrm>
        </p:grpSpPr>
        <p:sp>
          <p:nvSpPr>
            <p:cNvPr id="43" name="椭圆 42"/>
            <p:cNvSpPr/>
            <p:nvPr/>
          </p:nvSpPr>
          <p:spPr>
            <a:xfrm>
              <a:off x="183430" y="888985"/>
              <a:ext cx="2653922" cy="575730"/>
            </a:xfrm>
            <a:prstGeom prst="ellipse">
              <a:avLst/>
            </a:prstGeom>
            <a:gradFill>
              <a:gsLst>
                <a:gs pos="96000">
                  <a:srgbClr val="FFB3A6"/>
                </a:gs>
                <a:gs pos="0">
                  <a:srgbClr val="EB6816">
                    <a:alpha val="5000"/>
                    <a:lumMod val="85000"/>
                    <a:lumOff val="15000"/>
                  </a:srgbClr>
                </a:gs>
                <a:gs pos="1000">
                  <a:schemeClr val="bg1"/>
                </a:gs>
              </a:gsLst>
              <a:lin ang="156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44" name="文本框 43"/>
            <p:cNvSpPr txBox="1"/>
            <p:nvPr/>
          </p:nvSpPr>
          <p:spPr>
            <a:xfrm>
              <a:off x="517348" y="1001078"/>
              <a:ext cx="1975593" cy="369332"/>
            </a:xfrm>
            <a:prstGeom prst="rect">
              <a:avLst/>
            </a:prstGeom>
            <a:noFill/>
          </p:spPr>
          <p:txBody>
            <a:bodyPr wrap="square">
              <a:spAutoFit/>
            </a:bodyPr>
            <a:lstStyle/>
            <a:p>
              <a:pPr algn="ctr"/>
              <a:r>
                <a:rPr lang="zh-CN" altLang="en-US" sz="1800" b="1" dirty="0">
                  <a:latin typeface="黑体" panose="02010609060101010101" charset="-122"/>
                  <a:ea typeface="黑体" panose="02010609060101010101" charset="-122"/>
                </a:rPr>
                <a:t>患者获益</a:t>
              </a:r>
              <a:endParaRPr lang="zh-CN" altLang="en-US" sz="1800" b="1" dirty="0">
                <a:latin typeface="黑体" panose="02010609060101010101" charset="-122"/>
                <a:ea typeface="黑体" panose="02010609060101010101" charset="-122"/>
              </a:endParaRPr>
            </a:p>
          </p:txBody>
        </p:sp>
      </p:grpSp>
      <p:grpSp>
        <p:nvGrpSpPr>
          <p:cNvPr id="65" name="组合 64"/>
          <p:cNvGrpSpPr/>
          <p:nvPr/>
        </p:nvGrpSpPr>
        <p:grpSpPr>
          <a:xfrm>
            <a:off x="911801" y="2016548"/>
            <a:ext cx="2515229" cy="642801"/>
            <a:chOff x="7778329" y="2594131"/>
            <a:chExt cx="2515229" cy="642801"/>
          </a:xfrm>
          <a:solidFill>
            <a:srgbClr val="2166A3"/>
          </a:solidFill>
        </p:grpSpPr>
        <p:sp>
          <p:nvSpPr>
            <p:cNvPr id="47" name="tablet_165843"/>
            <p:cNvSpPr/>
            <p:nvPr/>
          </p:nvSpPr>
          <p:spPr>
            <a:xfrm>
              <a:off x="8201087" y="2816759"/>
              <a:ext cx="344411" cy="311993"/>
            </a:xfrm>
            <a:custGeom>
              <a:avLst/>
              <a:gdLst>
                <a:gd name="T0" fmla="*/ 6512 w 6548"/>
                <a:gd name="T1" fmla="*/ 1669 h 5104"/>
                <a:gd name="T2" fmla="*/ 3260 w 6548"/>
                <a:gd name="T3" fmla="*/ 0 h 5104"/>
                <a:gd name="T4" fmla="*/ 0 w 6548"/>
                <a:gd name="T5" fmla="*/ 1789 h 5104"/>
                <a:gd name="T6" fmla="*/ 0 w 6548"/>
                <a:gd name="T7" fmla="*/ 3315 h 5104"/>
                <a:gd name="T8" fmla="*/ 3260 w 6548"/>
                <a:gd name="T9" fmla="*/ 5104 h 5104"/>
                <a:gd name="T10" fmla="*/ 6548 w 6548"/>
                <a:gd name="T11" fmla="*/ 3315 h 5104"/>
                <a:gd name="T12" fmla="*/ 6512 w 6548"/>
                <a:gd name="T13" fmla="*/ 1669 h 5104"/>
                <a:gd name="T14" fmla="*/ 5979 w 6548"/>
                <a:gd name="T15" fmla="*/ 1803 h 5104"/>
                <a:gd name="T16" fmla="*/ 4699 w 6548"/>
                <a:gd name="T17" fmla="*/ 2852 h 5104"/>
                <a:gd name="T18" fmla="*/ 2459 w 6548"/>
                <a:gd name="T19" fmla="*/ 612 h 5104"/>
                <a:gd name="T20" fmla="*/ 3261 w 6548"/>
                <a:gd name="T21" fmla="*/ 555 h 5104"/>
                <a:gd name="T22" fmla="*/ 5979 w 6548"/>
                <a:gd name="T23" fmla="*/ 1803 h 5104"/>
                <a:gd name="T24" fmla="*/ 1821 w 6548"/>
                <a:gd name="T25" fmla="*/ 753 h 5104"/>
                <a:gd name="T26" fmla="*/ 4061 w 6548"/>
                <a:gd name="T27" fmla="*/ 2993 h 5104"/>
                <a:gd name="T28" fmla="*/ 3259 w 6548"/>
                <a:gd name="T29" fmla="*/ 3051 h 5104"/>
                <a:gd name="T30" fmla="*/ 553 w 6548"/>
                <a:gd name="T31" fmla="*/ 1916 h 5104"/>
                <a:gd name="T32" fmla="*/ 1821 w 6548"/>
                <a:gd name="T33" fmla="*/ 753 h 5104"/>
                <a:gd name="T34" fmla="*/ 3273 w 6548"/>
                <a:gd name="T35" fmla="*/ 4563 h 5104"/>
                <a:gd name="T36" fmla="*/ 555 w 6548"/>
                <a:gd name="T37" fmla="*/ 3315 h 5104"/>
                <a:gd name="T38" fmla="*/ 555 w 6548"/>
                <a:gd name="T39" fmla="*/ 2799 h 5104"/>
                <a:gd name="T40" fmla="*/ 3260 w 6548"/>
                <a:gd name="T41" fmla="*/ 3579 h 5104"/>
                <a:gd name="T42" fmla="*/ 5992 w 6548"/>
                <a:gd name="T43" fmla="*/ 2783 h 5104"/>
                <a:gd name="T44" fmla="*/ 5992 w 6548"/>
                <a:gd name="T45" fmla="*/ 3316 h 5104"/>
                <a:gd name="T46" fmla="*/ 3273 w 6548"/>
                <a:gd name="T47" fmla="*/ 4563 h 5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48" h="5104">
                  <a:moveTo>
                    <a:pt x="6512" y="1669"/>
                  </a:moveTo>
                  <a:cubicBezTo>
                    <a:pt x="6403" y="728"/>
                    <a:pt x="5016" y="0"/>
                    <a:pt x="3260" y="0"/>
                  </a:cubicBezTo>
                  <a:cubicBezTo>
                    <a:pt x="1429" y="0"/>
                    <a:pt x="0" y="791"/>
                    <a:pt x="0" y="1789"/>
                  </a:cubicBezTo>
                  <a:lnTo>
                    <a:pt x="0" y="3315"/>
                  </a:lnTo>
                  <a:cubicBezTo>
                    <a:pt x="0" y="4313"/>
                    <a:pt x="1429" y="5104"/>
                    <a:pt x="3260" y="5104"/>
                  </a:cubicBezTo>
                  <a:cubicBezTo>
                    <a:pt x="5091" y="5104"/>
                    <a:pt x="6520" y="4313"/>
                    <a:pt x="6548" y="3315"/>
                  </a:cubicBezTo>
                  <a:cubicBezTo>
                    <a:pt x="6547" y="3315"/>
                    <a:pt x="6535" y="1708"/>
                    <a:pt x="6512" y="1669"/>
                  </a:cubicBezTo>
                  <a:close/>
                  <a:moveTo>
                    <a:pt x="5979" y="1803"/>
                  </a:moveTo>
                  <a:cubicBezTo>
                    <a:pt x="5979" y="2196"/>
                    <a:pt x="5489" y="2613"/>
                    <a:pt x="4699" y="2852"/>
                  </a:cubicBezTo>
                  <a:lnTo>
                    <a:pt x="2459" y="612"/>
                  </a:lnTo>
                  <a:cubicBezTo>
                    <a:pt x="2709" y="575"/>
                    <a:pt x="2977" y="555"/>
                    <a:pt x="3261" y="555"/>
                  </a:cubicBezTo>
                  <a:cubicBezTo>
                    <a:pt x="4855" y="555"/>
                    <a:pt x="5979" y="1207"/>
                    <a:pt x="5979" y="1803"/>
                  </a:cubicBezTo>
                  <a:close/>
                  <a:moveTo>
                    <a:pt x="1821" y="753"/>
                  </a:moveTo>
                  <a:lnTo>
                    <a:pt x="4061" y="2993"/>
                  </a:lnTo>
                  <a:cubicBezTo>
                    <a:pt x="3811" y="3031"/>
                    <a:pt x="3543" y="3051"/>
                    <a:pt x="3259" y="3051"/>
                  </a:cubicBezTo>
                  <a:cubicBezTo>
                    <a:pt x="1753" y="3051"/>
                    <a:pt x="685" y="2468"/>
                    <a:pt x="553" y="1916"/>
                  </a:cubicBezTo>
                  <a:cubicBezTo>
                    <a:pt x="555" y="1917"/>
                    <a:pt x="335" y="1233"/>
                    <a:pt x="1821" y="753"/>
                  </a:cubicBezTo>
                  <a:close/>
                  <a:moveTo>
                    <a:pt x="3273" y="4563"/>
                  </a:moveTo>
                  <a:cubicBezTo>
                    <a:pt x="1664" y="4563"/>
                    <a:pt x="555" y="3897"/>
                    <a:pt x="555" y="3315"/>
                  </a:cubicBezTo>
                  <a:lnTo>
                    <a:pt x="555" y="2799"/>
                  </a:lnTo>
                  <a:cubicBezTo>
                    <a:pt x="1135" y="3272"/>
                    <a:pt x="2119" y="3579"/>
                    <a:pt x="3260" y="3579"/>
                  </a:cubicBezTo>
                  <a:cubicBezTo>
                    <a:pt x="4419" y="3579"/>
                    <a:pt x="5416" y="3268"/>
                    <a:pt x="5992" y="2783"/>
                  </a:cubicBezTo>
                  <a:lnTo>
                    <a:pt x="5992" y="3316"/>
                  </a:lnTo>
                  <a:cubicBezTo>
                    <a:pt x="5992" y="3912"/>
                    <a:pt x="4868" y="4563"/>
                    <a:pt x="3273" y="45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黑体" panose="02010609060101010101" charset="-122"/>
                <a:ea typeface="黑体" panose="02010609060101010101" charset="-122"/>
              </a:endParaRPr>
            </a:p>
          </p:txBody>
        </p:sp>
        <p:sp>
          <p:nvSpPr>
            <p:cNvPr id="48" name="bottle-of-milk_83689"/>
            <p:cNvSpPr/>
            <p:nvPr/>
          </p:nvSpPr>
          <p:spPr>
            <a:xfrm>
              <a:off x="10056779" y="2727005"/>
              <a:ext cx="236779" cy="509927"/>
            </a:xfrm>
            <a:custGeom>
              <a:avLst/>
              <a:gdLst>
                <a:gd name="T0" fmla="*/ 1777 w 2822"/>
                <a:gd name="T1" fmla="*/ 4869 h 6207"/>
                <a:gd name="T2" fmla="*/ 1494 w 2822"/>
                <a:gd name="T3" fmla="*/ 4586 h 6207"/>
                <a:gd name="T4" fmla="*/ 1494 w 2822"/>
                <a:gd name="T5" fmla="*/ 3518 h 6207"/>
                <a:gd name="T6" fmla="*/ 1777 w 2822"/>
                <a:gd name="T7" fmla="*/ 3235 h 6207"/>
                <a:gd name="T8" fmla="*/ 2822 w 2822"/>
                <a:gd name="T9" fmla="*/ 3235 h 6207"/>
                <a:gd name="T10" fmla="*/ 2822 w 2822"/>
                <a:gd name="T11" fmla="*/ 2193 h 6207"/>
                <a:gd name="T12" fmla="*/ 2808 w 2822"/>
                <a:gd name="T13" fmla="*/ 2116 h 6207"/>
                <a:gd name="T14" fmla="*/ 2284 w 2822"/>
                <a:gd name="T15" fmla="*/ 807 h 6207"/>
                <a:gd name="T16" fmla="*/ 2356 w 2822"/>
                <a:gd name="T17" fmla="*/ 618 h 6207"/>
                <a:gd name="T18" fmla="*/ 2356 w 2822"/>
                <a:gd name="T19" fmla="*/ 291 h 6207"/>
                <a:gd name="T20" fmla="*/ 2064 w 2822"/>
                <a:gd name="T21" fmla="*/ 0 h 6207"/>
                <a:gd name="T22" fmla="*/ 758 w 2822"/>
                <a:gd name="T23" fmla="*/ 0 h 6207"/>
                <a:gd name="T24" fmla="*/ 467 w 2822"/>
                <a:gd name="T25" fmla="*/ 291 h 6207"/>
                <a:gd name="T26" fmla="*/ 467 w 2822"/>
                <a:gd name="T27" fmla="*/ 618 h 6207"/>
                <a:gd name="T28" fmla="*/ 539 w 2822"/>
                <a:gd name="T29" fmla="*/ 807 h 6207"/>
                <a:gd name="T30" fmla="*/ 15 w 2822"/>
                <a:gd name="T31" fmla="*/ 2116 h 6207"/>
                <a:gd name="T32" fmla="*/ 0 w 2822"/>
                <a:gd name="T33" fmla="*/ 2193 h 6207"/>
                <a:gd name="T34" fmla="*/ 0 w 2822"/>
                <a:gd name="T35" fmla="*/ 5457 h 6207"/>
                <a:gd name="T36" fmla="*/ 750 w 2822"/>
                <a:gd name="T37" fmla="*/ 6207 h 6207"/>
                <a:gd name="T38" fmla="*/ 2073 w 2822"/>
                <a:gd name="T39" fmla="*/ 6207 h 6207"/>
                <a:gd name="T40" fmla="*/ 2822 w 2822"/>
                <a:gd name="T41" fmla="*/ 5457 h 6207"/>
                <a:gd name="T42" fmla="*/ 2822 w 2822"/>
                <a:gd name="T43" fmla="*/ 4869 h 6207"/>
                <a:gd name="T44" fmla="*/ 1777 w 2822"/>
                <a:gd name="T45" fmla="*/ 4869 h 6207"/>
                <a:gd name="T46" fmla="*/ 412 w 2822"/>
                <a:gd name="T47" fmla="*/ 2251 h 6207"/>
                <a:gd name="T48" fmla="*/ 412 w 2822"/>
                <a:gd name="T49" fmla="*/ 2232 h 6207"/>
                <a:gd name="T50" fmla="*/ 941 w 2822"/>
                <a:gd name="T51" fmla="*/ 909 h 6207"/>
                <a:gd name="T52" fmla="*/ 1881 w 2822"/>
                <a:gd name="T53" fmla="*/ 909 h 6207"/>
                <a:gd name="T54" fmla="*/ 2411 w 2822"/>
                <a:gd name="T55" fmla="*/ 2232 h 6207"/>
                <a:gd name="T56" fmla="*/ 2411 w 2822"/>
                <a:gd name="T57" fmla="*/ 2251 h 6207"/>
                <a:gd name="T58" fmla="*/ 412 w 2822"/>
                <a:gd name="T59" fmla="*/ 2251 h 6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2" h="6207">
                  <a:moveTo>
                    <a:pt x="1777" y="4869"/>
                  </a:moveTo>
                  <a:cubicBezTo>
                    <a:pt x="1621" y="4869"/>
                    <a:pt x="1494" y="4742"/>
                    <a:pt x="1494" y="4586"/>
                  </a:cubicBezTo>
                  <a:lnTo>
                    <a:pt x="1494" y="3518"/>
                  </a:lnTo>
                  <a:cubicBezTo>
                    <a:pt x="1494" y="3361"/>
                    <a:pt x="1621" y="3235"/>
                    <a:pt x="1777" y="3235"/>
                  </a:cubicBezTo>
                  <a:lnTo>
                    <a:pt x="2822" y="3235"/>
                  </a:lnTo>
                  <a:lnTo>
                    <a:pt x="2822" y="2193"/>
                  </a:lnTo>
                  <a:cubicBezTo>
                    <a:pt x="2822" y="2167"/>
                    <a:pt x="2817" y="2141"/>
                    <a:pt x="2808" y="2116"/>
                  </a:cubicBezTo>
                  <a:lnTo>
                    <a:pt x="2284" y="807"/>
                  </a:lnTo>
                  <a:cubicBezTo>
                    <a:pt x="2328" y="756"/>
                    <a:pt x="2356" y="690"/>
                    <a:pt x="2356" y="618"/>
                  </a:cubicBezTo>
                  <a:lnTo>
                    <a:pt x="2356" y="291"/>
                  </a:lnTo>
                  <a:cubicBezTo>
                    <a:pt x="2356" y="130"/>
                    <a:pt x="2225" y="0"/>
                    <a:pt x="2064" y="0"/>
                  </a:cubicBezTo>
                  <a:lnTo>
                    <a:pt x="758" y="0"/>
                  </a:lnTo>
                  <a:cubicBezTo>
                    <a:pt x="597" y="0"/>
                    <a:pt x="467" y="130"/>
                    <a:pt x="467" y="291"/>
                  </a:cubicBezTo>
                  <a:lnTo>
                    <a:pt x="467" y="618"/>
                  </a:lnTo>
                  <a:cubicBezTo>
                    <a:pt x="467" y="690"/>
                    <a:pt x="494" y="756"/>
                    <a:pt x="539" y="807"/>
                  </a:cubicBezTo>
                  <a:lnTo>
                    <a:pt x="15" y="2116"/>
                  </a:lnTo>
                  <a:cubicBezTo>
                    <a:pt x="5" y="2141"/>
                    <a:pt x="0" y="2167"/>
                    <a:pt x="0" y="2193"/>
                  </a:cubicBezTo>
                  <a:lnTo>
                    <a:pt x="0" y="5457"/>
                  </a:lnTo>
                  <a:cubicBezTo>
                    <a:pt x="0" y="5870"/>
                    <a:pt x="336" y="6207"/>
                    <a:pt x="750" y="6207"/>
                  </a:cubicBezTo>
                  <a:lnTo>
                    <a:pt x="2073" y="6207"/>
                  </a:lnTo>
                  <a:cubicBezTo>
                    <a:pt x="2486" y="6207"/>
                    <a:pt x="2822" y="5870"/>
                    <a:pt x="2822" y="5457"/>
                  </a:cubicBezTo>
                  <a:lnTo>
                    <a:pt x="2822" y="4869"/>
                  </a:lnTo>
                  <a:lnTo>
                    <a:pt x="1777" y="4869"/>
                  </a:lnTo>
                  <a:close/>
                  <a:moveTo>
                    <a:pt x="412" y="2251"/>
                  </a:moveTo>
                  <a:lnTo>
                    <a:pt x="412" y="2232"/>
                  </a:lnTo>
                  <a:lnTo>
                    <a:pt x="941" y="909"/>
                  </a:lnTo>
                  <a:lnTo>
                    <a:pt x="1881" y="909"/>
                  </a:lnTo>
                  <a:lnTo>
                    <a:pt x="2411" y="2232"/>
                  </a:lnTo>
                  <a:lnTo>
                    <a:pt x="2411" y="2251"/>
                  </a:lnTo>
                  <a:lnTo>
                    <a:pt x="412" y="22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黑体" panose="02010609060101010101" charset="-122"/>
                <a:ea typeface="黑体" panose="02010609060101010101" charset="-122"/>
              </a:endParaRPr>
            </a:p>
          </p:txBody>
        </p:sp>
        <p:cxnSp>
          <p:nvCxnSpPr>
            <p:cNvPr id="49" name="直接箭头连接符 48"/>
            <p:cNvCxnSpPr/>
            <p:nvPr/>
          </p:nvCxnSpPr>
          <p:spPr>
            <a:xfrm>
              <a:off x="8654355" y="3019396"/>
              <a:ext cx="1269651" cy="0"/>
            </a:xfrm>
            <a:prstGeom prst="straightConnector1">
              <a:avLst/>
            </a:prstGeom>
            <a:grpFill/>
            <a:ln w="15875">
              <a:solidFill>
                <a:srgbClr val="005096"/>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8600416" y="2594131"/>
              <a:ext cx="1323590" cy="369332"/>
            </a:xfrm>
            <a:prstGeom prst="rect">
              <a:avLst/>
            </a:prstGeom>
            <a:noFill/>
            <a:ln>
              <a:noFill/>
            </a:ln>
          </p:spPr>
          <p:txBody>
            <a:bodyPr wrap="square" rtlCol="0">
              <a:spAutoFit/>
            </a:bodyPr>
            <a:lstStyle/>
            <a:p>
              <a:pPr algn="ctr"/>
              <a:r>
                <a:rPr lang="zh-CN" altLang="en-US" b="1" dirty="0">
                  <a:latin typeface="黑体" panose="02010609060101010101" charset="-122"/>
                  <a:ea typeface="黑体" panose="02010609060101010101" charset="-122"/>
                </a:rPr>
                <a:t>剂型更新</a:t>
              </a:r>
              <a:endParaRPr lang="zh-CN" altLang="en-US" b="1" dirty="0">
                <a:latin typeface="黑体" panose="02010609060101010101" charset="-122"/>
                <a:ea typeface="黑体" panose="02010609060101010101" charset="-122"/>
              </a:endParaRPr>
            </a:p>
          </p:txBody>
        </p:sp>
        <p:sp>
          <p:nvSpPr>
            <p:cNvPr id="52" name="capsule-black-and-white-variant_31602"/>
            <p:cNvSpPr/>
            <p:nvPr/>
          </p:nvSpPr>
          <p:spPr>
            <a:xfrm>
              <a:off x="7778329" y="2722862"/>
              <a:ext cx="225895" cy="438699"/>
            </a:xfrm>
            <a:custGeom>
              <a:avLst/>
              <a:gdLst>
                <a:gd name="T0" fmla="*/ 374 w 747"/>
                <a:gd name="T1" fmla="*/ 0 h 1849"/>
                <a:gd name="T2" fmla="*/ 0 w 747"/>
                <a:gd name="T3" fmla="*/ 374 h 1849"/>
                <a:gd name="T4" fmla="*/ 0 w 747"/>
                <a:gd name="T5" fmla="*/ 1476 h 1849"/>
                <a:gd name="T6" fmla="*/ 374 w 747"/>
                <a:gd name="T7" fmla="*/ 1849 h 1849"/>
                <a:gd name="T8" fmla="*/ 747 w 747"/>
                <a:gd name="T9" fmla="*/ 1476 h 1849"/>
                <a:gd name="T10" fmla="*/ 747 w 747"/>
                <a:gd name="T11" fmla="*/ 374 h 1849"/>
                <a:gd name="T12" fmla="*/ 374 w 747"/>
                <a:gd name="T13" fmla="*/ 0 h 1849"/>
                <a:gd name="T14" fmla="*/ 374 w 747"/>
                <a:gd name="T15" fmla="*/ 1774 h 1849"/>
                <a:gd name="T16" fmla="*/ 75 w 747"/>
                <a:gd name="T17" fmla="*/ 1476 h 1849"/>
                <a:gd name="T18" fmla="*/ 75 w 747"/>
                <a:gd name="T19" fmla="*/ 962 h 1849"/>
                <a:gd name="T20" fmla="*/ 672 w 747"/>
                <a:gd name="T21" fmla="*/ 962 h 1849"/>
                <a:gd name="T22" fmla="*/ 672 w 747"/>
                <a:gd name="T23" fmla="*/ 1476 h 1849"/>
                <a:gd name="T24" fmla="*/ 374 w 747"/>
                <a:gd name="T25" fmla="*/ 1774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7" h="1849">
                  <a:moveTo>
                    <a:pt x="374" y="0"/>
                  </a:moveTo>
                  <a:cubicBezTo>
                    <a:pt x="168" y="0"/>
                    <a:pt x="0" y="168"/>
                    <a:pt x="0" y="374"/>
                  </a:cubicBezTo>
                  <a:lnTo>
                    <a:pt x="0" y="1476"/>
                  </a:lnTo>
                  <a:cubicBezTo>
                    <a:pt x="0" y="1681"/>
                    <a:pt x="168" y="1849"/>
                    <a:pt x="374" y="1849"/>
                  </a:cubicBezTo>
                  <a:cubicBezTo>
                    <a:pt x="580" y="1849"/>
                    <a:pt x="747" y="1682"/>
                    <a:pt x="747" y="1476"/>
                  </a:cubicBezTo>
                  <a:lnTo>
                    <a:pt x="747" y="374"/>
                  </a:lnTo>
                  <a:cubicBezTo>
                    <a:pt x="747" y="168"/>
                    <a:pt x="580" y="0"/>
                    <a:pt x="374" y="0"/>
                  </a:cubicBezTo>
                  <a:close/>
                  <a:moveTo>
                    <a:pt x="374" y="1774"/>
                  </a:moveTo>
                  <a:cubicBezTo>
                    <a:pt x="209" y="1774"/>
                    <a:pt x="75" y="1640"/>
                    <a:pt x="75" y="1476"/>
                  </a:cubicBezTo>
                  <a:lnTo>
                    <a:pt x="75" y="962"/>
                  </a:lnTo>
                  <a:lnTo>
                    <a:pt x="672" y="962"/>
                  </a:lnTo>
                  <a:lnTo>
                    <a:pt x="672" y="1476"/>
                  </a:lnTo>
                  <a:cubicBezTo>
                    <a:pt x="672" y="1640"/>
                    <a:pt x="538" y="1774"/>
                    <a:pt x="374" y="17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黑体" panose="02010609060101010101" charset="-122"/>
                <a:ea typeface="黑体" panose="02010609060101010101" charset="-122"/>
              </a:endParaRPr>
            </a:p>
          </p:txBody>
        </p:sp>
      </p:grpSp>
      <p:sp>
        <p:nvSpPr>
          <p:cNvPr id="56" name="矩形: 圆角 55"/>
          <p:cNvSpPr/>
          <p:nvPr/>
        </p:nvSpPr>
        <p:spPr>
          <a:xfrm>
            <a:off x="531495" y="5981700"/>
            <a:ext cx="5125085" cy="446405"/>
          </a:xfrm>
          <a:prstGeom prst="roundRect">
            <a:avLst>
              <a:gd name="adj" fmla="val 22829"/>
            </a:avLst>
          </a:prstGeom>
          <a:solidFill>
            <a:srgbClr val="2368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charset="-122"/>
                <a:ea typeface="黑体" panose="02010609060101010101" charset="-122"/>
                <a:cs typeface="黑体" panose="02010609060101010101" charset="-122"/>
              </a:rPr>
              <a:t>干混悬剂→儿童友好剂型→提高患者用药依从性</a:t>
            </a:r>
            <a:endParaRPr lang="zh-CN" altLang="en-US" b="1" dirty="0">
              <a:latin typeface="黑体" panose="02010609060101010101" charset="-122"/>
              <a:ea typeface="黑体" panose="02010609060101010101" charset="-122"/>
              <a:cs typeface="黑体" panose="02010609060101010101" charset="-122"/>
            </a:endParaRPr>
          </a:p>
        </p:txBody>
      </p:sp>
      <p:sp>
        <p:nvSpPr>
          <p:cNvPr id="51" name="文本框 50"/>
          <p:cNvSpPr txBox="1"/>
          <p:nvPr/>
        </p:nvSpPr>
        <p:spPr>
          <a:xfrm>
            <a:off x="593090" y="1638935"/>
            <a:ext cx="4749800" cy="368300"/>
          </a:xfrm>
          <a:prstGeom prst="rect">
            <a:avLst/>
          </a:prstGeom>
          <a:noFill/>
        </p:spPr>
        <p:txBody>
          <a:bodyPr wrap="square" rtlCol="0">
            <a:spAutoFit/>
          </a:bodyPr>
          <a:lstStyle/>
          <a:p>
            <a:pPr algn="ctr">
              <a:spcAft>
                <a:spcPts val="500"/>
              </a:spcAft>
            </a:pPr>
            <a:r>
              <a:rPr lang="zh-CN" altLang="en-US" b="1" dirty="0">
                <a:latin typeface="黑体" panose="02010609060101010101" charset="-122"/>
                <a:ea typeface="黑体" panose="02010609060101010101" charset="-122"/>
                <a:cs typeface="黑体" panose="02010609060101010101" charset="-122"/>
              </a:rPr>
              <a:t>头孢地尼干混悬剂 </a:t>
            </a:r>
            <a:r>
              <a:rPr lang="zh-CN" altLang="en-US" b="1" dirty="0">
                <a:solidFill>
                  <a:srgbClr val="EC6816"/>
                </a:solidFill>
                <a:latin typeface="黑体" panose="02010609060101010101" charset="-122"/>
                <a:ea typeface="黑体" panose="02010609060101010101" charset="-122"/>
                <a:cs typeface="黑体" panose="02010609060101010101" charset="-122"/>
              </a:rPr>
              <a:t>  </a:t>
            </a:r>
            <a:r>
              <a:rPr lang="zh-CN" altLang="en-US" b="1" dirty="0">
                <a:latin typeface="黑体" panose="02010609060101010101" charset="-122"/>
                <a:ea typeface="黑体" panose="02010609060101010101" charset="-122"/>
                <a:cs typeface="黑体" panose="02010609060101010101" charset="-122"/>
              </a:rPr>
              <a:t> 方便儿童精准给药</a:t>
            </a:r>
            <a:endParaRPr lang="zh-CN" altLang="en-US" b="1" dirty="0">
              <a:latin typeface="黑体" panose="02010609060101010101" charset="-122"/>
              <a:ea typeface="黑体" panose="02010609060101010101" charset="-122"/>
              <a:cs typeface="黑体" panose="02010609060101010101" charset="-122"/>
            </a:endParaRPr>
          </a:p>
        </p:txBody>
      </p:sp>
      <p:sp>
        <p:nvSpPr>
          <p:cNvPr id="45" name="文本框 44"/>
          <p:cNvSpPr txBox="1"/>
          <p:nvPr/>
        </p:nvSpPr>
        <p:spPr>
          <a:xfrm>
            <a:off x="426720" y="2876550"/>
            <a:ext cx="5239385" cy="2496185"/>
          </a:xfrm>
          <a:prstGeom prst="rect">
            <a:avLst/>
          </a:prstGeom>
          <a:noFill/>
        </p:spPr>
        <p:txBody>
          <a:bodyPr wrap="square">
            <a:noAutofit/>
          </a:bodyPr>
          <a:lstStyle/>
          <a:p>
            <a:pPr>
              <a:lnSpc>
                <a:spcPct val="130000"/>
              </a:lnSpc>
              <a:spcAft>
                <a:spcPts val="600"/>
              </a:spcAft>
            </a:pPr>
            <a:r>
              <a:rPr lang="zh-CN" altLang="en-US" b="1" i="0" u="none" strike="noStrike" baseline="0" dirty="0">
                <a:solidFill>
                  <a:srgbClr val="01758E"/>
                </a:solidFill>
                <a:latin typeface="黑体" panose="02010609060101010101" charset="-122"/>
                <a:ea typeface="黑体" panose="02010609060101010101" charset="-122"/>
                <a:cs typeface="黑体" panose="02010609060101010101" charset="-122"/>
              </a:rPr>
              <a:t>       </a:t>
            </a:r>
            <a:r>
              <a:rPr lang="zh-CN" altLang="en-US" b="1" i="0" u="none" strike="noStrike" baseline="0" dirty="0">
                <a:solidFill>
                  <a:srgbClr val="005096"/>
                </a:solidFill>
                <a:latin typeface="黑体" panose="02010609060101010101" charset="-122"/>
                <a:ea typeface="黑体" panose="02010609060101010101" charset="-122"/>
                <a:cs typeface="黑体" panose="02010609060101010101" charset="-122"/>
              </a:rPr>
              <a:t> 口服精准给药</a:t>
            </a:r>
            <a:endParaRPr lang="en-US" altLang="zh-CN" sz="1600" b="1" i="0" u="none" strike="noStrike" baseline="0" dirty="0">
              <a:solidFill>
                <a:srgbClr val="EC6816"/>
              </a:solidFill>
              <a:latin typeface="黑体" panose="02010609060101010101" charset="-122"/>
              <a:ea typeface="黑体" panose="02010609060101010101" charset="-122"/>
              <a:cs typeface="黑体" panose="02010609060101010101" charset="-122"/>
            </a:endParaRPr>
          </a:p>
          <a:p>
            <a:pPr marL="291465" indent="-76200" algn="l" rtl="0" eaLnBrk="0" fontAlgn="auto">
              <a:lnSpc>
                <a:spcPct val="111000"/>
              </a:lnSpc>
              <a:tabLst>
                <a:tab pos="291465" algn="l"/>
              </a:tabLst>
            </a:pPr>
            <a:r>
              <a:rPr lang="en-US" sz="1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1</a:t>
            </a:r>
            <a:r>
              <a:rPr lang="zh-CN" altLang="en-US" sz="1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a:t>
            </a:r>
            <a:r>
              <a:rPr sz="1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干混悬剂</a:t>
            </a:r>
            <a:r>
              <a:rPr lang="zh-CN" altLang="en-US" sz="1800" b="1" dirty="0">
                <a:solidFill>
                  <a:srgbClr val="005096"/>
                </a:solidFill>
                <a:latin typeface="黑体" panose="02010609060101010101" charset="-122"/>
                <a:ea typeface="黑体" panose="02010609060101010101" charset="-122"/>
                <a:cs typeface="黑体" panose="02010609060101010101" charset="-122"/>
                <a:sym typeface="+mn-ea"/>
              </a:rPr>
              <a:t>速溶、 易服</a:t>
            </a:r>
            <a:r>
              <a:rPr sz="1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，可</a:t>
            </a:r>
            <a:r>
              <a:rPr lang="zh-CN" altLang="en-US" sz="1800" b="1" dirty="0">
                <a:solidFill>
                  <a:srgbClr val="005096"/>
                </a:solidFill>
                <a:latin typeface="黑体" panose="02010609060101010101" charset="-122"/>
                <a:ea typeface="黑体" panose="02010609060101010101" charset="-122"/>
                <a:cs typeface="黑体" panose="02010609060101010101" charset="-122"/>
                <a:sym typeface="+mn-ea"/>
              </a:rPr>
              <a:t>常温冲兑</a:t>
            </a:r>
            <a:r>
              <a:rPr sz="1600" b="1" kern="0" spc="-170" dirty="0">
                <a:solidFill>
                  <a:srgbClr val="F6862A">
                    <a:alpha val="100000"/>
                  </a:srgbClr>
                </a:solidFill>
                <a:latin typeface="黑体" panose="02010609060101010101" charset="-122"/>
                <a:ea typeface="黑体" panose="02010609060101010101" charset="-122"/>
                <a:cs typeface="黑体" panose="02010609060101010101" charset="-122"/>
                <a:sym typeface="+mn-ea"/>
              </a:rPr>
              <a:t> </a:t>
            </a:r>
            <a:r>
              <a:rPr sz="1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，较颗粒剂更方</a:t>
            </a:r>
            <a:r>
              <a:rPr sz="1600" kern="0" spc="10" dirty="0">
                <a:solidFill>
                  <a:srgbClr val="000000">
                    <a:alpha val="100000"/>
                  </a:srgbClr>
                </a:solidFill>
                <a:latin typeface="黑体" panose="02010609060101010101" charset="-122"/>
                <a:ea typeface="黑体" panose="02010609060101010101" charset="-122"/>
                <a:cs typeface="黑体" panose="02010609060101010101" charset="-122"/>
                <a:sym typeface="+mn-ea"/>
              </a:rPr>
              <a:t>便，</a:t>
            </a:r>
            <a:r>
              <a:rPr sz="16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可避免片剂等较难吞服的缺点</a:t>
            </a:r>
            <a:endParaRPr sz="1600" kern="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pPr marL="291465" indent="-76200" algn="l" rtl="0" eaLnBrk="0" fontAlgn="auto">
              <a:lnSpc>
                <a:spcPct val="111000"/>
              </a:lnSpc>
              <a:tabLst>
                <a:tab pos="291465" algn="l"/>
              </a:tabLst>
            </a:pPr>
            <a:r>
              <a:rPr lang="en-US" altLang="zh-CN" sz="1600" dirty="0">
                <a:latin typeface="黑体" panose="02010609060101010101" charset="-122"/>
                <a:ea typeface="黑体" panose="02010609060101010101" charset="-122"/>
                <a:cs typeface="黑体" panose="02010609060101010101" charset="-122"/>
              </a:rPr>
              <a:t>2</a:t>
            </a:r>
            <a:r>
              <a:rPr lang="zh-CN" altLang="en-US" sz="1600" dirty="0">
                <a:latin typeface="黑体" panose="02010609060101010101" charset="-122"/>
                <a:ea typeface="黑体" panose="02010609060101010101" charset="-122"/>
                <a:cs typeface="黑体" panose="02010609060101010101" charset="-122"/>
              </a:rPr>
              <a:t>、儿童可依据年龄、体重进行精准给药，不会造成浪费</a:t>
            </a:r>
            <a:endParaRPr lang="zh-CN" altLang="en-US" sz="1600" dirty="0">
              <a:latin typeface="黑体" panose="02010609060101010101" charset="-122"/>
              <a:ea typeface="黑体" panose="02010609060101010101" charset="-122"/>
              <a:cs typeface="黑体" panose="02010609060101010101" charset="-122"/>
            </a:endParaRPr>
          </a:p>
          <a:p>
            <a:pPr marL="291465" indent="-76200" algn="l" rtl="0" eaLnBrk="0" fontAlgn="auto">
              <a:lnSpc>
                <a:spcPct val="111000"/>
              </a:lnSpc>
              <a:tabLst>
                <a:tab pos="291465" algn="l"/>
              </a:tabLst>
            </a:pPr>
            <a:r>
              <a:rPr lang="en-US" altLang="zh-CN" sz="1600" dirty="0">
                <a:latin typeface="黑体" panose="02010609060101010101" charset="-122"/>
                <a:ea typeface="黑体" panose="02010609060101010101" charset="-122"/>
                <a:cs typeface="黑体" panose="02010609060101010101" charset="-122"/>
              </a:rPr>
              <a:t>3</a:t>
            </a:r>
            <a:r>
              <a:rPr lang="zh-CN" altLang="en-US" sz="1600" dirty="0">
                <a:latin typeface="黑体" panose="02010609060101010101" charset="-122"/>
                <a:ea typeface="黑体" panose="02010609060101010101" charset="-122"/>
                <a:cs typeface="黑体" panose="02010609060101010101" charset="-122"/>
              </a:rPr>
              <a:t>、肾功能不全患者和透析等患者都可精准配药，不过多服药，对减少耐药有意义</a:t>
            </a:r>
            <a:endParaRPr lang="zh-CN" altLang="en-US" sz="1600" dirty="0">
              <a:latin typeface="黑体" panose="02010609060101010101" charset="-122"/>
              <a:ea typeface="黑体" panose="02010609060101010101" charset="-122"/>
              <a:cs typeface="黑体" panose="02010609060101010101" charset="-122"/>
            </a:endParaRPr>
          </a:p>
          <a:p>
            <a:pPr indent="0" algn="l" fontAlgn="auto">
              <a:lnSpc>
                <a:spcPct val="130000"/>
              </a:lnSpc>
              <a:spcAft>
                <a:spcPts val="600"/>
              </a:spcAft>
              <a:buFont typeface="微软雅黑" panose="020B0503020204020204" charset="-122"/>
              <a:buNone/>
            </a:pPr>
            <a:r>
              <a:rPr lang="zh-CN" altLang="en-US" b="1" dirty="0">
                <a:solidFill>
                  <a:srgbClr val="01758E"/>
                </a:solidFill>
                <a:latin typeface="黑体" panose="02010609060101010101" charset="-122"/>
                <a:ea typeface="黑体" panose="02010609060101010101" charset="-122"/>
                <a:cs typeface="黑体" panose="02010609060101010101" charset="-122"/>
              </a:rPr>
              <a:t>   </a:t>
            </a:r>
            <a:endParaRPr lang="en-US" altLang="zh-CN" sz="1600" dirty="0">
              <a:latin typeface="黑体" panose="02010609060101010101" charset="-122"/>
              <a:ea typeface="黑体" panose="02010609060101010101" charset="-122"/>
              <a:cs typeface="黑体" panose="02010609060101010101" charset="-122"/>
            </a:endParaRPr>
          </a:p>
        </p:txBody>
      </p:sp>
      <p:pic>
        <p:nvPicPr>
          <p:cNvPr id="70" name="图形 69"/>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30860" y="2909570"/>
            <a:ext cx="393700" cy="393700"/>
          </a:xfrm>
          <a:prstGeom prst="rect">
            <a:avLst/>
          </a:prstGeom>
        </p:spPr>
      </p:pic>
      <p:pic>
        <p:nvPicPr>
          <p:cNvPr id="72" name="图形 7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9560" y="4458335"/>
            <a:ext cx="378460" cy="378460"/>
          </a:xfrm>
          <a:prstGeom prst="rect">
            <a:avLst/>
          </a:prstGeom>
        </p:spPr>
      </p:pic>
      <p:sp>
        <p:nvSpPr>
          <p:cNvPr id="36" name="矩形: 圆角 35"/>
          <p:cNvSpPr/>
          <p:nvPr/>
        </p:nvSpPr>
        <p:spPr>
          <a:xfrm>
            <a:off x="372110" y="1427480"/>
            <a:ext cx="5433060" cy="5031105"/>
          </a:xfrm>
          <a:prstGeom prst="roundRect">
            <a:avLst>
              <a:gd name="adj" fmla="val 4819"/>
            </a:avLst>
          </a:prstGeom>
          <a:noFill/>
          <a:ln w="19050">
            <a:solidFill>
              <a:srgbClr val="005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80" name="group 80"/>
          <p:cNvGrpSpPr/>
          <p:nvPr/>
        </p:nvGrpSpPr>
        <p:grpSpPr>
          <a:xfrm rot="21600000">
            <a:off x="0" y="0"/>
            <a:ext cx="3274159" cy="1465645"/>
            <a:chOff x="0" y="0"/>
            <a:chExt cx="3274159" cy="1465645"/>
          </a:xfrm>
        </p:grpSpPr>
        <p:pic>
          <p:nvPicPr>
            <p:cNvPr id="460" name="picture 460"/>
            <p:cNvPicPr>
              <a:picLocks noChangeAspect="1"/>
            </p:cNvPicPr>
            <p:nvPr/>
          </p:nvPicPr>
          <p:blipFill>
            <a:blip r:embed="rId5"/>
            <a:stretch>
              <a:fillRect/>
            </a:stretch>
          </p:blipFill>
          <p:spPr>
            <a:xfrm rot="21600000">
              <a:off x="0" y="0"/>
              <a:ext cx="3274159" cy="1465645"/>
            </a:xfrm>
            <a:prstGeom prst="rect">
              <a:avLst/>
            </a:prstGeom>
          </p:spPr>
        </p:pic>
        <p:sp>
          <p:nvSpPr>
            <p:cNvPr id="462" name="textbox 462"/>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28000"/>
                </a:lnSpc>
              </a:pPr>
              <a:endParaRPr sz="1000" dirty="0">
                <a:latin typeface="黑体" panose="02010609060101010101" charset="-122"/>
                <a:ea typeface="黑体" panose="02010609060101010101" charset="-122"/>
                <a:cs typeface="黑体" panose="02010609060101010101" charset="-122"/>
              </a:endParaRPr>
            </a:p>
            <a:p>
              <a:pPr algn="l" rtl="0" eaLnBrk="0">
                <a:lnSpc>
                  <a:spcPct val="8000"/>
                </a:lnSpc>
              </a:pPr>
              <a:endParaRPr sz="100" dirty="0">
                <a:latin typeface="黑体" panose="02010609060101010101" charset="-122"/>
                <a:ea typeface="黑体" panose="02010609060101010101" charset="-122"/>
                <a:cs typeface="黑体" panose="02010609060101010101" charset="-122"/>
              </a:endParaRPr>
            </a:p>
            <a:p>
              <a:pPr marL="308610" algn="l" rtl="0" eaLnBrk="0">
                <a:lnSpc>
                  <a:spcPct val="89000"/>
                </a:lnSpc>
              </a:pPr>
              <a:r>
                <a:rPr sz="1400" b="1" kern="0" spc="-10" dirty="0">
                  <a:solidFill>
                    <a:srgbClr val="FFFFFF">
                      <a:alpha val="100000"/>
                    </a:srgbClr>
                  </a:solidFill>
                  <a:latin typeface="黑体" panose="02010609060101010101" charset="-122"/>
                  <a:ea typeface="黑体" panose="02010609060101010101" charset="-122"/>
                  <a:cs typeface="黑体" panose="02010609060101010101" charset="-122"/>
                </a:rPr>
                <a:t>创新性</a:t>
              </a:r>
              <a:endParaRPr sz="1400" dirty="0">
                <a:latin typeface="黑体" panose="02010609060101010101" charset="-122"/>
                <a:ea typeface="黑体" panose="02010609060101010101" charset="-122"/>
                <a:cs typeface="黑体" panose="02010609060101010101" charset="-122"/>
              </a:endParaRPr>
            </a:p>
            <a:p>
              <a:pPr marL="464820" algn="l" rtl="0" eaLnBrk="0">
                <a:lnSpc>
                  <a:spcPts val="1955"/>
                </a:lnSpc>
              </a:pPr>
              <a:r>
                <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rPr>
                <a:t>2</a:t>
              </a:r>
              <a:r>
                <a:rPr sz="1400" b="1" kern="0" spc="-40" dirty="0">
                  <a:solidFill>
                    <a:srgbClr val="FFFFFF">
                      <a:alpha val="100000"/>
                    </a:srgbClr>
                  </a:solidFill>
                  <a:latin typeface="黑体" panose="02010609060101010101" charset="-122"/>
                  <a:ea typeface="黑体" panose="02010609060101010101" charset="-122"/>
                  <a:cs typeface="黑体" panose="02010609060101010101" charset="-122"/>
                </a:rPr>
                <a:t>/</a:t>
              </a:r>
              <a:r>
                <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rPr>
                <a:t>2</a:t>
              </a:r>
              <a:endPar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endParaRPr>
            </a:p>
          </p:txBody>
        </p:sp>
      </p:grpSp>
      <p:sp>
        <p:nvSpPr>
          <p:cNvPr id="464" name="textbox 464"/>
          <p:cNvSpPr/>
          <p:nvPr/>
        </p:nvSpPr>
        <p:spPr>
          <a:xfrm>
            <a:off x="991870" y="466725"/>
            <a:ext cx="9545955" cy="71691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黑体" panose="02010609060101010101" charset="-122"/>
              <a:ea typeface="黑体" panose="02010609060101010101" charset="-122"/>
              <a:cs typeface="Arial" panose="020B0604020202020204"/>
            </a:endParaRPr>
          </a:p>
          <a:p>
            <a:pPr marL="15240" algn="l" rtl="0" eaLnBrk="0">
              <a:lnSpc>
                <a:spcPct val="89000"/>
              </a:lnSpc>
            </a:pPr>
            <a:r>
              <a:rPr sz="2400" b="1" kern="0" spc="-10" dirty="0">
                <a:solidFill>
                  <a:srgbClr val="FD9E8B">
                    <a:alpha val="100000"/>
                  </a:srgbClr>
                </a:solidFill>
                <a:latin typeface="黑体" panose="02010609060101010101" charset="-122"/>
                <a:ea typeface="黑体" panose="02010609060101010101" charset="-122"/>
                <a:cs typeface="微软雅黑" panose="020B0503020204020204" charset="-122"/>
              </a:rPr>
              <a:t>儿童定制剂型</a:t>
            </a:r>
            <a:r>
              <a:rPr lang="zh-CN" sz="2400" b="1" kern="0" spc="-10" dirty="0">
                <a:solidFill>
                  <a:srgbClr val="FD9E8B">
                    <a:alpha val="100000"/>
                  </a:srgbClr>
                </a:solidFill>
                <a:latin typeface="黑体" panose="02010609060101010101" charset="-122"/>
                <a:ea typeface="黑体" panose="02010609060101010101" charset="-122"/>
                <a:cs typeface="微软雅黑" panose="020B0503020204020204" charset="-122"/>
              </a:rPr>
              <a:t>：</a:t>
            </a:r>
            <a:endParaRPr sz="2400" dirty="0">
              <a:latin typeface="黑体" panose="02010609060101010101" charset="-122"/>
              <a:ea typeface="黑体" panose="02010609060101010101" charset="-122"/>
              <a:cs typeface="微软雅黑" panose="020B0503020204020204" charset="-122"/>
            </a:endParaRPr>
          </a:p>
          <a:p>
            <a:pPr marL="12700" algn="l" rtl="0" eaLnBrk="0">
              <a:lnSpc>
                <a:spcPct val="89000"/>
              </a:lnSpc>
              <a:spcBef>
                <a:spcPts val="320"/>
              </a:spcBef>
            </a:pPr>
            <a:r>
              <a:rPr lang="zh-CN" sz="2400" b="1" kern="0" spc="0" dirty="0">
                <a:solidFill>
                  <a:srgbClr val="005096">
                    <a:alpha val="100000"/>
                  </a:srgbClr>
                </a:solidFill>
                <a:latin typeface="黑体" panose="02010609060101010101" charset="-122"/>
                <a:ea typeface="黑体" panose="02010609060101010101" charset="-122"/>
                <a:cs typeface="微软雅黑" panose="020B0503020204020204" charset="-122"/>
              </a:rPr>
              <a:t>水蜜桃</a:t>
            </a:r>
            <a:r>
              <a:rPr sz="2400" b="1" kern="0" spc="0" dirty="0">
                <a:solidFill>
                  <a:srgbClr val="005096">
                    <a:alpha val="100000"/>
                  </a:srgbClr>
                </a:solidFill>
                <a:latin typeface="黑体" panose="02010609060101010101" charset="-122"/>
                <a:ea typeface="黑体" panose="02010609060101010101" charset="-122"/>
                <a:cs typeface="微软雅黑" panose="020B0503020204020204" charset="-122"/>
              </a:rPr>
              <a:t>口味、依从性</a:t>
            </a:r>
            <a:r>
              <a:rPr lang="zh-CN" sz="2400" b="1" kern="0" spc="0" dirty="0">
                <a:solidFill>
                  <a:srgbClr val="005096">
                    <a:alpha val="100000"/>
                  </a:srgbClr>
                </a:solidFill>
                <a:latin typeface="黑体" panose="02010609060101010101" charset="-122"/>
                <a:ea typeface="黑体" panose="02010609060101010101" charset="-122"/>
                <a:cs typeface="微软雅黑" panose="020B0503020204020204" charset="-122"/>
              </a:rPr>
              <a:t>高</a:t>
            </a:r>
            <a:r>
              <a:rPr sz="2400" b="1" kern="0" spc="0" dirty="0">
                <a:solidFill>
                  <a:srgbClr val="005096">
                    <a:alpha val="100000"/>
                  </a:srgbClr>
                </a:solidFill>
                <a:latin typeface="黑体" panose="02010609060101010101" charset="-122"/>
                <a:ea typeface="黑体" panose="02010609060101010101" charset="-122"/>
                <a:cs typeface="微软雅黑" panose="020B0503020204020204" charset="-122"/>
              </a:rPr>
              <a:t>，基于体重精准</a:t>
            </a:r>
            <a:r>
              <a:rPr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给药</a:t>
            </a:r>
            <a:endParaRPr sz="2400" dirty="0">
              <a:latin typeface="黑体" panose="02010609060101010101" charset="-122"/>
              <a:ea typeface="黑体" panose="02010609060101010101" charset="-122"/>
              <a:cs typeface="微软雅黑" panose="020B0503020204020204" charset="-122"/>
            </a:endParaRPr>
          </a:p>
        </p:txBody>
      </p:sp>
      <p:pic>
        <p:nvPicPr>
          <p:cNvPr id="2" name="图片 1" descr="桃子手绘涂鸦极简主义食物水果"/>
          <p:cNvPicPr>
            <a:picLocks noChangeAspect="1"/>
          </p:cNvPicPr>
          <p:nvPr/>
        </p:nvPicPr>
        <p:blipFill>
          <a:blip r:embed="rId6"/>
          <a:stretch>
            <a:fillRect/>
          </a:stretch>
        </p:blipFill>
        <p:spPr>
          <a:xfrm>
            <a:off x="6629400" y="5223510"/>
            <a:ext cx="363220" cy="421640"/>
          </a:xfrm>
          <a:prstGeom prst="rect">
            <a:avLst/>
          </a:prstGeom>
        </p:spPr>
      </p:pic>
      <p:sp>
        <p:nvSpPr>
          <p:cNvPr id="19" name="矩形: 圆角 35"/>
          <p:cNvSpPr/>
          <p:nvPr/>
        </p:nvSpPr>
        <p:spPr>
          <a:xfrm>
            <a:off x="6315075" y="1465580"/>
            <a:ext cx="5551170" cy="5031105"/>
          </a:xfrm>
          <a:prstGeom prst="roundRect">
            <a:avLst>
              <a:gd name="adj" fmla="val 4819"/>
            </a:avLst>
          </a:prstGeom>
          <a:noFill/>
          <a:ln w="19050">
            <a:solidFill>
              <a:srgbClr val="005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zh-CN" altLang="en-US" dirty="0">
                <a:latin typeface="微软雅黑" panose="020B0503020204020204" charset="-122"/>
                <a:ea typeface="微软雅黑" panose="020B0503020204020204" charset="-122"/>
                <a:sym typeface="+mn-ea"/>
              </a:rPr>
              <a:t>临床用药更方便</a:t>
            </a:r>
            <a:endParaRPr lang="zh-CN" altLang="en-US">
              <a:latin typeface="+mn-ea"/>
            </a:endParaRPr>
          </a:p>
        </p:txBody>
      </p:sp>
      <p:sp>
        <p:nvSpPr>
          <p:cNvPr id="20" name="文本框 19"/>
          <p:cNvSpPr txBox="1"/>
          <p:nvPr/>
        </p:nvSpPr>
        <p:spPr>
          <a:xfrm>
            <a:off x="6640195" y="1536700"/>
            <a:ext cx="4808855" cy="368300"/>
          </a:xfrm>
          <a:prstGeom prst="rect">
            <a:avLst/>
          </a:prstGeom>
          <a:noFill/>
        </p:spPr>
        <p:txBody>
          <a:bodyPr wrap="square" rtlCol="0" anchor="t">
            <a:spAutoFit/>
          </a:bodyPr>
          <a:p>
            <a:pPr algn="ctr">
              <a:lnSpc>
                <a:spcPct val="100000"/>
              </a:lnSpc>
              <a:spcAft>
                <a:spcPts val="500"/>
              </a:spcAft>
              <a:buClrTx/>
              <a:buSzTx/>
              <a:buFontTx/>
            </a:pPr>
            <a:r>
              <a:rPr lang="zh-CN" altLang="en-US" sz="1800" b="1" dirty="0">
                <a:latin typeface="黑体" panose="02010609060101010101" charset="-122"/>
                <a:ea typeface="黑体" panose="02010609060101010101" charset="-122"/>
                <a:cs typeface="黑体" panose="02010609060101010101" charset="-122"/>
                <a:sym typeface="+mn-ea"/>
              </a:rPr>
              <a:t>精准给药，依从更优——儿童专用更放心</a:t>
            </a:r>
            <a:endParaRPr lang="zh-CN" altLang="en-US" sz="1800" b="1" dirty="0">
              <a:latin typeface="黑体" panose="02010609060101010101" charset="-122"/>
              <a:ea typeface="黑体" panose="02010609060101010101" charset="-122"/>
              <a:cs typeface="黑体" panose="02010609060101010101" charset="-122"/>
              <a:sym typeface="+mn-ea"/>
            </a:endParaRPr>
          </a:p>
        </p:txBody>
      </p:sp>
      <p:sp>
        <p:nvSpPr>
          <p:cNvPr id="21" name="文本框 20"/>
          <p:cNvSpPr txBox="1"/>
          <p:nvPr/>
        </p:nvSpPr>
        <p:spPr>
          <a:xfrm>
            <a:off x="6852920" y="2432050"/>
            <a:ext cx="4808220" cy="1778000"/>
          </a:xfrm>
          <a:prstGeom prst="rect">
            <a:avLst/>
          </a:prstGeom>
          <a:noFill/>
        </p:spPr>
        <p:txBody>
          <a:bodyPr wrap="square" rtlCol="0" anchor="t">
            <a:noAutofit/>
          </a:bodyPr>
          <a:p>
            <a:pPr indent="0">
              <a:lnSpc>
                <a:spcPct val="130000"/>
              </a:lnSpc>
              <a:spcAft>
                <a:spcPts val="1200"/>
              </a:spcAft>
              <a:buFont typeface="Arial" panose="020B0604020202020204" pitchFamily="34" charset="0"/>
              <a:buNone/>
            </a:pPr>
            <a:r>
              <a:rPr lang="zh-CN" altLang="en-US" sz="1600" dirty="0">
                <a:latin typeface="黑体" panose="02010609060101010101" charset="-122"/>
                <a:ea typeface="黑体" panose="02010609060101010101" charset="-122"/>
                <a:cs typeface="黑体" panose="02010609060101010101" charset="-122"/>
                <a:sym typeface="+mn-ea"/>
              </a:rPr>
              <a:t>干混悬剂的核心优势在于能真正做到</a:t>
            </a:r>
            <a:r>
              <a:rPr lang="zh-CN" altLang="en-US" sz="1600" b="1" dirty="0">
                <a:solidFill>
                  <a:srgbClr val="FF0000"/>
                </a:solidFill>
                <a:latin typeface="黑体" panose="02010609060101010101" charset="-122"/>
                <a:ea typeface="黑体" panose="02010609060101010101" charset="-122"/>
                <a:cs typeface="黑体" panose="02010609060101010101" charset="-122"/>
                <a:sym typeface="+mn-ea"/>
              </a:rPr>
              <a:t>“按需配药</a:t>
            </a:r>
            <a:r>
              <a:rPr lang="zh-CN" altLang="en-US" sz="1600" dirty="0">
                <a:latin typeface="黑体" panose="02010609060101010101" charset="-122"/>
                <a:ea typeface="黑体" panose="02010609060101010101" charset="-122"/>
                <a:cs typeface="黑体" panose="02010609060101010101" charset="-122"/>
                <a:sym typeface="+mn-ea"/>
              </a:rPr>
              <a:t>”。对于</a:t>
            </a:r>
            <a:r>
              <a:rPr lang="zh-CN" altLang="en-US" sz="1600" b="1" dirty="0">
                <a:solidFill>
                  <a:srgbClr val="FF0000"/>
                </a:solidFill>
                <a:latin typeface="黑体" panose="02010609060101010101" charset="-122"/>
                <a:ea typeface="黑体" panose="02010609060101010101" charset="-122"/>
                <a:cs typeface="黑体" panose="02010609060101010101" charset="-122"/>
                <a:sym typeface="+mn-ea"/>
              </a:rPr>
              <a:t>低体重、肾功能不全</a:t>
            </a:r>
            <a:r>
              <a:rPr lang="en-US" altLang="zh-CN" sz="1600" b="1" dirty="0">
                <a:solidFill>
                  <a:srgbClr val="FF0000"/>
                </a:solidFill>
                <a:latin typeface="黑体" panose="02010609060101010101" charset="-122"/>
                <a:ea typeface="黑体" panose="02010609060101010101" charset="-122"/>
                <a:cs typeface="黑体" panose="02010609060101010101" charset="-122"/>
                <a:sym typeface="+mn-ea"/>
              </a:rPr>
              <a:t>/</a:t>
            </a:r>
            <a:r>
              <a:rPr lang="zh-CN" altLang="en-US" sz="1600" b="1" dirty="0">
                <a:solidFill>
                  <a:srgbClr val="FF0000"/>
                </a:solidFill>
                <a:latin typeface="黑体" panose="02010609060101010101" charset="-122"/>
                <a:ea typeface="黑体" panose="02010609060101010101" charset="-122"/>
                <a:cs typeface="黑体" panose="02010609060101010101" charset="-122"/>
                <a:sym typeface="+mn-ea"/>
              </a:rPr>
              <a:t>透析</a:t>
            </a:r>
            <a:r>
              <a:rPr lang="zh-CN" altLang="en-US" sz="1600" dirty="0">
                <a:latin typeface="黑体" panose="02010609060101010101" charset="-122"/>
                <a:ea typeface="黑体" panose="02010609060101010101" charset="-122"/>
                <a:cs typeface="黑体" panose="02010609060101010101" charset="-122"/>
                <a:sym typeface="+mn-ea"/>
              </a:rPr>
              <a:t>等需要计算精确体表面积或调整剂量的特殊患儿，干混悬剂的精准给药是确保治疗效果和用药安全的基础。而颗粒剂在面对1/2、1/3袋这类临床常见剂量时，剂量往往难以保证准确。</a:t>
            </a:r>
            <a:endParaRPr lang="zh-CN" altLang="en-US" sz="1600" dirty="0">
              <a:latin typeface="黑体" panose="02010609060101010101" charset="-122"/>
              <a:ea typeface="黑体" panose="02010609060101010101" charset="-122"/>
              <a:cs typeface="黑体" panose="02010609060101010101" charset="-122"/>
              <a:sym typeface="+mn-ea"/>
            </a:endParaRPr>
          </a:p>
        </p:txBody>
      </p:sp>
      <p:sp>
        <p:nvSpPr>
          <p:cNvPr id="23" name="文本框 22"/>
          <p:cNvSpPr txBox="1"/>
          <p:nvPr/>
        </p:nvSpPr>
        <p:spPr>
          <a:xfrm>
            <a:off x="2080895" y="5274945"/>
            <a:ext cx="2775585" cy="358775"/>
          </a:xfrm>
          <a:prstGeom prst="rect">
            <a:avLst/>
          </a:prstGeom>
          <a:noFill/>
        </p:spPr>
        <p:txBody>
          <a:bodyPr wrap="square" rtlCol="0">
            <a:noAutofit/>
          </a:bodyPr>
          <a:lstStyle/>
          <a:p>
            <a:r>
              <a:rPr lang="zh-CN" altLang="en-US" sz="1200" dirty="0">
                <a:latin typeface="黑体" panose="02010609060101010101" charset="-122"/>
                <a:ea typeface="黑体" panose="02010609060101010101" charset="-122"/>
                <a:cs typeface="黑体" panose="02010609060101010101" charset="-122"/>
              </a:rPr>
              <a:t>量杯精准度</a:t>
            </a:r>
            <a:r>
              <a:rPr lang="en-US" altLang="zh-CN" sz="1200" dirty="0">
                <a:latin typeface="黑体" panose="02010609060101010101" charset="-122"/>
                <a:ea typeface="黑体" panose="02010609060101010101" charset="-122"/>
                <a:cs typeface="黑体" panose="02010609060101010101" charset="-122"/>
              </a:rPr>
              <a:t>0.25mL</a:t>
            </a:r>
            <a:r>
              <a:rPr lang="zh-CN" altLang="en-US" sz="1200" dirty="0">
                <a:latin typeface="黑体" panose="02010609060101010101" charset="-122"/>
                <a:ea typeface="黑体" panose="02010609060101010101" charset="-122"/>
                <a:cs typeface="黑体" panose="02010609060101010101" charset="-122"/>
              </a:rPr>
              <a:t>，覆盖不同体重患儿用药剂量</a:t>
            </a:r>
            <a:endParaRPr lang="zh-CN" altLang="en-US" sz="1200" dirty="0">
              <a:latin typeface="黑体" panose="02010609060101010101" charset="-122"/>
              <a:ea typeface="黑体" panose="02010609060101010101" charset="-122"/>
              <a:cs typeface="黑体" panose="02010609060101010101" charset="-122"/>
            </a:endParaRPr>
          </a:p>
        </p:txBody>
      </p:sp>
      <p:grpSp>
        <p:nvGrpSpPr>
          <p:cNvPr id="27" name="组合 26"/>
          <p:cNvGrpSpPr/>
          <p:nvPr/>
        </p:nvGrpSpPr>
        <p:grpSpPr>
          <a:xfrm>
            <a:off x="1137920" y="5111115"/>
            <a:ext cx="741680" cy="773430"/>
            <a:chOff x="948" y="7041"/>
            <a:chExt cx="1378" cy="1378"/>
          </a:xfrm>
          <a:solidFill>
            <a:srgbClr val="FD9E8B"/>
          </a:solidFill>
        </p:grpSpPr>
        <p:sp>
          <p:nvSpPr>
            <p:cNvPr id="25" name="椭圆 24"/>
            <p:cNvSpPr/>
            <p:nvPr/>
          </p:nvSpPr>
          <p:spPr>
            <a:xfrm>
              <a:off x="948" y="7041"/>
              <a:ext cx="1378" cy="1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2" y="7333"/>
              <a:ext cx="868" cy="868"/>
            </a:xfrm>
            <a:prstGeom prst="rect">
              <a:avLst/>
            </a:prstGeom>
            <a:grpFill/>
          </p:spPr>
        </p:pic>
      </p:grpSp>
      <p:sp>
        <p:nvSpPr>
          <p:cNvPr id="28" name="文本框 27"/>
          <p:cNvSpPr txBox="1"/>
          <p:nvPr/>
        </p:nvSpPr>
        <p:spPr>
          <a:xfrm>
            <a:off x="7107555" y="4375785"/>
            <a:ext cx="5898515" cy="1877060"/>
          </a:xfrm>
          <a:prstGeom prst="rect">
            <a:avLst/>
          </a:prstGeom>
          <a:noFill/>
        </p:spPr>
        <p:txBody>
          <a:bodyPr wrap="square" rtlCol="0" anchor="t">
            <a:noAutofit/>
          </a:bodyPr>
          <a:p>
            <a:pPr indent="0">
              <a:lnSpc>
                <a:spcPct val="130000"/>
              </a:lnSpc>
              <a:spcAft>
                <a:spcPts val="600"/>
              </a:spcAft>
              <a:buFont typeface="微软雅黑" panose="020B0503020204020204" charset="-122"/>
              <a:buNone/>
            </a:pPr>
            <a:r>
              <a:rPr lang="zh-CN" altLang="en-US" b="1" dirty="0">
                <a:solidFill>
                  <a:srgbClr val="005096"/>
                </a:solidFill>
                <a:latin typeface="黑体" panose="02010609060101010101" charset="-122"/>
                <a:ea typeface="黑体" panose="02010609060101010101" charset="-122"/>
                <a:sym typeface="+mn-ea"/>
              </a:rPr>
              <a:t>吸收速度快</a:t>
            </a:r>
            <a:endParaRPr lang="en-US" altLang="zh-CN" b="1" dirty="0">
              <a:solidFill>
                <a:srgbClr val="E1661D"/>
              </a:solidFill>
              <a:latin typeface="黑体" panose="02010609060101010101" charset="-122"/>
              <a:ea typeface="黑体" panose="02010609060101010101" charset="-122"/>
            </a:endParaRPr>
          </a:p>
          <a:p>
            <a:pPr indent="0">
              <a:lnSpc>
                <a:spcPct val="130000"/>
              </a:lnSpc>
              <a:spcAft>
                <a:spcPts val="600"/>
              </a:spcAft>
              <a:buFont typeface="微软雅黑" panose="020B0503020204020204" charset="-122"/>
              <a:buNone/>
            </a:pPr>
            <a:r>
              <a:rPr lang="zh-CN" altLang="en-US" sz="1600" dirty="0">
                <a:effectLst/>
                <a:latin typeface="黑体" panose="02010609060101010101" charset="-122"/>
                <a:ea typeface="黑体" panose="02010609060101010101" charset="-122"/>
                <a:sym typeface="+mn-ea"/>
              </a:rPr>
              <a:t>干</a:t>
            </a:r>
            <a:r>
              <a:rPr lang="zh-CN" altLang="en-US" sz="1600" dirty="0">
                <a:latin typeface="黑体" panose="02010609060101010101" charset="-122"/>
                <a:ea typeface="黑体" panose="02010609060101010101" charset="-122"/>
                <a:sym typeface="+mn-ea"/>
              </a:rPr>
              <a:t>混悬剂在体内无需崩解、分散、溶解等过程</a:t>
            </a:r>
            <a:endParaRPr lang="zh-CN" altLang="en-US" sz="1600" dirty="0">
              <a:latin typeface="黑体" panose="02010609060101010101" charset="-122"/>
              <a:ea typeface="黑体" panose="02010609060101010101" charset="-122"/>
              <a:sym typeface="+mn-ea"/>
            </a:endParaRPr>
          </a:p>
          <a:p>
            <a:pPr indent="0" algn="l" fontAlgn="auto">
              <a:lnSpc>
                <a:spcPct val="130000"/>
              </a:lnSpc>
              <a:spcAft>
                <a:spcPts val="600"/>
              </a:spcAft>
              <a:buFont typeface="微软雅黑" panose="020B0503020204020204" charset="-122"/>
              <a:buNone/>
            </a:pPr>
            <a:r>
              <a:rPr lang="zh-CN" altLang="en-US" sz="1800" b="1" dirty="0">
                <a:solidFill>
                  <a:srgbClr val="005096"/>
                </a:solidFill>
                <a:latin typeface="黑体" panose="02010609060101010101" charset="-122"/>
                <a:ea typeface="黑体" panose="02010609060101010101" charset="-122"/>
                <a:sym typeface="+mn-ea"/>
              </a:rPr>
              <a:t>水蜜桃口味佳</a:t>
            </a:r>
            <a:endParaRPr lang="zh-CN" altLang="en-US" sz="1800" b="1" dirty="0">
              <a:solidFill>
                <a:srgbClr val="005096"/>
              </a:solidFill>
              <a:latin typeface="黑体" panose="02010609060101010101" charset="-122"/>
              <a:ea typeface="黑体" panose="02010609060101010101" charset="-122"/>
            </a:endParaRPr>
          </a:p>
          <a:p>
            <a:pPr indent="0">
              <a:lnSpc>
                <a:spcPct val="130000"/>
              </a:lnSpc>
              <a:spcAft>
                <a:spcPts val="600"/>
              </a:spcAft>
              <a:buFont typeface="微软雅黑" panose="020B0503020204020204" charset="-122"/>
              <a:buNone/>
            </a:pPr>
            <a:r>
              <a:rPr lang="zh-CN" altLang="en-US" sz="1600" dirty="0">
                <a:latin typeface="黑体" panose="02010609060101010101" charset="-122"/>
                <a:ea typeface="黑体" panose="02010609060101010101" charset="-122"/>
                <a:sym typeface="+mn-ea"/>
              </a:rPr>
              <a:t>口感好，是儿童喜欢的味道</a:t>
            </a:r>
            <a:endParaRPr lang="en-US" altLang="zh-CN" sz="1600" dirty="0">
              <a:latin typeface="黑体" panose="02010609060101010101" charset="-122"/>
              <a:ea typeface="黑体" panose="02010609060101010101" charset="-122"/>
            </a:endParaRPr>
          </a:p>
          <a:p>
            <a:pPr marL="285750" indent="-285750">
              <a:lnSpc>
                <a:spcPct val="130000"/>
              </a:lnSpc>
              <a:spcAft>
                <a:spcPts val="600"/>
              </a:spcAft>
              <a:buFont typeface="微软雅黑" panose="020B0503020204020204" charset="-122"/>
              <a:buChar char="－"/>
            </a:pPr>
            <a:endParaRPr lang="zh-CN" altLang="en-US" sz="1600" dirty="0">
              <a:latin typeface="黑体" panose="02010609060101010101" charset="-122"/>
              <a:ea typeface="黑体" panose="02010609060101010101" charset="-122"/>
              <a:sym typeface="+mn-ea"/>
            </a:endParaRPr>
          </a:p>
        </p:txBody>
      </p:sp>
      <p:sp>
        <p:nvSpPr>
          <p:cNvPr id="30" name="bottle-of-milk_83689"/>
          <p:cNvSpPr/>
          <p:nvPr/>
        </p:nvSpPr>
        <p:spPr>
          <a:xfrm>
            <a:off x="6615441" y="1931617"/>
            <a:ext cx="236779" cy="509927"/>
          </a:xfrm>
          <a:custGeom>
            <a:avLst/>
            <a:gdLst>
              <a:gd name="T0" fmla="*/ 1777 w 2822"/>
              <a:gd name="T1" fmla="*/ 4869 h 6207"/>
              <a:gd name="T2" fmla="*/ 1494 w 2822"/>
              <a:gd name="T3" fmla="*/ 4586 h 6207"/>
              <a:gd name="T4" fmla="*/ 1494 w 2822"/>
              <a:gd name="T5" fmla="*/ 3518 h 6207"/>
              <a:gd name="T6" fmla="*/ 1777 w 2822"/>
              <a:gd name="T7" fmla="*/ 3235 h 6207"/>
              <a:gd name="T8" fmla="*/ 2822 w 2822"/>
              <a:gd name="T9" fmla="*/ 3235 h 6207"/>
              <a:gd name="T10" fmla="*/ 2822 w 2822"/>
              <a:gd name="T11" fmla="*/ 2193 h 6207"/>
              <a:gd name="T12" fmla="*/ 2808 w 2822"/>
              <a:gd name="T13" fmla="*/ 2116 h 6207"/>
              <a:gd name="T14" fmla="*/ 2284 w 2822"/>
              <a:gd name="T15" fmla="*/ 807 h 6207"/>
              <a:gd name="T16" fmla="*/ 2356 w 2822"/>
              <a:gd name="T17" fmla="*/ 618 h 6207"/>
              <a:gd name="T18" fmla="*/ 2356 w 2822"/>
              <a:gd name="T19" fmla="*/ 291 h 6207"/>
              <a:gd name="T20" fmla="*/ 2064 w 2822"/>
              <a:gd name="T21" fmla="*/ 0 h 6207"/>
              <a:gd name="T22" fmla="*/ 758 w 2822"/>
              <a:gd name="T23" fmla="*/ 0 h 6207"/>
              <a:gd name="T24" fmla="*/ 467 w 2822"/>
              <a:gd name="T25" fmla="*/ 291 h 6207"/>
              <a:gd name="T26" fmla="*/ 467 w 2822"/>
              <a:gd name="T27" fmla="*/ 618 h 6207"/>
              <a:gd name="T28" fmla="*/ 539 w 2822"/>
              <a:gd name="T29" fmla="*/ 807 h 6207"/>
              <a:gd name="T30" fmla="*/ 15 w 2822"/>
              <a:gd name="T31" fmla="*/ 2116 h 6207"/>
              <a:gd name="T32" fmla="*/ 0 w 2822"/>
              <a:gd name="T33" fmla="*/ 2193 h 6207"/>
              <a:gd name="T34" fmla="*/ 0 w 2822"/>
              <a:gd name="T35" fmla="*/ 5457 h 6207"/>
              <a:gd name="T36" fmla="*/ 750 w 2822"/>
              <a:gd name="T37" fmla="*/ 6207 h 6207"/>
              <a:gd name="T38" fmla="*/ 2073 w 2822"/>
              <a:gd name="T39" fmla="*/ 6207 h 6207"/>
              <a:gd name="T40" fmla="*/ 2822 w 2822"/>
              <a:gd name="T41" fmla="*/ 5457 h 6207"/>
              <a:gd name="T42" fmla="*/ 2822 w 2822"/>
              <a:gd name="T43" fmla="*/ 4869 h 6207"/>
              <a:gd name="T44" fmla="*/ 1777 w 2822"/>
              <a:gd name="T45" fmla="*/ 4869 h 6207"/>
              <a:gd name="T46" fmla="*/ 412 w 2822"/>
              <a:gd name="T47" fmla="*/ 2251 h 6207"/>
              <a:gd name="T48" fmla="*/ 412 w 2822"/>
              <a:gd name="T49" fmla="*/ 2232 h 6207"/>
              <a:gd name="T50" fmla="*/ 941 w 2822"/>
              <a:gd name="T51" fmla="*/ 909 h 6207"/>
              <a:gd name="T52" fmla="*/ 1881 w 2822"/>
              <a:gd name="T53" fmla="*/ 909 h 6207"/>
              <a:gd name="T54" fmla="*/ 2411 w 2822"/>
              <a:gd name="T55" fmla="*/ 2232 h 6207"/>
              <a:gd name="T56" fmla="*/ 2411 w 2822"/>
              <a:gd name="T57" fmla="*/ 2251 h 6207"/>
              <a:gd name="T58" fmla="*/ 412 w 2822"/>
              <a:gd name="T59" fmla="*/ 2251 h 6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2" h="6207">
                <a:moveTo>
                  <a:pt x="1777" y="4869"/>
                </a:moveTo>
                <a:cubicBezTo>
                  <a:pt x="1621" y="4869"/>
                  <a:pt x="1494" y="4742"/>
                  <a:pt x="1494" y="4586"/>
                </a:cubicBezTo>
                <a:lnTo>
                  <a:pt x="1494" y="3518"/>
                </a:lnTo>
                <a:cubicBezTo>
                  <a:pt x="1494" y="3361"/>
                  <a:pt x="1621" y="3235"/>
                  <a:pt x="1777" y="3235"/>
                </a:cubicBezTo>
                <a:lnTo>
                  <a:pt x="2822" y="3235"/>
                </a:lnTo>
                <a:lnTo>
                  <a:pt x="2822" y="2193"/>
                </a:lnTo>
                <a:cubicBezTo>
                  <a:pt x="2822" y="2167"/>
                  <a:pt x="2817" y="2141"/>
                  <a:pt x="2808" y="2116"/>
                </a:cubicBezTo>
                <a:lnTo>
                  <a:pt x="2284" y="807"/>
                </a:lnTo>
                <a:cubicBezTo>
                  <a:pt x="2328" y="756"/>
                  <a:pt x="2356" y="690"/>
                  <a:pt x="2356" y="618"/>
                </a:cubicBezTo>
                <a:lnTo>
                  <a:pt x="2356" y="291"/>
                </a:lnTo>
                <a:cubicBezTo>
                  <a:pt x="2356" y="130"/>
                  <a:pt x="2225" y="0"/>
                  <a:pt x="2064" y="0"/>
                </a:cubicBezTo>
                <a:lnTo>
                  <a:pt x="758" y="0"/>
                </a:lnTo>
                <a:cubicBezTo>
                  <a:pt x="597" y="0"/>
                  <a:pt x="467" y="130"/>
                  <a:pt x="467" y="291"/>
                </a:cubicBezTo>
                <a:lnTo>
                  <a:pt x="467" y="618"/>
                </a:lnTo>
                <a:cubicBezTo>
                  <a:pt x="467" y="690"/>
                  <a:pt x="494" y="756"/>
                  <a:pt x="539" y="807"/>
                </a:cubicBezTo>
                <a:lnTo>
                  <a:pt x="15" y="2116"/>
                </a:lnTo>
                <a:cubicBezTo>
                  <a:pt x="5" y="2141"/>
                  <a:pt x="0" y="2167"/>
                  <a:pt x="0" y="2193"/>
                </a:cubicBezTo>
                <a:lnTo>
                  <a:pt x="0" y="5457"/>
                </a:lnTo>
                <a:cubicBezTo>
                  <a:pt x="0" y="5870"/>
                  <a:pt x="336" y="6207"/>
                  <a:pt x="750" y="6207"/>
                </a:cubicBezTo>
                <a:lnTo>
                  <a:pt x="2073" y="6207"/>
                </a:lnTo>
                <a:cubicBezTo>
                  <a:pt x="2486" y="6207"/>
                  <a:pt x="2822" y="5870"/>
                  <a:pt x="2822" y="5457"/>
                </a:cubicBezTo>
                <a:lnTo>
                  <a:pt x="2822" y="4869"/>
                </a:lnTo>
                <a:lnTo>
                  <a:pt x="1777" y="4869"/>
                </a:lnTo>
                <a:close/>
                <a:moveTo>
                  <a:pt x="412" y="2251"/>
                </a:moveTo>
                <a:lnTo>
                  <a:pt x="412" y="2232"/>
                </a:lnTo>
                <a:lnTo>
                  <a:pt x="941" y="909"/>
                </a:lnTo>
                <a:lnTo>
                  <a:pt x="1881" y="909"/>
                </a:lnTo>
                <a:lnTo>
                  <a:pt x="2411" y="2232"/>
                </a:lnTo>
                <a:lnTo>
                  <a:pt x="2411" y="2251"/>
                </a:lnTo>
                <a:lnTo>
                  <a:pt x="412" y="2251"/>
                </a:lnTo>
                <a:close/>
              </a:path>
            </a:pathLst>
          </a:custGeom>
          <a:solidFill>
            <a:srgbClr val="21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文本框 32"/>
          <p:cNvSpPr txBox="1"/>
          <p:nvPr/>
        </p:nvSpPr>
        <p:spPr>
          <a:xfrm>
            <a:off x="6992620" y="1891665"/>
            <a:ext cx="4174490" cy="450850"/>
          </a:xfrm>
          <a:prstGeom prst="rect">
            <a:avLst/>
          </a:prstGeom>
          <a:noFill/>
        </p:spPr>
        <p:txBody>
          <a:bodyPr wrap="square" rtlCol="0" anchor="t">
            <a:spAutoFit/>
          </a:bodyPr>
          <a:p>
            <a:pPr indent="0">
              <a:lnSpc>
                <a:spcPct val="130000"/>
              </a:lnSpc>
              <a:spcAft>
                <a:spcPts val="600"/>
              </a:spcAft>
              <a:buFont typeface="微软雅黑" panose="020B0503020204020204" charset="-122"/>
              <a:buNone/>
            </a:pPr>
            <a:r>
              <a:rPr lang="zh-CN" altLang="en-US" b="1" dirty="0">
                <a:solidFill>
                  <a:srgbClr val="005096"/>
                </a:solidFill>
                <a:latin typeface="微软雅黑" panose="020B0503020204020204" charset="-122"/>
                <a:ea typeface="微软雅黑" panose="020B0503020204020204" charset="-122"/>
                <a:sym typeface="+mn-ea"/>
              </a:rPr>
              <a:t>精准给药，剂量准确</a:t>
            </a:r>
            <a:endParaRPr lang="zh-CN" altLang="en-US" b="1" dirty="0">
              <a:solidFill>
                <a:srgbClr val="005096"/>
              </a:solidFill>
              <a:latin typeface="微软雅黑" panose="020B0503020204020204" charset="-122"/>
              <a:ea typeface="微软雅黑" panose="020B0503020204020204" charset="-122"/>
              <a:sym typeface="+mn-ea"/>
            </a:endParaRPr>
          </a:p>
        </p:txBody>
      </p:sp>
      <p:sp>
        <p:nvSpPr>
          <p:cNvPr id="3" name="矩形: 圆角 35"/>
          <p:cNvSpPr/>
          <p:nvPr/>
        </p:nvSpPr>
        <p:spPr>
          <a:xfrm>
            <a:off x="6315075" y="1438275"/>
            <a:ext cx="5551170" cy="5031105"/>
          </a:xfrm>
          <a:prstGeom prst="roundRect">
            <a:avLst>
              <a:gd name="adj" fmla="val 4819"/>
            </a:avLst>
          </a:prstGeom>
          <a:noFill/>
          <a:ln w="19050">
            <a:solidFill>
              <a:srgbClr val="005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endParaRPr lang="zh-CN" altLang="en-US">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4" name="group 144"/>
          <p:cNvGrpSpPr/>
          <p:nvPr/>
        </p:nvGrpSpPr>
        <p:grpSpPr>
          <a:xfrm rot="21600000">
            <a:off x="0" y="0"/>
            <a:ext cx="3274159" cy="1465645"/>
            <a:chOff x="0" y="0"/>
            <a:chExt cx="3274159" cy="1465645"/>
          </a:xfrm>
        </p:grpSpPr>
        <p:pic>
          <p:nvPicPr>
            <p:cNvPr id="938" name="picture 938"/>
            <p:cNvPicPr>
              <a:picLocks noChangeAspect="1"/>
            </p:cNvPicPr>
            <p:nvPr/>
          </p:nvPicPr>
          <p:blipFill>
            <a:blip r:embed="rId1"/>
            <a:stretch>
              <a:fillRect/>
            </a:stretch>
          </p:blipFill>
          <p:spPr>
            <a:xfrm rot="21600000">
              <a:off x="0" y="0"/>
              <a:ext cx="3274159" cy="1465645"/>
            </a:xfrm>
            <a:prstGeom prst="rect">
              <a:avLst/>
            </a:prstGeom>
          </p:spPr>
        </p:pic>
        <p:sp>
          <p:nvSpPr>
            <p:cNvPr id="940" name="textbox 940"/>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311150"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公平性</a:t>
              </a:r>
              <a:endParaRPr sz="1400" dirty="0">
                <a:latin typeface="微软雅黑" panose="020B0503020204020204" charset="-122"/>
                <a:ea typeface="微软雅黑" panose="020B0503020204020204" charset="-122"/>
                <a:cs typeface="微软雅黑" panose="020B0503020204020204" charset="-122"/>
              </a:endParaRPr>
            </a:p>
            <a:p>
              <a:pPr marL="464820" algn="l" rtl="0" eaLnBrk="0">
                <a:lnSpc>
                  <a:spcPts val="1955"/>
                </a:lnSpc>
              </a:pPr>
              <a:r>
                <a:rPr sz="1400" b="1" kern="0" spc="-40" dirty="0">
                  <a:solidFill>
                    <a:srgbClr val="FFFFFF">
                      <a:alpha val="100000"/>
                    </a:srgbClr>
                  </a:solidFill>
                  <a:latin typeface="Arial" panose="020B0604020202020204"/>
                  <a:ea typeface="Arial" panose="020B0604020202020204"/>
                  <a:cs typeface="Arial" panose="020B0604020202020204"/>
                </a:rPr>
                <a:t>1/1</a:t>
              </a:r>
              <a:endParaRPr sz="1400" dirty="0">
                <a:latin typeface="Arial" panose="020B0604020202020204"/>
                <a:ea typeface="Arial" panose="020B0604020202020204"/>
                <a:cs typeface="Arial" panose="020B0604020202020204"/>
              </a:endParaRPr>
            </a:p>
          </p:txBody>
        </p:sp>
      </p:grpSp>
      <p:sp>
        <p:nvSpPr>
          <p:cNvPr id="980" name="textbox 980"/>
          <p:cNvSpPr/>
          <p:nvPr/>
        </p:nvSpPr>
        <p:spPr>
          <a:xfrm>
            <a:off x="1074521" y="510826"/>
            <a:ext cx="9168130" cy="716915"/>
          </a:xfrm>
          <a:prstGeom prst="rect">
            <a:avLst/>
          </a:prstGeom>
          <a:noFill/>
          <a:ln w="0" cap="flat">
            <a:noFill/>
            <a:prstDash val="solid"/>
            <a:miter lim="0"/>
          </a:ln>
        </p:spPr>
        <p:txBody>
          <a:bodyPr vert="horz" wrap="square" lIns="0" tIns="0" rIns="0" bIns="0"/>
          <a:lstStyle/>
          <a:p>
            <a:pPr algn="l" rtl="0" eaLnBrk="0">
              <a:lnSpc>
                <a:spcPct val="105000"/>
              </a:lnSpc>
            </a:pPr>
            <a:endParaRPr sz="100" dirty="0">
              <a:latin typeface="黑体" panose="02010609060101010101" charset="-122"/>
              <a:ea typeface="黑体" panose="02010609060101010101" charset="-122"/>
              <a:cs typeface="Arial" panose="020B0604020202020204"/>
            </a:endParaRPr>
          </a:p>
          <a:p>
            <a:pPr marL="12700" indent="1905" algn="l" rtl="0" eaLnBrk="0">
              <a:lnSpc>
                <a:spcPct val="94000"/>
              </a:lnSpc>
              <a:spcBef>
                <a:spcPts val="0"/>
              </a:spcBef>
            </a:pPr>
            <a:r>
              <a:rPr sz="2400" b="1" kern="0" spc="0" dirty="0">
                <a:solidFill>
                  <a:srgbClr val="005096">
                    <a:alpha val="100000"/>
                  </a:srgbClr>
                </a:solidFill>
                <a:latin typeface="黑体" panose="02010609060101010101" charset="-122"/>
                <a:ea typeface="黑体" panose="02010609060101010101" charset="-122"/>
                <a:cs typeface="微软雅黑" panose="020B0503020204020204" charset="-122"/>
              </a:rPr>
              <a:t>头孢地尼干混悬剂替代目录内治疗，</a:t>
            </a:r>
            <a:r>
              <a:rPr lang="zh-CN" altLang="en-US" sz="2400" b="1" kern="0" spc="0" dirty="0">
                <a:solidFill>
                  <a:srgbClr val="005096">
                    <a:alpha val="100000"/>
                  </a:srgbClr>
                </a:solidFill>
                <a:latin typeface="黑体" panose="02010609060101010101" charset="-122"/>
                <a:ea typeface="黑体" panose="02010609060101010101" charset="-122"/>
                <a:cs typeface="微软雅黑" panose="020B0503020204020204" charset="-122"/>
              </a:rPr>
              <a:t>实现儿童用药精准化治疗</a:t>
            </a:r>
            <a:endParaRPr lang="zh-CN" altLang="en-US" sz="2400" b="1" kern="0" spc="0" dirty="0">
              <a:solidFill>
                <a:srgbClr val="005096">
                  <a:alpha val="100000"/>
                </a:srgbClr>
              </a:solidFill>
              <a:latin typeface="黑体" panose="02010609060101010101" charset="-122"/>
              <a:ea typeface="黑体" panose="02010609060101010101" charset="-122"/>
              <a:cs typeface="微软雅黑" panose="020B0503020204020204" charset="-122"/>
            </a:endParaRPr>
          </a:p>
          <a:p>
            <a:pPr marL="12700" indent="1905" algn="l" rtl="0" eaLnBrk="0">
              <a:lnSpc>
                <a:spcPct val="94000"/>
              </a:lnSpc>
              <a:spcBef>
                <a:spcPts val="0"/>
              </a:spcBef>
            </a:pP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补齐儿童用药短板，提升儿童常见社区获得性感染诊疗水平</a:t>
            </a:r>
            <a:endPar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endParaRPr>
          </a:p>
        </p:txBody>
      </p:sp>
      <p:graphicFrame>
        <p:nvGraphicFramePr>
          <p:cNvPr id="186" name="table 186"/>
          <p:cNvGraphicFramePr>
            <a:graphicFrameLocks noGrp="1"/>
          </p:cNvGraphicFramePr>
          <p:nvPr/>
        </p:nvGraphicFramePr>
        <p:xfrm>
          <a:off x="6275705" y="4566285"/>
          <a:ext cx="4942840" cy="1607820"/>
        </p:xfrm>
        <a:graphic>
          <a:graphicData uri="http://schemas.openxmlformats.org/drawingml/2006/table">
            <a:tbl>
              <a:tblPr/>
              <a:tblGrid>
                <a:gridCol w="4942840"/>
              </a:tblGrid>
              <a:tr h="1607820">
                <a:tc>
                  <a:txBody>
                    <a:bodyPr/>
                    <a:lstStyle/>
                    <a:p>
                      <a:pPr algn="l" rtl="0" eaLnBrk="0">
                        <a:lnSpc>
                          <a:spcPct val="104000"/>
                        </a:lnSpc>
                      </a:pPr>
                      <a:endParaRPr sz="1800" dirty="0">
                        <a:latin typeface="黑体" panose="02010609060101010101" charset="-122"/>
                        <a:ea typeface="黑体" panose="02010609060101010101" charset="-122"/>
                        <a:cs typeface="Arial" panose="020B0604020202020204"/>
                      </a:endParaRPr>
                    </a:p>
                    <a:p>
                      <a:pPr algn="r" rtl="0" eaLnBrk="0">
                        <a:lnSpc>
                          <a:spcPct val="89000"/>
                        </a:lnSpc>
                      </a:pPr>
                      <a:endParaRPr lang="zh-CN" altLang="en-US" sz="1800" dirty="0">
                        <a:latin typeface="黑体" panose="02010609060101010101" charset="-122"/>
                        <a:ea typeface="黑体" panose="02010609060101010101" charset="-122"/>
                        <a:cs typeface="Arial" panose="020B0604020202020204"/>
                      </a:endParaRPr>
                    </a:p>
                  </a:txBody>
                  <a:tcPr marL="0" marR="0" marT="0" marB="0" vert="horz">
                    <a:lnL w="19050" cap="flat" cmpd="sng" algn="ctr">
                      <a:solidFill>
                        <a:srgbClr val="067A86"/>
                      </a:solidFill>
                      <a:prstDash val="solid"/>
                      <a:round/>
                      <a:headEnd type="none" w="med" len="med"/>
                      <a:tailEnd type="none" w="med" len="med"/>
                    </a:lnL>
                    <a:lnR w="19050" cap="flat" cmpd="sng" algn="ctr">
                      <a:solidFill>
                        <a:srgbClr val="067A86"/>
                      </a:solidFill>
                      <a:prstDash val="solid"/>
                      <a:round/>
                      <a:headEnd type="none" w="med" len="med"/>
                      <a:tailEnd type="none" w="med" len="med"/>
                    </a:lnR>
                    <a:lnT w="19050" cap="flat" cmpd="sng" algn="ctr">
                      <a:solidFill>
                        <a:srgbClr val="067A86"/>
                      </a:solidFill>
                      <a:prstDash val="solid"/>
                      <a:round/>
                      <a:headEnd type="none" w="med" len="med"/>
                      <a:tailEnd type="none" w="med" len="med"/>
                    </a:lnT>
                    <a:lnB w="19050" cap="flat" cmpd="sng" algn="ctr">
                      <a:solidFill>
                        <a:srgbClr val="067A86"/>
                      </a:solidFill>
                      <a:prstDash val="solid"/>
                      <a:round/>
                      <a:headEnd type="none" w="med" len="med"/>
                      <a:tailEnd type="none" w="med" len="med"/>
                    </a:lnB>
                  </a:tcPr>
                </a:tc>
              </a:tr>
            </a:tbl>
          </a:graphicData>
        </a:graphic>
      </p:graphicFrame>
      <p:graphicFrame>
        <p:nvGraphicFramePr>
          <p:cNvPr id="188" name="table 188"/>
          <p:cNvGraphicFramePr>
            <a:graphicFrameLocks noGrp="1"/>
          </p:cNvGraphicFramePr>
          <p:nvPr>
            <p:custDataLst>
              <p:tags r:id="rId2"/>
            </p:custDataLst>
          </p:nvPr>
        </p:nvGraphicFramePr>
        <p:xfrm>
          <a:off x="503555" y="1891665"/>
          <a:ext cx="5450205" cy="2101215"/>
        </p:xfrm>
        <a:graphic>
          <a:graphicData uri="http://schemas.openxmlformats.org/drawingml/2006/table">
            <a:tbl>
              <a:tblPr/>
              <a:tblGrid>
                <a:gridCol w="5450205"/>
              </a:tblGrid>
              <a:tr h="2101215">
                <a:tc>
                  <a:txBody>
                    <a:bodyPr/>
                    <a:lstStyle/>
                    <a:p>
                      <a:pPr algn="l" rtl="0" eaLnBrk="0">
                        <a:lnSpc>
                          <a:spcPct val="130000"/>
                        </a:lnSpc>
                      </a:pPr>
                      <a:r>
                        <a:rPr lang="zh-CN" altLang="en-US" sz="1600" dirty="0">
                          <a:latin typeface="黑体" panose="02010609060101010101" charset="-122"/>
                          <a:ea typeface="黑体" panose="02010609060101010101" charset="-122"/>
                          <a:cs typeface="黑体" panose="02010609060101010101" charset="-122"/>
                        </a:rPr>
                        <a:t>儿童健康事关家庭幸福，头孢地尼干混悬剂专属儿童剂型，保障儿童用药安全，守护每个儿童和家庭。</a:t>
                      </a:r>
                      <a:r>
                        <a:rPr lang="en-US" altLang="zh-CN" sz="1600" b="1" dirty="0">
                          <a:latin typeface="黑体" panose="02010609060101010101" charset="-122"/>
                          <a:ea typeface="黑体" panose="02010609060101010101" charset="-122"/>
                          <a:cs typeface="黑体" panose="02010609060101010101" charset="-122"/>
                        </a:rPr>
                        <a:t>WHO</a:t>
                      </a:r>
                      <a:r>
                        <a:rPr lang="zh-CN" altLang="en-US" sz="1600" b="1" dirty="0">
                          <a:latin typeface="黑体" panose="02010609060101010101" charset="-122"/>
                          <a:ea typeface="黑体" panose="02010609060101010101" charset="-122"/>
                          <a:cs typeface="黑体" panose="02010609060101010101" charset="-122"/>
                        </a:rPr>
                        <a:t>明确将口服溶液剂、混悬剂等纳入儿童适宜剂型，并将儿童社区获得性感染（如中耳炎、咽炎等）列为公共卫生重点</a:t>
                      </a:r>
                      <a:r>
                        <a:rPr lang="zh-CN" altLang="en-US" sz="1600" dirty="0">
                          <a:latin typeface="黑体" panose="02010609060101010101" charset="-122"/>
                          <a:ea typeface="黑体" panose="02010609060101010101" charset="-122"/>
                          <a:cs typeface="黑体" panose="02010609060101010101" charset="-122"/>
                        </a:rPr>
                        <a:t>。头孢地尼属于</a:t>
                      </a:r>
                      <a:r>
                        <a:rPr lang="en-US" altLang="zh-CN" sz="1600" dirty="0">
                          <a:latin typeface="黑体" panose="02010609060101010101" charset="-122"/>
                          <a:ea typeface="黑体" panose="02010609060101010101" charset="-122"/>
                          <a:cs typeface="黑体" panose="02010609060101010101" charset="-122"/>
                        </a:rPr>
                        <a:t>WHO AWaRe</a:t>
                      </a:r>
                      <a:r>
                        <a:rPr lang="zh-CN" altLang="en-US" sz="1600" dirty="0">
                          <a:latin typeface="黑体" panose="02010609060101010101" charset="-122"/>
                          <a:ea typeface="黑体" panose="02010609060101010101" charset="-122"/>
                          <a:cs typeface="黑体" panose="02010609060101010101" charset="-122"/>
                        </a:rPr>
                        <a:t>分类</a:t>
                      </a:r>
                      <a:r>
                        <a:rPr lang="en-US" altLang="zh-CN" sz="1600" baseline="30000" dirty="0">
                          <a:latin typeface="黑体" panose="02010609060101010101" charset="-122"/>
                          <a:ea typeface="黑体" panose="02010609060101010101" charset="-122"/>
                          <a:cs typeface="黑体" panose="02010609060101010101" charset="-122"/>
                        </a:rPr>
                        <a:t>1</a:t>
                      </a:r>
                      <a:r>
                        <a:rPr lang="en-US" altLang="zh-CN" sz="1600" dirty="0">
                          <a:latin typeface="黑体" panose="02010609060101010101" charset="-122"/>
                          <a:ea typeface="黑体" panose="02010609060101010101" charset="-122"/>
                          <a:cs typeface="黑体" panose="02010609060101010101" charset="-122"/>
                        </a:rPr>
                        <a:t>Watch</a:t>
                      </a:r>
                      <a:r>
                        <a:rPr lang="zh-CN" altLang="en-US" sz="1600" dirty="0">
                          <a:latin typeface="黑体" panose="02010609060101010101" charset="-122"/>
                          <a:ea typeface="黑体" panose="02010609060101010101" charset="-122"/>
                          <a:cs typeface="黑体" panose="02010609060101010101" charset="-122"/>
                        </a:rPr>
                        <a:t>组，即在</a:t>
                      </a:r>
                      <a:r>
                        <a:rPr lang="zh-CN" altLang="en-US" sz="1600" b="1" dirty="0">
                          <a:solidFill>
                            <a:srgbClr val="FF0000"/>
                          </a:solidFill>
                          <a:latin typeface="黑体" panose="02010609060101010101" charset="-122"/>
                          <a:ea typeface="黑体" panose="02010609060101010101" charset="-122"/>
                          <a:cs typeface="黑体" panose="02010609060101010101" charset="-122"/>
                        </a:rPr>
                        <a:t>“合适的剂量和疗程”</a:t>
                      </a:r>
                      <a:r>
                        <a:rPr lang="zh-CN" altLang="en-US" sz="1600" dirty="0">
                          <a:latin typeface="黑体" panose="02010609060101010101" charset="-122"/>
                          <a:ea typeface="黑体" panose="02010609060101010101" charset="-122"/>
                          <a:cs typeface="黑体" panose="02010609060101010101" charset="-122"/>
                        </a:rPr>
                        <a:t>下使用，</a:t>
                      </a:r>
                      <a:r>
                        <a:rPr lang="zh-CN" altLang="en-US" sz="1600" b="1" dirty="0">
                          <a:solidFill>
                            <a:srgbClr val="FF0000"/>
                          </a:solidFill>
                          <a:latin typeface="黑体" panose="02010609060101010101" charset="-122"/>
                          <a:ea typeface="黑体" panose="02010609060101010101" charset="-122"/>
                          <a:cs typeface="黑体" panose="02010609060101010101" charset="-122"/>
                        </a:rPr>
                        <a:t>干混悬剂符合</a:t>
                      </a:r>
                      <a:r>
                        <a:rPr lang="en-US" altLang="zh-CN" sz="1600" b="1" dirty="0">
                          <a:solidFill>
                            <a:srgbClr val="FF0000"/>
                          </a:solidFill>
                          <a:latin typeface="黑体" panose="02010609060101010101" charset="-122"/>
                          <a:ea typeface="黑体" panose="02010609060101010101" charset="-122"/>
                          <a:cs typeface="黑体" panose="02010609060101010101" charset="-122"/>
                        </a:rPr>
                        <a:t>WHO</a:t>
                      </a:r>
                      <a:r>
                        <a:rPr lang="zh-CN" altLang="en-US" sz="1600" b="1" dirty="0">
                          <a:solidFill>
                            <a:srgbClr val="FF0000"/>
                          </a:solidFill>
                          <a:latin typeface="黑体" panose="02010609060101010101" charset="-122"/>
                          <a:ea typeface="黑体" panose="02010609060101010101" charset="-122"/>
                          <a:cs typeface="黑体" panose="02010609060101010101" charset="-122"/>
                        </a:rPr>
                        <a:t>对儿童精准用药的核心要求</a:t>
                      </a:r>
                      <a:r>
                        <a:rPr lang="zh-CN" altLang="en-US" sz="1600" dirty="0">
                          <a:latin typeface="黑体" panose="02010609060101010101" charset="-122"/>
                          <a:ea typeface="黑体" panose="02010609060101010101" charset="-122"/>
                          <a:cs typeface="黑体" panose="02010609060101010101" charset="-122"/>
                        </a:rPr>
                        <a:t>。</a:t>
                      </a:r>
                      <a:endParaRPr lang="zh-CN" altLang="en-US" sz="1600" dirty="0">
                        <a:latin typeface="黑体" panose="02010609060101010101" charset="-122"/>
                        <a:ea typeface="黑体" panose="02010609060101010101" charset="-122"/>
                        <a:cs typeface="黑体" panose="02010609060101010101" charset="-122"/>
                      </a:endParaRPr>
                    </a:p>
                  </a:txBody>
                  <a:tcPr marL="0" marR="0" marT="0" marB="0" vert="horz">
                    <a:lnL w="19050" cap="flat" cmpd="sng" algn="ctr">
                      <a:solidFill>
                        <a:srgbClr val="067A86"/>
                      </a:solidFill>
                      <a:prstDash val="solid"/>
                      <a:round/>
                      <a:headEnd type="none" w="med" len="med"/>
                      <a:tailEnd type="none" w="med" len="med"/>
                    </a:lnL>
                    <a:lnR w="19050" cap="flat" cmpd="sng" algn="ctr">
                      <a:solidFill>
                        <a:srgbClr val="067A86"/>
                      </a:solidFill>
                      <a:prstDash val="solid"/>
                      <a:round/>
                      <a:headEnd type="none" w="med" len="med"/>
                      <a:tailEnd type="none" w="med" len="med"/>
                    </a:lnR>
                    <a:lnT w="19050" cap="flat" cmpd="sng" algn="ctr">
                      <a:solidFill>
                        <a:srgbClr val="067A86"/>
                      </a:solidFill>
                      <a:prstDash val="solid"/>
                      <a:round/>
                      <a:headEnd type="none" w="med" len="med"/>
                      <a:tailEnd type="none" w="med" len="med"/>
                    </a:lnT>
                    <a:lnB w="19050" cap="flat" cmpd="sng" algn="ctr">
                      <a:solidFill>
                        <a:srgbClr val="067A86"/>
                      </a:solidFill>
                      <a:prstDash val="solid"/>
                      <a:round/>
                      <a:headEnd type="none" w="med" len="med"/>
                      <a:tailEnd type="none" w="med" len="med"/>
                    </a:lnB>
                  </a:tcPr>
                </a:tc>
              </a:tr>
            </a:tbl>
          </a:graphicData>
        </a:graphic>
      </p:graphicFrame>
      <p:graphicFrame>
        <p:nvGraphicFramePr>
          <p:cNvPr id="190" name="table 190"/>
          <p:cNvGraphicFramePr>
            <a:graphicFrameLocks noGrp="1"/>
          </p:cNvGraphicFramePr>
          <p:nvPr>
            <p:custDataLst>
              <p:tags r:id="rId3"/>
            </p:custDataLst>
          </p:nvPr>
        </p:nvGraphicFramePr>
        <p:xfrm>
          <a:off x="504190" y="4578985"/>
          <a:ext cx="5448935" cy="1595120"/>
        </p:xfrm>
        <a:graphic>
          <a:graphicData uri="http://schemas.openxmlformats.org/drawingml/2006/table">
            <a:tbl>
              <a:tblPr/>
              <a:tblGrid>
                <a:gridCol w="5448935"/>
              </a:tblGrid>
              <a:tr h="1595120">
                <a:tc>
                  <a:txBody>
                    <a:bodyPr/>
                    <a:lstStyle/>
                    <a:p>
                      <a:pPr algn="l" rtl="0" eaLnBrk="0">
                        <a:lnSpc>
                          <a:spcPct val="100000"/>
                        </a:lnSpc>
                      </a:pPr>
                      <a:endParaRPr sz="1000" dirty="0">
                        <a:latin typeface="黑体" panose="02010609060101010101" charset="-122"/>
                        <a:ea typeface="黑体" panose="02010609060101010101" charset="-122"/>
                        <a:cs typeface="Arial" panose="020B0604020202020204"/>
                      </a:endParaRPr>
                    </a:p>
                    <a:p>
                      <a:pPr algn="l" rtl="0" eaLnBrk="0">
                        <a:lnSpc>
                          <a:spcPct val="100000"/>
                        </a:lnSpc>
                      </a:pPr>
                      <a:endParaRPr sz="1000" dirty="0">
                        <a:latin typeface="黑体" panose="02010609060101010101" charset="-122"/>
                        <a:ea typeface="黑体" panose="02010609060101010101" charset="-122"/>
                        <a:cs typeface="Arial" panose="020B0604020202020204"/>
                      </a:endParaRPr>
                    </a:p>
                    <a:p>
                      <a:pPr algn="l" rtl="0" eaLnBrk="0">
                        <a:lnSpc>
                          <a:spcPct val="101000"/>
                        </a:lnSpc>
                      </a:pPr>
                      <a:endParaRPr sz="1000" dirty="0">
                        <a:latin typeface="黑体" panose="02010609060101010101" charset="-122"/>
                        <a:ea typeface="黑体" panose="02010609060101010101" charset="-122"/>
                        <a:cs typeface="Arial" panose="020B0604020202020204"/>
                      </a:endParaRPr>
                    </a:p>
                    <a:p>
                      <a:pPr algn="l" rtl="0" eaLnBrk="0">
                        <a:lnSpc>
                          <a:spcPct val="7000"/>
                        </a:lnSpc>
                      </a:pPr>
                      <a:endParaRPr sz="100" dirty="0">
                        <a:latin typeface="黑体" panose="02010609060101010101" charset="-122"/>
                        <a:ea typeface="黑体" panose="02010609060101010101" charset="-122"/>
                        <a:cs typeface="Arial" panose="020B0604020202020204"/>
                      </a:endParaRPr>
                    </a:p>
                    <a:p>
                      <a:pPr marL="104775" algn="l" rtl="0" eaLnBrk="0">
                        <a:lnSpc>
                          <a:spcPct val="89000"/>
                        </a:lnSpc>
                      </a:pPr>
                      <a:endParaRPr sz="1800" dirty="0">
                        <a:latin typeface="黑体" panose="02010609060101010101" charset="-122"/>
                        <a:ea typeface="黑体" panose="02010609060101010101" charset="-122"/>
                        <a:cs typeface="微软雅黑" panose="020B0503020204020204" charset="-122"/>
                      </a:endParaRPr>
                    </a:p>
                  </a:txBody>
                  <a:tcPr marL="0" marR="0" marT="0" marB="0" vert="horz">
                    <a:lnL w="19050" cap="flat" cmpd="sng" algn="ctr">
                      <a:solidFill>
                        <a:srgbClr val="067A86"/>
                      </a:solidFill>
                      <a:prstDash val="solid"/>
                      <a:round/>
                      <a:headEnd type="none" w="med" len="med"/>
                      <a:tailEnd type="none" w="med" len="med"/>
                    </a:lnL>
                    <a:lnR w="19050" cap="flat" cmpd="sng" algn="ctr">
                      <a:solidFill>
                        <a:srgbClr val="067A86"/>
                      </a:solidFill>
                      <a:prstDash val="solid"/>
                      <a:round/>
                      <a:headEnd type="none" w="med" len="med"/>
                      <a:tailEnd type="none" w="med" len="med"/>
                    </a:lnR>
                    <a:lnT w="19050" cap="flat" cmpd="sng" algn="ctr">
                      <a:solidFill>
                        <a:srgbClr val="067A86"/>
                      </a:solidFill>
                      <a:prstDash val="solid"/>
                      <a:round/>
                      <a:headEnd type="none" w="med" len="med"/>
                      <a:tailEnd type="none" w="med" len="med"/>
                    </a:lnT>
                    <a:lnB w="19050" cap="flat" cmpd="sng" algn="ctr">
                      <a:solidFill>
                        <a:srgbClr val="067A86"/>
                      </a:solidFill>
                      <a:prstDash val="solid"/>
                      <a:round/>
                      <a:headEnd type="none" w="med" len="med"/>
                      <a:tailEnd type="none" w="med" len="med"/>
                    </a:lnB>
                  </a:tcPr>
                </a:tc>
              </a:tr>
            </a:tbl>
          </a:graphicData>
        </a:graphic>
      </p:graphicFrame>
      <p:graphicFrame>
        <p:nvGraphicFramePr>
          <p:cNvPr id="192" name="table 192"/>
          <p:cNvGraphicFramePr>
            <a:graphicFrameLocks noGrp="1"/>
          </p:cNvGraphicFramePr>
          <p:nvPr/>
        </p:nvGraphicFramePr>
        <p:xfrm>
          <a:off x="6311265" y="1878330"/>
          <a:ext cx="4837430" cy="2120900"/>
        </p:xfrm>
        <a:graphic>
          <a:graphicData uri="http://schemas.openxmlformats.org/drawingml/2006/table">
            <a:tbl>
              <a:tblPr/>
              <a:tblGrid>
                <a:gridCol w="4837430"/>
              </a:tblGrid>
              <a:tr h="2120900">
                <a:tc>
                  <a:txBody>
                    <a:bodyPr/>
                    <a:lstStyle/>
                    <a:p>
                      <a:pPr algn="l" rtl="0" eaLnBrk="0">
                        <a:lnSpc>
                          <a:spcPct val="117000"/>
                        </a:lnSpc>
                      </a:pPr>
                      <a:r>
                        <a:rPr lang="zh-CN" altLang="en-US" sz="1800" dirty="0">
                          <a:latin typeface="黑体" panose="02010609060101010101" charset="-122"/>
                          <a:ea typeface="黑体" panose="02010609060101010101" charset="-122"/>
                          <a:cs typeface="Arial" panose="020B0604020202020204"/>
                        </a:rPr>
                        <a:t>头孢地尼干混悬剂，儿童专用剂型，弥补了目录内儿童专用药品种类缺乏的短板。本品依据儿童体重精准给药，优于目录内其他第三代口服头孢类抗生素产品。</a:t>
                      </a:r>
                      <a:endParaRPr lang="zh-CN" altLang="en-US" sz="1800" dirty="0">
                        <a:latin typeface="黑体" panose="02010609060101010101" charset="-122"/>
                        <a:ea typeface="黑体" panose="02010609060101010101" charset="-122"/>
                        <a:cs typeface="Arial" panose="020B0604020202020204"/>
                      </a:endParaRPr>
                    </a:p>
                  </a:txBody>
                  <a:tcPr marL="0" marR="0" marT="0" marB="0" vert="horz">
                    <a:lnL w="19050" cap="flat" cmpd="sng" algn="ctr">
                      <a:solidFill>
                        <a:srgbClr val="067A86"/>
                      </a:solidFill>
                      <a:prstDash val="solid"/>
                      <a:round/>
                      <a:headEnd type="none" w="med" len="med"/>
                      <a:tailEnd type="none" w="med" len="med"/>
                    </a:lnL>
                    <a:lnR w="19050" cap="flat" cmpd="sng" algn="ctr">
                      <a:solidFill>
                        <a:srgbClr val="067A86"/>
                      </a:solidFill>
                      <a:prstDash val="solid"/>
                      <a:round/>
                      <a:headEnd type="none" w="med" len="med"/>
                      <a:tailEnd type="none" w="med" len="med"/>
                    </a:lnR>
                    <a:lnT w="19050" cap="flat" cmpd="sng" algn="ctr">
                      <a:solidFill>
                        <a:srgbClr val="067A86"/>
                      </a:solidFill>
                      <a:prstDash val="solid"/>
                      <a:round/>
                      <a:headEnd type="none" w="med" len="med"/>
                      <a:tailEnd type="none" w="med" len="med"/>
                    </a:lnT>
                    <a:lnB w="19050" cap="flat" cmpd="sng" algn="ctr">
                      <a:solidFill>
                        <a:srgbClr val="067A86"/>
                      </a:solidFill>
                      <a:prstDash val="solid"/>
                      <a:round/>
                      <a:headEnd type="none" w="med" len="med"/>
                      <a:tailEnd type="none" w="med" len="med"/>
                    </a:lnB>
                  </a:tcPr>
                </a:tc>
              </a:tr>
            </a:tbl>
          </a:graphicData>
        </a:graphic>
      </p:graphicFrame>
      <p:graphicFrame>
        <p:nvGraphicFramePr>
          <p:cNvPr id="198" name="table 198"/>
          <p:cNvGraphicFramePr>
            <a:graphicFrameLocks noGrp="1"/>
          </p:cNvGraphicFramePr>
          <p:nvPr/>
        </p:nvGraphicFramePr>
        <p:xfrm>
          <a:off x="503555" y="1316355"/>
          <a:ext cx="5450840" cy="499110"/>
        </p:xfrm>
        <a:graphic>
          <a:graphicData uri="http://schemas.openxmlformats.org/drawingml/2006/table">
            <a:tbl>
              <a:tblPr>
                <a:solidFill>
                  <a:srgbClr val="089BAB"/>
                </a:solidFill>
              </a:tblPr>
              <a:tblGrid>
                <a:gridCol w="5450840"/>
              </a:tblGrid>
              <a:tr h="499109">
                <a:tc>
                  <a:txBody>
                    <a:bodyPr/>
                    <a:lstStyle/>
                    <a:p>
                      <a:pPr algn="l" rtl="0" eaLnBrk="0">
                        <a:lnSpc>
                          <a:spcPct val="123000"/>
                        </a:lnSpc>
                      </a:pPr>
                      <a:endParaRPr sz="1000" dirty="0">
                        <a:latin typeface="黑体" panose="02010609060101010101" charset="-122"/>
                        <a:ea typeface="黑体" panose="02010609060101010101" charset="-122"/>
                        <a:cs typeface="Arial" panose="020B0604020202020204"/>
                      </a:endParaRPr>
                    </a:p>
                    <a:p>
                      <a:pPr marL="1457960" algn="l" rtl="0" eaLnBrk="0">
                        <a:lnSpc>
                          <a:spcPct val="89000"/>
                        </a:lnSpc>
                        <a:spcBef>
                          <a:spcPts val="5"/>
                        </a:spcBef>
                      </a:pPr>
                      <a:r>
                        <a:rPr sz="2000" b="1" kern="0" spc="-10" dirty="0">
                          <a:solidFill>
                            <a:srgbClr val="FFFFFF">
                              <a:alpha val="100000"/>
                            </a:srgbClr>
                          </a:solidFill>
                          <a:latin typeface="黑体" panose="02010609060101010101" charset="-122"/>
                          <a:ea typeface="黑体" panose="02010609060101010101" charset="-122"/>
                          <a:cs typeface="微软雅黑" panose="020B0503020204020204" charset="-122"/>
                        </a:rPr>
                        <a:t>对公共健康的影响</a:t>
                      </a:r>
                      <a:endParaRPr sz="2000" dirty="0">
                        <a:latin typeface="黑体" panose="02010609060101010101" charset="-122"/>
                        <a:ea typeface="黑体" panose="02010609060101010101" charset="-122"/>
                        <a:cs typeface="微软雅黑" panose="020B0503020204020204" charset="-122"/>
                      </a:endParaRPr>
                    </a:p>
                  </a:txBody>
                  <a:tcPr marL="0" marR="0" marT="0" marB="0" vert="horz">
                    <a:lnL w="12700" cap="flat" cmpd="sng" algn="ctr">
                      <a:solidFill>
                        <a:srgbClr val="013F46"/>
                      </a:solidFill>
                      <a:prstDash val="solid"/>
                      <a:round/>
                      <a:headEnd type="none" w="med" len="med"/>
                      <a:tailEnd type="none" w="med" len="med"/>
                    </a:lnL>
                    <a:lnR w="12700" cap="flat" cmpd="sng" algn="ctr">
                      <a:solidFill>
                        <a:srgbClr val="013F46"/>
                      </a:solidFill>
                      <a:prstDash val="solid"/>
                      <a:round/>
                      <a:headEnd type="none" w="med" len="med"/>
                      <a:tailEnd type="none" w="med" len="med"/>
                    </a:lnR>
                    <a:lnT w="12700" cap="flat" cmpd="sng" algn="ctr">
                      <a:solidFill>
                        <a:srgbClr val="013F46"/>
                      </a:solidFill>
                      <a:prstDash val="solid"/>
                      <a:round/>
                      <a:headEnd type="none" w="med" len="med"/>
                      <a:tailEnd type="none" w="med" len="med"/>
                    </a:lnT>
                    <a:lnB w="12700" cap="flat" cmpd="sng" algn="ctr">
                      <a:solidFill>
                        <a:srgbClr val="013F46"/>
                      </a:solidFill>
                      <a:prstDash val="solid"/>
                      <a:round/>
                      <a:headEnd type="none" w="med" len="med"/>
                      <a:tailEnd type="none" w="med" len="med"/>
                    </a:lnB>
                    <a:solidFill>
                      <a:srgbClr val="3172AA"/>
                    </a:solidFill>
                  </a:tcPr>
                </a:tc>
              </a:tr>
            </a:tbl>
          </a:graphicData>
        </a:graphic>
      </p:graphicFrame>
      <p:graphicFrame>
        <p:nvGraphicFramePr>
          <p:cNvPr id="200" name="table 200"/>
          <p:cNvGraphicFramePr>
            <a:graphicFrameLocks noGrp="1"/>
          </p:cNvGraphicFramePr>
          <p:nvPr/>
        </p:nvGraphicFramePr>
        <p:xfrm>
          <a:off x="504190" y="4025900"/>
          <a:ext cx="5449570" cy="535940"/>
        </p:xfrm>
        <a:graphic>
          <a:graphicData uri="http://schemas.openxmlformats.org/drawingml/2006/table">
            <a:tbl>
              <a:tblPr>
                <a:solidFill>
                  <a:srgbClr val="089BAB"/>
                </a:solidFill>
              </a:tblPr>
              <a:tblGrid>
                <a:gridCol w="5449570"/>
              </a:tblGrid>
              <a:tr h="535940">
                <a:tc>
                  <a:txBody>
                    <a:bodyPr/>
                    <a:lstStyle/>
                    <a:p>
                      <a:pPr algn="l" rtl="0" eaLnBrk="0">
                        <a:lnSpc>
                          <a:spcPct val="124000"/>
                        </a:lnSpc>
                      </a:pPr>
                      <a:endParaRPr sz="1000" dirty="0">
                        <a:latin typeface="黑体" panose="02010609060101010101" charset="-122"/>
                        <a:ea typeface="黑体" panose="02010609060101010101" charset="-122"/>
                        <a:cs typeface="黑体" panose="02010609060101010101" charset="-122"/>
                      </a:endParaRPr>
                    </a:p>
                    <a:p>
                      <a:pPr marL="1329690" algn="l" rtl="0" eaLnBrk="0">
                        <a:lnSpc>
                          <a:spcPct val="89000"/>
                        </a:lnSpc>
                      </a:pPr>
                      <a:r>
                        <a:rPr sz="2000" b="1" kern="0" spc="0" dirty="0">
                          <a:solidFill>
                            <a:srgbClr val="FFFFFF">
                              <a:alpha val="100000"/>
                            </a:srgbClr>
                          </a:solidFill>
                          <a:latin typeface="黑体" panose="02010609060101010101" charset="-122"/>
                          <a:ea typeface="黑体" panose="02010609060101010101" charset="-122"/>
                          <a:cs typeface="黑体" panose="02010609060101010101" charset="-122"/>
                        </a:rPr>
                        <a:t>符合“保基本”原则</a:t>
                      </a:r>
                      <a:endParaRPr sz="2000" dirty="0">
                        <a:latin typeface="黑体" panose="02010609060101010101" charset="-122"/>
                        <a:ea typeface="黑体" panose="02010609060101010101" charset="-122"/>
                        <a:cs typeface="黑体" panose="02010609060101010101" charset="-122"/>
                      </a:endParaRPr>
                    </a:p>
                  </a:txBody>
                  <a:tcPr marL="0" marR="0" marT="0" marB="0" vert="horz">
                    <a:lnL w="12700" cap="flat" cmpd="sng" algn="ctr">
                      <a:solidFill>
                        <a:srgbClr val="013F46"/>
                      </a:solidFill>
                      <a:prstDash val="solid"/>
                      <a:round/>
                      <a:headEnd type="none" w="med" len="med"/>
                      <a:tailEnd type="none" w="med" len="med"/>
                    </a:lnL>
                    <a:lnR w="12700" cap="flat" cmpd="sng" algn="ctr">
                      <a:solidFill>
                        <a:srgbClr val="013F46"/>
                      </a:solidFill>
                      <a:prstDash val="solid"/>
                      <a:round/>
                      <a:headEnd type="none" w="med" len="med"/>
                      <a:tailEnd type="none" w="med" len="med"/>
                    </a:lnR>
                    <a:lnT w="12700" cap="flat" cmpd="sng" algn="ctr">
                      <a:solidFill>
                        <a:srgbClr val="013F46"/>
                      </a:solidFill>
                      <a:prstDash val="solid"/>
                      <a:round/>
                      <a:headEnd type="none" w="med" len="med"/>
                      <a:tailEnd type="none" w="med" len="med"/>
                    </a:lnT>
                    <a:lnB w="12700" cap="flat" cmpd="sng" algn="ctr">
                      <a:solidFill>
                        <a:srgbClr val="013F46"/>
                      </a:solidFill>
                      <a:prstDash val="solid"/>
                      <a:round/>
                      <a:headEnd type="none" w="med" len="med"/>
                      <a:tailEnd type="none" w="med" len="med"/>
                    </a:lnB>
                    <a:solidFill>
                      <a:srgbClr val="3172AA"/>
                    </a:solidFill>
                  </a:tcPr>
                </a:tc>
              </a:tr>
            </a:tbl>
          </a:graphicData>
        </a:graphic>
      </p:graphicFrame>
      <p:graphicFrame>
        <p:nvGraphicFramePr>
          <p:cNvPr id="202" name="table 202"/>
          <p:cNvGraphicFramePr>
            <a:graphicFrameLocks noGrp="1"/>
          </p:cNvGraphicFramePr>
          <p:nvPr/>
        </p:nvGraphicFramePr>
        <p:xfrm>
          <a:off x="6329934" y="1309116"/>
          <a:ext cx="4819015" cy="499110"/>
        </p:xfrm>
        <a:graphic>
          <a:graphicData uri="http://schemas.openxmlformats.org/drawingml/2006/table">
            <a:tbl>
              <a:tblPr>
                <a:solidFill>
                  <a:srgbClr val="089BAB"/>
                </a:solidFill>
              </a:tblPr>
              <a:tblGrid>
                <a:gridCol w="4819015"/>
              </a:tblGrid>
              <a:tr h="499109">
                <a:tc>
                  <a:txBody>
                    <a:bodyPr/>
                    <a:lstStyle/>
                    <a:p>
                      <a:pPr algn="l" rtl="0" eaLnBrk="0">
                        <a:lnSpc>
                          <a:spcPct val="123000"/>
                        </a:lnSpc>
                      </a:pPr>
                      <a:endParaRPr sz="1000" dirty="0">
                        <a:latin typeface="黑体" panose="02010609060101010101" charset="-122"/>
                        <a:ea typeface="黑体" panose="02010609060101010101" charset="-122"/>
                        <a:cs typeface="Arial" panose="020B0604020202020204"/>
                      </a:endParaRPr>
                    </a:p>
                    <a:p>
                      <a:pPr marL="1716405" algn="l" rtl="0" eaLnBrk="0">
                        <a:lnSpc>
                          <a:spcPct val="89000"/>
                        </a:lnSpc>
                        <a:spcBef>
                          <a:spcPts val="5"/>
                        </a:spcBef>
                      </a:pPr>
                      <a:r>
                        <a:rPr sz="2000" b="1" kern="0" spc="-10" dirty="0">
                          <a:solidFill>
                            <a:srgbClr val="FFFFFF">
                              <a:alpha val="100000"/>
                            </a:srgbClr>
                          </a:solidFill>
                          <a:latin typeface="黑体" panose="02010609060101010101" charset="-122"/>
                          <a:ea typeface="黑体" panose="02010609060101010101" charset="-122"/>
                          <a:cs typeface="微软雅黑" panose="020B0503020204020204" charset="-122"/>
                        </a:rPr>
                        <a:t>弥补目录短板</a:t>
                      </a:r>
                      <a:endParaRPr sz="2000" dirty="0">
                        <a:latin typeface="黑体" panose="02010609060101010101" charset="-122"/>
                        <a:ea typeface="黑体" panose="02010609060101010101" charset="-122"/>
                        <a:cs typeface="微软雅黑" panose="020B0503020204020204" charset="-122"/>
                      </a:endParaRPr>
                    </a:p>
                  </a:txBody>
                  <a:tcPr marL="0" marR="0" marT="0" marB="0" vert="horz">
                    <a:lnL w="12700" cap="flat" cmpd="sng" algn="ctr">
                      <a:solidFill>
                        <a:srgbClr val="013F46"/>
                      </a:solidFill>
                      <a:prstDash val="solid"/>
                      <a:round/>
                      <a:headEnd type="none" w="med" len="med"/>
                      <a:tailEnd type="none" w="med" len="med"/>
                    </a:lnL>
                    <a:lnR w="12700" cap="flat" cmpd="sng" algn="ctr">
                      <a:solidFill>
                        <a:srgbClr val="013F46"/>
                      </a:solidFill>
                      <a:prstDash val="solid"/>
                      <a:round/>
                      <a:headEnd type="none" w="med" len="med"/>
                      <a:tailEnd type="none" w="med" len="med"/>
                    </a:lnR>
                    <a:lnT w="12700" cap="flat" cmpd="sng" algn="ctr">
                      <a:solidFill>
                        <a:srgbClr val="013F46"/>
                      </a:solidFill>
                      <a:prstDash val="solid"/>
                      <a:round/>
                      <a:headEnd type="none" w="med" len="med"/>
                      <a:tailEnd type="none" w="med" len="med"/>
                    </a:lnT>
                    <a:lnB w="12700" cap="flat" cmpd="sng" algn="ctr">
                      <a:solidFill>
                        <a:srgbClr val="013F46"/>
                      </a:solidFill>
                      <a:prstDash val="solid"/>
                      <a:round/>
                      <a:headEnd type="none" w="med" len="med"/>
                      <a:tailEnd type="none" w="med" len="med"/>
                    </a:lnB>
                    <a:solidFill>
                      <a:srgbClr val="3172AA"/>
                    </a:solidFill>
                  </a:tcPr>
                </a:tc>
              </a:tr>
            </a:tbl>
          </a:graphicData>
        </a:graphic>
      </p:graphicFrame>
      <p:graphicFrame>
        <p:nvGraphicFramePr>
          <p:cNvPr id="204" name="table 204"/>
          <p:cNvGraphicFramePr>
            <a:graphicFrameLocks noGrp="1"/>
          </p:cNvGraphicFramePr>
          <p:nvPr/>
        </p:nvGraphicFramePr>
        <p:xfrm>
          <a:off x="6275324" y="4079874"/>
          <a:ext cx="4943475" cy="511810"/>
        </p:xfrm>
        <a:graphic>
          <a:graphicData uri="http://schemas.openxmlformats.org/drawingml/2006/table">
            <a:tbl>
              <a:tblPr>
                <a:solidFill>
                  <a:srgbClr val="089BAB"/>
                </a:solidFill>
              </a:tblPr>
              <a:tblGrid>
                <a:gridCol w="4943475"/>
              </a:tblGrid>
              <a:tr h="499110">
                <a:tc>
                  <a:txBody>
                    <a:bodyPr/>
                    <a:lstStyle/>
                    <a:p>
                      <a:pPr algn="l" rtl="0" eaLnBrk="0">
                        <a:lnSpc>
                          <a:spcPct val="124000"/>
                        </a:lnSpc>
                      </a:pPr>
                      <a:endParaRPr sz="1000" dirty="0">
                        <a:latin typeface="黑体" panose="02010609060101010101" charset="-122"/>
                        <a:ea typeface="黑体" panose="02010609060101010101" charset="-122"/>
                        <a:cs typeface="Arial" panose="020B0604020202020204"/>
                      </a:endParaRPr>
                    </a:p>
                    <a:p>
                      <a:pPr marL="1722755" algn="l" rtl="0" eaLnBrk="0">
                        <a:lnSpc>
                          <a:spcPct val="89000"/>
                        </a:lnSpc>
                      </a:pPr>
                      <a:r>
                        <a:rPr sz="2000" b="1" kern="0" spc="-20" dirty="0">
                          <a:solidFill>
                            <a:srgbClr val="FFFFFF">
                              <a:alpha val="100000"/>
                            </a:srgbClr>
                          </a:solidFill>
                          <a:latin typeface="黑体" panose="02010609060101010101" charset="-122"/>
                          <a:ea typeface="黑体" panose="02010609060101010101" charset="-122"/>
                          <a:cs typeface="微软雅黑" panose="020B0503020204020204" charset="-122"/>
                        </a:rPr>
                        <a:t>临床管理便利</a:t>
                      </a:r>
                      <a:endParaRPr sz="2000" dirty="0">
                        <a:latin typeface="黑体" panose="02010609060101010101" charset="-122"/>
                        <a:ea typeface="黑体" panose="02010609060101010101" charset="-122"/>
                        <a:cs typeface="微软雅黑" panose="020B0503020204020204" charset="-122"/>
                      </a:endParaRPr>
                    </a:p>
                  </a:txBody>
                  <a:tcPr marL="0" marR="0" marT="0" marB="0" vert="horz">
                    <a:lnL w="12700" cap="flat" cmpd="sng" algn="ctr">
                      <a:solidFill>
                        <a:srgbClr val="013F46"/>
                      </a:solidFill>
                      <a:prstDash val="solid"/>
                      <a:round/>
                      <a:headEnd type="none" w="med" len="med"/>
                      <a:tailEnd type="none" w="med" len="med"/>
                    </a:lnL>
                    <a:lnR w="12700" cap="flat" cmpd="sng" algn="ctr">
                      <a:solidFill>
                        <a:srgbClr val="013F46"/>
                      </a:solidFill>
                      <a:prstDash val="solid"/>
                      <a:round/>
                      <a:headEnd type="none" w="med" len="med"/>
                      <a:tailEnd type="none" w="med" len="med"/>
                    </a:lnR>
                    <a:lnT w="12700" cap="flat" cmpd="sng" algn="ctr">
                      <a:solidFill>
                        <a:srgbClr val="013F46"/>
                      </a:solidFill>
                      <a:prstDash val="solid"/>
                      <a:round/>
                      <a:headEnd type="none" w="med" len="med"/>
                      <a:tailEnd type="none" w="med" len="med"/>
                    </a:lnT>
                    <a:lnB w="12700" cap="flat" cmpd="sng" algn="ctr">
                      <a:solidFill>
                        <a:srgbClr val="013F46"/>
                      </a:solidFill>
                      <a:prstDash val="solid"/>
                      <a:round/>
                      <a:headEnd type="none" w="med" len="med"/>
                      <a:tailEnd type="none" w="med" len="med"/>
                    </a:lnB>
                    <a:solidFill>
                      <a:srgbClr val="3172AA"/>
                    </a:solidFill>
                  </a:tcPr>
                </a:tc>
              </a:tr>
            </a:tbl>
          </a:graphicData>
        </a:graphic>
      </p:graphicFrame>
      <p:sp>
        <p:nvSpPr>
          <p:cNvPr id="2" name="文本框 1"/>
          <p:cNvSpPr txBox="1"/>
          <p:nvPr/>
        </p:nvSpPr>
        <p:spPr>
          <a:xfrm>
            <a:off x="6250305" y="4742815"/>
            <a:ext cx="4944110" cy="1004570"/>
          </a:xfrm>
          <a:prstGeom prst="rect">
            <a:avLst/>
          </a:prstGeom>
          <a:noFill/>
        </p:spPr>
        <p:txBody>
          <a:bodyPr wrap="square" rtlCol="0">
            <a:spAutoFit/>
          </a:bodyPr>
          <a:p>
            <a:pPr>
              <a:lnSpc>
                <a:spcPct val="110000"/>
              </a:lnSpc>
            </a:pPr>
            <a:r>
              <a:rPr lang="zh-CN" altLang="en-US" dirty="0">
                <a:latin typeface="黑体" panose="02010609060101010101" charset="-122"/>
                <a:ea typeface="黑体" panose="02010609060101010101" charset="-122"/>
                <a:cs typeface="Arial" panose="020B0604020202020204"/>
                <a:sym typeface="+mn-ea"/>
              </a:rPr>
              <a:t>口服液体制剂，不受饮食影响，生物利用度高，服用依从性好。适应症范围明确，专注于儿童适应症和用法用量，不会超说明书滥用药物。</a:t>
            </a:r>
            <a:endParaRPr lang="zh-CN" altLang="en-US"/>
          </a:p>
        </p:txBody>
      </p:sp>
      <p:sp>
        <p:nvSpPr>
          <p:cNvPr id="3" name="文本框 2"/>
          <p:cNvSpPr txBox="1"/>
          <p:nvPr/>
        </p:nvSpPr>
        <p:spPr>
          <a:xfrm>
            <a:off x="827405" y="4694555"/>
            <a:ext cx="4857750" cy="1309370"/>
          </a:xfrm>
          <a:prstGeom prst="rect">
            <a:avLst/>
          </a:prstGeom>
          <a:noFill/>
        </p:spPr>
        <p:txBody>
          <a:bodyPr wrap="square" rtlCol="0">
            <a:spAutoFit/>
          </a:bodyPr>
          <a:p>
            <a:pPr>
              <a:lnSpc>
                <a:spcPct val="110000"/>
              </a:lnSpc>
            </a:pPr>
            <a:r>
              <a:rPr lang="zh-CN" altLang="en-US">
                <a:latin typeface="黑体" panose="02010609060101010101" charset="-122"/>
                <a:ea typeface="黑体" panose="02010609060101010101" charset="-122"/>
              </a:rPr>
              <a:t>儿童用药需求迫切；儿童是社区获得性感染易感人群，亟需儿童专属剂型。头孢地尼干混悬剂，精准且安全用药，防止迁延不愈、疾病转归，避免用药浪费，节约医保资金</a:t>
            </a:r>
            <a:endParaRPr lang="zh-CN" altLang="en-US">
              <a:latin typeface="黑体" panose="02010609060101010101" charset="-122"/>
              <a:ea typeface="黑体" panose="02010609060101010101" charset="-122"/>
            </a:endParaRPr>
          </a:p>
        </p:txBody>
      </p:sp>
      <p:sp>
        <p:nvSpPr>
          <p:cNvPr id="984" name="textbox 984"/>
          <p:cNvSpPr/>
          <p:nvPr/>
        </p:nvSpPr>
        <p:spPr>
          <a:xfrm>
            <a:off x="2545080" y="6572250"/>
            <a:ext cx="8998585" cy="21971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黑体" panose="02010609060101010101" charset="-122"/>
              <a:ea typeface="黑体" panose="02010609060101010101" charset="-122"/>
              <a:cs typeface="黑体" panose="02010609060101010101" charset="-122"/>
            </a:endParaRPr>
          </a:p>
          <a:p>
            <a:pPr marL="12700" algn="l" rtl="0" eaLnBrk="0">
              <a:lnSpc>
                <a:spcPct val="90000"/>
              </a:lnSpc>
            </a:pPr>
            <a:r>
              <a:rPr sz="800" kern="0" spc="-10" dirty="0">
                <a:solidFill>
                  <a:srgbClr val="7F7F7F">
                    <a:alpha val="100000"/>
                  </a:srgbClr>
                </a:solidFill>
                <a:latin typeface="黑体" panose="02010609060101010101" charset="-122"/>
                <a:ea typeface="黑体" panose="02010609060101010101" charset="-122"/>
                <a:cs typeface="黑体" panose="02010609060101010101" charset="-122"/>
              </a:rPr>
              <a:t>1.</a:t>
            </a: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rPr>
              <a:t>2 WHO. </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第八版《儿童基本药物标准清单》</a:t>
            </a: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rPr>
              <a:t>. 2021</a:t>
            </a:r>
            <a:endPar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a:p>
            <a:pPr marL="12700" algn="l" rtl="0" eaLnBrk="0">
              <a:lnSpc>
                <a:spcPct val="80000"/>
              </a:lnSpc>
            </a:pPr>
            <a:endPar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p:txBody>
      </p:sp>
      <p:pic>
        <p:nvPicPr>
          <p:cNvPr id="982" name="picture 982"/>
          <p:cNvPicPr>
            <a:picLocks noChangeAspect="1"/>
          </p:cNvPicPr>
          <p:nvPr/>
        </p:nvPicPr>
        <p:blipFill>
          <a:blip r:embed="rId4"/>
          <a:stretch>
            <a:fillRect/>
          </a:stretch>
        </p:blipFill>
        <p:spPr>
          <a:xfrm rot="21600000">
            <a:off x="10786491" y="5747130"/>
            <a:ext cx="1024128" cy="8214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1"/>
          <a:stretch>
            <a:fillRect/>
          </a:stretch>
        </p:blipFill>
        <p:spPr>
          <a:xfrm rot="21600000">
            <a:off x="2" y="3407917"/>
            <a:ext cx="12181329" cy="3450080"/>
          </a:xfrm>
          <a:prstGeom prst="rect">
            <a:avLst/>
          </a:prstGeom>
        </p:spPr>
      </p:pic>
      <p:pic>
        <p:nvPicPr>
          <p:cNvPr id="18" name="picture 18"/>
          <p:cNvPicPr>
            <a:picLocks noChangeAspect="1"/>
          </p:cNvPicPr>
          <p:nvPr/>
        </p:nvPicPr>
        <p:blipFill>
          <a:blip r:embed="rId2"/>
          <a:stretch>
            <a:fillRect/>
          </a:stretch>
        </p:blipFill>
        <p:spPr>
          <a:xfrm rot="21600000">
            <a:off x="0" y="0"/>
            <a:ext cx="4227355" cy="4826000"/>
          </a:xfrm>
          <a:prstGeom prst="rect">
            <a:avLst/>
          </a:prstGeom>
        </p:spPr>
      </p:pic>
      <p:grpSp>
        <p:nvGrpSpPr>
          <p:cNvPr id="2" name="group 2"/>
          <p:cNvGrpSpPr/>
          <p:nvPr/>
        </p:nvGrpSpPr>
        <p:grpSpPr>
          <a:xfrm rot="21600000">
            <a:off x="2574035" y="4075176"/>
            <a:ext cx="385572" cy="385571"/>
            <a:chOff x="0" y="0"/>
            <a:chExt cx="385572" cy="385571"/>
          </a:xfrm>
        </p:grpSpPr>
        <p:sp>
          <p:nvSpPr>
            <p:cNvPr id="20" name="path 20"/>
            <p:cNvSpPr/>
            <p:nvPr/>
          </p:nvSpPr>
          <p:spPr>
            <a:xfrm>
              <a:off x="23622" y="23622"/>
              <a:ext cx="338328" cy="338327"/>
            </a:xfrm>
            <a:custGeom>
              <a:avLst/>
              <a:gdLst/>
              <a:ahLst/>
              <a:cxnLst/>
              <a:rect l="0" t="0" r="0" b="0"/>
              <a:pathLst>
                <a:path w="532" h="532">
                  <a:moveTo>
                    <a:pt x="532" y="266"/>
                  </a:moveTo>
                  <a:cubicBezTo>
                    <a:pt x="532" y="413"/>
                    <a:pt x="413" y="532"/>
                    <a:pt x="266" y="532"/>
                  </a:cubicBezTo>
                  <a:cubicBezTo>
                    <a:pt x="119" y="532"/>
                    <a:pt x="0" y="413"/>
                    <a:pt x="0" y="266"/>
                  </a:cubicBezTo>
                  <a:cubicBezTo>
                    <a:pt x="0" y="119"/>
                    <a:pt x="119" y="0"/>
                    <a:pt x="266" y="0"/>
                  </a:cubicBezTo>
                  <a:cubicBezTo>
                    <a:pt x="413" y="0"/>
                    <a:pt x="532" y="119"/>
                    <a:pt x="532" y="266"/>
                  </a:cubicBezTo>
                </a:path>
              </a:pathLst>
            </a:custGeom>
            <a:solidFill>
              <a:srgbClr val="0C589B">
                <a:alpha val="100000"/>
              </a:srgbClr>
            </a:solidFill>
            <a:ln w="0" cap="flat">
              <a:noFill/>
              <a:prstDash val="solid"/>
              <a:miter lim="0"/>
            </a:ln>
          </p:spPr>
          <p:txBody>
            <a:bodyPr rtlCol="0"/>
            <a:lstStyle/>
            <a:p>
              <a:pPr algn="ctr"/>
              <a:endParaRPr lang="zh-CN" altLang="en-US"/>
            </a:p>
          </p:txBody>
        </p:sp>
        <p:sp>
          <p:nvSpPr>
            <p:cNvPr id="22" name="path 22"/>
            <p:cNvSpPr/>
            <p:nvPr/>
          </p:nvSpPr>
          <p:spPr>
            <a:xfrm>
              <a:off x="0" y="0"/>
              <a:ext cx="385572" cy="385571"/>
            </a:xfrm>
            <a:custGeom>
              <a:avLst/>
              <a:gdLst/>
              <a:ahLst/>
              <a:cxnLst/>
              <a:rect l="0" t="0" r="0" b="0"/>
              <a:pathLst>
                <a:path w="607" h="607">
                  <a:moveTo>
                    <a:pt x="570" y="303"/>
                  </a:moveTo>
                  <a:cubicBezTo>
                    <a:pt x="570" y="450"/>
                    <a:pt x="450" y="569"/>
                    <a:pt x="303" y="569"/>
                  </a:cubicBezTo>
                  <a:cubicBezTo>
                    <a:pt x="156" y="569"/>
                    <a:pt x="37" y="450"/>
                    <a:pt x="37" y="303"/>
                  </a:cubicBezTo>
                  <a:cubicBezTo>
                    <a:pt x="37" y="156"/>
                    <a:pt x="156" y="37"/>
                    <a:pt x="303" y="37"/>
                  </a:cubicBezTo>
                  <a:cubicBezTo>
                    <a:pt x="450" y="37"/>
                    <a:pt x="570" y="156"/>
                    <a:pt x="570" y="303"/>
                  </a:cubicBezTo>
                </a:path>
              </a:pathLst>
            </a:custGeom>
            <a:noFill/>
            <a:ln w="47244" cap="flat">
              <a:solidFill>
                <a:srgbClr val="0C589B"/>
              </a:solidFill>
              <a:prstDash val="solid"/>
              <a:miter lim="1000000"/>
            </a:ln>
          </p:spPr>
          <p:txBody>
            <a:bodyPr rtlCol="0"/>
            <a:lstStyle/>
            <a:p>
              <a:pPr algn="ctr"/>
              <a:endParaRPr lang="zh-CN" altLang="en-US"/>
            </a:p>
          </p:txBody>
        </p:sp>
      </p:grpSp>
      <p:grpSp>
        <p:nvGrpSpPr>
          <p:cNvPr id="4" name="group 4"/>
          <p:cNvGrpSpPr/>
          <p:nvPr/>
        </p:nvGrpSpPr>
        <p:grpSpPr>
          <a:xfrm rot="21600000">
            <a:off x="2572511" y="4843271"/>
            <a:ext cx="384047" cy="384048"/>
            <a:chOff x="0" y="0"/>
            <a:chExt cx="384047" cy="384048"/>
          </a:xfrm>
        </p:grpSpPr>
        <p:sp>
          <p:nvSpPr>
            <p:cNvPr id="24" name="path 24"/>
            <p:cNvSpPr/>
            <p:nvPr/>
          </p:nvSpPr>
          <p:spPr>
            <a:xfrm>
              <a:off x="23622" y="23622"/>
              <a:ext cx="336803" cy="336804"/>
            </a:xfrm>
            <a:custGeom>
              <a:avLst/>
              <a:gdLst/>
              <a:ahLst/>
              <a:cxnLst/>
              <a:rect l="0" t="0" r="0" b="0"/>
              <a:pathLst>
                <a:path w="530" h="530">
                  <a:moveTo>
                    <a:pt x="530" y="265"/>
                  </a:moveTo>
                  <a:cubicBezTo>
                    <a:pt x="530" y="411"/>
                    <a:pt x="411" y="530"/>
                    <a:pt x="265" y="530"/>
                  </a:cubicBezTo>
                  <a:cubicBezTo>
                    <a:pt x="118" y="530"/>
                    <a:pt x="0" y="411"/>
                    <a:pt x="0" y="265"/>
                  </a:cubicBezTo>
                  <a:cubicBezTo>
                    <a:pt x="0" y="118"/>
                    <a:pt x="118" y="0"/>
                    <a:pt x="265" y="0"/>
                  </a:cubicBezTo>
                  <a:cubicBezTo>
                    <a:pt x="411" y="0"/>
                    <a:pt x="530" y="118"/>
                    <a:pt x="530" y="265"/>
                  </a:cubicBezTo>
                </a:path>
              </a:pathLst>
            </a:custGeom>
            <a:solidFill>
              <a:srgbClr val="0C589B">
                <a:alpha val="100000"/>
              </a:srgbClr>
            </a:solidFill>
            <a:ln w="0" cap="flat">
              <a:noFill/>
              <a:prstDash val="solid"/>
              <a:miter lim="0"/>
            </a:ln>
          </p:spPr>
          <p:txBody>
            <a:bodyPr rtlCol="0"/>
            <a:lstStyle/>
            <a:p>
              <a:pPr algn="ctr"/>
              <a:endParaRPr lang="zh-CN" altLang="en-US"/>
            </a:p>
          </p:txBody>
        </p:sp>
        <p:sp>
          <p:nvSpPr>
            <p:cNvPr id="26" name="path 26"/>
            <p:cNvSpPr/>
            <p:nvPr/>
          </p:nvSpPr>
          <p:spPr>
            <a:xfrm>
              <a:off x="0" y="0"/>
              <a:ext cx="384047" cy="384048"/>
            </a:xfrm>
            <a:custGeom>
              <a:avLst/>
              <a:gdLst/>
              <a:ahLst/>
              <a:cxnLst/>
              <a:rect l="0" t="0" r="0" b="0"/>
              <a:pathLst>
                <a:path w="604" h="604">
                  <a:moveTo>
                    <a:pt x="567" y="302"/>
                  </a:moveTo>
                  <a:cubicBezTo>
                    <a:pt x="567" y="448"/>
                    <a:pt x="448" y="567"/>
                    <a:pt x="302" y="567"/>
                  </a:cubicBezTo>
                  <a:cubicBezTo>
                    <a:pt x="156" y="567"/>
                    <a:pt x="37" y="448"/>
                    <a:pt x="37" y="302"/>
                  </a:cubicBezTo>
                  <a:cubicBezTo>
                    <a:pt x="37" y="156"/>
                    <a:pt x="156" y="37"/>
                    <a:pt x="302" y="37"/>
                  </a:cubicBezTo>
                  <a:cubicBezTo>
                    <a:pt x="448" y="37"/>
                    <a:pt x="567" y="156"/>
                    <a:pt x="567" y="302"/>
                  </a:cubicBezTo>
                </a:path>
              </a:pathLst>
            </a:custGeom>
            <a:noFill/>
            <a:ln w="47244" cap="flat">
              <a:solidFill>
                <a:srgbClr val="0C589B"/>
              </a:solidFill>
              <a:prstDash val="solid"/>
              <a:miter lim="1000000"/>
            </a:ln>
          </p:spPr>
          <p:txBody>
            <a:bodyPr rtlCol="0"/>
            <a:lstStyle/>
            <a:p>
              <a:pPr algn="ctr"/>
              <a:endParaRPr lang="zh-CN" altLang="en-US"/>
            </a:p>
          </p:txBody>
        </p:sp>
      </p:grpSp>
      <p:grpSp>
        <p:nvGrpSpPr>
          <p:cNvPr id="6" name="group 6"/>
          <p:cNvGrpSpPr/>
          <p:nvPr/>
        </p:nvGrpSpPr>
        <p:grpSpPr>
          <a:xfrm rot="21600000">
            <a:off x="2574035" y="2546604"/>
            <a:ext cx="385572" cy="384047"/>
            <a:chOff x="0" y="0"/>
            <a:chExt cx="385572" cy="384047"/>
          </a:xfrm>
        </p:grpSpPr>
        <p:sp>
          <p:nvSpPr>
            <p:cNvPr id="28" name="path 28"/>
            <p:cNvSpPr/>
            <p:nvPr/>
          </p:nvSpPr>
          <p:spPr>
            <a:xfrm>
              <a:off x="23622" y="23621"/>
              <a:ext cx="338328" cy="336803"/>
            </a:xfrm>
            <a:custGeom>
              <a:avLst/>
              <a:gdLst/>
              <a:ahLst/>
              <a:cxnLst/>
              <a:rect l="0" t="0" r="0" b="0"/>
              <a:pathLst>
                <a:path w="532" h="530">
                  <a:moveTo>
                    <a:pt x="532" y="265"/>
                  </a:moveTo>
                  <a:cubicBezTo>
                    <a:pt x="532" y="411"/>
                    <a:pt x="413" y="530"/>
                    <a:pt x="266" y="530"/>
                  </a:cubicBezTo>
                  <a:cubicBezTo>
                    <a:pt x="119" y="530"/>
                    <a:pt x="0" y="411"/>
                    <a:pt x="0" y="265"/>
                  </a:cubicBezTo>
                  <a:cubicBezTo>
                    <a:pt x="0" y="118"/>
                    <a:pt x="119" y="0"/>
                    <a:pt x="266" y="0"/>
                  </a:cubicBezTo>
                  <a:cubicBezTo>
                    <a:pt x="413" y="0"/>
                    <a:pt x="532" y="118"/>
                    <a:pt x="532" y="265"/>
                  </a:cubicBezTo>
                </a:path>
              </a:pathLst>
            </a:custGeom>
            <a:solidFill>
              <a:srgbClr val="0C589B">
                <a:alpha val="100000"/>
              </a:srgbClr>
            </a:solidFill>
            <a:ln w="0" cap="flat">
              <a:noFill/>
              <a:prstDash val="solid"/>
              <a:miter lim="0"/>
            </a:ln>
          </p:spPr>
          <p:txBody>
            <a:bodyPr rtlCol="0"/>
            <a:lstStyle/>
            <a:p>
              <a:pPr algn="ctr"/>
              <a:endParaRPr lang="zh-CN" altLang="en-US"/>
            </a:p>
          </p:txBody>
        </p:sp>
        <p:sp>
          <p:nvSpPr>
            <p:cNvPr id="30" name="path 30"/>
            <p:cNvSpPr/>
            <p:nvPr/>
          </p:nvSpPr>
          <p:spPr>
            <a:xfrm>
              <a:off x="0" y="0"/>
              <a:ext cx="385572" cy="384047"/>
            </a:xfrm>
            <a:custGeom>
              <a:avLst/>
              <a:gdLst/>
              <a:ahLst/>
              <a:cxnLst/>
              <a:rect l="0" t="0" r="0" b="0"/>
              <a:pathLst>
                <a:path w="607" h="604">
                  <a:moveTo>
                    <a:pt x="570" y="302"/>
                  </a:moveTo>
                  <a:cubicBezTo>
                    <a:pt x="570" y="448"/>
                    <a:pt x="450" y="567"/>
                    <a:pt x="303" y="567"/>
                  </a:cubicBezTo>
                  <a:cubicBezTo>
                    <a:pt x="156" y="567"/>
                    <a:pt x="37" y="448"/>
                    <a:pt x="37" y="302"/>
                  </a:cubicBezTo>
                  <a:cubicBezTo>
                    <a:pt x="37" y="155"/>
                    <a:pt x="156" y="37"/>
                    <a:pt x="303" y="37"/>
                  </a:cubicBezTo>
                  <a:cubicBezTo>
                    <a:pt x="450" y="37"/>
                    <a:pt x="570" y="155"/>
                    <a:pt x="570" y="302"/>
                  </a:cubicBezTo>
                </a:path>
              </a:pathLst>
            </a:custGeom>
            <a:noFill/>
            <a:ln w="47244" cap="flat">
              <a:solidFill>
                <a:srgbClr val="0C589B"/>
              </a:solidFill>
              <a:prstDash val="solid"/>
              <a:miter lim="1000000"/>
            </a:ln>
          </p:spPr>
          <p:txBody>
            <a:bodyPr rtlCol="0"/>
            <a:lstStyle/>
            <a:p>
              <a:pPr algn="ctr"/>
              <a:endParaRPr lang="zh-CN" altLang="en-US"/>
            </a:p>
          </p:txBody>
        </p:sp>
      </p:grpSp>
      <p:grpSp>
        <p:nvGrpSpPr>
          <p:cNvPr id="8" name="group 8"/>
          <p:cNvGrpSpPr/>
          <p:nvPr/>
        </p:nvGrpSpPr>
        <p:grpSpPr>
          <a:xfrm rot="21600000">
            <a:off x="2574035" y="1818132"/>
            <a:ext cx="385572" cy="384047"/>
            <a:chOff x="0" y="0"/>
            <a:chExt cx="385572" cy="384047"/>
          </a:xfrm>
        </p:grpSpPr>
        <p:sp>
          <p:nvSpPr>
            <p:cNvPr id="32" name="path 32"/>
            <p:cNvSpPr/>
            <p:nvPr/>
          </p:nvSpPr>
          <p:spPr>
            <a:xfrm>
              <a:off x="23622" y="23621"/>
              <a:ext cx="338328" cy="336803"/>
            </a:xfrm>
            <a:custGeom>
              <a:avLst/>
              <a:gdLst/>
              <a:ahLst/>
              <a:cxnLst/>
              <a:rect l="0" t="0" r="0" b="0"/>
              <a:pathLst>
                <a:path w="532" h="530">
                  <a:moveTo>
                    <a:pt x="532" y="265"/>
                  </a:moveTo>
                  <a:cubicBezTo>
                    <a:pt x="532" y="411"/>
                    <a:pt x="413" y="530"/>
                    <a:pt x="266" y="530"/>
                  </a:cubicBezTo>
                  <a:cubicBezTo>
                    <a:pt x="119" y="530"/>
                    <a:pt x="0" y="411"/>
                    <a:pt x="0" y="265"/>
                  </a:cubicBezTo>
                  <a:cubicBezTo>
                    <a:pt x="0" y="118"/>
                    <a:pt x="119" y="0"/>
                    <a:pt x="266" y="0"/>
                  </a:cubicBezTo>
                  <a:cubicBezTo>
                    <a:pt x="413" y="0"/>
                    <a:pt x="532" y="118"/>
                    <a:pt x="532" y="265"/>
                  </a:cubicBezTo>
                </a:path>
              </a:pathLst>
            </a:custGeom>
            <a:solidFill>
              <a:srgbClr val="0C589B">
                <a:alpha val="100000"/>
              </a:srgbClr>
            </a:solidFill>
            <a:ln w="0" cap="flat">
              <a:noFill/>
              <a:prstDash val="solid"/>
              <a:miter lim="0"/>
            </a:ln>
          </p:spPr>
          <p:txBody>
            <a:bodyPr rtlCol="0"/>
            <a:lstStyle/>
            <a:p>
              <a:pPr algn="ctr"/>
              <a:endParaRPr lang="zh-CN" altLang="en-US"/>
            </a:p>
          </p:txBody>
        </p:sp>
        <p:sp>
          <p:nvSpPr>
            <p:cNvPr id="34" name="path 34"/>
            <p:cNvSpPr/>
            <p:nvPr/>
          </p:nvSpPr>
          <p:spPr>
            <a:xfrm>
              <a:off x="0" y="0"/>
              <a:ext cx="385572" cy="384047"/>
            </a:xfrm>
            <a:custGeom>
              <a:avLst/>
              <a:gdLst/>
              <a:ahLst/>
              <a:cxnLst/>
              <a:rect l="0" t="0" r="0" b="0"/>
              <a:pathLst>
                <a:path w="607" h="604">
                  <a:moveTo>
                    <a:pt x="570" y="302"/>
                  </a:moveTo>
                  <a:cubicBezTo>
                    <a:pt x="570" y="448"/>
                    <a:pt x="450" y="567"/>
                    <a:pt x="303" y="567"/>
                  </a:cubicBezTo>
                  <a:cubicBezTo>
                    <a:pt x="156" y="567"/>
                    <a:pt x="37" y="448"/>
                    <a:pt x="37" y="302"/>
                  </a:cubicBezTo>
                  <a:cubicBezTo>
                    <a:pt x="37" y="155"/>
                    <a:pt x="156" y="37"/>
                    <a:pt x="303" y="37"/>
                  </a:cubicBezTo>
                  <a:cubicBezTo>
                    <a:pt x="450" y="37"/>
                    <a:pt x="570" y="155"/>
                    <a:pt x="570" y="302"/>
                  </a:cubicBezTo>
                </a:path>
              </a:pathLst>
            </a:custGeom>
            <a:noFill/>
            <a:ln w="47244" cap="flat">
              <a:solidFill>
                <a:srgbClr val="0C589B"/>
              </a:solidFill>
              <a:prstDash val="solid"/>
              <a:miter lim="1000000"/>
            </a:ln>
          </p:spPr>
          <p:txBody>
            <a:bodyPr rtlCol="0"/>
            <a:lstStyle/>
            <a:p>
              <a:pPr algn="ctr"/>
              <a:endParaRPr lang="zh-CN" altLang="en-US"/>
            </a:p>
          </p:txBody>
        </p:sp>
      </p:grpSp>
      <p:grpSp>
        <p:nvGrpSpPr>
          <p:cNvPr id="10" name="group 10"/>
          <p:cNvGrpSpPr/>
          <p:nvPr/>
        </p:nvGrpSpPr>
        <p:grpSpPr>
          <a:xfrm rot="21600000">
            <a:off x="2574035" y="3311652"/>
            <a:ext cx="385572" cy="384047"/>
            <a:chOff x="0" y="0"/>
            <a:chExt cx="385572" cy="384047"/>
          </a:xfrm>
        </p:grpSpPr>
        <p:sp>
          <p:nvSpPr>
            <p:cNvPr id="36" name="path 36"/>
            <p:cNvSpPr/>
            <p:nvPr/>
          </p:nvSpPr>
          <p:spPr>
            <a:xfrm>
              <a:off x="23622" y="23621"/>
              <a:ext cx="338328" cy="336803"/>
            </a:xfrm>
            <a:custGeom>
              <a:avLst/>
              <a:gdLst/>
              <a:ahLst/>
              <a:cxnLst/>
              <a:rect l="0" t="0" r="0" b="0"/>
              <a:pathLst>
                <a:path w="532" h="530">
                  <a:moveTo>
                    <a:pt x="532" y="265"/>
                  </a:moveTo>
                  <a:cubicBezTo>
                    <a:pt x="532" y="411"/>
                    <a:pt x="413" y="530"/>
                    <a:pt x="266" y="530"/>
                  </a:cubicBezTo>
                  <a:cubicBezTo>
                    <a:pt x="119" y="530"/>
                    <a:pt x="0" y="411"/>
                    <a:pt x="0" y="265"/>
                  </a:cubicBezTo>
                  <a:cubicBezTo>
                    <a:pt x="0" y="118"/>
                    <a:pt x="119" y="0"/>
                    <a:pt x="266" y="0"/>
                  </a:cubicBezTo>
                  <a:cubicBezTo>
                    <a:pt x="413" y="0"/>
                    <a:pt x="532" y="118"/>
                    <a:pt x="532" y="265"/>
                  </a:cubicBezTo>
                </a:path>
              </a:pathLst>
            </a:custGeom>
            <a:solidFill>
              <a:srgbClr val="0C589B">
                <a:alpha val="100000"/>
              </a:srgbClr>
            </a:solidFill>
            <a:ln w="0" cap="flat">
              <a:noFill/>
              <a:prstDash val="solid"/>
              <a:miter lim="0"/>
            </a:ln>
          </p:spPr>
          <p:txBody>
            <a:bodyPr rtlCol="0"/>
            <a:lstStyle/>
            <a:p>
              <a:pPr algn="ctr"/>
              <a:endParaRPr lang="zh-CN" altLang="en-US"/>
            </a:p>
          </p:txBody>
        </p:sp>
        <p:sp>
          <p:nvSpPr>
            <p:cNvPr id="38" name="path 38"/>
            <p:cNvSpPr/>
            <p:nvPr/>
          </p:nvSpPr>
          <p:spPr>
            <a:xfrm>
              <a:off x="0" y="0"/>
              <a:ext cx="385572" cy="384047"/>
            </a:xfrm>
            <a:custGeom>
              <a:avLst/>
              <a:gdLst/>
              <a:ahLst/>
              <a:cxnLst/>
              <a:rect l="0" t="0" r="0" b="0"/>
              <a:pathLst>
                <a:path w="607" h="604">
                  <a:moveTo>
                    <a:pt x="570" y="302"/>
                  </a:moveTo>
                  <a:cubicBezTo>
                    <a:pt x="570" y="448"/>
                    <a:pt x="450" y="567"/>
                    <a:pt x="303" y="567"/>
                  </a:cubicBezTo>
                  <a:cubicBezTo>
                    <a:pt x="156" y="567"/>
                    <a:pt x="37" y="448"/>
                    <a:pt x="37" y="302"/>
                  </a:cubicBezTo>
                  <a:cubicBezTo>
                    <a:pt x="37" y="155"/>
                    <a:pt x="156" y="37"/>
                    <a:pt x="303" y="37"/>
                  </a:cubicBezTo>
                  <a:cubicBezTo>
                    <a:pt x="450" y="37"/>
                    <a:pt x="570" y="155"/>
                    <a:pt x="570" y="302"/>
                  </a:cubicBezTo>
                </a:path>
              </a:pathLst>
            </a:custGeom>
            <a:noFill/>
            <a:ln w="47244" cap="flat">
              <a:solidFill>
                <a:srgbClr val="0C589B"/>
              </a:solidFill>
              <a:prstDash val="solid"/>
              <a:miter lim="1000000"/>
            </a:ln>
          </p:spPr>
          <p:txBody>
            <a:bodyPr rtlCol="0"/>
            <a:lstStyle/>
            <a:p>
              <a:pPr algn="ctr"/>
              <a:endParaRPr lang="zh-CN" altLang="en-US"/>
            </a:p>
          </p:txBody>
        </p:sp>
      </p:grpSp>
      <p:sp>
        <p:nvSpPr>
          <p:cNvPr id="40" name="textbox 40"/>
          <p:cNvSpPr/>
          <p:nvPr/>
        </p:nvSpPr>
        <p:spPr>
          <a:xfrm>
            <a:off x="645058" y="1520113"/>
            <a:ext cx="3458209" cy="368427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黑体" panose="02010609060101010101" charset="-122"/>
              <a:ea typeface="黑体" panose="02010609060101010101" charset="-122"/>
              <a:cs typeface="黑体" panose="02010609060101010101" charset="-122"/>
            </a:endParaRPr>
          </a:p>
          <a:p>
            <a:pPr marL="12700" algn="l" rtl="0" eaLnBrk="0">
              <a:lnSpc>
                <a:spcPct val="74000"/>
              </a:lnSpc>
            </a:pPr>
            <a:r>
              <a:rPr sz="2400" kern="0" spc="-20" dirty="0">
                <a:solidFill>
                  <a:srgbClr val="FFFFFF">
                    <a:alpha val="100000"/>
                  </a:srgbClr>
                </a:solidFill>
                <a:latin typeface="黑体" panose="02010609060101010101" charset="-122"/>
                <a:ea typeface="黑体" panose="02010609060101010101" charset="-122"/>
                <a:cs typeface="黑体" panose="02010609060101010101" charset="-122"/>
              </a:rPr>
              <a:t>CONTENTS</a:t>
            </a:r>
            <a:endParaRPr sz="2400" dirty="0">
              <a:latin typeface="黑体" panose="02010609060101010101" charset="-122"/>
              <a:ea typeface="黑体" panose="02010609060101010101" charset="-122"/>
              <a:cs typeface="黑体" panose="02010609060101010101" charset="-122"/>
            </a:endParaRPr>
          </a:p>
          <a:p>
            <a:pPr algn="r" rtl="0" eaLnBrk="0">
              <a:lnSpc>
                <a:spcPct val="89000"/>
              </a:lnSpc>
              <a:spcBef>
                <a:spcPts val="710"/>
              </a:spcBef>
            </a:pPr>
            <a:r>
              <a:rPr lang="en-US" sz="2000" b="1" kern="0" spc="-50" dirty="0">
                <a:solidFill>
                  <a:srgbClr val="FFFFFF">
                    <a:alpha val="100000"/>
                  </a:srgbClr>
                </a:solidFill>
                <a:latin typeface="黑体" panose="02010609060101010101" charset="-122"/>
                <a:ea typeface="黑体" panose="02010609060101010101" charset="-122"/>
                <a:cs typeface="黑体" panose="02010609060101010101" charset="-122"/>
              </a:rPr>
              <a:t>   </a:t>
            </a:r>
            <a:r>
              <a:rPr sz="2000" b="1" kern="0" spc="70" dirty="0">
                <a:solidFill>
                  <a:srgbClr val="FFFFFF">
                    <a:alpha val="100000"/>
                  </a:srgbClr>
                </a:solidFill>
                <a:latin typeface="黑体" panose="02010609060101010101" charset="-122"/>
                <a:ea typeface="黑体" panose="02010609060101010101" charset="-122"/>
                <a:cs typeface="黑体" panose="02010609060101010101" charset="-122"/>
              </a:rPr>
              <a:t>   </a:t>
            </a:r>
            <a:r>
              <a:rPr sz="2000" b="1" kern="0" spc="-50" dirty="0">
                <a:solidFill>
                  <a:srgbClr val="0F5B9C">
                    <a:alpha val="100000"/>
                  </a:srgbClr>
                </a:solidFill>
                <a:latin typeface="黑体" panose="02010609060101010101" charset="-122"/>
                <a:ea typeface="黑体" panose="02010609060101010101" charset="-122"/>
                <a:cs typeface="黑体" panose="02010609060101010101" charset="-122"/>
              </a:rPr>
              <a:t>基本信息</a:t>
            </a:r>
            <a:endParaRPr sz="2000" dirty="0">
              <a:latin typeface="黑体" panose="02010609060101010101" charset="-122"/>
              <a:ea typeface="黑体" panose="02010609060101010101" charset="-122"/>
              <a:cs typeface="黑体" panose="02010609060101010101" charset="-122"/>
            </a:endParaRPr>
          </a:p>
          <a:p>
            <a:pPr algn="l" rtl="0" eaLnBrk="0">
              <a:lnSpc>
                <a:spcPct val="125000"/>
              </a:lnSpc>
            </a:pPr>
            <a:endParaRPr sz="1000" dirty="0">
              <a:latin typeface="黑体" panose="02010609060101010101" charset="-122"/>
              <a:ea typeface="黑体" panose="02010609060101010101" charset="-122"/>
              <a:cs typeface="黑体" panose="02010609060101010101" charset="-122"/>
            </a:endParaRPr>
          </a:p>
          <a:p>
            <a:pPr algn="l" rtl="0" eaLnBrk="0">
              <a:lnSpc>
                <a:spcPct val="125000"/>
              </a:lnSpc>
            </a:pPr>
            <a:endParaRPr sz="1000" dirty="0">
              <a:latin typeface="黑体" panose="02010609060101010101" charset="-122"/>
              <a:ea typeface="黑体" panose="02010609060101010101" charset="-122"/>
              <a:cs typeface="黑体" panose="02010609060101010101" charset="-122"/>
            </a:endParaRPr>
          </a:p>
          <a:p>
            <a:pPr marL="2068195" algn="l" rtl="0" eaLnBrk="0">
              <a:lnSpc>
                <a:spcPct val="89000"/>
              </a:lnSpc>
              <a:spcBef>
                <a:spcPts val="605"/>
              </a:spcBef>
            </a:pPr>
            <a:r>
              <a:rPr sz="2000" b="1" kern="0" spc="-40" dirty="0">
                <a:solidFill>
                  <a:srgbClr val="FFFFFF">
                    <a:alpha val="100000"/>
                  </a:srgbClr>
                </a:solidFill>
                <a:latin typeface="黑体" panose="02010609060101010101" charset="-122"/>
                <a:ea typeface="黑体" panose="02010609060101010101" charset="-122"/>
                <a:cs typeface="黑体" panose="02010609060101010101" charset="-122"/>
              </a:rPr>
              <a:t>2</a:t>
            </a:r>
            <a:r>
              <a:rPr sz="2000" b="1" kern="0" spc="100" dirty="0">
                <a:solidFill>
                  <a:srgbClr val="FFFFFF">
                    <a:alpha val="100000"/>
                  </a:srgbClr>
                </a:solidFill>
                <a:latin typeface="黑体" panose="02010609060101010101" charset="-122"/>
                <a:ea typeface="黑体" panose="02010609060101010101" charset="-122"/>
                <a:cs typeface="黑体" panose="02010609060101010101" charset="-122"/>
              </a:rPr>
              <a:t>  </a:t>
            </a:r>
            <a:r>
              <a:rPr sz="2000" b="1" kern="0" spc="-40" dirty="0">
                <a:solidFill>
                  <a:srgbClr val="0F5B9C">
                    <a:alpha val="100000"/>
                  </a:srgbClr>
                </a:solidFill>
                <a:latin typeface="黑体" panose="02010609060101010101" charset="-122"/>
                <a:ea typeface="黑体" panose="02010609060101010101" charset="-122"/>
                <a:cs typeface="黑体" panose="02010609060101010101" charset="-122"/>
              </a:rPr>
              <a:t> 安全性</a:t>
            </a:r>
            <a:endParaRPr sz="2000" dirty="0">
              <a:latin typeface="黑体" panose="02010609060101010101" charset="-122"/>
              <a:ea typeface="黑体" panose="02010609060101010101" charset="-122"/>
              <a:cs typeface="黑体" panose="02010609060101010101" charset="-122"/>
            </a:endParaRPr>
          </a:p>
          <a:p>
            <a:pPr algn="l" rtl="0" eaLnBrk="0">
              <a:lnSpc>
                <a:spcPct val="136000"/>
              </a:lnSpc>
            </a:pPr>
            <a:endParaRPr sz="1000" dirty="0">
              <a:latin typeface="黑体" panose="02010609060101010101" charset="-122"/>
              <a:ea typeface="黑体" panose="02010609060101010101" charset="-122"/>
              <a:cs typeface="黑体" panose="02010609060101010101" charset="-122"/>
            </a:endParaRPr>
          </a:p>
          <a:p>
            <a:pPr algn="l" rtl="0" eaLnBrk="0">
              <a:lnSpc>
                <a:spcPct val="137000"/>
              </a:lnSpc>
            </a:pPr>
            <a:endParaRPr sz="1000" dirty="0">
              <a:latin typeface="黑体" panose="02010609060101010101" charset="-122"/>
              <a:ea typeface="黑体" panose="02010609060101010101" charset="-122"/>
              <a:cs typeface="黑体" panose="02010609060101010101" charset="-122"/>
            </a:endParaRPr>
          </a:p>
          <a:p>
            <a:pPr marL="2063750" algn="l" rtl="0" eaLnBrk="0">
              <a:lnSpc>
                <a:spcPct val="89000"/>
              </a:lnSpc>
              <a:spcBef>
                <a:spcPts val="610"/>
              </a:spcBef>
            </a:pPr>
            <a:r>
              <a:rPr sz="2000" b="1" kern="0" spc="-30" dirty="0">
                <a:solidFill>
                  <a:srgbClr val="FFFFFF">
                    <a:alpha val="100000"/>
                  </a:srgbClr>
                </a:solidFill>
                <a:latin typeface="黑体" panose="02010609060101010101" charset="-122"/>
                <a:ea typeface="黑体" panose="02010609060101010101" charset="-122"/>
                <a:cs typeface="黑体" panose="02010609060101010101" charset="-122"/>
              </a:rPr>
              <a:t>3</a:t>
            </a:r>
            <a:r>
              <a:rPr sz="2000" b="1" kern="0" spc="100" dirty="0">
                <a:solidFill>
                  <a:srgbClr val="FFFFFF">
                    <a:alpha val="100000"/>
                  </a:srgbClr>
                </a:solidFill>
                <a:latin typeface="黑体" panose="02010609060101010101" charset="-122"/>
                <a:ea typeface="黑体" panose="02010609060101010101" charset="-122"/>
                <a:cs typeface="黑体" panose="02010609060101010101" charset="-122"/>
              </a:rPr>
              <a:t>   </a:t>
            </a:r>
            <a:r>
              <a:rPr sz="2000" b="1" kern="0" spc="-30" dirty="0">
                <a:solidFill>
                  <a:srgbClr val="0F5B9C">
                    <a:alpha val="100000"/>
                  </a:srgbClr>
                </a:solidFill>
                <a:latin typeface="黑体" panose="02010609060101010101" charset="-122"/>
                <a:ea typeface="黑体" panose="02010609060101010101" charset="-122"/>
                <a:cs typeface="黑体" panose="02010609060101010101" charset="-122"/>
              </a:rPr>
              <a:t>有效性</a:t>
            </a:r>
            <a:endParaRPr sz="2000" dirty="0">
              <a:latin typeface="黑体" panose="02010609060101010101" charset="-122"/>
              <a:ea typeface="黑体" panose="02010609060101010101" charset="-122"/>
              <a:cs typeface="黑体" panose="02010609060101010101" charset="-122"/>
            </a:endParaRPr>
          </a:p>
          <a:p>
            <a:pPr algn="l" rtl="0" eaLnBrk="0">
              <a:lnSpc>
                <a:spcPct val="136000"/>
              </a:lnSpc>
            </a:pPr>
            <a:endParaRPr sz="1000" dirty="0">
              <a:latin typeface="黑体" panose="02010609060101010101" charset="-122"/>
              <a:ea typeface="黑体" panose="02010609060101010101" charset="-122"/>
              <a:cs typeface="黑体" panose="02010609060101010101" charset="-122"/>
            </a:endParaRPr>
          </a:p>
          <a:p>
            <a:pPr algn="l" rtl="0" eaLnBrk="0">
              <a:lnSpc>
                <a:spcPct val="137000"/>
              </a:lnSpc>
            </a:pPr>
            <a:endParaRPr sz="1000" dirty="0">
              <a:latin typeface="黑体" panose="02010609060101010101" charset="-122"/>
              <a:ea typeface="黑体" panose="02010609060101010101" charset="-122"/>
              <a:cs typeface="黑体" panose="02010609060101010101" charset="-122"/>
            </a:endParaRPr>
          </a:p>
          <a:p>
            <a:pPr marL="2065020" algn="l" rtl="0" eaLnBrk="0">
              <a:lnSpc>
                <a:spcPct val="89000"/>
              </a:lnSpc>
              <a:spcBef>
                <a:spcPts val="610"/>
              </a:spcBef>
            </a:pPr>
            <a:r>
              <a:rPr sz="2000" b="1" kern="0" spc="-40" dirty="0">
                <a:solidFill>
                  <a:srgbClr val="FFFFFF">
                    <a:alpha val="100000"/>
                  </a:srgbClr>
                </a:solidFill>
                <a:latin typeface="黑体" panose="02010609060101010101" charset="-122"/>
                <a:ea typeface="黑体" panose="02010609060101010101" charset="-122"/>
                <a:cs typeface="黑体" panose="02010609060101010101" charset="-122"/>
              </a:rPr>
              <a:t>4</a:t>
            </a:r>
            <a:r>
              <a:rPr sz="2000" b="1" kern="0" spc="110" dirty="0">
                <a:solidFill>
                  <a:srgbClr val="FFFFFF">
                    <a:alpha val="100000"/>
                  </a:srgbClr>
                </a:solidFill>
                <a:latin typeface="黑体" panose="02010609060101010101" charset="-122"/>
                <a:ea typeface="黑体" panose="02010609060101010101" charset="-122"/>
                <a:cs typeface="黑体" panose="02010609060101010101" charset="-122"/>
              </a:rPr>
              <a:t>   </a:t>
            </a:r>
            <a:r>
              <a:rPr sz="2000" b="1" kern="0" spc="-40" dirty="0">
                <a:solidFill>
                  <a:srgbClr val="0F5B9C">
                    <a:alpha val="100000"/>
                  </a:srgbClr>
                </a:solidFill>
                <a:latin typeface="黑体" panose="02010609060101010101" charset="-122"/>
                <a:ea typeface="黑体" panose="02010609060101010101" charset="-122"/>
                <a:cs typeface="黑体" panose="02010609060101010101" charset="-122"/>
              </a:rPr>
              <a:t>创新性</a:t>
            </a:r>
            <a:endParaRPr sz="2000" dirty="0">
              <a:latin typeface="黑体" panose="02010609060101010101" charset="-122"/>
              <a:ea typeface="黑体" panose="02010609060101010101" charset="-122"/>
              <a:cs typeface="黑体" panose="02010609060101010101" charset="-122"/>
            </a:endParaRPr>
          </a:p>
          <a:p>
            <a:pPr algn="l" rtl="0" eaLnBrk="0">
              <a:lnSpc>
                <a:spcPct val="137000"/>
              </a:lnSpc>
            </a:pPr>
            <a:endParaRPr sz="1000" dirty="0">
              <a:latin typeface="黑体" panose="02010609060101010101" charset="-122"/>
              <a:ea typeface="黑体" panose="02010609060101010101" charset="-122"/>
              <a:cs typeface="黑体" panose="02010609060101010101" charset="-122"/>
            </a:endParaRPr>
          </a:p>
          <a:p>
            <a:pPr algn="l" rtl="0" eaLnBrk="0">
              <a:lnSpc>
                <a:spcPct val="138000"/>
              </a:lnSpc>
            </a:pPr>
            <a:endParaRPr sz="1000" dirty="0">
              <a:latin typeface="黑体" panose="02010609060101010101" charset="-122"/>
              <a:ea typeface="黑体" panose="02010609060101010101" charset="-122"/>
              <a:cs typeface="黑体" panose="02010609060101010101" charset="-122"/>
            </a:endParaRPr>
          </a:p>
          <a:p>
            <a:pPr algn="l" rtl="0" eaLnBrk="0">
              <a:lnSpc>
                <a:spcPct val="101000"/>
              </a:lnSpc>
            </a:pPr>
            <a:endParaRPr sz="500" dirty="0">
              <a:latin typeface="黑体" panose="02010609060101010101" charset="-122"/>
              <a:ea typeface="黑体" panose="02010609060101010101" charset="-122"/>
              <a:cs typeface="黑体" panose="02010609060101010101" charset="-122"/>
            </a:endParaRPr>
          </a:p>
          <a:p>
            <a:pPr marL="2062480" algn="l" rtl="0" eaLnBrk="0">
              <a:lnSpc>
                <a:spcPct val="89000"/>
              </a:lnSpc>
              <a:spcBef>
                <a:spcPts val="5"/>
              </a:spcBef>
            </a:pPr>
            <a:r>
              <a:rPr sz="2000" b="1" kern="0" spc="-40" dirty="0">
                <a:solidFill>
                  <a:srgbClr val="FFFFFF">
                    <a:alpha val="100000"/>
                  </a:srgbClr>
                </a:solidFill>
                <a:latin typeface="黑体" panose="02010609060101010101" charset="-122"/>
                <a:ea typeface="黑体" panose="02010609060101010101" charset="-122"/>
                <a:cs typeface="黑体" panose="02010609060101010101" charset="-122"/>
              </a:rPr>
              <a:t>5</a:t>
            </a:r>
            <a:r>
              <a:rPr sz="2000" b="1" kern="0" spc="110" dirty="0">
                <a:solidFill>
                  <a:srgbClr val="FFFFFF">
                    <a:alpha val="100000"/>
                  </a:srgbClr>
                </a:solidFill>
                <a:latin typeface="黑体" panose="02010609060101010101" charset="-122"/>
                <a:ea typeface="黑体" panose="02010609060101010101" charset="-122"/>
                <a:cs typeface="黑体" panose="02010609060101010101" charset="-122"/>
              </a:rPr>
              <a:t>   </a:t>
            </a:r>
            <a:r>
              <a:rPr sz="2000" b="1" kern="0" spc="-40" dirty="0">
                <a:solidFill>
                  <a:srgbClr val="0F5B9C">
                    <a:alpha val="100000"/>
                  </a:srgbClr>
                </a:solidFill>
                <a:latin typeface="黑体" panose="02010609060101010101" charset="-122"/>
                <a:ea typeface="黑体" panose="02010609060101010101" charset="-122"/>
                <a:cs typeface="黑体" panose="02010609060101010101" charset="-122"/>
              </a:rPr>
              <a:t>公平性</a:t>
            </a:r>
            <a:endParaRPr sz="2000" dirty="0">
              <a:latin typeface="黑体" panose="02010609060101010101" charset="-122"/>
              <a:ea typeface="黑体" panose="02010609060101010101" charset="-122"/>
              <a:cs typeface="黑体" panose="02010609060101010101" charset="-122"/>
            </a:endParaRPr>
          </a:p>
        </p:txBody>
      </p:sp>
      <p:sp>
        <p:nvSpPr>
          <p:cNvPr id="42" name="textbox 42"/>
          <p:cNvSpPr/>
          <p:nvPr/>
        </p:nvSpPr>
        <p:spPr>
          <a:xfrm>
            <a:off x="4504690" y="3417570"/>
            <a:ext cx="7412990" cy="2629535"/>
          </a:xfrm>
          <a:prstGeom prst="rect">
            <a:avLst/>
          </a:prstGeom>
          <a:noFill/>
          <a:ln w="0" cap="flat">
            <a:noFill/>
            <a:prstDash val="solid"/>
            <a:miter lim="0"/>
          </a:ln>
        </p:spPr>
        <p:txBody>
          <a:bodyPr vert="horz" wrap="square" lIns="0" tIns="0" rIns="0" bIns="0"/>
          <a:lstStyle/>
          <a:p>
            <a:pPr algn="l" rtl="0" eaLnBrk="0">
              <a:lnSpc>
                <a:spcPct val="79000"/>
              </a:lnSpc>
            </a:pPr>
            <a:r>
              <a:rPr lang="zh-CN" altLang="en-US" sz="1800" b="1" kern="0" dirty="0">
                <a:solidFill>
                  <a:srgbClr val="FF0000">
                    <a:alpha val="100000"/>
                  </a:srgbClr>
                </a:solidFill>
                <a:latin typeface="黑体" panose="02010609060101010101" charset="-122"/>
                <a:ea typeface="黑体" panose="02010609060101010101" charset="-122"/>
                <a:cs typeface="微软雅黑" panose="020B0503020204020204" charset="-122"/>
              </a:rPr>
              <a:t>头孢地尼抗革兰阳性菌作用优于其他三代头孢菌素</a:t>
            </a:r>
            <a:endParaRPr lang="zh-CN" altLang="en-US" sz="1800" b="1" kern="0" dirty="0">
              <a:solidFill>
                <a:srgbClr val="FF0000">
                  <a:alpha val="100000"/>
                </a:srgbClr>
              </a:solidFill>
              <a:latin typeface="黑体" panose="02010609060101010101" charset="-122"/>
              <a:ea typeface="黑体" panose="02010609060101010101" charset="-122"/>
              <a:cs typeface="微软雅黑" panose="020B0503020204020204" charset="-122"/>
            </a:endParaRPr>
          </a:p>
          <a:p>
            <a:pPr marL="12700" indent="1905" algn="l" rtl="0" eaLnBrk="0" fontAlgn="auto">
              <a:lnSpc>
                <a:spcPct val="54000"/>
              </a:lnSpc>
              <a:spcBef>
                <a:spcPts val="1200"/>
              </a:spcBef>
            </a:pPr>
            <a:endParaRPr lang="zh-CN" altLang="en-US" b="1"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endParaRPr>
          </a:p>
          <a:p>
            <a:pPr marL="12700" indent="1905" algn="l" rtl="0" eaLnBrk="0" fontAlgn="auto">
              <a:lnSpc>
                <a:spcPct val="134000"/>
              </a:lnSpc>
              <a:spcBef>
                <a:spcPts val="1200"/>
              </a:spcBef>
            </a:pPr>
            <a:r>
              <a:rPr lang="zh-CN" altLang="en-US" b="1"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rPr>
              <a:t>儿童专用混悬剂型，精准给药，依从性优</a:t>
            </a:r>
            <a:endParaRPr lang="zh-CN" altLang="en-US" b="1"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endParaRPr>
          </a:p>
          <a:p>
            <a:pPr marL="12700" indent="1905" algn="l" rtl="0" eaLnBrk="0">
              <a:lnSpc>
                <a:spcPct val="24000"/>
              </a:lnSpc>
              <a:spcBef>
                <a:spcPts val="0"/>
              </a:spcBef>
            </a:pPr>
            <a:endParaRPr b="1" kern="0" spc="-10" dirty="0">
              <a:solidFill>
                <a:srgbClr val="FF0000">
                  <a:alpha val="100000"/>
                </a:srgbClr>
              </a:solidFill>
              <a:latin typeface="黑体" panose="02010609060101010101" charset="-122"/>
              <a:ea typeface="黑体" panose="02010609060101010101" charset="-122"/>
              <a:cs typeface="微软雅黑" panose="020B0503020204020204" charset="-122"/>
              <a:sym typeface="+mn-ea"/>
            </a:endParaRPr>
          </a:p>
          <a:p>
            <a:pPr marL="12700" indent="1905" algn="l" rtl="0" eaLnBrk="0" fontAlgn="auto">
              <a:lnSpc>
                <a:spcPct val="94000"/>
              </a:lnSpc>
              <a:spcBef>
                <a:spcPts val="600"/>
              </a:spcBef>
            </a:pPr>
            <a:endParaRPr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endParaRPr>
          </a:p>
          <a:p>
            <a:pPr marL="12700" indent="1905" algn="l" rtl="0" eaLnBrk="0" fontAlgn="auto">
              <a:lnSpc>
                <a:spcPct val="94000"/>
              </a:lnSpc>
              <a:spcBef>
                <a:spcPts val="600"/>
              </a:spcBef>
            </a:pPr>
            <a:r>
              <a:rPr lang="zh-CN" altLang="en-US" b="1"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rPr>
              <a:t>医保目录内无头孢地尼儿童专用剂型</a:t>
            </a:r>
            <a:endParaRPr lang="zh-CN" altLang="en-US" sz="1800" b="1"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endParaRPr>
          </a:p>
        </p:txBody>
      </p:sp>
      <p:pic>
        <p:nvPicPr>
          <p:cNvPr id="44" name="picture 44"/>
          <p:cNvPicPr>
            <a:picLocks noChangeAspect="1"/>
          </p:cNvPicPr>
          <p:nvPr/>
        </p:nvPicPr>
        <p:blipFill>
          <a:blip r:embed="rId3"/>
          <a:stretch>
            <a:fillRect/>
          </a:stretch>
        </p:blipFill>
        <p:spPr>
          <a:xfrm rot="21600000">
            <a:off x="0" y="0"/>
            <a:ext cx="8361976" cy="1328166"/>
          </a:xfrm>
          <a:prstGeom prst="rect">
            <a:avLst/>
          </a:prstGeom>
        </p:spPr>
      </p:pic>
      <p:sp>
        <p:nvSpPr>
          <p:cNvPr id="46" name="textbox 46"/>
          <p:cNvSpPr/>
          <p:nvPr/>
        </p:nvSpPr>
        <p:spPr>
          <a:xfrm>
            <a:off x="4507230" y="1908175"/>
            <a:ext cx="6652260" cy="1111885"/>
          </a:xfrm>
          <a:prstGeom prst="rect">
            <a:avLst/>
          </a:prstGeom>
          <a:noFill/>
          <a:ln w="0" cap="flat">
            <a:noFill/>
            <a:prstDash val="solid"/>
            <a:miter lim="0"/>
          </a:ln>
        </p:spPr>
        <p:txBody>
          <a:bodyPr vert="horz" wrap="square" lIns="0" tIns="0" rIns="0" bIns="0"/>
          <a:lstStyle/>
          <a:p>
            <a:pPr algn="l" rtl="0" eaLnBrk="0">
              <a:lnSpc>
                <a:spcPct val="98000"/>
              </a:lnSpc>
            </a:pPr>
            <a:endParaRPr sz="100" dirty="0">
              <a:solidFill>
                <a:srgbClr val="FF0000"/>
              </a:solidFill>
              <a:latin typeface="黑体" panose="02010609060101010101" charset="-122"/>
              <a:ea typeface="黑体" panose="02010609060101010101" charset="-122"/>
              <a:cs typeface="黑体" panose="02010609060101010101" charset="-122"/>
            </a:endParaRPr>
          </a:p>
          <a:p>
            <a:pPr marL="12700" algn="l" rtl="0" eaLnBrk="0">
              <a:lnSpc>
                <a:spcPct val="79000"/>
              </a:lnSpc>
            </a:pPr>
            <a:r>
              <a:rPr sz="1800" b="1" kern="0" spc="-10" dirty="0">
                <a:solidFill>
                  <a:srgbClr val="FF0000">
                    <a:alpha val="100000"/>
                  </a:srgbClr>
                </a:solidFill>
                <a:latin typeface="黑体" panose="02010609060101010101" charset="-122"/>
                <a:ea typeface="黑体" panose="02010609060101010101" charset="-122"/>
                <a:cs typeface="黑体" panose="02010609060101010101" charset="-122"/>
              </a:rPr>
              <a:t>儿童专用</a:t>
            </a:r>
            <a:r>
              <a:rPr lang="zh-CN" sz="1800" b="1" kern="0" spc="-10" dirty="0">
                <a:solidFill>
                  <a:srgbClr val="FF0000">
                    <a:alpha val="100000"/>
                  </a:srgbClr>
                </a:solidFill>
                <a:latin typeface="黑体" panose="02010609060101010101" charset="-122"/>
                <a:ea typeface="黑体" panose="02010609060101010101" charset="-122"/>
                <a:cs typeface="黑体" panose="02010609060101010101" charset="-122"/>
              </a:rPr>
              <a:t>抗生素</a:t>
            </a:r>
            <a:endParaRPr lang="zh-CN" sz="1800" b="1" kern="0" spc="-10" dirty="0">
              <a:solidFill>
                <a:srgbClr val="FF0000">
                  <a:alpha val="100000"/>
                </a:srgbClr>
              </a:solidFill>
              <a:latin typeface="黑体" panose="02010609060101010101" charset="-122"/>
              <a:ea typeface="黑体" panose="02010609060101010101" charset="-122"/>
              <a:cs typeface="黑体" panose="02010609060101010101" charset="-122"/>
            </a:endParaRPr>
          </a:p>
          <a:p>
            <a:pPr marL="12700" algn="l" rtl="0" eaLnBrk="0">
              <a:lnSpc>
                <a:spcPct val="79000"/>
              </a:lnSpc>
            </a:pPr>
            <a:endParaRPr lang="zh-CN" sz="1800" b="1" kern="0" spc="-10" dirty="0">
              <a:solidFill>
                <a:srgbClr val="FF0000">
                  <a:alpha val="100000"/>
                </a:srgbClr>
              </a:solidFill>
              <a:latin typeface="黑体" panose="02010609060101010101" charset="-122"/>
              <a:ea typeface="黑体" panose="02010609060101010101" charset="-122"/>
              <a:cs typeface="黑体" panose="02010609060101010101" charset="-122"/>
            </a:endParaRPr>
          </a:p>
          <a:p>
            <a:pPr marL="12700" algn="l" rtl="0" eaLnBrk="0">
              <a:lnSpc>
                <a:spcPct val="79000"/>
              </a:lnSpc>
            </a:pPr>
            <a:endParaRPr lang="zh-CN" sz="1800" b="1" kern="0" spc="-10" dirty="0">
              <a:solidFill>
                <a:srgbClr val="FF0000">
                  <a:alpha val="100000"/>
                </a:srgbClr>
              </a:solidFill>
              <a:latin typeface="黑体" panose="02010609060101010101" charset="-122"/>
              <a:ea typeface="黑体" panose="02010609060101010101" charset="-122"/>
              <a:cs typeface="黑体" panose="02010609060101010101" charset="-122"/>
            </a:endParaRPr>
          </a:p>
          <a:p>
            <a:pPr marL="12700" algn="l" rtl="0" eaLnBrk="0">
              <a:lnSpc>
                <a:spcPct val="79000"/>
              </a:lnSpc>
            </a:pPr>
            <a:endParaRPr sz="1000" dirty="0">
              <a:solidFill>
                <a:srgbClr val="FF0000"/>
              </a:solidFill>
              <a:latin typeface="黑体" panose="02010609060101010101" charset="-122"/>
              <a:ea typeface="黑体" panose="02010609060101010101" charset="-122"/>
              <a:cs typeface="黑体" panose="02010609060101010101" charset="-122"/>
            </a:endParaRPr>
          </a:p>
          <a:p>
            <a:pPr algn="l" rtl="0" eaLnBrk="0">
              <a:lnSpc>
                <a:spcPct val="79000"/>
              </a:lnSpc>
            </a:pPr>
            <a:endParaRPr sz="400" dirty="0">
              <a:solidFill>
                <a:srgbClr val="FF0000"/>
              </a:solidFill>
              <a:latin typeface="黑体" panose="02010609060101010101" charset="-122"/>
              <a:ea typeface="黑体" panose="02010609060101010101" charset="-122"/>
              <a:cs typeface="黑体" panose="02010609060101010101" charset="-122"/>
            </a:endParaRPr>
          </a:p>
          <a:p>
            <a:pPr marL="13335" algn="l" rtl="0" eaLnBrk="0">
              <a:lnSpc>
                <a:spcPct val="49000"/>
              </a:lnSpc>
              <a:spcBef>
                <a:spcPts val="0"/>
              </a:spcBef>
            </a:pPr>
            <a:r>
              <a:rPr lang="en-US" b="1" kern="0" dirty="0">
                <a:solidFill>
                  <a:srgbClr val="FF0000">
                    <a:alpha val="100000"/>
                  </a:srgbClr>
                </a:solidFill>
                <a:latin typeface="黑体" panose="02010609060101010101" charset="-122"/>
                <a:ea typeface="黑体" panose="02010609060101010101" charset="-122"/>
                <a:cs typeface="黑体" panose="02010609060101010101" charset="-122"/>
                <a:sym typeface="+mn-ea"/>
              </a:rPr>
              <a:t>4</a:t>
            </a:r>
            <a:r>
              <a:rPr lang="zh-CN" altLang="en-US" b="1" kern="0" dirty="0">
                <a:solidFill>
                  <a:srgbClr val="FF0000">
                    <a:alpha val="100000"/>
                  </a:srgbClr>
                </a:solidFill>
                <a:latin typeface="黑体" panose="02010609060101010101" charset="-122"/>
                <a:ea typeface="黑体" panose="02010609060101010101" charset="-122"/>
                <a:cs typeface="黑体" panose="02010609060101010101" charset="-122"/>
                <a:sym typeface="+mn-ea"/>
              </a:rPr>
              <a:t>月龄以上儿童可用</a:t>
            </a:r>
            <a:endParaRPr lang="zh-CN" altLang="en-US" sz="1800" b="1" kern="0" dirty="0">
              <a:solidFill>
                <a:srgbClr val="FF0000">
                  <a:alpha val="100000"/>
                </a:srgbClr>
              </a:solidFill>
              <a:latin typeface="黑体" panose="02010609060101010101" charset="-122"/>
              <a:ea typeface="黑体" panose="02010609060101010101" charset="-122"/>
              <a:cs typeface="黑体" panose="02010609060101010101" charset="-122"/>
              <a:sym typeface="+mn-ea"/>
            </a:endParaRPr>
          </a:p>
        </p:txBody>
      </p:sp>
      <p:sp>
        <p:nvSpPr>
          <p:cNvPr id="50" name="textbox 50"/>
          <p:cNvSpPr/>
          <p:nvPr/>
        </p:nvSpPr>
        <p:spPr>
          <a:xfrm>
            <a:off x="685909" y="725799"/>
            <a:ext cx="1235710" cy="6216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黑体" panose="02010609060101010101" charset="-122"/>
              <a:ea typeface="黑体" panose="02010609060101010101" charset="-122"/>
              <a:cs typeface="Arial" panose="020B0604020202020204"/>
            </a:endParaRPr>
          </a:p>
          <a:p>
            <a:pPr marL="12700" algn="l" rtl="0" eaLnBrk="0">
              <a:lnSpc>
                <a:spcPct val="89000"/>
              </a:lnSpc>
            </a:pPr>
            <a:r>
              <a:rPr sz="4400" b="1" kern="0" spc="380" dirty="0">
                <a:solidFill>
                  <a:srgbClr val="FFFFFF">
                    <a:alpha val="100000"/>
                  </a:srgbClr>
                </a:solidFill>
                <a:latin typeface="黑体" panose="02010609060101010101" charset="-122"/>
                <a:ea typeface="黑体" panose="02010609060101010101" charset="-122"/>
                <a:cs typeface="微软雅黑" panose="020B0503020204020204" charset="-122"/>
              </a:rPr>
              <a:t>目录</a:t>
            </a:r>
            <a:endParaRPr sz="4400" dirty="0">
              <a:latin typeface="黑体" panose="02010609060101010101" charset="-122"/>
              <a:ea typeface="黑体" panose="02010609060101010101" charset="-122"/>
              <a:cs typeface="微软雅黑" panose="020B0503020204020204"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4864" y="197"/>
            <a:ext cx="1389482" cy="556701"/>
          </a:xfrm>
          <a:prstGeom prst="rect">
            <a:avLst/>
          </a:prstGeom>
        </p:spPr>
      </p:pic>
      <p:pic>
        <p:nvPicPr>
          <p:cNvPr id="9" name="图片 8" descr="微信图片_20260605165533_192_30"/>
          <p:cNvPicPr>
            <a:picLocks noChangeAspect="1"/>
          </p:cNvPicPr>
          <p:nvPr/>
        </p:nvPicPr>
        <p:blipFill>
          <a:blip r:embed="rId5"/>
          <a:stretch>
            <a:fillRect/>
          </a:stretch>
        </p:blipFill>
        <p:spPr>
          <a:xfrm>
            <a:off x="10522585" y="4436745"/>
            <a:ext cx="1687830" cy="2344420"/>
          </a:xfrm>
          <a:prstGeom prst="rect">
            <a:avLst/>
          </a:prstGeom>
        </p:spPr>
      </p:pic>
      <p:sp>
        <p:nvSpPr>
          <p:cNvPr id="3" name="文本框 2"/>
          <p:cNvSpPr txBox="1"/>
          <p:nvPr/>
        </p:nvSpPr>
        <p:spPr>
          <a:xfrm>
            <a:off x="2628265" y="1835785"/>
            <a:ext cx="163195" cy="36830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table 160"/>
          <p:cNvGraphicFramePr>
            <a:graphicFrameLocks noGrp="1"/>
          </p:cNvGraphicFramePr>
          <p:nvPr>
            <p:custDataLst>
              <p:tags r:id="rId1"/>
            </p:custDataLst>
          </p:nvPr>
        </p:nvGraphicFramePr>
        <p:xfrm>
          <a:off x="6470650" y="2466975"/>
          <a:ext cx="5721350" cy="1493520"/>
        </p:xfrm>
        <a:graphic>
          <a:graphicData uri="http://schemas.openxmlformats.org/drawingml/2006/table">
            <a:tbl>
              <a:tblPr/>
              <a:tblGrid>
                <a:gridCol w="5721350"/>
              </a:tblGrid>
              <a:tr h="149352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E9EBF4"/>
                      </a:solidFill>
                      <a:prstDash val="solid"/>
                      <a:round/>
                      <a:headEnd type="none" w="med" len="med"/>
                      <a:tailEnd type="none" w="med" len="med"/>
                    </a:lnT>
                    <a:lnB w="9525" cap="flat" cmpd="sng" algn="ctr">
                      <a:solidFill>
                        <a:srgbClr val="E9EBF4"/>
                      </a:solidFill>
                      <a:prstDash val="solid"/>
                      <a:round/>
                      <a:headEnd type="none" w="med" len="med"/>
                      <a:tailEnd type="none" w="med" len="med"/>
                    </a:lnB>
                  </a:tcPr>
                </a:tc>
              </a:tr>
            </a:tbl>
          </a:graphicData>
        </a:graphic>
      </p:graphicFrame>
      <p:grpSp>
        <p:nvGrpSpPr>
          <p:cNvPr id="20" name="group 20"/>
          <p:cNvGrpSpPr/>
          <p:nvPr/>
        </p:nvGrpSpPr>
        <p:grpSpPr>
          <a:xfrm rot="21600000">
            <a:off x="0" y="0"/>
            <a:ext cx="3274159" cy="1465645"/>
            <a:chOff x="0" y="0"/>
            <a:chExt cx="3274159" cy="1465645"/>
          </a:xfrm>
        </p:grpSpPr>
        <p:pic>
          <p:nvPicPr>
            <p:cNvPr id="86" name="picture 86"/>
            <p:cNvPicPr>
              <a:picLocks noChangeAspect="1"/>
            </p:cNvPicPr>
            <p:nvPr/>
          </p:nvPicPr>
          <p:blipFill>
            <a:blip r:embed="rId2"/>
            <a:stretch>
              <a:fillRect/>
            </a:stretch>
          </p:blipFill>
          <p:spPr>
            <a:xfrm rot="21600000">
              <a:off x="0" y="0"/>
              <a:ext cx="3274159" cy="1465645"/>
            </a:xfrm>
            <a:prstGeom prst="rect">
              <a:avLst/>
            </a:prstGeom>
          </p:spPr>
        </p:pic>
        <p:sp>
          <p:nvSpPr>
            <p:cNvPr id="88" name="textbox 88"/>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28000"/>
                </a:lnSpc>
              </a:pPr>
              <a:endParaRPr sz="1000" dirty="0">
                <a:latin typeface="黑体" panose="02010609060101010101" charset="-122"/>
                <a:ea typeface="黑体" panose="02010609060101010101" charset="-122"/>
                <a:cs typeface="黑体" panose="02010609060101010101" charset="-122"/>
              </a:endParaRPr>
            </a:p>
            <a:p>
              <a:pPr algn="l" rtl="0" eaLnBrk="0">
                <a:lnSpc>
                  <a:spcPct val="8000"/>
                </a:lnSpc>
              </a:pPr>
              <a:endParaRPr sz="100" dirty="0">
                <a:latin typeface="黑体" panose="02010609060101010101" charset="-122"/>
                <a:ea typeface="黑体" panose="02010609060101010101" charset="-122"/>
                <a:cs typeface="黑体" panose="02010609060101010101" charset="-122"/>
              </a:endParaRPr>
            </a:p>
            <a:p>
              <a:pPr marL="219710" algn="l" rtl="0" eaLnBrk="0">
                <a:lnSpc>
                  <a:spcPct val="89000"/>
                </a:lnSpc>
              </a:pPr>
              <a:r>
                <a:rPr sz="1400" b="1" kern="0" spc="-10" dirty="0">
                  <a:solidFill>
                    <a:srgbClr val="FFFFFF">
                      <a:alpha val="100000"/>
                    </a:srgbClr>
                  </a:solidFill>
                  <a:latin typeface="黑体" panose="02010609060101010101" charset="-122"/>
                  <a:ea typeface="黑体" panose="02010609060101010101" charset="-122"/>
                  <a:cs typeface="黑体" panose="02010609060101010101" charset="-122"/>
                </a:rPr>
                <a:t>基本信息</a:t>
              </a:r>
              <a:endParaRPr sz="1400" dirty="0">
                <a:latin typeface="黑体" panose="02010609060101010101" charset="-122"/>
                <a:ea typeface="黑体" panose="02010609060101010101" charset="-122"/>
                <a:cs typeface="黑体" panose="02010609060101010101" charset="-122"/>
              </a:endParaRPr>
            </a:p>
            <a:p>
              <a:pPr marL="464820" algn="l" rtl="0" eaLnBrk="0">
                <a:lnSpc>
                  <a:spcPts val="1955"/>
                </a:lnSpc>
              </a:pPr>
              <a:r>
                <a:rPr sz="1400" b="1" kern="0" spc="-40" dirty="0">
                  <a:solidFill>
                    <a:srgbClr val="FFFFFF">
                      <a:alpha val="100000"/>
                    </a:srgbClr>
                  </a:solidFill>
                  <a:latin typeface="黑体" panose="02010609060101010101" charset="-122"/>
                  <a:ea typeface="黑体" panose="02010609060101010101" charset="-122"/>
                  <a:cs typeface="黑体" panose="02010609060101010101" charset="-122"/>
                </a:rPr>
                <a:t>1/</a:t>
              </a:r>
              <a:r>
                <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rPr>
                <a:t>3</a:t>
              </a:r>
              <a:endPar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endParaRPr>
            </a:p>
          </p:txBody>
        </p:sp>
      </p:grpSp>
      <p:sp>
        <p:nvSpPr>
          <p:cNvPr id="94" name="textbox 94"/>
          <p:cNvSpPr/>
          <p:nvPr/>
        </p:nvSpPr>
        <p:spPr>
          <a:xfrm>
            <a:off x="1099820" y="445135"/>
            <a:ext cx="9742170" cy="37147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黑体" panose="02010609060101010101" charset="-122"/>
              <a:ea typeface="黑体" panose="02010609060101010101" charset="-122"/>
              <a:cs typeface="Arial" panose="020B0604020202020204"/>
            </a:endParaRPr>
          </a:p>
          <a:p>
            <a:pPr marL="12700" algn="l" rtl="0" eaLnBrk="0">
              <a:lnSpc>
                <a:spcPct val="92000"/>
              </a:lnSpc>
            </a:pPr>
            <a:r>
              <a:rPr sz="2400" b="1" kern="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头孢地尼</a:t>
            </a:r>
            <a:r>
              <a:rPr sz="2400" b="1" kern="0" spc="0" dirty="0">
                <a:solidFill>
                  <a:srgbClr val="005096">
                    <a:alpha val="100000"/>
                  </a:srgbClr>
                </a:solidFill>
                <a:latin typeface="黑体" panose="02010609060101010101" charset="-122"/>
                <a:ea typeface="黑体" panose="02010609060101010101" charset="-122"/>
                <a:cs typeface="微软雅黑" panose="020B0503020204020204" charset="-122"/>
              </a:rPr>
              <a:t>干混悬剂是儿童</a:t>
            </a:r>
            <a:r>
              <a:rPr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专用</a:t>
            </a:r>
            <a:r>
              <a:rPr sz="2400" b="1" kern="0" spc="-10" dirty="0">
                <a:solidFill>
                  <a:srgbClr val="0C589B">
                    <a:alpha val="100000"/>
                  </a:srgbClr>
                </a:solidFill>
                <a:latin typeface="黑体" panose="02010609060101010101" charset="-122"/>
                <a:ea typeface="黑体" panose="02010609060101010101" charset="-122"/>
                <a:cs typeface="微软雅黑" panose="020B0503020204020204" charset="-122"/>
              </a:rPr>
              <a:t>药品，</a:t>
            </a:r>
            <a:r>
              <a:rPr sz="2400" b="1" kern="0" spc="-10" dirty="0">
                <a:solidFill>
                  <a:srgbClr val="0C589B">
                    <a:alpha val="100000"/>
                  </a:srgbClr>
                </a:solidFill>
                <a:latin typeface="黑体" panose="02010609060101010101" charset="-122"/>
                <a:ea typeface="黑体" panose="02010609060101010101" charset="-122"/>
                <a:cs typeface="微软雅黑" panose="020B0503020204020204" charset="-122"/>
                <a:sym typeface="+mn-ea"/>
              </a:rPr>
              <a:t>解决儿童用药困难难题</a:t>
            </a:r>
            <a:endParaRPr sz="2400" b="1" kern="0" spc="-10" dirty="0">
              <a:solidFill>
                <a:srgbClr val="0C589B">
                  <a:alpha val="100000"/>
                </a:srgbClr>
              </a:solidFill>
              <a:latin typeface="黑体" panose="02010609060101010101" charset="-122"/>
              <a:ea typeface="黑体" panose="02010609060101010101" charset="-122"/>
              <a:cs typeface="微软雅黑" panose="020B050302020402020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864" y="197"/>
            <a:ext cx="1389482" cy="556701"/>
          </a:xfrm>
          <a:prstGeom prst="rect">
            <a:avLst/>
          </a:prstGeom>
        </p:spPr>
      </p:pic>
      <p:graphicFrame>
        <p:nvGraphicFramePr>
          <p:cNvPr id="5" name="表格 4"/>
          <p:cNvGraphicFramePr>
            <a:graphicFrameLocks noGrp="1"/>
          </p:cNvGraphicFramePr>
          <p:nvPr>
            <p:custDataLst>
              <p:tags r:id="rId4"/>
            </p:custDataLst>
          </p:nvPr>
        </p:nvGraphicFramePr>
        <p:xfrm>
          <a:off x="996950" y="885825"/>
          <a:ext cx="10551160" cy="1028700"/>
        </p:xfrm>
        <a:graphic>
          <a:graphicData uri="http://schemas.openxmlformats.org/drawingml/2006/table">
            <a:tbl>
              <a:tblPr firstRow="1" bandRow="1">
                <a:tableStyleId>{5C22544A-7EE6-4342-B048-85BDC9FD1C3A}</a:tableStyleId>
              </a:tblPr>
              <a:tblGrid>
                <a:gridCol w="1836420"/>
                <a:gridCol w="2103120"/>
                <a:gridCol w="1200785"/>
                <a:gridCol w="624840"/>
                <a:gridCol w="2273935"/>
                <a:gridCol w="2512060"/>
              </a:tblGrid>
              <a:tr h="335280">
                <a:tc>
                  <a:txBody>
                    <a:bodyPr/>
                    <a:lstStyle/>
                    <a:p>
                      <a:pPr algn="ctr"/>
                      <a:r>
                        <a:rPr lang="zh-CN" altLang="en-US" sz="1400" b="1" dirty="0">
                          <a:solidFill>
                            <a:schemeClr val="tx1"/>
                          </a:solidFill>
                          <a:latin typeface="黑体" panose="02010609060101010101" charset="-122"/>
                          <a:ea typeface="黑体" panose="02010609060101010101" charset="-122"/>
                        </a:rPr>
                        <a:t>药品通用名称</a:t>
                      </a:r>
                      <a:endParaRPr lang="zh-CN" altLang="en-US" sz="1400" b="1" dirty="0">
                        <a:solidFill>
                          <a:schemeClr val="tx1"/>
                        </a:solidFill>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i="0" u="none" strike="noStrike" kern="1200" baseline="0" dirty="0">
                          <a:solidFill>
                            <a:schemeClr val="tx1"/>
                          </a:solidFill>
                          <a:latin typeface="黑体" panose="02010609060101010101" charset="-122"/>
                          <a:ea typeface="黑体" panose="02010609060101010101" charset="-122"/>
                          <a:cs typeface="+mn-cs"/>
                        </a:rPr>
                        <a:t>头孢地尼干混悬剂</a:t>
                      </a:r>
                      <a:endParaRPr lang="zh-CN" altLang="en-US" sz="1600" b="0" i="0" u="none" strike="noStrike" kern="1200" baseline="0" dirty="0">
                        <a:solidFill>
                          <a:schemeClr val="tx1"/>
                        </a:solidFill>
                        <a:latin typeface="黑体" panose="02010609060101010101" charset="-122"/>
                        <a:ea typeface="黑体" panose="02010609060101010101"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solidFill>
                          <a:latin typeface="黑体" panose="02010609060101010101" charset="-122"/>
                          <a:ea typeface="黑体" panose="02010609060101010101" charset="-122"/>
                          <a:sym typeface="+mn-ea"/>
                        </a:rPr>
                        <a:t>注册规格</a:t>
                      </a:r>
                      <a:endParaRPr lang="zh-CN" altLang="en-US" sz="1400" b="0" i="0" u="none" strike="noStrike" kern="1200" baseline="0" dirty="0">
                        <a:solidFill>
                          <a:schemeClr val="tx1"/>
                        </a:solidFill>
                        <a:latin typeface="黑体" panose="02010609060101010101" charset="-122"/>
                        <a:ea typeface="黑体" panose="02010609060101010101" charset="-122"/>
                        <a:cs typeface="+mn-cs"/>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i="0" u="none" strike="noStrike" kern="1200" baseline="0" dirty="0">
                          <a:solidFill>
                            <a:schemeClr val="tx1"/>
                          </a:solidFill>
                          <a:latin typeface="黑体" panose="02010609060101010101" charset="-122"/>
                          <a:ea typeface="黑体" panose="02010609060101010101" charset="-122"/>
                          <a:cs typeface="+mn-cs"/>
                        </a:rPr>
                        <a:t>3.0g</a:t>
                      </a:r>
                      <a:endParaRPr lang="en-US" altLang="zh-CN" sz="1400" b="0" i="0" u="none" strike="noStrike" kern="1200" baseline="0" dirty="0">
                        <a:solidFill>
                          <a:schemeClr val="tx1"/>
                        </a:solidFill>
                        <a:latin typeface="黑体" panose="02010609060101010101" charset="-122"/>
                        <a:ea typeface="黑体" panose="02010609060101010101"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i="0" u="none" strike="noStrike" kern="1200" baseline="0" dirty="0">
                          <a:solidFill>
                            <a:schemeClr val="tx1"/>
                          </a:solidFill>
                          <a:latin typeface="黑体" panose="02010609060101010101" charset="-122"/>
                          <a:ea typeface="黑体" panose="02010609060101010101" charset="-122"/>
                          <a:cs typeface="+mn-cs"/>
                        </a:rPr>
                        <a:t>中国大陆首次上市时间</a:t>
                      </a:r>
                      <a:endParaRPr lang="zh-CN" altLang="en-US" sz="1400" b="1" i="0" u="none" strike="noStrike" kern="1200" baseline="0" dirty="0">
                        <a:solidFill>
                          <a:schemeClr val="tx1"/>
                        </a:solidFill>
                        <a:latin typeface="黑体" panose="02010609060101010101" charset="-122"/>
                        <a:ea typeface="黑体" panose="02010609060101010101"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2025年11月24日</a:t>
                      </a:r>
                      <a:endParaRPr lang="zh-CN" altLang="en-US" sz="1400" b="0" i="0" u="none" strike="noStrike" kern="1200" baseline="0" dirty="0">
                        <a:solidFill>
                          <a:schemeClr val="tx1"/>
                        </a:solidFill>
                        <a:latin typeface="黑体" panose="02010609060101010101" charset="-122"/>
                        <a:ea typeface="黑体" panose="0201060906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34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i="0" u="none" strike="noStrike" kern="1200" baseline="0" dirty="0">
                          <a:solidFill>
                            <a:schemeClr val="tx1"/>
                          </a:solidFill>
                          <a:latin typeface="黑体" panose="02010609060101010101" charset="-122"/>
                          <a:ea typeface="黑体" panose="02010609060101010101" charset="-122"/>
                          <a:cs typeface="+mn-cs"/>
                        </a:rPr>
                        <a:t>目前大陆地区同通用名药品上市情况</a:t>
                      </a:r>
                      <a:endParaRPr lang="zh-CN" altLang="en-US" sz="1400" b="1" i="0" u="none" strike="noStrike" kern="1200" baseline="0" dirty="0">
                        <a:solidFill>
                          <a:schemeClr val="tx1"/>
                        </a:solidFill>
                        <a:latin typeface="黑体" panose="02010609060101010101" charset="-122"/>
                        <a:ea typeface="黑体" panose="02010609060101010101"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普洛巨泰药业</a:t>
                      </a:r>
                      <a:r>
                        <a:rPr lang="en-US" altLang="zh-CN"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/2025</a:t>
                      </a:r>
                      <a:endParaRPr lang="en-US" altLang="zh-CN" sz="1400" b="0" i="0" u="none" strike="noStrike" kern="1200" baseline="0" dirty="0">
                        <a:solidFill>
                          <a:schemeClr val="tx1"/>
                        </a:solidFill>
                        <a:latin typeface="黑体" panose="02010609060101010101" charset="-122"/>
                        <a:ea typeface="黑体" panose="02010609060101010101" charset="-122"/>
                        <a:cs typeface="黑体" panose="02010609060101010101"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上海金城素智药业</a:t>
                      </a:r>
                      <a:r>
                        <a:rPr lang="en-US" altLang="zh-CN"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/2026</a:t>
                      </a:r>
                      <a:endParaRPr lang="en-US" altLang="zh-CN" sz="1400" b="0" i="0" u="none" strike="noStrike" kern="1200" baseline="0" dirty="0">
                        <a:solidFill>
                          <a:schemeClr val="tx1"/>
                        </a:solidFill>
                        <a:latin typeface="黑体" panose="02010609060101010101" charset="-122"/>
                        <a:ea typeface="黑体" panose="0201060906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i="0" u="none" strike="noStrike" kern="1200" baseline="0" dirty="0">
                          <a:solidFill>
                            <a:schemeClr val="tx1"/>
                          </a:solidFill>
                          <a:latin typeface="黑体" panose="02010609060101010101" charset="-122"/>
                          <a:ea typeface="黑体" panose="02010609060101010101" charset="-122"/>
                          <a:cs typeface="黑体" panose="02010609060101010101" charset="-122"/>
                        </a:rPr>
                        <a:t>是否为OTC药品</a:t>
                      </a:r>
                      <a:endParaRPr lang="zh-CN" altLang="en-US" sz="1400" b="1" i="0" u="none" strike="noStrike" kern="1200" baseline="0" dirty="0">
                        <a:solidFill>
                          <a:schemeClr val="tx1"/>
                        </a:solidFill>
                        <a:latin typeface="黑体" panose="02010609060101010101" charset="-122"/>
                        <a:ea typeface="黑体" panose="0201060906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i="0" u="none" strike="noStrike" kern="1200" baseline="0" dirty="0">
                          <a:solidFill>
                            <a:schemeClr val="tx1"/>
                          </a:solidFill>
                          <a:latin typeface="黑体" panose="02010609060101010101" charset="-122"/>
                          <a:ea typeface="黑体" panose="02010609060101010101" charset="-122"/>
                          <a:cs typeface="+mn-cs"/>
                        </a:rPr>
                        <a:t>否</a:t>
                      </a:r>
                      <a:endParaRPr lang="zh-CN" altLang="en-US" sz="1400" b="0" i="0" u="none" strike="noStrike" kern="1200" baseline="0" dirty="0">
                        <a:solidFill>
                          <a:schemeClr val="tx1"/>
                        </a:solidFill>
                        <a:latin typeface="黑体" panose="02010609060101010101" charset="-122"/>
                        <a:ea typeface="黑体" panose="02010609060101010101"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400" b="1" i="0" u="none" strike="noStrike" kern="1200" baseline="0" dirty="0">
                          <a:solidFill>
                            <a:schemeClr val="tx1"/>
                          </a:solidFill>
                          <a:latin typeface="黑体" panose="02010609060101010101" charset="-122"/>
                          <a:ea typeface="黑体" panose="02010609060101010101" charset="-122"/>
                          <a:cs typeface="黑体" panose="02010609060101010101" charset="-122"/>
                        </a:rPr>
                        <a:t>全球首个上市国家</a:t>
                      </a:r>
                      <a:r>
                        <a:rPr lang="en-US" altLang="zh-CN" sz="1400" b="1" i="0" u="none" strike="noStrike" kern="1200" baseline="0" dirty="0">
                          <a:solidFill>
                            <a:schemeClr val="tx1"/>
                          </a:solidFill>
                          <a:latin typeface="黑体" panose="02010609060101010101" charset="-122"/>
                          <a:ea typeface="黑体" panose="02010609060101010101" charset="-122"/>
                          <a:cs typeface="黑体" panose="02010609060101010101" charset="-122"/>
                        </a:rPr>
                        <a:t>/</a:t>
                      </a:r>
                      <a:r>
                        <a:rPr lang="zh-CN" altLang="en-US" sz="1400" b="1" i="0" u="none" strike="noStrike" kern="1200" baseline="0" dirty="0">
                          <a:solidFill>
                            <a:schemeClr val="tx1"/>
                          </a:solidFill>
                          <a:latin typeface="黑体" panose="02010609060101010101" charset="-122"/>
                          <a:ea typeface="黑体" panose="02010609060101010101" charset="-122"/>
                          <a:cs typeface="黑体" panose="02010609060101010101" charset="-122"/>
                        </a:rPr>
                        <a:t>地区及上市时间</a:t>
                      </a:r>
                      <a:endParaRPr lang="zh-CN" altLang="en-US" sz="1400" b="1" dirty="0">
                        <a:solidFill>
                          <a:schemeClr val="tx1"/>
                        </a:solidFill>
                        <a:latin typeface="黑体" panose="02010609060101010101" charset="-122"/>
                        <a:ea typeface="黑体" panose="0201060906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美国</a:t>
                      </a:r>
                      <a:r>
                        <a:rPr lang="en-US" altLang="zh-CN"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   2007</a:t>
                      </a:r>
                      <a:r>
                        <a:rPr lang="zh-CN" altLang="en-US" sz="1400" b="0" i="0" u="none" strike="noStrike" kern="1200" baseline="0" dirty="0">
                          <a:solidFill>
                            <a:schemeClr val="tx1"/>
                          </a:solidFill>
                          <a:latin typeface="黑体" panose="02010609060101010101" charset="-122"/>
                          <a:ea typeface="黑体" panose="02010609060101010101" charset="-122"/>
                          <a:cs typeface="黑体" panose="02010609060101010101" charset="-122"/>
                        </a:rPr>
                        <a:t>年</a:t>
                      </a:r>
                      <a:endParaRPr lang="zh-CN" altLang="en-US" sz="1400" b="0" i="0" u="none" strike="noStrike" kern="1200" baseline="0" dirty="0">
                        <a:solidFill>
                          <a:schemeClr val="tx1"/>
                        </a:solidFill>
                        <a:latin typeface="黑体" panose="02010609060101010101" charset="-122"/>
                        <a:ea typeface="黑体" panose="02010609060101010101" charset="-122"/>
                        <a:cs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8" name="textbox 128"/>
          <p:cNvSpPr/>
          <p:nvPr/>
        </p:nvSpPr>
        <p:spPr>
          <a:xfrm>
            <a:off x="8816340" y="6686550"/>
            <a:ext cx="3300095" cy="13335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黑体" panose="02010609060101010101" charset="-122"/>
              <a:ea typeface="黑体" panose="02010609060101010101" charset="-122"/>
              <a:cs typeface="黑体" panose="02010609060101010101" charset="-122"/>
            </a:endParaRPr>
          </a:p>
          <a:p>
            <a:pPr marL="20320" algn="l" rtl="0" eaLnBrk="0">
              <a:lnSpc>
                <a:spcPct val="89000"/>
              </a:lnSpc>
            </a:pPr>
            <a:r>
              <a:rPr sz="800" kern="0" spc="0" dirty="0">
                <a:solidFill>
                  <a:srgbClr val="7F7F7F">
                    <a:alpha val="100000"/>
                  </a:srgbClr>
                </a:solidFill>
                <a:latin typeface="黑体" panose="02010609060101010101" charset="-122"/>
                <a:ea typeface="黑体" panose="02010609060101010101" charset="-122"/>
                <a:cs typeface="黑体" panose="02010609060101010101" charset="-122"/>
              </a:rPr>
              <a:t>1.</a:t>
            </a:r>
            <a:r>
              <a:rPr sz="800" kern="0" spc="0" dirty="0">
                <a:solidFill>
                  <a:srgbClr val="7F7F7F">
                    <a:alpha val="100000"/>
                  </a:srgbClr>
                </a:solidFill>
                <a:latin typeface="黑体" panose="02010609060101010101" charset="-122"/>
                <a:ea typeface="黑体" panose="02010609060101010101" charset="-122"/>
                <a:cs typeface="黑体" panose="02010609060101010101" charset="-122"/>
              </a:rPr>
              <a:t>头孢地尼干混悬剂说明书. </a:t>
            </a:r>
            <a:r>
              <a:rPr lang="zh-CN" sz="800" kern="0" spc="0" dirty="0">
                <a:solidFill>
                  <a:srgbClr val="7F7F7F">
                    <a:alpha val="100000"/>
                  </a:srgbClr>
                </a:solidFill>
                <a:latin typeface="黑体" panose="02010609060101010101" charset="-122"/>
                <a:ea typeface="黑体" panose="02010609060101010101" charset="-122"/>
                <a:cs typeface="黑体" panose="02010609060101010101" charset="-122"/>
              </a:rPr>
              <a:t>核准</a:t>
            </a:r>
            <a:r>
              <a:rPr sz="800" kern="0" spc="0" dirty="0">
                <a:solidFill>
                  <a:srgbClr val="7F7F7F">
                    <a:alpha val="100000"/>
                  </a:srgbClr>
                </a:solidFill>
                <a:latin typeface="黑体" panose="02010609060101010101" charset="-122"/>
                <a:ea typeface="黑体" panose="02010609060101010101" charset="-122"/>
                <a:cs typeface="黑体" panose="02010609060101010101" charset="-122"/>
              </a:rPr>
              <a:t>日</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rPr>
              <a:t>期：202</a:t>
            </a:r>
            <a:r>
              <a:rPr 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6</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rPr>
              <a:t>年</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rPr>
              <a:t>2月</a:t>
            </a:r>
            <a:r>
              <a:rPr 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10</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rPr>
              <a:t>日</a:t>
            </a:r>
            <a:endParaRPr sz="800" dirty="0">
              <a:latin typeface="黑体" panose="02010609060101010101" charset="-122"/>
              <a:ea typeface="黑体" panose="02010609060101010101" charset="-122"/>
              <a:cs typeface="黑体" panose="02010609060101010101" charset="-122"/>
            </a:endParaRPr>
          </a:p>
        </p:txBody>
      </p:sp>
      <p:sp>
        <p:nvSpPr>
          <p:cNvPr id="6" name="path 56"/>
          <p:cNvSpPr/>
          <p:nvPr/>
        </p:nvSpPr>
        <p:spPr>
          <a:xfrm>
            <a:off x="732155" y="1997710"/>
            <a:ext cx="5420995" cy="4469130"/>
          </a:xfrm>
          <a:custGeom>
            <a:avLst/>
            <a:gdLst/>
            <a:ahLst/>
            <a:cxnLst/>
            <a:rect l="0" t="0" r="0" b="0"/>
            <a:pathLst>
              <a:path w="8604" h="6823">
                <a:moveTo>
                  <a:pt x="8284" y="9"/>
                </a:moveTo>
                <a:cubicBezTo>
                  <a:pt x="8455" y="9"/>
                  <a:pt x="8594" y="148"/>
                  <a:pt x="8594" y="319"/>
                </a:cubicBezTo>
                <a:lnTo>
                  <a:pt x="8594" y="6504"/>
                </a:lnTo>
                <a:cubicBezTo>
                  <a:pt x="8594" y="6675"/>
                  <a:pt x="8455" y="6813"/>
                  <a:pt x="8284" y="6813"/>
                </a:cubicBezTo>
                <a:lnTo>
                  <a:pt x="319" y="6813"/>
                </a:lnTo>
                <a:cubicBezTo>
                  <a:pt x="148" y="6813"/>
                  <a:pt x="9" y="6675"/>
                  <a:pt x="9" y="6504"/>
                </a:cubicBezTo>
              </a:path>
            </a:pathLst>
          </a:custGeom>
          <a:noFill/>
          <a:ln w="12192" cap="flat">
            <a:solidFill>
              <a:srgbClr val="E5EDF4"/>
            </a:solidFill>
            <a:prstDash val="solid"/>
            <a:miter lim="1000000"/>
          </a:ln>
        </p:spPr>
        <p:txBody>
          <a:bodyPr rtlCol="0"/>
          <a:lstStyle/>
          <a:p>
            <a:pPr algn="ctr"/>
            <a:endParaRPr lang="zh-CN" altLang="en-US"/>
          </a:p>
        </p:txBody>
      </p:sp>
      <p:grpSp>
        <p:nvGrpSpPr>
          <p:cNvPr id="8" name="group 14"/>
          <p:cNvGrpSpPr/>
          <p:nvPr/>
        </p:nvGrpSpPr>
        <p:grpSpPr>
          <a:xfrm rot="21600000">
            <a:off x="685800" y="1982470"/>
            <a:ext cx="5328285" cy="4554855"/>
            <a:chOff x="27305" y="0"/>
            <a:chExt cx="5328285" cy="2928757"/>
          </a:xfrm>
        </p:grpSpPr>
        <p:pic>
          <p:nvPicPr>
            <p:cNvPr id="9" name="picture 68"/>
            <p:cNvPicPr>
              <a:picLocks noChangeAspect="1"/>
            </p:cNvPicPr>
            <p:nvPr/>
          </p:nvPicPr>
          <p:blipFill>
            <a:blip r:embed="rId5"/>
            <a:stretch>
              <a:fillRect/>
            </a:stretch>
          </p:blipFill>
          <p:spPr>
            <a:xfrm rot="21600000">
              <a:off x="27305" y="0"/>
              <a:ext cx="4844415" cy="2928757"/>
            </a:xfrm>
            <a:prstGeom prst="rect">
              <a:avLst/>
            </a:prstGeom>
          </p:spPr>
        </p:pic>
        <p:sp>
          <p:nvSpPr>
            <p:cNvPr id="10" name="rect 70"/>
            <p:cNvSpPr/>
            <p:nvPr/>
          </p:nvSpPr>
          <p:spPr>
            <a:xfrm>
              <a:off x="140335" y="29806"/>
              <a:ext cx="1264920" cy="224975"/>
            </a:xfrm>
            <a:prstGeom prst="rect">
              <a:avLst/>
            </a:prstGeom>
            <a:solidFill>
              <a:srgbClr val="0C589B">
                <a:alpha val="100000"/>
              </a:srgbClr>
            </a:solidFill>
            <a:ln w="0" cap="flat">
              <a:noFill/>
              <a:prstDash val="solid"/>
              <a:miter lim="0"/>
            </a:ln>
          </p:spPr>
          <p:txBody>
            <a:bodyPr rtlCol="0"/>
            <a:lstStyle/>
            <a:p>
              <a:pPr algn="ctr"/>
              <a:endParaRPr lang="zh-CN" altLang="en-US"/>
            </a:p>
          </p:txBody>
        </p:sp>
        <p:sp>
          <p:nvSpPr>
            <p:cNvPr id="11" name="textbox 72"/>
            <p:cNvSpPr/>
            <p:nvPr/>
          </p:nvSpPr>
          <p:spPr>
            <a:xfrm>
              <a:off x="226060" y="38380"/>
              <a:ext cx="5129530" cy="2877719"/>
            </a:xfrm>
            <a:prstGeom prst="rect">
              <a:avLst/>
            </a:prstGeom>
            <a:noFill/>
            <a:ln w="0" cap="flat">
              <a:noFill/>
              <a:prstDash val="solid"/>
              <a:miter lim="0"/>
            </a:ln>
          </p:spPr>
          <p:txBody>
            <a:bodyPr vert="horz" wrap="square" lIns="0" tIns="0" rIns="0" bIns="0"/>
            <a:lstStyle/>
            <a:p>
              <a:pPr algn="l" rtl="0" eaLnBrk="0">
                <a:lnSpc>
                  <a:spcPct val="112000"/>
                </a:lnSpc>
              </a:pPr>
              <a:r>
                <a:rPr sz="1500" b="1" kern="0" spc="70" dirty="0">
                  <a:solidFill>
                    <a:srgbClr val="FFFFFF">
                      <a:alpha val="100000"/>
                    </a:srgbClr>
                  </a:solidFill>
                  <a:latin typeface="黑体" panose="02010609060101010101" charset="-122"/>
                  <a:ea typeface="黑体" panose="02010609060101010101" charset="-122"/>
                  <a:cs typeface="黑体" panose="02010609060101010101" charset="-122"/>
                </a:rPr>
                <a:t>适应症</a:t>
              </a:r>
              <a:endParaRPr sz="1500" dirty="0">
                <a:latin typeface="黑体" panose="02010609060101010101" charset="-122"/>
                <a:ea typeface="黑体" panose="02010609060101010101" charset="-122"/>
                <a:cs typeface="黑体" panose="02010609060101010101" charset="-122"/>
              </a:endParaRPr>
            </a:p>
            <a:p>
              <a:pPr algn="l" rtl="0" eaLnBrk="0">
                <a:lnSpc>
                  <a:spcPct val="122000"/>
                </a:lnSpc>
              </a:pPr>
              <a:r>
                <a:rPr lang="en-US" altLang="zh-CN" sz="1400" kern="0" dirty="0">
                  <a:solidFill>
                    <a:schemeClr val="tx1">
                      <a:alpha val="100000"/>
                    </a:schemeClr>
                  </a:solidFill>
                  <a:latin typeface="黑体" panose="02010609060101010101" charset="-122"/>
                  <a:ea typeface="黑体" panose="02010609060101010101" charset="-122"/>
                  <a:cs typeface="黑体" panose="02010609060101010101" charset="-122"/>
                </a:rPr>
                <a:t>        </a:t>
              </a:r>
              <a:endParaRPr lang="en-US" altLang="zh-CN" sz="1400" kern="0" dirty="0">
                <a:solidFill>
                  <a:schemeClr val="tx1">
                    <a:alpha val="100000"/>
                  </a:schemeClr>
                </a:solidFill>
                <a:latin typeface="黑体" panose="02010609060101010101" charset="-122"/>
                <a:ea typeface="黑体" panose="02010609060101010101" charset="-122"/>
                <a:cs typeface="黑体" panose="02010609060101010101" charset="-122"/>
              </a:endParaRPr>
            </a:p>
            <a:p>
              <a:pPr algn="l" rtl="0" eaLnBrk="0">
                <a:lnSpc>
                  <a:spcPct val="132000"/>
                </a:lnSpc>
              </a:pPr>
              <a:r>
                <a:rPr lang="en-US" altLang="zh-CN" sz="1600" kern="0" dirty="0">
                  <a:solidFill>
                    <a:schemeClr val="tx1">
                      <a:alpha val="100000"/>
                    </a:schemeClr>
                  </a:solidFill>
                  <a:latin typeface="黑体" panose="02010609060101010101" charset="-122"/>
                  <a:ea typeface="黑体" panose="02010609060101010101" charset="-122"/>
                  <a:cs typeface="黑体" panose="02010609060101010101" charset="-122"/>
                </a:rPr>
                <a:t>    </a:t>
              </a:r>
              <a:r>
                <a:rPr lang="zh-CN" altLang="en-US" sz="1600" b="1" kern="0" dirty="0">
                  <a:solidFill>
                    <a:srgbClr val="FF0000">
                      <a:alpha val="100000"/>
                    </a:srgbClr>
                  </a:solidFill>
                  <a:latin typeface="黑体" panose="02010609060101010101" charset="-122"/>
                  <a:ea typeface="黑体" panose="02010609060101010101" charset="-122"/>
                  <a:cs typeface="黑体" panose="02010609060101010101" charset="-122"/>
                </a:rPr>
                <a:t>头孢地尼干混悬剂适用于治疗由下列条件下的指定微生物的敏感菌株引起的轻度至中度感染的儿童患者。</a:t>
              </a:r>
              <a:endParaRPr lang="zh-CN" altLang="en-US" sz="1600" kern="0" dirty="0">
                <a:solidFill>
                  <a:schemeClr val="tx1">
                    <a:alpha val="100000"/>
                  </a:schemeClr>
                </a:solidFill>
                <a:latin typeface="黑体" panose="02010609060101010101" charset="-122"/>
                <a:ea typeface="黑体" panose="02010609060101010101" charset="-122"/>
                <a:cs typeface="黑体" panose="02010609060101010101" charset="-122"/>
              </a:endParaRPr>
            </a:p>
            <a:p>
              <a:pPr algn="l" rtl="0" eaLnBrk="0">
                <a:lnSpc>
                  <a:spcPct val="132000"/>
                </a:lnSpc>
              </a:pPr>
              <a:r>
                <a:rPr lang="zh-CN" altLang="en-US" sz="1600" b="1" kern="0" spc="0" dirty="0">
                  <a:solidFill>
                    <a:schemeClr val="tx1">
                      <a:alpha val="100000"/>
                    </a:schemeClr>
                  </a:solidFill>
                  <a:latin typeface="黑体" panose="02010609060101010101" charset="-122"/>
                  <a:ea typeface="黑体" panose="02010609060101010101" charset="-122"/>
                  <a:cs typeface="黑体" panose="02010609060101010101" charset="-122"/>
                </a:rPr>
                <a:t>1</a:t>
              </a:r>
              <a:r>
                <a:rPr lang="en-US" altLang="zh-CN" sz="1600" b="1" kern="0" spc="0" dirty="0">
                  <a:solidFill>
                    <a:schemeClr val="tx1">
                      <a:alpha val="100000"/>
                    </a:schemeClr>
                  </a:solidFill>
                  <a:latin typeface="黑体" panose="02010609060101010101" charset="-122"/>
                  <a:ea typeface="黑体" panose="02010609060101010101" charset="-122"/>
                  <a:cs typeface="黑体" panose="02010609060101010101" charset="-122"/>
                </a:rPr>
                <a:t>. </a:t>
              </a:r>
              <a:r>
                <a:rPr lang="zh-CN" altLang="en-US" sz="1600" b="1" kern="0" spc="0" dirty="0">
                  <a:solidFill>
                    <a:schemeClr val="tx1">
                      <a:alpha val="100000"/>
                    </a:schemeClr>
                  </a:solidFill>
                  <a:latin typeface="黑体" panose="02010609060101010101" charset="-122"/>
                  <a:ea typeface="黑体" panose="02010609060101010101" charset="-122"/>
                  <a:cs typeface="黑体" panose="02010609060101010101" charset="-122"/>
                </a:rPr>
                <a:t>急性细菌性中耳炎</a:t>
              </a:r>
              <a:r>
                <a:rPr lang="en-US" altLang="zh-CN" sz="1600" b="1" kern="0" spc="0" dirty="0">
                  <a:solidFill>
                    <a:schemeClr val="tx1">
                      <a:alpha val="100000"/>
                    </a:schemeClr>
                  </a:solidFill>
                  <a:latin typeface="黑体" panose="02010609060101010101" charset="-122"/>
                  <a:ea typeface="黑体" panose="02010609060101010101" charset="-122"/>
                  <a:cs typeface="黑体" panose="02010609060101010101" charset="-122"/>
                </a:rPr>
                <a:t>  </a:t>
              </a:r>
              <a:r>
                <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rPr>
                <a:t>由流感嗜血杆菌（包括产生</a:t>
              </a:r>
              <a:r>
                <a:rPr lang="en-US" altLang="zh-CN" sz="1600" kern="0" spc="0" dirty="0">
                  <a:solidFill>
                    <a:schemeClr val="tx1">
                      <a:alpha val="100000"/>
                    </a:schemeClr>
                  </a:solidFill>
                  <a:latin typeface="黑体" panose="02010609060101010101" charset="-122"/>
                  <a:ea typeface="黑体" panose="02010609060101010101" charset="-122"/>
                  <a:cs typeface="黑体" panose="02010609060101010101" charset="-122"/>
                </a:rPr>
                <a:t>β-</a:t>
              </a:r>
              <a:r>
                <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rPr>
                <a:t>内酰胺酶的菌株）、肺炎链球菌（仅对青霉素敏感的菌株）和卡他莫拉菌（包括产生</a:t>
              </a:r>
              <a:r>
                <a:rPr lang="en-US" altLang="zh-CN" sz="1600" kern="0" spc="0" dirty="0">
                  <a:solidFill>
                    <a:schemeClr val="tx1">
                      <a:alpha val="100000"/>
                    </a:schemeClr>
                  </a:solidFill>
                  <a:latin typeface="黑体" panose="02010609060101010101" charset="-122"/>
                  <a:ea typeface="黑体" panose="02010609060101010101" charset="-122"/>
                  <a:cs typeface="黑体" panose="02010609060101010101" charset="-122"/>
                </a:rPr>
                <a:t>β-</a:t>
              </a:r>
              <a:r>
                <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rPr>
                <a:t>内酰胺酶的菌株）引起。</a:t>
              </a:r>
              <a:endPar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endParaRPr>
            </a:p>
            <a:p>
              <a:pPr algn="l" rtl="0" eaLnBrk="0">
                <a:lnSpc>
                  <a:spcPct val="132000"/>
                </a:lnSpc>
              </a:pPr>
              <a:r>
                <a:rPr lang="en-US" altLang="zh-CN" sz="1600" b="1" kern="0" spc="0" dirty="0">
                  <a:solidFill>
                    <a:schemeClr val="tx1">
                      <a:alpha val="100000"/>
                    </a:schemeClr>
                  </a:solidFill>
                  <a:latin typeface="黑体" panose="02010609060101010101" charset="-122"/>
                  <a:ea typeface="黑体" panose="02010609060101010101" charset="-122"/>
                  <a:cs typeface="黑体" panose="02010609060101010101" charset="-122"/>
                </a:rPr>
                <a:t>2. </a:t>
              </a:r>
              <a:r>
                <a:rPr lang="zh-CN" altLang="en-US" sz="1600" b="1" kern="0" spc="0" dirty="0">
                  <a:solidFill>
                    <a:schemeClr val="tx1">
                      <a:alpha val="100000"/>
                    </a:schemeClr>
                  </a:solidFill>
                  <a:latin typeface="黑体" panose="02010609060101010101" charset="-122"/>
                  <a:ea typeface="黑体" panose="02010609060101010101" charset="-122"/>
                  <a:cs typeface="黑体" panose="02010609060101010101" charset="-122"/>
                </a:rPr>
                <a:t>咽炎/扁桃体炎</a:t>
              </a:r>
              <a:r>
                <a:rPr lang="en-US" altLang="zh-CN" sz="1600" b="1" kern="0" spc="0" dirty="0">
                  <a:solidFill>
                    <a:schemeClr val="tx1">
                      <a:alpha val="100000"/>
                    </a:schemeClr>
                  </a:solidFill>
                  <a:latin typeface="黑体" panose="02010609060101010101" charset="-122"/>
                  <a:ea typeface="黑体" panose="02010609060101010101" charset="-122"/>
                  <a:cs typeface="黑体" panose="02010609060101010101" charset="-122"/>
                </a:rPr>
                <a:t>  </a:t>
              </a:r>
              <a:r>
                <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rPr>
                <a:t>由化脓性链球菌引起。</a:t>
              </a:r>
              <a:endPar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endParaRPr>
            </a:p>
            <a:p>
              <a:pPr algn="l" rtl="0" eaLnBrk="0">
                <a:lnSpc>
                  <a:spcPct val="132000"/>
                </a:lnSpc>
              </a:pPr>
              <a:r>
                <a:rPr lang="en-US" altLang="zh-CN" sz="1600" b="1" kern="0" spc="0" dirty="0">
                  <a:solidFill>
                    <a:schemeClr val="tx1">
                      <a:alpha val="100000"/>
                    </a:schemeClr>
                  </a:solidFill>
                  <a:latin typeface="黑体" panose="02010609060101010101" charset="-122"/>
                  <a:ea typeface="黑体" panose="02010609060101010101" charset="-122"/>
                  <a:cs typeface="黑体" panose="02010609060101010101" charset="-122"/>
                </a:rPr>
                <a:t>3. </a:t>
              </a:r>
              <a:r>
                <a:rPr lang="zh-CN" altLang="en-US" sz="1600" b="1" kern="0" spc="0" dirty="0">
                  <a:solidFill>
                    <a:schemeClr val="tx1">
                      <a:alpha val="100000"/>
                    </a:schemeClr>
                  </a:solidFill>
                  <a:latin typeface="黑体" panose="02010609060101010101" charset="-122"/>
                  <a:ea typeface="黑体" panose="02010609060101010101" charset="-122"/>
                  <a:cs typeface="黑体" panose="02010609060101010101" charset="-122"/>
                </a:rPr>
                <a:t>单纯性皮肤和皮肤组织感染</a:t>
              </a:r>
              <a:r>
                <a:rPr lang="en-US" altLang="zh-CN" sz="1600" b="1" kern="0" spc="0" dirty="0">
                  <a:solidFill>
                    <a:schemeClr val="tx1">
                      <a:alpha val="100000"/>
                    </a:schemeClr>
                  </a:solidFill>
                  <a:latin typeface="黑体" panose="02010609060101010101" charset="-122"/>
                  <a:ea typeface="黑体" panose="02010609060101010101" charset="-122"/>
                  <a:cs typeface="黑体" panose="02010609060101010101" charset="-122"/>
                </a:rPr>
                <a:t>  </a:t>
              </a:r>
              <a:r>
                <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rPr>
                <a:t>由金黄色葡萄球菌（包括产生</a:t>
              </a:r>
              <a:r>
                <a:rPr lang="en-US" altLang="zh-CN" sz="1600" kern="0" spc="0" dirty="0">
                  <a:solidFill>
                    <a:schemeClr val="tx1">
                      <a:alpha val="100000"/>
                    </a:schemeClr>
                  </a:solidFill>
                  <a:latin typeface="黑体" panose="02010609060101010101" charset="-122"/>
                  <a:ea typeface="黑体" panose="02010609060101010101" charset="-122"/>
                  <a:cs typeface="黑体" panose="02010609060101010101" charset="-122"/>
                </a:rPr>
                <a:t>β-</a:t>
              </a:r>
              <a:r>
                <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rPr>
                <a:t>内酰胺酶的菌株）和化脓性链球菌引起。</a:t>
              </a:r>
              <a:endParaRPr lang="zh-CN" altLang="en-US" sz="1600" kern="0" spc="0" dirty="0">
                <a:solidFill>
                  <a:schemeClr val="tx1">
                    <a:alpha val="100000"/>
                  </a:schemeClr>
                </a:solidFill>
                <a:latin typeface="黑体" panose="02010609060101010101" charset="-122"/>
                <a:ea typeface="黑体" panose="02010609060101010101" charset="-122"/>
                <a:cs typeface="黑体" panose="02010609060101010101" charset="-122"/>
              </a:endParaRPr>
            </a:p>
          </p:txBody>
        </p:sp>
      </p:grpSp>
      <p:pic>
        <p:nvPicPr>
          <p:cNvPr id="57" name="图片 56"/>
          <p:cNvPicPr>
            <a:picLocks noChangeAspect="1"/>
          </p:cNvPicPr>
          <p:nvPr/>
        </p:nvPicPr>
        <p:blipFill>
          <a:blip r:embed="rId6"/>
          <a:stretch>
            <a:fillRect/>
          </a:stretch>
        </p:blipFill>
        <p:spPr>
          <a:xfrm>
            <a:off x="6153150" y="3902075"/>
            <a:ext cx="6038850" cy="2152650"/>
          </a:xfrm>
          <a:prstGeom prst="rect">
            <a:avLst/>
          </a:prstGeom>
        </p:spPr>
      </p:pic>
      <p:sp>
        <p:nvSpPr>
          <p:cNvPr id="59" name="文本框 58"/>
          <p:cNvSpPr txBox="1"/>
          <p:nvPr/>
        </p:nvSpPr>
        <p:spPr>
          <a:xfrm>
            <a:off x="6470650" y="2474595"/>
            <a:ext cx="5206365" cy="1271270"/>
          </a:xfrm>
          <a:prstGeom prst="rect">
            <a:avLst/>
          </a:prstGeom>
        </p:spPr>
        <p:txBody>
          <a:bodyPr wrap="square">
            <a:spAutoFit/>
          </a:bodyPr>
          <a:p>
            <a:pPr>
              <a:lnSpc>
                <a:spcPct val="120000"/>
              </a:lnSpc>
            </a:pPr>
            <a:r>
              <a:rPr lang="zh-CN" altLang="en-US" sz="1600" kern="0" dirty="0">
                <a:solidFill>
                  <a:schemeClr val="tx1">
                    <a:alpha val="100000"/>
                  </a:schemeClr>
                </a:solidFill>
                <a:latin typeface="黑体" panose="02010609060101010101" charset="-122"/>
                <a:ea typeface="黑体" panose="02010609060101010101" charset="-122"/>
                <a:cs typeface="黑体" panose="02010609060101010101" charset="-122"/>
              </a:rPr>
              <a:t>儿童患者感染的推荐剂量和治疗时间如下图所示；所有感染的每日总剂量为14mg/kg，最大剂量为每天600 mg。每日一次，连用10天，效果与每日两次相同。头孢地尼干混悬剂可以不考虑饮食而服用。</a:t>
            </a:r>
            <a:endParaRPr lang="zh-CN" altLang="en-US" sz="1600" kern="0" dirty="0">
              <a:solidFill>
                <a:schemeClr val="tx1">
                  <a:alpha val="100000"/>
                </a:schemeClr>
              </a:solidFill>
              <a:latin typeface="黑体" panose="02010609060101010101" charset="-122"/>
              <a:ea typeface="黑体" panose="02010609060101010101" charset="-122"/>
              <a:cs typeface="黑体" panose="02010609060101010101" charset="-122"/>
            </a:endParaRPr>
          </a:p>
        </p:txBody>
      </p:sp>
      <p:grpSp>
        <p:nvGrpSpPr>
          <p:cNvPr id="61" name="group 32"/>
          <p:cNvGrpSpPr/>
          <p:nvPr/>
        </p:nvGrpSpPr>
        <p:grpSpPr>
          <a:xfrm rot="21600000">
            <a:off x="6524752" y="2057018"/>
            <a:ext cx="1264919" cy="336804"/>
            <a:chOff x="0" y="0"/>
            <a:chExt cx="1264919" cy="336804"/>
          </a:xfrm>
        </p:grpSpPr>
        <p:sp>
          <p:nvSpPr>
            <p:cNvPr id="63" name="rect 134"/>
            <p:cNvSpPr/>
            <p:nvPr/>
          </p:nvSpPr>
          <p:spPr>
            <a:xfrm>
              <a:off x="0" y="0"/>
              <a:ext cx="1264919" cy="336804"/>
            </a:xfrm>
            <a:prstGeom prst="rect">
              <a:avLst/>
            </a:prstGeom>
            <a:solidFill>
              <a:srgbClr val="0C589B">
                <a:alpha val="100000"/>
              </a:srgbClr>
            </a:solidFill>
            <a:ln w="0" cap="flat">
              <a:noFill/>
              <a:prstDash val="solid"/>
              <a:miter lim="0"/>
            </a:ln>
          </p:spPr>
          <p:txBody>
            <a:bodyPr rtlCol="0"/>
            <a:lstStyle/>
            <a:p>
              <a:pPr algn="ctr"/>
              <a:endParaRPr lang="zh-CN" altLang="en-US">
                <a:latin typeface="黑体" panose="02010609060101010101" charset="-122"/>
                <a:ea typeface="黑体" panose="02010609060101010101" charset="-122"/>
              </a:endParaRPr>
            </a:p>
          </p:txBody>
        </p:sp>
        <p:sp>
          <p:nvSpPr>
            <p:cNvPr id="65" name="textbox 136"/>
            <p:cNvSpPr/>
            <p:nvPr/>
          </p:nvSpPr>
          <p:spPr>
            <a:xfrm>
              <a:off x="-12700" y="65030"/>
              <a:ext cx="951230" cy="28447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黑体" panose="02010609060101010101" charset="-122"/>
                <a:ea typeface="黑体" panose="02010609060101010101" charset="-122"/>
                <a:cs typeface="黑体" panose="02010609060101010101" charset="-122"/>
              </a:endParaRPr>
            </a:p>
            <a:p>
              <a:pPr marL="81280" algn="l" rtl="0" eaLnBrk="0">
                <a:lnSpc>
                  <a:spcPct val="94000"/>
                </a:lnSpc>
                <a:tabLst>
                  <a:tab pos="132080" algn="l"/>
                </a:tabLst>
              </a:pPr>
              <a:r>
                <a:rPr sz="1500" b="1" kern="0" spc="0" dirty="0">
                  <a:solidFill>
                    <a:srgbClr val="FFFFFF">
                      <a:alpha val="100000"/>
                    </a:srgbClr>
                  </a:solidFill>
                  <a:latin typeface="黑体" panose="02010609060101010101" charset="-122"/>
                  <a:ea typeface="黑体" panose="02010609060101010101" charset="-122"/>
                  <a:cs typeface="黑体" panose="02010609060101010101" charset="-122"/>
                </a:rPr>
                <a:t>	</a:t>
              </a:r>
              <a:r>
                <a:rPr sz="1500" b="1" kern="0" spc="80" dirty="0">
                  <a:solidFill>
                    <a:srgbClr val="FFFFFF">
                      <a:alpha val="100000"/>
                    </a:srgbClr>
                  </a:solidFill>
                  <a:latin typeface="黑体" panose="02010609060101010101" charset="-122"/>
                  <a:ea typeface="黑体" panose="02010609060101010101" charset="-122"/>
                  <a:cs typeface="黑体" panose="02010609060101010101" charset="-122"/>
                </a:rPr>
                <a:t>用法用量</a:t>
              </a:r>
              <a:endParaRPr sz="1500" dirty="0">
                <a:latin typeface="黑体" panose="02010609060101010101" charset="-122"/>
                <a:ea typeface="黑体" panose="02010609060101010101" charset="-122"/>
                <a:cs typeface="黑体" panose="02010609060101010101" charset="-122"/>
              </a:endParaRPr>
            </a:p>
          </p:txBody>
        </p:sp>
        <p:sp>
          <p:nvSpPr>
            <p:cNvPr id="67" name="path 138"/>
            <p:cNvSpPr/>
            <p:nvPr/>
          </p:nvSpPr>
          <p:spPr>
            <a:xfrm>
              <a:off x="0" y="267969"/>
              <a:ext cx="68833" cy="68834"/>
            </a:xfrm>
            <a:custGeom>
              <a:avLst/>
              <a:gdLst/>
              <a:ahLst/>
              <a:cxnLst/>
              <a:rect l="0" t="0" r="0" b="0"/>
              <a:pathLst>
                <a:path w="108" h="108">
                  <a:moveTo>
                    <a:pt x="96" y="96"/>
                  </a:moveTo>
                  <a:cubicBezTo>
                    <a:pt x="49" y="96"/>
                    <a:pt x="11" y="58"/>
                    <a:pt x="11" y="12"/>
                  </a:cubicBezTo>
                </a:path>
              </a:pathLst>
            </a:custGeom>
            <a:noFill/>
            <a:ln w="15240" cap="flat">
              <a:solidFill>
                <a:srgbClr val="0C589B"/>
              </a:solidFill>
              <a:prstDash val="solid"/>
              <a:round/>
            </a:ln>
          </p:spPr>
          <p:txBody>
            <a:bodyPr rtlCol="0"/>
            <a:lstStyle/>
            <a:p>
              <a:pPr algn="ctr"/>
              <a:endParaRPr lang="zh-CN" altLang="en-US">
                <a:latin typeface="黑体" panose="02010609060101010101" charset="-122"/>
                <a:ea typeface="黑体" panose="02010609060101010101" charset="-122"/>
              </a:endParaRPr>
            </a:p>
          </p:txBody>
        </p:sp>
        <p:sp>
          <p:nvSpPr>
            <p:cNvPr id="69" name="path 140"/>
            <p:cNvSpPr/>
            <p:nvPr/>
          </p:nvSpPr>
          <p:spPr>
            <a:xfrm>
              <a:off x="1196085" y="0"/>
              <a:ext cx="68834" cy="336804"/>
            </a:xfrm>
            <a:custGeom>
              <a:avLst/>
              <a:gdLst/>
              <a:ahLst/>
              <a:cxnLst/>
              <a:rect l="0" t="0" r="0" b="0"/>
              <a:pathLst>
                <a:path w="108" h="530">
                  <a:moveTo>
                    <a:pt x="12" y="12"/>
                  </a:moveTo>
                  <a:cubicBezTo>
                    <a:pt x="58" y="12"/>
                    <a:pt x="96" y="49"/>
                    <a:pt x="96" y="96"/>
                  </a:cubicBezTo>
                  <a:moveTo>
                    <a:pt x="96" y="433"/>
                  </a:moveTo>
                  <a:cubicBezTo>
                    <a:pt x="96" y="480"/>
                    <a:pt x="58" y="518"/>
                    <a:pt x="12" y="518"/>
                  </a:cubicBezTo>
                </a:path>
              </a:pathLst>
            </a:custGeom>
            <a:noFill/>
            <a:ln w="15240" cap="flat">
              <a:solidFill>
                <a:srgbClr val="0C589B"/>
              </a:solidFill>
              <a:prstDash val="solid"/>
              <a:round/>
            </a:ln>
          </p:spPr>
          <p:txBody>
            <a:bodyPr rtlCol="0"/>
            <a:lstStyle/>
            <a:p>
              <a:pPr algn="ctr"/>
              <a:endParaRPr lang="zh-CN" altLang="en-US">
                <a:latin typeface="黑体" panose="02010609060101010101" charset="-122"/>
                <a:ea typeface="黑体" panose="02010609060101010101" charset="-122"/>
              </a:endParaRPr>
            </a:p>
          </p:txBody>
        </p:sp>
        <p:sp>
          <p:nvSpPr>
            <p:cNvPr id="71" name="path 142"/>
            <p:cNvSpPr/>
            <p:nvPr/>
          </p:nvSpPr>
          <p:spPr>
            <a:xfrm>
              <a:off x="0" y="0"/>
              <a:ext cx="68833" cy="68834"/>
            </a:xfrm>
            <a:custGeom>
              <a:avLst/>
              <a:gdLst/>
              <a:ahLst/>
              <a:cxnLst/>
              <a:rect l="0" t="0" r="0" b="0"/>
              <a:pathLst>
                <a:path w="108" h="108">
                  <a:moveTo>
                    <a:pt x="11" y="96"/>
                  </a:moveTo>
                  <a:cubicBezTo>
                    <a:pt x="11" y="49"/>
                    <a:pt x="49" y="12"/>
                    <a:pt x="96" y="12"/>
                  </a:cubicBezTo>
                </a:path>
              </a:pathLst>
            </a:custGeom>
            <a:noFill/>
            <a:ln w="15240" cap="flat">
              <a:solidFill>
                <a:srgbClr val="0C589B"/>
              </a:solidFill>
              <a:prstDash val="solid"/>
              <a:round/>
            </a:ln>
          </p:spPr>
          <p:txBody>
            <a:bodyPr rtlCol="0"/>
            <a:lstStyle/>
            <a:p>
              <a:pPr algn="ctr"/>
              <a:endParaRPr lang="zh-CN" altLang="en-US">
                <a:latin typeface="黑体" panose="02010609060101010101" charset="-122"/>
                <a:ea typeface="黑体" panose="02010609060101010101" charset="-122"/>
              </a:endParaRPr>
            </a:p>
          </p:txBody>
        </p:sp>
      </p:grpSp>
      <p:sp>
        <p:nvSpPr>
          <p:cNvPr id="3" name="文本框 2"/>
          <p:cNvSpPr txBox="1"/>
          <p:nvPr/>
        </p:nvSpPr>
        <p:spPr>
          <a:xfrm>
            <a:off x="6511925" y="6229350"/>
            <a:ext cx="5207000" cy="306705"/>
          </a:xfrm>
          <a:prstGeom prst="rect">
            <a:avLst/>
          </a:prstGeom>
          <a:noFill/>
        </p:spPr>
        <p:txBody>
          <a:bodyPr wrap="square" rtlCol="0">
            <a:spAutoFit/>
          </a:bodyPr>
          <a:p>
            <a:r>
              <a:rPr lang="zh-CN" altLang="en-US" sz="1400" b="1">
                <a:solidFill>
                  <a:srgbClr val="FF0000"/>
                </a:solidFill>
                <a:latin typeface="黑体" panose="02010609060101010101" charset="-122"/>
                <a:ea typeface="黑体" panose="02010609060101010101" charset="-122"/>
              </a:rPr>
              <a:t>肾功能不全者及血液透析患者用法用量明确。</a:t>
            </a:r>
            <a:endParaRPr lang="zh-CN" altLang="en-US" sz="1400" b="1">
              <a:solidFill>
                <a:srgbClr val="FF0000"/>
              </a:solidFill>
              <a:latin typeface="黑体" panose="02010609060101010101" charset="-122"/>
              <a:ea typeface="黑体" panose="02010609060101010101" charset="-122"/>
            </a:endParaRPr>
          </a:p>
        </p:txBody>
      </p:sp>
      <p:sp>
        <p:nvSpPr>
          <p:cNvPr id="7" name="文本框 6"/>
          <p:cNvSpPr txBox="1"/>
          <p:nvPr/>
        </p:nvSpPr>
        <p:spPr>
          <a:xfrm>
            <a:off x="8135620" y="2082800"/>
            <a:ext cx="3021965" cy="368300"/>
          </a:xfrm>
          <a:prstGeom prst="rect">
            <a:avLst/>
          </a:prstGeom>
          <a:noFill/>
        </p:spPr>
        <p:txBody>
          <a:bodyPr wrap="square" rtlCol="0">
            <a:spAutoFit/>
          </a:bodyPr>
          <a:p>
            <a:r>
              <a:rPr lang="zh-CN" altLang="en-US" b="1">
                <a:solidFill>
                  <a:srgbClr val="FF0000"/>
                </a:solidFill>
                <a:latin typeface="黑体" panose="02010609060101010101" charset="-122"/>
                <a:ea typeface="黑体" panose="02010609060101010101" charset="-122"/>
              </a:rPr>
              <a:t>儿童专用，无成人用法用量</a:t>
            </a:r>
            <a:endParaRPr lang="zh-CN" altLang="en-US" b="1">
              <a:solidFill>
                <a:srgbClr val="FF0000"/>
              </a:solidFill>
              <a:latin typeface="黑体" panose="02010609060101010101" charset="-122"/>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4"/>
          <p:cNvGrpSpPr/>
          <p:nvPr/>
        </p:nvGrpSpPr>
        <p:grpSpPr>
          <a:xfrm rot="21600000">
            <a:off x="1047750" y="4333240"/>
            <a:ext cx="7058660" cy="1972310"/>
            <a:chOff x="0" y="-791"/>
            <a:chExt cx="5808378" cy="1863836"/>
          </a:xfrm>
        </p:grpSpPr>
        <p:sp>
          <p:nvSpPr>
            <p:cNvPr id="162" name="rect 162"/>
            <p:cNvSpPr/>
            <p:nvPr/>
          </p:nvSpPr>
          <p:spPr>
            <a:xfrm>
              <a:off x="10252" y="0"/>
              <a:ext cx="5798126" cy="1863045"/>
            </a:xfrm>
            <a:prstGeom prst="rect">
              <a:avLst/>
            </a:prstGeom>
            <a:solidFill>
              <a:srgbClr val="004C93">
                <a:alpha val="19607"/>
              </a:srgbClr>
            </a:solidFill>
            <a:ln w="0" cap="flat">
              <a:noFill/>
              <a:prstDash val="solid"/>
              <a:miter lim="0"/>
            </a:ln>
          </p:spPr>
          <p:txBody>
            <a:bodyPr rtlCol="0"/>
            <a:lstStyle/>
            <a:p>
              <a:pPr algn="ctr"/>
              <a:endParaRPr lang="zh-CN" altLang="en-US"/>
            </a:p>
          </p:txBody>
        </p:sp>
        <p:sp>
          <p:nvSpPr>
            <p:cNvPr id="164" name="rect 164"/>
            <p:cNvSpPr/>
            <p:nvPr/>
          </p:nvSpPr>
          <p:spPr>
            <a:xfrm>
              <a:off x="81534" y="33137"/>
              <a:ext cx="5660135" cy="1801367"/>
            </a:xfrm>
            <a:prstGeom prst="rect">
              <a:avLst/>
            </a:prstGeom>
            <a:solidFill>
              <a:srgbClr val="FFFFFF">
                <a:alpha val="100000"/>
              </a:srgbClr>
            </a:solidFill>
            <a:ln w="0" cap="flat">
              <a:noFill/>
              <a:prstDash val="solid"/>
              <a:miter lim="0"/>
            </a:ln>
          </p:spPr>
          <p:txBody>
            <a:bodyPr rtlCol="0"/>
            <a:lstStyle/>
            <a:p>
              <a:pPr algn="ctr"/>
              <a:endParaRPr lang="zh-CN" altLang="en-US"/>
            </a:p>
          </p:txBody>
        </p:sp>
        <p:pic>
          <p:nvPicPr>
            <p:cNvPr id="166" name="picture 166"/>
            <p:cNvPicPr>
              <a:picLocks noChangeAspect="1"/>
            </p:cNvPicPr>
            <p:nvPr/>
          </p:nvPicPr>
          <p:blipFill>
            <a:blip r:embed="rId1"/>
            <a:stretch>
              <a:fillRect/>
            </a:stretch>
          </p:blipFill>
          <p:spPr>
            <a:xfrm rot="21600000">
              <a:off x="0" y="-791"/>
              <a:ext cx="3014442" cy="535868"/>
            </a:xfrm>
            <a:prstGeom prst="rect">
              <a:avLst/>
            </a:prstGeom>
          </p:spPr>
        </p:pic>
        <p:sp>
          <p:nvSpPr>
            <p:cNvPr id="168" name="textbox 168"/>
            <p:cNvSpPr/>
            <p:nvPr/>
          </p:nvSpPr>
          <p:spPr>
            <a:xfrm>
              <a:off x="81591" y="536012"/>
              <a:ext cx="5603700" cy="1065841"/>
            </a:xfrm>
            <a:prstGeom prst="rect">
              <a:avLst/>
            </a:prstGeom>
            <a:noFill/>
            <a:ln w="0" cap="flat">
              <a:noFill/>
              <a:prstDash val="solid"/>
              <a:miter lim="0"/>
            </a:ln>
          </p:spPr>
          <p:txBody>
            <a:bodyPr vert="horz" wrap="square" lIns="0" tIns="0" rIns="0" bIns="0"/>
            <a:lstStyle/>
            <a:p>
              <a:pPr algn="l" rtl="0" eaLnBrk="0">
                <a:lnSpc>
                  <a:spcPct val="119000"/>
                </a:lnSpc>
              </a:pPr>
              <a:endParaRPr sz="1200" dirty="0">
                <a:latin typeface="黑体" panose="02010609060101010101" charset="-122"/>
                <a:ea typeface="黑体" panose="02010609060101010101" charset="-122"/>
                <a:cs typeface="黑体" panose="02010609060101010101" charset="-122"/>
              </a:endParaRPr>
            </a:p>
            <a:p>
              <a:pPr marL="298450" indent="-285750" algn="l" rtl="0" eaLnBrk="0">
                <a:lnSpc>
                  <a:spcPct val="119000"/>
                </a:lnSpc>
                <a:buFont typeface="Arial" panose="020B0604020202020204" pitchFamily="34" charset="0"/>
                <a:buChar char="•"/>
              </a:pPr>
              <a:r>
                <a:rPr lang="en-US" altLang="zh-CN" sz="1200" kern="0" spc="120" dirty="0">
                  <a:solidFill>
                    <a:srgbClr val="000000">
                      <a:alpha val="100000"/>
                    </a:srgbClr>
                  </a:solidFill>
                  <a:latin typeface="黑体" panose="02010609060101010101" charset="-122"/>
                  <a:ea typeface="黑体" panose="02010609060101010101" charset="-122"/>
                  <a:cs typeface="黑体" panose="02010609060101010101" charset="-122"/>
                </a:rPr>
                <a:t>WHO</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与</a:t>
              </a:r>
              <a:r>
                <a:rPr lang="en-US" altLang="zh-CN" sz="1200" kern="0" spc="120" dirty="0">
                  <a:solidFill>
                    <a:srgbClr val="000000">
                      <a:alpha val="100000"/>
                    </a:srgbClr>
                  </a:solidFill>
                  <a:latin typeface="黑体" panose="02010609060101010101" charset="-122"/>
                  <a:ea typeface="黑体" panose="02010609060101010101" charset="-122"/>
                  <a:cs typeface="黑体" panose="02010609060101010101" charset="-122"/>
                </a:rPr>
                <a:t>UNICEF</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（联合国儿童基金会）明确表示：肺炎是全球5岁以下儿童的首要感染性死因，2019年死亡约74万例</a:t>
              </a:r>
              <a:r>
                <a:rPr lang="en-US" altLang="zh-CN" sz="1200" kern="0" spc="120" baseline="30000" dirty="0">
                  <a:solidFill>
                    <a:srgbClr val="000000">
                      <a:alpha val="100000"/>
                    </a:srgbClr>
                  </a:solidFill>
                  <a:latin typeface="黑体" panose="02010609060101010101" charset="-122"/>
                  <a:ea typeface="黑体" panose="02010609060101010101" charset="-122"/>
                  <a:cs typeface="黑体" panose="02010609060101010101" charset="-122"/>
                </a:rPr>
                <a:t>1</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。中国5岁以下肺炎发病率65.8/千人年，远高于高收入国家。我国卫健委及多地疾控部门在官方文件中，明确将儿童列为社区获得性感染的</a:t>
              </a:r>
              <a:r>
                <a:rPr lang="en-US" altLang="zh-CN" sz="1200" kern="0" spc="120" dirty="0">
                  <a:solidFill>
                    <a:srgbClr val="000000">
                      <a:alpha val="100000"/>
                    </a:srgbClr>
                  </a:solidFill>
                  <a:latin typeface="黑体" panose="02010609060101010101" charset="-122"/>
                  <a:ea typeface="黑体" panose="02010609060101010101" charset="-122"/>
                  <a:cs typeface="黑体" panose="02010609060101010101" charset="-122"/>
                </a:rPr>
                <a:t>“</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最易感人群</a:t>
              </a:r>
              <a:r>
                <a:rPr lang="en-US" altLang="zh-CN" sz="1200" kern="0" spc="120" dirty="0">
                  <a:solidFill>
                    <a:srgbClr val="000000">
                      <a:alpha val="100000"/>
                    </a:srgbClr>
                  </a:solidFill>
                  <a:latin typeface="黑体" panose="02010609060101010101" charset="-122"/>
                  <a:ea typeface="黑体" panose="02010609060101010101" charset="-122"/>
                  <a:cs typeface="黑体" panose="02010609060101010101" charset="-122"/>
                </a:rPr>
                <a:t>”</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。急性中耳炎是儿童最常见的社区获得性感染之一：5岁以下儿童年发病率约1</a:t>
              </a:r>
              <a:r>
                <a:rPr lang="en-US" altLang="zh-CN" sz="1200" kern="0" spc="120" dirty="0">
                  <a:solidFill>
                    <a:srgbClr val="000000">
                      <a:alpha val="100000"/>
                    </a:srgbClr>
                  </a:solidFill>
                  <a:latin typeface="黑体" panose="02010609060101010101" charset="-122"/>
                  <a:ea typeface="黑体" panose="02010609060101010101" charset="-122"/>
                  <a:cs typeface="黑体" panose="02010609060101010101" charset="-122"/>
                </a:rPr>
                <a:t>8.1</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a:t>
              </a:r>
              <a:r>
                <a:rPr lang="en-US" altLang="zh-CN" sz="1200" kern="0" spc="120" baseline="30000" dirty="0">
                  <a:solidFill>
                    <a:srgbClr val="000000">
                      <a:alpha val="100000"/>
                    </a:srgbClr>
                  </a:solidFill>
                  <a:latin typeface="黑体" panose="02010609060101010101" charset="-122"/>
                  <a:ea typeface="黑体" panose="02010609060101010101" charset="-122"/>
                  <a:cs typeface="黑体" panose="02010609060101010101" charset="-122"/>
                </a:rPr>
                <a:t>2</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，年病例数约895万例</a:t>
              </a:r>
              <a:r>
                <a:rPr lang="en-US" altLang="zh-CN" sz="1200" kern="0" spc="120" baseline="30000" dirty="0">
                  <a:solidFill>
                    <a:srgbClr val="000000">
                      <a:alpha val="100000"/>
                    </a:srgbClr>
                  </a:solidFill>
                  <a:latin typeface="黑体" panose="02010609060101010101" charset="-122"/>
                  <a:ea typeface="黑体" panose="02010609060101010101" charset="-122"/>
                  <a:cs typeface="黑体" panose="02010609060101010101" charset="-122"/>
                </a:rPr>
                <a:t>3</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，75%以上儿童3岁前至少患过一次急性中耳炎</a:t>
              </a:r>
              <a:r>
                <a:rPr lang="en-US" altLang="zh-CN" sz="1200" kern="0" spc="120" baseline="30000" dirty="0">
                  <a:solidFill>
                    <a:srgbClr val="000000">
                      <a:alpha val="100000"/>
                    </a:srgbClr>
                  </a:solidFill>
                  <a:latin typeface="黑体" panose="02010609060101010101" charset="-122"/>
                  <a:ea typeface="黑体" panose="02010609060101010101" charset="-122"/>
                  <a:cs typeface="黑体" panose="02010609060101010101" charset="-122"/>
                </a:rPr>
                <a:t>4</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a:t>
              </a:r>
              <a:endParaRPr sz="1200" baseline="26000" dirty="0">
                <a:latin typeface="黑体" panose="02010609060101010101" charset="-122"/>
                <a:ea typeface="黑体" panose="02010609060101010101" charset="-122"/>
                <a:cs typeface="黑体" panose="02010609060101010101" charset="-122"/>
              </a:endParaRPr>
            </a:p>
          </p:txBody>
        </p:sp>
      </p:grpSp>
      <p:grpSp>
        <p:nvGrpSpPr>
          <p:cNvPr id="36" name="group 36"/>
          <p:cNvGrpSpPr/>
          <p:nvPr/>
        </p:nvGrpSpPr>
        <p:grpSpPr>
          <a:xfrm rot="21600000">
            <a:off x="0" y="0"/>
            <a:ext cx="3274159" cy="1465645"/>
            <a:chOff x="0" y="0"/>
            <a:chExt cx="3274159" cy="1465645"/>
          </a:xfrm>
        </p:grpSpPr>
        <p:pic>
          <p:nvPicPr>
            <p:cNvPr id="170" name="picture 170"/>
            <p:cNvPicPr>
              <a:picLocks noChangeAspect="1"/>
            </p:cNvPicPr>
            <p:nvPr/>
          </p:nvPicPr>
          <p:blipFill>
            <a:blip r:embed="rId2"/>
            <a:stretch>
              <a:fillRect/>
            </a:stretch>
          </p:blipFill>
          <p:spPr>
            <a:xfrm rot="21600000">
              <a:off x="0" y="0"/>
              <a:ext cx="3274159" cy="1465645"/>
            </a:xfrm>
            <a:prstGeom prst="rect">
              <a:avLst/>
            </a:prstGeom>
          </p:spPr>
        </p:pic>
        <p:sp>
          <p:nvSpPr>
            <p:cNvPr id="172" name="textbox 172"/>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02000"/>
                </a:lnSpc>
              </a:pPr>
              <a:endParaRPr sz="1000" dirty="0">
                <a:latin typeface="黑体" panose="02010609060101010101" charset="-122"/>
                <a:ea typeface="黑体" panose="02010609060101010101" charset="-122"/>
                <a:cs typeface="Arial" panose="020B0604020202020204"/>
              </a:endParaRPr>
            </a:p>
            <a:p>
              <a:pPr algn="l" rtl="0" eaLnBrk="0">
                <a:lnSpc>
                  <a:spcPct val="102000"/>
                </a:lnSpc>
              </a:pPr>
              <a:endParaRPr sz="1000" dirty="0">
                <a:latin typeface="黑体" panose="02010609060101010101" charset="-122"/>
                <a:ea typeface="黑体" panose="02010609060101010101" charset="-122"/>
                <a:cs typeface="Arial" panose="020B0604020202020204"/>
              </a:endParaRPr>
            </a:p>
            <a:p>
              <a:pPr algn="l" rtl="0" eaLnBrk="0">
                <a:lnSpc>
                  <a:spcPct val="103000"/>
                </a:lnSpc>
              </a:pPr>
              <a:endParaRPr sz="1000" dirty="0">
                <a:latin typeface="黑体" panose="02010609060101010101" charset="-122"/>
                <a:ea typeface="黑体" panose="02010609060101010101" charset="-122"/>
                <a:cs typeface="Arial" panose="020B0604020202020204"/>
              </a:endParaRPr>
            </a:p>
            <a:p>
              <a:pPr marL="455295" algn="l" rtl="0" eaLnBrk="0">
                <a:lnSpc>
                  <a:spcPct val="78000"/>
                </a:lnSpc>
                <a:spcBef>
                  <a:spcPts val="5"/>
                </a:spcBef>
              </a:pPr>
              <a:r>
                <a:rPr sz="1400" b="1" kern="0" spc="-20" dirty="0">
                  <a:solidFill>
                    <a:srgbClr val="FFFFFF">
                      <a:alpha val="100000"/>
                    </a:srgbClr>
                  </a:solidFill>
                  <a:latin typeface="黑体" panose="02010609060101010101" charset="-122"/>
                  <a:ea typeface="黑体" panose="02010609060101010101" charset="-122"/>
                  <a:cs typeface="Arial" panose="020B0604020202020204"/>
                </a:rPr>
                <a:t>2/</a:t>
              </a:r>
              <a:r>
                <a:rPr lang="en-US" sz="1400" b="1" kern="0" spc="-20" dirty="0">
                  <a:solidFill>
                    <a:srgbClr val="FFFFFF">
                      <a:alpha val="100000"/>
                    </a:srgbClr>
                  </a:solidFill>
                  <a:latin typeface="黑体" panose="02010609060101010101" charset="-122"/>
                  <a:ea typeface="黑体" panose="02010609060101010101" charset="-122"/>
                  <a:cs typeface="Arial" panose="020B0604020202020204"/>
                </a:rPr>
                <a:t>3</a:t>
              </a:r>
              <a:endParaRPr lang="en-US" sz="1400" b="1" kern="0" spc="-20" dirty="0">
                <a:solidFill>
                  <a:srgbClr val="FFFFFF">
                    <a:alpha val="100000"/>
                  </a:srgbClr>
                </a:solidFill>
                <a:latin typeface="黑体" panose="02010609060101010101" charset="-122"/>
                <a:ea typeface="黑体" panose="02010609060101010101" charset="-122"/>
                <a:cs typeface="Arial" panose="020B0604020202020204"/>
              </a:endParaRPr>
            </a:p>
          </p:txBody>
        </p:sp>
      </p:grpSp>
      <p:sp>
        <p:nvSpPr>
          <p:cNvPr id="174" name="textbox 174"/>
          <p:cNvSpPr/>
          <p:nvPr/>
        </p:nvSpPr>
        <p:spPr>
          <a:xfrm>
            <a:off x="931265" y="489737"/>
            <a:ext cx="11080750" cy="717550"/>
          </a:xfrm>
          <a:prstGeom prst="rect">
            <a:avLst/>
          </a:prstGeom>
          <a:noFill/>
          <a:ln w="0" cap="flat">
            <a:noFill/>
            <a:prstDash val="solid"/>
            <a:miter lim="0"/>
          </a:ln>
        </p:spPr>
        <p:txBody>
          <a:bodyPr vert="horz" wrap="square" lIns="0" tIns="0" rIns="0" bIns="0"/>
          <a:lstStyle/>
          <a:p>
            <a:pPr algn="l" rtl="0" eaLnBrk="0">
              <a:lnSpc>
                <a:spcPct val="64000"/>
              </a:lnSpc>
            </a:pPr>
            <a:endParaRPr sz="100" dirty="0">
              <a:latin typeface="黑体" panose="02010609060101010101" charset="-122"/>
              <a:ea typeface="黑体" panose="02010609060101010101" charset="-122"/>
              <a:cs typeface="Arial" panose="020B0604020202020204"/>
            </a:endParaRPr>
          </a:p>
          <a:p>
            <a:pPr marL="21590" indent="-8890" algn="l" rtl="0" eaLnBrk="0">
              <a:lnSpc>
                <a:spcPct val="95000"/>
              </a:lnSpc>
            </a:pPr>
            <a:r>
              <a:rPr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儿童是</a:t>
            </a: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社区获得性感染高发易感群体，临床治疗需求缺口突出</a:t>
            </a:r>
            <a:endPar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endParaRPr>
          </a:p>
        </p:txBody>
      </p:sp>
      <p:grpSp>
        <p:nvGrpSpPr>
          <p:cNvPr id="38" name="group 38"/>
          <p:cNvGrpSpPr/>
          <p:nvPr/>
        </p:nvGrpSpPr>
        <p:grpSpPr>
          <a:xfrm rot="21600000">
            <a:off x="1047750" y="2580640"/>
            <a:ext cx="7058025" cy="1497330"/>
            <a:chOff x="0" y="0"/>
            <a:chExt cx="5806727" cy="1309007"/>
          </a:xfrm>
        </p:grpSpPr>
        <p:sp>
          <p:nvSpPr>
            <p:cNvPr id="176" name="rect 176"/>
            <p:cNvSpPr/>
            <p:nvPr/>
          </p:nvSpPr>
          <p:spPr>
            <a:xfrm>
              <a:off x="8601" y="0"/>
              <a:ext cx="5798126" cy="1309007"/>
            </a:xfrm>
            <a:prstGeom prst="rect">
              <a:avLst/>
            </a:prstGeom>
            <a:solidFill>
              <a:srgbClr val="005096">
                <a:alpha val="20000"/>
              </a:srgbClr>
            </a:solidFill>
            <a:ln w="0" cap="flat">
              <a:noFill/>
              <a:prstDash val="solid"/>
              <a:miter lim="0"/>
            </a:ln>
          </p:spPr>
          <p:txBody>
            <a:bodyPr rtlCol="0"/>
            <a:lstStyle/>
            <a:p>
              <a:pPr algn="ctr"/>
              <a:endParaRPr lang="zh-CN" altLang="en-US"/>
            </a:p>
          </p:txBody>
        </p:sp>
        <p:sp>
          <p:nvSpPr>
            <p:cNvPr id="178" name="rect 178"/>
            <p:cNvSpPr/>
            <p:nvPr/>
          </p:nvSpPr>
          <p:spPr>
            <a:xfrm>
              <a:off x="79882" y="27377"/>
              <a:ext cx="5660135" cy="1258824"/>
            </a:xfrm>
            <a:prstGeom prst="rect">
              <a:avLst/>
            </a:prstGeom>
            <a:solidFill>
              <a:srgbClr val="FFFFFF">
                <a:alpha val="100000"/>
              </a:srgbClr>
            </a:solidFill>
            <a:ln w="0" cap="flat">
              <a:noFill/>
              <a:prstDash val="solid"/>
              <a:miter lim="0"/>
            </a:ln>
          </p:spPr>
          <p:txBody>
            <a:bodyPr rtlCol="0"/>
            <a:lstStyle/>
            <a:p>
              <a:pPr algn="ctr"/>
              <a:endParaRPr lang="zh-CN" altLang="en-US">
                <a:latin typeface="黑体" panose="02010609060101010101" charset="-122"/>
                <a:ea typeface="黑体" panose="02010609060101010101" charset="-122"/>
              </a:endParaRPr>
            </a:p>
          </p:txBody>
        </p:sp>
        <p:sp>
          <p:nvSpPr>
            <p:cNvPr id="182" name="textbox 182"/>
            <p:cNvSpPr/>
            <p:nvPr/>
          </p:nvSpPr>
          <p:spPr>
            <a:xfrm>
              <a:off x="98738" y="503507"/>
              <a:ext cx="5632760" cy="782740"/>
            </a:xfrm>
            <a:prstGeom prst="rect">
              <a:avLst/>
            </a:prstGeom>
            <a:noFill/>
            <a:ln w="0" cap="flat">
              <a:noFill/>
              <a:prstDash val="solid"/>
              <a:miter lim="0"/>
            </a:ln>
          </p:spPr>
          <p:txBody>
            <a:bodyPr vert="horz" wrap="square" lIns="0" tIns="0" rIns="0" bIns="0"/>
            <a:lstStyle/>
            <a:p>
              <a:pPr marL="285750" indent="-285750" algn="l" rtl="0" eaLnBrk="0">
                <a:lnSpc>
                  <a:spcPct val="122000"/>
                </a:lnSpc>
                <a:buFont typeface="Arial" panose="020B0604020202020204" pitchFamily="34" charset="0"/>
                <a:buChar char="•"/>
              </a:pPr>
              <a:r>
                <a:rPr lang="zh-CN" altLang="en-US" sz="1200" kern="0" spc="120" dirty="0">
                  <a:solidFill>
                    <a:srgbClr val="000000">
                      <a:alpha val="100000"/>
                    </a:srgbClr>
                  </a:solidFill>
                  <a:latin typeface="黑体" panose="02010609060101010101" charset="-122"/>
                  <a:ea typeface="黑体" panose="02010609060101010101" charset="-122"/>
                  <a:cs typeface="微软雅黑" panose="020B0503020204020204" charset="-122"/>
                  <a:sym typeface="+mn-ea"/>
                </a:rPr>
                <a:t>头孢地尼全面覆盖儿童社区获得性感染常见病原菌，包括革兰阳性菌（如金黄色葡萄球菌、肺炎链球菌、化脓性链球菌）及革兰阴性菌（如流感嗜血杆菌、卡他莫拉菌），但</a:t>
              </a:r>
              <a:r>
                <a:rPr lang="zh-CN" altLang="en-US" sz="1200" b="1"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rPr>
                <a:t>医保目录内无头孢地尼儿童专用剂型</a:t>
              </a:r>
              <a:endParaRPr lang="zh-CN" altLang="en-US" sz="1200" b="1" kern="0" dirty="0">
                <a:solidFill>
                  <a:srgbClr val="FF0000">
                    <a:alpha val="100000"/>
                  </a:srgbClr>
                </a:solidFill>
                <a:latin typeface="黑体" panose="02010609060101010101" charset="-122"/>
                <a:ea typeface="黑体" panose="02010609060101010101" charset="-122"/>
                <a:cs typeface="微软雅黑" panose="020B0503020204020204" charset="-122"/>
                <a:sym typeface="+mn-ea"/>
              </a:endParaRPr>
            </a:p>
            <a:p>
              <a:pPr marL="285750" indent="-285750" algn="l" rtl="0" eaLnBrk="0">
                <a:lnSpc>
                  <a:spcPct val="122000"/>
                </a:lnSpc>
                <a:buFont typeface="Arial" panose="020B0604020202020204" pitchFamily="34" charset="0"/>
                <a:buChar char="•"/>
              </a:pPr>
              <a:endParaRPr lang="zh-CN" altLang="en-US" sz="1200" b="1" kern="0" spc="120" dirty="0">
                <a:solidFill>
                  <a:srgbClr val="FF0000">
                    <a:alpha val="100000"/>
                  </a:srgbClr>
                </a:solidFill>
                <a:latin typeface="黑体" panose="02010609060101010101" charset="-122"/>
                <a:ea typeface="黑体" panose="02010609060101010101" charset="-122"/>
                <a:cs typeface="微软雅黑" panose="020B0503020204020204" charset="-122"/>
                <a:sym typeface="+mn-ea"/>
              </a:endParaRPr>
            </a:p>
          </p:txBody>
        </p:sp>
        <p:pic>
          <p:nvPicPr>
            <p:cNvPr id="180" name="picture 180"/>
            <p:cNvPicPr>
              <a:picLocks noChangeAspect="1"/>
            </p:cNvPicPr>
            <p:nvPr/>
          </p:nvPicPr>
          <p:blipFill>
            <a:blip r:embed="rId3"/>
            <a:stretch>
              <a:fillRect/>
            </a:stretch>
          </p:blipFill>
          <p:spPr>
            <a:xfrm rot="21600000">
              <a:off x="37614" y="98259"/>
              <a:ext cx="2272538" cy="278122"/>
            </a:xfrm>
            <a:prstGeom prst="rect">
              <a:avLst/>
            </a:prstGeom>
          </p:spPr>
        </p:pic>
        <p:pic>
          <p:nvPicPr>
            <p:cNvPr id="184" name="picture 184"/>
            <p:cNvPicPr>
              <a:picLocks noChangeAspect="1"/>
            </p:cNvPicPr>
            <p:nvPr/>
          </p:nvPicPr>
          <p:blipFill>
            <a:blip r:embed="rId4"/>
            <a:stretch>
              <a:fillRect/>
            </a:stretch>
          </p:blipFill>
          <p:spPr>
            <a:xfrm rot="21600000">
              <a:off x="0" y="20840"/>
              <a:ext cx="82295" cy="446277"/>
            </a:xfrm>
            <a:prstGeom prst="rect">
              <a:avLst/>
            </a:prstGeom>
          </p:spPr>
        </p:pic>
      </p:grpSp>
      <p:sp>
        <p:nvSpPr>
          <p:cNvPr id="5" name="文本框 4"/>
          <p:cNvSpPr txBox="1"/>
          <p:nvPr/>
        </p:nvSpPr>
        <p:spPr>
          <a:xfrm>
            <a:off x="1119505" y="2701290"/>
            <a:ext cx="4227830" cy="337185"/>
          </a:xfrm>
          <a:prstGeom prst="rect">
            <a:avLst/>
          </a:prstGeom>
          <a:noFill/>
        </p:spPr>
        <p:txBody>
          <a:bodyPr wrap="square" rtlCol="0" anchor="t">
            <a:spAutoFit/>
          </a:bodyPr>
          <a:p>
            <a:pPr marL="94615" algn="l" rtl="0" eaLnBrk="0">
              <a:lnSpc>
                <a:spcPct val="89000"/>
              </a:lnSpc>
              <a:spcBef>
                <a:spcPts val="5"/>
              </a:spcBef>
              <a:tabLst>
                <a:tab pos="233045" algn="l"/>
              </a:tabLst>
            </a:pPr>
            <a:r>
              <a:rPr lang="zh-CN" altLang="en-US" b="1" kern="0" dirty="0">
                <a:solidFill>
                  <a:srgbClr val="FFFFFF">
                    <a:alpha val="100000"/>
                  </a:srgbClr>
                </a:solidFill>
                <a:latin typeface="黑体" panose="02010609060101010101" charset="-122"/>
                <a:ea typeface="黑体" panose="02010609060101010101" charset="-122"/>
                <a:cs typeface="微软雅黑" panose="020B0503020204020204" charset="-122"/>
                <a:sym typeface="+mn-ea"/>
              </a:rPr>
              <a:t>弥补未满足的治疗需求</a:t>
            </a:r>
            <a:endParaRPr lang="zh-CN" altLang="en-US" b="1" kern="0" dirty="0">
              <a:solidFill>
                <a:srgbClr val="FFFFFF">
                  <a:alpha val="100000"/>
                </a:srgbClr>
              </a:solidFill>
              <a:latin typeface="黑体" panose="02010609060101010101" charset="-122"/>
              <a:ea typeface="黑体" panose="02010609060101010101" charset="-122"/>
              <a:cs typeface="微软雅黑" panose="020B0503020204020204" charset="-122"/>
              <a:sym typeface="+mn-ea"/>
            </a:endParaRPr>
          </a:p>
        </p:txBody>
      </p:sp>
      <p:grpSp>
        <p:nvGrpSpPr>
          <p:cNvPr id="40" name="group 40"/>
          <p:cNvGrpSpPr/>
          <p:nvPr/>
        </p:nvGrpSpPr>
        <p:grpSpPr>
          <a:xfrm rot="21600000">
            <a:off x="1048385" y="1185545"/>
            <a:ext cx="7058025" cy="1139825"/>
            <a:chOff x="0" y="0"/>
            <a:chExt cx="5806727" cy="1101178"/>
          </a:xfrm>
        </p:grpSpPr>
        <p:sp>
          <p:nvSpPr>
            <p:cNvPr id="186" name="rect 186"/>
            <p:cNvSpPr/>
            <p:nvPr/>
          </p:nvSpPr>
          <p:spPr>
            <a:xfrm>
              <a:off x="8601" y="0"/>
              <a:ext cx="5798126" cy="1101178"/>
            </a:xfrm>
            <a:prstGeom prst="rect">
              <a:avLst/>
            </a:prstGeom>
            <a:solidFill>
              <a:srgbClr val="005096">
                <a:alpha val="20000"/>
              </a:srgbClr>
            </a:solidFill>
            <a:ln w="0" cap="flat">
              <a:noFill/>
              <a:prstDash val="solid"/>
              <a:miter lim="0"/>
            </a:ln>
          </p:spPr>
          <p:txBody>
            <a:bodyPr rtlCol="0"/>
            <a:lstStyle/>
            <a:p>
              <a:pPr algn="ctr"/>
              <a:endParaRPr lang="zh-CN" altLang="en-US"/>
            </a:p>
          </p:txBody>
        </p:sp>
        <p:sp>
          <p:nvSpPr>
            <p:cNvPr id="188" name="rect 188"/>
            <p:cNvSpPr/>
            <p:nvPr/>
          </p:nvSpPr>
          <p:spPr>
            <a:xfrm>
              <a:off x="79882" y="25571"/>
              <a:ext cx="5660135" cy="1054607"/>
            </a:xfrm>
            <a:prstGeom prst="rect">
              <a:avLst/>
            </a:prstGeom>
            <a:solidFill>
              <a:srgbClr val="FFFFFF">
                <a:alpha val="100000"/>
              </a:srgbClr>
            </a:solidFill>
            <a:ln w="0" cap="flat">
              <a:noFill/>
              <a:prstDash val="solid"/>
              <a:miter lim="0"/>
            </a:ln>
          </p:spPr>
          <p:txBody>
            <a:bodyPr rtlCol="0"/>
            <a:lstStyle/>
            <a:p>
              <a:pPr algn="ctr"/>
              <a:endParaRPr lang="zh-CN" altLang="en-US"/>
            </a:p>
          </p:txBody>
        </p:sp>
        <p:pic>
          <p:nvPicPr>
            <p:cNvPr id="190" name="picture 190"/>
            <p:cNvPicPr>
              <a:picLocks noChangeAspect="1"/>
            </p:cNvPicPr>
            <p:nvPr/>
          </p:nvPicPr>
          <p:blipFill>
            <a:blip r:embed="rId5"/>
            <a:stretch>
              <a:fillRect/>
            </a:stretch>
          </p:blipFill>
          <p:spPr>
            <a:xfrm rot="21600000">
              <a:off x="35525" y="107971"/>
              <a:ext cx="2132007" cy="344156"/>
            </a:xfrm>
            <a:prstGeom prst="rect">
              <a:avLst/>
            </a:prstGeom>
          </p:spPr>
        </p:pic>
        <p:sp>
          <p:nvSpPr>
            <p:cNvPr id="192" name="textbox 192"/>
            <p:cNvSpPr/>
            <p:nvPr/>
          </p:nvSpPr>
          <p:spPr>
            <a:xfrm>
              <a:off x="72617" y="85272"/>
              <a:ext cx="5611341" cy="826344"/>
            </a:xfrm>
            <a:prstGeom prst="rect">
              <a:avLst/>
            </a:prstGeom>
            <a:noFill/>
            <a:ln w="0" cap="flat">
              <a:noFill/>
              <a:prstDash val="solid"/>
              <a:miter lim="0"/>
            </a:ln>
          </p:spPr>
          <p:txBody>
            <a:bodyPr vert="horz" wrap="square" lIns="0" tIns="0" rIns="0" bIns="0"/>
            <a:lstStyle/>
            <a:p>
              <a:pPr algn="l" rtl="0" eaLnBrk="0">
                <a:lnSpc>
                  <a:spcPct val="107000"/>
                </a:lnSpc>
              </a:pPr>
              <a:endParaRPr sz="800" dirty="0">
                <a:latin typeface="黑体" panose="02010609060101010101" charset="-122"/>
                <a:ea typeface="黑体" panose="02010609060101010101" charset="-122"/>
                <a:cs typeface="黑体" panose="02010609060101010101" charset="-122"/>
              </a:endParaRPr>
            </a:p>
            <a:p>
              <a:pPr marL="94615" algn="l" rtl="0" eaLnBrk="0">
                <a:lnSpc>
                  <a:spcPct val="89000"/>
                </a:lnSpc>
                <a:spcBef>
                  <a:spcPts val="0"/>
                </a:spcBef>
                <a:tabLst>
                  <a:tab pos="298450" algn="l"/>
                </a:tabLst>
              </a:pPr>
              <a:r>
                <a:rPr lang="zh-CN" altLang="en-US" sz="1600" b="1" kern="0" spc="0" dirty="0">
                  <a:solidFill>
                    <a:srgbClr val="FFFFFF">
                      <a:alpha val="100000"/>
                    </a:srgbClr>
                  </a:solidFill>
                  <a:latin typeface="黑体" panose="02010609060101010101" charset="-122"/>
                  <a:ea typeface="黑体" panose="02010609060101010101" charset="-122"/>
                  <a:cs typeface="黑体" panose="02010609060101010101" charset="-122"/>
                </a:rPr>
                <a:t>所治疗疾病基本情况</a:t>
              </a:r>
              <a:endParaRPr lang="zh-CN" altLang="en-US" sz="1600" b="1" kern="0" spc="0" dirty="0">
                <a:solidFill>
                  <a:srgbClr val="FFFFFF">
                    <a:alpha val="100000"/>
                  </a:srgbClr>
                </a:solidFill>
                <a:latin typeface="黑体" panose="02010609060101010101" charset="-122"/>
                <a:ea typeface="黑体" panose="02010609060101010101" charset="-122"/>
                <a:cs typeface="黑体" panose="02010609060101010101" charset="-122"/>
              </a:endParaRPr>
            </a:p>
            <a:p>
              <a:pPr algn="l" rtl="0" eaLnBrk="0">
                <a:lnSpc>
                  <a:spcPct val="108000"/>
                </a:lnSpc>
              </a:pPr>
              <a:endParaRPr sz="500" dirty="0">
                <a:latin typeface="黑体" panose="02010609060101010101" charset="-122"/>
                <a:ea typeface="黑体" panose="02010609060101010101" charset="-122"/>
                <a:cs typeface="黑体" panose="02010609060101010101" charset="-122"/>
              </a:endParaRPr>
            </a:p>
            <a:p>
              <a:pPr indent="0" algn="l" rtl="0" eaLnBrk="0">
                <a:lnSpc>
                  <a:spcPct val="112000"/>
                </a:lnSpc>
                <a:spcBef>
                  <a:spcPts val="5"/>
                </a:spcBef>
                <a:buClrTx/>
                <a:buSzTx/>
                <a:buFont typeface="Arial" panose="020B0604020202020204" pitchFamily="34" charset="0"/>
                <a:buNone/>
              </a:pP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   儿童是社区获得性感染最易感人群（</a:t>
              </a:r>
              <a:r>
                <a:rPr lang="en-US" altLang="zh-CN" sz="1200" kern="0" spc="120" dirty="0">
                  <a:solidFill>
                    <a:srgbClr val="000000">
                      <a:alpha val="100000"/>
                    </a:srgbClr>
                  </a:solidFill>
                  <a:latin typeface="黑体" panose="02010609060101010101" charset="-122"/>
                  <a:ea typeface="黑体" panose="02010609060101010101" charset="-122"/>
                  <a:cs typeface="黑体" panose="02010609060101010101" charset="-122"/>
                </a:rPr>
                <a:t>WHO：</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肺炎为全球儿童首要感染性死因</a:t>
              </a:r>
              <a:r>
                <a:rPr lang="en-US" altLang="zh-CN" sz="1200" kern="0" spc="120" baseline="30000" dirty="0">
                  <a:solidFill>
                    <a:srgbClr val="000000">
                      <a:alpha val="100000"/>
                    </a:srgbClr>
                  </a:solidFill>
                  <a:latin typeface="黑体" panose="02010609060101010101" charset="-122"/>
                  <a:ea typeface="黑体" panose="02010609060101010101" charset="-122"/>
                  <a:cs typeface="黑体" panose="02010609060101010101" charset="-122"/>
                </a:rPr>
                <a:t>1</a:t>
              </a:r>
              <a:r>
                <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rPr>
                <a:t>）。头孢地尼敏感菌所致儿童常见社区感染包括：咽喉炎、扁桃体炎、急性中耳炎、肺炎等。</a:t>
              </a:r>
              <a:endParaRPr lang="zh-CN" altLang="en-US" sz="1200" kern="0" spc="120" dirty="0">
                <a:solidFill>
                  <a:srgbClr val="000000">
                    <a:alpha val="100000"/>
                  </a:srgbClr>
                </a:solidFill>
                <a:latin typeface="黑体" panose="02010609060101010101" charset="-122"/>
                <a:ea typeface="黑体" panose="02010609060101010101" charset="-122"/>
                <a:cs typeface="黑体" panose="02010609060101010101" charset="-122"/>
              </a:endParaRPr>
            </a:p>
          </p:txBody>
        </p:sp>
        <p:pic>
          <p:nvPicPr>
            <p:cNvPr id="194" name="picture 194"/>
            <p:cNvPicPr>
              <a:picLocks noChangeAspect="1"/>
            </p:cNvPicPr>
            <p:nvPr/>
          </p:nvPicPr>
          <p:blipFill>
            <a:blip r:embed="rId6"/>
            <a:stretch>
              <a:fillRect/>
            </a:stretch>
          </p:blipFill>
          <p:spPr>
            <a:xfrm rot="21600000">
              <a:off x="0" y="42589"/>
              <a:ext cx="82295" cy="446278"/>
            </a:xfrm>
            <a:prstGeom prst="rect">
              <a:avLst/>
            </a:prstGeom>
          </p:spPr>
        </p:pic>
      </p:grpSp>
      <p:grpSp>
        <p:nvGrpSpPr>
          <p:cNvPr id="3" name="组合 2"/>
          <p:cNvGrpSpPr/>
          <p:nvPr/>
        </p:nvGrpSpPr>
        <p:grpSpPr>
          <a:xfrm>
            <a:off x="194310" y="1207770"/>
            <a:ext cx="726440" cy="4783455"/>
            <a:chOff x="1044" y="2338"/>
            <a:chExt cx="1456" cy="7144"/>
          </a:xfrm>
        </p:grpSpPr>
        <p:pic>
          <p:nvPicPr>
            <p:cNvPr id="196" name="picture 196"/>
            <p:cNvPicPr>
              <a:picLocks noChangeAspect="1"/>
            </p:cNvPicPr>
            <p:nvPr/>
          </p:nvPicPr>
          <p:blipFill>
            <a:blip r:embed="rId7"/>
            <a:stretch>
              <a:fillRect/>
            </a:stretch>
          </p:blipFill>
          <p:spPr>
            <a:xfrm rot="21600000">
              <a:off x="1044" y="2338"/>
              <a:ext cx="1375" cy="7145"/>
            </a:xfrm>
            <a:prstGeom prst="rect">
              <a:avLst/>
            </a:prstGeom>
          </p:spPr>
        </p:pic>
        <p:pic>
          <p:nvPicPr>
            <p:cNvPr id="216" name="picture 216"/>
            <p:cNvPicPr>
              <a:picLocks noChangeAspect="1"/>
            </p:cNvPicPr>
            <p:nvPr/>
          </p:nvPicPr>
          <p:blipFill>
            <a:blip r:embed="rId8"/>
            <a:stretch>
              <a:fillRect/>
            </a:stretch>
          </p:blipFill>
          <p:spPr>
            <a:xfrm rot="21600000">
              <a:off x="1044" y="5235"/>
              <a:ext cx="1457" cy="902"/>
            </a:xfrm>
            <a:prstGeom prst="rect">
              <a:avLst/>
            </a:prstGeom>
          </p:spPr>
        </p:pic>
        <p:pic>
          <p:nvPicPr>
            <p:cNvPr id="218" name="picture 218"/>
            <p:cNvPicPr>
              <a:picLocks noChangeAspect="1"/>
            </p:cNvPicPr>
            <p:nvPr/>
          </p:nvPicPr>
          <p:blipFill>
            <a:blip r:embed="rId9"/>
            <a:stretch>
              <a:fillRect/>
            </a:stretch>
          </p:blipFill>
          <p:spPr>
            <a:xfrm rot="21600000">
              <a:off x="1044" y="8183"/>
              <a:ext cx="1387" cy="797"/>
            </a:xfrm>
            <a:prstGeom prst="rect">
              <a:avLst/>
            </a:prstGeom>
          </p:spPr>
        </p:pic>
      </p:grpSp>
      <p:sp>
        <p:nvSpPr>
          <p:cNvPr id="224" name="textbox 224"/>
          <p:cNvSpPr/>
          <p:nvPr/>
        </p:nvSpPr>
        <p:spPr>
          <a:xfrm>
            <a:off x="194573" y="170561"/>
            <a:ext cx="737234" cy="21590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endParaRPr sz="14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4864" y="197"/>
            <a:ext cx="1389482" cy="556701"/>
          </a:xfrm>
          <a:prstGeom prst="rect">
            <a:avLst/>
          </a:prstGeom>
        </p:spPr>
      </p:pic>
      <p:sp>
        <p:nvSpPr>
          <p:cNvPr id="4" name="文本框 3"/>
          <p:cNvSpPr txBox="1"/>
          <p:nvPr/>
        </p:nvSpPr>
        <p:spPr>
          <a:xfrm>
            <a:off x="1165225" y="4457065"/>
            <a:ext cx="3688715" cy="302895"/>
          </a:xfrm>
          <a:prstGeom prst="rect">
            <a:avLst/>
          </a:prstGeom>
          <a:noFill/>
        </p:spPr>
        <p:txBody>
          <a:bodyPr wrap="square" rtlCol="0">
            <a:noAutofit/>
          </a:bodyPr>
          <a:p>
            <a:r>
              <a:rPr lang="zh-CN" altLang="en-US" b="1" kern="0" spc="-10" dirty="0">
                <a:solidFill>
                  <a:srgbClr val="FFFFFF">
                    <a:alpha val="100000"/>
                  </a:srgbClr>
                </a:solidFill>
                <a:latin typeface="黑体" panose="02010609060101010101" charset="-122"/>
                <a:ea typeface="黑体" panose="02010609060101010101" charset="-122"/>
                <a:cs typeface="微软雅黑" panose="020B0503020204020204" charset="-122"/>
                <a:sym typeface="+mn-ea"/>
              </a:rPr>
              <a:t>大陆地区发病率、年发病患者总数</a:t>
            </a:r>
            <a:endParaRPr lang="zh-CN" altLang="en-US">
              <a:latin typeface="黑体" panose="02010609060101010101" charset="-122"/>
              <a:ea typeface="黑体" panose="02010609060101010101" charset="-122"/>
            </a:endParaRPr>
          </a:p>
        </p:txBody>
      </p:sp>
      <p:sp>
        <p:nvSpPr>
          <p:cNvPr id="128" name="textbox 128"/>
          <p:cNvSpPr/>
          <p:nvPr/>
        </p:nvSpPr>
        <p:spPr>
          <a:xfrm>
            <a:off x="1466850" y="6663055"/>
            <a:ext cx="10428605" cy="194945"/>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20320" algn="l" rtl="0" eaLnBrk="0">
              <a:lnSpc>
                <a:spcPct val="75000"/>
              </a:lnSpc>
            </a:pPr>
            <a:r>
              <a:rPr sz="800" kern="0" spc="0" dirty="0">
                <a:solidFill>
                  <a:srgbClr val="7F7F7F">
                    <a:alpha val="100000"/>
                  </a:srgbClr>
                </a:solidFill>
                <a:latin typeface="Arial" panose="020B0604020202020204"/>
                <a:ea typeface="Arial" panose="020B0604020202020204"/>
                <a:cs typeface="Arial" panose="020B0604020202020204"/>
              </a:rPr>
              <a:t>1.</a:t>
            </a:r>
            <a:r>
              <a:rPr lang="en-US" sz="800" kern="0" spc="0" dirty="0">
                <a:solidFill>
                  <a:srgbClr val="7F7F7F">
                    <a:alpha val="100000"/>
                  </a:srgbClr>
                </a:solidFill>
                <a:latin typeface="Arial" panose="020B0604020202020204"/>
                <a:ea typeface="Arial" panose="020B0604020202020204"/>
                <a:cs typeface="Arial" panose="020B0604020202020204"/>
              </a:rPr>
              <a:t> WHO. </a:t>
            </a:r>
            <a:r>
              <a:rPr lang="en-US" altLang="zh-CN" sz="800" kern="0" spc="0" dirty="0">
                <a:solidFill>
                  <a:srgbClr val="7F7F7F">
                    <a:alpha val="100000"/>
                  </a:srgbClr>
                </a:solidFill>
                <a:latin typeface="Arial" panose="020B0604020202020204"/>
                <a:ea typeface="Arial" panose="020B0604020202020204"/>
                <a:cs typeface="Arial" panose="020B0604020202020204"/>
              </a:rPr>
              <a:t>Pneumonia in children. 11 November 2022.         2 </a:t>
            </a:r>
            <a:r>
              <a:rPr lang="zh-CN" altLang="en-US" sz="800" kern="0" spc="0" dirty="0">
                <a:solidFill>
                  <a:srgbClr val="7F7F7F">
                    <a:alpha val="100000"/>
                  </a:srgbClr>
                </a:solidFill>
                <a:latin typeface="Arial" panose="020B0604020202020204"/>
                <a:ea typeface="Arial" panose="020B0604020202020204"/>
                <a:cs typeface="Arial" panose="020B0604020202020204"/>
              </a:rPr>
              <a:t>中国中耳炎诊疗指南2025版</a:t>
            </a:r>
            <a:endParaRPr lang="zh-CN" altLang="en-US" sz="800" kern="0" spc="0" dirty="0">
              <a:solidFill>
                <a:srgbClr val="7F7F7F">
                  <a:alpha val="100000"/>
                </a:srgbClr>
              </a:solidFill>
              <a:latin typeface="Arial" panose="020B0604020202020204"/>
              <a:ea typeface="Arial" panose="020B0604020202020204"/>
              <a:cs typeface="Arial" panose="020B0604020202020204"/>
            </a:endParaRPr>
          </a:p>
          <a:p>
            <a:pPr marL="20320" algn="l" rtl="0" eaLnBrk="0">
              <a:lnSpc>
                <a:spcPct val="75000"/>
              </a:lnSpc>
            </a:pPr>
            <a:r>
              <a:rPr lang="en-US" altLang="zh-CN" sz="800" kern="0" spc="0" dirty="0">
                <a:solidFill>
                  <a:srgbClr val="7F7F7F">
                    <a:alpha val="100000"/>
                  </a:srgbClr>
                </a:solidFill>
                <a:latin typeface="Arial" panose="020B0604020202020204"/>
                <a:ea typeface="Arial" panose="020B0604020202020204"/>
                <a:cs typeface="Arial" panose="020B0604020202020204"/>
              </a:rPr>
              <a:t>3  Pediatr Infect Dis J. 2024 May 1;43(5):403-409.             4  China CDC Weekly, 2025, 7(9): 293-297.</a:t>
            </a:r>
            <a:endParaRPr lang="en-US" altLang="zh-CN" sz="800" kern="0" spc="0" dirty="0">
              <a:solidFill>
                <a:srgbClr val="7F7F7F">
                  <a:alpha val="100000"/>
                </a:srgbClr>
              </a:solidFill>
              <a:latin typeface="Arial" panose="020B0604020202020204"/>
              <a:ea typeface="Arial" panose="020B0604020202020204"/>
              <a:cs typeface="Arial" panose="020B0604020202020204"/>
            </a:endParaRPr>
          </a:p>
        </p:txBody>
      </p:sp>
      <p:sp>
        <p:nvSpPr>
          <p:cNvPr id="7" name="文本框 6"/>
          <p:cNvSpPr txBox="1"/>
          <p:nvPr/>
        </p:nvSpPr>
        <p:spPr>
          <a:xfrm>
            <a:off x="8385175" y="1261110"/>
            <a:ext cx="3655695" cy="4667885"/>
          </a:xfrm>
          <a:prstGeom prst="rect">
            <a:avLst/>
          </a:prstGeom>
          <a:noFill/>
          <a:ln>
            <a:solidFill>
              <a:srgbClr val="005096"/>
            </a:solidFill>
          </a:ln>
        </p:spPr>
        <p:txBody>
          <a:bodyPr wrap="square" rtlCol="0">
            <a:spAutoFit/>
          </a:bodyPr>
          <a:p>
            <a:pPr algn="l" eaLnBrk="0">
              <a:lnSpc>
                <a:spcPct val="115000"/>
              </a:lnSpc>
            </a:pPr>
            <a:r>
              <a:rPr b="1" kern="0" spc="-50" dirty="0">
                <a:solidFill>
                  <a:schemeClr val="tx1">
                    <a:alpha val="100000"/>
                  </a:schemeClr>
                </a:solidFill>
                <a:latin typeface="黑体" panose="02010609060101010101" charset="-122"/>
                <a:ea typeface="黑体" panose="02010609060101010101" charset="-122"/>
                <a:cs typeface="黑体" panose="02010609060101010101" charset="-122"/>
                <a:sym typeface="+mn-ea"/>
              </a:rPr>
              <a:t>参照药品建议：</a:t>
            </a:r>
            <a:r>
              <a:rPr lang="zh-CN" b="1" kern="0" spc="-50" dirty="0">
                <a:solidFill>
                  <a:srgbClr val="055398">
                    <a:alpha val="100000"/>
                  </a:srgbClr>
                </a:solidFill>
                <a:latin typeface="黑体" panose="02010609060101010101" charset="-122"/>
                <a:ea typeface="黑体" panose="02010609060101010101" charset="-122"/>
                <a:cs typeface="黑体" panose="02010609060101010101" charset="-122"/>
                <a:sym typeface="+mn-ea"/>
              </a:rPr>
              <a:t>盐酸头孢卡品酯颗粒</a:t>
            </a:r>
            <a:endParaRPr sz="1000" dirty="0">
              <a:solidFill>
                <a:srgbClr val="055398"/>
              </a:solidFill>
              <a:latin typeface="黑体" panose="02010609060101010101" charset="-122"/>
              <a:ea typeface="黑体" panose="02010609060101010101" charset="-122"/>
              <a:cs typeface="黑体" panose="02010609060101010101" charset="-122"/>
            </a:endParaRPr>
          </a:p>
          <a:p>
            <a:pPr marL="107950" algn="l" eaLnBrk="0">
              <a:lnSpc>
                <a:spcPct val="94000"/>
              </a:lnSpc>
              <a:spcBef>
                <a:spcPts val="455"/>
              </a:spcBef>
            </a:pPr>
            <a:r>
              <a:rPr sz="15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rPr>
              <a:t>参照药品选择理由：</a:t>
            </a:r>
            <a:endParaRPr sz="1500" dirty="0">
              <a:latin typeface="黑体" panose="02010609060101010101" charset="-122"/>
              <a:ea typeface="黑体" panose="02010609060101010101" charset="-122"/>
              <a:cs typeface="黑体" panose="02010609060101010101" charset="-122"/>
            </a:endParaRPr>
          </a:p>
          <a:p>
            <a:pPr marL="394335" indent="-276225" algn="l" eaLnBrk="0">
              <a:lnSpc>
                <a:spcPct val="123000"/>
              </a:lnSpc>
              <a:spcBef>
                <a:spcPts val="260"/>
              </a:spcBef>
            </a:pPr>
            <a:r>
              <a:rPr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 </a:t>
            </a:r>
            <a:r>
              <a:rPr lang="zh-CN" b="1"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同类别可比</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rPr>
              <a:t> </a:t>
            </a:r>
            <a:r>
              <a:rPr sz="15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rPr>
              <a:t>：</a:t>
            </a:r>
            <a:r>
              <a:rPr lang="zh-CN" altLang="en-US" sz="15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rPr>
              <a:t>头孢卡品酯与头孢地尼同属第三代口服头孢菌素类药物，药理作用和作用机制高度一致，具有科学的参照可比性</a:t>
            </a:r>
            <a:endParaRPr lang="zh-CN" altLang="en-US" sz="15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pPr marL="394335" indent="-276225" algn="l" eaLnBrk="0">
              <a:lnSpc>
                <a:spcPct val="123000"/>
              </a:lnSpc>
              <a:spcBef>
                <a:spcPts val="260"/>
              </a:spcBef>
            </a:pPr>
            <a:r>
              <a:rPr kern="0" spc="20" dirty="0">
                <a:solidFill>
                  <a:srgbClr val="FB8403">
                    <a:alpha val="100000"/>
                  </a:srgbClr>
                </a:solidFill>
                <a:latin typeface="黑体" panose="02010609060101010101" charset="-122"/>
                <a:ea typeface="黑体" panose="02010609060101010101" charset="-122"/>
                <a:cs typeface="黑体" panose="02010609060101010101" charset="-122"/>
                <a:sym typeface="+mn-ea"/>
              </a:rPr>
              <a:t>• </a:t>
            </a:r>
            <a:r>
              <a:rPr b="1" kern="0" spc="20" dirty="0">
                <a:solidFill>
                  <a:srgbClr val="FB8403">
                    <a:alpha val="100000"/>
                  </a:srgbClr>
                </a:solidFill>
                <a:latin typeface="黑体" panose="02010609060101010101" charset="-122"/>
                <a:ea typeface="黑体" panose="02010609060101010101" charset="-122"/>
                <a:cs typeface="黑体" panose="02010609060101010101" charset="-122"/>
                <a:sym typeface="+mn-ea"/>
              </a:rPr>
              <a:t>适应症重合度高</a:t>
            </a:r>
            <a:r>
              <a:rPr sz="15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a:t>
            </a:r>
            <a:r>
              <a:rPr lang="zh-CN" altLang="en-US" sz="15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均可用于治疗敏感菌引起的咽炎、扁桃体炎、中耳炎、社区获得性肺炎等常见儿童呼吸系统感染</a:t>
            </a:r>
            <a:endParaRPr lang="zh-CN" altLang="en-US" sz="1500" kern="0" spc="20" dirty="0">
              <a:solidFill>
                <a:srgbClr val="000000">
                  <a:alpha val="100000"/>
                </a:srgbClr>
              </a:solidFill>
              <a:latin typeface="黑体" panose="02010609060101010101" charset="-122"/>
              <a:ea typeface="黑体" panose="02010609060101010101" charset="-122"/>
              <a:cs typeface="黑体" panose="02010609060101010101" charset="-122"/>
            </a:endParaRPr>
          </a:p>
          <a:p>
            <a:pPr marL="394335" indent="-276225" algn="l" eaLnBrk="0">
              <a:lnSpc>
                <a:spcPct val="123000"/>
              </a:lnSpc>
              <a:spcBef>
                <a:spcPts val="260"/>
              </a:spcBef>
            </a:pPr>
            <a:r>
              <a:rPr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 </a:t>
            </a:r>
            <a:r>
              <a:rPr b="1"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剂型优势</a:t>
            </a:r>
            <a:r>
              <a:rPr lang="zh-CN" b="1"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相似</a:t>
            </a:r>
            <a:r>
              <a:rPr sz="15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rPr>
              <a:t>：均</a:t>
            </a:r>
            <a:r>
              <a:rPr lang="zh-CN" sz="15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rPr>
              <a:t>为儿童适用剂型，</a:t>
            </a:r>
            <a:r>
              <a:rPr sz="15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rPr>
              <a:t>服用方便，吸收快，用药依从</a:t>
            </a:r>
            <a:r>
              <a:rPr sz="15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rPr>
              <a:t>性好</a:t>
            </a:r>
            <a:endParaRPr sz="1500" dirty="0">
              <a:latin typeface="黑体" panose="02010609060101010101" charset="-122"/>
              <a:ea typeface="黑体" panose="02010609060101010101" charset="-122"/>
              <a:cs typeface="黑体" panose="02010609060101010101" charset="-122"/>
            </a:endParaRPr>
          </a:p>
          <a:p>
            <a:r>
              <a:rPr lang="en-US"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 </a:t>
            </a:r>
            <a:r>
              <a:rPr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 </a:t>
            </a:r>
            <a:r>
              <a:rPr lang="zh-CN" b="1"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rPr>
              <a:t>医保谈判乙类</a:t>
            </a:r>
            <a:endParaRPr lang="zh-CN" b="1" kern="0" spc="40" dirty="0">
              <a:solidFill>
                <a:srgbClr val="FB8403">
                  <a:alpha val="100000"/>
                </a:srgbClr>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 name="table 232"/>
          <p:cNvGraphicFramePr>
            <a:graphicFrameLocks noGrp="1"/>
          </p:cNvGraphicFramePr>
          <p:nvPr>
            <p:custDataLst>
              <p:tags r:id="rId1"/>
            </p:custDataLst>
          </p:nvPr>
        </p:nvGraphicFramePr>
        <p:xfrm>
          <a:off x="3741420" y="3726815"/>
          <a:ext cx="3538855" cy="2771140"/>
        </p:xfrm>
        <a:graphic>
          <a:graphicData uri="http://schemas.openxmlformats.org/drawingml/2006/table">
            <a:tbl>
              <a:tblPr/>
              <a:tblGrid>
                <a:gridCol w="3538855"/>
              </a:tblGrid>
              <a:tr h="2771140">
                <a:tc>
                  <a:txBody>
                    <a:bodyPr/>
                    <a:lstStyle/>
                    <a:p>
                      <a:pPr algn="l" rtl="0" eaLnBrk="0">
                        <a:lnSpc>
                          <a:spcPct val="100000"/>
                        </a:lnSpc>
                      </a:pPr>
                      <a:r>
                        <a:rPr lang="en-US" altLang="zh-CN" sz="1200" b="1" dirty="0">
                          <a:solidFill>
                            <a:srgbClr val="005096"/>
                          </a:solidFill>
                          <a:latin typeface="微软雅黑" panose="020B0503020204020204" charset="-122"/>
                          <a:ea typeface="微软雅黑" panose="020B0503020204020204" charset="-122"/>
                          <a:cs typeface="Arial" panose="020B0604020202020204"/>
                        </a:rPr>
                        <a:t>   </a:t>
                      </a:r>
                      <a:endParaRPr lang="zh-CN" sz="1200" b="1" dirty="0">
                        <a:solidFill>
                          <a:srgbClr val="ED7D31"/>
                        </a:solidFill>
                        <a:latin typeface="微软雅黑" panose="020B0503020204020204" charset="-122"/>
                        <a:ea typeface="微软雅黑" panose="020B0503020204020204" charset="-122"/>
                        <a:cs typeface="Arial" panose="020B0604020202020204"/>
                      </a:endParaRPr>
                    </a:p>
                  </a:txBody>
                  <a:tcPr marL="0" marR="0" marT="0" marB="0" vert="horz">
                    <a:lnL w="9525" cap="flat" cmpd="sng" algn="ctr">
                      <a:solidFill>
                        <a:srgbClr val="005096"/>
                      </a:solidFill>
                      <a:prstDash val="solid"/>
                      <a:round/>
                      <a:headEnd type="none" w="med" len="med"/>
                      <a:tailEnd type="none" w="med" len="med"/>
                    </a:lnL>
                    <a:lnR w="9525" cap="flat" cmpd="sng" algn="ctr">
                      <a:solidFill>
                        <a:srgbClr val="005096"/>
                      </a:solidFill>
                      <a:prstDash val="solid"/>
                      <a:round/>
                      <a:headEnd type="none" w="med" len="med"/>
                      <a:tailEnd type="none" w="med" len="med"/>
                    </a:lnR>
                    <a:lnT w="9525" cap="flat" cmpd="sng" algn="ctr">
                      <a:solidFill>
                        <a:srgbClr val="005096"/>
                      </a:solidFill>
                      <a:prstDash val="solid"/>
                      <a:round/>
                      <a:headEnd type="none" w="med" len="med"/>
                      <a:tailEnd type="none" w="med" len="med"/>
                    </a:lnT>
                    <a:lnB w="9525" cap="flat" cmpd="sng" algn="ctr">
                      <a:solidFill>
                        <a:srgbClr val="005096"/>
                      </a:solidFill>
                      <a:prstDash val="solid"/>
                      <a:round/>
                      <a:headEnd type="none" w="med" len="med"/>
                      <a:tailEnd type="none" w="med" len="med"/>
                    </a:lnB>
                  </a:tcPr>
                </a:tc>
              </a:tr>
            </a:tbl>
          </a:graphicData>
        </a:graphic>
      </p:graphicFrame>
      <p:grpSp>
        <p:nvGrpSpPr>
          <p:cNvPr id="30" name="组合 29"/>
          <p:cNvGrpSpPr/>
          <p:nvPr/>
        </p:nvGrpSpPr>
        <p:grpSpPr>
          <a:xfrm>
            <a:off x="4072926" y="1466215"/>
            <a:ext cx="7949486" cy="5031105"/>
            <a:chOff x="6408" y="2309"/>
            <a:chExt cx="12195" cy="7922"/>
          </a:xfrm>
        </p:grpSpPr>
        <p:grpSp>
          <p:nvGrpSpPr>
            <p:cNvPr id="18" name="组合 17"/>
            <p:cNvGrpSpPr/>
            <p:nvPr/>
          </p:nvGrpSpPr>
          <p:grpSpPr>
            <a:xfrm>
              <a:off x="6408" y="2309"/>
              <a:ext cx="12195" cy="7922"/>
              <a:chOff x="-4287" y="2309"/>
              <a:chExt cx="13430" cy="7922"/>
            </a:xfrm>
          </p:grpSpPr>
          <p:sp>
            <p:nvSpPr>
              <p:cNvPr id="4" name="矩形: 圆角 34"/>
              <p:cNvSpPr/>
              <p:nvPr/>
            </p:nvSpPr>
            <p:spPr>
              <a:xfrm>
                <a:off x="1590" y="2309"/>
                <a:ext cx="7552" cy="7922"/>
              </a:xfrm>
              <a:prstGeom prst="roundRect">
                <a:avLst>
                  <a:gd name="adj" fmla="val 4819"/>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10" name="组合 9"/>
              <p:cNvGrpSpPr/>
              <p:nvPr/>
            </p:nvGrpSpPr>
            <p:grpSpPr>
              <a:xfrm>
                <a:off x="-4287" y="3110"/>
                <a:ext cx="13430" cy="7073"/>
                <a:chOff x="-4287" y="3110"/>
                <a:chExt cx="13430" cy="7073"/>
              </a:xfrm>
            </p:grpSpPr>
            <p:grpSp>
              <p:nvGrpSpPr>
                <p:cNvPr id="9" name="组合 8"/>
                <p:cNvGrpSpPr/>
                <p:nvPr/>
              </p:nvGrpSpPr>
              <p:grpSpPr>
                <a:xfrm>
                  <a:off x="-4287" y="3238"/>
                  <a:ext cx="13408" cy="6945"/>
                  <a:chOff x="-4287" y="3238"/>
                  <a:chExt cx="13408" cy="6945"/>
                </a:xfrm>
              </p:grpSpPr>
              <p:pic>
                <p:nvPicPr>
                  <p:cNvPr id="31" name="图片 30"/>
                  <p:cNvPicPr>
                    <a:picLocks noChangeAspect="1"/>
                  </p:cNvPicPr>
                  <p:nvPr/>
                </p:nvPicPr>
                <p:blipFill>
                  <a:blip r:embed="rId2"/>
                  <a:stretch>
                    <a:fillRect/>
                  </a:stretch>
                </p:blipFill>
                <p:spPr>
                  <a:xfrm>
                    <a:off x="-4287" y="8299"/>
                    <a:ext cx="4811" cy="1884"/>
                  </a:xfrm>
                  <a:prstGeom prst="rect">
                    <a:avLst/>
                  </a:prstGeom>
                  <a:solidFill>
                    <a:schemeClr val="bg1"/>
                  </a:solidFill>
                  <a:ln>
                    <a:noFill/>
                  </a:ln>
                  <a:effectLst/>
                </p:spPr>
              </p:pic>
              <p:sp>
                <p:nvSpPr>
                  <p:cNvPr id="5" name="矩形 4"/>
                  <p:cNvSpPr/>
                  <p:nvPr/>
                </p:nvSpPr>
                <p:spPr>
                  <a:xfrm>
                    <a:off x="2597" y="3238"/>
                    <a:ext cx="6524" cy="1776"/>
                  </a:xfrm>
                  <a:prstGeom prst="rect">
                    <a:avLst/>
                  </a:prstGeom>
                </p:spPr>
                <p:txBody>
                  <a:bodyPr wrap="square">
                    <a:noAutofit/>
                  </a:bodyPr>
                  <a:lstStyle/>
                  <a:p>
                    <a:pPr marL="179705" indent="-179705">
                      <a:lnSpc>
                        <a:spcPct val="110000"/>
                      </a:lnSpc>
                      <a:spcAft>
                        <a:spcPts val="300"/>
                      </a:spcAft>
                      <a:buFont typeface="Arial" panose="020B0604020202020204" pitchFamily="34" charset="0"/>
                      <a:buChar char="•"/>
                    </a:pPr>
                    <a:r>
                      <a:rPr lang="zh-CN" altLang="zh-CN" sz="1500" dirty="0">
                        <a:solidFill>
                          <a:srgbClr val="000000"/>
                        </a:solidFill>
                        <a:latin typeface="黑体" panose="02010609060101010101" charset="-122"/>
                        <a:ea typeface="黑体" panose="02010609060101010101" charset="-122"/>
                        <a:cs typeface="黑体" panose="02010609060101010101" charset="-122"/>
                        <a:sym typeface="+mn-ea"/>
                      </a:rPr>
                      <a:t>儿童味蕾更敏感，口感不佳影响依从性；依从性影响服药剂量不准确</a:t>
                    </a:r>
                    <a:r>
                      <a:rPr lang="zh-CN" altLang="en-US" sz="1500" dirty="0">
                        <a:solidFill>
                          <a:srgbClr val="000000"/>
                        </a:solidFill>
                        <a:latin typeface="黑体" panose="02010609060101010101" charset="-122"/>
                        <a:ea typeface="黑体" panose="02010609060101010101" charset="-122"/>
                        <a:cs typeface="黑体" panose="02010609060101010101" charset="-122"/>
                        <a:sym typeface="+mn-ea"/>
                      </a:rPr>
                      <a:t>——</a:t>
                    </a:r>
                    <a:r>
                      <a:rPr lang="zh-CN" altLang="en-US" sz="1500" b="1" dirty="0">
                        <a:solidFill>
                          <a:srgbClr val="005096"/>
                        </a:solidFill>
                        <a:latin typeface="黑体" panose="02010609060101010101" charset="-122"/>
                        <a:ea typeface="黑体" panose="02010609060101010101" charset="-122"/>
                        <a:cs typeface="黑体" panose="02010609060101010101" charset="-122"/>
                        <a:sym typeface="+mn-ea"/>
                      </a:rPr>
                      <a:t>剂量不足无法有效清除病原菌，并且</a:t>
                    </a:r>
                    <a:r>
                      <a:rPr lang="zh-CN" altLang="en-US" sz="1500" b="1" dirty="0">
                        <a:solidFill>
                          <a:srgbClr val="005096"/>
                        </a:solidFill>
                        <a:latin typeface="黑体" panose="02010609060101010101" charset="-122"/>
                        <a:ea typeface="黑体" panose="02010609060101010101" charset="-122"/>
                        <a:cs typeface="黑体" panose="02010609060101010101" charset="-122"/>
                        <a:sym typeface="+mn-ea"/>
                      </a:rPr>
                      <a:t>增加耐药风险，剂量过高则增加患儿安全性风险</a:t>
                    </a:r>
                    <a:r>
                      <a:rPr lang="zh-CN" altLang="en-US" sz="1500" dirty="0">
                        <a:solidFill>
                          <a:srgbClr val="000000"/>
                        </a:solidFill>
                        <a:latin typeface="黑体" panose="02010609060101010101" charset="-122"/>
                        <a:ea typeface="黑体" panose="02010609060101010101" charset="-122"/>
                        <a:cs typeface="黑体" panose="02010609060101010101" charset="-122"/>
                        <a:sym typeface="+mn-ea"/>
                      </a:rPr>
                      <a:t>，两者均会影响临床疗效。</a:t>
                    </a:r>
                    <a:endParaRPr lang="zh-CN" altLang="en-US" sz="1500" dirty="0">
                      <a:solidFill>
                        <a:srgbClr val="000000"/>
                      </a:solidFill>
                      <a:latin typeface="黑体" panose="02010609060101010101" charset="-122"/>
                      <a:ea typeface="黑体" panose="02010609060101010101" charset="-122"/>
                      <a:cs typeface="黑体" panose="02010609060101010101" charset="-122"/>
                      <a:sym typeface="+mn-ea"/>
                    </a:endParaRPr>
                  </a:p>
                </p:txBody>
              </p:sp>
            </p:grpSp>
            <p:grpSp>
              <p:nvGrpSpPr>
                <p:cNvPr id="6" name="组合 5"/>
                <p:cNvGrpSpPr/>
                <p:nvPr/>
              </p:nvGrpSpPr>
              <p:grpSpPr>
                <a:xfrm>
                  <a:off x="1591" y="3110"/>
                  <a:ext cx="7552" cy="7048"/>
                  <a:chOff x="1591" y="3110"/>
                  <a:chExt cx="7552" cy="7048"/>
                </a:xfrm>
              </p:grpSpPr>
              <p:pic>
                <p:nvPicPr>
                  <p:cNvPr id="7" name="图形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1" y="3110"/>
                    <a:ext cx="1027" cy="1027"/>
                  </a:xfrm>
                  <a:prstGeom prst="rect">
                    <a:avLst/>
                  </a:prstGeom>
                </p:spPr>
              </p:pic>
              <p:grpSp>
                <p:nvGrpSpPr>
                  <p:cNvPr id="11" name="组合 10"/>
                  <p:cNvGrpSpPr/>
                  <p:nvPr/>
                </p:nvGrpSpPr>
                <p:grpSpPr>
                  <a:xfrm>
                    <a:off x="4171" y="8399"/>
                    <a:ext cx="4392" cy="1557"/>
                    <a:chOff x="3024" y="9194"/>
                    <a:chExt cx="2340" cy="541"/>
                  </a:xfrm>
                </p:grpSpPr>
                <p:sp>
                  <p:nvSpPr>
                    <p:cNvPr id="27" name="path 258"/>
                    <p:cNvSpPr/>
                    <p:nvPr/>
                  </p:nvSpPr>
                  <p:spPr>
                    <a:xfrm>
                      <a:off x="3548" y="9368"/>
                      <a:ext cx="396" cy="367"/>
                    </a:xfrm>
                    <a:custGeom>
                      <a:avLst/>
                      <a:gdLst/>
                      <a:ahLst/>
                      <a:cxnLst/>
                      <a:rect l="0" t="0" r="0" b="0"/>
                      <a:pathLst>
                        <a:path w="395" h="367">
                          <a:moveTo>
                            <a:pt x="0" y="367"/>
                          </a:moveTo>
                          <a:lnTo>
                            <a:pt x="395" y="367"/>
                          </a:lnTo>
                          <a:lnTo>
                            <a:pt x="395" y="0"/>
                          </a:lnTo>
                          <a:lnTo>
                            <a:pt x="0" y="0"/>
                          </a:lnTo>
                          <a:lnTo>
                            <a:pt x="0" y="367"/>
                          </a:lnTo>
                          <a:close/>
                        </a:path>
                      </a:pathLst>
                    </a:custGeom>
                    <a:solidFill>
                      <a:srgbClr val="FEA694"/>
                    </a:solidFill>
                    <a:ln w="0" cap="flat">
                      <a:noFill/>
                      <a:prstDash val="solid"/>
                      <a:miter lim="0"/>
                    </a:ln>
                  </p:spPr>
                  <p:txBody>
                    <a:bodyPr rtlCol="0"/>
                    <a:lstStyle/>
                    <a:p>
                      <a:pPr algn="ctr"/>
                      <a:endParaRPr lang="zh-CN" altLang="en-US"/>
                    </a:p>
                  </p:txBody>
                </p:sp>
                <p:grpSp>
                  <p:nvGrpSpPr>
                    <p:cNvPr id="12" name="group 52"/>
                    <p:cNvGrpSpPr/>
                    <p:nvPr/>
                  </p:nvGrpSpPr>
                  <p:grpSpPr>
                    <a:xfrm rot="21600000">
                      <a:off x="3024" y="9570"/>
                      <a:ext cx="2340" cy="165"/>
                      <a:chOff x="830583" y="2213"/>
                      <a:chExt cx="1486026" cy="105138"/>
                    </a:xfrm>
                  </p:grpSpPr>
                  <p:sp>
                    <p:nvSpPr>
                      <p:cNvPr id="13" name="path 292"/>
                      <p:cNvSpPr/>
                      <p:nvPr/>
                    </p:nvSpPr>
                    <p:spPr>
                      <a:xfrm>
                        <a:off x="1792646" y="2213"/>
                        <a:ext cx="251459" cy="100583"/>
                      </a:xfrm>
                      <a:custGeom>
                        <a:avLst/>
                        <a:gdLst/>
                        <a:ahLst/>
                        <a:cxnLst/>
                        <a:rect l="0" t="0" r="0" b="0"/>
                        <a:pathLst>
                          <a:path w="395" h="158">
                            <a:moveTo>
                              <a:pt x="0" y="158"/>
                            </a:moveTo>
                            <a:lnTo>
                              <a:pt x="395" y="158"/>
                            </a:lnTo>
                            <a:lnTo>
                              <a:pt x="395" y="0"/>
                            </a:lnTo>
                            <a:lnTo>
                              <a:pt x="0" y="0"/>
                            </a:lnTo>
                            <a:lnTo>
                              <a:pt x="0" y="158"/>
                            </a:lnTo>
                            <a:close/>
                          </a:path>
                        </a:pathLst>
                      </a:custGeom>
                      <a:solidFill>
                        <a:srgbClr val="005096">
                          <a:alpha val="100000"/>
                        </a:srgbClr>
                      </a:solidFill>
                      <a:ln w="0" cap="flat">
                        <a:noFill/>
                        <a:prstDash val="solid"/>
                        <a:miter lim="0"/>
                      </a:ln>
                    </p:spPr>
                    <p:txBody>
                      <a:bodyPr rtlCol="0"/>
                      <a:lstStyle/>
                      <a:p>
                        <a:pPr algn="ctr"/>
                        <a:endParaRPr lang="zh-CN" altLang="en-US"/>
                      </a:p>
                    </p:txBody>
                  </p:sp>
                  <p:sp>
                    <p:nvSpPr>
                      <p:cNvPr id="28" name="path 294"/>
                      <p:cNvSpPr/>
                      <p:nvPr/>
                    </p:nvSpPr>
                    <p:spPr>
                      <a:xfrm>
                        <a:off x="830583" y="58434"/>
                        <a:ext cx="1486026" cy="48917"/>
                      </a:xfrm>
                      <a:custGeom>
                        <a:avLst/>
                        <a:gdLst/>
                        <a:ahLst/>
                        <a:cxnLst/>
                        <a:rect l="0" t="0" r="0" b="0"/>
                        <a:pathLst>
                          <a:path w="2534" h="81">
                            <a:moveTo>
                              <a:pt x="0" y="71"/>
                            </a:moveTo>
                            <a:lnTo>
                              <a:pt x="2524" y="71"/>
                            </a:lnTo>
                            <a:moveTo>
                              <a:pt x="1262" y="0"/>
                            </a:moveTo>
                            <a:lnTo>
                              <a:pt x="1262" y="71"/>
                            </a:lnTo>
                            <a:moveTo>
                              <a:pt x="2524" y="0"/>
                            </a:moveTo>
                            <a:lnTo>
                              <a:pt x="2524" y="71"/>
                            </a:lnTo>
                          </a:path>
                        </a:pathLst>
                      </a:custGeom>
                      <a:noFill/>
                      <a:ln w="12192" cap="flat">
                        <a:solidFill>
                          <a:srgbClr val="000000"/>
                        </a:solidFill>
                        <a:prstDash val="solid"/>
                        <a:round/>
                      </a:ln>
                    </p:spPr>
                    <p:txBody>
                      <a:bodyPr rtlCol="0"/>
                      <a:lstStyle/>
                      <a:p>
                        <a:pPr algn="ctr"/>
                        <a:endParaRPr lang="zh-CN" altLang="en-US"/>
                      </a:p>
                    </p:txBody>
                  </p:sp>
                </p:grpSp>
                <p:sp>
                  <p:nvSpPr>
                    <p:cNvPr id="15" name="path 290"/>
                    <p:cNvSpPr/>
                    <p:nvPr/>
                  </p:nvSpPr>
                  <p:spPr>
                    <a:xfrm>
                      <a:off x="3032" y="9194"/>
                      <a:ext cx="19" cy="533"/>
                    </a:xfrm>
                    <a:custGeom>
                      <a:avLst/>
                      <a:gdLst/>
                      <a:ahLst/>
                      <a:cxnLst/>
                      <a:rect l="0" t="0" r="0" b="0"/>
                      <a:pathLst>
                        <a:path w="19" h="532">
                          <a:moveTo>
                            <a:pt x="9" y="532"/>
                          </a:moveTo>
                          <a:lnTo>
                            <a:pt x="9" y="0"/>
                          </a:lnTo>
                          <a:moveTo>
                            <a:pt x="9" y="460"/>
                          </a:moveTo>
                          <a:lnTo>
                            <a:pt x="9" y="532"/>
                          </a:lnTo>
                        </a:path>
                      </a:pathLst>
                    </a:custGeom>
                    <a:noFill/>
                    <a:ln w="12192" cap="flat">
                      <a:solidFill>
                        <a:srgbClr val="000000"/>
                      </a:solidFill>
                      <a:prstDash val="solid"/>
                      <a:round/>
                    </a:ln>
                  </p:spPr>
                  <p:txBody>
                    <a:bodyPr rtlCol="0"/>
                    <a:lstStyle/>
                    <a:p>
                      <a:pPr algn="ctr"/>
                      <a:endParaRPr lang="zh-CN" altLang="en-US"/>
                    </a:p>
                  </p:txBody>
                </p:sp>
              </p:grpSp>
              <p:sp>
                <p:nvSpPr>
                  <p:cNvPr id="16" name="文本框 15"/>
                  <p:cNvSpPr txBox="1"/>
                  <p:nvPr/>
                </p:nvSpPr>
                <p:spPr>
                  <a:xfrm>
                    <a:off x="2632" y="6823"/>
                    <a:ext cx="6511" cy="1527"/>
                  </a:xfrm>
                  <a:prstGeom prst="rect">
                    <a:avLst/>
                  </a:prstGeom>
                  <a:noFill/>
                </p:spPr>
                <p:txBody>
                  <a:bodyPr wrap="square" rtlCol="0" anchor="t">
                    <a:spAutoFit/>
                  </a:bodyPr>
                  <a:p>
                    <a:pPr marL="285750" indent="-285750">
                      <a:buFont typeface="Arial" panose="020B0604020202020204" pitchFamily="34" charset="0"/>
                      <a:buChar char="•"/>
                    </a:pPr>
                    <a:r>
                      <a:rPr sz="1600" kern="0" dirty="0">
                        <a:solidFill>
                          <a:schemeClr val="tx1">
                            <a:alpha val="100000"/>
                          </a:schemeClr>
                        </a:solidFill>
                        <a:latin typeface="黑体" panose="02010609060101010101" charset="-122"/>
                        <a:ea typeface="黑体" panose="02010609060101010101" charset="-122"/>
                        <a:cs typeface="黑体" panose="02010609060101010101" charset="-122"/>
                        <a:sym typeface="+mn-ea"/>
                      </a:rPr>
                      <a:t>多数儿童服药吞咽困难</a:t>
                    </a:r>
                    <a:r>
                      <a:rPr lang="zh-CN" sz="1600" kern="0" dirty="0">
                        <a:solidFill>
                          <a:schemeClr val="tx1">
                            <a:alpha val="100000"/>
                          </a:schemeClr>
                        </a:solidFill>
                        <a:latin typeface="黑体" panose="02010609060101010101" charset="-122"/>
                        <a:ea typeface="黑体" panose="02010609060101010101" charset="-122"/>
                        <a:cs typeface="黑体" panose="02010609060101010101" charset="-122"/>
                        <a:sym typeface="+mn-ea"/>
                      </a:rPr>
                      <a:t>，</a:t>
                    </a:r>
                    <a:r>
                      <a:rPr sz="1600" kern="0" dirty="0">
                        <a:solidFill>
                          <a:schemeClr val="tx1">
                            <a:alpha val="100000"/>
                          </a:schemeClr>
                        </a:solidFill>
                        <a:latin typeface="黑体" panose="02010609060101010101" charset="-122"/>
                        <a:ea typeface="黑体" panose="02010609060101010101" charset="-122"/>
                        <a:cs typeface="黑体" panose="02010609060101010101" charset="-122"/>
                        <a:sym typeface="+mn-ea"/>
                      </a:rPr>
                      <a:t>约70%5-9岁和30%10-14岁的</a:t>
                    </a:r>
                    <a:r>
                      <a:rPr sz="16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儿童</a:t>
                    </a:r>
                    <a:r>
                      <a:rPr sz="1600" b="1" kern="0" dirty="0">
                        <a:solidFill>
                          <a:srgbClr val="005096">
                            <a:alpha val="100000"/>
                          </a:srgbClr>
                        </a:solidFill>
                        <a:latin typeface="黑体" panose="02010609060101010101" charset="-122"/>
                        <a:ea typeface="黑体" panose="02010609060101010101" charset="-122"/>
                        <a:cs typeface="黑体" panose="02010609060101010101" charset="-122"/>
                        <a:sym typeface="+mn-ea"/>
                      </a:rPr>
                      <a:t>不易吞服药</a:t>
                    </a:r>
                    <a:r>
                      <a:rPr sz="1600" b="1" kern="0" spc="-10" dirty="0">
                        <a:solidFill>
                          <a:srgbClr val="005096">
                            <a:alpha val="100000"/>
                          </a:srgbClr>
                        </a:solidFill>
                        <a:latin typeface="黑体" panose="02010609060101010101" charset="-122"/>
                        <a:ea typeface="黑体" panose="02010609060101010101" charset="-122"/>
                        <a:cs typeface="黑体" panose="02010609060101010101" charset="-122"/>
                        <a:sym typeface="+mn-ea"/>
                      </a:rPr>
                      <a:t>片和小胶囊</a:t>
                    </a:r>
                    <a:r>
                      <a:rPr lang="en-US" sz="1600" b="1" kern="0" spc="-10" baseline="30000" dirty="0">
                        <a:solidFill>
                          <a:srgbClr val="005096">
                            <a:alpha val="100000"/>
                          </a:srgbClr>
                        </a:solidFill>
                        <a:latin typeface="黑体" panose="02010609060101010101" charset="-122"/>
                        <a:ea typeface="黑体" panose="02010609060101010101" charset="-122"/>
                        <a:cs typeface="黑体" panose="02010609060101010101" charset="-122"/>
                        <a:sym typeface="+mn-ea"/>
                      </a:rPr>
                      <a:t>4</a:t>
                    </a:r>
                    <a:endParaRPr sz="1400" baseline="26000" dirty="0">
                      <a:solidFill>
                        <a:srgbClr val="005096"/>
                      </a:solidFill>
                      <a:latin typeface="黑体" panose="02010609060101010101" charset="-122"/>
                      <a:ea typeface="黑体" panose="02010609060101010101" charset="-122"/>
                      <a:cs typeface="黑体" panose="02010609060101010101" charset="-122"/>
                    </a:endParaRPr>
                  </a:p>
                  <a:p>
                    <a:endParaRPr lang="en-US" sz="1400" kern="0" baseline="26000" dirty="0">
                      <a:solidFill>
                        <a:srgbClr val="005096"/>
                      </a:solidFill>
                      <a:latin typeface="黑体" panose="02010609060101010101" charset="-122"/>
                      <a:ea typeface="黑体" panose="02010609060101010101" charset="-122"/>
                      <a:cs typeface="黑体" panose="02010609060101010101" charset="-122"/>
                      <a:sym typeface="+mn-ea"/>
                    </a:endParaRPr>
                  </a:p>
                </p:txBody>
              </p:sp>
              <p:sp>
                <p:nvSpPr>
                  <p:cNvPr id="17" name="文本框 16"/>
                  <p:cNvSpPr txBox="1"/>
                  <p:nvPr/>
                </p:nvSpPr>
                <p:spPr>
                  <a:xfrm rot="16200000">
                    <a:off x="2397" y="9060"/>
                    <a:ext cx="1808" cy="387"/>
                  </a:xfrm>
                  <a:prstGeom prst="rect">
                    <a:avLst/>
                  </a:prstGeom>
                  <a:noFill/>
                </p:spPr>
                <p:txBody>
                  <a:bodyPr wrap="square" rtlCol="0" anchor="t">
                    <a:noAutofit/>
                  </a:bodyPr>
                  <a:p>
                    <a:r>
                      <a:rPr sz="1200" kern="0" spc="70" dirty="0">
                        <a:solidFill>
                          <a:srgbClr val="000000">
                            <a:alpha val="100000"/>
                          </a:srgbClr>
                        </a:solidFill>
                        <a:latin typeface="黑体" panose="02010609060101010101" charset="-122"/>
                        <a:ea typeface="黑体" panose="02010609060101010101" charset="-122"/>
                        <a:cs typeface="黑体" panose="02010609060101010101" charset="-122"/>
                        <a:sym typeface="+mn-ea"/>
                      </a:rPr>
                      <a:t>吞咽困难(%</a:t>
                    </a:r>
                    <a:r>
                      <a:rPr lang="en-US" sz="1200" kern="0" spc="70" dirty="0">
                        <a:solidFill>
                          <a:srgbClr val="000000">
                            <a:alpha val="100000"/>
                          </a:srgbClr>
                        </a:solidFill>
                        <a:latin typeface="黑体" panose="02010609060101010101" charset="-122"/>
                        <a:ea typeface="黑体" panose="02010609060101010101" charset="-122"/>
                        <a:cs typeface="黑体" panose="02010609060101010101" charset="-122"/>
                        <a:sym typeface="+mn-ea"/>
                      </a:rPr>
                      <a:t>)</a:t>
                    </a:r>
                    <a:endParaRPr lang="en-US" sz="1200" kern="0" spc="7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p:txBody>
              </p:sp>
              <p:sp>
                <p:nvSpPr>
                  <p:cNvPr id="19" name="文本框 18"/>
                  <p:cNvSpPr txBox="1"/>
                  <p:nvPr/>
                </p:nvSpPr>
                <p:spPr>
                  <a:xfrm>
                    <a:off x="4378" y="8430"/>
                    <a:ext cx="1983" cy="462"/>
                  </a:xfrm>
                  <a:prstGeom prst="rect">
                    <a:avLst/>
                  </a:prstGeom>
                  <a:noFill/>
                </p:spPr>
                <p:txBody>
                  <a:bodyPr wrap="square" rtlCol="0" anchor="t">
                    <a:noAutofit/>
                  </a:bodyPr>
                  <a:p>
                    <a:pPr marL="343535" algn="l" rtl="0" eaLnBrk="0">
                      <a:lnSpc>
                        <a:spcPct val="76000"/>
                      </a:lnSpc>
                      <a:spcBef>
                        <a:spcPts val="5"/>
                      </a:spcBef>
                    </a:pPr>
                    <a:r>
                      <a:rPr sz="1400" kern="0" spc="-20" dirty="0">
                        <a:solidFill>
                          <a:srgbClr val="000000">
                            <a:alpha val="100000"/>
                          </a:srgbClr>
                        </a:solidFill>
                        <a:latin typeface="微软雅黑" panose="020B0503020204020204" charset="-122"/>
                        <a:ea typeface="微软雅黑" panose="020B0503020204020204" charset="-122"/>
                        <a:cs typeface="Arial" panose="020B0604020202020204"/>
                        <a:sym typeface="+mn-ea"/>
                      </a:rPr>
                      <a:t>70%</a:t>
                    </a:r>
                    <a:endParaRPr lang="zh-CN" altLang="en-US" sz="1400" kern="0" spc="-20" dirty="0">
                      <a:solidFill>
                        <a:srgbClr val="000000">
                          <a:alpha val="100000"/>
                        </a:srgbClr>
                      </a:solidFill>
                      <a:latin typeface="微软雅黑" panose="020B0503020204020204" charset="-122"/>
                      <a:ea typeface="微软雅黑" panose="020B0503020204020204" charset="-122"/>
                      <a:cs typeface="Arial" panose="020B0604020202020204"/>
                      <a:sym typeface="+mn-ea"/>
                    </a:endParaRPr>
                  </a:p>
                </p:txBody>
              </p:sp>
              <p:pic>
                <p:nvPicPr>
                  <p:cNvPr id="21" name="图片 20" descr="药丸"/>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795" y="6882"/>
                    <a:ext cx="836" cy="836"/>
                  </a:xfrm>
                  <a:prstGeom prst="rect">
                    <a:avLst/>
                  </a:prstGeom>
                </p:spPr>
              </p:pic>
              <p:sp>
                <p:nvSpPr>
                  <p:cNvPr id="29" name="文本框 28"/>
                  <p:cNvSpPr txBox="1"/>
                  <p:nvPr/>
                </p:nvSpPr>
                <p:spPr>
                  <a:xfrm>
                    <a:off x="6400" y="8981"/>
                    <a:ext cx="1630" cy="401"/>
                  </a:xfrm>
                  <a:prstGeom prst="rect">
                    <a:avLst/>
                  </a:prstGeom>
                  <a:noFill/>
                </p:spPr>
                <p:txBody>
                  <a:bodyPr wrap="square" rtlCol="0" anchor="t">
                    <a:noAutofit/>
                  </a:bodyPr>
                  <a:p>
                    <a:pPr marL="343535" algn="l" rtl="0" eaLnBrk="0">
                      <a:lnSpc>
                        <a:spcPct val="76000"/>
                      </a:lnSpc>
                      <a:spcBef>
                        <a:spcPts val="5"/>
                      </a:spcBef>
                    </a:pPr>
                    <a:r>
                      <a:rPr lang="en-US" sz="1400" kern="0" spc="-20" dirty="0">
                        <a:solidFill>
                          <a:srgbClr val="000000">
                            <a:alpha val="100000"/>
                          </a:srgbClr>
                        </a:solidFill>
                        <a:latin typeface="黑体" panose="02010609060101010101" charset="-122"/>
                        <a:ea typeface="黑体" panose="02010609060101010101" charset="-122"/>
                        <a:cs typeface="Arial" panose="020B0604020202020204"/>
                        <a:sym typeface="+mn-ea"/>
                      </a:rPr>
                      <a:t>3</a:t>
                    </a:r>
                    <a:r>
                      <a:rPr sz="1400" kern="0" spc="-20" dirty="0">
                        <a:solidFill>
                          <a:srgbClr val="000000">
                            <a:alpha val="100000"/>
                          </a:srgbClr>
                        </a:solidFill>
                        <a:latin typeface="黑体" panose="02010609060101010101" charset="-122"/>
                        <a:ea typeface="黑体" panose="02010609060101010101" charset="-122"/>
                        <a:cs typeface="Arial" panose="020B0604020202020204"/>
                        <a:sym typeface="+mn-ea"/>
                      </a:rPr>
                      <a:t>0%</a:t>
                    </a:r>
                    <a:endParaRPr lang="zh-CN" altLang="en-US" sz="1400" kern="0" spc="-20" dirty="0">
                      <a:solidFill>
                        <a:srgbClr val="000000">
                          <a:alpha val="100000"/>
                        </a:srgbClr>
                      </a:solidFill>
                      <a:latin typeface="黑体" panose="02010609060101010101" charset="-122"/>
                      <a:ea typeface="黑体" panose="02010609060101010101" charset="-122"/>
                      <a:cs typeface="Arial" panose="020B0604020202020204"/>
                      <a:sym typeface="+mn-ea"/>
                    </a:endParaRPr>
                  </a:p>
                </p:txBody>
              </p:sp>
            </p:grpSp>
          </p:grpSp>
        </p:grpSp>
        <p:sp>
          <p:nvSpPr>
            <p:cNvPr id="23" name="文本框 22"/>
            <p:cNvSpPr txBox="1"/>
            <p:nvPr/>
          </p:nvSpPr>
          <p:spPr>
            <a:xfrm>
              <a:off x="13391" y="8188"/>
              <a:ext cx="869" cy="531"/>
            </a:xfrm>
            <a:prstGeom prst="rect">
              <a:avLst/>
            </a:prstGeom>
            <a:noFill/>
          </p:spPr>
          <p:txBody>
            <a:bodyPr wrap="square" rtlCol="0">
              <a:spAutoFit/>
            </a:bodyPr>
            <a:p>
              <a:r>
                <a:rPr lang="en-US" altLang="zh-CN" sz="1600">
                  <a:latin typeface="黑体" panose="02010609060101010101" charset="-122"/>
                  <a:ea typeface="黑体" panose="02010609060101010101" charset="-122"/>
                </a:rPr>
                <a:t>100</a:t>
              </a:r>
              <a:endParaRPr lang="en-US" altLang="zh-CN" sz="1600">
                <a:latin typeface="黑体" panose="02010609060101010101" charset="-122"/>
                <a:ea typeface="黑体" panose="02010609060101010101" charset="-122"/>
              </a:endParaRPr>
            </a:p>
          </p:txBody>
        </p:sp>
      </p:grpSp>
      <p:pic>
        <p:nvPicPr>
          <p:cNvPr id="234" name="picture 234"/>
          <p:cNvPicPr>
            <a:picLocks noChangeAspect="1"/>
          </p:cNvPicPr>
          <p:nvPr/>
        </p:nvPicPr>
        <p:blipFill>
          <a:blip r:embed="rId8"/>
          <a:stretch>
            <a:fillRect/>
          </a:stretch>
        </p:blipFill>
        <p:spPr>
          <a:xfrm rot="21600000">
            <a:off x="1078230" y="1591310"/>
            <a:ext cx="4070985" cy="395605"/>
          </a:xfrm>
          <a:prstGeom prst="rect">
            <a:avLst/>
          </a:prstGeom>
        </p:spPr>
      </p:pic>
      <p:sp>
        <p:nvSpPr>
          <p:cNvPr id="32" name="文本框 31"/>
          <p:cNvSpPr txBox="1"/>
          <p:nvPr/>
        </p:nvSpPr>
        <p:spPr>
          <a:xfrm>
            <a:off x="345440" y="1974850"/>
            <a:ext cx="5249545" cy="1255395"/>
          </a:xfrm>
          <a:prstGeom prst="rect">
            <a:avLst/>
          </a:prstGeom>
          <a:noFill/>
        </p:spPr>
        <p:txBody>
          <a:bodyPr wrap="square" rtlCol="0" anchor="t">
            <a:noAutofit/>
          </a:bodyPr>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980565" algn="l" rtl="0" eaLnBrk="0">
              <a:lnSpc>
                <a:spcPct val="94000"/>
              </a:lnSpc>
            </a:pPr>
            <a:r>
              <a:rPr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儿童专用药</a:t>
            </a:r>
            <a:endParaRPr lang="zh-CN" altLang="en-US"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28" name="table 228"/>
          <p:cNvGraphicFramePr>
            <a:graphicFrameLocks noGrp="1"/>
          </p:cNvGraphicFramePr>
          <p:nvPr>
            <p:custDataLst>
              <p:tags r:id="rId9"/>
            </p:custDataLst>
          </p:nvPr>
        </p:nvGraphicFramePr>
        <p:xfrm>
          <a:off x="207645" y="3727450"/>
          <a:ext cx="3354070" cy="2766695"/>
        </p:xfrm>
        <a:graphic>
          <a:graphicData uri="http://schemas.openxmlformats.org/drawingml/2006/table">
            <a:tbl>
              <a:tblPr/>
              <a:tblGrid>
                <a:gridCol w="166370"/>
                <a:gridCol w="3187700"/>
              </a:tblGrid>
              <a:tr h="559435">
                <a:tc>
                  <a:txBody>
                    <a:bodyPr/>
                    <a:lstStyle/>
                    <a:p>
                      <a:pPr algn="l" rtl="0" eaLnBrk="0">
                        <a:lnSpc>
                          <a:spcPct val="100000"/>
                        </a:lnSpc>
                      </a:pPr>
                      <a:endParaRPr sz="1000" dirty="0">
                        <a:latin typeface="黑体" panose="02010609060101010101" charset="-122"/>
                        <a:ea typeface="黑体" panose="02010609060101010101" charset="-122"/>
                        <a:cs typeface="Arial" panose="020B0604020202020204"/>
                      </a:endParaRPr>
                    </a:p>
                  </a:txBody>
                  <a:tcPr marL="0" marR="0" marT="0" marB="0" vert="horz">
                    <a:lnL w="9525" cap="flat" cmpd="sng" algn="ctr">
                      <a:solidFill>
                        <a:srgbClr val="005096"/>
                      </a:solidFill>
                      <a:prstDash val="solid"/>
                      <a:round/>
                      <a:headEnd type="none" w="med" len="med"/>
                      <a:tailEnd type="none" w="med" len="med"/>
                    </a:lnL>
                    <a:lnR>
                      <a:noFill/>
                    </a:lnR>
                    <a:lnT w="9525" cap="flat" cmpd="sng" algn="ctr">
                      <a:solidFill>
                        <a:srgbClr val="005096"/>
                      </a:solidFill>
                      <a:prstDash val="solid"/>
                      <a:round/>
                      <a:headEnd type="none" w="med" len="med"/>
                      <a:tailEnd type="none" w="med" len="med"/>
                    </a:lnT>
                    <a:lnB>
                      <a:noFill/>
                    </a:lnB>
                  </a:tcPr>
                </a:tc>
                <a:tc>
                  <a:txBody>
                    <a:bodyPr/>
                    <a:lstStyle/>
                    <a:p>
                      <a:pPr algn="l" rtl="0" eaLnBrk="0">
                        <a:lnSpc>
                          <a:spcPct val="132000"/>
                        </a:lnSpc>
                      </a:pPr>
                      <a:endParaRPr sz="1000" dirty="0">
                        <a:latin typeface="黑体" panose="02010609060101010101" charset="-122"/>
                        <a:ea typeface="黑体" panose="02010609060101010101" charset="-122"/>
                        <a:cs typeface="Arial" panose="020B0604020202020204"/>
                      </a:endParaRPr>
                    </a:p>
                    <a:p>
                      <a:pPr marL="969645" algn="l" rtl="0" eaLnBrk="0">
                        <a:lnSpc>
                          <a:spcPct val="94000"/>
                        </a:lnSpc>
                        <a:spcBef>
                          <a:spcPts val="5"/>
                        </a:spcBef>
                      </a:pPr>
                      <a:r>
                        <a:rPr sz="1500" b="1" kern="0" spc="90" dirty="0">
                          <a:solidFill>
                            <a:srgbClr val="FFFFFF">
                              <a:alpha val="100000"/>
                            </a:srgbClr>
                          </a:solidFill>
                          <a:latin typeface="黑体" panose="02010609060101010101" charset="-122"/>
                          <a:ea typeface="黑体" panose="02010609060101010101" charset="-122"/>
                          <a:cs typeface="微软雅黑" panose="020B0503020204020204" charset="-122"/>
                        </a:rPr>
                        <a:t>非专用药对儿童剂量不明确</a:t>
                      </a:r>
                      <a:endParaRPr sz="1500" dirty="0">
                        <a:latin typeface="黑体" panose="02010609060101010101" charset="-122"/>
                        <a:ea typeface="黑体" panose="02010609060101010101" charset="-122"/>
                        <a:cs typeface="微软雅黑" panose="020B0503020204020204" charset="-122"/>
                      </a:endParaRPr>
                    </a:p>
                  </a:txBody>
                  <a:tcPr marL="0" marR="0" marT="0" marB="0" vert="horz">
                    <a:lnL>
                      <a:noFill/>
                    </a:lnL>
                    <a:lnR w="9525" cap="flat" cmpd="sng" algn="ctr">
                      <a:solidFill>
                        <a:srgbClr val="005096"/>
                      </a:solidFill>
                      <a:prstDash val="solid"/>
                      <a:round/>
                      <a:headEnd type="none" w="med" len="med"/>
                      <a:tailEnd type="none" w="med" len="med"/>
                    </a:lnR>
                    <a:lnT w="9525" cap="flat" cmpd="sng" algn="ctr">
                      <a:solidFill>
                        <a:srgbClr val="005096"/>
                      </a:solidFill>
                      <a:prstDash val="solid"/>
                      <a:round/>
                      <a:headEnd type="none" w="med" len="med"/>
                      <a:tailEnd type="none" w="med" len="med"/>
                    </a:lnT>
                    <a:lnB>
                      <a:noFill/>
                    </a:lnB>
                  </a:tcPr>
                </a:tc>
              </a:tr>
              <a:tr h="774700">
                <a:tc>
                  <a:txBody>
                    <a:bodyPr/>
                    <a:lstStyle/>
                    <a:p>
                      <a:pPr algn="l" rtl="0" eaLnBrk="0">
                        <a:lnSpc>
                          <a:spcPct val="100000"/>
                        </a:lnSpc>
                      </a:pPr>
                      <a:endParaRPr sz="1000" dirty="0">
                        <a:latin typeface="黑体" panose="02010609060101010101" charset="-122"/>
                        <a:ea typeface="黑体" panose="02010609060101010101" charset="-122"/>
                        <a:cs typeface="Arial" panose="020B0604020202020204"/>
                      </a:endParaRPr>
                    </a:p>
                  </a:txBody>
                  <a:tcPr marL="0" marR="0" marT="0" marB="0" vert="horz">
                    <a:lnL w="9525" cap="flat" cmpd="sng" algn="ctr">
                      <a:solidFill>
                        <a:srgbClr val="005096"/>
                      </a:solidFill>
                      <a:prstDash val="solid"/>
                      <a:round/>
                      <a:headEnd type="none" w="med" len="med"/>
                      <a:tailEnd type="none" w="med" len="med"/>
                    </a:lnL>
                    <a:lnR>
                      <a:noFill/>
                    </a:lnR>
                    <a:lnT>
                      <a:noFill/>
                    </a:lnT>
                    <a:lnB>
                      <a:noFill/>
                    </a:lnB>
                  </a:tcPr>
                </a:tc>
                <a:tc>
                  <a:txBody>
                    <a:bodyPr/>
                    <a:lstStyle/>
                    <a:p>
                      <a:pPr algn="l" rtl="0" eaLnBrk="0">
                        <a:lnSpc>
                          <a:spcPct val="112000"/>
                        </a:lnSpc>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非专用药对儿童用药剂量含糊不清、界定不明，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“小</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儿酌减</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”等药品</a:t>
                      </a:r>
                      <a:r>
                        <a:rPr lang="zh-CN" sz="1200" kern="0" spc="0" dirty="0">
                          <a:solidFill>
                            <a:srgbClr val="000000">
                              <a:alpha val="100000"/>
                            </a:srgbClr>
                          </a:solidFill>
                          <a:latin typeface="黑体" panose="02010609060101010101" charset="-122"/>
                          <a:ea typeface="黑体" panose="02010609060101010101" charset="-122"/>
                          <a:cs typeface="黑体" panose="02010609060101010101" charset="-122"/>
                        </a:rPr>
                        <a:t>，</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说明书</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“说而不明</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a:t>
                      </a:r>
                      <a:r>
                        <a:rPr lang="zh-CN" sz="1200" b="1" kern="0" spc="0" dirty="0">
                          <a:solidFill>
                            <a:srgbClr val="005096">
                              <a:alpha val="100000"/>
                            </a:srgbClr>
                          </a:solidFill>
                          <a:latin typeface="黑体" panose="02010609060101010101" charset="-122"/>
                          <a:ea typeface="黑体" panose="02010609060101010101" charset="-122"/>
                          <a:cs typeface="黑体" panose="02010609060101010101" charset="-122"/>
                        </a:rPr>
                        <a:t>剂量靠猜、用量靠掰</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，导致用药</a:t>
                      </a:r>
                      <a:r>
                        <a:rPr sz="1200" b="1" kern="0" spc="0" dirty="0">
                          <a:solidFill>
                            <a:srgbClr val="F6862A">
                              <a:alpha val="100000"/>
                            </a:srgbClr>
                          </a:solidFill>
                          <a:latin typeface="黑体" panose="02010609060101010101" charset="-122"/>
                          <a:ea typeface="黑体" panose="02010609060101010101" charset="-122"/>
                          <a:cs typeface="黑体" panose="02010609060101010101" charset="-122"/>
                        </a:rPr>
                        <a:t>过</a:t>
                      </a:r>
                      <a:r>
                        <a:rPr sz="1200" b="1" kern="0" spc="-10" dirty="0">
                          <a:solidFill>
                            <a:srgbClr val="F6862A">
                              <a:alpha val="100000"/>
                            </a:srgbClr>
                          </a:solidFill>
                          <a:latin typeface="黑体" panose="02010609060101010101" charset="-122"/>
                          <a:ea typeface="黑体" panose="02010609060101010101" charset="-122"/>
                          <a:cs typeface="黑体" panose="02010609060101010101" charset="-122"/>
                        </a:rPr>
                        <a:t>量</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或</a:t>
                      </a:r>
                      <a:r>
                        <a:rPr sz="1200" b="1" kern="0" spc="-10" dirty="0">
                          <a:solidFill>
                            <a:srgbClr val="F6862A">
                              <a:alpha val="100000"/>
                            </a:srgbClr>
                          </a:solidFill>
                          <a:latin typeface="黑体" panose="02010609060101010101" charset="-122"/>
                          <a:ea typeface="黑体" panose="02010609060101010101" charset="-122"/>
                          <a:cs typeface="黑体" panose="02010609060101010101" charset="-122"/>
                        </a:rPr>
                        <a:t>不足</a:t>
                      </a:r>
                      <a:endParaRPr sz="1200" dirty="0">
                        <a:latin typeface="黑体" panose="02010609060101010101" charset="-122"/>
                        <a:ea typeface="黑体" panose="02010609060101010101" charset="-122"/>
                        <a:cs typeface="黑体" panose="02010609060101010101" charset="-122"/>
                      </a:endParaRPr>
                    </a:p>
                  </a:txBody>
                  <a:tcPr marL="0" marR="0" marT="0" marB="0" vert="horz">
                    <a:lnL>
                      <a:noFill/>
                    </a:lnL>
                    <a:lnR w="9525" cap="flat" cmpd="sng" algn="ctr">
                      <a:solidFill>
                        <a:srgbClr val="005096"/>
                      </a:solidFill>
                      <a:prstDash val="solid"/>
                      <a:round/>
                      <a:headEnd type="none" w="med" len="med"/>
                      <a:tailEnd type="none" w="med" len="med"/>
                    </a:lnR>
                    <a:lnT>
                      <a:noFill/>
                    </a:lnT>
                    <a:lnB>
                      <a:noFill/>
                    </a:lnB>
                  </a:tcPr>
                </a:tc>
              </a:tr>
              <a:tr h="786130">
                <a:tc>
                  <a:txBody>
                    <a:bodyPr/>
                    <a:lstStyle/>
                    <a:p>
                      <a:pPr algn="l" rtl="0" eaLnBrk="0">
                        <a:lnSpc>
                          <a:spcPct val="100000"/>
                        </a:lnSpc>
                      </a:pPr>
                      <a:endParaRPr sz="1000" dirty="0">
                        <a:latin typeface="黑体" panose="02010609060101010101" charset="-122"/>
                        <a:ea typeface="黑体" panose="02010609060101010101" charset="-122"/>
                        <a:cs typeface="Arial" panose="020B0604020202020204"/>
                      </a:endParaRPr>
                    </a:p>
                  </a:txBody>
                  <a:tcPr marL="0" marR="0" marT="0" marB="0" vert="horz">
                    <a:lnL w="9525" cap="flat" cmpd="sng" algn="ctr">
                      <a:solidFill>
                        <a:srgbClr val="005096"/>
                      </a:solidFill>
                      <a:prstDash val="solid"/>
                      <a:round/>
                      <a:headEnd type="none" w="med" len="med"/>
                      <a:tailEnd type="none" w="med" len="med"/>
                    </a:lnL>
                    <a:lnR>
                      <a:noFill/>
                    </a:lnR>
                    <a:lnT>
                      <a:noFill/>
                    </a:lnT>
                    <a:lnB>
                      <a:noFill/>
                    </a:lnB>
                  </a:tcPr>
                </a:tc>
                <a:tc>
                  <a:txBody>
                    <a:bodyPr/>
                    <a:lstStyle/>
                    <a:p>
                      <a:pPr algn="l" rtl="0" eaLnBrk="0">
                        <a:lnSpc>
                          <a:spcPct val="109000"/>
                        </a:lnSpc>
                      </a:pPr>
                      <a:r>
                        <a:rPr sz="1200" kern="0" spc="0" dirty="0">
                          <a:solidFill>
                            <a:srgbClr val="000000">
                              <a:alpha val="100000"/>
                            </a:srgbClr>
                          </a:solidFill>
                          <a:latin typeface="黑体" panose="02010609060101010101" charset="-122"/>
                          <a:ea typeface="黑体" panose="02010609060101010101" charset="-122"/>
                          <a:cs typeface="微软雅黑" panose="020B0503020204020204" charset="-122"/>
                        </a:rPr>
                        <a:t>儿童身体正处于发育阶段，各器官发育未成熟，</a:t>
                      </a:r>
                      <a:r>
                        <a:rPr sz="1200" b="1" kern="0" spc="0" dirty="0">
                          <a:solidFill>
                            <a:srgbClr val="F6862A">
                              <a:alpha val="100000"/>
                            </a:srgbClr>
                          </a:solidFill>
                          <a:latin typeface="黑体" panose="02010609060101010101" charset="-122"/>
                          <a:ea typeface="黑体" panose="02010609060101010101" charset="-122"/>
                          <a:cs typeface="微软雅黑" panose="020B0503020204020204" charset="-122"/>
                        </a:rPr>
                        <a:t>儿童不合理</a:t>
                      </a:r>
                      <a:r>
                        <a:rPr sz="1200" b="1" kern="0" spc="-10" dirty="0">
                          <a:solidFill>
                            <a:srgbClr val="F6862A">
                              <a:alpha val="100000"/>
                            </a:srgbClr>
                          </a:solidFill>
                          <a:latin typeface="黑体" panose="02010609060101010101" charset="-122"/>
                          <a:ea typeface="黑体" panose="02010609060101010101" charset="-122"/>
                          <a:cs typeface="微软雅黑" panose="020B0503020204020204" charset="-122"/>
                        </a:rPr>
                        <a:t>用药</a:t>
                      </a:r>
                      <a:r>
                        <a:rPr lang="zh-CN" sz="1200" b="1" kern="0" spc="-10" dirty="0">
                          <a:solidFill>
                            <a:srgbClr val="F6862A">
                              <a:alpha val="100000"/>
                            </a:srgbClr>
                          </a:solidFill>
                          <a:latin typeface="黑体" panose="02010609060101010101" charset="-122"/>
                          <a:ea typeface="黑体" panose="02010609060101010101" charset="-122"/>
                          <a:cs typeface="微软雅黑" panose="020B0503020204020204" charset="-122"/>
                        </a:rPr>
                        <a:t>、</a:t>
                      </a:r>
                      <a:r>
                        <a:rPr sz="1200" b="1" kern="0" spc="0" dirty="0">
                          <a:solidFill>
                            <a:srgbClr val="F6862A">
                              <a:alpha val="100000"/>
                            </a:srgbClr>
                          </a:solidFill>
                          <a:latin typeface="黑体" panose="02010609060101010101" charset="-122"/>
                          <a:ea typeface="黑体" panose="02010609060101010101" charset="-122"/>
                          <a:cs typeface="微软雅黑" panose="020B0503020204020204" charset="-122"/>
                        </a:rPr>
                        <a:t>用药错误</a:t>
                      </a:r>
                      <a:r>
                        <a:rPr sz="1200" kern="0" spc="0" dirty="0">
                          <a:solidFill>
                            <a:srgbClr val="000000">
                              <a:alpha val="100000"/>
                            </a:srgbClr>
                          </a:solidFill>
                          <a:latin typeface="黑体" panose="02010609060101010101" charset="-122"/>
                          <a:ea typeface="黑体" panose="02010609060101010101" charset="-122"/>
                          <a:cs typeface="微软雅黑" panose="020B0503020204020204" charset="-122"/>
                        </a:rPr>
                        <a:t>造成的</a:t>
                      </a:r>
                      <a:r>
                        <a:rPr sz="1200" b="1" kern="0" spc="0" dirty="0">
                          <a:solidFill>
                            <a:srgbClr val="F6862A">
                              <a:alpha val="100000"/>
                            </a:srgbClr>
                          </a:solidFill>
                          <a:latin typeface="黑体" panose="02010609060101010101" charset="-122"/>
                          <a:ea typeface="黑体" panose="02010609060101010101" charset="-122"/>
                          <a:cs typeface="微软雅黑" panose="020B0503020204020204" charset="-122"/>
                        </a:rPr>
                        <a:t>药物性</a:t>
                      </a:r>
                      <a:r>
                        <a:rPr sz="1200" b="1" kern="0" spc="-10" dirty="0">
                          <a:solidFill>
                            <a:srgbClr val="F6862A">
                              <a:alpha val="100000"/>
                            </a:srgbClr>
                          </a:solidFill>
                          <a:latin typeface="黑体" panose="02010609060101010101" charset="-122"/>
                          <a:ea typeface="黑体" panose="02010609060101010101" charset="-122"/>
                          <a:cs typeface="微软雅黑" panose="020B0503020204020204" charset="-122"/>
                        </a:rPr>
                        <a:t>损害</a:t>
                      </a:r>
                      <a:r>
                        <a:rPr sz="1200" kern="0" spc="-10" dirty="0">
                          <a:solidFill>
                            <a:srgbClr val="000000">
                              <a:alpha val="100000"/>
                            </a:srgbClr>
                          </a:solidFill>
                          <a:latin typeface="黑体" panose="02010609060101010101" charset="-122"/>
                          <a:ea typeface="黑体" panose="02010609060101010101" charset="-122"/>
                          <a:cs typeface="微软雅黑" panose="020B0503020204020204" charset="-122"/>
                        </a:rPr>
                        <a:t>更严重</a:t>
                      </a:r>
                      <a:endParaRPr sz="1200" dirty="0">
                        <a:latin typeface="黑体" panose="02010609060101010101" charset="-122"/>
                        <a:ea typeface="黑体" panose="02010609060101010101" charset="-122"/>
                        <a:cs typeface="微软雅黑" panose="020B0503020204020204" charset="-122"/>
                      </a:endParaRPr>
                    </a:p>
                  </a:txBody>
                  <a:tcPr marL="0" marR="0" marT="0" marB="0" vert="horz">
                    <a:lnL>
                      <a:noFill/>
                    </a:lnL>
                    <a:lnR w="9525" cap="flat" cmpd="sng" algn="ctr">
                      <a:solidFill>
                        <a:srgbClr val="005096"/>
                      </a:solidFill>
                      <a:prstDash val="solid"/>
                      <a:round/>
                      <a:headEnd type="none" w="med" len="med"/>
                      <a:tailEnd type="none" w="med" len="med"/>
                    </a:lnR>
                    <a:lnT>
                      <a:noFill/>
                    </a:lnT>
                    <a:lnB>
                      <a:noFill/>
                    </a:lnB>
                  </a:tcPr>
                </a:tc>
              </a:tr>
              <a:tr h="575310">
                <a:tc>
                  <a:txBody>
                    <a:bodyPr/>
                    <a:lstStyle/>
                    <a:p>
                      <a:pPr algn="l" rtl="0" eaLnBrk="0">
                        <a:lnSpc>
                          <a:spcPct val="100000"/>
                        </a:lnSpc>
                      </a:pPr>
                      <a:endParaRPr sz="1000" dirty="0">
                        <a:latin typeface="黑体" panose="02010609060101010101" charset="-122"/>
                        <a:ea typeface="黑体" panose="02010609060101010101" charset="-122"/>
                        <a:cs typeface="Arial" panose="020B0604020202020204"/>
                      </a:endParaRPr>
                    </a:p>
                  </a:txBody>
                  <a:tcPr marL="0" marR="0" marT="0" marB="0" vert="horz">
                    <a:lnL w="9525" cap="flat" cmpd="sng" algn="ctr">
                      <a:solidFill>
                        <a:srgbClr val="005096"/>
                      </a:solidFill>
                      <a:prstDash val="solid"/>
                      <a:round/>
                      <a:headEnd type="none" w="med" len="med"/>
                      <a:tailEnd type="none" w="med" len="med"/>
                    </a:lnL>
                    <a:lnR>
                      <a:noFill/>
                    </a:lnR>
                    <a:lnT>
                      <a:noFill/>
                    </a:lnT>
                    <a:lnB w="9525" cap="flat" cmpd="sng" algn="ctr">
                      <a:solidFill>
                        <a:srgbClr val="005096"/>
                      </a:solidFill>
                      <a:prstDash val="solid"/>
                      <a:round/>
                      <a:headEnd type="none" w="med" len="med"/>
                      <a:tailEnd type="none" w="med" len="med"/>
                    </a:lnB>
                  </a:tcPr>
                </a:tc>
                <a:tc>
                  <a:txBody>
                    <a:bodyPr/>
                    <a:lstStyle/>
                    <a:p>
                      <a:pPr algn="l" rtl="0" eaLnBrk="0">
                        <a:lnSpc>
                          <a:spcPct val="116000"/>
                        </a:lnSpc>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我国儿童</a:t>
                      </a:r>
                      <a:r>
                        <a:rPr sz="1200" b="1" kern="0" spc="0" dirty="0">
                          <a:solidFill>
                            <a:srgbClr val="F6862A">
                              <a:alpha val="100000"/>
                            </a:srgbClr>
                          </a:solidFill>
                          <a:latin typeface="黑体" panose="02010609060101010101" charset="-122"/>
                          <a:ea typeface="黑体" panose="02010609060101010101" charset="-122"/>
                          <a:cs typeface="黑体" panose="02010609060101010101" charset="-122"/>
                        </a:rPr>
                        <a:t>药物不良反应率</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为12.</a:t>
                      </a:r>
                      <a:r>
                        <a:rPr lang="en-US" sz="1200" kern="0" spc="0" dirty="0">
                          <a:solidFill>
                            <a:srgbClr val="000000">
                              <a:alpha val="100000"/>
                            </a:srgbClr>
                          </a:solidFill>
                          <a:latin typeface="黑体" panose="02010609060101010101" charset="-122"/>
                          <a:ea typeface="黑体" panose="02010609060101010101" charset="-122"/>
                          <a:cs typeface="黑体" panose="02010609060101010101" charset="-122"/>
                        </a:rPr>
                        <a:t>5</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%，是成人的</a:t>
                      </a:r>
                      <a:r>
                        <a:rPr sz="1200" b="1" kern="0" spc="0" dirty="0">
                          <a:solidFill>
                            <a:srgbClr val="F6862A">
                              <a:alpha val="100000"/>
                            </a:srgbClr>
                          </a:solidFill>
                          <a:latin typeface="黑体" panose="02010609060101010101" charset="-122"/>
                          <a:ea typeface="黑体" panose="02010609060101010101" charset="-122"/>
                          <a:cs typeface="黑体" panose="02010609060101010101" charset="-122"/>
                        </a:rPr>
                        <a:t>2倍</a:t>
                      </a:r>
                      <a:r>
                        <a:rPr lang="en-US" sz="1200" b="1" kern="0" spc="0" baseline="30000" dirty="0">
                          <a:solidFill>
                            <a:srgbClr val="F6862A">
                              <a:alpha val="100000"/>
                            </a:srgbClr>
                          </a:solidFill>
                          <a:latin typeface="黑体" panose="02010609060101010101" charset="-122"/>
                          <a:ea typeface="黑体" panose="02010609060101010101" charset="-122"/>
                          <a:cs typeface="黑体" panose="02010609060101010101" charset="-122"/>
                        </a:rPr>
                        <a:t>2</a:t>
                      </a:r>
                      <a:endParaRPr lang="en-US" sz="1200" b="1" kern="0" spc="0" baseline="30000" dirty="0">
                        <a:solidFill>
                          <a:srgbClr val="F6862A">
                            <a:alpha val="100000"/>
                          </a:srgbClr>
                        </a:solidFill>
                        <a:latin typeface="黑体" panose="02010609060101010101" charset="-122"/>
                        <a:ea typeface="黑体" panose="02010609060101010101" charset="-122"/>
                        <a:cs typeface="黑体" panose="02010609060101010101" charset="-122"/>
                      </a:endParaRPr>
                    </a:p>
                  </a:txBody>
                  <a:tcPr marL="0" marR="0" marT="0" marB="0" vert="horz">
                    <a:lnL>
                      <a:noFill/>
                    </a:lnL>
                    <a:lnR w="9525" cap="flat" cmpd="sng" algn="ctr">
                      <a:solidFill>
                        <a:srgbClr val="005096"/>
                      </a:solidFill>
                      <a:prstDash val="solid"/>
                      <a:round/>
                      <a:headEnd type="none" w="med" len="med"/>
                      <a:tailEnd type="none" w="med" len="med"/>
                    </a:lnR>
                    <a:lnT>
                      <a:noFill/>
                    </a:lnT>
                    <a:lnB w="9525" cap="flat" cmpd="sng" algn="ctr">
                      <a:solidFill>
                        <a:srgbClr val="005096"/>
                      </a:solidFill>
                      <a:prstDash val="solid"/>
                      <a:round/>
                      <a:headEnd type="none" w="med" len="med"/>
                      <a:tailEnd type="none" w="med" len="med"/>
                    </a:lnB>
                  </a:tcPr>
                </a:tc>
              </a:tr>
            </a:tbl>
          </a:graphicData>
        </a:graphic>
      </p:graphicFrame>
      <p:graphicFrame>
        <p:nvGraphicFramePr>
          <p:cNvPr id="236" name="table 236"/>
          <p:cNvGraphicFramePr>
            <a:graphicFrameLocks noGrp="1"/>
          </p:cNvGraphicFramePr>
          <p:nvPr>
            <p:custDataLst>
              <p:tags r:id="rId10"/>
            </p:custDataLst>
          </p:nvPr>
        </p:nvGraphicFramePr>
        <p:xfrm>
          <a:off x="240030" y="1447165"/>
          <a:ext cx="7029450" cy="1955800"/>
        </p:xfrm>
        <a:graphic>
          <a:graphicData uri="http://schemas.openxmlformats.org/drawingml/2006/table">
            <a:tbl>
              <a:tblPr/>
              <a:tblGrid>
                <a:gridCol w="2213610"/>
                <a:gridCol w="1833245"/>
                <a:gridCol w="2982595"/>
              </a:tblGrid>
              <a:tr h="552450">
                <a:tc gridSpan="3">
                  <a:txBody>
                    <a:bodyPr/>
                    <a:lstStyle/>
                    <a:p>
                      <a:pPr algn="l" rtl="0" eaLnBrk="0">
                        <a:lnSpc>
                          <a:spcPct val="131000"/>
                        </a:lnSpc>
                      </a:pPr>
                      <a:r>
                        <a:rPr sz="1500" b="1" kern="0" spc="90" dirty="0">
                          <a:solidFill>
                            <a:srgbClr val="FFFFFF">
                              <a:alpha val="100000"/>
                            </a:srgbClr>
                          </a:solidFill>
                          <a:latin typeface="黑体" panose="02010609060101010101" charset="-122"/>
                          <a:ea typeface="黑体" panose="02010609060101010101" charset="-122"/>
                          <a:cs typeface="微软雅黑" panose="020B0503020204020204" charset="-122"/>
                        </a:rPr>
                        <a:t>短缺</a:t>
                      </a:r>
                      <a:endParaRPr sz="1500" b="1" kern="0" spc="90" dirty="0">
                        <a:solidFill>
                          <a:srgbClr val="FFFFFF">
                            <a:alpha val="100000"/>
                          </a:srgbClr>
                        </a:solidFill>
                        <a:latin typeface="黑体" panose="02010609060101010101" charset="-122"/>
                        <a:ea typeface="黑体" panose="02010609060101010101" charset="-122"/>
                        <a:cs typeface="微软雅黑" panose="020B0503020204020204" charset="-122"/>
                      </a:endParaRPr>
                    </a:p>
                  </a:txBody>
                  <a:tcPr marL="0" marR="0" marT="0" marB="0" vert="horz">
                    <a:lnL w="9525" cap="flat" cmpd="sng" algn="ctr">
                      <a:solidFill>
                        <a:srgbClr val="005096"/>
                      </a:solidFill>
                      <a:prstDash val="solid"/>
                      <a:round/>
                      <a:headEnd type="none" w="med" len="med"/>
                      <a:tailEnd type="none" w="med" len="med"/>
                    </a:lnL>
                    <a:lnR w="9525" cap="flat" cmpd="sng" algn="ctr">
                      <a:solidFill>
                        <a:srgbClr val="005096"/>
                      </a:solidFill>
                      <a:prstDash val="solid"/>
                      <a:round/>
                      <a:headEnd type="none" w="med" len="med"/>
                      <a:tailEnd type="none" w="med" len="med"/>
                    </a:lnR>
                    <a:lnT w="9525" cap="flat" cmpd="sng" algn="ctr">
                      <a:solidFill>
                        <a:srgbClr val="005096"/>
                      </a:solidFill>
                      <a:prstDash val="solid"/>
                      <a:round/>
                      <a:headEnd type="none" w="med" len="med"/>
                      <a:tailEnd type="none" w="med" len="med"/>
                    </a:lnT>
                    <a:lnB>
                      <a:noFill/>
                    </a:lnB>
                  </a:tcPr>
                </a:tc>
                <a:tc hMerge="1">
                  <a:tcPr marL="0" marR="0" marT="0" marB="0" vert="horz">
                    <a:lnL w="9525" cap="flat" cmpd="sng" algn="ctr">
                      <a:solidFill>
                        <a:srgbClr val="005096"/>
                      </a:solidFill>
                      <a:prstDash val="solid"/>
                      <a:round/>
                      <a:headEnd type="none" w="med" len="med"/>
                      <a:tailEnd type="none" w="med" len="med"/>
                    </a:lnL>
                    <a:lnR w="9525" cap="flat" cmpd="sng" algn="ctr">
                      <a:solidFill>
                        <a:srgbClr val="005096"/>
                      </a:solidFill>
                      <a:prstDash val="solid"/>
                      <a:round/>
                      <a:headEnd type="none" w="med" len="med"/>
                      <a:tailEnd type="none" w="med" len="med"/>
                    </a:lnR>
                    <a:lnT w="9525" cap="flat" cmpd="sng" algn="ctr">
                      <a:solidFill>
                        <a:srgbClr val="005096"/>
                      </a:solidFill>
                      <a:prstDash val="solid"/>
                      <a:round/>
                      <a:headEnd type="none" w="med" len="med"/>
                      <a:tailEnd type="none" w="med" len="med"/>
                    </a:lnT>
                    <a:lnB>
                      <a:noFill/>
                    </a:lnB>
                  </a:tcPr>
                </a:tc>
                <a:tc hMerge="1">
                  <a:tcPr marL="0" marR="0" marT="0" marB="0" vert="horz">
                    <a:lnL w="9525" cap="flat" cmpd="sng" algn="ctr">
                      <a:solidFill>
                        <a:srgbClr val="005096"/>
                      </a:solidFill>
                      <a:prstDash val="solid"/>
                      <a:round/>
                      <a:headEnd type="none" w="med" len="med"/>
                      <a:tailEnd type="none" w="med" len="med"/>
                    </a:lnL>
                    <a:lnR w="9525" cap="flat" cmpd="sng" algn="ctr">
                      <a:solidFill>
                        <a:srgbClr val="005096"/>
                      </a:solidFill>
                      <a:prstDash val="solid"/>
                      <a:round/>
                      <a:headEnd type="none" w="med" len="med"/>
                      <a:tailEnd type="none" w="med" len="med"/>
                    </a:lnR>
                    <a:lnT w="9525" cap="flat" cmpd="sng" algn="ctr">
                      <a:solidFill>
                        <a:srgbClr val="005096"/>
                      </a:solidFill>
                      <a:prstDash val="solid"/>
                      <a:round/>
                      <a:headEnd type="none" w="med" len="med"/>
                      <a:tailEnd type="none" w="med" len="med"/>
                    </a:lnT>
                    <a:lnB>
                      <a:noFill/>
                    </a:lnB>
                  </a:tcPr>
                </a:tc>
              </a:tr>
              <a:tr h="1403350">
                <a:tc>
                  <a:txBody>
                    <a:bodyPr/>
                    <a:lstStyle/>
                    <a:p>
                      <a:pPr algn="l" rtl="0" eaLnBrk="0">
                        <a:lnSpc>
                          <a:spcPct val="100000"/>
                        </a:lnSpc>
                      </a:pPr>
                      <a:endParaRPr sz="1000" dirty="0">
                        <a:latin typeface="黑体" panose="02010609060101010101" charset="-122"/>
                        <a:ea typeface="黑体" panose="02010609060101010101" charset="-122"/>
                        <a:cs typeface="Arial" panose="020B0604020202020204"/>
                      </a:endParaRPr>
                    </a:p>
                  </a:txBody>
                  <a:tcPr marL="0" marR="0" marT="0" marB="0" vert="horz">
                    <a:lnL w="9525" cap="flat" cmpd="sng" algn="ctr">
                      <a:solidFill>
                        <a:srgbClr val="005096"/>
                      </a:solidFill>
                      <a:prstDash val="solid"/>
                      <a:round/>
                      <a:headEnd type="none" w="med" len="med"/>
                      <a:tailEnd type="none" w="med" len="med"/>
                    </a:lnL>
                    <a:lnR>
                      <a:noFill/>
                    </a:lnR>
                    <a:lnT>
                      <a:noFill/>
                    </a:lnT>
                    <a:lnB w="9525" cap="flat" cmpd="sng" algn="ctr">
                      <a:solidFill>
                        <a:srgbClr val="005096"/>
                      </a:solidFill>
                      <a:prstDash val="solid"/>
                      <a:round/>
                      <a:headEnd type="none" w="med" len="med"/>
                      <a:tailEnd type="none" w="med" len="med"/>
                    </a:lnB>
                  </a:tcPr>
                </a:tc>
                <a:tc>
                  <a:txBody>
                    <a:bodyPr/>
                    <a:lstStyle/>
                    <a:p>
                      <a:pPr algn="l" rtl="0" eaLnBrk="0">
                        <a:lnSpc>
                          <a:spcPct val="102000"/>
                        </a:lnSpc>
                      </a:pPr>
                      <a:endParaRPr sz="1000" dirty="0">
                        <a:latin typeface="黑体" panose="02010609060101010101" charset="-122"/>
                        <a:ea typeface="黑体" panose="02010609060101010101" charset="-122"/>
                        <a:cs typeface="黑体" panose="02010609060101010101" charset="-122"/>
                      </a:endParaRPr>
                    </a:p>
                    <a:p>
                      <a:pPr marL="13970" algn="l" rtl="0" eaLnBrk="0">
                        <a:lnSpc>
                          <a:spcPct val="89000"/>
                        </a:lnSpc>
                        <a:spcBef>
                          <a:spcPts val="0"/>
                        </a:spcBef>
                      </a:pPr>
                      <a:r>
                        <a:rPr sz="1800" b="1" kern="0" spc="-10" dirty="0">
                          <a:solidFill>
                            <a:srgbClr val="F6862A">
                              <a:alpha val="100000"/>
                            </a:srgbClr>
                          </a:solidFill>
                          <a:latin typeface="黑体" panose="02010609060101010101" charset="-122"/>
                          <a:ea typeface="黑体" panose="02010609060101010101" charset="-122"/>
                          <a:cs typeface="黑体" panose="02010609060101010101" charset="-122"/>
                        </a:rPr>
                        <a:t>仅</a:t>
                      </a:r>
                      <a:r>
                        <a:rPr sz="1800" b="1" kern="0" spc="-10" dirty="0">
                          <a:solidFill>
                            <a:srgbClr val="F6862A">
                              <a:alpha val="100000"/>
                            </a:srgbClr>
                          </a:solidFill>
                          <a:latin typeface="黑体" panose="02010609060101010101" charset="-122"/>
                          <a:ea typeface="黑体" panose="02010609060101010101" charset="-122"/>
                          <a:cs typeface="黑体" panose="02010609060101010101" charset="-122"/>
                        </a:rPr>
                        <a:t>60种</a:t>
                      </a:r>
                      <a:r>
                        <a:rPr sz="1400" b="1" kern="0" spc="-10" dirty="0">
                          <a:solidFill>
                            <a:srgbClr val="0D0D0D">
                              <a:alpha val="100000"/>
                            </a:srgbClr>
                          </a:solidFill>
                          <a:latin typeface="黑体" panose="02010609060101010101" charset="-122"/>
                          <a:ea typeface="黑体" panose="02010609060101010101" charset="-122"/>
                          <a:cs typeface="黑体" panose="02010609060101010101" charset="-122"/>
                        </a:rPr>
                        <a:t>儿童专用药</a:t>
                      </a:r>
                      <a:endParaRPr sz="1400" dirty="0">
                        <a:latin typeface="黑体" panose="02010609060101010101" charset="-122"/>
                        <a:ea typeface="黑体" panose="02010609060101010101" charset="-122"/>
                        <a:cs typeface="黑体" panose="02010609060101010101" charset="-122"/>
                      </a:endParaRPr>
                    </a:p>
                    <a:p>
                      <a:pPr algn="l" rtl="0" eaLnBrk="0">
                        <a:lnSpc>
                          <a:spcPct val="127000"/>
                        </a:lnSpc>
                      </a:pPr>
                      <a:endParaRPr sz="1000" dirty="0">
                        <a:latin typeface="黑体" panose="02010609060101010101" charset="-122"/>
                        <a:ea typeface="黑体" panose="02010609060101010101" charset="-122"/>
                        <a:cs typeface="黑体" panose="02010609060101010101" charset="-122"/>
                      </a:endParaRPr>
                    </a:p>
                    <a:p>
                      <a:pPr algn="l" rtl="0" eaLnBrk="0">
                        <a:lnSpc>
                          <a:spcPct val="128000"/>
                        </a:lnSpc>
                      </a:pPr>
                      <a:endParaRPr sz="1000" dirty="0">
                        <a:latin typeface="黑体" panose="02010609060101010101" charset="-122"/>
                        <a:ea typeface="黑体" panose="02010609060101010101" charset="-122"/>
                        <a:cs typeface="黑体" panose="02010609060101010101" charset="-122"/>
                      </a:endParaRPr>
                    </a:p>
                    <a:p>
                      <a:pPr algn="l" rtl="0" eaLnBrk="0">
                        <a:lnSpc>
                          <a:spcPct val="116000"/>
                        </a:lnSpc>
                      </a:pPr>
                      <a:endParaRPr sz="300" dirty="0">
                        <a:latin typeface="黑体" panose="02010609060101010101" charset="-122"/>
                        <a:ea typeface="黑体" panose="02010609060101010101" charset="-122"/>
                        <a:cs typeface="黑体" panose="02010609060101010101" charset="-122"/>
                      </a:endParaRPr>
                    </a:p>
                    <a:p>
                      <a:pPr marL="17145" algn="l" rtl="0" eaLnBrk="0">
                        <a:lnSpc>
                          <a:spcPct val="89000"/>
                        </a:lnSpc>
                        <a:spcBef>
                          <a:spcPts val="5"/>
                        </a:spcBef>
                      </a:pPr>
                      <a:r>
                        <a:rPr sz="1400" b="1" kern="0" spc="-10" dirty="0">
                          <a:solidFill>
                            <a:srgbClr val="0D0D0D">
                              <a:alpha val="100000"/>
                            </a:srgbClr>
                          </a:solidFill>
                          <a:latin typeface="黑体" panose="02010609060101010101" charset="-122"/>
                          <a:ea typeface="黑体" panose="02010609060101010101" charset="-122"/>
                          <a:cs typeface="黑体" panose="02010609060101010101" charset="-122"/>
                        </a:rPr>
                        <a:t>3500种常用药</a:t>
                      </a:r>
                      <a:endParaRPr sz="14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w="9525" cap="flat" cmpd="sng" algn="ctr">
                      <a:solidFill>
                        <a:srgbClr val="005096"/>
                      </a:solidFill>
                      <a:prstDash val="solid"/>
                      <a:round/>
                      <a:headEnd type="none" w="med" len="med"/>
                      <a:tailEnd type="none" w="med" len="med"/>
                    </a:lnB>
                  </a:tcPr>
                </a:tc>
                <a:tc>
                  <a:txBody>
                    <a:bodyPr/>
                    <a:lstStyle/>
                    <a:p>
                      <a:pPr algn="l" rtl="0" eaLnBrk="0">
                        <a:lnSpc>
                          <a:spcPct val="107000"/>
                        </a:lnSpc>
                      </a:pPr>
                      <a:endParaRPr sz="1000" dirty="0">
                        <a:latin typeface="黑体" panose="02010609060101010101" charset="-122"/>
                        <a:ea typeface="黑体" panose="02010609060101010101" charset="-122"/>
                        <a:cs typeface="黑体" panose="02010609060101010101" charset="-122"/>
                      </a:endParaRPr>
                    </a:p>
                    <a:p>
                      <a:pPr marL="330200" indent="-95885" algn="l" rtl="0" eaLnBrk="0">
                        <a:lnSpc>
                          <a:spcPct val="117000"/>
                        </a:lnSpc>
                        <a:spcBef>
                          <a:spcPts val="5"/>
                        </a:spcBef>
                        <a:tabLst>
                          <a:tab pos="329565" algn="l"/>
                        </a:tabLst>
                      </a:pPr>
                      <a:r>
                        <a:rPr sz="1600" kern="0" spc="0" dirty="0">
                          <a:solidFill>
                            <a:srgbClr val="000000">
                              <a:alpha val="100000"/>
                            </a:srgbClr>
                          </a:solidFill>
                          <a:latin typeface="黑体" panose="02010609060101010101" charset="-122"/>
                          <a:ea typeface="黑体" panose="02010609060101010101" charset="-122"/>
                          <a:cs typeface="黑体" panose="02010609060101010101" charset="-122"/>
                        </a:rPr>
                        <a:t>我国3500多种常用药</a:t>
                      </a:r>
                      <a:r>
                        <a:rPr sz="1600" b="1" kern="0" spc="-10" dirty="0">
                          <a:solidFill>
                            <a:srgbClr val="005096">
                              <a:alpha val="100000"/>
                            </a:srgbClr>
                          </a:solidFill>
                          <a:latin typeface="黑体" panose="02010609060101010101" charset="-122"/>
                          <a:ea typeface="黑体" panose="02010609060101010101" charset="-122"/>
                          <a:cs typeface="黑体" panose="02010609060101010101" charset="-122"/>
                        </a:rPr>
                        <a:t>儿童</a:t>
                      </a:r>
                      <a:r>
                        <a:rPr sz="1600" kern="0" spc="-10" dirty="0">
                          <a:solidFill>
                            <a:srgbClr val="000000">
                              <a:alpha val="100000"/>
                            </a:srgbClr>
                          </a:solidFill>
                          <a:latin typeface="黑体" panose="02010609060101010101" charset="-122"/>
                          <a:ea typeface="黑体" panose="02010609060101010101" charset="-122"/>
                          <a:cs typeface="黑体" panose="02010609060101010101" charset="-122"/>
                        </a:rPr>
                        <a:t>专用药仅60</a:t>
                      </a:r>
                      <a:r>
                        <a:rPr sz="1600" kern="0" spc="-50" dirty="0">
                          <a:solidFill>
                            <a:srgbClr val="000000">
                              <a:alpha val="100000"/>
                            </a:srgbClr>
                          </a:solidFill>
                          <a:latin typeface="黑体" panose="02010609060101010101" charset="-122"/>
                          <a:ea typeface="黑体" panose="02010609060101010101" charset="-122"/>
                          <a:cs typeface="黑体" panose="02010609060101010101" charset="-122"/>
                        </a:rPr>
                        <a:t>种</a:t>
                      </a:r>
                      <a:r>
                        <a:rPr lang="zh-CN" sz="1600" kern="0" spc="-50" dirty="0">
                          <a:solidFill>
                            <a:srgbClr val="000000">
                              <a:alpha val="100000"/>
                            </a:srgbClr>
                          </a:solidFill>
                          <a:latin typeface="黑体" panose="02010609060101010101" charset="-122"/>
                          <a:ea typeface="黑体" panose="02010609060101010101" charset="-122"/>
                          <a:cs typeface="黑体" panose="02010609060101010101" charset="-122"/>
                        </a:rPr>
                        <a:t>，</a:t>
                      </a:r>
                      <a:r>
                        <a:rPr sz="2400" b="1" kern="0" spc="-50" dirty="0">
                          <a:solidFill>
                            <a:srgbClr val="005096">
                              <a:alpha val="100000"/>
                            </a:srgbClr>
                          </a:solidFill>
                          <a:latin typeface="黑体" panose="02010609060101010101" charset="-122"/>
                          <a:ea typeface="黑体" panose="02010609060101010101" charset="-122"/>
                          <a:cs typeface="黑体" panose="02010609060101010101" charset="-122"/>
                        </a:rPr>
                        <a:t>占比1.7%</a:t>
                      </a:r>
                      <a:r>
                        <a:rPr sz="2400" b="1" kern="0" spc="-50" baseline="29000" dirty="0">
                          <a:solidFill>
                            <a:srgbClr val="005096">
                              <a:alpha val="100000"/>
                            </a:srgbClr>
                          </a:solidFill>
                          <a:latin typeface="黑体" panose="02010609060101010101" charset="-122"/>
                          <a:ea typeface="黑体" panose="02010609060101010101" charset="-122"/>
                          <a:cs typeface="黑体" panose="02010609060101010101" charset="-122"/>
                        </a:rPr>
                        <a:t>1</a:t>
                      </a:r>
                      <a:endParaRPr sz="2400" b="1" kern="0" spc="-50" baseline="29000" dirty="0">
                        <a:solidFill>
                          <a:srgbClr val="005096">
                            <a:alpha val="100000"/>
                          </a:srgbClr>
                        </a:solidFill>
                        <a:latin typeface="黑体" panose="02010609060101010101" charset="-122"/>
                        <a:ea typeface="黑体" panose="02010609060101010101" charset="-122"/>
                        <a:cs typeface="黑体" panose="02010609060101010101" charset="-122"/>
                      </a:endParaRPr>
                    </a:p>
                  </a:txBody>
                  <a:tcPr marL="0" marR="0" marT="0" marB="0" vert="horz">
                    <a:lnL>
                      <a:noFill/>
                    </a:lnL>
                    <a:lnR w="9525" cap="flat" cmpd="sng" algn="ctr">
                      <a:solidFill>
                        <a:srgbClr val="005096"/>
                      </a:solidFill>
                      <a:prstDash val="solid"/>
                      <a:round/>
                      <a:headEnd type="none" w="med" len="med"/>
                      <a:tailEnd type="none" w="med" len="med"/>
                    </a:lnR>
                    <a:lnT>
                      <a:noFill/>
                    </a:lnT>
                    <a:lnB w="9525" cap="flat" cmpd="sng" algn="ctr">
                      <a:solidFill>
                        <a:srgbClr val="005096"/>
                      </a:solidFill>
                      <a:prstDash val="solid"/>
                      <a:round/>
                      <a:headEnd type="none" w="med" len="med"/>
                      <a:tailEnd type="none" w="med" len="med"/>
                    </a:lnB>
                  </a:tcPr>
                </a:tc>
              </a:tr>
            </a:tbl>
          </a:graphicData>
        </a:graphic>
      </p:graphicFrame>
      <p:grpSp>
        <p:nvGrpSpPr>
          <p:cNvPr id="48" name="group 48"/>
          <p:cNvGrpSpPr/>
          <p:nvPr/>
        </p:nvGrpSpPr>
        <p:grpSpPr>
          <a:xfrm rot="21600000">
            <a:off x="0" y="0"/>
            <a:ext cx="3274159" cy="1465645"/>
            <a:chOff x="0" y="0"/>
            <a:chExt cx="3274159" cy="1465645"/>
          </a:xfrm>
        </p:grpSpPr>
        <p:pic>
          <p:nvPicPr>
            <p:cNvPr id="266" name="picture 266"/>
            <p:cNvPicPr>
              <a:picLocks noChangeAspect="1"/>
            </p:cNvPicPr>
            <p:nvPr/>
          </p:nvPicPr>
          <p:blipFill>
            <a:blip r:embed="rId11"/>
            <a:stretch>
              <a:fillRect/>
            </a:stretch>
          </p:blipFill>
          <p:spPr>
            <a:xfrm rot="21600000">
              <a:off x="0" y="0"/>
              <a:ext cx="3274159" cy="1465645"/>
            </a:xfrm>
            <a:prstGeom prst="rect">
              <a:avLst/>
            </a:prstGeom>
          </p:spPr>
        </p:pic>
        <p:sp>
          <p:nvSpPr>
            <p:cNvPr id="268" name="textbox 268"/>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02000"/>
                </a:lnSpc>
              </a:pPr>
              <a:endParaRPr sz="1000" dirty="0">
                <a:latin typeface="黑体" panose="02010609060101010101" charset="-122"/>
                <a:ea typeface="黑体" panose="02010609060101010101" charset="-122"/>
                <a:cs typeface="Arial" panose="020B0604020202020204"/>
              </a:endParaRPr>
            </a:p>
            <a:p>
              <a:pPr algn="l" rtl="0" eaLnBrk="0">
                <a:lnSpc>
                  <a:spcPct val="102000"/>
                </a:lnSpc>
              </a:pPr>
              <a:endParaRPr sz="1000" dirty="0">
                <a:latin typeface="黑体" panose="02010609060101010101" charset="-122"/>
                <a:ea typeface="黑体" panose="02010609060101010101" charset="-122"/>
                <a:cs typeface="Arial" panose="020B0604020202020204"/>
              </a:endParaRPr>
            </a:p>
            <a:p>
              <a:pPr algn="l" rtl="0" eaLnBrk="0">
                <a:lnSpc>
                  <a:spcPct val="103000"/>
                </a:lnSpc>
              </a:pPr>
              <a:endParaRPr sz="1000" dirty="0">
                <a:latin typeface="黑体" panose="02010609060101010101" charset="-122"/>
                <a:ea typeface="黑体" panose="02010609060101010101" charset="-122"/>
                <a:cs typeface="Arial" panose="020B0604020202020204"/>
              </a:endParaRPr>
            </a:p>
            <a:p>
              <a:pPr marL="457200" algn="l" rtl="0" eaLnBrk="0">
                <a:lnSpc>
                  <a:spcPct val="78000"/>
                </a:lnSpc>
                <a:spcBef>
                  <a:spcPts val="5"/>
                </a:spcBef>
              </a:pPr>
              <a:r>
                <a:rPr sz="1400" b="1" kern="0" spc="-20" dirty="0">
                  <a:solidFill>
                    <a:srgbClr val="FFFFFF">
                      <a:alpha val="100000"/>
                    </a:srgbClr>
                  </a:solidFill>
                  <a:latin typeface="黑体" panose="02010609060101010101" charset="-122"/>
                  <a:ea typeface="黑体" panose="02010609060101010101" charset="-122"/>
                  <a:cs typeface="Arial" panose="020B0604020202020204"/>
                </a:rPr>
                <a:t>3/</a:t>
              </a:r>
              <a:r>
                <a:rPr lang="en-US" sz="1400" b="1" kern="0" spc="-20" dirty="0">
                  <a:solidFill>
                    <a:srgbClr val="FFFFFF">
                      <a:alpha val="100000"/>
                    </a:srgbClr>
                  </a:solidFill>
                  <a:latin typeface="黑体" panose="02010609060101010101" charset="-122"/>
                  <a:ea typeface="黑体" panose="02010609060101010101" charset="-122"/>
                  <a:cs typeface="Arial" panose="020B0604020202020204"/>
                </a:rPr>
                <a:t>3</a:t>
              </a:r>
              <a:endParaRPr lang="en-US" sz="1400" b="1" kern="0" spc="-20" dirty="0">
                <a:solidFill>
                  <a:srgbClr val="FFFFFF">
                    <a:alpha val="100000"/>
                  </a:srgbClr>
                </a:solidFill>
                <a:latin typeface="黑体" panose="02010609060101010101" charset="-122"/>
                <a:ea typeface="黑体" panose="02010609060101010101" charset="-122"/>
                <a:cs typeface="Arial" panose="020B0604020202020204"/>
              </a:endParaRPr>
            </a:p>
          </p:txBody>
        </p:sp>
      </p:grpSp>
      <p:sp>
        <p:nvSpPr>
          <p:cNvPr id="270" name="textbox 270"/>
          <p:cNvSpPr/>
          <p:nvPr/>
        </p:nvSpPr>
        <p:spPr>
          <a:xfrm>
            <a:off x="848360" y="605790"/>
            <a:ext cx="9926955" cy="35052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黑体" panose="02010609060101010101" charset="-122"/>
              <a:ea typeface="黑体" panose="02010609060101010101" charset="-122"/>
              <a:cs typeface="黑体" panose="02010609060101010101" charset="-122"/>
            </a:endParaRPr>
          </a:p>
          <a:p>
            <a:pPr marL="12700" algn="l" rtl="0" eaLnBrk="0">
              <a:lnSpc>
                <a:spcPct val="89000"/>
              </a:lnSpc>
            </a:pPr>
            <a:r>
              <a:rPr sz="2400" b="1" kern="0" spc="-10" dirty="0">
                <a:solidFill>
                  <a:srgbClr val="005096">
                    <a:alpha val="100000"/>
                  </a:srgbClr>
                </a:solidFill>
                <a:latin typeface="黑体" panose="02010609060101010101" charset="-122"/>
                <a:ea typeface="黑体" panose="02010609060101010101" charset="-122"/>
                <a:cs typeface="黑体" panose="02010609060101010101" charset="-122"/>
              </a:rPr>
              <a:t>亟需儿童专用剂型</a:t>
            </a:r>
            <a:r>
              <a:rPr sz="2400" b="1" kern="0" spc="-410" dirty="0">
                <a:solidFill>
                  <a:srgbClr val="005096">
                    <a:alpha val="100000"/>
                  </a:srgbClr>
                </a:solidFill>
                <a:latin typeface="黑体" panose="02010609060101010101" charset="-122"/>
                <a:ea typeface="黑体" panose="02010609060101010101" charset="-122"/>
                <a:cs typeface="黑体" panose="02010609060101010101" charset="-122"/>
              </a:rPr>
              <a:t> </a:t>
            </a:r>
            <a:r>
              <a:rPr sz="2400" b="1" kern="0" spc="-10" dirty="0">
                <a:solidFill>
                  <a:srgbClr val="005096">
                    <a:alpha val="100000"/>
                  </a:srgbClr>
                </a:solidFill>
                <a:latin typeface="黑体" panose="02010609060101010101" charset="-122"/>
                <a:ea typeface="黑体" panose="02010609060101010101" charset="-122"/>
                <a:cs typeface="黑体" panose="02010609060101010101" charset="-122"/>
              </a:rPr>
              <a:t>，以解决精准给药、吞咽困难、服药配</a:t>
            </a:r>
            <a:r>
              <a:rPr sz="2400" b="1" kern="0" spc="-20" dirty="0">
                <a:solidFill>
                  <a:srgbClr val="005096">
                    <a:alpha val="100000"/>
                  </a:srgbClr>
                </a:solidFill>
                <a:latin typeface="黑体" panose="02010609060101010101" charset="-122"/>
                <a:ea typeface="黑体" panose="02010609060101010101" charset="-122"/>
                <a:cs typeface="黑体" panose="02010609060101010101" charset="-122"/>
              </a:rPr>
              <a:t>合度低等挑战</a:t>
            </a:r>
            <a:endParaRPr sz="2400" dirty="0">
              <a:latin typeface="黑体" panose="02010609060101010101" charset="-122"/>
              <a:ea typeface="黑体" panose="02010609060101010101" charset="-122"/>
              <a:cs typeface="黑体" panose="02010609060101010101" charset="-122"/>
            </a:endParaRPr>
          </a:p>
        </p:txBody>
      </p:sp>
      <p:pic>
        <p:nvPicPr>
          <p:cNvPr id="272" name="picture 272"/>
          <p:cNvPicPr>
            <a:picLocks noChangeAspect="1"/>
          </p:cNvPicPr>
          <p:nvPr/>
        </p:nvPicPr>
        <p:blipFill>
          <a:blip r:embed="rId12"/>
          <a:stretch>
            <a:fillRect/>
          </a:stretch>
        </p:blipFill>
        <p:spPr>
          <a:xfrm rot="21600000">
            <a:off x="561252" y="2222881"/>
            <a:ext cx="1450173" cy="1184551"/>
          </a:xfrm>
          <a:prstGeom prst="rect">
            <a:avLst/>
          </a:prstGeom>
        </p:spPr>
      </p:pic>
      <p:sp>
        <p:nvSpPr>
          <p:cNvPr id="274" name="textbox 274"/>
          <p:cNvSpPr/>
          <p:nvPr/>
        </p:nvSpPr>
        <p:spPr>
          <a:xfrm>
            <a:off x="3870325" y="3736340"/>
            <a:ext cx="3288030" cy="336550"/>
          </a:xfrm>
          <a:prstGeom prst="rect">
            <a:avLst/>
          </a:prstGeom>
          <a:solidFill>
            <a:srgbClr val="005096">
              <a:alpha val="100000"/>
            </a:srgbClr>
          </a:solidFill>
          <a:ln w="0" cap="flat">
            <a:noFill/>
            <a:prstDash val="solid"/>
            <a:miter lim="0"/>
          </a:ln>
        </p:spPr>
        <p:txBody>
          <a:bodyPr vert="horz" wrap="square" lIns="0" tIns="0" rIns="0" bIns="0"/>
          <a:lstStyle/>
          <a:p>
            <a:pPr algn="ctr" rtl="0" eaLnBrk="0">
              <a:lnSpc>
                <a:spcPct val="105000"/>
              </a:lnSpc>
            </a:pPr>
            <a:r>
              <a:rPr lang="zh-CN" altLang="en-US" sz="1500" b="1" kern="0" spc="90" dirty="0">
                <a:solidFill>
                  <a:srgbClr val="FFFFFF">
                    <a:alpha val="100000"/>
                  </a:srgbClr>
                </a:solidFill>
                <a:latin typeface="黑体" panose="02010609060101010101" charset="-122"/>
                <a:ea typeface="黑体" panose="02010609060101010101" charset="-122"/>
                <a:cs typeface="微软雅黑" panose="020B0503020204020204" charset="-122"/>
                <a:sym typeface="+mn-ea"/>
              </a:rPr>
              <a:t>儿童用药备受国家重视</a:t>
            </a:r>
            <a:endParaRPr lang="zh-CN" altLang="en-US" sz="1500" b="1" kern="0" spc="90" dirty="0">
              <a:solidFill>
                <a:srgbClr val="FFFFFF">
                  <a:alpha val="100000"/>
                </a:srgbClr>
              </a:solidFill>
              <a:latin typeface="黑体" panose="02010609060101010101" charset="-122"/>
              <a:ea typeface="黑体" panose="02010609060101010101" charset="-122"/>
              <a:cs typeface="微软雅黑" panose="020B0503020204020204" charset="-122"/>
              <a:sym typeface="+mn-ea"/>
            </a:endParaRPr>
          </a:p>
        </p:txBody>
      </p:sp>
      <p:sp>
        <p:nvSpPr>
          <p:cNvPr id="276" name="textbox 276"/>
          <p:cNvSpPr/>
          <p:nvPr/>
        </p:nvSpPr>
        <p:spPr>
          <a:xfrm>
            <a:off x="619760" y="3726180"/>
            <a:ext cx="2800985" cy="356235"/>
          </a:xfrm>
          <a:prstGeom prst="rect">
            <a:avLst/>
          </a:prstGeom>
          <a:solidFill>
            <a:srgbClr val="005096">
              <a:alpha val="100000"/>
            </a:srgbClr>
          </a:solidFill>
          <a:ln w="0" cap="flat">
            <a:noFill/>
            <a:prstDash val="solid"/>
            <a:miter lim="0"/>
          </a:ln>
        </p:spPr>
        <p:txBody>
          <a:bodyPr vert="horz" wrap="square" lIns="0" tIns="0" rIns="0" bIns="0"/>
          <a:lstStyle/>
          <a:p>
            <a:pPr algn="ctr" rtl="0" eaLnBrk="0">
              <a:lnSpc>
                <a:spcPct val="113000"/>
              </a:lnSpc>
            </a:pPr>
            <a:r>
              <a:rPr sz="1500" b="1" kern="0" spc="90" dirty="0">
                <a:solidFill>
                  <a:srgbClr val="FFFFFF">
                    <a:alpha val="100000"/>
                  </a:srgbClr>
                </a:solidFill>
                <a:latin typeface="黑体" panose="02010609060101010101" charset="-122"/>
                <a:ea typeface="黑体" panose="02010609060101010101" charset="-122"/>
                <a:cs typeface="微软雅黑" panose="020B0503020204020204" charset="-122"/>
              </a:rPr>
              <a:t>我国儿童亟需专用药品</a:t>
            </a:r>
            <a:endParaRPr sz="1500" b="1" kern="0" spc="90" dirty="0">
              <a:solidFill>
                <a:srgbClr val="FFFFFF">
                  <a:alpha val="100000"/>
                </a:srgbClr>
              </a:solidFill>
              <a:latin typeface="黑体" panose="02010609060101010101" charset="-122"/>
              <a:ea typeface="黑体" panose="02010609060101010101" charset="-122"/>
              <a:cs typeface="微软雅黑" panose="020B0503020204020204" charset="-122"/>
            </a:endParaRPr>
          </a:p>
        </p:txBody>
      </p:sp>
      <p:sp>
        <p:nvSpPr>
          <p:cNvPr id="278" name="textbox 278"/>
          <p:cNvSpPr/>
          <p:nvPr/>
        </p:nvSpPr>
        <p:spPr>
          <a:xfrm>
            <a:off x="2408555" y="6580505"/>
            <a:ext cx="7499350" cy="28448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黑体" panose="02010609060101010101" charset="-122"/>
              <a:ea typeface="黑体" panose="02010609060101010101" charset="-122"/>
              <a:cs typeface="黑体" panose="02010609060101010101" charset="-122"/>
            </a:endParaRPr>
          </a:p>
          <a:p>
            <a:pPr marL="20320" algn="l" rtl="0" eaLnBrk="0">
              <a:lnSpc>
                <a:spcPct val="89000"/>
              </a:lnSpc>
            </a:pPr>
            <a:r>
              <a:rPr sz="800" kern="0" spc="0" dirty="0">
                <a:solidFill>
                  <a:srgbClr val="7F7F7F">
                    <a:alpha val="100000"/>
                  </a:srgbClr>
                </a:solidFill>
                <a:latin typeface="黑体" panose="02010609060101010101" charset="-122"/>
                <a:ea typeface="黑体" panose="02010609060101010101" charset="-122"/>
                <a:cs typeface="黑体" panose="02010609060101010101" charset="-122"/>
              </a:rPr>
              <a:t>1.2016年儿童用药安全</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rPr>
              <a:t>调查报告白皮书</a:t>
            </a:r>
            <a:r>
              <a:rPr 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              </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rPr>
              <a:t>2.央视网.每年约7000名儿童因用药不当死亡 儿童用药难题如何破？https://news.cctv.com/</a:t>
            </a:r>
            <a:endParaRPr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a:p>
            <a:pPr marL="12700" algn="l" rtl="0" eaLnBrk="0">
              <a:lnSpc>
                <a:spcPct val="80000"/>
              </a:lnSpc>
              <a:spcBef>
                <a:spcPts val="180"/>
              </a:spcBef>
            </a:pPr>
            <a:r>
              <a:rPr lang="en-US"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3</a:t>
            </a:r>
            <a:r>
              <a:rPr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a:t>
            </a:r>
            <a:r>
              <a:rPr lang="zh-CN" altLang="en-US"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魏兵</a:t>
            </a:r>
            <a:r>
              <a:rPr lang="en-US" altLang="zh-CN"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a:t>
            </a:r>
            <a:r>
              <a:rPr lang="zh-CN" altLang="en-US"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中国儿童保健杂志,2019,27(6):606-608.</a:t>
            </a:r>
            <a:r>
              <a:rPr lang="en-US" altLang="zh-CN"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  4</a:t>
            </a:r>
            <a:r>
              <a:rPr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.Baker J, et al.</a:t>
            </a:r>
            <a:r>
              <a:rPr sz="800" kern="0" spc="60" dirty="0">
                <a:solidFill>
                  <a:srgbClr val="7F7F7F">
                    <a:alpha val="100000"/>
                  </a:srgbClr>
                </a:solidFill>
                <a:latin typeface="黑体" panose="02010609060101010101" charset="-122"/>
                <a:ea typeface="黑体" panose="02010609060101010101" charset="-122"/>
                <a:cs typeface="黑体" panose="02010609060101010101" charset="-122"/>
                <a:sym typeface="+mn-ea"/>
              </a:rPr>
              <a:t> </a:t>
            </a:r>
            <a:r>
              <a:rPr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Pediatr</a:t>
            </a:r>
            <a:r>
              <a:rPr sz="800" kern="0" spc="70" dirty="0">
                <a:solidFill>
                  <a:srgbClr val="7F7F7F">
                    <a:alpha val="100000"/>
                  </a:srgbClr>
                </a:solidFill>
                <a:latin typeface="黑体" panose="02010609060101010101" charset="-122"/>
                <a:ea typeface="黑体" panose="02010609060101010101" charset="-122"/>
                <a:cs typeface="黑体" panose="02010609060101010101" charset="-122"/>
                <a:sym typeface="+mn-ea"/>
              </a:rPr>
              <a:t> </a:t>
            </a:r>
            <a:r>
              <a:rPr sz="800" kern="0" dirty="0">
                <a:solidFill>
                  <a:srgbClr val="7F7F7F">
                    <a:alpha val="100000"/>
                  </a:srgbClr>
                </a:solidFill>
                <a:latin typeface="黑体" panose="02010609060101010101" charset="-122"/>
                <a:ea typeface="黑体" panose="02010609060101010101" charset="-122"/>
                <a:cs typeface="黑体" panose="02010609060101010101" charset="-122"/>
                <a:sym typeface="+mn-ea"/>
              </a:rPr>
              <a:t>In</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fect</a:t>
            </a:r>
            <a:r>
              <a:rPr sz="800" kern="0" spc="70" dirty="0">
                <a:solidFill>
                  <a:srgbClr val="7F7F7F">
                    <a:alpha val="100000"/>
                  </a:srgbClr>
                </a:solidFill>
                <a:latin typeface="黑体" panose="02010609060101010101" charset="-122"/>
                <a:ea typeface="黑体" panose="02010609060101010101" charset="-122"/>
                <a:cs typeface="黑体" panose="02010609060101010101" charset="-122"/>
                <a:sym typeface="+mn-ea"/>
              </a:rPr>
              <a:t> </a:t>
            </a:r>
            <a:r>
              <a:rPr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Dis J. 2020 Aug;39(8):700-70</a:t>
            </a:r>
            <a:r>
              <a:rPr 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5</a:t>
            </a:r>
            <a:endParaRPr 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endParaRPr>
          </a:p>
        </p:txBody>
      </p:sp>
      <p:sp>
        <p:nvSpPr>
          <p:cNvPr id="298" name="textbox 298"/>
          <p:cNvSpPr/>
          <p:nvPr/>
        </p:nvSpPr>
        <p:spPr>
          <a:xfrm>
            <a:off x="194573" y="170561"/>
            <a:ext cx="737234" cy="21590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endParaRPr sz="14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4864" y="197"/>
            <a:ext cx="1389482" cy="556701"/>
          </a:xfrm>
          <a:prstGeom prst="rect">
            <a:avLst/>
          </a:prstGeom>
        </p:spPr>
      </p:pic>
      <p:sp>
        <p:nvSpPr>
          <p:cNvPr id="22" name="文本框 21"/>
          <p:cNvSpPr txBox="1"/>
          <p:nvPr/>
        </p:nvSpPr>
        <p:spPr>
          <a:xfrm>
            <a:off x="8679815" y="6156325"/>
            <a:ext cx="355600" cy="293370"/>
          </a:xfrm>
          <a:prstGeom prst="rect">
            <a:avLst/>
          </a:prstGeom>
          <a:noFill/>
        </p:spPr>
        <p:txBody>
          <a:bodyPr wrap="square" rtlCol="0">
            <a:noAutofit/>
          </a:bodyPr>
          <a:p>
            <a:r>
              <a:rPr lang="en-US" altLang="zh-CN" sz="1600">
                <a:latin typeface="黑体" panose="02010609060101010101" charset="-122"/>
                <a:ea typeface="黑体" panose="02010609060101010101" charset="-122"/>
              </a:rPr>
              <a:t>0</a:t>
            </a:r>
            <a:endParaRPr lang="en-US" altLang="zh-CN" sz="1600">
              <a:latin typeface="黑体" panose="02010609060101010101" charset="-122"/>
              <a:ea typeface="黑体" panose="02010609060101010101" charset="-122"/>
            </a:endParaRPr>
          </a:p>
        </p:txBody>
      </p:sp>
      <p:sp>
        <p:nvSpPr>
          <p:cNvPr id="25" name="文本框 24"/>
          <p:cNvSpPr txBox="1"/>
          <p:nvPr/>
        </p:nvSpPr>
        <p:spPr>
          <a:xfrm>
            <a:off x="7607935" y="3338830"/>
            <a:ext cx="4312285" cy="938530"/>
          </a:xfrm>
          <a:prstGeom prst="rect">
            <a:avLst/>
          </a:prstGeom>
          <a:noFill/>
        </p:spPr>
        <p:txBody>
          <a:bodyPr wrap="square" rtlCol="0">
            <a:noAutofit/>
          </a:bodyPr>
          <a:p>
            <a:pPr>
              <a:lnSpc>
                <a:spcPct val="110000"/>
              </a:lnSpc>
            </a:pPr>
            <a:r>
              <a:rPr lang="zh-CN" altLang="zh-CN" sz="1600" b="1" dirty="0">
                <a:solidFill>
                  <a:srgbClr val="000000"/>
                </a:solidFill>
                <a:latin typeface="黑体" panose="02010609060101010101" charset="-122"/>
                <a:ea typeface="黑体" panose="02010609060101010101" charset="-122"/>
                <a:cs typeface="黑体" panose="02010609060101010101" charset="-122"/>
                <a:sym typeface="+mn-ea"/>
              </a:rPr>
              <a:t>研究显示</a:t>
            </a:r>
            <a:r>
              <a:rPr lang="en-US" altLang="zh-CN" sz="1600" b="1" baseline="30000" dirty="0">
                <a:solidFill>
                  <a:schemeClr val="tx1"/>
                </a:solidFill>
                <a:latin typeface="黑体" panose="02010609060101010101" charset="-122"/>
                <a:ea typeface="黑体" panose="02010609060101010101" charset="-122"/>
                <a:cs typeface="黑体" panose="02010609060101010101" charset="-122"/>
                <a:sym typeface="+mn-ea"/>
              </a:rPr>
              <a:t>3</a:t>
            </a:r>
            <a:r>
              <a:rPr lang="zh-CN" altLang="zh-CN" sz="1600" b="1" dirty="0">
                <a:solidFill>
                  <a:srgbClr val="000000"/>
                </a:solidFill>
                <a:latin typeface="黑体" panose="02010609060101010101" charset="-122"/>
                <a:ea typeface="黑体" panose="02010609060101010101" charset="-122"/>
                <a:cs typeface="黑体" panose="02010609060101010101" charset="-122"/>
                <a:sym typeface="+mn-ea"/>
              </a:rPr>
              <a:t>，中国</a:t>
            </a:r>
            <a:r>
              <a:rPr lang="zh-CN" altLang="zh-CN" sz="1600" b="1" dirty="0">
                <a:solidFill>
                  <a:srgbClr val="005096"/>
                </a:solidFill>
                <a:latin typeface="黑体" panose="02010609060101010101" charset="-122"/>
                <a:ea typeface="黑体" panose="02010609060101010101" charset="-122"/>
                <a:cs typeface="黑体" panose="02010609060101010101" charset="-122"/>
                <a:sym typeface="+mn-ea"/>
              </a:rPr>
              <a:t>儿童服药困难发生率</a:t>
            </a:r>
            <a:r>
              <a:rPr lang="zh-CN" altLang="zh-CN" sz="1600" b="1" dirty="0">
                <a:solidFill>
                  <a:srgbClr val="000000"/>
                </a:solidFill>
                <a:latin typeface="黑体" panose="02010609060101010101" charset="-122"/>
                <a:ea typeface="黑体" panose="02010609060101010101" charset="-122"/>
                <a:cs typeface="黑体" panose="02010609060101010101" charset="-122"/>
                <a:sym typeface="+mn-ea"/>
              </a:rPr>
              <a:t>为</a:t>
            </a:r>
            <a:r>
              <a:rPr lang="en-US" altLang="zh-CN" sz="1600" b="1" dirty="0">
                <a:solidFill>
                  <a:srgbClr val="005096"/>
                </a:solidFill>
                <a:latin typeface="黑体" panose="02010609060101010101" charset="-122"/>
                <a:ea typeface="黑体" panose="02010609060101010101" charset="-122"/>
                <a:cs typeface="黑体" panose="02010609060101010101" charset="-122"/>
                <a:sym typeface="+mn-ea"/>
              </a:rPr>
              <a:t>75.44%</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a:t>
            </a:r>
            <a:r>
              <a:rPr lang="zh-CN" altLang="en-US" sz="1600" b="1" dirty="0">
                <a:solidFill>
                  <a:schemeClr val="tx1"/>
                </a:solidFill>
                <a:latin typeface="黑体" panose="02010609060101010101" charset="-122"/>
                <a:ea typeface="黑体" panose="02010609060101010101" charset="-122"/>
                <a:cs typeface="黑体" panose="02010609060101010101" charset="-122"/>
                <a:sym typeface="+mn-ea"/>
              </a:rPr>
              <a:t>其中</a:t>
            </a:r>
            <a:r>
              <a:rPr lang="en-US" altLang="zh-CN" sz="1600" b="1" dirty="0">
                <a:solidFill>
                  <a:schemeClr val="tx1"/>
                </a:solidFill>
                <a:latin typeface="黑体" panose="02010609060101010101" charset="-122"/>
                <a:ea typeface="黑体" panose="02010609060101010101" charset="-122"/>
                <a:cs typeface="黑体" panose="02010609060101010101" charset="-122"/>
                <a:sym typeface="+mn-ea"/>
              </a:rPr>
              <a:t>3</a:t>
            </a:r>
            <a:r>
              <a:rPr lang="zh-CN" altLang="en-US" sz="1600" b="1" dirty="0">
                <a:solidFill>
                  <a:schemeClr val="tx1"/>
                </a:solidFill>
                <a:latin typeface="黑体" panose="02010609060101010101" charset="-122"/>
                <a:ea typeface="黑体" panose="02010609060101010101" charset="-122"/>
                <a:cs typeface="黑体" panose="02010609060101010101" charset="-122"/>
                <a:sym typeface="+mn-ea"/>
              </a:rPr>
              <a:t>岁以下儿童达</a:t>
            </a:r>
            <a:r>
              <a:rPr lang="en-US" altLang="zh-CN" sz="1600" b="1" dirty="0">
                <a:solidFill>
                  <a:srgbClr val="005096"/>
                </a:solidFill>
                <a:latin typeface="黑体" panose="02010609060101010101" charset="-122"/>
                <a:ea typeface="黑体" panose="02010609060101010101" charset="-122"/>
                <a:cs typeface="黑体" panose="02010609060101010101" charset="-122"/>
                <a:sym typeface="+mn-ea"/>
              </a:rPr>
              <a:t>81.42%</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a:t>
            </a:r>
            <a:r>
              <a:rPr lang="zh-CN" altLang="zh-CN" sz="1600" b="1" dirty="0">
                <a:solidFill>
                  <a:srgbClr val="000000"/>
                </a:solidFill>
                <a:latin typeface="黑体" panose="02010609060101010101" charset="-122"/>
                <a:ea typeface="黑体" panose="02010609060101010101" charset="-122"/>
                <a:cs typeface="黑体" panose="02010609060101010101" charset="-122"/>
                <a:sym typeface="+mn-ea"/>
              </a:rPr>
              <a:t>原因包括</a:t>
            </a:r>
            <a:r>
              <a:rPr lang="zh-CN" altLang="zh-CN" sz="1600" b="1" dirty="0">
                <a:solidFill>
                  <a:srgbClr val="ED7D31"/>
                </a:solidFill>
                <a:latin typeface="黑体" panose="02010609060101010101" charset="-122"/>
                <a:ea typeface="黑体" panose="02010609060101010101" charset="-122"/>
                <a:cs typeface="黑体" panose="02010609060101010101" charset="-122"/>
                <a:sym typeface="+mn-ea"/>
              </a:rPr>
              <a:t>口味不佳（</a:t>
            </a:r>
            <a:r>
              <a:rPr lang="en-US" altLang="zh-CN" sz="1600" b="1" dirty="0">
                <a:solidFill>
                  <a:srgbClr val="ED7D31"/>
                </a:solidFill>
                <a:latin typeface="黑体" panose="02010609060101010101" charset="-122"/>
                <a:ea typeface="黑体" panose="02010609060101010101" charset="-122"/>
                <a:cs typeface="黑体" panose="02010609060101010101" charset="-122"/>
                <a:sym typeface="+mn-ea"/>
              </a:rPr>
              <a:t>84%</a:t>
            </a:r>
            <a:r>
              <a:rPr lang="zh-CN" altLang="en-US" sz="1600" b="1" dirty="0">
                <a:solidFill>
                  <a:srgbClr val="ED7D31"/>
                </a:solidFill>
                <a:latin typeface="黑体" panose="02010609060101010101" charset="-122"/>
                <a:ea typeface="黑体" panose="02010609060101010101" charset="-122"/>
                <a:cs typeface="黑体" panose="02010609060101010101" charset="-122"/>
                <a:sym typeface="+mn-ea"/>
              </a:rPr>
              <a:t>）</a:t>
            </a:r>
            <a:r>
              <a:rPr lang="zh-CN" altLang="zh-CN" sz="1600" b="1" dirty="0">
                <a:solidFill>
                  <a:srgbClr val="000000"/>
                </a:solidFill>
                <a:latin typeface="黑体" panose="02010609060101010101" charset="-122"/>
                <a:ea typeface="黑体" panose="02010609060101010101" charset="-122"/>
                <a:cs typeface="黑体" panose="02010609060101010101" charset="-122"/>
                <a:sym typeface="+mn-ea"/>
              </a:rPr>
              <a:t>、</a:t>
            </a:r>
            <a:r>
              <a:rPr lang="zh-CN" altLang="zh-CN" sz="1600" b="1" dirty="0">
                <a:solidFill>
                  <a:srgbClr val="ED7D31"/>
                </a:solidFill>
                <a:latin typeface="黑体" panose="02010609060101010101" charset="-122"/>
                <a:ea typeface="黑体" panose="02010609060101010101" charset="-122"/>
                <a:cs typeface="黑体" panose="02010609060101010101" charset="-122"/>
                <a:sym typeface="+mn-ea"/>
              </a:rPr>
              <a:t>砂砾感（10%）</a:t>
            </a:r>
            <a:r>
              <a:rPr lang="zh-CN" altLang="zh-CN" sz="1600" b="1" dirty="0">
                <a:solidFill>
                  <a:schemeClr val="tx1"/>
                </a:solidFill>
                <a:latin typeface="黑体" panose="02010609060101010101" charset="-122"/>
                <a:ea typeface="黑体" panose="02010609060101010101" charset="-122"/>
                <a:cs typeface="黑体" panose="02010609060101010101" charset="-122"/>
                <a:sym typeface="+mn-ea"/>
              </a:rPr>
              <a:t>等</a:t>
            </a:r>
            <a:endParaRPr lang="zh-CN" altLang="zh-CN" sz="1600" b="1"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3" name="文本框 32"/>
          <p:cNvSpPr txBox="1"/>
          <p:nvPr/>
        </p:nvSpPr>
        <p:spPr>
          <a:xfrm>
            <a:off x="2408555" y="1611630"/>
            <a:ext cx="1527175" cy="36830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rPr>
              <a:t>儿童专用药</a:t>
            </a:r>
            <a:endParaRPr lang="zh-CN" altLang="en-US"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3856990" y="4143375"/>
            <a:ext cx="3364230" cy="981075"/>
          </a:xfrm>
          <a:prstGeom prst="rect">
            <a:avLst/>
          </a:prstGeom>
          <a:noFill/>
        </p:spPr>
        <p:txBody>
          <a:bodyPr wrap="square" rtlCol="0">
            <a:noAutofit/>
          </a:bodyPr>
          <a:p>
            <a:pPr>
              <a:lnSpc>
                <a:spcPct val="110000"/>
              </a:lnSpc>
            </a:pPr>
            <a:r>
              <a:rPr sz="1400" kern="0" dirty="0">
                <a:solidFill>
                  <a:srgbClr val="000000">
                    <a:alpha val="100000"/>
                  </a:srgbClr>
                </a:solidFill>
                <a:latin typeface="黑体" panose="02010609060101010101" charset="-122"/>
                <a:ea typeface="黑体" panose="02010609060101010101" charset="-122"/>
                <a:cs typeface="微软雅黑" panose="020B0503020204020204" charset="-122"/>
                <a:sym typeface="+mn-ea"/>
              </a:rPr>
              <a:t>儿童用药备受国家重视，从鼓励研发、优先审批、市场独占期、纳入医保、打通临床应用通道等多维度支持</a:t>
            </a:r>
            <a:r>
              <a:rPr sz="1400" b="1" kern="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鼓励儿童专用药、专用剂型</a:t>
            </a:r>
            <a:r>
              <a:rPr sz="1400" kern="0" dirty="0">
                <a:solidFill>
                  <a:srgbClr val="000000">
                    <a:alpha val="100000"/>
                  </a:srgbClr>
                </a:solidFill>
                <a:latin typeface="黑体" panose="02010609060101010101" charset="-122"/>
                <a:ea typeface="黑体" panose="02010609060101010101" charset="-122"/>
                <a:cs typeface="微软雅黑" panose="020B0503020204020204" charset="-122"/>
                <a:sym typeface="+mn-ea"/>
              </a:rPr>
              <a:t>，满足儿童用药需求</a:t>
            </a:r>
            <a:endParaRPr sz="1400" kern="0" dirty="0">
              <a:solidFill>
                <a:srgbClr val="000000">
                  <a:alpha val="100000"/>
                </a:srgbClr>
              </a:solidFill>
              <a:latin typeface="黑体" panose="02010609060101010101" charset="-122"/>
              <a:ea typeface="黑体" panose="02010609060101010101" charset="-122"/>
              <a:cs typeface="微软雅黑" panose="020B0503020204020204" charset="-122"/>
            </a:endParaRPr>
          </a:p>
          <a:p>
            <a:endParaRPr lang="zh-CN" altLang="en-US" sz="1400" kern="0" dirty="0">
              <a:solidFill>
                <a:srgbClr val="000000">
                  <a:alpha val="100000"/>
                </a:srgbClr>
              </a:solidFill>
              <a:latin typeface="黑体" panose="02010609060101010101" charset="-122"/>
              <a:ea typeface="黑体" panose="02010609060101010101" charset="-122"/>
              <a:cs typeface="微软雅黑" panose="020B0503020204020204" charset="-122"/>
            </a:endParaRPr>
          </a:p>
        </p:txBody>
      </p:sp>
      <p:sp>
        <p:nvSpPr>
          <p:cNvPr id="34" name="textbox 274"/>
          <p:cNvSpPr/>
          <p:nvPr/>
        </p:nvSpPr>
        <p:spPr>
          <a:xfrm>
            <a:off x="7882890" y="1488440"/>
            <a:ext cx="3288030" cy="413385"/>
          </a:xfrm>
          <a:prstGeom prst="rect">
            <a:avLst/>
          </a:prstGeom>
          <a:solidFill>
            <a:srgbClr val="005096">
              <a:alpha val="100000"/>
            </a:srgbClr>
          </a:solidFill>
          <a:ln w="0" cap="flat">
            <a:noFill/>
            <a:prstDash val="solid"/>
            <a:miter lim="0"/>
          </a:ln>
        </p:spPr>
        <p:txBody>
          <a:bodyPr vert="horz" wrap="square" lIns="0" tIns="0" rIns="0" bIns="0"/>
          <a:lstStyle/>
          <a:p>
            <a:pPr algn="ctr" rtl="0" eaLnBrk="0">
              <a:lnSpc>
                <a:spcPct val="105000"/>
              </a:lnSpc>
            </a:pPr>
            <a:r>
              <a:rPr sz="15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药物味道影响儿童服药</a:t>
            </a:r>
            <a:r>
              <a:rPr sz="1500" b="1" kern="0" spc="90" dirty="0">
                <a:solidFill>
                  <a:srgbClr val="FFFFFF">
                    <a:alpha val="100000"/>
                  </a:srgbClr>
                </a:solidFill>
                <a:latin typeface="黑体" panose="02010609060101010101" charset="-122"/>
                <a:ea typeface="黑体" panose="02010609060101010101" charset="-122"/>
                <a:cs typeface="微软雅黑" panose="020B0503020204020204" charset="-122"/>
                <a:sym typeface="+mn-ea"/>
              </a:rPr>
              <a:t>配合</a:t>
            </a:r>
            <a:r>
              <a:rPr sz="15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度</a:t>
            </a:r>
            <a:endParaRPr sz="1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textbox 842"/>
          <p:cNvSpPr/>
          <p:nvPr/>
        </p:nvSpPr>
        <p:spPr>
          <a:xfrm>
            <a:off x="271780" y="3674745"/>
            <a:ext cx="6467475" cy="578485"/>
          </a:xfrm>
          <a:prstGeom prst="rect">
            <a:avLst/>
          </a:prstGeom>
          <a:noFill/>
          <a:ln w="0" cap="flat">
            <a:noFill/>
            <a:prstDash val="solid"/>
            <a:miter lim="0"/>
          </a:ln>
        </p:spPr>
        <p:txBody>
          <a:bodyPr vert="horz" wrap="square" lIns="0" tIns="0" rIns="0" bIns="0"/>
          <a:lstStyle/>
          <a:p>
            <a:pPr algn="l" rtl="0" eaLnBrk="0">
              <a:lnSpc>
                <a:spcPct val="94000"/>
              </a:lnSpc>
            </a:pPr>
            <a:r>
              <a:rPr lang="zh-CN" altLang="en-US" sz="1400" b="1">
                <a:solidFill>
                  <a:srgbClr val="005096"/>
                </a:solidFill>
                <a:latin typeface="黑体" panose="02010609060101010101" charset="-122"/>
                <a:ea typeface="黑体" panose="02010609060101010101" charset="-122"/>
                <a:cs typeface="黑体" panose="02010609060101010101" charset="-122"/>
              </a:rPr>
              <a:t>头孢地尼在肝脏代谢负担极低（无需调整剂量）</a:t>
            </a:r>
            <a:r>
              <a:rPr lang="zh-CN" altLang="en-US" sz="1400" dirty="0">
                <a:latin typeface="黑体" panose="02010609060101010101" charset="-122"/>
                <a:ea typeface="黑体" panose="02010609060101010101" charset="-122"/>
                <a:cs typeface="黑体" panose="02010609060101010101" charset="-122"/>
              </a:rPr>
              <a:t>、血液透析患者用药方案明确以及儿童肾功能不全精准给药方面具有明确的临床管理优势，而头孢卡品酯儿科临床应用经验相对有限，证据等级较低。</a:t>
            </a:r>
            <a:endParaRPr lang="zh-CN" altLang="en-US" sz="1400" dirty="0">
              <a:latin typeface="黑体" panose="02010609060101010101" charset="-122"/>
              <a:ea typeface="黑体" panose="02010609060101010101" charset="-122"/>
              <a:cs typeface="黑体" panose="02010609060101010101" charset="-122"/>
            </a:endParaRPr>
          </a:p>
        </p:txBody>
      </p:sp>
      <p:grpSp>
        <p:nvGrpSpPr>
          <p:cNvPr id="132" name="group 132"/>
          <p:cNvGrpSpPr/>
          <p:nvPr/>
        </p:nvGrpSpPr>
        <p:grpSpPr>
          <a:xfrm rot="21600000">
            <a:off x="0" y="0"/>
            <a:ext cx="3274159" cy="1465645"/>
            <a:chOff x="0" y="0"/>
            <a:chExt cx="3274159" cy="1465645"/>
          </a:xfrm>
        </p:grpSpPr>
        <p:pic>
          <p:nvPicPr>
            <p:cNvPr id="862" name="picture 862"/>
            <p:cNvPicPr>
              <a:picLocks noChangeAspect="1"/>
            </p:cNvPicPr>
            <p:nvPr/>
          </p:nvPicPr>
          <p:blipFill>
            <a:blip r:embed="rId1"/>
            <a:stretch>
              <a:fillRect/>
            </a:stretch>
          </p:blipFill>
          <p:spPr>
            <a:xfrm rot="21600000">
              <a:off x="0" y="0"/>
              <a:ext cx="3274159" cy="1465645"/>
            </a:xfrm>
            <a:prstGeom prst="rect">
              <a:avLst/>
            </a:prstGeom>
          </p:spPr>
        </p:pic>
        <p:sp>
          <p:nvSpPr>
            <p:cNvPr id="864" name="textbox 864"/>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28000"/>
                </a:lnSpc>
              </a:pPr>
              <a:endParaRPr sz="1000" dirty="0">
                <a:latin typeface="黑体" panose="02010609060101010101" charset="-122"/>
                <a:ea typeface="黑体" panose="02010609060101010101" charset="-122"/>
                <a:cs typeface="黑体" panose="02010609060101010101" charset="-122"/>
              </a:endParaRPr>
            </a:p>
            <a:p>
              <a:pPr algn="l" rtl="0" eaLnBrk="0">
                <a:lnSpc>
                  <a:spcPct val="8000"/>
                </a:lnSpc>
              </a:pPr>
              <a:endParaRPr sz="100" dirty="0">
                <a:latin typeface="黑体" panose="02010609060101010101" charset="-122"/>
                <a:ea typeface="黑体" panose="02010609060101010101" charset="-122"/>
                <a:cs typeface="黑体" panose="02010609060101010101" charset="-122"/>
              </a:endParaRPr>
            </a:p>
            <a:p>
              <a:pPr marL="310515" algn="l" rtl="0" eaLnBrk="0">
                <a:lnSpc>
                  <a:spcPct val="89000"/>
                </a:lnSpc>
              </a:pPr>
              <a:r>
                <a:rPr sz="1400" b="1" kern="0" spc="-10" dirty="0">
                  <a:solidFill>
                    <a:srgbClr val="FFFFFF">
                      <a:alpha val="100000"/>
                    </a:srgbClr>
                  </a:solidFill>
                  <a:latin typeface="黑体" panose="02010609060101010101" charset="-122"/>
                  <a:ea typeface="黑体" panose="02010609060101010101" charset="-122"/>
                  <a:cs typeface="黑体" panose="02010609060101010101" charset="-122"/>
                </a:rPr>
                <a:t>安全性</a:t>
              </a:r>
              <a:endParaRPr sz="1400" dirty="0">
                <a:latin typeface="黑体" panose="02010609060101010101" charset="-122"/>
                <a:ea typeface="黑体" panose="02010609060101010101" charset="-122"/>
                <a:cs typeface="黑体" panose="02010609060101010101" charset="-122"/>
              </a:endParaRPr>
            </a:p>
            <a:p>
              <a:pPr marL="464820" algn="l" rtl="0" eaLnBrk="0">
                <a:lnSpc>
                  <a:spcPts val="1955"/>
                </a:lnSpc>
              </a:pPr>
              <a:r>
                <a:rPr sz="1400" b="1" kern="0" spc="-40" dirty="0">
                  <a:solidFill>
                    <a:srgbClr val="FFFFFF">
                      <a:alpha val="100000"/>
                    </a:srgbClr>
                  </a:solidFill>
                  <a:latin typeface="黑体" panose="02010609060101010101" charset="-122"/>
                  <a:ea typeface="黑体" panose="02010609060101010101" charset="-122"/>
                  <a:cs typeface="黑体" panose="02010609060101010101" charset="-122"/>
                </a:rPr>
                <a:t>1/</a:t>
              </a:r>
              <a:r>
                <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rPr>
                <a:t>1</a:t>
              </a:r>
              <a:endPar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endParaRPr>
            </a:p>
          </p:txBody>
        </p:sp>
      </p:grpSp>
      <p:sp>
        <p:nvSpPr>
          <p:cNvPr id="896" name="textbox 896"/>
          <p:cNvSpPr/>
          <p:nvPr/>
        </p:nvSpPr>
        <p:spPr>
          <a:xfrm>
            <a:off x="1114704" y="609397"/>
            <a:ext cx="8252459" cy="3587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黑体" panose="02010609060101010101" charset="-122"/>
              <a:ea typeface="黑体" panose="02010609060101010101" charset="-122"/>
              <a:cs typeface="Arial" panose="020B0604020202020204"/>
            </a:endParaRPr>
          </a:p>
          <a:p>
            <a:pPr marL="12700" algn="l" rtl="0" eaLnBrk="0">
              <a:lnSpc>
                <a:spcPct val="91000"/>
              </a:lnSpc>
            </a:pPr>
            <a:r>
              <a:rPr sz="2400" b="1" kern="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总体安全性良好，</a:t>
            </a:r>
            <a:r>
              <a:rPr lang="zh-CN" sz="2400" b="1" kern="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肝</a:t>
            </a:r>
            <a:r>
              <a:rPr sz="2400" b="1" kern="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肾毒性更低，不良事件少</a:t>
            </a:r>
            <a:endParaRPr sz="2400" b="1" kern="0" dirty="0">
              <a:solidFill>
                <a:srgbClr val="005096">
                  <a:alpha val="100000"/>
                </a:srgbClr>
              </a:solidFill>
              <a:latin typeface="黑体" panose="02010609060101010101" charset="-122"/>
              <a:ea typeface="黑体" panose="02010609060101010101" charset="-122"/>
              <a:cs typeface="微软雅黑" panose="020B0503020204020204" charset="-122"/>
              <a:sym typeface="+mn-ea"/>
            </a:endParaRPr>
          </a:p>
          <a:p>
            <a:pPr marL="12700" algn="l" rtl="0" eaLnBrk="0">
              <a:lnSpc>
                <a:spcPct val="91000"/>
              </a:lnSpc>
            </a:pPr>
            <a:endParaRPr sz="2400" dirty="0">
              <a:latin typeface="黑体" panose="02010609060101010101" charset="-122"/>
              <a:ea typeface="黑体" panose="02010609060101010101" charset="-122"/>
              <a:cs typeface="微软雅黑" panose="020B0503020204020204" charset="-122"/>
            </a:endParaRPr>
          </a:p>
        </p:txBody>
      </p:sp>
      <p:graphicFrame>
        <p:nvGraphicFramePr>
          <p:cNvPr id="898" name="table 898"/>
          <p:cNvGraphicFramePr>
            <a:graphicFrameLocks noGrp="1"/>
          </p:cNvGraphicFramePr>
          <p:nvPr>
            <p:custDataLst>
              <p:tags r:id="rId2"/>
            </p:custDataLst>
          </p:nvPr>
        </p:nvGraphicFramePr>
        <p:xfrm>
          <a:off x="7855585" y="1233805"/>
          <a:ext cx="3762375" cy="459740"/>
        </p:xfrm>
        <a:graphic>
          <a:graphicData uri="http://schemas.openxmlformats.org/drawingml/2006/table">
            <a:tbl>
              <a:tblPr>
                <a:solidFill>
                  <a:srgbClr val="E5EDF4"/>
                </a:solidFill>
              </a:tblPr>
              <a:tblGrid>
                <a:gridCol w="3762375"/>
              </a:tblGrid>
              <a:tr h="459740">
                <a:tc>
                  <a:txBody>
                    <a:bodyPr/>
                    <a:lstStyle/>
                    <a:p>
                      <a:pPr algn="ctr" rtl="0" eaLnBrk="0">
                        <a:lnSpc>
                          <a:spcPct val="103000"/>
                        </a:lnSpc>
                      </a:pPr>
                      <a:r>
                        <a:rPr lang="zh-CN" sz="1800" b="1" kern="0" spc="9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该</a:t>
                      </a:r>
                      <a:r>
                        <a:rPr sz="1800" b="1" kern="0" spc="9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药品在</a:t>
                      </a:r>
                      <a:r>
                        <a:rPr lang="zh-CN" sz="1800" b="1" kern="0" spc="9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境外</a:t>
                      </a:r>
                      <a:r>
                        <a:rPr sz="1800" b="1" kern="0" spc="9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不良反应发生情况</a:t>
                      </a:r>
                      <a:endParaRPr sz="1800" dirty="0">
                        <a:latin typeface="黑体" panose="02010609060101010101" charset="-122"/>
                        <a:ea typeface="黑体" panose="02010609060101010101" charset="-122"/>
                        <a:cs typeface="微软雅黑" panose="020B0503020204020204" charset="-122"/>
                      </a:endParaRPr>
                    </a:p>
                  </a:txBody>
                  <a:tcPr marL="0" marR="0" marT="0" marB="0" vert="horz" anchor="ctr" anchorCtr="0">
                    <a:lnL>
                      <a:noFill/>
                    </a:lnL>
                    <a:lnR>
                      <a:noFill/>
                    </a:lnR>
                    <a:lnT w="9525" cap="flat" cmpd="sng" algn="ctr">
                      <a:solidFill>
                        <a:srgbClr val="005096"/>
                      </a:solidFill>
                      <a:prstDash val="solid"/>
                      <a:round/>
                      <a:headEnd type="none" w="med" len="med"/>
                      <a:tailEnd type="none" w="med" len="med"/>
                    </a:lnT>
                    <a:lnB w="9525" cap="flat" cmpd="sng" algn="ctr">
                      <a:solidFill>
                        <a:srgbClr val="005096"/>
                      </a:solidFill>
                      <a:prstDash val="solid"/>
                      <a:round/>
                      <a:headEnd type="none" w="med" len="med"/>
                      <a:tailEnd type="none" w="med" len="med"/>
                    </a:lnB>
                    <a:solidFill>
                      <a:srgbClr val="E5EDF4"/>
                    </a:solidFill>
                  </a:tcPr>
                </a:tc>
              </a:tr>
            </a:tbl>
          </a:graphicData>
        </a:graphic>
      </p:graphicFrame>
      <p:sp>
        <p:nvSpPr>
          <p:cNvPr id="900" name="textbox 900"/>
          <p:cNvSpPr/>
          <p:nvPr/>
        </p:nvSpPr>
        <p:spPr>
          <a:xfrm>
            <a:off x="384810" y="1858645"/>
            <a:ext cx="6102985" cy="1932940"/>
          </a:xfrm>
          <a:prstGeom prst="rect">
            <a:avLst/>
          </a:prstGeom>
          <a:noFill/>
          <a:ln w="0" cap="flat">
            <a:noFill/>
            <a:prstDash val="solid"/>
            <a:miter lim="0"/>
          </a:ln>
        </p:spPr>
        <p:txBody>
          <a:bodyPr vert="horz" wrap="square" lIns="0" tIns="362" rIns="0" bIns="0"/>
          <a:lstStyle/>
          <a:p>
            <a:pPr marL="384810" indent="-171450" algn="l" rtl="0" eaLnBrk="0">
              <a:lnSpc>
                <a:spcPct val="112000"/>
              </a:lnSpc>
              <a:spcBef>
                <a:spcPts val="5"/>
              </a:spcBef>
              <a:buFont typeface="Wingdings" panose="05000000000000000000" charset="0"/>
              <a:buChar char="Ø"/>
              <a:tabLst>
                <a:tab pos="360045" algn="l"/>
              </a:tabLst>
            </a:pPr>
            <a:r>
              <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rPr>
              <a:t>【孕妇及哺乳期妇女用药】</a:t>
            </a:r>
            <a:endPar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endParaRPr>
          </a:p>
          <a:p>
            <a:pPr marL="353060" indent="-139700" algn="l" rtl="0" eaLnBrk="0">
              <a:lnSpc>
                <a:spcPct val="112000"/>
              </a:lnSpc>
              <a:spcBef>
                <a:spcPts val="5"/>
              </a:spcBef>
              <a:tabLst>
                <a:tab pos="360045" algn="l"/>
              </a:tabLst>
            </a:pPr>
            <a:r>
              <a:rPr lang="en-US" altLang="zh-CN" sz="1200" kern="0" spc="0" dirty="0">
                <a:solidFill>
                  <a:srgbClr val="000000">
                    <a:alpha val="100000"/>
                  </a:srgbClr>
                </a:solidFill>
                <a:latin typeface="黑体" panose="02010609060101010101" charset="-122"/>
                <a:ea typeface="黑体" panose="02010609060101010101" charset="-122"/>
                <a:cs typeface="黑体" panose="02010609060101010101" charset="-122"/>
              </a:rPr>
              <a:t>B</a:t>
            </a:r>
            <a:r>
              <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rPr>
              <a:t>类妊娠，在孕妇中尚无充分且对照良好的研究。只有在明确需要的情况下才能在怀孕期间使用。头孢地尼在分娩中尚未研究。哺乳期妇女，在单次服用600</a:t>
            </a:r>
            <a:r>
              <a:rPr lang="en-US" altLang="zh-CN" sz="1200" kern="0" spc="0" dirty="0">
                <a:solidFill>
                  <a:srgbClr val="000000">
                    <a:alpha val="100000"/>
                  </a:srgbClr>
                </a:solidFill>
                <a:latin typeface="黑体" panose="02010609060101010101" charset="-122"/>
                <a:ea typeface="黑体" panose="02010609060101010101" charset="-122"/>
                <a:cs typeface="黑体" panose="02010609060101010101" charset="-122"/>
              </a:rPr>
              <a:t>mg</a:t>
            </a:r>
            <a:r>
              <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rPr>
              <a:t>剂量后，在人母乳中未检测到头孢地尼。</a:t>
            </a:r>
            <a:endPar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endParaRPr>
          </a:p>
          <a:p>
            <a:pPr marL="384810" indent="-171450" algn="l" rtl="0" eaLnBrk="0">
              <a:lnSpc>
                <a:spcPct val="112000"/>
              </a:lnSpc>
              <a:spcBef>
                <a:spcPts val="5"/>
              </a:spcBef>
              <a:buFont typeface="Wingdings" panose="05000000000000000000" charset="0"/>
              <a:buChar char="Ø"/>
              <a:tabLst>
                <a:tab pos="360045" algn="l"/>
              </a:tabLst>
            </a:pPr>
            <a:r>
              <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rPr>
              <a:t>【儿童用药】对新生儿和6个月以下婴儿的安全性和有效性尚未确定。</a:t>
            </a:r>
            <a:endPar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endParaRPr>
          </a:p>
          <a:p>
            <a:pPr marL="384810" indent="-171450" algn="l" rtl="0" eaLnBrk="0">
              <a:lnSpc>
                <a:spcPct val="112000"/>
              </a:lnSpc>
              <a:spcBef>
                <a:spcPts val="5"/>
              </a:spcBef>
              <a:buFont typeface="Wingdings" panose="05000000000000000000" charset="0"/>
              <a:buChar char="Ø"/>
              <a:tabLst>
                <a:tab pos="360045" algn="l"/>
              </a:tabLst>
            </a:pPr>
            <a:r>
              <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rPr>
              <a:t>【老年用药】不适用。</a:t>
            </a:r>
            <a:endParaRPr lang="zh-CN" altLang="en-US" sz="1200" kern="0" spc="0" dirty="0">
              <a:solidFill>
                <a:srgbClr val="000000">
                  <a:alpha val="100000"/>
                </a:srgbClr>
              </a:solidFill>
              <a:latin typeface="黑体" panose="02010609060101010101" charset="-122"/>
              <a:ea typeface="黑体" panose="02010609060101010101" charset="-122"/>
              <a:cs typeface="黑体" panose="02010609060101010101" charset="-122"/>
            </a:endParaRPr>
          </a:p>
        </p:txBody>
      </p:sp>
      <p:graphicFrame>
        <p:nvGraphicFramePr>
          <p:cNvPr id="908" name="table 908"/>
          <p:cNvGraphicFramePr>
            <a:graphicFrameLocks noGrp="1"/>
          </p:cNvGraphicFramePr>
          <p:nvPr>
            <p:custDataLst>
              <p:tags r:id="rId3"/>
            </p:custDataLst>
          </p:nvPr>
        </p:nvGraphicFramePr>
        <p:xfrm>
          <a:off x="1774190" y="1266825"/>
          <a:ext cx="4091940" cy="437515"/>
        </p:xfrm>
        <a:graphic>
          <a:graphicData uri="http://schemas.openxmlformats.org/drawingml/2006/table">
            <a:tbl>
              <a:tblPr>
                <a:solidFill>
                  <a:srgbClr val="E5EDF4"/>
                </a:solidFill>
              </a:tblPr>
              <a:tblGrid>
                <a:gridCol w="4091940"/>
              </a:tblGrid>
              <a:tr h="437515">
                <a:tc>
                  <a:txBody>
                    <a:bodyPr/>
                    <a:lstStyle/>
                    <a:p>
                      <a:pPr algn="l" rtl="0" eaLnBrk="0">
                        <a:lnSpc>
                          <a:spcPct val="105000"/>
                        </a:lnSpc>
                      </a:pPr>
                      <a:endParaRPr sz="800" dirty="0">
                        <a:latin typeface="黑体" panose="02010609060101010101" charset="-122"/>
                        <a:ea typeface="黑体" panose="02010609060101010101" charset="-122"/>
                        <a:cs typeface="Arial" panose="020B0604020202020204"/>
                      </a:endParaRPr>
                    </a:p>
                    <a:p>
                      <a:pPr algn="l" rtl="0" eaLnBrk="0">
                        <a:lnSpc>
                          <a:spcPct val="6000"/>
                        </a:lnSpc>
                      </a:pPr>
                      <a:endParaRPr sz="100" dirty="0">
                        <a:latin typeface="黑体" panose="02010609060101010101" charset="-122"/>
                        <a:ea typeface="黑体" panose="02010609060101010101" charset="-122"/>
                        <a:cs typeface="Arial" panose="020B0604020202020204"/>
                      </a:endParaRPr>
                    </a:p>
                    <a:p>
                      <a:pPr marL="885190" algn="l" rtl="0" eaLnBrk="0">
                        <a:lnSpc>
                          <a:spcPct val="95000"/>
                        </a:lnSpc>
                      </a:pPr>
                      <a:r>
                        <a:rPr sz="1500" b="1" kern="0" spc="90" dirty="0">
                          <a:solidFill>
                            <a:srgbClr val="005096">
                              <a:alpha val="100000"/>
                            </a:srgbClr>
                          </a:solidFill>
                          <a:latin typeface="黑体" panose="02010609060101010101" charset="-122"/>
                          <a:ea typeface="黑体" panose="02010609060101010101" charset="-122"/>
                          <a:cs typeface="微软雅黑" panose="020B0503020204020204" charset="-122"/>
                          <a:sym typeface="+mn-ea"/>
                        </a:rPr>
                        <a:t>药品说明书收载的安全性信息：</a:t>
                      </a:r>
                      <a:endParaRPr sz="1500" dirty="0">
                        <a:latin typeface="黑体" panose="02010609060101010101" charset="-122"/>
                        <a:ea typeface="黑体" panose="02010609060101010101" charset="-122"/>
                        <a:cs typeface="微软雅黑" panose="020B0503020204020204" charset="-122"/>
                      </a:endParaRPr>
                    </a:p>
                  </a:txBody>
                  <a:tcPr marL="0" marR="0" marT="0" marB="0" vert="horz">
                    <a:lnL>
                      <a:noFill/>
                    </a:lnL>
                    <a:lnR>
                      <a:noFill/>
                    </a:lnR>
                    <a:lnT w="9525" cap="flat" cmpd="sng" algn="ctr">
                      <a:solidFill>
                        <a:srgbClr val="005096"/>
                      </a:solidFill>
                      <a:prstDash val="solid"/>
                      <a:round/>
                      <a:headEnd type="none" w="med" len="med"/>
                      <a:tailEnd type="none" w="med" len="med"/>
                    </a:lnT>
                    <a:lnB w="9525" cap="flat" cmpd="sng" algn="ctr">
                      <a:solidFill>
                        <a:srgbClr val="005096"/>
                      </a:solidFill>
                      <a:prstDash val="solid"/>
                      <a:round/>
                      <a:headEnd type="none" w="med" len="med"/>
                      <a:tailEnd type="none" w="med" len="med"/>
                    </a:lnB>
                    <a:solidFill>
                      <a:srgbClr val="E5EDF4"/>
                    </a:solidFill>
                  </a:tcPr>
                </a:tc>
              </a:tr>
            </a:tbl>
          </a:graphicData>
        </a:graphic>
      </p:graphicFrame>
      <p:graphicFrame>
        <p:nvGraphicFramePr>
          <p:cNvPr id="910" name="table 910"/>
          <p:cNvGraphicFramePr>
            <a:graphicFrameLocks noGrp="1"/>
          </p:cNvGraphicFramePr>
          <p:nvPr/>
        </p:nvGraphicFramePr>
        <p:xfrm>
          <a:off x="1681861" y="3170809"/>
          <a:ext cx="4091940" cy="436879"/>
        </p:xfrm>
        <a:graphic>
          <a:graphicData uri="http://schemas.openxmlformats.org/drawingml/2006/table">
            <a:tbl>
              <a:tblPr>
                <a:solidFill>
                  <a:srgbClr val="E5EDF4"/>
                </a:solidFill>
              </a:tblPr>
              <a:tblGrid>
                <a:gridCol w="4091940"/>
              </a:tblGrid>
              <a:tr h="427354">
                <a:tc>
                  <a:txBody>
                    <a:bodyPr/>
                    <a:lstStyle/>
                    <a:p>
                      <a:pPr algn="l" rtl="0" eaLnBrk="0">
                        <a:lnSpc>
                          <a:spcPct val="104000"/>
                        </a:lnSpc>
                      </a:pPr>
                      <a:endParaRPr sz="800" dirty="0">
                        <a:latin typeface="黑体" panose="02010609060101010101" charset="-122"/>
                        <a:ea typeface="黑体" panose="02010609060101010101" charset="-122"/>
                        <a:cs typeface="Arial" panose="020B0604020202020204"/>
                      </a:endParaRPr>
                    </a:p>
                    <a:p>
                      <a:pPr algn="l" rtl="0" eaLnBrk="0">
                        <a:lnSpc>
                          <a:spcPct val="6000"/>
                        </a:lnSpc>
                      </a:pPr>
                      <a:endParaRPr sz="100" dirty="0">
                        <a:latin typeface="黑体" panose="02010609060101010101" charset="-122"/>
                        <a:ea typeface="黑体" panose="02010609060101010101" charset="-122"/>
                        <a:cs typeface="Arial" panose="020B0604020202020204"/>
                      </a:endParaRPr>
                    </a:p>
                    <a:p>
                      <a:pPr marL="0" indent="0" algn="ctr"/>
                      <a:r>
                        <a:rPr lang="zh-CN" sz="1500" b="1" kern="0" spc="90" dirty="0">
                          <a:solidFill>
                            <a:srgbClr val="005096">
                              <a:alpha val="100000"/>
                            </a:srgbClr>
                          </a:solidFill>
                          <a:latin typeface="黑体" panose="02010609060101010101" charset="-122"/>
                          <a:ea typeface="黑体" panose="02010609060101010101" charset="-122"/>
                          <a:cs typeface="微软雅黑" panose="020B0503020204020204" charset="-122"/>
                        </a:rPr>
                        <a:t>与头孢卡品酯相比肝肾毒性更低</a:t>
                      </a:r>
                      <a:endParaRPr sz="1500" dirty="0">
                        <a:latin typeface="黑体" panose="02010609060101010101" charset="-122"/>
                        <a:ea typeface="黑体" panose="02010609060101010101" charset="-122"/>
                        <a:cs typeface="微软雅黑" panose="020B0503020204020204" charset="-122"/>
                      </a:endParaRPr>
                    </a:p>
                  </a:txBody>
                  <a:tcPr marL="0" marR="0" marT="0" marB="0" vert="horz">
                    <a:lnL>
                      <a:noFill/>
                    </a:lnL>
                    <a:lnR>
                      <a:noFill/>
                    </a:lnR>
                    <a:lnT w="9525" cap="flat" cmpd="sng" algn="ctr">
                      <a:solidFill>
                        <a:srgbClr val="005096"/>
                      </a:solidFill>
                      <a:prstDash val="solid"/>
                      <a:round/>
                      <a:headEnd type="none" w="med" len="med"/>
                      <a:tailEnd type="none" w="med" len="med"/>
                    </a:lnT>
                    <a:lnB w="9525" cap="flat" cmpd="sng" algn="ctr">
                      <a:solidFill>
                        <a:srgbClr val="005096"/>
                      </a:solidFill>
                      <a:prstDash val="solid"/>
                      <a:round/>
                      <a:headEnd type="none" w="med" len="med"/>
                      <a:tailEnd type="none" w="med" len="med"/>
                    </a:lnB>
                    <a:solidFill>
                      <a:srgbClr val="E5EDF4"/>
                    </a:solidFill>
                  </a:tcPr>
                </a:tc>
              </a:tr>
            </a:tbl>
          </a:graphicData>
        </a:graphic>
      </p:graphicFrame>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4864" y="197"/>
            <a:ext cx="1389482" cy="556701"/>
          </a:xfrm>
          <a:prstGeom prst="rect">
            <a:avLst/>
          </a:prstGeom>
        </p:spPr>
      </p:pic>
      <p:grpSp>
        <p:nvGrpSpPr>
          <p:cNvPr id="4" name="组合 3"/>
          <p:cNvGrpSpPr/>
          <p:nvPr/>
        </p:nvGrpSpPr>
        <p:grpSpPr>
          <a:xfrm>
            <a:off x="916305" y="1116965"/>
            <a:ext cx="684530" cy="684530"/>
            <a:chOff x="64" y="1402"/>
            <a:chExt cx="1078" cy="1078"/>
          </a:xfrm>
        </p:grpSpPr>
        <p:sp>
          <p:nvSpPr>
            <p:cNvPr id="2" name="椭圆 1"/>
            <p:cNvSpPr/>
            <p:nvPr>
              <p:custDataLst>
                <p:tags r:id="rId5"/>
              </p:custDataLst>
            </p:nvPr>
          </p:nvSpPr>
          <p:spPr>
            <a:xfrm>
              <a:off x="64" y="1402"/>
              <a:ext cx="1078" cy="10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药"/>
            <p:cNvSpPr/>
            <p:nvPr>
              <p:custDataLst>
                <p:tags r:id="rId6"/>
              </p:custDataLst>
            </p:nvPr>
          </p:nvSpPr>
          <p:spPr bwMode="auto">
            <a:xfrm>
              <a:off x="235" y="1573"/>
              <a:ext cx="737" cy="737"/>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a:t>··</a:t>
              </a:r>
              <a:endParaRPr lang="zh-CN" altLang="en-US"/>
            </a:p>
          </p:txBody>
        </p:sp>
      </p:grpSp>
      <p:pic>
        <p:nvPicPr>
          <p:cNvPr id="6" name="图片 5" descr="健康"/>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7159625" y="1205230"/>
            <a:ext cx="574675" cy="574675"/>
          </a:xfrm>
          <a:prstGeom prst="rect">
            <a:avLst/>
          </a:prstGeom>
        </p:spPr>
      </p:pic>
      <p:sp>
        <p:nvSpPr>
          <p:cNvPr id="8" name="文本框 7"/>
          <p:cNvSpPr txBox="1"/>
          <p:nvPr/>
        </p:nvSpPr>
        <p:spPr>
          <a:xfrm>
            <a:off x="7142480" y="1915160"/>
            <a:ext cx="4961890" cy="1985010"/>
          </a:xfrm>
          <a:prstGeom prst="rect">
            <a:avLst/>
          </a:prstGeom>
        </p:spPr>
        <p:txBody>
          <a:bodyPr wrap="square">
            <a:spAutoFit/>
          </a:bodyPr>
          <a:p>
            <a:pPr>
              <a:lnSpc>
                <a:spcPct val="110000"/>
              </a:lnSpc>
            </a:pPr>
            <a:r>
              <a:rPr lang="zh-CN" altLang="en-US" sz="1600">
                <a:solidFill>
                  <a:srgbClr val="231F20"/>
                </a:solidFill>
                <a:latin typeface="黑体" panose="02010609060101010101" charset="-122"/>
                <a:ea typeface="黑体" panose="02010609060101010101" charset="-122"/>
                <a:cs typeface="黑体" panose="02010609060101010101" charset="-122"/>
              </a:rPr>
              <a:t>在境外临床试验中，</a:t>
            </a:r>
            <a:r>
              <a:rPr lang="en-US" altLang="zh-CN" sz="1600">
                <a:solidFill>
                  <a:srgbClr val="231F20"/>
                </a:solidFill>
                <a:latin typeface="黑体" panose="02010609060101010101" charset="-122"/>
                <a:ea typeface="黑体" panose="02010609060101010101" charset="-122"/>
                <a:cs typeface="黑体" panose="02010609060101010101" charset="-122"/>
              </a:rPr>
              <a:t>2289</a:t>
            </a:r>
            <a:r>
              <a:rPr lang="zh-CN" altLang="en-US" sz="1600">
                <a:solidFill>
                  <a:srgbClr val="231F20"/>
                </a:solidFill>
                <a:latin typeface="黑体" panose="02010609060101010101" charset="-122"/>
                <a:ea typeface="黑体" panose="02010609060101010101" charset="-122"/>
                <a:cs typeface="黑体" panose="02010609060101010101" charset="-122"/>
              </a:rPr>
              <a:t>例儿童患者接受了推荐剂量的头孢地尼混悬剂</a:t>
            </a:r>
            <a:r>
              <a:rPr lang="en-US" altLang="zh-CN" sz="1600">
                <a:solidFill>
                  <a:srgbClr val="231F20"/>
                </a:solidFill>
                <a:latin typeface="黑体" panose="02010609060101010101" charset="-122"/>
                <a:ea typeface="黑体" panose="02010609060101010101" charset="-122"/>
                <a:cs typeface="黑体" panose="02010609060101010101" charset="-122"/>
              </a:rPr>
              <a:t>(14mg/kg/</a:t>
            </a:r>
            <a:r>
              <a:rPr lang="zh-CN" altLang="en-US" sz="1600">
                <a:solidFill>
                  <a:srgbClr val="231F20"/>
                </a:solidFill>
                <a:latin typeface="黑体" panose="02010609060101010101" charset="-122"/>
                <a:ea typeface="黑体" panose="02010609060101010101" charset="-122"/>
                <a:cs typeface="黑体" panose="02010609060101010101" charset="-122"/>
              </a:rPr>
              <a:t>天</a:t>
            </a:r>
            <a:r>
              <a:rPr lang="en-US" altLang="zh-CN" sz="1600">
                <a:solidFill>
                  <a:srgbClr val="231F20"/>
                </a:solidFill>
                <a:latin typeface="黑体" panose="02010609060101010101" charset="-122"/>
                <a:ea typeface="黑体" panose="02010609060101010101" charset="-122"/>
                <a:cs typeface="黑体" panose="02010609060101010101" charset="-122"/>
              </a:rPr>
              <a:t>)</a:t>
            </a:r>
            <a:r>
              <a:rPr lang="zh-CN" altLang="en-US" sz="1600">
                <a:solidFill>
                  <a:srgbClr val="231F20"/>
                </a:solidFill>
                <a:latin typeface="黑体" panose="02010609060101010101" charset="-122"/>
                <a:ea typeface="黑体" panose="02010609060101010101" charset="-122"/>
                <a:cs typeface="黑体" panose="02010609060101010101" charset="-122"/>
              </a:rPr>
              <a:t>治疗。</a:t>
            </a:r>
            <a:r>
              <a:rPr lang="zh-CN" altLang="en-US" sz="1600" b="1">
                <a:solidFill>
                  <a:srgbClr val="005096"/>
                </a:solidFill>
                <a:latin typeface="黑体" panose="02010609060101010101" charset="-122"/>
                <a:ea typeface="黑体" panose="02010609060101010101" charset="-122"/>
                <a:cs typeface="黑体" panose="02010609060101010101" charset="-122"/>
              </a:rPr>
              <a:t>大多数不良事件是轻度的和自限性的</a:t>
            </a:r>
            <a:r>
              <a:rPr lang="zh-CN" altLang="en-US" sz="1600">
                <a:solidFill>
                  <a:srgbClr val="005096"/>
                </a:solidFill>
                <a:latin typeface="黑体" panose="02010609060101010101" charset="-122"/>
                <a:ea typeface="黑体" panose="02010609060101010101" charset="-122"/>
                <a:cs typeface="黑体" panose="02010609060101010101" charset="-122"/>
              </a:rPr>
              <a:t>。</a:t>
            </a:r>
            <a:r>
              <a:rPr lang="zh-CN" altLang="en-US" sz="1600">
                <a:solidFill>
                  <a:srgbClr val="231F20"/>
                </a:solidFill>
                <a:latin typeface="黑体" panose="02010609060101010101" charset="-122"/>
                <a:ea typeface="黑体" panose="02010609060101010101" charset="-122"/>
                <a:cs typeface="黑体" panose="02010609060101010101" charset="-122"/>
              </a:rPr>
              <a:t>没有死亡或永久性残疾归因于头孢地尼。</a:t>
            </a:r>
            <a:r>
              <a:rPr lang="en-US" altLang="zh-CN" sz="1600">
                <a:solidFill>
                  <a:srgbClr val="231F20"/>
                </a:solidFill>
                <a:latin typeface="黑体" panose="02010609060101010101" charset="-122"/>
                <a:ea typeface="黑体" panose="02010609060101010101" charset="-122"/>
                <a:cs typeface="黑体" panose="02010609060101010101" charset="-122"/>
              </a:rPr>
              <a:t>40</a:t>
            </a:r>
            <a:r>
              <a:rPr lang="zh-CN" altLang="en-US" sz="1600">
                <a:solidFill>
                  <a:srgbClr val="231F20"/>
                </a:solidFill>
                <a:latin typeface="黑体" panose="02010609060101010101" charset="-122"/>
                <a:ea typeface="黑体" panose="02010609060101010101" charset="-122"/>
                <a:cs typeface="黑体" panose="02010609060101010101" charset="-122"/>
              </a:rPr>
              <a:t>例（</a:t>
            </a:r>
            <a:r>
              <a:rPr lang="en-US" altLang="zh-CN" sz="1600">
                <a:solidFill>
                  <a:srgbClr val="231F20"/>
                </a:solidFill>
                <a:latin typeface="黑体" panose="02010609060101010101" charset="-122"/>
                <a:ea typeface="黑体" panose="02010609060101010101" charset="-122"/>
                <a:cs typeface="黑体" panose="02010609060101010101" charset="-122"/>
              </a:rPr>
              <a:t>2</a:t>
            </a:r>
            <a:r>
              <a:rPr lang="zh-CN" altLang="en-US" sz="1600">
                <a:solidFill>
                  <a:srgbClr val="231F20"/>
                </a:solidFill>
                <a:latin typeface="黑体" panose="02010609060101010101" charset="-122"/>
                <a:ea typeface="黑体" panose="02010609060101010101" charset="-122"/>
                <a:cs typeface="黑体" panose="02010609060101010101" charset="-122"/>
              </a:rPr>
              <a:t>％）患者因可能、很可能或肯定与头孢地尼治疗有关的不良事件而停药。停药主要是因为胃肠道紊乱，通常是腹泻。</a:t>
            </a:r>
            <a:r>
              <a:rPr lang="en-US" altLang="zh-CN" sz="1600">
                <a:solidFill>
                  <a:srgbClr val="231F20"/>
                </a:solidFill>
                <a:latin typeface="黑体" panose="02010609060101010101" charset="-122"/>
                <a:ea typeface="黑体" panose="02010609060101010101" charset="-122"/>
                <a:cs typeface="黑体" panose="02010609060101010101" charset="-122"/>
              </a:rPr>
              <a:t>5</a:t>
            </a:r>
            <a:r>
              <a:rPr lang="zh-CN" altLang="en-US" sz="1600">
                <a:solidFill>
                  <a:srgbClr val="231F20"/>
                </a:solidFill>
                <a:latin typeface="黑体" panose="02010609060101010101" charset="-122"/>
                <a:ea typeface="黑体" panose="02010609060101010101" charset="-122"/>
                <a:cs typeface="黑体" panose="02010609060101010101" charset="-122"/>
              </a:rPr>
              <a:t>例（</a:t>
            </a:r>
            <a:r>
              <a:rPr lang="en-US" altLang="zh-CN" sz="1600">
                <a:solidFill>
                  <a:srgbClr val="231F20"/>
                </a:solidFill>
                <a:latin typeface="黑体" panose="02010609060101010101" charset="-122"/>
                <a:ea typeface="黑体" panose="02010609060101010101" charset="-122"/>
                <a:cs typeface="黑体" panose="02010609060101010101" charset="-122"/>
              </a:rPr>
              <a:t>0.2</a:t>
            </a:r>
            <a:r>
              <a:rPr lang="zh-CN" altLang="en-US" sz="1600">
                <a:solidFill>
                  <a:srgbClr val="231F20"/>
                </a:solidFill>
                <a:latin typeface="黑体" panose="02010609060101010101" charset="-122"/>
                <a:ea typeface="黑体" panose="02010609060101010101" charset="-122"/>
                <a:cs typeface="黑体" panose="02010609060101010101" charset="-122"/>
              </a:rPr>
              <a:t>％）因服用头孢地尼引起皮疹而停药。</a:t>
            </a:r>
            <a:r>
              <a:rPr lang="zh-CN" altLang="en-US" sz="1400">
                <a:solidFill>
                  <a:srgbClr val="231F20"/>
                </a:solidFill>
                <a:latin typeface="黑体" panose="02010609060101010101" charset="-122"/>
                <a:ea typeface="黑体" panose="02010609060101010101" charset="-122"/>
                <a:cs typeface="黑体" panose="02010609060101010101" charset="-122"/>
              </a:rPr>
              <a:t> </a:t>
            </a:r>
            <a:endParaRPr lang="zh-CN" altLang="en-US" sz="1400">
              <a:solidFill>
                <a:srgbClr val="231F20"/>
              </a:solidFill>
              <a:latin typeface="黑体" panose="02010609060101010101" charset="-122"/>
              <a:ea typeface="黑体" panose="02010609060101010101" charset="-122"/>
              <a:cs typeface="黑体" panose="02010609060101010101" charset="-122"/>
            </a:endParaRPr>
          </a:p>
        </p:txBody>
      </p:sp>
      <p:pic>
        <p:nvPicPr>
          <p:cNvPr id="9" name="图片 8"/>
          <p:cNvPicPr>
            <a:picLocks noChangeAspect="1"/>
          </p:cNvPicPr>
          <p:nvPr/>
        </p:nvPicPr>
        <p:blipFill>
          <a:blip r:embed="rId10"/>
          <a:srcRect l="1076" r="17738"/>
          <a:stretch>
            <a:fillRect/>
          </a:stretch>
        </p:blipFill>
        <p:spPr>
          <a:xfrm>
            <a:off x="6972935" y="3827780"/>
            <a:ext cx="5131435" cy="2073275"/>
          </a:xfrm>
          <a:prstGeom prst="rect">
            <a:avLst/>
          </a:prstGeom>
        </p:spPr>
      </p:pic>
      <p:sp>
        <p:nvSpPr>
          <p:cNvPr id="128" name="textbox 128"/>
          <p:cNvSpPr/>
          <p:nvPr/>
        </p:nvSpPr>
        <p:spPr>
          <a:xfrm>
            <a:off x="6884035" y="6487160"/>
            <a:ext cx="5307330" cy="370205"/>
          </a:xfrm>
          <a:prstGeom prst="rect">
            <a:avLst/>
          </a:prstGeom>
          <a:noFill/>
          <a:ln w="0" cap="flat">
            <a:noFill/>
            <a:prstDash val="solid"/>
            <a:miter lim="0"/>
          </a:ln>
        </p:spPr>
        <p:txBody>
          <a:bodyPr vert="horz" wrap="square" lIns="0" tIns="0" rIns="0" bIns="0"/>
          <a:lstStyle/>
          <a:p>
            <a:pPr algn="l" rtl="0" eaLnBrk="0">
              <a:lnSpc>
                <a:spcPct val="85000"/>
              </a:lnSpc>
            </a:pPr>
            <a:endParaRPr sz="700" dirty="0">
              <a:latin typeface="黑体" panose="02010609060101010101" charset="-122"/>
              <a:ea typeface="黑体" panose="02010609060101010101" charset="-122"/>
              <a:cs typeface="黑体" panose="02010609060101010101" charset="-122"/>
            </a:endParaRPr>
          </a:p>
          <a:p>
            <a:pPr marL="20320" algn="l" rtl="0" eaLnBrk="0">
              <a:lnSpc>
                <a:spcPct val="85000"/>
              </a:lnSpc>
            </a:pPr>
            <a:r>
              <a:rPr sz="700" kern="0" spc="0" dirty="0">
                <a:solidFill>
                  <a:srgbClr val="7F7F7F">
                    <a:alpha val="100000"/>
                  </a:srgbClr>
                </a:solidFill>
                <a:latin typeface="黑体" panose="02010609060101010101" charset="-122"/>
                <a:ea typeface="黑体" panose="02010609060101010101" charset="-122"/>
                <a:cs typeface="黑体" panose="02010609060101010101" charset="-122"/>
              </a:rPr>
              <a:t>1.头孢地尼干混悬剂说明书. </a:t>
            </a:r>
            <a:r>
              <a:rPr lang="zh-CN" sz="700" kern="0" spc="0" dirty="0">
                <a:solidFill>
                  <a:srgbClr val="7F7F7F">
                    <a:alpha val="100000"/>
                  </a:srgbClr>
                </a:solidFill>
                <a:latin typeface="黑体" panose="02010609060101010101" charset="-122"/>
                <a:ea typeface="黑体" panose="02010609060101010101" charset="-122"/>
                <a:cs typeface="黑体" panose="02010609060101010101" charset="-122"/>
              </a:rPr>
              <a:t>核准</a:t>
            </a:r>
            <a:r>
              <a:rPr sz="700" kern="0" spc="0" dirty="0">
                <a:solidFill>
                  <a:srgbClr val="7F7F7F">
                    <a:alpha val="100000"/>
                  </a:srgbClr>
                </a:solidFill>
                <a:latin typeface="黑体" panose="02010609060101010101" charset="-122"/>
                <a:ea typeface="黑体" panose="02010609060101010101" charset="-122"/>
                <a:cs typeface="黑体" panose="02010609060101010101" charset="-122"/>
              </a:rPr>
              <a:t>日</a:t>
            </a:r>
            <a:r>
              <a:rPr sz="700" kern="0" spc="-10" dirty="0">
                <a:solidFill>
                  <a:srgbClr val="7F7F7F">
                    <a:alpha val="100000"/>
                  </a:srgbClr>
                </a:solidFill>
                <a:latin typeface="黑体" panose="02010609060101010101" charset="-122"/>
                <a:ea typeface="黑体" panose="02010609060101010101" charset="-122"/>
                <a:cs typeface="黑体" panose="02010609060101010101" charset="-122"/>
              </a:rPr>
              <a:t>期：202</a:t>
            </a:r>
            <a:r>
              <a:rPr lang="en-US" sz="700" kern="0" spc="-10" dirty="0">
                <a:solidFill>
                  <a:srgbClr val="7F7F7F">
                    <a:alpha val="100000"/>
                  </a:srgbClr>
                </a:solidFill>
                <a:latin typeface="黑体" panose="02010609060101010101" charset="-122"/>
                <a:ea typeface="黑体" panose="02010609060101010101" charset="-122"/>
                <a:cs typeface="黑体" panose="02010609060101010101" charset="-122"/>
              </a:rPr>
              <a:t>6</a:t>
            </a:r>
            <a:r>
              <a:rPr sz="700" kern="0" spc="-10" dirty="0">
                <a:solidFill>
                  <a:srgbClr val="7F7F7F">
                    <a:alpha val="100000"/>
                  </a:srgbClr>
                </a:solidFill>
                <a:latin typeface="黑体" panose="02010609060101010101" charset="-122"/>
                <a:ea typeface="黑体" panose="02010609060101010101" charset="-122"/>
                <a:cs typeface="黑体" panose="02010609060101010101" charset="-122"/>
              </a:rPr>
              <a:t>年2月</a:t>
            </a:r>
            <a:r>
              <a:rPr lang="en-US" sz="700" kern="0" spc="-10" dirty="0">
                <a:solidFill>
                  <a:srgbClr val="7F7F7F">
                    <a:alpha val="100000"/>
                  </a:srgbClr>
                </a:solidFill>
                <a:latin typeface="黑体" panose="02010609060101010101" charset="-122"/>
                <a:ea typeface="黑体" panose="02010609060101010101" charset="-122"/>
                <a:cs typeface="黑体" panose="02010609060101010101" charset="-122"/>
              </a:rPr>
              <a:t>10</a:t>
            </a:r>
            <a:r>
              <a:rPr sz="700" kern="0" spc="-10" dirty="0">
                <a:solidFill>
                  <a:srgbClr val="7F7F7F">
                    <a:alpha val="100000"/>
                  </a:srgbClr>
                </a:solidFill>
                <a:latin typeface="黑体" panose="02010609060101010101" charset="-122"/>
                <a:ea typeface="黑体" panose="02010609060101010101" charset="-122"/>
                <a:cs typeface="黑体" panose="02010609060101010101" charset="-122"/>
              </a:rPr>
              <a:t>日</a:t>
            </a:r>
            <a:r>
              <a:rPr lang="en-US" sz="700" kern="0" spc="-10" dirty="0">
                <a:solidFill>
                  <a:srgbClr val="7F7F7F">
                    <a:alpha val="100000"/>
                  </a:srgbClr>
                </a:solidFill>
                <a:latin typeface="黑体" panose="02010609060101010101" charset="-122"/>
                <a:ea typeface="黑体" panose="02010609060101010101" charset="-122"/>
                <a:cs typeface="黑体" panose="02010609060101010101" charset="-122"/>
              </a:rPr>
              <a:t>    </a:t>
            </a:r>
            <a:r>
              <a:rPr sz="700" kern="0" dirty="0">
                <a:solidFill>
                  <a:srgbClr val="7F7F7F">
                    <a:alpha val="100000"/>
                  </a:srgbClr>
                </a:solidFill>
                <a:latin typeface="黑体" panose="02010609060101010101" charset="-122"/>
                <a:ea typeface="黑体" panose="02010609060101010101" charset="-122"/>
                <a:cs typeface="黑体" panose="02010609060101010101" charset="-122"/>
              </a:rPr>
              <a:t>2 </a:t>
            </a:r>
            <a:r>
              <a:rPr lang="en-US" altLang="zh-CN" sz="700" kern="0" dirty="0">
                <a:solidFill>
                  <a:srgbClr val="7F7F7F">
                    <a:alpha val="100000"/>
                  </a:srgbClr>
                </a:solidFill>
                <a:latin typeface="黑体" panose="02010609060101010101" charset="-122"/>
                <a:ea typeface="黑体" panose="02010609060101010101" charset="-122"/>
                <a:cs typeface="黑体" panose="02010609060101010101" charset="-122"/>
              </a:rPr>
              <a:t>ChemicalBook. </a:t>
            </a:r>
            <a:r>
              <a:rPr lang="zh-CN" altLang="en-US" sz="700" kern="0" dirty="0">
                <a:solidFill>
                  <a:srgbClr val="7F7F7F">
                    <a:alpha val="100000"/>
                  </a:srgbClr>
                </a:solidFill>
                <a:latin typeface="黑体" panose="02010609060101010101" charset="-122"/>
                <a:ea typeface="黑体" panose="02010609060101010101" charset="-122"/>
                <a:cs typeface="黑体" panose="02010609060101010101" charset="-122"/>
              </a:rPr>
              <a:t>头孢卡品酯的药理作用与临床研究[</a:t>
            </a:r>
            <a:r>
              <a:rPr lang="en-US" altLang="zh-CN" sz="700" kern="0" dirty="0">
                <a:solidFill>
                  <a:srgbClr val="7F7F7F">
                    <a:alpha val="100000"/>
                  </a:srgbClr>
                </a:solidFill>
                <a:latin typeface="黑体" panose="02010609060101010101" charset="-122"/>
                <a:ea typeface="黑体" panose="02010609060101010101" charset="-122"/>
                <a:cs typeface="黑体" panose="02010609060101010101" charset="-122"/>
              </a:rPr>
              <a:t>EB/OL]. (2024-01-05). https://m.chemicalbook.com/NewsInfo_59147.htm.     </a:t>
            </a:r>
            <a:r>
              <a:rPr lang="en-US" sz="700" kern="0" dirty="0">
                <a:solidFill>
                  <a:srgbClr val="7F7F7F">
                    <a:alpha val="100000"/>
                  </a:srgbClr>
                </a:solidFill>
                <a:latin typeface="黑体" panose="02010609060101010101" charset="-122"/>
                <a:ea typeface="黑体" panose="02010609060101010101" charset="-122"/>
                <a:cs typeface="黑体" panose="02010609060101010101" charset="-122"/>
              </a:rPr>
              <a:t>3 </a:t>
            </a:r>
            <a:r>
              <a:rPr lang="zh-CN" altLang="en-US" sz="700" kern="0" dirty="0">
                <a:solidFill>
                  <a:srgbClr val="7F7F7F">
                    <a:alpha val="100000"/>
                  </a:srgbClr>
                </a:solidFill>
                <a:latin typeface="黑体" panose="02010609060101010101" charset="-122"/>
                <a:ea typeface="黑体" panose="02010609060101010101" charset="-122"/>
                <a:cs typeface="黑体" panose="02010609060101010101" charset="-122"/>
              </a:rPr>
              <a:t>头孢卡品酯干混悬剂</a:t>
            </a:r>
            <a:r>
              <a:rPr lang="en-US" altLang="zh-CN" sz="700" kern="0" dirty="0">
                <a:solidFill>
                  <a:srgbClr val="7F7F7F">
                    <a:alpha val="100000"/>
                  </a:srgbClr>
                </a:solidFill>
                <a:latin typeface="黑体" panose="02010609060101010101" charset="-122"/>
                <a:ea typeface="黑体" panose="02010609060101010101" charset="-122"/>
                <a:cs typeface="黑体" panose="02010609060101010101" charset="-122"/>
              </a:rPr>
              <a:t>. </a:t>
            </a:r>
            <a:r>
              <a:rPr lang="zh-CN" altLang="en-US" sz="700" kern="0" dirty="0">
                <a:solidFill>
                  <a:srgbClr val="7F7F7F">
                    <a:alpha val="100000"/>
                  </a:srgbClr>
                </a:solidFill>
                <a:latin typeface="黑体" panose="02010609060101010101" charset="-122"/>
                <a:ea typeface="黑体" panose="02010609060101010101" charset="-122"/>
                <a:cs typeface="黑体" panose="02010609060101010101" charset="-122"/>
              </a:rPr>
              <a:t>中国医药信息查询平台</a:t>
            </a:r>
            <a:endParaRPr lang="zh-CN" altLang="en-US" sz="700" kern="0" dirty="0">
              <a:solidFill>
                <a:srgbClr val="7F7F7F">
                  <a:alpha val="100000"/>
                </a:srgbClr>
              </a:solidFill>
              <a:latin typeface="黑体" panose="02010609060101010101" charset="-122"/>
              <a:ea typeface="黑体" panose="02010609060101010101" charset="-122"/>
              <a:cs typeface="黑体" panose="02010609060101010101" charset="-122"/>
            </a:endParaRPr>
          </a:p>
        </p:txBody>
      </p:sp>
      <p:pic>
        <p:nvPicPr>
          <p:cNvPr id="7" name="图片 6" descr="VS"/>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54405" y="3103880"/>
            <a:ext cx="538480" cy="538480"/>
          </a:xfrm>
          <a:prstGeom prst="rect">
            <a:avLst/>
          </a:prstGeom>
        </p:spPr>
      </p:pic>
      <p:graphicFrame>
        <p:nvGraphicFramePr>
          <p:cNvPr id="12" name="表格 11"/>
          <p:cNvGraphicFramePr/>
          <p:nvPr>
            <p:custDataLst>
              <p:tags r:id="rId14"/>
            </p:custDataLst>
          </p:nvPr>
        </p:nvGraphicFramePr>
        <p:xfrm>
          <a:off x="271780" y="4290060"/>
          <a:ext cx="6468110" cy="2541905"/>
        </p:xfrm>
        <a:graphic>
          <a:graphicData uri="http://schemas.openxmlformats.org/drawingml/2006/table">
            <a:tbl>
              <a:tblPr firstRow="1" bandRow="1">
                <a:tableStyleId>{5C22544A-7EE6-4342-B048-85BDC9FD1C3A}</a:tableStyleId>
              </a:tblPr>
              <a:tblGrid>
                <a:gridCol w="1263650"/>
                <a:gridCol w="1714500"/>
                <a:gridCol w="3489960"/>
              </a:tblGrid>
              <a:tr h="287655">
                <a:tc>
                  <a:txBody>
                    <a:bodyPr/>
                    <a:p>
                      <a:pPr algn="l">
                        <a:lnSpc>
                          <a:spcPts val="1250"/>
                        </a:lnSpc>
                      </a:pPr>
                      <a:r>
                        <a:rPr lang="zh-CN" altLang="en-US" sz="1200" b="0" i="0">
                          <a:solidFill>
                            <a:schemeClr val="bg1"/>
                          </a:solidFill>
                          <a:latin typeface="黑体" panose="02010609060101010101" charset="-122"/>
                          <a:ea typeface="黑体" panose="02010609060101010101" charset="-122"/>
                        </a:rPr>
                        <a:t>对比维度</a:t>
                      </a:r>
                      <a:endParaRPr lang="zh-CN" altLang="en-US" sz="1200" b="0" i="0">
                        <a:solidFill>
                          <a:schemeClr val="bg1"/>
                        </a:solidFill>
                        <a:latin typeface="黑体" panose="02010609060101010101" charset="-122"/>
                        <a:ea typeface="黑体" panose="02010609060101010101" charset="-122"/>
                      </a:endParaRPr>
                    </a:p>
                  </a:txBody>
                  <a:tcPr marL="0" marR="101917" marT="63817" marB="63817" anchor="ctr" anchorCtr="0"/>
                </a:tc>
                <a:tc>
                  <a:txBody>
                    <a:bodyPr/>
                    <a:p>
                      <a:pPr algn="l">
                        <a:lnSpc>
                          <a:spcPts val="1250"/>
                        </a:lnSpc>
                      </a:pPr>
                      <a:r>
                        <a:rPr lang="zh-CN" altLang="en-US" sz="1200" b="0" i="0">
                          <a:solidFill>
                            <a:schemeClr val="bg1"/>
                          </a:solidFill>
                          <a:latin typeface="黑体" panose="02010609060101010101" charset="-122"/>
                          <a:ea typeface="黑体" panose="02010609060101010101" charset="-122"/>
                        </a:rPr>
                        <a:t>头孢地尼</a:t>
                      </a:r>
                      <a:endParaRPr lang="zh-CN" altLang="en-US" sz="1200" b="0" i="0">
                        <a:solidFill>
                          <a:schemeClr val="bg1"/>
                        </a:solidFill>
                        <a:latin typeface="黑体" panose="02010609060101010101" charset="-122"/>
                        <a:ea typeface="黑体" panose="02010609060101010101" charset="-122"/>
                      </a:endParaRPr>
                    </a:p>
                  </a:txBody>
                  <a:tcPr marL="101917" marR="101917" marT="63817" marB="63817" anchor="ctr" anchorCtr="0"/>
                </a:tc>
                <a:tc>
                  <a:txBody>
                    <a:bodyPr/>
                    <a:p>
                      <a:pPr algn="l">
                        <a:lnSpc>
                          <a:spcPts val="1250"/>
                        </a:lnSpc>
                      </a:pPr>
                      <a:r>
                        <a:rPr lang="zh-CN" altLang="en-US" sz="1200" b="0" i="0">
                          <a:solidFill>
                            <a:schemeClr val="bg1"/>
                          </a:solidFill>
                          <a:latin typeface="黑体" panose="02010609060101010101" charset="-122"/>
                          <a:ea typeface="黑体" panose="02010609060101010101" charset="-122"/>
                        </a:rPr>
                        <a:t>头孢卡品酯</a:t>
                      </a:r>
                      <a:endParaRPr lang="zh-CN" altLang="en-US" sz="1200" b="0" i="0">
                        <a:solidFill>
                          <a:schemeClr val="bg1"/>
                        </a:solidFill>
                        <a:latin typeface="黑体" panose="02010609060101010101" charset="-122"/>
                        <a:ea typeface="黑体" panose="02010609060101010101" charset="-122"/>
                      </a:endParaRPr>
                    </a:p>
                  </a:txBody>
                  <a:tcPr marL="101917" marR="101917" marT="63817" marB="63817" anchor="ctr" anchorCtr="0"/>
                </a:tc>
              </a:tr>
              <a:tr h="285750">
                <a:tc>
                  <a:txBody>
                    <a:bodyPr/>
                    <a:p>
                      <a:pPr>
                        <a:lnSpc>
                          <a:spcPts val="1250"/>
                        </a:lnSpc>
                      </a:pPr>
                      <a:r>
                        <a:rPr lang="zh-CN" altLang="en-US" sz="1200" b="0" i="0">
                          <a:solidFill>
                            <a:srgbClr val="0F1115"/>
                          </a:solidFill>
                          <a:latin typeface="黑体" panose="02010609060101010101" charset="-122"/>
                          <a:ea typeface="黑体" panose="02010609060101010101" charset="-122"/>
                        </a:rPr>
                        <a:t>原形肾排泄比例</a:t>
                      </a:r>
                      <a:endParaRPr lang="zh-CN" altLang="en-US" sz="1200" b="0" i="0">
                        <a:solidFill>
                          <a:srgbClr val="0F1115"/>
                        </a:solidFill>
                        <a:latin typeface="黑体" panose="02010609060101010101" charset="-122"/>
                        <a:ea typeface="黑体" panose="02010609060101010101" charset="-122"/>
                      </a:endParaRPr>
                    </a:p>
                  </a:txBody>
                  <a:tcPr marL="0" marR="101917" marT="63817" marB="63817" anchor="ctr" anchorCtr="0"/>
                </a:tc>
                <a:tc>
                  <a:txBody>
                    <a:bodyPr/>
                    <a:p>
                      <a:pPr>
                        <a:lnSpc>
                          <a:spcPts val="1250"/>
                        </a:lnSpc>
                      </a:pPr>
                      <a:r>
                        <a:rPr lang="zh-CN" altLang="en-US" sz="1200" b="0" i="0">
                          <a:solidFill>
                            <a:srgbClr val="0F1115"/>
                          </a:solidFill>
                          <a:latin typeface="黑体" panose="02010609060101010101" charset="-122"/>
                          <a:ea typeface="黑体" panose="02010609060101010101" charset="-122"/>
                          <a:cs typeface="黑体" panose="02010609060101010101" charset="-122"/>
                        </a:rPr>
                        <a:t>约</a:t>
                      </a:r>
                      <a:r>
                        <a:rPr lang="en-US" altLang="zh-CN" sz="1200" b="0" i="0">
                          <a:solidFill>
                            <a:srgbClr val="0F1115"/>
                          </a:solidFill>
                          <a:latin typeface="黑体" panose="02010609060101010101" charset="-122"/>
                          <a:ea typeface="黑体" panose="02010609060101010101" charset="-122"/>
                          <a:cs typeface="黑体" panose="02010609060101010101" charset="-122"/>
                        </a:rPr>
                        <a:t>18%</a:t>
                      </a:r>
                      <a:r>
                        <a:rPr lang="zh-CN" altLang="en-US" sz="1200" b="0" i="0">
                          <a:solidFill>
                            <a:srgbClr val="0F1115"/>
                          </a:solidFill>
                          <a:latin typeface="黑体" panose="02010609060101010101" charset="-122"/>
                          <a:ea typeface="黑体" panose="02010609060101010101" charset="-122"/>
                          <a:cs typeface="黑体" panose="02010609060101010101" charset="-122"/>
                        </a:rPr>
                        <a:t>，肾脏负担轻</a:t>
                      </a:r>
                      <a:r>
                        <a:rPr lang="en-US" altLang="zh-CN" sz="1200" b="0" i="0" baseline="30000">
                          <a:solidFill>
                            <a:srgbClr val="0F1115"/>
                          </a:solidFill>
                          <a:latin typeface="黑体" panose="02010609060101010101" charset="-122"/>
                          <a:ea typeface="黑体" panose="02010609060101010101" charset="-122"/>
                          <a:cs typeface="黑体" panose="02010609060101010101" charset="-122"/>
                        </a:rPr>
                        <a:t>1</a:t>
                      </a:r>
                      <a:endParaRPr lang="en-US" altLang="zh-CN" sz="1200" b="0" i="0" baseline="30000">
                        <a:solidFill>
                          <a:srgbClr val="0F1115"/>
                        </a:solidFill>
                        <a:latin typeface="黑体" panose="02010609060101010101" charset="-122"/>
                        <a:ea typeface="黑体" panose="02010609060101010101" charset="-122"/>
                        <a:cs typeface="黑体" panose="02010609060101010101" charset="-122"/>
                      </a:endParaRPr>
                    </a:p>
                  </a:txBody>
                  <a:tcPr marL="101917" marR="101917" marT="63817" marB="63817" anchor="ctr" anchorCtr="0"/>
                </a:tc>
                <a:tc>
                  <a:txBody>
                    <a:bodyPr/>
                    <a:p>
                      <a:pPr>
                        <a:lnSpc>
                          <a:spcPts val="1250"/>
                        </a:lnSpc>
                      </a:pPr>
                      <a:r>
                        <a:rPr lang="en-US" altLang="zh-CN" sz="1200" b="0" i="0">
                          <a:solidFill>
                            <a:srgbClr val="0F1115"/>
                          </a:solidFill>
                          <a:latin typeface="黑体" panose="02010609060101010101" charset="-122"/>
                          <a:ea typeface="黑体" panose="02010609060101010101" charset="-122"/>
                          <a:cs typeface="黑体" panose="02010609060101010101" charset="-122"/>
                        </a:rPr>
                        <a:t>33%-41%</a:t>
                      </a:r>
                      <a:r>
                        <a:rPr lang="en-US" altLang="zh-CN" sz="1200" b="0" i="0" baseline="30000">
                          <a:solidFill>
                            <a:srgbClr val="0F1115"/>
                          </a:solidFill>
                          <a:latin typeface="黑体" panose="02010609060101010101" charset="-122"/>
                          <a:ea typeface="黑体" panose="02010609060101010101" charset="-122"/>
                          <a:cs typeface="黑体" panose="02010609060101010101" charset="-122"/>
                        </a:rPr>
                        <a:t>2</a:t>
                      </a:r>
                      <a:endParaRPr lang="en-US" altLang="zh-CN" sz="1200" b="0" i="0" baseline="30000">
                        <a:solidFill>
                          <a:srgbClr val="0F1115"/>
                        </a:solidFill>
                        <a:latin typeface="黑体" panose="02010609060101010101" charset="-122"/>
                        <a:ea typeface="黑体" panose="02010609060101010101" charset="-122"/>
                        <a:cs typeface="黑体" panose="02010609060101010101" charset="-122"/>
                      </a:endParaRPr>
                    </a:p>
                  </a:txBody>
                  <a:tcPr marL="101917" marR="101917" marT="63817" marB="63817" anchor="ctr" anchorCtr="0"/>
                </a:tc>
              </a:tr>
              <a:tr h="762000">
                <a:tc>
                  <a:txBody>
                    <a:bodyPr/>
                    <a:p>
                      <a:pPr>
                        <a:lnSpc>
                          <a:spcPts val="1250"/>
                        </a:lnSpc>
                      </a:pPr>
                      <a:r>
                        <a:rPr lang="zh-CN" altLang="en-US" sz="1200" b="0" i="0">
                          <a:solidFill>
                            <a:srgbClr val="0F1115"/>
                          </a:solidFill>
                          <a:latin typeface="黑体" panose="02010609060101010101" charset="-122"/>
                          <a:ea typeface="黑体" panose="02010609060101010101" charset="-122"/>
                        </a:rPr>
                        <a:t>肾功能不全患者剂量调整</a:t>
                      </a:r>
                      <a:endParaRPr lang="zh-CN" altLang="en-US" sz="1200" b="0" i="0">
                        <a:solidFill>
                          <a:srgbClr val="0F1115"/>
                        </a:solidFill>
                        <a:latin typeface="黑体" panose="02010609060101010101" charset="-122"/>
                        <a:ea typeface="黑体" panose="02010609060101010101" charset="-122"/>
                      </a:endParaRPr>
                    </a:p>
                  </a:txBody>
                  <a:tcPr marL="0" marR="101917" marT="63817" marB="63817" anchor="ctr" anchorCtr="0"/>
                </a:tc>
                <a:tc>
                  <a:txBody>
                    <a:bodyPr/>
                    <a:p>
                      <a:pPr>
                        <a:lnSpc>
                          <a:spcPts val="1250"/>
                        </a:lnSpc>
                      </a:pPr>
                      <a:r>
                        <a:rPr lang="zh-CN" altLang="en-US" sz="1200" b="0" i="0">
                          <a:solidFill>
                            <a:srgbClr val="0F1115"/>
                          </a:solidFill>
                          <a:latin typeface="黑体" panose="02010609060101010101" charset="-122"/>
                          <a:ea typeface="黑体" panose="02010609060101010101" charset="-122"/>
                          <a:cs typeface="黑体" panose="02010609060101010101" charset="-122"/>
                        </a:rPr>
                        <a:t>仅当</a:t>
                      </a:r>
                      <a:r>
                        <a:rPr lang="en-US" altLang="zh-CN" sz="1200" b="0" i="0">
                          <a:solidFill>
                            <a:srgbClr val="0F1115"/>
                          </a:solidFill>
                          <a:latin typeface="黑体" panose="02010609060101010101" charset="-122"/>
                          <a:ea typeface="黑体" panose="02010609060101010101" charset="-122"/>
                          <a:cs typeface="黑体" panose="02010609060101010101" charset="-122"/>
                        </a:rPr>
                        <a:t>CLcr&lt;30ml/min</a:t>
                      </a:r>
                      <a:r>
                        <a:rPr lang="zh-CN" altLang="en-US" sz="1200" b="0" i="0">
                          <a:solidFill>
                            <a:srgbClr val="0F1115"/>
                          </a:solidFill>
                          <a:latin typeface="黑体" panose="02010609060101010101" charset="-122"/>
                          <a:ea typeface="黑体" panose="02010609060101010101" charset="-122"/>
                          <a:cs typeface="黑体" panose="02010609060101010101" charset="-122"/>
                        </a:rPr>
                        <a:t>（重度肾功能不全）时需调整</a:t>
                      </a:r>
                      <a:r>
                        <a:rPr lang="en-US" altLang="zh-CN" sz="1200" b="0" i="0" baseline="30000">
                          <a:solidFill>
                            <a:srgbClr val="0F1115"/>
                          </a:solidFill>
                          <a:latin typeface="黑体" panose="02010609060101010101" charset="-122"/>
                          <a:ea typeface="黑体" panose="02010609060101010101" charset="-122"/>
                          <a:cs typeface="黑体" panose="02010609060101010101" charset="-122"/>
                        </a:rPr>
                        <a:t>1</a:t>
                      </a:r>
                      <a:endParaRPr lang="en-US" altLang="zh-CN" sz="1200" b="0" i="0" baseline="30000">
                        <a:solidFill>
                          <a:srgbClr val="0F1115"/>
                        </a:solidFill>
                        <a:latin typeface="黑体" panose="02010609060101010101" charset="-122"/>
                        <a:ea typeface="黑体" panose="02010609060101010101" charset="-122"/>
                        <a:cs typeface="黑体" panose="02010609060101010101" charset="-122"/>
                      </a:endParaRPr>
                    </a:p>
                  </a:txBody>
                  <a:tcPr marL="101917" marR="101917" marT="63817" marB="63817" anchor="ctr" anchorCtr="0"/>
                </a:tc>
                <a:tc>
                  <a:txBody>
                    <a:bodyPr/>
                    <a:p>
                      <a:pPr>
                        <a:lnSpc>
                          <a:spcPts val="1250"/>
                        </a:lnSpc>
                      </a:pPr>
                      <a:r>
                        <a:rPr lang="zh-CN" altLang="en-US" sz="1200" b="0" i="0">
                          <a:solidFill>
                            <a:srgbClr val="0F1115"/>
                          </a:solidFill>
                          <a:latin typeface="黑体" panose="02010609060101010101" charset="-122"/>
                          <a:ea typeface="黑体" panose="02010609060101010101" charset="-122"/>
                          <a:cs typeface="微软雅黑" panose="020B0503020204020204" charset="-122"/>
                        </a:rPr>
                        <a:t>重度肾功能不全时，建议延长给药间隔（如每12小时或每24小时一次）或减少剂量</a:t>
                      </a:r>
                      <a:r>
                        <a:rPr lang="en-US" altLang="zh-CN" sz="1200" b="0" i="0" baseline="30000">
                          <a:solidFill>
                            <a:srgbClr val="0F1115"/>
                          </a:solidFill>
                          <a:latin typeface="黑体" panose="02010609060101010101" charset="-122"/>
                          <a:ea typeface="黑体" panose="02010609060101010101" charset="-122"/>
                          <a:cs typeface="微软雅黑" panose="020B0503020204020204" charset="-122"/>
                        </a:rPr>
                        <a:t>3</a:t>
                      </a:r>
                      <a:r>
                        <a:rPr lang="zh-CN" altLang="en-US" sz="1200" b="0" i="0">
                          <a:solidFill>
                            <a:srgbClr val="0F1115"/>
                          </a:solidFill>
                          <a:latin typeface="黑体" panose="02010609060101010101" charset="-122"/>
                          <a:ea typeface="黑体" panose="02010609060101010101" charset="-122"/>
                          <a:cs typeface="微软雅黑" panose="020B0503020204020204" charset="-122"/>
                        </a:rPr>
                        <a:t>。与头孢地尼相比，缺乏专门针对儿童肾功能不全患者的剂量计算公式</a:t>
                      </a:r>
                      <a:endParaRPr lang="zh-CN" altLang="en-US" sz="1200" b="0" i="0">
                        <a:solidFill>
                          <a:srgbClr val="0F1115"/>
                        </a:solidFill>
                        <a:latin typeface="黑体" panose="02010609060101010101" charset="-122"/>
                        <a:ea typeface="黑体" panose="02010609060101010101" charset="-122"/>
                        <a:cs typeface="微软雅黑" panose="020B0503020204020204" charset="-122"/>
                      </a:endParaRPr>
                    </a:p>
                  </a:txBody>
                  <a:tcPr marL="101917" marR="101917" marT="63817" marB="63817" anchor="ctr" anchorCtr="0"/>
                </a:tc>
              </a:tr>
              <a:tr h="444500">
                <a:tc>
                  <a:txBody>
                    <a:bodyPr/>
                    <a:p>
                      <a:pPr>
                        <a:lnSpc>
                          <a:spcPts val="1250"/>
                        </a:lnSpc>
                      </a:pPr>
                      <a:r>
                        <a:rPr lang="zh-CN" altLang="en-US" sz="1200" b="0" i="0">
                          <a:solidFill>
                            <a:srgbClr val="0F1115"/>
                          </a:solidFill>
                          <a:latin typeface="黑体" panose="02010609060101010101" charset="-122"/>
                          <a:ea typeface="黑体" panose="02010609060101010101" charset="-122"/>
                          <a:cs typeface="黑体" panose="02010609060101010101" charset="-122"/>
                        </a:rPr>
                        <a:t>血液透析</a:t>
                      </a:r>
                      <a:r>
                        <a:rPr lang="en-US" altLang="zh-CN" sz="1200" b="0" i="0">
                          <a:solidFill>
                            <a:srgbClr val="0F1115"/>
                          </a:solidFill>
                          <a:latin typeface="黑体" panose="02010609060101010101" charset="-122"/>
                          <a:ea typeface="黑体" panose="02010609060101010101" charset="-122"/>
                          <a:cs typeface="黑体" panose="02010609060101010101" charset="-122"/>
                        </a:rPr>
                        <a:t>/</a:t>
                      </a:r>
                      <a:r>
                        <a:rPr lang="zh-CN" altLang="en-US" sz="1200" b="0" i="0">
                          <a:solidFill>
                            <a:srgbClr val="0F1115"/>
                          </a:solidFill>
                          <a:latin typeface="黑体" panose="02010609060101010101" charset="-122"/>
                          <a:ea typeface="黑体" panose="02010609060101010101" charset="-122"/>
                          <a:cs typeface="黑体" panose="02010609060101010101" charset="-122"/>
                        </a:rPr>
                        <a:t>腹膜透析</a:t>
                      </a:r>
                      <a:endParaRPr lang="zh-CN" altLang="en-US" sz="1200" b="0" i="0">
                        <a:solidFill>
                          <a:srgbClr val="0F1115"/>
                        </a:solidFill>
                        <a:latin typeface="黑体" panose="02010609060101010101" charset="-122"/>
                        <a:ea typeface="黑体" panose="02010609060101010101" charset="-122"/>
                        <a:cs typeface="黑体" panose="02010609060101010101" charset="-122"/>
                      </a:endParaRPr>
                    </a:p>
                  </a:txBody>
                  <a:tcPr marL="0" marR="101917" marT="63817" marB="63817" anchor="ctr" anchorCtr="0"/>
                </a:tc>
                <a:tc>
                  <a:txBody>
                    <a:bodyPr/>
                    <a:p>
                      <a:pPr>
                        <a:lnSpc>
                          <a:spcPts val="1250"/>
                        </a:lnSpc>
                      </a:pPr>
                      <a:r>
                        <a:rPr lang="zh-CN" altLang="en-US" sz="1200" b="0" i="0">
                          <a:solidFill>
                            <a:srgbClr val="0F1115"/>
                          </a:solidFill>
                          <a:latin typeface="黑体" panose="02010609060101010101" charset="-122"/>
                          <a:ea typeface="黑体" panose="02010609060101010101" charset="-122"/>
                          <a:cs typeface="微软雅黑" panose="020B0503020204020204" charset="-122"/>
                        </a:rPr>
                        <a:t>说明书可用，并有详细用法用量</a:t>
                      </a:r>
                      <a:endParaRPr lang="zh-CN" altLang="en-US" sz="1200" b="0" i="0">
                        <a:solidFill>
                          <a:srgbClr val="0F1115"/>
                        </a:solidFill>
                        <a:latin typeface="黑体" panose="02010609060101010101" charset="-122"/>
                        <a:ea typeface="黑体" panose="02010609060101010101" charset="-122"/>
                        <a:cs typeface="微软雅黑" panose="020B0503020204020204" charset="-122"/>
                      </a:endParaRPr>
                    </a:p>
                  </a:txBody>
                  <a:tcPr marL="101917" marR="101917" marT="63817" marB="63817" anchor="ctr" anchorCtr="0"/>
                </a:tc>
                <a:tc>
                  <a:txBody>
                    <a:bodyPr/>
                    <a:p>
                      <a:pPr>
                        <a:lnSpc>
                          <a:spcPts val="1250"/>
                        </a:lnSpc>
                      </a:pPr>
                      <a:r>
                        <a:rPr lang="zh-CN" altLang="en-US" sz="1200" b="0" i="0">
                          <a:solidFill>
                            <a:srgbClr val="0F1115"/>
                          </a:solidFill>
                          <a:latin typeface="黑体" panose="02010609060101010101" charset="-122"/>
                          <a:ea typeface="黑体" panose="02010609060101010101" charset="-122"/>
                          <a:cs typeface="黑体" panose="02010609060101010101" charset="-122"/>
                        </a:rPr>
                        <a:t>透析对药物清除的影响尚不明确</a:t>
                      </a:r>
                      <a:r>
                        <a:rPr lang="en-US" altLang="zh-CN" sz="1200" b="0" i="0" baseline="30000">
                          <a:solidFill>
                            <a:srgbClr val="0F1115"/>
                          </a:solidFill>
                          <a:latin typeface="黑体" panose="02010609060101010101" charset="-122"/>
                          <a:ea typeface="黑体" panose="02010609060101010101" charset="-122"/>
                          <a:cs typeface="黑体" panose="02010609060101010101" charset="-122"/>
                        </a:rPr>
                        <a:t>3</a:t>
                      </a:r>
                      <a:endParaRPr lang="en-US" altLang="zh-CN" sz="1200" b="0" i="0" baseline="30000">
                        <a:solidFill>
                          <a:srgbClr val="0F1115"/>
                        </a:solidFill>
                        <a:latin typeface="黑体" panose="02010609060101010101" charset="-122"/>
                        <a:ea typeface="黑体" panose="02010609060101010101" charset="-122"/>
                        <a:cs typeface="黑体" panose="02010609060101010101" charset="-122"/>
                      </a:endParaRPr>
                    </a:p>
                  </a:txBody>
                  <a:tcPr marL="101917" marR="101917" marT="63817" marB="63817" anchor="ctr" anchorCtr="0"/>
                </a:tc>
              </a:tr>
              <a:tr h="762000">
                <a:tc>
                  <a:txBody>
                    <a:bodyPr/>
                    <a:p>
                      <a:pPr>
                        <a:lnSpc>
                          <a:spcPts val="1250"/>
                        </a:lnSpc>
                      </a:pPr>
                      <a:r>
                        <a:rPr lang="zh-CN" altLang="en-US" sz="1200" b="0" i="0">
                          <a:solidFill>
                            <a:srgbClr val="0F1115"/>
                          </a:solidFill>
                          <a:latin typeface="黑体" panose="02010609060101010101" charset="-122"/>
                          <a:ea typeface="黑体" panose="02010609060101010101" charset="-122"/>
                        </a:rPr>
                        <a:t>肝功能不全患者</a:t>
                      </a:r>
                      <a:endParaRPr lang="zh-CN" altLang="en-US" sz="1200" b="0" i="0">
                        <a:solidFill>
                          <a:srgbClr val="0F1115"/>
                        </a:solidFill>
                        <a:latin typeface="黑体" panose="02010609060101010101" charset="-122"/>
                        <a:ea typeface="黑体" panose="02010609060101010101" charset="-122"/>
                      </a:endParaRPr>
                    </a:p>
                  </a:txBody>
                  <a:tcPr marL="0" marR="101917" marT="63817" marB="63817" anchor="ctr" anchorCtr="0"/>
                </a:tc>
                <a:tc>
                  <a:txBody>
                    <a:bodyPr/>
                    <a:p>
                      <a:pPr>
                        <a:lnSpc>
                          <a:spcPts val="1250"/>
                        </a:lnSpc>
                      </a:pPr>
                      <a:r>
                        <a:rPr lang="zh-CN" altLang="en-US" sz="1200" b="0" i="0">
                          <a:solidFill>
                            <a:srgbClr val="0F1115"/>
                          </a:solidFill>
                          <a:latin typeface="黑体" panose="02010609060101010101" charset="-122"/>
                          <a:ea typeface="黑体" panose="02010609060101010101" charset="-122"/>
                          <a:cs typeface="黑体" panose="02010609060101010101" charset="-122"/>
                        </a:rPr>
                        <a:t>说明书：无需调整剂量，肝脏代谢负担极低。</a:t>
                      </a:r>
                      <a:r>
                        <a:rPr lang="en-US" altLang="zh-CN" sz="1200" b="0" i="0" baseline="30000">
                          <a:solidFill>
                            <a:srgbClr val="0F1115"/>
                          </a:solidFill>
                          <a:latin typeface="黑体" panose="02010609060101010101" charset="-122"/>
                          <a:ea typeface="黑体" panose="02010609060101010101" charset="-122"/>
                          <a:cs typeface="黑体" panose="02010609060101010101" charset="-122"/>
                        </a:rPr>
                        <a:t>1</a:t>
                      </a:r>
                      <a:endParaRPr lang="en-US" altLang="zh-CN" sz="1200" b="0" i="0" baseline="30000">
                        <a:solidFill>
                          <a:srgbClr val="0F1115"/>
                        </a:solidFill>
                        <a:latin typeface="黑体" panose="02010609060101010101" charset="-122"/>
                        <a:ea typeface="黑体" panose="02010609060101010101" charset="-122"/>
                        <a:cs typeface="黑体" panose="02010609060101010101" charset="-122"/>
                      </a:endParaRPr>
                    </a:p>
                  </a:txBody>
                  <a:tcPr marL="101917" marR="101917" marT="63817" marB="63817" anchor="ctr" anchorCtr="0"/>
                </a:tc>
                <a:tc>
                  <a:txBody>
                    <a:bodyPr/>
                    <a:p>
                      <a:pPr>
                        <a:lnSpc>
                          <a:spcPts val="1250"/>
                        </a:lnSpc>
                      </a:pPr>
                      <a:r>
                        <a:rPr lang="zh-CN" altLang="en-US" sz="1600" b="0" i="0" baseline="30000">
                          <a:solidFill>
                            <a:srgbClr val="0F1115"/>
                          </a:solidFill>
                          <a:latin typeface="黑体" panose="02010609060101010101" charset="-122"/>
                          <a:ea typeface="黑体" panose="02010609060101010101" charset="-122"/>
                          <a:cs typeface="黑体" panose="02010609060101010101" charset="-122"/>
                        </a:rPr>
                        <a:t>不良反应包括</a:t>
                      </a:r>
                      <a:r>
                        <a:rPr lang="en-US" altLang="zh-CN" sz="1600" b="0" i="0" baseline="30000">
                          <a:solidFill>
                            <a:srgbClr val="0F1115"/>
                          </a:solidFill>
                          <a:latin typeface="黑体" panose="02010609060101010101" charset="-122"/>
                          <a:ea typeface="黑体" panose="02010609060101010101" charset="-122"/>
                          <a:cs typeface="黑体" panose="02010609060101010101" charset="-122"/>
                        </a:rPr>
                        <a:t>ALT（GPT）</a:t>
                      </a:r>
                      <a:r>
                        <a:rPr lang="zh-CN" altLang="en-US" sz="1600" b="0" i="0" baseline="30000">
                          <a:solidFill>
                            <a:srgbClr val="0F1115"/>
                          </a:solidFill>
                          <a:latin typeface="黑体" panose="02010609060101010101" charset="-122"/>
                          <a:ea typeface="黑体" panose="02010609060101010101" charset="-122"/>
                          <a:cs typeface="黑体" panose="02010609060101010101" charset="-122"/>
                        </a:rPr>
                        <a:t>升高、</a:t>
                      </a:r>
                      <a:r>
                        <a:rPr lang="en-US" altLang="zh-CN" sz="1600" b="0" i="0" baseline="30000">
                          <a:solidFill>
                            <a:srgbClr val="0F1115"/>
                          </a:solidFill>
                          <a:latin typeface="黑体" panose="02010609060101010101" charset="-122"/>
                          <a:ea typeface="黑体" panose="02010609060101010101" charset="-122"/>
                          <a:cs typeface="黑体" panose="02010609060101010101" charset="-122"/>
                        </a:rPr>
                        <a:t>AST（GOT）</a:t>
                      </a:r>
                      <a:r>
                        <a:rPr lang="zh-CN" altLang="en-US" sz="1600" b="0" i="0" baseline="30000">
                          <a:solidFill>
                            <a:srgbClr val="0F1115"/>
                          </a:solidFill>
                          <a:latin typeface="黑体" panose="02010609060101010101" charset="-122"/>
                          <a:ea typeface="黑体" panose="02010609060101010101" charset="-122"/>
                          <a:cs typeface="黑体" panose="02010609060101010101" charset="-122"/>
                        </a:rPr>
                        <a:t>升高、</a:t>
                      </a:r>
                      <a:r>
                        <a:rPr lang="en-US" altLang="zh-CN" sz="1600" b="0" i="0" baseline="30000">
                          <a:solidFill>
                            <a:srgbClr val="0F1115"/>
                          </a:solidFill>
                          <a:latin typeface="黑体" panose="02010609060101010101" charset="-122"/>
                          <a:ea typeface="黑体" panose="02010609060101010101" charset="-122"/>
                          <a:cs typeface="黑体" panose="02010609060101010101" charset="-122"/>
                        </a:rPr>
                        <a:t>LDH </a:t>
                      </a:r>
                      <a:r>
                        <a:rPr lang="zh-CN" altLang="en-US" sz="1600" b="0" i="0" baseline="30000">
                          <a:solidFill>
                            <a:srgbClr val="0F1115"/>
                          </a:solidFill>
                          <a:latin typeface="黑体" panose="02010609060101010101" charset="-122"/>
                          <a:ea typeface="黑体" panose="02010609060101010101" charset="-122"/>
                          <a:cs typeface="黑体" panose="02010609060101010101" charset="-122"/>
                        </a:rPr>
                        <a:t>升高、黄疸等，肝功能障碍者可引起暴发性肝炎等严重肝炎、需定期检查并注意观察，发现异常时应停止用药并适当处理</a:t>
                      </a:r>
                      <a:r>
                        <a:rPr lang="en-US" altLang="zh-CN" sz="1600" b="0" i="0" baseline="30000">
                          <a:solidFill>
                            <a:srgbClr val="0F1115"/>
                          </a:solidFill>
                          <a:latin typeface="黑体" panose="02010609060101010101" charset="-122"/>
                          <a:ea typeface="黑体" panose="02010609060101010101" charset="-122"/>
                          <a:cs typeface="黑体" panose="02010609060101010101" charset="-122"/>
                        </a:rPr>
                        <a:t>3</a:t>
                      </a:r>
                      <a:endParaRPr lang="en-US" altLang="zh-CN" sz="1600" b="0" i="0" baseline="30000">
                        <a:solidFill>
                          <a:srgbClr val="0F1115"/>
                        </a:solidFill>
                        <a:latin typeface="黑体" panose="02010609060101010101" charset="-122"/>
                        <a:ea typeface="黑体" panose="02010609060101010101" charset="-122"/>
                        <a:cs typeface="黑体" panose="02010609060101010101" charset="-122"/>
                      </a:endParaRPr>
                    </a:p>
                  </a:txBody>
                  <a:tcPr marL="101917" marR="101917" marT="63817" marB="63817" anchor="ctr" anchorCtr="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6" name="table 556"/>
          <p:cNvGraphicFramePr>
            <a:graphicFrameLocks noGrp="1"/>
          </p:cNvGraphicFramePr>
          <p:nvPr>
            <p:custDataLst>
              <p:tags r:id="rId5"/>
            </p:custDataLst>
          </p:nvPr>
        </p:nvGraphicFramePr>
        <p:xfrm>
          <a:off x="473710" y="1299845"/>
          <a:ext cx="11167110" cy="5194935"/>
        </p:xfrm>
        <a:graphic>
          <a:graphicData uri="http://schemas.openxmlformats.org/drawingml/2006/table">
            <a:tbl>
              <a:tblPr/>
              <a:tblGrid>
                <a:gridCol w="11167110"/>
              </a:tblGrid>
              <a:tr h="819785">
                <a:tc>
                  <a:txBody>
                    <a:bodyPr/>
                    <a:lstStyle/>
                    <a:p>
                      <a:pPr algn="l" rtl="0" eaLnBrk="0">
                        <a:lnSpc>
                          <a:spcPct val="172000"/>
                        </a:lnSpc>
                      </a:pPr>
                      <a:endParaRPr sz="1000" dirty="0">
                        <a:latin typeface="Arial" panose="020B0604020202020204"/>
                        <a:ea typeface="Arial" panose="020B0604020202020204"/>
                        <a:cs typeface="Arial" panose="020B0604020202020204"/>
                      </a:endParaRPr>
                    </a:p>
                    <a:p>
                      <a:pPr marL="253365" algn="l" rtl="0" eaLnBrk="0">
                        <a:lnSpc>
                          <a:spcPct val="95000"/>
                        </a:lnSpc>
                        <a:spcBef>
                          <a:spcPts val="0"/>
                        </a:spcBef>
                      </a:pPr>
                      <a:r>
                        <a:rPr sz="15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缓解</a:t>
                      </a:r>
                      <a:r>
                        <a:rPr sz="15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症状</a:t>
                      </a:r>
                      <a:endParaRPr sz="1500" dirty="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005096"/>
                      </a:solidFill>
                      <a:prstDash val="solid"/>
                      <a:round/>
                      <a:headEnd type="none" w="med" len="med"/>
                      <a:tailEnd type="none" w="med" len="med"/>
                    </a:lnL>
                    <a:lnR w="9525" cap="flat" cmpd="sng" algn="ctr">
                      <a:solidFill>
                        <a:srgbClr val="005096"/>
                      </a:solidFill>
                      <a:prstDash val="solid"/>
                      <a:round/>
                      <a:headEnd type="none" w="med" len="med"/>
                      <a:tailEnd type="none" w="med" len="med"/>
                    </a:lnR>
                    <a:lnT w="9525" cap="flat" cmpd="sng" algn="ctr">
                      <a:solidFill>
                        <a:srgbClr val="005096"/>
                      </a:solidFill>
                      <a:prstDash val="solid"/>
                      <a:round/>
                      <a:headEnd type="none" w="med" len="med"/>
                      <a:tailEnd type="none" w="med" len="med"/>
                    </a:lnT>
                    <a:lnB>
                      <a:noFill/>
                    </a:lnB>
                  </a:tcPr>
                </a:tc>
              </a:tr>
              <a:tr h="4375150">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15000"/>
                        </a:lnSpc>
                      </a:pPr>
                      <a:endParaRPr lang="zh-CN" altLang="en-US" sz="1000" dirty="0">
                        <a:latin typeface="Arial" panose="020B0604020202020204"/>
                        <a:ea typeface="Arial" panose="020B0604020202020204"/>
                        <a:cs typeface="Arial" panose="020B0604020202020204"/>
                      </a:endParaRPr>
                    </a:p>
                  </a:txBody>
                  <a:tcPr marL="0" marR="0" marT="0" marB="0" vert="horz">
                    <a:lnL w="9525" cap="flat" cmpd="sng" algn="ctr">
                      <a:solidFill>
                        <a:srgbClr val="005096"/>
                      </a:solidFill>
                      <a:prstDash val="solid"/>
                      <a:round/>
                      <a:headEnd type="none" w="med" len="med"/>
                      <a:tailEnd type="none" w="med" len="med"/>
                    </a:lnL>
                    <a:lnR w="9525" cap="flat" cmpd="sng" algn="ctr">
                      <a:solidFill>
                        <a:srgbClr val="005096"/>
                      </a:solidFill>
                      <a:prstDash val="solid"/>
                      <a:round/>
                      <a:headEnd type="none" w="med" len="med"/>
                      <a:tailEnd type="none" w="med" len="med"/>
                    </a:lnR>
                    <a:lnT>
                      <a:noFill/>
                    </a:lnT>
                    <a:lnB w="9525" cap="flat" cmpd="sng" algn="ctr">
                      <a:solidFill>
                        <a:srgbClr val="005096"/>
                      </a:solidFill>
                      <a:prstDash val="solid"/>
                      <a:round/>
                      <a:headEnd type="none" w="med" len="med"/>
                      <a:tailEnd type="none" w="med" len="med"/>
                    </a:lnB>
                  </a:tcPr>
                </a:tc>
              </a:tr>
            </a:tbl>
          </a:graphicData>
        </a:graphic>
      </p:graphicFrame>
      <p:sp>
        <p:nvSpPr>
          <p:cNvPr id="548" name="path 548"/>
          <p:cNvSpPr/>
          <p:nvPr/>
        </p:nvSpPr>
        <p:spPr>
          <a:xfrm>
            <a:off x="473710" y="1280795"/>
            <a:ext cx="11166475" cy="734060"/>
          </a:xfrm>
          <a:custGeom>
            <a:avLst/>
            <a:gdLst/>
            <a:ahLst/>
            <a:cxnLst/>
            <a:rect l="0" t="0" r="0" b="0"/>
            <a:pathLst>
              <a:path w="8438" h="1497">
                <a:moveTo>
                  <a:pt x="418" y="0"/>
                </a:moveTo>
                <a:lnTo>
                  <a:pt x="8019" y="0"/>
                </a:lnTo>
                <a:cubicBezTo>
                  <a:pt x="8250" y="0"/>
                  <a:pt x="8438" y="187"/>
                  <a:pt x="8438" y="418"/>
                </a:cubicBezTo>
                <a:lnTo>
                  <a:pt x="8438" y="1497"/>
                </a:lnTo>
                <a:lnTo>
                  <a:pt x="8429" y="1413"/>
                </a:lnTo>
                <a:cubicBezTo>
                  <a:pt x="8390" y="1222"/>
                  <a:pt x="8221" y="1078"/>
                  <a:pt x="8019" y="1078"/>
                </a:cubicBezTo>
                <a:lnTo>
                  <a:pt x="418" y="1078"/>
                </a:lnTo>
                <a:cubicBezTo>
                  <a:pt x="187" y="1078"/>
                  <a:pt x="0" y="1266"/>
                  <a:pt x="0" y="1497"/>
                </a:cubicBezTo>
                <a:cubicBezTo>
                  <a:pt x="0" y="1137"/>
                  <a:pt x="0" y="778"/>
                  <a:pt x="0" y="418"/>
                </a:cubicBezTo>
                <a:cubicBezTo>
                  <a:pt x="0" y="187"/>
                  <a:pt x="187" y="0"/>
                  <a:pt x="418" y="0"/>
                </a:cubicBezTo>
              </a:path>
            </a:pathLst>
          </a:custGeom>
          <a:solidFill>
            <a:srgbClr val="005096">
              <a:alpha val="100000"/>
            </a:srgbClr>
          </a:solidFill>
          <a:ln w="0" cap="flat">
            <a:noFill/>
            <a:prstDash val="solid"/>
            <a:miter lim="0"/>
          </a:ln>
        </p:spPr>
        <p:txBody>
          <a:bodyPr rtlCol="0"/>
          <a:lstStyle/>
          <a:p>
            <a:pPr algn="ctr"/>
            <a:endParaRPr lang="zh-CN" altLang="en-US"/>
          </a:p>
        </p:txBody>
      </p:sp>
      <p:pic>
        <p:nvPicPr>
          <p:cNvPr id="550" name="picture 550"/>
          <p:cNvPicPr>
            <a:picLocks noChangeAspect="1"/>
          </p:cNvPicPr>
          <p:nvPr>
            <p:custDataLst>
              <p:tags r:id="rId6"/>
            </p:custDataLst>
          </p:nvPr>
        </p:nvPicPr>
        <p:blipFill>
          <a:blip r:embed="rId7"/>
          <a:stretch>
            <a:fillRect/>
          </a:stretch>
        </p:blipFill>
        <p:spPr>
          <a:xfrm rot="21600000">
            <a:off x="786765" y="2269490"/>
            <a:ext cx="4596130" cy="789940"/>
          </a:xfrm>
          <a:prstGeom prst="rect">
            <a:avLst/>
          </a:prstGeom>
        </p:spPr>
      </p:pic>
      <p:grpSp>
        <p:nvGrpSpPr>
          <p:cNvPr id="90" name="group 90"/>
          <p:cNvGrpSpPr/>
          <p:nvPr/>
        </p:nvGrpSpPr>
        <p:grpSpPr>
          <a:xfrm rot="21600000">
            <a:off x="4037075" y="5722620"/>
            <a:ext cx="41148" cy="100583"/>
            <a:chOff x="0" y="0"/>
            <a:chExt cx="41148" cy="100583"/>
          </a:xfrm>
        </p:grpSpPr>
        <p:sp>
          <p:nvSpPr>
            <p:cNvPr id="558" name="path 558"/>
            <p:cNvSpPr/>
            <p:nvPr/>
          </p:nvSpPr>
          <p:spPr>
            <a:xfrm>
              <a:off x="22860" y="80772"/>
              <a:ext cx="13716" cy="15239"/>
            </a:xfrm>
            <a:custGeom>
              <a:avLst/>
              <a:gdLst/>
              <a:ahLst/>
              <a:cxnLst/>
              <a:rect l="0" t="0" r="0" b="0"/>
              <a:pathLst>
                <a:path w="21" h="23">
                  <a:moveTo>
                    <a:pt x="0" y="11"/>
                  </a:moveTo>
                  <a:cubicBezTo>
                    <a:pt x="0" y="5"/>
                    <a:pt x="4" y="0"/>
                    <a:pt x="10" y="0"/>
                  </a:cubicBezTo>
                  <a:cubicBezTo>
                    <a:pt x="16" y="0"/>
                    <a:pt x="21" y="5"/>
                    <a:pt x="21" y="11"/>
                  </a:cubicBezTo>
                  <a:cubicBezTo>
                    <a:pt x="21" y="18"/>
                    <a:pt x="16" y="23"/>
                    <a:pt x="10" y="23"/>
                  </a:cubicBezTo>
                  <a:cubicBezTo>
                    <a:pt x="4" y="23"/>
                    <a:pt x="0" y="18"/>
                    <a:pt x="0" y="11"/>
                  </a:cubicBezTo>
                </a:path>
              </a:pathLst>
            </a:custGeom>
            <a:solidFill>
              <a:srgbClr val="E7E6E6">
                <a:alpha val="100000"/>
              </a:srgbClr>
            </a:solidFill>
            <a:ln w="0" cap="flat">
              <a:noFill/>
              <a:prstDash val="solid"/>
              <a:miter lim="0"/>
            </a:ln>
          </p:spPr>
          <p:txBody>
            <a:bodyPr rtlCol="0"/>
            <a:lstStyle/>
            <a:p>
              <a:pPr algn="ctr"/>
              <a:endParaRPr lang="zh-CN" altLang="en-US"/>
            </a:p>
          </p:txBody>
        </p:sp>
        <p:sp>
          <p:nvSpPr>
            <p:cNvPr id="560" name="path 560"/>
            <p:cNvSpPr/>
            <p:nvPr/>
          </p:nvSpPr>
          <p:spPr>
            <a:xfrm>
              <a:off x="18288" y="76200"/>
              <a:ext cx="22859" cy="24383"/>
            </a:xfrm>
            <a:custGeom>
              <a:avLst/>
              <a:gdLst/>
              <a:ahLst/>
              <a:cxnLst/>
              <a:rect l="0" t="0" r="0" b="0"/>
              <a:pathLst>
                <a:path w="35" h="38">
                  <a:moveTo>
                    <a:pt x="7" y="19"/>
                  </a:moveTo>
                  <a:cubicBezTo>
                    <a:pt x="7" y="12"/>
                    <a:pt x="11" y="7"/>
                    <a:pt x="17" y="7"/>
                  </a:cubicBezTo>
                  <a:cubicBezTo>
                    <a:pt x="23" y="7"/>
                    <a:pt x="28" y="12"/>
                    <a:pt x="28" y="19"/>
                  </a:cubicBezTo>
                  <a:cubicBezTo>
                    <a:pt x="28" y="25"/>
                    <a:pt x="23" y="31"/>
                    <a:pt x="17" y="31"/>
                  </a:cubicBezTo>
                  <a:cubicBezTo>
                    <a:pt x="11" y="31"/>
                    <a:pt x="7" y="25"/>
                    <a:pt x="7" y="19"/>
                  </a:cubicBezTo>
                </a:path>
              </a:pathLst>
            </a:custGeom>
            <a:noFill/>
            <a:ln w="9143" cap="flat">
              <a:solidFill>
                <a:srgbClr val="005096"/>
              </a:solidFill>
              <a:prstDash val="solid"/>
              <a:round/>
            </a:ln>
          </p:spPr>
          <p:txBody>
            <a:bodyPr rtlCol="0"/>
            <a:lstStyle/>
            <a:p>
              <a:pPr algn="ctr"/>
              <a:endParaRPr lang="zh-CN" altLang="en-US"/>
            </a:p>
          </p:txBody>
        </p:sp>
        <p:sp>
          <p:nvSpPr>
            <p:cNvPr id="562" name="path 562"/>
            <p:cNvSpPr/>
            <p:nvPr/>
          </p:nvSpPr>
          <p:spPr>
            <a:xfrm>
              <a:off x="0" y="0"/>
              <a:ext cx="36576" cy="96011"/>
            </a:xfrm>
            <a:custGeom>
              <a:avLst/>
              <a:gdLst/>
              <a:ahLst/>
              <a:cxnLst/>
              <a:rect l="0" t="0" r="0" b="0"/>
              <a:pathLst>
                <a:path w="57" h="151">
                  <a:moveTo>
                    <a:pt x="23" y="7"/>
                  </a:moveTo>
                  <a:cubicBezTo>
                    <a:pt x="26" y="13"/>
                    <a:pt x="25" y="20"/>
                    <a:pt x="19" y="23"/>
                  </a:cubicBezTo>
                  <a:cubicBezTo>
                    <a:pt x="13" y="26"/>
                    <a:pt x="5" y="24"/>
                    <a:pt x="3" y="19"/>
                  </a:cubicBezTo>
                  <a:cubicBezTo>
                    <a:pt x="0" y="13"/>
                    <a:pt x="1" y="7"/>
                    <a:pt x="7" y="2"/>
                  </a:cubicBezTo>
                  <a:cubicBezTo>
                    <a:pt x="13" y="0"/>
                    <a:pt x="20" y="1"/>
                    <a:pt x="23" y="7"/>
                  </a:cubicBezTo>
                </a:path>
                <a:path w="57" h="151">
                  <a:moveTo>
                    <a:pt x="36" y="139"/>
                  </a:moveTo>
                  <a:cubicBezTo>
                    <a:pt x="36" y="132"/>
                    <a:pt x="40" y="127"/>
                    <a:pt x="46" y="127"/>
                  </a:cubicBezTo>
                  <a:cubicBezTo>
                    <a:pt x="52" y="127"/>
                    <a:pt x="57" y="132"/>
                    <a:pt x="57" y="139"/>
                  </a:cubicBezTo>
                  <a:cubicBezTo>
                    <a:pt x="57" y="145"/>
                    <a:pt x="52" y="151"/>
                    <a:pt x="46" y="151"/>
                  </a:cubicBezTo>
                  <a:cubicBezTo>
                    <a:pt x="40" y="151"/>
                    <a:pt x="36" y="145"/>
                    <a:pt x="36" y="139"/>
                  </a:cubicBezTo>
                </a:path>
              </a:pathLst>
            </a:custGeom>
            <a:solidFill>
              <a:srgbClr val="E7E6E6">
                <a:alpha val="100000"/>
              </a:srgbClr>
            </a:solidFill>
            <a:ln w="0" cap="flat">
              <a:noFill/>
              <a:prstDash val="solid"/>
              <a:miter lim="0"/>
            </a:ln>
          </p:spPr>
          <p:txBody>
            <a:bodyPr rtlCol="0"/>
            <a:lstStyle/>
            <a:p>
              <a:pPr algn="ctr"/>
              <a:endParaRPr lang="zh-CN" altLang="en-US"/>
            </a:p>
          </p:txBody>
        </p:sp>
        <p:sp>
          <p:nvSpPr>
            <p:cNvPr id="564" name="path 564"/>
            <p:cNvSpPr/>
            <p:nvPr/>
          </p:nvSpPr>
          <p:spPr>
            <a:xfrm>
              <a:off x="18288" y="76200"/>
              <a:ext cx="22859" cy="24383"/>
            </a:xfrm>
            <a:custGeom>
              <a:avLst/>
              <a:gdLst/>
              <a:ahLst/>
              <a:cxnLst/>
              <a:rect l="0" t="0" r="0" b="0"/>
              <a:pathLst>
                <a:path w="35" h="38">
                  <a:moveTo>
                    <a:pt x="7" y="19"/>
                  </a:moveTo>
                  <a:cubicBezTo>
                    <a:pt x="7" y="12"/>
                    <a:pt x="11" y="7"/>
                    <a:pt x="17" y="7"/>
                  </a:cubicBezTo>
                  <a:cubicBezTo>
                    <a:pt x="23" y="7"/>
                    <a:pt x="28" y="12"/>
                    <a:pt x="28" y="19"/>
                  </a:cubicBezTo>
                  <a:cubicBezTo>
                    <a:pt x="28" y="25"/>
                    <a:pt x="23" y="31"/>
                    <a:pt x="17" y="31"/>
                  </a:cubicBezTo>
                  <a:cubicBezTo>
                    <a:pt x="11" y="31"/>
                    <a:pt x="7" y="25"/>
                    <a:pt x="7" y="19"/>
                  </a:cubicBezTo>
                </a:path>
              </a:pathLst>
            </a:custGeom>
            <a:noFill/>
            <a:ln w="9143" cap="flat">
              <a:solidFill>
                <a:srgbClr val="005096"/>
              </a:solidFill>
              <a:prstDash val="solid"/>
              <a:round/>
            </a:ln>
          </p:spPr>
          <p:txBody>
            <a:bodyPr rtlCol="0"/>
            <a:lstStyle/>
            <a:p>
              <a:pPr algn="ctr"/>
              <a:endParaRPr lang="zh-CN" altLang="en-US"/>
            </a:p>
          </p:txBody>
        </p:sp>
      </p:grpSp>
      <p:grpSp>
        <p:nvGrpSpPr>
          <p:cNvPr id="92" name="group 92"/>
          <p:cNvGrpSpPr/>
          <p:nvPr/>
        </p:nvGrpSpPr>
        <p:grpSpPr>
          <a:xfrm rot="21600000">
            <a:off x="4033452" y="5879009"/>
            <a:ext cx="24011" cy="24025"/>
            <a:chOff x="0" y="0"/>
            <a:chExt cx="24011" cy="24025"/>
          </a:xfrm>
        </p:grpSpPr>
        <p:sp>
          <p:nvSpPr>
            <p:cNvPr id="566" name="path 566"/>
            <p:cNvSpPr/>
            <p:nvPr/>
          </p:nvSpPr>
          <p:spPr>
            <a:xfrm>
              <a:off x="3623" y="3630"/>
              <a:ext cx="16764" cy="16763"/>
            </a:xfrm>
            <a:custGeom>
              <a:avLst/>
              <a:gdLst/>
              <a:ahLst/>
              <a:cxnLst/>
              <a:rect l="0" t="0" r="0" b="0"/>
              <a:pathLst>
                <a:path w="26" h="26">
                  <a:moveTo>
                    <a:pt x="23" y="19"/>
                  </a:moveTo>
                  <a:cubicBezTo>
                    <a:pt x="20" y="24"/>
                    <a:pt x="13" y="26"/>
                    <a:pt x="7" y="23"/>
                  </a:cubicBezTo>
                  <a:cubicBezTo>
                    <a:pt x="1" y="20"/>
                    <a:pt x="0" y="13"/>
                    <a:pt x="3" y="7"/>
                  </a:cubicBezTo>
                  <a:cubicBezTo>
                    <a:pt x="5" y="1"/>
                    <a:pt x="13" y="0"/>
                    <a:pt x="19" y="2"/>
                  </a:cubicBezTo>
                  <a:cubicBezTo>
                    <a:pt x="25" y="7"/>
                    <a:pt x="26" y="13"/>
                    <a:pt x="23" y="19"/>
                  </a:cubicBezTo>
                </a:path>
              </a:pathLst>
            </a:custGeom>
            <a:solidFill>
              <a:srgbClr val="E7E6E6">
                <a:alpha val="100000"/>
              </a:srgbClr>
            </a:solidFill>
            <a:ln w="0" cap="flat">
              <a:noFill/>
              <a:prstDash val="solid"/>
              <a:miter lim="0"/>
            </a:ln>
          </p:spPr>
          <p:txBody>
            <a:bodyPr rtlCol="0"/>
            <a:lstStyle/>
            <a:p>
              <a:pPr algn="ctr"/>
              <a:endParaRPr lang="zh-CN" altLang="en-US"/>
            </a:p>
          </p:txBody>
        </p:sp>
        <p:sp>
          <p:nvSpPr>
            <p:cNvPr id="568" name="path 568"/>
            <p:cNvSpPr/>
            <p:nvPr/>
          </p:nvSpPr>
          <p:spPr>
            <a:xfrm>
              <a:off x="0" y="0"/>
              <a:ext cx="24011" cy="24025"/>
            </a:xfrm>
            <a:custGeom>
              <a:avLst/>
              <a:gdLst/>
              <a:ahLst/>
              <a:cxnLst/>
              <a:rect l="0" t="0" r="0" b="0"/>
              <a:pathLst>
                <a:path w="37" h="37">
                  <a:moveTo>
                    <a:pt x="29" y="24"/>
                  </a:moveTo>
                  <a:cubicBezTo>
                    <a:pt x="26" y="30"/>
                    <a:pt x="18" y="32"/>
                    <a:pt x="13" y="29"/>
                  </a:cubicBezTo>
                  <a:cubicBezTo>
                    <a:pt x="7" y="26"/>
                    <a:pt x="5" y="18"/>
                    <a:pt x="8" y="13"/>
                  </a:cubicBezTo>
                  <a:cubicBezTo>
                    <a:pt x="11" y="7"/>
                    <a:pt x="18" y="5"/>
                    <a:pt x="24" y="8"/>
                  </a:cubicBezTo>
                  <a:cubicBezTo>
                    <a:pt x="30" y="13"/>
                    <a:pt x="32" y="18"/>
                    <a:pt x="29" y="24"/>
                  </a:cubicBezTo>
                </a:path>
              </a:pathLst>
            </a:custGeom>
            <a:noFill/>
            <a:ln w="9143" cap="flat">
              <a:solidFill>
                <a:srgbClr val="005096"/>
              </a:solidFill>
              <a:prstDash val="solid"/>
              <a:round/>
            </a:ln>
          </p:spPr>
          <p:txBody>
            <a:bodyPr rtlCol="0"/>
            <a:lstStyle/>
            <a:p>
              <a:pPr algn="ctr"/>
              <a:endParaRPr lang="zh-CN" altLang="en-US"/>
            </a:p>
          </p:txBody>
        </p:sp>
      </p:grpSp>
      <p:sp>
        <p:nvSpPr>
          <p:cNvPr id="2" name="文本框 1"/>
          <p:cNvSpPr txBox="1"/>
          <p:nvPr/>
        </p:nvSpPr>
        <p:spPr>
          <a:xfrm>
            <a:off x="3393440" y="5632450"/>
            <a:ext cx="1937385" cy="368300"/>
          </a:xfrm>
          <a:prstGeom prst="rect">
            <a:avLst/>
          </a:prstGeom>
          <a:solidFill>
            <a:schemeClr val="bg1"/>
          </a:solidFill>
        </p:spPr>
        <p:txBody>
          <a:bodyPr wrap="square" rtlCol="0">
            <a:spAutoFit/>
          </a:bodyPr>
          <a:p>
            <a:endParaRPr lang="zh-CN" altLang="en-US"/>
          </a:p>
        </p:txBody>
      </p:sp>
      <p:sp>
        <p:nvSpPr>
          <p:cNvPr id="604" name="path 604"/>
          <p:cNvSpPr/>
          <p:nvPr/>
        </p:nvSpPr>
        <p:spPr>
          <a:xfrm>
            <a:off x="3752088" y="5722620"/>
            <a:ext cx="16764" cy="16763"/>
          </a:xfrm>
          <a:custGeom>
            <a:avLst/>
            <a:gdLst/>
            <a:ahLst/>
            <a:cxnLst/>
            <a:rect l="0" t="0" r="0" b="0"/>
            <a:pathLst>
              <a:path w="26" h="26">
                <a:moveTo>
                  <a:pt x="23" y="19"/>
                </a:moveTo>
                <a:cubicBezTo>
                  <a:pt x="20" y="24"/>
                  <a:pt x="13" y="26"/>
                  <a:pt x="7" y="23"/>
                </a:cubicBezTo>
                <a:cubicBezTo>
                  <a:pt x="1" y="20"/>
                  <a:pt x="0" y="13"/>
                  <a:pt x="2" y="7"/>
                </a:cubicBezTo>
                <a:cubicBezTo>
                  <a:pt x="5" y="1"/>
                  <a:pt x="13" y="0"/>
                  <a:pt x="18" y="2"/>
                </a:cubicBezTo>
                <a:cubicBezTo>
                  <a:pt x="25" y="7"/>
                  <a:pt x="26" y="13"/>
                  <a:pt x="23" y="19"/>
                </a:cubicBezTo>
              </a:path>
            </a:pathLst>
          </a:custGeom>
          <a:solidFill>
            <a:srgbClr val="E7E6E6">
              <a:alpha val="100000"/>
            </a:srgbClr>
          </a:solidFill>
          <a:ln w="0" cap="flat">
            <a:noFill/>
            <a:prstDash val="solid"/>
            <a:miter lim="0"/>
          </a:ln>
        </p:spPr>
        <p:txBody>
          <a:bodyPr rtlCol="0"/>
          <a:lstStyle/>
          <a:p>
            <a:pPr algn="ctr"/>
            <a:endParaRPr lang="zh-CN" altLang="en-US"/>
          </a:p>
        </p:txBody>
      </p:sp>
      <p:grpSp>
        <p:nvGrpSpPr>
          <p:cNvPr id="98" name="group 98"/>
          <p:cNvGrpSpPr/>
          <p:nvPr/>
        </p:nvGrpSpPr>
        <p:grpSpPr>
          <a:xfrm rot="21600000">
            <a:off x="3748464" y="5879009"/>
            <a:ext cx="24010" cy="24025"/>
            <a:chOff x="0" y="0"/>
            <a:chExt cx="24010" cy="24025"/>
          </a:xfrm>
        </p:grpSpPr>
        <p:sp>
          <p:nvSpPr>
            <p:cNvPr id="606" name="path 606"/>
            <p:cNvSpPr/>
            <p:nvPr/>
          </p:nvSpPr>
          <p:spPr>
            <a:xfrm>
              <a:off x="3623" y="3630"/>
              <a:ext cx="16764" cy="16763"/>
            </a:xfrm>
            <a:custGeom>
              <a:avLst/>
              <a:gdLst/>
              <a:ahLst/>
              <a:cxnLst/>
              <a:rect l="0" t="0" r="0" b="0"/>
              <a:pathLst>
                <a:path w="26" h="26">
                  <a:moveTo>
                    <a:pt x="23" y="7"/>
                  </a:moveTo>
                  <a:cubicBezTo>
                    <a:pt x="26" y="13"/>
                    <a:pt x="25" y="20"/>
                    <a:pt x="18" y="23"/>
                  </a:cubicBezTo>
                  <a:cubicBezTo>
                    <a:pt x="13" y="26"/>
                    <a:pt x="5" y="24"/>
                    <a:pt x="2" y="19"/>
                  </a:cubicBezTo>
                  <a:cubicBezTo>
                    <a:pt x="0" y="13"/>
                    <a:pt x="1" y="7"/>
                    <a:pt x="7" y="2"/>
                  </a:cubicBezTo>
                  <a:cubicBezTo>
                    <a:pt x="13" y="0"/>
                    <a:pt x="20" y="1"/>
                    <a:pt x="23" y="7"/>
                  </a:cubicBezTo>
                </a:path>
              </a:pathLst>
            </a:custGeom>
            <a:solidFill>
              <a:srgbClr val="E7E6E6">
                <a:alpha val="100000"/>
              </a:srgbClr>
            </a:solidFill>
            <a:ln w="0" cap="flat">
              <a:noFill/>
              <a:prstDash val="solid"/>
              <a:miter lim="0"/>
            </a:ln>
          </p:spPr>
          <p:txBody>
            <a:bodyPr rtlCol="0"/>
            <a:lstStyle/>
            <a:p>
              <a:pPr algn="ctr"/>
              <a:endParaRPr lang="zh-CN" altLang="en-US"/>
            </a:p>
          </p:txBody>
        </p:sp>
        <p:sp>
          <p:nvSpPr>
            <p:cNvPr id="608" name="path 608"/>
            <p:cNvSpPr/>
            <p:nvPr/>
          </p:nvSpPr>
          <p:spPr>
            <a:xfrm>
              <a:off x="0" y="0"/>
              <a:ext cx="24010" cy="24025"/>
            </a:xfrm>
            <a:custGeom>
              <a:avLst/>
              <a:gdLst/>
              <a:ahLst/>
              <a:cxnLst/>
              <a:rect l="0" t="0" r="0" b="0"/>
              <a:pathLst>
                <a:path w="37" h="37">
                  <a:moveTo>
                    <a:pt x="29" y="13"/>
                  </a:moveTo>
                  <a:cubicBezTo>
                    <a:pt x="32" y="18"/>
                    <a:pt x="30" y="26"/>
                    <a:pt x="24" y="29"/>
                  </a:cubicBezTo>
                  <a:cubicBezTo>
                    <a:pt x="18" y="32"/>
                    <a:pt x="11" y="30"/>
                    <a:pt x="8" y="24"/>
                  </a:cubicBezTo>
                  <a:cubicBezTo>
                    <a:pt x="5" y="18"/>
                    <a:pt x="7" y="13"/>
                    <a:pt x="13" y="8"/>
                  </a:cubicBezTo>
                  <a:cubicBezTo>
                    <a:pt x="18" y="5"/>
                    <a:pt x="26" y="7"/>
                    <a:pt x="29" y="13"/>
                  </a:cubicBezTo>
                </a:path>
              </a:pathLst>
            </a:custGeom>
            <a:noFill/>
            <a:ln w="9143" cap="flat">
              <a:solidFill>
                <a:srgbClr val="005096"/>
              </a:solidFill>
              <a:prstDash val="solid"/>
              <a:round/>
            </a:ln>
          </p:spPr>
          <p:txBody>
            <a:bodyPr rtlCol="0"/>
            <a:lstStyle/>
            <a:p>
              <a:pPr algn="ctr"/>
              <a:endParaRPr lang="zh-CN" altLang="en-US"/>
            </a:p>
          </p:txBody>
        </p:sp>
      </p:grpSp>
      <p:grpSp>
        <p:nvGrpSpPr>
          <p:cNvPr id="102" name="group 102"/>
          <p:cNvGrpSpPr/>
          <p:nvPr>
            <p:custDataLst>
              <p:tags r:id="rId8"/>
            </p:custDataLst>
          </p:nvPr>
        </p:nvGrpSpPr>
        <p:grpSpPr>
          <a:xfrm rot="21600000">
            <a:off x="6342253" y="1956434"/>
            <a:ext cx="201168" cy="126492"/>
            <a:chOff x="0" y="0"/>
            <a:chExt cx="201168" cy="126492"/>
          </a:xfrm>
        </p:grpSpPr>
        <p:sp>
          <p:nvSpPr>
            <p:cNvPr id="622" name="path 622"/>
            <p:cNvSpPr/>
            <p:nvPr>
              <p:custDataLst>
                <p:tags r:id="rId9"/>
              </p:custDataLst>
            </p:nvPr>
          </p:nvSpPr>
          <p:spPr>
            <a:xfrm>
              <a:off x="50291" y="0"/>
              <a:ext cx="150876" cy="62483"/>
            </a:xfrm>
            <a:custGeom>
              <a:avLst/>
              <a:gdLst/>
              <a:ahLst/>
              <a:cxnLst/>
              <a:rect l="0" t="0" r="0" b="0"/>
              <a:pathLst>
                <a:path w="237" h="98">
                  <a:moveTo>
                    <a:pt x="237" y="98"/>
                  </a:moveTo>
                  <a:cubicBezTo>
                    <a:pt x="160" y="64"/>
                    <a:pt x="78" y="32"/>
                    <a:pt x="0" y="0"/>
                  </a:cubicBezTo>
                  <a:cubicBezTo>
                    <a:pt x="15" y="33"/>
                    <a:pt x="30" y="65"/>
                    <a:pt x="45" y="98"/>
                  </a:cubicBezTo>
                  <a:cubicBezTo>
                    <a:pt x="108" y="98"/>
                    <a:pt x="173" y="98"/>
                    <a:pt x="237" y="98"/>
                  </a:cubicBezTo>
                </a:path>
              </a:pathLst>
            </a:custGeom>
            <a:solidFill>
              <a:srgbClr val="4781B3">
                <a:alpha val="100000"/>
              </a:srgbClr>
            </a:solidFill>
            <a:ln w="0" cap="flat">
              <a:noFill/>
              <a:prstDash val="solid"/>
              <a:miter lim="0"/>
            </a:ln>
          </p:spPr>
          <p:txBody>
            <a:bodyPr rtlCol="0"/>
            <a:lstStyle/>
            <a:p>
              <a:pPr algn="ctr"/>
              <a:endParaRPr lang="zh-CN" altLang="en-US"/>
            </a:p>
          </p:txBody>
        </p:sp>
        <p:sp>
          <p:nvSpPr>
            <p:cNvPr id="624" name="path 624"/>
            <p:cNvSpPr/>
            <p:nvPr>
              <p:custDataLst>
                <p:tags r:id="rId10"/>
              </p:custDataLst>
            </p:nvPr>
          </p:nvSpPr>
          <p:spPr>
            <a:xfrm>
              <a:off x="50291" y="62483"/>
              <a:ext cx="150876" cy="64008"/>
            </a:xfrm>
            <a:custGeom>
              <a:avLst/>
              <a:gdLst/>
              <a:ahLst/>
              <a:cxnLst/>
              <a:rect l="0" t="0" r="0" b="0"/>
              <a:pathLst>
                <a:path w="237" h="100">
                  <a:moveTo>
                    <a:pt x="237" y="0"/>
                  </a:moveTo>
                  <a:cubicBezTo>
                    <a:pt x="174" y="0"/>
                    <a:pt x="108" y="0"/>
                    <a:pt x="44" y="0"/>
                  </a:cubicBezTo>
                  <a:cubicBezTo>
                    <a:pt x="30" y="32"/>
                    <a:pt x="14" y="67"/>
                    <a:pt x="0" y="100"/>
                  </a:cubicBezTo>
                  <a:cubicBezTo>
                    <a:pt x="78" y="69"/>
                    <a:pt x="159" y="33"/>
                    <a:pt x="237" y="0"/>
                  </a:cubicBezTo>
                </a:path>
              </a:pathLst>
            </a:custGeom>
            <a:solidFill>
              <a:srgbClr val="005096">
                <a:alpha val="100000"/>
              </a:srgbClr>
            </a:solidFill>
            <a:ln w="0" cap="flat">
              <a:noFill/>
              <a:prstDash val="solid"/>
              <a:miter lim="0"/>
            </a:ln>
          </p:spPr>
          <p:txBody>
            <a:bodyPr rtlCol="0"/>
            <a:lstStyle/>
            <a:p>
              <a:pPr algn="ctr"/>
              <a:endParaRPr lang="zh-CN" altLang="en-US"/>
            </a:p>
          </p:txBody>
        </p:sp>
        <p:sp>
          <p:nvSpPr>
            <p:cNvPr id="626" name="path 626"/>
            <p:cNvSpPr/>
            <p:nvPr>
              <p:custDataLst>
                <p:tags r:id="rId11"/>
              </p:custDataLst>
            </p:nvPr>
          </p:nvSpPr>
          <p:spPr>
            <a:xfrm>
              <a:off x="0" y="38100"/>
              <a:ext cx="50291" cy="50292"/>
            </a:xfrm>
            <a:custGeom>
              <a:avLst/>
              <a:gdLst/>
              <a:ahLst/>
              <a:cxnLst/>
              <a:rect l="0" t="0" r="0" b="0"/>
              <a:pathLst>
                <a:path w="79" h="79">
                  <a:moveTo>
                    <a:pt x="0" y="39"/>
                  </a:moveTo>
                  <a:cubicBezTo>
                    <a:pt x="0" y="17"/>
                    <a:pt x="17" y="0"/>
                    <a:pt x="39" y="0"/>
                  </a:cubicBezTo>
                  <a:cubicBezTo>
                    <a:pt x="61" y="0"/>
                    <a:pt x="79" y="17"/>
                    <a:pt x="79" y="39"/>
                  </a:cubicBezTo>
                  <a:cubicBezTo>
                    <a:pt x="79" y="61"/>
                    <a:pt x="61" y="79"/>
                    <a:pt x="39" y="79"/>
                  </a:cubicBezTo>
                  <a:cubicBezTo>
                    <a:pt x="17" y="79"/>
                    <a:pt x="0" y="61"/>
                    <a:pt x="0" y="39"/>
                  </a:cubicBezTo>
                </a:path>
              </a:pathLst>
            </a:custGeom>
            <a:solidFill>
              <a:srgbClr val="F6862A">
                <a:alpha val="100000"/>
              </a:srgbClr>
            </a:solidFill>
            <a:ln w="0" cap="flat">
              <a:noFill/>
              <a:prstDash val="solid"/>
              <a:miter lim="0"/>
            </a:ln>
          </p:spPr>
          <p:txBody>
            <a:bodyPr rtlCol="0"/>
            <a:lstStyle/>
            <a:p>
              <a:pPr algn="ctr"/>
              <a:endParaRPr lang="zh-CN" altLang="en-US"/>
            </a:p>
          </p:txBody>
        </p:sp>
      </p:grpSp>
      <p:grpSp>
        <p:nvGrpSpPr>
          <p:cNvPr id="104" name="group 104"/>
          <p:cNvGrpSpPr/>
          <p:nvPr/>
        </p:nvGrpSpPr>
        <p:grpSpPr>
          <a:xfrm rot="21600000">
            <a:off x="0" y="0"/>
            <a:ext cx="3274159" cy="1465645"/>
            <a:chOff x="0" y="0"/>
            <a:chExt cx="3274159" cy="1465645"/>
          </a:xfrm>
        </p:grpSpPr>
        <p:pic>
          <p:nvPicPr>
            <p:cNvPr id="628" name="picture 628"/>
            <p:cNvPicPr>
              <a:picLocks noChangeAspect="1"/>
            </p:cNvPicPr>
            <p:nvPr/>
          </p:nvPicPr>
          <p:blipFill>
            <a:blip r:embed="rId12"/>
            <a:stretch>
              <a:fillRect/>
            </a:stretch>
          </p:blipFill>
          <p:spPr>
            <a:xfrm rot="21600000">
              <a:off x="0" y="0"/>
              <a:ext cx="3274159" cy="1465645"/>
            </a:xfrm>
            <a:prstGeom prst="rect">
              <a:avLst/>
            </a:prstGeom>
          </p:spPr>
        </p:pic>
        <p:sp>
          <p:nvSpPr>
            <p:cNvPr id="630" name="textbox 630"/>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309880" algn="l" rtl="0" eaLnBrk="0">
                <a:lnSpc>
                  <a:spcPct val="89000"/>
                </a:lnSpc>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有效性</a:t>
              </a:r>
              <a:endParaRPr sz="1400" dirty="0">
                <a:latin typeface="微软雅黑" panose="020B0503020204020204" charset="-122"/>
                <a:ea typeface="微软雅黑" panose="020B0503020204020204" charset="-122"/>
                <a:cs typeface="微软雅黑" panose="020B0503020204020204" charset="-122"/>
              </a:endParaRPr>
            </a:p>
            <a:p>
              <a:pPr marL="464820" algn="l" rtl="0" eaLnBrk="0">
                <a:lnSpc>
                  <a:spcPts val="1955"/>
                </a:lnSpc>
              </a:pPr>
              <a:r>
                <a:rPr sz="1400" b="1" kern="0" spc="-40" dirty="0">
                  <a:solidFill>
                    <a:srgbClr val="FFFFFF">
                      <a:alpha val="100000"/>
                    </a:srgbClr>
                  </a:solidFill>
                  <a:latin typeface="Arial" panose="020B0604020202020204"/>
                  <a:ea typeface="Arial" panose="020B0604020202020204"/>
                  <a:cs typeface="Arial" panose="020B0604020202020204"/>
                </a:rPr>
                <a:t>1/</a:t>
              </a:r>
              <a:r>
                <a:rPr lang="en-US" sz="1400" b="1" kern="0" spc="-40" dirty="0">
                  <a:solidFill>
                    <a:srgbClr val="FFFFFF">
                      <a:alpha val="100000"/>
                    </a:srgbClr>
                  </a:solidFill>
                  <a:latin typeface="Arial" panose="020B0604020202020204"/>
                  <a:ea typeface="Arial" panose="020B0604020202020204"/>
                  <a:cs typeface="Arial" panose="020B0604020202020204"/>
                </a:rPr>
                <a:t>2</a:t>
              </a:r>
              <a:endParaRPr lang="en-US" sz="1400" b="1" kern="0" spc="-40" dirty="0">
                <a:solidFill>
                  <a:srgbClr val="FFFFFF">
                    <a:alpha val="100000"/>
                  </a:srgbClr>
                </a:solidFill>
                <a:latin typeface="Arial" panose="020B0604020202020204"/>
                <a:ea typeface="Arial" panose="020B0604020202020204"/>
                <a:cs typeface="Arial" panose="020B0604020202020204"/>
              </a:endParaRPr>
            </a:p>
          </p:txBody>
        </p:sp>
      </p:grpSp>
      <p:sp>
        <p:nvSpPr>
          <p:cNvPr id="810" name="textbox 810"/>
          <p:cNvSpPr/>
          <p:nvPr/>
        </p:nvSpPr>
        <p:spPr>
          <a:xfrm rot="16200000">
            <a:off x="1200196" y="5552320"/>
            <a:ext cx="568325" cy="134620"/>
          </a:xfrm>
          <a:prstGeom prst="rect">
            <a:avLst/>
          </a:prstGeom>
          <a:noFill/>
          <a:ln w="0" cap="flat">
            <a:noFill/>
            <a:prstDash val="solid"/>
            <a:miter lim="0"/>
          </a:ln>
        </p:spPr>
        <p:txBody>
          <a:bodyPr vert="horz" wrap="square" lIns="0" tIns="0" rIns="0" bIns="0"/>
          <a:lstStyle/>
          <a:p>
            <a:pPr algn="l" rtl="0" eaLnBrk="0">
              <a:lnSpc>
                <a:spcPct val="85000"/>
              </a:lnSpc>
            </a:pPr>
            <a:endParaRPr sz="800" dirty="0">
              <a:latin typeface="Arial" panose="020B0604020202020204"/>
              <a:ea typeface="Arial" panose="020B0604020202020204"/>
              <a:cs typeface="Arial" panose="020B0604020202020204"/>
            </a:endParaRPr>
          </a:p>
        </p:txBody>
      </p:sp>
      <p:grpSp>
        <p:nvGrpSpPr>
          <p:cNvPr id="114" name="group 114"/>
          <p:cNvGrpSpPr/>
          <p:nvPr/>
        </p:nvGrpSpPr>
        <p:grpSpPr>
          <a:xfrm rot="21600000">
            <a:off x="635635" y="2072005"/>
            <a:ext cx="150876" cy="126491"/>
            <a:chOff x="0" y="0"/>
            <a:chExt cx="150876" cy="126491"/>
          </a:xfrm>
        </p:grpSpPr>
        <p:sp>
          <p:nvSpPr>
            <p:cNvPr id="816" name="path 816"/>
            <p:cNvSpPr/>
            <p:nvPr/>
          </p:nvSpPr>
          <p:spPr>
            <a:xfrm>
              <a:off x="0" y="0"/>
              <a:ext cx="150876" cy="64008"/>
            </a:xfrm>
            <a:custGeom>
              <a:avLst/>
              <a:gdLst/>
              <a:ahLst/>
              <a:cxnLst/>
              <a:rect l="0" t="0" r="0" b="0"/>
              <a:pathLst>
                <a:path w="237" h="100">
                  <a:moveTo>
                    <a:pt x="237" y="100"/>
                  </a:moveTo>
                  <a:cubicBezTo>
                    <a:pt x="160" y="66"/>
                    <a:pt x="78" y="33"/>
                    <a:pt x="0" y="0"/>
                  </a:cubicBezTo>
                  <a:cubicBezTo>
                    <a:pt x="15" y="34"/>
                    <a:pt x="30" y="67"/>
                    <a:pt x="45" y="100"/>
                  </a:cubicBezTo>
                  <a:cubicBezTo>
                    <a:pt x="108" y="100"/>
                    <a:pt x="173" y="100"/>
                    <a:pt x="237" y="100"/>
                  </a:cubicBezTo>
                </a:path>
              </a:pathLst>
            </a:custGeom>
            <a:solidFill>
              <a:srgbClr val="4781B3">
                <a:alpha val="100000"/>
              </a:srgbClr>
            </a:solidFill>
            <a:ln w="0" cap="flat">
              <a:noFill/>
              <a:prstDash val="solid"/>
              <a:miter lim="0"/>
            </a:ln>
          </p:spPr>
          <p:txBody>
            <a:bodyPr rtlCol="0"/>
            <a:lstStyle/>
            <a:p>
              <a:pPr algn="ctr"/>
              <a:endParaRPr lang="zh-CN" altLang="en-US"/>
            </a:p>
          </p:txBody>
        </p:sp>
        <p:sp>
          <p:nvSpPr>
            <p:cNvPr id="818" name="path 818"/>
            <p:cNvSpPr/>
            <p:nvPr/>
          </p:nvSpPr>
          <p:spPr>
            <a:xfrm>
              <a:off x="0" y="64008"/>
              <a:ext cx="150876" cy="62483"/>
            </a:xfrm>
            <a:custGeom>
              <a:avLst/>
              <a:gdLst/>
              <a:ahLst/>
              <a:cxnLst/>
              <a:rect l="0" t="0" r="0" b="0"/>
              <a:pathLst>
                <a:path w="237" h="98">
                  <a:moveTo>
                    <a:pt x="237" y="0"/>
                  </a:moveTo>
                  <a:cubicBezTo>
                    <a:pt x="174" y="0"/>
                    <a:pt x="108" y="0"/>
                    <a:pt x="44" y="0"/>
                  </a:cubicBezTo>
                  <a:cubicBezTo>
                    <a:pt x="30" y="32"/>
                    <a:pt x="14" y="65"/>
                    <a:pt x="0" y="98"/>
                  </a:cubicBezTo>
                  <a:cubicBezTo>
                    <a:pt x="78" y="67"/>
                    <a:pt x="159" y="32"/>
                    <a:pt x="237" y="0"/>
                  </a:cubicBezTo>
                </a:path>
              </a:pathLst>
            </a:custGeom>
            <a:solidFill>
              <a:srgbClr val="005096">
                <a:alpha val="100000"/>
              </a:srgbClr>
            </a:solidFill>
            <a:ln w="0" cap="flat">
              <a:noFill/>
              <a:prstDash val="solid"/>
              <a:miter lim="0"/>
            </a:ln>
          </p:spPr>
          <p:txBody>
            <a:bodyPr rtlCol="0"/>
            <a:lstStyle/>
            <a:p>
              <a:pPr algn="ctr"/>
              <a:endParaRPr lang="zh-CN" altLang="en-US"/>
            </a:p>
          </p:txBody>
        </p:sp>
      </p:grpSp>
      <p:sp>
        <p:nvSpPr>
          <p:cNvPr id="820" name="path 820"/>
          <p:cNvSpPr/>
          <p:nvPr/>
        </p:nvSpPr>
        <p:spPr>
          <a:xfrm>
            <a:off x="585343" y="2085975"/>
            <a:ext cx="50291" cy="50291"/>
          </a:xfrm>
          <a:custGeom>
            <a:avLst/>
            <a:gdLst/>
            <a:ahLst/>
            <a:cxnLst/>
            <a:rect l="0" t="0" r="0" b="0"/>
            <a:pathLst>
              <a:path w="79" h="79">
                <a:moveTo>
                  <a:pt x="0" y="39"/>
                </a:moveTo>
                <a:cubicBezTo>
                  <a:pt x="0" y="17"/>
                  <a:pt x="17" y="0"/>
                  <a:pt x="39" y="0"/>
                </a:cubicBezTo>
                <a:cubicBezTo>
                  <a:pt x="61" y="0"/>
                  <a:pt x="79" y="17"/>
                  <a:pt x="79" y="39"/>
                </a:cubicBezTo>
                <a:cubicBezTo>
                  <a:pt x="79" y="61"/>
                  <a:pt x="61" y="79"/>
                  <a:pt x="39" y="79"/>
                </a:cubicBezTo>
                <a:cubicBezTo>
                  <a:pt x="17" y="79"/>
                  <a:pt x="0" y="61"/>
                  <a:pt x="0" y="39"/>
                </a:cubicBezTo>
              </a:path>
            </a:pathLst>
          </a:custGeom>
          <a:solidFill>
            <a:srgbClr val="F6862A">
              <a:alpha val="100000"/>
            </a:srgbClr>
          </a:solidFill>
          <a:ln w="0" cap="flat">
            <a:noFill/>
            <a:prstDash val="solid"/>
            <a:miter lim="0"/>
          </a:ln>
        </p:spPr>
        <p:txBody>
          <a:bodyPr rtlCol="0"/>
          <a:lstStyle/>
          <a:p>
            <a:pPr algn="ctr"/>
            <a:endParaRPr lang="zh-CN" altLang="en-US"/>
          </a:p>
        </p:txBody>
      </p:sp>
      <p:pic>
        <p:nvPicPr>
          <p:cNvPr id="3"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4864" y="197"/>
            <a:ext cx="1389482" cy="556701"/>
          </a:xfrm>
          <a:prstGeom prst="rect">
            <a:avLst/>
          </a:prstGeom>
        </p:spPr>
      </p:pic>
      <p:graphicFrame>
        <p:nvGraphicFramePr>
          <p:cNvPr id="12" name="图表 11"/>
          <p:cNvGraphicFramePr/>
          <p:nvPr>
            <p:custDataLst>
              <p:tags r:id="rId14"/>
            </p:custDataLst>
          </p:nvPr>
        </p:nvGraphicFramePr>
        <p:xfrm>
          <a:off x="786765" y="2989580"/>
          <a:ext cx="4330065" cy="1403985"/>
        </p:xfrm>
        <a:graphic>
          <a:graphicData uri="http://schemas.openxmlformats.org/drawingml/2006/chart">
            <c:chart xmlns:c="http://schemas.openxmlformats.org/drawingml/2006/chart" xmlns:r="http://schemas.openxmlformats.org/officeDocument/2006/relationships" r:id="rId1"/>
          </a:graphicData>
        </a:graphic>
      </p:graphicFrame>
      <p:sp>
        <p:nvSpPr>
          <p:cNvPr id="13" name="文本框 12"/>
          <p:cNvSpPr txBox="1"/>
          <p:nvPr/>
        </p:nvSpPr>
        <p:spPr>
          <a:xfrm>
            <a:off x="1690370" y="6551930"/>
            <a:ext cx="9950450" cy="322580"/>
          </a:xfrm>
          <a:prstGeom prst="rect">
            <a:avLst/>
          </a:prstGeom>
          <a:noFill/>
        </p:spPr>
        <p:txBody>
          <a:bodyPr wrap="square" rtlCol="0" anchor="t">
            <a:noAutofit/>
          </a:bodyPr>
          <a:p>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rPr>
              <a:t>1 </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刘砚军.反射疗法与康复医学,2024,5(5):93-95+103.</a:t>
            </a: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rPr>
              <a:t>                                                                    2 </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李永杰.中国药物经济学,2015,10(12):14-15+77.</a:t>
            </a:r>
            <a:endPar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a:p>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rPr>
              <a:t>3 Pichichero ME, Gooch WM 3rd. Pediatr Infect Dis J. 2000 Dec;19(12 Suppl):S171-3.             4 </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曾爱中,辛小娟,肖永红,等.重庆医科大学学报,2003,(2):230-232.</a:t>
            </a:r>
            <a:endPar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a:p>
            <a:endPar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p:txBody>
      </p:sp>
      <p:sp>
        <p:nvSpPr>
          <p:cNvPr id="14" name="文本框 13"/>
          <p:cNvSpPr txBox="1"/>
          <p:nvPr>
            <p:custDataLst>
              <p:tags r:id="rId15"/>
            </p:custDataLst>
          </p:nvPr>
        </p:nvSpPr>
        <p:spPr>
          <a:xfrm>
            <a:off x="786765" y="2320290"/>
            <a:ext cx="4571365" cy="806450"/>
          </a:xfrm>
          <a:prstGeom prst="rect">
            <a:avLst/>
          </a:prstGeom>
          <a:noFill/>
        </p:spPr>
        <p:txBody>
          <a:bodyPr wrap="square" rtlCol="0">
            <a:spAutoFit/>
          </a:bodyPr>
          <a:p>
            <a:pPr algn="l" rtl="0" eaLnBrk="0">
              <a:lnSpc>
                <a:spcPct val="144000"/>
              </a:lnSpc>
            </a:pPr>
            <a:r>
              <a:rPr lang="zh-CN" altLang="en-US" sz="1200" dirty="0">
                <a:latin typeface="黑体" panose="02010609060101010101" charset="-122"/>
                <a:ea typeface="黑体" panose="02010609060101010101" charset="-122"/>
                <a:cs typeface="黑体" panose="02010609060101010101" charset="-122"/>
                <a:sym typeface="+mn-ea"/>
              </a:rPr>
              <a:t>头孢地尼对比阿莫西林克拉维酸钾治疗儿童急性中耳炎，治疗总有效率为97.50%</a:t>
            </a:r>
            <a:r>
              <a:rPr lang="en-US" altLang="zh-CN" sz="1200" dirty="0">
                <a:latin typeface="黑体" panose="02010609060101010101" charset="-122"/>
                <a:ea typeface="黑体" panose="02010609060101010101" charset="-122"/>
                <a:cs typeface="黑体" panose="02010609060101010101" charset="-122"/>
                <a:sym typeface="+mn-ea"/>
              </a:rPr>
              <a:t> VS. </a:t>
            </a:r>
            <a:r>
              <a:rPr lang="zh-CN" altLang="en-US" sz="1200" dirty="0">
                <a:latin typeface="黑体" panose="02010609060101010101" charset="-122"/>
                <a:ea typeface="黑体" panose="02010609060101010101" charset="-122"/>
                <a:cs typeface="黑体" panose="02010609060101010101" charset="-122"/>
                <a:sym typeface="+mn-ea"/>
              </a:rPr>
              <a:t>80.00%，差异有统计学意义（</a:t>
            </a:r>
            <a:r>
              <a:rPr lang="en-US" altLang="zh-CN" sz="1200" i="1" dirty="0">
                <a:latin typeface="黑体" panose="02010609060101010101" charset="-122"/>
                <a:ea typeface="黑体" panose="02010609060101010101" charset="-122"/>
                <a:cs typeface="黑体" panose="02010609060101010101" charset="-122"/>
                <a:sym typeface="+mn-ea"/>
              </a:rPr>
              <a:t>P</a:t>
            </a:r>
            <a:r>
              <a:rPr lang="en-US" altLang="zh-CN" sz="1200" dirty="0">
                <a:latin typeface="黑体" panose="02010609060101010101" charset="-122"/>
                <a:ea typeface="黑体" panose="02010609060101010101" charset="-122"/>
                <a:cs typeface="黑体" panose="02010609060101010101" charset="-122"/>
                <a:sym typeface="+mn-ea"/>
              </a:rPr>
              <a:t>＜0.05）</a:t>
            </a:r>
            <a:endParaRPr lang="en-US" altLang="zh-CN" sz="1200" dirty="0">
              <a:latin typeface="黑体" panose="02010609060101010101" charset="-122"/>
              <a:ea typeface="黑体" panose="02010609060101010101" charset="-122"/>
              <a:cs typeface="黑体" panose="02010609060101010101" charset="-122"/>
            </a:endParaRPr>
          </a:p>
          <a:p>
            <a:endParaRPr lang="en-US" altLang="zh-CN" sz="1200" dirty="0">
              <a:latin typeface="黑体" panose="02010609060101010101" charset="-122"/>
              <a:ea typeface="黑体" panose="02010609060101010101" charset="-122"/>
              <a:cs typeface="黑体" panose="02010609060101010101" charset="-122"/>
            </a:endParaRPr>
          </a:p>
        </p:txBody>
      </p:sp>
      <p:graphicFrame>
        <p:nvGraphicFramePr>
          <p:cNvPr id="4" name="图表 3"/>
          <p:cNvGraphicFramePr/>
          <p:nvPr/>
        </p:nvGraphicFramePr>
        <p:xfrm>
          <a:off x="805815" y="5220970"/>
          <a:ext cx="4330065" cy="1403985"/>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custDataLst>
              <p:tags r:id="rId16"/>
            </p:custDataLst>
          </p:nvPr>
        </p:nvSpPr>
        <p:spPr>
          <a:xfrm>
            <a:off x="473710" y="1985010"/>
            <a:ext cx="4565650" cy="351155"/>
          </a:xfrm>
          <a:prstGeom prst="rect">
            <a:avLst/>
          </a:prstGeom>
          <a:noFill/>
        </p:spPr>
        <p:txBody>
          <a:bodyPr wrap="square" rtlCol="0" anchor="t">
            <a:spAutoFit/>
          </a:bodyPr>
          <a:p>
            <a:pPr marL="455295" algn="l" rtl="0" eaLnBrk="0">
              <a:lnSpc>
                <a:spcPct val="94000"/>
              </a:lnSpc>
              <a:spcBef>
                <a:spcPts val="5"/>
              </a:spcBef>
            </a:pPr>
            <a:r>
              <a:rPr b="1" kern="0" spc="90" dirty="0">
                <a:solidFill>
                  <a:srgbClr val="F6862A">
                    <a:alpha val="100000"/>
                  </a:srgbClr>
                </a:solidFill>
                <a:latin typeface="黑体" panose="02010609060101010101" charset="-122"/>
                <a:ea typeface="黑体" panose="02010609060101010101" charset="-122"/>
                <a:cs typeface="黑体" panose="02010609060101010101" charset="-122"/>
                <a:sym typeface="+mn-ea"/>
              </a:rPr>
              <a:t>快速缓解</a:t>
            </a:r>
            <a:r>
              <a:rPr lang="zh-CN" b="1" kern="0" spc="90" dirty="0">
                <a:solidFill>
                  <a:srgbClr val="F6862A">
                    <a:alpha val="100000"/>
                  </a:srgbClr>
                </a:solidFill>
                <a:latin typeface="黑体" panose="02010609060101010101" charset="-122"/>
                <a:ea typeface="黑体" panose="02010609060101010101" charset="-122"/>
                <a:cs typeface="黑体" panose="02010609060101010101" charset="-122"/>
                <a:sym typeface="+mn-ea"/>
              </a:rPr>
              <a:t>中耳炎</a:t>
            </a:r>
            <a:r>
              <a:rPr b="1" kern="0" spc="90" dirty="0">
                <a:solidFill>
                  <a:srgbClr val="F6862A">
                    <a:alpha val="100000"/>
                  </a:srgbClr>
                </a:solidFill>
                <a:latin typeface="黑体" panose="02010609060101010101" charset="-122"/>
                <a:ea typeface="黑体" panose="02010609060101010101" charset="-122"/>
                <a:cs typeface="黑体" panose="02010609060101010101" charset="-122"/>
                <a:sym typeface="+mn-ea"/>
              </a:rPr>
              <a:t>症状</a:t>
            </a:r>
            <a:r>
              <a:rPr lang="en-US"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rPr>
              <a:t>1</a:t>
            </a:r>
            <a:endParaRPr lang="en-US"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17"/>
            </p:custDataLst>
          </p:nvPr>
        </p:nvSpPr>
        <p:spPr>
          <a:xfrm>
            <a:off x="437515" y="4302760"/>
            <a:ext cx="4784725" cy="351155"/>
          </a:xfrm>
          <a:prstGeom prst="rect">
            <a:avLst/>
          </a:prstGeom>
          <a:noFill/>
        </p:spPr>
        <p:txBody>
          <a:bodyPr wrap="square" rtlCol="0" anchor="t">
            <a:spAutoFit/>
          </a:bodyPr>
          <a:p>
            <a:pPr marL="455295" algn="l" rtl="0" eaLnBrk="0">
              <a:lnSpc>
                <a:spcPct val="94000"/>
              </a:lnSpc>
              <a:spcBef>
                <a:spcPts val="5"/>
              </a:spcBef>
            </a:pPr>
            <a:r>
              <a:rPr lang="zh-CN" b="1" kern="0" spc="90" dirty="0">
                <a:solidFill>
                  <a:srgbClr val="F6862A">
                    <a:alpha val="100000"/>
                  </a:srgbClr>
                </a:solidFill>
                <a:latin typeface="黑体" panose="02010609060101010101" charset="-122"/>
                <a:ea typeface="黑体" panose="02010609060101010101" charset="-122"/>
                <a:cs typeface="黑体" panose="02010609060101010101" charset="-122"/>
                <a:sym typeface="+mn-ea"/>
              </a:rPr>
              <a:t>有效治愈急性扁桃体炎</a:t>
            </a:r>
            <a:r>
              <a:rPr lang="en-US" altLang="zh-CN"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rPr>
              <a:t>2</a:t>
            </a:r>
            <a:endParaRPr lang="en-US" altLang="zh-CN"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endParaRPr>
          </a:p>
        </p:txBody>
      </p:sp>
      <p:grpSp>
        <p:nvGrpSpPr>
          <p:cNvPr id="16" name="组合 15"/>
          <p:cNvGrpSpPr/>
          <p:nvPr>
            <p:custDataLst>
              <p:tags r:id="rId18"/>
            </p:custDataLst>
          </p:nvPr>
        </p:nvGrpSpPr>
        <p:grpSpPr>
          <a:xfrm>
            <a:off x="885825" y="4593590"/>
            <a:ext cx="4596130" cy="671195"/>
            <a:chOff x="1395" y="7234"/>
            <a:chExt cx="7238" cy="1057"/>
          </a:xfrm>
        </p:grpSpPr>
        <p:pic>
          <p:nvPicPr>
            <p:cNvPr id="552" name="picture 552"/>
            <p:cNvPicPr>
              <a:picLocks noChangeAspect="1"/>
            </p:cNvPicPr>
            <p:nvPr>
              <p:custDataLst>
                <p:tags r:id="rId19"/>
              </p:custDataLst>
            </p:nvPr>
          </p:nvPicPr>
          <p:blipFill>
            <a:blip r:embed="rId20"/>
            <a:stretch>
              <a:fillRect/>
            </a:stretch>
          </p:blipFill>
          <p:spPr>
            <a:xfrm rot="21600000">
              <a:off x="1395" y="7234"/>
              <a:ext cx="7238" cy="1057"/>
            </a:xfrm>
            <a:prstGeom prst="rect">
              <a:avLst/>
            </a:prstGeom>
          </p:spPr>
        </p:pic>
        <p:sp>
          <p:nvSpPr>
            <p:cNvPr id="15" name="文本框 14"/>
            <p:cNvSpPr txBox="1"/>
            <p:nvPr>
              <p:custDataLst>
                <p:tags r:id="rId21"/>
              </p:custDataLst>
            </p:nvPr>
          </p:nvSpPr>
          <p:spPr>
            <a:xfrm>
              <a:off x="1615" y="7294"/>
              <a:ext cx="7018" cy="917"/>
            </a:xfrm>
            <a:prstGeom prst="rect">
              <a:avLst/>
            </a:prstGeom>
            <a:noFill/>
          </p:spPr>
          <p:txBody>
            <a:bodyPr wrap="square" rtlCol="0">
              <a:noAutofit/>
            </a:bodyPr>
            <a:p>
              <a:pPr>
                <a:lnSpc>
                  <a:spcPct val="120000"/>
                </a:lnSpc>
              </a:pPr>
              <a:r>
                <a:rPr lang="zh-CN" altLang="en-US" sz="1200">
                  <a:latin typeface="黑体" panose="02010609060101010101" charset="-122"/>
                  <a:ea typeface="黑体" panose="02010609060101010101" charset="-122"/>
                  <a:cs typeface="黑体" panose="02010609060101010101" charset="-122"/>
                </a:rPr>
                <a:t>头孢地尼与头孢呋辛酯治疗急性扁桃体炎患儿，患儿总有效率</a:t>
              </a:r>
              <a:r>
                <a:rPr lang="en-US" altLang="zh-CN" sz="1200">
                  <a:latin typeface="黑体" panose="02010609060101010101" charset="-122"/>
                  <a:ea typeface="黑体" panose="02010609060101010101" charset="-122"/>
                  <a:cs typeface="黑体" panose="02010609060101010101" charset="-122"/>
                </a:rPr>
                <a:t>92.7% VS.72.7%</a:t>
              </a:r>
              <a:r>
                <a:rPr lang="zh-CN" altLang="en-US" sz="1200">
                  <a:latin typeface="黑体" panose="02010609060101010101" charset="-122"/>
                  <a:ea typeface="黑体" panose="02010609060101010101" charset="-122"/>
                  <a:cs typeface="黑体" panose="02010609060101010101" charset="-122"/>
                </a:rPr>
                <a:t>，差异有统计学意义</a:t>
              </a:r>
              <a:r>
                <a:rPr lang="zh-CN" altLang="en-US" sz="1200" dirty="0">
                  <a:latin typeface="黑体" panose="02010609060101010101" charset="-122"/>
                  <a:ea typeface="黑体" panose="02010609060101010101" charset="-122"/>
                  <a:cs typeface="黑体" panose="02010609060101010101" charset="-122"/>
                  <a:sym typeface="+mn-ea"/>
                </a:rPr>
                <a:t>（</a:t>
              </a:r>
              <a:r>
                <a:rPr lang="en-US" altLang="zh-CN" sz="1200" i="1" dirty="0">
                  <a:latin typeface="黑体" panose="02010609060101010101" charset="-122"/>
                  <a:ea typeface="黑体" panose="02010609060101010101" charset="-122"/>
                  <a:cs typeface="黑体" panose="02010609060101010101" charset="-122"/>
                  <a:sym typeface="+mn-ea"/>
                </a:rPr>
                <a:t>P</a:t>
              </a:r>
              <a:r>
                <a:rPr lang="en-US" altLang="zh-CN" sz="1200" dirty="0">
                  <a:latin typeface="黑体" panose="02010609060101010101" charset="-122"/>
                  <a:ea typeface="黑体" panose="02010609060101010101" charset="-122"/>
                  <a:cs typeface="黑体" panose="02010609060101010101" charset="-122"/>
                  <a:sym typeface="+mn-ea"/>
                </a:rPr>
                <a:t>＜0.05）</a:t>
              </a:r>
              <a:endParaRPr lang="zh-CN" altLang="en-US" sz="1200">
                <a:latin typeface="黑体" panose="02010609060101010101" charset="-122"/>
                <a:ea typeface="黑体" panose="02010609060101010101" charset="-122"/>
                <a:cs typeface="黑体" panose="02010609060101010101" charset="-122"/>
              </a:endParaRPr>
            </a:p>
          </p:txBody>
        </p:sp>
      </p:grpSp>
      <p:sp>
        <p:nvSpPr>
          <p:cNvPr id="17" name="文本框 16"/>
          <p:cNvSpPr txBox="1"/>
          <p:nvPr/>
        </p:nvSpPr>
        <p:spPr>
          <a:xfrm>
            <a:off x="786130" y="1323975"/>
            <a:ext cx="10603865" cy="398780"/>
          </a:xfrm>
          <a:prstGeom prst="rect">
            <a:avLst/>
          </a:prstGeom>
          <a:noFill/>
        </p:spPr>
        <p:txBody>
          <a:bodyPr wrap="square" rtlCol="0">
            <a:spAutoFit/>
          </a:bodyPr>
          <a:p>
            <a:r>
              <a:rPr sz="2000" b="1" kern="0" spc="90" dirty="0">
                <a:solidFill>
                  <a:srgbClr val="FFFFFF">
                    <a:alpha val="100000"/>
                  </a:srgbClr>
                </a:solidFill>
                <a:latin typeface="黑体" panose="02010609060101010101" charset="-122"/>
                <a:ea typeface="黑体" panose="02010609060101010101" charset="-122"/>
                <a:cs typeface="黑体" panose="02010609060101010101" charset="-122"/>
              </a:rPr>
              <a:t>疗效数据佐证</a:t>
            </a:r>
            <a:r>
              <a:rPr lang="zh-CN" sz="2000" b="1" kern="0" spc="90" dirty="0">
                <a:solidFill>
                  <a:srgbClr val="FFFFFF">
                    <a:alpha val="100000"/>
                  </a:srgbClr>
                </a:solidFill>
                <a:latin typeface="黑体" panose="02010609060101010101" charset="-122"/>
                <a:ea typeface="黑体" panose="02010609060101010101" charset="-122"/>
                <a:cs typeface="黑体" panose="02010609060101010101" charset="-122"/>
              </a:rPr>
              <a:t>，头孢地尼可用于儿童急性中耳炎、咽炎扁桃体炎以及皮肤软组织感染</a:t>
            </a:r>
            <a:r>
              <a:rPr lang="en-US" sz="2000" b="1" kern="0" spc="90" dirty="0">
                <a:solidFill>
                  <a:srgbClr val="FFFFFF">
                    <a:alpha val="100000"/>
                  </a:srgbClr>
                </a:solidFill>
                <a:latin typeface="黑体" panose="02010609060101010101" charset="-122"/>
                <a:ea typeface="黑体" panose="02010609060101010101" charset="-122"/>
                <a:cs typeface="黑体" panose="02010609060101010101" charset="-122"/>
              </a:rPr>
              <a:t> </a:t>
            </a:r>
            <a:endParaRPr lang="en-US" sz="2000" b="1" kern="0" spc="90" dirty="0">
              <a:solidFill>
                <a:srgbClr val="FFFFFF">
                  <a:alpha val="100000"/>
                </a:srgbClr>
              </a:solidFill>
              <a:latin typeface="黑体" panose="02010609060101010101" charset="-122"/>
              <a:ea typeface="黑体" panose="02010609060101010101" charset="-122"/>
              <a:cs typeface="黑体" panose="02010609060101010101" charset="-122"/>
            </a:endParaRPr>
          </a:p>
        </p:txBody>
      </p:sp>
      <p:graphicFrame>
        <p:nvGraphicFramePr>
          <p:cNvPr id="18" name="图表 17"/>
          <p:cNvGraphicFramePr/>
          <p:nvPr/>
        </p:nvGraphicFramePr>
        <p:xfrm>
          <a:off x="5859780" y="5153660"/>
          <a:ext cx="5701665" cy="1249045"/>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组合 21"/>
          <p:cNvGrpSpPr/>
          <p:nvPr>
            <p:custDataLst>
              <p:tags r:id="rId22"/>
            </p:custDataLst>
          </p:nvPr>
        </p:nvGrpSpPr>
        <p:grpSpPr>
          <a:xfrm>
            <a:off x="6543675" y="2232025"/>
            <a:ext cx="5096801" cy="887730"/>
            <a:chOff x="10885" y="3364"/>
            <a:chExt cx="7352" cy="1398"/>
          </a:xfrm>
        </p:grpSpPr>
        <p:pic>
          <p:nvPicPr>
            <p:cNvPr id="20" name="picture 550"/>
            <p:cNvPicPr>
              <a:picLocks noChangeAspect="1"/>
            </p:cNvPicPr>
            <p:nvPr>
              <p:custDataLst>
                <p:tags r:id="rId23"/>
              </p:custDataLst>
            </p:nvPr>
          </p:nvPicPr>
          <p:blipFill>
            <a:blip r:embed="rId7"/>
            <a:stretch>
              <a:fillRect/>
            </a:stretch>
          </p:blipFill>
          <p:spPr>
            <a:xfrm rot="21600000">
              <a:off x="10885" y="3364"/>
              <a:ext cx="7238" cy="1244"/>
            </a:xfrm>
            <a:prstGeom prst="rect">
              <a:avLst/>
            </a:prstGeom>
          </p:spPr>
        </p:pic>
        <p:sp>
          <p:nvSpPr>
            <p:cNvPr id="21" name="文本框 20"/>
            <p:cNvSpPr txBox="1"/>
            <p:nvPr>
              <p:custDataLst>
                <p:tags r:id="rId24"/>
              </p:custDataLst>
            </p:nvPr>
          </p:nvSpPr>
          <p:spPr>
            <a:xfrm>
              <a:off x="11050" y="3514"/>
              <a:ext cx="7187" cy="1248"/>
            </a:xfrm>
            <a:prstGeom prst="rect">
              <a:avLst/>
            </a:prstGeom>
            <a:noFill/>
          </p:spPr>
          <p:txBody>
            <a:bodyPr wrap="square" rtlCol="0">
              <a:spAutoFit/>
            </a:bodyPr>
            <a:p>
              <a:pPr>
                <a:lnSpc>
                  <a:spcPct val="140000"/>
                </a:lnSpc>
              </a:pPr>
              <a:r>
                <a:rPr lang="zh-CN" altLang="en-US" sz="1200" dirty="0">
                  <a:latin typeface="黑体" panose="02010609060101010101" charset="-122"/>
                  <a:ea typeface="黑体" panose="02010609060101010101" charset="-122"/>
                  <a:cs typeface="黑体" panose="02010609060101010101" charset="-122"/>
                  <a:sym typeface="+mn-ea"/>
                </a:rPr>
                <a:t>头孢地尼与青霉素在治疗儿童链球菌扁桃体咽炎中的比较，微生物清除率为9</a:t>
              </a:r>
              <a:r>
                <a:rPr lang="en-US" altLang="zh-CN" sz="1200" dirty="0">
                  <a:latin typeface="黑体" panose="02010609060101010101" charset="-122"/>
                  <a:ea typeface="黑体" panose="02010609060101010101" charset="-122"/>
                  <a:cs typeface="黑体" panose="02010609060101010101" charset="-122"/>
                  <a:sym typeface="+mn-ea"/>
                </a:rPr>
                <a:t>2</a:t>
              </a:r>
              <a:r>
                <a:rPr lang="zh-CN" altLang="en-US" sz="1200" dirty="0">
                  <a:latin typeface="黑体" panose="02010609060101010101" charset="-122"/>
                  <a:ea typeface="黑体" panose="02010609060101010101" charset="-122"/>
                  <a:cs typeface="黑体" panose="02010609060101010101" charset="-122"/>
                  <a:sym typeface="+mn-ea"/>
                </a:rPr>
                <a:t>.</a:t>
              </a:r>
              <a:r>
                <a:rPr lang="en-US" altLang="zh-CN" sz="1200" dirty="0">
                  <a:latin typeface="黑体" panose="02010609060101010101" charset="-122"/>
                  <a:ea typeface="黑体" panose="02010609060101010101" charset="-122"/>
                  <a:cs typeface="黑体" panose="02010609060101010101" charset="-122"/>
                  <a:sym typeface="+mn-ea"/>
                </a:rPr>
                <a:t>7</a:t>
              </a:r>
              <a:r>
                <a:rPr lang="zh-CN" altLang="en-US" sz="1200" dirty="0">
                  <a:latin typeface="黑体" panose="02010609060101010101" charset="-122"/>
                  <a:ea typeface="黑体" panose="02010609060101010101" charset="-122"/>
                  <a:cs typeface="黑体" panose="02010609060101010101" charset="-122"/>
                  <a:sym typeface="+mn-ea"/>
                </a:rPr>
                <a:t>%</a:t>
              </a:r>
              <a:r>
                <a:rPr lang="en-US" altLang="zh-CN" sz="1200" dirty="0">
                  <a:latin typeface="黑体" panose="02010609060101010101" charset="-122"/>
                  <a:ea typeface="黑体" panose="02010609060101010101" charset="-122"/>
                  <a:cs typeface="黑体" panose="02010609060101010101" charset="-122"/>
                  <a:sym typeface="+mn-ea"/>
                </a:rPr>
                <a:t> VS. 70.9</a:t>
              </a:r>
              <a:r>
                <a:rPr lang="zh-CN" altLang="en-US" sz="1200" dirty="0">
                  <a:latin typeface="黑体" panose="02010609060101010101" charset="-122"/>
                  <a:ea typeface="黑体" panose="02010609060101010101" charset="-122"/>
                  <a:cs typeface="黑体" panose="02010609060101010101" charset="-122"/>
                  <a:sym typeface="+mn-ea"/>
                </a:rPr>
                <a:t>%，差异有统计学意义（</a:t>
              </a:r>
              <a:r>
                <a:rPr lang="en-US" altLang="zh-CN" sz="1200" i="1" dirty="0">
                  <a:latin typeface="黑体" panose="02010609060101010101" charset="-122"/>
                  <a:ea typeface="黑体" panose="02010609060101010101" charset="-122"/>
                  <a:cs typeface="黑体" panose="02010609060101010101" charset="-122"/>
                  <a:sym typeface="+mn-ea"/>
                </a:rPr>
                <a:t>P</a:t>
              </a:r>
              <a:r>
                <a:rPr lang="en-US" altLang="zh-CN" sz="1200" dirty="0">
                  <a:latin typeface="黑体" panose="02010609060101010101" charset="-122"/>
                  <a:ea typeface="黑体" panose="02010609060101010101" charset="-122"/>
                  <a:cs typeface="黑体" panose="02010609060101010101" charset="-122"/>
                  <a:sym typeface="+mn-ea"/>
                </a:rPr>
                <a:t>＜0.05）</a:t>
              </a:r>
              <a:endParaRPr lang="en-US" altLang="zh-CN" sz="1200" dirty="0">
                <a:latin typeface="黑体" panose="02010609060101010101" charset="-122"/>
                <a:ea typeface="黑体" panose="02010609060101010101" charset="-122"/>
                <a:cs typeface="黑体" panose="02010609060101010101" charset="-122"/>
              </a:endParaRPr>
            </a:p>
            <a:p>
              <a:endParaRPr lang="en-US" altLang="zh-CN" sz="1200" dirty="0">
                <a:latin typeface="黑体" panose="02010609060101010101" charset="-122"/>
                <a:ea typeface="黑体" panose="02010609060101010101" charset="-122"/>
                <a:cs typeface="黑体" panose="02010609060101010101" charset="-122"/>
              </a:endParaRPr>
            </a:p>
          </p:txBody>
        </p:sp>
      </p:grpSp>
      <p:sp>
        <p:nvSpPr>
          <p:cNvPr id="23" name="文本框 22"/>
          <p:cNvSpPr txBox="1"/>
          <p:nvPr>
            <p:custDataLst>
              <p:tags r:id="rId25"/>
            </p:custDataLst>
          </p:nvPr>
        </p:nvSpPr>
        <p:spPr>
          <a:xfrm>
            <a:off x="6200775" y="1835150"/>
            <a:ext cx="3392805" cy="351155"/>
          </a:xfrm>
          <a:prstGeom prst="rect">
            <a:avLst/>
          </a:prstGeom>
          <a:noFill/>
        </p:spPr>
        <p:txBody>
          <a:bodyPr wrap="square" rtlCol="0" anchor="t">
            <a:spAutoFit/>
          </a:bodyPr>
          <a:p>
            <a:pPr marL="455295" algn="l" rtl="0" eaLnBrk="0">
              <a:lnSpc>
                <a:spcPct val="94000"/>
              </a:lnSpc>
              <a:spcBef>
                <a:spcPts val="5"/>
              </a:spcBef>
            </a:pPr>
            <a:r>
              <a:rPr lang="zh-CN" b="1" kern="0" spc="90" dirty="0">
                <a:solidFill>
                  <a:srgbClr val="F6862A">
                    <a:alpha val="100000"/>
                  </a:srgbClr>
                </a:solidFill>
                <a:latin typeface="黑体" panose="02010609060101010101" charset="-122"/>
                <a:ea typeface="黑体" panose="02010609060101010101" charset="-122"/>
                <a:cs typeface="黑体" panose="02010609060101010101" charset="-122"/>
                <a:sym typeface="+mn-ea"/>
              </a:rPr>
              <a:t>高效清除咽炎致病菌</a:t>
            </a:r>
            <a:r>
              <a:rPr lang="en-US"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rPr>
              <a:t>3</a:t>
            </a:r>
            <a:endParaRPr lang="en-US"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endParaRPr>
          </a:p>
        </p:txBody>
      </p:sp>
      <p:grpSp>
        <p:nvGrpSpPr>
          <p:cNvPr id="24" name="组合 23"/>
          <p:cNvGrpSpPr/>
          <p:nvPr>
            <p:custDataLst>
              <p:tags r:id="rId26"/>
            </p:custDataLst>
          </p:nvPr>
        </p:nvGrpSpPr>
        <p:grpSpPr>
          <a:xfrm>
            <a:off x="6390640" y="4570344"/>
            <a:ext cx="4999355" cy="668807"/>
            <a:chOff x="10885" y="3316"/>
            <a:chExt cx="7352" cy="1381"/>
          </a:xfrm>
        </p:grpSpPr>
        <p:pic>
          <p:nvPicPr>
            <p:cNvPr id="25" name="picture 550"/>
            <p:cNvPicPr>
              <a:picLocks noChangeAspect="1"/>
            </p:cNvPicPr>
            <p:nvPr>
              <p:custDataLst>
                <p:tags r:id="rId27"/>
              </p:custDataLst>
            </p:nvPr>
          </p:nvPicPr>
          <p:blipFill>
            <a:blip r:embed="rId7"/>
            <a:stretch>
              <a:fillRect/>
            </a:stretch>
          </p:blipFill>
          <p:spPr>
            <a:xfrm rot="21600000">
              <a:off x="10885" y="3364"/>
              <a:ext cx="7238" cy="1280"/>
            </a:xfrm>
            <a:prstGeom prst="rect">
              <a:avLst/>
            </a:prstGeom>
          </p:spPr>
        </p:pic>
        <p:sp>
          <p:nvSpPr>
            <p:cNvPr id="26" name="文本框 25"/>
            <p:cNvSpPr txBox="1"/>
            <p:nvPr>
              <p:custDataLst>
                <p:tags r:id="rId28"/>
              </p:custDataLst>
            </p:nvPr>
          </p:nvSpPr>
          <p:spPr>
            <a:xfrm>
              <a:off x="11109" y="3316"/>
              <a:ext cx="7128" cy="1381"/>
            </a:xfrm>
            <a:prstGeom prst="rect">
              <a:avLst/>
            </a:prstGeom>
            <a:noFill/>
          </p:spPr>
          <p:txBody>
            <a:bodyPr wrap="square" rtlCol="0">
              <a:noAutofit/>
            </a:bodyPr>
            <a:p>
              <a:pPr>
                <a:lnSpc>
                  <a:spcPct val="140000"/>
                </a:lnSpc>
              </a:pPr>
              <a:r>
                <a:rPr lang="zh-CN" altLang="en-US" sz="1200" dirty="0">
                  <a:latin typeface="Arial" panose="020B0604020202020204"/>
                  <a:ea typeface="Arial" panose="020B0604020202020204"/>
                  <a:cs typeface="Arial" panose="020B0604020202020204"/>
                  <a:sym typeface="+mn-ea"/>
                </a:rPr>
                <a:t>头孢地尼对比头孢特仑酯治疗皮肤软组织感染，治疗总有效率为9</a:t>
              </a:r>
              <a:r>
                <a:rPr lang="en-US" altLang="zh-CN" sz="1200" dirty="0">
                  <a:latin typeface="Arial" panose="020B0604020202020204"/>
                  <a:ea typeface="Arial" panose="020B0604020202020204"/>
                  <a:cs typeface="Arial" panose="020B0604020202020204"/>
                  <a:sym typeface="+mn-ea"/>
                </a:rPr>
                <a:t>4</a:t>
              </a:r>
              <a:r>
                <a:rPr lang="zh-CN" altLang="en-US" sz="1200" dirty="0">
                  <a:latin typeface="Arial" panose="020B0604020202020204"/>
                  <a:ea typeface="Arial" panose="020B0604020202020204"/>
                  <a:cs typeface="Arial" panose="020B0604020202020204"/>
                  <a:sym typeface="+mn-ea"/>
                </a:rPr>
                <a:t>.</a:t>
              </a:r>
              <a:r>
                <a:rPr lang="en-US" altLang="zh-CN" sz="1200" dirty="0">
                  <a:latin typeface="Arial" panose="020B0604020202020204"/>
                  <a:ea typeface="Arial" panose="020B0604020202020204"/>
                  <a:cs typeface="Arial" panose="020B0604020202020204"/>
                  <a:sym typeface="+mn-ea"/>
                </a:rPr>
                <a:t>4</a:t>
              </a:r>
              <a:r>
                <a:rPr lang="zh-CN" altLang="en-US" sz="1200" dirty="0">
                  <a:latin typeface="Arial" panose="020B0604020202020204"/>
                  <a:ea typeface="Arial" panose="020B0604020202020204"/>
                  <a:cs typeface="Arial" panose="020B0604020202020204"/>
                  <a:sym typeface="+mn-ea"/>
                </a:rPr>
                <a:t>%</a:t>
              </a:r>
              <a:r>
                <a:rPr lang="en-US" altLang="zh-CN" sz="1200" dirty="0">
                  <a:latin typeface="Arial" panose="020B0604020202020204"/>
                  <a:ea typeface="Arial" panose="020B0604020202020204"/>
                  <a:cs typeface="Arial" panose="020B0604020202020204"/>
                  <a:sym typeface="+mn-ea"/>
                </a:rPr>
                <a:t> VS. </a:t>
              </a:r>
              <a:r>
                <a:rPr lang="zh-CN" altLang="en-US" sz="1200" dirty="0">
                  <a:latin typeface="Arial" panose="020B0604020202020204"/>
                  <a:ea typeface="Arial" panose="020B0604020202020204"/>
                  <a:cs typeface="Arial" panose="020B0604020202020204"/>
                  <a:sym typeface="+mn-ea"/>
                </a:rPr>
                <a:t>8</a:t>
              </a:r>
              <a:r>
                <a:rPr lang="en-US" altLang="zh-CN" sz="1200" dirty="0">
                  <a:latin typeface="Arial" panose="020B0604020202020204"/>
                  <a:ea typeface="Arial" panose="020B0604020202020204"/>
                  <a:cs typeface="Arial" panose="020B0604020202020204"/>
                  <a:sym typeface="+mn-ea"/>
                </a:rPr>
                <a:t>8</a:t>
              </a:r>
              <a:r>
                <a:rPr lang="zh-CN" altLang="en-US" sz="1200" dirty="0">
                  <a:latin typeface="Arial" panose="020B0604020202020204"/>
                  <a:ea typeface="Arial" panose="020B0604020202020204"/>
                  <a:cs typeface="Arial" panose="020B0604020202020204"/>
                  <a:sym typeface="+mn-ea"/>
                </a:rPr>
                <a:t>.</a:t>
              </a:r>
              <a:r>
                <a:rPr lang="en-US" altLang="zh-CN" sz="1200" dirty="0">
                  <a:latin typeface="Arial" panose="020B0604020202020204"/>
                  <a:ea typeface="Arial" panose="020B0604020202020204"/>
                  <a:cs typeface="Arial" panose="020B0604020202020204"/>
                  <a:sym typeface="+mn-ea"/>
                </a:rPr>
                <a:t>9</a:t>
              </a:r>
              <a:r>
                <a:rPr lang="zh-CN" altLang="en-US" sz="1200" dirty="0">
                  <a:latin typeface="Arial" panose="020B0604020202020204"/>
                  <a:ea typeface="Arial" panose="020B0604020202020204"/>
                  <a:cs typeface="Arial" panose="020B0604020202020204"/>
                  <a:sym typeface="+mn-ea"/>
                </a:rPr>
                <a:t>%，差异有统计学意义（</a:t>
              </a:r>
              <a:r>
                <a:rPr lang="en-US" altLang="zh-CN" sz="1200" i="1" dirty="0">
                  <a:latin typeface="Arial" panose="020B0604020202020204"/>
                  <a:ea typeface="Arial" panose="020B0604020202020204"/>
                  <a:cs typeface="Arial" panose="020B0604020202020204"/>
                  <a:sym typeface="+mn-ea"/>
                </a:rPr>
                <a:t>P</a:t>
              </a:r>
              <a:r>
                <a:rPr lang="en-US" altLang="zh-CN" sz="1200" dirty="0">
                  <a:latin typeface="Arial" panose="020B0604020202020204"/>
                  <a:ea typeface="Arial" panose="020B0604020202020204"/>
                  <a:cs typeface="Arial" panose="020B0604020202020204"/>
                  <a:sym typeface="+mn-ea"/>
                </a:rPr>
                <a:t>＜0.05）</a:t>
              </a:r>
              <a:endParaRPr lang="en-US" altLang="zh-CN" sz="1200" dirty="0">
                <a:latin typeface="Arial" panose="020B0604020202020204"/>
                <a:ea typeface="Arial" panose="020B0604020202020204"/>
                <a:cs typeface="Arial" panose="020B0604020202020204"/>
              </a:endParaRPr>
            </a:p>
            <a:p>
              <a:endParaRPr lang="en-US" altLang="zh-CN" sz="1200" dirty="0">
                <a:latin typeface="Arial" panose="020B0604020202020204"/>
                <a:ea typeface="Arial" panose="020B0604020202020204"/>
                <a:cs typeface="Arial" panose="020B0604020202020204"/>
              </a:endParaRPr>
            </a:p>
          </p:txBody>
        </p:sp>
      </p:grpSp>
      <p:graphicFrame>
        <p:nvGraphicFramePr>
          <p:cNvPr id="27" name="图表 26"/>
          <p:cNvGraphicFramePr/>
          <p:nvPr>
            <p:custDataLst>
              <p:tags r:id="rId29"/>
            </p:custDataLst>
          </p:nvPr>
        </p:nvGraphicFramePr>
        <p:xfrm>
          <a:off x="6657975" y="3058160"/>
          <a:ext cx="4653915" cy="1160780"/>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02"/>
          <p:cNvGrpSpPr/>
          <p:nvPr/>
        </p:nvGrpSpPr>
        <p:grpSpPr>
          <a:xfrm rot="21600000">
            <a:off x="604393" y="4375784"/>
            <a:ext cx="201168" cy="126492"/>
            <a:chOff x="0" y="0"/>
            <a:chExt cx="201168" cy="126492"/>
          </a:xfrm>
        </p:grpSpPr>
        <p:sp>
          <p:nvSpPr>
            <p:cNvPr id="28" name="path 622"/>
            <p:cNvSpPr/>
            <p:nvPr/>
          </p:nvSpPr>
          <p:spPr>
            <a:xfrm>
              <a:off x="50291" y="0"/>
              <a:ext cx="150876" cy="62483"/>
            </a:xfrm>
            <a:custGeom>
              <a:avLst/>
              <a:gdLst/>
              <a:ahLst/>
              <a:cxnLst/>
              <a:rect l="0" t="0" r="0" b="0"/>
              <a:pathLst>
                <a:path w="237" h="98">
                  <a:moveTo>
                    <a:pt x="237" y="98"/>
                  </a:moveTo>
                  <a:cubicBezTo>
                    <a:pt x="160" y="64"/>
                    <a:pt x="78" y="32"/>
                    <a:pt x="0" y="0"/>
                  </a:cubicBezTo>
                  <a:cubicBezTo>
                    <a:pt x="15" y="33"/>
                    <a:pt x="30" y="65"/>
                    <a:pt x="45" y="98"/>
                  </a:cubicBezTo>
                  <a:cubicBezTo>
                    <a:pt x="108" y="98"/>
                    <a:pt x="173" y="98"/>
                    <a:pt x="237" y="98"/>
                  </a:cubicBezTo>
                </a:path>
              </a:pathLst>
            </a:custGeom>
            <a:solidFill>
              <a:srgbClr val="4781B3">
                <a:alpha val="100000"/>
              </a:srgbClr>
            </a:solidFill>
            <a:ln w="0" cap="flat">
              <a:noFill/>
              <a:prstDash val="solid"/>
              <a:miter lim="0"/>
            </a:ln>
          </p:spPr>
          <p:txBody>
            <a:bodyPr rtlCol="0"/>
            <a:lstStyle/>
            <a:p>
              <a:pPr algn="ctr"/>
              <a:endParaRPr lang="zh-CN" altLang="en-US"/>
            </a:p>
          </p:txBody>
        </p:sp>
        <p:sp>
          <p:nvSpPr>
            <p:cNvPr id="29" name="path 624"/>
            <p:cNvSpPr/>
            <p:nvPr/>
          </p:nvSpPr>
          <p:spPr>
            <a:xfrm>
              <a:off x="50291" y="62483"/>
              <a:ext cx="150876" cy="64008"/>
            </a:xfrm>
            <a:custGeom>
              <a:avLst/>
              <a:gdLst/>
              <a:ahLst/>
              <a:cxnLst/>
              <a:rect l="0" t="0" r="0" b="0"/>
              <a:pathLst>
                <a:path w="237" h="100">
                  <a:moveTo>
                    <a:pt x="237" y="0"/>
                  </a:moveTo>
                  <a:cubicBezTo>
                    <a:pt x="174" y="0"/>
                    <a:pt x="108" y="0"/>
                    <a:pt x="44" y="0"/>
                  </a:cubicBezTo>
                  <a:cubicBezTo>
                    <a:pt x="30" y="32"/>
                    <a:pt x="14" y="67"/>
                    <a:pt x="0" y="100"/>
                  </a:cubicBezTo>
                  <a:cubicBezTo>
                    <a:pt x="78" y="69"/>
                    <a:pt x="159" y="33"/>
                    <a:pt x="237" y="0"/>
                  </a:cubicBezTo>
                </a:path>
              </a:pathLst>
            </a:custGeom>
            <a:solidFill>
              <a:srgbClr val="005096">
                <a:alpha val="100000"/>
              </a:srgbClr>
            </a:solidFill>
            <a:ln w="0" cap="flat">
              <a:noFill/>
              <a:prstDash val="solid"/>
              <a:miter lim="0"/>
            </a:ln>
          </p:spPr>
          <p:txBody>
            <a:bodyPr rtlCol="0"/>
            <a:lstStyle/>
            <a:p>
              <a:pPr algn="ctr"/>
              <a:endParaRPr lang="zh-CN" altLang="en-US"/>
            </a:p>
          </p:txBody>
        </p:sp>
        <p:sp>
          <p:nvSpPr>
            <p:cNvPr id="30" name="path 626"/>
            <p:cNvSpPr/>
            <p:nvPr/>
          </p:nvSpPr>
          <p:spPr>
            <a:xfrm>
              <a:off x="0" y="38100"/>
              <a:ext cx="50291" cy="50292"/>
            </a:xfrm>
            <a:custGeom>
              <a:avLst/>
              <a:gdLst/>
              <a:ahLst/>
              <a:cxnLst/>
              <a:rect l="0" t="0" r="0" b="0"/>
              <a:pathLst>
                <a:path w="79" h="79">
                  <a:moveTo>
                    <a:pt x="0" y="39"/>
                  </a:moveTo>
                  <a:cubicBezTo>
                    <a:pt x="0" y="17"/>
                    <a:pt x="17" y="0"/>
                    <a:pt x="39" y="0"/>
                  </a:cubicBezTo>
                  <a:cubicBezTo>
                    <a:pt x="61" y="0"/>
                    <a:pt x="79" y="17"/>
                    <a:pt x="79" y="39"/>
                  </a:cubicBezTo>
                  <a:cubicBezTo>
                    <a:pt x="79" y="61"/>
                    <a:pt x="61" y="79"/>
                    <a:pt x="39" y="79"/>
                  </a:cubicBezTo>
                  <a:cubicBezTo>
                    <a:pt x="17" y="79"/>
                    <a:pt x="0" y="61"/>
                    <a:pt x="0" y="39"/>
                  </a:cubicBezTo>
                </a:path>
              </a:pathLst>
            </a:custGeom>
            <a:solidFill>
              <a:srgbClr val="F6862A">
                <a:alpha val="100000"/>
              </a:srgbClr>
            </a:solidFill>
            <a:ln w="0" cap="flat">
              <a:noFill/>
              <a:prstDash val="solid"/>
              <a:miter lim="0"/>
            </a:ln>
          </p:spPr>
          <p:txBody>
            <a:bodyPr rtlCol="0"/>
            <a:lstStyle/>
            <a:p>
              <a:pPr algn="ctr"/>
              <a:endParaRPr lang="zh-CN" altLang="en-US"/>
            </a:p>
          </p:txBody>
        </p:sp>
      </p:grpSp>
      <p:sp>
        <p:nvSpPr>
          <p:cNvPr id="32" name="path 622"/>
          <p:cNvSpPr/>
          <p:nvPr>
            <p:custDataLst>
              <p:tags r:id="rId30"/>
            </p:custDataLst>
          </p:nvPr>
        </p:nvSpPr>
        <p:spPr>
          <a:xfrm>
            <a:off x="6402705" y="4363085"/>
            <a:ext cx="107950" cy="62230"/>
          </a:xfrm>
          <a:custGeom>
            <a:avLst/>
            <a:gdLst/>
            <a:ahLst/>
            <a:cxnLst/>
            <a:rect l="0" t="0" r="0" b="0"/>
            <a:pathLst>
              <a:path w="237" h="98">
                <a:moveTo>
                  <a:pt x="237" y="98"/>
                </a:moveTo>
                <a:cubicBezTo>
                  <a:pt x="160" y="64"/>
                  <a:pt x="78" y="32"/>
                  <a:pt x="0" y="0"/>
                </a:cubicBezTo>
                <a:cubicBezTo>
                  <a:pt x="15" y="33"/>
                  <a:pt x="30" y="65"/>
                  <a:pt x="45" y="98"/>
                </a:cubicBezTo>
                <a:cubicBezTo>
                  <a:pt x="108" y="98"/>
                  <a:pt x="173" y="98"/>
                  <a:pt x="237" y="98"/>
                </a:cubicBezTo>
              </a:path>
            </a:pathLst>
          </a:custGeom>
          <a:solidFill>
            <a:srgbClr val="4781B3">
              <a:alpha val="100000"/>
            </a:srgbClr>
          </a:solidFill>
          <a:ln w="0" cap="flat">
            <a:noFill/>
            <a:prstDash val="solid"/>
            <a:miter lim="0"/>
          </a:ln>
        </p:spPr>
        <p:txBody>
          <a:bodyPr rtlCol="0"/>
          <a:lstStyle/>
          <a:p>
            <a:pPr algn="ctr"/>
            <a:endParaRPr lang="zh-CN" altLang="en-US"/>
          </a:p>
        </p:txBody>
      </p:sp>
      <p:sp>
        <p:nvSpPr>
          <p:cNvPr id="33" name="path 624"/>
          <p:cNvSpPr/>
          <p:nvPr>
            <p:custDataLst>
              <p:tags r:id="rId31"/>
            </p:custDataLst>
          </p:nvPr>
        </p:nvSpPr>
        <p:spPr>
          <a:xfrm>
            <a:off x="6402705" y="4425315"/>
            <a:ext cx="107950" cy="64135"/>
          </a:xfrm>
          <a:custGeom>
            <a:avLst/>
            <a:gdLst/>
            <a:ahLst/>
            <a:cxnLst/>
            <a:rect l="0" t="0" r="0" b="0"/>
            <a:pathLst>
              <a:path w="237" h="100">
                <a:moveTo>
                  <a:pt x="237" y="0"/>
                </a:moveTo>
                <a:cubicBezTo>
                  <a:pt x="174" y="0"/>
                  <a:pt x="108" y="0"/>
                  <a:pt x="44" y="0"/>
                </a:cubicBezTo>
                <a:cubicBezTo>
                  <a:pt x="30" y="32"/>
                  <a:pt x="14" y="67"/>
                  <a:pt x="0" y="100"/>
                </a:cubicBezTo>
                <a:cubicBezTo>
                  <a:pt x="78" y="69"/>
                  <a:pt x="159" y="33"/>
                  <a:pt x="237" y="0"/>
                </a:cubicBezTo>
              </a:path>
            </a:pathLst>
          </a:custGeom>
          <a:solidFill>
            <a:srgbClr val="005096">
              <a:alpha val="100000"/>
            </a:srgbClr>
          </a:solidFill>
          <a:ln w="0" cap="flat">
            <a:noFill/>
            <a:prstDash val="solid"/>
            <a:miter lim="0"/>
          </a:ln>
        </p:spPr>
        <p:txBody>
          <a:bodyPr rtlCol="0"/>
          <a:lstStyle/>
          <a:p>
            <a:pPr algn="ctr"/>
            <a:endParaRPr lang="zh-CN" altLang="en-US"/>
          </a:p>
        </p:txBody>
      </p:sp>
      <p:sp>
        <p:nvSpPr>
          <p:cNvPr id="34" name="path 626"/>
          <p:cNvSpPr/>
          <p:nvPr>
            <p:custDataLst>
              <p:tags r:id="rId32"/>
            </p:custDataLst>
          </p:nvPr>
        </p:nvSpPr>
        <p:spPr>
          <a:xfrm>
            <a:off x="6367145" y="4401185"/>
            <a:ext cx="35560" cy="50165"/>
          </a:xfrm>
          <a:custGeom>
            <a:avLst/>
            <a:gdLst/>
            <a:ahLst/>
            <a:cxnLst/>
            <a:rect l="0" t="0" r="0" b="0"/>
            <a:pathLst>
              <a:path w="79" h="79">
                <a:moveTo>
                  <a:pt x="0" y="39"/>
                </a:moveTo>
                <a:cubicBezTo>
                  <a:pt x="0" y="17"/>
                  <a:pt x="17" y="0"/>
                  <a:pt x="39" y="0"/>
                </a:cubicBezTo>
                <a:cubicBezTo>
                  <a:pt x="61" y="0"/>
                  <a:pt x="79" y="17"/>
                  <a:pt x="79" y="39"/>
                </a:cubicBezTo>
                <a:cubicBezTo>
                  <a:pt x="79" y="61"/>
                  <a:pt x="61" y="79"/>
                  <a:pt x="39" y="79"/>
                </a:cubicBezTo>
                <a:cubicBezTo>
                  <a:pt x="17" y="79"/>
                  <a:pt x="0" y="61"/>
                  <a:pt x="0" y="39"/>
                </a:cubicBezTo>
              </a:path>
            </a:pathLst>
          </a:custGeom>
          <a:solidFill>
            <a:srgbClr val="F6862A">
              <a:alpha val="100000"/>
            </a:srgbClr>
          </a:solidFill>
          <a:ln w="0" cap="flat">
            <a:noFill/>
            <a:prstDash val="solid"/>
            <a:miter lim="0"/>
          </a:ln>
        </p:spPr>
        <p:txBody>
          <a:bodyPr rtlCol="0"/>
          <a:lstStyle/>
          <a:p>
            <a:pPr algn="ctr"/>
            <a:endParaRPr lang="zh-CN" altLang="en-US"/>
          </a:p>
        </p:txBody>
      </p:sp>
      <p:sp>
        <p:nvSpPr>
          <p:cNvPr id="35" name="文本框 34"/>
          <p:cNvSpPr txBox="1"/>
          <p:nvPr>
            <p:custDataLst>
              <p:tags r:id="rId33"/>
            </p:custDataLst>
          </p:nvPr>
        </p:nvSpPr>
        <p:spPr>
          <a:xfrm>
            <a:off x="6201410" y="4218940"/>
            <a:ext cx="4514215" cy="351155"/>
          </a:xfrm>
          <a:prstGeom prst="rect">
            <a:avLst/>
          </a:prstGeom>
          <a:noFill/>
        </p:spPr>
        <p:txBody>
          <a:bodyPr wrap="square" rtlCol="0" anchor="t">
            <a:spAutoFit/>
          </a:bodyPr>
          <a:p>
            <a:pPr marL="455295" algn="l" rtl="0" eaLnBrk="0">
              <a:lnSpc>
                <a:spcPct val="94000"/>
              </a:lnSpc>
              <a:spcBef>
                <a:spcPts val="5"/>
              </a:spcBef>
            </a:pPr>
            <a:r>
              <a:rPr lang="zh-CN" b="1" kern="0" spc="90" dirty="0">
                <a:solidFill>
                  <a:srgbClr val="F6862A">
                    <a:alpha val="100000"/>
                  </a:srgbClr>
                </a:solidFill>
                <a:latin typeface="黑体" panose="02010609060101010101" charset="-122"/>
                <a:ea typeface="黑体" panose="02010609060101010101" charset="-122"/>
                <a:cs typeface="黑体" panose="02010609060101010101" charset="-122"/>
                <a:sym typeface="+mn-ea"/>
              </a:rPr>
              <a:t>显著改善皮肤软组织感染</a:t>
            </a:r>
            <a:r>
              <a:rPr lang="en-US" altLang="zh-CN"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rPr>
              <a:t>4</a:t>
            </a:r>
            <a:endParaRPr lang="en-US" altLang="zh-CN" b="1" kern="0" spc="90" baseline="30000" dirty="0">
              <a:solidFill>
                <a:srgbClr val="F6862A">
                  <a:alpha val="100000"/>
                </a:srgbClr>
              </a:solidFill>
              <a:latin typeface="黑体" panose="02010609060101010101" charset="-122"/>
              <a:ea typeface="黑体" panose="02010609060101010101" charset="-122"/>
              <a:cs typeface="黑体" panose="02010609060101010101" charset="-122"/>
              <a:sym typeface="+mn-ea"/>
            </a:endParaRPr>
          </a:p>
        </p:txBody>
      </p:sp>
      <p:sp>
        <p:nvSpPr>
          <p:cNvPr id="36" name="textbox 632"/>
          <p:cNvSpPr/>
          <p:nvPr/>
        </p:nvSpPr>
        <p:spPr>
          <a:xfrm>
            <a:off x="1124635" y="490245"/>
            <a:ext cx="10253344" cy="716280"/>
          </a:xfrm>
          <a:prstGeom prst="rect">
            <a:avLst/>
          </a:prstGeom>
          <a:noFill/>
          <a:ln w="0" cap="flat">
            <a:noFill/>
            <a:prstDash val="solid"/>
            <a:miter lim="0"/>
          </a:ln>
        </p:spPr>
        <p:txBody>
          <a:bodyPr vert="horz" wrap="square" lIns="0" tIns="0" rIns="0" bIns="0"/>
          <a:lstStyle/>
          <a:p>
            <a:pPr algn="l" rtl="0" eaLnBrk="0">
              <a:lnSpc>
                <a:spcPct val="101000"/>
              </a:lnSpc>
            </a:pP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填补</a:t>
            </a:r>
            <a:r>
              <a:rPr lang="en-US" altLang="zh-CN"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a:t>
            </a: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三代口服头孢中兼顾强效抗阳性菌（金葡菌）</a:t>
            </a:r>
            <a:r>
              <a:rPr lang="en-US" altLang="zh-CN"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a:t>
            </a: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儿童友好剂型</a:t>
            </a:r>
            <a:r>
              <a:rPr lang="en-US" altLang="zh-CN"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a:t>
            </a: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的临床定位</a:t>
            </a:r>
            <a:endPar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4" name="group 104"/>
          <p:cNvGrpSpPr/>
          <p:nvPr/>
        </p:nvGrpSpPr>
        <p:grpSpPr>
          <a:xfrm rot="21600000">
            <a:off x="0" y="0"/>
            <a:ext cx="3274159" cy="1465645"/>
            <a:chOff x="0" y="0"/>
            <a:chExt cx="3274159" cy="1465645"/>
          </a:xfrm>
        </p:grpSpPr>
        <p:pic>
          <p:nvPicPr>
            <p:cNvPr id="628" name="picture 628"/>
            <p:cNvPicPr>
              <a:picLocks noChangeAspect="1"/>
            </p:cNvPicPr>
            <p:nvPr/>
          </p:nvPicPr>
          <p:blipFill>
            <a:blip r:embed="rId1"/>
            <a:stretch>
              <a:fillRect/>
            </a:stretch>
          </p:blipFill>
          <p:spPr>
            <a:xfrm rot="21600000">
              <a:off x="0" y="0"/>
              <a:ext cx="3274159" cy="1465645"/>
            </a:xfrm>
            <a:prstGeom prst="rect">
              <a:avLst/>
            </a:prstGeom>
          </p:spPr>
        </p:pic>
        <p:sp>
          <p:nvSpPr>
            <p:cNvPr id="630" name="textbox 630"/>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28000"/>
                </a:lnSpc>
              </a:pPr>
              <a:endParaRPr sz="1000" dirty="0">
                <a:latin typeface="黑体" panose="02010609060101010101" charset="-122"/>
                <a:ea typeface="黑体" panose="02010609060101010101" charset="-122"/>
                <a:cs typeface="黑体" panose="02010609060101010101" charset="-122"/>
              </a:endParaRPr>
            </a:p>
            <a:p>
              <a:pPr algn="l" rtl="0" eaLnBrk="0">
                <a:lnSpc>
                  <a:spcPct val="8000"/>
                </a:lnSpc>
              </a:pPr>
              <a:endParaRPr sz="100" dirty="0">
                <a:latin typeface="黑体" panose="02010609060101010101" charset="-122"/>
                <a:ea typeface="黑体" panose="02010609060101010101" charset="-122"/>
                <a:cs typeface="黑体" panose="02010609060101010101" charset="-122"/>
              </a:endParaRPr>
            </a:p>
            <a:p>
              <a:pPr marL="309880" algn="l" rtl="0" eaLnBrk="0">
                <a:lnSpc>
                  <a:spcPct val="89000"/>
                </a:lnSpc>
              </a:pPr>
              <a:r>
                <a:rPr sz="1400" b="1" kern="0" spc="-10" dirty="0">
                  <a:solidFill>
                    <a:srgbClr val="FFFFFF">
                      <a:alpha val="100000"/>
                    </a:srgbClr>
                  </a:solidFill>
                  <a:latin typeface="黑体" panose="02010609060101010101" charset="-122"/>
                  <a:ea typeface="黑体" panose="02010609060101010101" charset="-122"/>
                  <a:cs typeface="黑体" panose="02010609060101010101" charset="-122"/>
                </a:rPr>
                <a:t>有效性</a:t>
              </a:r>
              <a:endParaRPr sz="1400" dirty="0">
                <a:latin typeface="黑体" panose="02010609060101010101" charset="-122"/>
                <a:ea typeface="黑体" panose="02010609060101010101" charset="-122"/>
                <a:cs typeface="黑体" panose="02010609060101010101" charset="-122"/>
              </a:endParaRPr>
            </a:p>
            <a:p>
              <a:pPr marL="464820" algn="l" rtl="0" eaLnBrk="0">
                <a:lnSpc>
                  <a:spcPts val="1955"/>
                </a:lnSpc>
              </a:pPr>
              <a:r>
                <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rPr>
                <a:t>2</a:t>
              </a:r>
              <a:r>
                <a:rPr sz="1400" b="1" kern="0" spc="-40" dirty="0">
                  <a:solidFill>
                    <a:srgbClr val="FFFFFF">
                      <a:alpha val="100000"/>
                    </a:srgbClr>
                  </a:solidFill>
                  <a:latin typeface="黑体" panose="02010609060101010101" charset="-122"/>
                  <a:ea typeface="黑体" panose="02010609060101010101" charset="-122"/>
                  <a:cs typeface="黑体" panose="02010609060101010101" charset="-122"/>
                </a:rPr>
                <a:t>/</a:t>
              </a:r>
              <a:r>
                <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rPr>
                <a:t>2</a:t>
              </a:r>
              <a:endPar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endParaRPr>
            </a:p>
          </p:txBody>
        </p:sp>
      </p:grpSp>
      <p:sp>
        <p:nvSpPr>
          <p:cNvPr id="632" name="textbox 632"/>
          <p:cNvSpPr/>
          <p:nvPr/>
        </p:nvSpPr>
        <p:spPr>
          <a:xfrm>
            <a:off x="1136700" y="526440"/>
            <a:ext cx="10253344" cy="716280"/>
          </a:xfrm>
          <a:prstGeom prst="rect">
            <a:avLst/>
          </a:prstGeom>
          <a:noFill/>
          <a:ln w="0" cap="flat">
            <a:noFill/>
            <a:prstDash val="solid"/>
            <a:miter lim="0"/>
          </a:ln>
        </p:spPr>
        <p:txBody>
          <a:bodyPr vert="horz" wrap="square" lIns="0" tIns="0" rIns="0" bIns="0"/>
          <a:lstStyle/>
          <a:p>
            <a:pPr algn="l" rtl="0" eaLnBrk="0">
              <a:lnSpc>
                <a:spcPct val="101000"/>
              </a:lnSpc>
            </a:pP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国内外权威指南一致推荐</a:t>
            </a:r>
            <a:r>
              <a:rPr lang="en-US" altLang="zh-CN"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a:t>
            </a:r>
            <a:r>
              <a:rPr lang="zh-CN" altLang="en-US" sz="2400" b="1" kern="0" spc="-10" dirty="0">
                <a:solidFill>
                  <a:srgbClr val="FF0000">
                    <a:alpha val="100000"/>
                  </a:srgbClr>
                </a:solidFill>
                <a:latin typeface="黑体" panose="02010609060101010101" charset="-122"/>
                <a:ea typeface="黑体" panose="02010609060101010101" charset="-122"/>
                <a:cs typeface="微软雅黑" panose="020B0503020204020204" charset="-122"/>
              </a:rPr>
              <a:t>头孢地尼</a:t>
            </a:r>
            <a:endParaRPr lang="zh-CN" altLang="en-US" sz="2400" b="1" kern="0" spc="-10" dirty="0">
              <a:solidFill>
                <a:srgbClr val="FF0000">
                  <a:alpha val="100000"/>
                </a:srgbClr>
              </a:solidFill>
              <a:latin typeface="黑体" panose="02010609060101010101" charset="-122"/>
              <a:ea typeface="黑体" panose="02010609060101010101" charset="-122"/>
              <a:cs typeface="微软雅黑" panose="020B0503020204020204" charset="-122"/>
            </a:endParaRPr>
          </a:p>
        </p:txBody>
      </p:sp>
      <p:graphicFrame>
        <p:nvGraphicFramePr>
          <p:cNvPr id="2" name="表格 1"/>
          <p:cNvGraphicFramePr/>
          <p:nvPr>
            <p:custDataLst>
              <p:tags r:id="rId2"/>
            </p:custDataLst>
          </p:nvPr>
        </p:nvGraphicFramePr>
        <p:xfrm>
          <a:off x="520700" y="1049655"/>
          <a:ext cx="11150600" cy="4771390"/>
        </p:xfrm>
        <a:graphic>
          <a:graphicData uri="http://schemas.openxmlformats.org/drawingml/2006/table">
            <a:tbl>
              <a:tblPr firstRow="1" bandRow="1">
                <a:tableStyleId>{5C22544A-7EE6-4342-B048-85BDC9FD1C3A}</a:tableStyleId>
              </a:tblPr>
              <a:tblGrid>
                <a:gridCol w="2565400"/>
                <a:gridCol w="2480945"/>
                <a:gridCol w="6104255"/>
              </a:tblGrid>
              <a:tr h="630555">
                <a:tc>
                  <a:txBody>
                    <a:bodyPr/>
                    <a:p>
                      <a:pPr algn="ctr">
                        <a:lnSpc>
                          <a:spcPct val="120000"/>
                        </a:lnSpc>
                        <a:buNone/>
                      </a:pPr>
                      <a:r>
                        <a:rPr lang="zh-CN" altLang="en-US" sz="1600" b="1">
                          <a:solidFill>
                            <a:schemeClr val="bg1"/>
                          </a:solidFill>
                          <a:latin typeface="黑体" panose="02010609060101010101" charset="-122"/>
                          <a:ea typeface="黑体" panose="02010609060101010101" charset="-122"/>
                        </a:rPr>
                        <a:t>指南名称</a:t>
                      </a:r>
                      <a:endParaRPr lang="zh-CN" altLang="en-US" sz="1600" b="1">
                        <a:solidFill>
                          <a:schemeClr val="bg1"/>
                        </a:solidFill>
                        <a:latin typeface="黑体" panose="02010609060101010101" charset="-122"/>
                        <a:ea typeface="黑体" panose="02010609060101010101" charset="-122"/>
                      </a:endParaRPr>
                    </a:p>
                  </a:txBody>
                  <a:tcPr marL="254000" marR="254000" marT="25400" marB="25400" anchor="ctr"/>
                </a:tc>
                <a:tc>
                  <a:txBody>
                    <a:bodyPr/>
                    <a:p>
                      <a:pPr algn="ctr">
                        <a:lnSpc>
                          <a:spcPct val="120000"/>
                        </a:lnSpc>
                        <a:buNone/>
                      </a:pPr>
                      <a:r>
                        <a:rPr lang="zh-CN" altLang="en-US" sz="1600" b="1">
                          <a:solidFill>
                            <a:schemeClr val="bg1"/>
                          </a:solidFill>
                          <a:latin typeface="黑体" panose="02010609060101010101" charset="-122"/>
                          <a:ea typeface="黑体" panose="02010609060101010101" charset="-122"/>
                        </a:rPr>
                        <a:t>发布机构</a:t>
                      </a:r>
                      <a:endParaRPr lang="zh-CN" altLang="en-US" sz="1600" b="1">
                        <a:solidFill>
                          <a:schemeClr val="bg1"/>
                        </a:solidFill>
                        <a:latin typeface="黑体" panose="02010609060101010101" charset="-122"/>
                        <a:ea typeface="黑体" panose="02010609060101010101" charset="-122"/>
                      </a:endParaRPr>
                    </a:p>
                  </a:txBody>
                  <a:tcPr marL="254000" marR="254000" marT="25400" marB="25400" anchor="ctr"/>
                </a:tc>
                <a:tc>
                  <a:txBody>
                    <a:bodyPr/>
                    <a:p>
                      <a:pPr algn="ctr">
                        <a:lnSpc>
                          <a:spcPct val="120000"/>
                        </a:lnSpc>
                        <a:buNone/>
                      </a:pPr>
                      <a:r>
                        <a:rPr lang="zh-CN" altLang="en-US" sz="1600" b="1">
                          <a:solidFill>
                            <a:schemeClr val="bg1"/>
                          </a:solidFill>
                          <a:latin typeface="黑体" panose="02010609060101010101" charset="-122"/>
                          <a:ea typeface="黑体" panose="02010609060101010101" charset="-122"/>
                        </a:rPr>
                        <a:t>推荐内容</a:t>
                      </a:r>
                      <a:endParaRPr lang="zh-CN" altLang="en-US" sz="1600" b="1">
                        <a:solidFill>
                          <a:schemeClr val="bg1"/>
                        </a:solidFill>
                        <a:latin typeface="黑体" panose="02010609060101010101" charset="-122"/>
                        <a:ea typeface="黑体" panose="02010609060101010101" charset="-122"/>
                      </a:endParaRPr>
                    </a:p>
                  </a:txBody>
                  <a:tcPr marL="254000" marR="254000" marT="25400" marB="25400" anchor="ctr"/>
                </a:tc>
              </a:tr>
              <a:tr h="1288415">
                <a:tc>
                  <a:txBody>
                    <a:bodyPr/>
                    <a:p>
                      <a:pPr algn="l">
                        <a:lnSpc>
                          <a:spcPct val="120000"/>
                        </a:lnSpc>
                        <a:buNone/>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a:t>
                      </a:r>
                      <a:r>
                        <a:rPr lang="zh-CN" altLang="en-US" sz="1400" b="0">
                          <a:solidFill>
                            <a:schemeClr val="tx1"/>
                          </a:solidFill>
                          <a:latin typeface="黑体" panose="02010609060101010101" charset="-122"/>
                          <a:ea typeface="黑体" panose="02010609060101010101" charset="-122"/>
                          <a:cs typeface="黑体" panose="02010609060101010101" charset="-122"/>
                        </a:rPr>
                        <a:t>儿童急性呼吸道感染性疾病合理用药指南》</a:t>
                      </a:r>
                      <a:r>
                        <a:rPr lang="en-US" altLang="zh-CN" sz="1400" b="0">
                          <a:solidFill>
                            <a:schemeClr val="tx1"/>
                          </a:solidFill>
                          <a:latin typeface="黑体" panose="02010609060101010101" charset="-122"/>
                          <a:ea typeface="黑体" panose="02010609060101010101" charset="-122"/>
                          <a:cs typeface="黑体" panose="02010609060101010101" charset="-122"/>
                        </a:rPr>
                        <a:t>2025</a:t>
                      </a:r>
                      <a:endParaRPr lang="en-US" altLang="zh-CN" sz="1400" b="0">
                        <a:solidFill>
                          <a:schemeClr val="tx1"/>
                        </a:solidFill>
                        <a:latin typeface="黑体" panose="02010609060101010101" charset="-122"/>
                        <a:ea typeface="黑体" panose="02010609060101010101" charset="-122"/>
                        <a:cs typeface="黑体" panose="02010609060101010101" charset="-122"/>
                      </a:endParaRPr>
                    </a:p>
                  </a:txBody>
                  <a:tcPr marL="254000" marR="254000" marT="25400" marB="25400" anchor="ctr"/>
                </a:tc>
                <a:tc>
                  <a:txBody>
                    <a:bodyPr/>
                    <a:p>
                      <a:pPr algn="ctr">
                        <a:lnSpc>
                          <a:spcPct val="120000"/>
                        </a:lnSpc>
                        <a:buNone/>
                      </a:pPr>
                      <a:r>
                        <a:rPr lang="zh-CN" sz="1400" b="0" kern="0" dirty="0">
                          <a:solidFill>
                            <a:schemeClr val="tx1">
                              <a:alpha val="100000"/>
                            </a:schemeClr>
                          </a:solidFill>
                          <a:latin typeface="黑体" panose="02010609060101010101" charset="-122"/>
                          <a:ea typeface="黑体" panose="02010609060101010101" charset="-122"/>
                          <a:cs typeface="微软雅黑" panose="020B0503020204020204" charset="-122"/>
                          <a:sym typeface="+mn-ea"/>
                        </a:rPr>
                        <a:t>国家卫生健康委妇幼健康中心</a:t>
                      </a:r>
                      <a:endParaRPr lang="zh-CN" altLang="en-US" sz="1400" b="0" kern="0" dirty="0">
                        <a:solidFill>
                          <a:schemeClr val="tx1">
                            <a:alpha val="100000"/>
                          </a:schemeClr>
                        </a:solidFill>
                        <a:latin typeface="黑体" panose="02010609060101010101" charset="-122"/>
                        <a:ea typeface="黑体" panose="02010609060101010101" charset="-122"/>
                        <a:cs typeface="微软雅黑" panose="020B0503020204020204" charset="-122"/>
                        <a:sym typeface="+mn-ea"/>
                      </a:endParaRPr>
                    </a:p>
                  </a:txBody>
                  <a:tcPr marL="254000" marR="254000" marT="25400" marB="25400" anchor="ctr"/>
                </a:tc>
                <a:tc>
                  <a:txBody>
                    <a:bodyPr/>
                    <a:p>
                      <a:pPr algn="l">
                        <a:lnSpc>
                          <a:spcPct val="120000"/>
                        </a:lnSpc>
                        <a:buNone/>
                      </a:pPr>
                      <a:r>
                        <a:rPr lang="zh-CN" altLang="en-US" sz="1400">
                          <a:solidFill>
                            <a:srgbClr val="FF0000"/>
                          </a:solidFill>
                          <a:latin typeface="黑体" panose="02010609060101010101" charset="-122"/>
                          <a:ea typeface="黑体" panose="02010609060101010101" charset="-122"/>
                          <a:cs typeface="黑体" panose="02010609060101010101" charset="-122"/>
                          <a:sym typeface="+mn-ea"/>
                        </a:rPr>
                        <a:t>急性细菌性咽炎、扁桃体炎，青霉素过敏（非严重过敏）替代药物为头孢地尼</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，口服，用量9~18mg/（kg·d），q12h，疗程10d，最大日剂量600mg；</a:t>
                      </a:r>
                      <a:r>
                        <a:rPr lang="zh-CN" altLang="en-US" sz="1400">
                          <a:solidFill>
                            <a:srgbClr val="FF0000"/>
                          </a:solidFill>
                          <a:latin typeface="黑体" panose="02010609060101010101" charset="-122"/>
                          <a:ea typeface="黑体" panose="02010609060101010101" charset="-122"/>
                          <a:cs typeface="黑体" panose="02010609060101010101" charset="-122"/>
                          <a:sym typeface="+mn-ea"/>
                        </a:rPr>
                        <a:t>4月龄至≤5岁细菌性肺炎，可选择头孢地尼，怀疑早期金黄色葡萄球菌应优先考虑</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a:t>
                      </a:r>
                      <a:endParaRPr lang="zh-CN" altLang="en-US" sz="1400" b="0">
                        <a:solidFill>
                          <a:schemeClr val="tx1"/>
                        </a:solidFill>
                        <a:latin typeface="黑体" panose="02010609060101010101" charset="-122"/>
                        <a:ea typeface="黑体" panose="02010609060101010101" charset="-122"/>
                        <a:cs typeface="黑体" panose="02010609060101010101" charset="-122"/>
                      </a:endParaRPr>
                    </a:p>
                  </a:txBody>
                  <a:tcPr marL="254000" marR="254000" marT="25400" marB="25400" anchor="ctr"/>
                </a:tc>
              </a:tr>
              <a:tr h="770890">
                <a:tc>
                  <a:txBody>
                    <a:bodyPr/>
                    <a:p>
                      <a:pPr algn="ctr">
                        <a:lnSpc>
                          <a:spcPct val="120000"/>
                        </a:lnSpc>
                        <a:buNone/>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《儿童社区获得性肺炎管理指南（2024修订）》</a:t>
                      </a:r>
                      <a:endParaRPr lang="zh-CN" altLang="en-US" sz="1400" b="0">
                        <a:solidFill>
                          <a:schemeClr val="tx1"/>
                        </a:solidFill>
                        <a:latin typeface="黑体" panose="02010609060101010101" charset="-122"/>
                        <a:ea typeface="黑体" panose="02010609060101010101" charset="-122"/>
                        <a:cs typeface="黑体" panose="02010609060101010101" charset="-122"/>
                        <a:sym typeface="+mn-ea"/>
                      </a:endParaRPr>
                    </a:p>
                  </a:txBody>
                  <a:tcPr marL="254000" marR="254000" marT="25400" marB="25400" anchor="ctr"/>
                </a:tc>
                <a:tc>
                  <a:txBody>
                    <a:bodyPr/>
                    <a:p>
                      <a:pPr algn="ctr">
                        <a:lnSpc>
                          <a:spcPct val="120000"/>
                        </a:lnSpc>
                        <a:buNone/>
                      </a:pPr>
                      <a:r>
                        <a:rPr lang="zh-CN" altLang="en-US" sz="1400">
                          <a:solidFill>
                            <a:schemeClr val="tx1"/>
                          </a:solidFill>
                          <a:latin typeface="黑体" panose="02010609060101010101" charset="-122"/>
                          <a:ea typeface="黑体" panose="02010609060101010101" charset="-122"/>
                          <a:sym typeface="+mn-ea"/>
                        </a:rPr>
                        <a:t>中华医学会儿科学分会呼吸学组</a:t>
                      </a:r>
                      <a:endParaRPr lang="zh-CN" altLang="en-US" sz="1400" b="0">
                        <a:solidFill>
                          <a:schemeClr val="tx1"/>
                        </a:solidFill>
                        <a:latin typeface="黑体" panose="02010609060101010101" charset="-122"/>
                        <a:ea typeface="黑体" panose="02010609060101010101" charset="-122"/>
                        <a:sym typeface="+mn-ea"/>
                      </a:endParaRPr>
                    </a:p>
                  </a:txBody>
                  <a:tcPr marL="254000" marR="254000" marT="25400" marB="25400" anchor="ctr"/>
                </a:tc>
                <a:tc>
                  <a:txBody>
                    <a:bodyPr/>
                    <a:p>
                      <a:pPr algn="l">
                        <a:lnSpc>
                          <a:spcPct val="120000"/>
                        </a:lnSpc>
                        <a:buNone/>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4月龄至≤5岁轻症肺炎，可选择头孢地尼，</a:t>
                      </a:r>
                      <a:r>
                        <a:rPr lang="zh-CN" altLang="en-US" sz="1400">
                          <a:solidFill>
                            <a:srgbClr val="FF0000"/>
                          </a:solidFill>
                          <a:latin typeface="黑体" panose="02010609060101010101" charset="-122"/>
                          <a:ea typeface="黑体" panose="02010609060101010101" charset="-122"/>
                          <a:cs typeface="黑体" panose="02010609060101010101" charset="-122"/>
                          <a:sym typeface="+mn-ea"/>
                        </a:rPr>
                        <a:t>怀疑早期金黄色葡萄球菌肺炎，应优先考虑口服头孢地尼</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a:t>
                      </a:r>
                      <a:endParaRPr lang="zh-CN" altLang="en-US" sz="1400" b="0">
                        <a:solidFill>
                          <a:schemeClr val="tx1"/>
                        </a:solidFill>
                        <a:latin typeface="黑体" panose="02010609060101010101" charset="-122"/>
                        <a:ea typeface="黑体" panose="02010609060101010101" charset="-122"/>
                        <a:cs typeface="黑体" panose="02010609060101010101" charset="-122"/>
                      </a:endParaRPr>
                    </a:p>
                  </a:txBody>
                  <a:tcPr marL="254000" marR="254000" marT="25400" marB="25400" anchor="ctr"/>
                </a:tc>
              </a:tr>
              <a:tr h="1007110">
                <a:tc>
                  <a:txBody>
                    <a:bodyPr/>
                    <a:p>
                      <a:pPr algn="ctr">
                        <a:lnSpc>
                          <a:spcPct val="120000"/>
                        </a:lnSpc>
                        <a:buNone/>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《国家抗微生物治疗指南》（第3版）</a:t>
                      </a:r>
                      <a:r>
                        <a:rPr lang="en-US" altLang="zh-CN" sz="1400">
                          <a:solidFill>
                            <a:schemeClr val="tx1"/>
                          </a:solidFill>
                          <a:latin typeface="黑体" panose="02010609060101010101" charset="-122"/>
                          <a:ea typeface="黑体" panose="02010609060101010101" charset="-122"/>
                          <a:cs typeface="黑体" panose="02010609060101010101" charset="-122"/>
                          <a:sym typeface="+mn-ea"/>
                        </a:rPr>
                        <a:t>2023</a:t>
                      </a:r>
                      <a:endParaRPr lang="zh-CN" altLang="en-US" sz="1400" b="0">
                        <a:solidFill>
                          <a:schemeClr val="tx1"/>
                        </a:solidFill>
                        <a:latin typeface="黑体" panose="02010609060101010101" charset="-122"/>
                        <a:ea typeface="黑体" panose="02010609060101010101" charset="-122"/>
                        <a:cs typeface="黑体" panose="02010609060101010101" charset="-122"/>
                      </a:endParaRPr>
                    </a:p>
                  </a:txBody>
                  <a:tcPr marL="254000" marR="254000" marT="25400" marB="25400" anchor="ctr"/>
                </a:tc>
                <a:tc>
                  <a:txBody>
                    <a:bodyPr/>
                    <a:p>
                      <a:pPr algn="ctr">
                        <a:lnSpc>
                          <a:spcPct val="120000"/>
                        </a:lnSpc>
                        <a:buNone/>
                      </a:pPr>
                      <a:r>
                        <a:rPr lang="zh-CN" sz="1400" kern="0" dirty="0">
                          <a:solidFill>
                            <a:schemeClr val="tx1">
                              <a:alpha val="100000"/>
                            </a:schemeClr>
                          </a:solidFill>
                          <a:latin typeface="黑体" panose="02010609060101010101" charset="-122"/>
                          <a:ea typeface="黑体" panose="02010609060101010101" charset="-122"/>
                          <a:cs typeface="微软雅黑" panose="020B0503020204020204" charset="-122"/>
                          <a:sym typeface="+mn-ea"/>
                        </a:rPr>
                        <a:t>国家卫生健康委合理用药专家委员会</a:t>
                      </a:r>
                      <a:endParaRPr lang="zh-CN" altLang="zh-CN" sz="1400" b="0" kern="0" dirty="0">
                        <a:solidFill>
                          <a:schemeClr val="tx1">
                            <a:alpha val="100000"/>
                          </a:schemeClr>
                        </a:solidFill>
                        <a:latin typeface="黑体" panose="02010609060101010101" charset="-122"/>
                        <a:ea typeface="黑体" panose="02010609060101010101" charset="-122"/>
                        <a:cs typeface="微软雅黑" panose="020B0503020204020204" charset="-122"/>
                        <a:sym typeface="+mn-ea"/>
                      </a:endParaRPr>
                    </a:p>
                  </a:txBody>
                  <a:tcPr marL="254000" marR="254000" marT="25400" marB="25400" anchor="ctr"/>
                </a:tc>
                <a:tc>
                  <a:txBody>
                    <a:bodyPr/>
                    <a:p>
                      <a:pPr algn="l">
                        <a:lnSpc>
                          <a:spcPct val="120000"/>
                        </a:lnSpc>
                        <a:buNone/>
                      </a:pPr>
                      <a:r>
                        <a:rPr lang="zh-CN" altLang="en-US" sz="1400" b="0">
                          <a:solidFill>
                            <a:schemeClr val="tx1"/>
                          </a:solidFill>
                          <a:latin typeface="黑体" panose="02010609060101010101" charset="-122"/>
                          <a:ea typeface="黑体" panose="02010609060101010101" charset="-122"/>
                          <a:cs typeface="黑体" panose="02010609060101010101" charset="-122"/>
                        </a:rPr>
                        <a:t>头孢地尼主要用于</a:t>
                      </a:r>
                      <a:r>
                        <a:rPr lang="zh-CN" altLang="en-US" sz="1400" b="1">
                          <a:solidFill>
                            <a:srgbClr val="FF0000"/>
                          </a:solidFill>
                          <a:latin typeface="黑体" panose="02010609060101010101" charset="-122"/>
                          <a:ea typeface="黑体" panose="02010609060101010101" charset="-122"/>
                          <a:cs typeface="黑体" panose="02010609060101010101" charset="-122"/>
                        </a:rPr>
                        <a:t>鼻炎、鼻窦炎、社区获得性肺炎等轻症至中度细菌感染</a:t>
                      </a:r>
                      <a:r>
                        <a:rPr lang="zh-CN" altLang="en-US" sz="1400" b="0">
                          <a:solidFill>
                            <a:schemeClr val="tx1"/>
                          </a:solidFill>
                          <a:latin typeface="黑体" panose="02010609060101010101" charset="-122"/>
                          <a:ea typeface="黑体" panose="02010609060101010101" charset="-122"/>
                          <a:cs typeface="黑体" panose="02010609060101010101" charset="-122"/>
                        </a:rPr>
                        <a:t>，常用剂量 8</a:t>
                      </a:r>
                      <a:r>
                        <a:rPr lang="en-US" altLang="zh-CN" sz="1400" b="0">
                          <a:solidFill>
                            <a:schemeClr val="tx1"/>
                          </a:solidFill>
                          <a:latin typeface="黑体" panose="02010609060101010101" charset="-122"/>
                          <a:ea typeface="黑体" panose="02010609060101010101" charset="-122"/>
                          <a:cs typeface="黑体" panose="02010609060101010101" charset="-122"/>
                        </a:rPr>
                        <a:t>mg/kg、</a:t>
                      </a:r>
                      <a:r>
                        <a:rPr lang="zh-CN" altLang="en-US" sz="1400" b="0">
                          <a:solidFill>
                            <a:schemeClr val="tx1"/>
                          </a:solidFill>
                          <a:latin typeface="黑体" panose="02010609060101010101" charset="-122"/>
                          <a:ea typeface="黑体" panose="02010609060101010101" charset="-122"/>
                          <a:cs typeface="黑体" panose="02010609060101010101" charset="-122"/>
                        </a:rPr>
                        <a:t>每 12 小时口服一次，疗程约 10 天，对肺炎链球菌、流感嗜血杆菌等敏感，也可作为青霉素过敏患儿的替代用药</a:t>
                      </a:r>
                      <a:endParaRPr lang="zh-CN" altLang="en-US" sz="1400" b="0">
                        <a:solidFill>
                          <a:schemeClr val="tx1"/>
                        </a:solidFill>
                        <a:latin typeface="黑体" panose="02010609060101010101" charset="-122"/>
                        <a:ea typeface="黑体" panose="02010609060101010101" charset="-122"/>
                        <a:cs typeface="黑体" panose="02010609060101010101" charset="-122"/>
                      </a:endParaRPr>
                    </a:p>
                  </a:txBody>
                  <a:tcPr marL="254000" marR="254000" marT="25400" marB="25400" anchor="ctr"/>
                </a:tc>
              </a:tr>
              <a:tr h="961390">
                <a:tc>
                  <a:txBody>
                    <a:bodyPr/>
                    <a:p>
                      <a:pPr algn="ctr">
                        <a:lnSpc>
                          <a:spcPct val="120000"/>
                        </a:lnSpc>
                        <a:buNone/>
                      </a:pPr>
                      <a:r>
                        <a:rPr lang="zh-CN" altLang="en-US" sz="1400" b="0">
                          <a:solidFill>
                            <a:schemeClr val="tx1"/>
                          </a:solidFill>
                          <a:latin typeface="黑体" panose="02010609060101010101" charset="-122"/>
                          <a:ea typeface="黑体" panose="02010609060101010101" charset="-122"/>
                          <a:cs typeface="黑体" panose="02010609060101010101" charset="-122"/>
                        </a:rPr>
                        <a:t>《儿童急性中耳炎 (</a:t>
                      </a:r>
                      <a:r>
                        <a:rPr lang="en-US" altLang="zh-CN" sz="1400" b="0">
                          <a:solidFill>
                            <a:schemeClr val="tx1"/>
                          </a:solidFill>
                          <a:latin typeface="黑体" panose="02010609060101010101" charset="-122"/>
                          <a:ea typeface="黑体" panose="02010609060101010101" charset="-122"/>
                          <a:cs typeface="黑体" panose="02010609060101010101" charset="-122"/>
                        </a:rPr>
                        <a:t>AOM) </a:t>
                      </a:r>
                      <a:r>
                        <a:rPr lang="zh-CN" altLang="en-US" sz="1400" b="0">
                          <a:solidFill>
                            <a:schemeClr val="tx1"/>
                          </a:solidFill>
                          <a:latin typeface="黑体" panose="02010609060101010101" charset="-122"/>
                          <a:ea typeface="黑体" panose="02010609060101010101" charset="-122"/>
                          <a:cs typeface="黑体" panose="02010609060101010101" charset="-122"/>
                        </a:rPr>
                        <a:t>诊疗指南（</a:t>
                      </a:r>
                      <a:r>
                        <a:rPr lang="en-US" altLang="zh-CN" sz="1400" b="0">
                          <a:solidFill>
                            <a:schemeClr val="tx1"/>
                          </a:solidFill>
                          <a:latin typeface="黑体" panose="02010609060101010101" charset="-122"/>
                          <a:ea typeface="黑体" panose="02010609060101010101" charset="-122"/>
                          <a:cs typeface="黑体" panose="02010609060101010101" charset="-122"/>
                        </a:rPr>
                        <a:t>2013</a:t>
                      </a:r>
                      <a:r>
                        <a:rPr lang="zh-CN" altLang="en-US" sz="1400" b="0">
                          <a:solidFill>
                            <a:schemeClr val="tx1"/>
                          </a:solidFill>
                          <a:latin typeface="黑体" panose="02010609060101010101" charset="-122"/>
                          <a:ea typeface="黑体" panose="02010609060101010101" charset="-122"/>
                          <a:cs typeface="黑体" panose="02010609060101010101" charset="-122"/>
                        </a:rPr>
                        <a:t>）》</a:t>
                      </a:r>
                      <a:endParaRPr lang="zh-CN" altLang="en-US" sz="1400" b="0">
                        <a:solidFill>
                          <a:schemeClr val="tx1"/>
                        </a:solidFill>
                        <a:latin typeface="黑体" panose="02010609060101010101" charset="-122"/>
                        <a:ea typeface="黑体" panose="02010609060101010101" charset="-122"/>
                        <a:cs typeface="黑体" panose="02010609060101010101" charset="-122"/>
                      </a:endParaRPr>
                    </a:p>
                  </a:txBody>
                  <a:tcPr marL="254000" marR="254000" marT="25400" marB="25400" anchor="ctr"/>
                </a:tc>
                <a:tc>
                  <a:txBody>
                    <a:bodyPr/>
                    <a:p>
                      <a:pPr algn="ctr">
                        <a:lnSpc>
                          <a:spcPct val="120000"/>
                        </a:lnSpc>
                        <a:buNone/>
                      </a:pPr>
                      <a:r>
                        <a:rPr lang="zh-CN" altLang="en-US" sz="1400" b="0" kern="0" dirty="0">
                          <a:solidFill>
                            <a:schemeClr val="tx1">
                              <a:alpha val="100000"/>
                            </a:schemeClr>
                          </a:solidFill>
                          <a:latin typeface="黑体" panose="02010609060101010101" charset="-122"/>
                          <a:ea typeface="黑体" panose="02010609060101010101" charset="-122"/>
                          <a:cs typeface="微软雅黑" panose="020B0503020204020204" charset="-122"/>
                          <a:sym typeface="+mn-ea"/>
                        </a:rPr>
                        <a:t>美国儿科学会</a:t>
                      </a:r>
                      <a:endParaRPr lang="zh-CN" altLang="en-US" sz="1400" b="0" kern="0" dirty="0">
                        <a:solidFill>
                          <a:schemeClr val="tx1">
                            <a:alpha val="100000"/>
                          </a:schemeClr>
                        </a:solidFill>
                        <a:latin typeface="黑体" panose="02010609060101010101" charset="-122"/>
                        <a:ea typeface="黑体" panose="02010609060101010101" charset="-122"/>
                        <a:cs typeface="微软雅黑" panose="020B0503020204020204" charset="-122"/>
                        <a:sym typeface="+mn-ea"/>
                      </a:endParaRPr>
                    </a:p>
                  </a:txBody>
                  <a:tcPr marL="254000" marR="254000" marT="25400" marB="25400" anchor="ctr"/>
                </a:tc>
                <a:tc>
                  <a:txBody>
                    <a:bodyPr/>
                    <a:p>
                      <a:pPr algn="l">
                        <a:lnSpc>
                          <a:spcPct val="120000"/>
                        </a:lnSpc>
                        <a:buNone/>
                      </a:pPr>
                      <a:r>
                        <a:rPr lang="zh-CN" altLang="en-US" sz="1400">
                          <a:solidFill>
                            <a:srgbClr val="FF0000"/>
                          </a:solidFill>
                          <a:latin typeface="黑体" panose="02010609060101010101" charset="-122"/>
                          <a:ea typeface="黑体" panose="02010609060101010101" charset="-122"/>
                          <a:cs typeface="黑体" panose="02010609060101010101" charset="-122"/>
                          <a:sym typeface="+mn-ea"/>
                        </a:rPr>
                        <a:t>头孢地尼为儿童急性中耳炎青霉素过敏者的初始替代用药</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，用量 14</a:t>
                      </a:r>
                      <a:r>
                        <a:rPr lang="en-US" altLang="zh-CN" sz="1400">
                          <a:solidFill>
                            <a:schemeClr val="tx1"/>
                          </a:solidFill>
                          <a:latin typeface="黑体" panose="02010609060101010101" charset="-122"/>
                          <a:ea typeface="黑体" panose="02010609060101010101" charset="-122"/>
                          <a:cs typeface="黑体" panose="02010609060101010101" charset="-122"/>
                          <a:sym typeface="+mn-ea"/>
                        </a:rPr>
                        <a:t>mg/kg，</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每日 1 次或分 2 次口服。其对流感嗜血杆菌效果较好，对肺炎链球菌效力弱于阿莫西林。用药 48~72 小时无效需重新调整方案，</a:t>
                      </a:r>
                      <a:r>
                        <a:rPr lang="zh-CN" altLang="en-US" sz="1400">
                          <a:solidFill>
                            <a:srgbClr val="FF0000"/>
                          </a:solidFill>
                          <a:latin typeface="黑体" panose="02010609060101010101" charset="-122"/>
                          <a:ea typeface="黑体" panose="02010609060101010101" charset="-122"/>
                          <a:cs typeface="黑体" panose="02010609060101010101" charset="-122"/>
                          <a:sym typeface="+mn-ea"/>
                        </a:rPr>
                        <a:t>疗程依年龄及病情为 5~10 天</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a:t>
                      </a:r>
                      <a:endParaRPr lang="zh-CN" altLang="en-US" sz="1400" b="0">
                        <a:solidFill>
                          <a:schemeClr val="tx1"/>
                        </a:solidFill>
                        <a:latin typeface="黑体" panose="02010609060101010101" charset="-122"/>
                        <a:ea typeface="黑体" panose="02010609060101010101" charset="-122"/>
                        <a:cs typeface="黑体" panose="02010609060101010101" charset="-122"/>
                      </a:endParaRPr>
                    </a:p>
                  </a:txBody>
                  <a:tcPr marL="254000" marR="254000" marT="25400" marB="25400" anchor="ctr"/>
                </a:tc>
              </a:tr>
            </a:tbl>
          </a:graphicData>
        </a:graphic>
      </p:graphicFrame>
      <p:sp>
        <p:nvSpPr>
          <p:cNvPr id="3" name="文本框 2"/>
          <p:cNvSpPr txBox="1"/>
          <p:nvPr/>
        </p:nvSpPr>
        <p:spPr>
          <a:xfrm>
            <a:off x="3963035" y="6058535"/>
            <a:ext cx="6795135" cy="398780"/>
          </a:xfrm>
          <a:prstGeom prst="rect">
            <a:avLst/>
          </a:prstGeom>
          <a:noFill/>
        </p:spPr>
        <p:txBody>
          <a:bodyPr wrap="square" rtlCol="0">
            <a:spAutoFit/>
          </a:bodyPr>
          <a:p>
            <a:r>
              <a:rPr lang="zh-CN" altLang="en-US" sz="2000" b="1">
                <a:latin typeface="黑体" panose="02010609060101010101" charset="-122"/>
                <a:ea typeface="黑体" panose="02010609060101010101" charset="-122"/>
              </a:rPr>
              <a:t>头孢卡品酯无临床指南推荐</a:t>
            </a:r>
            <a:endParaRPr lang="zh-CN" altLang="en-US" sz="2000" b="1">
              <a:latin typeface="黑体" panose="02010609060101010101" charset="-122"/>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80"/>
          <p:cNvGrpSpPr/>
          <p:nvPr/>
        </p:nvGrpSpPr>
        <p:grpSpPr>
          <a:xfrm rot="21600000">
            <a:off x="0" y="0"/>
            <a:ext cx="3274159" cy="1465645"/>
            <a:chOff x="0" y="0"/>
            <a:chExt cx="3274159" cy="1465645"/>
          </a:xfrm>
        </p:grpSpPr>
        <p:pic>
          <p:nvPicPr>
            <p:cNvPr id="460" name="picture 460"/>
            <p:cNvPicPr>
              <a:picLocks noChangeAspect="1"/>
            </p:cNvPicPr>
            <p:nvPr/>
          </p:nvPicPr>
          <p:blipFill>
            <a:blip r:embed="rId1"/>
            <a:stretch>
              <a:fillRect/>
            </a:stretch>
          </p:blipFill>
          <p:spPr>
            <a:xfrm rot="21600000">
              <a:off x="0" y="0"/>
              <a:ext cx="3274159" cy="1465645"/>
            </a:xfrm>
            <a:prstGeom prst="rect">
              <a:avLst/>
            </a:prstGeom>
          </p:spPr>
        </p:pic>
        <p:sp>
          <p:nvSpPr>
            <p:cNvPr id="462" name="textbox 462"/>
            <p:cNvSpPr/>
            <p:nvPr/>
          </p:nvSpPr>
          <p:spPr>
            <a:xfrm>
              <a:off x="-12700" y="-12700"/>
              <a:ext cx="3300095" cy="1491614"/>
            </a:xfrm>
            <a:prstGeom prst="rect">
              <a:avLst/>
            </a:prstGeom>
            <a:noFill/>
            <a:ln w="0" cap="flat">
              <a:noFill/>
              <a:prstDash val="solid"/>
              <a:miter lim="0"/>
            </a:ln>
          </p:spPr>
          <p:txBody>
            <a:bodyPr vert="horz" wrap="square" lIns="0" tIns="0" rIns="0" bIns="0"/>
            <a:lstStyle/>
            <a:p>
              <a:pPr algn="l" rtl="0" eaLnBrk="0">
                <a:lnSpc>
                  <a:spcPct val="128000"/>
                </a:lnSpc>
              </a:pPr>
              <a:endParaRPr sz="1000" dirty="0">
                <a:latin typeface="黑体" panose="02010609060101010101" charset="-122"/>
                <a:ea typeface="黑体" panose="02010609060101010101" charset="-122"/>
                <a:cs typeface="黑体" panose="02010609060101010101" charset="-122"/>
              </a:endParaRPr>
            </a:p>
            <a:p>
              <a:pPr algn="l" rtl="0" eaLnBrk="0">
                <a:lnSpc>
                  <a:spcPct val="8000"/>
                </a:lnSpc>
              </a:pPr>
              <a:endParaRPr sz="100" dirty="0">
                <a:latin typeface="黑体" panose="02010609060101010101" charset="-122"/>
                <a:ea typeface="黑体" panose="02010609060101010101" charset="-122"/>
                <a:cs typeface="黑体" panose="02010609060101010101" charset="-122"/>
              </a:endParaRPr>
            </a:p>
            <a:p>
              <a:pPr marL="308610" algn="l" rtl="0" eaLnBrk="0">
                <a:lnSpc>
                  <a:spcPct val="89000"/>
                </a:lnSpc>
              </a:pPr>
              <a:r>
                <a:rPr sz="1400" b="1" kern="0" spc="-10" dirty="0">
                  <a:solidFill>
                    <a:srgbClr val="FFFFFF">
                      <a:alpha val="100000"/>
                    </a:srgbClr>
                  </a:solidFill>
                  <a:latin typeface="黑体" panose="02010609060101010101" charset="-122"/>
                  <a:ea typeface="黑体" panose="02010609060101010101" charset="-122"/>
                  <a:cs typeface="黑体" panose="02010609060101010101" charset="-122"/>
                </a:rPr>
                <a:t>创新性</a:t>
              </a:r>
              <a:endParaRPr sz="1400" dirty="0">
                <a:latin typeface="黑体" panose="02010609060101010101" charset="-122"/>
                <a:ea typeface="黑体" panose="02010609060101010101" charset="-122"/>
                <a:cs typeface="黑体" panose="02010609060101010101" charset="-122"/>
              </a:endParaRPr>
            </a:p>
            <a:p>
              <a:pPr marL="464820" algn="l" rtl="0" eaLnBrk="0">
                <a:lnSpc>
                  <a:spcPts val="1955"/>
                </a:lnSpc>
              </a:pPr>
              <a:r>
                <a:rPr sz="1400" b="1" kern="0" spc="-40" dirty="0">
                  <a:solidFill>
                    <a:srgbClr val="FFFFFF">
                      <a:alpha val="100000"/>
                    </a:srgbClr>
                  </a:solidFill>
                  <a:latin typeface="黑体" panose="02010609060101010101" charset="-122"/>
                  <a:ea typeface="黑体" panose="02010609060101010101" charset="-122"/>
                  <a:cs typeface="黑体" panose="02010609060101010101" charset="-122"/>
                </a:rPr>
                <a:t>1/</a:t>
              </a:r>
              <a:r>
                <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rPr>
                <a:t>2</a:t>
              </a:r>
              <a:endParaRPr lang="en-US" sz="1400" b="1" kern="0" spc="-40" dirty="0">
                <a:solidFill>
                  <a:srgbClr val="FFFFFF">
                    <a:alpha val="100000"/>
                  </a:srgbClr>
                </a:solidFill>
                <a:latin typeface="黑体" panose="02010609060101010101" charset="-122"/>
                <a:ea typeface="黑体" panose="02010609060101010101" charset="-122"/>
                <a:cs typeface="黑体" panose="02010609060101010101" charset="-122"/>
              </a:endParaRPr>
            </a:p>
          </p:txBody>
        </p:sp>
      </p:grpSp>
      <p:sp>
        <p:nvSpPr>
          <p:cNvPr id="464" name="textbox 464"/>
          <p:cNvSpPr/>
          <p:nvPr/>
        </p:nvSpPr>
        <p:spPr>
          <a:xfrm>
            <a:off x="1017270" y="372110"/>
            <a:ext cx="9979660" cy="716915"/>
          </a:xfrm>
          <a:prstGeom prst="rect">
            <a:avLst/>
          </a:prstGeom>
          <a:noFill/>
          <a:ln w="0" cap="flat">
            <a:noFill/>
            <a:prstDash val="solid"/>
            <a:miter lim="0"/>
          </a:ln>
        </p:spPr>
        <p:txBody>
          <a:bodyPr vert="horz" wrap="square" lIns="0" tIns="0" rIns="0" bIns="0"/>
          <a:lstStyle/>
          <a:p>
            <a:pPr algn="l" rtl="0" eaLnBrk="0">
              <a:lnSpc>
                <a:spcPct val="90000"/>
              </a:lnSpc>
            </a:pP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头孢地尼：广谱覆盖儿童社区感染核心病原体</a:t>
            </a:r>
            <a:r>
              <a:rPr lang="en-US" altLang="zh-CN"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a:t>
            </a:r>
            <a:r>
              <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rPr>
              <a:t>生物利用度明确</a:t>
            </a:r>
            <a:endParaRPr lang="zh-CN" altLang="en-US" sz="2400" b="1" kern="0" spc="-10" dirty="0">
              <a:solidFill>
                <a:srgbClr val="005096">
                  <a:alpha val="100000"/>
                </a:srgbClr>
              </a:solidFill>
              <a:latin typeface="黑体" panose="02010609060101010101" charset="-122"/>
              <a:ea typeface="黑体" panose="02010609060101010101" charset="-122"/>
              <a:cs typeface="微软雅黑" panose="020B0503020204020204" charset="-122"/>
            </a:endParaRPr>
          </a:p>
        </p:txBody>
      </p:sp>
      <p:graphicFrame>
        <p:nvGraphicFramePr>
          <p:cNvPr id="3" name="表格 2"/>
          <p:cNvGraphicFramePr/>
          <p:nvPr>
            <p:custDataLst>
              <p:tags r:id="rId2"/>
            </p:custDataLst>
          </p:nvPr>
        </p:nvGraphicFramePr>
        <p:xfrm>
          <a:off x="308610" y="2638425"/>
          <a:ext cx="6435090" cy="2226310"/>
        </p:xfrm>
        <a:graphic>
          <a:graphicData uri="http://schemas.openxmlformats.org/drawingml/2006/table">
            <a:tbl>
              <a:tblPr firstCol="1" bandCol="1">
                <a:tableStyleId>{15E7095C-41E7-4525-8BEF-8CE73474A1E5}</a:tableStyleId>
              </a:tblPr>
              <a:tblGrid>
                <a:gridCol w="1039495"/>
                <a:gridCol w="1282700"/>
                <a:gridCol w="4112895"/>
              </a:tblGrid>
              <a:tr h="467995">
                <a:tc>
                  <a:txBody>
                    <a:bodyPr/>
                    <a:p>
                      <a:pPr algn="l">
                        <a:lnSpc>
                          <a:spcPct val="100000"/>
                        </a:lnSpc>
                        <a:buClrTx/>
                        <a:buSzTx/>
                        <a:buFontTx/>
                      </a:pPr>
                      <a:r>
                        <a:rPr lang="zh-CN" altLang="en-US" sz="1600" i="0" dirty="0">
                          <a:solidFill>
                            <a:schemeClr val="bg1"/>
                          </a:solidFill>
                          <a:latin typeface="黑体" panose="02010609060101010101" charset="-122"/>
                          <a:ea typeface="黑体" panose="02010609060101010101" charset="-122"/>
                        </a:rPr>
                        <a:t>菌种分类</a:t>
                      </a:r>
                      <a:endParaRPr lang="zh-CN" altLang="en-US" sz="1600" i="0" dirty="0">
                        <a:solidFill>
                          <a:schemeClr val="bg1"/>
                        </a:solidFill>
                        <a:latin typeface="黑体" panose="02010609060101010101" charset="-122"/>
                        <a:ea typeface="黑体" panose="02010609060101010101" charset="-122"/>
                      </a:endParaRPr>
                    </a:p>
                  </a:txBody>
                  <a:tcPr marL="0" marR="101917" marT="63817" marB="63817" anchor="ctr" anchorCtr="0"/>
                </a:tc>
                <a:tc>
                  <a:txBody>
                    <a:bodyPr/>
                    <a:p>
                      <a:pPr algn="l">
                        <a:lnSpc>
                          <a:spcPct val="100000"/>
                        </a:lnSpc>
                        <a:buClrTx/>
                        <a:buSzTx/>
                        <a:buFontTx/>
                      </a:pPr>
                      <a:r>
                        <a:rPr lang="zh-CN" altLang="en-US" sz="1600" b="0" i="0" dirty="0">
                          <a:latin typeface="黑体" panose="02010609060101010101" charset="-122"/>
                          <a:ea typeface="黑体" panose="02010609060101010101" charset="-122"/>
                        </a:rPr>
                        <a:t>覆盖情况</a:t>
                      </a:r>
                      <a:endParaRPr lang="zh-CN" altLang="en-US" sz="1600" b="0" i="0" dirty="0">
                        <a:latin typeface="黑体" panose="02010609060101010101" charset="-122"/>
                        <a:ea typeface="黑体" panose="02010609060101010101" charset="-122"/>
                      </a:endParaRPr>
                    </a:p>
                  </a:txBody>
                  <a:tcPr marL="101917" marR="101917" marT="63817" marB="63817" anchor="ctr" anchorCtr="0"/>
                </a:tc>
                <a:tc>
                  <a:txBody>
                    <a:bodyPr/>
                    <a:p>
                      <a:pPr algn="l">
                        <a:lnSpc>
                          <a:spcPct val="100000"/>
                        </a:lnSpc>
                        <a:buClrTx/>
                        <a:buSzTx/>
                        <a:buFontTx/>
                      </a:pPr>
                      <a:r>
                        <a:rPr lang="zh-CN" altLang="en-US" sz="1600" b="0" i="0" dirty="0">
                          <a:latin typeface="黑体" panose="02010609060101010101" charset="-122"/>
                          <a:ea typeface="黑体" panose="02010609060101010101" charset="-122"/>
                        </a:rPr>
                        <a:t>关键菌种</a:t>
                      </a:r>
                      <a:endParaRPr lang="zh-CN" altLang="en-US" sz="1600" b="0" i="0" dirty="0">
                        <a:latin typeface="黑体" panose="02010609060101010101" charset="-122"/>
                        <a:ea typeface="黑体" panose="02010609060101010101" charset="-122"/>
                      </a:endParaRPr>
                    </a:p>
                  </a:txBody>
                  <a:tcPr marL="101917" marR="101917" marT="63817" marB="63817" anchor="ctr" anchorCtr="0"/>
                </a:tc>
              </a:tr>
              <a:tr h="700405">
                <a:tc>
                  <a:txBody>
                    <a:bodyPr/>
                    <a:p>
                      <a:pPr algn="l">
                        <a:lnSpc>
                          <a:spcPct val="100000"/>
                        </a:lnSpc>
                        <a:buClrTx/>
                        <a:buSzTx/>
                        <a:buFontTx/>
                      </a:pPr>
                      <a:r>
                        <a:rPr lang="zh-CN" altLang="en-US" sz="1600" i="0" dirty="0">
                          <a:solidFill>
                            <a:schemeClr val="bg1"/>
                          </a:solidFill>
                          <a:latin typeface="黑体" panose="02010609060101010101" charset="-122"/>
                          <a:ea typeface="黑体" panose="02010609060101010101" charset="-122"/>
                          <a:cs typeface="黑体" panose="02010609060101010101" charset="-122"/>
                        </a:rPr>
                        <a:t>G+菌</a:t>
                      </a:r>
                      <a:endParaRPr lang="zh-CN" altLang="en-US" sz="1600" i="0" dirty="0">
                        <a:solidFill>
                          <a:schemeClr val="bg1"/>
                        </a:solidFill>
                        <a:latin typeface="黑体" panose="02010609060101010101" charset="-122"/>
                        <a:ea typeface="黑体" panose="02010609060101010101" charset="-122"/>
                        <a:cs typeface="黑体" panose="02010609060101010101" charset="-122"/>
                      </a:endParaRPr>
                    </a:p>
                  </a:txBody>
                  <a:tcPr marL="0" marR="101917" marT="63817" marB="63817" anchor="ctr" anchorCtr="0"/>
                </a:tc>
                <a:tc>
                  <a:txBody>
                    <a:bodyPr/>
                    <a:p>
                      <a:pPr algn="l">
                        <a:lnSpc>
                          <a:spcPct val="100000"/>
                        </a:lnSpc>
                        <a:buClrTx/>
                        <a:buSzTx/>
                        <a:buFontTx/>
                      </a:pPr>
                      <a:r>
                        <a:rPr lang="zh-CN" altLang="en-US" sz="1600" b="0" i="0" dirty="0">
                          <a:latin typeface="黑体" panose="02010609060101010101" charset="-122"/>
                          <a:ea typeface="黑体" panose="02010609060101010101" charset="-122"/>
                          <a:cs typeface="黑体" panose="02010609060101010101" charset="-122"/>
                        </a:rPr>
                        <a:t>强效覆盖</a:t>
                      </a:r>
                      <a:endParaRPr lang="zh-CN" altLang="en-US" sz="1600" b="0" i="0" dirty="0">
                        <a:latin typeface="黑体" panose="02010609060101010101" charset="-122"/>
                        <a:ea typeface="黑体" panose="02010609060101010101" charset="-122"/>
                        <a:cs typeface="黑体" panose="02010609060101010101" charset="-122"/>
                      </a:endParaRPr>
                    </a:p>
                  </a:txBody>
                  <a:tcPr marL="101917" marR="101917" marT="63817" marB="63817" anchor="ctr" anchorCtr="0"/>
                </a:tc>
                <a:tc>
                  <a:txBody>
                    <a:bodyPr/>
                    <a:p>
                      <a:pPr algn="l">
                        <a:lnSpc>
                          <a:spcPct val="100000"/>
                        </a:lnSpc>
                        <a:buClrTx/>
                        <a:buSzTx/>
                        <a:buFontTx/>
                      </a:pPr>
                      <a:r>
                        <a:rPr lang="zh-CN" altLang="en-US" sz="1600" b="0" i="0" dirty="0">
                          <a:latin typeface="黑体" panose="02010609060101010101" charset="-122"/>
                          <a:ea typeface="黑体" panose="02010609060101010101" charset="-122"/>
                          <a:cs typeface="黑体" panose="02010609060101010101" charset="-122"/>
                        </a:rPr>
                        <a:t>金黄色葡萄球菌（MSSA）、肺炎链球菌（青霉素敏感）、化脓性链球菌、表皮葡萄球菌（MSSE）、无乳链球菌</a:t>
                      </a:r>
                      <a:endParaRPr lang="zh-CN" altLang="en-US" sz="1600" b="0" i="0" dirty="0">
                        <a:latin typeface="黑体" panose="02010609060101010101" charset="-122"/>
                        <a:ea typeface="黑体" panose="02010609060101010101" charset="-122"/>
                        <a:cs typeface="黑体" panose="02010609060101010101" charset="-122"/>
                      </a:endParaRPr>
                    </a:p>
                  </a:txBody>
                  <a:tcPr marL="101917" marR="0" marT="63817" marB="63817" anchor="ctr" anchorCtr="0"/>
                </a:tc>
              </a:tr>
              <a:tr h="899795">
                <a:tc>
                  <a:txBody>
                    <a:bodyPr/>
                    <a:p>
                      <a:pPr algn="l">
                        <a:lnSpc>
                          <a:spcPct val="100000"/>
                        </a:lnSpc>
                        <a:buClrTx/>
                        <a:buSzTx/>
                        <a:buFontTx/>
                      </a:pPr>
                      <a:r>
                        <a:rPr lang="zh-CN" altLang="en-US" sz="1600" i="0" dirty="0">
                          <a:solidFill>
                            <a:schemeClr val="bg1"/>
                          </a:solidFill>
                          <a:latin typeface="黑体" panose="02010609060101010101" charset="-122"/>
                          <a:ea typeface="黑体" panose="02010609060101010101" charset="-122"/>
                          <a:cs typeface="黑体" panose="02010609060101010101" charset="-122"/>
                        </a:rPr>
                        <a:t>G-菌</a:t>
                      </a:r>
                      <a:endParaRPr lang="zh-CN" altLang="en-US" sz="1600" i="0" dirty="0">
                        <a:solidFill>
                          <a:schemeClr val="bg1"/>
                        </a:solidFill>
                        <a:latin typeface="黑体" panose="02010609060101010101" charset="-122"/>
                        <a:ea typeface="黑体" panose="02010609060101010101" charset="-122"/>
                        <a:cs typeface="黑体" panose="02010609060101010101" charset="-122"/>
                      </a:endParaRPr>
                    </a:p>
                  </a:txBody>
                  <a:tcPr marL="0" marR="101917" marT="63817" marB="63817" anchor="ctr" anchorCtr="0"/>
                </a:tc>
                <a:tc>
                  <a:txBody>
                    <a:bodyPr/>
                    <a:p>
                      <a:pPr algn="l">
                        <a:lnSpc>
                          <a:spcPct val="100000"/>
                        </a:lnSpc>
                        <a:buClrTx/>
                        <a:buSzTx/>
                        <a:buFontTx/>
                      </a:pPr>
                      <a:r>
                        <a:rPr lang="zh-CN" altLang="en-US" sz="1600" b="0" i="0" dirty="0">
                          <a:latin typeface="黑体" panose="02010609060101010101" charset="-122"/>
                          <a:ea typeface="黑体" panose="02010609060101010101" charset="-122"/>
                        </a:rPr>
                        <a:t>广谱覆盖</a:t>
                      </a:r>
                      <a:endParaRPr lang="zh-CN" altLang="en-US" sz="1600" b="0" i="0" dirty="0">
                        <a:latin typeface="黑体" panose="02010609060101010101" charset="-122"/>
                        <a:ea typeface="黑体" panose="02010609060101010101" charset="-122"/>
                      </a:endParaRPr>
                    </a:p>
                  </a:txBody>
                  <a:tcPr marL="101917" marR="101917" marT="63817" marB="63817" anchor="ctr" anchorCtr="0"/>
                </a:tc>
                <a:tc>
                  <a:txBody>
                    <a:bodyPr/>
                    <a:p>
                      <a:pPr algn="l">
                        <a:lnSpc>
                          <a:spcPct val="100000"/>
                        </a:lnSpc>
                        <a:buClrTx/>
                        <a:buSzTx/>
                        <a:buFontTx/>
                      </a:pPr>
                      <a:r>
                        <a:rPr lang="zh-CN" altLang="en-US" sz="1600" b="0" i="0" dirty="0">
                          <a:latin typeface="黑体" panose="02010609060101010101" charset="-122"/>
                          <a:ea typeface="黑体" panose="02010609060101010101" charset="-122"/>
                          <a:cs typeface="黑体" panose="02010609060101010101" charset="-122"/>
                        </a:rPr>
                        <a:t>流感嗜血杆菌（包括产β-内酰胺酶株）、卡他莫拉菌（包括产β-内酰胺酶株）、大肠埃希菌（部分）、肺炎克雷伯菌</a:t>
                      </a:r>
                      <a:endParaRPr lang="zh-CN" altLang="en-US" sz="1600" b="0" i="0" dirty="0">
                        <a:latin typeface="黑体" panose="02010609060101010101" charset="-122"/>
                        <a:ea typeface="黑体" panose="02010609060101010101" charset="-122"/>
                        <a:cs typeface="黑体" panose="02010609060101010101" charset="-122"/>
                      </a:endParaRPr>
                    </a:p>
                  </a:txBody>
                  <a:tcPr marL="101917" marR="0" marT="63817" marB="63817" anchor="ctr" anchorCtr="0"/>
                </a:tc>
              </a:tr>
            </a:tbl>
          </a:graphicData>
        </a:graphic>
      </p:graphicFrame>
      <p:sp>
        <p:nvSpPr>
          <p:cNvPr id="4" name="文本框 3"/>
          <p:cNvSpPr txBox="1"/>
          <p:nvPr/>
        </p:nvSpPr>
        <p:spPr>
          <a:xfrm>
            <a:off x="518160" y="1769110"/>
            <a:ext cx="6212840" cy="837565"/>
          </a:xfrm>
          <a:prstGeom prst="rect">
            <a:avLst/>
          </a:prstGeom>
          <a:noFill/>
        </p:spPr>
        <p:txBody>
          <a:bodyPr wrap="square" rtlCol="0">
            <a:spAutoFit/>
          </a:bodyPr>
          <a:p>
            <a:pPr>
              <a:lnSpc>
                <a:spcPct val="90000"/>
              </a:lnSpc>
            </a:pPr>
            <a:r>
              <a:rPr lang="en-US" altLang="zh-CN">
                <a:latin typeface="黑体" panose="02010609060101010101" charset="-122"/>
                <a:ea typeface="黑体" panose="02010609060101010101" charset="-122"/>
                <a:cs typeface="黑体" panose="02010609060101010101" charset="-122"/>
              </a:rPr>
              <a:t>    </a:t>
            </a:r>
            <a:r>
              <a:rPr lang="zh-CN" altLang="en-US">
                <a:latin typeface="黑体" panose="02010609060101010101" charset="-122"/>
                <a:ea typeface="黑体" panose="02010609060101010101" charset="-122"/>
                <a:cs typeface="黑体" panose="02010609060101010101" charset="-122"/>
              </a:rPr>
              <a:t>头孢地尼对大部分</a:t>
            </a:r>
            <a:r>
              <a:rPr lang="en-US" altLang="zh-CN">
                <a:latin typeface="黑体" panose="02010609060101010101" charset="-122"/>
                <a:ea typeface="黑体" panose="02010609060101010101" charset="-122"/>
                <a:cs typeface="黑体" panose="02010609060101010101" charset="-122"/>
              </a:rPr>
              <a:t>G+</a:t>
            </a:r>
            <a:r>
              <a:rPr lang="zh-CN" altLang="en-US">
                <a:latin typeface="黑体" panose="02010609060101010101" charset="-122"/>
                <a:ea typeface="黑体" panose="02010609060101010101" charset="-122"/>
                <a:cs typeface="黑体" panose="02010609060101010101" charset="-122"/>
              </a:rPr>
              <a:t>及</a:t>
            </a:r>
            <a:r>
              <a:rPr lang="en-US" altLang="zh-CN">
                <a:latin typeface="黑体" panose="02010609060101010101" charset="-122"/>
                <a:ea typeface="黑体" panose="02010609060101010101" charset="-122"/>
                <a:cs typeface="黑体" panose="02010609060101010101" charset="-122"/>
              </a:rPr>
              <a:t>G-</a:t>
            </a:r>
            <a:r>
              <a:rPr lang="zh-CN" altLang="en-US">
                <a:latin typeface="黑体" panose="02010609060101010101" charset="-122"/>
                <a:ea typeface="黑体" panose="02010609060101010101" charset="-122"/>
                <a:cs typeface="黑体" panose="02010609060101010101" charset="-122"/>
              </a:rPr>
              <a:t>菌具有较强的抗菌活性，对</a:t>
            </a:r>
            <a:r>
              <a:rPr lang="en-US" altLang="zh-CN">
                <a:latin typeface="黑体" panose="02010609060101010101" charset="-122"/>
                <a:ea typeface="黑体" panose="02010609060101010101" charset="-122"/>
                <a:cs typeface="黑体" panose="02010609060101010101" charset="-122"/>
              </a:rPr>
              <a:t>β-</a:t>
            </a:r>
            <a:r>
              <a:rPr lang="zh-CN" altLang="en-US">
                <a:latin typeface="黑体" panose="02010609060101010101" charset="-122"/>
                <a:ea typeface="黑体" panose="02010609060101010101" charset="-122"/>
                <a:cs typeface="黑体" panose="02010609060101010101" charset="-122"/>
              </a:rPr>
              <a:t>内酰胺酶高度稳定，抗菌谱广、抗菌活性高。</a:t>
            </a:r>
            <a:r>
              <a:rPr lang="en-US" altLang="zh-CN" baseline="30000">
                <a:latin typeface="黑体" panose="02010609060101010101" charset="-122"/>
                <a:ea typeface="黑体" panose="02010609060101010101" charset="-122"/>
                <a:cs typeface="黑体" panose="02010609060101010101" charset="-122"/>
              </a:rPr>
              <a:t>1</a:t>
            </a:r>
            <a:r>
              <a:rPr lang="zh-CN" altLang="en-US">
                <a:latin typeface="黑体" panose="02010609060101010101" charset="-122"/>
                <a:ea typeface="黑体" panose="02010609060101010101" charset="-122"/>
                <a:cs typeface="黑体" panose="02010609060101010101" charset="-122"/>
              </a:rPr>
              <a:t>头孢地尼对金黄色葡萄球菌抗菌作用在第三代头孢菌素中是最强的。</a:t>
            </a:r>
            <a:endParaRPr lang="zh-CN" altLang="en-US" baseline="30000">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2636520" y="6500495"/>
            <a:ext cx="8923020" cy="933450"/>
          </a:xfrm>
          <a:prstGeom prst="rect">
            <a:avLst/>
          </a:prstGeom>
          <a:noFill/>
        </p:spPr>
        <p:txBody>
          <a:bodyPr wrap="square" rtlCol="0">
            <a:noAutofit/>
          </a:bodyPr>
          <a:p>
            <a:pPr>
              <a:lnSpc>
                <a:spcPct val="80000"/>
              </a:lnSpc>
            </a:pP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rPr>
              <a:t>1 </a:t>
            </a: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rPr>
              <a:t>Guay DR.  Pediatr Infect Dis J, 2000, 19(12 Suppl): S141-6.                                                              </a:t>
            </a:r>
            <a:endPar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a:p>
            <a:pPr>
              <a:lnSpc>
                <a:spcPct val="80000"/>
              </a:lnSpc>
            </a:pP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rPr>
              <a:t>2 </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付盼,王传清,俞蕙,等.中国儿童细菌耐药监测组2024年儿童细菌耐药监测[</a:t>
            </a: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J].</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中国循证儿科杂志,2025,20(6):413-423.</a:t>
            </a:r>
            <a:endPar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endParaRPr>
          </a:p>
          <a:p>
            <a:pPr>
              <a:lnSpc>
                <a:spcPct val="80000"/>
              </a:lnSpc>
            </a:pP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3 </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丁肖梁,袁静,张霞,等.中国健康志愿者头孢地尼干混悬剂生物等效性研究[</a:t>
            </a:r>
            <a:r>
              <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J].</a:t>
            </a:r>
            <a:r>
              <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rPr>
              <a:t>中国药学杂志,2016,51(2):127-130.</a:t>
            </a:r>
            <a:endPar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endParaRPr>
          </a:p>
          <a:p>
            <a:pPr>
              <a:lnSpc>
                <a:spcPct val="80000"/>
              </a:lnSpc>
            </a:pPr>
            <a:endParaRPr lang="zh-CN" altLang="en-US" sz="800" kern="0" spc="-10" dirty="0">
              <a:solidFill>
                <a:srgbClr val="7F7F7F">
                  <a:alpha val="100000"/>
                </a:srgbClr>
              </a:solidFill>
              <a:latin typeface="黑体" panose="02010609060101010101" charset="-122"/>
              <a:ea typeface="黑体" panose="02010609060101010101" charset="-122"/>
              <a:cs typeface="黑体" panose="02010609060101010101" charset="-122"/>
            </a:endParaRPr>
          </a:p>
          <a:p>
            <a:pPr>
              <a:lnSpc>
                <a:spcPct val="80000"/>
              </a:lnSpc>
            </a:pPr>
            <a:endParaRPr lang="en-US" altLang="zh-CN" sz="800" kern="0" spc="-10" dirty="0">
              <a:solidFill>
                <a:srgbClr val="7F7F7F">
                  <a:alpha val="100000"/>
                </a:srgbClr>
              </a:solidFill>
              <a:latin typeface="黑体" panose="02010609060101010101" charset="-122"/>
              <a:ea typeface="黑体" panose="02010609060101010101" charset="-122"/>
              <a:cs typeface="黑体" panose="02010609060101010101" charset="-122"/>
              <a:sym typeface="+mn-ea"/>
            </a:endParaRPr>
          </a:p>
        </p:txBody>
      </p:sp>
      <p:graphicFrame>
        <p:nvGraphicFramePr>
          <p:cNvPr id="17" name="table 898"/>
          <p:cNvGraphicFramePr>
            <a:graphicFrameLocks noGrp="1"/>
          </p:cNvGraphicFramePr>
          <p:nvPr>
            <p:custDataLst>
              <p:tags r:id="rId3"/>
            </p:custDataLst>
          </p:nvPr>
        </p:nvGraphicFramePr>
        <p:xfrm>
          <a:off x="1473835" y="1141730"/>
          <a:ext cx="4091940" cy="486410"/>
        </p:xfrm>
        <a:graphic>
          <a:graphicData uri="http://schemas.openxmlformats.org/drawingml/2006/table">
            <a:tbl>
              <a:tblPr>
                <a:solidFill>
                  <a:srgbClr val="E5EDF4"/>
                </a:solidFill>
              </a:tblPr>
              <a:tblGrid>
                <a:gridCol w="4091940"/>
              </a:tblGrid>
              <a:tr h="486410">
                <a:tc>
                  <a:txBody>
                    <a:bodyPr/>
                    <a:lstStyle/>
                    <a:p>
                      <a:pPr algn="ctr" rtl="0" eaLnBrk="0">
                        <a:lnSpc>
                          <a:spcPct val="103000"/>
                        </a:lnSpc>
                        <a:buClrTx/>
                        <a:buSzTx/>
                        <a:buFontTx/>
                      </a:pPr>
                      <a:r>
                        <a:rPr lang="zh-CN" altLang="en-US" sz="2000" b="1" dirty="0">
                          <a:solidFill>
                            <a:srgbClr val="005096"/>
                          </a:solidFill>
                          <a:latin typeface="黑体" panose="02010609060101010101" charset="-122"/>
                          <a:ea typeface="黑体" panose="02010609060101010101" charset="-122"/>
                          <a:cs typeface="微软雅黑" panose="020B0503020204020204" charset="-122"/>
                        </a:rPr>
                        <a:t>头孢地尼抗菌谱总览</a:t>
                      </a:r>
                      <a:endParaRPr lang="zh-CN" altLang="en-US" sz="2000" b="1" dirty="0">
                        <a:solidFill>
                          <a:srgbClr val="005096"/>
                        </a:solidFill>
                        <a:latin typeface="黑体" panose="02010609060101010101" charset="-122"/>
                        <a:ea typeface="黑体" panose="02010609060101010101" charset="-122"/>
                        <a:cs typeface="微软雅黑" panose="020B0503020204020204" charset="-122"/>
                      </a:endParaRPr>
                    </a:p>
                  </a:txBody>
                  <a:tcPr marL="0" marR="0" marT="0" marB="0" vert="horz" anchor="ctr" anchorCtr="0">
                    <a:lnL>
                      <a:noFill/>
                    </a:lnL>
                    <a:lnR>
                      <a:noFill/>
                    </a:lnR>
                    <a:lnT w="9525" cap="flat" cmpd="sng" algn="ctr">
                      <a:solidFill>
                        <a:srgbClr val="005096"/>
                      </a:solidFill>
                      <a:prstDash val="solid"/>
                      <a:round/>
                      <a:headEnd type="none" w="med" len="med"/>
                      <a:tailEnd type="none" w="med" len="med"/>
                    </a:lnT>
                    <a:lnB w="9525" cap="flat" cmpd="sng" algn="ctr">
                      <a:solidFill>
                        <a:srgbClr val="005096"/>
                      </a:solidFill>
                      <a:prstDash val="solid"/>
                      <a:round/>
                      <a:headEnd type="none" w="med" len="med"/>
                      <a:tailEnd type="none" w="med" len="med"/>
                    </a:lnB>
                    <a:solidFill>
                      <a:srgbClr val="E5EDF4"/>
                    </a:solidFill>
                  </a:tcPr>
                </a:tc>
              </a:tr>
            </a:tbl>
          </a:graphicData>
        </a:graphic>
      </p:graphicFrame>
      <p:pic>
        <p:nvPicPr>
          <p:cNvPr id="22" name="图片 21"/>
          <p:cNvPicPr>
            <a:picLocks noChangeAspect="1"/>
          </p:cNvPicPr>
          <p:nvPr/>
        </p:nvPicPr>
        <p:blipFill>
          <a:blip r:embed="rId4"/>
          <a:srcRect l="12969" r="16347" b="18701"/>
          <a:stretch>
            <a:fillRect/>
          </a:stretch>
        </p:blipFill>
        <p:spPr>
          <a:xfrm>
            <a:off x="7598410" y="3429000"/>
            <a:ext cx="3850005" cy="2738120"/>
          </a:xfrm>
          <a:prstGeom prst="rect">
            <a:avLst/>
          </a:prstGeom>
        </p:spPr>
      </p:pic>
      <p:sp>
        <p:nvSpPr>
          <p:cNvPr id="34" name="文本框 33"/>
          <p:cNvSpPr txBox="1"/>
          <p:nvPr/>
        </p:nvSpPr>
        <p:spPr>
          <a:xfrm>
            <a:off x="7814310" y="6167120"/>
            <a:ext cx="3745230" cy="229870"/>
          </a:xfrm>
          <a:prstGeom prst="rect">
            <a:avLst/>
          </a:prstGeom>
        </p:spPr>
        <p:txBody>
          <a:bodyPr wrap="square">
            <a:spAutoFit/>
          </a:bodyPr>
          <a:p>
            <a:r>
              <a:rPr lang="zh-CN" altLang="en-US" sz="900">
                <a:latin typeface="黑体" panose="02010609060101010101" charset="-122"/>
                <a:ea typeface="黑体" panose="02010609060101010101" charset="-122"/>
                <a:cs typeface="黑体" panose="02010609060101010101" charset="-122"/>
              </a:rPr>
              <a:t>口服头孢地尼干混悬剂与头孢地尼胶囊后平均血药 浓度</a:t>
            </a:r>
            <a:r>
              <a:rPr lang="en-US" altLang="zh-CN" sz="900">
                <a:latin typeface="黑体" panose="02010609060101010101" charset="-122"/>
                <a:ea typeface="黑体" panose="02010609060101010101" charset="-122"/>
                <a:cs typeface="黑体" panose="02010609060101010101" charset="-122"/>
              </a:rPr>
              <a:t>-</a:t>
            </a:r>
            <a:r>
              <a:rPr lang="zh-CN" altLang="en-US" sz="900">
                <a:latin typeface="黑体" panose="02010609060101010101" charset="-122"/>
                <a:ea typeface="黑体" panose="02010609060101010101" charset="-122"/>
                <a:cs typeface="黑体" panose="02010609060101010101" charset="-122"/>
              </a:rPr>
              <a:t>时间曲线</a:t>
            </a:r>
            <a:endParaRPr lang="zh-CN" altLang="en-US" sz="9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6640195" y="1509395"/>
            <a:ext cx="4808855" cy="368300"/>
          </a:xfrm>
          <a:prstGeom prst="rect">
            <a:avLst/>
          </a:prstGeom>
          <a:noFill/>
        </p:spPr>
        <p:txBody>
          <a:bodyPr wrap="square" rtlCol="0" anchor="t">
            <a:spAutoFit/>
          </a:bodyPr>
          <a:p>
            <a:pPr algn="ctr">
              <a:lnSpc>
                <a:spcPct val="100000"/>
              </a:lnSpc>
              <a:spcAft>
                <a:spcPts val="500"/>
              </a:spcAft>
              <a:buClrTx/>
              <a:buSzTx/>
              <a:buFontTx/>
            </a:pPr>
            <a:endParaRPr lang="zh-CN" altLang="en-US" sz="1800" b="1" dirty="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7280275" y="1898015"/>
            <a:ext cx="4592955" cy="1863725"/>
          </a:xfrm>
          <a:prstGeom prst="rect">
            <a:avLst/>
          </a:prstGeom>
          <a:noFill/>
        </p:spPr>
        <p:txBody>
          <a:bodyPr wrap="square" rtlCol="0" anchor="t">
            <a:noAutofit/>
          </a:bodyPr>
          <a:p>
            <a:pPr indent="0">
              <a:lnSpc>
                <a:spcPct val="140000"/>
              </a:lnSpc>
              <a:spcAft>
                <a:spcPts val="1200"/>
              </a:spcAft>
              <a:buFont typeface="Arial" panose="020B0604020202020204" pitchFamily="34" charset="0"/>
              <a:buNone/>
            </a:pPr>
            <a:r>
              <a:rPr lang="zh-CN" altLang="en-US" sz="1600" dirty="0">
                <a:latin typeface="黑体" panose="02010609060101010101" charset="-122"/>
                <a:ea typeface="黑体" panose="02010609060101010101" charset="-122"/>
                <a:cs typeface="黑体" panose="02010609060101010101" charset="-122"/>
                <a:sym typeface="+mn-ea"/>
              </a:rPr>
              <a:t>《2020年版中华人民共和国药典·临床用药须知》指出：头孢地尼</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胶囊</a:t>
            </a:r>
            <a:r>
              <a:rPr lang="zh-CN" altLang="en-US" sz="1600" dirty="0">
                <a:latin typeface="黑体" panose="02010609060101010101" charset="-122"/>
                <a:ea typeface="黑体" panose="02010609060101010101" charset="-122"/>
                <a:cs typeface="黑体" panose="02010609060101010101" charset="-122"/>
                <a:sym typeface="+mn-ea"/>
              </a:rPr>
              <a:t>生物利用度为</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16%~21%</a:t>
            </a:r>
            <a:r>
              <a:rPr lang="zh-CN" altLang="en-US" sz="1600" dirty="0">
                <a:latin typeface="黑体" panose="02010609060101010101" charset="-122"/>
                <a:ea typeface="黑体" panose="02010609060101010101" charset="-122"/>
                <a:cs typeface="黑体" panose="02010609060101010101" charset="-122"/>
                <a:sym typeface="+mn-ea"/>
              </a:rPr>
              <a:t>，</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混悬剂为25%</a:t>
            </a:r>
            <a:r>
              <a:rPr lang="zh-CN" altLang="en-US" sz="1600" dirty="0">
                <a:latin typeface="黑体" panose="02010609060101010101" charset="-122"/>
                <a:ea typeface="黑体" panose="02010609060101010101" charset="-122"/>
                <a:cs typeface="黑体" panose="02010609060101010101" charset="-122"/>
                <a:sym typeface="+mn-ea"/>
              </a:rPr>
              <a:t>。临床试验证实两者生物等效</a:t>
            </a:r>
            <a:r>
              <a:rPr lang="en-US" altLang="zh-CN" sz="1600" baseline="30000" dirty="0">
                <a:latin typeface="黑体" panose="02010609060101010101" charset="-122"/>
                <a:ea typeface="黑体" panose="02010609060101010101" charset="-122"/>
                <a:cs typeface="黑体" panose="02010609060101010101" charset="-122"/>
                <a:sym typeface="+mn-ea"/>
              </a:rPr>
              <a:t>3</a:t>
            </a:r>
            <a:r>
              <a:rPr lang="zh-CN" altLang="en-US" sz="1600" dirty="0">
                <a:latin typeface="黑体" panose="02010609060101010101" charset="-122"/>
                <a:ea typeface="黑体" panose="02010609060101010101" charset="-122"/>
                <a:cs typeface="黑体" panose="02010609060101010101" charset="-122"/>
                <a:sym typeface="+mn-ea"/>
              </a:rPr>
              <a:t>，但混悬剂生物利用度较高。</a:t>
            </a:r>
            <a:endParaRPr lang="zh-CN" altLang="en-US" sz="1600" dirty="0">
              <a:latin typeface="黑体" panose="02010609060101010101" charset="-122"/>
              <a:ea typeface="黑体" panose="02010609060101010101" charset="-122"/>
              <a:cs typeface="黑体" panose="02010609060101010101" charset="-122"/>
              <a:sym typeface="+mn-ea"/>
            </a:endParaRPr>
          </a:p>
          <a:p>
            <a:pPr marL="179705" indent="-179705">
              <a:lnSpc>
                <a:spcPct val="150000"/>
              </a:lnSpc>
              <a:spcAft>
                <a:spcPts val="1200"/>
              </a:spcAft>
              <a:buFont typeface="Arial" panose="020B0604020202020204" pitchFamily="34" charset="0"/>
              <a:buChar char="•"/>
            </a:pPr>
            <a:endParaRPr lang="zh-CN" altLang="en-US" sz="1600" dirty="0">
              <a:latin typeface="黑体" panose="02010609060101010101" charset="-122"/>
              <a:ea typeface="黑体" panose="02010609060101010101" charset="-122"/>
              <a:cs typeface="黑体" panose="02010609060101010101" charset="-122"/>
              <a:sym typeface="+mn-ea"/>
            </a:endParaRPr>
          </a:p>
        </p:txBody>
      </p:sp>
      <p:graphicFrame>
        <p:nvGraphicFramePr>
          <p:cNvPr id="10" name="table 898"/>
          <p:cNvGraphicFramePr>
            <a:graphicFrameLocks noGrp="1"/>
          </p:cNvGraphicFramePr>
          <p:nvPr>
            <p:custDataLst>
              <p:tags r:id="rId5"/>
            </p:custDataLst>
          </p:nvPr>
        </p:nvGraphicFramePr>
        <p:xfrm>
          <a:off x="7467600" y="1098550"/>
          <a:ext cx="4091940" cy="486410"/>
        </p:xfrm>
        <a:graphic>
          <a:graphicData uri="http://schemas.openxmlformats.org/drawingml/2006/table">
            <a:tbl>
              <a:tblPr>
                <a:solidFill>
                  <a:srgbClr val="E5EDF4"/>
                </a:solidFill>
              </a:tblPr>
              <a:tblGrid>
                <a:gridCol w="4091940"/>
              </a:tblGrid>
              <a:tr h="486410">
                <a:tc>
                  <a:txBody>
                    <a:bodyPr/>
                    <a:lstStyle/>
                    <a:p>
                      <a:pPr algn="ctr" rtl="0" eaLnBrk="0">
                        <a:lnSpc>
                          <a:spcPct val="103000"/>
                        </a:lnSpc>
                        <a:buClrTx/>
                        <a:buSzTx/>
                        <a:buFontTx/>
                      </a:pPr>
                      <a:r>
                        <a:rPr lang="zh-CN" altLang="en-US" sz="2000" b="1" dirty="0">
                          <a:solidFill>
                            <a:srgbClr val="005096"/>
                          </a:solidFill>
                          <a:latin typeface="黑体" panose="02010609060101010101" charset="-122"/>
                          <a:ea typeface="黑体" panose="02010609060101010101" charset="-122"/>
                          <a:cs typeface="微软雅黑" panose="020B0503020204020204" charset="-122"/>
                        </a:rPr>
                        <a:t>干混悬剂生物利用度更高</a:t>
                      </a:r>
                      <a:endParaRPr lang="zh-CN" altLang="en-US" sz="2000" b="1" dirty="0">
                        <a:solidFill>
                          <a:srgbClr val="005096"/>
                        </a:solidFill>
                        <a:latin typeface="黑体" panose="02010609060101010101" charset="-122"/>
                        <a:ea typeface="黑体" panose="02010609060101010101" charset="-122"/>
                        <a:cs typeface="微软雅黑" panose="020B0503020204020204" charset="-122"/>
                      </a:endParaRPr>
                    </a:p>
                  </a:txBody>
                  <a:tcPr marL="0" marR="0" marT="0" marB="0" vert="horz" anchor="ctr" anchorCtr="0">
                    <a:lnL>
                      <a:noFill/>
                    </a:lnL>
                    <a:lnR>
                      <a:noFill/>
                    </a:lnR>
                    <a:lnT w="9525" cap="flat" cmpd="sng" algn="ctr">
                      <a:solidFill>
                        <a:srgbClr val="005096"/>
                      </a:solidFill>
                      <a:prstDash val="solid"/>
                      <a:round/>
                      <a:headEnd type="none" w="med" len="med"/>
                      <a:tailEnd type="none" w="med" len="med"/>
                    </a:lnT>
                    <a:lnB w="9525" cap="flat" cmpd="sng" algn="ctr">
                      <a:solidFill>
                        <a:srgbClr val="005096"/>
                      </a:solidFill>
                      <a:prstDash val="solid"/>
                      <a:round/>
                      <a:headEnd type="none" w="med" len="med"/>
                      <a:tailEnd type="none" w="med" len="med"/>
                    </a:lnB>
                    <a:solidFill>
                      <a:srgbClr val="E5EDF4"/>
                    </a:solidFill>
                  </a:tcPr>
                </a:tc>
              </a:tr>
            </a:tbl>
          </a:graphicData>
        </a:graphic>
      </p:graphicFrame>
      <p:sp>
        <p:nvSpPr>
          <p:cNvPr id="11" name="文本框 10"/>
          <p:cNvSpPr txBox="1"/>
          <p:nvPr/>
        </p:nvSpPr>
        <p:spPr>
          <a:xfrm>
            <a:off x="411480" y="4988560"/>
            <a:ext cx="6461125" cy="1297305"/>
          </a:xfrm>
          <a:prstGeom prst="rect">
            <a:avLst/>
          </a:prstGeom>
          <a:noFill/>
        </p:spPr>
        <p:txBody>
          <a:bodyPr wrap="square" rtlCol="0">
            <a:noAutofit/>
          </a:bodyPr>
          <a:p>
            <a:pPr algn="l">
              <a:lnSpc>
                <a:spcPct val="110000"/>
              </a:lnSpc>
              <a:spcAft>
                <a:spcPts val="600"/>
              </a:spcAft>
              <a:buFont typeface="Arial" panose="020B0604020202020204" pitchFamily="34" charset="0"/>
            </a:pPr>
            <a:r>
              <a:rPr lang="en-US" altLang="zh-CN" sz="1600" dirty="0">
                <a:latin typeface="黑体" panose="02010609060101010101" charset="-122"/>
                <a:ea typeface="黑体" panose="02010609060101010101" charset="-122"/>
                <a:cs typeface="黑体" panose="02010609060101010101" charset="-122"/>
                <a:sym typeface="+mn-ea"/>
              </a:rPr>
              <a:t>    </a:t>
            </a:r>
            <a:r>
              <a:rPr lang="zh-CN" altLang="en-US" sz="1600" dirty="0">
                <a:latin typeface="黑体" panose="02010609060101010101" charset="-122"/>
                <a:ea typeface="黑体" panose="02010609060101010101" charset="-122"/>
                <a:cs typeface="黑体" panose="02010609060101010101" charset="-122"/>
                <a:sym typeface="+mn-ea"/>
              </a:rPr>
              <a:t>头孢地尼抗菌谱完美覆盖</a:t>
            </a:r>
            <a:r>
              <a:rPr lang="en-US" altLang="zh-CN" sz="1600" b="1" dirty="0">
                <a:solidFill>
                  <a:srgbClr val="005096"/>
                </a:solidFill>
                <a:latin typeface="黑体" panose="02010609060101010101" charset="-122"/>
                <a:ea typeface="黑体" panose="02010609060101010101" charset="-122"/>
                <a:cs typeface="黑体" panose="02010609060101010101" charset="-122"/>
                <a:sym typeface="+mn-ea"/>
              </a:rPr>
              <a:t>ISPED 2024</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年监测前5位菌株</a:t>
            </a:r>
            <a:r>
              <a:rPr lang="zh-CN" altLang="en-US" sz="1600" dirty="0">
                <a:latin typeface="黑体" panose="02010609060101010101" charset="-122"/>
                <a:ea typeface="黑体" panose="02010609060101010101" charset="-122"/>
                <a:cs typeface="黑体" panose="02010609060101010101" charset="-122"/>
                <a:sym typeface="+mn-ea"/>
              </a:rPr>
              <a:t>。数据</a:t>
            </a:r>
            <a:r>
              <a:rPr lang="en-US" altLang="zh-CN" sz="1600" baseline="30000" dirty="0">
                <a:latin typeface="黑体" panose="02010609060101010101" charset="-122"/>
                <a:ea typeface="黑体" panose="02010609060101010101" charset="-122"/>
                <a:cs typeface="黑体" panose="02010609060101010101" charset="-122"/>
                <a:sym typeface="+mn-ea"/>
              </a:rPr>
              <a:t>2</a:t>
            </a:r>
            <a:r>
              <a:rPr lang="zh-CN" altLang="en-US" sz="1600" dirty="0">
                <a:latin typeface="黑体" panose="02010609060101010101" charset="-122"/>
                <a:ea typeface="黑体" panose="02010609060101010101" charset="-122"/>
                <a:cs typeface="黑体" panose="02010609060101010101" charset="-122"/>
                <a:sym typeface="+mn-ea"/>
              </a:rPr>
              <a:t>显示，儿科菌群分布</a:t>
            </a:r>
            <a:r>
              <a:rPr lang="en-US" altLang="zh-CN" sz="1600" dirty="0">
                <a:latin typeface="黑体" panose="02010609060101010101" charset="-122"/>
                <a:ea typeface="黑体" panose="02010609060101010101" charset="-122"/>
                <a:cs typeface="黑体" panose="02010609060101010101" charset="-122"/>
                <a:sym typeface="+mn-ea"/>
              </a:rPr>
              <a:t>G</a:t>
            </a:r>
            <a:r>
              <a:rPr lang="en-US" altLang="zh-CN" sz="1600" baseline="30000" dirty="0">
                <a:latin typeface="黑体" panose="02010609060101010101" charset="-122"/>
                <a:ea typeface="黑体" panose="02010609060101010101" charset="-122"/>
                <a:cs typeface="黑体" panose="02010609060101010101" charset="-122"/>
                <a:sym typeface="+mn-ea"/>
              </a:rPr>
              <a:t>+</a:t>
            </a:r>
            <a:r>
              <a:rPr lang="zh-CN" altLang="en-US" sz="1600" dirty="0">
                <a:latin typeface="黑体" panose="02010609060101010101" charset="-122"/>
                <a:ea typeface="黑体" panose="02010609060101010101" charset="-122"/>
                <a:cs typeface="黑体" panose="02010609060101010101" charset="-122"/>
                <a:sym typeface="+mn-ea"/>
              </a:rPr>
              <a:t>和</a:t>
            </a:r>
            <a:r>
              <a:rPr lang="en-US" altLang="zh-CN" sz="1600" dirty="0">
                <a:latin typeface="黑体" panose="02010609060101010101" charset="-122"/>
                <a:ea typeface="黑体" panose="02010609060101010101" charset="-122"/>
                <a:cs typeface="黑体" panose="02010609060101010101" charset="-122"/>
                <a:sym typeface="+mn-ea"/>
              </a:rPr>
              <a:t>G</a:t>
            </a:r>
            <a:r>
              <a:rPr lang="en-US" altLang="zh-CN" sz="1600" baseline="30000" dirty="0">
                <a:latin typeface="黑体" panose="02010609060101010101" charset="-122"/>
                <a:ea typeface="黑体" panose="02010609060101010101" charset="-122"/>
                <a:cs typeface="黑体" panose="02010609060101010101" charset="-122"/>
                <a:sym typeface="+mn-ea"/>
              </a:rPr>
              <a:t>-</a:t>
            </a:r>
            <a:r>
              <a:rPr lang="zh-CN" altLang="en-US" sz="1600" dirty="0">
                <a:latin typeface="黑体" panose="02010609060101010101" charset="-122"/>
                <a:ea typeface="黑体" panose="02010609060101010101" charset="-122"/>
                <a:cs typeface="黑体" panose="02010609060101010101" charset="-122"/>
                <a:sym typeface="+mn-ea"/>
              </a:rPr>
              <a:t>分别占4</a:t>
            </a:r>
            <a:r>
              <a:rPr lang="en-US" altLang="zh-CN" sz="1600" dirty="0">
                <a:latin typeface="黑体" panose="02010609060101010101" charset="-122"/>
                <a:ea typeface="黑体" panose="02010609060101010101" charset="-122"/>
                <a:cs typeface="黑体" panose="02010609060101010101" charset="-122"/>
                <a:sym typeface="+mn-ea"/>
              </a:rPr>
              <a:t>1.2</a:t>
            </a:r>
            <a:r>
              <a:rPr lang="zh-CN" altLang="en-US" sz="1600" dirty="0">
                <a:latin typeface="黑体" panose="02010609060101010101" charset="-122"/>
                <a:ea typeface="黑体" panose="02010609060101010101" charset="-122"/>
                <a:cs typeface="黑体" panose="02010609060101010101" charset="-122"/>
                <a:sym typeface="+mn-ea"/>
              </a:rPr>
              <a:t>%和</a:t>
            </a:r>
            <a:r>
              <a:rPr lang="en-US" altLang="zh-CN" sz="1600" dirty="0">
                <a:latin typeface="黑体" panose="02010609060101010101" charset="-122"/>
                <a:ea typeface="黑体" panose="02010609060101010101" charset="-122"/>
                <a:cs typeface="黑体" panose="02010609060101010101" charset="-122"/>
                <a:sym typeface="+mn-ea"/>
              </a:rPr>
              <a:t>57.6</a:t>
            </a:r>
            <a:r>
              <a:rPr lang="zh-CN" altLang="en-US" sz="1600" dirty="0">
                <a:latin typeface="黑体" panose="02010609060101010101" charset="-122"/>
                <a:ea typeface="黑体" panose="02010609060101010101" charset="-122"/>
                <a:cs typeface="黑体" panose="02010609060101010101" charset="-122"/>
                <a:sym typeface="+mn-ea"/>
              </a:rPr>
              <a:t>%。前5位分离株分别是：</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流感嗜血杆菌</a:t>
            </a:r>
            <a:r>
              <a:rPr lang="zh-CN" altLang="en-US" sz="1600" dirty="0">
                <a:latin typeface="黑体" panose="02010609060101010101" charset="-122"/>
                <a:ea typeface="黑体" panose="02010609060101010101" charset="-122"/>
                <a:cs typeface="黑体" panose="02010609060101010101" charset="-122"/>
                <a:sym typeface="+mn-ea"/>
              </a:rPr>
              <a:t>（13.9%）、</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大肠埃希菌</a:t>
            </a:r>
            <a:r>
              <a:rPr lang="zh-CN" altLang="en-US" sz="1600" dirty="0">
                <a:latin typeface="黑体" panose="02010609060101010101" charset="-122"/>
                <a:ea typeface="黑体" panose="02010609060101010101" charset="-122"/>
                <a:cs typeface="黑体" panose="02010609060101010101" charset="-122"/>
                <a:sym typeface="+mn-ea"/>
              </a:rPr>
              <a:t>（12.9%）、</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金黄色葡萄球菌</a:t>
            </a:r>
            <a:r>
              <a:rPr lang="zh-CN" altLang="en-US" sz="1600" dirty="0">
                <a:latin typeface="黑体" panose="02010609060101010101" charset="-122"/>
                <a:ea typeface="黑体" panose="02010609060101010101" charset="-122"/>
                <a:cs typeface="黑体" panose="02010609060101010101" charset="-122"/>
                <a:sym typeface="+mn-ea"/>
              </a:rPr>
              <a:t>（10.3%）、</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肺炎链球菌</a:t>
            </a:r>
            <a:r>
              <a:rPr lang="zh-CN" altLang="en-US" sz="1600" dirty="0">
                <a:latin typeface="黑体" panose="02010609060101010101" charset="-122"/>
                <a:ea typeface="黑体" panose="02010609060101010101" charset="-122"/>
                <a:cs typeface="黑体" panose="02010609060101010101" charset="-122"/>
                <a:sym typeface="+mn-ea"/>
              </a:rPr>
              <a:t>（7.3%）和</a:t>
            </a:r>
            <a:r>
              <a:rPr lang="zh-CN" altLang="en-US" sz="1600" b="1" dirty="0">
                <a:solidFill>
                  <a:srgbClr val="005096"/>
                </a:solidFill>
                <a:latin typeface="黑体" panose="02010609060101010101" charset="-122"/>
                <a:ea typeface="黑体" panose="02010609060101010101" charset="-122"/>
                <a:cs typeface="黑体" panose="02010609060101010101" charset="-122"/>
                <a:sym typeface="+mn-ea"/>
              </a:rPr>
              <a:t>卡他莫拉菌</a:t>
            </a:r>
            <a:r>
              <a:rPr lang="zh-CN" altLang="en-US" sz="1600" dirty="0">
                <a:latin typeface="黑体" panose="02010609060101010101" charset="-122"/>
                <a:ea typeface="黑体" panose="02010609060101010101" charset="-122"/>
                <a:cs typeface="黑体" panose="02010609060101010101" charset="-122"/>
                <a:sym typeface="+mn-ea"/>
              </a:rPr>
              <a:t>（6.0%）。</a:t>
            </a:r>
            <a:endParaRPr lang="en-US" altLang="zh-CN" sz="1600" dirty="0">
              <a:latin typeface="黑体" panose="02010609060101010101" charset="-122"/>
              <a:ea typeface="黑体" panose="02010609060101010101" charset="-122"/>
              <a:cs typeface="黑体" panose="02010609060101010101" charset="-122"/>
            </a:endParaRPr>
          </a:p>
          <a:p>
            <a:endParaRPr lang="en-US" altLang="zh-CN" sz="16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ABLE_ENDDRAG_ORIGIN_RECT" val="322*34"/>
  <p:tag name="TABLE_ENDDRAG_RECT" val="139*116*322*34"/>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DOCER_RESOURCE_TRACE_INFO" val="{&quot;id&quot;:&quot;50063297&quot;,&quot;origin&quot;:0,&quot;type&quot;:&quot;icons&quot;,&quot;user&quot;:&quot;219001484&quot;}"/>
</p:tagLst>
</file>

<file path=ppt/tags/tag14.xml><?xml version="1.0" encoding="utf-8"?>
<p:tagLst xmlns:p="http://schemas.openxmlformats.org/presentationml/2006/main">
  <p:tag name="KSO_DOCER_RESOURCE_TRACE_INFO" val="{&quot;id&quot;:&quot;6462690&quot;,&quot;origin&quot;:0,&quot;type&quot;:&quot;icons&quot;,&quot;user&quot;:&quot;219001484&quot;}"/>
</p:tagLst>
</file>

<file path=ppt/tags/tag15.xml><?xml version="1.0" encoding="utf-8"?>
<p:tagLst xmlns:p="http://schemas.openxmlformats.org/presentationml/2006/main">
  <p:tag name="TABLE_ENDDRAG_ORIGIN_RECT" val="509*200"/>
  <p:tag name="TABLE_ENDDRAG_RECT" val="21*337*509*200"/>
</p:tagLst>
</file>

<file path=ppt/tags/tag16.xml><?xml version="1.0" encoding="utf-8"?>
<p:tagLst xmlns:p="http://schemas.openxmlformats.org/presentationml/2006/main">
  <p:tag name="TABLE_ENDDRAG_ORIGIN_RECT" val="879*409"/>
  <p:tag name="TABLE_ENDDRAG_RECT" val="37*102*879*409"/>
</p:tagLst>
</file>

<file path=ppt/tags/tag17.xml><?xml version="1.0" encoding="utf-8"?>
<p:tagLst xmlns:p="http://schemas.openxmlformats.org/presentationml/2006/main">
  <p:tag name="KSO_WM_DIAGRAM_VIRTUALLY_FRAME" val="{&quot;height&quot;:270.05,&quot;left&quot;:34.45,&quot;top&quot;:144.5,&quot;width&quot;:882.1229133858267}"/>
</p:tagLst>
</file>

<file path=ppt/tags/tag18.xml><?xml version="1.0" encoding="utf-8"?>
<p:tagLst xmlns:p="http://schemas.openxmlformats.org/presentationml/2006/main">
  <p:tag name="KSO_WM_DIAGRAM_VIRTUALLY_FRAME" val="{&quot;height&quot;:270.05,&quot;left&quot;:34.45,&quot;top&quot;:144.5,&quot;width&quot;:882.1229133858267}"/>
</p:tagLst>
</file>

<file path=ppt/tags/tag19.xml><?xml version="1.0" encoding="utf-8"?>
<p:tagLst xmlns:p="http://schemas.openxmlformats.org/presentationml/2006/main">
  <p:tag name="KSO_WM_DIAGRAM_VIRTUALLY_FRAME" val="{&quot;height&quot;:270.05,&quot;left&quot;:34.45,&quot;top&quot;:144.5,&quot;width&quot;:882.1229133858267}"/>
</p:tagLst>
</file>

<file path=ppt/tags/tag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p="http://schemas.openxmlformats.org/presentationml/2006/main">
  <p:tag name="KSO_WM_DIAGRAM_VIRTUALLY_FRAME" val="{&quot;height&quot;:270.05,&quot;left&quot;:34.45,&quot;top&quot;:144.5,&quot;width&quot;:882.1229133858267}"/>
</p:tagLst>
</file>

<file path=ppt/tags/tag21.xml><?xml version="1.0" encoding="utf-8"?>
<p:tagLst xmlns:p="http://schemas.openxmlformats.org/presentationml/2006/main">
  <p:tag name="KSO_WM_DIAGRAM_VIRTUALLY_FRAME" val="{&quot;height&quot;:270.05,&quot;left&quot;:34.45,&quot;top&quot;:144.5,&quot;width&quot;:882.1229133858267}"/>
</p:tagLst>
</file>

<file path=ppt/tags/tag22.xml><?xml version="1.0" encoding="utf-8"?>
<p:tagLst xmlns:p="http://schemas.openxmlformats.org/presentationml/2006/main">
  <p:tag name="KSO_WM_DIAGRAM_VIRTUALLY_FRAME" val="{&quot;height&quot;:270.05,&quot;left&quot;:34.45,&quot;top&quot;:144.5,&quot;width&quot;:882.1229133858267}"/>
</p:tagLst>
</file>

<file path=ppt/tags/tag23.xml><?xml version="1.0" encoding="utf-8"?>
<p:tagLst xmlns:p="http://schemas.openxmlformats.org/presentationml/2006/main">
  <p:tag name="KSO_WM_DIAGRAM_VIRTUALLY_FRAME" val="{&quot;height&quot;:270.05,&quot;left&quot;:34.45,&quot;top&quot;:144.5,&quot;width&quot;:882.1229133858267}"/>
</p:tagLst>
</file>

<file path=ppt/tags/tag24.xml><?xml version="1.0" encoding="utf-8"?>
<p:tagLst xmlns:p="http://schemas.openxmlformats.org/presentationml/2006/main">
  <p:tag name="KSO_WM_DIAGRAM_VIRTUALLY_FRAME" val="{&quot;height&quot;:270.05,&quot;left&quot;:34.45,&quot;top&quot;:144.5,&quot;width&quot;:882.1229133858267}"/>
</p:tagLst>
</file>

<file path=ppt/tags/tag25.xml><?xml version="1.0" encoding="utf-8"?>
<p:tagLst xmlns:p="http://schemas.openxmlformats.org/presentationml/2006/main">
  <p:tag name="KSO_WM_DIAGRAM_VIRTUALLY_FRAME" val="{&quot;height&quot;:270.05,&quot;left&quot;:34.45,&quot;top&quot;:144.5,&quot;width&quot;:882.1229133858267}"/>
</p:tagLst>
</file>

<file path=ppt/tags/tag26.xml><?xml version="1.0" encoding="utf-8"?>
<p:tagLst xmlns:p="http://schemas.openxmlformats.org/presentationml/2006/main">
  <p:tag name="KSO_WM_DIAGRAM_VIRTUALLY_FRAME" val="{&quot;height&quot;:270.05,&quot;left&quot;:34.45,&quot;top&quot;:144.5,&quot;width&quot;:882.1229133858267}"/>
</p:tagLst>
</file>

<file path=ppt/tags/tag27.xml><?xml version="1.0" encoding="utf-8"?>
<p:tagLst xmlns:p="http://schemas.openxmlformats.org/presentationml/2006/main">
  <p:tag name="KSO_WM_DIAGRAM_VIRTUALLY_FRAME" val="{&quot;height&quot;:270.05,&quot;left&quot;:34.45,&quot;top&quot;:144.5,&quot;width&quot;:882.1229133858267}"/>
</p:tagLst>
</file>

<file path=ppt/tags/tag28.xml><?xml version="1.0" encoding="utf-8"?>
<p:tagLst xmlns:p="http://schemas.openxmlformats.org/presentationml/2006/main">
  <p:tag name="KSO_WM_DIAGRAM_VIRTUALLY_FRAME" val="{&quot;height&quot;:270.05,&quot;left&quot;:34.45,&quot;top&quot;:144.5,&quot;width&quot;:882.1229133858267}"/>
</p:tagLst>
</file>

<file path=ppt/tags/tag29.xml><?xml version="1.0" encoding="utf-8"?>
<p:tagLst xmlns:p="http://schemas.openxmlformats.org/presentationml/2006/main">
  <p:tag name="KSO_WM_DIAGRAM_VIRTUALLY_FRAME" val="{&quot;height&quot;:270.05,&quot;left&quot;:34.45,&quot;top&quot;:144.5,&quot;width&quot;:882.1229133858267}"/>
</p:tagLst>
</file>

<file path=ppt/tags/tag3.xml><?xml version="1.0" encoding="utf-8"?>
<p:tagLst xmlns:p="http://schemas.openxmlformats.org/presentationml/2006/main">
  <p:tag name="TABLE_ENDDRAG_ORIGIN_RECT" val="450*128"/>
  <p:tag name="TABLE_ENDDRAG_RECT" val="509*183*450*128"/>
</p:tagLst>
</file>

<file path=ppt/tags/tag30.xml><?xml version="1.0" encoding="utf-8"?>
<p:tagLst xmlns:p="http://schemas.openxmlformats.org/presentationml/2006/main">
  <p:tag name="KSO_WM_DIAGRAM_VIRTUALLY_FRAME" val="{&quot;height&quot;:270.05,&quot;left&quot;:34.45,&quot;top&quot;:144.5,&quot;width&quot;:882.1229133858267}"/>
</p:tagLst>
</file>

<file path=ppt/tags/tag31.xml><?xml version="1.0" encoding="utf-8"?>
<p:tagLst xmlns:p="http://schemas.openxmlformats.org/presentationml/2006/main">
  <p:tag name="KSO_WM_DIAGRAM_VIRTUALLY_FRAME" val="{&quot;height&quot;:270.05,&quot;left&quot;:34.45,&quot;top&quot;:144.5,&quot;width&quot;:882.1229133858267}"/>
</p:tagLst>
</file>

<file path=ppt/tags/tag32.xml><?xml version="1.0" encoding="utf-8"?>
<p:tagLst xmlns:p="http://schemas.openxmlformats.org/presentationml/2006/main">
  <p:tag name="KSO_WM_DIAGRAM_VIRTUALLY_FRAME" val="{&quot;height&quot;:270.05,&quot;left&quot;:34.45,&quot;top&quot;:144.5,&quot;width&quot;:882.1229133858267}"/>
</p:tagLst>
</file>

<file path=ppt/tags/tag33.xml><?xml version="1.0" encoding="utf-8"?>
<p:tagLst xmlns:p="http://schemas.openxmlformats.org/presentationml/2006/main">
  <p:tag name="KSO_WM_DIAGRAM_VIRTUALLY_FRAME" val="{&quot;height&quot;:270.05,&quot;left&quot;:34.45,&quot;top&quot;:144.5,&quot;width&quot;:882.1229133858267}"/>
</p:tagLst>
</file>

<file path=ppt/tags/tag34.xml><?xml version="1.0" encoding="utf-8"?>
<p:tagLst xmlns:p="http://schemas.openxmlformats.org/presentationml/2006/main">
  <p:tag name="KSO_WM_DIAGRAM_VIRTUALLY_FRAME" val="{&quot;height&quot;:270.05,&quot;left&quot;:34.45,&quot;top&quot;:144.5,&quot;width&quot;:882.1229133858267}"/>
</p:tagLst>
</file>

<file path=ppt/tags/tag35.xml><?xml version="1.0" encoding="utf-8"?>
<p:tagLst xmlns:p="http://schemas.openxmlformats.org/presentationml/2006/main">
  <p:tag name="KSO_WM_DIAGRAM_VIRTUALLY_FRAME" val="{&quot;height&quot;:270.05,&quot;left&quot;:34.45,&quot;top&quot;:144.5,&quot;width&quot;:882.1229133858267}"/>
</p:tagLst>
</file>

<file path=ppt/tags/tag36.xml><?xml version="1.0" encoding="utf-8"?>
<p:tagLst xmlns:p="http://schemas.openxmlformats.org/presentationml/2006/main">
  <p:tag name="KSO_WM_DIAGRAM_VIRTUALLY_FRAME" val="{&quot;height&quot;:270.05,&quot;left&quot;:34.45,&quot;top&quot;:144.5,&quot;width&quot;:882.1229133858267}"/>
</p:tagLst>
</file>

<file path=ppt/tags/tag37.xml><?xml version="1.0" encoding="utf-8"?>
<p:tagLst xmlns:p="http://schemas.openxmlformats.org/presentationml/2006/main">
  <p:tag name="KSO_WM_DIAGRAM_VIRTUALLY_FRAME" val="{&quot;height&quot;:270.05,&quot;left&quot;:34.45,&quot;top&quot;:144.5,&quot;width&quot;:882.1229133858267}"/>
</p:tagLst>
</file>

<file path=ppt/tags/tag38.xml><?xml version="1.0" encoding="utf-8"?>
<p:tagLst xmlns:p="http://schemas.openxmlformats.org/presentationml/2006/main">
  <p:tag name="KSO_WM_DIAGRAM_VIRTUALLY_FRAME" val="{&quot;height&quot;:270.05,&quot;left&quot;:34.45,&quot;top&quot;:144.5,&quot;width&quot;:882.1229133858267}"/>
</p:tagLst>
</file>

<file path=ppt/tags/tag39.xml><?xml version="1.0" encoding="utf-8"?>
<p:tagLst xmlns:p="http://schemas.openxmlformats.org/presentationml/2006/main">
  <p:tag name="KSO_WM_DIAGRAM_VIRTUALLY_FRAME" val="{&quot;height&quot;:270.05,&quot;left&quot;:34.45,&quot;top&quot;:144.5,&quot;width&quot;:882.1229133858267}"/>
</p:tagLst>
</file>

<file path=ppt/tags/tag4.xml><?xml version="1.0" encoding="utf-8"?>
<p:tagLst xmlns:p="http://schemas.openxmlformats.org/presentationml/2006/main">
  <p:tag name="TABLE_ENDDRAG_ORIGIN_RECT" val="830*82"/>
  <p:tag name="TABLE_ENDDRAG_RECT" val="78*76*830*82"/>
</p:tagLst>
</file>

<file path=ppt/tags/tag40.xml><?xml version="1.0" encoding="utf-8"?>
<p:tagLst xmlns:p="http://schemas.openxmlformats.org/presentationml/2006/main">
  <p:tag name="KSO_WM_DIAGRAM_VIRTUALLY_FRAME" val="{&quot;height&quot;:270.05,&quot;left&quot;:34.45,&quot;top&quot;:144.5,&quot;width&quot;:882.1229133858267}"/>
</p:tagLst>
</file>

<file path=ppt/tags/tag41.xml><?xml version="1.0" encoding="utf-8"?>
<p:tagLst xmlns:p="http://schemas.openxmlformats.org/presentationml/2006/main">
  <p:tag name="TABLE_ENDDRAG_ORIGIN_RECT" val="877*408"/>
  <p:tag name="TABLE_ENDDRAG_RECT" val="35*116*878*408"/>
</p:tagLst>
</file>

<file path=ppt/tags/tag42.xml><?xml version="1.0" encoding="utf-8"?>
<p:tagLst xmlns:p="http://schemas.openxmlformats.org/presentationml/2006/main">
  <p:tag name="TABLE_ENDDRAG_ORIGIN_RECT" val="505*210"/>
  <p:tag name="TABLE_ENDDRAG_RECT" val="24*208*505*210"/>
</p:tagLst>
</file>

<file path=ppt/tags/tag43.xml><?xml version="1.0" encoding="utf-8"?>
<p:tagLst xmlns:p="http://schemas.openxmlformats.org/presentationml/2006/main">
  <p:tag name="TABLE_ENDDRAG_ORIGIN_RECT" val="322*38"/>
  <p:tag name="TABLE_ENDDRAG_RECT" val="80*104*322*38"/>
</p:tagLst>
</file>

<file path=ppt/tags/tag44.xml><?xml version="1.0" encoding="utf-8"?>
<p:tagLst xmlns:p="http://schemas.openxmlformats.org/presentationml/2006/main">
  <p:tag name="TABLE_ENDDRAG_ORIGIN_RECT" val="322*38"/>
  <p:tag name="TABLE_ENDDRAG_RECT" val="80*104*322*38"/>
</p:tagLst>
</file>

<file path=ppt/tags/tag45.xml><?xml version="1.0" encoding="utf-8"?>
<p:tagLst xmlns:p="http://schemas.openxmlformats.org/presentationml/2006/main">
  <p:tag name="TABLE_ENDDRAG_ORIGIN_RECT" val="429*174"/>
  <p:tag name="TABLE_ENDDRAG_RECT" val="39*148*429*174"/>
</p:tagLst>
</file>

<file path=ppt/tags/tag46.xml><?xml version="1.0" encoding="utf-8"?>
<p:tagLst xmlns:p="http://schemas.openxmlformats.org/presentationml/2006/main">
  <p:tag name="TABLE_ENDDRAG_ORIGIN_RECT" val="429*125"/>
  <p:tag name="TABLE_ENDDRAG_RECT" val="39*360*429*125"/>
</p:tagLst>
</file>

<file path=ppt/tags/tag47.xml><?xml version="1.0" encoding="utf-8"?>
<p:tagLst xmlns:p="http://schemas.openxmlformats.org/presentationml/2006/main">
  <p:tag name="resource_record_key" val="{&quot;10&quot;:[50059537,50063297,21543304,6462690],&quot;29&quot;:[50000268,50000047,50053056,50052409,50000283]}"/>
</p:tagLst>
</file>

<file path=ppt/tags/tag5.xml><?xml version="1.0" encoding="utf-8"?>
<p:tagLst xmlns:p="http://schemas.openxmlformats.org/presentationml/2006/main">
  <p:tag name="TABLE_ENDDRAG_ORIGIN_RECT" val="278*218"/>
  <p:tag name="TABLE_ENDDRAG_RECT" val="294*293*278*218"/>
</p:tagLst>
</file>

<file path=ppt/tags/tag6.xml><?xml version="1.0" encoding="utf-8"?>
<p:tagLst xmlns:p="http://schemas.openxmlformats.org/presentationml/2006/main">
  <p:tag name="KSO_DOCER_RESOURCE_TRACE_INFO" val="{&quot;id&quot;:&quot;50059537&quot;,&quot;origin&quot;:0,&quot;type&quot;:&quot;icons&quot;,&quot;user&quot;:&quot;219001484&quot;}"/>
</p:tagLst>
</file>

<file path=ppt/tags/tag7.xml><?xml version="1.0" encoding="utf-8"?>
<p:tagLst xmlns:p="http://schemas.openxmlformats.org/presentationml/2006/main">
  <p:tag name="TABLE_ENDDRAG_ORIGIN_RECT" val="264*217"/>
  <p:tag name="TABLE_ENDDRAG_RECT" val="16*293*264*217"/>
</p:tagLst>
</file>

<file path=ppt/tags/tag8.xml><?xml version="1.0" encoding="utf-8"?>
<p:tagLst xmlns:p="http://schemas.openxmlformats.org/presentationml/2006/main">
  <p:tag name="TABLE_ENDDRAG_ORIGIN_RECT" val="553*154"/>
  <p:tag name="TABLE_ENDDRAG_RECT" val="18*113*553*154"/>
</p:tagLst>
</file>

<file path=ppt/tags/tag9.xml><?xml version="1.0" encoding="utf-8"?>
<p:tagLst xmlns:p="http://schemas.openxmlformats.org/presentationml/2006/main">
  <p:tag name="TABLE_ENDDRAG_ORIGIN_RECT" val="296*36"/>
  <p:tag name="TABLE_ENDDRAG_RECT" val="632*115*296*36"/>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空白设计模板">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6099</Words>
  <Application>WPS 演示</Application>
  <PresentationFormat/>
  <Paragraphs>437</Paragraphs>
  <Slides>11</Slides>
  <Notes>0</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11</vt:i4>
      </vt:variant>
    </vt:vector>
  </HeadingPairs>
  <TitlesOfParts>
    <vt:vector size="23" baseType="lpstr">
      <vt:lpstr>Arial</vt:lpstr>
      <vt:lpstr>宋体</vt:lpstr>
      <vt:lpstr>Wingdings</vt:lpstr>
      <vt:lpstr>Wingdings</vt:lpstr>
      <vt:lpstr>Arial</vt:lpstr>
      <vt:lpstr>微软雅黑</vt:lpstr>
      <vt:lpstr>黑体</vt:lpstr>
      <vt:lpstr>Calibri</vt:lpstr>
      <vt:lpstr>Arial Unicode MS</vt:lpstr>
      <vt:lpstr>Office theme</vt:lpstr>
      <vt:lpstr>2_空白设计模板</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 Xiuze {MWAI~Shanghai}</dc:creator>
  <cp:lastModifiedBy>唯美 范儿</cp:lastModifiedBy>
  <cp:revision>36</cp:revision>
  <dcterms:created xsi:type="dcterms:W3CDTF">2026-06-05T04:43:00Z</dcterms:created>
  <dcterms:modified xsi:type="dcterms:W3CDTF">2026-06-10T08:48:57Z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wqlLaW5nc29mdCBQREYgdG8gV1BTIDEyMA</vt:lpwstr>
  </property>
  <property fmtid="{D5CDD505-2E9C-101B-9397-08002B2CF9AE}" pid="3" name="Created">
    <vt:filetime>2026-06-10T11:23:12Z</vt:filetime>
  </property>
  <property fmtid="{D5CDD505-2E9C-101B-9397-08002B2CF9AE}" pid="4" name="KSOProductBuildVer">
    <vt:lpwstr>2052-12.1.0.21915</vt:lpwstr>
  </property>
  <property fmtid="{D5CDD505-2E9C-101B-9397-08002B2CF9AE}" pid="5" name="ICV">
    <vt:lpwstr>435CD71FFA4F4EB3A4557B021BE213A9_13</vt:lpwstr>
  </property>
</Properties>
</file>