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Lst>
  <p:notesMasterIdLst>
    <p:notesMasterId r:id="rId14"/>
  </p:notesMasterIdLst>
  <p:handoutMasterIdLst>
    <p:handoutMasterId r:id="rId15"/>
  </p:handoutMasterIdLst>
  <p:sldIdLst>
    <p:sldId id="295" r:id="rId4"/>
    <p:sldId id="285" r:id="rId5"/>
    <p:sldId id="286" r:id="rId6"/>
    <p:sldId id="307" r:id="rId7"/>
    <p:sldId id="287" r:id="rId8"/>
    <p:sldId id="288" r:id="rId9"/>
    <p:sldId id="289" r:id="rId10"/>
    <p:sldId id="290" r:id="rId11"/>
    <p:sldId id="291" r:id="rId12"/>
    <p:sldId id="305" r:id="rId13"/>
  </p:sldIdLst>
  <p:sldSz cx="12192000" cy="6858000"/>
  <p:notesSz cx="6858000" cy="9144000"/>
  <p:embeddedFontLst>
    <p:embeddedFont>
      <p:font typeface="汉仪文黑-85W" panose="00020600040101010101" charset="-122"/>
      <p:regular r:id="rId19"/>
    </p:embeddedFont>
    <p:embeddedFont>
      <p:font typeface="MiSans Bold" panose="00000800000000000000" charset="-122"/>
      <p:bold r:id="rId20"/>
    </p:embeddedFont>
    <p:embeddedFont>
      <p:font typeface="黑体" panose="02010609060101010101" charset="-122"/>
      <p:regular r:id="rId21"/>
    </p:embeddedFont>
    <p:embeddedFont>
      <p:font typeface="微软雅黑" panose="020B0503020204020204" charset="-122"/>
      <p:regular r:id="rId22"/>
    </p:embeddedFont>
    <p:embeddedFont>
      <p:font typeface="思源黑体 CN Normal" panose="020B0400000000000000" charset="-122"/>
      <p:regular r:id="rId23"/>
    </p:embeddedFont>
    <p:embeddedFont>
      <p:font typeface="Calibri" panose="020F0502020204030204" charset="0"/>
      <p:regular r:id="rId24"/>
      <p:bold r:id="rId25"/>
      <p:italic r:id="rId26"/>
      <p:boldItalic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4275"/>
    <a:srgbClr val="99B2DF"/>
    <a:srgbClr val="3D6DC3"/>
    <a:srgbClr val="F0DDC0"/>
    <a:srgbClr val="C77054"/>
    <a:srgbClr val="4A302B"/>
    <a:srgbClr val="FFF4F2"/>
    <a:srgbClr val="3F5264"/>
    <a:srgbClr val="2F5597"/>
    <a:srgbClr val="FAF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p:scale>
          <a:sx n="100" d="100"/>
          <a:sy n="100" d="100"/>
        </p:scale>
        <p:origin x="1804" y="1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80.xml"/><Relationship Id="rId27" Type="http://schemas.openxmlformats.org/officeDocument/2006/relationships/font" Target="fonts/font9.fntdata"/><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1.png"/><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147570" y="3020060"/>
            <a:ext cx="7897495" cy="1523365"/>
          </a:xfrm>
        </p:spPr>
        <p:txBody>
          <a:bodyPr wrap="square" anchor="t">
            <a:normAutofit/>
          </a:bodyPr>
          <a:lstStyle>
            <a:lvl1pPr algn="l">
              <a:defRPr sz="5000" b="0">
                <a:solidFill>
                  <a:schemeClr val="tx1">
                    <a:lumMod val="85000"/>
                    <a:lumOff val="15000"/>
                  </a:schemeClr>
                </a:solidFill>
                <a:latin typeface="汉仪文黑-85W" panose="00020600040101010101" charset="-122"/>
                <a:ea typeface="汉仪文黑-85W" panose="00020600040101010101" charset="-122"/>
                <a:sym typeface="汉仪文黑-85W" panose="00020600040101010101" charset="-122"/>
              </a:defRPr>
            </a:lvl1pPr>
          </a:lstStyle>
          <a:p>
            <a:r>
              <a:rPr lang="zh-CN" altLang="en-US" dirty="0"/>
              <a:t>单击此处编辑母版标题样式</a:t>
            </a:r>
            <a:endParaRPr lang="zh-CN" altLang="en-US" dirty="0"/>
          </a:p>
        </p:txBody>
      </p:sp>
      <p:sp>
        <p:nvSpPr>
          <p:cNvPr id="4" name="日期占位符 4"/>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4"/>
            </p:custDataLst>
          </p:nvPr>
        </p:nvSpPr>
        <p:spPr/>
        <p:txBody>
          <a:bodyPr/>
          <a:lstStyle/>
          <a:p>
            <a:endParaRPr lang="zh-CN" altLang="en-US"/>
          </a:p>
        </p:txBody>
      </p:sp>
      <p:sp>
        <p:nvSpPr>
          <p:cNvPr id="6" name="灯片编号占位符 6"/>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7" name="Rectangle 41792_#color_$accent1_$accent2-2050&amp;12615"/>
          <p:cNvSpPr/>
          <p:nvPr userDrawn="1">
            <p:custDataLst>
              <p:tags r:id="rId6"/>
            </p:custDataLst>
          </p:nvPr>
        </p:nvSpPr>
        <p:spPr>
          <a:xfrm flipH="1">
            <a:off x="0" y="4974336"/>
            <a:ext cx="12188952" cy="1883664"/>
          </a:xfrm>
          <a:custGeom>
            <a:avLst/>
            <a:gdLst/>
            <a:ahLst/>
            <a:cxnLst/>
            <a:rect l="l" t="t" r="r" b="b"/>
            <a:pathLst>
              <a:path w="12188952" h="1883664">
                <a:moveTo>
                  <a:pt x="12188952" y="1170432"/>
                </a:moveTo>
                <a:lnTo>
                  <a:pt x="12188952" y="1883664"/>
                </a:lnTo>
                <a:lnTo>
                  <a:pt x="0" y="1883664"/>
                </a:lnTo>
                <a:lnTo>
                  <a:pt x="0" y="0"/>
                </a:lnTo>
                <a:lnTo>
                  <a:pt x="5513832" y="0"/>
                </a:lnTo>
                <a:cubicBezTo>
                  <a:pt x="5779008" y="0"/>
                  <a:pt x="6025896" y="100584"/>
                  <a:pt x="6217920" y="283464"/>
                </a:cubicBezTo>
                <a:lnTo>
                  <a:pt x="6958584" y="987552"/>
                </a:lnTo>
                <a:cubicBezTo>
                  <a:pt x="7077456" y="1106424"/>
                  <a:pt x="7232904" y="1170432"/>
                  <a:pt x="7397496" y="1170432"/>
                </a:cubicBezTo>
                <a:lnTo>
                  <a:pt x="12188952" y="1170432"/>
                </a:lnTo>
              </a:path>
            </a:pathLst>
          </a:custGeom>
          <a:solidFill>
            <a:srgbClr val="254275"/>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9" name="Vector 25_#color_$accent3_$accent3-2050&amp;12618"/>
          <p:cNvSpPr/>
          <p:nvPr userDrawn="1">
            <p:custDataLst>
              <p:tags r:id="rId7"/>
            </p:custDataLst>
          </p:nvPr>
        </p:nvSpPr>
        <p:spPr>
          <a:xfrm flipH="1">
            <a:off x="127" y="0"/>
            <a:ext cx="2331720" cy="950976"/>
          </a:xfrm>
          <a:custGeom>
            <a:avLst/>
            <a:gdLst/>
            <a:ahLst/>
            <a:cxnLst/>
            <a:rect l="l" t="t" r="r" b="b"/>
            <a:pathLst>
              <a:path w="2331720" h="950976">
                <a:moveTo>
                  <a:pt x="0" y="0"/>
                </a:moveTo>
                <a:lnTo>
                  <a:pt x="950976" y="886968"/>
                </a:lnTo>
                <a:cubicBezTo>
                  <a:pt x="996696" y="932688"/>
                  <a:pt x="1060704" y="950976"/>
                  <a:pt x="1124712" y="950976"/>
                </a:cubicBezTo>
                <a:lnTo>
                  <a:pt x="2331720" y="950976"/>
                </a:lnTo>
                <a:lnTo>
                  <a:pt x="2331720" y="0"/>
                </a:lnTo>
                <a:lnTo>
                  <a:pt x="0" y="0"/>
                </a:lnTo>
              </a:path>
            </a:pathLst>
          </a:custGeom>
          <a:gradFill>
            <a:gsLst>
              <a:gs pos="100000">
                <a:srgbClr val="2F5597"/>
              </a:gs>
              <a:gs pos="0">
                <a:srgbClr val="99B2DF"/>
              </a:gs>
            </a:gsLst>
            <a:lin ang="947343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0" name="Vector 24_#color-2050&amp;12621"/>
          <p:cNvSpPr/>
          <p:nvPr userDrawn="1">
            <p:custDataLst>
              <p:tags r:id="rId8"/>
            </p:custDataLst>
          </p:nvPr>
        </p:nvSpPr>
        <p:spPr>
          <a:xfrm flipH="1">
            <a:off x="254" y="0"/>
            <a:ext cx="1572768" cy="640080"/>
          </a:xfrm>
          <a:custGeom>
            <a:avLst/>
            <a:gdLst/>
            <a:ahLst/>
            <a:cxnLst/>
            <a:rect l="l" t="t" r="r" b="b"/>
            <a:pathLst>
              <a:path w="1572768" h="640080">
                <a:moveTo>
                  <a:pt x="0" y="0"/>
                </a:moveTo>
                <a:lnTo>
                  <a:pt x="612648" y="576072"/>
                </a:lnTo>
                <a:cubicBezTo>
                  <a:pt x="667512" y="612648"/>
                  <a:pt x="722376" y="640080"/>
                  <a:pt x="786384" y="640080"/>
                </a:cubicBezTo>
                <a:lnTo>
                  <a:pt x="1572768" y="640080"/>
                </a:lnTo>
                <a:lnTo>
                  <a:pt x="1572768" y="0"/>
                </a:lnTo>
                <a:lnTo>
                  <a:pt x="0" y="0"/>
                </a:lnTo>
              </a:path>
            </a:pathLst>
          </a:custGeom>
          <a:solidFill>
            <a:srgbClr val="3D6DC3">
              <a:alpha val="62000"/>
            </a:srgbClr>
          </a:solidFill>
        </p:spPr>
        <p:txBody>
          <a:bodyPr/>
          <a:lstStyle/>
          <a:p>
            <a:endParaRPr lang="zh-CN" altLang="en-US"/>
          </a:p>
        </p:txBody>
      </p:sp>
      <p:sp>
        <p:nvSpPr>
          <p:cNvPr id="11" name="Rectangle 41795_#color-2049&amp;11794"/>
          <p:cNvSpPr/>
          <p:nvPr userDrawn="1">
            <p:custDataLst>
              <p:tags r:id="rId9"/>
            </p:custDataLst>
          </p:nvPr>
        </p:nvSpPr>
        <p:spPr>
          <a:xfrm>
            <a:off x="4037965" y="5371465"/>
            <a:ext cx="6701155" cy="32766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rgbClr val="99B2DF"/>
          </a:solidFill>
        </p:spPr>
        <p:txBody>
          <a:bodyPr/>
          <a:lstStyle/>
          <a:p>
            <a:endParaRPr lang="zh-CN" altLang="en-US"/>
          </a:p>
        </p:txBody>
      </p:sp>
      <p:sp>
        <p:nvSpPr>
          <p:cNvPr id="12" name="Rectangle 41796_#color-2049&amp;11795"/>
          <p:cNvSpPr/>
          <p:nvPr userDrawn="1">
            <p:custDataLst>
              <p:tags r:id="rId10"/>
            </p:custDataLst>
          </p:nvPr>
        </p:nvSpPr>
        <p:spPr>
          <a:xfrm>
            <a:off x="9000490" y="5371465"/>
            <a:ext cx="1748155" cy="327660"/>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rgbClr val="99B2DF"/>
          </a:solidFill>
        </p:spPr>
        <p:txBody>
          <a:bodyPr/>
          <a:lstStyle/>
          <a:p>
            <a:endParaRPr lang="zh-CN" altLang="en-US"/>
          </a:p>
        </p:txBody>
      </p:sp>
      <p:pic>
        <p:nvPicPr>
          <p:cNvPr id="3" name="图片 2" descr="华文无背景"/>
          <p:cNvPicPr>
            <a:picLocks noChangeAspect="1"/>
          </p:cNvPicPr>
          <p:nvPr userDrawn="1"/>
        </p:nvPicPr>
        <p:blipFill>
          <a:blip r:embed="rId11"/>
          <a:srcRect l="36393" t="19870" r="33116" b="24898"/>
          <a:stretch>
            <a:fillRect/>
          </a:stretch>
        </p:blipFill>
        <p:spPr>
          <a:xfrm>
            <a:off x="10888345" y="200660"/>
            <a:ext cx="814705" cy="8305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5D51-3D05-4571-A283-B4A35CD20CD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B187E-2E7E-4C60-849C-ECEFA0A1AE2E}" type="slidenum">
              <a:rPr lang="zh-CN" altLang="en-US" smtClean="0"/>
            </a:fld>
            <a:endParaRPr lang="zh-CN" altLang="en-US"/>
          </a:p>
        </p:txBody>
      </p:sp>
      <p:pic>
        <p:nvPicPr>
          <p:cNvPr id="7" name="图片 6" descr="华文无背景"/>
          <p:cNvPicPr>
            <a:picLocks noChangeAspect="1"/>
          </p:cNvPicPr>
          <p:nvPr userDrawn="1"/>
        </p:nvPicPr>
        <p:blipFill>
          <a:blip r:embed="rId4"/>
          <a:srcRect l="36393" t="19870" r="33116" b="24898"/>
          <a:stretch>
            <a:fillRect/>
          </a:stretch>
        </p:blipFill>
        <p:spPr>
          <a:xfrm>
            <a:off x="10888345" y="200660"/>
            <a:ext cx="814705" cy="8305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Vector 24_#color-2050&amp;12621"/>
          <p:cNvSpPr/>
          <p:nvPr userDrawn="1">
            <p:custDataLst>
              <p:tags r:id="rId1"/>
            </p:custDataLst>
          </p:nvPr>
        </p:nvSpPr>
        <p:spPr>
          <a:xfrm flipH="1" flipV="1">
            <a:off x="307379" y="6521450"/>
            <a:ext cx="2160231" cy="336550"/>
          </a:xfrm>
          <a:custGeom>
            <a:avLst/>
            <a:gdLst>
              <a:gd name="connsiteX0" fmla="*/ 0 w 5048"/>
              <a:gd name="connsiteY0" fmla="*/ 0 h 656"/>
              <a:gd name="connsiteX1" fmla="*/ 1473 w 5048"/>
              <a:gd name="connsiteY1" fmla="*/ 622 h 656"/>
              <a:gd name="connsiteX2" fmla="*/ 1868 w 5048"/>
              <a:gd name="connsiteY2" fmla="*/ 656 h 656"/>
              <a:gd name="connsiteX3" fmla="*/ 5048 w 5048"/>
              <a:gd name="connsiteY3" fmla="*/ 656 h 656"/>
              <a:gd name="connsiteX4" fmla="*/ 5048 w 5048"/>
              <a:gd name="connsiteY4" fmla="*/ 10 h 656"/>
              <a:gd name="connsiteX5" fmla="*/ 0 w 5048"/>
              <a:gd name="connsiteY5" fmla="*/ 0 h 656"/>
              <a:gd name="connsiteX0-1" fmla="*/ 0 w 10000"/>
              <a:gd name="connsiteY0-2" fmla="*/ 0 h 10000"/>
              <a:gd name="connsiteX1-3" fmla="*/ 2918 w 10000"/>
              <a:gd name="connsiteY1-4" fmla="*/ 9482 h 10000"/>
              <a:gd name="connsiteX2-5" fmla="*/ 3700 w 10000"/>
              <a:gd name="connsiteY2-6" fmla="*/ 10000 h 10000"/>
              <a:gd name="connsiteX3-7" fmla="*/ 10000 w 10000"/>
              <a:gd name="connsiteY3-8" fmla="*/ 10000 h 10000"/>
              <a:gd name="connsiteX4-9" fmla="*/ 10000 w 10000"/>
              <a:gd name="connsiteY4-10" fmla="*/ 152 h 10000"/>
              <a:gd name="connsiteX5-11" fmla="*/ 1715 w 10000"/>
              <a:gd name="connsiteY5-12" fmla="*/ 0 h 10000"/>
              <a:gd name="connsiteX0-13" fmla="*/ 0 w 8334"/>
              <a:gd name="connsiteY0-14" fmla="*/ 377 h 10000"/>
              <a:gd name="connsiteX1-15" fmla="*/ 1252 w 8334"/>
              <a:gd name="connsiteY1-16" fmla="*/ 9482 h 10000"/>
              <a:gd name="connsiteX2-17" fmla="*/ 2034 w 8334"/>
              <a:gd name="connsiteY2-18" fmla="*/ 10000 h 10000"/>
              <a:gd name="connsiteX3-19" fmla="*/ 8334 w 8334"/>
              <a:gd name="connsiteY3-20" fmla="*/ 10000 h 10000"/>
              <a:gd name="connsiteX4-21" fmla="*/ 8334 w 8334"/>
              <a:gd name="connsiteY4-22" fmla="*/ 152 h 10000"/>
              <a:gd name="connsiteX5-23" fmla="*/ 49 w 8334"/>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334" h="10000">
                <a:moveTo>
                  <a:pt x="0" y="377"/>
                </a:moveTo>
                <a:lnTo>
                  <a:pt x="1252" y="9482"/>
                </a:lnTo>
                <a:cubicBezTo>
                  <a:pt x="1692" y="10046"/>
                  <a:pt x="1521" y="10000"/>
                  <a:pt x="2034" y="10000"/>
                </a:cubicBezTo>
                <a:lnTo>
                  <a:pt x="8334" y="10000"/>
                </a:lnTo>
                <a:lnTo>
                  <a:pt x="8334" y="152"/>
                </a:lnTo>
                <a:lnTo>
                  <a:pt x="49" y="0"/>
                </a:lnTo>
              </a:path>
            </a:pathLst>
          </a:custGeom>
          <a:gradFill>
            <a:gsLst>
              <a:gs pos="100000">
                <a:schemeClr val="accent3">
                  <a:alpha val="12000"/>
                </a:schemeClr>
              </a:gs>
              <a:gs pos="30000">
                <a:schemeClr val="accent3">
                  <a:alpha val="0"/>
                </a:schemeClr>
              </a:gs>
            </a:gsLst>
            <a:lin ang="9473432" scaled="0"/>
          </a:gradFill>
        </p:spPr>
        <p:txBody>
          <a:bodyPr>
            <a:noAutofit/>
          </a:bodyPr>
          <a:lstStyle/>
          <a:p>
            <a:pPr lvl="0" algn="l">
              <a:buClrTx/>
              <a:buSzTx/>
              <a:buFontTx/>
            </a:pPr>
            <a:endParaRPr lang="zh-CN" altLang="en-US" dirty="0">
              <a:sym typeface="+mn-ea"/>
            </a:endParaRPr>
          </a:p>
        </p:txBody>
      </p:sp>
      <p:sp>
        <p:nvSpPr>
          <p:cNvPr id="2" name="标题占位符 1"/>
          <p:cNvSpPr>
            <a:spLocks noGrp="1"/>
          </p:cNvSpPr>
          <p:nvPr>
            <p:ph type="title"/>
            <p:custDataLst>
              <p:tags r:id="rId2"/>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单击编辑母版标题样式</a:t>
            </a:r>
            <a:endParaRPr lang="zh-CN" altLang="en-US" dirty="0"/>
          </a:p>
        </p:txBody>
      </p:sp>
      <p:sp>
        <p:nvSpPr>
          <p:cNvPr id="3" name="文本占位符 2"/>
          <p:cNvSpPr>
            <a:spLocks noGrp="1"/>
          </p:cNvSpPr>
          <p:nvPr>
            <p:ph type="body" idx="1"/>
            <p:custDataLst>
              <p:tags r:id="rId3"/>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4"/>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5"/>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6"/>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Vector 24_#color-2050&amp;12621"/>
          <p:cNvSpPr/>
          <p:nvPr userDrawn="1">
            <p:custDataLst>
              <p:tags r:id="rId7"/>
            </p:custDataLst>
          </p:nvPr>
        </p:nvSpPr>
        <p:spPr>
          <a:xfrm>
            <a:off x="9655214" y="0"/>
            <a:ext cx="2160231" cy="336550"/>
          </a:xfrm>
          <a:custGeom>
            <a:avLst/>
            <a:gdLst>
              <a:gd name="connsiteX0" fmla="*/ 0 w 5048"/>
              <a:gd name="connsiteY0" fmla="*/ 0 h 656"/>
              <a:gd name="connsiteX1" fmla="*/ 1473 w 5048"/>
              <a:gd name="connsiteY1" fmla="*/ 622 h 656"/>
              <a:gd name="connsiteX2" fmla="*/ 1868 w 5048"/>
              <a:gd name="connsiteY2" fmla="*/ 656 h 656"/>
              <a:gd name="connsiteX3" fmla="*/ 5048 w 5048"/>
              <a:gd name="connsiteY3" fmla="*/ 656 h 656"/>
              <a:gd name="connsiteX4" fmla="*/ 5048 w 5048"/>
              <a:gd name="connsiteY4" fmla="*/ 10 h 656"/>
              <a:gd name="connsiteX5" fmla="*/ 0 w 5048"/>
              <a:gd name="connsiteY5" fmla="*/ 0 h 656"/>
              <a:gd name="connsiteX0-1" fmla="*/ 0 w 10000"/>
              <a:gd name="connsiteY0-2" fmla="*/ 0 h 10000"/>
              <a:gd name="connsiteX1-3" fmla="*/ 2918 w 10000"/>
              <a:gd name="connsiteY1-4" fmla="*/ 9482 h 10000"/>
              <a:gd name="connsiteX2-5" fmla="*/ 3700 w 10000"/>
              <a:gd name="connsiteY2-6" fmla="*/ 10000 h 10000"/>
              <a:gd name="connsiteX3-7" fmla="*/ 10000 w 10000"/>
              <a:gd name="connsiteY3-8" fmla="*/ 10000 h 10000"/>
              <a:gd name="connsiteX4-9" fmla="*/ 10000 w 10000"/>
              <a:gd name="connsiteY4-10" fmla="*/ 152 h 10000"/>
              <a:gd name="connsiteX5-11" fmla="*/ 1715 w 10000"/>
              <a:gd name="connsiteY5-12" fmla="*/ 0 h 10000"/>
              <a:gd name="connsiteX0-13" fmla="*/ 0 w 8334"/>
              <a:gd name="connsiteY0-14" fmla="*/ 377 h 10000"/>
              <a:gd name="connsiteX1-15" fmla="*/ 1252 w 8334"/>
              <a:gd name="connsiteY1-16" fmla="*/ 9482 h 10000"/>
              <a:gd name="connsiteX2-17" fmla="*/ 2034 w 8334"/>
              <a:gd name="connsiteY2-18" fmla="*/ 10000 h 10000"/>
              <a:gd name="connsiteX3-19" fmla="*/ 8334 w 8334"/>
              <a:gd name="connsiteY3-20" fmla="*/ 10000 h 10000"/>
              <a:gd name="connsiteX4-21" fmla="*/ 8334 w 8334"/>
              <a:gd name="connsiteY4-22" fmla="*/ 152 h 10000"/>
              <a:gd name="connsiteX5-23" fmla="*/ 49 w 8334"/>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334" h="10000">
                <a:moveTo>
                  <a:pt x="0" y="377"/>
                </a:moveTo>
                <a:lnTo>
                  <a:pt x="1252" y="9482"/>
                </a:lnTo>
                <a:cubicBezTo>
                  <a:pt x="1692" y="10046"/>
                  <a:pt x="1521" y="10000"/>
                  <a:pt x="2034" y="10000"/>
                </a:cubicBezTo>
                <a:lnTo>
                  <a:pt x="8334" y="10000"/>
                </a:lnTo>
                <a:lnTo>
                  <a:pt x="8334" y="152"/>
                </a:lnTo>
                <a:lnTo>
                  <a:pt x="49" y="0"/>
                </a:lnTo>
              </a:path>
            </a:pathLst>
          </a:custGeom>
          <a:gradFill>
            <a:gsLst>
              <a:gs pos="100000">
                <a:schemeClr val="accent3">
                  <a:alpha val="12000"/>
                </a:schemeClr>
              </a:gs>
              <a:gs pos="30000">
                <a:schemeClr val="accent3">
                  <a:alpha val="0"/>
                </a:schemeClr>
              </a:gs>
            </a:gsLst>
            <a:lin ang="9473432" scaled="0"/>
          </a:gradFill>
        </p:spPr>
        <p:txBody>
          <a:bodyPr/>
          <a:lstStyle/>
          <a:p>
            <a:endParaRPr lang="zh-CN" altLang="en-US" dirty="0"/>
          </a:p>
        </p:txBody>
      </p:sp>
      <p:sp>
        <p:nvSpPr>
          <p:cNvPr id="10"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100000"/>
        </a:lnSpc>
        <a:spcBef>
          <a:spcPct val="0"/>
        </a:spcBef>
        <a:buNone/>
        <a:defRPr sz="3200" b="0" kern="1200">
          <a:solidFill>
            <a:schemeClr val="accent1"/>
          </a:solidFill>
          <a:latin typeface="MiSans Bold" panose="00000800000000000000" charset="-122"/>
          <a:ea typeface="汉仪文黑-85W" panose="00020600040101010101" charset="-122"/>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6" Type="http://schemas.openxmlformats.org/officeDocument/2006/relationships/slideLayout" Target="../slideLayouts/slideLayout2.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3" Type="http://schemas.openxmlformats.org/officeDocument/2006/relationships/slideLayout" Target="../slideLayouts/slideLayout2.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3" Type="http://schemas.openxmlformats.org/officeDocument/2006/relationships/slideLayout" Target="../slideLayouts/slideLayout2.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292850" y="2028190"/>
            <a:ext cx="4265930" cy="768350"/>
          </a:xfrm>
          <a:prstGeom prst="rect">
            <a:avLst/>
          </a:prstGeom>
          <a:noFill/>
        </p:spPr>
        <p:txBody>
          <a:bodyPr wrap="square" rtlCol="0">
            <a:spAutoFit/>
          </a:bodyPr>
          <a:p>
            <a:r>
              <a:rPr lang="zh-CN" altLang="en-US" sz="4400" b="1" dirty="0">
                <a:effectLst>
                  <a:outerShdw blurRad="38100" dist="38100" dir="2700000" algn="tl">
                    <a:srgbClr val="000000">
                      <a:alpha val="43137"/>
                    </a:srgbClr>
                  </a:outerShdw>
                </a:effectLst>
                <a:latin typeface="黑体" panose="02010609060101010101" charset="-122"/>
                <a:ea typeface="黑体" panose="02010609060101010101" charset="-122"/>
                <a:sym typeface="+mn-ea"/>
              </a:rPr>
              <a:t>洛索洛芬钠颗粒</a:t>
            </a:r>
            <a:endParaRPr lang="zh-CN" altLang="en-US" sz="4400" b="1" dirty="0">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pic>
        <p:nvPicPr>
          <p:cNvPr id="8" name="图片 7" descr="洛索"/>
          <p:cNvPicPr>
            <a:picLocks noChangeAspect="1"/>
          </p:cNvPicPr>
          <p:nvPr/>
        </p:nvPicPr>
        <p:blipFill>
          <a:blip r:embed="rId1"/>
          <a:srcRect l="26069" t="24278" r="25176" b="27704"/>
          <a:stretch>
            <a:fillRect/>
          </a:stretch>
        </p:blipFill>
        <p:spPr>
          <a:xfrm>
            <a:off x="533400" y="1655445"/>
            <a:ext cx="4537710" cy="3293110"/>
          </a:xfrm>
          <a:prstGeom prst="rect">
            <a:avLst/>
          </a:prstGeom>
        </p:spPr>
      </p:pic>
      <p:sp>
        <p:nvSpPr>
          <p:cNvPr id="10" name="文本框 9"/>
          <p:cNvSpPr txBox="1"/>
          <p:nvPr/>
        </p:nvSpPr>
        <p:spPr>
          <a:xfrm>
            <a:off x="5071110" y="3995420"/>
            <a:ext cx="6708775" cy="706755"/>
          </a:xfrm>
          <a:prstGeom prst="rect">
            <a:avLst/>
          </a:prstGeom>
          <a:noFill/>
        </p:spPr>
        <p:txBody>
          <a:bodyPr wrap="square" rtlCol="0">
            <a:spAutoFit/>
          </a:bodyPr>
          <a:p>
            <a:pPr algn="l"/>
            <a:r>
              <a:rPr lang="zh-CN" altLang="en-US" sz="2000" b="1">
                <a:solidFill>
                  <a:srgbClr val="FF0000"/>
                </a:solidFill>
                <a:latin typeface="微软雅黑" panose="020B0503020204020204" charset="-122"/>
                <a:ea typeface="微软雅黑" panose="020B0503020204020204" charset="-122"/>
              </a:rPr>
              <a:t>【颗粒剂型】颗粒剂满足吞咽困难患者（如儿童、老年人）</a:t>
            </a:r>
            <a:r>
              <a:rPr lang="en-US" altLang="zh-CN" sz="2000" b="1">
                <a:solidFill>
                  <a:srgbClr val="FF0000"/>
                </a:solidFill>
                <a:latin typeface="微软雅黑" panose="020B0503020204020204" charset="-122"/>
                <a:ea typeface="微软雅黑" panose="020B0503020204020204" charset="-122"/>
              </a:rPr>
              <a:t>    </a:t>
            </a:r>
            <a:r>
              <a:rPr lang="zh-CN" altLang="en-US" sz="2000" b="1">
                <a:solidFill>
                  <a:srgbClr val="FF0000"/>
                </a:solidFill>
                <a:latin typeface="微软雅黑" panose="020B0503020204020204" charset="-122"/>
                <a:ea typeface="微软雅黑" panose="020B0503020204020204" charset="-122"/>
              </a:rPr>
              <a:t>需求的同时，易于携带，灵活给药</a:t>
            </a:r>
            <a:endParaRPr lang="zh-CN" altLang="en-US" sz="2000" b="1">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7217410" y="6003290"/>
            <a:ext cx="6478905" cy="521970"/>
          </a:xfrm>
          <a:prstGeom prst="rect">
            <a:avLst/>
          </a:prstGeom>
          <a:noFill/>
        </p:spPr>
        <p:txBody>
          <a:bodyPr wrap="square" rtlCol="0">
            <a:spAutoFit/>
          </a:bodyPr>
          <a:p>
            <a:r>
              <a:rPr lang="zh-CN" altLang="en-US" sz="2800">
                <a:solidFill>
                  <a:schemeClr val="bg1"/>
                </a:solidFill>
                <a:latin typeface="黑体" panose="02010609060101010101" charset="-122"/>
                <a:ea typeface="黑体" panose="02010609060101010101" charset="-122"/>
              </a:rPr>
              <a:t>苏州第三制药厂有限责任公司</a:t>
            </a:r>
            <a:endParaRPr lang="zh-CN" altLang="en-US" sz="2800">
              <a:solidFill>
                <a:schemeClr val="bg1"/>
              </a:solidFill>
              <a:latin typeface="黑体" panose="02010609060101010101" charset="-122"/>
              <a:ea typeface="黑体" panose="02010609060101010101" charset="-122"/>
            </a:endParaRPr>
          </a:p>
        </p:txBody>
      </p:sp>
      <p:pic>
        <p:nvPicPr>
          <p:cNvPr id="4" name="图片 3" descr="华文白色"/>
          <p:cNvPicPr>
            <a:picLocks noChangeAspect="1"/>
          </p:cNvPicPr>
          <p:nvPr/>
        </p:nvPicPr>
        <p:blipFill>
          <a:blip r:embed="rId2"/>
          <a:stretch>
            <a:fillRect/>
          </a:stretch>
        </p:blipFill>
        <p:spPr>
          <a:xfrm>
            <a:off x="5491480" y="5643245"/>
            <a:ext cx="2513965" cy="141351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洛索"/>
          <p:cNvPicPr>
            <a:picLocks noChangeAspect="1"/>
          </p:cNvPicPr>
          <p:nvPr/>
        </p:nvPicPr>
        <p:blipFill>
          <a:blip r:embed="rId1"/>
          <a:srcRect l="26069" t="24278" r="25176" b="27704"/>
          <a:stretch>
            <a:fillRect/>
          </a:stretch>
        </p:blipFill>
        <p:spPr>
          <a:xfrm>
            <a:off x="463550" y="1655445"/>
            <a:ext cx="4537710" cy="3293110"/>
          </a:xfrm>
          <a:prstGeom prst="rect">
            <a:avLst/>
          </a:prstGeom>
        </p:spPr>
      </p:pic>
      <p:sp>
        <p:nvSpPr>
          <p:cNvPr id="2" name="文本框 1"/>
          <p:cNvSpPr txBox="1"/>
          <p:nvPr/>
        </p:nvSpPr>
        <p:spPr>
          <a:xfrm>
            <a:off x="5702300" y="1532890"/>
            <a:ext cx="6189345" cy="3537585"/>
          </a:xfrm>
          <a:prstGeom prst="rect">
            <a:avLst/>
          </a:prstGeom>
          <a:noFill/>
        </p:spPr>
        <p:txBody>
          <a:bodyPr wrap="square" rtlCol="0" anchor="t">
            <a:spAutoFit/>
          </a:bodyPr>
          <a:p>
            <a:pPr algn="ctr">
              <a:lnSpc>
                <a:spcPct val="140000"/>
              </a:lnSpc>
            </a:pP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感</a:t>
            </a:r>
            <a:r>
              <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 </a:t>
            </a: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谢</a:t>
            </a:r>
            <a:r>
              <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 </a:t>
            </a: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您</a:t>
            </a:r>
            <a:endPar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a:lnSpc>
                <a:spcPct val="140000"/>
              </a:lnSpc>
            </a:pP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感谢您对疼痛治疗领域、吞咽障碍人群</a:t>
            </a:r>
            <a:r>
              <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及需要频繁外出的用药人群</a:t>
            </a:r>
            <a:r>
              <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的关注，以及对洛索洛芬钠</a:t>
            </a:r>
            <a:r>
              <a:rPr lang="zh-CN" altLang="en-US"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颗粒剂的支持。</a:t>
            </a:r>
            <a:r>
              <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endParaRPr lang="en-US" alt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ct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目</a:t>
            </a:r>
            <a:r>
              <a:rPr lang="en-US" altLang="zh-CN" sz="2800" dirty="0">
                <a:solidFill>
                  <a:schemeClr val="bg1"/>
                </a:solidFill>
                <a:latin typeface="汉仪雅酷黑 55W" panose="020B0504020202020204" pitchFamily="34" charset="-122"/>
                <a:ea typeface="汉仪雅酷黑 55W" panose="020B0504020202020204" pitchFamily="34" charset="-122"/>
                <a:cs typeface="+mn-ea"/>
                <a:sym typeface="+mn-lt"/>
              </a:rPr>
              <a:t> </a:t>
            </a: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录</a:t>
            </a:r>
            <a:endPar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sp>
        <p:nvSpPr>
          <p:cNvPr id="88" name="圆角矩形 87"/>
          <p:cNvSpPr/>
          <p:nvPr>
            <p:custDataLst>
              <p:tags r:id="rId1"/>
            </p:custDataLst>
          </p:nvPr>
        </p:nvSpPr>
        <p:spPr>
          <a:xfrm>
            <a:off x="2004695" y="1203433"/>
            <a:ext cx="7364802" cy="846492"/>
          </a:xfrm>
          <a:prstGeom prst="roundRect">
            <a:avLst>
              <a:gd name="adj" fmla="val 50000"/>
            </a:avLst>
          </a:prstGeom>
          <a:solidFill>
            <a:srgbClr val="FFFFFF">
              <a:alpha val="20000"/>
            </a:srgbClr>
          </a:solidFill>
          <a:ln>
            <a:solidFill>
              <a:schemeClr val="accent1">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89" name="椭圆 88"/>
          <p:cNvSpPr/>
          <p:nvPr>
            <p:custDataLst>
              <p:tags r:id="rId2"/>
            </p:custDataLst>
          </p:nvPr>
        </p:nvSpPr>
        <p:spPr>
          <a:xfrm>
            <a:off x="8596062" y="1280329"/>
            <a:ext cx="698779" cy="694300"/>
          </a:xfrm>
          <a:prstGeom prst="ellipse">
            <a:avLst/>
          </a:prstGeom>
          <a:gradFill>
            <a:gsLst>
              <a:gs pos="17000">
                <a:schemeClr val="accent1">
                  <a:alpha val="100000"/>
                </a:schemeClr>
              </a:gs>
              <a:gs pos="100000">
                <a:schemeClr val="accent1">
                  <a:lumMod val="60000"/>
                  <a:lumOff val="40000"/>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p>
            <a:pPr algn="ctr"/>
            <a:r>
              <a:rPr lang="en-US" altLang="zh-CN" sz="2200" b="1">
                <a:solidFill>
                  <a:srgbClr val="FFFFFF"/>
                </a:solidFill>
              </a:rPr>
              <a:t>01</a:t>
            </a:r>
            <a:endParaRPr lang="en-US" altLang="zh-CN" sz="2200" b="1">
              <a:solidFill>
                <a:srgbClr val="FFFFFF"/>
              </a:solidFill>
            </a:endParaRPr>
          </a:p>
        </p:txBody>
      </p:sp>
      <p:sp>
        <p:nvSpPr>
          <p:cNvPr id="90" name="文本框 89"/>
          <p:cNvSpPr txBox="1"/>
          <p:nvPr>
            <p:custDataLst>
              <p:tags r:id="rId3"/>
            </p:custDataLst>
          </p:nvPr>
        </p:nvSpPr>
        <p:spPr>
          <a:xfrm>
            <a:off x="2864951" y="1355621"/>
            <a:ext cx="4871403" cy="471825"/>
          </a:xfrm>
          <a:prstGeom prst="rect">
            <a:avLst/>
          </a:prstGeom>
          <a:noFill/>
        </p:spPr>
        <p:txBody>
          <a:bodyPr wrap="square" lIns="0" tIns="0" rIns="0" bIns="0" rtlCol="0" anchor="ctr" anchorCtr="0">
            <a:noAutofit/>
          </a:bodyPr>
          <a:p>
            <a:pPr lvl="0" algn="ctr">
              <a:lnSpc>
                <a:spcPct val="130000"/>
              </a:lnSpc>
              <a:spcBef>
                <a:spcPts val="0"/>
              </a:spcBef>
              <a:spcAft>
                <a:spcPts val="0"/>
              </a:spcAft>
              <a:buClrTx/>
              <a:buSzTx/>
              <a:buFontTx/>
            </a:pPr>
            <a:r>
              <a:rPr lang="zh-CN" altLang="en-US" sz="3200" b="1" noProof="0" dirty="0">
                <a:ln>
                  <a:noFill/>
                </a:ln>
                <a:effectLst/>
                <a:uLnTx/>
                <a:uFillTx/>
                <a:latin typeface="黑体" panose="02010609060101010101" charset="-122"/>
                <a:ea typeface="黑体" panose="02010609060101010101" charset="-122"/>
                <a:sym typeface="+mn-ea"/>
              </a:rPr>
              <a:t>药品基本信息</a:t>
            </a:r>
            <a:endParaRPr lang="zh-CN" altLang="en-US" sz="3200" b="1" noProof="0" dirty="0">
              <a:ln>
                <a:noFill/>
              </a:ln>
              <a:solidFill>
                <a:schemeClr val="tx1">
                  <a:lumMod val="85000"/>
                  <a:lumOff val="15000"/>
                </a:schemeClr>
              </a:solidFill>
              <a:effectLst/>
              <a:uLnTx/>
              <a:uFillTx/>
              <a:latin typeface="黑体" panose="02010609060101010101" charset="-122"/>
              <a:ea typeface="黑体" panose="02010609060101010101" charset="-122"/>
              <a:sym typeface="+mn-ea"/>
            </a:endParaRPr>
          </a:p>
        </p:txBody>
      </p:sp>
      <p:sp>
        <p:nvSpPr>
          <p:cNvPr id="91" name="圆角矩形 90"/>
          <p:cNvSpPr/>
          <p:nvPr>
            <p:custDataLst>
              <p:tags r:id="rId4"/>
            </p:custDataLst>
          </p:nvPr>
        </p:nvSpPr>
        <p:spPr>
          <a:xfrm>
            <a:off x="2004695" y="2254589"/>
            <a:ext cx="7364802" cy="846492"/>
          </a:xfrm>
          <a:prstGeom prst="roundRect">
            <a:avLst>
              <a:gd name="adj" fmla="val 50000"/>
            </a:avLst>
          </a:prstGeom>
          <a:solidFill>
            <a:srgbClr val="FFFFFF">
              <a:alpha val="20000"/>
            </a:srgbClr>
          </a:solidFill>
          <a:ln>
            <a:solidFill>
              <a:schemeClr val="accent2">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92" name="文本框 91"/>
          <p:cNvSpPr txBox="1"/>
          <p:nvPr>
            <p:custDataLst>
              <p:tags r:id="rId5"/>
            </p:custDataLst>
          </p:nvPr>
        </p:nvSpPr>
        <p:spPr>
          <a:xfrm>
            <a:off x="2864951" y="2406776"/>
            <a:ext cx="4871403" cy="471825"/>
          </a:xfrm>
          <a:prstGeom prst="rect">
            <a:avLst/>
          </a:prstGeom>
          <a:noFill/>
        </p:spPr>
        <p:txBody>
          <a:bodyPr wrap="square" lIns="0" tIns="0" rIns="0" bIns="0" rtlCol="0" anchor="ctr" anchorCtr="0">
            <a:noAutofit/>
          </a:bodyPr>
          <a:p>
            <a:pPr lvl="0" algn="ctr">
              <a:lnSpc>
                <a:spcPct val="130000"/>
              </a:lnSpc>
              <a:spcBef>
                <a:spcPts val="0"/>
              </a:spcBef>
              <a:spcAft>
                <a:spcPts val="0"/>
              </a:spcAft>
              <a:buClrTx/>
              <a:buSzTx/>
              <a:buFontTx/>
            </a:pPr>
            <a:r>
              <a:rPr lang="zh-CN" altLang="en-US" sz="3200" b="1" noProof="0" dirty="0">
                <a:ln>
                  <a:noFill/>
                </a:ln>
                <a:effectLst/>
                <a:uLnTx/>
                <a:uFillTx/>
                <a:latin typeface="黑体" panose="02010609060101010101" charset="-122"/>
                <a:ea typeface="黑体" panose="02010609060101010101" charset="-122"/>
                <a:sym typeface="+mn-ea"/>
              </a:rPr>
              <a:t>安全性</a:t>
            </a:r>
            <a:endParaRPr lang="zh-CN" altLang="en-US" sz="3200" b="1" noProof="0" dirty="0">
              <a:ln>
                <a:noFill/>
              </a:ln>
              <a:solidFill>
                <a:schemeClr val="tx1">
                  <a:lumMod val="85000"/>
                  <a:lumOff val="15000"/>
                </a:schemeClr>
              </a:solidFill>
              <a:effectLst/>
              <a:uLnTx/>
              <a:uFillTx/>
              <a:latin typeface="黑体" panose="02010609060101010101" charset="-122"/>
              <a:ea typeface="黑体" panose="02010609060101010101" charset="-122"/>
              <a:sym typeface="+mn-ea"/>
            </a:endParaRPr>
          </a:p>
        </p:txBody>
      </p:sp>
      <p:sp>
        <p:nvSpPr>
          <p:cNvPr id="93" name="椭圆 92"/>
          <p:cNvSpPr/>
          <p:nvPr>
            <p:custDataLst>
              <p:tags r:id="rId6"/>
            </p:custDataLst>
          </p:nvPr>
        </p:nvSpPr>
        <p:spPr>
          <a:xfrm>
            <a:off x="8596062" y="2331485"/>
            <a:ext cx="698779" cy="694300"/>
          </a:xfrm>
          <a:prstGeom prst="ellipse">
            <a:avLst/>
          </a:prstGeom>
          <a:gradFill>
            <a:gsLst>
              <a:gs pos="17000">
                <a:schemeClr val="accent2">
                  <a:alpha val="100000"/>
                </a:schemeClr>
              </a:gs>
              <a:gs pos="100000">
                <a:schemeClr val="accent2">
                  <a:lumMod val="60000"/>
                  <a:lumOff val="40000"/>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p>
            <a:pPr algn="ctr"/>
            <a:r>
              <a:rPr lang="en-US" altLang="zh-CN" sz="2200" b="1">
                <a:solidFill>
                  <a:srgbClr val="FFFFFF"/>
                </a:solidFill>
              </a:rPr>
              <a:t>02</a:t>
            </a:r>
            <a:endParaRPr lang="en-US" altLang="zh-CN" sz="2200" b="1">
              <a:solidFill>
                <a:srgbClr val="FFFFFF"/>
              </a:solidFill>
            </a:endParaRPr>
          </a:p>
        </p:txBody>
      </p:sp>
      <p:sp>
        <p:nvSpPr>
          <p:cNvPr id="94" name="圆角矩形 93"/>
          <p:cNvSpPr/>
          <p:nvPr>
            <p:custDataLst>
              <p:tags r:id="rId7"/>
            </p:custDataLst>
          </p:nvPr>
        </p:nvSpPr>
        <p:spPr>
          <a:xfrm>
            <a:off x="2004695" y="3304251"/>
            <a:ext cx="7364802" cy="846492"/>
          </a:xfrm>
          <a:prstGeom prst="roundRect">
            <a:avLst>
              <a:gd name="adj" fmla="val 50000"/>
            </a:avLst>
          </a:prstGeom>
          <a:solidFill>
            <a:srgbClr val="FFFFFF">
              <a:alpha val="20000"/>
            </a:srgbClr>
          </a:solidFill>
          <a:ln>
            <a:solidFill>
              <a:schemeClr val="accent1">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95" name="文本框 94"/>
          <p:cNvSpPr txBox="1"/>
          <p:nvPr>
            <p:custDataLst>
              <p:tags r:id="rId8"/>
            </p:custDataLst>
          </p:nvPr>
        </p:nvSpPr>
        <p:spPr>
          <a:xfrm>
            <a:off x="2864951" y="3456437"/>
            <a:ext cx="4871403" cy="471825"/>
          </a:xfrm>
          <a:prstGeom prst="rect">
            <a:avLst/>
          </a:prstGeom>
          <a:noFill/>
        </p:spPr>
        <p:txBody>
          <a:bodyPr wrap="square" lIns="0" tIns="0" rIns="0" bIns="0" rtlCol="0" anchor="ctr" anchorCtr="0">
            <a:noAutofit/>
          </a:bodyPr>
          <a:p>
            <a:pPr lvl="0" algn="ctr">
              <a:lnSpc>
                <a:spcPct val="130000"/>
              </a:lnSpc>
              <a:spcBef>
                <a:spcPts val="0"/>
              </a:spcBef>
              <a:spcAft>
                <a:spcPts val="0"/>
              </a:spcAft>
              <a:buClrTx/>
              <a:buSzTx/>
              <a:buFontTx/>
            </a:pPr>
            <a:r>
              <a:rPr lang="zh-CN" altLang="en-US" sz="3200" b="1" noProof="0" dirty="0">
                <a:ln>
                  <a:noFill/>
                </a:ln>
                <a:effectLst/>
                <a:uLnTx/>
                <a:uFillTx/>
                <a:latin typeface="黑体" panose="02010609060101010101" charset="-122"/>
                <a:ea typeface="黑体" panose="02010609060101010101" charset="-122"/>
                <a:sym typeface="+mn-ea"/>
              </a:rPr>
              <a:t>有效性</a:t>
            </a:r>
            <a:endParaRPr lang="zh-CN" altLang="en-US" sz="3200" b="1" noProof="0" dirty="0">
              <a:ln>
                <a:noFill/>
              </a:ln>
              <a:solidFill>
                <a:schemeClr val="tx1">
                  <a:lumMod val="85000"/>
                  <a:lumOff val="15000"/>
                </a:schemeClr>
              </a:solidFill>
              <a:effectLst/>
              <a:uLnTx/>
              <a:uFillTx/>
              <a:latin typeface="黑体" panose="02010609060101010101" charset="-122"/>
              <a:ea typeface="黑体" panose="02010609060101010101" charset="-122"/>
              <a:sym typeface="+mn-ea"/>
            </a:endParaRPr>
          </a:p>
        </p:txBody>
      </p:sp>
      <p:sp>
        <p:nvSpPr>
          <p:cNvPr id="96" name="椭圆 95"/>
          <p:cNvSpPr/>
          <p:nvPr>
            <p:custDataLst>
              <p:tags r:id="rId9"/>
            </p:custDataLst>
          </p:nvPr>
        </p:nvSpPr>
        <p:spPr>
          <a:xfrm>
            <a:off x="8596062" y="3381146"/>
            <a:ext cx="698779" cy="694300"/>
          </a:xfrm>
          <a:prstGeom prst="ellipse">
            <a:avLst/>
          </a:prstGeom>
          <a:gradFill>
            <a:gsLst>
              <a:gs pos="17000">
                <a:schemeClr val="accent1">
                  <a:alpha val="100000"/>
                </a:schemeClr>
              </a:gs>
              <a:gs pos="100000">
                <a:schemeClr val="accent1">
                  <a:lumMod val="60000"/>
                  <a:lumOff val="40000"/>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p>
            <a:pPr algn="ctr"/>
            <a:r>
              <a:rPr lang="en-US" altLang="zh-CN" sz="2200" b="1">
                <a:solidFill>
                  <a:srgbClr val="FFFFFF"/>
                </a:solidFill>
              </a:rPr>
              <a:t>03</a:t>
            </a:r>
            <a:endParaRPr lang="en-US" altLang="zh-CN" sz="2200" b="1">
              <a:solidFill>
                <a:srgbClr val="FFFFFF"/>
              </a:solidFill>
            </a:endParaRPr>
          </a:p>
        </p:txBody>
      </p:sp>
      <p:sp>
        <p:nvSpPr>
          <p:cNvPr id="97" name="圆角矩形 96"/>
          <p:cNvSpPr/>
          <p:nvPr>
            <p:custDataLst>
              <p:tags r:id="rId10"/>
            </p:custDataLst>
          </p:nvPr>
        </p:nvSpPr>
        <p:spPr>
          <a:xfrm>
            <a:off x="2004695" y="4356152"/>
            <a:ext cx="7364802" cy="846492"/>
          </a:xfrm>
          <a:prstGeom prst="roundRect">
            <a:avLst>
              <a:gd name="adj" fmla="val 50000"/>
            </a:avLst>
          </a:prstGeom>
          <a:solidFill>
            <a:srgbClr val="FFFFFF">
              <a:alpha val="20000"/>
            </a:srgbClr>
          </a:solidFill>
          <a:ln>
            <a:solidFill>
              <a:schemeClr val="accent2">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98" name="文本框 97"/>
          <p:cNvSpPr txBox="1"/>
          <p:nvPr>
            <p:custDataLst>
              <p:tags r:id="rId11"/>
            </p:custDataLst>
          </p:nvPr>
        </p:nvSpPr>
        <p:spPr>
          <a:xfrm>
            <a:off x="2864951" y="4507592"/>
            <a:ext cx="4871403" cy="471825"/>
          </a:xfrm>
          <a:prstGeom prst="rect">
            <a:avLst/>
          </a:prstGeom>
          <a:noFill/>
        </p:spPr>
        <p:txBody>
          <a:bodyPr wrap="square" lIns="0" tIns="0" rIns="0" bIns="0" rtlCol="0" anchor="ctr" anchorCtr="0">
            <a:noAutofit/>
          </a:bodyPr>
          <a:p>
            <a:pPr lvl="0" algn="ctr">
              <a:lnSpc>
                <a:spcPct val="130000"/>
              </a:lnSpc>
              <a:spcBef>
                <a:spcPts val="0"/>
              </a:spcBef>
              <a:spcAft>
                <a:spcPts val="0"/>
              </a:spcAft>
              <a:buClrTx/>
              <a:buSzTx/>
              <a:buFontTx/>
            </a:pPr>
            <a:r>
              <a:rPr lang="zh-CN" altLang="en-US" sz="3200" b="1" noProof="0" dirty="0">
                <a:ln>
                  <a:noFill/>
                </a:ln>
                <a:effectLst/>
                <a:uLnTx/>
                <a:uFillTx/>
                <a:latin typeface="黑体" panose="02010609060101010101" charset="-122"/>
                <a:ea typeface="黑体" panose="02010609060101010101" charset="-122"/>
                <a:sym typeface="+mn-ea"/>
              </a:rPr>
              <a:t>创新性</a:t>
            </a:r>
            <a:endParaRPr lang="zh-CN" altLang="en-US" sz="3200" b="1" noProof="0" dirty="0">
              <a:ln>
                <a:noFill/>
              </a:ln>
              <a:solidFill>
                <a:schemeClr val="tx1">
                  <a:lumMod val="85000"/>
                  <a:lumOff val="15000"/>
                </a:schemeClr>
              </a:solidFill>
              <a:effectLst/>
              <a:uLnTx/>
              <a:uFillTx/>
              <a:latin typeface="黑体" panose="02010609060101010101" charset="-122"/>
              <a:ea typeface="黑体" panose="02010609060101010101" charset="-122"/>
              <a:sym typeface="+mn-ea"/>
            </a:endParaRPr>
          </a:p>
        </p:txBody>
      </p:sp>
      <p:sp>
        <p:nvSpPr>
          <p:cNvPr id="99" name="椭圆 98"/>
          <p:cNvSpPr/>
          <p:nvPr>
            <p:custDataLst>
              <p:tags r:id="rId12"/>
            </p:custDataLst>
          </p:nvPr>
        </p:nvSpPr>
        <p:spPr>
          <a:xfrm>
            <a:off x="8596062" y="4433048"/>
            <a:ext cx="698779" cy="694300"/>
          </a:xfrm>
          <a:prstGeom prst="ellipse">
            <a:avLst/>
          </a:prstGeom>
          <a:gradFill>
            <a:gsLst>
              <a:gs pos="17000">
                <a:schemeClr val="accent2">
                  <a:alpha val="100000"/>
                </a:schemeClr>
              </a:gs>
              <a:gs pos="100000">
                <a:schemeClr val="accent2">
                  <a:lumMod val="60000"/>
                  <a:lumOff val="40000"/>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p>
            <a:pPr algn="ctr"/>
            <a:r>
              <a:rPr lang="en-US" altLang="zh-CN" sz="2200" b="1">
                <a:solidFill>
                  <a:srgbClr val="FFFFFF"/>
                </a:solidFill>
              </a:rPr>
              <a:t>04</a:t>
            </a:r>
            <a:endParaRPr lang="en-US" altLang="zh-CN" sz="2200" b="1">
              <a:solidFill>
                <a:srgbClr val="FFFFFF"/>
              </a:solidFill>
            </a:endParaRPr>
          </a:p>
        </p:txBody>
      </p:sp>
      <p:sp>
        <p:nvSpPr>
          <p:cNvPr id="100" name="圆角矩形 99"/>
          <p:cNvSpPr/>
          <p:nvPr>
            <p:custDataLst>
              <p:tags r:id="rId13"/>
            </p:custDataLst>
          </p:nvPr>
        </p:nvSpPr>
        <p:spPr>
          <a:xfrm>
            <a:off x="2004695" y="5407306"/>
            <a:ext cx="7364802" cy="846492"/>
          </a:xfrm>
          <a:prstGeom prst="roundRect">
            <a:avLst>
              <a:gd name="adj" fmla="val 50000"/>
            </a:avLst>
          </a:prstGeom>
          <a:solidFill>
            <a:srgbClr val="FFFFFF">
              <a:alpha val="20000"/>
            </a:srgbClr>
          </a:solidFill>
          <a:ln>
            <a:solidFill>
              <a:schemeClr val="accent1">
                <a:lumMod val="40000"/>
                <a:lumOff val="6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sym typeface="+mn-ea"/>
            </a:endParaRPr>
          </a:p>
        </p:txBody>
      </p:sp>
      <p:sp>
        <p:nvSpPr>
          <p:cNvPr id="101" name="文本框 100"/>
          <p:cNvSpPr txBox="1"/>
          <p:nvPr>
            <p:custDataLst>
              <p:tags r:id="rId14"/>
            </p:custDataLst>
          </p:nvPr>
        </p:nvSpPr>
        <p:spPr>
          <a:xfrm>
            <a:off x="2864951" y="5558000"/>
            <a:ext cx="4871403" cy="471825"/>
          </a:xfrm>
          <a:prstGeom prst="rect">
            <a:avLst/>
          </a:prstGeom>
          <a:noFill/>
        </p:spPr>
        <p:txBody>
          <a:bodyPr wrap="square" lIns="0" tIns="0" rIns="0" bIns="0" rtlCol="0" anchor="ctr" anchorCtr="0">
            <a:noAutofit/>
          </a:bodyPr>
          <a:p>
            <a:pPr lvl="0" algn="ctr">
              <a:lnSpc>
                <a:spcPct val="130000"/>
              </a:lnSpc>
              <a:spcBef>
                <a:spcPts val="0"/>
              </a:spcBef>
              <a:spcAft>
                <a:spcPts val="0"/>
              </a:spcAft>
              <a:buClrTx/>
              <a:buSzTx/>
              <a:buFontTx/>
            </a:pPr>
            <a:r>
              <a:rPr lang="zh-CN" altLang="en-US" sz="3200" b="1" noProof="0" dirty="0">
                <a:ln>
                  <a:noFill/>
                </a:ln>
                <a:effectLst/>
                <a:uLnTx/>
                <a:uFillTx/>
                <a:latin typeface="黑体" panose="02010609060101010101" charset="-122"/>
                <a:ea typeface="黑体" panose="02010609060101010101" charset="-122"/>
                <a:sym typeface="+mn-ea"/>
              </a:rPr>
              <a:t>公平性</a:t>
            </a:r>
            <a:endParaRPr lang="zh-CN" altLang="en-US" sz="3200" b="1" noProof="0" dirty="0">
              <a:ln>
                <a:noFill/>
              </a:ln>
              <a:solidFill>
                <a:schemeClr val="tx1">
                  <a:lumMod val="85000"/>
                  <a:lumOff val="15000"/>
                </a:schemeClr>
              </a:solidFill>
              <a:effectLst/>
              <a:uLnTx/>
              <a:uFillTx/>
              <a:latin typeface="黑体" panose="02010609060101010101" charset="-122"/>
              <a:ea typeface="黑体" panose="02010609060101010101" charset="-122"/>
              <a:sym typeface="+mn-ea"/>
            </a:endParaRPr>
          </a:p>
        </p:txBody>
      </p:sp>
      <p:sp>
        <p:nvSpPr>
          <p:cNvPr id="102" name="椭圆 101"/>
          <p:cNvSpPr/>
          <p:nvPr>
            <p:custDataLst>
              <p:tags r:id="rId15"/>
            </p:custDataLst>
          </p:nvPr>
        </p:nvSpPr>
        <p:spPr>
          <a:xfrm>
            <a:off x="8596062" y="5483456"/>
            <a:ext cx="698779" cy="694300"/>
          </a:xfrm>
          <a:prstGeom prst="ellipse">
            <a:avLst/>
          </a:prstGeom>
          <a:gradFill>
            <a:gsLst>
              <a:gs pos="17000">
                <a:schemeClr val="accent1">
                  <a:alpha val="100000"/>
                </a:schemeClr>
              </a:gs>
              <a:gs pos="100000">
                <a:schemeClr val="accent1">
                  <a:lumMod val="60000"/>
                  <a:lumOff val="40000"/>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p>
            <a:pPr algn="ctr"/>
            <a:r>
              <a:rPr lang="en-US" altLang="zh-CN" sz="2200" b="1">
                <a:solidFill>
                  <a:srgbClr val="FFFFFF"/>
                </a:solidFill>
              </a:rPr>
              <a:t>05</a:t>
            </a:r>
            <a:endParaRPr lang="en-US" altLang="zh-CN" sz="2200" b="1">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dist"/>
            <a:r>
              <a:rPr lang="zh-CN" altLang="en-US" sz="2800" b="1" dirty="0">
                <a:solidFill>
                  <a:schemeClr val="bg1"/>
                </a:solidFill>
                <a:latin typeface="黑体" panose="02010609060101010101" charset="-122"/>
                <a:ea typeface="黑体" panose="02010609060101010101" charset="-122"/>
                <a:sym typeface="+mn-ea"/>
              </a:rPr>
              <a:t>药品基本信息</a:t>
            </a:r>
            <a:endParaRPr lang="zh-CN" altLang="en-US" sz="2800" b="1" dirty="0">
              <a:solidFill>
                <a:schemeClr val="bg1"/>
              </a:solidFill>
              <a:latin typeface="黑体" panose="02010609060101010101" charset="-122"/>
              <a:ea typeface="黑体" panose="02010609060101010101" charset="-122"/>
              <a:cs typeface="+mn-ea"/>
              <a:sym typeface="+mn-ea"/>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p:nvPr>
            <p:custDataLst>
              <p:tags r:id="rId1"/>
            </p:custDataLst>
          </p:nvPr>
        </p:nvGraphicFramePr>
        <p:xfrm>
          <a:off x="463550" y="1026160"/>
          <a:ext cx="11265535" cy="4788535"/>
        </p:xfrm>
        <a:graphic>
          <a:graphicData uri="http://schemas.openxmlformats.org/drawingml/2006/table">
            <a:tbl>
              <a:tblPr firstRow="1" bandRow="1">
                <a:tableStyleId>{5C22544A-7EE6-4342-B048-85BDC9FD1C3A}</a:tableStyleId>
              </a:tblPr>
              <a:tblGrid>
                <a:gridCol w="4910455"/>
                <a:gridCol w="2647950"/>
                <a:gridCol w="3707130"/>
              </a:tblGrid>
              <a:tr h="403225">
                <a:tc gridSpan="3">
                  <a:txBody>
                    <a:bodyPr/>
                    <a:p>
                      <a:pPr algn="ctr">
                        <a:buNone/>
                      </a:pPr>
                      <a:r>
                        <a:rPr lang="zh-CN" altLang="en-US" dirty="0">
                          <a:latin typeface="Times New Roman" panose="02020603050405020304" pitchFamily="18" charset="0"/>
                          <a:ea typeface="黑体" panose="02010609060101010101" charset="-122"/>
                        </a:rPr>
                        <a:t>洛索洛芬钠颗粒基本信息</a:t>
                      </a:r>
                      <a:endParaRPr lang="zh-CN" altLang="en-US" dirty="0">
                        <a:latin typeface="Times New Roman" panose="02020603050405020304" pitchFamily="18" charset="0"/>
                        <a:ea typeface="黑体" panose="02010609060101010101" charset="-122"/>
                      </a:endParaRPr>
                    </a:p>
                  </a:txBody>
                  <a:tcPr anchor="ctr">
                    <a:lnL>
                      <a:noFill/>
                    </a:lnL>
                    <a:lnR>
                      <a:noFill/>
                    </a:lnR>
                    <a:lnT>
                      <a:noFill/>
                    </a:lnT>
                    <a:lnB>
                      <a:noFill/>
                    </a:lnB>
                    <a:lnTlToBr>
                      <a:noFill/>
                    </a:lnTlToBr>
                    <a:lnBlToTr>
                      <a:noFill/>
                    </a:lnBlToTr>
                    <a:solidFill>
                      <a:srgbClr val="254275"/>
                    </a:solidFill>
                  </a:tcPr>
                </a:tc>
                <a:tc hMerge="1">
                  <a:tcPr>
                    <a:lnT>
                      <a:noFill/>
                    </a:lnT>
                    <a:lnB>
                      <a:noFill/>
                    </a:lnB>
                  </a:tcPr>
                </a:tc>
                <a:tc hMerge="1">
                  <a:tcPr>
                    <a:lnR>
                      <a:noFill/>
                    </a:lnR>
                    <a:lnT>
                      <a:noFill/>
                    </a:lnT>
                    <a:lnB>
                      <a:noFill/>
                    </a:lnB>
                  </a:tcPr>
                </a:tc>
              </a:tr>
              <a:tr h="504190">
                <a:tc>
                  <a:txBody>
                    <a:bodyPr/>
                    <a:p>
                      <a:pPr algn="ctr">
                        <a:lnSpc>
                          <a:spcPct val="150000"/>
                        </a:lnSpc>
                        <a:buNone/>
                      </a:pPr>
                      <a:r>
                        <a:rPr lang="zh-CN" altLang="en-US" sz="1600" b="1">
                          <a:solidFill>
                            <a:srgbClr val="FF0000"/>
                          </a:solidFill>
                          <a:latin typeface="Times New Roman" panose="02020603050405020304" pitchFamily="18" charset="0"/>
                          <a:ea typeface="黑体" panose="02010609060101010101" charset="-122"/>
                        </a:rPr>
                        <a:t>通用名</a:t>
                      </a:r>
                      <a:endParaRPr lang="zh-CN" altLang="en-US" sz="1600" b="1">
                        <a:solidFill>
                          <a:srgbClr val="FF0000"/>
                        </a:solidFill>
                        <a:latin typeface="Times New Roman" panose="02020603050405020304" pitchFamily="18" charset="0"/>
                        <a:ea typeface="黑体" panose="02010609060101010101" charset="-122"/>
                      </a:endParaRPr>
                    </a:p>
                  </a:txBody>
                  <a:tcPr anchor="ctr">
                    <a:lnL w="12700" cmpd="sng">
                      <a:solidFill>
                        <a:schemeClr val="tx1"/>
                      </a:solidFill>
                      <a:prstDash val="solid"/>
                    </a:lnL>
                    <a:lnR w="12700" cmpd="sng">
                      <a:solidFill>
                        <a:schemeClr val="tx1"/>
                      </a:solidFill>
                      <a:prstDash val="solid"/>
                    </a:lnR>
                    <a:lnT>
                      <a:noFill/>
                    </a:lnT>
                    <a:lnB w="12700" cmpd="sng">
                      <a:solidFill>
                        <a:schemeClr val="tx1"/>
                      </a:solidFill>
                      <a:prstDash val="solid"/>
                    </a:lnB>
                    <a:solidFill>
                      <a:srgbClr val="FFFFFF"/>
                    </a:solidFill>
                  </a:tcPr>
                </a:tc>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rPr>
                        <a:t>注册规格</a:t>
                      </a:r>
                      <a:endParaRPr lang="zh-CN" altLang="en-US" sz="1600" b="1">
                        <a:solidFill>
                          <a:srgbClr val="FF0000"/>
                        </a:solidFill>
                        <a:latin typeface="Times New Roman" panose="02020603050405020304" pitchFamily="18" charset="0"/>
                        <a:ea typeface="黑体" panose="02010609060101010101" charset="-122"/>
                      </a:endParaRPr>
                    </a:p>
                  </a:txBody>
                  <a:tcPr anchor="ctr">
                    <a:lnL w="12700" cmpd="sng">
                      <a:solidFill>
                        <a:schemeClr val="tx1"/>
                      </a:solidFill>
                      <a:prstDash val="solid"/>
                    </a:lnL>
                    <a:lnR w="12700" cmpd="sng">
                      <a:solidFill>
                        <a:schemeClr val="tx1"/>
                      </a:solidFill>
                      <a:prstDash val="solid"/>
                    </a:lnR>
                    <a:lnT>
                      <a:noFill/>
                    </a:lnT>
                    <a:lnB w="12700" cmpd="sng">
                      <a:solidFill>
                        <a:schemeClr val="tx1"/>
                      </a:solidFill>
                      <a:prstDash val="solid"/>
                    </a:lnB>
                    <a:solidFill>
                      <a:srgbClr val="FFFFFF"/>
                    </a:solidFill>
                  </a:tcPr>
                </a:tc>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cs typeface="Times New Roman" panose="02020603050405020304" pitchFamily="18" charset="0"/>
                        </a:rPr>
                        <a:t>是否为OTC药物</a:t>
                      </a:r>
                      <a:endParaRPr lang="zh-CN" altLang="en-US" sz="1600" b="1">
                        <a:solidFill>
                          <a:srgbClr val="FF0000"/>
                        </a:solidFill>
                        <a:latin typeface="Times New Roman" panose="02020603050405020304" pitchFamily="18" charset="0"/>
                        <a:ea typeface="黑体" panose="02010609060101010101" charset="-122"/>
                        <a:cs typeface="Times New Roman" panose="02020603050405020304" pitchFamily="18" charset="0"/>
                      </a:endParaRPr>
                    </a:p>
                  </a:txBody>
                  <a:tcPr anchor="ctr">
                    <a:lnL w="12700" cmpd="sng">
                      <a:solidFill>
                        <a:schemeClr val="tx1"/>
                      </a:solidFill>
                      <a:prstDash val="solid"/>
                    </a:lnL>
                    <a:lnR w="12700" cmpd="sng">
                      <a:solidFill>
                        <a:schemeClr val="tx1"/>
                      </a:solidFill>
                      <a:prstDash val="solid"/>
                    </a:lnR>
                    <a:lnT>
                      <a:noFill/>
                    </a:lnT>
                    <a:lnB w="12700" cmpd="sng">
                      <a:solidFill>
                        <a:schemeClr val="tx1"/>
                      </a:solidFill>
                      <a:prstDash val="solid"/>
                    </a:lnB>
                    <a:solidFill>
                      <a:srgbClr val="FFFFFF"/>
                    </a:solidFill>
                  </a:tcPr>
                </a:tc>
              </a:tr>
              <a:tr h="504190">
                <a:tc>
                  <a:txBody>
                    <a:bodyPr/>
                    <a:p>
                      <a:pPr algn="ctr">
                        <a:lnSpc>
                          <a:spcPct val="150000"/>
                        </a:lnSpc>
                        <a:buNone/>
                      </a:pPr>
                      <a:r>
                        <a:rPr lang="zh-CN" altLang="en-US" sz="1600" noProof="0" dirty="0">
                          <a:ln>
                            <a:noFill/>
                          </a:ln>
                          <a:solidFill>
                            <a:srgbClr val="262626"/>
                          </a:solidFill>
                          <a:effectLst/>
                          <a:uLnTx/>
                          <a:uFillTx/>
                          <a:latin typeface="Times New Roman" panose="02020603050405020304" pitchFamily="18" charset="0"/>
                          <a:ea typeface="黑体" panose="02010609060101010101" charset="-122"/>
                          <a:sym typeface="微软雅黑" panose="020B0503020204020204" charset="-122"/>
                        </a:rPr>
                        <a:t>洛索洛芬钠</a:t>
                      </a:r>
                      <a:r>
                        <a:rPr lang="zh-CN" altLang="en-US" sz="1600" noProof="0" dirty="0">
                          <a:ln>
                            <a:noFill/>
                          </a:ln>
                          <a:solidFill>
                            <a:srgbClr val="262626"/>
                          </a:solidFill>
                          <a:effectLst/>
                          <a:uLnTx/>
                          <a:uFillTx/>
                          <a:latin typeface="Times New Roman" panose="02020603050405020304" pitchFamily="18" charset="0"/>
                          <a:ea typeface="黑体" panose="02010609060101010101" charset="-122"/>
                          <a:sym typeface="微软雅黑" panose="020B0503020204020204" charset="-122"/>
                        </a:rPr>
                        <a:t>颗粒剂</a:t>
                      </a:r>
                      <a:endParaRPr lang="zh-CN" altLang="en-US" sz="1600" noProof="0" dirty="0">
                        <a:ln>
                          <a:noFill/>
                        </a:ln>
                        <a:solidFill>
                          <a:srgbClr val="262626"/>
                        </a:solidFill>
                        <a:effectLst/>
                        <a:uLnTx/>
                        <a:uFillTx/>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p>
                      <a:pPr algn="ctr">
                        <a:lnSpc>
                          <a:spcPct val="100000"/>
                        </a:lnSpc>
                        <a:buNone/>
                      </a:pPr>
                      <a:r>
                        <a:rPr sz="1600" noProof="0" dirty="0">
                          <a:ln>
                            <a:noFill/>
                          </a:ln>
                          <a:solidFill>
                            <a:srgbClr val="3C3C36"/>
                          </a:solidFill>
                          <a:effectLst/>
                          <a:uLnTx/>
                          <a:uFillTx/>
                          <a:latin typeface="黑体" panose="02010609060101010101" charset="-122"/>
                          <a:ea typeface="黑体" panose="02010609060101010101" charset="-122"/>
                          <a:sym typeface="+mn-ea"/>
                        </a:rPr>
                        <a:t>60mg</a:t>
                      </a:r>
                      <a:endParaRPr sz="1600">
                        <a:latin typeface="Times New Roman" panose="02020603050405020304" pitchFamily="18" charset="0"/>
                        <a:ea typeface="黑体" panose="02010609060101010101" charset="-122"/>
                        <a:cs typeface="Times New Roman" panose="02020603050405020304" pitchFamily="18" charset="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p>
                      <a:pPr algn="ctr">
                        <a:lnSpc>
                          <a:spcPct val="150000"/>
                        </a:lnSpc>
                        <a:buNone/>
                      </a:pPr>
                      <a:r>
                        <a:rPr lang="zh-CN" sz="1600" dirty="0">
                          <a:solidFill>
                            <a:schemeClr val="tx1"/>
                          </a:solidFill>
                          <a:latin typeface="Times New Roman" panose="02020603050405020304" pitchFamily="18" charset="0"/>
                          <a:ea typeface="黑体" panose="02010609060101010101" charset="-122"/>
                          <a:sym typeface="微软雅黑" panose="020B0503020204020204" charset="-122"/>
                        </a:rPr>
                        <a:t>否</a:t>
                      </a:r>
                      <a:endParaRPr lang="zh-CN" sz="1600" dirty="0">
                        <a:solidFill>
                          <a:schemeClr val="tx1"/>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r>
              <a:tr h="503555">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rPr>
                        <a:t>适应症</a:t>
                      </a:r>
                      <a:endParaRPr lang="zh-CN" altLang="en-US" sz="1600" b="1">
                        <a:solidFill>
                          <a:srgbClr val="FF0000"/>
                        </a:solidFill>
                        <a:latin typeface="Times New Roman" panose="02020603050405020304" pitchFamily="18" charset="0"/>
                        <a:ea typeface="黑体" panose="02010609060101010101"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gridSpan="2">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rPr>
                        <a:t>用法用量</a:t>
                      </a:r>
                      <a:endPar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r h="1864995">
                <a:tc>
                  <a:txBody>
                    <a:bodyPr/>
                    <a:p>
                      <a:pPr algn="l">
                        <a:lnSpc>
                          <a:spcPct val="150000"/>
                        </a:lnSpc>
                        <a:buNone/>
                      </a:pPr>
                      <a:r>
                        <a:rPr lang="zh-CN" altLang="en-US" sz="1400" dirty="0">
                          <a:latin typeface="Times New Roman" panose="02020603050405020304" pitchFamily="18" charset="0"/>
                          <a:ea typeface="黑体" panose="02010609060101010101" charset="-122"/>
                          <a:sym typeface="微软雅黑" panose="020B0503020204020204" charset="-122"/>
                        </a:rPr>
                        <a:t>①下述疾患及症状的消炎和镇痛</a:t>
                      </a:r>
                      <a:r>
                        <a:rPr lang="en-US" altLang="zh-CN" sz="1400" dirty="0">
                          <a:latin typeface="Times New Roman" panose="02020603050405020304" pitchFamily="18" charset="0"/>
                          <a:ea typeface="黑体" panose="02010609060101010101" charset="-122"/>
                          <a:sym typeface="微软雅黑" panose="020B0503020204020204" charset="-122"/>
                        </a:rPr>
                        <a:t> </a:t>
                      </a:r>
                      <a:r>
                        <a:rPr lang="zh-CN" altLang="en-US" sz="1400" dirty="0">
                          <a:latin typeface="Times New Roman" panose="02020603050405020304" pitchFamily="18" charset="0"/>
                          <a:ea typeface="黑体" panose="02010609060101010101" charset="-122"/>
                          <a:sym typeface="微软雅黑" panose="020B0503020204020204" charset="-122"/>
                        </a:rPr>
                        <a:t>类风湿关节炎、骨性关节炎、腰痛症、肩关节周围炎、颈肩腕综合征、牙痛。</a:t>
                      </a:r>
                      <a:endParaRPr lang="zh-CN" altLang="en-US" sz="1400" dirty="0">
                        <a:latin typeface="Times New Roman" panose="02020603050405020304" pitchFamily="18" charset="0"/>
                        <a:ea typeface="黑体" panose="02010609060101010101" charset="-122"/>
                        <a:sym typeface="微软雅黑" panose="020B0503020204020204" charset="-122"/>
                      </a:endParaRPr>
                    </a:p>
                    <a:p>
                      <a:pPr algn="l">
                        <a:lnSpc>
                          <a:spcPct val="150000"/>
                        </a:lnSpc>
                        <a:buNone/>
                      </a:pPr>
                      <a:r>
                        <a:rPr lang="zh-CN" altLang="en-US" sz="1400" dirty="0">
                          <a:latin typeface="Times New Roman" panose="02020603050405020304" pitchFamily="18" charset="0"/>
                          <a:ea typeface="黑体" panose="02010609060101010101" charset="-122"/>
                          <a:sym typeface="微软雅黑" panose="020B0503020204020204" charset="-122"/>
                        </a:rPr>
                        <a:t>②手术后，外伤后及拔牙后的镇痛和消炎。</a:t>
                      </a:r>
                      <a:endParaRPr lang="zh-CN" altLang="en-US" sz="1400" dirty="0">
                        <a:latin typeface="Times New Roman" panose="02020603050405020304" pitchFamily="18" charset="0"/>
                        <a:ea typeface="黑体" panose="02010609060101010101" charset="-122"/>
                        <a:sym typeface="微软雅黑" panose="020B0503020204020204" charset="-122"/>
                      </a:endParaRPr>
                    </a:p>
                    <a:p>
                      <a:pPr algn="l">
                        <a:lnSpc>
                          <a:spcPct val="150000"/>
                        </a:lnSpc>
                        <a:buNone/>
                      </a:pPr>
                      <a:r>
                        <a:rPr lang="zh-CN" altLang="en-US" sz="1400" dirty="0">
                          <a:latin typeface="Times New Roman" panose="02020603050405020304" pitchFamily="18" charset="0"/>
                          <a:ea typeface="黑体" panose="02010609060101010101" charset="-122"/>
                          <a:sym typeface="微软雅黑" panose="020B0503020204020204" charset="-122"/>
                        </a:rPr>
                        <a:t>③下述疾患的解热和镇痛</a:t>
                      </a:r>
                      <a:r>
                        <a:rPr lang="en-US" altLang="zh-CN" sz="1400" dirty="0">
                          <a:latin typeface="Times New Roman" panose="02020603050405020304" pitchFamily="18" charset="0"/>
                          <a:ea typeface="黑体" panose="02010609060101010101" charset="-122"/>
                          <a:sym typeface="微软雅黑" panose="020B0503020204020204" charset="-122"/>
                        </a:rPr>
                        <a:t> </a:t>
                      </a:r>
                      <a:r>
                        <a:rPr lang="zh-CN" altLang="en-US" sz="1400" dirty="0">
                          <a:latin typeface="Times New Roman" panose="02020603050405020304" pitchFamily="18" charset="0"/>
                          <a:ea typeface="黑体" panose="02010609060101010101" charset="-122"/>
                          <a:sym typeface="微软雅黑" panose="020B0503020204020204" charset="-122"/>
                        </a:rPr>
                        <a:t>急性上呼吸道炎（包括伴有急性支气管炎的急性上呼吸道炎）。</a:t>
                      </a:r>
                      <a:endParaRPr lang="zh-CN" altLang="en-US" sz="1400" dirty="0">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gridSpan="2">
                  <a:txBody>
                    <a:bodyPr/>
                    <a:p>
                      <a:pPr algn="ctr">
                        <a:lnSpc>
                          <a:spcPct val="150000"/>
                        </a:lnSpc>
                        <a:buNone/>
                      </a:pPr>
                      <a:r>
                        <a:rPr sz="14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适应症的①及②时：通常，成人1次口服洛索洛芬钠（以无水物计）60mg，一日3次。出现症状时可1次口服60～120mg。应随年龄及症状适宜增减。适应症③时： 通常，出现症状时，成人 1 次口服洛索洛芬钠（以无水物计）60mg。应随年龄及症状适宜增减，但原则上一日2次，一日最多180mg 为限。另外，空腹时不宜服药，或遵医嘱。 </a:t>
                      </a:r>
                      <a:endParaRPr sz="14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r h="504190">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rPr>
                        <a:t>全球首个上市国家地区及上市时间</a:t>
                      </a:r>
                      <a:endPar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gridSpan="2">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rPr>
                        <a:t>中国大陆首次上市时间</a:t>
                      </a:r>
                      <a:endPar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504190">
                <a:tc>
                  <a:txBody>
                    <a:bodyPr/>
                    <a:p>
                      <a:pPr algn="ctr">
                        <a:lnSpc>
                          <a:spcPct val="100000"/>
                        </a:lnSpc>
                        <a:buNone/>
                      </a:pPr>
                      <a:r>
                        <a:rPr sz="14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日本，2001年</a:t>
                      </a:r>
                      <a:endParaRPr sz="14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gridSpan="2">
                  <a:txBody>
                    <a:bodyPr/>
                    <a:p>
                      <a:pPr algn="ctr">
                        <a:lnSpc>
                          <a:spcPct val="150000"/>
                        </a:lnSpc>
                        <a:buNone/>
                      </a:pPr>
                      <a:r>
                        <a:rPr sz="16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202</a:t>
                      </a:r>
                      <a:r>
                        <a:rPr lang="en-US" sz="16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4</a:t>
                      </a:r>
                      <a:r>
                        <a:rPr sz="16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a:t>
                      </a:r>
                      <a:r>
                        <a:rPr lang="en-US" sz="16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rPr>
                        <a:t>5</a:t>
                      </a:r>
                      <a:endParaRPr lang="en-US" sz="1600" dirty="0">
                        <a:latin typeface="Times New Roman" panose="02020603050405020304" pitchFamily="18" charset="0"/>
                        <a:ea typeface="黑体" panose="02010609060101010101" charset="-122"/>
                        <a:cs typeface="Times New Roman" panose="02020603050405020304" pitchFamily="18" charset="0"/>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h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dist"/>
            <a:r>
              <a:rPr lang="zh-CN" altLang="en-US" sz="2800" b="1" dirty="0">
                <a:solidFill>
                  <a:schemeClr val="bg1"/>
                </a:solidFill>
                <a:latin typeface="黑体" panose="02010609060101010101" charset="-122"/>
                <a:ea typeface="黑体" panose="02010609060101010101" charset="-122"/>
                <a:sym typeface="+mn-ea"/>
              </a:rPr>
              <a:t>药品基本信息</a:t>
            </a:r>
            <a:endParaRPr lang="zh-CN" altLang="en-US" sz="2800" b="1" dirty="0">
              <a:solidFill>
                <a:schemeClr val="bg1"/>
              </a:solidFill>
              <a:latin typeface="黑体" panose="02010609060101010101" charset="-122"/>
              <a:ea typeface="黑体" panose="02010609060101010101" charset="-122"/>
              <a:cs typeface="+mn-ea"/>
              <a:sym typeface="+mn-ea"/>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graphicFrame>
        <p:nvGraphicFramePr>
          <p:cNvPr id="4" name="表格 3"/>
          <p:cNvGraphicFramePr/>
          <p:nvPr>
            <p:custDataLst>
              <p:tags r:id="rId1"/>
            </p:custDataLst>
          </p:nvPr>
        </p:nvGraphicFramePr>
        <p:xfrm>
          <a:off x="463550" y="1026160"/>
          <a:ext cx="11265535" cy="3775710"/>
        </p:xfrm>
        <a:graphic>
          <a:graphicData uri="http://schemas.openxmlformats.org/drawingml/2006/table">
            <a:tbl>
              <a:tblPr firstRow="1" bandRow="1">
                <a:tableStyleId>{5C22544A-7EE6-4342-B048-85BDC9FD1C3A}</a:tableStyleId>
              </a:tblPr>
              <a:tblGrid>
                <a:gridCol w="5965825"/>
                <a:gridCol w="5299710"/>
              </a:tblGrid>
              <a:tr h="409575">
                <a:tc gridSpan="2">
                  <a:txBody>
                    <a:bodyPr/>
                    <a:p>
                      <a:pPr algn="ctr">
                        <a:buNone/>
                      </a:pPr>
                      <a:r>
                        <a:rPr lang="zh-CN" altLang="en-US" sz="1800" dirty="0">
                          <a:latin typeface="Times New Roman" panose="02020603050405020304" pitchFamily="18" charset="0"/>
                          <a:ea typeface="黑体" panose="02010609060101010101" charset="-122"/>
                          <a:sym typeface="+mn-ea"/>
                        </a:rPr>
                        <a:t>洛索洛芬钠颗粒基本信息</a:t>
                      </a:r>
                      <a:endParaRPr lang="zh-CN" altLang="en-US" dirty="0">
                        <a:latin typeface="Times New Roman" panose="02020603050405020304" pitchFamily="18" charset="0"/>
                        <a:ea typeface="黑体" panose="02010609060101010101" charset="-122"/>
                      </a:endParaRPr>
                    </a:p>
                  </a:txBody>
                  <a:tcPr anchor="ctr">
                    <a:lnL>
                      <a:noFill/>
                    </a:lnL>
                    <a:lnR>
                      <a:noFill/>
                    </a:lnR>
                    <a:lnT>
                      <a:noFill/>
                    </a:lnT>
                    <a:lnB>
                      <a:noFill/>
                    </a:lnB>
                    <a:lnTlToBr>
                      <a:noFill/>
                    </a:lnTlToBr>
                    <a:lnBlToTr>
                      <a:noFill/>
                    </a:lnBlToTr>
                    <a:solidFill>
                      <a:srgbClr val="254275"/>
                    </a:solidFill>
                  </a:tcPr>
                </a:tc>
                <a:tc hMerge="1">
                  <a:tcPr>
                    <a:lnT>
                      <a:noFill/>
                    </a:lnT>
                    <a:lnB>
                      <a:noFill/>
                    </a:lnB>
                  </a:tcPr>
                </a:tc>
              </a:tr>
              <a:tr h="927735">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rPr>
                        <a:t>大陆地区同通用名药品的情况</a:t>
                      </a:r>
                      <a:endPar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lgn="ctr">
                        <a:lnSpc>
                          <a:spcPct val="150000"/>
                        </a:lnSpc>
                        <a:buClrTx/>
                        <a:buSzTx/>
                        <a:buFontTx/>
                        <a:buNone/>
                      </a:pPr>
                      <a:r>
                        <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rPr>
                        <a:t>参照药品建议</a:t>
                      </a:r>
                      <a:endParaRPr lang="zh-CN" altLang="en-US" sz="1600" b="1">
                        <a:solidFill>
                          <a:srgbClr val="FF0000"/>
                        </a:solidFill>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2194560">
                <a:tc>
                  <a:txBody>
                    <a:bodyPr/>
                    <a:p>
                      <a:pPr algn="ctr">
                        <a:lnSpc>
                          <a:spcPct val="100000"/>
                        </a:lnSpc>
                        <a:buClrTx/>
                        <a:buSzTx/>
                        <a:buFontTx/>
                        <a:buNone/>
                      </a:pPr>
                      <a:r>
                        <a:rPr lang="zh-CN" altLang="en-US" sz="1400" dirty="0">
                          <a:latin typeface="Times New Roman" panose="02020603050405020304" pitchFamily="18" charset="0"/>
                          <a:ea typeface="黑体" panose="02010609060101010101" charset="-122"/>
                          <a:sym typeface="微软雅黑" panose="020B0503020204020204" charset="-122"/>
                        </a:rPr>
                        <a:t>湖南埃威格林医药科技有限公司于</a:t>
                      </a:r>
                      <a:r>
                        <a:rPr lang="en-US" altLang="zh-CN" sz="1400" dirty="0">
                          <a:latin typeface="Times New Roman" panose="02020603050405020304" pitchFamily="18" charset="0"/>
                          <a:ea typeface="黑体" panose="02010609060101010101" charset="-122"/>
                          <a:sym typeface="微软雅黑" panose="020B0503020204020204" charset="-122"/>
                        </a:rPr>
                        <a:t>2025-11-12</a:t>
                      </a:r>
                      <a:r>
                        <a:rPr lang="zh-CN" altLang="en-US" sz="1400" dirty="0">
                          <a:latin typeface="Times New Roman" panose="02020603050405020304" pitchFamily="18" charset="0"/>
                          <a:ea typeface="黑体" panose="02010609060101010101" charset="-122"/>
                          <a:sym typeface="微软雅黑" panose="020B0503020204020204" charset="-122"/>
                        </a:rPr>
                        <a:t>获批</a:t>
                      </a:r>
                      <a:endParaRPr lang="zh-CN" altLang="en-US" sz="1400" dirty="0">
                        <a:latin typeface="Times New Roman" panose="02020603050405020304" pitchFamily="18" charset="0"/>
                        <a:ea typeface="黑体" panose="02010609060101010101" charset="-122"/>
                        <a:sym typeface="微软雅黑" panose="020B0503020204020204" charset="-122"/>
                      </a:endParaRPr>
                    </a:p>
                    <a:p>
                      <a:pPr algn="ctr">
                        <a:lnSpc>
                          <a:spcPct val="100000"/>
                        </a:lnSpc>
                        <a:buClrTx/>
                        <a:buSzTx/>
                        <a:buFontTx/>
                        <a:buNone/>
                      </a:pPr>
                      <a:r>
                        <a:rPr lang="zh-CN" altLang="en-US" sz="1400" dirty="0">
                          <a:latin typeface="Times New Roman" panose="02020603050405020304" pitchFamily="18" charset="0"/>
                          <a:ea typeface="黑体" panose="02010609060101010101" charset="-122"/>
                          <a:sym typeface="微软雅黑" panose="020B0503020204020204" charset="-122"/>
                        </a:rPr>
                        <a:t>苏州第三制药厂有限责任公司于</a:t>
                      </a:r>
                      <a:r>
                        <a:rPr lang="en-US" altLang="zh-CN" sz="1400" dirty="0">
                          <a:latin typeface="Times New Roman" panose="02020603050405020304" pitchFamily="18" charset="0"/>
                          <a:ea typeface="黑体" panose="02010609060101010101" charset="-122"/>
                          <a:sym typeface="微软雅黑" panose="020B0503020204020204" charset="-122"/>
                        </a:rPr>
                        <a:t>2024-05-28</a:t>
                      </a:r>
                      <a:r>
                        <a:rPr lang="zh-CN" altLang="en-US" sz="1400" dirty="0">
                          <a:latin typeface="Times New Roman" panose="02020603050405020304" pitchFamily="18" charset="0"/>
                          <a:ea typeface="黑体" panose="02010609060101010101" charset="-122"/>
                          <a:sym typeface="微软雅黑" panose="020B0503020204020204" charset="-122"/>
                        </a:rPr>
                        <a:t>获批</a:t>
                      </a:r>
                      <a:endParaRPr lang="zh-CN" altLang="en-US" sz="1400" dirty="0">
                        <a:latin typeface="Times New Roman" panose="02020603050405020304" pitchFamily="18" charset="0"/>
                        <a:ea typeface="黑体" panose="02010609060101010101" charset="-122"/>
                        <a:sym typeface="微软雅黑" panose="020B0503020204020204" charset="-122"/>
                      </a:endParaRPr>
                    </a:p>
                    <a:p>
                      <a:pPr algn="ctr">
                        <a:lnSpc>
                          <a:spcPct val="100000"/>
                        </a:lnSpc>
                        <a:buClrTx/>
                        <a:buSzTx/>
                        <a:buFontTx/>
                        <a:buNone/>
                      </a:pPr>
                      <a:r>
                        <a:rPr lang="zh-CN" altLang="en-US" sz="1400" dirty="0">
                          <a:latin typeface="Times New Roman" panose="02020603050405020304" pitchFamily="18" charset="0"/>
                          <a:ea typeface="黑体" panose="02010609060101010101" charset="-122"/>
                          <a:sym typeface="微软雅黑" panose="020B0503020204020204" charset="-122"/>
                        </a:rPr>
                        <a:t>浙江百代医药科技有限公司于</a:t>
                      </a:r>
                      <a:r>
                        <a:rPr lang="en-US" altLang="zh-CN" sz="1400" dirty="0">
                          <a:latin typeface="Times New Roman" panose="02020603050405020304" pitchFamily="18" charset="0"/>
                          <a:ea typeface="黑体" panose="02010609060101010101" charset="-122"/>
                          <a:sym typeface="微软雅黑" panose="020B0503020204020204" charset="-122"/>
                        </a:rPr>
                        <a:t>2026-04-21</a:t>
                      </a:r>
                      <a:r>
                        <a:rPr lang="zh-CN" altLang="en-US" sz="1400" dirty="0">
                          <a:latin typeface="Times New Roman" panose="02020603050405020304" pitchFamily="18" charset="0"/>
                          <a:ea typeface="黑体" panose="02010609060101010101" charset="-122"/>
                          <a:sym typeface="微软雅黑" panose="020B0503020204020204" charset="-122"/>
                        </a:rPr>
                        <a:t>获批</a:t>
                      </a:r>
                      <a:endParaRPr lang="zh-CN" altLang="en-US" sz="1400" dirty="0">
                        <a:latin typeface="Times New Roman" panose="02020603050405020304" pitchFamily="18" charset="0"/>
                        <a:ea typeface="黑体" panose="02010609060101010101" charset="-122"/>
                        <a:sym typeface="微软雅黑" panose="020B050302020402020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p>
                      <a:pPr algn="l">
                        <a:lnSpc>
                          <a:spcPct val="100000"/>
                        </a:lnSpc>
                        <a:buClrTx/>
                        <a:buSzTx/>
                        <a:buFontTx/>
                        <a:buNone/>
                      </a:pP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参照药品：</a:t>
                      </a:r>
                      <a:r>
                        <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rPr>
                        <a:t>洛索洛芬钠口服溶液</a:t>
                      </a:r>
                      <a:endPar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l">
                        <a:lnSpc>
                          <a:spcPct val="100000"/>
                        </a:lnSpc>
                        <a:buClrTx/>
                        <a:buSzTx/>
                        <a:buFontTx/>
                        <a:buNone/>
                      </a:pP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洛索洛芬钠颗粒与洛索洛芬钠口服溶液的主要活性成分均为洛索洛芬钠（同为前体药物，在体内转化为活性代谢物</a:t>
                      </a:r>
                      <a:r>
                        <a:rPr lang="en-US" altLang="zh-CN" sz="1400" b="0" dirty="0">
                          <a:solidFill>
                            <a:schemeClr val="tx1"/>
                          </a:solidFill>
                          <a:latin typeface="黑体" panose="02010609060101010101" charset="-122"/>
                          <a:ea typeface="黑体" panose="02010609060101010101" charset="-122"/>
                          <a:cs typeface="Times New Roman" panose="02020603050405020304" pitchFamily="18" charset="0"/>
                          <a:sym typeface="+mn-ea"/>
                        </a:rPr>
                        <a:t>trans-OH</a:t>
                      </a: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），属于非甾体抗炎药（</a:t>
                      </a:r>
                      <a:r>
                        <a:rPr lang="en-US" altLang="zh-CN" sz="1400" b="0" dirty="0">
                          <a:solidFill>
                            <a:schemeClr val="tx1"/>
                          </a:solidFill>
                          <a:latin typeface="黑体" panose="02010609060101010101" charset="-122"/>
                          <a:ea typeface="黑体" panose="02010609060101010101" charset="-122"/>
                          <a:cs typeface="Times New Roman" panose="02020603050405020304" pitchFamily="18" charset="0"/>
                          <a:sym typeface="+mn-ea"/>
                        </a:rPr>
                        <a:t>NSAIDs</a:t>
                      </a: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），具有完全相同的作用机制（抑制环氧合酶</a:t>
                      </a:r>
                      <a:r>
                        <a:rPr lang="en-US" altLang="zh-CN" sz="1400" b="0" dirty="0">
                          <a:solidFill>
                            <a:schemeClr val="tx1"/>
                          </a:solidFill>
                          <a:latin typeface="黑体" panose="02010609060101010101" charset="-122"/>
                          <a:ea typeface="黑体" panose="02010609060101010101" charset="-122"/>
                          <a:cs typeface="Times New Roman" panose="02020603050405020304" pitchFamily="18" charset="0"/>
                          <a:sym typeface="+mn-ea"/>
                        </a:rPr>
                        <a:t>COX</a:t>
                      </a: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，阻断前列腺素合成）。</a:t>
                      </a:r>
                      <a:endPar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l">
                        <a:lnSpc>
                          <a:spcPct val="100000"/>
                        </a:lnSpc>
                        <a:buClrTx/>
                        <a:buSzTx/>
                        <a:buFontTx/>
                        <a:buNone/>
                      </a:pP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两者适应症高度一致，均涵盖类风湿关节炎、骨性关节炎、腰痛症、肩周炎、术后外伤镇痛以及急性上呼吸道炎的解热镇痛。</a:t>
                      </a:r>
                      <a:endPar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l">
                        <a:lnSpc>
                          <a:spcPct val="100000"/>
                        </a:lnSpc>
                        <a:buClrTx/>
                        <a:buSzTx/>
                        <a:buFontTx/>
                        <a:buNone/>
                      </a:pPr>
                      <a:r>
                        <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rPr>
                        <a:t>口服溶液剂型是临床上针对吞咽困难患者（儿童、老年人）最常用的剂型之一，与颗粒剂的目标人群完全重合，是最合理的参照对象。</a:t>
                      </a:r>
                      <a:endParaRPr lang="zh-CN" altLang="en-US" sz="1400" b="0" dirty="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l">
                        <a:lnSpc>
                          <a:spcPct val="100000"/>
                        </a:lnSpc>
                        <a:buClrTx/>
                        <a:buSzTx/>
                        <a:buFontTx/>
                        <a:buNone/>
                      </a:pPr>
                      <a:endParaRPr lang="en-US" altLang="zh-CN" sz="1400" b="0" dirty="0">
                        <a:solidFill>
                          <a:schemeClr val="tx1"/>
                        </a:solidFill>
                        <a:latin typeface="黑体" panose="02010609060101010101" charset="-122"/>
                        <a:ea typeface="黑体" panose="02010609060101010101" charset="-122"/>
                        <a:cs typeface="Times New Roman" panose="02020603050405020304" pitchFamily="18" charset="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dist"/>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药品基本</a:t>
            </a: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信息</a:t>
            </a:r>
            <a:endPar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17245" y="1464945"/>
            <a:ext cx="10557510" cy="337185"/>
          </a:xfrm>
          <a:prstGeom prst="rect">
            <a:avLst/>
          </a:prstGeom>
          <a:noFill/>
        </p:spPr>
        <p:txBody>
          <a:bodyPr wrap="square" rtlCol="0" anchor="t">
            <a:spAutoFit/>
          </a:bodyPr>
          <a:p>
            <a:r>
              <a:rPr lang="en-US" altLang="zh-CN" sz="1600" b="1" dirty="0">
                <a:solidFill>
                  <a:srgbClr val="FF0000"/>
                </a:solidFill>
                <a:latin typeface="黑体" panose="02010609060101010101" charset="-122"/>
                <a:ea typeface="黑体" panose="02010609060101010101" charset="-122"/>
                <a:sym typeface="+mn-ea"/>
              </a:rPr>
              <a:t> </a:t>
            </a:r>
            <a:r>
              <a:rPr lang="zh-CN" altLang="en-US" sz="1600" b="1" dirty="0">
                <a:solidFill>
                  <a:srgbClr val="FF0000"/>
                </a:solidFill>
                <a:latin typeface="黑体" panose="02010609060101010101" charset="-122"/>
                <a:ea typeface="黑体" panose="02010609060101010101" charset="-122"/>
                <a:sym typeface="+mn-ea"/>
              </a:rPr>
              <a:t>疾病情况：中国慢性疼痛人群规模庞大且持续增长，伴随吞咽障碍患者增多，当前临床需求存在显著未满足空间。</a:t>
            </a:r>
            <a:endParaRPr lang="zh-CN" altLang="en-US" sz="1600" b="1" dirty="0">
              <a:solidFill>
                <a:srgbClr val="FF0000"/>
              </a:solidFill>
              <a:latin typeface="黑体" panose="02010609060101010101" charset="-122"/>
              <a:ea typeface="黑体" panose="02010609060101010101" charset="-122"/>
              <a:sym typeface="+mn-ea"/>
            </a:endParaRPr>
          </a:p>
        </p:txBody>
      </p:sp>
      <p:sp>
        <p:nvSpPr>
          <p:cNvPr id="17" name="对角圆角矩形 4"/>
          <p:cNvSpPr/>
          <p:nvPr>
            <p:custDataLst>
              <p:tags r:id="rId1"/>
            </p:custDataLst>
          </p:nvPr>
        </p:nvSpPr>
        <p:spPr>
          <a:xfrm>
            <a:off x="520065" y="2014855"/>
            <a:ext cx="2553970" cy="466090"/>
          </a:xfrm>
          <a:prstGeom prst="round2DiagRect">
            <a:avLst/>
          </a:prstGeom>
          <a:solidFill>
            <a:srgbClr val="347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sym typeface="Arial" panose="020B0604020202020204" pitchFamily="34" charset="0"/>
              </a:rPr>
              <a:t>疾病基本情况：</a:t>
            </a:r>
            <a:endParaRPr lang="zh-CN" altLang="en-US" sz="1600" b="1" dirty="0">
              <a:solidFill>
                <a:schemeClr val="bg1"/>
              </a:solidFill>
              <a:latin typeface="黑体" panose="02010609060101010101" charset="-122"/>
              <a:ea typeface="黑体" panose="02010609060101010101" charset="-122"/>
              <a:sym typeface="Arial" panose="020B0604020202020204" pitchFamily="34" charset="0"/>
            </a:endParaRPr>
          </a:p>
        </p:txBody>
      </p:sp>
      <p:sp>
        <p:nvSpPr>
          <p:cNvPr id="18" name="矩形 17"/>
          <p:cNvSpPr/>
          <p:nvPr/>
        </p:nvSpPr>
        <p:spPr>
          <a:xfrm>
            <a:off x="508000" y="2474595"/>
            <a:ext cx="5524500" cy="3872230"/>
          </a:xfrm>
          <a:prstGeom prst="rect">
            <a:avLst/>
          </a:prstGeom>
          <a:noFill/>
          <a:ln>
            <a:solidFill>
              <a:srgbClr val="5B9B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pitchFamily="18" charset="0"/>
              <a:ea typeface="黑体" panose="02010609060101010101" charset="-122"/>
              <a:cs typeface="Times New Roman" panose="02020603050405020304" pitchFamily="18" charset="0"/>
            </a:endParaRPr>
          </a:p>
        </p:txBody>
      </p:sp>
      <p:grpSp>
        <p:nvGrpSpPr>
          <p:cNvPr id="19" name="组合 18"/>
          <p:cNvGrpSpPr/>
          <p:nvPr/>
        </p:nvGrpSpPr>
        <p:grpSpPr>
          <a:xfrm>
            <a:off x="6483193" y="2482684"/>
            <a:ext cx="5357148" cy="3811977"/>
            <a:chOff x="824" y="2523"/>
            <a:chExt cx="10014" cy="5902"/>
          </a:xfrm>
        </p:grpSpPr>
        <p:sp>
          <p:nvSpPr>
            <p:cNvPr id="20" name="文本框 19"/>
            <p:cNvSpPr txBox="1"/>
            <p:nvPr>
              <p:custDataLst>
                <p:tags r:id="rId2"/>
              </p:custDataLst>
            </p:nvPr>
          </p:nvSpPr>
          <p:spPr>
            <a:xfrm>
              <a:off x="824" y="2523"/>
              <a:ext cx="9757" cy="5553"/>
            </a:xfrm>
            <a:prstGeom prst="rect">
              <a:avLst/>
            </a:prstGeom>
            <a:noFill/>
            <a:ln>
              <a:noFill/>
            </a:ln>
          </p:spPr>
          <p:txBody>
            <a:bodyPr wrap="square">
              <a:noAutofit/>
            </a:bodyPr>
            <a:p>
              <a:pPr indent="0" fontAlgn="auto">
                <a:lnSpc>
                  <a:spcPct val="150000"/>
                </a:lnSpc>
                <a:buFont typeface="Arial" panose="020B0604020202020204" pitchFamily="34" charset="0"/>
                <a:buNone/>
              </a:pPr>
              <a:r>
                <a:rPr lang="en-US" altLang="zh-CN" b="1" dirty="0">
                  <a:solidFill>
                    <a:srgbClr val="000000"/>
                  </a:solidFill>
                  <a:latin typeface="黑体" panose="02010609060101010101" charset="-122"/>
                  <a:ea typeface="黑体" panose="02010609060101010101" charset="-122"/>
                  <a:cs typeface="Times New Roman" panose="02020603050405020304" pitchFamily="18" charset="0"/>
                </a:rPr>
                <a:t>NSAIDs</a:t>
              </a:r>
              <a:r>
                <a:rPr lang="zh-CN" altLang="en-US" b="1" dirty="0">
                  <a:solidFill>
                    <a:srgbClr val="000000"/>
                  </a:solidFill>
                  <a:latin typeface="黑体" panose="02010609060101010101" charset="-122"/>
                  <a:ea typeface="黑体" panose="02010609060101010101" charset="-122"/>
                  <a:cs typeface="Times New Roman" panose="02020603050405020304" pitchFamily="18" charset="0"/>
                </a:rPr>
                <a:t>药物</a:t>
              </a:r>
              <a:r>
                <a:rPr b="1" dirty="0" err="1">
                  <a:solidFill>
                    <a:srgbClr val="000000"/>
                  </a:solidFill>
                  <a:latin typeface="黑体" panose="02010609060101010101" charset="-122"/>
                  <a:ea typeface="黑体" panose="02010609060101010101" charset="-122"/>
                  <a:cs typeface="Times New Roman" panose="02020603050405020304" pitchFamily="18" charset="0"/>
                </a:rPr>
                <a:t>被广泛应用</a:t>
              </a:r>
              <a:r>
                <a:rPr b="1" dirty="0">
                  <a:solidFill>
                    <a:srgbClr val="000000"/>
                  </a:solidFill>
                  <a:latin typeface="黑体" panose="02010609060101010101" charset="-122"/>
                  <a:ea typeface="黑体" panose="02010609060101010101" charset="-122"/>
                  <a:cs typeface="Times New Roman" panose="02020603050405020304" pitchFamily="18" charset="0"/>
                </a:rPr>
                <a:t>：</a:t>
              </a:r>
              <a:endParaRPr b="1" dirty="0">
                <a:solidFill>
                  <a:srgbClr val="000000"/>
                </a:solidFill>
                <a:latin typeface="黑体" panose="02010609060101010101" charset="-122"/>
                <a:ea typeface="黑体" panose="02010609060101010101" charset="-122"/>
                <a:cs typeface="Times New Roman" panose="02020603050405020304" pitchFamily="18" charset="0"/>
              </a:endParaRPr>
            </a:p>
            <a:p>
              <a:pPr marL="525780" lvl="1" indent="-285750" algn="l" fontAlgn="auto">
                <a:lnSpc>
                  <a:spcPct val="150000"/>
                </a:lnSpc>
                <a:buClrTx/>
                <a:buSzTx/>
                <a:buFont typeface="Arial" panose="020B0604020202020204" pitchFamily="34" charset="0"/>
                <a:buChar char="•"/>
              </a:pP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英国</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NICE</a:t>
              </a: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：非甾体抗炎药（</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NSAIDs</a:t>
              </a: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）是最具有成本效果的药物，可以很好的缓解疼痛，并且改善患者行动功能；</a:t>
              </a:r>
              <a:endParaRPr lang="en-US" altLang="zh-CN" sz="1400" dirty="0">
                <a:solidFill>
                  <a:srgbClr val="000000"/>
                </a:solidFill>
                <a:latin typeface="黑体" panose="02010609060101010101" charset="-122"/>
                <a:ea typeface="黑体" panose="02010609060101010101" charset="-122"/>
                <a:cs typeface="Times New Roman" panose="02020603050405020304" pitchFamily="18" charset="0"/>
              </a:endParaRPr>
            </a:p>
            <a:p>
              <a:pPr marL="525780" lvl="1" indent="-285750" algn="l" fontAlgn="auto">
                <a:lnSpc>
                  <a:spcPct val="150000"/>
                </a:lnSpc>
                <a:buClrTx/>
                <a:buSzTx/>
                <a:buFont typeface="Arial" panose="020B0604020202020204" pitchFamily="34" charset="0"/>
                <a:buChar char="•"/>
              </a:pP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美国：</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65.4%</a:t>
              </a: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的骨关节炎患者和</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56.1%</a:t>
              </a: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的慢性腰痛患者使用</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NSAIDs</a:t>
              </a: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rPr>
                <a:t>治疗疼痛</a:t>
              </a:r>
              <a:r>
                <a:rPr lang="en-US" altLang="zh-CN" sz="1400" dirty="0">
                  <a:solidFill>
                    <a:srgbClr val="000000"/>
                  </a:solidFill>
                  <a:latin typeface="黑体" panose="02010609060101010101" charset="-122"/>
                  <a:ea typeface="黑体" panose="02010609060101010101" charset="-122"/>
                  <a:cs typeface="Times New Roman" panose="02020603050405020304" pitchFamily="18" charset="0"/>
                </a:rPr>
                <a:t>;</a:t>
              </a:r>
              <a:endParaRPr lang="en-US" altLang="zh-CN" sz="1400" dirty="0">
                <a:solidFill>
                  <a:srgbClr val="000000"/>
                </a:solidFill>
                <a:latin typeface="黑体" panose="02010609060101010101" charset="-122"/>
                <a:ea typeface="黑体" panose="02010609060101010101" charset="-122"/>
                <a:cs typeface="Times New Roman" panose="02020603050405020304" pitchFamily="18" charset="0"/>
              </a:endParaRPr>
            </a:p>
            <a:p>
              <a:pPr marL="525780" lvl="1" indent="-285750" algn="l" fontAlgn="auto">
                <a:lnSpc>
                  <a:spcPts val="2000"/>
                </a:lnSpc>
                <a:buClrTx/>
                <a:buSzTx/>
                <a:buFont typeface="Arial" panose="020B0604020202020204" pitchFamily="34" charset="0"/>
                <a:buChar char="•"/>
              </a:pPr>
              <a:endParaRPr lang="en-US" altLang="zh-CN" sz="1400" dirty="0">
                <a:solidFill>
                  <a:srgbClr val="000000"/>
                </a:solidFill>
                <a:latin typeface="黑体" panose="02010609060101010101" charset="-122"/>
                <a:ea typeface="黑体" panose="02010609060101010101" charset="-122"/>
                <a:cs typeface="Times New Roman" panose="02020603050405020304" pitchFamily="18" charset="0"/>
              </a:endParaRPr>
            </a:p>
            <a:p>
              <a:pPr marL="525780" lvl="1" indent="-285750" algn="l" fontAlgn="auto">
                <a:lnSpc>
                  <a:spcPts val="2000"/>
                </a:lnSpc>
                <a:buClrTx/>
                <a:buSzTx/>
                <a:buFont typeface="Arial" panose="020B0604020202020204" pitchFamily="34" charset="0"/>
                <a:buChar char="•"/>
              </a:pPr>
              <a:endParaRPr lang="zh-CN" altLang="en-US" sz="1400" dirty="0">
                <a:solidFill>
                  <a:srgbClr val="000000"/>
                </a:solidFill>
                <a:latin typeface="黑体" panose="02010609060101010101" charset="-122"/>
                <a:ea typeface="黑体" panose="02010609060101010101" charset="-122"/>
                <a:cs typeface="Times New Roman" panose="02020603050405020304" pitchFamily="18" charset="0"/>
              </a:endParaRPr>
            </a:p>
          </p:txBody>
        </p:sp>
        <p:sp>
          <p:nvSpPr>
            <p:cNvPr id="27" name="文本框 26"/>
            <p:cNvSpPr txBox="1"/>
            <p:nvPr>
              <p:custDataLst>
                <p:tags r:id="rId3"/>
              </p:custDataLst>
            </p:nvPr>
          </p:nvSpPr>
          <p:spPr>
            <a:xfrm>
              <a:off x="883" y="5138"/>
              <a:ext cx="9955" cy="3287"/>
            </a:xfrm>
            <a:prstGeom prst="rect">
              <a:avLst/>
            </a:prstGeom>
            <a:noFill/>
          </p:spPr>
          <p:txBody>
            <a:bodyPr wrap="square" rtlCol="0">
              <a:spAutoFit/>
            </a:bodyPr>
            <a:p>
              <a:pPr marL="0" lvl="1" indent="0" fontAlgn="auto">
                <a:lnSpc>
                  <a:spcPct val="150000"/>
                </a:lnSpc>
                <a:buFont typeface="Arial" panose="020B0604020202020204" pitchFamily="34" charset="0"/>
                <a:buNone/>
              </a:pPr>
              <a:r>
                <a:rPr lang="zh-CN" altLang="en-US" b="1" dirty="0">
                  <a:solidFill>
                    <a:srgbClr val="FF0000"/>
                  </a:solidFill>
                  <a:latin typeface="黑体" panose="02010609060101010101" charset="-122"/>
                  <a:ea typeface="黑体" panose="02010609060101010101" charset="-122"/>
                  <a:cs typeface="Times New Roman" panose="02020603050405020304" pitchFamily="18" charset="0"/>
                  <a:sym typeface="+mn-ea"/>
                </a:rPr>
                <a:t>尚未被满足的需求：</a:t>
              </a:r>
              <a:endParaRPr lang="zh-CN" altLang="en-US" b="1" dirty="0">
                <a:solidFill>
                  <a:srgbClr val="000000"/>
                </a:solidFill>
                <a:latin typeface="黑体" panose="02010609060101010101" charset="-122"/>
                <a:ea typeface="黑体" panose="02010609060101010101" charset="-122"/>
                <a:cs typeface="Times New Roman" panose="02020603050405020304" pitchFamily="18" charset="0"/>
                <a:sym typeface="+mn-ea"/>
              </a:endParaRPr>
            </a:p>
            <a:p>
              <a:pPr marL="525780" lvl="1" indent="-285750" algn="l" fontAlgn="auto">
                <a:lnSpc>
                  <a:spcPct val="150000"/>
                </a:lnSpc>
                <a:buClrTx/>
                <a:buSzTx/>
                <a:buFont typeface="Arial" panose="020B0604020202020204" pitchFamily="34" charset="0"/>
                <a:buChar char="•"/>
              </a:pPr>
              <a:r>
                <a:rPr lang="zh-CN" altLang="en-US" sz="1400" dirty="0">
                  <a:solidFill>
                    <a:srgbClr val="000000"/>
                  </a:solidFill>
                  <a:latin typeface="黑体" panose="02010609060101010101" charset="-122"/>
                  <a:ea typeface="黑体" panose="02010609060101010101" charset="-122"/>
                  <a:cs typeface="Times New Roman" panose="02020603050405020304" pitchFamily="18" charset="0"/>
                  <a:sym typeface="+mn-ea"/>
                </a:rPr>
                <a:t>临床上常用NSAIDs药物是采用口服片剂和胶囊剂型等，对于吞咽困难者，口服不便。</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洛索洛芬钠</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颗粒剂可以满足吞咽困难等患者的用药需求。</a:t>
              </a:r>
              <a:endPar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endParaRPr>
            </a:p>
            <a:p>
              <a:pPr marL="525780" lvl="1" indent="-285750" algn="l" fontAlgn="auto">
                <a:lnSpc>
                  <a:spcPct val="150000"/>
                </a:lnSpc>
                <a:buClrTx/>
                <a:buSzTx/>
                <a:buFont typeface="Arial" panose="020B0604020202020204" pitchFamily="34" charset="0"/>
                <a:buChar char="•"/>
              </a:pP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颗粒剂满足患者在不同地点（日常生活或外出</a:t>
              </a:r>
              <a:r>
                <a:rPr lang="en-US" altLang="zh-CN" sz="1400" b="1" dirty="0">
                  <a:solidFill>
                    <a:srgbClr val="FF0000"/>
                  </a:solidFill>
                  <a:latin typeface="黑体" panose="02010609060101010101" charset="-122"/>
                  <a:ea typeface="黑体" panose="02010609060101010101" charset="-122"/>
                  <a:cs typeface="Times New Roman" panose="02020603050405020304" pitchFamily="18" charset="0"/>
                  <a:sym typeface="+mn-ea"/>
                </a:rPr>
                <a:t>/</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出行）</a:t>
              </a:r>
              <a:r>
                <a:rPr lang="en-US" altLang="zh-CN" sz="1400" b="1" dirty="0">
                  <a:solidFill>
                    <a:srgbClr val="FF0000"/>
                  </a:solidFill>
                  <a:latin typeface="黑体" panose="02010609060101010101" charset="-122"/>
                  <a:ea typeface="黑体" panose="02010609060101010101" charset="-122"/>
                  <a:cs typeface="Times New Roman" panose="02020603050405020304" pitchFamily="18" charset="0"/>
                  <a:sym typeface="+mn-ea"/>
                </a:rPr>
                <a:t>​</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和关键时期（如流行病期间）</a:t>
              </a:r>
              <a:r>
                <a:rPr lang="en-US" altLang="zh-CN" sz="1400" b="1" dirty="0">
                  <a:solidFill>
                    <a:srgbClr val="FF0000"/>
                  </a:solidFill>
                  <a:latin typeface="黑体" panose="02010609060101010101" charset="-122"/>
                  <a:ea typeface="黑体" panose="02010609060101010101" charset="-122"/>
                  <a:cs typeface="Times New Roman" panose="02020603050405020304" pitchFamily="18" charset="0"/>
                  <a:sym typeface="+mn-ea"/>
                </a:rPr>
                <a:t>​</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的即时、便捷性用药的</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需求</a:t>
              </a:r>
              <a:endPar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endParaRPr>
            </a:p>
          </p:txBody>
        </p:sp>
      </p:grpSp>
      <p:sp>
        <p:nvSpPr>
          <p:cNvPr id="31" name="对角圆角矩形 4"/>
          <p:cNvSpPr/>
          <p:nvPr>
            <p:custDataLst>
              <p:tags r:id="rId4"/>
            </p:custDataLst>
          </p:nvPr>
        </p:nvSpPr>
        <p:spPr>
          <a:xfrm>
            <a:off x="6443980" y="2014855"/>
            <a:ext cx="4225290" cy="466090"/>
          </a:xfrm>
          <a:prstGeom prst="round2DiagRect">
            <a:avLst/>
          </a:prstGeom>
          <a:solidFill>
            <a:srgbClr val="347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latin typeface="黑体" panose="02010609060101010101" charset="-122"/>
                <a:ea typeface="黑体" panose="02010609060101010101" charset="-122"/>
                <a:cs typeface="Times New Roman" panose="02020603050405020304" pitchFamily="18" charset="0"/>
                <a:sym typeface="Arial" panose="020B0604020202020204" pitchFamily="34" charset="0"/>
              </a:rPr>
              <a:t>颗粒剂尚存未满足的临床需求：</a:t>
            </a:r>
            <a:endParaRPr lang="zh-CN" altLang="en-US" sz="1600" b="1" dirty="0">
              <a:latin typeface="黑体" panose="02010609060101010101" charset="-122"/>
              <a:ea typeface="黑体" panose="02010609060101010101" charset="-122"/>
              <a:cs typeface="Times New Roman" panose="02020603050405020304" pitchFamily="18" charset="0"/>
              <a:sym typeface="Arial" panose="020B0604020202020204" pitchFamily="34" charset="0"/>
            </a:endParaRPr>
          </a:p>
        </p:txBody>
      </p:sp>
      <p:sp>
        <p:nvSpPr>
          <p:cNvPr id="32" name="矩形 31"/>
          <p:cNvSpPr/>
          <p:nvPr>
            <p:custDataLst>
              <p:tags r:id="rId5"/>
            </p:custDataLst>
          </p:nvPr>
        </p:nvSpPr>
        <p:spPr>
          <a:xfrm>
            <a:off x="6431915" y="2474595"/>
            <a:ext cx="5409565" cy="3825875"/>
          </a:xfrm>
          <a:prstGeom prst="rect">
            <a:avLst/>
          </a:prstGeom>
          <a:noFill/>
          <a:ln>
            <a:solidFill>
              <a:srgbClr val="5B9B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pitchFamily="18" charset="0"/>
              <a:ea typeface="黑体" panose="02010609060101010101" charset="-122"/>
              <a:cs typeface="Times New Roman" panose="02020603050405020304" pitchFamily="18" charset="0"/>
            </a:endParaRPr>
          </a:p>
        </p:txBody>
      </p:sp>
      <p:sp>
        <p:nvSpPr>
          <p:cNvPr id="34" name="文本框 33"/>
          <p:cNvSpPr txBox="1"/>
          <p:nvPr/>
        </p:nvSpPr>
        <p:spPr>
          <a:xfrm>
            <a:off x="677853" y="2481262"/>
            <a:ext cx="5028607" cy="3830955"/>
          </a:xfrm>
          <a:prstGeom prst="rect">
            <a:avLst/>
          </a:prstGeom>
          <a:noFill/>
        </p:spPr>
        <p:txBody>
          <a:bodyPr wrap="square">
            <a:spAutoFit/>
          </a:bodyPr>
          <a:p>
            <a:pPr fontAlgn="auto">
              <a:lnSpc>
                <a:spcPct val="150000"/>
              </a:lnSpc>
            </a:pPr>
            <a:r>
              <a:rPr lang="zh-CN" altLang="en-US" b="1" dirty="0">
                <a:solidFill>
                  <a:srgbClr val="000000"/>
                </a:solidFill>
                <a:latin typeface="黑体" panose="02010609060101010101" charset="-122"/>
                <a:ea typeface="黑体" panose="02010609060101010101" charset="-122"/>
                <a:cs typeface="Times New Roman" panose="02020603050405020304" pitchFamily="18" charset="0"/>
              </a:rPr>
              <a:t>患者基数巨大：</a:t>
            </a:r>
            <a:endParaRPr lang="en-US" altLang="zh-CN" b="1" dirty="0">
              <a:solidFill>
                <a:srgbClr val="000000"/>
              </a:solidFill>
              <a:latin typeface="黑体" panose="02010609060101010101" charset="-122"/>
              <a:ea typeface="黑体" panose="02010609060101010101" charset="-122"/>
              <a:cs typeface="Times New Roman" panose="02020603050405020304" pitchFamily="18" charset="0"/>
            </a:endParaRPr>
          </a:p>
          <a:p>
            <a:pPr fontAlgn="auto">
              <a:lnSpc>
                <a:spcPct val="150000"/>
              </a:lnSpc>
            </a:pPr>
            <a:r>
              <a:rPr lang="zh-CN" altLang="en-US" sz="1400" b="1" dirty="0">
                <a:latin typeface="黑体" panose="02010609060101010101" charset="-122"/>
                <a:ea typeface="黑体" panose="02010609060101010101" charset="-122"/>
                <a:cs typeface="Times New Roman" panose="02020603050405020304" pitchFamily="18" charset="0"/>
              </a:rPr>
              <a:t>根据《中国疼痛医学发展报告</a:t>
            </a:r>
            <a:r>
              <a:rPr lang="en-US" altLang="zh-CN" sz="1400" b="1" dirty="0">
                <a:latin typeface="黑体" panose="02010609060101010101" charset="-122"/>
                <a:ea typeface="黑体" panose="02010609060101010101" charset="-122"/>
                <a:cs typeface="Times New Roman" panose="02020603050405020304" pitchFamily="18" charset="0"/>
              </a:rPr>
              <a:t>(2020)</a:t>
            </a:r>
            <a:r>
              <a:rPr lang="zh-CN" altLang="en-US" sz="1400" b="1" dirty="0">
                <a:latin typeface="黑体" panose="02010609060101010101" charset="-122"/>
                <a:ea typeface="黑体" panose="02010609060101010101" charset="-122"/>
                <a:cs typeface="Times New Roman" panose="02020603050405020304" pitchFamily="18" charset="0"/>
              </a:rPr>
              <a:t>》数据，</a:t>
            </a:r>
            <a:r>
              <a:rPr lang="zh-CN" altLang="en-US" sz="1400" b="1" dirty="0">
                <a:latin typeface="黑体" panose="02010609060101010101" charset="-122"/>
                <a:ea typeface="黑体" panose="02010609060101010101" charset="-122"/>
                <a:cs typeface="Times New Roman" panose="02020603050405020304" pitchFamily="18" charset="0"/>
                <a:sym typeface="+mn-ea"/>
              </a:rPr>
              <a:t>中国慢性疼痛患者人数已超过</a:t>
            </a:r>
            <a:r>
              <a:rPr lang="en-US" altLang="zh-CN" sz="1400" b="1" dirty="0">
                <a:solidFill>
                  <a:srgbClr val="FF0000"/>
                </a:solidFill>
                <a:latin typeface="黑体" panose="02010609060101010101" charset="-122"/>
                <a:ea typeface="黑体" panose="02010609060101010101" charset="-122"/>
                <a:cs typeface="Times New Roman" panose="02020603050405020304" pitchFamily="18" charset="0"/>
                <a:sym typeface="+mn-ea"/>
              </a:rPr>
              <a:t>3</a:t>
            </a:r>
            <a:r>
              <a:rPr lang="zh-CN" altLang="en-US" sz="1400" b="1" dirty="0">
                <a:solidFill>
                  <a:srgbClr val="FF0000"/>
                </a:solidFill>
                <a:latin typeface="黑体" panose="02010609060101010101" charset="-122"/>
                <a:ea typeface="黑体" panose="02010609060101010101" charset="-122"/>
                <a:cs typeface="Times New Roman" panose="02020603050405020304" pitchFamily="18" charset="0"/>
                <a:sym typeface="+mn-ea"/>
              </a:rPr>
              <a:t>亿</a:t>
            </a:r>
            <a:r>
              <a:rPr lang="zh-CN" altLang="en-US" sz="1400" b="1" dirty="0">
                <a:latin typeface="黑体" panose="02010609060101010101" charset="-122"/>
                <a:ea typeface="黑体" panose="02010609060101010101" charset="-122"/>
                <a:cs typeface="Times New Roman" panose="02020603050405020304" pitchFamily="18" charset="0"/>
                <a:sym typeface="+mn-ea"/>
              </a:rPr>
              <a:t>人。</a:t>
            </a:r>
            <a:r>
              <a:rPr lang="zh-CN" altLang="en-US" sz="1400" b="1" dirty="0">
                <a:latin typeface="黑体" panose="02010609060101010101" charset="-122"/>
                <a:ea typeface="黑体" panose="02010609060101010101" charset="-122"/>
                <a:cs typeface="Times New Roman" panose="02020603050405020304" pitchFamily="18" charset="0"/>
              </a:rPr>
              <a:t>这一群体正以每年</a:t>
            </a:r>
            <a:r>
              <a:rPr lang="en-US" altLang="zh-CN" sz="1400" b="1" dirty="0">
                <a:latin typeface="黑体" panose="02010609060101010101" charset="-122"/>
                <a:ea typeface="黑体" panose="02010609060101010101" charset="-122"/>
                <a:cs typeface="Times New Roman" panose="02020603050405020304" pitchFamily="18" charset="0"/>
              </a:rPr>
              <a:t>1000</a:t>
            </a:r>
            <a:r>
              <a:rPr lang="zh-CN" altLang="en-US" sz="1400" b="1" dirty="0">
                <a:latin typeface="黑体" panose="02010609060101010101" charset="-122"/>
                <a:ea typeface="黑体" panose="02010609060101010101" charset="-122"/>
                <a:cs typeface="Times New Roman" panose="02020603050405020304" pitchFamily="18" charset="0"/>
              </a:rPr>
              <a:t>万至</a:t>
            </a:r>
            <a:r>
              <a:rPr lang="en-US" altLang="zh-CN" sz="1400" b="1" dirty="0">
                <a:latin typeface="黑体" panose="02010609060101010101" charset="-122"/>
                <a:ea typeface="黑体" panose="02010609060101010101" charset="-122"/>
                <a:cs typeface="Times New Roman" panose="02020603050405020304" pitchFamily="18" charset="0"/>
              </a:rPr>
              <a:t>2000</a:t>
            </a:r>
            <a:r>
              <a:rPr lang="zh-CN" altLang="en-US" sz="1400" b="1" dirty="0">
                <a:latin typeface="黑体" panose="02010609060101010101" charset="-122"/>
                <a:ea typeface="黑体" panose="02010609060101010101" charset="-122"/>
                <a:cs typeface="Times New Roman" panose="02020603050405020304" pitchFamily="18" charset="0"/>
              </a:rPr>
              <a:t>万的速度持续增长</a:t>
            </a:r>
            <a:endParaRPr lang="zh-CN" altLang="en-US" sz="1400" b="1" dirty="0">
              <a:latin typeface="黑体" panose="02010609060101010101" charset="-122"/>
              <a:ea typeface="黑体" panose="02010609060101010101" charset="-122"/>
              <a:cs typeface="Times New Roman" panose="02020603050405020304" pitchFamily="18" charset="0"/>
            </a:endParaRPr>
          </a:p>
          <a:p>
            <a:pPr fontAlgn="auto">
              <a:lnSpc>
                <a:spcPct val="150000"/>
              </a:lnSpc>
            </a:pPr>
            <a:r>
              <a:rPr lang="zh-CN" altLang="en-US" b="1" dirty="0">
                <a:solidFill>
                  <a:srgbClr val="000000"/>
                </a:solidFill>
                <a:latin typeface="黑体" panose="02010609060101010101" charset="-122"/>
                <a:ea typeface="黑体" panose="02010609060101010101" charset="-122"/>
                <a:cs typeface="Times New Roman" panose="02020603050405020304" pitchFamily="18" charset="0"/>
              </a:rPr>
              <a:t>特殊</a:t>
            </a:r>
            <a:r>
              <a:rPr lang="zh-CN" altLang="en-US" b="1" dirty="0">
                <a:solidFill>
                  <a:srgbClr val="000000"/>
                </a:solidFill>
                <a:latin typeface="黑体" panose="02010609060101010101" charset="-122"/>
                <a:ea typeface="黑体" panose="02010609060101010101" charset="-122"/>
                <a:cs typeface="Times New Roman" panose="02020603050405020304" pitchFamily="18" charset="0"/>
              </a:rPr>
              <a:t>使用人群增多：</a:t>
            </a:r>
            <a:endParaRPr lang="en-US" altLang="zh-CN" b="1" dirty="0">
              <a:solidFill>
                <a:srgbClr val="000000"/>
              </a:solidFill>
              <a:latin typeface="黑体" panose="02010609060101010101" charset="-122"/>
              <a:ea typeface="黑体" panose="02010609060101010101" charset="-122"/>
              <a:cs typeface="Times New Roman" panose="02020603050405020304" pitchFamily="18" charset="0"/>
            </a:endParaRPr>
          </a:p>
          <a:p>
            <a:pPr marL="285750" indent="-285750" fontAlgn="auto">
              <a:lnSpc>
                <a:spcPct val="150000"/>
              </a:lnSpc>
              <a:buFont typeface="Arial" panose="020B0604020202020204" pitchFamily="34" charset="0"/>
              <a:buChar char="•"/>
            </a:pP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吞咽障碍的患病率随着年龄增长而上升，尤其在</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50</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岁以上人群中达到</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5.5%</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至</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8%</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；在脑卒中患者中，急性期的吞咽障碍患病率约为</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42%</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a:t>
            </a:r>
            <a:endPar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endParaRPr>
          </a:p>
          <a:p>
            <a:pPr marL="285750" indent="-285750" fontAlgn="auto">
              <a:lnSpc>
                <a:spcPct val="150000"/>
              </a:lnSpc>
              <a:buFont typeface="Arial" panose="020B0604020202020204" pitchFamily="34" charset="0"/>
              <a:buChar char="•"/>
            </a:pP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值得注意的是，统计表明约</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70%</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的脑卒中患者每天都要承受疼痛的煎熬，而非甾体抗炎药（</a:t>
            </a:r>
            <a:r>
              <a:rPr lang="en-US" altLang="zh-CN" sz="1400" b="1" dirty="0">
                <a:solidFill>
                  <a:schemeClr val="tx1"/>
                </a:solidFill>
                <a:latin typeface="黑体" panose="02010609060101010101" charset="-122"/>
                <a:ea typeface="黑体" panose="02010609060101010101" charset="-122"/>
                <a:cs typeface="Times New Roman" panose="02020603050405020304" pitchFamily="18" charset="0"/>
                <a:sym typeface="+mn-ea"/>
              </a:rPr>
              <a:t>NSAIDs</a:t>
            </a:r>
            <a:r>
              <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rPr>
              <a:t>）作为一线用药，常用于缓解这类疼痛问题</a:t>
            </a:r>
            <a:endParaRPr lang="zh-CN" altLang="en-US" sz="1400" b="1" dirty="0">
              <a:solidFill>
                <a:schemeClr val="tx1"/>
              </a:solidFill>
              <a:latin typeface="黑体" panose="02010609060101010101" charset="-122"/>
              <a:ea typeface="黑体" panose="02010609060101010101" charset="-122"/>
              <a:cs typeface="Times New Roman" panose="02020603050405020304" pitchFamily="18" charset="0"/>
              <a:sym typeface="+mn-ea"/>
            </a:endParaRPr>
          </a:p>
        </p:txBody>
      </p:sp>
      <p:grpSp>
        <p:nvGrpSpPr>
          <p:cNvPr id="16" name="组合 15"/>
          <p:cNvGrpSpPr/>
          <p:nvPr/>
        </p:nvGrpSpPr>
        <p:grpSpPr>
          <a:xfrm>
            <a:off x="1224915" y="1220787"/>
            <a:ext cx="9610090" cy="0"/>
            <a:chOff x="607784" y="3571981"/>
            <a:chExt cx="10976432" cy="0"/>
          </a:xfrm>
        </p:grpSpPr>
        <p:cxnSp>
          <p:nvCxnSpPr>
            <p:cNvPr id="11" name="直接连接符 18"/>
            <p:cNvCxnSpPr/>
            <p:nvPr>
              <p:custDataLst>
                <p:tags r:id="rId6"/>
              </p:custDataLst>
            </p:nvPr>
          </p:nvCxnSpPr>
          <p:spPr>
            <a:xfrm>
              <a:off x="8506916" y="3571981"/>
              <a:ext cx="3077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9"/>
            <p:cNvCxnSpPr/>
            <p:nvPr>
              <p:custDataLst>
                <p:tags r:id="rId7"/>
              </p:custDataLst>
            </p:nvPr>
          </p:nvCxnSpPr>
          <p:spPr>
            <a:xfrm>
              <a:off x="607784" y="3571981"/>
              <a:ext cx="292904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4469130" y="866775"/>
            <a:ext cx="2667000" cy="521970"/>
          </a:xfrm>
          <a:prstGeom prst="rect">
            <a:avLst/>
          </a:prstGeom>
          <a:noFill/>
        </p:spPr>
        <p:txBody>
          <a:bodyPr wrap="square" rtlCol="0">
            <a:spAutoFit/>
          </a:bodyPr>
          <a:p>
            <a:pPr algn="ctr"/>
            <a:r>
              <a:rPr lang="zh-CN" altLang="en-US" sz="2800" b="1" noProof="0" dirty="0">
                <a:ln>
                  <a:noFill/>
                </a:ln>
                <a:solidFill>
                  <a:srgbClr val="3477B2"/>
                </a:solidFill>
                <a:effectLst/>
                <a:uLnTx/>
                <a:uFillTx/>
                <a:latin typeface="Times New Roman" panose="02020603050405020304" pitchFamily="18" charset="0"/>
                <a:ea typeface="黑体" panose="02010609060101010101" charset="-122"/>
              </a:rPr>
              <a:t>药品基本信息</a:t>
            </a:r>
            <a:endParaRPr lang="zh-CN" altLang="en-US" sz="2800" b="1" noProof="0" dirty="0">
              <a:ln>
                <a:noFill/>
              </a:ln>
              <a:solidFill>
                <a:srgbClr val="3477B2"/>
              </a:solidFill>
              <a:effectLst/>
              <a:uLnTx/>
              <a:uFillTx/>
              <a:latin typeface="Times New Roman" panose="02020603050405020304" pitchFamily="18" charset="0"/>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ct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安全性</a:t>
            </a:r>
            <a:endPar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sp>
        <p:nvSpPr>
          <p:cNvPr id="28" name="矩形: 圆角 20"/>
          <p:cNvSpPr/>
          <p:nvPr>
            <p:custDataLst>
              <p:tags r:id="rId1"/>
            </p:custDataLst>
          </p:nvPr>
        </p:nvSpPr>
        <p:spPr>
          <a:xfrm>
            <a:off x="610235" y="1364933"/>
            <a:ext cx="3493628" cy="4729212"/>
          </a:xfrm>
          <a:prstGeom prst="roundRect">
            <a:avLst>
              <a:gd name="adj" fmla="val 7916"/>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alpha val="10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9" name="文本框 28"/>
          <p:cNvSpPr txBox="1"/>
          <p:nvPr>
            <p:custDataLst>
              <p:tags r:id="rId2"/>
            </p:custDataLst>
          </p:nvPr>
        </p:nvSpPr>
        <p:spPr>
          <a:xfrm>
            <a:off x="865886" y="1512822"/>
            <a:ext cx="3238025" cy="834262"/>
          </a:xfrm>
          <a:prstGeom prst="rect">
            <a:avLst/>
          </a:prstGeom>
          <a:noFill/>
        </p:spPr>
        <p:txBody>
          <a:bodyPr wrap="square" lIns="0" tIns="0" rIns="0" bIns="0" rtlCol="0" anchor="ctr" anchorCtr="0">
            <a:noAutofit/>
          </a:bodyPr>
          <a:p>
            <a:pPr lvl="0" algn="l">
              <a:lnSpc>
                <a:spcPct val="120000"/>
              </a:lnSpc>
              <a:buClrTx/>
              <a:buSzTx/>
              <a:buFontTx/>
            </a:pPr>
            <a:r>
              <a:rPr lang="zh-CN" altLang="en-US" b="1">
                <a:solidFill>
                  <a:schemeClr val="tx1"/>
                </a:solidFill>
                <a:effectLst/>
                <a:latin typeface="黑体" panose="02010609060101010101" charset="-122"/>
                <a:ea typeface="黑体" panose="02010609060101010101" charset="-122"/>
                <a:cs typeface="+mn-ea"/>
                <a:sym typeface="+mn-ea"/>
              </a:rPr>
              <a:t>药品说明书收载的安全性信息</a:t>
            </a:r>
            <a:endParaRPr lang="zh-CN" altLang="en-US" b="1">
              <a:solidFill>
                <a:schemeClr val="tx1"/>
              </a:solidFill>
              <a:effectLst/>
              <a:latin typeface="黑体" panose="02010609060101010101" charset="-122"/>
              <a:ea typeface="黑体" panose="02010609060101010101" charset="-122"/>
              <a:cs typeface="+mn-ea"/>
              <a:sym typeface="+mn-ea"/>
            </a:endParaRPr>
          </a:p>
        </p:txBody>
      </p:sp>
      <p:cxnSp>
        <p:nvCxnSpPr>
          <p:cNvPr id="30" name="直接连接符 29"/>
          <p:cNvCxnSpPr/>
          <p:nvPr>
            <p:custDataLst>
              <p:tags r:id="rId3"/>
            </p:custDataLst>
          </p:nvPr>
        </p:nvCxnSpPr>
        <p:spPr>
          <a:xfrm>
            <a:off x="900375" y="2377435"/>
            <a:ext cx="2913370" cy="0"/>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1" name="文本框 30"/>
          <p:cNvSpPr txBox="1"/>
          <p:nvPr>
            <p:custDataLst>
              <p:tags r:id="rId4"/>
            </p:custDataLst>
          </p:nvPr>
        </p:nvSpPr>
        <p:spPr>
          <a:xfrm>
            <a:off x="866514" y="2540763"/>
            <a:ext cx="2981123" cy="3248636"/>
          </a:xfrm>
          <a:prstGeom prst="rect">
            <a:avLst/>
          </a:prstGeom>
          <a:noFill/>
        </p:spPr>
        <p:txBody>
          <a:bodyPr wrap="square" lIns="0" tIns="0" rIns="0" bIns="0" rtlCol="0">
            <a:noAutofit/>
          </a:bodyPr>
          <a:p>
            <a:pPr indent="0" fontAlgn="auto">
              <a:lnSpc>
                <a:spcPct val="150000"/>
              </a:lnSpc>
            </a:pPr>
            <a:r>
              <a:rPr lang="zh-CN" altLang="en-US" sz="1400" kern="0" dirty="0">
                <a:ln>
                  <a:noFill/>
                  <a:prstDash val="sysDot"/>
                </a:ln>
                <a:solidFill>
                  <a:schemeClr val="tx1">
                    <a:lumMod val="85000"/>
                    <a:lumOff val="15000"/>
                  </a:schemeClr>
                </a:solidFill>
                <a:latin typeface="+mn-ea"/>
                <a:sym typeface="+mn-ea"/>
              </a:rPr>
              <a:t>该药物尚未进行调查以阐明副作用的发生频率。据文献报道：</a:t>
            </a:r>
            <a:endParaRPr lang="en-US" altLang="zh-CN" sz="1400" kern="0" dirty="0">
              <a:ln>
                <a:noFill/>
                <a:prstDash val="sysDot"/>
              </a:ln>
              <a:solidFill>
                <a:schemeClr val="tx1">
                  <a:lumMod val="85000"/>
                  <a:lumOff val="15000"/>
                </a:schemeClr>
              </a:solidFill>
              <a:latin typeface="+mn-ea"/>
              <a:sym typeface="+mn-ea"/>
            </a:endParaRPr>
          </a:p>
          <a:p>
            <a:pPr marL="285750" indent="-285750" fontAlgn="auto">
              <a:lnSpc>
                <a:spcPct val="150000"/>
              </a:lnSpc>
              <a:buFont typeface="Wingdings" panose="05000000000000000000" charset="0"/>
              <a:buChar char="l"/>
            </a:pPr>
            <a:r>
              <a:rPr lang="zh-CN" altLang="en-US" sz="1400" kern="0" dirty="0">
                <a:ln>
                  <a:noFill/>
                  <a:prstDash val="sysDot"/>
                </a:ln>
                <a:solidFill>
                  <a:schemeClr val="tx1">
                    <a:lumMod val="85000"/>
                    <a:lumOff val="15000"/>
                  </a:schemeClr>
                </a:solidFill>
                <a:latin typeface="+mn-ea"/>
                <a:sym typeface="+mn-ea"/>
              </a:rPr>
              <a:t>重大不良反应（发生率不详）。</a:t>
            </a:r>
            <a:endParaRPr lang="zh-CN" altLang="en-US" sz="1400" kern="0" dirty="0">
              <a:ln>
                <a:noFill/>
                <a:prstDash val="sysDot"/>
              </a:ln>
              <a:solidFill>
                <a:schemeClr val="tx1">
                  <a:lumMod val="85000"/>
                  <a:lumOff val="15000"/>
                </a:schemeClr>
              </a:solidFill>
              <a:latin typeface="+mn-ea"/>
              <a:sym typeface="+mn-ea"/>
            </a:endParaRPr>
          </a:p>
          <a:p>
            <a:pPr marL="285750" indent="-285750" fontAlgn="auto">
              <a:lnSpc>
                <a:spcPct val="150000"/>
              </a:lnSpc>
              <a:buFont typeface="Wingdings" panose="05000000000000000000" charset="0"/>
              <a:buChar char="l"/>
            </a:pPr>
            <a:r>
              <a:rPr lang="zh-CN" altLang="en-US" sz="1400" kern="0" dirty="0">
                <a:ln>
                  <a:noFill/>
                  <a:prstDash val="sysDot"/>
                </a:ln>
                <a:solidFill>
                  <a:schemeClr val="tx1">
                    <a:lumMod val="85000"/>
                    <a:lumOff val="15000"/>
                  </a:schemeClr>
                </a:solidFill>
                <a:latin typeface="+mn-ea"/>
                <a:sym typeface="+mn-ea"/>
              </a:rPr>
              <a:t>同类其它药品的重大不良反应：再生障碍性贫血。据报道，其它非甾体类消炎镇痛剂可能发生再生障碍性贫血。</a:t>
            </a:r>
            <a:endParaRPr lang="zh-CN" altLang="en-US" sz="1400" kern="0" dirty="0">
              <a:ln>
                <a:noFill/>
                <a:prstDash val="sysDot"/>
              </a:ln>
              <a:solidFill>
                <a:schemeClr val="tx1">
                  <a:lumMod val="85000"/>
                  <a:lumOff val="15000"/>
                </a:schemeClr>
              </a:solidFill>
              <a:latin typeface="+mn-ea"/>
              <a:sym typeface="+mn-ea"/>
            </a:endParaRPr>
          </a:p>
          <a:p>
            <a:pPr marL="285750" indent="-285750" fontAlgn="auto">
              <a:lnSpc>
                <a:spcPct val="150000"/>
              </a:lnSpc>
              <a:buFont typeface="Wingdings" panose="05000000000000000000" charset="0"/>
              <a:buChar char="l"/>
            </a:pPr>
            <a:r>
              <a:rPr lang="zh-CN" altLang="en-US" sz="1400" kern="0" dirty="0">
                <a:ln>
                  <a:noFill/>
                  <a:prstDash val="sysDot"/>
                </a:ln>
                <a:solidFill>
                  <a:schemeClr val="tx1">
                    <a:lumMod val="85000"/>
                    <a:lumOff val="15000"/>
                  </a:schemeClr>
                </a:solidFill>
                <a:latin typeface="+mn-ea"/>
                <a:sym typeface="+mn-ea"/>
              </a:rPr>
              <a:t>其他不良反应发生率不详。</a:t>
            </a:r>
            <a:endParaRPr lang="zh-CN" altLang="en-US" sz="1400" kern="0" dirty="0">
              <a:ln>
                <a:noFill/>
                <a:prstDash val="sysDot"/>
              </a:ln>
              <a:solidFill>
                <a:schemeClr val="tx1">
                  <a:lumMod val="85000"/>
                  <a:lumOff val="15000"/>
                </a:schemeClr>
              </a:solidFill>
              <a:latin typeface="+mn-ea"/>
              <a:sym typeface="+mn-ea"/>
            </a:endParaRPr>
          </a:p>
        </p:txBody>
      </p:sp>
      <p:sp>
        <p:nvSpPr>
          <p:cNvPr id="32" name="矩形: 圆角 20"/>
          <p:cNvSpPr/>
          <p:nvPr>
            <p:custDataLst>
              <p:tags r:id="rId5"/>
            </p:custDataLst>
          </p:nvPr>
        </p:nvSpPr>
        <p:spPr>
          <a:xfrm>
            <a:off x="4465708" y="1364933"/>
            <a:ext cx="3493628" cy="4729212"/>
          </a:xfrm>
          <a:prstGeom prst="roundRect">
            <a:avLst>
              <a:gd name="adj" fmla="val 8073"/>
            </a:avLst>
          </a:prstGeom>
          <a:gradFill>
            <a:gsLst>
              <a:gs pos="100000">
                <a:schemeClr val="accent2">
                  <a:alpha val="0"/>
                </a:schemeClr>
              </a:gs>
              <a:gs pos="100000">
                <a:schemeClr val="accent2">
                  <a:alpha val="100000"/>
                </a:schemeClr>
              </a:gs>
              <a:gs pos="0">
                <a:schemeClr val="accent2">
                  <a:lumMod val="20000"/>
                  <a:lumOff val="80000"/>
                  <a:alpha val="10000"/>
                </a:schemeClr>
              </a:gs>
            </a:gsLst>
            <a:lin ang="5400000" scaled="0"/>
          </a:gradFill>
          <a:ln>
            <a:gradFill>
              <a:gsLst>
                <a:gs pos="20000">
                  <a:schemeClr val="accent2">
                    <a:alpha val="0"/>
                  </a:schemeClr>
                </a:gs>
                <a:gs pos="100000">
                  <a:schemeClr val="accent2">
                    <a:lumMod val="60000"/>
                    <a:lumOff val="40000"/>
                    <a:alpha val="100000"/>
                  </a:schemeClr>
                </a:gs>
              </a:gsLst>
              <a:lin ang="16200000" scaled="1"/>
            </a:gradFill>
          </a:ln>
          <a:effectLst>
            <a:outerShdw blurRad="152400" dist="38100" dir="13500000" algn="br" rotWithShape="0">
              <a:schemeClr val="accent2">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33" name="矩形: 圆角 20"/>
          <p:cNvSpPr/>
          <p:nvPr>
            <p:custDataLst>
              <p:tags r:id="rId6"/>
            </p:custDataLst>
          </p:nvPr>
        </p:nvSpPr>
        <p:spPr>
          <a:xfrm>
            <a:off x="8321182" y="1364933"/>
            <a:ext cx="3493628" cy="4729212"/>
          </a:xfrm>
          <a:prstGeom prst="roundRect">
            <a:avLst>
              <a:gd name="adj" fmla="val 8073"/>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0"/>
          </a:gradFill>
          <a:ln>
            <a:gradFill>
              <a:gsLst>
                <a:gs pos="20000">
                  <a:schemeClr val="accent1">
                    <a:alpha val="0"/>
                  </a:schemeClr>
                </a:gs>
                <a:gs pos="100000">
                  <a:schemeClr val="accent1">
                    <a:lumMod val="60000"/>
                    <a:lumOff val="40000"/>
                    <a:alpha val="100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34" name="文本框 33"/>
          <p:cNvSpPr txBox="1"/>
          <p:nvPr>
            <p:custDataLst>
              <p:tags r:id="rId7"/>
            </p:custDataLst>
          </p:nvPr>
        </p:nvSpPr>
        <p:spPr>
          <a:xfrm>
            <a:off x="4721987" y="1512991"/>
            <a:ext cx="2981123" cy="834567"/>
          </a:xfrm>
          <a:prstGeom prst="rect">
            <a:avLst/>
          </a:prstGeom>
          <a:noFill/>
        </p:spPr>
        <p:txBody>
          <a:bodyPr wrap="square" lIns="0" tIns="0" rIns="0" bIns="0" rtlCol="0" anchor="ctr" anchorCtr="0">
            <a:noAutofit/>
          </a:bodyPr>
          <a:p>
            <a:pPr lvl="0" algn="l">
              <a:lnSpc>
                <a:spcPct val="120000"/>
              </a:lnSpc>
              <a:buClrTx/>
              <a:buSzTx/>
              <a:buFontTx/>
            </a:pPr>
            <a:r>
              <a:rPr lang="zh-CN" altLang="en-US" b="1" dirty="0">
                <a:solidFill>
                  <a:schemeClr val="tx1"/>
                </a:solidFill>
                <a:latin typeface="黑体" panose="02010609060101010101" charset="-122"/>
                <a:ea typeface="黑体" panose="02010609060101010101" charset="-122"/>
                <a:cs typeface="+mn-ea"/>
                <a:sym typeface="+mn-ea"/>
              </a:rPr>
              <a:t>国内外</a:t>
            </a:r>
            <a:r>
              <a:rPr lang="zh-CN" altLang="en-US" b="1">
                <a:solidFill>
                  <a:schemeClr val="tx1"/>
                </a:solidFill>
                <a:effectLst/>
                <a:latin typeface="黑体" panose="02010609060101010101" charset="-122"/>
                <a:ea typeface="黑体" panose="02010609060101010101" charset="-122"/>
                <a:cs typeface="+mn-ea"/>
                <a:sym typeface="+mn-ea"/>
              </a:rPr>
              <a:t>不良</a:t>
            </a:r>
            <a:r>
              <a:rPr lang="zh-CN" altLang="en-US" b="1" dirty="0">
                <a:solidFill>
                  <a:schemeClr val="tx1"/>
                </a:solidFill>
                <a:latin typeface="黑体" panose="02010609060101010101" charset="-122"/>
                <a:ea typeface="黑体" panose="02010609060101010101" charset="-122"/>
                <a:cs typeface="+mn-ea"/>
                <a:sym typeface="+mn-ea"/>
              </a:rPr>
              <a:t>反应发生情况</a:t>
            </a:r>
            <a:endParaRPr lang="zh-CN" altLang="en-US" b="1" dirty="0">
              <a:solidFill>
                <a:schemeClr val="tx1"/>
              </a:solidFill>
              <a:latin typeface="黑体" panose="02010609060101010101" charset="-122"/>
              <a:ea typeface="黑体" panose="02010609060101010101" charset="-122"/>
              <a:cs typeface="+mn-ea"/>
              <a:sym typeface="+mn-ea"/>
            </a:endParaRPr>
          </a:p>
        </p:txBody>
      </p:sp>
      <p:cxnSp>
        <p:nvCxnSpPr>
          <p:cNvPr id="35" name="直接连接符 34"/>
          <p:cNvCxnSpPr/>
          <p:nvPr>
            <p:custDataLst>
              <p:tags r:id="rId8"/>
            </p:custDataLst>
          </p:nvPr>
        </p:nvCxnSpPr>
        <p:spPr>
          <a:xfrm>
            <a:off x="4755848" y="2377435"/>
            <a:ext cx="2913370" cy="0"/>
          </a:xfrm>
          <a:prstGeom prst="line">
            <a:avLst/>
          </a:prstGeom>
          <a:ln>
            <a:gradFill>
              <a:gsLst>
                <a:gs pos="0">
                  <a:schemeClr val="accent2">
                    <a:alpha val="10000"/>
                  </a:schemeClr>
                </a:gs>
                <a:gs pos="100000">
                  <a:schemeClr val="accent2">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6" name="文本框 35"/>
          <p:cNvSpPr txBox="1"/>
          <p:nvPr>
            <p:custDataLst>
              <p:tags r:id="rId9"/>
            </p:custDataLst>
          </p:nvPr>
        </p:nvSpPr>
        <p:spPr>
          <a:xfrm>
            <a:off x="4721987" y="2540763"/>
            <a:ext cx="2981123" cy="3248636"/>
          </a:xfrm>
          <a:prstGeom prst="rect">
            <a:avLst/>
          </a:prstGeom>
          <a:noFill/>
        </p:spPr>
        <p:txBody>
          <a:bodyPr wrap="square" lIns="0" tIns="0" rIns="0" bIns="0" rtlCol="0">
            <a:noAutofit/>
          </a:bodyPr>
          <a:p>
            <a:pPr indent="0" fontAlgn="auto">
              <a:lnSpc>
                <a:spcPct val="150000"/>
              </a:lnSpc>
            </a:pPr>
            <a:r>
              <a:rPr lang="zh-CN" altLang="en-US" sz="1400" kern="0" dirty="0">
                <a:ln>
                  <a:noFill/>
                  <a:prstDash val="sysDot"/>
                </a:ln>
                <a:solidFill>
                  <a:schemeClr val="tx1">
                    <a:lumMod val="85000"/>
                    <a:lumOff val="15000"/>
                  </a:schemeClr>
                </a:solidFill>
                <a:latin typeface="+mn-ea"/>
                <a:sym typeface="+mn-ea"/>
              </a:rPr>
              <a:t>在庞大的研究人群中，不良反应的发生率极低，仅影响</a:t>
            </a:r>
            <a:r>
              <a:rPr lang="en-US" altLang="zh-CN" sz="1400" kern="0" dirty="0">
                <a:ln>
                  <a:noFill/>
                  <a:prstDash val="sysDot"/>
                </a:ln>
                <a:solidFill>
                  <a:schemeClr val="tx1">
                    <a:lumMod val="85000"/>
                    <a:lumOff val="15000"/>
                  </a:schemeClr>
                </a:solidFill>
                <a:latin typeface="+mn-ea"/>
                <a:sym typeface="+mn-ea"/>
              </a:rPr>
              <a:t>2.2%</a:t>
            </a:r>
            <a:r>
              <a:rPr lang="zh-CN" altLang="en-US" sz="1400" kern="0" dirty="0">
                <a:ln>
                  <a:noFill/>
                  <a:prstDash val="sysDot"/>
                </a:ln>
                <a:solidFill>
                  <a:schemeClr val="tx1">
                    <a:lumMod val="85000"/>
                    <a:lumOff val="15000"/>
                  </a:schemeClr>
                </a:solidFill>
                <a:latin typeface="+mn-ea"/>
                <a:sym typeface="+mn-ea"/>
              </a:rPr>
              <a:t>的患者，且大多性质轻微，主要影响消化道。因此，洛索洛芬是一种耐受性良好的非甾体</a:t>
            </a:r>
            <a:r>
              <a:rPr lang="en-US" altLang="zh-CN" sz="1400" kern="0" dirty="0">
                <a:ln>
                  <a:noFill/>
                  <a:prstDash val="sysDot"/>
                </a:ln>
                <a:solidFill>
                  <a:schemeClr val="tx1">
                    <a:lumMod val="85000"/>
                    <a:lumOff val="15000"/>
                  </a:schemeClr>
                </a:solidFill>
                <a:latin typeface="+mn-ea"/>
                <a:sym typeface="+mn-ea"/>
              </a:rPr>
              <a:t>NSAIDs</a:t>
            </a:r>
            <a:r>
              <a:rPr lang="zh-CN" altLang="en-US" sz="1400" kern="0" dirty="0">
                <a:ln>
                  <a:noFill/>
                  <a:prstDash val="sysDot"/>
                </a:ln>
                <a:solidFill>
                  <a:schemeClr val="tx1">
                    <a:lumMod val="85000"/>
                    <a:lumOff val="15000"/>
                  </a:schemeClr>
                </a:solidFill>
                <a:latin typeface="+mn-ea"/>
                <a:sym typeface="+mn-ea"/>
              </a:rPr>
              <a:t>药物。</a:t>
            </a:r>
            <a:endParaRPr lang="zh-CN" altLang="en-US" sz="1400" kern="0" dirty="0">
              <a:ln>
                <a:noFill/>
                <a:prstDash val="sysDot"/>
              </a:ln>
              <a:solidFill>
                <a:schemeClr val="tx1">
                  <a:lumMod val="85000"/>
                  <a:lumOff val="15000"/>
                </a:schemeClr>
              </a:solidFill>
              <a:latin typeface="+mn-ea"/>
              <a:sym typeface="+mn-ea"/>
            </a:endParaRPr>
          </a:p>
        </p:txBody>
      </p:sp>
      <p:sp>
        <p:nvSpPr>
          <p:cNvPr id="37" name="文本框 36"/>
          <p:cNvSpPr txBox="1"/>
          <p:nvPr>
            <p:custDataLst>
              <p:tags r:id="rId10"/>
            </p:custDataLst>
          </p:nvPr>
        </p:nvSpPr>
        <p:spPr>
          <a:xfrm>
            <a:off x="8577472" y="1512822"/>
            <a:ext cx="3158417" cy="834262"/>
          </a:xfrm>
          <a:prstGeom prst="rect">
            <a:avLst/>
          </a:prstGeom>
          <a:noFill/>
        </p:spPr>
        <p:txBody>
          <a:bodyPr wrap="square" lIns="0" tIns="0" rIns="0" bIns="0" rtlCol="0" anchor="ctr" anchorCtr="0">
            <a:noAutofit/>
          </a:bodyPr>
          <a:p>
            <a:pPr lvl="0" algn="l">
              <a:lnSpc>
                <a:spcPct val="120000"/>
              </a:lnSpc>
              <a:buClrTx/>
              <a:buSzTx/>
              <a:buFontTx/>
            </a:pPr>
            <a:r>
              <a:rPr lang="zh-CN" altLang="en-US" b="1">
                <a:solidFill>
                  <a:schemeClr val="tx1"/>
                </a:solidFill>
                <a:latin typeface="黑体" panose="02010609060101010101" charset="-122"/>
                <a:ea typeface="黑体" panose="02010609060101010101" charset="-122"/>
                <a:cs typeface="+mn-ea"/>
                <a:sym typeface="+mn-ea"/>
              </a:rPr>
              <a:t>目录内同类药品安全性方面的主要优势和不足</a:t>
            </a:r>
            <a:endParaRPr lang="zh-CN" altLang="en-US" b="1">
              <a:solidFill>
                <a:schemeClr val="tx1"/>
              </a:solidFill>
              <a:latin typeface="黑体" panose="02010609060101010101" charset="-122"/>
              <a:ea typeface="黑体" panose="02010609060101010101" charset="-122"/>
              <a:cs typeface="+mn-ea"/>
              <a:sym typeface="+mn-ea"/>
            </a:endParaRPr>
          </a:p>
        </p:txBody>
      </p:sp>
      <p:cxnSp>
        <p:nvCxnSpPr>
          <p:cNvPr id="38" name="直接连接符 37"/>
          <p:cNvCxnSpPr/>
          <p:nvPr>
            <p:custDataLst>
              <p:tags r:id="rId11"/>
            </p:custDataLst>
          </p:nvPr>
        </p:nvCxnSpPr>
        <p:spPr>
          <a:xfrm>
            <a:off x="8611321" y="2377435"/>
            <a:ext cx="2913370" cy="0"/>
          </a:xfrm>
          <a:prstGeom prst="line">
            <a:avLst/>
          </a:prstGeom>
          <a:ln>
            <a:gradFill>
              <a:gsLst>
                <a:gs pos="0">
                  <a:schemeClr val="accent1">
                    <a:alpha val="10000"/>
                  </a:schemeClr>
                </a:gs>
                <a:gs pos="100000">
                  <a:schemeClr val="accent1">
                    <a:alpha val="80000"/>
                  </a:schemeClr>
                </a:gs>
              </a:gsLst>
              <a:lin ang="10800000" scaled="1"/>
            </a:gradFill>
            <a:headEnd type="oval"/>
            <a:tailEnd type="none"/>
          </a:ln>
        </p:spPr>
        <p:style>
          <a:lnRef idx="2">
            <a:schemeClr val="accent1"/>
          </a:lnRef>
          <a:fillRef idx="0">
            <a:srgbClr val="FFFFFF"/>
          </a:fillRef>
          <a:effectRef idx="0">
            <a:srgbClr val="FFFFFF"/>
          </a:effectRef>
          <a:fontRef idx="minor">
            <a:schemeClr val="tx1"/>
          </a:fontRef>
        </p:style>
      </p:cxnSp>
      <p:sp>
        <p:nvSpPr>
          <p:cNvPr id="39" name="文本框 38"/>
          <p:cNvSpPr txBox="1"/>
          <p:nvPr>
            <p:custDataLst>
              <p:tags r:id="rId12"/>
            </p:custDataLst>
          </p:nvPr>
        </p:nvSpPr>
        <p:spPr>
          <a:xfrm>
            <a:off x="8577461" y="2540763"/>
            <a:ext cx="2981123" cy="3248636"/>
          </a:xfrm>
          <a:prstGeom prst="rect">
            <a:avLst/>
          </a:prstGeom>
          <a:noFill/>
        </p:spPr>
        <p:txBody>
          <a:bodyPr wrap="square" lIns="0" tIns="0" rIns="0" bIns="0" rtlCol="0">
            <a:noAutofit/>
          </a:bodyPr>
          <a:p>
            <a:pPr indent="0" fontAlgn="auto">
              <a:lnSpc>
                <a:spcPct val="150000"/>
              </a:lnSpc>
            </a:pPr>
            <a:r>
              <a:rPr lang="zh-CN" altLang="en-US" sz="1400" kern="0" dirty="0">
                <a:ln>
                  <a:noFill/>
                  <a:prstDash val="sysDot"/>
                </a:ln>
                <a:solidFill>
                  <a:schemeClr val="tx1">
                    <a:lumMod val="85000"/>
                    <a:lumOff val="15000"/>
                  </a:schemeClr>
                </a:solidFill>
                <a:latin typeface="+mn-ea"/>
                <a:sym typeface="+mn-ea"/>
              </a:rPr>
              <a:t>非甾体</a:t>
            </a:r>
            <a:r>
              <a:rPr lang="en-US" altLang="zh-CN" sz="1400" kern="0" dirty="0">
                <a:ln>
                  <a:noFill/>
                  <a:prstDash val="sysDot"/>
                </a:ln>
                <a:solidFill>
                  <a:schemeClr val="tx1">
                    <a:lumMod val="85000"/>
                    <a:lumOff val="15000"/>
                  </a:schemeClr>
                </a:solidFill>
                <a:latin typeface="+mn-ea"/>
                <a:sym typeface="+mn-ea"/>
              </a:rPr>
              <a:t>NSAIDs</a:t>
            </a:r>
            <a:r>
              <a:rPr lang="zh-CN" altLang="en-US" sz="1400" kern="0" dirty="0">
                <a:ln>
                  <a:noFill/>
                  <a:prstDash val="sysDot"/>
                </a:ln>
                <a:solidFill>
                  <a:schemeClr val="tx1">
                    <a:lumMod val="85000"/>
                    <a:lumOff val="15000"/>
                  </a:schemeClr>
                </a:solidFill>
                <a:latin typeface="+mn-ea"/>
                <a:sym typeface="+mn-ea"/>
              </a:rPr>
              <a:t>药物洛索洛芬钠目前没有口服溶液剂型，无法满足吞咽障碍人群的用药需求。将洛索洛芬钠口服溶液剂型纳入国家医保目录，能够更好地满足慢性疼痛及吞咽障碍人群的用药需求。</a:t>
            </a:r>
            <a:endParaRPr lang="zh-CN" altLang="en-US" sz="1400" kern="0" dirty="0">
              <a:ln>
                <a:noFill/>
                <a:prstDash val="sysDot"/>
              </a:ln>
              <a:solidFill>
                <a:schemeClr val="tx1">
                  <a:lumMod val="85000"/>
                  <a:lumOff val="15000"/>
                </a:schemeClr>
              </a:solidFill>
              <a:latin typeface="+mn-ea"/>
              <a:sym typeface="+mn-ea"/>
            </a:endParaRPr>
          </a:p>
          <a:p>
            <a:pPr indent="0" fontAlgn="auto">
              <a:lnSpc>
                <a:spcPct val="150000"/>
              </a:lnSpc>
            </a:pPr>
            <a:r>
              <a:rPr lang="zh-CN" altLang="en-US" sz="1400" kern="0" dirty="0">
                <a:ln>
                  <a:noFill/>
                  <a:prstDash val="sysDot"/>
                </a:ln>
                <a:solidFill>
                  <a:schemeClr val="tx1">
                    <a:lumMod val="85000"/>
                    <a:lumOff val="15000"/>
                  </a:schemeClr>
                </a:solidFill>
                <a:latin typeface="+mn-ea"/>
                <a:sym typeface="+mn-ea"/>
              </a:rPr>
              <a:t>洛索洛芬钠的镇痛效果比酮洛芬、吲哚美辛、萘普生强</a:t>
            </a:r>
            <a:r>
              <a:rPr lang="en-US" altLang="zh-CN" sz="1400" kern="0" dirty="0">
                <a:ln>
                  <a:noFill/>
                  <a:prstDash val="sysDot"/>
                </a:ln>
                <a:solidFill>
                  <a:schemeClr val="tx1">
                    <a:lumMod val="85000"/>
                    <a:lumOff val="15000"/>
                  </a:schemeClr>
                </a:solidFill>
                <a:latin typeface="+mn-ea"/>
                <a:sym typeface="+mn-ea"/>
              </a:rPr>
              <a:t>10-20</a:t>
            </a:r>
            <a:r>
              <a:rPr lang="zh-CN" altLang="en-US" sz="1400" kern="0" dirty="0">
                <a:ln>
                  <a:noFill/>
                  <a:prstDash val="sysDot"/>
                </a:ln>
                <a:solidFill>
                  <a:schemeClr val="tx1">
                    <a:lumMod val="85000"/>
                    <a:lumOff val="15000"/>
                  </a:schemeClr>
                </a:solidFill>
                <a:latin typeface="+mn-ea"/>
                <a:sym typeface="+mn-ea"/>
              </a:rPr>
              <a:t>倍，起效迅速。其前体药物对消化道的不良反应率低，使用更加安全，可长期服用，副作用小，应用范围广。</a:t>
            </a:r>
            <a:endParaRPr lang="zh-CN" altLang="en-US" sz="1400" kern="0" dirty="0">
              <a:ln>
                <a:noFill/>
                <a:prstDash val="sysDot"/>
              </a:ln>
              <a:solidFill>
                <a:schemeClr val="tx1">
                  <a:lumMod val="85000"/>
                  <a:lumOff val="15000"/>
                </a:schemeClr>
              </a:solidFill>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ct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有效性</a:t>
            </a:r>
            <a:endPar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pic>
        <p:nvPicPr>
          <p:cNvPr id="4" name="图片 3" descr="洛索洛芬钠细粒剂彩页修改稿（3）_02(1)"/>
          <p:cNvPicPr>
            <a:picLocks noChangeAspect="1"/>
          </p:cNvPicPr>
          <p:nvPr/>
        </p:nvPicPr>
        <p:blipFill>
          <a:blip r:embed="rId1"/>
          <a:stretch>
            <a:fillRect/>
          </a:stretch>
        </p:blipFill>
        <p:spPr>
          <a:xfrm>
            <a:off x="645795" y="4299585"/>
            <a:ext cx="6530975" cy="1835785"/>
          </a:xfrm>
          <a:prstGeom prst="rect">
            <a:avLst/>
          </a:prstGeom>
        </p:spPr>
      </p:pic>
      <p:pic>
        <p:nvPicPr>
          <p:cNvPr id="5" name="图片 4" descr="洛索洛芬钠细粒剂彩页修改稿（3）22_02(1)"/>
          <p:cNvPicPr>
            <a:picLocks noChangeAspect="1"/>
          </p:cNvPicPr>
          <p:nvPr/>
        </p:nvPicPr>
        <p:blipFill>
          <a:blip r:embed="rId2"/>
          <a:stretch>
            <a:fillRect/>
          </a:stretch>
        </p:blipFill>
        <p:spPr>
          <a:xfrm>
            <a:off x="8274050" y="2280285"/>
            <a:ext cx="2687955" cy="1384300"/>
          </a:xfrm>
          <a:prstGeom prst="rect">
            <a:avLst/>
          </a:prstGeom>
        </p:spPr>
      </p:pic>
      <p:pic>
        <p:nvPicPr>
          <p:cNvPr id="8" name="图片 7" descr="洛索洛芬钠细粒剂彩页修改稿（3）_0222(1)"/>
          <p:cNvPicPr>
            <a:picLocks noChangeAspect="1"/>
          </p:cNvPicPr>
          <p:nvPr/>
        </p:nvPicPr>
        <p:blipFill>
          <a:blip r:embed="rId3"/>
          <a:stretch>
            <a:fillRect/>
          </a:stretch>
        </p:blipFill>
        <p:spPr>
          <a:xfrm>
            <a:off x="8274050" y="4679950"/>
            <a:ext cx="2691130" cy="1383665"/>
          </a:xfrm>
          <a:prstGeom prst="rect">
            <a:avLst/>
          </a:prstGeom>
        </p:spPr>
      </p:pic>
      <p:sp>
        <p:nvSpPr>
          <p:cNvPr id="9" name="文本框 8"/>
          <p:cNvSpPr txBox="1"/>
          <p:nvPr/>
        </p:nvSpPr>
        <p:spPr>
          <a:xfrm>
            <a:off x="7110730" y="1323340"/>
            <a:ext cx="5203190" cy="337185"/>
          </a:xfrm>
          <a:prstGeom prst="rect">
            <a:avLst/>
          </a:prstGeom>
        </p:spPr>
        <p:txBody>
          <a:bodyPr wrap="square">
            <a:spAutoFit/>
          </a:bodyPr>
          <a:p>
            <a:pPr marL="0" indent="0" algn="l">
              <a:spcBef>
                <a:spcPts val="500"/>
              </a:spcBef>
              <a:spcAft>
                <a:spcPts val="500"/>
              </a:spcAft>
              <a:buNone/>
            </a:pPr>
            <a:r>
              <a:rPr lang="zh-CN" altLang="en-US" sz="1600" b="1" i="0">
                <a:solidFill>
                  <a:srgbClr val="FF0000"/>
                </a:solidFill>
                <a:latin typeface="黑体" panose="02010609060101010101" charset="-122"/>
                <a:ea typeface="黑体" panose="02010609060101010101" charset="-122"/>
                <a:cs typeface="黑体" panose="02010609060101010101" charset="-122"/>
              </a:rPr>
              <a:t>退热有效率：洛索洛芬钠 </a:t>
            </a:r>
            <a:r>
              <a:rPr lang="en-US" altLang="zh-CN" sz="1600" b="1" i="0">
                <a:solidFill>
                  <a:srgbClr val="FF0000"/>
                </a:solidFill>
                <a:latin typeface="黑体" panose="02010609060101010101" charset="-122"/>
                <a:ea typeface="黑体" panose="02010609060101010101" charset="-122"/>
                <a:cs typeface="黑体" panose="02010609060101010101" charset="-122"/>
              </a:rPr>
              <a:t>98.33%</a:t>
            </a:r>
            <a:r>
              <a:rPr lang="zh-CN" altLang="en-US" sz="1600" b="1" i="0">
                <a:solidFill>
                  <a:srgbClr val="FF0000"/>
                </a:solidFill>
                <a:latin typeface="黑体" panose="02010609060101010101" charset="-122"/>
                <a:ea typeface="黑体" panose="02010609060101010101" charset="-122"/>
                <a:cs typeface="黑体" panose="02010609060101010101" charset="-122"/>
              </a:rPr>
              <a:t>；安乃近 </a:t>
            </a:r>
            <a:r>
              <a:rPr lang="en-US" altLang="zh-CN" sz="1600" b="1" i="0">
                <a:solidFill>
                  <a:srgbClr val="FF0000"/>
                </a:solidFill>
                <a:latin typeface="黑体" panose="02010609060101010101" charset="-122"/>
                <a:ea typeface="黑体" panose="02010609060101010101" charset="-122"/>
                <a:cs typeface="黑体" panose="02010609060101010101" charset="-122"/>
              </a:rPr>
              <a:t>91.67%</a:t>
            </a:r>
            <a:r>
              <a:rPr lang="zh-CN" altLang="en-US" sz="1600" b="1" i="0">
                <a:solidFill>
                  <a:srgbClr val="FF0000"/>
                </a:solidFill>
                <a:latin typeface="黑体" panose="02010609060101010101" charset="-122"/>
                <a:ea typeface="黑体" panose="02010609060101010101" charset="-122"/>
                <a:cs typeface="黑体" panose="02010609060101010101" charset="-122"/>
              </a:rPr>
              <a:t>。</a:t>
            </a:r>
            <a:r>
              <a:rPr lang="en-US" altLang="zh-CN" sz="1600" dirty="0">
                <a:solidFill>
                  <a:srgbClr val="FF0000"/>
                </a:solidFill>
                <a:latin typeface="Times New Roman" panose="02020603050405020304" pitchFamily="18" charset="0"/>
                <a:cs typeface="Times New Roman" panose="02020603050405020304" pitchFamily="18" charset="0"/>
                <a:sym typeface="+mn-ea"/>
              </a:rPr>
              <a:t>[2]</a:t>
            </a:r>
            <a:endParaRPr lang="en-US" altLang="zh-CN" sz="1600" b="1" i="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 name="文本框 9"/>
          <p:cNvSpPr txBox="1"/>
          <p:nvPr/>
        </p:nvSpPr>
        <p:spPr>
          <a:xfrm>
            <a:off x="1381125" y="3935095"/>
            <a:ext cx="6753225" cy="337185"/>
          </a:xfrm>
          <a:prstGeom prst="rect">
            <a:avLst/>
          </a:prstGeom>
          <a:noFill/>
        </p:spPr>
        <p:txBody>
          <a:bodyPr wrap="square" rtlCol="0" anchor="t">
            <a:spAutoFit/>
          </a:bodyPr>
          <a:p>
            <a:r>
              <a:rPr lang="zh-CN" altLang="en-US" sz="1600">
                <a:solidFill>
                  <a:srgbClr val="FF0000"/>
                </a:solidFill>
                <a:latin typeface="黑体" panose="02010609060101010101" charset="-122"/>
                <a:ea typeface="黑体" panose="02010609060101010101" charset="-122"/>
                <a:cs typeface="黑体" panose="02010609060101010101" charset="-122"/>
              </a:rPr>
              <a:t>洛索洛芬钠在对各类疾病导致的疼痛均有强效镇痛作用</a:t>
            </a:r>
            <a:r>
              <a:rPr lang="en-US" altLang="zh-CN" sz="1600" dirty="0">
                <a:solidFill>
                  <a:srgbClr val="FF0000"/>
                </a:solidFill>
                <a:latin typeface="Times New Roman" panose="02020603050405020304" pitchFamily="18" charset="0"/>
                <a:cs typeface="Times New Roman" panose="02020603050405020304" pitchFamily="18" charset="0"/>
                <a:sym typeface="+mn-ea"/>
              </a:rPr>
              <a:t>[1]</a:t>
            </a:r>
            <a:endParaRPr lang="en-US" altLang="zh-CN" sz="1600"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1" name="矩形 10"/>
          <p:cNvSpPr/>
          <p:nvPr/>
        </p:nvSpPr>
        <p:spPr>
          <a:xfrm>
            <a:off x="190500" y="6269990"/>
            <a:ext cx="6000750" cy="418465"/>
          </a:xfrm>
          <a:prstGeom prst="rect">
            <a:avLst/>
          </a:prstGeom>
        </p:spPr>
        <p:txBody>
          <a:bodyPr wrap="square">
            <a:noAutofit/>
          </a:bodyPr>
          <a:p>
            <a:r>
              <a:rPr lang="en-US" altLang="zh-CN" sz="900" dirty="0">
                <a:latin typeface="Times New Roman" panose="02020603050405020304" pitchFamily="18" charset="0"/>
                <a:cs typeface="Times New Roman" panose="02020603050405020304" pitchFamily="18" charset="0"/>
                <a:sym typeface="+mn-ea"/>
              </a:rPr>
              <a:t>[1]</a:t>
            </a:r>
            <a:r>
              <a:rPr lang="zh-CN" altLang="en-US" sz="900" dirty="0">
                <a:latin typeface="Times New Roman" panose="02020603050405020304" pitchFamily="18" charset="0"/>
                <a:cs typeface="Times New Roman" panose="02020603050405020304" pitchFamily="18" charset="0"/>
                <a:sym typeface="+mn-ea"/>
              </a:rPr>
              <a:t>《海峡药学》</a:t>
            </a:r>
            <a:r>
              <a:rPr lang="en-US" altLang="zh-CN" sz="900" dirty="0">
                <a:latin typeface="Times New Roman" panose="02020603050405020304" pitchFamily="18" charset="0"/>
                <a:cs typeface="Times New Roman" panose="02020603050405020304" pitchFamily="18" charset="0"/>
                <a:sym typeface="+mn-ea"/>
              </a:rPr>
              <a:t>2003</a:t>
            </a:r>
            <a:r>
              <a:rPr lang="zh-CN" altLang="en-US" sz="900" dirty="0">
                <a:latin typeface="Times New Roman" panose="02020603050405020304" pitchFamily="18" charset="0"/>
                <a:cs typeface="Times New Roman" panose="02020603050405020304" pitchFamily="18" charset="0"/>
                <a:sym typeface="+mn-ea"/>
              </a:rPr>
              <a:t>年</a:t>
            </a:r>
            <a:r>
              <a:rPr lang="en-US" altLang="zh-CN" sz="900" dirty="0">
                <a:latin typeface="Times New Roman" panose="02020603050405020304" pitchFamily="18" charset="0"/>
                <a:cs typeface="Times New Roman" panose="02020603050405020304" pitchFamily="18" charset="0"/>
                <a:sym typeface="+mn-ea"/>
              </a:rPr>
              <a:t>,</a:t>
            </a:r>
            <a:r>
              <a:rPr lang="zh-CN" altLang="en-US" sz="900" dirty="0">
                <a:latin typeface="Times New Roman" panose="02020603050405020304" pitchFamily="18" charset="0"/>
                <a:cs typeface="Times New Roman" panose="02020603050405020304" pitchFamily="18" charset="0"/>
                <a:sym typeface="+mn-ea"/>
              </a:rPr>
              <a:t>第</a:t>
            </a:r>
            <a:r>
              <a:rPr lang="en-US" altLang="zh-CN" sz="900" dirty="0">
                <a:latin typeface="Times New Roman" panose="02020603050405020304" pitchFamily="18" charset="0"/>
                <a:cs typeface="Times New Roman" panose="02020603050405020304" pitchFamily="18" charset="0"/>
                <a:sym typeface="+mn-ea"/>
              </a:rPr>
              <a:t> 15</a:t>
            </a:r>
            <a:r>
              <a:rPr lang="zh-CN" altLang="en-US" sz="900" dirty="0">
                <a:latin typeface="Times New Roman" panose="02020603050405020304" pitchFamily="18" charset="0"/>
                <a:cs typeface="Times New Roman" panose="02020603050405020304" pitchFamily="18" charset="0"/>
                <a:sym typeface="+mn-ea"/>
              </a:rPr>
              <a:t>卷</a:t>
            </a:r>
            <a:r>
              <a:rPr lang="en-US" altLang="zh-CN" sz="900" dirty="0">
                <a:latin typeface="Times New Roman" panose="02020603050405020304" pitchFamily="18" charset="0"/>
                <a:cs typeface="Times New Roman" panose="02020603050405020304" pitchFamily="18" charset="0"/>
                <a:sym typeface="+mn-ea"/>
              </a:rPr>
              <a:t> </a:t>
            </a:r>
            <a:r>
              <a:rPr lang="zh-CN" altLang="en-US" sz="900" dirty="0">
                <a:latin typeface="Times New Roman" panose="02020603050405020304" pitchFamily="18" charset="0"/>
                <a:cs typeface="Times New Roman" panose="02020603050405020304" pitchFamily="18" charset="0"/>
                <a:sym typeface="+mn-ea"/>
              </a:rPr>
              <a:t>第</a:t>
            </a:r>
            <a:r>
              <a:rPr lang="en-US" altLang="zh-CN" sz="900" dirty="0">
                <a:latin typeface="Times New Roman" panose="02020603050405020304" pitchFamily="18" charset="0"/>
                <a:cs typeface="Times New Roman" panose="02020603050405020304" pitchFamily="18" charset="0"/>
                <a:sym typeface="+mn-ea"/>
              </a:rPr>
              <a:t>2</a:t>
            </a:r>
            <a:r>
              <a:rPr lang="zh-CN" altLang="en-US" sz="900" dirty="0">
                <a:latin typeface="Times New Roman" panose="02020603050405020304" pitchFamily="18" charset="0"/>
                <a:cs typeface="Times New Roman" panose="02020603050405020304" pitchFamily="18" charset="0"/>
                <a:sym typeface="+mn-ea"/>
              </a:rPr>
              <a:t>期。</a:t>
            </a:r>
            <a:endParaRPr lang="zh-CN" altLang="en-US" sz="900" dirty="0">
              <a:latin typeface="Times New Roman" panose="02020603050405020304" pitchFamily="18" charset="0"/>
              <a:cs typeface="Times New Roman" panose="02020603050405020304" pitchFamily="18" charset="0"/>
              <a:sym typeface="+mn-ea"/>
            </a:endParaRPr>
          </a:p>
          <a:p>
            <a:r>
              <a:rPr lang="en-US" altLang="zh-CN" sz="900" dirty="0">
                <a:latin typeface="Times New Roman" panose="02020603050405020304" pitchFamily="18" charset="0"/>
                <a:cs typeface="Times New Roman" panose="02020603050405020304" pitchFamily="18" charset="0"/>
                <a:sym typeface="+mn-ea"/>
              </a:rPr>
              <a:t>[2]</a:t>
            </a:r>
            <a:r>
              <a:rPr lang="zh-CN" altLang="en-US" sz="900" dirty="0">
                <a:latin typeface="Times New Roman" panose="02020603050405020304" pitchFamily="18" charset="0"/>
                <a:cs typeface="Times New Roman" panose="02020603050405020304" pitchFamily="18" charset="0"/>
                <a:sym typeface="+mn-ea"/>
              </a:rPr>
              <a:t>邓小梅。在化脓性扁桃体炎伴高热患者的退热效果观察</a:t>
            </a:r>
            <a:r>
              <a:rPr lang="en-US" altLang="zh-CN" sz="900" dirty="0">
                <a:latin typeface="Times New Roman" panose="02020603050405020304" pitchFamily="18" charset="0"/>
                <a:cs typeface="Times New Roman" panose="02020603050405020304" pitchFamily="18" charset="0"/>
                <a:sym typeface="+mn-ea"/>
              </a:rPr>
              <a:t>[J],</a:t>
            </a:r>
            <a:r>
              <a:rPr lang="zh-CN" altLang="en-US" sz="900" dirty="0">
                <a:latin typeface="Times New Roman" panose="02020603050405020304" pitchFamily="18" charset="0"/>
                <a:cs typeface="Times New Roman" panose="02020603050405020304" pitchFamily="18" charset="0"/>
                <a:sym typeface="+mn-ea"/>
              </a:rPr>
              <a:t>中外医学研究</a:t>
            </a:r>
            <a:r>
              <a:rPr lang="en-US" altLang="zh-CN" sz="900" dirty="0">
                <a:latin typeface="Times New Roman" panose="02020603050405020304" pitchFamily="18" charset="0"/>
                <a:cs typeface="Times New Roman" panose="02020603050405020304" pitchFamily="18" charset="0"/>
                <a:sym typeface="+mn-ea"/>
              </a:rPr>
              <a:t>,2012,10(14);39-40</a:t>
            </a:r>
            <a:endParaRPr lang="en-US" altLang="zh-CN" sz="900" dirty="0">
              <a:latin typeface="Times New Roman" panose="02020603050405020304" pitchFamily="18" charset="0"/>
              <a:cs typeface="Times New Roman" panose="02020603050405020304" pitchFamily="18" charset="0"/>
              <a:sym typeface="+mn-ea"/>
            </a:endParaRPr>
          </a:p>
          <a:p>
            <a:endParaRPr lang="en-US" altLang="zh-CN" sz="900" dirty="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820420" y="1179830"/>
            <a:ext cx="5530215" cy="2336800"/>
          </a:xfrm>
          <a:prstGeom prst="rect">
            <a:avLst/>
          </a:prstGeom>
        </p:spPr>
        <p:txBody>
          <a:bodyPr wrap="square">
            <a:noAutofit/>
          </a:bodyPr>
          <a:p>
            <a:pPr marL="285750" indent="-285750">
              <a:lnSpc>
                <a:spcPct val="120000"/>
              </a:lnSpc>
              <a:buFont typeface="Arial" panose="020B0604020202020204" pitchFamily="34" charset="0"/>
              <a:buChar char="•"/>
            </a:pPr>
            <a:r>
              <a:rPr lang="zh-CN" altLang="en-US" sz="1600" b="1" i="0">
                <a:solidFill>
                  <a:srgbClr val="374151"/>
                </a:solidFill>
                <a:latin typeface="黑体" panose="02010609060101010101" charset="-122"/>
                <a:ea typeface="黑体" panose="02010609060101010101" charset="-122"/>
                <a:cs typeface="黑体" panose="02010609060101010101" charset="-122"/>
              </a:rPr>
              <a:t>洛索洛芬钠颗粒剂作为非甾体抗炎药（</a:t>
            </a:r>
            <a:r>
              <a:rPr lang="en-US" altLang="zh-CN" sz="1600" b="1" i="0">
                <a:solidFill>
                  <a:srgbClr val="374151"/>
                </a:solidFill>
                <a:latin typeface="黑体" panose="02010609060101010101" charset="-122"/>
                <a:ea typeface="黑体" panose="02010609060101010101" charset="-122"/>
                <a:cs typeface="黑体" panose="02010609060101010101" charset="-122"/>
              </a:rPr>
              <a:t>NSAIDs</a:t>
            </a:r>
            <a:r>
              <a:rPr lang="zh-CN" altLang="en-US" sz="1600" b="1" i="0">
                <a:solidFill>
                  <a:srgbClr val="374151"/>
                </a:solidFill>
                <a:latin typeface="黑体" panose="02010609060101010101" charset="-122"/>
                <a:ea typeface="黑体" panose="02010609060101010101" charset="-122"/>
                <a:cs typeface="黑体" panose="02010609060101010101" charset="-122"/>
              </a:rPr>
              <a:t>），通过抑制环氧合酶途径阻断前列腺素合成，实现镇痛、解热和抗炎三重功效，消炎效果显著缓解类风湿关节炎、骨关节炎等症状起效迅速，特别适合急性疼痛和炎症患者。</a:t>
            </a:r>
            <a:endParaRPr lang="zh-CN" altLang="en-US" sz="1600" b="1" i="0">
              <a:solidFill>
                <a:srgbClr val="374151"/>
              </a:solidFill>
              <a:latin typeface="黑体" panose="02010609060101010101" charset="-122"/>
              <a:ea typeface="黑体" panose="02010609060101010101" charset="-122"/>
              <a:cs typeface="黑体" panose="02010609060101010101" charset="-122"/>
            </a:endParaRPr>
          </a:p>
          <a:p>
            <a:pPr indent="0">
              <a:lnSpc>
                <a:spcPct val="120000"/>
              </a:lnSpc>
              <a:buFont typeface="Arial" panose="020B0604020202020204" pitchFamily="34" charset="0"/>
              <a:buNone/>
            </a:pPr>
            <a:r>
              <a:rPr lang="en-US" altLang="zh-CN" sz="1600" b="1" dirty="0">
                <a:effectLst/>
                <a:latin typeface="黑体" panose="02010609060101010101" charset="-122"/>
                <a:ea typeface="黑体" panose="02010609060101010101" charset="-122"/>
                <a:cs typeface="Times New Roman" panose="02020603050405020304" pitchFamily="18" charset="0"/>
                <a:sym typeface="+mn-ea"/>
              </a:rPr>
              <a:t>    </a:t>
            </a:r>
            <a:r>
              <a:rPr lang="zh-CN" sz="1600" b="1" dirty="0">
                <a:effectLst/>
                <a:latin typeface="黑体" panose="02010609060101010101" charset="-122"/>
                <a:ea typeface="黑体" panose="02010609060101010101" charset="-122"/>
                <a:cs typeface="Times New Roman" panose="02020603050405020304" pitchFamily="18" charset="0"/>
                <a:sym typeface="+mn-ea"/>
              </a:rPr>
              <a:t>指南</a:t>
            </a:r>
            <a:r>
              <a:rPr lang="zh-CN" altLang="en-US" sz="1600" b="1" dirty="0">
                <a:solidFill>
                  <a:srgbClr val="FF0000"/>
                </a:solidFill>
                <a:latin typeface="黑体" panose="02010609060101010101" charset="-122"/>
                <a:ea typeface="黑体" panose="02010609060101010101" charset="-122"/>
                <a:sym typeface="+mn-lt"/>
              </a:rPr>
              <a:t>一致推荐：</a:t>
            </a:r>
            <a:endParaRPr lang="zh-CN" altLang="en-US" sz="1600" b="0" i="0">
              <a:solidFill>
                <a:srgbClr val="374151"/>
              </a:solidFill>
              <a:latin typeface="黑体" panose="02010609060101010101" charset="-122"/>
              <a:ea typeface="黑体" panose="02010609060101010101" charset="-122"/>
              <a:cs typeface="黑体" panose="02010609060101010101" charset="-122"/>
            </a:endParaRPr>
          </a:p>
          <a:p>
            <a:pPr marL="285750" indent="-285750">
              <a:lnSpc>
                <a:spcPct val="120000"/>
              </a:lnSpc>
              <a:buFont typeface="Arial" panose="020B0604020202020204" pitchFamily="34" charset="0"/>
              <a:buChar char="•"/>
            </a:pPr>
            <a:r>
              <a:rPr lang="zh-CN" sz="1600" b="1" dirty="0">
                <a:effectLst/>
                <a:latin typeface="黑体" panose="02010609060101010101" charset="-122"/>
                <a:ea typeface="黑体" panose="02010609060101010101" charset="-122"/>
                <a:cs typeface="Times New Roman" panose="02020603050405020304" pitchFamily="18" charset="0"/>
                <a:sym typeface="+mn-ea"/>
              </a:rPr>
              <a:t>《</a:t>
            </a:r>
            <a:r>
              <a:rPr sz="1600" b="1" dirty="0">
                <a:effectLst/>
                <a:latin typeface="黑体" panose="02010609060101010101" charset="-122"/>
                <a:ea typeface="黑体" panose="02010609060101010101" charset="-122"/>
                <a:cs typeface="Times New Roman" panose="02020603050405020304" pitchFamily="18" charset="0"/>
                <a:sym typeface="+mn-ea"/>
              </a:rPr>
              <a:t>肌肉骨骼慢性疼痛诊治专家共识</a:t>
            </a:r>
            <a:r>
              <a:rPr lang="zh-CN" sz="1600" b="1" dirty="0">
                <a:effectLst/>
                <a:latin typeface="黑体" panose="02010609060101010101" charset="-122"/>
                <a:ea typeface="黑体" panose="02010609060101010101" charset="-122"/>
                <a:cs typeface="Times New Roman" panose="02020603050405020304" pitchFamily="18" charset="0"/>
                <a:sym typeface="+mn-ea"/>
              </a:rPr>
              <a:t>》</a:t>
            </a:r>
            <a:r>
              <a:rPr sz="1600" b="1" dirty="0">
                <a:effectLst/>
                <a:latin typeface="黑体" panose="02010609060101010101" charset="-122"/>
                <a:ea typeface="黑体" panose="02010609060101010101" charset="-122"/>
                <a:cs typeface="Times New Roman" panose="02020603050405020304" pitchFamily="18" charset="0"/>
                <a:sym typeface="+mn-ea"/>
              </a:rPr>
              <a:t>（2021年版）</a:t>
            </a:r>
            <a:endParaRPr sz="1600" b="1" dirty="0">
              <a:effectLst/>
              <a:latin typeface="黑体" panose="02010609060101010101" charset="-122"/>
              <a:ea typeface="黑体" panose="02010609060101010101" charset="-122"/>
              <a:cs typeface="Times New Roman" panose="02020603050405020304" pitchFamily="18" charset="0"/>
              <a:sym typeface="+mn-ea"/>
            </a:endParaRPr>
          </a:p>
          <a:p>
            <a:pPr marL="285750" indent="-285750">
              <a:lnSpc>
                <a:spcPct val="120000"/>
              </a:lnSpc>
              <a:buFont typeface="Arial" panose="020B0604020202020204" pitchFamily="34" charset="0"/>
              <a:buChar char="•"/>
            </a:pPr>
            <a:r>
              <a:rPr sz="1600" b="1" dirty="0">
                <a:effectLst/>
                <a:latin typeface="黑体" panose="02010609060101010101" charset="-122"/>
                <a:ea typeface="黑体" panose="02010609060101010101" charset="-122"/>
                <a:cs typeface="Times New Roman" panose="02020603050405020304" pitchFamily="18" charset="0"/>
                <a:sym typeface="+mn-ea"/>
              </a:rPr>
              <a:t>《中国骨关节炎疼痛管理临床实践指南》</a:t>
            </a:r>
            <a:endParaRPr sz="1600" b="1" dirty="0">
              <a:effectLst/>
              <a:latin typeface="黑体" panose="02010609060101010101" charset="-122"/>
              <a:ea typeface="黑体" panose="02010609060101010101" charset="-122"/>
              <a:cs typeface="Times New Roman" panose="02020603050405020304" pitchFamily="18" charset="0"/>
              <a:sym typeface="+mn-ea"/>
            </a:endParaRPr>
          </a:p>
          <a:p>
            <a:pPr marL="285750" indent="-285750">
              <a:lnSpc>
                <a:spcPct val="120000"/>
              </a:lnSpc>
              <a:buFont typeface="Arial" panose="020B0604020202020204" pitchFamily="34" charset="0"/>
              <a:buChar char="•"/>
            </a:pPr>
            <a:r>
              <a:rPr sz="1600" b="1" dirty="0">
                <a:effectLst/>
                <a:latin typeface="黑体" panose="02010609060101010101" charset="-122"/>
                <a:ea typeface="黑体" panose="02010609060101010101" charset="-122"/>
                <a:cs typeface="Times New Roman" panose="02020603050405020304" pitchFamily="18" charset="0"/>
                <a:sym typeface="+mn-ea"/>
              </a:rPr>
              <a:t>《骨科常见疼痛管理临床实践指南》（2018版）</a:t>
            </a:r>
            <a:endParaRPr sz="1600" b="1" dirty="0">
              <a:effectLst/>
              <a:latin typeface="黑体" panose="02010609060101010101" charset="-122"/>
              <a:ea typeface="黑体" panose="02010609060101010101" charset="-122"/>
              <a:cs typeface="Times New Roman" panose="02020603050405020304" pitchFamily="18" charset="0"/>
              <a:sym typeface="+mn-ea"/>
            </a:endParaRPr>
          </a:p>
          <a:p>
            <a:pPr indent="0">
              <a:lnSpc>
                <a:spcPct val="120000"/>
              </a:lnSpc>
              <a:buFont typeface="Arial" panose="020B0604020202020204" pitchFamily="34" charset="0"/>
              <a:buNone/>
            </a:pPr>
            <a:endParaRPr lang="zh-CN" altLang="en-US" sz="1600" b="0" i="0">
              <a:solidFill>
                <a:srgbClr val="374151"/>
              </a:solidFill>
              <a:latin typeface="黑体" panose="02010609060101010101" charset="-122"/>
              <a:ea typeface="黑体" panose="02010609060101010101" charset="-122"/>
              <a:cs typeface="黑体" panose="02010609060101010101" charset="-122"/>
            </a:endParaRPr>
          </a:p>
          <a:p>
            <a:pPr marL="0" indent="0">
              <a:lnSpc>
                <a:spcPct val="120000"/>
              </a:lnSpc>
            </a:pPr>
            <a:endParaRPr lang="zh-CN" altLang="en-US" sz="1600" b="0" i="0">
              <a:solidFill>
                <a:srgbClr val="374151"/>
              </a:solidFill>
              <a:latin typeface="黑体" panose="02010609060101010101" charset="-122"/>
              <a:ea typeface="黑体" panose="02010609060101010101" charset="-122"/>
              <a:cs typeface="黑体" panose="02010609060101010101" charset="-122"/>
            </a:endParaRPr>
          </a:p>
          <a:p>
            <a:pPr marL="0" indent="0">
              <a:lnSpc>
                <a:spcPct val="120000"/>
              </a:lnSpc>
            </a:pPr>
            <a:endParaRPr lang="zh-CN" altLang="en-US" sz="1600" b="0" i="0">
              <a:solidFill>
                <a:srgbClr val="374151"/>
              </a:solidFill>
              <a:latin typeface="黑体" panose="02010609060101010101" charset="-122"/>
              <a:ea typeface="黑体" panose="02010609060101010101" charset="-122"/>
              <a:cs typeface="黑体" panose="02010609060101010101" charset="-122"/>
            </a:endParaRPr>
          </a:p>
        </p:txBody>
      </p:sp>
      <p:cxnSp>
        <p:nvCxnSpPr>
          <p:cNvPr id="13" name="直接连接符 12"/>
          <p:cNvCxnSpPr/>
          <p:nvPr/>
        </p:nvCxnSpPr>
        <p:spPr>
          <a:xfrm>
            <a:off x="7877810" y="4104005"/>
            <a:ext cx="3770630" cy="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ctr"/>
            <a:r>
              <a:rPr lang="zh-CN" altLang="en-US" sz="2800" dirty="0">
                <a:solidFill>
                  <a:schemeClr val="bg1"/>
                </a:solidFill>
                <a:latin typeface="黑体" panose="02010609060101010101" charset="-122"/>
                <a:ea typeface="黑体" panose="02010609060101010101" charset="-122"/>
                <a:cs typeface="+mn-ea"/>
                <a:sym typeface="+mn-lt"/>
              </a:rPr>
              <a:t>创新性</a:t>
            </a:r>
            <a:endParaRPr lang="zh-CN" altLang="en-US" sz="2800" dirty="0">
              <a:solidFill>
                <a:schemeClr val="bg1"/>
              </a:solidFill>
              <a:latin typeface="黑体" panose="02010609060101010101" charset="-122"/>
              <a:ea typeface="黑体" panose="02010609060101010101"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
            </p:custDataLst>
          </p:nvPr>
        </p:nvSpPr>
        <p:spPr>
          <a:xfrm>
            <a:off x="547370" y="1236345"/>
            <a:ext cx="11608435" cy="460375"/>
          </a:xfrm>
          <a:prstGeom prst="rect">
            <a:avLst/>
          </a:prstGeom>
          <a:noFill/>
        </p:spPr>
        <p:txBody>
          <a:bodyPr wrap="square" rtlCol="0" anchor="t">
            <a:spAutoFit/>
          </a:bodyPr>
          <a:p>
            <a:pPr algn="l">
              <a:buClrTx/>
              <a:buSzTx/>
              <a:buFontTx/>
            </a:pPr>
            <a:r>
              <a:rPr lang="zh-CN" altLang="en-US" sz="2400" b="1" dirty="0">
                <a:solidFill>
                  <a:srgbClr val="FF0000"/>
                </a:solidFill>
                <a:latin typeface="黑体" panose="02010609060101010101" charset="-122"/>
                <a:ea typeface="黑体" panose="02010609060101010101" charset="-122"/>
                <a:sym typeface="微软雅黑" panose="020B0503020204020204" charset="-122"/>
              </a:rPr>
              <a:t>洛索洛芬钠颗粒剂，填补吞咽困难及出行不便患者用药空白，显著提升便携性</a:t>
            </a:r>
            <a:endParaRPr lang="zh-CN" altLang="en-US" sz="2400" b="1" dirty="0">
              <a:solidFill>
                <a:srgbClr val="FF0000"/>
              </a:solidFill>
              <a:latin typeface="黑体" panose="02010609060101010101" charset="-122"/>
              <a:ea typeface="黑体" panose="02010609060101010101" charset="-122"/>
              <a:sym typeface="微软雅黑" panose="020B0503020204020204" charset="-122"/>
            </a:endParaRPr>
          </a:p>
        </p:txBody>
      </p:sp>
      <p:sp>
        <p:nvSpPr>
          <p:cNvPr id="17" name="对角圆角矩形 4"/>
          <p:cNvSpPr/>
          <p:nvPr>
            <p:custDataLst>
              <p:tags r:id="rId2"/>
            </p:custDataLst>
          </p:nvPr>
        </p:nvSpPr>
        <p:spPr>
          <a:xfrm>
            <a:off x="389255" y="2017395"/>
            <a:ext cx="2553970" cy="466090"/>
          </a:xfrm>
          <a:prstGeom prst="round2DiagRect">
            <a:avLst/>
          </a:prstGeom>
          <a:solidFill>
            <a:srgbClr val="3477B2"/>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latin typeface="黑体" panose="02010609060101010101" charset="-122"/>
                <a:ea typeface="黑体" panose="02010609060101010101" charset="-122"/>
                <a:sym typeface="Arial" panose="020B0604020202020204" pitchFamily="34" charset="0"/>
              </a:rPr>
              <a:t>★ 创新点：</a:t>
            </a:r>
            <a:endParaRPr lang="zh-CN" altLang="en-US" sz="1600" b="1" dirty="0">
              <a:latin typeface="黑体" panose="02010609060101010101" charset="-122"/>
              <a:ea typeface="黑体" panose="02010609060101010101" charset="-122"/>
              <a:sym typeface="Arial" panose="020B0604020202020204" pitchFamily="34" charset="0"/>
            </a:endParaRPr>
          </a:p>
        </p:txBody>
      </p:sp>
      <p:sp>
        <p:nvSpPr>
          <p:cNvPr id="18" name="矩形 17"/>
          <p:cNvSpPr/>
          <p:nvPr>
            <p:custDataLst>
              <p:tags r:id="rId3"/>
            </p:custDataLst>
          </p:nvPr>
        </p:nvSpPr>
        <p:spPr>
          <a:xfrm>
            <a:off x="377190" y="2477135"/>
            <a:ext cx="5413375" cy="3872230"/>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pitchFamily="18" charset="0"/>
              <a:ea typeface="黑体" panose="02010609060101010101" charset="-122"/>
              <a:cs typeface="Times New Roman" panose="02020603050405020304" pitchFamily="18" charset="0"/>
            </a:endParaRPr>
          </a:p>
        </p:txBody>
      </p:sp>
      <p:sp>
        <p:nvSpPr>
          <p:cNvPr id="31" name="对角圆角矩形 4"/>
          <p:cNvSpPr/>
          <p:nvPr>
            <p:custDataLst>
              <p:tags r:id="rId4"/>
            </p:custDataLst>
          </p:nvPr>
        </p:nvSpPr>
        <p:spPr>
          <a:xfrm>
            <a:off x="6313170" y="2017395"/>
            <a:ext cx="2739390" cy="466090"/>
          </a:xfrm>
          <a:prstGeom prst="round2DiagRect">
            <a:avLst/>
          </a:prstGeom>
          <a:solidFill>
            <a:srgbClr val="3477B2"/>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cs typeface="Times New Roman" panose="02020603050405020304" pitchFamily="18" charset="0"/>
                <a:sym typeface="Arial" panose="020B0604020202020204" pitchFamily="34" charset="0"/>
              </a:rPr>
              <a:t>★ 优势：</a:t>
            </a:r>
            <a:endParaRPr lang="zh-CN" altLang="en-US" sz="1600" b="1" dirty="0">
              <a:solidFill>
                <a:schemeClr val="bg1"/>
              </a:solidFill>
              <a:latin typeface="黑体" panose="02010609060101010101" charset="-122"/>
              <a:ea typeface="黑体" panose="02010609060101010101" charset="-122"/>
              <a:cs typeface="Times New Roman" panose="02020603050405020304" pitchFamily="18" charset="0"/>
              <a:sym typeface="Arial" panose="020B0604020202020204" pitchFamily="34" charset="0"/>
            </a:endParaRPr>
          </a:p>
        </p:txBody>
      </p:sp>
      <p:sp>
        <p:nvSpPr>
          <p:cNvPr id="32" name="矩形 31"/>
          <p:cNvSpPr/>
          <p:nvPr>
            <p:custDataLst>
              <p:tags r:id="rId5"/>
            </p:custDataLst>
          </p:nvPr>
        </p:nvSpPr>
        <p:spPr>
          <a:xfrm>
            <a:off x="6301105" y="2477135"/>
            <a:ext cx="5541010" cy="382587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pitchFamily="18" charset="0"/>
              <a:ea typeface="黑体" panose="02010609060101010101" charset="-122"/>
              <a:cs typeface="Times New Roman" panose="02020603050405020304" pitchFamily="18" charset="0"/>
            </a:endParaRPr>
          </a:p>
        </p:txBody>
      </p:sp>
      <p:sp>
        <p:nvSpPr>
          <p:cNvPr id="34" name="文本框 33"/>
          <p:cNvSpPr txBox="1"/>
          <p:nvPr>
            <p:custDataLst>
              <p:tags r:id="rId6"/>
            </p:custDataLst>
          </p:nvPr>
        </p:nvSpPr>
        <p:spPr>
          <a:xfrm>
            <a:off x="547678" y="2927667"/>
            <a:ext cx="5028607" cy="3046095"/>
          </a:xfrm>
          <a:prstGeom prst="rect">
            <a:avLst/>
          </a:prstGeom>
          <a:noFill/>
        </p:spPr>
        <p:txBody>
          <a:bodyPr wrap="square">
            <a:spAutoFit/>
          </a:bodyPr>
          <a:p>
            <a:pPr indent="0" fontAlgn="auto">
              <a:lnSpc>
                <a:spcPct val="150000"/>
              </a:lnSpc>
            </a:pPr>
            <a:r>
              <a:rPr lang="en-US" sz="1600" dirty="0">
                <a:solidFill>
                  <a:srgbClr val="000000"/>
                </a:solidFill>
                <a:latin typeface="黑体" panose="02010609060101010101" charset="-122"/>
                <a:ea typeface="黑体" panose="02010609060101010101" charset="-122"/>
                <a:cs typeface="Times New Roman" panose="02020603050405020304" pitchFamily="18" charset="0"/>
              </a:rPr>
              <a:t>1</a:t>
            </a:r>
            <a:r>
              <a:rPr lang="zh-CN" altLang="en-US" sz="1600" dirty="0">
                <a:solidFill>
                  <a:srgbClr val="000000"/>
                </a:solidFill>
                <a:latin typeface="黑体" panose="02010609060101010101" charset="-122"/>
                <a:ea typeface="黑体" panose="02010609060101010101" charset="-122"/>
                <a:cs typeface="Times New Roman" panose="02020603050405020304" pitchFamily="18" charset="0"/>
              </a:rPr>
              <a:t>、首批</a:t>
            </a:r>
            <a:r>
              <a:rPr lang="zh-CN" altLang="en-US" sz="1600" b="1">
                <a:solidFill>
                  <a:srgbClr val="121212"/>
                </a:solidFill>
                <a:latin typeface="黑体" panose="02010609060101010101" charset="-122"/>
                <a:ea typeface="黑体" panose="02010609060101010101" charset="-122"/>
                <a:cs typeface="宋体" panose="02010600030101010101" pitchFamily="2" charset="-122"/>
                <a:sym typeface="+mn-ea"/>
              </a:rPr>
              <a:t>通过药物和疗效一致性评价的洛索洛芬钠颗粒剂</a:t>
            </a:r>
            <a:r>
              <a:rPr sz="1600" b="1" dirty="0">
                <a:solidFill>
                  <a:srgbClr val="000000"/>
                </a:solidFill>
                <a:latin typeface="黑体" panose="02010609060101010101" charset="-122"/>
                <a:ea typeface="黑体" panose="02010609060101010101" charset="-122"/>
                <a:cs typeface="Times New Roman" panose="02020603050405020304" pitchFamily="18" charset="0"/>
              </a:rPr>
              <a:t>。</a:t>
            </a:r>
            <a:endParaRPr sz="1600" b="1" dirty="0">
              <a:solidFill>
                <a:srgbClr val="000000"/>
              </a:solidFill>
              <a:latin typeface="黑体" panose="02010609060101010101" charset="-122"/>
              <a:ea typeface="黑体" panose="02010609060101010101" charset="-122"/>
              <a:cs typeface="Times New Roman" panose="02020603050405020304" pitchFamily="18" charset="0"/>
            </a:endParaRPr>
          </a:p>
          <a:p>
            <a:pPr indent="0" fontAlgn="auto">
              <a:lnSpc>
                <a:spcPct val="150000"/>
              </a:lnSpc>
            </a:pPr>
            <a:endParaRPr sz="1600" b="1" dirty="0">
              <a:solidFill>
                <a:srgbClr val="000000"/>
              </a:solidFill>
              <a:latin typeface="黑体" panose="02010609060101010101" charset="-122"/>
              <a:ea typeface="黑体" panose="02010609060101010101" charset="-122"/>
              <a:cs typeface="Times New Roman" panose="02020603050405020304" pitchFamily="18" charset="0"/>
            </a:endParaRPr>
          </a:p>
          <a:p>
            <a:pPr indent="0" fontAlgn="auto">
              <a:lnSpc>
                <a:spcPct val="150000"/>
              </a:lnSpc>
            </a:pPr>
            <a:r>
              <a:rPr lang="en-US" sz="1600" dirty="0">
                <a:solidFill>
                  <a:srgbClr val="000000"/>
                </a:solidFill>
                <a:latin typeface="黑体" panose="02010609060101010101" charset="-122"/>
                <a:ea typeface="黑体" panose="02010609060101010101" charset="-122"/>
                <a:cs typeface="Times New Roman" panose="02020603050405020304" pitchFamily="18" charset="0"/>
              </a:rPr>
              <a:t>2</a:t>
            </a:r>
            <a:r>
              <a:rPr lang="zh-CN" altLang="en-US" sz="1600" dirty="0">
                <a:solidFill>
                  <a:srgbClr val="000000"/>
                </a:solidFill>
                <a:latin typeface="黑体" panose="02010609060101010101" charset="-122"/>
                <a:ea typeface="黑体" panose="02010609060101010101" charset="-122"/>
                <a:cs typeface="Times New Roman" panose="02020603050405020304" pitchFamily="18" charset="0"/>
              </a:rPr>
              <a:t>、</a:t>
            </a:r>
            <a:r>
              <a:rPr lang="zh-CN" altLang="en-US" sz="1600" b="1" dirty="0">
                <a:solidFill>
                  <a:schemeClr val="tx1"/>
                </a:solidFill>
                <a:latin typeface="黑体" panose="02010609060101010101" charset="-122"/>
                <a:ea typeface="黑体" panose="02010609060101010101" charset="-122"/>
                <a:cs typeface="Times New Roman" panose="02020603050405020304" pitchFamily="18" charset="0"/>
              </a:rPr>
              <a:t>便携性精准补缺：传统非甾体抗炎药多为片剂或胶囊，体积较大、不易携带，且对吞咽困难患者不友好。本产品创新采用颗粒剂型，颗粒细小、易于包装成小袋或便携瓶装，重量轻、体积小，便于患者随身携带出行或旅行使用。</a:t>
            </a:r>
            <a:endParaRPr lang="zh-CN" altLang="en-US" sz="1600" b="1" dirty="0">
              <a:solidFill>
                <a:schemeClr val="tx1"/>
              </a:solidFill>
              <a:latin typeface="黑体" panose="02010609060101010101" charset="-122"/>
              <a:ea typeface="黑体" panose="02010609060101010101" charset="-122"/>
              <a:cs typeface="Times New Roman" panose="02020603050405020304" pitchFamily="18" charset="0"/>
            </a:endParaRPr>
          </a:p>
        </p:txBody>
      </p:sp>
      <p:sp>
        <p:nvSpPr>
          <p:cNvPr id="14" name="文本框 13"/>
          <p:cNvSpPr txBox="1"/>
          <p:nvPr>
            <p:custDataLst>
              <p:tags r:id="rId7"/>
            </p:custDataLst>
          </p:nvPr>
        </p:nvSpPr>
        <p:spPr>
          <a:xfrm>
            <a:off x="6313170" y="2760345"/>
            <a:ext cx="5398135" cy="3415030"/>
          </a:xfrm>
          <a:prstGeom prst="rect">
            <a:avLst/>
          </a:prstGeom>
          <a:noFill/>
        </p:spPr>
        <p:txBody>
          <a:bodyPr wrap="square" rtlCol="0" anchor="t">
            <a:spAutoFit/>
          </a:bodyPr>
          <a:p>
            <a:pPr indent="0" fontAlgn="auto">
              <a:lnSpc>
                <a:spcPct val="150000"/>
              </a:lnSpc>
            </a:pPr>
            <a:r>
              <a:rPr lang="en-US" altLang="zh-CN" sz="1600" dirty="0">
                <a:latin typeface="黑体" panose="02010609060101010101" charset="-122"/>
                <a:ea typeface="黑体" panose="02010609060101010101" charset="-122"/>
                <a:cs typeface="黑体" panose="02010609060101010101" charset="-122"/>
              </a:rPr>
              <a:t>1</a:t>
            </a:r>
            <a:r>
              <a:rPr lang="zh-CN" altLang="en-US" sz="1600" dirty="0">
                <a:latin typeface="黑体" panose="02010609060101010101" charset="-122"/>
                <a:ea typeface="黑体" panose="02010609060101010101" charset="-122"/>
                <a:cs typeface="黑体" panose="02010609060101010101" charset="-122"/>
              </a:rPr>
              <a:t>、</a:t>
            </a:r>
            <a:r>
              <a:rPr lang="zh-CN" altLang="en-US" sz="1600" b="1" dirty="0">
                <a:latin typeface="黑体" panose="02010609060101010101" charset="-122"/>
                <a:ea typeface="黑体" panose="02010609060101010101" charset="-122"/>
                <a:cs typeface="黑体" panose="02010609060101010101" charset="-122"/>
              </a:rPr>
              <a:t>提升出行便利</a:t>
            </a:r>
            <a:r>
              <a:rPr lang="zh-CN" altLang="en-US" sz="1600" dirty="0">
                <a:latin typeface="黑体" panose="02010609060101010101" charset="-122"/>
                <a:ea typeface="黑体" panose="02010609060101010101" charset="-122"/>
                <a:cs typeface="黑体" panose="02010609060101010101" charset="-122"/>
              </a:rPr>
              <a:t>：颗粒剂便于分装和携带，患者可在外出、工作或旅行时轻松服用。</a:t>
            </a:r>
            <a:endParaRPr lang="zh-CN" altLang="en-US" sz="1600" dirty="0">
              <a:latin typeface="黑体" panose="02010609060101010101" charset="-122"/>
              <a:ea typeface="黑体" panose="02010609060101010101" charset="-122"/>
              <a:cs typeface="黑体" panose="02010609060101010101" charset="-122"/>
            </a:endParaRPr>
          </a:p>
          <a:p>
            <a:pPr indent="0" fontAlgn="auto">
              <a:lnSpc>
                <a:spcPct val="150000"/>
              </a:lnSpc>
            </a:pPr>
            <a:endParaRPr lang="zh-CN" altLang="en-US" sz="1600" dirty="0">
              <a:latin typeface="黑体" panose="02010609060101010101" charset="-122"/>
              <a:ea typeface="黑体" panose="02010609060101010101" charset="-122"/>
              <a:cs typeface="黑体" panose="02010609060101010101" charset="-122"/>
            </a:endParaRPr>
          </a:p>
          <a:p>
            <a:pPr indent="0" fontAlgn="auto">
              <a:lnSpc>
                <a:spcPct val="150000"/>
              </a:lnSpc>
            </a:pPr>
            <a:r>
              <a:rPr lang="en-US" altLang="zh-CN" sz="1600" dirty="0">
                <a:latin typeface="黑体" panose="02010609060101010101" charset="-122"/>
                <a:ea typeface="黑体" panose="02010609060101010101" charset="-122"/>
                <a:cs typeface="黑体" panose="02010609060101010101" charset="-122"/>
              </a:rPr>
              <a:t>2</a:t>
            </a:r>
            <a:r>
              <a:rPr lang="zh-CN" altLang="en-US" sz="1600" dirty="0">
                <a:latin typeface="黑体" panose="02010609060101010101" charset="-122"/>
                <a:ea typeface="黑体" panose="02010609060101010101" charset="-122"/>
                <a:cs typeface="黑体" panose="02010609060101010101" charset="-122"/>
              </a:rPr>
              <a:t>、</a:t>
            </a:r>
            <a:r>
              <a:rPr lang="zh-CN" altLang="en-US" sz="1600" b="1" dirty="0">
                <a:latin typeface="黑体" panose="02010609060101010101" charset="-122"/>
                <a:ea typeface="黑体" panose="02010609060101010101" charset="-122"/>
                <a:cs typeface="黑体" panose="02010609060101010101" charset="-122"/>
              </a:rPr>
              <a:t>剂量准确</a:t>
            </a:r>
            <a:r>
              <a:rPr lang="zh-CN" altLang="en-US" sz="1600" dirty="0">
                <a:latin typeface="黑体" panose="02010609060101010101" charset="-122"/>
                <a:ea typeface="黑体" panose="02010609060101010101" charset="-122"/>
                <a:cs typeface="黑体" panose="02010609060101010101" charset="-122"/>
              </a:rPr>
              <a:t>：剂量灵活与安全：便携设计允许患者根据需要灵活调整剂量，精确控制用药，提升治疗效果。</a:t>
            </a:r>
            <a:endParaRPr lang="zh-CN" altLang="en-US" sz="1600" dirty="0">
              <a:latin typeface="黑体" panose="02010609060101010101" charset="-122"/>
              <a:ea typeface="黑体" panose="02010609060101010101" charset="-122"/>
              <a:cs typeface="黑体" panose="02010609060101010101" charset="-122"/>
            </a:endParaRPr>
          </a:p>
          <a:p>
            <a:pPr indent="0" fontAlgn="auto">
              <a:lnSpc>
                <a:spcPct val="150000"/>
              </a:lnSpc>
            </a:pPr>
            <a:endParaRPr lang="zh-CN" altLang="en-US" sz="1600" dirty="0">
              <a:latin typeface="黑体" panose="02010609060101010101" charset="-122"/>
              <a:ea typeface="黑体" panose="02010609060101010101" charset="-122"/>
              <a:cs typeface="黑体" panose="02010609060101010101" charset="-122"/>
            </a:endParaRPr>
          </a:p>
          <a:p>
            <a:pPr indent="0" fontAlgn="auto">
              <a:lnSpc>
                <a:spcPct val="150000"/>
              </a:lnSpc>
            </a:pPr>
            <a:r>
              <a:rPr lang="en-US" altLang="zh-CN" sz="1600" dirty="0">
                <a:latin typeface="黑体" panose="02010609060101010101" charset="-122"/>
                <a:ea typeface="黑体" panose="02010609060101010101" charset="-122"/>
                <a:cs typeface="黑体" panose="02010609060101010101" charset="-122"/>
              </a:rPr>
              <a:t>3</a:t>
            </a:r>
            <a:r>
              <a:rPr lang="zh-CN" altLang="en-US" sz="1600" dirty="0">
                <a:latin typeface="黑体" panose="02010609060101010101" charset="-122"/>
                <a:ea typeface="黑体" panose="02010609060101010101" charset="-122"/>
                <a:cs typeface="黑体" panose="02010609060101010101" charset="-122"/>
              </a:rPr>
              <a:t>、</a:t>
            </a:r>
            <a:r>
              <a:rPr lang="zh-CN" altLang="en-US" sz="1600" b="1" dirty="0">
                <a:latin typeface="黑体" panose="02010609060101010101" charset="-122"/>
                <a:ea typeface="黑体" panose="02010609060101010101" charset="-122"/>
                <a:cs typeface="黑体" panose="02010609060101010101" charset="-122"/>
              </a:rPr>
              <a:t>起效快：</a:t>
            </a:r>
            <a:r>
              <a:rPr lang="en-US" altLang="zh-CN" sz="1600" noProof="0" dirty="0">
                <a:latin typeface="黑体" panose="02010609060101010101" charset="-122"/>
                <a:ea typeface="黑体" panose="02010609060101010101" charset="-122"/>
                <a:sym typeface="+mn-ea"/>
              </a:rPr>
              <a:t>颗粒剂型在胃肠道中溶解后，药物成分能够迅速被吸收进入血液循环，起效较快</a:t>
            </a:r>
            <a:r>
              <a:rPr lang="zh-CN" altLang="en-US" sz="1600" noProof="0" dirty="0">
                <a:latin typeface="黑体" panose="02010609060101010101" charset="-122"/>
                <a:ea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rPr>
              <a:t>可以快速缓解症状，具有比其他口服固体制剂更明显的优势。</a:t>
            </a:r>
            <a:endParaRPr lang="zh-CN" altLang="en-US" sz="1600" dirty="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73680"/>
            <a:ext cx="2692400" cy="523220"/>
          </a:xfrm>
          <a:prstGeom prst="roundRect">
            <a:avLst>
              <a:gd name="adj" fmla="val 0"/>
            </a:avLst>
          </a:prstGeom>
          <a:solidFill>
            <a:srgbClr val="25427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4277" y="86380"/>
            <a:ext cx="2476523" cy="521970"/>
          </a:xfrm>
          <a:prstGeom prst="rect">
            <a:avLst/>
          </a:prstGeom>
          <a:noFill/>
        </p:spPr>
        <p:txBody>
          <a:bodyPr wrap="square" rtlCol="0">
            <a:spAutoFit/>
          </a:bodyPr>
          <a:lstStyle/>
          <a:p>
            <a:pPr algn="ctr"/>
            <a:r>
              <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rPr>
              <a:t>公平性</a:t>
            </a:r>
            <a:endParaRPr lang="zh-CN" altLang="en-US" sz="2800" dirty="0">
              <a:solidFill>
                <a:schemeClr val="bg1"/>
              </a:solidFill>
              <a:latin typeface="汉仪雅酷黑 55W" panose="020B0504020202020204" pitchFamily="34" charset="-122"/>
              <a:ea typeface="汉仪雅酷黑 55W" panose="020B0504020202020204" pitchFamily="34" charset="-122"/>
              <a:cs typeface="+mn-ea"/>
              <a:sym typeface="+mn-lt"/>
            </a:endParaRPr>
          </a:p>
        </p:txBody>
      </p:sp>
      <p:cxnSp>
        <p:nvCxnSpPr>
          <p:cNvPr id="7" name="直接连接符 6"/>
          <p:cNvCxnSpPr/>
          <p:nvPr/>
        </p:nvCxnSpPr>
        <p:spPr>
          <a:xfrm>
            <a:off x="0" y="6750050"/>
            <a:ext cx="12192000" cy="0"/>
          </a:xfrm>
          <a:prstGeom prst="line">
            <a:avLst/>
          </a:prstGeom>
          <a:ln w="19050">
            <a:solidFill>
              <a:srgbClr val="254275"/>
            </a:solidFill>
          </a:ln>
        </p:spPr>
        <p:style>
          <a:lnRef idx="1">
            <a:schemeClr val="accent1"/>
          </a:lnRef>
          <a:fillRef idx="0">
            <a:schemeClr val="accent1"/>
          </a:fillRef>
          <a:effectRef idx="0">
            <a:schemeClr val="accent1"/>
          </a:effectRef>
          <a:fontRef idx="minor">
            <a:schemeClr val="tx1"/>
          </a:fontRef>
        </p:style>
      </p:cxnSp>
      <p:sp>
        <p:nvSpPr>
          <p:cNvPr id="48" name="矩形 47"/>
          <p:cNvSpPr/>
          <p:nvPr>
            <p:custDataLst>
              <p:tags r:id="rId1"/>
            </p:custDataLst>
          </p:nvPr>
        </p:nvSpPr>
        <p:spPr>
          <a:xfrm>
            <a:off x="669925" y="1863725"/>
            <a:ext cx="10747375" cy="7899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Times New Roman" panose="02020603050405020304" pitchFamily="18" charset="0"/>
              <a:ea typeface="黑体" panose="02010609060101010101" charset="-122"/>
              <a:cs typeface="Times New Roman" panose="02020603050405020304" pitchFamily="18" charset="0"/>
              <a:sym typeface="+mn-lt"/>
            </a:endParaRPr>
          </a:p>
        </p:txBody>
      </p:sp>
      <p:sp>
        <p:nvSpPr>
          <p:cNvPr id="49" name="矩形: 圆角 5"/>
          <p:cNvSpPr/>
          <p:nvPr>
            <p:custDataLst>
              <p:tags r:id="rId2"/>
            </p:custDataLst>
          </p:nvPr>
        </p:nvSpPr>
        <p:spPr>
          <a:xfrm>
            <a:off x="669925" y="1489710"/>
            <a:ext cx="5740400" cy="374015"/>
          </a:xfrm>
          <a:prstGeom prst="roundRect">
            <a:avLst/>
          </a:prstGeom>
          <a:solidFill>
            <a:srgbClr val="3477B2"/>
          </a:solidFill>
          <a:ln>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cs typeface="+mn-ea"/>
                <a:sym typeface="+mn-lt"/>
              </a:rPr>
              <a:t>★ 慢性疼痛患者超3亿，吞咽困难人群增多，便携性需求</a:t>
            </a:r>
            <a:r>
              <a:rPr lang="zh-CN" altLang="en-US" sz="1600" b="1" dirty="0">
                <a:solidFill>
                  <a:schemeClr val="bg1"/>
                </a:solidFill>
                <a:latin typeface="黑体" panose="02010609060101010101" charset="-122"/>
                <a:ea typeface="黑体" panose="02010609060101010101" charset="-122"/>
                <a:cs typeface="+mn-ea"/>
                <a:sym typeface="+mn-lt"/>
              </a:rPr>
              <a:t>大：</a:t>
            </a:r>
            <a:endParaRPr lang="zh-CN" altLang="en-US" sz="1600" b="1" dirty="0">
              <a:solidFill>
                <a:schemeClr val="bg1"/>
              </a:solidFill>
              <a:latin typeface="黑体" panose="02010609060101010101" charset="-122"/>
              <a:ea typeface="黑体" panose="02010609060101010101" charset="-122"/>
              <a:cs typeface="+mn-ea"/>
              <a:sym typeface="+mn-lt"/>
            </a:endParaRPr>
          </a:p>
        </p:txBody>
      </p:sp>
      <p:sp>
        <p:nvSpPr>
          <p:cNvPr id="50" name="文本框 49"/>
          <p:cNvSpPr txBox="1"/>
          <p:nvPr>
            <p:custDataLst>
              <p:tags r:id="rId3"/>
            </p:custDataLst>
          </p:nvPr>
        </p:nvSpPr>
        <p:spPr>
          <a:xfrm>
            <a:off x="721995" y="1934845"/>
            <a:ext cx="10600055" cy="680085"/>
          </a:xfrm>
          <a:prstGeom prst="rect">
            <a:avLst/>
          </a:prstGeom>
          <a:noFill/>
          <a:ln>
            <a:noFill/>
          </a:ln>
        </p:spPr>
        <p:txBody>
          <a:bodyPr wrap="square" rtlCol="0" anchor="t" anchorCtr="0">
            <a:noAutofit/>
          </a:bodyPr>
          <a:p>
            <a:pPr marL="285750" indent="-285750" algn="l">
              <a:buFont typeface="Arial" panose="020B0604020202020204" pitchFamily="34" charset="0"/>
              <a:buChar char="•"/>
            </a:pPr>
            <a:r>
              <a:rPr lang="zh-CN" altLang="en-US" sz="1400" dirty="0">
                <a:solidFill>
                  <a:schemeClr val="tx1"/>
                </a:solidFill>
                <a:latin typeface="黑体" panose="02010609060101010101" charset="-122"/>
                <a:ea typeface="黑体" panose="02010609060101010101" charset="-122"/>
                <a:cs typeface="+mn-ea"/>
                <a:sym typeface="+mn-ea"/>
              </a:rPr>
              <a:t>我国慢性疼痛病人数量超过3亿，并正以每年1000万至2000万的速度增长</a:t>
            </a:r>
            <a:r>
              <a:rPr lang="zh-CN" altLang="en-US" sz="1400" dirty="0">
                <a:solidFill>
                  <a:schemeClr val="tx1"/>
                </a:solidFill>
                <a:latin typeface="黑体" panose="02010609060101010101" charset="-122"/>
                <a:ea typeface="黑体" panose="02010609060101010101" charset="-122"/>
                <a:cs typeface="+mn-ea"/>
                <a:sym typeface="+mn-lt"/>
              </a:rPr>
              <a:t>。</a:t>
            </a:r>
            <a:endParaRPr lang="zh-CN" altLang="en-US" sz="1400" dirty="0">
              <a:solidFill>
                <a:schemeClr val="tx1"/>
              </a:solidFill>
              <a:latin typeface="黑体" panose="02010609060101010101" charset="-122"/>
              <a:ea typeface="黑体" panose="02010609060101010101" charset="-122"/>
              <a:cs typeface="+mn-ea"/>
              <a:sym typeface="+mn-lt"/>
            </a:endParaRPr>
          </a:p>
          <a:p>
            <a:pPr marL="285750" indent="-285750" algn="l">
              <a:buFont typeface="Arial" panose="020B0604020202020204" pitchFamily="34" charset="0"/>
              <a:buChar char="•"/>
            </a:pPr>
            <a:r>
              <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rPr>
              <a:t>其中，吞咽障碍人群（</a:t>
            </a:r>
            <a:r>
              <a:rPr lang="en-US" altLang="zh-CN" sz="1400" dirty="0">
                <a:solidFill>
                  <a:schemeClr val="tx1"/>
                </a:solidFill>
                <a:latin typeface="黑体" panose="02010609060101010101" charset="-122"/>
                <a:ea typeface="黑体" panose="02010609060101010101" charset="-122"/>
                <a:cs typeface="Times New Roman" panose="02020603050405020304" pitchFamily="18" charset="0"/>
                <a:sym typeface="+mn-ea"/>
              </a:rPr>
              <a:t>50</a:t>
            </a:r>
            <a:r>
              <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rPr>
              <a:t>岁以上患病率达</a:t>
            </a:r>
            <a:r>
              <a:rPr lang="en-US" altLang="zh-CN" sz="1400" dirty="0">
                <a:solidFill>
                  <a:schemeClr val="tx1"/>
                </a:solidFill>
                <a:latin typeface="黑体" panose="02010609060101010101" charset="-122"/>
                <a:ea typeface="黑体" panose="02010609060101010101" charset="-122"/>
                <a:cs typeface="Times New Roman" panose="02020603050405020304" pitchFamily="18" charset="0"/>
                <a:sym typeface="+mn-ea"/>
              </a:rPr>
              <a:t>5.5%-8%</a:t>
            </a:r>
            <a:r>
              <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rPr>
              <a:t>，脑卒中患者急性期约</a:t>
            </a:r>
            <a:r>
              <a:rPr lang="en-US" altLang="zh-CN" sz="1400" dirty="0">
                <a:solidFill>
                  <a:schemeClr val="tx1"/>
                </a:solidFill>
                <a:latin typeface="黑体" panose="02010609060101010101" charset="-122"/>
                <a:ea typeface="黑体" panose="02010609060101010101" charset="-122"/>
                <a:cs typeface="Times New Roman" panose="02020603050405020304" pitchFamily="18" charset="0"/>
                <a:sym typeface="+mn-ea"/>
              </a:rPr>
              <a:t>42%</a:t>
            </a:r>
            <a:r>
              <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rPr>
              <a:t>）和出行频繁群体（如上班族、旅行者）面临用药不便问题</a:t>
            </a:r>
            <a:endParaRPr lang="zh-CN" altLang="en-US" sz="1400" dirty="0">
              <a:solidFill>
                <a:schemeClr val="tx1"/>
              </a:solidFill>
              <a:latin typeface="黑体" panose="02010609060101010101" charset="-122"/>
              <a:ea typeface="黑体" panose="02010609060101010101" charset="-122"/>
              <a:cs typeface="Times New Roman" panose="02020603050405020304" pitchFamily="18" charset="0"/>
              <a:sym typeface="+mn-ea"/>
            </a:endParaRPr>
          </a:p>
        </p:txBody>
      </p:sp>
      <p:sp>
        <p:nvSpPr>
          <p:cNvPr id="51" name="矩形 50"/>
          <p:cNvSpPr/>
          <p:nvPr>
            <p:custDataLst>
              <p:tags r:id="rId4"/>
            </p:custDataLst>
          </p:nvPr>
        </p:nvSpPr>
        <p:spPr>
          <a:xfrm>
            <a:off x="669925" y="3172460"/>
            <a:ext cx="10747375" cy="84836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Times New Roman" panose="02020603050405020304" pitchFamily="18" charset="0"/>
              <a:ea typeface="黑体" panose="02010609060101010101" charset="-122"/>
              <a:cs typeface="Times New Roman" panose="02020603050405020304" pitchFamily="18" charset="0"/>
              <a:sym typeface="+mn-lt"/>
            </a:endParaRPr>
          </a:p>
        </p:txBody>
      </p:sp>
      <p:sp>
        <p:nvSpPr>
          <p:cNvPr id="52" name="文本框 51"/>
          <p:cNvSpPr txBox="1"/>
          <p:nvPr>
            <p:custDataLst>
              <p:tags r:id="rId5"/>
            </p:custDataLst>
          </p:nvPr>
        </p:nvSpPr>
        <p:spPr>
          <a:xfrm>
            <a:off x="721995" y="3272790"/>
            <a:ext cx="10596245" cy="697865"/>
          </a:xfrm>
          <a:prstGeom prst="rect">
            <a:avLst/>
          </a:prstGeom>
          <a:noFill/>
          <a:ln>
            <a:noFill/>
          </a:ln>
        </p:spPr>
        <p:txBody>
          <a:bodyPr wrap="square" rtlCol="0" anchor="t" anchorCtr="0">
            <a:noAutofit/>
          </a:bodyPr>
          <a:p>
            <a:pPr marL="285750" indent="-285750">
              <a:buFont typeface="Arial" panose="020B0604020202020204" pitchFamily="34" charset="0"/>
              <a:buChar char="•"/>
            </a:pPr>
            <a:r>
              <a:rPr lang="zh-CN" altLang="en-US" sz="1400" dirty="0">
                <a:latin typeface="黑体" panose="02010609060101010101" charset="-122"/>
                <a:ea typeface="黑体" panose="02010609060101010101" charset="-122"/>
                <a:cs typeface="Times New Roman" panose="02020603050405020304" pitchFamily="18" charset="0"/>
                <a:sym typeface="+mn-lt"/>
              </a:rPr>
              <a:t>目前医保目录内适用于慢性疼痛的非甾体抗炎药多为固体制剂，缺乏便携颗粒剂型。创新采用颗粒形式，填补了这一空白。其纳入医保后，将显著提升患者用药可及性与可支付性，完善医疗保障体系，尤其针对出行不便和吞咽困难人群。</a:t>
            </a:r>
            <a:endParaRPr lang="zh-CN" altLang="en-US" sz="1400" dirty="0">
              <a:latin typeface="黑体" panose="02010609060101010101" charset="-122"/>
              <a:ea typeface="黑体" panose="02010609060101010101" charset="-122"/>
              <a:cs typeface="Times New Roman" panose="02020603050405020304" pitchFamily="18" charset="0"/>
              <a:sym typeface="+mn-lt"/>
            </a:endParaRPr>
          </a:p>
        </p:txBody>
      </p:sp>
      <p:sp>
        <p:nvSpPr>
          <p:cNvPr id="53" name="矩形 52"/>
          <p:cNvSpPr/>
          <p:nvPr>
            <p:custDataLst>
              <p:tags r:id="rId6"/>
            </p:custDataLst>
          </p:nvPr>
        </p:nvSpPr>
        <p:spPr>
          <a:xfrm>
            <a:off x="669925" y="4468495"/>
            <a:ext cx="10747375" cy="7397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latin typeface="Times New Roman" panose="02020603050405020304" pitchFamily="18" charset="0"/>
              <a:ea typeface="黑体" panose="02010609060101010101" charset="-122"/>
              <a:cs typeface="Times New Roman" panose="02020603050405020304" pitchFamily="18" charset="0"/>
              <a:sym typeface="+mn-lt"/>
            </a:endParaRPr>
          </a:p>
        </p:txBody>
      </p:sp>
      <p:sp>
        <p:nvSpPr>
          <p:cNvPr id="54" name="矩形: 圆角 16"/>
          <p:cNvSpPr/>
          <p:nvPr>
            <p:custDataLst>
              <p:tags r:id="rId7"/>
            </p:custDataLst>
          </p:nvPr>
        </p:nvSpPr>
        <p:spPr>
          <a:xfrm>
            <a:off x="669925" y="4094480"/>
            <a:ext cx="5744210" cy="374015"/>
          </a:xfrm>
          <a:prstGeom prst="roundRect">
            <a:avLst/>
          </a:prstGeom>
          <a:solidFill>
            <a:srgbClr val="3477B2"/>
          </a:solidFill>
          <a:ln>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cs typeface="+mn-ea"/>
                <a:sym typeface="+mn-lt"/>
              </a:rPr>
              <a:t>★ 临床易于管理：</a:t>
            </a:r>
            <a:endParaRPr lang="zh-CN" altLang="en-US" sz="1600" b="1" dirty="0">
              <a:solidFill>
                <a:schemeClr val="bg1"/>
              </a:solidFill>
              <a:latin typeface="黑体" panose="02010609060101010101" charset="-122"/>
              <a:ea typeface="黑体" panose="02010609060101010101" charset="-122"/>
              <a:cs typeface="+mn-ea"/>
              <a:sym typeface="+mn-lt"/>
            </a:endParaRPr>
          </a:p>
        </p:txBody>
      </p:sp>
      <p:sp>
        <p:nvSpPr>
          <p:cNvPr id="55" name="文本框 54"/>
          <p:cNvSpPr txBox="1"/>
          <p:nvPr>
            <p:custDataLst>
              <p:tags r:id="rId8"/>
            </p:custDataLst>
          </p:nvPr>
        </p:nvSpPr>
        <p:spPr>
          <a:xfrm>
            <a:off x="721879" y="4525128"/>
            <a:ext cx="10591916" cy="737235"/>
          </a:xfrm>
          <a:prstGeom prst="rect">
            <a:avLst/>
          </a:prstGeom>
          <a:noFill/>
          <a:ln>
            <a:noFill/>
          </a:ln>
        </p:spPr>
        <p:txBody>
          <a:bodyPr wrap="square" rtlCol="0" anchor="t" anchorCtr="0">
            <a:spAutoFit/>
          </a:bodyPr>
          <a:p>
            <a:pPr marL="285750" indent="-285750" algn="l">
              <a:buFont typeface="Arial" panose="020B0604020202020204" pitchFamily="34" charset="0"/>
              <a:buChar char="•"/>
            </a:pPr>
            <a:r>
              <a:rPr lang="zh-CN" altLang="en-US" sz="1400" dirty="0">
                <a:latin typeface="黑体" panose="02010609060101010101" charset="-122"/>
                <a:ea typeface="黑体" panose="02010609060101010101" charset="-122"/>
                <a:cs typeface="Times New Roman" panose="02020603050405020304" pitchFamily="18" charset="0"/>
                <a:sym typeface="+mn-lt"/>
              </a:rPr>
              <a:t>颗粒剂细小、易包装成小袋，便于随身携带和冲泡服用，吸收快、起效快。适合现代快节奏生活中的慢性疼痛患者，提升用药便利性和依从性，</a:t>
            </a:r>
            <a:r>
              <a:rPr lang="zh-CN" sz="1400" dirty="0">
                <a:latin typeface="黑体" panose="02010609060101010101" charset="-122"/>
                <a:ea typeface="黑体" panose="02010609060101010101" charset="-122"/>
                <a:cs typeface="Times New Roman" panose="02020603050405020304" pitchFamily="18" charset="0"/>
                <a:sym typeface="+mn-lt"/>
              </a:rPr>
              <a:t>并且</a:t>
            </a:r>
            <a:r>
              <a:rPr sz="1400" dirty="0">
                <a:latin typeface="黑体" panose="02010609060101010101" charset="-122"/>
                <a:ea typeface="黑体" panose="02010609060101010101" charset="-122"/>
                <a:cs typeface="Times New Roman" panose="02020603050405020304" pitchFamily="18" charset="0"/>
                <a:sym typeface="+mn-lt"/>
              </a:rPr>
              <a:t>适合吞咽困难患者，</a:t>
            </a:r>
            <a:r>
              <a:rPr lang="zh-CN" sz="1400" dirty="0">
                <a:latin typeface="黑体" panose="02010609060101010101" charset="-122"/>
                <a:ea typeface="黑体" panose="02010609060101010101" charset="-122"/>
                <a:cs typeface="Times New Roman" panose="02020603050405020304" pitchFamily="18" charset="0"/>
                <a:sym typeface="+mn-lt"/>
              </a:rPr>
              <a:t>使用方便</a:t>
            </a:r>
            <a:endParaRPr sz="1400" dirty="0">
              <a:latin typeface="黑体" panose="02010609060101010101" charset="-122"/>
              <a:ea typeface="黑体" panose="02010609060101010101" charset="-122"/>
              <a:cs typeface="Times New Roman" panose="02020603050405020304" pitchFamily="18" charset="0"/>
              <a:sym typeface="+mn-lt"/>
            </a:endParaRPr>
          </a:p>
          <a:p>
            <a:pPr marL="285750" indent="-285750" algn="l">
              <a:buFont typeface="Arial" panose="020B0604020202020204" pitchFamily="34" charset="0"/>
              <a:buChar char="•"/>
            </a:pPr>
            <a:r>
              <a:rPr lang="zh-CN" altLang="en-US" sz="1400" dirty="0">
                <a:latin typeface="黑体" panose="02010609060101010101" charset="-122"/>
                <a:ea typeface="黑体" panose="02010609060101010101" charset="-122"/>
                <a:cs typeface="Times New Roman" panose="02020603050405020304" pitchFamily="18" charset="0"/>
                <a:sym typeface="+mn-lt"/>
              </a:rPr>
              <a:t>自上市以来，积累二十余年临床合理用药经验，不良反应发生率低，耐受性与安全性高，临床管理难度小</a:t>
            </a:r>
            <a:endParaRPr lang="zh-CN" altLang="en-US" sz="1400" dirty="0">
              <a:latin typeface="黑体" panose="02010609060101010101" charset="-122"/>
              <a:ea typeface="黑体" panose="02010609060101010101" charset="-122"/>
              <a:cs typeface="Times New Roman" panose="02020603050405020304" pitchFamily="18" charset="0"/>
              <a:sym typeface="+mn-lt"/>
            </a:endParaRPr>
          </a:p>
        </p:txBody>
      </p:sp>
      <p:sp>
        <p:nvSpPr>
          <p:cNvPr id="56" name="矩形: 圆角 19"/>
          <p:cNvSpPr/>
          <p:nvPr>
            <p:custDataLst>
              <p:tags r:id="rId9"/>
            </p:custDataLst>
          </p:nvPr>
        </p:nvSpPr>
        <p:spPr>
          <a:xfrm>
            <a:off x="666115" y="5301615"/>
            <a:ext cx="5748020" cy="374015"/>
          </a:xfrm>
          <a:prstGeom prst="roundRect">
            <a:avLst/>
          </a:prstGeom>
          <a:solidFill>
            <a:srgbClr val="3477B2"/>
          </a:solidFill>
          <a:ln>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cs typeface="+mn-ea"/>
                <a:sym typeface="+mn-lt"/>
              </a:rPr>
              <a:t>★ 政策契合“保基本”：</a:t>
            </a:r>
            <a:endParaRPr lang="zh-CN" altLang="en-US" sz="1600" b="1" dirty="0">
              <a:solidFill>
                <a:schemeClr val="bg1"/>
              </a:solidFill>
              <a:latin typeface="黑体" panose="02010609060101010101" charset="-122"/>
              <a:ea typeface="黑体" panose="02010609060101010101" charset="-122"/>
              <a:cs typeface="+mn-ea"/>
              <a:sym typeface="+mn-lt"/>
            </a:endParaRPr>
          </a:p>
        </p:txBody>
      </p:sp>
      <p:sp>
        <p:nvSpPr>
          <p:cNvPr id="57" name="文本框 56"/>
          <p:cNvSpPr txBox="1"/>
          <p:nvPr>
            <p:custDataLst>
              <p:tags r:id="rId10"/>
            </p:custDataLst>
          </p:nvPr>
        </p:nvSpPr>
        <p:spPr>
          <a:xfrm>
            <a:off x="721995" y="5741035"/>
            <a:ext cx="10600055" cy="657225"/>
          </a:xfrm>
          <a:prstGeom prst="rect">
            <a:avLst/>
          </a:prstGeom>
          <a:solidFill>
            <a:srgbClr val="F2F2F2"/>
          </a:solidFill>
          <a:ln>
            <a:noFill/>
          </a:ln>
        </p:spPr>
        <p:txBody>
          <a:bodyPr wrap="square" rtlCol="0" anchor="t" anchorCtr="0">
            <a:noAutofit/>
          </a:bodyPr>
          <a:p>
            <a:pPr marL="285750" indent="-285750" algn="l">
              <a:buFont typeface="Arial" panose="020B0604020202020204" pitchFamily="34" charset="0"/>
              <a:buChar char="•"/>
            </a:pPr>
            <a:r>
              <a:rPr lang="zh-CN" altLang="en-US" sz="1400" dirty="0">
                <a:latin typeface="黑体" panose="02010609060101010101" charset="-122"/>
                <a:ea typeface="黑体" panose="02010609060101010101" charset="-122"/>
                <a:cs typeface="Times New Roman" panose="02020603050405020304" pitchFamily="18" charset="0"/>
                <a:sym typeface="+mn-lt"/>
              </a:rPr>
              <a:t>指南推荐一线用药：洛索洛芬钠被多指南共识推荐为疼痛患者一线治疗方案，其颗粒剂型进一步优化了</a:t>
            </a:r>
            <a:r>
              <a:rPr lang="en-US" altLang="zh-CN" sz="1400" dirty="0">
                <a:latin typeface="黑体" panose="02010609060101010101" charset="-122"/>
                <a:ea typeface="黑体" panose="02010609060101010101" charset="-122"/>
                <a:cs typeface="Times New Roman" panose="02020603050405020304" pitchFamily="18" charset="0"/>
                <a:sym typeface="+mn-lt"/>
              </a:rPr>
              <a:t>“</a:t>
            </a:r>
            <a:r>
              <a:rPr lang="zh-CN" altLang="en-US" sz="1400" dirty="0">
                <a:latin typeface="黑体" panose="02010609060101010101" charset="-122"/>
                <a:ea typeface="黑体" panose="02010609060101010101" charset="-122"/>
                <a:cs typeface="Times New Roman" panose="02020603050405020304" pitchFamily="18" charset="0"/>
                <a:sym typeface="+mn-lt"/>
              </a:rPr>
              <a:t>保基本</a:t>
            </a:r>
            <a:r>
              <a:rPr lang="en-US" altLang="zh-CN" sz="1400" dirty="0">
                <a:latin typeface="黑体" panose="02010609060101010101" charset="-122"/>
                <a:ea typeface="黑体" panose="02010609060101010101" charset="-122"/>
                <a:cs typeface="Times New Roman" panose="02020603050405020304" pitchFamily="18" charset="0"/>
                <a:sym typeface="+mn-lt"/>
              </a:rPr>
              <a:t>”</a:t>
            </a:r>
            <a:r>
              <a:rPr lang="zh-CN" altLang="en-US" sz="1400" dirty="0">
                <a:latin typeface="黑体" panose="02010609060101010101" charset="-122"/>
                <a:ea typeface="黑体" panose="02010609060101010101" charset="-122"/>
                <a:cs typeface="Times New Roman" panose="02020603050405020304" pitchFamily="18" charset="0"/>
                <a:sym typeface="+mn-lt"/>
              </a:rPr>
              <a:t>用药需求。</a:t>
            </a:r>
            <a:endParaRPr lang="zh-CN" altLang="en-US" sz="1400" dirty="0">
              <a:latin typeface="黑体" panose="02010609060101010101" charset="-122"/>
              <a:ea typeface="黑体" panose="02010609060101010101" charset="-122"/>
              <a:cs typeface="Times New Roman" panose="02020603050405020304" pitchFamily="18" charset="0"/>
              <a:sym typeface="+mn-lt"/>
            </a:endParaRPr>
          </a:p>
          <a:p>
            <a:pPr marL="285750" indent="-285750" algn="l">
              <a:buFont typeface="Arial" panose="020B0604020202020204" pitchFamily="34" charset="0"/>
              <a:buChar char="•"/>
            </a:pPr>
            <a:r>
              <a:rPr lang="zh-CN" altLang="en-US" sz="1400" dirty="0">
                <a:latin typeface="黑体" panose="02010609060101010101" charset="-122"/>
                <a:ea typeface="黑体" panose="02010609060101010101" charset="-122"/>
                <a:cs typeface="Times New Roman" panose="02020603050405020304" pitchFamily="18" charset="0"/>
                <a:sym typeface="+mn-lt"/>
              </a:rPr>
              <a:t>保障便携基本需求：纳入医保后，可满足吞咽困难及出行频繁患者的日常止痛消炎需求，有效缓解症状，助力患者回归正常生活。符合国家医保调整政策，强调剂型创新对公共健康的贡献</a:t>
            </a:r>
            <a:endParaRPr lang="zh-CN" altLang="en-US" sz="1400" dirty="0">
              <a:latin typeface="黑体" panose="02010609060101010101" charset="-122"/>
              <a:ea typeface="黑体" panose="02010609060101010101" charset="-122"/>
              <a:cs typeface="Times New Roman" panose="02020603050405020304" pitchFamily="18" charset="0"/>
              <a:sym typeface="+mn-lt"/>
            </a:endParaRPr>
          </a:p>
        </p:txBody>
      </p:sp>
      <p:sp>
        <p:nvSpPr>
          <p:cNvPr id="58" name="文本框 37"/>
          <p:cNvSpPr txBox="1"/>
          <p:nvPr>
            <p:custDataLst>
              <p:tags r:id="rId11"/>
            </p:custDataLst>
          </p:nvPr>
        </p:nvSpPr>
        <p:spPr>
          <a:xfrm>
            <a:off x="255270" y="811530"/>
            <a:ext cx="11632565" cy="565785"/>
          </a:xfrm>
          <a:prstGeom prst="rect">
            <a:avLst/>
          </a:prstGeom>
          <a:noFill/>
        </p:spPr>
        <p:txBody>
          <a:bodyPr wrap="square" rtlCol="0">
            <a:no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000" b="1" dirty="0">
                <a:solidFill>
                  <a:srgbClr val="FF0000"/>
                </a:solidFill>
                <a:latin typeface="黑体" panose="02010609060101010101" charset="-122"/>
                <a:ea typeface="黑体" panose="02010609060101010101" charset="-122"/>
                <a:sym typeface="+mn-lt"/>
              </a:rPr>
              <a:t>本品为颗粒剂剂型，可满足吞咽困难患者及出行人群的用药需求，填补目录内便携颗粒剂型空白</a:t>
            </a:r>
            <a:endParaRPr lang="zh-CN" altLang="en-US" sz="2000" b="1" dirty="0">
              <a:solidFill>
                <a:srgbClr val="FF0000"/>
              </a:solidFill>
              <a:latin typeface="黑体" panose="02010609060101010101" charset="-122"/>
              <a:ea typeface="黑体" panose="02010609060101010101" charset="-122"/>
              <a:sym typeface="+mn-lt"/>
            </a:endParaRPr>
          </a:p>
        </p:txBody>
      </p:sp>
      <p:sp>
        <p:nvSpPr>
          <p:cNvPr id="59" name="矩形: 圆角 5"/>
          <p:cNvSpPr/>
          <p:nvPr>
            <p:custDataLst>
              <p:tags r:id="rId12"/>
            </p:custDataLst>
          </p:nvPr>
        </p:nvSpPr>
        <p:spPr>
          <a:xfrm>
            <a:off x="666115" y="2792095"/>
            <a:ext cx="7131050" cy="374015"/>
          </a:xfrm>
          <a:prstGeom prst="roundRect">
            <a:avLst/>
          </a:prstGeom>
          <a:solidFill>
            <a:srgbClr val="3477B2"/>
          </a:solidFill>
          <a:ln>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b="1" dirty="0">
                <a:solidFill>
                  <a:schemeClr val="bg1"/>
                </a:solidFill>
                <a:latin typeface="黑体" panose="02010609060101010101" charset="-122"/>
                <a:ea typeface="黑体" panose="02010609060101010101" charset="-122"/>
                <a:cs typeface="+mn-ea"/>
                <a:sym typeface="+mn-lt"/>
              </a:rPr>
              <a:t>★ 为吞咽困难患者带来易服用的剂型，为慢性疼痛患者提供便捷的用药方式</a:t>
            </a:r>
            <a:endParaRPr lang="zh-CN" altLang="en-US" sz="1600" b="1" dirty="0">
              <a:solidFill>
                <a:schemeClr val="bg1"/>
              </a:solidFill>
              <a:latin typeface="黑体" panose="02010609060101010101" charset="-122"/>
              <a:ea typeface="黑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10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10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104"/>
  <p:tag name="KSO_WM_TEMPLATE_THUMBS_INDEX" val="1、9"/>
</p:tagLst>
</file>

<file path=ppt/tags/tag21.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22.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6349_4*l_h_i*1_1_2"/>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LINE_FORE_SCHEMECOLOR_INDEX" val="5"/>
  <p:tag name="KSO_WM_DIAGRAM_VERSION" val="3"/>
  <p:tag name="KSO_WM_DIAGRAM_MAX_ITEMCNT" val="6"/>
  <p:tag name="KSO_WM_DIAGRAM_MIN_ITEMCNT" val="2"/>
  <p:tag name="KSO_WM_DIAGRAM_COLOR_MATCH_VALUE" val="{&quot;shape&quot;:{&quot;fill&quot;:{&quot;solid&quot;:{&quot;brightness&quot;:0,&quot;colorType&quot;:2,&quot;rgb&quot;:&quot;#ffffff&quot;,&quot;transparency&quot;:0.800000011920929},&quot;type&quot;:1},&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6349_4*l_h_i*1_1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FILL_TYPE" val="3"/>
  <p:tag name="KSO_WM_DIAGRAM_VERSION" val="3"/>
  <p:tag name="KSO_WM_DIAGRAM_MAX_ITEMCNT" val="6"/>
  <p:tag name="KSO_WM_DIAGRAM_MIN_ITEMCNT" val="2"/>
  <p:tag name="KSO_WM_DIAGRAM_COLOR_MATCH_VALUE" val="{&quot;shape&quot;:{&quot;fill&quot;:{&quot;gradient&quot;:[{&quot;brightness&quot;:0,&quot;colorType&quot;:1,&quot;foreColorIndex&quot;:5,&quot;pos&quot;:0.17000000178813934,&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xml><?xml version="1.0" encoding="utf-8"?>
<p:tagLst xmlns:p="http://schemas.openxmlformats.org/presentationml/2006/main">
  <p:tag name="KSO_WM_DIAGRAM_VIRTUALLY_FRAME" val="{&quot;height&quot;:411.0000061035159,&quot;left&quot;:155.29999389648438,&quot;top&quot;:81.42499694824218,&quot;width&quot;:602.650012207031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6349_4*l_h_f*1_1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PRESET_TEXT" val="单击此处添加目录项标题内容"/>
  <p:tag name="KSO_WM_UNIT_TEXT_FILL_FORE_SCHEMECOLOR_INDEX" val="1"/>
  <p:tag name="KSO_WM_UNIT_TEXT_FILL_TYPE" val="1"/>
  <p:tag name="KSO_WM_DIAGRAM_VERSION" val="3"/>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5.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6349_4*l_h_i*1_2_2"/>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LINE_FORE_SCHEMECOLOR_INDEX" val="5"/>
  <p:tag name="KSO_WM_DIAGRAM_VERSION" val="3"/>
  <p:tag name="KSO_WM_DIAGRAM_MAX_ITEMCNT" val="6"/>
  <p:tag name="KSO_WM_DIAGRAM_MIN_ITEMCNT" val="2"/>
  <p:tag name="KSO_WM_DIAGRAM_COLOR_MATCH_VALUE" val="{&quot;shape&quot;:{&quot;fill&quot;:{&quot;solid&quot;:{&quot;brightness&quot;:0,&quot;colorType&quot;:2,&quot;rgb&quot;:&quot;#ffffff&quot;,&quot;transparency&quot;:0.800000011920929},&quot;type&quot;:1},&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xml><?xml version="1.0" encoding="utf-8"?>
<p:tagLst xmlns:p="http://schemas.openxmlformats.org/presentationml/2006/main">
  <p:tag name="KSO_WM_DIAGRAM_VIRTUALLY_FRAME" val="{&quot;height&quot;:411.0000061035159,&quot;left&quot;:155.29999389648438,&quot;top&quot;:81.42499694824218,&quot;width&quot;:602.650012207031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6349_4*l_h_f*1_2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VALUE" val="17"/>
  <p:tag name="KSO_WM_UNIT_PRESET_TEXT" val="单击此处添加目录项标题内容"/>
  <p:tag name="KSO_WM_UNIT_TEXT_FILL_FORE_SCHEMECOLOR_INDEX" val="1"/>
  <p:tag name="KSO_WM_UNIT_TEXT_FILL_TYPE" val="1"/>
  <p:tag name="KSO_WM_DIAGRAM_VERSION" val="3"/>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6349_4*l_h_i*1_2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FILL_TYPE" val="3"/>
  <p:tag name="KSO_WM_DIAGRAM_VERSION" val="3"/>
  <p:tag name="KSO_WM_DIAGRAM_MAX_ITEMCNT" val="6"/>
  <p:tag name="KSO_WM_DIAGRAM_MIN_ITEMCNT" val="2"/>
  <p:tag name="KSO_WM_DIAGRAM_COLOR_MATCH_VALUE" val="{&quot;shape&quot;:{&quot;fill&quot;:{&quot;gradient&quot;:[{&quot;brightness&quot;:0,&quot;colorType&quot;:1,&quot;foreColorIndex&quot;:5,&quot;pos&quot;:0.17000000178813934,&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6349_4*l_h_i*1_3_2"/>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LINE_FORE_SCHEMECOLOR_INDEX" val="5"/>
  <p:tag name="KSO_WM_DIAGRAM_VERSION" val="3"/>
  <p:tag name="KSO_WM_DIAGRAM_MAX_ITEMCNT" val="6"/>
  <p:tag name="KSO_WM_DIAGRAM_MIN_ITEMCNT" val="2"/>
  <p:tag name="KSO_WM_DIAGRAM_COLOR_MATCH_VALUE" val="{&quot;shape&quot;:{&quot;fill&quot;:{&quot;solid&quot;:{&quot;brightness&quot;:0,&quot;colorType&quot;:2,&quot;rgb&quot;:&quot;#ffffff&quot;,&quot;transparency&quot;:0.800000011920929},&quot;type&quot;:1},&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9.xml><?xml version="1.0" encoding="utf-8"?>
<p:tagLst xmlns:p="http://schemas.openxmlformats.org/presentationml/2006/main">
  <p:tag name="KSO_WM_DIAGRAM_VIRTUALLY_FRAME" val="{&quot;height&quot;:411.0000061035159,&quot;left&quot;:155.29999389648438,&quot;top&quot;:81.42499694824218,&quot;width&quot;:602.650012207031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6349_4*l_h_f*1_3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PRESET_TEXT" val="单击此处添加目录项标题内容"/>
  <p:tag name="KSO_WM_UNIT_TEXT_FILL_FORE_SCHEMECOLOR_INDEX" val="1"/>
  <p:tag name="KSO_WM_UNIT_TEXT_FILL_TYPE" val="1"/>
  <p:tag name="KSO_WM_DIAGRAM_VERSION" val="3"/>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0.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6349_4*l_h_i*1_3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FILL_TYPE" val="3"/>
  <p:tag name="KSO_WM_DIAGRAM_VERSION" val="3"/>
  <p:tag name="KSO_WM_DIAGRAM_MAX_ITEMCNT" val="6"/>
  <p:tag name="KSO_WM_DIAGRAM_MIN_ITEMCNT" val="2"/>
  <p:tag name="KSO_WM_DIAGRAM_COLOR_MATCH_VALUE" val="{&quot;shape&quot;:{&quot;fill&quot;:{&quot;gradient&quot;:[{&quot;brightness&quot;:0,&quot;colorType&quot;:1,&quot;foreColorIndex&quot;:5,&quot;pos&quot;:0.17000000178813934,&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1.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6349_4*l_h_i*1_4_2"/>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LINE_FORE_SCHEMECOLOR_INDEX" val="5"/>
  <p:tag name="KSO_WM_DIAGRAM_VERSION" val="3"/>
  <p:tag name="KSO_WM_DIAGRAM_MAX_ITEMCNT" val="6"/>
  <p:tag name="KSO_WM_DIAGRAM_MIN_ITEMCNT" val="2"/>
  <p:tag name="KSO_WM_DIAGRAM_COLOR_MATCH_VALUE" val="{&quot;shape&quot;:{&quot;fill&quot;:{&quot;solid&quot;:{&quot;brightness&quot;:0,&quot;colorType&quot;:2,&quot;rgb&quot;:&quot;#ffffff&quot;,&quot;transparency&quot;:0.800000011920929},&quot;type&quot;:1},&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2.xml><?xml version="1.0" encoding="utf-8"?>
<p:tagLst xmlns:p="http://schemas.openxmlformats.org/presentationml/2006/main">
  <p:tag name="KSO_WM_DIAGRAM_VIRTUALLY_FRAME" val="{&quot;height&quot;:411.0000061035159,&quot;left&quot;:155.29999389648438,&quot;top&quot;:81.42499694824218,&quot;width&quot;:602.650012207031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6349_4*l_h_f*1_4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PRESET_TEXT" val="单击此处添加目录项标题内容"/>
  <p:tag name="KSO_WM_UNIT_TEXT_FILL_FORE_SCHEMECOLOR_INDEX" val="1"/>
  <p:tag name="KSO_WM_UNIT_TEXT_FILL_TYPE" val="1"/>
  <p:tag name="KSO_WM_DIAGRAM_VERSION" val="3"/>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3.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6349_4*l_h_i*1_4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FILL_TYPE" val="3"/>
  <p:tag name="KSO_WM_DIAGRAM_VERSION" val="3"/>
  <p:tag name="KSO_WM_DIAGRAM_MAX_ITEMCNT" val="6"/>
  <p:tag name="KSO_WM_DIAGRAM_MIN_ITEMCNT" val="2"/>
  <p:tag name="KSO_WM_DIAGRAM_COLOR_MATCH_VALUE" val="{&quot;shape&quot;:{&quot;fill&quot;:{&quot;gradient&quot;:[{&quot;brightness&quot;:0,&quot;colorType&quot;:1,&quot;foreColorIndex&quot;:5,&quot;pos&quot;:0.17000000178813934,&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4.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6349_4*l_h_i*1_5_2"/>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LINE_FORE_SCHEMECOLOR_INDEX" val="5"/>
  <p:tag name="KSO_WM_DIAGRAM_VERSION" val="3"/>
  <p:tag name="KSO_WM_DIAGRAM_MAX_ITEMCNT" val="6"/>
  <p:tag name="KSO_WM_DIAGRAM_MIN_ITEMCNT" val="2"/>
  <p:tag name="KSO_WM_DIAGRAM_COLOR_MATCH_VALUE" val="{&quot;shape&quot;:{&quot;fill&quot;:{&quot;solid&quot;:{&quot;brightness&quot;:0,&quot;colorType&quot;:2,&quot;rgb&quot;:&quot;#ffffff&quot;,&quot;transparency&quot;:0.800000011920929},&quot;type&quot;:1},&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5.xml><?xml version="1.0" encoding="utf-8"?>
<p:tagLst xmlns:p="http://schemas.openxmlformats.org/presentationml/2006/main">
  <p:tag name="KSO_WM_DIAGRAM_VIRTUALLY_FRAME" val="{&quot;height&quot;:411.0000061035159,&quot;left&quot;:155.29999389648438,&quot;top&quot;:81.42499694824218,&quot;width&quot;:602.650012207031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6349_4*l_h_f*1_5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PRESET_TEXT" val="单击此处添加目录项标题内容"/>
  <p:tag name="KSO_WM_UNIT_TEXT_FILL_FORE_SCHEMECOLOR_INDEX" val="1"/>
  <p:tag name="KSO_WM_UNIT_TEXT_FILL_TYPE" val="1"/>
  <p:tag name="KSO_WM_DIAGRAM_VERSION" val="3"/>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6.xml><?xml version="1.0" encoding="utf-8"?>
<p:tagLst xmlns:p="http://schemas.openxmlformats.org/presentationml/2006/main">
  <p:tag name="KSO_WM_DIAGRAM_VIRTUALLY_FRAME" val="{&quot;height&quot;:411.0000061035159,&quot;left&quot;:155.29999389648438,&quot;top&quot;:81.42499694824218,&quot;width&quot;:602.650012207031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6349_4*l_h_i*1_5_1"/>
  <p:tag name="KSO_WM_TEMPLATE_CATEGORY" val="diagram"/>
  <p:tag name="KSO_WM_TEMPLATE_INDEX" val="20236349"/>
  <p:tag name="KSO_WM_UNIT_LAYERLEVEL" val="1_1_1"/>
  <p:tag name="KSO_WM_TAG_VERSION" val="3.0"/>
  <p:tag name="KSO_WM_BEAUTIFY_FLAG" val="#wm#"/>
  <p:tag name="KSO_WM_DIAGRAM_COLOR_TRICK" val="1"/>
  <p:tag name="KSO_WM_DIAGRAM_COLOR_TEXT_CAN_REMOVE" val="n"/>
  <p:tag name="KSO_WM_UNIT_FILL_TYPE" val="3"/>
  <p:tag name="KSO_WM_DIAGRAM_VERSION" val="3"/>
  <p:tag name="KSO_WM_DIAGRAM_MAX_ITEMCNT" val="6"/>
  <p:tag name="KSO_WM_DIAGRAM_MIN_ITEMCNT" val="2"/>
  <p:tag name="KSO_WM_DIAGRAM_COLOR_MATCH_VALUE" val="{&quot;shape&quot;:{&quot;fill&quot;:{&quot;gradient&quot;:[{&quot;brightness&quot;:0,&quot;colorType&quot;:1,&quot;foreColorIndex&quot;:5,&quot;pos&quot;:0.17000000178813934,&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7.xml><?xml version="1.0" encoding="utf-8"?>
<p:tagLst xmlns:p="http://schemas.openxmlformats.org/presentationml/2006/main">
  <p:tag name="KSO_WM_UNIT_TABLE_BEAUTIFY" val="smartTable{420fcfb5-ddae-4429-9dc5-70e5dbc0e851}"/>
  <p:tag name="TABLE_ENDDRAG_ORIGIN_RECT" val="887*377"/>
  <p:tag name="TABLE_ENDDRAG_RECT" val="36*80*887*377"/>
</p:tagLst>
</file>

<file path=ppt/tags/tag38.xml><?xml version="1.0" encoding="utf-8"?>
<p:tagLst xmlns:p="http://schemas.openxmlformats.org/presentationml/2006/main">
  <p:tag name="ISLIDE.ICON" val="#179986;#180048;"/>
</p:tagLst>
</file>

<file path=ppt/tags/tag39.xml><?xml version="1.0" encoding="utf-8"?>
<p:tagLst xmlns:p="http://schemas.openxmlformats.org/presentationml/2006/main">
  <p:tag name="KSO_WM_UNIT_TABLE_BEAUTIFY" val="smartTable{e43998e4-487c-4382-b2c6-c89079114ff0}"/>
  <p:tag name="TABLE_ENDDRAG_ORIGIN_RECT" val="887*418"/>
  <p:tag name="TABLE_ENDDRAG_RECT" val="36*80*887*41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0.xml><?xml version="1.0" encoding="utf-8"?>
<p:tagLst xmlns:p="http://schemas.openxmlformats.org/presentationml/2006/main">
  <p:tag name="ISLIDE.ICON" val="#179986;#180048;"/>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2"/>
  <p:tag name="KSO_WM_TEMPLATE_CATEGORY" val="diagram"/>
  <p:tag name="KSO_WM_TEMPLATE_INDEX" val="2023186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1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1"/>
  <p:tag name="KSO_WM_TEMPLATE_CATEGORY" val="diagram"/>
  <p:tag name="KSO_WM_TEMPLATE_INDEX" val="2023186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1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2"/>
  <p:tag name="KSO_WM_TEMPLATE_CATEGORY" val="diagram"/>
  <p:tag name="KSO_WM_TEMPLATE_INDEX" val="2023186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2"/>
  <p:tag name="KSO_WM_TEMPLATE_CATEGORY" val="diagram"/>
  <p:tag name="KSO_WM_TEMPLATE_INDEX" val="2023186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2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1"/>
  <p:tag name="KSO_WM_TEMPLATE_CATEGORY" val="diagram"/>
  <p:tag name="KSO_WM_TEMPLATE_INDEX" val="2023186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2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3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1"/>
  <p:tag name="KSO_WM_TEMPLATE_CATEGORY" val="diagram"/>
  <p:tag name="KSO_WM_TEMPLATE_INDEX" val="2023186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3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96.50003631832095,&quot;left&quot;:48.05,&quot;top&quot;:107.47500305175781,&quot;width&quot;:8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 name="KSO_WM_DIAGRAM_VIRTUALLY_FRAME" val="{&quot;height&quot;:341.1,&quot;left&quot;:29.7,&quot;top&quot;:158.85,&quot;width&quot;:902.75}"/>
</p:tagLst>
</file>

<file path=ppt/tags/tag62.xml><?xml version="1.0" encoding="utf-8"?>
<p:tagLst xmlns:p="http://schemas.openxmlformats.org/presentationml/2006/main">
  <p:tag name="KSO_WM_DIAGRAM_VIRTUALLY_FRAME" val="{&quot;height&quot;:341.1,&quot;left&quot;:29.7,&quot;top&quot;:158.85,&quot;width&quot;:902.75}"/>
</p:tagLst>
</file>

<file path=ppt/tags/tag63.xml><?xml version="1.0" encoding="utf-8"?>
<p:tagLst xmlns:p="http://schemas.openxmlformats.org/presentationml/2006/main">
  <p:tag name="KSO_WM_BEAUTIFY_FLAG" val=""/>
  <p:tag name="KSO_WM_DIAGRAM_VIRTUALLY_FRAME" val="{&quot;height&quot;:341.1,&quot;left&quot;:29.7,&quot;top&quot;:158.85,&quot;width&quot;:902.75}"/>
</p:tagLst>
</file>

<file path=ppt/tags/tag64.xml><?xml version="1.0" encoding="utf-8"?>
<p:tagLst xmlns:p="http://schemas.openxmlformats.org/presentationml/2006/main">
  <p:tag name="KSO_WM_BEAUTIFY_FLAG" val=""/>
  <p:tag name="KSO_WM_DIAGRAM_VIRTUALLY_FRAME" val="{&quot;height&quot;:341.1,&quot;left&quot;:29.7,&quot;top&quot;:158.85,&quot;width&quot;:902.75}"/>
</p:tagLst>
</file>

<file path=ppt/tags/tag65.xml><?xml version="1.0" encoding="utf-8"?>
<p:tagLst xmlns:p="http://schemas.openxmlformats.org/presentationml/2006/main">
  <p:tag name="KSO_WM_DIAGRAM_VIRTUALLY_FRAME" val="{&quot;height&quot;:341.1,&quot;left&quot;:29.7,&quot;top&quot;:158.85,&quot;width&quot;:902.75}"/>
</p:tagLst>
</file>

<file path=ppt/tags/tag66.xml><?xml version="1.0" encoding="utf-8"?>
<p:tagLst xmlns:p="http://schemas.openxmlformats.org/presentationml/2006/main">
  <p:tag name="KSO_WM_DIAGRAM_VIRTUALLY_FRAME" val="{&quot;height&quot;:341.1,&quot;left&quot;:29.7,&quot;top&quot;:158.85,&quot;width&quot;:902.75}"/>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80.xml><?xml version="1.0" encoding="utf-8"?>
<p:tagLst xmlns:p="http://schemas.openxmlformats.org/presentationml/2006/main">
  <p:tag name="ISLIDE.GUIDESSETTING" val="{&quot;Id&quot;:&quot;edc3d11b-7d28-430f-a7f6-a4376700bbeb&quot;,&quot;Name&quot;:null,&quot;Kind&quot;:&quot;Custom&quot;,&quot;OldGuidesSetting&quot;:{&quot;HeaderHeight&quot;:0.0,&quot;FooterHeight&quot;:0.0,&quot;SideMargin&quot;:0.0,&quot;TopMargin&quot;:0.0,&quot;BottomMargin&quot;:0.0,&quot;IntervalMargin&quot;:0.0}}"/>
  <p:tag name="resource_record_key" val="{&quot;65&quot;:[20233104],&quot;70&quot;:[3331460,3331480,3331540,3315857,332387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p2zsn1v">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4">
      <a:dk1>
        <a:srgbClr val="000000"/>
      </a:dk1>
      <a:lt1>
        <a:srgbClr val="FFFFFF"/>
      </a:lt1>
      <a:dk2>
        <a:srgbClr val="052120"/>
      </a:dk2>
      <a:lt2>
        <a:srgbClr val="FFFFFF"/>
      </a:lt2>
      <a:accent1>
        <a:srgbClr val="227D67"/>
      </a:accent1>
      <a:accent2>
        <a:srgbClr val="35B8B6"/>
      </a:accent2>
      <a:accent3>
        <a:srgbClr val="ABD318"/>
      </a:accent3>
      <a:accent4>
        <a:srgbClr val="3CAF93"/>
      </a:accent4>
      <a:accent5>
        <a:srgbClr val="F4B923"/>
      </a:accent5>
      <a:accent6>
        <a:srgbClr val="EBE33B"/>
      </a:accent6>
      <a:hlink>
        <a:srgbClr val="658BD5"/>
      </a:hlink>
      <a:folHlink>
        <a:srgbClr val="A16AA5"/>
      </a:folHlink>
    </a:clrScheme>
    <a:fontScheme name="自定义 31">
      <a:majorFont>
        <a:latin typeface="MiSans Bold"/>
        <a:ea typeface="汉仪文黑-85W"/>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3246</Words>
  <Application>WPS 演示</Application>
  <PresentationFormat>宽屏</PresentationFormat>
  <Paragraphs>201</Paragraphs>
  <Slides>10</Slides>
  <Notes>0</Notes>
  <HiddenSlides>1</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10</vt:i4>
      </vt:variant>
    </vt:vector>
  </HeadingPairs>
  <TitlesOfParts>
    <vt:vector size="25" baseType="lpstr">
      <vt:lpstr>Arial</vt:lpstr>
      <vt:lpstr>宋体</vt:lpstr>
      <vt:lpstr>Wingdings</vt:lpstr>
      <vt:lpstr>汉仪文黑-85W</vt:lpstr>
      <vt:lpstr>MiSans Bold</vt:lpstr>
      <vt:lpstr>黑体</vt:lpstr>
      <vt:lpstr>微软雅黑</vt:lpstr>
      <vt:lpstr>汉仪雅酷黑 55W</vt:lpstr>
      <vt:lpstr>Times New Roman</vt:lpstr>
      <vt:lpstr>Wingdings</vt:lpstr>
      <vt:lpstr>思源黑体 CN Normal</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叫我小张就行</cp:lastModifiedBy>
  <cp:revision>9</cp:revision>
  <dcterms:created xsi:type="dcterms:W3CDTF">2025-07-18T10:52:00Z</dcterms:created>
  <dcterms:modified xsi:type="dcterms:W3CDTF">2026-06-10T08:29:03Z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KSOTemplateUUID">
    <vt:lpwstr>v1.0_mb_qaJStAbgZdG/ktCPo684UA==</vt:lpwstr>
  </property>
  <property fmtid="{D5CDD505-2E9C-101B-9397-08002B2CF9AE}" pid="4" name="ICV">
    <vt:lpwstr>65B1A23BC30D4F27A617BC18C1C4AB94_13</vt:lpwstr>
  </property>
</Properties>
</file>