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11"/>
  </p:notesMasterIdLst>
  <p:sldIdLst>
    <p:sldId id="291" r:id="rId4"/>
    <p:sldId id="292" r:id="rId5"/>
    <p:sldId id="293" r:id="rId6"/>
    <p:sldId id="294" r:id="rId7"/>
    <p:sldId id="295" r:id="rId8"/>
    <p:sldId id="296" r:id="rId9"/>
    <p:sldId id="297" r:id="rId10"/>
    <p:sldId id="298" r:id="rId12"/>
    <p:sldId id="299" r:id="rId13"/>
    <p:sldId id="300" r:id="rId14"/>
    <p:sldId id="30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userDrawn="1">
          <p15:clr>
            <a:srgbClr val="A4A3A4"/>
          </p15:clr>
        </p15:guide>
        <p15:guide id="2" pos="38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6600"/>
    <a:srgbClr val="D09E00"/>
    <a:srgbClr val="82D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3"/>
    <p:restoredTop sz="94453"/>
  </p:normalViewPr>
  <p:slideViewPr>
    <p:cSldViewPr snapToGrid="0" showGuides="1">
      <p:cViewPr varScale="1">
        <p:scale>
          <a:sx n="53" d="100"/>
          <a:sy n="53" d="100"/>
        </p:scale>
        <p:origin x="96" y="1230"/>
      </p:cViewPr>
      <p:guideLst>
        <p:guide orient="horz" pos="1393"/>
        <p:guide pos="38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477CE-E9DB-8740-BD89-BD6283A3C1C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817E0-0CA8-D447-8995-F6DD9BD6323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A1817E0-0CA8-D447-8995-F6DD9BD63237}"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0" Type="http://schemas.openxmlformats.org/officeDocument/2006/relationships/slideLayout" Target="../slideLayouts/slideLayout18.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57853" y="1525651"/>
            <a:ext cx="7121571" cy="2085975"/>
          </a:xfrm>
          <a:prstGeom prst="rect">
            <a:avLst/>
          </a:prstGeom>
        </p:spPr>
        <p:txBody>
          <a:bodyPr vert="horz" wrap="square" lIns="114300" tIns="57150" rIns="114300" bIns="57150" rtlCol="0" anchor="ctr" anchorCtr="0">
            <a:noAutofit/>
          </a:bodyPr>
          <a:lstStyle/>
          <a:p>
            <a:pPr algn="ctr">
              <a:lnSpc>
                <a:spcPct val="115000"/>
              </a:lnSpc>
            </a:pPr>
            <a:r>
              <a:rPr lang="en-US" sz="5400" b="1" dirty="0" err="1">
                <a:solidFill>
                  <a:srgbClr val="000000">
                    <a:alpha val="100000"/>
                  </a:srgbClr>
                </a:solidFill>
                <a:latin typeface="Verdana" panose="020B0604030504040204" charset="0"/>
                <a:ea typeface="微软雅黑" panose="020B0503020204020204" pitchFamily="34" charset="-122"/>
                <a:cs typeface="Noto Sans SC" panose="020B0200000000000000" charset="-122"/>
              </a:rPr>
              <a:t>奥美沙坦酯口崩片</a:t>
            </a:r>
            <a:endParaRPr lang="en-US" sz="5400" b="1" dirty="0" err="1">
              <a:solidFill>
                <a:srgbClr val="000000">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4" name="TextBox 4"/>
          <p:cNvSpPr txBox="1"/>
          <p:nvPr/>
        </p:nvSpPr>
        <p:spPr>
          <a:xfrm>
            <a:off x="3030046" y="3324142"/>
            <a:ext cx="3517058" cy="504825"/>
          </a:xfrm>
          <a:prstGeom prst="rect">
            <a:avLst/>
          </a:prstGeom>
        </p:spPr>
        <p:txBody>
          <a:bodyPr vert="horz" wrap="square" lIns="114300" tIns="57150" rIns="114300" bIns="57150" rtlCol="0" anchor="t" anchorCtr="0">
            <a:normAutofit fontScale="85000" lnSpcReduction="10000"/>
          </a:bodyPr>
          <a:lstStyle/>
          <a:p>
            <a:pPr algn="ctr">
              <a:lnSpc>
                <a:spcPct val="120000"/>
              </a:lnSpc>
            </a:pPr>
            <a:r>
              <a:rPr lang="en-US" sz="24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rPr>
              <a:t>江西施美药业股份有限公司</a:t>
            </a:r>
            <a:endParaRPr lang="en-US" sz="24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pic>
        <p:nvPicPr>
          <p:cNvPr id="5" name="图片 4" descr="1"/>
          <p:cNvPicPr>
            <a:picLocks noChangeAspect="1"/>
          </p:cNvPicPr>
          <p:nvPr/>
        </p:nvPicPr>
        <p:blipFill>
          <a:blip r:embed="rId2"/>
          <a:srcRect l="12268" t="9499" r="16817" b="22443"/>
          <a:stretch>
            <a:fillRect/>
          </a:stretch>
        </p:blipFill>
        <p:spPr>
          <a:xfrm>
            <a:off x="4255008" y="4361351"/>
            <a:ext cx="3154300" cy="19419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公平性（一）</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5</a:t>
            </a:r>
            <a:endParaRPr lang="en-US" sz="4400" kern="0" spc="-8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grpSp>
        <p:nvGrpSpPr>
          <p:cNvPr id="104" name="组合 103"/>
          <p:cNvGrpSpPr/>
          <p:nvPr>
            <p:custDataLst>
              <p:tags r:id="rId1"/>
            </p:custDataLst>
          </p:nvPr>
        </p:nvGrpSpPr>
        <p:grpSpPr>
          <a:xfrm>
            <a:off x="347980" y="1727199"/>
            <a:ext cx="11496675" cy="4584702"/>
            <a:chOff x="1095" y="2720"/>
            <a:chExt cx="18105" cy="7220"/>
          </a:xfrm>
        </p:grpSpPr>
        <p:sp>
          <p:nvSpPr>
            <p:cNvPr id="2" name="矩形: 对角圆角 5"/>
            <p:cNvSpPr/>
            <p:nvPr>
              <p:custDataLst>
                <p:tags r:id="rId2"/>
              </p:custDataLst>
            </p:nvPr>
          </p:nvSpPr>
          <p:spPr>
            <a:xfrm>
              <a:off x="1095" y="4740"/>
              <a:ext cx="18105" cy="5200"/>
            </a:xfrm>
            <a:prstGeom prst="round2DiagRect">
              <a:avLst>
                <a:gd name="adj1" fmla="val 0"/>
                <a:gd name="adj2" fmla="val 50000"/>
              </a:avLst>
            </a:prstGeom>
            <a:ln>
              <a:noFill/>
            </a:ln>
            <a:effectLst>
              <a:innerShdw blurRad="241300">
                <a:schemeClr val="accent1">
                  <a:lumMod val="50000"/>
                  <a:alpha val="2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18"/>
            <p:cNvSpPr/>
            <p:nvPr>
              <p:custDataLst>
                <p:tags r:id="rId3"/>
              </p:custDataLst>
            </p:nvPr>
          </p:nvSpPr>
          <p:spPr>
            <a:xfrm>
              <a:off x="14448" y="2720"/>
              <a:ext cx="3715" cy="7220"/>
            </a:xfrm>
            <a:custGeom>
              <a:avLst/>
              <a:gdLst>
                <a:gd name="connsiteX0" fmla="*/ 86164 w 2358708"/>
                <a:gd name="connsiteY0" fmla="*/ 0 h 4584701"/>
                <a:gd name="connsiteX1" fmla="*/ 2272544 w 2358708"/>
                <a:gd name="connsiteY1" fmla="*/ 0 h 4584701"/>
                <a:gd name="connsiteX2" fmla="*/ 2358708 w 2358708"/>
                <a:gd name="connsiteY2" fmla="*/ 86164 h 4584701"/>
                <a:gd name="connsiteX3" fmla="*/ 2358708 w 2358708"/>
                <a:gd name="connsiteY3" fmla="*/ 4584701 h 4584701"/>
                <a:gd name="connsiteX4" fmla="*/ 0 w 2358708"/>
                <a:gd name="connsiteY4" fmla="*/ 4584701 h 4584701"/>
                <a:gd name="connsiteX5" fmla="*/ 0 w 2358708"/>
                <a:gd name="connsiteY5" fmla="*/ 86164 h 4584701"/>
                <a:gd name="connsiteX6" fmla="*/ 86164 w 2358708"/>
                <a:gd name="connsiteY6" fmla="*/ 0 h 45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708" h="4584701">
                  <a:moveTo>
                    <a:pt x="86164" y="0"/>
                  </a:moveTo>
                  <a:lnTo>
                    <a:pt x="2272544" y="0"/>
                  </a:lnTo>
                  <a:cubicBezTo>
                    <a:pt x="2320131" y="0"/>
                    <a:pt x="2358708" y="38577"/>
                    <a:pt x="2358708" y="86164"/>
                  </a:cubicBezTo>
                  <a:lnTo>
                    <a:pt x="2358708" y="4584701"/>
                  </a:lnTo>
                  <a:lnTo>
                    <a:pt x="0" y="4584701"/>
                  </a:lnTo>
                  <a:lnTo>
                    <a:pt x="0" y="86164"/>
                  </a:lnTo>
                  <a:cubicBezTo>
                    <a:pt x="0" y="38577"/>
                    <a:pt x="38577" y="0"/>
                    <a:pt x="86164" y="0"/>
                  </a:cubicBezTo>
                  <a:close/>
                </a:path>
              </a:pathLst>
            </a:custGeom>
            <a:gradFill flip="none" rotWithShape="1">
              <a:gsLst>
                <a:gs pos="0">
                  <a:schemeClr val="bg1"/>
                </a:gs>
                <a:gs pos="50000">
                  <a:schemeClr val="bg1"/>
                </a:gs>
                <a:gs pos="100000">
                  <a:schemeClr val="accent1">
                    <a:lumMod val="20000"/>
                    <a:lumOff val="80000"/>
                  </a:schemeClr>
                </a:gs>
              </a:gsLst>
              <a:lin ang="5400000" scaled="1"/>
              <a:tileRect/>
            </a:gradFill>
            <a:ln>
              <a:noFill/>
            </a:ln>
            <a:effectLst>
              <a:outerShdw blurRad="215900" dist="38100" dir="16200000" rotWithShape="0">
                <a:schemeClr val="accent1">
                  <a:lumMod val="50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3"/>
            <p:cNvSpPr/>
            <p:nvPr>
              <p:custDataLst>
                <p:tags r:id="rId4"/>
              </p:custDataLst>
            </p:nvPr>
          </p:nvSpPr>
          <p:spPr>
            <a:xfrm>
              <a:off x="10500" y="2720"/>
              <a:ext cx="3715" cy="7220"/>
            </a:xfrm>
            <a:custGeom>
              <a:avLst/>
              <a:gdLst>
                <a:gd name="connsiteX0" fmla="*/ 86165 w 2358708"/>
                <a:gd name="connsiteY0" fmla="*/ 0 h 4584700"/>
                <a:gd name="connsiteX1" fmla="*/ 2272544 w 2358708"/>
                <a:gd name="connsiteY1" fmla="*/ 0 h 4584700"/>
                <a:gd name="connsiteX2" fmla="*/ 2358708 w 2358708"/>
                <a:gd name="connsiteY2" fmla="*/ 86164 h 4584700"/>
                <a:gd name="connsiteX3" fmla="*/ 2358708 w 2358708"/>
                <a:gd name="connsiteY3" fmla="*/ 4584700 h 4584700"/>
                <a:gd name="connsiteX4" fmla="*/ 0 w 2358708"/>
                <a:gd name="connsiteY4" fmla="*/ 4584700 h 4584700"/>
                <a:gd name="connsiteX5" fmla="*/ 0 w 2358708"/>
                <a:gd name="connsiteY5" fmla="*/ 86164 h 4584700"/>
                <a:gd name="connsiteX6" fmla="*/ 86165 w 2358708"/>
                <a:gd name="connsiteY6" fmla="*/ 0 h 458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708" h="4584700">
                  <a:moveTo>
                    <a:pt x="86165" y="0"/>
                  </a:moveTo>
                  <a:lnTo>
                    <a:pt x="2272544" y="0"/>
                  </a:lnTo>
                  <a:cubicBezTo>
                    <a:pt x="2320131" y="0"/>
                    <a:pt x="2358708" y="38577"/>
                    <a:pt x="2358708" y="86164"/>
                  </a:cubicBezTo>
                  <a:lnTo>
                    <a:pt x="2358708" y="4584700"/>
                  </a:lnTo>
                  <a:lnTo>
                    <a:pt x="0" y="4584700"/>
                  </a:lnTo>
                  <a:lnTo>
                    <a:pt x="0" y="86164"/>
                  </a:lnTo>
                  <a:cubicBezTo>
                    <a:pt x="0" y="38577"/>
                    <a:pt x="38577" y="0"/>
                    <a:pt x="86165" y="0"/>
                  </a:cubicBezTo>
                  <a:close/>
                </a:path>
              </a:pathLst>
            </a:custGeom>
            <a:gradFill flip="none" rotWithShape="1">
              <a:gsLst>
                <a:gs pos="0">
                  <a:schemeClr val="bg1"/>
                </a:gs>
                <a:gs pos="50000">
                  <a:schemeClr val="bg1"/>
                </a:gs>
                <a:gs pos="100000">
                  <a:schemeClr val="accent1">
                    <a:lumMod val="20000"/>
                    <a:lumOff val="80000"/>
                  </a:schemeClr>
                </a:gs>
              </a:gsLst>
              <a:lin ang="5400000" scaled="1"/>
              <a:tileRect/>
            </a:gradFill>
            <a:ln>
              <a:noFill/>
            </a:ln>
            <a:effectLst>
              <a:outerShdw blurRad="215900" dist="38100" dir="16200000" rotWithShape="0">
                <a:schemeClr val="accent1">
                  <a:lumMod val="50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21"/>
            <p:cNvSpPr/>
            <p:nvPr>
              <p:custDataLst>
                <p:tags r:id="rId5"/>
              </p:custDataLst>
            </p:nvPr>
          </p:nvSpPr>
          <p:spPr>
            <a:xfrm>
              <a:off x="6598" y="2720"/>
              <a:ext cx="3715" cy="7220"/>
            </a:xfrm>
            <a:custGeom>
              <a:avLst/>
              <a:gdLst>
                <a:gd name="connsiteX0" fmla="*/ 86165 w 2358708"/>
                <a:gd name="connsiteY0" fmla="*/ 0 h 4584699"/>
                <a:gd name="connsiteX1" fmla="*/ 2272544 w 2358708"/>
                <a:gd name="connsiteY1" fmla="*/ 0 h 4584699"/>
                <a:gd name="connsiteX2" fmla="*/ 2358708 w 2358708"/>
                <a:gd name="connsiteY2" fmla="*/ 86164 h 4584699"/>
                <a:gd name="connsiteX3" fmla="*/ 2358708 w 2358708"/>
                <a:gd name="connsiteY3" fmla="*/ 4584699 h 4584699"/>
                <a:gd name="connsiteX4" fmla="*/ 0 w 2358708"/>
                <a:gd name="connsiteY4" fmla="*/ 4584699 h 4584699"/>
                <a:gd name="connsiteX5" fmla="*/ 0 w 2358708"/>
                <a:gd name="connsiteY5" fmla="*/ 86164 h 4584699"/>
                <a:gd name="connsiteX6" fmla="*/ 86165 w 2358708"/>
                <a:gd name="connsiteY6" fmla="*/ 0 h 458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8708" h="4584699">
                  <a:moveTo>
                    <a:pt x="86165" y="0"/>
                  </a:moveTo>
                  <a:lnTo>
                    <a:pt x="2272544" y="0"/>
                  </a:lnTo>
                  <a:cubicBezTo>
                    <a:pt x="2320132" y="0"/>
                    <a:pt x="2358708" y="38577"/>
                    <a:pt x="2358708" y="86164"/>
                  </a:cubicBezTo>
                  <a:lnTo>
                    <a:pt x="2358708" y="4584699"/>
                  </a:lnTo>
                  <a:lnTo>
                    <a:pt x="0" y="4584699"/>
                  </a:lnTo>
                  <a:lnTo>
                    <a:pt x="0" y="86164"/>
                  </a:lnTo>
                  <a:cubicBezTo>
                    <a:pt x="0" y="38577"/>
                    <a:pt x="38578" y="0"/>
                    <a:pt x="86165" y="0"/>
                  </a:cubicBezTo>
                  <a:close/>
                </a:path>
              </a:pathLst>
            </a:custGeom>
            <a:gradFill flip="none" rotWithShape="1">
              <a:gsLst>
                <a:gs pos="0">
                  <a:schemeClr val="bg1"/>
                </a:gs>
                <a:gs pos="50000">
                  <a:schemeClr val="bg1"/>
                </a:gs>
                <a:gs pos="100000">
                  <a:schemeClr val="accent1">
                    <a:lumMod val="20000"/>
                    <a:lumOff val="80000"/>
                  </a:schemeClr>
                </a:gs>
              </a:gsLst>
              <a:lin ang="5400000" scaled="1"/>
              <a:tileRect/>
            </a:gradFill>
            <a:ln>
              <a:noFill/>
            </a:ln>
            <a:effectLst>
              <a:outerShdw blurRad="215900" dist="38100" dir="16200000" rotWithShape="0">
                <a:schemeClr val="accent1">
                  <a:lumMod val="50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custDataLst>
                <p:tags r:id="rId6"/>
              </p:custDataLst>
            </p:nvPr>
          </p:nvSpPr>
          <p:spPr>
            <a:xfrm>
              <a:off x="2604" y="2720"/>
              <a:ext cx="3715" cy="7220"/>
            </a:xfrm>
            <a:custGeom>
              <a:avLst/>
              <a:gdLst>
                <a:gd name="connsiteX0" fmla="*/ 86164 w 2358708"/>
                <a:gd name="connsiteY0" fmla="*/ 0 h 4584699"/>
                <a:gd name="connsiteX1" fmla="*/ 2272544 w 2358708"/>
                <a:gd name="connsiteY1" fmla="*/ 0 h 4584699"/>
                <a:gd name="connsiteX2" fmla="*/ 2358708 w 2358708"/>
                <a:gd name="connsiteY2" fmla="*/ 86164 h 4584699"/>
                <a:gd name="connsiteX3" fmla="*/ 2358708 w 2358708"/>
                <a:gd name="connsiteY3" fmla="*/ 1282698 h 4584699"/>
                <a:gd name="connsiteX4" fmla="*/ 2358708 w 2358708"/>
                <a:gd name="connsiteY4" fmla="*/ 4340223 h 4584699"/>
                <a:gd name="connsiteX5" fmla="*/ 2358708 w 2358708"/>
                <a:gd name="connsiteY5" fmla="*/ 4584699 h 4584699"/>
                <a:gd name="connsiteX6" fmla="*/ 692786 w 2358708"/>
                <a:gd name="connsiteY6" fmla="*/ 4584699 h 4584699"/>
                <a:gd name="connsiteX7" fmla="*/ 50142 w 2358708"/>
                <a:gd name="connsiteY7" fmla="*/ 4454955 h 4584699"/>
                <a:gd name="connsiteX8" fmla="*/ 0 w 2358708"/>
                <a:gd name="connsiteY8" fmla="*/ 4430801 h 4584699"/>
                <a:gd name="connsiteX9" fmla="*/ 0 w 2358708"/>
                <a:gd name="connsiteY9" fmla="*/ 4340223 h 4584699"/>
                <a:gd name="connsiteX10" fmla="*/ 0 w 2358708"/>
                <a:gd name="connsiteY10" fmla="*/ 1282698 h 4584699"/>
                <a:gd name="connsiteX11" fmla="*/ 0 w 2358708"/>
                <a:gd name="connsiteY11" fmla="*/ 86164 h 4584699"/>
                <a:gd name="connsiteX12" fmla="*/ 86164 w 2358708"/>
                <a:gd name="connsiteY12" fmla="*/ 0 h 458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8708" h="4584699">
                  <a:moveTo>
                    <a:pt x="86164" y="0"/>
                  </a:moveTo>
                  <a:lnTo>
                    <a:pt x="2272544" y="0"/>
                  </a:lnTo>
                  <a:cubicBezTo>
                    <a:pt x="2320131" y="0"/>
                    <a:pt x="2358708" y="38577"/>
                    <a:pt x="2358708" y="86164"/>
                  </a:cubicBezTo>
                  <a:lnTo>
                    <a:pt x="2358708" y="1282698"/>
                  </a:lnTo>
                  <a:lnTo>
                    <a:pt x="2358708" y="4340223"/>
                  </a:lnTo>
                  <a:lnTo>
                    <a:pt x="2358708" y="4584699"/>
                  </a:lnTo>
                  <a:lnTo>
                    <a:pt x="692786" y="4584699"/>
                  </a:lnTo>
                  <a:cubicBezTo>
                    <a:pt x="464831" y="4584699"/>
                    <a:pt x="247665" y="4538501"/>
                    <a:pt x="50142" y="4454955"/>
                  </a:cubicBezTo>
                  <a:lnTo>
                    <a:pt x="0" y="4430801"/>
                  </a:lnTo>
                  <a:lnTo>
                    <a:pt x="0" y="4340223"/>
                  </a:lnTo>
                  <a:lnTo>
                    <a:pt x="0" y="1282698"/>
                  </a:lnTo>
                  <a:lnTo>
                    <a:pt x="0" y="86164"/>
                  </a:lnTo>
                  <a:cubicBezTo>
                    <a:pt x="0" y="38577"/>
                    <a:pt x="38577" y="0"/>
                    <a:pt x="86164" y="0"/>
                  </a:cubicBezTo>
                  <a:close/>
                </a:path>
              </a:pathLst>
            </a:custGeom>
            <a:gradFill flip="none" rotWithShape="1">
              <a:gsLst>
                <a:gs pos="0">
                  <a:schemeClr val="bg1"/>
                </a:gs>
                <a:gs pos="50000">
                  <a:schemeClr val="bg1"/>
                </a:gs>
                <a:gs pos="100000">
                  <a:schemeClr val="accent1">
                    <a:lumMod val="20000"/>
                    <a:lumOff val="80000"/>
                  </a:schemeClr>
                </a:gs>
              </a:gsLst>
              <a:lin ang="5400000" scaled="1"/>
              <a:tileRect/>
            </a:gradFill>
            <a:ln>
              <a:noFill/>
            </a:ln>
            <a:effectLst>
              <a:outerShdw blurRad="215900" dist="38100" dir="16200000" rotWithShape="0">
                <a:schemeClr val="accent1">
                  <a:lumMod val="50000"/>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形状 29"/>
            <p:cNvSpPr/>
            <p:nvPr>
              <p:custDataLst>
                <p:tags r:id="rId7"/>
              </p:custDataLst>
            </p:nvPr>
          </p:nvSpPr>
          <p:spPr>
            <a:xfrm>
              <a:off x="1559" y="8820"/>
              <a:ext cx="17641" cy="1120"/>
            </a:xfrm>
            <a:custGeom>
              <a:avLst/>
              <a:gdLst>
                <a:gd name="connsiteX0" fmla="*/ 0 w 11202213"/>
                <a:gd name="connsiteY0" fmla="*/ 0 h 711200"/>
                <a:gd name="connsiteX1" fmla="*/ 11202213 w 11202213"/>
                <a:gd name="connsiteY1" fmla="*/ 0 h 711200"/>
                <a:gd name="connsiteX2" fmla="*/ 11202213 w 11202213"/>
                <a:gd name="connsiteY2" fmla="*/ 711200 h 711200"/>
                <a:gd name="connsiteX3" fmla="*/ 1356540 w 11202213"/>
                <a:gd name="connsiteY3" fmla="*/ 711200 h 711200"/>
                <a:gd name="connsiteX4" fmla="*/ 82547 w 11202213"/>
                <a:gd name="connsiteY4" fmla="*/ 110389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213" h="711200">
                  <a:moveTo>
                    <a:pt x="0" y="0"/>
                  </a:moveTo>
                  <a:lnTo>
                    <a:pt x="11202213" y="0"/>
                  </a:lnTo>
                  <a:lnTo>
                    <a:pt x="11202213" y="711200"/>
                  </a:lnTo>
                  <a:lnTo>
                    <a:pt x="1356540" y="711200"/>
                  </a:lnTo>
                  <a:cubicBezTo>
                    <a:pt x="843640" y="711200"/>
                    <a:pt x="385365" y="477320"/>
                    <a:pt x="82547" y="110389"/>
                  </a:cubicBezTo>
                  <a:close/>
                </a:path>
              </a:pathLst>
            </a:custGeom>
            <a:gradFill>
              <a:gsLst>
                <a:gs pos="0">
                  <a:schemeClr val="accent1">
                    <a:alpha val="0"/>
                  </a:schemeClr>
                </a:gs>
                <a:gs pos="100000">
                  <a:schemeClr val="accent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p:cNvSpPr txBox="1"/>
            <p:nvPr>
              <p:custDataLst>
                <p:tags r:id="rId8"/>
              </p:custDataLst>
            </p:nvPr>
          </p:nvSpPr>
          <p:spPr>
            <a:xfrm>
              <a:off x="2884" y="3361"/>
              <a:ext cx="3155" cy="492"/>
            </a:xfrm>
            <a:prstGeom prst="rect">
              <a:avLst/>
            </a:prstGeom>
            <a:noFill/>
          </p:spPr>
          <p:txBody>
            <a:bodyPr wrap="square" rtlCol="0">
              <a:sp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17145" algn="l" rtl="0" eaLnBrk="0">
                <a:lnSpc>
                  <a:spcPct val="80000"/>
                </a:lnSpc>
              </a:pPr>
              <a:r>
                <a:rPr lang="zh-CN" altLang="en-US" sz="1800" b="1" dirty="0">
                  <a:sym typeface="+mn-ea"/>
                </a:rPr>
                <a:t>弥补目录短板</a:t>
              </a:r>
              <a:endParaRPr lang="zh-CN" altLang="en-US" sz="1800" b="1" dirty="0">
                <a:sym typeface="+mn-ea"/>
              </a:endParaRPr>
            </a:p>
          </p:txBody>
        </p:sp>
        <p:sp>
          <p:nvSpPr>
            <p:cNvPr id="10" name="文本框 9"/>
            <p:cNvSpPr txBox="1"/>
            <p:nvPr>
              <p:custDataLst>
                <p:tags r:id="rId9"/>
              </p:custDataLst>
            </p:nvPr>
          </p:nvSpPr>
          <p:spPr>
            <a:xfrm>
              <a:off x="6662" y="3305"/>
              <a:ext cx="3742" cy="522"/>
            </a:xfrm>
            <a:prstGeom prst="rect">
              <a:avLst/>
            </a:prstGeom>
            <a:noFill/>
          </p:spPr>
          <p:txBody>
            <a:bodyPr wrap="square" rtlCol="0">
              <a:sp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127000" algn="l" rtl="0" eaLnBrk="0">
                <a:lnSpc>
                  <a:spcPct val="87000"/>
                </a:lnSpc>
              </a:pPr>
              <a:r>
                <a:rPr lang="zh-CN" altLang="en-US" sz="1800" b="1" dirty="0">
                  <a:latin typeface="Verdana" panose="020B0604030504040204" charset="0"/>
                  <a:ea typeface="微软雅黑" panose="020B0503020204020204" pitchFamily="34" charset="-122"/>
                  <a:sym typeface="+mn-ea"/>
                </a:rPr>
                <a:t>符合保基本原则</a:t>
              </a:r>
              <a:endParaRPr lang="zh-CN" altLang="en-US" sz="1800" b="1" dirty="0">
                <a:latin typeface="Verdana" panose="020B0604030504040204" charset="0"/>
                <a:ea typeface="微软雅黑" panose="020B0503020204020204" pitchFamily="34" charset="-122"/>
                <a:sym typeface="+mn-ea"/>
              </a:endParaRPr>
            </a:p>
          </p:txBody>
        </p:sp>
        <p:sp>
          <p:nvSpPr>
            <p:cNvPr id="15" name="文本框 14"/>
            <p:cNvSpPr txBox="1"/>
            <p:nvPr>
              <p:custDataLst>
                <p:tags r:id="rId10"/>
              </p:custDataLst>
            </p:nvPr>
          </p:nvSpPr>
          <p:spPr>
            <a:xfrm>
              <a:off x="10344" y="3305"/>
              <a:ext cx="4027" cy="664"/>
            </a:xfrm>
            <a:prstGeom prst="rect">
              <a:avLst/>
            </a:prstGeom>
            <a:noFill/>
          </p:spPr>
          <p:txBody>
            <a:bodyPr wrap="square" rtlCol="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127000" algn="l" rtl="0" eaLnBrk="0">
                <a:lnSpc>
                  <a:spcPct val="87000"/>
                </a:lnSpc>
                <a:buClrTx/>
                <a:buSzTx/>
                <a:buNone/>
              </a:pPr>
              <a:r>
                <a:rPr lang="zh-CN" altLang="en-US" sz="1800" b="1" dirty="0">
                  <a:sym typeface="+mn-ea"/>
                </a:rPr>
                <a:t>对公共健康的影响</a:t>
              </a:r>
              <a:endParaRPr lang="zh-CN" altLang="en-US" sz="2000" b="1" dirty="0"/>
            </a:p>
            <a:p>
              <a:pPr>
                <a:lnSpc>
                  <a:spcPct val="100000"/>
                </a:lnSpc>
              </a:pPr>
              <a:endParaRPr lang="zh-CN" altLang="en-US" sz="2000" b="1" dirty="0"/>
            </a:p>
          </p:txBody>
        </p:sp>
        <p:sp>
          <p:nvSpPr>
            <p:cNvPr id="21" name="文本框 20"/>
            <p:cNvSpPr txBox="1"/>
            <p:nvPr>
              <p:custDataLst>
                <p:tags r:id="rId11"/>
              </p:custDataLst>
            </p:nvPr>
          </p:nvSpPr>
          <p:spPr>
            <a:xfrm>
              <a:off x="14678" y="3305"/>
              <a:ext cx="3155" cy="522"/>
            </a:xfrm>
            <a:prstGeom prst="rect">
              <a:avLst/>
            </a:prstGeom>
            <a:noFill/>
          </p:spPr>
          <p:txBody>
            <a:bodyPr wrap="square" rtlCol="0">
              <a:sp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marL="127000" algn="l" rtl="0" eaLnBrk="0">
                <a:lnSpc>
                  <a:spcPct val="87000"/>
                </a:lnSpc>
                <a:buClrTx/>
                <a:buSzTx/>
                <a:buNone/>
              </a:pPr>
              <a:r>
                <a:rPr lang="zh-CN" altLang="en-US" sz="1800" b="1" dirty="0">
                  <a:sym typeface="+mn-ea"/>
                </a:rPr>
                <a:t>临床管理难度</a:t>
              </a:r>
              <a:endParaRPr lang="zh-CN" altLang="en-US" sz="1800" b="1" dirty="0">
                <a:sym typeface="+mn-ea"/>
              </a:endParaRPr>
            </a:p>
          </p:txBody>
        </p:sp>
        <p:sp>
          <p:nvSpPr>
            <p:cNvPr id="24" name="文本框 23"/>
            <p:cNvSpPr txBox="1"/>
            <p:nvPr>
              <p:custDataLst>
                <p:tags r:id="rId12"/>
              </p:custDataLst>
            </p:nvPr>
          </p:nvSpPr>
          <p:spPr>
            <a:xfrm>
              <a:off x="2833" y="4891"/>
              <a:ext cx="3485" cy="4654"/>
            </a:xfrm>
            <a:prstGeom prst="rect">
              <a:avLst/>
            </a:prstGeom>
            <a:noFill/>
          </p:spPr>
          <p:txBody>
            <a:bodyPr wrap="square" rtlCol="0">
              <a:spAutoFit/>
            </a:bodyPr>
            <a:lstStyle/>
            <a:p>
              <a:pPr marL="298450" indent="-285750" eaLnBrk="0">
                <a:buFont typeface="Wingdings" panose="05000000000000000000" charset="0"/>
                <a:buChar char="ü"/>
                <a:tabLst>
                  <a:tab pos="156845" algn="l"/>
                </a:tabLst>
              </a:pPr>
              <a:r>
                <a:rPr sz="1400" kern="0" spc="7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现有目录内口服降压药需用水送服</a:t>
              </a:r>
              <a:r>
                <a:rPr sz="1400" kern="0" spc="70" smtClea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老年吞咽困难/精神障碍等高血压患者服用时易发生呛噎，容易拒服</a:t>
              </a:r>
              <a:r>
                <a:rPr lang="zh-CN" altLang="en-US" sz="1400" kern="0" spc="60" smtClean="0">
                  <a:solidFill>
                    <a:srgbClr val="CC6600"/>
                  </a:solidFill>
                  <a:latin typeface="Verdana" panose="020B0604030504040204" charset="0"/>
                  <a:ea typeface="微软雅黑" panose="020B0503020204020204" pitchFamily="34" charset="-122"/>
                  <a:cs typeface="微软雅黑" panose="020B0503020204020204" pitchFamily="34" charset="-122"/>
                  <a:sym typeface="+mn-ea"/>
                </a:rPr>
                <a:t>，</a:t>
              </a:r>
              <a:r>
                <a:rPr sz="1400" kern="0" spc="70" smtClea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无法满足</a:t>
              </a:r>
              <a:r>
                <a:rPr lang="zh-CN" altLang="en-US" sz="1400" kern="0" spc="6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其</a:t>
              </a:r>
              <a:r>
                <a:rPr sz="1400" kern="0" spc="60" smtClea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治疗需求</a:t>
              </a:r>
              <a:r>
                <a:rPr sz="1400" kern="0" spc="60" dirty="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a:t>
              </a:r>
              <a:endParaRPr sz="1400" dirty="0">
                <a:solidFill>
                  <a:srgbClr val="CC6600"/>
                </a:solidFill>
                <a:latin typeface="Verdana" panose="020B0604030504040204" charset="0"/>
                <a:ea typeface="微软雅黑" panose="020B0503020204020204" pitchFamily="34" charset="-122"/>
                <a:cs typeface="微软雅黑" panose="020B0503020204020204" pitchFamily="34" charset="-122"/>
              </a:endParaRPr>
            </a:p>
            <a:p>
              <a:pPr algn="l" rtl="0" eaLnBrk="0">
                <a:lnSpc>
                  <a:spcPct val="113000"/>
                </a:lnSpc>
              </a:pPr>
              <a:endParaRPr sz="1400" dirty="0">
                <a:solidFill>
                  <a:srgbClr val="CC6600"/>
                </a:solidFill>
                <a:latin typeface="Verdana" panose="020B0604030504040204" charset="0"/>
                <a:ea typeface="微软雅黑" panose="020B0503020204020204" pitchFamily="34" charset="-122"/>
                <a:cs typeface="Arial" panose="020B0604020202020204"/>
              </a:endParaRPr>
            </a:p>
            <a:p>
              <a:pPr algn="l" rtl="0" eaLnBrk="0">
                <a:lnSpc>
                  <a:spcPct val="7000"/>
                </a:lnSpc>
              </a:pPr>
              <a:endParaRPr sz="1400" dirty="0">
                <a:solidFill>
                  <a:srgbClr val="CC6600"/>
                </a:solidFill>
                <a:latin typeface="Verdana" panose="020B0604030504040204" charset="0"/>
                <a:ea typeface="微软雅黑" panose="020B0503020204020204" pitchFamily="34" charset="-122"/>
                <a:cs typeface="Arial" panose="020B0604020202020204"/>
              </a:endParaRPr>
            </a:p>
            <a:p>
              <a:pPr marL="298450" indent="-285750" eaLnBrk="0">
                <a:buFont typeface="Wingdings" panose="05000000000000000000" charset="0"/>
                <a:buChar char="ü"/>
                <a:tabLst>
                  <a:tab pos="156845" algn="l"/>
                </a:tabLst>
              </a:pPr>
              <a:r>
                <a:rPr sz="1400" kern="0" spc="70" smtClean="0">
                  <a:latin typeface="Verdana" panose="020B0604030504040204" charset="0"/>
                  <a:ea typeface="微软雅黑" panose="020B0503020204020204" pitchFamily="34" charset="-122"/>
                  <a:cs typeface="微软雅黑" panose="020B0503020204020204" pitchFamily="34" charset="-122"/>
                  <a:sym typeface="+mn-ea"/>
                </a:rPr>
                <a:t>口崩片剂型，</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仅需少量唾液即可崩解，易于吞咽，可无水吞服，</a:t>
              </a:r>
              <a:r>
                <a:rPr sz="1400" kern="0" spc="60" smtClea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为患者提供了更适宜的剂型选择</a:t>
              </a:r>
              <a:r>
                <a:rPr sz="1400" kern="0" spc="60" dirty="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a:t>
              </a:r>
              <a:endParaRPr sz="1400" dirty="0">
                <a:solidFill>
                  <a:schemeClr val="tx1"/>
                </a:solidFill>
                <a:latin typeface="Verdana" panose="020B0604030504040204" charset="0"/>
                <a:ea typeface="微软雅黑" panose="020B0503020204020204" pitchFamily="34" charset="-122"/>
                <a:cs typeface="微软雅黑" panose="020B0503020204020204" pitchFamily="34" charset="-122"/>
              </a:endParaRPr>
            </a:p>
            <a:p>
              <a:pPr algn="just">
                <a:lnSpc>
                  <a:spcPct val="110000"/>
                </a:lnSpc>
              </a:pPr>
              <a:endParaRPr lang="zh-CN" altLang="en-US" sz="1400" dirty="0">
                <a:solidFill>
                  <a:schemeClr val="tx1"/>
                </a:solidFill>
                <a:latin typeface="Verdana" panose="020B0604030504040204" charset="0"/>
                <a:ea typeface="微软雅黑" panose="020B0503020204020204" pitchFamily="34" charset="-122"/>
                <a:cs typeface="微软雅黑" panose="020B0503020204020204" pitchFamily="34" charset="-122"/>
              </a:endParaRPr>
            </a:p>
          </p:txBody>
        </p:sp>
        <p:cxnSp>
          <p:nvCxnSpPr>
            <p:cNvPr id="25" name="直接连接符 24"/>
            <p:cNvCxnSpPr/>
            <p:nvPr>
              <p:custDataLst>
                <p:tags r:id="rId13"/>
              </p:custDataLst>
            </p:nvPr>
          </p:nvCxnSpPr>
          <p:spPr>
            <a:xfrm>
              <a:off x="3021" y="4430"/>
              <a:ext cx="2880" cy="0"/>
            </a:xfrm>
            <a:prstGeom prst="line">
              <a:avLst/>
            </a:prstGeom>
            <a:ln w="12700" cap="rnd"/>
          </p:spPr>
          <p:style>
            <a:lnRef idx="1">
              <a:schemeClr val="accent1"/>
            </a:lnRef>
            <a:fillRef idx="0">
              <a:schemeClr val="accent1"/>
            </a:fillRef>
            <a:effectRef idx="0">
              <a:schemeClr val="accent1"/>
            </a:effectRef>
            <a:fontRef idx="minor">
              <a:schemeClr val="tx1"/>
            </a:fontRef>
          </p:style>
        </p:cxnSp>
        <p:sp>
          <p:nvSpPr>
            <p:cNvPr id="26" name="文本框 25"/>
            <p:cNvSpPr txBox="1"/>
            <p:nvPr>
              <p:custDataLst>
                <p:tags r:id="rId14"/>
              </p:custDataLst>
            </p:nvPr>
          </p:nvSpPr>
          <p:spPr>
            <a:xfrm>
              <a:off x="10542" y="4891"/>
              <a:ext cx="3535" cy="4248"/>
            </a:xfrm>
            <a:prstGeom prst="rect">
              <a:avLst/>
            </a:prstGeom>
            <a:noFill/>
          </p:spPr>
          <p:txBody>
            <a:bodyPr wrap="square" rtlCol="0">
              <a:spAutoFit/>
            </a:bodyPr>
            <a:lstStyle/>
            <a:p>
              <a:pPr marL="298450" indent="-285750" eaLnBrk="0">
                <a:buFont typeface="Wingdings" panose="05000000000000000000" charset="0"/>
                <a:buChar char="ü"/>
                <a:tabLst>
                  <a:tab pos="156845" algn="l"/>
                </a:tabLst>
              </a:pPr>
              <a:r>
                <a:rPr sz="1400" kern="0" spc="70" dirty="0">
                  <a:latin typeface="Verdana" panose="020B0604030504040204" charset="0"/>
                  <a:ea typeface="微软雅黑" panose="020B0503020204020204" pitchFamily="34" charset="-122"/>
                  <a:cs typeface="微软雅黑" panose="020B0503020204020204" pitchFamily="34" charset="-122"/>
                  <a:sym typeface="+mn-ea"/>
                </a:rPr>
                <a:t>我国高血压患病率高，</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控制率低于全球平均水平，</a:t>
              </a:r>
              <a:r>
                <a:rPr sz="1400" kern="0" spc="70" dirty="0">
                  <a:latin typeface="Verdana" panose="020B0604030504040204" charset="0"/>
                  <a:ea typeface="微软雅黑" panose="020B0503020204020204" pitchFamily="34" charset="-122"/>
                  <a:cs typeface="微软雅黑" panose="020B0503020204020204" pitchFamily="34" charset="-122"/>
                  <a:sym typeface="+mn-ea"/>
                </a:rPr>
                <a:t>老年吞咽困难/精神障碍等高血压患者的治疗需求受到社会关注 ，迫切需要更适宜的药物， 以降低心血管风险</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 提升用药依从性，减轻医保及社会医疗压力</a:t>
              </a:r>
              <a:r>
                <a:rPr sz="1400" b="1" kern="0" spc="-90" smtClean="0">
                  <a:solidFill>
                    <a:srgbClr val="CC6600"/>
                  </a:solidFill>
                  <a:latin typeface="Verdana" panose="020B0604030504040204" charset="0"/>
                  <a:ea typeface="微软雅黑" panose="020B0503020204020204" pitchFamily="34" charset="-122"/>
                  <a:cs typeface="微软雅黑" panose="020B0503020204020204" pitchFamily="34" charset="-122"/>
                  <a:sym typeface="+mn-ea"/>
                </a:rPr>
                <a:t> </a:t>
              </a:r>
              <a:r>
                <a:rPr sz="1400" kern="0" spc="70" dirty="0">
                  <a:latin typeface="Verdana" panose="020B0604030504040204" charset="0"/>
                  <a:ea typeface="微软雅黑" panose="020B0503020204020204" pitchFamily="34" charset="-122"/>
                  <a:cs typeface="微软雅黑" panose="020B0503020204020204" pitchFamily="34" charset="-122"/>
                  <a:sym typeface="+mn-ea"/>
                </a:rPr>
                <a:t>，减轻照护负担。</a:t>
              </a:r>
              <a:endParaRPr sz="1400" kern="0" spc="70" dirty="0">
                <a:latin typeface="Verdana" panose="020B0604030504040204" charset="0"/>
                <a:ea typeface="微软雅黑" panose="020B0503020204020204" pitchFamily="34" charset="-122"/>
                <a:cs typeface="微软雅黑" panose="020B0503020204020204" pitchFamily="34" charset="-122"/>
              </a:endParaRPr>
            </a:p>
            <a:p>
              <a:pPr algn="just">
                <a:lnSpc>
                  <a:spcPct val="110000"/>
                </a:lnSpc>
              </a:pPr>
              <a:endParaRPr lang="zh-CN" altLang="en-US" sz="1400" dirty="0">
                <a:solidFill>
                  <a:srgbClr val="CC6600"/>
                </a:solidFill>
                <a:latin typeface="Verdana" panose="020B0604030504040204" charset="0"/>
              </a:endParaRPr>
            </a:p>
          </p:txBody>
        </p:sp>
        <p:sp>
          <p:nvSpPr>
            <p:cNvPr id="28" name="文本框 27"/>
            <p:cNvSpPr txBox="1"/>
            <p:nvPr>
              <p:custDataLst>
                <p:tags r:id="rId15"/>
              </p:custDataLst>
            </p:nvPr>
          </p:nvSpPr>
          <p:spPr>
            <a:xfrm>
              <a:off x="14448" y="4891"/>
              <a:ext cx="3485" cy="4215"/>
            </a:xfrm>
            <a:prstGeom prst="rect">
              <a:avLst/>
            </a:prstGeom>
            <a:noFill/>
          </p:spPr>
          <p:txBody>
            <a:bodyPr wrap="square" rtlCol="0">
              <a:spAutoFit/>
            </a:bodyPr>
            <a:lstStyle/>
            <a:p>
              <a:pPr marL="298450" indent="-285750" eaLnBrk="0">
                <a:buFont typeface="Wingdings" panose="05000000000000000000" charset="0"/>
                <a:buChar char="ü"/>
                <a:tabLst>
                  <a:tab pos="156845" algn="l"/>
                </a:tabLst>
              </a:pPr>
              <a:r>
                <a:rPr sz="1400" kern="0" spc="70" dirty="0">
                  <a:latin typeface="Verdana" panose="020B0604030504040204" charset="0"/>
                  <a:ea typeface="微软雅黑" panose="020B0503020204020204" pitchFamily="34" charset="-122"/>
                  <a:cs typeface="微软雅黑" panose="020B0503020204020204" pitchFamily="34" charset="-122"/>
                  <a:sym typeface="+mn-ea"/>
                </a:rPr>
                <a:t>适应症范围、患者类型明确界定</a:t>
              </a:r>
              <a:r>
                <a:rPr lang="zh-CN" sz="1400" kern="0" spc="70" dirty="0">
                  <a:latin typeface="Verdana" panose="020B0604030504040204" charset="0"/>
                  <a:ea typeface="微软雅黑" panose="020B0503020204020204" pitchFamily="34" charset="-122"/>
                  <a:cs typeface="微软雅黑" panose="020B0503020204020204" pitchFamily="34" charset="-122"/>
                  <a:sym typeface="+mn-ea"/>
                </a:rPr>
                <a:t>，</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无超说明书使用风险。</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a:p>
              <a:pPr algn="l" rtl="0" eaLnBrk="0"/>
              <a:endParaRPr sz="1400" dirty="0">
                <a:solidFill>
                  <a:srgbClr val="CC6600"/>
                </a:solidFill>
                <a:latin typeface="Verdana" panose="020B0604030504040204" charset="0"/>
                <a:ea typeface="微软雅黑" panose="020B0503020204020204" pitchFamily="34" charset="-122"/>
                <a:cs typeface="Arial" panose="020B0604020202020204"/>
              </a:endParaRPr>
            </a:p>
            <a:p>
              <a:pPr marL="298450" indent="-285750" algn="l" eaLnBrk="0">
                <a:buClrTx/>
                <a:buSzTx/>
                <a:buFont typeface="Wingdings" panose="05000000000000000000" charset="0"/>
                <a:buChar char="ü"/>
                <a:tabLst>
                  <a:tab pos="156845" algn="l"/>
                </a:tabLst>
              </a:pPr>
              <a:r>
                <a:rPr sz="1400" kern="0" spc="70" dirty="0">
                  <a:latin typeface="Verdana" panose="020B0604030504040204" charset="0"/>
                  <a:ea typeface="微软雅黑" panose="020B0503020204020204" pitchFamily="34" charset="-122"/>
                  <a:cs typeface="微软雅黑" panose="020B0503020204020204" pitchFamily="34" charset="-122"/>
                  <a:sym typeface="+mn-ea"/>
                </a:rPr>
                <a:t>用法用量与目录内同化学名产品相同</a:t>
              </a:r>
              <a:r>
                <a:rPr lang="zh-CN" sz="1400" kern="0" spc="70" dirty="0">
                  <a:latin typeface="Verdana" panose="020B0604030504040204" charset="0"/>
                  <a:ea typeface="微软雅黑" panose="020B0503020204020204" pitchFamily="34" charset="-122"/>
                  <a:cs typeface="微软雅黑" panose="020B0503020204020204" pitchFamily="34" charset="-122"/>
                  <a:sym typeface="+mn-ea"/>
                </a:rPr>
                <a:t>，</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可等剂量替换使用。</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endParaRPr>
            </a:p>
            <a:p>
              <a:pPr marL="298450" indent="-285750" eaLnBrk="0">
                <a:buFont typeface="Wingdings" panose="05000000000000000000" charset="0"/>
                <a:buChar char="ü"/>
                <a:tabLst>
                  <a:tab pos="156845" algn="l"/>
                </a:tabLst>
              </a:pPr>
              <a:endParaRPr lang="en-US" altLang="zh-CN" sz="1400" kern="0" spc="90">
                <a:solidFill>
                  <a:srgbClr val="CC6600"/>
                </a:solidFill>
                <a:latin typeface="Verdana" panose="020B0604030504040204" charset="0"/>
                <a:ea typeface="微软雅黑" panose="020B0503020204020204" pitchFamily="34" charset="-122"/>
                <a:sym typeface="+mn-ea"/>
              </a:endParaRPr>
            </a:p>
            <a:p>
              <a:pPr marL="298450" indent="-285750" algn="l" eaLnBrk="0">
                <a:buClrTx/>
                <a:buSzTx/>
                <a:buFont typeface="Wingdings" panose="05000000000000000000" charset="0"/>
                <a:buChar char="ü"/>
                <a:tabLst>
                  <a:tab pos="156845" algn="l"/>
                </a:tabLst>
              </a:pPr>
              <a:r>
                <a:rPr sz="1400" kern="0" spc="70" dirty="0">
                  <a:latin typeface="Verdana" panose="020B0604030504040204" charset="0"/>
                  <a:ea typeface="微软雅黑" panose="020B0503020204020204" pitchFamily="34" charset="-122"/>
                  <a:cs typeface="微软雅黑" panose="020B0503020204020204" pitchFamily="34" charset="-122"/>
                </a:rPr>
                <a:t>用药不受饮食影响，肝肾功能不全患者</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无需调整剂量，无需额外开展患者教育。</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cxnSp>
          <p:nvCxnSpPr>
            <p:cNvPr id="29" name="直接连接符 28"/>
            <p:cNvCxnSpPr/>
            <p:nvPr>
              <p:custDataLst>
                <p:tags r:id="rId16"/>
              </p:custDataLst>
            </p:nvPr>
          </p:nvCxnSpPr>
          <p:spPr>
            <a:xfrm>
              <a:off x="6969" y="4430"/>
              <a:ext cx="2880" cy="0"/>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7"/>
              </p:custDataLst>
            </p:nvPr>
          </p:nvCxnSpPr>
          <p:spPr>
            <a:xfrm>
              <a:off x="10917" y="4430"/>
              <a:ext cx="2880" cy="0"/>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custDataLst>
                <p:tags r:id="rId18"/>
              </p:custDataLst>
            </p:nvPr>
          </p:nvCxnSpPr>
          <p:spPr>
            <a:xfrm>
              <a:off x="14865" y="4430"/>
              <a:ext cx="2880" cy="0"/>
            </a:xfrm>
            <a:prstGeom prst="line">
              <a:avLst/>
            </a:prstGeom>
            <a:ln w="12700" cap="rnd"/>
          </p:spPr>
          <p:style>
            <a:lnRef idx="1">
              <a:schemeClr val="accent1"/>
            </a:lnRef>
            <a:fillRef idx="0">
              <a:schemeClr val="accent1"/>
            </a:fillRef>
            <a:effectRef idx="0">
              <a:schemeClr val="accent1"/>
            </a:effectRef>
            <a:fontRef idx="minor">
              <a:schemeClr val="tx1"/>
            </a:fontRef>
          </p:style>
        </p:cxnSp>
        <p:sp>
          <p:nvSpPr>
            <p:cNvPr id="103" name="文本框 102"/>
            <p:cNvSpPr txBox="1"/>
            <p:nvPr>
              <p:custDataLst>
                <p:tags r:id="rId19"/>
              </p:custDataLst>
            </p:nvPr>
          </p:nvSpPr>
          <p:spPr>
            <a:xfrm>
              <a:off x="6615" y="4891"/>
              <a:ext cx="3422" cy="4215"/>
            </a:xfrm>
            <a:prstGeom prst="rect">
              <a:avLst/>
            </a:prstGeom>
            <a:noFill/>
          </p:spPr>
          <p:txBody>
            <a:bodyPr wrap="square" rtlCol="0">
              <a:spAutoFit/>
            </a:bodyPr>
            <a:lstStyle/>
            <a:p>
              <a:pPr marL="298450" indent="-285750" eaLnBrk="0">
                <a:buFont typeface="Wingdings" panose="05000000000000000000" charset="0"/>
                <a:buChar char="ü"/>
                <a:tabLst>
                  <a:tab pos="156845" algn="l"/>
                </a:tabLst>
              </a:pPr>
              <a:r>
                <a:rPr sz="1400" kern="0" spc="70" dirty="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奥美沙坦酯是临床常用的</a:t>
              </a:r>
              <a:r>
                <a:rPr sz="1400" ker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ARB</a:t>
              </a:r>
              <a:r>
                <a:rPr sz="1400" kern="0" spc="70" smtClean="0">
                  <a:solidFill>
                    <a:schemeClr val="tx1"/>
                  </a:solidFill>
                  <a:latin typeface="Verdana" panose="020B0604030504040204" charset="0"/>
                  <a:ea typeface="微软雅黑" panose="020B0503020204020204" pitchFamily="34" charset="-122"/>
                  <a:cs typeface="微软雅黑" panose="020B0503020204020204" pitchFamily="34" charset="-122"/>
                  <a:sym typeface="+mn-ea"/>
                </a:rPr>
                <a:t>类</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长效降压药</a:t>
              </a:r>
              <a:r>
                <a:rPr sz="1400" kern="0">
                  <a:latin typeface="Verdana" panose="020B0604030504040204" charset="0"/>
                  <a:ea typeface="微软雅黑" panose="020B0503020204020204" pitchFamily="34" charset="-122"/>
                  <a:cs typeface="微软雅黑" panose="020B0503020204020204" pitchFamily="34" charset="-122"/>
                  <a:sym typeface="+mn-ea"/>
                </a:rPr>
                <a:t>，是高血压</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初始及联合治疗的指南推荐一线用药。</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a:p>
              <a:pPr algn="l" rtl="0" eaLnBrk="0"/>
              <a:endParaRPr sz="1400" dirty="0">
                <a:solidFill>
                  <a:srgbClr val="CC6600"/>
                </a:solidFill>
                <a:latin typeface="Verdana" panose="020B0604030504040204" charset="0"/>
                <a:ea typeface="微软雅黑" panose="020B0503020204020204" pitchFamily="34" charset="-122"/>
                <a:cs typeface="Arial" panose="020B0604020202020204"/>
              </a:endParaRPr>
            </a:p>
            <a:p>
              <a:pPr marL="298450" indent="-285750" eaLnBrk="0">
                <a:buFont typeface="Wingdings" panose="05000000000000000000" charset="0"/>
                <a:buChar char="ü"/>
                <a:tabLst>
                  <a:tab pos="156845" algn="l"/>
                </a:tabLst>
              </a:pPr>
              <a:r>
                <a:rPr sz="1400" kern="0" spc="70" dirty="0">
                  <a:latin typeface="Verdana" panose="020B0604030504040204" charset="0"/>
                  <a:ea typeface="微软雅黑" panose="020B0503020204020204" pitchFamily="34" charset="-122"/>
                  <a:cs typeface="微软雅黑" panose="020B0503020204020204" pitchFamily="34" charset="-122"/>
                  <a:sym typeface="+mn-ea"/>
                </a:rPr>
                <a:t>利于促进目录内同类药品的</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良性竞争</a:t>
              </a:r>
              <a:r>
                <a:rPr sz="1400" kern="0" spc="70" dirty="0">
                  <a:latin typeface="Verdana" panose="020B0604030504040204" charset="0"/>
                  <a:ea typeface="微软雅黑" panose="020B0503020204020204" pitchFamily="34" charset="-122"/>
                  <a:cs typeface="微软雅黑" panose="020B0503020204020204" pitchFamily="34" charset="-122"/>
                  <a:sym typeface="+mn-ea"/>
                </a:rPr>
                <a:t>，满足高血压慢病患者需要长期服用</a:t>
              </a:r>
              <a:r>
                <a:rPr lang="zh-CN" sz="1400" kern="0" spc="70" dirty="0">
                  <a:latin typeface="Verdana" panose="020B0604030504040204" charset="0"/>
                  <a:ea typeface="微软雅黑" panose="020B0503020204020204" pitchFamily="34" charset="-122"/>
                  <a:cs typeface="微软雅黑" panose="020B0503020204020204" pitchFamily="34" charset="-122"/>
                  <a:sym typeface="+mn-ea"/>
                </a:rPr>
                <a:t>，</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普惠性、经济性</a:t>
              </a:r>
              <a:r>
                <a:rPr sz="1400" kern="0" spc="70" dirty="0">
                  <a:latin typeface="Verdana" panose="020B0604030504040204" charset="0"/>
                  <a:ea typeface="微软雅黑" panose="020B0503020204020204" pitchFamily="34" charset="-122"/>
                  <a:cs typeface="微软雅黑" panose="020B0503020204020204" pitchFamily="34" charset="-122"/>
                  <a:sym typeface="+mn-ea"/>
                </a:rPr>
                <a:t>的基础医疗需求。</a:t>
              </a:r>
              <a:endParaRPr sz="1400" kern="0" spc="70" dirty="0">
                <a:latin typeface="Verdana" panose="020B0604030504040204" charset="0"/>
                <a:ea typeface="微软雅黑" panose="020B0503020204020204" pitchFamily="34" charset="-122"/>
                <a:cs typeface="微软雅黑" panose="020B0503020204020204" pitchFamily="34" charset="-122"/>
              </a:endParaRPr>
            </a:p>
          </p:txBody>
        </p:sp>
      </p:grpSp>
      <p:sp>
        <p:nvSpPr>
          <p:cNvPr id="260" name="textbox 260"/>
          <p:cNvSpPr/>
          <p:nvPr/>
        </p:nvSpPr>
        <p:spPr>
          <a:xfrm>
            <a:off x="1127125" y="1245870"/>
            <a:ext cx="9591040" cy="495300"/>
          </a:xfrm>
          <a:prstGeom prst="rect">
            <a:avLst/>
          </a:prstGeom>
          <a:noFill/>
          <a:ln w="0" cap="flat">
            <a:noFill/>
            <a:prstDash val="solid"/>
            <a:miter lim="0"/>
          </a:ln>
        </p:spPr>
        <p:txBody>
          <a:bodyPr vert="horz" wrap="square" lIns="0" tIns="0" rIns="0" bIns="0"/>
          <a:lstStyle/>
          <a:p>
            <a:pPr algn="ctr" rtl="0" eaLnBrk="0">
              <a:lnSpc>
                <a:spcPct val="83000"/>
              </a:lnSpc>
            </a:pPr>
            <a:endParaRPr sz="100" dirty="0">
              <a:latin typeface="Franklin Gothic Medium" panose="020B0603020102020204" charset="0"/>
              <a:ea typeface="微软雅黑" panose="020B0503020204020204" pitchFamily="34" charset="-122"/>
              <a:cs typeface="Arial" panose="020B0604020202020204"/>
            </a:endParaRPr>
          </a:p>
          <a:p>
            <a:pPr marL="12700" algn="ctr" rtl="0" eaLnBrk="0">
              <a:lnSpc>
                <a:spcPts val="3695"/>
              </a:lnSpc>
            </a:pPr>
            <a:r>
              <a:rPr sz="2400" b="1" kern="0" spc="0" dirty="0">
                <a:solidFill>
                  <a:srgbClr val="000000">
                    <a:alpha val="100000"/>
                  </a:srgbClr>
                </a:solidFill>
                <a:latin typeface="Franklin Gothic Medium" panose="020B0603020102020204" charset="0"/>
                <a:ea typeface="微软雅黑" panose="020B0503020204020204" pitchFamily="34" charset="-122"/>
                <a:cs typeface="微软雅黑" panose="020B0503020204020204" pitchFamily="34" charset="-122"/>
              </a:rPr>
              <a:t>为老年吞咽困难/精神障碍等高血压患者，提供更适</a:t>
            </a:r>
            <a:r>
              <a:rPr sz="2400" b="1" kern="0" spc="-10" dirty="0">
                <a:solidFill>
                  <a:srgbClr val="000000">
                    <a:alpha val="100000"/>
                  </a:srgbClr>
                </a:solidFill>
                <a:latin typeface="Franklin Gothic Medium" panose="020B0603020102020204" charset="0"/>
                <a:ea typeface="微软雅黑" panose="020B0503020204020204" pitchFamily="34" charset="-122"/>
                <a:cs typeface="微软雅黑" panose="020B0503020204020204" pitchFamily="34" charset="-122"/>
              </a:rPr>
              <a:t>宜的剂型选择</a:t>
            </a:r>
            <a:endParaRPr sz="2400" b="1" kern="0" spc="-10" dirty="0">
              <a:solidFill>
                <a:srgbClr val="000000">
                  <a:alpha val="100000"/>
                </a:srgbClr>
              </a:solidFill>
              <a:latin typeface="Franklin Gothic Medium" panose="020B0603020102020204" charset="0"/>
              <a:ea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52955" y="1983583"/>
            <a:ext cx="7924800" cy="1818640"/>
          </a:xfrm>
          <a:prstGeom prst="rect">
            <a:avLst/>
          </a:prstGeom>
        </p:spPr>
        <p:txBody>
          <a:bodyPr vert="horz" wrap="square" lIns="114300" tIns="57150" rIns="114300" bIns="57150" rtlCol="0" anchor="t" anchorCtr="0">
            <a:spAutoFit/>
          </a:bodyPr>
          <a:lstStyle/>
          <a:p>
            <a:pPr>
              <a:lnSpc>
                <a:spcPct val="120000"/>
              </a:lnSpc>
            </a:pPr>
            <a:r>
              <a:rPr lang="en-US" sz="9225" b="1">
                <a:solidFill>
                  <a:srgbClr val="000000">
                    <a:alpha val="100000"/>
                  </a:srgbClr>
                </a:solidFill>
                <a:latin typeface="Verdana" panose="020B0604030504040204" charset="0"/>
                <a:ea typeface="微软雅黑" panose="020B0503020204020204" pitchFamily="34" charset="-122"/>
                <a:cs typeface="Noto Sans SC" panose="020B0200000000000000" charset="-122"/>
              </a:rPr>
              <a:t>THANKS</a:t>
            </a:r>
            <a:endParaRPr lang="en-US" sz="9225" b="1">
              <a:solidFill>
                <a:srgbClr val="000000">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3" name="TextBox 3"/>
          <p:cNvSpPr txBox="1"/>
          <p:nvPr/>
        </p:nvSpPr>
        <p:spPr>
          <a:xfrm>
            <a:off x="1785965" y="3692329"/>
            <a:ext cx="8351441" cy="483235"/>
          </a:xfrm>
          <a:prstGeom prst="rect">
            <a:avLst/>
          </a:prstGeom>
        </p:spPr>
        <p:txBody>
          <a:bodyPr vert="horz" wrap="square" lIns="114300" tIns="57150" rIns="114300" bIns="57150" rtlCol="0" anchor="t" anchorCtr="0">
            <a:spAutoFit/>
          </a:bodyPr>
          <a:lstStyle/>
          <a:p>
            <a:pPr>
              <a:lnSpc>
                <a:spcPct val="120000"/>
              </a:lnSpc>
            </a:pPr>
            <a:r>
              <a:rPr lang="en-US" sz="2000">
                <a:solidFill>
                  <a:srgbClr val="58C6C9">
                    <a:alpha val="100000"/>
                  </a:srgbClr>
                </a:solidFill>
                <a:latin typeface="Verdana" panose="020B0604030504040204" charset="0"/>
                <a:ea typeface="微软雅黑" panose="020B0503020204020204" pitchFamily="34" charset="-122"/>
                <a:cs typeface="Noto Sans SC" panose="020B0200000000000000" charset="-122"/>
              </a:rPr>
              <a:t>感谢观看</a:t>
            </a:r>
            <a:endParaRPr lang="en-US" sz="2000">
              <a:solidFill>
                <a:srgbClr val="58C6C9">
                  <a:alpha val="100000"/>
                </a:srgbClr>
              </a:solidFill>
              <a:latin typeface="Verdana" panose="020B0604030504040204" charset="0"/>
              <a:ea typeface="微软雅黑" panose="020B0503020204020204" pitchFamily="34" charset="-122"/>
              <a:cs typeface="Noto Sans SC" panose="020B0200000000000000" charset="-122"/>
            </a:endParaRPr>
          </a:p>
        </p:txBody>
      </p:sp>
      <p:pic>
        <p:nvPicPr>
          <p:cNvPr id="4" name="{BAIDU-WENKU-EXT-INFO}" descr="AI image mark"/>
          <p:cNvPicPr>
            <a:picLocks noChangeAspect="1"/>
          </p:cNvPicPr>
          <p:nvPr/>
        </p:nvPicPr>
        <p:blipFill>
          <a:blip r:embed="rId2"/>
          <a:stretch>
            <a:fillRect/>
          </a:stretch>
        </p:blipFill>
        <p:spPr>
          <a:xfrm>
            <a:off x="10858500" y="6286500"/>
            <a:ext cx="1162050" cy="400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93684" y="2559207"/>
            <a:ext cx="6316980" cy="234315"/>
          </a:xfrm>
          <a:prstGeom prst="rect">
            <a:avLst/>
          </a:prstGeom>
        </p:spPr>
        <p:txBody>
          <a:bodyPr vert="horz" wrap="square" lIns="91440" tIns="45720" rIns="91440" bIns="45720" rtlCol="0" anchor="t" anchorCtr="0">
            <a:spAutoFit/>
          </a:bodyPr>
          <a:lstStyle/>
          <a:p>
            <a:pPr>
              <a:lnSpc>
                <a:spcPct val="100000"/>
              </a:lnSpc>
              <a:spcBef>
                <a:spcPts val="375"/>
              </a:spcBef>
            </a:pPr>
          </a:p>
        </p:txBody>
      </p:sp>
      <p:pic>
        <p:nvPicPr>
          <p:cNvPr id="3" name="Picture 3"/>
          <p:cNvPicPr>
            <a:picLocks noChangeAspect="1"/>
          </p:cNvPicPr>
          <p:nvPr/>
        </p:nvPicPr>
        <p:blipFill>
          <a:blip r:embed="rId2"/>
          <a:srcRect/>
          <a:stretch>
            <a:fillRect/>
          </a:stretch>
        </p:blipFill>
        <p:spPr>
          <a:xfrm>
            <a:off x="-71414" y="9172"/>
            <a:ext cx="12192000" cy="6858000"/>
          </a:xfrm>
          <a:prstGeom prst="rect">
            <a:avLst/>
          </a:prstGeom>
        </p:spPr>
      </p:pic>
      <p:sp>
        <p:nvSpPr>
          <p:cNvPr id="4" name="TextBox 4"/>
          <p:cNvSpPr txBox="1"/>
          <p:nvPr/>
        </p:nvSpPr>
        <p:spPr>
          <a:xfrm>
            <a:off x="266732" y="2525687"/>
            <a:ext cx="3679714" cy="97726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5250" b="1">
                <a:solidFill>
                  <a:srgbClr val="000000">
                    <a:alpha val="100000"/>
                  </a:srgbClr>
                </a:solidFill>
                <a:latin typeface="Verdana" panose="020B0604030504040204" charset="0"/>
                <a:ea typeface="微软雅黑" panose="020B0503020204020204" pitchFamily="34" charset="-122"/>
                <a:cs typeface="Noto Sans SC" panose="020B0200000000000000" charset="-122"/>
              </a:rPr>
              <a:t>目  录</a:t>
            </a:r>
            <a:endParaRPr lang="en-US" sz="5250" b="1">
              <a:solidFill>
                <a:srgbClr val="000000">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5" name="TextBox 5"/>
          <p:cNvSpPr txBox="1"/>
          <p:nvPr/>
        </p:nvSpPr>
        <p:spPr>
          <a:xfrm>
            <a:off x="71414" y="3294309"/>
            <a:ext cx="4070350" cy="766889"/>
          </a:xfrm>
          <a:prstGeom prst="rect">
            <a:avLst/>
          </a:prstGeom>
        </p:spPr>
        <p:txBody>
          <a:bodyPr vert="horz" wrap="square" lIns="114300" tIns="57150" rIns="114300" bIns="57150" rtlCol="0" anchor="ctr" anchorCtr="0">
            <a:normAutofit/>
          </a:bodyPr>
          <a:lstStyle/>
          <a:p>
            <a:pPr algn="ctr">
              <a:lnSpc>
                <a:spcPct val="120000"/>
              </a:lnSpc>
            </a:pPr>
            <a:r>
              <a:rPr lang="en-US" sz="1800">
                <a:solidFill>
                  <a:srgbClr val="58C6C9">
                    <a:alpha val="100000"/>
                  </a:srgbClr>
                </a:solidFill>
                <a:latin typeface="Verdana" panose="020B0604030504040204" charset="0"/>
                <a:ea typeface="微软雅黑" panose="020B0503020204020204" pitchFamily="34" charset="-122"/>
                <a:cs typeface="Noto Sans SC" panose="020B0200000000000000" charset="-122"/>
              </a:rPr>
              <a:t>CATALOGUE</a:t>
            </a:r>
            <a:endParaRPr lang="en-US" sz="1800">
              <a:solidFill>
                <a:srgbClr val="58C6C9">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6" name="TextBox 6"/>
          <p:cNvSpPr txBox="1"/>
          <p:nvPr/>
        </p:nvSpPr>
        <p:spPr>
          <a:xfrm>
            <a:off x="5886450" y="1730646"/>
            <a:ext cx="571500" cy="41529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Verdana" panose="020B0604030504040204" charset="0"/>
                <a:ea typeface="微软雅黑" panose="020B0503020204020204" pitchFamily="34" charset="-122"/>
                <a:cs typeface="Noto Sans SC" panose="020B0200000000000000" charset="-122"/>
              </a:rPr>
              <a:t>01</a:t>
            </a:r>
            <a:endParaRPr lang="en-US" sz="2700">
              <a:solidFill>
                <a:schemeClr val="accent1">
                  <a:alpha val="100000"/>
                </a:schemeClr>
              </a:solidFill>
              <a:latin typeface="Verdana" panose="020B0604030504040204" charset="0"/>
              <a:ea typeface="微软雅黑" panose="020B0503020204020204" pitchFamily="34" charset="-122"/>
              <a:cs typeface="Noto Sans SC" panose="020B0200000000000000" charset="-122"/>
            </a:endParaRPr>
          </a:p>
        </p:txBody>
      </p:sp>
      <p:sp>
        <p:nvSpPr>
          <p:cNvPr id="7" name="TextBox 7"/>
          <p:cNvSpPr txBox="1"/>
          <p:nvPr/>
        </p:nvSpPr>
        <p:spPr>
          <a:xfrm>
            <a:off x="6581775" y="1795902"/>
            <a:ext cx="4210541" cy="322580"/>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Verdana" panose="020B0604030504040204" charset="0"/>
                <a:ea typeface="微软雅黑" panose="020B0503020204020204" pitchFamily="34" charset="-122"/>
                <a:cs typeface="Noto Sans SC" panose="020B0200000000000000" charset="-122"/>
              </a:rPr>
              <a:t>药品基本信息</a:t>
            </a:r>
            <a:endParaRPr lang="en-US" sz="2100">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8" name="TextBox 8"/>
          <p:cNvSpPr txBox="1"/>
          <p:nvPr/>
        </p:nvSpPr>
        <p:spPr>
          <a:xfrm>
            <a:off x="5886450" y="2551781"/>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581775" y="2617037"/>
            <a:ext cx="4210541" cy="322580"/>
          </a:xfrm>
          <a:prstGeom prst="rect">
            <a:avLst/>
          </a:prstGeom>
        </p:spPr>
        <p:txBody>
          <a:bodyPr vert="horz" wrap="square" lIns="0" tIns="0" rIns="0" bIns="0" rtlCol="0" anchor="t" anchorCtr="0">
            <a:spAutoFit/>
          </a:bodyPr>
          <a:lstStyle/>
          <a:p>
            <a:pPr>
              <a:lnSpc>
                <a:spcPct val="100000"/>
              </a:lnSpc>
              <a:spcBef>
                <a:spcPts val="375"/>
              </a:spcBef>
            </a:pPr>
            <a:r>
              <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rPr>
              <a:t>安全性</a:t>
            </a:r>
            <a:endPar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10" name="TextBox 10"/>
          <p:cNvSpPr txBox="1"/>
          <p:nvPr/>
        </p:nvSpPr>
        <p:spPr>
          <a:xfrm>
            <a:off x="5886450" y="3372915"/>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581775" y="3438172"/>
            <a:ext cx="4210541" cy="322580"/>
          </a:xfrm>
          <a:prstGeom prst="rect">
            <a:avLst/>
          </a:prstGeom>
        </p:spPr>
        <p:txBody>
          <a:bodyPr vert="horz" wrap="square" lIns="0" tIns="0" rIns="0" bIns="0" rtlCol="0" anchor="t" anchorCtr="0">
            <a:spAutoFit/>
          </a:bodyPr>
          <a:lstStyle/>
          <a:p>
            <a:pPr>
              <a:lnSpc>
                <a:spcPct val="100000"/>
              </a:lnSpc>
              <a:spcBef>
                <a:spcPts val="375"/>
              </a:spcBef>
            </a:pPr>
            <a:r>
              <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rPr>
              <a:t>有效性</a:t>
            </a:r>
            <a:endPar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12" name="TextBox 12"/>
          <p:cNvSpPr txBox="1"/>
          <p:nvPr/>
        </p:nvSpPr>
        <p:spPr>
          <a:xfrm>
            <a:off x="5895975" y="4194050"/>
            <a:ext cx="561975"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6581775" y="4259306"/>
            <a:ext cx="4210541" cy="322580"/>
          </a:xfrm>
          <a:prstGeom prst="rect">
            <a:avLst/>
          </a:prstGeom>
        </p:spPr>
        <p:txBody>
          <a:bodyPr vert="horz" wrap="square" lIns="0" tIns="0" rIns="0" bIns="0" rtlCol="0" anchor="t" anchorCtr="0">
            <a:spAutoFit/>
          </a:bodyPr>
          <a:lstStyle/>
          <a:p>
            <a:pPr>
              <a:lnSpc>
                <a:spcPct val="100000"/>
              </a:lnSpc>
              <a:spcBef>
                <a:spcPts val="375"/>
              </a:spcBef>
            </a:pPr>
            <a:r>
              <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rPr>
              <a:t>创新性</a:t>
            </a:r>
            <a:endPar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sp>
        <p:nvSpPr>
          <p:cNvPr id="14" name="TextBox 14"/>
          <p:cNvSpPr txBox="1"/>
          <p:nvPr/>
        </p:nvSpPr>
        <p:spPr>
          <a:xfrm>
            <a:off x="5886450" y="5013260"/>
            <a:ext cx="571500" cy="457200"/>
          </a:xfrm>
          <a:prstGeom prst="rect">
            <a:avLst/>
          </a:prstGeom>
        </p:spPr>
        <p:txBody>
          <a:bodyPr vert="horz" wrap="square" lIns="0" tIns="0" rIns="0" bIns="0" rtlCol="0" anchor="t" anchorCtr="0">
            <a:spAutoFit/>
          </a:bodyPr>
          <a:lstStyle/>
          <a:p>
            <a:pPr>
              <a:lnSpc>
                <a:spcPct val="100000"/>
              </a:lnSpc>
              <a:spcBef>
                <a:spcPts val="375"/>
              </a:spcBef>
            </a:pPr>
            <a:r>
              <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rPr>
              <a:t>05</a:t>
            </a:r>
            <a:endParaRPr lang="en-US" sz="27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6581775" y="5078516"/>
            <a:ext cx="4210541" cy="322580"/>
          </a:xfrm>
          <a:prstGeom prst="rect">
            <a:avLst/>
          </a:prstGeom>
        </p:spPr>
        <p:txBody>
          <a:bodyPr vert="horz" wrap="square" lIns="0" tIns="0" rIns="0" bIns="0" rtlCol="0" anchor="t" anchorCtr="0">
            <a:spAutoFit/>
          </a:bodyPr>
          <a:lstStyle/>
          <a:p>
            <a:pPr>
              <a:lnSpc>
                <a:spcPct val="100000"/>
              </a:lnSpc>
              <a:spcBef>
                <a:spcPts val="375"/>
              </a:spcBef>
            </a:pPr>
            <a:r>
              <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rPr>
              <a:t>公平性</a:t>
            </a:r>
            <a:endParaRPr lang="en-US" sz="2100" dirty="0" err="1">
              <a:solidFill>
                <a:srgbClr val="232323">
                  <a:alpha val="100000"/>
                </a:srgbClr>
              </a:solidFill>
              <a:latin typeface="Verdana" panose="020B0604030504040204" charset="0"/>
              <a:ea typeface="微软雅黑" panose="020B0503020204020204" pitchFamily="34"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58"/>
          <p:cNvGraphicFramePr>
            <a:graphicFrameLocks noGrp="1"/>
          </p:cNvGraphicFramePr>
          <p:nvPr>
            <p:custDataLst>
              <p:tags r:id="rId1"/>
            </p:custDataLst>
          </p:nvPr>
        </p:nvGraphicFramePr>
        <p:xfrm>
          <a:off x="663581" y="1783762"/>
          <a:ext cx="11206480" cy="4233139"/>
        </p:xfrm>
        <a:graphic>
          <a:graphicData uri="http://schemas.openxmlformats.org/drawingml/2006/table">
            <a:tbl>
              <a:tblPr/>
              <a:tblGrid>
                <a:gridCol w="2237833"/>
                <a:gridCol w="1862295"/>
                <a:gridCol w="2075247"/>
                <a:gridCol w="5031105"/>
              </a:tblGrid>
              <a:tr h="254016">
                <a:tc>
                  <a:txBody>
                    <a:bodyPr/>
                    <a:lstStyle/>
                    <a:p>
                      <a:pPr algn="l" rtl="0" eaLnBrk="0">
                        <a:lnSpc>
                          <a:spcPct val="113000"/>
                        </a:lnSpc>
                      </a:pPr>
                      <a:r>
                        <a:rPr 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sz="1300" b="1" kern="0" spc="0" dirty="0" err="1">
                          <a:solidFill>
                            <a:schemeClr val="tx1"/>
                          </a:solidFill>
                          <a:latin typeface="Verdana" panose="020B0604030504040204" charset="0"/>
                          <a:ea typeface="微软雅黑" panose="020B0503020204020204" pitchFamily="34" charset="-122"/>
                          <a:cs typeface="微软雅黑" panose="020B0503020204020204" pitchFamily="34" charset="-122"/>
                        </a:rPr>
                        <a:t>药品通用名称</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1600" algn="l" rtl="0" eaLnBrk="0">
                        <a:lnSpc>
                          <a:spcPct val="99000"/>
                        </a:lnSpc>
                        <a:spcBef>
                          <a:spcPts val="0"/>
                        </a:spcBef>
                      </a:pPr>
                      <a:r>
                        <a:rPr 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奥美沙坦酯口崩片</a:t>
                      </a:r>
                      <a:endParaRPr 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3980" algn="l" rtl="0" eaLnBrk="0">
                        <a:lnSpc>
                          <a:spcPct val="98000"/>
                        </a:lnSpc>
                      </a:pPr>
                      <a:r>
                        <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注册规格</a:t>
                      </a:r>
                      <a:endPar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9695" algn="l" rtl="0" eaLnBrk="0">
                        <a:lnSpc>
                          <a:spcPct val="88000"/>
                        </a:lnSpc>
                        <a:spcBef>
                          <a:spcPts val="0"/>
                        </a:spcBef>
                      </a:pPr>
                      <a:r>
                        <a:rPr 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20mg</a:t>
                      </a:r>
                      <a:endParaRPr lang="en-US"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r>
              <a:tr h="246386">
                <a:tc>
                  <a:txBody>
                    <a:bodyPr/>
                    <a:lstStyle/>
                    <a:p>
                      <a:pPr algn="l" rtl="0" eaLnBrk="0">
                        <a:lnSpc>
                          <a:spcPct val="103000"/>
                        </a:lnSpc>
                      </a:pPr>
                      <a:r>
                        <a:rPr 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sz="1300" b="1" kern="0" spc="-10" dirty="0" err="1">
                          <a:solidFill>
                            <a:schemeClr val="tx1"/>
                          </a:solidFill>
                          <a:latin typeface="Verdana" panose="020B0604030504040204" charset="0"/>
                          <a:ea typeface="微软雅黑" panose="020B0503020204020204" pitchFamily="34" charset="-122"/>
                          <a:cs typeface="微软雅黑" panose="020B0503020204020204" pitchFamily="34" charset="-122"/>
                        </a:rPr>
                        <a:t>药品类别</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1600" algn="l" defTabSz="914400" rtl="0" eaLnBrk="0" latinLnBrk="0" hangingPunct="1">
                        <a:lnSpc>
                          <a:spcPct val="99000"/>
                        </a:lnSpc>
                        <a:spcBef>
                          <a:spcPts val="0"/>
                        </a:spcBef>
                      </a:pPr>
                      <a:r>
                        <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西药</a:t>
                      </a:r>
                      <a:endPar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4615" algn="l" rtl="0" eaLnBrk="0">
                        <a:lnSpc>
                          <a:spcPct val="98000"/>
                        </a:lnSpc>
                        <a:spcBef>
                          <a:spcPts val="5"/>
                        </a:spcBef>
                      </a:pPr>
                      <a:r>
                        <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是否为独家</a:t>
                      </a:r>
                      <a:endPar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7790" algn="l" rtl="0" eaLnBrk="0">
                        <a:lnSpc>
                          <a:spcPct val="99000"/>
                        </a:lnSpc>
                        <a:spcBef>
                          <a:spcPts val="0"/>
                        </a:spcBef>
                      </a:pPr>
                      <a:r>
                        <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否</a:t>
                      </a:r>
                      <a:endPar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r>
              <a:tr h="246386">
                <a:tc>
                  <a:txBody>
                    <a:bodyPr/>
                    <a:lstStyle/>
                    <a:p>
                      <a:pPr algn="l" rtl="0" eaLnBrk="0">
                        <a:lnSpc>
                          <a:spcPct val="100000"/>
                        </a:lnSpc>
                      </a:pPr>
                      <a:r>
                        <a:rPr 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sz="1300" b="1" kern="0" spc="0" dirty="0" err="1">
                          <a:solidFill>
                            <a:schemeClr val="tx1"/>
                          </a:solidFill>
                          <a:latin typeface="Verdana" panose="020B0604030504040204" charset="0"/>
                          <a:ea typeface="微软雅黑" panose="020B0503020204020204" pitchFamily="34" charset="-122"/>
                          <a:cs typeface="微软雅黑" panose="020B0503020204020204" pitchFamily="34" charset="-122"/>
                        </a:rPr>
                        <a:t>药品注册分类</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1600" algn="l" defTabSz="914400" rtl="0" eaLnBrk="0" latinLnBrk="0" hangingPunct="1">
                        <a:lnSpc>
                          <a:spcPct val="99000"/>
                        </a:lnSpc>
                        <a:spcBef>
                          <a:spcPts val="0"/>
                        </a:spcBef>
                      </a:pPr>
                      <a:r>
                        <a:rPr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化学药品3类</a:t>
                      </a:r>
                      <a:endParaRPr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4615" algn="l" rtl="0" eaLnBrk="0">
                        <a:lnSpc>
                          <a:spcPct val="98000"/>
                        </a:lnSpc>
                        <a:spcBef>
                          <a:spcPts val="5"/>
                        </a:spcBef>
                      </a:pPr>
                      <a:r>
                        <a:rPr lang="zh-CN" altLang="en-US" sz="1300" b="1" kern="0" spc="-20" dirty="0">
                          <a:solidFill>
                            <a:schemeClr val="tx1"/>
                          </a:solidFill>
                          <a:latin typeface="Verdana" panose="020B0604030504040204" charset="0"/>
                          <a:ea typeface="微软雅黑" panose="020B0503020204020204" pitchFamily="34" charset="-122"/>
                          <a:cs typeface="微软雅黑" panose="020B0503020204020204" pitchFamily="34" charset="-122"/>
                        </a:rPr>
                        <a:t>是否为</a:t>
                      </a:r>
                      <a:r>
                        <a:rPr lang="en-US" sz="1300" b="1" kern="0" spc="-20" dirty="0">
                          <a:solidFill>
                            <a:schemeClr val="tx1"/>
                          </a:solidFill>
                          <a:latin typeface="Verdana" panose="020B0604030504040204" charset="0"/>
                          <a:ea typeface="微软雅黑" panose="020B0503020204020204" pitchFamily="34" charset="-122"/>
                          <a:cs typeface="微软雅黑" panose="020B0503020204020204" pitchFamily="34" charset="-122"/>
                        </a:rPr>
                        <a:t>OTC</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7790" algn="l" rtl="0" eaLnBrk="0">
                        <a:lnSpc>
                          <a:spcPct val="99000"/>
                        </a:lnSpc>
                        <a:spcBef>
                          <a:spcPts val="0"/>
                        </a:spcBef>
                      </a:pPr>
                      <a:r>
                        <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否</a:t>
                      </a:r>
                      <a:endParaRPr sz="1300" kern="0" spc="-10" dirty="0" err="1">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r>
              <a:tr h="520434">
                <a:tc>
                  <a:txBody>
                    <a:bodyPr/>
                    <a:lstStyle/>
                    <a:p>
                      <a:pPr algn="l" rtl="0" eaLnBrk="0">
                        <a:lnSpc>
                          <a:spcPct val="110000"/>
                        </a:lnSpc>
                      </a:pPr>
                      <a:r>
                        <a:rPr 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sz="1300" b="1" kern="0" spc="-10" dirty="0" err="1">
                          <a:solidFill>
                            <a:schemeClr val="tx1"/>
                          </a:solidFill>
                          <a:latin typeface="Verdana" panose="020B0604030504040204" charset="0"/>
                          <a:ea typeface="微软雅黑" panose="020B0503020204020204" pitchFamily="34" charset="-122"/>
                          <a:cs typeface="微软雅黑" panose="020B0503020204020204" pitchFamily="34" charset="-122"/>
                        </a:rPr>
                        <a:t>中国大陆首次上市时间</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1600" algn="l" defTabSz="914400" rtl="0" eaLnBrk="0" latinLnBrk="0" hangingPunct="1">
                        <a:lnSpc>
                          <a:spcPct val="99000"/>
                        </a:lnSpc>
                        <a:spcBef>
                          <a:spcPts val="0"/>
                        </a:spcBef>
                      </a:pPr>
                      <a:r>
                        <a:rPr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202</a:t>
                      </a:r>
                      <a:r>
                        <a:rPr 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4</a:t>
                      </a:r>
                      <a:r>
                        <a:rPr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-0</a:t>
                      </a:r>
                      <a:r>
                        <a:rPr 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6</a:t>
                      </a:r>
                      <a:endParaRPr 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algn="l" rtl="0" eaLnBrk="0">
                        <a:lnSpc>
                          <a:spcPct val="110000"/>
                        </a:lnSpc>
                      </a:pPr>
                      <a:r>
                        <a:rPr lang="zh-CN" altLang="en-US" sz="1300" b="1" kern="0" spc="-10" dirty="0">
                          <a:solidFill>
                            <a:srgbClr val="0054A7">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中国大陆目前已上市厂家</a:t>
                      </a:r>
                      <a:endPar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algn="l" rtl="0" eaLnBrk="0">
                        <a:lnSpc>
                          <a:spcPct val="102000"/>
                        </a:lnSpc>
                      </a:pPr>
                      <a:r>
                        <a:rPr lang="en-US" sz="1300" kern="0" spc="-10" dirty="0">
                          <a:solidFill>
                            <a:srgbClr val="C00000"/>
                          </a:solidFill>
                          <a:latin typeface="Verdana" panose="020B0604030504040204" charset="0"/>
                          <a:ea typeface="微软雅黑" panose="020B0503020204020204" pitchFamily="34" charset="-122"/>
                          <a:cs typeface="微软雅黑 Light" panose="020B0502040204020203" charset="-122"/>
                        </a:rPr>
                        <a:t>  </a:t>
                      </a:r>
                      <a:r>
                        <a:rPr sz="1300" b="1" kern="0" spc="-10" dirty="0" err="1">
                          <a:solidFill>
                            <a:srgbClr val="C00000"/>
                          </a:solidFill>
                          <a:latin typeface="Verdana" panose="020B0604030504040204" charset="0"/>
                          <a:ea typeface="微软雅黑" panose="020B0503020204020204" pitchFamily="34" charset="-122"/>
                          <a:cs typeface="微软雅黑 Light" panose="020B0502040204020203" charset="-122"/>
                        </a:rPr>
                        <a:t>江西施美药业股份有限公司</a:t>
                      </a:r>
                      <a:r>
                        <a:rPr lang="zh-CN" altLang="en-US" sz="1300" b="1" kern="0" spc="-10" dirty="0">
                          <a:solidFill>
                            <a:srgbClr val="C00000"/>
                          </a:solidFill>
                          <a:latin typeface="Verdana" panose="020B0604030504040204" charset="0"/>
                          <a:ea typeface="微软雅黑" panose="020B0503020204020204" pitchFamily="34" charset="-122"/>
                          <a:cs typeface="微软雅黑 Light" panose="020B0502040204020203" charset="-122"/>
                          <a:sym typeface="+mn-ea"/>
                        </a:rPr>
                        <a:t>（</a:t>
                      </a:r>
                      <a:r>
                        <a:rPr lang="en-US" sz="1300" b="1" kern="0" spc="-10" dirty="0">
                          <a:solidFill>
                            <a:srgbClr val="C00000"/>
                          </a:solidFill>
                          <a:latin typeface="Verdana" panose="020B0604030504040204" charset="0"/>
                          <a:ea typeface="微软雅黑" panose="020B0503020204020204" pitchFamily="34" charset="-122"/>
                          <a:cs typeface="微软雅黑 Light" panose="020B0502040204020203" charset="-122"/>
                          <a:sym typeface="+mn-ea"/>
                        </a:rPr>
                        <a:t>2026-01-27</a:t>
                      </a:r>
                      <a:r>
                        <a:rPr lang="zh-CN" altLang="en-US" sz="1300" b="1" kern="0" spc="-10" dirty="0">
                          <a:solidFill>
                            <a:srgbClr val="C00000"/>
                          </a:solidFill>
                          <a:latin typeface="Verdana" panose="020B0604030504040204" charset="0"/>
                          <a:ea typeface="微软雅黑" panose="020B0503020204020204" pitchFamily="34" charset="-122"/>
                          <a:cs typeface="微软雅黑 Light" panose="020B0502040204020203" charset="-122"/>
                          <a:sym typeface="+mn-ea"/>
                        </a:rPr>
                        <a:t>批准）</a:t>
                      </a:r>
                      <a:r>
                        <a:rPr lang="zh-CN" altLang="en-US" sz="1300" b="0" kern="0" spc="-10" dirty="0">
                          <a:solidFill>
                            <a:schemeClr val="tx1"/>
                          </a:solidFill>
                          <a:latin typeface="Verdana" panose="020B0604030504040204" charset="0"/>
                          <a:ea typeface="微软雅黑" panose="020B0503020204020204" pitchFamily="34" charset="-122"/>
                          <a:cs typeface="微软雅黑 Light" panose="020B0502040204020203" charset="-122"/>
                        </a:rPr>
                        <a:t>；</a:t>
                      </a:r>
                      <a:endParaRPr lang="zh-CN" altLang="en-US" sz="1300" b="0" kern="0" spc="-10" dirty="0">
                        <a:solidFill>
                          <a:schemeClr val="tx1"/>
                        </a:solidFill>
                        <a:latin typeface="Verdana" panose="020B0604030504040204" charset="0"/>
                        <a:ea typeface="微软雅黑" panose="020B0503020204020204" pitchFamily="34" charset="-122"/>
                        <a:cs typeface="微软雅黑 Light" panose="020B0502040204020203" charset="-122"/>
                      </a:endParaRPr>
                    </a:p>
                    <a:p>
                      <a:pPr marL="97790" indent="-2540" algn="l" rtl="0" eaLnBrk="0">
                        <a:lnSpc>
                          <a:spcPct val="120000"/>
                        </a:lnSpc>
                        <a:spcBef>
                          <a:spcPts val="340"/>
                        </a:spcBef>
                      </a:pP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北京福元医药股份有限公司（</a:t>
                      </a:r>
                      <a:r>
                        <a:rPr lang="en-US" alt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2026-04-29</a:t>
                      </a: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批准 </a:t>
                      </a:r>
                      <a:r>
                        <a:rPr lang="zh-CN" altLang="en-US" sz="1300" kern="0" spc="-1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a:t>
                      </a:r>
                      <a:r>
                        <a:rPr lang="zh-CN" altLang="en-US" sz="1300" b="1" kern="0" spc="-10">
                          <a:solidFill>
                            <a:srgbClr val="CC6600"/>
                          </a:solidFill>
                          <a:latin typeface="Verdana" panose="020B0604030504040204" charset="0"/>
                          <a:ea typeface="微软雅黑" panose="020B0503020204020204" pitchFamily="34" charset="-122"/>
                          <a:cs typeface="微软雅黑 Light" panose="020B0502040204020203" charset="-122"/>
                        </a:rPr>
                        <a:t> </a:t>
                      </a: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等厂家   </a:t>
                      </a:r>
                      <a:r>
                        <a:rPr lang="zh-CN" altLang="en-US" sz="1300" b="1" kern="0" spc="-10" smtClean="0">
                          <a:solidFill>
                            <a:srgbClr val="CC6600"/>
                          </a:solidFill>
                          <a:latin typeface="Verdana" panose="020B0604030504040204" charset="0"/>
                          <a:ea typeface="微软雅黑" panose="020B0503020204020204" pitchFamily="34" charset="-122"/>
                          <a:cs typeface="微软雅黑 Light" panose="020B0502040204020203" charset="-122"/>
                        </a:rPr>
                        <a:t>   </a:t>
                      </a:r>
                      <a:endParaRPr lang="zh-CN" altLang="en-US" sz="1300" b="1" kern="0" spc="-10" dirty="0">
                        <a:solidFill>
                          <a:srgbClr val="CC6600"/>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r>
              <a:tr h="246931">
                <a:tc>
                  <a:txBody>
                    <a:bodyPr/>
                    <a:lstStyle/>
                    <a:p>
                      <a:pPr algn="l" rtl="0" eaLnBrk="0">
                        <a:lnSpc>
                          <a:spcPct val="102000"/>
                        </a:lnSpc>
                      </a:pPr>
                      <a:r>
                        <a:rPr 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sz="1300" b="1" kern="0" spc="0" dirty="0" err="1">
                          <a:solidFill>
                            <a:schemeClr val="tx1"/>
                          </a:solidFill>
                          <a:latin typeface="Verdana" panose="020B0604030504040204" charset="0"/>
                          <a:ea typeface="微软雅黑" panose="020B0503020204020204" pitchFamily="34" charset="-122"/>
                          <a:cs typeface="微软雅黑" panose="020B0503020204020204" pitchFamily="34" charset="-122"/>
                        </a:rPr>
                        <a:t>全球首次上市地区</a:t>
                      </a:r>
                      <a:endParaRPr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1600" algn="l" defTabSz="914400" rtl="0" eaLnBrk="0" latinLnBrk="0" hangingPunct="1">
                        <a:lnSpc>
                          <a:spcPct val="99000"/>
                        </a:lnSpc>
                        <a:spcBef>
                          <a:spcPts val="0"/>
                        </a:spcBef>
                      </a:pP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日本</a:t>
                      </a:r>
                      <a:endPar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3980" algn="l" rtl="0" eaLnBrk="0">
                        <a:lnSpc>
                          <a:spcPct val="98000"/>
                        </a:lnSpc>
                        <a:spcBef>
                          <a:spcPts val="0"/>
                        </a:spcBef>
                      </a:pPr>
                      <a:r>
                        <a:rPr lang="zh-CN" alt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全球首次上市时间</a:t>
                      </a:r>
                      <a:endParaRPr lang="zh-CN" alt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00965" algn="l" rtl="0" eaLnBrk="0">
                        <a:lnSpc>
                          <a:spcPct val="85000"/>
                        </a:lnSpc>
                        <a:spcBef>
                          <a:spcPts val="0"/>
                        </a:spcBef>
                      </a:pP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2015年12月</a:t>
                      </a:r>
                      <a:endPar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r>
              <a:tr h="246931">
                <a:tc>
                  <a:txBody>
                    <a:bodyPr/>
                    <a:lstStyle/>
                    <a:p>
                      <a:pPr marL="0" marR="0" lvl="0" indent="0" algn="l" defTabSz="914400" rtl="0" eaLnBrk="0" fontAlgn="auto" latinLnBrk="0" hangingPunct="1">
                        <a:lnSpc>
                          <a:spcPct val="102000"/>
                        </a:lnSpc>
                        <a:spcBef>
                          <a:spcPts val="0"/>
                        </a:spcBef>
                        <a:spcAft>
                          <a:spcPts val="0"/>
                        </a:spcAft>
                        <a:buClrTx/>
                        <a:buSzTx/>
                        <a:buFontTx/>
                        <a:buNone/>
                        <a:defRPr/>
                      </a:pPr>
                      <a:r>
                        <a:rPr lang="en-US" altLang="zh-CN"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  </a:t>
                      </a:r>
                      <a:r>
                        <a:rPr lang="zh-CN" alt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上市许可持有人</a:t>
                      </a:r>
                      <a:r>
                        <a:rPr lang="en-US" altLang="zh-CN"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a:t>
                      </a:r>
                      <a:r>
                        <a:rPr lang="zh-CN" altLang="en-US" sz="13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批准文</a:t>
                      </a:r>
                      <a:r>
                        <a:rPr lang="zh-CN" altLang="en-US" sz="13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号</a:t>
                      </a:r>
                      <a:endParaRPr lang="zh-CN" altLang="en-US" sz="130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101600" marR="0" lvl="0" indent="0" algn="l" defTabSz="914400" rtl="0" eaLnBrk="0" fontAlgn="auto" latinLnBrk="0" hangingPunct="1">
                        <a:lnSpc>
                          <a:spcPct val="99000"/>
                        </a:lnSpc>
                        <a:spcBef>
                          <a:spcPts val="0"/>
                        </a:spcBef>
                        <a:spcAft>
                          <a:spcPts val="0"/>
                        </a:spcAft>
                        <a:buClrTx/>
                        <a:buSzTx/>
                        <a:buFontTx/>
                        <a:buNone/>
                        <a:defRPr/>
                      </a:pP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江西施美药业股份有限公司</a:t>
                      </a:r>
                      <a:r>
                        <a:rPr lang="en-US" alt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a:t>
                      </a:r>
                      <a:r>
                        <a:rPr lang="zh-CN" altLang="en-US"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国药准字</a:t>
                      </a:r>
                      <a:r>
                        <a:rPr lang="en-US" alt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H20263195</a:t>
                      </a:r>
                      <a:endParaRPr lang="en-US" altLang="zh-CN" sz="13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T w="6350" cap="flat" cmpd="sng" algn="ctr">
                      <a:solidFill>
                        <a:srgbClr val="0054A7"/>
                      </a:solidFill>
                      <a:prstDash val="dot"/>
                      <a:round/>
                      <a:headEnd type="none" w="med" len="med"/>
                      <a:tailEnd type="none" w="med" len="med"/>
                    </a:lnT>
                  </a:tcPr>
                </a:tc>
                <a:tc hMerge="1">
                  <a:tcPr marL="0" marR="0" marT="0" marB="0">
                    <a:lnL w="6350" cap="flat" cmpd="sng" algn="ctr">
                      <a:solidFill>
                        <a:srgbClr val="0054A7"/>
                      </a:solidFill>
                      <a:prstDash val="dot"/>
                      <a:round/>
                      <a:headEnd type="none" w="med" len="med"/>
                      <a:tailEnd type="none" w="med" len="med"/>
                    </a:lnL>
                    <a:lnR w="19050" cap="flat" cmpd="sng" algn="ctr">
                      <a:solidFill>
                        <a:srgbClr val="0054A7"/>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r>
              <a:tr h="907415">
                <a:tc>
                  <a:txBody>
                    <a:bodyPr/>
                    <a:lstStyle/>
                    <a:p>
                      <a:pPr algn="l" rtl="0" eaLnBrk="0">
                        <a:lnSpc>
                          <a:spcPct val="102000"/>
                        </a:lnSpc>
                      </a:pPr>
                      <a:r>
                        <a:rPr lang="en-US" sz="1400" dirty="0">
                          <a:latin typeface="Verdana" panose="020B0604030504040204" charset="0"/>
                          <a:ea typeface="微软雅黑" panose="020B0503020204020204" pitchFamily="34" charset="-122"/>
                          <a:cs typeface="微软雅黑" panose="020B0503020204020204" pitchFamily="34" charset="-122"/>
                        </a:rPr>
                        <a:t>  </a:t>
                      </a:r>
                      <a:r>
                        <a:rPr lang="en-US" sz="1400" b="1" kern="0" spc="0" dirty="0" err="1">
                          <a:solidFill>
                            <a:schemeClr val="tx1"/>
                          </a:solidFill>
                          <a:latin typeface="Verdana" panose="020B0604030504040204" charset="0"/>
                          <a:ea typeface="微软雅黑" panose="020B0503020204020204" pitchFamily="34" charset="-122"/>
                          <a:cs typeface="微软雅黑" panose="020B0503020204020204" pitchFamily="34" charset="-122"/>
                        </a:rPr>
                        <a:t>参照药品建议</a:t>
                      </a:r>
                      <a:endParaRPr sz="1400" b="1" kern="0" spc="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120650" marR="0" lvl="0" indent="0" algn="l" defTabSz="914400" rtl="0" eaLnBrk="0" fontAlgn="auto" latinLnBrk="0" hangingPunct="1">
                        <a:lnSpc>
                          <a:spcPct val="99000"/>
                        </a:lnSpc>
                        <a:spcBef>
                          <a:spcPts val="0"/>
                        </a:spcBef>
                        <a:spcAft>
                          <a:spcPts val="0"/>
                        </a:spcAft>
                        <a:buClrTx/>
                        <a:buSzTx/>
                        <a:buFontTx/>
                        <a:buNone/>
                        <a:defRPr/>
                      </a:pPr>
                      <a:r>
                        <a:rPr lang="zh-CN" altLang="en-US" sz="1200" kern="0" spc="-10" dirty="0">
                          <a:solidFill>
                            <a:srgbClr val="404040">
                              <a:alpha val="100000"/>
                            </a:srgbClr>
                          </a:solidFill>
                          <a:latin typeface="Verdana" panose="020B0604030504040204" charset="0"/>
                          <a:ea typeface="微软雅黑" panose="020B0503020204020204" pitchFamily="34" charset="-122"/>
                          <a:cs typeface="+mn-cs"/>
                        </a:rPr>
                        <a:t>奥美沙坦酯片</a:t>
                      </a:r>
                      <a:endParaRPr lang="zh-CN" altLang="en-US" sz="1200" kern="0" spc="-10" dirty="0">
                        <a:solidFill>
                          <a:srgbClr val="404040">
                            <a:alpha val="100000"/>
                          </a:srgbClr>
                        </a:solidFill>
                        <a:latin typeface="Verdana" panose="020B0604030504040204" charset="0"/>
                        <a:ea typeface="微软雅黑" panose="020B0503020204020204" pitchFamily="34" charset="-122"/>
                        <a:cs typeface="+mn-cs"/>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c>
                  <a:txBody>
                    <a:bodyPr/>
                    <a:lstStyle/>
                    <a:p>
                      <a:pPr marL="93980" algn="l" defTabSz="914400" rtl="0" eaLnBrk="0" latinLnBrk="0" hangingPunct="1">
                        <a:lnSpc>
                          <a:spcPct val="98000"/>
                        </a:lnSpc>
                        <a:spcBef>
                          <a:spcPts val="0"/>
                        </a:spcBef>
                      </a:pPr>
                      <a:r>
                        <a:rPr lang="zh-CN" altLang="en-US" sz="1400" b="1" kern="0" spc="0" dirty="0">
                          <a:solidFill>
                            <a:schemeClr val="tx1"/>
                          </a:solidFill>
                          <a:latin typeface="Verdana" panose="020B0604030504040204" charset="0"/>
                          <a:ea typeface="微软雅黑" panose="020B0503020204020204" pitchFamily="34" charset="-122"/>
                          <a:cs typeface="微软雅黑" panose="020B0503020204020204" pitchFamily="34" charset="-122"/>
                        </a:rPr>
                        <a:t>选择参照药品的理由</a:t>
                      </a:r>
                      <a:endParaRPr lang="zh-CN" altLang="en-US" sz="1400" b="1" kern="0" spc="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6350" cap="flat" cmpd="sng" algn="ctr">
                      <a:solidFill>
                        <a:srgbClr val="0054A7"/>
                      </a:solidFill>
                      <a:prstDash val="dot"/>
                      <a:round/>
                      <a:headEnd type="none" w="med" len="med"/>
                      <a:tailEnd type="none" w="med" len="med"/>
                    </a:lnL>
                    <a:lnR w="6350" cap="flat" cmpd="sng" algn="ctr">
                      <a:solidFill>
                        <a:srgbClr val="0054A7"/>
                      </a:solidFill>
                      <a:prstDash val="dot"/>
                      <a:round/>
                      <a:headEnd type="none" w="med" len="med"/>
                      <a:tailEnd type="none" w="med" len="med"/>
                    </a:lnR>
                    <a:lnB w="6350" cap="flat" cmpd="sng" algn="ctr">
                      <a:solidFill>
                        <a:srgbClr val="0054A7"/>
                      </a:solidFill>
                      <a:prstDash val="dot"/>
                      <a:round/>
                      <a:headEnd type="none" w="med" len="med"/>
                      <a:tailEnd type="none" w="med" len="med"/>
                    </a:lnB>
                    <a:noFill/>
                  </a:tcPr>
                </a:tc>
                <a:tc>
                  <a:txBody>
                    <a:bodyPr/>
                    <a:lstStyle/>
                    <a:p>
                      <a:pPr>
                        <a:spcBef>
                          <a:spcPts val="200"/>
                        </a:spcBef>
                        <a:spcAft>
                          <a:spcPts val="200"/>
                        </a:spcAft>
                      </a:pPr>
                      <a:r>
                        <a:rPr lang="en-US" altLang="zh-CN" sz="1200" kern="0" spc="-10" dirty="0">
                          <a:solidFill>
                            <a:srgbClr val="404040">
                              <a:alpha val="100000"/>
                            </a:srgbClr>
                          </a:solidFill>
                          <a:latin typeface="Verdana" panose="020B0604030504040204" charset="0"/>
                          <a:ea typeface="微软雅黑" panose="020B0503020204020204" pitchFamily="34" charset="-122"/>
                          <a:cs typeface="+mn-cs"/>
                        </a:rPr>
                        <a:t>①</a:t>
                      </a:r>
                      <a:r>
                        <a:rPr lang="zh-CN" altLang="en-US" sz="1200" kern="0" spc="-10" dirty="0">
                          <a:solidFill>
                            <a:srgbClr val="404040">
                              <a:alpha val="100000"/>
                            </a:srgbClr>
                          </a:solidFill>
                          <a:latin typeface="Verdana" panose="020B0604030504040204" charset="0"/>
                          <a:ea typeface="微软雅黑" panose="020B0503020204020204" pitchFamily="34" charset="-122"/>
                          <a:cs typeface="+mn-cs"/>
                        </a:rPr>
                        <a:t>本品原研奥美沙坦酯口崩片（商标名Olmetec®，未在中国上市）通过与奥美沙坦酯片进行BE试验取得上市批准。</a:t>
                      </a:r>
                      <a:endParaRPr lang="zh-CN" altLang="en-US" sz="1200" kern="0" spc="-10" dirty="0">
                        <a:solidFill>
                          <a:srgbClr val="404040">
                            <a:alpha val="100000"/>
                          </a:srgbClr>
                        </a:solidFill>
                        <a:latin typeface="Verdana" panose="020B0604030504040204" charset="0"/>
                        <a:ea typeface="微软雅黑" panose="020B0503020204020204" pitchFamily="34" charset="-122"/>
                        <a:cs typeface="+mn-cs"/>
                      </a:endParaRPr>
                    </a:p>
                    <a:p>
                      <a:pPr>
                        <a:spcBef>
                          <a:spcPts val="200"/>
                        </a:spcBef>
                        <a:spcAft>
                          <a:spcPts val="200"/>
                        </a:spcAft>
                      </a:pPr>
                      <a:r>
                        <a:rPr lang="en-US" altLang="zh-CN" sz="1200" kern="0" spc="-10" dirty="0">
                          <a:solidFill>
                            <a:srgbClr val="404040">
                              <a:alpha val="100000"/>
                            </a:srgbClr>
                          </a:solidFill>
                          <a:latin typeface="Verdana" panose="020B0604030504040204" charset="0"/>
                          <a:ea typeface="微软雅黑" panose="020B0503020204020204" pitchFamily="34" charset="-122"/>
                          <a:cs typeface="+mn-cs"/>
                        </a:rPr>
                        <a:t>②</a:t>
                      </a:r>
                      <a:r>
                        <a:rPr lang="zh-CN" altLang="en-US" sz="1200" kern="0" spc="-10" dirty="0">
                          <a:solidFill>
                            <a:srgbClr val="404040">
                              <a:alpha val="100000"/>
                            </a:srgbClr>
                          </a:solidFill>
                          <a:latin typeface="Verdana" panose="020B0604030504040204" charset="0"/>
                          <a:ea typeface="微软雅黑" panose="020B0503020204020204" pitchFamily="34" charset="-122"/>
                          <a:cs typeface="+mn-cs"/>
                        </a:rPr>
                        <a:t>与奥美沙坦酯口崩片有效成份一致，适应症</a:t>
                      </a:r>
                      <a:r>
                        <a:rPr lang="zh-CN" altLang="en-US" sz="1200" kern="0" spc="-10">
                          <a:solidFill>
                            <a:srgbClr val="404040">
                              <a:alpha val="100000"/>
                            </a:srgbClr>
                          </a:solidFill>
                          <a:latin typeface="Verdana" panose="020B0604030504040204" charset="0"/>
                          <a:ea typeface="微软雅黑" panose="020B0503020204020204" pitchFamily="34" charset="-122"/>
                          <a:cs typeface="+mn-cs"/>
                        </a:rPr>
                        <a:t>一</a:t>
                      </a:r>
                      <a:r>
                        <a:rPr lang="zh-CN" altLang="en-US" sz="1200" kern="0" spc="-10" smtClean="0">
                          <a:solidFill>
                            <a:srgbClr val="404040">
                              <a:alpha val="100000"/>
                            </a:srgbClr>
                          </a:solidFill>
                          <a:latin typeface="Verdana" panose="020B0604030504040204" charset="0"/>
                          <a:ea typeface="微软雅黑" panose="020B0503020204020204" pitchFamily="34" charset="-122"/>
                          <a:cs typeface="+mn-cs"/>
                        </a:rPr>
                        <a:t>致。</a:t>
                      </a:r>
                      <a:endParaRPr lang="zh-CN" altLang="en-US" sz="1200" kern="0" spc="-10" dirty="0">
                        <a:solidFill>
                          <a:srgbClr val="404040">
                            <a:alpha val="100000"/>
                          </a:srgbClr>
                        </a:solidFill>
                        <a:latin typeface="Verdana" panose="020B0604030504040204" charset="0"/>
                        <a:ea typeface="微软雅黑" panose="020B0503020204020204" pitchFamily="34" charset="-122"/>
                        <a:cs typeface="+mn-cs"/>
                      </a:endParaRPr>
                    </a:p>
                    <a:p>
                      <a:pPr>
                        <a:spcBef>
                          <a:spcPts val="200"/>
                        </a:spcBef>
                        <a:spcAft>
                          <a:spcPts val="200"/>
                        </a:spcAft>
                      </a:pPr>
                      <a:r>
                        <a:rPr lang="en-US" altLang="zh-CN" sz="1200" kern="0" spc="-10" dirty="0">
                          <a:solidFill>
                            <a:srgbClr val="404040">
                              <a:alpha val="100000"/>
                            </a:srgbClr>
                          </a:solidFill>
                          <a:latin typeface="Verdana" panose="020B0604030504040204" charset="0"/>
                          <a:ea typeface="微软雅黑" panose="020B0503020204020204" pitchFamily="34" charset="-122"/>
                          <a:cs typeface="+mn-cs"/>
                        </a:rPr>
                        <a:t>③</a:t>
                      </a:r>
                      <a:r>
                        <a:rPr lang="zh-CN" altLang="en-US" sz="1200" kern="0" spc="-10" dirty="0">
                          <a:solidFill>
                            <a:srgbClr val="404040">
                              <a:alpha val="100000"/>
                            </a:srgbClr>
                          </a:solidFill>
                          <a:latin typeface="Verdana" panose="020B0604030504040204" charset="0"/>
                          <a:ea typeface="微软雅黑" panose="020B0503020204020204" pitchFamily="34" charset="-122"/>
                          <a:cs typeface="+mn-cs"/>
                        </a:rPr>
                        <a:t>奥美沙坦酯片为医保目录乙类产品，国家集采</a:t>
                      </a:r>
                      <a:r>
                        <a:rPr lang="zh-CN" altLang="en-US" sz="1200" kern="0" spc="-10">
                          <a:solidFill>
                            <a:srgbClr val="404040">
                              <a:alpha val="100000"/>
                            </a:srgbClr>
                          </a:solidFill>
                          <a:latin typeface="Verdana" panose="020B0604030504040204" charset="0"/>
                          <a:ea typeface="微软雅黑" panose="020B0503020204020204" pitchFamily="34" charset="-122"/>
                          <a:cs typeface="+mn-cs"/>
                        </a:rPr>
                        <a:t>药</a:t>
                      </a:r>
                      <a:r>
                        <a:rPr lang="zh-CN" altLang="en-US" sz="1200" kern="0" spc="-10" smtClean="0">
                          <a:solidFill>
                            <a:srgbClr val="404040">
                              <a:alpha val="100000"/>
                            </a:srgbClr>
                          </a:solidFill>
                          <a:latin typeface="Verdana" panose="020B0604030504040204" charset="0"/>
                          <a:ea typeface="微软雅黑" panose="020B0503020204020204" pitchFamily="34" charset="-122"/>
                          <a:cs typeface="+mn-cs"/>
                        </a:rPr>
                        <a:t>品。</a:t>
                      </a:r>
                      <a:endParaRPr lang="en-US" altLang="zh-CN" sz="1200" kern="0" spc="-10" dirty="0">
                        <a:solidFill>
                          <a:srgbClr val="404040">
                            <a:alpha val="100000"/>
                          </a:srgbClr>
                        </a:solidFill>
                        <a:latin typeface="Verdana" panose="020B0604030504040204" charset="0"/>
                        <a:ea typeface="微软雅黑" panose="020B0503020204020204" pitchFamily="34" charset="-122"/>
                        <a:cs typeface="+mn-cs"/>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54A7"/>
                      </a:solidFill>
                      <a:prstDash val="dot"/>
                      <a:round/>
                      <a:headEnd type="none" w="med" len="med"/>
                      <a:tailEnd type="none" w="med" len="med"/>
                    </a:lnB>
                    <a:noFill/>
                  </a:tcPr>
                </a:tc>
              </a:tr>
              <a:tr h="613410">
                <a:tc>
                  <a:txBody>
                    <a:bodyPr/>
                    <a:lstStyle/>
                    <a:p>
                      <a:pPr marL="104775" algn="l" rtl="0" eaLnBrk="0">
                        <a:lnSpc>
                          <a:spcPct val="97000"/>
                        </a:lnSpc>
                        <a:spcBef>
                          <a:spcPts val="5"/>
                        </a:spcBef>
                      </a:pPr>
                      <a:r>
                        <a:rPr sz="1400" b="1" kern="0" spc="-10" dirty="0" err="1">
                          <a:solidFill>
                            <a:schemeClr val="tx1"/>
                          </a:solidFill>
                          <a:latin typeface="Verdana" panose="020B0604030504040204" charset="0"/>
                          <a:ea typeface="微软雅黑" panose="020B0503020204020204" pitchFamily="34" charset="-122"/>
                          <a:cs typeface="微软雅黑" panose="020B0503020204020204" pitchFamily="34" charset="-122"/>
                        </a:rPr>
                        <a:t>适应症</a:t>
                      </a:r>
                      <a:endParaRPr sz="1400" b="1" kern="0" spc="-10" dirty="0" err="1">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gridSpan="3">
                  <a:txBody>
                    <a:bodyPr/>
                    <a:lstStyle/>
                    <a:p>
                      <a:pPr marL="95250" indent="0" algn="l" rtl="0" eaLnBrk="0">
                        <a:lnSpc>
                          <a:spcPct val="99000"/>
                        </a:lnSpc>
                        <a:spcBef>
                          <a:spcPts val="5"/>
                        </a:spcBef>
                        <a:buClrTx/>
                        <a:buSzTx/>
                        <a:buFont typeface="+mj-lt"/>
                        <a:buNone/>
                      </a:pPr>
                      <a:r>
                        <a:rPr lang="zh-CN" altLang="en-US"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本品适用于</a:t>
                      </a:r>
                      <a:r>
                        <a:rPr sz="1300" b="1" kern="0" spc="-10" dirty="0" err="1">
                          <a:solidFill>
                            <a:srgbClr val="C00000"/>
                          </a:solidFill>
                          <a:latin typeface="Verdana" panose="020B0604030504040204" charset="0"/>
                          <a:ea typeface="微软雅黑" panose="020B0503020204020204" pitchFamily="34" charset="-122"/>
                          <a:cs typeface="微软雅黑 Light" panose="020B0502040204020203" charset="-122"/>
                        </a:rPr>
                        <a:t>高血压</a:t>
                      </a:r>
                      <a:r>
                        <a:rPr lang="zh-CN" altLang="en-US"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的治疗。</a:t>
                      </a:r>
                      <a:endParaRPr lang="zh-CN" altLang="en-US"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6350" cap="flat" cmpd="sng" algn="ctr">
                      <a:solidFill>
                        <a:srgbClr val="0054A7"/>
                      </a:solidFill>
                      <a:prstDash val="dot"/>
                      <a:round/>
                      <a:headEnd type="none" w="med" len="med"/>
                      <a:tailEnd type="none" w="med" len="med"/>
                    </a:lnB>
                    <a:noFill/>
                  </a:tcPr>
                </a:tc>
                <a:tc hMerge="1">
                  <a:tcPr>
                    <a:lnL w="12700" cap="flat" cmpd="sng" algn="ctr">
                      <a:solidFill>
                        <a:schemeClr val="tx1"/>
                      </a:solidFill>
                      <a:prstDash val="solid"/>
                      <a:round/>
                      <a:headEnd type="none" w="med" len="med"/>
                      <a:tailEnd type="none" w="med" len="med"/>
                    </a:lnL>
                    <a:lnT w="6350" cap="flat" cmpd="sng" algn="ctr">
                      <a:solidFill>
                        <a:srgbClr val="0054A7"/>
                      </a:solidFill>
                      <a:prstDash val="dot"/>
                      <a:round/>
                      <a:headEnd type="none" w="med" len="med"/>
                      <a:tailEnd type="none" w="med" len="med"/>
                    </a:lnT>
                  </a:tcPr>
                </a:tc>
                <a:tc hMerge="1">
                  <a:tcPr marL="0" marR="0" marT="0" marB="0">
                    <a:lnL w="6350" cap="flat" cmpd="sng" algn="ctr">
                      <a:solidFill>
                        <a:srgbClr val="0054A7"/>
                      </a:solidFill>
                      <a:prstDash val="dot"/>
                      <a:round/>
                      <a:headEnd type="none" w="med" len="med"/>
                      <a:tailEnd type="none" w="med" len="med"/>
                    </a:lnL>
                    <a:lnR w="19050" cap="flat" cmpd="sng" algn="ctr">
                      <a:solidFill>
                        <a:srgbClr val="0054A7"/>
                      </a:solidFill>
                      <a:prstDash val="solid"/>
                      <a:round/>
                      <a:headEnd type="none" w="med" len="med"/>
                      <a:tailEnd type="none" w="med" len="med"/>
                    </a:lnR>
                    <a:lnT w="6350" cap="flat" cmpd="sng" algn="ctr">
                      <a:solidFill>
                        <a:srgbClr val="0054A7"/>
                      </a:solidFill>
                      <a:prstDash val="dot"/>
                      <a:round/>
                      <a:headEnd type="none" w="med" len="med"/>
                      <a:tailEnd type="none" w="med" len="med"/>
                    </a:lnT>
                    <a:lnB w="28575" cap="flat" cmpd="sng" algn="ctr">
                      <a:solidFill>
                        <a:srgbClr val="4472C4"/>
                      </a:solidFill>
                      <a:prstDash val="solid"/>
                      <a:round/>
                      <a:headEnd type="none" w="med" len="med"/>
                      <a:tailEnd type="none" w="med" len="med"/>
                    </a:lnB>
                  </a:tcPr>
                </a:tc>
              </a:tr>
              <a:tr h="951230">
                <a:tc>
                  <a:txBody>
                    <a:bodyPr/>
                    <a:lstStyle/>
                    <a:p>
                      <a:pPr marL="104775" algn="l" rtl="0" eaLnBrk="0">
                        <a:lnSpc>
                          <a:spcPct val="97000"/>
                        </a:lnSpc>
                        <a:spcBef>
                          <a:spcPts val="5"/>
                        </a:spcBef>
                      </a:pPr>
                      <a:r>
                        <a:rPr lang="zh-CN" altLang="en-US" sz="1400" b="1"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用法用量</a:t>
                      </a:r>
                      <a:endParaRPr lang="zh-CN" altLang="en-US" sz="1400" b="1" kern="0" spc="-10" dirty="0">
                        <a:solidFill>
                          <a:schemeClr val="tx1"/>
                        </a:solidFill>
                        <a:latin typeface="Verdana" panose="020B0604030504040204" charset="0"/>
                        <a:ea typeface="微软雅黑" panose="020B0503020204020204" pitchFamily="34" charset="-122"/>
                        <a:cs typeface="微软雅黑"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54A7"/>
                      </a:solidFill>
                      <a:prstDash val="dot"/>
                      <a:round/>
                      <a:headEnd type="none" w="med" len="med"/>
                      <a:tailEnd type="none" w="med" len="med"/>
                    </a:lnR>
                    <a:lnT w="6350" cap="flat" cmpd="sng" algn="ctr">
                      <a:solidFill>
                        <a:srgbClr val="0054A7"/>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95250" indent="0" algn="l" rtl="0" eaLnBrk="0">
                        <a:lnSpc>
                          <a:spcPct val="99000"/>
                        </a:lnSpc>
                        <a:spcBef>
                          <a:spcPts val="5"/>
                        </a:spcBef>
                        <a:spcAft>
                          <a:spcPts val="300"/>
                        </a:spcAft>
                        <a:buClrTx/>
                        <a:buSzTx/>
                        <a:buFont typeface="Arial" panose="020B0604020202020204" pitchFamily="34" charset="0"/>
                        <a:buNone/>
                      </a:pPr>
                      <a:r>
                        <a:rPr lang="zh-CN" altLang="en-US"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剂量应个体化。在血容量正常的患者中，作为单一治疗的药物，</a:t>
                      </a:r>
                      <a:r>
                        <a:rPr sz="1300" b="1" kern="0" spc="-10" dirty="0" err="1">
                          <a:solidFill>
                            <a:srgbClr val="C00000"/>
                          </a:solidFill>
                          <a:latin typeface="Verdana" panose="020B0604030504040204" charset="0"/>
                          <a:ea typeface="微软雅黑" panose="020B0503020204020204" pitchFamily="34" charset="-122"/>
                          <a:cs typeface="微软雅黑 Light" panose="020B0502040204020203" charset="-122"/>
                        </a:rPr>
                        <a:t>通常推荐起始剂量为20mg ，每日一次</a:t>
                      </a:r>
                      <a:r>
                        <a:rPr lang="zh-CN" altLang="en-US"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。对经2周治疗后仍需进一步降低血压的患者，剂量可增至40</a:t>
                      </a:r>
                      <a:r>
                        <a:rPr lang="en-US" altLang="zh-CN"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rPr>
                        <a:t>mg。</a:t>
                      </a:r>
                      <a:endParaRPr lang="en-US" altLang="zh-CN" sz="1200" kern="0" spc="-10" dirty="0">
                        <a:solidFill>
                          <a:srgbClr val="404040">
                            <a:alpha val="100000"/>
                          </a:srgbClr>
                        </a:solidFill>
                        <a:latin typeface="Verdana" panose="020B0604030504040204" charset="0"/>
                        <a:ea typeface="微软雅黑" panose="020B0503020204020204" pitchFamily="34" charset="-122"/>
                        <a:cs typeface="微软雅黑 Light" panose="020B0502040204020203" charset="-122"/>
                      </a:endParaRPr>
                    </a:p>
                  </a:txBody>
                  <a:tcPr marL="0" marR="0" marT="0" marB="0" anchor="ctr">
                    <a:lnL w="6350" cap="flat" cmpd="sng" algn="ctr">
                      <a:solidFill>
                        <a:srgbClr val="0054A7"/>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54A7"/>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tcPr>
                </a:tc>
                <a:tc hMerge="1">
                  <a:tcPr/>
                </a:tc>
              </a:tr>
            </a:tbl>
          </a:graphicData>
        </a:graphic>
      </p:graphicFrame>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sz="2700" kern="0" spc="70" dirty="0">
                <a:latin typeface="Verdana" panose="020B0604030504040204" charset="0"/>
                <a:ea typeface="微软雅黑" panose="020B0503020204020204" pitchFamily="34" charset="-122"/>
                <a:cs typeface="微软雅黑 Light" panose="020B0502040204020203" charset="-122"/>
              </a:rPr>
              <a:t>药品基本信息</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01</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sz="2700" kern="0" spc="70" dirty="0">
                <a:latin typeface="Verdana" panose="020B0604030504040204" charset="0"/>
                <a:ea typeface="微软雅黑" panose="020B0503020204020204" pitchFamily="34" charset="-122"/>
                <a:cs typeface="微软雅黑 Light" panose="020B0502040204020203" charset="-122"/>
              </a:rPr>
              <a:t>药品基本信息</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01</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graphicFrame>
        <p:nvGraphicFramePr>
          <p:cNvPr id="4" name="表格 3"/>
          <p:cNvGraphicFramePr/>
          <p:nvPr>
            <p:custDataLst>
              <p:tags r:id="rId1"/>
            </p:custDataLst>
          </p:nvPr>
        </p:nvGraphicFramePr>
        <p:xfrm>
          <a:off x="1338380" y="1683833"/>
          <a:ext cx="4187825" cy="3893185"/>
        </p:xfrm>
        <a:graphic>
          <a:graphicData uri="http://schemas.openxmlformats.org/drawingml/2006/table">
            <a:tbl>
              <a:tblPr firstRow="1" bandRow="1">
                <a:tableStyleId>{46F890A9-2807-4EBB-B81D-B2AA78EC7F39}</a:tableStyleId>
              </a:tblPr>
              <a:tblGrid>
                <a:gridCol w="4187825"/>
              </a:tblGrid>
              <a:tr h="411428">
                <a:tc>
                  <a:txBody>
                    <a:bodyPr/>
                    <a:lstStyle/>
                    <a:p>
                      <a:pPr algn="ctr">
                        <a:buNone/>
                      </a:pPr>
                      <a:r>
                        <a:rPr lang="zh-CN" altLang="en-US" dirty="0">
                          <a:solidFill>
                            <a:schemeClr val="tx1"/>
                          </a:solidFill>
                          <a:latin typeface="Verdana" panose="020B0604030504040204" charset="0"/>
                          <a:ea typeface="微软雅黑" panose="020B0503020204020204" pitchFamily="34" charset="-122"/>
                        </a:rPr>
                        <a:t>疾病的基本情况</a:t>
                      </a:r>
                      <a:endParaRPr lang="zh-CN" altLang="en-US" dirty="0">
                        <a:solidFill>
                          <a:schemeClr val="tx1"/>
                        </a:solidFill>
                        <a:latin typeface="Verdana" panose="020B0604030504040204" charset="0"/>
                        <a:ea typeface="微软雅黑" panose="020B0503020204020204" pitchFamily="34" charset="-122"/>
                      </a:endParaRPr>
                    </a:p>
                  </a:txBody>
                  <a:tcPr/>
                </a:tc>
              </a:tr>
              <a:tr h="3481757">
                <a:tc>
                  <a:txBody>
                    <a:bodyPr/>
                    <a:lstStyle/>
                    <a:p>
                      <a:pPr>
                        <a:lnSpc>
                          <a:spcPct val="130000"/>
                        </a:lnSpc>
                        <a:buNone/>
                      </a:pPr>
                      <a:r>
                        <a:rPr lang="zh-CN" altLang="en-US" sz="1600" b="1" dirty="0">
                          <a:solidFill>
                            <a:srgbClr val="C00000"/>
                          </a:solidFill>
                          <a:latin typeface="Verdana" panose="020B0604030504040204" charset="0"/>
                          <a:ea typeface="微软雅黑" panose="020B0503020204020204" pitchFamily="34" charset="-122"/>
                        </a:rPr>
                        <a:t>老年吞咽困难</a:t>
                      </a:r>
                      <a:r>
                        <a:rPr lang="zh-CN" altLang="en-US" sz="1600" b="1" kern="1200" dirty="0">
                          <a:solidFill>
                            <a:srgbClr val="C00000"/>
                          </a:solidFill>
                          <a:latin typeface="Verdana" panose="020B0604030504040204" charset="0"/>
                          <a:ea typeface="微软雅黑" panose="020B0503020204020204" pitchFamily="34" charset="-122"/>
                          <a:cs typeface="+mn-cs"/>
                        </a:rPr>
                        <a:t>：</a:t>
                      </a:r>
                      <a:endParaRPr lang="en-US" altLang="zh-CN" sz="1600" b="1" kern="1200" spc="0" dirty="0">
                        <a:solidFill>
                          <a:srgbClr val="C00000"/>
                        </a:solidFill>
                        <a:latin typeface="Verdana" panose="020B0604030504040204" charset="0"/>
                        <a:ea typeface="微软雅黑" panose="020B0503020204020204" pitchFamily="34" charset="-122"/>
                        <a:cs typeface="+mn-cs"/>
                      </a:endParaRPr>
                    </a:p>
                    <a:p>
                      <a:pPr marL="171450" indent="-171450">
                        <a:lnSpc>
                          <a:spcPct val="130000"/>
                        </a:lnSpc>
                        <a:buFont typeface="Wingdings" panose="05000000000000000000" pitchFamily="2" charset="2"/>
                        <a:buChar char="ü"/>
                      </a:pPr>
                      <a:r>
                        <a:rPr lang="zh-CN" altLang="en-US"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我国社会老龄化加剧，</a:t>
                      </a:r>
                      <a:r>
                        <a:rPr lang="zh-CN" altLang="en-US" sz="1200" kern="0" spc="3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在年龄≥</a:t>
                      </a:r>
                      <a:r>
                        <a:rPr lang="en-US" altLang="zh-CN"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65</a:t>
                      </a:r>
                      <a:r>
                        <a:rPr lang="zh-CN" altLang="en-US"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岁的老年人中高血压患病率</a:t>
                      </a:r>
                      <a:r>
                        <a:rPr lang="zh-CN" altLang="en-US" sz="1400" b="1" kern="0" spc="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超过</a:t>
                      </a:r>
                      <a:r>
                        <a:rPr lang="en-US" altLang="zh-CN" sz="1400" b="1" kern="0" spc="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55%</a:t>
                      </a:r>
                      <a:r>
                        <a:rPr lang="zh-CN" altLang="en-US" sz="1400" b="1" kern="0" spc="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en-US" altLang="zh-CN" sz="1200" kern="0" spc="0" baseline="2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[1]</a:t>
                      </a:r>
                      <a:r>
                        <a:rPr lang="zh-CN" altLang="en-US" sz="800" kern="0" spc="1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endParaRPr lang="en-US" altLang="zh-CN" sz="1200" kern="0" spc="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200" kern="0" spc="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根据中国特定人群吞</a:t>
                      </a:r>
                      <a:r>
                        <a:rPr lang="zh-CN" altLang="en-US" sz="1200" kern="0" spc="1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咽功能障碍的流行病学调</a:t>
                      </a:r>
                      <a:r>
                        <a:rPr lang="zh-CN" altLang="en-US" sz="12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查，研究结果显示</a:t>
                      </a:r>
                      <a:r>
                        <a:rPr lang="zh-CN" altLang="en-US" sz="1200" b="1"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吞咽障碍的患病率为</a:t>
                      </a:r>
                      <a:r>
                        <a:rPr lang="en-US" altLang="zh-CN" sz="1200" b="1"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38.7%</a:t>
                      </a:r>
                      <a:r>
                        <a:rPr lang="zh-CN" altLang="en-US" sz="1200" kern="0" baseline="2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en-US" altLang="zh-CN" sz="1200" kern="0" baseline="2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[2</a:t>
                      </a:r>
                      <a:r>
                        <a:rPr lang="en-US" altLang="zh-CN" sz="1200" kern="0" spc="0" baseline="2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800" kern="0" spc="1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endParaRPr lang="zh-CN" altLang="en-US" sz="1200" dirty="0">
                        <a:latin typeface="Verdana" panose="020B0604030504040204" charset="0"/>
                        <a:ea typeface="微软雅黑" panose="020B0503020204020204" pitchFamily="34" charset="-122"/>
                      </a:endParaRPr>
                    </a:p>
                    <a:p>
                      <a:pPr>
                        <a:buNone/>
                      </a:pPr>
                      <a:endParaRPr lang="zh-CN" altLang="en-US" sz="1200" dirty="0">
                        <a:latin typeface="Verdana" panose="020B0604030504040204" charset="0"/>
                        <a:ea typeface="微软雅黑" panose="020B0503020204020204" pitchFamily="34" charset="-122"/>
                      </a:endParaRPr>
                    </a:p>
                    <a:p>
                      <a:pPr>
                        <a:lnSpc>
                          <a:spcPct val="130000"/>
                        </a:lnSpc>
                        <a:buNone/>
                      </a:pPr>
                      <a:r>
                        <a:rPr lang="zh-CN" altLang="en-US" sz="1600" b="1" kern="1200" dirty="0">
                          <a:solidFill>
                            <a:srgbClr val="C00000"/>
                          </a:solidFill>
                          <a:latin typeface="Verdana" panose="020B0604030504040204" charset="0"/>
                          <a:ea typeface="微软雅黑" panose="020B0503020204020204" pitchFamily="34" charset="-122"/>
                          <a:cs typeface="+mn-cs"/>
                        </a:rPr>
                        <a:t>精神障碍：</a:t>
                      </a:r>
                      <a:endParaRPr lang="zh-CN" altLang="en-US" sz="1600" b="1" kern="1200" dirty="0">
                        <a:solidFill>
                          <a:srgbClr val="C00000"/>
                        </a:solidFill>
                        <a:latin typeface="Verdana" panose="020B0604030504040204" charset="0"/>
                        <a:ea typeface="微软雅黑" panose="020B0503020204020204" pitchFamily="34" charset="-122"/>
                        <a:cs typeface="+mn-cs"/>
                      </a:endParaRPr>
                    </a:p>
                    <a:p>
                      <a:pPr marL="184150" marR="0" lvl="0" indent="-171450" algn="l" defTabSz="914400" rtl="0" eaLnBrk="0" fontAlgn="auto" latinLnBrk="0" hangingPunct="1">
                        <a:lnSpc>
                          <a:spcPct val="130000"/>
                        </a:lnSpc>
                        <a:spcBef>
                          <a:spcPts val="540"/>
                        </a:spcBef>
                        <a:spcAft>
                          <a:spcPts val="0"/>
                        </a:spcAft>
                        <a:buClrTx/>
                        <a:buSzTx/>
                        <a:buFont typeface="Wingdings" panose="05000000000000000000" pitchFamily="2" charset="2"/>
                        <a:buChar char="ü"/>
                        <a:tabLst>
                          <a:tab pos="156845" algn="l"/>
                        </a:tabLst>
                        <a:defRPr/>
                      </a:pPr>
                      <a:r>
                        <a:rPr lang="zh-CN" altLang="en-US" sz="12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我国各类精神障碍患者总数已超</a:t>
                      </a:r>
                      <a:r>
                        <a:rPr lang="en-US" altLang="zh-CN" sz="1400" b="1"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1</a:t>
                      </a:r>
                      <a:r>
                        <a:rPr lang="zh-CN" altLang="en-US" sz="1400" b="1"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亿</a:t>
                      </a:r>
                      <a:r>
                        <a:rPr lang="zh-CN" altLang="en-US" sz="12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人</a:t>
                      </a:r>
                      <a:r>
                        <a:rPr lang="zh-CN" altLang="en-US" sz="12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，长期</a:t>
                      </a:r>
                      <a:r>
                        <a:rPr lang="zh-CN" altLang="en-US" sz="1200" kern="0" spc="7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服用抗精神病药物的患</a:t>
                      </a:r>
                      <a:r>
                        <a:rPr lang="zh-CN" altLang="en-US" sz="1200" kern="0" spc="6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者更易出现高血压问题</a:t>
                      </a:r>
                      <a:r>
                        <a:rPr lang="zh-CN" altLang="en-US" sz="1200" dirty="0">
                          <a:latin typeface="Verdana" panose="020B0604030504040204" charset="0"/>
                          <a:ea typeface="微软雅黑" panose="020B0503020204020204" pitchFamily="34" charset="-122"/>
                        </a:rPr>
                        <a:t>。</a:t>
                      </a:r>
                      <a:endParaRPr lang="en-US" altLang="zh-CN" sz="12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pPr marL="184150" marR="0" lvl="0" indent="-171450" algn="l" defTabSz="914400" rtl="0" eaLnBrk="0" fontAlgn="auto" latinLnBrk="0" hangingPunct="1">
                        <a:lnSpc>
                          <a:spcPct val="130000"/>
                        </a:lnSpc>
                        <a:spcBef>
                          <a:spcPts val="540"/>
                        </a:spcBef>
                        <a:spcAft>
                          <a:spcPts val="0"/>
                        </a:spcAft>
                        <a:buClrTx/>
                        <a:buSzTx/>
                        <a:buFont typeface="Wingdings" panose="05000000000000000000" pitchFamily="2" charset="2"/>
                        <a:buChar char="ü"/>
                        <a:tabLst>
                          <a:tab pos="156845" algn="l"/>
                        </a:tabLst>
                        <a:defRPr/>
                      </a:pPr>
                      <a:r>
                        <a:rPr lang="zh-CN" altLang="en-US" sz="1100" kern="0" spc="4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精神障碍患者常出现</a:t>
                      </a:r>
                      <a:r>
                        <a:rPr lang="zh-CN" altLang="en-US" sz="1200" b="1" kern="0" spc="4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藏</a:t>
                      </a:r>
                      <a:r>
                        <a:rPr lang="zh-CN" altLang="en-US" sz="1200" b="1" kern="0" spc="4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药</a:t>
                      </a:r>
                      <a:r>
                        <a:rPr lang="en-US" altLang="zh-CN" sz="1200" b="1" kern="0" spc="4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(26.32%)</a:t>
                      </a:r>
                      <a:r>
                        <a:rPr lang="zh-CN" altLang="en-US" sz="1200" b="1" kern="0" spc="4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200" b="1" kern="0" spc="4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呕</a:t>
                      </a:r>
                      <a:r>
                        <a:rPr lang="zh-CN" altLang="en-US" sz="1200" b="1" kern="0" spc="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药</a:t>
                      </a:r>
                      <a:r>
                        <a:rPr lang="en-US" altLang="zh-CN" sz="1200" b="1" kern="0" spc="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(22.11%)</a:t>
                      </a:r>
                      <a:r>
                        <a:rPr lang="zh-CN" altLang="en-US" sz="1200" b="1" kern="0" spc="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200" b="1" kern="0" spc="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吐</a:t>
                      </a:r>
                      <a:r>
                        <a:rPr lang="zh-CN" altLang="en-US" sz="1200" b="1" kern="0" spc="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药</a:t>
                      </a:r>
                      <a:r>
                        <a:rPr lang="en-US" altLang="zh-CN" sz="1200" b="1" kern="0" spc="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en-US" altLang="zh-CN" sz="1200" b="1" kern="0" spc="-1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21.05%)</a:t>
                      </a:r>
                      <a:r>
                        <a:rPr lang="zh-CN" altLang="en-US" sz="1200" b="1" kern="0" spc="-1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2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拒</a:t>
                      </a:r>
                      <a:r>
                        <a:rPr lang="zh-CN" altLang="en-US" sz="1200" b="1" kern="0" spc="-1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服</a:t>
                      </a:r>
                      <a:r>
                        <a:rPr lang="zh-CN" altLang="en-US" sz="1200" b="1" kern="0" spc="-1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药</a:t>
                      </a:r>
                      <a:r>
                        <a:rPr lang="en-US" altLang="zh-CN" sz="1200" b="1" kern="0" spc="-1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(30.53%)</a:t>
                      </a:r>
                      <a:r>
                        <a:rPr lang="zh-CN" altLang="en-US" sz="1200" b="1" kern="0" spc="-1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等</a:t>
                      </a:r>
                      <a:r>
                        <a:rPr lang="zh-CN" altLang="en-US" sz="12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行为</a:t>
                      </a:r>
                      <a:r>
                        <a:rPr lang="en-US" altLang="zh-CN" sz="1100" kern="0" spc="-10" baseline="2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[3]</a:t>
                      </a:r>
                      <a:r>
                        <a:rPr lang="zh-CN" altLang="en-US" sz="8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100" kern="0" spc="-10" baseline="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100" kern="0" spc="-2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治疗依从性低，</a:t>
                      </a:r>
                      <a:r>
                        <a:rPr lang="zh-CN" altLang="en-US" sz="1100" kern="0" spc="7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严重影响高血压治疗的达标。</a:t>
                      </a:r>
                      <a:endParaRPr lang="en-US" altLang="zh-CN" sz="12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txBody>
                  <a:tcPr/>
                </a:tc>
              </a:tr>
            </a:tbl>
          </a:graphicData>
        </a:graphic>
      </p:graphicFrame>
      <p:graphicFrame>
        <p:nvGraphicFramePr>
          <p:cNvPr id="5" name="表格 4"/>
          <p:cNvGraphicFramePr/>
          <p:nvPr>
            <p:custDataLst>
              <p:tags r:id="rId2"/>
            </p:custDataLst>
          </p:nvPr>
        </p:nvGraphicFramePr>
        <p:xfrm>
          <a:off x="6204385" y="1683833"/>
          <a:ext cx="4033520" cy="3893185"/>
        </p:xfrm>
        <a:graphic>
          <a:graphicData uri="http://schemas.openxmlformats.org/drawingml/2006/table">
            <a:tbl>
              <a:tblPr firstRow="1" bandRow="1">
                <a:tableStyleId>{93296810-A885-4BE3-A3E7-6D5BEEA58F35}</a:tableStyleId>
              </a:tblPr>
              <a:tblGrid>
                <a:gridCol w="4033520"/>
              </a:tblGrid>
              <a:tr h="441960">
                <a:tc>
                  <a:txBody>
                    <a:bodyPr/>
                    <a:lstStyle/>
                    <a:p>
                      <a:pPr algn="ctr">
                        <a:buNone/>
                      </a:pPr>
                      <a:r>
                        <a:rPr lang="zh-CN" altLang="en-US">
                          <a:solidFill>
                            <a:schemeClr val="tx1"/>
                          </a:solidFill>
                          <a:latin typeface="Verdana" panose="020B0604030504040204" charset="0"/>
                          <a:ea typeface="微软雅黑" panose="020B0503020204020204" pitchFamily="34" charset="-122"/>
                        </a:rPr>
                        <a:t>尚未满足的临床需求</a:t>
                      </a:r>
                      <a:endParaRPr lang="zh-CN" altLang="en-US">
                        <a:solidFill>
                          <a:schemeClr val="tx1"/>
                        </a:solidFill>
                        <a:latin typeface="Verdana" panose="020B0604030504040204" charset="0"/>
                        <a:ea typeface="微软雅黑" panose="020B0503020204020204" pitchFamily="34" charset="-122"/>
                      </a:endParaRPr>
                    </a:p>
                  </a:txBody>
                  <a:tcPr/>
                </a:tc>
              </a:tr>
              <a:tr h="3451225">
                <a:tc>
                  <a:txBody>
                    <a:bodyPr/>
                    <a:lstStyle/>
                    <a:p>
                      <a:pPr marL="0" lvl="1">
                        <a:buNone/>
                      </a:pPr>
                      <a:endParaRPr lang="zh-CN" altLang="en-US" sz="1200" dirty="0">
                        <a:latin typeface="Verdana" panose="020B0604030504040204" charset="0"/>
                        <a:ea typeface="微软雅黑" panose="020B0503020204020204" pitchFamily="34" charset="-122"/>
                      </a:endParaRPr>
                    </a:p>
                    <a:p>
                      <a:pPr marL="171450" indent="-171450" algn="l" defTabSz="914400" rtl="0" eaLnBrk="1" latinLnBrk="0" hangingPunct="1">
                        <a:lnSpc>
                          <a:spcPct val="130000"/>
                        </a:lnSpc>
                        <a:spcBef>
                          <a:spcPts val="460"/>
                        </a:spcBef>
                        <a:buFont typeface="Wingdings" panose="05000000000000000000" pitchFamily="2" charset="2"/>
                        <a:buChar char="ü"/>
                        <a:tabLst>
                          <a:tab pos="156845" algn="l"/>
                        </a:tabLst>
                      </a:pPr>
                      <a:r>
                        <a:rPr lang="zh-CN" altLang="en-US" sz="1200" b="0"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老年吞咽困难</a:t>
                      </a:r>
                      <a:r>
                        <a:rPr lang="en-US" altLang="zh-CN" sz="1200" b="0"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a:t>
                      </a:r>
                      <a:r>
                        <a:rPr lang="zh-CN" altLang="en-US" sz="1200" b="0"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精神障碍等患者</a:t>
                      </a:r>
                      <a:r>
                        <a:rPr lang="zh-CN" altLang="en-US"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的血压控制越来越受到社会的重视， </a:t>
                      </a:r>
                      <a:r>
                        <a:rPr lang="zh-CN" altLang="en-US" sz="1200" b="0"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现有目录内常规的</a:t>
                      </a:r>
                      <a:r>
                        <a:rPr lang="zh-CN" altLang="en-US" sz="1200" b="1" kern="0" spc="10" dirty="0">
                          <a:solidFill>
                            <a:srgbClr val="C00000"/>
                          </a:solidFill>
                          <a:latin typeface="Verdana" panose="020B0604030504040204" charset="0"/>
                          <a:ea typeface="微软雅黑" panose="020B0503020204020204" pitchFamily="34" charset="-122"/>
                          <a:cs typeface="微软雅黑" panose="020B0503020204020204" pitchFamily="34" charset="-122"/>
                        </a:rPr>
                        <a:t>口服降压药多为片剂和胶囊， 需用水送服 </a:t>
                      </a:r>
                      <a:r>
                        <a:rPr lang="zh-CN" altLang="en-US" sz="12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，这对他们而言充满挑</a:t>
                      </a:r>
                      <a:r>
                        <a:rPr lang="zh-CN" altLang="en-US" sz="1200" kern="0" spc="1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战</a:t>
                      </a:r>
                      <a:r>
                        <a:rPr lang="zh-CN" altLang="en-US" sz="1200" kern="0" spc="1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en-US" altLang="zh-CN" sz="1200" kern="0" spc="1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pPr marL="171450" indent="-171450" algn="l" defTabSz="914400" rtl="0" eaLnBrk="1" latinLnBrk="0" hangingPunct="1">
                        <a:lnSpc>
                          <a:spcPct val="130000"/>
                        </a:lnSpc>
                        <a:spcBef>
                          <a:spcPts val="460"/>
                        </a:spcBef>
                        <a:buFont typeface="Wingdings" panose="05000000000000000000" pitchFamily="2" charset="2"/>
                        <a:buChar char="ü"/>
                        <a:tabLst>
                          <a:tab pos="156845" algn="l"/>
                        </a:tabLst>
                      </a:pPr>
                      <a:endParaRPr lang="en-US" altLang="zh-CN" sz="1200" kern="0" spc="1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pPr marL="171450" indent="-171450" algn="l" defTabSz="914400" rtl="0" eaLnBrk="1" latinLnBrk="0" hangingPunct="1">
                        <a:lnSpc>
                          <a:spcPct val="130000"/>
                        </a:lnSpc>
                        <a:spcBef>
                          <a:spcPts val="460"/>
                        </a:spcBef>
                        <a:buFont typeface="Wingdings" panose="05000000000000000000" pitchFamily="2" charset="2"/>
                        <a:buChar char="ü"/>
                        <a:tabLst>
                          <a:tab pos="156845" algn="l"/>
                        </a:tabLst>
                      </a:pPr>
                      <a:r>
                        <a:rPr lang="zh-CN" altLang="en-US" sz="1200" kern="0" spc="10" dirty="0">
                          <a:solidFill>
                            <a:schemeClr val="tx1"/>
                          </a:solidFill>
                          <a:latin typeface="Verdana" panose="020B0604030504040204" charset="0"/>
                          <a:ea typeface="微软雅黑" panose="020B0503020204020204" pitchFamily="34" charset="-122"/>
                          <a:cs typeface="微软雅黑" panose="020B0503020204020204" pitchFamily="34" charset="-122"/>
                        </a:rPr>
                        <a:t>奥美沙坦酯口崩片可</a:t>
                      </a:r>
                      <a:r>
                        <a:rPr lang="zh-CN" altLang="en-US" sz="1200" b="1" kern="0" spc="10" dirty="0">
                          <a:solidFill>
                            <a:srgbClr val="C00000"/>
                          </a:solidFill>
                          <a:latin typeface="Verdana" panose="020B0604030504040204" charset="0"/>
                          <a:ea typeface="微软雅黑" panose="020B0503020204020204" pitchFamily="34" charset="-122"/>
                          <a:cs typeface="微软雅黑" panose="020B0503020204020204" pitchFamily="34" charset="-122"/>
                        </a:rPr>
                        <a:t>填补老年吞咽困难/精神障碍等患者的用药需求。</a:t>
                      </a:r>
                      <a:endParaRPr lang="zh-CN" altLang="en-US" sz="1200" b="1" kern="0" spc="10" dirty="0">
                        <a:solidFill>
                          <a:srgbClr val="C00000"/>
                        </a:solidFill>
                        <a:latin typeface="Verdana" panose="020B0604030504040204" charset="0"/>
                        <a:ea typeface="微软雅黑" panose="020B0503020204020204" pitchFamily="34" charset="-122"/>
                        <a:cs typeface="微软雅黑" panose="020B0503020204020204" pitchFamily="34" charset="-122"/>
                      </a:endParaRPr>
                    </a:p>
                    <a:p>
                      <a:pPr marL="0" lvl="1">
                        <a:buNone/>
                      </a:pPr>
                      <a:endParaRPr lang="zh-CN" altLang="en-US" sz="1200" dirty="0">
                        <a:solidFill>
                          <a:srgbClr val="000000"/>
                        </a:solidFill>
                        <a:latin typeface="Verdana" panose="020B0604030504040204" charset="0"/>
                        <a:ea typeface="微软雅黑" panose="020B0503020204020204" pitchFamily="34" charset="-122"/>
                        <a:sym typeface="+mn-ea"/>
                      </a:endParaRPr>
                    </a:p>
                    <a:p>
                      <a:pPr marL="0" lvl="1">
                        <a:buNone/>
                      </a:pPr>
                      <a:endParaRPr lang="zh-CN" altLang="en-US" sz="1200" dirty="0">
                        <a:solidFill>
                          <a:srgbClr val="000000"/>
                        </a:solidFill>
                        <a:latin typeface="Verdana" panose="020B0604030504040204" charset="0"/>
                        <a:ea typeface="微软雅黑" panose="020B0503020204020204" pitchFamily="34" charset="-122"/>
                        <a:sym typeface="+mn-ea"/>
                      </a:endParaRPr>
                    </a:p>
                    <a:p>
                      <a:pPr marL="171450" indent="-171450" algn="l" rtl="0" eaLnBrk="0">
                        <a:lnSpc>
                          <a:spcPct val="131000"/>
                        </a:lnSpc>
                        <a:buFont typeface="Wingdings" panose="05000000000000000000" pitchFamily="2" charset="2"/>
                        <a:buChar char="ü"/>
                      </a:pPr>
                      <a:r>
                        <a:rPr lang="zh-CN" altLang="en-US" sz="1200" kern="0" spc="6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口崩片剂型可在</a:t>
                      </a:r>
                      <a:r>
                        <a:rPr lang="zh-CN" altLang="en-US" sz="1200" b="1"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口腔内快速崩解释</a:t>
                      </a:r>
                      <a:r>
                        <a:rPr lang="zh-CN" altLang="en-US" sz="1200" b="1" kern="0" spc="6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放</a:t>
                      </a:r>
                      <a:r>
                        <a:rPr lang="zh-CN" altLang="en-US" sz="1200" b="1" kern="0" spc="6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200" b="1"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可避免呛咳、噎塞风险，保障降压治疗</a:t>
                      </a:r>
                      <a:r>
                        <a:rPr lang="zh-CN" altLang="en-US" sz="1200" b="1" kern="0" spc="4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顺利进行</a:t>
                      </a:r>
                      <a:r>
                        <a:rPr lang="zh-CN" altLang="en-US" sz="1200" kern="0" spc="4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zh-CN" altLang="en-US" sz="1200" b="1" dirty="0">
                        <a:solidFill>
                          <a:srgbClr val="C00000"/>
                        </a:solidFill>
                        <a:latin typeface="Verdana" panose="020B0604030504040204" charset="0"/>
                        <a:ea typeface="微软雅黑" panose="020B0503020204020204" pitchFamily="34" charset="-122"/>
                        <a:sym typeface="+mn-ea"/>
                      </a:endParaRPr>
                    </a:p>
                    <a:p>
                      <a:pPr>
                        <a:buNone/>
                      </a:pPr>
                      <a:endParaRPr lang="zh-CN" altLang="en-US" sz="1200" b="1" dirty="0">
                        <a:solidFill>
                          <a:srgbClr val="FF0000"/>
                        </a:solidFill>
                        <a:latin typeface="Verdana" panose="020B0604030504040204" charset="0"/>
                        <a:ea typeface="微软雅黑" panose="020B0503020204020204" pitchFamily="34" charset="-122"/>
                        <a:sym typeface="+mn-ea"/>
                      </a:endParaRPr>
                    </a:p>
                    <a:p>
                      <a:pPr>
                        <a:buNone/>
                      </a:pPr>
                      <a:endParaRPr lang="zh-CN" altLang="en-US" dirty="0">
                        <a:latin typeface="Verdana" panose="020B0604030504040204" charset="0"/>
                        <a:ea typeface="微软雅黑" panose="020B0503020204020204" pitchFamily="34" charset="-122"/>
                      </a:endParaRPr>
                    </a:p>
                  </a:txBody>
                  <a:tcPr/>
                </a:tc>
              </a:tr>
            </a:tbl>
          </a:graphicData>
        </a:graphic>
      </p:graphicFrame>
      <p:sp>
        <p:nvSpPr>
          <p:cNvPr id="7" name="textbox 56"/>
          <p:cNvSpPr/>
          <p:nvPr/>
        </p:nvSpPr>
        <p:spPr>
          <a:xfrm>
            <a:off x="4808973" y="6212656"/>
            <a:ext cx="6824344" cy="40894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5875" algn="l" rtl="0" eaLnBrk="0">
              <a:lnSpc>
                <a:spcPts val="905"/>
              </a:lnSpc>
            </a:pPr>
            <a:r>
              <a:rPr sz="700" kern="0" spc="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1.</a:t>
            </a:r>
            <a:r>
              <a:rPr sz="700" kern="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中国高血压防治指南(2024年修订版).</a:t>
            </a:r>
            <a:endParaRPr sz="700" kern="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l" rtl="0" eaLnBrk="0">
              <a:lnSpc>
                <a:spcPts val="905"/>
              </a:lnSpc>
              <a:spcBef>
                <a:spcPts val="105"/>
              </a:spcBef>
            </a:pPr>
            <a:r>
              <a:rPr sz="700" kern="0" spc="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2.中国特定人群吞咽功能障碍的流行病学调查报告（以3种最常见的与吞咽障碍相关的疾病人群(包括脑卒中、神经退行性疾病和头颈部肿瘤)及年龄≥65岁的老年人群为</a:t>
            </a:r>
            <a:r>
              <a:rPr sz="700" kern="0" spc="-1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目标）</a:t>
            </a:r>
            <a:endParaRPr sz="700" dirty="0">
              <a:latin typeface="微软雅黑" panose="020B0503020204020204" pitchFamily="34" charset="-122"/>
              <a:ea typeface="微软雅黑" panose="020B0503020204020204" pitchFamily="34" charset="-122"/>
              <a:cs typeface="微软雅黑" panose="020B0503020204020204" pitchFamily="34" charset="-122"/>
            </a:endParaRPr>
          </a:p>
          <a:p>
            <a:pPr marL="13970" algn="l" rtl="0" eaLnBrk="0">
              <a:lnSpc>
                <a:spcPts val="905"/>
              </a:lnSpc>
              <a:spcBef>
                <a:spcPts val="200"/>
              </a:spcBef>
            </a:pPr>
            <a:r>
              <a:rPr sz="700" kern="0" spc="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3.李申.拒绝服药精神病患者的心理特点与护理措施研究[J].中国医药指南,2023,21(</a:t>
            </a:r>
            <a:r>
              <a:rPr sz="700" kern="0" spc="-10" dirty="0">
                <a:solidFill>
                  <a:srgbClr val="7F7F7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04):161-163.</a:t>
            </a:r>
            <a:endParaRPr sz="7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安全性</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altLang="zh-CN"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2</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grpSp>
        <p:nvGrpSpPr>
          <p:cNvPr id="2" name="组合 1"/>
          <p:cNvGrpSpPr/>
          <p:nvPr/>
        </p:nvGrpSpPr>
        <p:grpSpPr>
          <a:xfrm>
            <a:off x="1032001" y="1575816"/>
            <a:ext cx="10102850" cy="4297466"/>
            <a:chOff x="788929" y="1054949"/>
            <a:chExt cx="10102850" cy="4297466"/>
          </a:xfrm>
        </p:grpSpPr>
        <p:sp>
          <p:nvSpPr>
            <p:cNvPr id="8" name="AutoShape 4"/>
            <p:cNvSpPr/>
            <p:nvPr/>
          </p:nvSpPr>
          <p:spPr>
            <a:xfrm>
              <a:off x="796105" y="1054949"/>
              <a:ext cx="10061078" cy="2095500"/>
            </a:xfrm>
            <a:prstGeom prst="roundRect">
              <a:avLst>
                <a:gd name="adj" fmla="val 4705"/>
              </a:avLst>
            </a:prstGeom>
            <a:solidFill>
              <a:srgbClr val="F9FAFB">
                <a:alpha val="100000"/>
              </a:srgbClr>
            </a:solidFill>
            <a:ln w="12700" cap="flat" cmpd="sng">
              <a:solidFill>
                <a:srgbClr val="E5E7EB">
                  <a:alpha val="100000"/>
                </a:srgbClr>
              </a:solid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635" y="1333500"/>
              <a:ext cx="254000" cy="254000"/>
            </a:xfrm>
            <a:prstGeom prst="rect">
              <a:avLst/>
            </a:prstGeom>
          </p:spPr>
        </p:pic>
        <p:sp>
          <p:nvSpPr>
            <p:cNvPr id="11" name="AutoShape 6"/>
            <p:cNvSpPr/>
            <p:nvPr/>
          </p:nvSpPr>
          <p:spPr>
            <a:xfrm>
              <a:off x="825500" y="1153771"/>
              <a:ext cx="3449256" cy="613458"/>
            </a:xfrm>
            <a:prstGeom prst="rect">
              <a:avLst/>
            </a:prstGeom>
            <a:noFill/>
            <a:ln w="12700" cap="flat" cmpd="sng">
              <a:noFill/>
              <a:prstDash val="solid"/>
              <a:round/>
            </a:ln>
          </p:spPr>
          <p:txBody>
            <a:bodyPr vert="horz" wrap="square" lIns="0" tIns="0" rIns="0" bIns="0" rtlCol="0" anchor="ctr" anchorCtr="0"/>
            <a:lstStyle/>
            <a:p>
              <a:pPr marL="440690" eaLnBrk="0">
                <a:lnSpc>
                  <a:spcPct val="88000"/>
                </a:lnSpc>
              </a:pPr>
              <a:endParaRPr lang="zh-CN" altLang="en-US" dirty="0">
                <a:latin typeface="Verdana" panose="020B0604030504040204" charset="0"/>
                <a:ea typeface="微软雅黑" panose="020B0503020204020204" pitchFamily="34" charset="-122"/>
                <a:cs typeface="微软雅黑" panose="020B0503020204020204" pitchFamily="34" charset="-122"/>
              </a:endParaRPr>
            </a:p>
            <a:p>
              <a:pPr marL="542290" eaLnBrk="0">
                <a:lnSpc>
                  <a:spcPct val="88000"/>
                </a:lnSpc>
              </a:pPr>
              <a:endParaRPr lang="en-US" altLang="zh-CN" sz="600" dirty="0">
                <a:latin typeface="Verdana" panose="020B0604030504040204" charset="0"/>
                <a:ea typeface="微软雅黑" panose="020B0503020204020204" pitchFamily="34" charset="-122"/>
                <a:cs typeface="Arial" panose="020B0604020202020204"/>
              </a:endParaRPr>
            </a:p>
            <a:p>
              <a:pPr marL="542290" eaLnBrk="0">
                <a:lnSpc>
                  <a:spcPct val="88000"/>
                </a:lnSpc>
              </a:pPr>
              <a:r>
                <a:rPr lang="zh-CN" altLang="en-US" b="1" kern="0" spc="90" dirty="0">
                  <a:latin typeface="Verdana" panose="020B0604030504040204" charset="0"/>
                  <a:ea typeface="微软雅黑" panose="020B0503020204020204" pitchFamily="34" charset="-122"/>
                  <a:cs typeface="微软雅黑" panose="020B0503020204020204" pitchFamily="34" charset="-122"/>
                </a:rPr>
                <a:t>说明书收载的安全性信息</a:t>
              </a:r>
              <a:endParaRPr lang="zh-CN" altLang="en-US" dirty="0">
                <a:latin typeface="Verdana" panose="020B0604030504040204" charset="0"/>
                <a:ea typeface="微软雅黑" panose="020B0503020204020204" pitchFamily="34" charset="-122"/>
                <a:cs typeface="微软雅黑" panose="020B0503020204020204" pitchFamily="34" charset="-122"/>
              </a:endParaRPr>
            </a:p>
            <a:p>
              <a:pPr marL="0" marR="0" lvl="0" indent="0" defTabSz="914400" rtl="0" eaLnBrk="1" fontAlgn="auto" latinLnBrk="0" hangingPunct="1">
                <a:lnSpc>
                  <a:spcPct val="125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1F2937"/>
                </a:solidFill>
                <a:effectLst/>
                <a:uLnTx/>
                <a:uFillTx/>
                <a:latin typeface="Verdana" panose="020B0604030504040204" charset="0"/>
                <a:ea typeface="微软雅黑" panose="020B0503020204020204" pitchFamily="34" charset="-122"/>
                <a:cs typeface="Noto Sans SC" panose="020B0200000000000000" charset="-122"/>
                <a:sym typeface="Noto Sans SC" panose="020B0200000000000000" charset="-122"/>
              </a:endParaRPr>
            </a:p>
          </p:txBody>
        </p:sp>
        <p:sp>
          <p:nvSpPr>
            <p:cNvPr id="12" name="AutoShape 7"/>
            <p:cNvSpPr/>
            <p:nvPr/>
          </p:nvSpPr>
          <p:spPr>
            <a:xfrm>
              <a:off x="1016635" y="1632121"/>
              <a:ext cx="9805694" cy="1397000"/>
            </a:xfrm>
            <a:prstGeom prst="rect">
              <a:avLst/>
            </a:prstGeom>
            <a:noFill/>
            <a:ln w="12700" cap="flat" cmpd="sng">
              <a:noFill/>
              <a:prstDash val="solid"/>
              <a:round/>
            </a:ln>
          </p:spPr>
          <p:txBody>
            <a:bodyPr vert="horz" wrap="square" lIns="0" tIns="0" rIns="0" bIns="0" rtlCol="0" anchor="ctr" anchorCtr="0"/>
            <a:lstStyle/>
            <a:p>
              <a:pPr eaLnBrk="0">
                <a:lnSpc>
                  <a:spcPct val="78000"/>
                </a:lnSpc>
              </a:pPr>
              <a:endParaRPr lang="zh-CN" altLang="en-US" sz="1400" dirty="0">
                <a:latin typeface="Verdana" panose="020B0604030504040204" charset="0"/>
                <a:ea typeface="微软雅黑" panose="020B0503020204020204" pitchFamily="34" charset="-122"/>
                <a:cs typeface="Arial" panose="020B0604020202020204"/>
              </a:endParaRPr>
            </a:p>
            <a:p>
              <a:pPr marL="12700" eaLnBrk="0">
                <a:lnSpc>
                  <a:spcPct val="99000"/>
                </a:lnSpc>
                <a:tabLst>
                  <a:tab pos="156845" algn="l"/>
                </a:tabLst>
              </a:pPr>
              <a:r>
                <a:rPr lang="zh-CN" altLang="en-US" sz="1600" kern="0" spc="90" smtClean="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说</a:t>
              </a:r>
              <a:r>
                <a:rPr lang="zh-CN" altLang="en-US" sz="1600"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明书详尽列出各系统可能会发生</a:t>
              </a:r>
              <a:r>
                <a:rPr lang="zh-CN" altLang="en-US" sz="1600" kern="0" spc="8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不良反应 </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，如：</a:t>
              </a:r>
              <a:r>
                <a:rPr lang="zh-CN" altLang="en-US" sz="1600" kern="0" spc="8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血管性水肿、肾功能不全、高血</a:t>
              </a:r>
              <a:r>
                <a:rPr lang="zh-CN" altLang="en-US" sz="1600" kern="0" spc="3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钾症、肝功能障碍</a:t>
              </a:r>
              <a:r>
                <a:rPr lang="zh-CN" altLang="en-US" sz="1600" kern="0" spc="3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等。</a:t>
              </a:r>
              <a:endParaRPr lang="zh-CN" altLang="en-US" sz="1600" dirty="0">
                <a:latin typeface="Verdana" panose="020B0604030504040204" charset="0"/>
                <a:ea typeface="微软雅黑" panose="020B0503020204020204" pitchFamily="34" charset="-122"/>
                <a:cs typeface="微软雅黑" panose="020B0503020204020204" pitchFamily="34" charset="-122"/>
              </a:endParaRPr>
            </a:p>
            <a:p>
              <a:pPr marL="12700" eaLnBrk="0">
                <a:lnSpc>
                  <a:spcPct val="99000"/>
                </a:lnSpc>
                <a:spcBef>
                  <a:spcPts val="1030"/>
                </a:spcBef>
                <a:tabLst>
                  <a:tab pos="156845" algn="l"/>
                </a:tabLst>
              </a:pPr>
              <a:r>
                <a:rPr lang="zh-CN" altLang="en-US" sz="1600" kern="0" spc="-35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6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一旦发现妊娠应尽快停止</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使用本品。 直接作用于肾素</a:t>
              </a:r>
              <a:r>
                <a:rPr lang="en-US" altLang="zh-CN"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血管紧张素系统的药物，可导</a:t>
              </a:r>
              <a:r>
                <a:rPr lang="zh-CN" altLang="en-US" sz="16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致发育中的胎儿损伤和死亡</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zh-CN" altLang="en-US" sz="1600" dirty="0">
                <a:latin typeface="Verdana" panose="020B0604030504040204" charset="0"/>
                <a:ea typeface="微软雅黑" panose="020B0503020204020204" pitchFamily="34" charset="-122"/>
                <a:cs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solidFill>
                <a:effectLst/>
                <a:uLnTx/>
                <a:uFillTx/>
                <a:latin typeface="Verdana" panose="020B0604030504040204" charset="0"/>
                <a:ea typeface="微软雅黑" panose="020B0503020204020204" pitchFamily="34" charset="-122"/>
                <a:cs typeface="+mn-ea"/>
                <a:sym typeface="+mn-ea"/>
              </a:endParaRPr>
            </a:p>
          </p:txBody>
        </p:sp>
        <p:sp>
          <p:nvSpPr>
            <p:cNvPr id="13" name="AutoShape 8"/>
            <p:cNvSpPr/>
            <p:nvPr/>
          </p:nvSpPr>
          <p:spPr>
            <a:xfrm>
              <a:off x="788929" y="3429000"/>
              <a:ext cx="10102850" cy="1923415"/>
            </a:xfrm>
            <a:prstGeom prst="roundRect">
              <a:avLst>
                <a:gd name="adj" fmla="val 5714"/>
              </a:avLst>
            </a:prstGeom>
            <a:solidFill>
              <a:srgbClr val="F0F5FF">
                <a:alpha val="100000"/>
              </a:srgbClr>
            </a:solidFill>
            <a:ln w="12700" cap="flat" cmpd="sng">
              <a:solidFill>
                <a:srgbClr val="BFDBFE">
                  <a:alpha val="100000"/>
                </a:srgbClr>
              </a:solid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组合 13"/>
            <p:cNvGrpSpPr/>
            <p:nvPr/>
          </p:nvGrpSpPr>
          <p:grpSpPr>
            <a:xfrm>
              <a:off x="952500" y="3525520"/>
              <a:ext cx="4826000" cy="330200"/>
              <a:chOff x="1500" y="6140"/>
              <a:chExt cx="7600" cy="520"/>
            </a:xfrm>
          </p:grpSpPr>
          <p:pic>
            <p:nvPicPr>
              <p:cNvPr id="16"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0" y="6200"/>
                <a:ext cx="400" cy="400"/>
              </a:xfrm>
              <a:prstGeom prst="rect">
                <a:avLst/>
              </a:prstGeom>
            </p:spPr>
          </p:pic>
          <p:sp>
            <p:nvSpPr>
              <p:cNvPr id="17" name="AutoShape 10"/>
              <p:cNvSpPr/>
              <p:nvPr/>
            </p:nvSpPr>
            <p:spPr>
              <a:xfrm>
                <a:off x="2100" y="6140"/>
                <a:ext cx="7000" cy="520"/>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zh-CN" altLang="en-US" sz="2000" b="1" kern="0" spc="80" dirty="0">
                    <a:latin typeface="Verdana" panose="020B0604030504040204" charset="0"/>
                    <a:ea typeface="微软雅黑" panose="020B0503020204020204" pitchFamily="34" charset="-122"/>
                    <a:cs typeface="微软雅黑" panose="020B0503020204020204" pitchFamily="34" charset="-122"/>
                  </a:rPr>
                  <a:t>国内外不良反应</a:t>
                </a:r>
                <a:r>
                  <a:rPr lang="zh-CN" altLang="en-US" sz="2000" b="1" kern="0" spc="90" dirty="0">
                    <a:latin typeface="Verdana" panose="020B0604030504040204" charset="0"/>
                    <a:ea typeface="微软雅黑" panose="020B0503020204020204" pitchFamily="34" charset="-122"/>
                    <a:cs typeface="微软雅黑" panose="020B0503020204020204" pitchFamily="34" charset="-122"/>
                  </a:rPr>
                  <a:t>发生情况</a:t>
                </a:r>
                <a:endParaRPr lang="zh-CN" altLang="en-US" sz="2000" dirty="0">
                  <a:latin typeface="Verdana" panose="020B0604030504040204" charset="0"/>
                  <a:ea typeface="微软雅黑" panose="020B0503020204020204" pitchFamily="34" charset="-122"/>
                  <a:cs typeface="微软雅黑" panose="020B0503020204020204" pitchFamily="34" charset="-122"/>
                </a:endParaRPr>
              </a:p>
            </p:txBody>
          </p:sp>
        </p:grpSp>
        <p:sp>
          <p:nvSpPr>
            <p:cNvPr id="15" name="AutoShape 11"/>
            <p:cNvSpPr/>
            <p:nvPr/>
          </p:nvSpPr>
          <p:spPr>
            <a:xfrm>
              <a:off x="952499" y="4002405"/>
              <a:ext cx="9499439" cy="1350010"/>
            </a:xfrm>
            <a:prstGeom prst="rect">
              <a:avLst/>
            </a:prstGeom>
            <a:noFill/>
            <a:ln w="12700" cap="flat" cmpd="sng">
              <a:noFill/>
              <a:prstDash val="solid"/>
              <a:round/>
            </a:ln>
          </p:spPr>
          <p:txBody>
            <a:bodyPr vert="horz" wrap="square" lIns="0" tIns="0" rIns="0" bIns="0" rtlCol="0" anchor="ctr" anchorCtr="0"/>
            <a:lstStyle/>
            <a:p>
              <a:pPr lvl="0">
                <a:lnSpc>
                  <a:spcPct val="150000"/>
                </a:lnSpc>
                <a:defRPr/>
              </a:pPr>
              <a:r>
                <a:rPr lang="zh-CN" altLang="en-US" sz="1600" kern="0" spc="9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本品</a:t>
              </a:r>
              <a:r>
                <a:rPr lang="zh-CN" altLang="en-US" sz="1600" kern="0" spc="9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尚未收集到上市后不</a:t>
              </a:r>
              <a:r>
                <a:rPr lang="zh-CN" altLang="en-US" sz="1600" kern="0" spc="8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良反应数据</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。查阅近</a:t>
              </a:r>
              <a:r>
                <a:rPr lang="en-US" altLang="zh-CN"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5</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年内监管机构发布的警示信息 ，未发现奥美沙坦酯口崩片或活性成份</a:t>
              </a:r>
              <a:r>
                <a:rPr lang="zh-CN" altLang="en-US" sz="1600" kern="0" spc="-3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“奥美沙坦酯”相关</a:t>
              </a:r>
              <a:r>
                <a:rPr lang="zh-CN" altLang="en-US" sz="1600" kern="0" spc="8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的</a:t>
              </a:r>
              <a:r>
                <a:rPr lang="zh-CN" altLang="en-US" sz="1600" kern="0" spc="8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警示信</a:t>
              </a:r>
              <a:r>
                <a:rPr lang="zh-CN" altLang="en-US" sz="1600" kern="0" spc="8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息 ，</a:t>
              </a:r>
              <a:r>
                <a:rPr lang="zh-CN" altLang="en-US" sz="1600" kern="0" spc="8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奥美沙坦酯口</a:t>
              </a:r>
              <a:r>
                <a:rPr lang="zh-CN" altLang="en-US" sz="1600" kern="0" spc="10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崩片未出现</a:t>
              </a:r>
              <a:r>
                <a:rPr lang="en-GB" altLang="zh-CN" sz="1600" kern="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SAE</a:t>
              </a:r>
              <a:r>
                <a:rPr lang="zh-CN" altLang="en-GB" sz="1600" kern="0" spc="10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kumimoji="0" lang="zh-CN" altLang="en-US" sz="1600" b="0" i="0" u="none" strike="noStrike" kern="1200" cap="none" spc="0" normalizeH="0" baseline="0" noProof="0" dirty="0">
                <a:ln>
                  <a:noFill/>
                </a:ln>
                <a:solidFill>
                  <a:prstClr val="black"/>
                </a:solidFill>
                <a:effectLst/>
                <a:uLnTx/>
                <a:uFillTx/>
                <a:latin typeface="Verdana" panose="020B0604030504040204" charset="0"/>
                <a:ea typeface="微软雅黑" panose="020B0503020204020204" pitchFamily="34" charset="-122"/>
                <a:cs typeface="+mn-ea"/>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有效性</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altLang="zh-CN"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3</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graphicFrame>
        <p:nvGraphicFramePr>
          <p:cNvPr id="4" name="table 106"/>
          <p:cNvGraphicFramePr>
            <a:graphicFrameLocks noGrp="1"/>
          </p:cNvGraphicFramePr>
          <p:nvPr/>
        </p:nvGraphicFramePr>
        <p:xfrm>
          <a:off x="1341120" y="2088205"/>
          <a:ext cx="9802368" cy="2073527"/>
        </p:xfrm>
        <a:graphic>
          <a:graphicData uri="http://schemas.openxmlformats.org/drawingml/2006/table">
            <a:tbl>
              <a:tblPr/>
              <a:tblGrid>
                <a:gridCol w="1413297"/>
                <a:gridCol w="1485264"/>
                <a:gridCol w="1337944"/>
                <a:gridCol w="983615"/>
                <a:gridCol w="1001394"/>
                <a:gridCol w="1581366"/>
                <a:gridCol w="1048512"/>
                <a:gridCol w="950976"/>
              </a:tblGrid>
              <a:tr h="325754">
                <a:tc gridSpan="8">
                  <a:txBody>
                    <a:bodyPr/>
                    <a:lstStyle/>
                    <a:p>
                      <a:pPr algn="l" rtl="0" eaLnBrk="0">
                        <a:lnSpc>
                          <a:spcPct val="103000"/>
                        </a:lnSpc>
                      </a:pPr>
                      <a:endParaRPr sz="400" dirty="0">
                        <a:latin typeface="Verdana" panose="020B0604030504040204" charset="0"/>
                        <a:ea typeface="微软雅黑" panose="020B0503020204020204" pitchFamily="34" charset="-122"/>
                        <a:cs typeface="Arial" panose="020B0604020202020204"/>
                      </a:endParaRPr>
                    </a:p>
                    <a:p>
                      <a:pPr marL="3575685" algn="l" rtl="0" eaLnBrk="0">
                        <a:lnSpc>
                          <a:spcPct val="88000"/>
                        </a:lnSpc>
                        <a:spcBef>
                          <a:spcPts val="0"/>
                        </a:spcBef>
                      </a:pPr>
                      <a:r>
                        <a:rPr sz="1500" b="1" kern="0" spc="9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空腹研究-生物等效性的置信区间结果</a:t>
                      </a:r>
                      <a:endParaRPr sz="15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rowSpan="2">
                  <a:txBody>
                    <a:bodyPr/>
                    <a:lstStyle/>
                    <a:p>
                      <a:pPr algn="l" rtl="0" eaLnBrk="0">
                        <a:lnSpc>
                          <a:spcPct val="171000"/>
                        </a:lnSpc>
                      </a:pPr>
                      <a:endParaRPr sz="1000" dirty="0">
                        <a:latin typeface="Verdana" panose="020B0604030504040204" charset="0"/>
                        <a:ea typeface="微软雅黑" panose="020B0503020204020204" pitchFamily="34" charset="-122"/>
                        <a:cs typeface="Arial" panose="020B0604020202020204"/>
                      </a:endParaRPr>
                    </a:p>
                    <a:p>
                      <a:pPr marL="296545" algn="l" rtl="0" eaLnBrk="0">
                        <a:lnSpc>
                          <a:spcPct val="87000"/>
                        </a:lnSpc>
                        <a:buClrTx/>
                        <a:buSzTx/>
                        <a:buNone/>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药动学参数</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p>
                      <a:pPr marL="296545" algn="l" rtl="0" eaLnBrk="0">
                        <a:lnSpc>
                          <a:spcPct val="87000"/>
                        </a:lnSpc>
                        <a:buClrTx/>
                        <a:buSzTx/>
                        <a:buNone/>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（单位）</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gridSpan="3">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1346835" algn="l" rtl="0" eaLnBrk="0">
                        <a:lnSpc>
                          <a:spcPct val="87000"/>
                        </a:lnSpc>
                        <a:spcBef>
                          <a:spcPts val="0"/>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均值(最小二乘几何均值)及比值</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ctr" rtl="0" eaLnBrk="0">
                        <a:lnSpc>
                          <a:spcPct val="152000"/>
                        </a:lnSpc>
                      </a:pPr>
                      <a:r>
                        <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受试者</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个体内</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p>
                      <a:pPr algn="ctr" rtl="0" eaLnBrk="0">
                        <a:lnSpc>
                          <a:spcPct val="152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变异</a:t>
                      </a:r>
                      <a:r>
                        <a:rPr lang="en-US"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CV</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52000"/>
                        </a:lnSpc>
                      </a:pPr>
                      <a:endParaRPr sz="1000" dirty="0">
                        <a:latin typeface="Verdana" panose="020B0604030504040204" charset="0"/>
                        <a:ea typeface="微软雅黑" panose="020B0503020204020204" pitchFamily="34" charset="-122"/>
                        <a:cs typeface="Arial" panose="020B0604020202020204"/>
                      </a:endParaRPr>
                    </a:p>
                    <a:p>
                      <a:pPr marL="222250" algn="l" rtl="0" eaLnBrk="0">
                        <a:lnSpc>
                          <a:spcPts val="145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90%置信区间</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72000"/>
                        </a:lnSpc>
                      </a:pPr>
                      <a:endParaRPr sz="1000" dirty="0">
                        <a:latin typeface="Verdana" panose="020B0604030504040204" charset="0"/>
                        <a:ea typeface="微软雅黑" panose="020B0503020204020204" pitchFamily="34" charset="-122"/>
                        <a:cs typeface="Arial" panose="020B0604020202020204"/>
                      </a:endParaRPr>
                    </a:p>
                    <a:p>
                      <a:pPr marL="6540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等效性判定结果</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16000"/>
                        </a:lnSpc>
                      </a:pPr>
                      <a:endParaRPr sz="1000" dirty="0">
                        <a:latin typeface="Verdana" panose="020B0604030504040204" charset="0"/>
                        <a:ea typeface="微软雅黑" panose="020B0503020204020204" pitchFamily="34" charset="-122"/>
                        <a:cs typeface="Arial" panose="020B0604020202020204"/>
                      </a:endParaRPr>
                    </a:p>
                    <a:p>
                      <a:pPr marL="121285" algn="l" rtl="0" eaLnBrk="0">
                        <a:lnSpc>
                          <a:spcPct val="82000"/>
                        </a:lnSpc>
                      </a:pPr>
                      <a:r>
                        <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试验</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把握度</a:t>
                      </a:r>
                      <a:endParaRPr sz="1100" dirty="0">
                        <a:latin typeface="Verdana" panose="020B0604030504040204" charset="0"/>
                        <a:ea typeface="微软雅黑" panose="020B0503020204020204" pitchFamily="34" charset="-122"/>
                        <a:cs typeface="微软雅黑" panose="020B0503020204020204" pitchFamily="34" charset="-122"/>
                      </a:endParaRPr>
                    </a:p>
                    <a:p>
                      <a:pPr marL="360680" algn="l" rtl="0" eaLnBrk="0">
                        <a:lnSpc>
                          <a:spcPts val="1450"/>
                        </a:lnSpc>
                      </a:pPr>
                      <a:r>
                        <a:rPr sz="1100" b="1" kern="0" spc="-4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a:txBody>
                    <a:bodyPr/>
                    <a:lstStyle/>
                    <a:p>
                      <a:pPr algn="l" rtl="0" eaLnBrk="0">
                        <a:lnSpc>
                          <a:spcPct val="109000"/>
                        </a:lnSpc>
                      </a:pPr>
                      <a:endParaRPr sz="600" dirty="0">
                        <a:latin typeface="Verdana" panose="020B0604030504040204" charset="0"/>
                        <a:ea typeface="微软雅黑" panose="020B0503020204020204" pitchFamily="34" charset="-122"/>
                        <a:cs typeface="Arial" panose="020B0604020202020204"/>
                      </a:endParaRPr>
                    </a:p>
                    <a:p>
                      <a:pPr marL="17081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受试制剂T(N=</a:t>
                      </a:r>
                      <a:r>
                        <a:rPr lang="en-US"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3</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6)</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90170" algn="l" rtl="0" eaLnBrk="0">
                        <a:lnSpc>
                          <a:spcPct val="87000"/>
                        </a:lnSpc>
                        <a:spcBef>
                          <a:spcPts val="0"/>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参比制剂R(N=</a:t>
                      </a:r>
                      <a:r>
                        <a:rPr lang="en-US"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35</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4000"/>
                        </a:lnSpc>
                      </a:pPr>
                      <a:endParaRPr sz="400" dirty="0">
                        <a:latin typeface="Verdana" panose="020B0604030504040204" charset="0"/>
                        <a:ea typeface="微软雅黑" panose="020B0503020204020204" pitchFamily="34" charset="-122"/>
                        <a:cs typeface="Arial" panose="020B0604020202020204"/>
                      </a:endParaRPr>
                    </a:p>
                    <a:p>
                      <a:pPr marL="109855" algn="l" rtl="0" eaLnBrk="0">
                        <a:lnSpc>
                          <a:spcPts val="1450"/>
                        </a:lnSpc>
                        <a:spcBef>
                          <a:spcPts val="0"/>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T/R比值(%)</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r>
              <a:tr h="323850">
                <a:tc>
                  <a:txBody>
                    <a:bodyPr/>
                    <a:lstStyle/>
                    <a:p>
                      <a:pPr algn="l" rtl="0" eaLnBrk="0">
                        <a:lnSpc>
                          <a:spcPct val="101000"/>
                        </a:lnSpc>
                      </a:pPr>
                      <a:endParaRPr sz="700" dirty="0">
                        <a:latin typeface="Verdana" panose="020B0604030504040204" charset="0"/>
                        <a:ea typeface="微软雅黑" panose="020B0503020204020204" pitchFamily="34" charset="-122"/>
                        <a:cs typeface="Arial" panose="020B0604020202020204"/>
                      </a:endParaRPr>
                    </a:p>
                    <a:p>
                      <a:pPr algn="l" rtl="0" eaLnBrk="0">
                        <a:lnSpc>
                          <a:spcPct val="6000"/>
                        </a:lnSpc>
                      </a:pPr>
                      <a:endParaRPr sz="100" dirty="0">
                        <a:latin typeface="Verdana" panose="020B0604030504040204" charset="0"/>
                        <a:ea typeface="微软雅黑" panose="020B0503020204020204" pitchFamily="34" charset="-122"/>
                        <a:cs typeface="Arial" panose="020B0604020202020204"/>
                      </a:endParaRPr>
                    </a:p>
                    <a:p>
                      <a:pPr marL="270510" algn="l" rtl="0" eaLnBrk="0">
                        <a:lnSpc>
                          <a:spcPct val="88000"/>
                        </a:lnSpc>
                      </a:pP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C</a:t>
                      </a:r>
                      <a:r>
                        <a:rPr sz="1000" kern="0" spc="-10" baseline="-2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max</a:t>
                      </a:r>
                      <a:r>
                        <a:rPr sz="6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(ng/mL)</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dirty="0">
                        <a:latin typeface="Verdana" panose="020B0604030504040204" charset="0"/>
                        <a:ea typeface="微软雅黑" panose="020B0503020204020204" pitchFamily="34" charset="-122"/>
                        <a:cs typeface="Arial" panose="020B0604020202020204"/>
                      </a:endParaRPr>
                    </a:p>
                    <a:p>
                      <a:pPr marL="52768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725.79</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dirty="0">
                        <a:latin typeface="Verdana" panose="020B0604030504040204" charset="0"/>
                        <a:ea typeface="微软雅黑" panose="020B0503020204020204" pitchFamily="34" charset="-122"/>
                        <a:cs typeface="Arial" panose="020B0604020202020204"/>
                      </a:endParaRPr>
                    </a:p>
                    <a:p>
                      <a:pPr marL="45402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651.78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dirty="0">
                        <a:latin typeface="Verdana" panose="020B0604030504040204" charset="0"/>
                        <a:ea typeface="微软雅黑" panose="020B0503020204020204" pitchFamily="34" charset="-122"/>
                        <a:cs typeface="Arial" panose="020B0604020202020204"/>
                      </a:endParaRPr>
                    </a:p>
                    <a:p>
                      <a:pPr marL="31686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111.35</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dirty="0">
                        <a:latin typeface="Verdana" panose="020B0604030504040204" charset="0"/>
                        <a:ea typeface="微软雅黑" panose="020B0503020204020204" pitchFamily="34" charset="-122"/>
                        <a:cs typeface="Arial" panose="020B0604020202020204"/>
                      </a:endParaRPr>
                    </a:p>
                    <a:p>
                      <a:pPr marL="33147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20.03</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dirty="0">
                        <a:latin typeface="Verdana" panose="020B0604030504040204" charset="0"/>
                        <a:ea typeface="微软雅黑" panose="020B0503020204020204" pitchFamily="34" charset="-122"/>
                        <a:cs typeface="Arial" panose="020B0604020202020204"/>
                      </a:endParaRPr>
                    </a:p>
                    <a:p>
                      <a:pPr marL="7366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102.80%~120.62%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08000"/>
                        </a:lnSpc>
                      </a:pPr>
                      <a:endParaRPr sz="600" dirty="0">
                        <a:latin typeface="Verdana" panose="020B0604030504040204" charset="0"/>
                        <a:ea typeface="微软雅黑" panose="020B0503020204020204" pitchFamily="34" charset="-122"/>
                        <a:cs typeface="Arial" panose="020B0604020202020204"/>
                      </a:endParaRPr>
                    </a:p>
                    <a:p>
                      <a:pPr marL="27622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7000"/>
                        </a:lnSpc>
                      </a:pPr>
                      <a:endParaRPr sz="400" smtClean="0">
                        <a:latin typeface="Verdana" panose="020B0604030504040204" charset="0"/>
                        <a:ea typeface="微软雅黑" panose="020B0503020204020204" pitchFamily="34" charset="-122"/>
                        <a:cs typeface="Arial" panose="020B0604020202020204"/>
                      </a:endParaRPr>
                    </a:p>
                    <a:p>
                      <a:pPr marL="257175" algn="l" defTabSz="914400" rtl="0" eaLnBrk="0" latinLnBrk="0" hangingPunct="1">
                        <a:lnSpc>
                          <a:spcPts val="1420"/>
                        </a:lnSpc>
                        <a:spcBef>
                          <a:spcPts val="5"/>
                        </a:spcBef>
                      </a:pPr>
                      <a:r>
                        <a:rPr lang="en-US" altLang="zh-CN" sz="1100" kern="1200" dirty="0">
                          <a:latin typeface="Verdana" panose="020B0604030504040204" charset="0"/>
                          <a:ea typeface="微软雅黑" panose="020B0503020204020204" pitchFamily="34" charset="-122"/>
                          <a:cs typeface="微软雅黑" panose="020B0503020204020204" pitchFamily="34" charset="-122"/>
                        </a:rPr>
                        <a:t>97.37</a:t>
                      </a:r>
                      <a:endParaRPr lang="en-US" altLang="zh-CN" sz="1100" kern="12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132715" algn="l" rtl="0" eaLnBrk="0">
                        <a:lnSpc>
                          <a:spcPts val="1510"/>
                        </a:lnSpc>
                        <a:spcBef>
                          <a:spcPts val="5"/>
                        </a:spcBef>
                      </a:pP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AUC</a:t>
                      </a:r>
                      <a:r>
                        <a:rPr sz="1000" kern="0" spc="0" baseline="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0-t</a:t>
                      </a:r>
                      <a:r>
                        <a:rPr sz="600" kern="0" spc="-9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r>
                        <a:rPr lang="en-US" altLang="zh-CN"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h*ng/mL</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47942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4809.12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40576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4442.55</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31686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108.25</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33147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13.41</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7366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102.57%~114.25%</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27622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25717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99.72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5754">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108585" algn="l" rtl="0" eaLnBrk="0">
                        <a:lnSpc>
                          <a:spcPts val="1510"/>
                        </a:lnSpc>
                        <a:spcBef>
                          <a:spcPts val="0"/>
                        </a:spcBef>
                      </a:pP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AUC</a:t>
                      </a:r>
                      <a:r>
                        <a:rPr sz="1000" kern="0" spc="-10" baseline="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0-∞</a:t>
                      </a:r>
                      <a:r>
                        <a:rPr sz="6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r>
                        <a:rPr lang="en-US" altLang="zh-CN"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h*ng/mL</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47942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4873.94</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40576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4500.56</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31686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108.30</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33147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13.22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7366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102.69%~114.21%</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276225" algn="l" rtl="0" eaLnBrk="0">
                        <a:lnSpc>
                          <a:spcPct val="87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0000"/>
                        </a:lnSpc>
                      </a:pPr>
                      <a:endParaRPr sz="400" dirty="0">
                        <a:latin typeface="Verdana" panose="020B0604030504040204" charset="0"/>
                        <a:ea typeface="微软雅黑" panose="020B0503020204020204" pitchFamily="34" charset="-122"/>
                        <a:cs typeface="Arial" panose="020B0604020202020204"/>
                      </a:endParaRPr>
                    </a:p>
                    <a:p>
                      <a:pPr marL="25717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99.76</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bl>
          </a:graphicData>
        </a:graphic>
      </p:graphicFrame>
      <p:graphicFrame>
        <p:nvGraphicFramePr>
          <p:cNvPr id="5" name="table 108"/>
          <p:cNvGraphicFramePr>
            <a:graphicFrameLocks noGrp="1"/>
          </p:cNvGraphicFramePr>
          <p:nvPr/>
        </p:nvGraphicFramePr>
        <p:xfrm>
          <a:off x="1341120" y="4338196"/>
          <a:ext cx="9826752" cy="2074162"/>
        </p:xfrm>
        <a:graphic>
          <a:graphicData uri="http://schemas.openxmlformats.org/drawingml/2006/table">
            <a:tbl>
              <a:tblPr/>
              <a:tblGrid>
                <a:gridCol w="1395389"/>
                <a:gridCol w="1490980"/>
                <a:gridCol w="1337944"/>
                <a:gridCol w="984250"/>
                <a:gridCol w="986790"/>
                <a:gridCol w="1570951"/>
                <a:gridCol w="1121664"/>
                <a:gridCol w="938784"/>
              </a:tblGrid>
              <a:tr h="325754">
                <a:tc gridSpan="8">
                  <a:txBody>
                    <a:bodyPr/>
                    <a:lstStyle/>
                    <a:p>
                      <a:pPr algn="l" rtl="0" eaLnBrk="0">
                        <a:lnSpc>
                          <a:spcPct val="102000"/>
                        </a:lnSpc>
                      </a:pPr>
                      <a:endParaRPr sz="400" dirty="0">
                        <a:latin typeface="Verdana" panose="020B0604030504040204" charset="0"/>
                        <a:ea typeface="微软雅黑" panose="020B0503020204020204" pitchFamily="34" charset="-122"/>
                        <a:cs typeface="Arial" panose="020B0604020202020204"/>
                      </a:endParaRPr>
                    </a:p>
                    <a:p>
                      <a:pPr marL="3574415" algn="l" rtl="0" eaLnBrk="0">
                        <a:lnSpc>
                          <a:spcPct val="88000"/>
                        </a:lnSpc>
                        <a:spcBef>
                          <a:spcPts val="0"/>
                        </a:spcBef>
                      </a:pPr>
                      <a:r>
                        <a:rPr sz="1500" b="1" kern="0" spc="1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餐后研究-生物等效</a:t>
                      </a:r>
                      <a:r>
                        <a:rPr sz="1500" b="1" kern="0" spc="9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性的置信区间结果</a:t>
                      </a:r>
                      <a:endParaRPr sz="15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rowSpan="2">
                  <a:txBody>
                    <a:bodyPr/>
                    <a:lstStyle/>
                    <a:p>
                      <a:pPr algn="l" rtl="0" eaLnBrk="0">
                        <a:lnSpc>
                          <a:spcPct val="172000"/>
                        </a:lnSpc>
                      </a:pPr>
                      <a:endParaRPr sz="1000" dirty="0">
                        <a:latin typeface="Verdana" panose="020B0604030504040204" charset="0"/>
                        <a:ea typeface="微软雅黑" panose="020B0503020204020204" pitchFamily="34" charset="-122"/>
                        <a:cs typeface="Arial" panose="020B0604020202020204"/>
                      </a:endParaRPr>
                    </a:p>
                    <a:p>
                      <a:pPr marL="296545" algn="l" rtl="0" eaLnBrk="0">
                        <a:lnSpc>
                          <a:spcPct val="87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药动学参数</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p>
                      <a:pPr marL="296545" algn="l" rtl="0" eaLnBrk="0">
                        <a:lnSpc>
                          <a:spcPct val="87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（单位）</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gridSpan="3">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1350010"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均值(最小二乘几何均值)及比值</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h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ctr" rtl="0" eaLnBrk="0">
                        <a:lnSpc>
                          <a:spcPct val="152000"/>
                        </a:lnSpc>
                      </a:pPr>
                      <a:r>
                        <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受试者</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个体内</a:t>
                      </a:r>
                      <a:endPar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p>
                      <a:pPr algn="ctr" rtl="0" eaLnBrk="0">
                        <a:lnSpc>
                          <a:spcPct val="152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变异</a:t>
                      </a:r>
                      <a:r>
                        <a:rPr lang="en-US"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CV</a:t>
                      </a: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52000"/>
                        </a:lnSpc>
                      </a:pPr>
                      <a:endParaRPr sz="1000" dirty="0">
                        <a:latin typeface="Verdana" panose="020B0604030504040204" charset="0"/>
                        <a:ea typeface="微软雅黑" panose="020B0503020204020204" pitchFamily="34" charset="-122"/>
                        <a:cs typeface="Arial" panose="020B0604020202020204"/>
                      </a:endParaRPr>
                    </a:p>
                    <a:p>
                      <a:pPr marL="220345" algn="l" rtl="0" eaLnBrk="0">
                        <a:lnSpc>
                          <a:spcPts val="145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90%置信区间</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7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6000"/>
                        </a:lnSpc>
                      </a:pPr>
                      <a:endParaRPr sz="100" dirty="0">
                        <a:latin typeface="Verdana" panose="020B0604030504040204" charset="0"/>
                        <a:ea typeface="微软雅黑" panose="020B0503020204020204" pitchFamily="34" charset="-122"/>
                        <a:cs typeface="Arial" panose="020B0604020202020204"/>
                      </a:endParaRPr>
                    </a:p>
                    <a:p>
                      <a:pPr marL="64770" algn="l" rtl="0" eaLnBrk="0">
                        <a:lnSpc>
                          <a:spcPct val="87000"/>
                        </a:lnSpc>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等效性判定结果</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rowSpan="2">
                  <a:txBody>
                    <a:bodyPr/>
                    <a:lstStyle/>
                    <a:p>
                      <a:pPr algn="l" rtl="0" eaLnBrk="0">
                        <a:lnSpc>
                          <a:spcPct val="116000"/>
                        </a:lnSpc>
                      </a:pPr>
                      <a:endPar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p>
                      <a:pPr algn="ctr" rtl="0" eaLnBrk="0">
                        <a:lnSpc>
                          <a:spcPct val="116000"/>
                        </a:lnSpc>
                      </a:pPr>
                      <a:r>
                        <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试验把握度(%)</a:t>
                      </a:r>
                      <a:endParaRPr lang="zh-CN"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173990"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受试制剂T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90170"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参比制剂R</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5000"/>
                        </a:lnSpc>
                      </a:pPr>
                      <a:endParaRPr sz="400" dirty="0">
                        <a:latin typeface="Verdana" panose="020B0604030504040204" charset="0"/>
                        <a:ea typeface="微软雅黑" panose="020B0503020204020204" pitchFamily="34" charset="-122"/>
                        <a:cs typeface="Arial" panose="020B0604020202020204"/>
                      </a:endParaRPr>
                    </a:p>
                    <a:p>
                      <a:pPr marL="110490" algn="l" rtl="0" eaLnBrk="0">
                        <a:lnSpc>
                          <a:spcPts val="1450"/>
                        </a:lnSpc>
                        <a:spcBef>
                          <a:spcPts val="0"/>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T/R比值(%)</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c vMerge="1">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tcPr>
                </a:tc>
              </a:tr>
              <a:tr h="323850">
                <a:tc>
                  <a:txBody>
                    <a:bodyPr/>
                    <a:lstStyle/>
                    <a:p>
                      <a:pPr algn="l" rtl="0" eaLnBrk="0">
                        <a:lnSpc>
                          <a:spcPct val="102000"/>
                        </a:lnSpc>
                      </a:pPr>
                      <a:endParaRPr sz="700" dirty="0">
                        <a:latin typeface="Verdana" panose="020B0604030504040204" charset="0"/>
                        <a:ea typeface="微软雅黑" panose="020B0503020204020204" pitchFamily="34" charset="-122"/>
                        <a:cs typeface="Arial" panose="020B0604020202020204"/>
                      </a:endParaRPr>
                    </a:p>
                    <a:p>
                      <a:pPr marL="267970" algn="l" rtl="0" eaLnBrk="0">
                        <a:lnSpc>
                          <a:spcPct val="88000"/>
                        </a:lnSpc>
                        <a:spcBef>
                          <a:spcPts val="5"/>
                        </a:spcBef>
                      </a:pP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C</a:t>
                      </a:r>
                      <a:r>
                        <a:rPr sz="1000" kern="0" spc="-10" baseline="-2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max</a:t>
                      </a:r>
                      <a:r>
                        <a:rPr sz="6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(ng/mL)</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smtClean="0">
                        <a:latin typeface="Verdana" panose="020B0604030504040204" charset="0"/>
                        <a:ea typeface="微软雅黑" panose="020B0503020204020204" pitchFamily="34" charset="-122"/>
                        <a:cs typeface="Arial" panose="020B0604020202020204"/>
                      </a:endParaRPr>
                    </a:p>
                    <a:p>
                      <a:pPr marL="530860" algn="l" rtl="0" eaLnBrk="0">
                        <a:lnSpc>
                          <a:spcPts val="1420"/>
                        </a:lnSpc>
                        <a:spcBef>
                          <a:spcPts val="5"/>
                        </a:spcBef>
                      </a:pPr>
                      <a:r>
                        <a:rPr lang="en-US" altLang="zh-CN" sz="1100" smtClean="0">
                          <a:latin typeface="Verdana" panose="020B0604030504040204" charset="0"/>
                          <a:ea typeface="微软雅黑" panose="020B0503020204020204" pitchFamily="34" charset="-122"/>
                          <a:cs typeface="微软雅黑" panose="020B0503020204020204" pitchFamily="34" charset="-122"/>
                        </a:rPr>
                        <a:t>411.27 </a:t>
                      </a:r>
                      <a:r>
                        <a:rPr lang="en-US" altLang="zh-CN" sz="1100" dirty="0">
                          <a:latin typeface="Verdana" panose="020B0604030504040204" charset="0"/>
                          <a:ea typeface="微软雅黑" panose="020B0503020204020204" pitchFamily="34" charset="-122"/>
                          <a:cs typeface="微软雅黑" panose="020B0503020204020204" pitchFamily="34" charset="-122"/>
                        </a:rPr>
                        <a:t>(28)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dirty="0">
                        <a:latin typeface="Verdana" panose="020B0604030504040204" charset="0"/>
                        <a:ea typeface="微软雅黑" panose="020B0503020204020204" pitchFamily="34" charset="-122"/>
                        <a:cs typeface="Arial" panose="020B0604020202020204"/>
                      </a:endParaRPr>
                    </a:p>
                    <a:p>
                      <a:pPr marL="45402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407.60 (28)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dirty="0">
                        <a:latin typeface="Verdana" panose="020B0604030504040204" charset="0"/>
                        <a:ea typeface="微软雅黑" panose="020B0503020204020204" pitchFamily="34" charset="-122"/>
                        <a:cs typeface="Arial" panose="020B0604020202020204"/>
                      </a:endParaRPr>
                    </a:p>
                    <a:p>
                      <a:pPr marL="31750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100.90</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dirty="0">
                        <a:latin typeface="Verdana" panose="020B0604030504040204" charset="0"/>
                        <a:ea typeface="微软雅黑" panose="020B0503020204020204" pitchFamily="34" charset="-122"/>
                        <a:cs typeface="Arial" panose="020B0604020202020204"/>
                      </a:endParaRPr>
                    </a:p>
                    <a:p>
                      <a:pPr marL="323850"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16.27</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dirty="0">
                        <a:latin typeface="Verdana" panose="020B0604030504040204" charset="0"/>
                        <a:ea typeface="微软雅黑" panose="020B0503020204020204" pitchFamily="34" charset="-122"/>
                        <a:cs typeface="Arial" panose="020B0604020202020204"/>
                      </a:endParaRPr>
                    </a:p>
                    <a:p>
                      <a:pPr marL="7175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93.73%~108.62%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08000"/>
                        </a:lnSpc>
                      </a:pPr>
                      <a:endParaRPr sz="600" dirty="0">
                        <a:latin typeface="Verdana" panose="020B0604030504040204" charset="0"/>
                        <a:ea typeface="微软雅黑" panose="020B0503020204020204" pitchFamily="34" charset="-122"/>
                        <a:cs typeface="Arial" panose="020B0604020202020204"/>
                      </a:endParaRPr>
                    </a:p>
                    <a:p>
                      <a:pPr marL="27495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8000"/>
                        </a:lnSpc>
                      </a:pPr>
                      <a:endParaRPr sz="400" dirty="0">
                        <a:latin typeface="Verdana" panose="020B0604030504040204" charset="0"/>
                        <a:ea typeface="微软雅黑" panose="020B0503020204020204" pitchFamily="34" charset="-122"/>
                        <a:cs typeface="Arial" panose="020B0604020202020204"/>
                      </a:endParaRPr>
                    </a:p>
                    <a:p>
                      <a:pPr marL="292735" algn="l" rtl="0" eaLnBrk="0">
                        <a:lnSpc>
                          <a:spcPts val="1420"/>
                        </a:lnSpc>
                        <a:spcBef>
                          <a:spcPts val="5"/>
                        </a:spcBef>
                      </a:pPr>
                      <a:r>
                        <a:rPr lang="en-US" altLang="zh-CN" sz="1100" dirty="0">
                          <a:latin typeface="Verdana" panose="020B0604030504040204" charset="0"/>
                          <a:ea typeface="微软雅黑" panose="020B0503020204020204" pitchFamily="34" charset="-122"/>
                          <a:cs typeface="微软雅黑" panose="020B0503020204020204" pitchFamily="34" charset="-122"/>
                        </a:rPr>
                        <a:t>99.91</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3850">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129540" algn="l" rtl="0" eaLnBrk="0">
                        <a:lnSpc>
                          <a:spcPts val="1510"/>
                        </a:lnSpc>
                        <a:spcBef>
                          <a:spcPts val="0"/>
                        </a:spcBef>
                      </a:pP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AUC</a:t>
                      </a:r>
                      <a:r>
                        <a:rPr sz="1000" kern="0" spc="0" baseline="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0-t</a:t>
                      </a:r>
                      <a:r>
                        <a:rPr sz="600" kern="0" spc="-9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r>
                        <a:rPr lang="en-US" altLang="zh-CN"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h*ng/mL</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48260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3993.76 (28)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40576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3617.40 (28)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31750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110.40</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32385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12.25</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7175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104.43%~116.72%</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1000"/>
                        </a:lnSpc>
                      </a:pPr>
                      <a:endParaRPr sz="600" dirty="0">
                        <a:latin typeface="Verdana" panose="020B0604030504040204" charset="0"/>
                        <a:ea typeface="微软雅黑" panose="020B0503020204020204" pitchFamily="34" charset="-122"/>
                        <a:cs typeface="Arial" panose="020B0604020202020204"/>
                      </a:endParaRPr>
                    </a:p>
                    <a:p>
                      <a:pPr marL="27495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2000"/>
                        </a:lnSpc>
                      </a:pPr>
                      <a:endParaRPr sz="400" dirty="0">
                        <a:latin typeface="Verdana" panose="020B0604030504040204" charset="0"/>
                        <a:ea typeface="微软雅黑" panose="020B0503020204020204" pitchFamily="34" charset="-122"/>
                        <a:cs typeface="Arial" panose="020B0604020202020204"/>
                      </a:endParaRPr>
                    </a:p>
                    <a:p>
                      <a:pPr marL="25654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98.03</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r h="325754">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106045" algn="l" rtl="0" eaLnBrk="0">
                        <a:lnSpc>
                          <a:spcPts val="1510"/>
                        </a:lnSpc>
                        <a:spcBef>
                          <a:spcPts val="0"/>
                        </a:spcBef>
                      </a:pPr>
                      <a:r>
                        <a:rPr sz="11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AUC</a:t>
                      </a:r>
                      <a:r>
                        <a:rPr sz="1000" kern="0" spc="-10" baseline="100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0-∞</a:t>
                      </a:r>
                      <a:r>
                        <a:rPr sz="600" kern="0" spc="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 </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r>
                        <a:rPr lang="en-US" altLang="zh-CN"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sym typeface="+mn-ea"/>
                        </a:rPr>
                        <a:t>h*ng/mL</a:t>
                      </a:r>
                      <a:r>
                        <a:rPr sz="1100"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48260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4021.41 (26)</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40576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3669.46 (28)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31750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109.59</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32385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12.58</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71755"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103.30%~116.27%</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10000"/>
                        </a:lnSpc>
                      </a:pPr>
                      <a:endParaRPr sz="600" dirty="0">
                        <a:latin typeface="Verdana" panose="020B0604030504040204" charset="0"/>
                        <a:ea typeface="微软雅黑" panose="020B0503020204020204" pitchFamily="34" charset="-122"/>
                        <a:cs typeface="Arial" panose="020B0604020202020204"/>
                      </a:endParaRPr>
                    </a:p>
                    <a:p>
                      <a:pPr marL="274955" algn="l" rtl="0" eaLnBrk="0">
                        <a:lnSpc>
                          <a:spcPct val="87000"/>
                        </a:lnSpc>
                        <a:spcBef>
                          <a:spcPts val="5"/>
                        </a:spcBef>
                      </a:pPr>
                      <a:r>
                        <a:rPr sz="1100" b="1" kern="0" spc="-10" dirty="0">
                          <a:solidFill>
                            <a:srgbClr val="404040">
                              <a:alpha val="100000"/>
                            </a:srgbClr>
                          </a:solidFill>
                          <a:latin typeface="Verdana" panose="020B0604030504040204" charset="0"/>
                          <a:ea typeface="微软雅黑" panose="020B0503020204020204" pitchFamily="34" charset="-122"/>
                          <a:cs typeface="微软雅黑" panose="020B0503020204020204" pitchFamily="34" charset="-122"/>
                        </a:rPr>
                        <a:t>生物等效</a:t>
                      </a:r>
                      <a:endParaRPr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c>
                  <a:txBody>
                    <a:bodyPr/>
                    <a:lstStyle/>
                    <a:p>
                      <a:pPr algn="l" rtl="0" eaLnBrk="0">
                        <a:lnSpc>
                          <a:spcPct val="121000"/>
                        </a:lnSpc>
                      </a:pPr>
                      <a:endParaRPr sz="400" dirty="0">
                        <a:latin typeface="Verdana" panose="020B0604030504040204" charset="0"/>
                        <a:ea typeface="微软雅黑" panose="020B0503020204020204" pitchFamily="34" charset="-122"/>
                        <a:cs typeface="Arial" panose="020B0604020202020204"/>
                      </a:endParaRPr>
                    </a:p>
                    <a:p>
                      <a:pPr marL="256540" algn="l" rtl="0" eaLnBrk="0">
                        <a:lnSpc>
                          <a:spcPts val="1420"/>
                        </a:lnSpc>
                        <a:spcBef>
                          <a:spcPts val="0"/>
                        </a:spcBef>
                      </a:pPr>
                      <a:r>
                        <a:rPr lang="en-US" altLang="zh-CN" sz="1100" dirty="0">
                          <a:latin typeface="Verdana" panose="020B0604030504040204" charset="0"/>
                          <a:ea typeface="微软雅黑" panose="020B0503020204020204" pitchFamily="34" charset="-122"/>
                          <a:cs typeface="微软雅黑" panose="020B0503020204020204" pitchFamily="34" charset="-122"/>
                        </a:rPr>
                        <a:t>97.99</a:t>
                      </a:r>
                      <a:endParaRPr lang="en-US" altLang="zh-CN" sz="1100" dirty="0">
                        <a:latin typeface="Verdana" panose="020B0604030504040204" charset="0"/>
                        <a:ea typeface="微软雅黑" panose="020B0503020204020204" pitchFamily="34" charset="-122"/>
                        <a:cs typeface="微软雅黑" panose="020B0503020204020204" pitchFamily="34" charset="-122"/>
                      </a:endParaRPr>
                    </a:p>
                  </a:txBody>
                  <a:tcPr marL="0" marR="0" marT="0" marB="0">
                    <a:lnL w="3175" cap="flat" cmpd="sng" algn="ctr">
                      <a:solidFill>
                        <a:srgbClr val="0566C2"/>
                      </a:solidFill>
                      <a:prstDash val="solid"/>
                      <a:round/>
                      <a:headEnd type="none" w="med" len="med"/>
                      <a:tailEnd type="none" w="med" len="med"/>
                    </a:lnL>
                    <a:lnR w="3175" cap="flat" cmpd="sng" algn="ctr">
                      <a:solidFill>
                        <a:srgbClr val="0566C2"/>
                      </a:solidFill>
                      <a:prstDash val="solid"/>
                      <a:round/>
                      <a:headEnd type="none" w="med" len="med"/>
                      <a:tailEnd type="none" w="med" len="med"/>
                    </a:lnR>
                    <a:lnT w="3175" cap="flat" cmpd="sng" algn="ctr">
                      <a:solidFill>
                        <a:srgbClr val="0566C2"/>
                      </a:solidFill>
                      <a:prstDash val="solid"/>
                      <a:round/>
                      <a:headEnd type="none" w="med" len="med"/>
                      <a:tailEnd type="none" w="med" len="med"/>
                    </a:lnT>
                    <a:lnB w="3175" cap="flat" cmpd="sng" algn="ctr">
                      <a:solidFill>
                        <a:srgbClr val="0566C2"/>
                      </a:solidFill>
                      <a:prstDash val="solid"/>
                      <a:round/>
                      <a:headEnd type="none" w="med" len="med"/>
                      <a:tailEnd type="none" w="med" len="med"/>
                    </a:lnB>
                    <a:solidFill>
                      <a:srgbClr val="FFFFFF"/>
                    </a:solidFill>
                  </a:tcPr>
                </a:tc>
              </a:tr>
            </a:tbl>
          </a:graphicData>
        </a:graphic>
      </p:graphicFrame>
      <p:sp>
        <p:nvSpPr>
          <p:cNvPr id="7" name="textbox 110"/>
          <p:cNvSpPr/>
          <p:nvPr/>
        </p:nvSpPr>
        <p:spPr>
          <a:xfrm>
            <a:off x="1007160" y="1014806"/>
            <a:ext cx="10330815" cy="970914"/>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3335" algn="ctr" rtl="0" eaLnBrk="0">
              <a:lnSpc>
                <a:spcPts val="3695"/>
              </a:lnSpc>
            </a:pPr>
            <a:r>
              <a:rPr sz="24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奥美沙坦酯口崩片(</a:t>
            </a:r>
            <a:r>
              <a:rPr lang="zh-CN" sz="24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施美力奥</a:t>
            </a:r>
            <a:r>
              <a:rPr sz="2800" b="1" kern="0" spc="-10" baseline="14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sz="4000" b="1" kern="0" spc="-10" baseline="9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sz="24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与参比制剂(Olmetec</a:t>
            </a:r>
            <a:r>
              <a:rPr sz="2800" b="1" kern="0" spc="-10" baseline="3300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sz="16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sz="2400"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r>
              <a:rPr sz="2400" kern="0" spc="4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t>
            </a:r>
            <a:r>
              <a:rPr sz="24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原研口崩</a:t>
            </a:r>
            <a:r>
              <a:rPr sz="2400" b="1" kern="0" spc="-2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片)</a:t>
            </a:r>
            <a:endParaRPr sz="2400" dirty="0">
              <a:latin typeface="Verdana" panose="020B0604030504040204" charset="0"/>
              <a:ea typeface="微软雅黑" panose="020B0503020204020204" pitchFamily="34" charset="-122"/>
              <a:cs typeface="微软雅黑" panose="020B0503020204020204" pitchFamily="34" charset="-122"/>
            </a:endParaRPr>
          </a:p>
          <a:p>
            <a:pPr marL="12700" algn="ctr" rtl="0" eaLnBrk="0">
              <a:lnSpc>
                <a:spcPts val="3750"/>
              </a:lnSpc>
            </a:pPr>
            <a:r>
              <a:rPr sz="2400" b="1"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具有</a:t>
            </a:r>
            <a:r>
              <a:rPr sz="2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生物等效性 </a:t>
            </a:r>
            <a:r>
              <a:rPr sz="2400" b="1"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，且</a:t>
            </a:r>
            <a:r>
              <a:rPr sz="2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安全性良好</a:t>
            </a:r>
            <a:endParaRPr sz="2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有效性</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altLang="zh-CN"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3</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sp>
        <p:nvSpPr>
          <p:cNvPr id="21" name="textbox 160"/>
          <p:cNvSpPr/>
          <p:nvPr/>
        </p:nvSpPr>
        <p:spPr>
          <a:xfrm>
            <a:off x="1930400" y="1081405"/>
            <a:ext cx="8108315" cy="394970"/>
          </a:xfrm>
          <a:prstGeom prst="rect">
            <a:avLst/>
          </a:prstGeom>
          <a:noFill/>
          <a:ln w="0" cap="flat">
            <a:noFill/>
            <a:prstDash val="solid"/>
            <a:miter lim="0"/>
          </a:ln>
        </p:spPr>
        <p:txBody>
          <a:bodyPr vert="horz" wrap="square" lIns="0" tIns="0" rIns="0" bIns="0"/>
          <a:lstStyle/>
          <a:p>
            <a:pPr algn="l" rtl="0" eaLnBrk="0">
              <a:lnSpc>
                <a:spcPct val="69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ct val="87000"/>
              </a:lnSpc>
            </a:pPr>
            <a:r>
              <a:rPr sz="2400" b="1" kern="0" spc="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与目录内其他ARB类相比，</a:t>
            </a:r>
            <a:r>
              <a:rPr sz="2400" b="1" kern="0" spc="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奥美沙</a:t>
            </a:r>
            <a:r>
              <a:rPr sz="24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坦降压幅度及达标率更优</a:t>
            </a:r>
            <a:endParaRPr sz="24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
        <p:nvSpPr>
          <p:cNvPr id="26" name="textbox 138"/>
          <p:cNvSpPr/>
          <p:nvPr/>
        </p:nvSpPr>
        <p:spPr>
          <a:xfrm>
            <a:off x="3430142" y="6335902"/>
            <a:ext cx="4686300" cy="158114"/>
          </a:xfrm>
          <a:prstGeom prst="rect">
            <a:avLst/>
          </a:prstGeom>
          <a:noFill/>
          <a:ln w="0" cap="flat">
            <a:noFill/>
            <a:prstDash val="solid"/>
            <a:miter lim="0"/>
          </a:ln>
        </p:spPr>
        <p:txBody>
          <a:bodyPr vert="horz" wrap="square" lIns="0" tIns="0" rIns="0" bIns="0"/>
          <a:lstStyle/>
          <a:p>
            <a:pPr algn="l" rtl="0" eaLnBrk="0">
              <a:lnSpc>
                <a:spcPct val="84000"/>
              </a:lnSpc>
            </a:pPr>
            <a:endParaRPr sz="100" dirty="0">
              <a:latin typeface="Arial" panose="020B0604020202020204"/>
              <a:ea typeface="Arial" panose="020B0604020202020204"/>
              <a:cs typeface="Arial" panose="020B0604020202020204"/>
            </a:endParaRPr>
          </a:p>
          <a:p>
            <a:pPr marL="12700" algn="l" rtl="0" eaLnBrk="0">
              <a:lnSpc>
                <a:spcPct val="87000"/>
              </a:lnSpc>
            </a:pPr>
            <a:r>
              <a:rPr sz="10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OLM ：奥美沙坦     </a:t>
            </a:r>
            <a:r>
              <a:rPr sz="10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LOS</a:t>
            </a:r>
            <a:r>
              <a:rPr sz="1000" kern="0" spc="1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0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：氯沙坦            VAL</a:t>
            </a:r>
            <a:r>
              <a:rPr sz="1000" kern="0" spc="1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0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：缬沙坦              IRB  ：厄贝沙坦</a:t>
            </a:r>
            <a:endParaRPr sz="1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box 146"/>
          <p:cNvSpPr/>
          <p:nvPr/>
        </p:nvSpPr>
        <p:spPr>
          <a:xfrm>
            <a:off x="1167765" y="3053715"/>
            <a:ext cx="4634230" cy="26860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1850"/>
              </a:lnSpc>
            </a:pPr>
            <a:r>
              <a:rPr sz="1400" b="1" kern="0" spc="0" dirty="0">
                <a:latin typeface="Verdana" panose="020B0604030504040204" charset="0"/>
                <a:ea typeface="微软雅黑" panose="020B0503020204020204" pitchFamily="34" charset="-122"/>
                <a:cs typeface="微软雅黑" panose="020B0503020204020204" pitchFamily="34" charset="-122"/>
              </a:rPr>
              <a:t>治疗</a:t>
            </a:r>
            <a:r>
              <a:rPr sz="1400" b="1" kern="0" spc="0" dirty="0">
                <a:latin typeface="Verdana" panose="020B0604030504040204" charset="0"/>
                <a:ea typeface="微软雅黑" panose="020B0503020204020204" pitchFamily="34" charset="-122"/>
                <a:cs typeface="Calibri" panose="020F0502020204030204"/>
              </a:rPr>
              <a:t>8</a:t>
            </a:r>
            <a:r>
              <a:rPr sz="1400" b="1" kern="0" spc="0" dirty="0">
                <a:latin typeface="Verdana" panose="020B0604030504040204" charset="0"/>
                <a:ea typeface="微软雅黑" panose="020B0503020204020204" pitchFamily="34" charset="-122"/>
                <a:cs typeface="微软雅黑" panose="020B0503020204020204" pitchFamily="34" charset="-122"/>
              </a:rPr>
              <a:t>周后，袖带收缩压（</a:t>
            </a:r>
            <a:r>
              <a:rPr sz="1400" b="1" kern="0" spc="0" dirty="0">
                <a:latin typeface="Verdana" panose="020B0604030504040204" charset="0"/>
                <a:ea typeface="微软雅黑" panose="020B0503020204020204" pitchFamily="34" charset="-122"/>
                <a:cs typeface="Calibri" panose="020F0502020204030204"/>
              </a:rPr>
              <a:t>DBP</a:t>
            </a:r>
            <a:r>
              <a:rPr sz="1400" b="1" kern="0" spc="0" dirty="0">
                <a:latin typeface="Verdana" panose="020B0604030504040204" charset="0"/>
                <a:ea typeface="微软雅黑" panose="020B0503020204020204" pitchFamily="34" charset="-122"/>
                <a:cs typeface="微软雅黑" panose="020B0503020204020204" pitchFamily="34" charset="-122"/>
              </a:rPr>
              <a:t>）与袖带舒张压（</a:t>
            </a:r>
            <a:r>
              <a:rPr sz="1400" b="1" kern="0" spc="-10" dirty="0">
                <a:latin typeface="Verdana" panose="020B0604030504040204" charset="0"/>
                <a:ea typeface="微软雅黑" panose="020B0503020204020204" pitchFamily="34" charset="-122"/>
                <a:cs typeface="Calibri" panose="020F0502020204030204"/>
              </a:rPr>
              <a:t>SBP</a:t>
            </a:r>
            <a:r>
              <a:rPr sz="1400" b="1" kern="0" spc="-10" dirty="0">
                <a:latin typeface="Verdana" panose="020B0604030504040204" charset="0"/>
                <a:ea typeface="微软雅黑" panose="020B0503020204020204" pitchFamily="34" charset="-122"/>
                <a:cs typeface="微软雅黑" panose="020B0503020204020204" pitchFamily="34" charset="-122"/>
              </a:rPr>
              <a:t>）</a:t>
            </a:r>
            <a:endParaRPr sz="1400" dirty="0">
              <a:latin typeface="Verdana" panose="020B0604030504040204" charset="0"/>
              <a:ea typeface="微软雅黑" panose="020B0503020204020204" pitchFamily="34" charset="-122"/>
              <a:cs typeface="微软雅黑" panose="020B0503020204020204" pitchFamily="34" charset="-122"/>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3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3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3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3000"/>
              </a:lnSpc>
            </a:pPr>
            <a:endParaRPr sz="1000" dirty="0">
              <a:latin typeface="Verdana" panose="020B0604030504040204" charset="0"/>
              <a:ea typeface="微软雅黑" panose="020B0503020204020204" pitchFamily="34" charset="-122"/>
              <a:cs typeface="Arial" panose="020B0604020202020204"/>
            </a:endParaRPr>
          </a:p>
          <a:p>
            <a:pPr marL="3432810" algn="l" rtl="0" eaLnBrk="0">
              <a:lnSpc>
                <a:spcPct val="100000"/>
              </a:lnSpc>
              <a:spcBef>
                <a:spcPts val="245"/>
              </a:spcBef>
            </a:pPr>
            <a:endParaRPr sz="800" dirty="0">
              <a:latin typeface="Verdana" panose="020B0604030504040204" charset="0"/>
              <a:ea typeface="微软雅黑" panose="020B0503020204020204" pitchFamily="34" charset="-122"/>
              <a:cs typeface="微软雅黑" panose="020B0503020204020204" pitchFamily="34" charset="-122"/>
            </a:endParaRPr>
          </a:p>
        </p:txBody>
      </p:sp>
      <p:sp>
        <p:nvSpPr>
          <p:cNvPr id="35" name="textbox 152"/>
          <p:cNvSpPr/>
          <p:nvPr/>
        </p:nvSpPr>
        <p:spPr>
          <a:xfrm>
            <a:off x="6784975" y="3060065"/>
            <a:ext cx="4292600" cy="24003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ct val="87000"/>
              </a:lnSpc>
            </a:pPr>
            <a:r>
              <a:rPr sz="1400" b="1" kern="0" spc="0" dirty="0">
                <a:latin typeface="Verdana" panose="020B0604030504040204" charset="0"/>
                <a:ea typeface="微软雅黑" panose="020B0503020204020204" pitchFamily="34" charset="-122"/>
                <a:cs typeface="微软雅黑" panose="020B0503020204020204" pitchFamily="34" charset="-122"/>
              </a:rPr>
              <a:t>起始剂量的</a:t>
            </a:r>
            <a:r>
              <a:rPr sz="1400" b="1" kern="0" spc="0" dirty="0">
                <a:latin typeface="Verdana" panose="020B0604030504040204" charset="0"/>
                <a:ea typeface="微软雅黑" panose="020B0503020204020204" pitchFamily="34" charset="-122"/>
                <a:cs typeface="Calibri" panose="020F0502020204030204"/>
              </a:rPr>
              <a:t>ARB</a:t>
            </a:r>
            <a:r>
              <a:rPr sz="1400" b="1" kern="0" spc="0" dirty="0">
                <a:latin typeface="Verdana" panose="020B0604030504040204" charset="0"/>
                <a:ea typeface="微软雅黑" panose="020B0503020204020204" pitchFamily="34" charset="-122"/>
                <a:cs typeface="微软雅黑" panose="020B0503020204020204" pitchFamily="34" charset="-122"/>
              </a:rPr>
              <a:t>疗效比较第八周时</a:t>
            </a:r>
            <a:r>
              <a:rPr sz="1400" b="1" kern="0" spc="0" dirty="0">
                <a:latin typeface="Verdana" panose="020B0604030504040204" charset="0"/>
                <a:ea typeface="微软雅黑" panose="020B0503020204020204" pitchFamily="34" charset="-122"/>
                <a:cs typeface="Calibri" panose="020F0502020204030204"/>
              </a:rPr>
              <a:t>24</a:t>
            </a:r>
            <a:r>
              <a:rPr sz="1400" b="1" kern="0" spc="0" dirty="0">
                <a:latin typeface="Verdana" panose="020B0604030504040204" charset="0"/>
                <a:ea typeface="微软雅黑" panose="020B0503020204020204" pitchFamily="34" charset="-122"/>
                <a:cs typeface="微软雅黑" panose="020B0503020204020204" pitchFamily="34" charset="-122"/>
              </a:rPr>
              <a:t>小时血</a:t>
            </a:r>
            <a:r>
              <a:rPr sz="1400" b="1" kern="0" spc="-10" dirty="0">
                <a:latin typeface="Verdana" panose="020B0604030504040204" charset="0"/>
                <a:ea typeface="微软雅黑" panose="020B0503020204020204" pitchFamily="34" charset="-122"/>
                <a:cs typeface="微软雅黑" panose="020B0503020204020204" pitchFamily="34" charset="-122"/>
              </a:rPr>
              <a:t>压达标率</a:t>
            </a:r>
            <a:endParaRPr sz="1400" dirty="0">
              <a:latin typeface="Verdana" panose="020B0604030504040204" charset="0"/>
              <a:ea typeface="微软雅黑" panose="020B0503020204020204" pitchFamily="34" charset="-122"/>
              <a:cs typeface="微软雅黑" panose="020B0503020204020204" pitchFamily="34" charset="-122"/>
            </a:endParaRPr>
          </a:p>
          <a:p>
            <a:pPr algn="l" rtl="0" eaLnBrk="0">
              <a:lnSpc>
                <a:spcPct val="101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02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14000"/>
              </a:lnSpc>
            </a:pPr>
            <a:endParaRPr sz="200" dirty="0">
              <a:latin typeface="Verdana" panose="020B0604030504040204" charset="0"/>
              <a:ea typeface="微软雅黑" panose="020B0503020204020204" pitchFamily="34" charset="-122"/>
              <a:cs typeface="Arial" panose="020B0604020202020204"/>
            </a:endParaRPr>
          </a:p>
          <a:p>
            <a:pPr marL="3524885" indent="-20955" algn="l" rtl="0" eaLnBrk="0">
              <a:lnSpc>
                <a:spcPct val="96000"/>
              </a:lnSpc>
              <a:spcBef>
                <a:spcPts val="0"/>
              </a:spcBef>
            </a:pPr>
            <a:endParaRPr sz="900" dirty="0">
              <a:latin typeface="Verdana" panose="020B0604030504040204" charset="0"/>
              <a:ea typeface="微软雅黑" panose="020B0503020204020204" pitchFamily="34" charset="-122"/>
              <a:cs typeface="微软雅黑" panose="020B0503020204020204" pitchFamily="34" charset="-122"/>
            </a:endParaRPr>
          </a:p>
        </p:txBody>
      </p:sp>
      <p:sp>
        <p:nvSpPr>
          <p:cNvPr id="36" name="textbox 154"/>
          <p:cNvSpPr/>
          <p:nvPr/>
        </p:nvSpPr>
        <p:spPr>
          <a:xfrm>
            <a:off x="707390" y="1585595"/>
            <a:ext cx="10805795" cy="744115"/>
          </a:xfrm>
          <a:prstGeom prst="rect">
            <a:avLst/>
          </a:prstGeom>
          <a:solidFill>
            <a:srgbClr val="DCE8F6">
              <a:alpha val="100000"/>
            </a:srgbClr>
          </a:solidFill>
          <a:ln w="0" cap="flat">
            <a:noFill/>
            <a:prstDash val="solid"/>
            <a:miter lim="0"/>
          </a:ln>
        </p:spPr>
        <p:txBody>
          <a:bodyPr vert="horz" wrap="square" lIns="0" tIns="0" rIns="0" bIns="0"/>
          <a:lstStyle/>
          <a:p>
            <a:pPr algn="l" rtl="0" eaLnBrk="0">
              <a:lnSpc>
                <a:spcPct val="18000"/>
              </a:lnSpc>
            </a:pPr>
            <a:endParaRPr sz="100" dirty="0">
              <a:latin typeface="Verdana" panose="020B0604030504040204" charset="0"/>
              <a:ea typeface="微软雅黑" panose="020B0503020204020204" pitchFamily="34" charset="-122"/>
              <a:cs typeface="Arial" panose="020B0604020202020204"/>
            </a:endParaRPr>
          </a:p>
          <a:p>
            <a:pPr marL="94615" indent="361315" algn="l" rtl="0" eaLnBrk="0">
              <a:lnSpc>
                <a:spcPct val="130000"/>
              </a:lnSpc>
            </a:pPr>
            <a:r>
              <a:rPr sz="1500" kern="0" spc="90" dirty="0">
                <a:solidFill>
                  <a:schemeClr val="tx1"/>
                </a:solidFill>
                <a:latin typeface="Verdana" panose="020B0604030504040204" charset="0"/>
                <a:ea typeface="微软雅黑" panose="020B0503020204020204" pitchFamily="34" charset="-122"/>
                <a:cs typeface="微软雅黑" panose="020B0503020204020204" pitchFamily="34" charset="-122"/>
              </a:rPr>
              <a:t>研究表明，</a:t>
            </a:r>
            <a:r>
              <a:rPr sz="15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奥美沙坦治疗8周后DBP和SBP的降低要大于氯沙坦、 缬沙坦或厄贝沙坦。血压达标率方面</a:t>
            </a:r>
            <a:r>
              <a:rPr lang="zh-CN" sz="15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sz="15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sym typeface="+mn-ea"/>
              </a:rPr>
              <a:t>奥美沙坦也</a:t>
            </a:r>
            <a:r>
              <a:rPr sz="15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优于氯沙坦、缬沙坦或厄贝沙坦。</a:t>
            </a:r>
            <a:endParaRPr sz="1500" b="1" kern="0" spc="-1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
        <p:nvSpPr>
          <p:cNvPr id="37" name="textbox 162"/>
          <p:cNvSpPr/>
          <p:nvPr/>
        </p:nvSpPr>
        <p:spPr>
          <a:xfrm>
            <a:off x="759460" y="2449195"/>
            <a:ext cx="8912225" cy="375285"/>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ct val="88000"/>
              </a:lnSpc>
            </a:pPr>
            <a:r>
              <a:rPr sz="1200" kern="0" spc="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美国一项随机，双盲，多中心研究，奥美沙坦、氯沙坦、缬沙坦、厄贝沙坦控制原发性高血压的疗</a:t>
            </a:r>
            <a:r>
              <a:rPr sz="1200" kern="0" spc="-1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效比较</a:t>
            </a:r>
            <a:endParaRPr sz="1200" dirty="0">
              <a:latin typeface="Verdana" panose="020B0604030504040204" charset="0"/>
              <a:ea typeface="微软雅黑" panose="020B0503020204020204" pitchFamily="34" charset="-122"/>
              <a:cs typeface="微软雅黑" panose="020B0503020204020204" pitchFamily="34" charset="-122"/>
            </a:endParaRPr>
          </a:p>
          <a:p>
            <a:pPr marL="17145" algn="l" rtl="0" eaLnBrk="0">
              <a:lnSpc>
                <a:spcPct val="87000"/>
              </a:lnSpc>
              <a:spcBef>
                <a:spcPts val="235"/>
              </a:spcBef>
            </a:pPr>
            <a:r>
              <a:rPr sz="1200" kern="0" spc="-6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588例患者，袖带坐位DBP</a:t>
            </a:r>
            <a:r>
              <a:rPr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 100–115 mm Hg</a:t>
            </a:r>
            <a:r>
              <a:rPr lang="en-US"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 </a:t>
            </a:r>
            <a:r>
              <a:rPr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ABPM: 白天DBP 90–120 mm Hg</a:t>
            </a:r>
            <a:r>
              <a:rPr lang="en-US"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     </a:t>
            </a:r>
            <a:r>
              <a:rPr sz="1200" kern="0" spc="-70" dirty="0">
                <a:solidFill>
                  <a:srgbClr val="254E73">
                    <a:alpha val="100000"/>
                  </a:srgbClr>
                </a:solidFill>
                <a:latin typeface="Verdana" panose="020B0604030504040204" charset="0"/>
                <a:ea typeface="微软雅黑" panose="020B0503020204020204" pitchFamily="34" charset="-122"/>
                <a:cs typeface="微软雅黑" panose="020B0503020204020204" pitchFamily="34" charset="-122"/>
              </a:rPr>
              <a:t>首要终点：8周时，袖带DBP相比基线血压的变化</a:t>
            </a:r>
            <a:endParaRPr sz="1200" dirty="0">
              <a:latin typeface="Verdana" panose="020B0604030504040204" charset="0"/>
              <a:ea typeface="微软雅黑" panose="020B0503020204020204" pitchFamily="34" charset="-122"/>
              <a:cs typeface="微软雅黑" panose="020B0503020204020204" pitchFamily="34" charset="-122"/>
            </a:endParaRPr>
          </a:p>
        </p:txBody>
      </p:sp>
      <p:sp>
        <p:nvSpPr>
          <p:cNvPr id="38" name="textbox 164"/>
          <p:cNvSpPr/>
          <p:nvPr/>
        </p:nvSpPr>
        <p:spPr>
          <a:xfrm>
            <a:off x="314325" y="6520815"/>
            <a:ext cx="11620500" cy="28448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035"/>
              </a:lnSpc>
            </a:pP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参考文献：Oparil S, Williams</a:t>
            </a:r>
            <a:r>
              <a:rPr sz="7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D, Chrysant S G,</a:t>
            </a:r>
            <a:r>
              <a:rPr sz="7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et</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al.</a:t>
            </a:r>
            <a:r>
              <a:rPr sz="7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Comparative</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efficacy</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of</a:t>
            </a:r>
            <a:r>
              <a:rPr sz="7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olmesartan,</a:t>
            </a:r>
            <a:r>
              <a:rPr sz="7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losartan, valsartan,</a:t>
            </a:r>
            <a:r>
              <a:rPr sz="7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and</a:t>
            </a:r>
            <a:r>
              <a:rPr sz="7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irbesartan</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in the</a:t>
            </a:r>
            <a:r>
              <a:rPr sz="7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control</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of</a:t>
            </a:r>
            <a:r>
              <a:rPr sz="7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essential</a:t>
            </a:r>
            <a:r>
              <a:rPr sz="7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hypertension[J].</a:t>
            </a:r>
            <a:r>
              <a:rPr sz="7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The</a:t>
            </a:r>
            <a:r>
              <a:rPr sz="7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Journal</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of</a:t>
            </a:r>
            <a:r>
              <a:rPr sz="7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Clinical</a:t>
            </a:r>
            <a:r>
              <a:rPr sz="7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Hypertension,</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2001,</a:t>
            </a:r>
            <a:r>
              <a:rPr sz="7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3(5):</a:t>
            </a:r>
            <a:r>
              <a:rPr sz="7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283-318.</a:t>
            </a:r>
            <a:endParaRPr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l" rtl="0" eaLnBrk="0">
              <a:lnSpc>
                <a:spcPts val="1035"/>
              </a:lnSpc>
            </a:pPr>
            <a:r>
              <a:rPr lang="en-US" altLang="zh-CN"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Smith, D. H. G., Dubiel, R., &amp; Jones, M. Use of 24-hour ambulatory blood pressure monitoring to assess antihypertensive efficacy: a comparison of olmesartan medoxomil, losartan potassium, valsartan, and irbesartan[J].Am J Cardiovasc Drugs, 2005,5 (1): 41-50.</a:t>
            </a:r>
            <a:endParaRPr lang="en-US" altLang="zh-CN" sz="7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11"/>
          <p:cNvPicPr>
            <a:picLocks noChangeAspect="1"/>
          </p:cNvPicPr>
          <p:nvPr/>
        </p:nvPicPr>
        <p:blipFill>
          <a:blip r:embed="rId1"/>
          <a:stretch>
            <a:fillRect/>
          </a:stretch>
        </p:blipFill>
        <p:spPr>
          <a:xfrm>
            <a:off x="828040" y="3470275"/>
            <a:ext cx="5037455" cy="2675890"/>
          </a:xfrm>
          <a:prstGeom prst="rect">
            <a:avLst/>
          </a:prstGeom>
        </p:spPr>
      </p:pic>
      <p:sp>
        <p:nvSpPr>
          <p:cNvPr id="7" name="文本框 6"/>
          <p:cNvSpPr txBox="1"/>
          <p:nvPr/>
        </p:nvSpPr>
        <p:spPr>
          <a:xfrm>
            <a:off x="1259840" y="5826656"/>
            <a:ext cx="2152650" cy="198746"/>
          </a:xfrm>
          <a:prstGeom prst="rect">
            <a:avLst/>
          </a:prstGeom>
          <a:noFill/>
        </p:spPr>
        <p:txBody>
          <a:bodyPr wrap="square" rtlCol="0">
            <a:noAutofit/>
          </a:bodyPr>
          <a:lstStyle/>
          <a:p>
            <a:r>
              <a:rPr lang="en-US" altLang="zh-CN" sz="600">
                <a:solidFill>
                  <a:srgbClr val="FFFFFF"/>
                </a:solidFill>
                <a:latin typeface="+mn-ea"/>
              </a:rPr>
              <a:t>*p&lt;0.05 vs. </a:t>
            </a:r>
            <a:r>
              <a:rPr lang="zh-CN" altLang="en-US" sz="600">
                <a:solidFill>
                  <a:srgbClr val="FFFFFF"/>
                </a:solidFill>
                <a:latin typeface="+mn-ea"/>
              </a:rPr>
              <a:t>奥美沙坦</a:t>
            </a:r>
            <a:r>
              <a:rPr lang="en-US" altLang="zh-CN" sz="600">
                <a:solidFill>
                  <a:srgbClr val="FFFFFF"/>
                </a:solidFill>
                <a:latin typeface="+mn-ea"/>
              </a:rPr>
              <a:t>; †p&lt;0.0005 vs. </a:t>
            </a:r>
            <a:r>
              <a:rPr lang="zh-CN" altLang="en-US" sz="600">
                <a:solidFill>
                  <a:srgbClr val="FFFFFF"/>
                </a:solidFill>
                <a:latin typeface="+mn-ea"/>
              </a:rPr>
              <a:t>奥美沙坦</a:t>
            </a:r>
            <a:endParaRPr lang="zh-CN" altLang="en-US" sz="600">
              <a:solidFill>
                <a:srgbClr val="FFFFFF"/>
              </a:solidFill>
              <a:latin typeface="+mn-ea"/>
            </a:endParaRPr>
          </a:p>
        </p:txBody>
      </p:sp>
      <p:pic>
        <p:nvPicPr>
          <p:cNvPr id="2" name="图片 1" descr="10"/>
          <p:cNvPicPr>
            <a:picLocks noChangeAspect="1"/>
          </p:cNvPicPr>
          <p:nvPr/>
        </p:nvPicPr>
        <p:blipFill>
          <a:blip r:embed="rId2"/>
          <a:stretch>
            <a:fillRect/>
          </a:stretch>
        </p:blipFill>
        <p:spPr>
          <a:xfrm>
            <a:off x="6442710" y="3470275"/>
            <a:ext cx="4929689" cy="2674800"/>
          </a:xfrm>
          <a:prstGeom prst="rect">
            <a:avLst/>
          </a:prstGeom>
        </p:spPr>
      </p:pic>
      <p:sp>
        <p:nvSpPr>
          <p:cNvPr id="4" name="文本框 3"/>
          <p:cNvSpPr txBox="1"/>
          <p:nvPr/>
        </p:nvSpPr>
        <p:spPr>
          <a:xfrm>
            <a:off x="9985375" y="3985895"/>
            <a:ext cx="1325880" cy="226060"/>
          </a:xfrm>
          <a:prstGeom prst="rect">
            <a:avLst/>
          </a:prstGeom>
        </p:spPr>
        <p:txBody>
          <a:bodyPr wrap="square">
            <a:noAutofit/>
          </a:bodyPr>
          <a:lstStyle/>
          <a:p>
            <a:r>
              <a:rPr lang="en-US" altLang="zh-CN" sz="600" b="0">
                <a:solidFill>
                  <a:srgbClr val="FFFFFF"/>
                </a:solidFill>
                <a:latin typeface="+mn-ea"/>
              </a:rPr>
              <a:t>* p&lt;0.05, **p&lt;0.01vs</a:t>
            </a:r>
            <a:r>
              <a:rPr lang="zh-CN" altLang="en-US" sz="600" b="0">
                <a:solidFill>
                  <a:srgbClr val="FFFFFF"/>
                </a:solidFill>
                <a:latin typeface="+mn-ea"/>
              </a:rPr>
              <a:t>奥美沙坦</a:t>
            </a:r>
            <a:endParaRPr lang="zh-CN" altLang="en-US" sz="600" b="0">
              <a:solidFill>
                <a:srgbClr val="FFFFFF"/>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2142489"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有效性</a:t>
            </a:r>
            <a:endParaRPr sz="2000" dirty="0">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altLang="zh-CN"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3</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graphicFrame>
        <p:nvGraphicFramePr>
          <p:cNvPr id="2" name="table 170"/>
          <p:cNvGraphicFramePr>
            <a:graphicFrameLocks noGrp="1"/>
          </p:cNvGraphicFramePr>
          <p:nvPr/>
        </p:nvGraphicFramePr>
        <p:xfrm>
          <a:off x="280353" y="1316385"/>
          <a:ext cx="11631447" cy="5255260"/>
        </p:xfrm>
        <a:graphic>
          <a:graphicData uri="http://schemas.openxmlformats.org/drawingml/2006/table">
            <a:tbl>
              <a:tblPr/>
              <a:tblGrid>
                <a:gridCol w="2852420"/>
                <a:gridCol w="4065423"/>
                <a:gridCol w="4713604"/>
              </a:tblGrid>
              <a:tr h="294640">
                <a:tc>
                  <a:txBody>
                    <a:bodyPr/>
                    <a:lstStyle/>
                    <a:p>
                      <a:pPr algn="ctr" rtl="0" eaLnBrk="0">
                        <a:lnSpc>
                          <a:spcPct val="104000"/>
                        </a:lnSpc>
                      </a:pPr>
                      <a:r>
                        <a:rPr sz="1800" b="1" kern="0" spc="-10" dirty="0">
                          <a:solidFill>
                            <a:srgbClr val="FFFFFF">
                              <a:alpha val="100000"/>
                            </a:srgbClr>
                          </a:solidFill>
                          <a:ea typeface="微软雅黑" panose="020B0503020204020204" pitchFamily="34" charset="-122"/>
                          <a:cs typeface="微软雅黑" panose="020B0503020204020204" pitchFamily="34" charset="-122"/>
                        </a:rPr>
                        <a:t>指南名称</a:t>
                      </a:r>
                      <a:endParaRPr sz="1800" b="1" kern="0" spc="-10" dirty="0">
                        <a:solidFill>
                          <a:srgbClr val="FFFFFF">
                            <a:alpha val="100000"/>
                          </a:srgbClr>
                        </a:solidFill>
                        <a:ea typeface="微软雅黑" panose="020B0503020204020204" pitchFamily="34" charset="-122"/>
                        <a:cs typeface="微软雅黑" panose="020B0503020204020204" pitchFamily="34" charset="-122"/>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2D4D7"/>
                    </a:solidFill>
                  </a:tcPr>
                </a:tc>
                <a:tc>
                  <a:txBody>
                    <a:bodyPr/>
                    <a:lstStyle/>
                    <a:p>
                      <a:pPr algn="ctr" rtl="0" eaLnBrk="0">
                        <a:lnSpc>
                          <a:spcPct val="104000"/>
                        </a:lnSpc>
                      </a:pPr>
                      <a:r>
                        <a:rPr sz="1800" b="1" kern="0" spc="-10" dirty="0" err="1">
                          <a:solidFill>
                            <a:srgbClr val="FFFFFF">
                              <a:alpha val="100000"/>
                            </a:srgbClr>
                          </a:solidFill>
                          <a:ea typeface="微软雅黑" panose="020B0503020204020204" pitchFamily="34" charset="-122"/>
                          <a:cs typeface="微软雅黑" panose="020B0503020204020204" pitchFamily="34" charset="-122"/>
                        </a:rPr>
                        <a:t>指南一线推荐降压用药</a:t>
                      </a:r>
                      <a:endParaRPr sz="1800" b="1" kern="0" spc="-10" dirty="0" err="1">
                        <a:solidFill>
                          <a:srgbClr val="FFFFFF">
                            <a:alpha val="100000"/>
                          </a:srgbClr>
                        </a:solidFill>
                        <a:ea typeface="微软雅黑" panose="020B0503020204020204" pitchFamily="34" charset="-122"/>
                        <a:cs typeface="微软雅黑" panose="020B0503020204020204" pitchFamily="34" charset="-122"/>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2D4D7"/>
                    </a:solidFill>
                  </a:tcPr>
                </a:tc>
                <a:tc>
                  <a:txBody>
                    <a:bodyPr/>
                    <a:lstStyle/>
                    <a:p>
                      <a:pPr algn="ctr" rtl="0" eaLnBrk="0">
                        <a:lnSpc>
                          <a:spcPct val="104000"/>
                        </a:lnSpc>
                      </a:pPr>
                      <a:r>
                        <a:rPr sz="1800" b="1" kern="0" spc="-20" dirty="0">
                          <a:solidFill>
                            <a:srgbClr val="FFFFFF">
                              <a:alpha val="100000"/>
                            </a:srgbClr>
                          </a:solidFill>
                          <a:ea typeface="微软雅黑" panose="020B0503020204020204" pitchFamily="34" charset="-122"/>
                          <a:cs typeface="微软雅黑" panose="020B0503020204020204" pitchFamily="34" charset="-122"/>
                        </a:rPr>
                        <a:t>降压以外的临床获益</a:t>
                      </a:r>
                      <a:endParaRPr sz="1800" b="1" kern="0" spc="-20" dirty="0">
                        <a:solidFill>
                          <a:srgbClr val="FFFFFF">
                            <a:alpha val="100000"/>
                          </a:srgbClr>
                        </a:solidFill>
                        <a:ea typeface="微软雅黑" panose="020B0503020204020204" pitchFamily="34" charset="-122"/>
                        <a:cs typeface="微软雅黑" panose="020B0503020204020204" pitchFamily="34" charset="-122"/>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82D4D7"/>
                    </a:solidFill>
                  </a:tcPr>
                </a:tc>
              </a:tr>
              <a:tr h="728345">
                <a:tc>
                  <a:txBody>
                    <a:bodyPr/>
                    <a:lstStyle/>
                    <a:p>
                      <a:pPr algn="ctr" rtl="0" eaLnBrk="0">
                        <a:lnSpc>
                          <a:spcPct val="157000"/>
                        </a:lnSpc>
                      </a:pPr>
                      <a:r>
                        <a:rPr sz="1200" b="1" kern="0" spc="-10" dirty="0">
                          <a:solidFill>
                            <a:srgbClr val="404040">
                              <a:alpha val="100000"/>
                            </a:srgbClr>
                          </a:solidFill>
                          <a:latin typeface="+mn-ea"/>
                          <a:cs typeface="+mn-ea"/>
                        </a:rPr>
                        <a:t>中国高血压防治指南</a:t>
                      </a:r>
                      <a:r>
                        <a:rPr sz="1200" b="1" kern="0" spc="0" dirty="0">
                          <a:solidFill>
                            <a:srgbClr val="404040">
                              <a:alpha val="100000"/>
                            </a:srgbClr>
                          </a:solidFill>
                          <a:latin typeface="+mn-ea"/>
                          <a:cs typeface="+mn-ea"/>
                        </a:rPr>
                        <a:t> </a:t>
                      </a:r>
                      <a:r>
                        <a:rPr sz="1200" b="1" kern="0" spc="-20" dirty="0">
                          <a:solidFill>
                            <a:srgbClr val="404040">
                              <a:alpha val="100000"/>
                            </a:srgbClr>
                          </a:solidFill>
                          <a:latin typeface="+mn-ea"/>
                          <a:cs typeface="+mn-ea"/>
                        </a:rPr>
                        <a:t>(2024年修订版)</a:t>
                      </a:r>
                      <a:endParaRPr sz="1200" dirty="0">
                        <a:latin typeface="+mn-ea"/>
                        <a:cs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rtl="0" eaLnBrk="0">
                        <a:lnSpc>
                          <a:spcPct val="157000"/>
                        </a:lnSpc>
                      </a:pPr>
                      <a:r>
                        <a:rPr sz="1200" kern="0" spc="0" dirty="0">
                          <a:solidFill>
                            <a:srgbClr val="404040">
                              <a:alpha val="100000"/>
                            </a:srgbClr>
                          </a:solidFill>
                          <a:latin typeface="+mn-ea"/>
                          <a:cs typeface="+mn-ea"/>
                        </a:rPr>
                        <a:t>常用的降压药物均可作为初</a:t>
                      </a:r>
                      <a:r>
                        <a:rPr sz="1200" kern="0" spc="-10" dirty="0">
                          <a:solidFill>
                            <a:srgbClr val="404040">
                              <a:alpha val="100000"/>
                            </a:srgbClr>
                          </a:solidFill>
                          <a:latin typeface="+mn-ea"/>
                          <a:cs typeface="+mn-ea"/>
                        </a:rPr>
                        <a:t>始治疗用药（包括</a:t>
                      </a:r>
                      <a:r>
                        <a:rPr sz="1200" b="1" kern="0" spc="0" dirty="0">
                          <a:solidFill>
                            <a:srgbClr val="C00000">
                              <a:alpha val="100000"/>
                            </a:srgbClr>
                          </a:solidFill>
                          <a:latin typeface="+mn-ea"/>
                          <a:cs typeface="+mn-ea"/>
                        </a:rPr>
                        <a:t>ARB类，如奥美沙坦酯</a:t>
                      </a:r>
                      <a:r>
                        <a:rPr sz="1200" kern="0" spc="0" dirty="0">
                          <a:solidFill>
                            <a:srgbClr val="404040">
                              <a:alpha val="100000"/>
                            </a:srgbClr>
                          </a:solidFill>
                          <a:latin typeface="+mn-ea"/>
                          <a:cs typeface="+mn-ea"/>
                        </a:rPr>
                        <a:t>）</a:t>
                      </a:r>
                      <a:r>
                        <a:rPr sz="1200" b="1" kern="0" spc="0" dirty="0">
                          <a:solidFill>
                            <a:srgbClr val="404040">
                              <a:alpha val="100000"/>
                            </a:srgbClr>
                          </a:solidFill>
                          <a:latin typeface="+mn-ea"/>
                          <a:cs typeface="+mn-ea"/>
                        </a:rPr>
                        <a:t>(</a:t>
                      </a:r>
                      <a:r>
                        <a:rPr sz="1200" b="1" kern="0" spc="-10" dirty="0">
                          <a:solidFill>
                            <a:srgbClr val="404040">
                              <a:alpha val="100000"/>
                            </a:srgbClr>
                          </a:solidFill>
                          <a:latin typeface="+mn-ea"/>
                          <a:cs typeface="+mn-ea"/>
                        </a:rPr>
                        <a:t>Ⅰ,A)</a:t>
                      </a:r>
                      <a:endParaRPr sz="120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rtl="0" eaLnBrk="0">
                        <a:lnSpc>
                          <a:spcPct val="157000"/>
                        </a:lnSpc>
                      </a:pPr>
                      <a:r>
                        <a:rPr sz="1200" kern="0" spc="0" dirty="0">
                          <a:solidFill>
                            <a:srgbClr val="404040">
                              <a:alpha val="100000"/>
                            </a:srgbClr>
                          </a:solidFill>
                          <a:latin typeface="+mn-ea"/>
                          <a:cs typeface="+mn-ea"/>
                        </a:rPr>
                        <a:t>ARB</a:t>
                      </a:r>
                      <a:r>
                        <a:rPr sz="1200" b="1" kern="0" spc="0" dirty="0">
                          <a:solidFill>
                            <a:srgbClr val="254E73">
                              <a:alpha val="100000"/>
                            </a:srgbClr>
                          </a:solidFill>
                          <a:latin typeface="+mn-ea"/>
                          <a:cs typeface="+mn-ea"/>
                        </a:rPr>
                        <a:t>尤其适用于伴L</a:t>
                      </a:r>
                      <a:r>
                        <a:rPr sz="1200" b="1" kern="0" spc="-10" dirty="0">
                          <a:solidFill>
                            <a:srgbClr val="254E73">
                              <a:alpha val="100000"/>
                            </a:srgbClr>
                          </a:solidFill>
                          <a:latin typeface="+mn-ea"/>
                          <a:cs typeface="+mn-ea"/>
                        </a:rPr>
                        <a:t>VH、</a:t>
                      </a:r>
                      <a:r>
                        <a:rPr sz="1200" b="1" kern="0" spc="-260" dirty="0">
                          <a:solidFill>
                            <a:srgbClr val="254E73">
                              <a:alpha val="100000"/>
                            </a:srgbClr>
                          </a:solidFill>
                          <a:latin typeface="+mn-ea"/>
                          <a:cs typeface="+mn-ea"/>
                        </a:rPr>
                        <a:t> </a:t>
                      </a:r>
                      <a:r>
                        <a:rPr sz="1200" b="1" kern="0" spc="-10" dirty="0">
                          <a:solidFill>
                            <a:srgbClr val="254E73">
                              <a:alpha val="100000"/>
                            </a:srgbClr>
                          </a:solidFill>
                          <a:latin typeface="+mn-ea"/>
                          <a:cs typeface="+mn-ea"/>
                        </a:rPr>
                        <a:t>HFpEF、冠心病、心肌梗死后、心功能不</a:t>
                      </a:r>
                      <a:r>
                        <a:rPr sz="1200" b="1" kern="0" spc="0" dirty="0">
                          <a:solidFill>
                            <a:srgbClr val="254E73">
                              <a:alpha val="100000"/>
                            </a:srgbClr>
                          </a:solidFill>
                          <a:latin typeface="+mn-ea"/>
                          <a:cs typeface="+mn-ea"/>
                        </a:rPr>
                        <a:t>全、糖尿病肾病、蛋白尿、代谢综合征以及不能耐受A</a:t>
                      </a:r>
                      <a:r>
                        <a:rPr sz="1200" b="1" kern="0" spc="-10" dirty="0">
                          <a:solidFill>
                            <a:srgbClr val="254E73">
                              <a:alpha val="100000"/>
                            </a:srgbClr>
                          </a:solidFill>
                          <a:latin typeface="+mn-ea"/>
                          <a:cs typeface="+mn-ea"/>
                        </a:rPr>
                        <a:t>CEI的患者</a:t>
                      </a:r>
                      <a:endParaRPr sz="120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765175">
                <a:tc>
                  <a:txBody>
                    <a:bodyPr/>
                    <a:lstStyle/>
                    <a:p>
                      <a:pPr algn="ctr" rtl="0" eaLnBrk="0">
                        <a:lnSpc>
                          <a:spcPct val="155000"/>
                        </a:lnSpc>
                      </a:pPr>
                      <a:r>
                        <a:rPr sz="1200" b="1" kern="0" spc="-10" dirty="0">
                          <a:solidFill>
                            <a:srgbClr val="404040">
                              <a:alpha val="100000"/>
                            </a:srgbClr>
                          </a:solidFill>
                          <a:latin typeface="+mn-ea"/>
                          <a:cs typeface="+mn-ea"/>
                        </a:rPr>
                        <a:t>中国老年高血压管理指南2023</a:t>
                      </a:r>
                      <a:endParaRPr sz="1200" dirty="0">
                        <a:latin typeface="+mn-ea"/>
                        <a:cs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rtl="0" eaLnBrk="0">
                        <a:lnSpc>
                          <a:spcPct val="107000"/>
                        </a:lnSpc>
                      </a:pPr>
                      <a:r>
                        <a:rPr sz="1200" kern="0" spc="0" dirty="0">
                          <a:solidFill>
                            <a:srgbClr val="404040">
                              <a:alpha val="100000"/>
                            </a:srgbClr>
                          </a:solidFill>
                          <a:latin typeface="+mn-ea"/>
                          <a:cs typeface="+mn-ea"/>
                        </a:rPr>
                        <a:t>推荐使用噻嗪类/样利尿剂、CC</a:t>
                      </a:r>
                      <a:r>
                        <a:rPr sz="1200" kern="0" spc="-10" dirty="0">
                          <a:solidFill>
                            <a:srgbClr val="404040">
                              <a:alpha val="100000"/>
                            </a:srgbClr>
                          </a:solidFill>
                          <a:latin typeface="+mn-ea"/>
                          <a:cs typeface="+mn-ea"/>
                        </a:rPr>
                        <a:t>B、ACEI/</a:t>
                      </a:r>
                      <a:r>
                        <a:rPr sz="1200" b="1" kern="0" spc="-10" dirty="0">
                          <a:solidFill>
                            <a:srgbClr val="C00000">
                              <a:alpha val="100000"/>
                            </a:srgbClr>
                          </a:solidFill>
                          <a:latin typeface="+mn-ea"/>
                          <a:cs typeface="+mn-ea"/>
                        </a:rPr>
                        <a:t>ARB</a:t>
                      </a:r>
                      <a:r>
                        <a:rPr lang="en-US" sz="1200" b="1" kern="0" spc="-10" dirty="0">
                          <a:solidFill>
                            <a:srgbClr val="C00000">
                              <a:alpha val="100000"/>
                            </a:srgbClr>
                          </a:solidFill>
                          <a:latin typeface="+mn-ea"/>
                          <a:cs typeface="+mn-ea"/>
                        </a:rPr>
                        <a:t>(</a:t>
                      </a:r>
                      <a:r>
                        <a:rPr sz="1200" b="1" kern="0" spc="-20" dirty="0">
                          <a:solidFill>
                            <a:srgbClr val="C00000">
                              <a:alpha val="100000"/>
                            </a:srgbClr>
                          </a:solidFill>
                          <a:latin typeface="+mn-ea"/>
                          <a:cs typeface="+mn-ea"/>
                        </a:rPr>
                        <a:t>如奥美沙坦</a:t>
                      </a:r>
                      <a:r>
                        <a:rPr sz="1200" b="1" kern="0" spc="-20" dirty="0">
                          <a:solidFill>
                            <a:srgbClr val="404040">
                              <a:alpha val="100000"/>
                            </a:srgbClr>
                          </a:solidFill>
                          <a:latin typeface="+mn-ea"/>
                          <a:cs typeface="+mn-ea"/>
                        </a:rPr>
                        <a:t>）</a:t>
                      </a:r>
                      <a:r>
                        <a:rPr sz="1200" kern="0" spc="-20" dirty="0">
                          <a:solidFill>
                            <a:srgbClr val="404040">
                              <a:alpha val="100000"/>
                            </a:srgbClr>
                          </a:solidFill>
                          <a:latin typeface="+mn-ea"/>
                          <a:cs typeface="+mn-ea"/>
                        </a:rPr>
                        <a:t>/ARNI进行降压的起始和维持治疗,</a:t>
                      </a:r>
                      <a:r>
                        <a:rPr sz="1200" kern="0" spc="0" dirty="0">
                          <a:solidFill>
                            <a:srgbClr val="404040">
                              <a:alpha val="100000"/>
                            </a:srgbClr>
                          </a:solidFill>
                          <a:latin typeface="+mn-ea"/>
                          <a:cs typeface="+mn-ea"/>
                        </a:rPr>
                        <a:t>单药或联合用药均可(</a:t>
                      </a:r>
                      <a:r>
                        <a:rPr sz="1200" b="1" kern="0" spc="-10" dirty="0">
                          <a:solidFill>
                            <a:srgbClr val="404040">
                              <a:alpha val="100000"/>
                            </a:srgbClr>
                          </a:solidFill>
                          <a:latin typeface="+mn-ea"/>
                          <a:cs typeface="+mn-ea"/>
                        </a:rPr>
                        <a:t>Ⅰ,A</a:t>
                      </a:r>
                      <a:r>
                        <a:rPr sz="1200" kern="0" spc="-10" dirty="0">
                          <a:solidFill>
                            <a:srgbClr val="404040">
                              <a:alpha val="100000"/>
                            </a:srgbClr>
                          </a:solidFill>
                          <a:latin typeface="+mn-ea"/>
                          <a:cs typeface="+mn-ea"/>
                        </a:rPr>
                        <a:t>)</a:t>
                      </a:r>
                      <a:endParaRPr sz="120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rtl="0" eaLnBrk="0">
                        <a:lnSpc>
                          <a:spcPct val="102000"/>
                        </a:lnSpc>
                      </a:pPr>
                      <a:r>
                        <a:rPr sz="1200" kern="0" spc="0" dirty="0">
                          <a:solidFill>
                            <a:srgbClr val="404040">
                              <a:alpha val="100000"/>
                            </a:srgbClr>
                          </a:solidFill>
                          <a:latin typeface="+mn-ea"/>
                          <a:cs typeface="+mn-ea"/>
                        </a:rPr>
                        <a:t>ARB可</a:t>
                      </a:r>
                      <a:r>
                        <a:rPr sz="1200" b="1" kern="0" spc="0" dirty="0">
                          <a:solidFill>
                            <a:srgbClr val="254E73">
                              <a:alpha val="100000"/>
                            </a:srgbClr>
                          </a:solidFill>
                          <a:latin typeface="+mn-ea"/>
                          <a:cs typeface="+mn-ea"/>
                        </a:rPr>
                        <a:t>降低糖尿病或肾脏病患者的蛋白尿及微量白蛋白尿</a:t>
                      </a:r>
                      <a:r>
                        <a:rPr sz="1200" kern="0" spc="0" dirty="0">
                          <a:solidFill>
                            <a:srgbClr val="404040">
                              <a:alpha val="100000"/>
                            </a:srgbClr>
                          </a:solidFill>
                          <a:latin typeface="+mn-ea"/>
                          <a:cs typeface="+mn-ea"/>
                        </a:rPr>
                        <a:t>,</a:t>
                      </a:r>
                      <a:r>
                        <a:rPr sz="1200" kern="0" spc="-10" dirty="0">
                          <a:solidFill>
                            <a:srgbClr val="404040">
                              <a:alpha val="100000"/>
                            </a:srgbClr>
                          </a:solidFill>
                          <a:latin typeface="+mn-ea"/>
                          <a:cs typeface="+mn-ea"/>
                        </a:rPr>
                        <a:t>尤其适用</a:t>
                      </a:r>
                      <a:r>
                        <a:rPr sz="1200" kern="0" spc="0" dirty="0">
                          <a:solidFill>
                            <a:srgbClr val="404040">
                              <a:alpha val="100000"/>
                            </a:srgbClr>
                          </a:solidFill>
                          <a:latin typeface="+mn-ea"/>
                          <a:cs typeface="+mn-ea"/>
                        </a:rPr>
                        <a:t>于</a:t>
                      </a:r>
                      <a:r>
                        <a:rPr sz="1200" kern="0" spc="0" dirty="0">
                          <a:solidFill>
                            <a:srgbClr val="081119">
                              <a:alpha val="100000"/>
                            </a:srgbClr>
                          </a:solidFill>
                          <a:latin typeface="+mn-ea"/>
                          <a:cs typeface="+mn-ea"/>
                        </a:rPr>
                        <a:t>伴左心室肥厚、心力衰竭、糖尿病肾病、代谢综合征、</a:t>
                      </a:r>
                      <a:r>
                        <a:rPr sz="1200" kern="0" spc="-10" dirty="0">
                          <a:solidFill>
                            <a:srgbClr val="081119">
                              <a:alpha val="100000"/>
                            </a:srgbClr>
                          </a:solidFill>
                          <a:latin typeface="+mn-ea"/>
                          <a:cs typeface="+mn-ea"/>
                        </a:rPr>
                        <a:t>微量白蛋</a:t>
                      </a:r>
                      <a:r>
                        <a:rPr sz="1200" kern="0" spc="0" dirty="0">
                          <a:solidFill>
                            <a:srgbClr val="081119">
                              <a:alpha val="100000"/>
                            </a:srgbClr>
                          </a:solidFill>
                          <a:latin typeface="+mn-ea"/>
                          <a:cs typeface="+mn-ea"/>
                        </a:rPr>
                        <a:t>白尿或蛋白尿患者,以及不能耐受</a:t>
                      </a:r>
                      <a:r>
                        <a:rPr sz="1200" kern="0" spc="-10" dirty="0">
                          <a:solidFill>
                            <a:srgbClr val="081119">
                              <a:alpha val="100000"/>
                            </a:srgbClr>
                          </a:solidFill>
                          <a:latin typeface="+mn-ea"/>
                          <a:cs typeface="+mn-ea"/>
                        </a:rPr>
                        <a:t>ACEI的患者</a:t>
                      </a:r>
                      <a:endParaRPr sz="120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822325">
                <a:tc>
                  <a:txBody>
                    <a:bodyPr/>
                    <a:lstStyle/>
                    <a:p>
                      <a:pPr marL="958850" indent="-684530" algn="l" rtl="0" eaLnBrk="0">
                        <a:lnSpc>
                          <a:spcPct val="95000"/>
                        </a:lnSpc>
                        <a:spcBef>
                          <a:spcPts val="0"/>
                        </a:spcBef>
                      </a:pPr>
                      <a:r>
                        <a:rPr lang="zh-CN" altLang="en-US" sz="1200" b="1" kern="0" spc="-10" dirty="0">
                          <a:solidFill>
                            <a:srgbClr val="404040">
                              <a:alpha val="100000"/>
                            </a:srgbClr>
                          </a:solidFill>
                          <a:latin typeface="+mn-ea"/>
                          <a:cs typeface="+mn-ea"/>
                        </a:rPr>
                        <a:t>中国慢性肾脏病患者高血压管理指南</a:t>
                      </a:r>
                      <a:endParaRPr lang="zh-CN" altLang="en-US" sz="1200" b="1" kern="0" spc="-10" dirty="0">
                        <a:solidFill>
                          <a:srgbClr val="404040">
                            <a:alpha val="100000"/>
                          </a:srgbClr>
                        </a:solidFill>
                        <a:latin typeface="+mn-ea"/>
                        <a:cs typeface="+mn-ea"/>
                      </a:endParaRPr>
                    </a:p>
                    <a:p>
                      <a:pPr marL="958850" indent="-684530" algn="l" rtl="0" eaLnBrk="0">
                        <a:lnSpc>
                          <a:spcPct val="95000"/>
                        </a:lnSpc>
                        <a:spcBef>
                          <a:spcPts val="0"/>
                        </a:spcBef>
                      </a:pPr>
                      <a:r>
                        <a:rPr lang="en-US" altLang="zh-CN" sz="1200" b="1" kern="0" spc="-10" dirty="0">
                          <a:solidFill>
                            <a:srgbClr val="404040">
                              <a:alpha val="100000"/>
                            </a:srgbClr>
                          </a:solidFill>
                          <a:latin typeface="+mn-ea"/>
                          <a:cs typeface="+mn-ea"/>
                        </a:rPr>
                        <a:t>                </a:t>
                      </a:r>
                      <a:r>
                        <a:rPr lang="zh-CN" altLang="en-US" sz="1200" b="1" kern="0" spc="-10" dirty="0">
                          <a:solidFill>
                            <a:srgbClr val="404040">
                              <a:alpha val="100000"/>
                            </a:srgbClr>
                          </a:solidFill>
                          <a:latin typeface="+mn-ea"/>
                          <a:cs typeface="+mn-ea"/>
                        </a:rPr>
                        <a:t>（</a:t>
                      </a:r>
                      <a:r>
                        <a:rPr lang="en-US" altLang="zh-CN" sz="1200" b="1" kern="0" spc="-10" dirty="0">
                          <a:solidFill>
                            <a:srgbClr val="404040">
                              <a:alpha val="100000"/>
                            </a:srgbClr>
                          </a:solidFill>
                          <a:latin typeface="+mn-ea"/>
                          <a:cs typeface="+mn-ea"/>
                        </a:rPr>
                        <a:t>2023</a:t>
                      </a:r>
                      <a:r>
                        <a:rPr lang="zh-CN" altLang="en-US" sz="1200" b="1" kern="0" spc="-10" dirty="0">
                          <a:solidFill>
                            <a:srgbClr val="404040">
                              <a:alpha val="100000"/>
                            </a:srgbClr>
                          </a:solidFill>
                          <a:latin typeface="+mn-ea"/>
                          <a:cs typeface="+mn-ea"/>
                        </a:rPr>
                        <a:t>）</a:t>
                      </a:r>
                      <a:endParaRPr sz="1200" b="1" kern="0" spc="-10" dirty="0">
                        <a:solidFill>
                          <a:srgbClr val="404040">
                            <a:alpha val="100000"/>
                          </a:srgbClr>
                        </a:solidFill>
                        <a:latin typeface="+mn-ea"/>
                        <a:cs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a:r>
                        <a:rPr lang="en-GB" altLang="zh-CN" sz="1200" kern="0" spc="0" dirty="0">
                          <a:solidFill>
                            <a:srgbClr val="404040">
                              <a:alpha val="100000"/>
                            </a:srgbClr>
                          </a:solidFill>
                          <a:latin typeface="+mn-ea"/>
                          <a:cs typeface="+mn-ea"/>
                        </a:rPr>
                        <a:t>CKD</a:t>
                      </a:r>
                      <a:r>
                        <a:rPr lang="zh-CN" altLang="en-US" sz="1200" kern="0" spc="0" dirty="0">
                          <a:solidFill>
                            <a:srgbClr val="404040">
                              <a:alpha val="100000"/>
                            </a:srgbClr>
                          </a:solidFill>
                          <a:latin typeface="+mn-ea"/>
                          <a:cs typeface="+mn-ea"/>
                        </a:rPr>
                        <a:t>患者常用的降压药分为五大类， 即</a:t>
                      </a:r>
                      <a:r>
                        <a:rPr lang="en-GB" altLang="zh-CN" sz="1200" kern="0" spc="0" dirty="0">
                          <a:solidFill>
                            <a:srgbClr val="404040">
                              <a:alpha val="100000"/>
                            </a:srgbClr>
                          </a:solidFill>
                          <a:latin typeface="+mn-ea"/>
                          <a:cs typeface="+mn-ea"/>
                        </a:rPr>
                        <a:t>ACEI/</a:t>
                      </a:r>
                      <a:r>
                        <a:rPr lang="en-GB" altLang="zh-CN" sz="1200" b="1" kern="0" spc="-20" dirty="0">
                          <a:solidFill>
                            <a:srgbClr val="C00000">
                              <a:alpha val="100000"/>
                            </a:srgbClr>
                          </a:solidFill>
                          <a:latin typeface="+mn-ea"/>
                          <a:cs typeface="+mn-ea"/>
                        </a:rPr>
                        <a:t>ARB</a:t>
                      </a:r>
                      <a:r>
                        <a:rPr lang="zh-CN" altLang="en-US" sz="1200" kern="0" spc="0" dirty="0">
                          <a:solidFill>
                            <a:srgbClr val="404040">
                              <a:alpha val="100000"/>
                            </a:srgbClr>
                          </a:solidFill>
                          <a:latin typeface="+mn-ea"/>
                          <a:cs typeface="+mn-ea"/>
                        </a:rPr>
                        <a:t>（</a:t>
                      </a:r>
                      <a:r>
                        <a:rPr lang="zh-CN" altLang="en-US" sz="1200" b="1" kern="0" spc="-20" dirty="0">
                          <a:solidFill>
                            <a:srgbClr val="C00000">
                              <a:alpha val="100000"/>
                            </a:srgbClr>
                          </a:solidFill>
                          <a:latin typeface="+mn-ea"/>
                          <a:cs typeface="+mn-ea"/>
                        </a:rPr>
                        <a:t>如奥美沙坦</a:t>
                      </a:r>
                      <a:r>
                        <a:rPr lang="zh-CN" altLang="en-US" sz="1200" kern="0" spc="0" dirty="0">
                          <a:solidFill>
                            <a:srgbClr val="404040">
                              <a:alpha val="100000"/>
                            </a:srgbClr>
                          </a:solidFill>
                          <a:latin typeface="+mn-ea"/>
                          <a:cs typeface="+mn-ea"/>
                        </a:rPr>
                        <a:t>）</a:t>
                      </a:r>
                      <a:r>
                        <a:rPr lang="zh-CN" altLang="en-GB" sz="1200" kern="0" spc="0" dirty="0">
                          <a:solidFill>
                            <a:srgbClr val="404040">
                              <a:alpha val="100000"/>
                            </a:srgbClr>
                          </a:solidFill>
                          <a:latin typeface="+mn-ea"/>
                          <a:cs typeface="+mn-ea"/>
                        </a:rPr>
                        <a:t>、</a:t>
                      </a:r>
                      <a:r>
                        <a:rPr lang="en-GB" altLang="zh-CN" sz="1200" kern="0" spc="0" dirty="0">
                          <a:solidFill>
                            <a:srgbClr val="404040">
                              <a:alpha val="100000"/>
                            </a:srgbClr>
                          </a:solidFill>
                          <a:latin typeface="+mn-ea"/>
                          <a:cs typeface="+mn-ea"/>
                        </a:rPr>
                        <a:t>CCB</a:t>
                      </a:r>
                      <a:r>
                        <a:rPr lang="zh-CN" altLang="en-GB" sz="1200" kern="0" spc="0" dirty="0">
                          <a:solidFill>
                            <a:srgbClr val="404040">
                              <a:alpha val="100000"/>
                            </a:srgbClr>
                          </a:solidFill>
                          <a:latin typeface="+mn-ea"/>
                          <a:cs typeface="+mn-ea"/>
                        </a:rPr>
                        <a:t>、</a:t>
                      </a:r>
                      <a:r>
                        <a:rPr lang="el-GR" altLang="zh-CN" sz="1200" kern="0" spc="0" dirty="0">
                          <a:solidFill>
                            <a:srgbClr val="404040">
                              <a:alpha val="100000"/>
                            </a:srgbClr>
                          </a:solidFill>
                          <a:latin typeface="+mn-ea"/>
                          <a:cs typeface="+mn-ea"/>
                        </a:rPr>
                        <a:t>β</a:t>
                      </a:r>
                      <a:r>
                        <a:rPr lang="zh-CN" altLang="en-US" sz="1200" kern="0" spc="0" dirty="0">
                          <a:solidFill>
                            <a:srgbClr val="404040">
                              <a:alpha val="100000"/>
                            </a:srgbClr>
                          </a:solidFill>
                          <a:latin typeface="+mn-ea"/>
                          <a:cs typeface="+mn-ea"/>
                        </a:rPr>
                        <a:t>受体阻滞剂、</a:t>
                      </a:r>
                      <a:r>
                        <a:rPr lang="el-GR" altLang="zh-CN" sz="1200" kern="0" spc="0" dirty="0">
                          <a:solidFill>
                            <a:srgbClr val="404040">
                              <a:alpha val="100000"/>
                            </a:srgbClr>
                          </a:solidFill>
                          <a:latin typeface="+mn-ea"/>
                          <a:cs typeface="+mn-ea"/>
                        </a:rPr>
                        <a:t>α</a:t>
                      </a:r>
                      <a:r>
                        <a:rPr lang="zh-CN" altLang="en-US" sz="1200" kern="0" spc="0" dirty="0">
                          <a:solidFill>
                            <a:srgbClr val="404040">
                              <a:alpha val="100000"/>
                            </a:srgbClr>
                          </a:solidFill>
                          <a:latin typeface="+mn-ea"/>
                          <a:cs typeface="+mn-ea"/>
                        </a:rPr>
                        <a:t>受体阻滞剂和利尿剂。对于</a:t>
                      </a:r>
                      <a:r>
                        <a:rPr lang="en-GB" altLang="zh-CN" sz="1200" kern="0" spc="0" dirty="0">
                          <a:solidFill>
                            <a:srgbClr val="404040">
                              <a:alpha val="100000"/>
                            </a:srgbClr>
                          </a:solidFill>
                          <a:latin typeface="+mn-ea"/>
                          <a:cs typeface="+mn-ea"/>
                        </a:rPr>
                        <a:t>CKD</a:t>
                      </a:r>
                      <a:r>
                        <a:rPr lang="zh-CN" altLang="en-US" sz="1200" kern="0" spc="0" dirty="0">
                          <a:solidFill>
                            <a:srgbClr val="404040">
                              <a:alpha val="100000"/>
                            </a:srgbClr>
                          </a:solidFill>
                          <a:latin typeface="+mn-ea"/>
                          <a:cs typeface="+mn-ea"/>
                        </a:rPr>
                        <a:t>合并高血压患者，单药治疗初始药物首选</a:t>
                      </a:r>
                      <a:r>
                        <a:rPr lang="en-GB" altLang="zh-CN" sz="1200" kern="0" spc="0" dirty="0">
                          <a:solidFill>
                            <a:srgbClr val="404040">
                              <a:alpha val="100000"/>
                            </a:srgbClr>
                          </a:solidFill>
                          <a:latin typeface="+mn-ea"/>
                          <a:cs typeface="+mn-ea"/>
                        </a:rPr>
                        <a:t>ACEI/ARB</a:t>
                      </a:r>
                      <a:r>
                        <a:rPr lang="zh-CN" altLang="en-US" sz="1200" kern="0" spc="0" dirty="0">
                          <a:solidFill>
                            <a:srgbClr val="404040">
                              <a:alpha val="100000"/>
                            </a:srgbClr>
                          </a:solidFill>
                          <a:latin typeface="+mn-ea"/>
                          <a:cs typeface="+mn-ea"/>
                        </a:rPr>
                        <a:t>类药物（</a:t>
                      </a:r>
                      <a:r>
                        <a:rPr lang="zh-CN" altLang="en-US" sz="1200" b="1" kern="0" spc="-20" dirty="0">
                          <a:solidFill>
                            <a:srgbClr val="C00000">
                              <a:alpha val="100000"/>
                            </a:srgbClr>
                          </a:solidFill>
                          <a:latin typeface="+mn-ea"/>
                          <a:cs typeface="+mn-ea"/>
                        </a:rPr>
                        <a:t>如奥美沙坦</a:t>
                      </a:r>
                      <a:r>
                        <a:rPr lang="zh-CN" altLang="en-US" sz="1200" kern="0" spc="0" dirty="0">
                          <a:solidFill>
                            <a:srgbClr val="404040">
                              <a:alpha val="100000"/>
                            </a:srgbClr>
                          </a:solidFill>
                          <a:latin typeface="+mn-ea"/>
                          <a:cs typeface="+mn-ea"/>
                        </a:rPr>
                        <a:t>）</a:t>
                      </a:r>
                      <a:endParaRPr lang="zh-CN" altLang="en-US" sz="1200" kern="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a:r>
                        <a:rPr lang="en-US" altLang="zh-CN" sz="1200" kern="0" spc="0" dirty="0">
                          <a:solidFill>
                            <a:srgbClr val="081119">
                              <a:alpha val="100000"/>
                            </a:srgbClr>
                          </a:solidFill>
                          <a:latin typeface="+mn-ea"/>
                          <a:cs typeface="+mn-ea"/>
                        </a:rPr>
                        <a:t>ACEI/</a:t>
                      </a:r>
                      <a:r>
                        <a:rPr lang="en-GB" altLang="zh-CN" sz="1200" kern="0" spc="0" dirty="0">
                          <a:solidFill>
                            <a:srgbClr val="081119">
                              <a:alpha val="100000"/>
                            </a:srgbClr>
                          </a:solidFill>
                          <a:latin typeface="+mn-ea"/>
                          <a:cs typeface="+mn-ea"/>
                        </a:rPr>
                        <a:t>ARB</a:t>
                      </a:r>
                      <a:r>
                        <a:rPr lang="zh-CN" altLang="en-US" sz="1200" kern="0" spc="0" dirty="0">
                          <a:solidFill>
                            <a:srgbClr val="081119">
                              <a:alpha val="100000"/>
                            </a:srgbClr>
                          </a:solidFill>
                          <a:latin typeface="+mn-ea"/>
                          <a:cs typeface="+mn-ea"/>
                        </a:rPr>
                        <a:t>类降压药不仅具有降压作用，还能够</a:t>
                      </a:r>
                      <a:r>
                        <a:rPr lang="zh-CN" altLang="en-US" sz="1200" b="1" kern="0" spc="0" dirty="0">
                          <a:solidFill>
                            <a:srgbClr val="254E73">
                              <a:alpha val="100000"/>
                            </a:srgbClr>
                          </a:solidFill>
                          <a:latin typeface="+mn-ea"/>
                          <a:cs typeface="+mn-ea"/>
                        </a:rPr>
                        <a:t>降低尿蛋白、延缓肾功能进展、改善预后，并且其肾脏保护作用独立于降压作用之外</a:t>
                      </a:r>
                      <a:endParaRPr lang="zh-CN" altLang="en-US" sz="1200" kern="0" spc="0" dirty="0">
                        <a:solidFill>
                          <a:srgbClr val="404040">
                            <a:alpha val="100000"/>
                          </a:srgbClr>
                        </a:solidFill>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1153160">
                <a:tc>
                  <a:txBody>
                    <a:bodyPr/>
                    <a:lstStyle/>
                    <a:p>
                      <a:pPr marL="958850" indent="-684530" algn="ctr" rtl="0" eaLnBrk="0">
                        <a:lnSpc>
                          <a:spcPct val="95000"/>
                        </a:lnSpc>
                        <a:spcBef>
                          <a:spcPts val="0"/>
                        </a:spcBef>
                        <a:buNone/>
                      </a:pPr>
                      <a:r>
                        <a:rPr lang="zh-CN" altLang="en-US" sz="1200" b="1" kern="0" spc="-10" dirty="0">
                          <a:solidFill>
                            <a:srgbClr val="404040">
                              <a:alpha val="100000"/>
                            </a:srgbClr>
                          </a:solidFill>
                          <a:latin typeface="+mn-ea"/>
                          <a:cs typeface="+mn-ea"/>
                          <a:sym typeface="+mn-ea"/>
                        </a:rPr>
                        <a:t>2024年</a:t>
                      </a:r>
                      <a:r>
                        <a:rPr lang="en-US" altLang="zh-CN" sz="1200" b="1" kern="0" spc="-10" dirty="0">
                          <a:solidFill>
                            <a:srgbClr val="404040">
                              <a:alpha val="100000"/>
                            </a:srgbClr>
                          </a:solidFill>
                          <a:latin typeface="+mn-ea"/>
                          <a:cs typeface="+mn-ea"/>
                          <a:sym typeface="+mn-ea"/>
                        </a:rPr>
                        <a:t>ESC</a:t>
                      </a:r>
                      <a:r>
                        <a:rPr lang="zh-CN" altLang="en-US" sz="1200" b="1" kern="0" spc="-10" dirty="0">
                          <a:solidFill>
                            <a:srgbClr val="404040">
                              <a:alpha val="100000"/>
                            </a:srgbClr>
                          </a:solidFill>
                          <a:latin typeface="+mn-ea"/>
                          <a:cs typeface="+mn-ea"/>
                          <a:sym typeface="+mn-ea"/>
                        </a:rPr>
                        <a:t>血压升高和高血压管理指南</a:t>
                      </a:r>
                      <a:endParaRPr lang="zh-CN" altLang="en-US" sz="1200" b="1" kern="0" spc="-10" dirty="0">
                        <a:solidFill>
                          <a:srgbClr val="404040">
                            <a:alpha val="100000"/>
                          </a:srgbClr>
                        </a:solidFill>
                        <a:latin typeface="+mn-ea"/>
                        <a:cs typeface="+mn-ea"/>
                        <a:sym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35890" indent="55245" algn="l" rtl="0" eaLnBrk="0">
                        <a:lnSpc>
                          <a:spcPct val="103000"/>
                        </a:lnSpc>
                        <a:spcBef>
                          <a:spcPts val="0"/>
                        </a:spcBef>
                        <a:buNone/>
                      </a:pPr>
                      <a:r>
                        <a:rPr lang="zh-CN" altLang="en-US" sz="1200" kern="0" dirty="0">
                          <a:solidFill>
                            <a:srgbClr val="081119">
                              <a:alpha val="100000"/>
                            </a:srgbClr>
                          </a:solidFill>
                          <a:latin typeface="+mn-ea"/>
                          <a:cs typeface="+mn-ea"/>
                          <a:sym typeface="+mn-ea"/>
                        </a:rPr>
                        <a:t>血管紧张素转化酶抑制剂、血管紧张素</a:t>
                      </a:r>
                      <a:r>
                        <a:rPr lang="en-US" altLang="en-US" sz="1200" kern="0" dirty="0">
                          <a:solidFill>
                            <a:srgbClr val="081119">
                              <a:alpha val="100000"/>
                            </a:srgbClr>
                          </a:solidFill>
                          <a:latin typeface="+mn-ea"/>
                          <a:cs typeface="+mn-ea"/>
                          <a:sym typeface="+mn-ea"/>
                        </a:rPr>
                        <a:t>Ⅱ</a:t>
                      </a:r>
                      <a:r>
                        <a:rPr lang="zh-CN" altLang="en-US" sz="1200" kern="0" dirty="0">
                          <a:solidFill>
                            <a:srgbClr val="081119">
                              <a:alpha val="100000"/>
                            </a:srgbClr>
                          </a:solidFill>
                          <a:latin typeface="+mn-ea"/>
                          <a:cs typeface="+mn-ea"/>
                          <a:sym typeface="+mn-ea"/>
                        </a:rPr>
                        <a:t>受体拮抗剂（如</a:t>
                      </a:r>
                      <a:r>
                        <a:rPr lang="zh-CN" altLang="en-US" sz="1200" b="1" kern="0" spc="-20" dirty="0">
                          <a:solidFill>
                            <a:srgbClr val="C00000">
                              <a:alpha val="100000"/>
                            </a:srgbClr>
                          </a:solidFill>
                          <a:latin typeface="+mn-ea"/>
                          <a:cs typeface="+mn-ea"/>
                          <a:sym typeface="+mn-ea"/>
                        </a:rPr>
                        <a:t>奥美沙坦酯</a:t>
                      </a:r>
                      <a:r>
                        <a:rPr lang="zh-CN" altLang="en-US" sz="1200" kern="0" dirty="0">
                          <a:solidFill>
                            <a:srgbClr val="081119">
                              <a:alpha val="100000"/>
                            </a:srgbClr>
                          </a:solidFill>
                          <a:latin typeface="+mn-ea"/>
                          <a:cs typeface="+mn-ea"/>
                          <a:sym typeface="+mn-ea"/>
                        </a:rPr>
                        <a:t>）、二氢吡啶类钙通道阻滞剂和噻嗪类利尿剂应作为大多数高血压患者的首选降压药物。</a:t>
                      </a:r>
                      <a:endParaRPr lang="zh-CN" altLang="en-US" sz="1200" kern="0" dirty="0">
                        <a:latin typeface="+mn-ea"/>
                        <a:cs typeface="+mn-ea"/>
                        <a:sym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35890" marR="0" lvl="0" indent="-8890" algn="l" defTabSz="914400" rtl="0" eaLnBrk="0" fontAlgn="auto" latinLnBrk="0" hangingPunct="1">
                        <a:lnSpc>
                          <a:spcPct val="93000"/>
                        </a:lnSpc>
                        <a:spcBef>
                          <a:spcPts val="0"/>
                        </a:spcBef>
                        <a:spcAft>
                          <a:spcPts val="0"/>
                        </a:spcAft>
                        <a:buClrTx/>
                        <a:buSzTx/>
                        <a:buFontTx/>
                        <a:buNone/>
                        <a:defRPr/>
                      </a:pPr>
                      <a:r>
                        <a:rPr lang="en-US" altLang="zh-CN" sz="1200" kern="0" spc="0" dirty="0">
                          <a:solidFill>
                            <a:srgbClr val="404040">
                              <a:alpha val="100000"/>
                            </a:srgbClr>
                          </a:solidFill>
                          <a:latin typeface="+mn-ea"/>
                          <a:cs typeface="+mn-ea"/>
                        </a:rPr>
                        <a:t>ACE</a:t>
                      </a:r>
                      <a:r>
                        <a:rPr lang="zh-CN" altLang="en-US" sz="1200" kern="0" spc="0" dirty="0">
                          <a:solidFill>
                            <a:srgbClr val="404040">
                              <a:alpha val="100000"/>
                            </a:srgbClr>
                          </a:solidFill>
                          <a:latin typeface="+mn-ea"/>
                          <a:cs typeface="+mn-ea"/>
                        </a:rPr>
                        <a:t>抑制剂或</a:t>
                      </a:r>
                      <a:r>
                        <a:rPr lang="en-US" altLang="zh-CN" sz="1200" kern="0" spc="0" dirty="0">
                          <a:solidFill>
                            <a:srgbClr val="404040">
                              <a:alpha val="100000"/>
                            </a:srgbClr>
                          </a:solidFill>
                          <a:latin typeface="+mn-ea"/>
                          <a:cs typeface="+mn-ea"/>
                        </a:rPr>
                        <a:t>ARB</a:t>
                      </a:r>
                      <a:r>
                        <a:rPr lang="zh-CN" altLang="en-US" sz="1200" kern="0" spc="0" dirty="0">
                          <a:solidFill>
                            <a:srgbClr val="404040">
                              <a:alpha val="100000"/>
                            </a:srgbClr>
                          </a:solidFill>
                          <a:latin typeface="+mn-ea"/>
                          <a:cs typeface="+mn-ea"/>
                        </a:rPr>
                        <a:t>在减少</a:t>
                      </a:r>
                      <a:r>
                        <a:rPr lang="zh-CN" altLang="en-US" sz="1200" b="1" kern="0" spc="0" dirty="0">
                          <a:solidFill>
                            <a:srgbClr val="254E73">
                              <a:alpha val="100000"/>
                            </a:srgbClr>
                          </a:solidFill>
                          <a:latin typeface="+mn-ea"/>
                          <a:cs typeface="+mn-ea"/>
                        </a:rPr>
                        <a:t>蛋白尿</a:t>
                      </a:r>
                      <a:r>
                        <a:rPr lang="zh-CN" altLang="en-US" sz="1200" kern="0" spc="0" dirty="0">
                          <a:solidFill>
                            <a:srgbClr val="404040">
                              <a:alpha val="100000"/>
                            </a:srgbClr>
                          </a:solidFill>
                          <a:latin typeface="+mn-ea"/>
                          <a:cs typeface="+mn-ea"/>
                        </a:rPr>
                        <a:t>方面比其他降压药更有效，应将其作为伴有微量白蛋白尿或蛋白尿的高血压患者治疗策略的一部分加以考虑。</a:t>
                      </a:r>
                      <a:r>
                        <a:rPr sz="1200" kern="0" spc="-20" dirty="0">
                          <a:solidFill>
                            <a:srgbClr val="404040">
                              <a:alpha val="100000"/>
                            </a:srgbClr>
                          </a:solidFill>
                          <a:latin typeface="+mn-ea"/>
                          <a:cs typeface="+mn-ea"/>
                          <a:sym typeface="+mn-ea"/>
                        </a:rPr>
                        <a:t>(Ⅱa</a:t>
                      </a:r>
                      <a:r>
                        <a:rPr lang="zh-CN" sz="1200" kern="0" spc="-20" dirty="0">
                          <a:solidFill>
                            <a:srgbClr val="404040">
                              <a:alpha val="100000"/>
                            </a:srgbClr>
                          </a:solidFill>
                          <a:latin typeface="+mn-ea"/>
                          <a:cs typeface="+mn-ea"/>
                          <a:sym typeface="+mn-ea"/>
                        </a:rPr>
                        <a:t>，</a:t>
                      </a:r>
                      <a:r>
                        <a:rPr sz="1200" kern="0" spc="-20" dirty="0">
                          <a:solidFill>
                            <a:srgbClr val="404040">
                              <a:alpha val="100000"/>
                            </a:srgbClr>
                          </a:solidFill>
                          <a:latin typeface="+mn-ea"/>
                          <a:cs typeface="+mn-ea"/>
                          <a:sym typeface="+mn-ea"/>
                        </a:rPr>
                        <a:t>B）</a:t>
                      </a:r>
                      <a:endParaRPr sz="1200" kern="0" spc="-20" dirty="0">
                        <a:solidFill>
                          <a:srgbClr val="404040">
                            <a:alpha val="100000"/>
                          </a:srgbClr>
                        </a:solidFill>
                        <a:latin typeface="+mn-ea"/>
                        <a:cs typeface="+mn-ea"/>
                        <a:sym typeface="+mn-ea"/>
                      </a:endParaRPr>
                    </a:p>
                    <a:p>
                      <a:pPr marL="135890" marR="0" lvl="0" indent="-8890" algn="l" defTabSz="914400" rtl="0" eaLnBrk="0" fontAlgn="auto" latinLnBrk="0" hangingPunct="1">
                        <a:lnSpc>
                          <a:spcPct val="93000"/>
                        </a:lnSpc>
                        <a:spcBef>
                          <a:spcPts val="0"/>
                        </a:spcBef>
                        <a:spcAft>
                          <a:spcPts val="0"/>
                        </a:spcAft>
                        <a:buClrTx/>
                        <a:buSzTx/>
                        <a:buFontTx/>
                        <a:buNone/>
                        <a:defRPr/>
                      </a:pPr>
                      <a:r>
                        <a:rPr lang="zh-CN" altLang="en-US" sz="1200" kern="0" spc="-20" dirty="0">
                          <a:solidFill>
                            <a:srgbClr val="404040">
                              <a:alpha val="100000"/>
                            </a:srgbClr>
                          </a:solidFill>
                          <a:latin typeface="+mn-ea"/>
                          <a:cs typeface="+mn-ea"/>
                          <a:sym typeface="+mn-ea"/>
                        </a:rPr>
                        <a:t>对于有症状且血压高于目标值的射血分数保留的心力衰竭（</a:t>
                      </a:r>
                      <a:r>
                        <a:rPr lang="en-US" altLang="zh-CN" sz="1200" kern="0" spc="-20" dirty="0">
                          <a:solidFill>
                            <a:srgbClr val="404040">
                              <a:alpha val="100000"/>
                            </a:srgbClr>
                          </a:solidFill>
                          <a:latin typeface="+mn-ea"/>
                          <a:cs typeface="+mn-ea"/>
                          <a:sym typeface="+mn-ea"/>
                        </a:rPr>
                        <a:t>HFpEF）</a:t>
                      </a:r>
                      <a:r>
                        <a:rPr lang="zh-CN" altLang="en-US" sz="1200" kern="0" spc="-20" dirty="0">
                          <a:solidFill>
                            <a:srgbClr val="404040">
                              <a:alpha val="100000"/>
                            </a:srgbClr>
                          </a:solidFill>
                          <a:latin typeface="+mn-ea"/>
                          <a:cs typeface="+mn-ea"/>
                          <a:sym typeface="+mn-ea"/>
                        </a:rPr>
                        <a:t>患者，可以考虑使用</a:t>
                      </a:r>
                      <a:r>
                        <a:rPr lang="en-US" altLang="zh-CN" sz="1200" kern="0" spc="-20" dirty="0">
                          <a:solidFill>
                            <a:srgbClr val="404040">
                              <a:alpha val="100000"/>
                            </a:srgbClr>
                          </a:solidFill>
                          <a:latin typeface="+mn-ea"/>
                          <a:cs typeface="+mn-ea"/>
                          <a:sym typeface="+mn-ea"/>
                        </a:rPr>
                        <a:t>ARBs</a:t>
                      </a:r>
                      <a:r>
                        <a:rPr lang="zh-CN" altLang="en-US" sz="1200" kern="0" spc="-20" dirty="0">
                          <a:solidFill>
                            <a:srgbClr val="404040">
                              <a:alpha val="100000"/>
                            </a:srgbClr>
                          </a:solidFill>
                          <a:latin typeface="+mn-ea"/>
                          <a:cs typeface="+mn-ea"/>
                          <a:sym typeface="+mn-ea"/>
                        </a:rPr>
                        <a:t>和/或</a:t>
                      </a:r>
                      <a:r>
                        <a:rPr lang="en-US" altLang="zh-CN" sz="1200" kern="0" spc="-20" dirty="0">
                          <a:solidFill>
                            <a:srgbClr val="404040">
                              <a:alpha val="100000"/>
                            </a:srgbClr>
                          </a:solidFill>
                          <a:latin typeface="+mn-ea"/>
                          <a:cs typeface="+mn-ea"/>
                          <a:sym typeface="+mn-ea"/>
                        </a:rPr>
                        <a:t>MRAs</a:t>
                      </a:r>
                      <a:r>
                        <a:rPr lang="zh-CN" altLang="en-US" sz="1200" kern="0" spc="-20" dirty="0">
                          <a:solidFill>
                            <a:srgbClr val="404040">
                              <a:alpha val="100000"/>
                            </a:srgbClr>
                          </a:solidFill>
                          <a:latin typeface="+mn-ea"/>
                          <a:cs typeface="+mn-ea"/>
                          <a:sym typeface="+mn-ea"/>
                        </a:rPr>
                        <a:t>来</a:t>
                      </a:r>
                      <a:r>
                        <a:rPr lang="zh-CN" altLang="en-US" sz="1200" b="1" kern="0" dirty="0">
                          <a:solidFill>
                            <a:srgbClr val="254E73">
                              <a:alpha val="100000"/>
                            </a:srgbClr>
                          </a:solidFill>
                          <a:latin typeface="+mn-ea"/>
                          <a:cs typeface="+mn-ea"/>
                          <a:sym typeface="+mn-ea"/>
                        </a:rPr>
                        <a:t>减少因心力衰竭导致的住院治疗</a:t>
                      </a:r>
                      <a:r>
                        <a:rPr lang="zh-CN" altLang="en-US" sz="1200" kern="0" spc="-20" dirty="0">
                          <a:solidFill>
                            <a:srgbClr val="404040">
                              <a:alpha val="100000"/>
                            </a:srgbClr>
                          </a:solidFill>
                          <a:latin typeface="+mn-ea"/>
                          <a:cs typeface="+mn-ea"/>
                          <a:sym typeface="+mn-ea"/>
                        </a:rPr>
                        <a:t>并降低血压。</a:t>
                      </a:r>
                      <a:r>
                        <a:rPr sz="1200" kern="0" spc="-40" dirty="0">
                          <a:solidFill>
                            <a:srgbClr val="404040">
                              <a:alpha val="100000"/>
                            </a:srgbClr>
                          </a:solidFill>
                          <a:latin typeface="+mn-ea"/>
                          <a:cs typeface="+mn-ea"/>
                          <a:sym typeface="+mn-ea"/>
                        </a:rPr>
                        <a:t>(Ⅱb</a:t>
                      </a:r>
                      <a:r>
                        <a:rPr lang="zh-CN" sz="1200" kern="0" spc="-40" dirty="0">
                          <a:solidFill>
                            <a:srgbClr val="404040">
                              <a:alpha val="100000"/>
                            </a:srgbClr>
                          </a:solidFill>
                          <a:latin typeface="+mn-ea"/>
                          <a:cs typeface="+mn-ea"/>
                          <a:sym typeface="+mn-ea"/>
                        </a:rPr>
                        <a:t>，</a:t>
                      </a:r>
                      <a:r>
                        <a:rPr sz="1200" kern="0" spc="-40" dirty="0">
                          <a:solidFill>
                            <a:srgbClr val="404040">
                              <a:alpha val="100000"/>
                            </a:srgbClr>
                          </a:solidFill>
                          <a:latin typeface="+mn-ea"/>
                          <a:cs typeface="+mn-ea"/>
                          <a:sym typeface="+mn-ea"/>
                        </a:rPr>
                        <a:t>B</a:t>
                      </a:r>
                      <a:r>
                        <a:rPr sz="1200" kern="0" spc="-50" dirty="0">
                          <a:solidFill>
                            <a:srgbClr val="404040">
                              <a:alpha val="100000"/>
                            </a:srgbClr>
                          </a:solidFill>
                          <a:latin typeface="+mn-ea"/>
                          <a:cs typeface="+mn-ea"/>
                          <a:sym typeface="+mn-ea"/>
                        </a:rPr>
                        <a:t>）</a:t>
                      </a:r>
                      <a:endParaRPr lang="zh-CN" altLang="en-US" sz="1200" kern="0" spc="-20" dirty="0">
                        <a:solidFill>
                          <a:srgbClr val="404040">
                            <a:alpha val="100000"/>
                          </a:srgbClr>
                        </a:solidFill>
                        <a:latin typeface="+mn-ea"/>
                        <a:cs typeface="+mn-ea"/>
                        <a:sym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667385">
                <a:tc>
                  <a:txBody>
                    <a:bodyPr/>
                    <a:lstStyle/>
                    <a:p>
                      <a:pPr marL="958850" marR="0" lvl="0" indent="-684530" algn="l" defTabSz="914400" rtl="0" eaLnBrk="0" fontAlgn="auto" latinLnBrk="0" hangingPunct="1">
                        <a:lnSpc>
                          <a:spcPct val="95000"/>
                        </a:lnSpc>
                        <a:spcBef>
                          <a:spcPts val="0"/>
                        </a:spcBef>
                        <a:spcAft>
                          <a:spcPts val="0"/>
                        </a:spcAft>
                        <a:buClrTx/>
                        <a:buSzTx/>
                        <a:buFontTx/>
                        <a:buNone/>
                        <a:defRPr/>
                      </a:pPr>
                      <a:r>
                        <a:rPr lang="zh-CN" altLang="en-US" sz="1200" b="1" kern="0" spc="-10" dirty="0">
                          <a:solidFill>
                            <a:srgbClr val="404040">
                              <a:alpha val="100000"/>
                            </a:srgbClr>
                          </a:solidFill>
                          <a:latin typeface="+mn-ea"/>
                          <a:cs typeface="+mn-ea"/>
                        </a:rPr>
                        <a:t>国家基层高血压防治管理指南</a:t>
                      </a:r>
                      <a:r>
                        <a:rPr lang="en-US" altLang="zh-CN" sz="1200" b="1" kern="0" spc="-10" dirty="0">
                          <a:solidFill>
                            <a:srgbClr val="404040">
                              <a:alpha val="100000"/>
                            </a:srgbClr>
                          </a:solidFill>
                          <a:latin typeface="+mn-ea"/>
                          <a:cs typeface="+mn-ea"/>
                        </a:rPr>
                        <a:t>2025</a:t>
                      </a:r>
                      <a:r>
                        <a:rPr lang="zh-CN" altLang="en-US" sz="1200" b="1" kern="0" spc="-10" dirty="0">
                          <a:solidFill>
                            <a:srgbClr val="404040">
                              <a:alpha val="100000"/>
                            </a:srgbClr>
                          </a:solidFill>
                          <a:latin typeface="+mn-ea"/>
                          <a:cs typeface="+mn-ea"/>
                        </a:rPr>
                        <a:t>版</a:t>
                      </a:r>
                      <a:endParaRPr lang="zh-CN" altLang="en-US" sz="1200" b="1" kern="0" spc="-10" dirty="0">
                        <a:solidFill>
                          <a:srgbClr val="404040">
                            <a:alpha val="100000"/>
                          </a:srgbClr>
                        </a:solidFill>
                        <a:latin typeface="+mn-ea"/>
                        <a:cs typeface="+mn-ea"/>
                      </a:endParaRPr>
                    </a:p>
                    <a:p>
                      <a:pPr marL="958850" marR="0" lvl="0" indent="-684530" algn="l" defTabSz="914400" rtl="0" eaLnBrk="0" fontAlgn="auto" latinLnBrk="0" hangingPunct="1">
                        <a:lnSpc>
                          <a:spcPct val="95000"/>
                        </a:lnSpc>
                        <a:spcBef>
                          <a:spcPts val="0"/>
                        </a:spcBef>
                        <a:spcAft>
                          <a:spcPts val="0"/>
                        </a:spcAft>
                        <a:buClrTx/>
                        <a:buSzTx/>
                        <a:buFontTx/>
                        <a:buNone/>
                        <a:defRPr/>
                      </a:pPr>
                      <a:endParaRPr sz="1200" b="1" kern="0" spc="-10" dirty="0">
                        <a:solidFill>
                          <a:srgbClr val="404040">
                            <a:alpha val="100000"/>
                          </a:srgbClr>
                        </a:solidFill>
                        <a:latin typeface="+mn-ea"/>
                        <a:cs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a:r>
                        <a:rPr lang="zh-CN" altLang="en-US" sz="1200" kern="0" spc="0" dirty="0">
                          <a:solidFill>
                            <a:srgbClr val="404040">
                              <a:alpha val="100000"/>
                            </a:srgbClr>
                          </a:solidFill>
                          <a:latin typeface="+mn-ea"/>
                          <a:cs typeface="+mn-ea"/>
                        </a:rPr>
                        <a:t>尽量选用证据明确、可改善预后的五大类降压药物， 即</a:t>
                      </a:r>
                      <a:r>
                        <a:rPr lang="en-GB" altLang="zh-CN" sz="1200" kern="0" spc="0" dirty="0">
                          <a:solidFill>
                            <a:srgbClr val="404040">
                              <a:alpha val="100000"/>
                            </a:srgbClr>
                          </a:solidFill>
                          <a:latin typeface="+mn-ea"/>
                          <a:cs typeface="+mn-ea"/>
                        </a:rPr>
                        <a:t>ACEI</a:t>
                      </a:r>
                      <a:r>
                        <a:rPr lang="zh-CN" altLang="en-GB" sz="1200" kern="0" spc="0" dirty="0">
                          <a:solidFill>
                            <a:srgbClr val="404040">
                              <a:alpha val="100000"/>
                            </a:srgbClr>
                          </a:solidFill>
                          <a:latin typeface="+mn-ea"/>
                          <a:cs typeface="+mn-ea"/>
                        </a:rPr>
                        <a:t>、</a:t>
                      </a:r>
                      <a:r>
                        <a:rPr lang="en-GB" altLang="zh-CN" sz="1200" kern="0" spc="0" dirty="0">
                          <a:solidFill>
                            <a:srgbClr val="404040">
                              <a:alpha val="100000"/>
                            </a:srgbClr>
                          </a:solidFill>
                          <a:latin typeface="+mn-ea"/>
                          <a:cs typeface="+mn-ea"/>
                        </a:rPr>
                        <a:t>ARB</a:t>
                      </a:r>
                      <a:r>
                        <a:rPr lang="zh-CN" altLang="en-US" sz="1200" kern="0" spc="0" dirty="0">
                          <a:solidFill>
                            <a:srgbClr val="404040">
                              <a:alpha val="100000"/>
                            </a:srgbClr>
                          </a:solidFill>
                          <a:latin typeface="+mn-ea"/>
                          <a:cs typeface="+mn-ea"/>
                        </a:rPr>
                        <a:t>（</a:t>
                      </a:r>
                      <a:r>
                        <a:rPr lang="zh-CN" altLang="en-US" sz="1200" b="1" kern="0" spc="-20" dirty="0">
                          <a:solidFill>
                            <a:srgbClr val="C00000">
                              <a:alpha val="100000"/>
                            </a:srgbClr>
                          </a:solidFill>
                          <a:latin typeface="+mn-ea"/>
                          <a:cs typeface="+mn-ea"/>
                        </a:rPr>
                        <a:t>如奥美沙坦</a:t>
                      </a:r>
                      <a:r>
                        <a:rPr lang="zh-CN" altLang="en-US" sz="1200" kern="0" spc="0" dirty="0">
                          <a:solidFill>
                            <a:srgbClr val="404040">
                              <a:alpha val="100000"/>
                            </a:srgbClr>
                          </a:solidFill>
                          <a:latin typeface="+mn-ea"/>
                          <a:cs typeface="+mn-ea"/>
                        </a:rPr>
                        <a:t>）</a:t>
                      </a:r>
                      <a:r>
                        <a:rPr lang="zh-CN" altLang="en-GB" sz="1200" kern="0" spc="0" dirty="0">
                          <a:solidFill>
                            <a:srgbClr val="404040">
                              <a:alpha val="100000"/>
                            </a:srgbClr>
                          </a:solidFill>
                          <a:latin typeface="+mn-ea"/>
                          <a:cs typeface="+mn-ea"/>
                        </a:rPr>
                        <a:t>、</a:t>
                      </a:r>
                      <a:r>
                        <a:rPr lang="el-GR" altLang="zh-CN" sz="1200" kern="0" spc="0" dirty="0">
                          <a:solidFill>
                            <a:srgbClr val="404040">
                              <a:alpha val="100000"/>
                            </a:srgbClr>
                          </a:solidFill>
                          <a:latin typeface="+mn-ea"/>
                          <a:cs typeface="+mn-ea"/>
                        </a:rPr>
                        <a:t>β</a:t>
                      </a:r>
                      <a:r>
                        <a:rPr lang="zh-CN" altLang="en-US" sz="1200" kern="0" spc="0" dirty="0">
                          <a:solidFill>
                            <a:srgbClr val="404040">
                              <a:alpha val="100000"/>
                            </a:srgbClr>
                          </a:solidFill>
                          <a:latin typeface="+mn-ea"/>
                          <a:cs typeface="+mn-ea"/>
                        </a:rPr>
                        <a:t>受体阻滞剂、</a:t>
                      </a:r>
                      <a:r>
                        <a:rPr lang="en-GB" altLang="zh-CN" sz="1200" kern="0" spc="0" dirty="0">
                          <a:solidFill>
                            <a:srgbClr val="404040">
                              <a:alpha val="100000"/>
                            </a:srgbClr>
                          </a:solidFill>
                          <a:latin typeface="+mn-ea"/>
                          <a:cs typeface="+mn-ea"/>
                        </a:rPr>
                        <a:t>CCB</a:t>
                      </a:r>
                      <a:r>
                        <a:rPr lang="zh-CN" altLang="en-GB" sz="1200" kern="0" spc="0" dirty="0">
                          <a:solidFill>
                            <a:srgbClr val="404040">
                              <a:alpha val="100000"/>
                            </a:srgbClr>
                          </a:solidFill>
                          <a:latin typeface="+mn-ea"/>
                          <a:cs typeface="+mn-ea"/>
                        </a:rPr>
                        <a:t>、 </a:t>
                      </a:r>
                      <a:r>
                        <a:rPr lang="zh-CN" altLang="en-US" sz="1200" kern="0" spc="0" dirty="0">
                          <a:solidFill>
                            <a:srgbClr val="404040">
                              <a:alpha val="100000"/>
                            </a:srgbClr>
                          </a:solidFill>
                          <a:latin typeface="+mn-ea"/>
                          <a:cs typeface="+mn-ea"/>
                        </a:rPr>
                        <a:t>噻嗪类利尿剂，以及由上述药物组成的单片复方制剂</a:t>
                      </a:r>
                      <a:endParaRPr sz="1200" kern="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a:r>
                        <a:rPr lang="zh-CN" altLang="en-US" sz="1200" kern="0" spc="0" dirty="0">
                          <a:solidFill>
                            <a:srgbClr val="081119">
                              <a:alpha val="100000"/>
                            </a:srgbClr>
                          </a:solidFill>
                          <a:latin typeface="+mn-ea"/>
                          <a:cs typeface="+mn-ea"/>
                        </a:rPr>
                        <a:t>ACEI和</a:t>
                      </a:r>
                      <a:r>
                        <a:rPr lang="en-US" altLang="zh-CN" sz="1200" kern="0" spc="0" dirty="0">
                          <a:solidFill>
                            <a:srgbClr val="081119">
                              <a:alpha val="100000"/>
                            </a:srgbClr>
                          </a:solidFill>
                          <a:latin typeface="+mn-ea"/>
                          <a:cs typeface="+mn-ea"/>
                        </a:rPr>
                        <a:t>ARB</a:t>
                      </a:r>
                      <a:r>
                        <a:rPr lang="zh-CN" altLang="en-US" sz="1200" kern="0" spc="0" dirty="0">
                          <a:solidFill>
                            <a:srgbClr val="081119">
                              <a:alpha val="100000"/>
                            </a:srgbClr>
                          </a:solidFill>
                          <a:latin typeface="+mn-ea"/>
                          <a:cs typeface="+mn-ea"/>
                        </a:rPr>
                        <a:t>尤其适用于</a:t>
                      </a:r>
                      <a:r>
                        <a:rPr lang="zh-CN" altLang="en-US" sz="1200" b="1" kern="0" spc="0" dirty="0">
                          <a:solidFill>
                            <a:srgbClr val="254E73">
                              <a:alpha val="100000"/>
                            </a:srgbClr>
                          </a:solidFill>
                          <a:latin typeface="+mn-ea"/>
                          <a:cs typeface="+mn-ea"/>
                        </a:rPr>
                        <a:t>伴心力衰竭、心肌梗死后、糖尿病、慢性肾脏病的患者</a:t>
                      </a:r>
                      <a:r>
                        <a:rPr lang="zh-CN" altLang="en-US" sz="1200" kern="0" spc="0" dirty="0">
                          <a:solidFill>
                            <a:srgbClr val="081119">
                              <a:alpha val="100000"/>
                            </a:srgbClr>
                          </a:solidFill>
                          <a:latin typeface="+mn-ea"/>
                          <a:cs typeface="+mn-ea"/>
                        </a:rPr>
                        <a:t>，</a:t>
                      </a:r>
                      <a:r>
                        <a:rPr lang="zh-CN" altLang="en-US" sz="1200" b="1" kern="0" spc="0" dirty="0">
                          <a:solidFill>
                            <a:srgbClr val="254E73">
                              <a:alpha val="100000"/>
                            </a:srgbClr>
                          </a:solidFill>
                          <a:latin typeface="+mn-ea"/>
                          <a:cs typeface="+mn-ea"/>
                        </a:rPr>
                        <a:t>有充足的证据证明可改善预后，用于蛋白尿患者时，可降低尿蛋白，具有肾脏保护作用</a:t>
                      </a:r>
                      <a:endParaRPr sz="1200" kern="0" spc="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824230">
                <a:tc>
                  <a:txBody>
                    <a:bodyPr/>
                    <a:lstStyle/>
                    <a:p>
                      <a:pPr algn="ctr" rtl="0" eaLnBrk="0">
                        <a:lnSpc>
                          <a:spcPct val="155000"/>
                        </a:lnSpc>
                      </a:pPr>
                      <a:r>
                        <a:rPr lang="zh-CN" altLang="en-US" sz="1200" b="1" kern="0" spc="-10" dirty="0">
                          <a:solidFill>
                            <a:srgbClr val="404040">
                              <a:alpha val="100000"/>
                            </a:srgbClr>
                          </a:solidFill>
                          <a:latin typeface="+mn-ea"/>
                          <a:cs typeface="+mn-ea"/>
                        </a:rPr>
                        <a:t>中国高血压临床实践指南</a:t>
                      </a:r>
                      <a:r>
                        <a:rPr lang="en-US" altLang="zh-CN" sz="1200" b="1" kern="0" spc="-10" dirty="0">
                          <a:solidFill>
                            <a:srgbClr val="404040">
                              <a:alpha val="100000"/>
                            </a:srgbClr>
                          </a:solidFill>
                          <a:latin typeface="+mn-ea"/>
                          <a:cs typeface="+mn-ea"/>
                        </a:rPr>
                        <a:t>(2024)</a:t>
                      </a:r>
                      <a:endParaRPr sz="1200" b="1" kern="0" spc="-10" dirty="0">
                        <a:solidFill>
                          <a:srgbClr val="404040">
                            <a:alpha val="100000"/>
                          </a:srgbClr>
                        </a:solidFill>
                        <a:latin typeface="+mn-ea"/>
                        <a:cs typeface="+mn-ea"/>
                      </a:endParaRPr>
                    </a:p>
                  </a:txBody>
                  <a:tcPr marL="0" marR="0" marT="0" marB="0" anchor="ctr">
                    <a:lnL w="3175"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latinLnBrk="0" hangingPunct="1"/>
                      <a:r>
                        <a:rPr lang="zh-CN" altLang="en-US" sz="1200" kern="0" spc="0" dirty="0">
                          <a:solidFill>
                            <a:srgbClr val="081119">
                              <a:alpha val="100000"/>
                            </a:srgbClr>
                          </a:solidFill>
                          <a:latin typeface="+mn-ea"/>
                          <a:cs typeface="+mn-ea"/>
                        </a:rPr>
                        <a:t>推荐将</a:t>
                      </a:r>
                      <a:r>
                        <a:rPr lang="en-GB" altLang="zh-CN" sz="1200" kern="0" spc="0" dirty="0">
                          <a:solidFill>
                            <a:srgbClr val="081119">
                              <a:alpha val="100000"/>
                            </a:srgbClr>
                          </a:solidFill>
                          <a:latin typeface="+mn-ea"/>
                          <a:cs typeface="+mn-ea"/>
                        </a:rPr>
                        <a:t>ACEI</a:t>
                      </a:r>
                      <a:r>
                        <a:rPr lang="zh-CN" altLang="en-US" sz="1200" kern="0" spc="0" dirty="0">
                          <a:solidFill>
                            <a:srgbClr val="081119">
                              <a:alpha val="100000"/>
                            </a:srgbClr>
                          </a:solidFill>
                          <a:latin typeface="+mn-ea"/>
                          <a:cs typeface="+mn-ea"/>
                        </a:rPr>
                        <a:t>、</a:t>
                      </a:r>
                      <a:r>
                        <a:rPr lang="en-GB" altLang="zh-CN" sz="1200" kern="0" spc="0" dirty="0">
                          <a:solidFill>
                            <a:srgbClr val="081119">
                              <a:alpha val="100000"/>
                            </a:srgbClr>
                          </a:solidFill>
                          <a:latin typeface="+mn-ea"/>
                          <a:cs typeface="+mn-ea"/>
                        </a:rPr>
                        <a:t>ARB</a:t>
                      </a:r>
                      <a:r>
                        <a:rPr lang="zh-CN" altLang="en-US" sz="1200" kern="0" spc="0" dirty="0">
                          <a:solidFill>
                            <a:srgbClr val="404040">
                              <a:alpha val="100000"/>
                            </a:srgbClr>
                          </a:solidFill>
                          <a:latin typeface="+mn-ea"/>
                          <a:cs typeface="+mn-ea"/>
                        </a:rPr>
                        <a:t>（</a:t>
                      </a:r>
                      <a:r>
                        <a:rPr lang="zh-CN" altLang="en-US" sz="1200" b="1" kern="0" spc="-20" dirty="0">
                          <a:solidFill>
                            <a:srgbClr val="C00000">
                              <a:alpha val="100000"/>
                            </a:srgbClr>
                          </a:solidFill>
                          <a:latin typeface="+mn-ea"/>
                          <a:cs typeface="+mn-ea"/>
                        </a:rPr>
                        <a:t>如奥美沙坦</a:t>
                      </a:r>
                      <a:r>
                        <a:rPr lang="zh-CN" altLang="en-US" sz="1200" kern="0" spc="0" dirty="0">
                          <a:solidFill>
                            <a:srgbClr val="404040">
                              <a:alpha val="100000"/>
                            </a:srgbClr>
                          </a:solidFill>
                          <a:latin typeface="+mn-ea"/>
                          <a:cs typeface="+mn-ea"/>
                        </a:rPr>
                        <a:t>）</a:t>
                      </a:r>
                      <a:r>
                        <a:rPr lang="zh-CN" altLang="en-GB" sz="1200" kern="0" spc="0" dirty="0">
                          <a:solidFill>
                            <a:srgbClr val="081119">
                              <a:alpha val="100000"/>
                            </a:srgbClr>
                          </a:solidFill>
                          <a:latin typeface="+mn-ea"/>
                          <a:cs typeface="+mn-ea"/>
                        </a:rPr>
                        <a:t>、</a:t>
                      </a:r>
                      <a:r>
                        <a:rPr lang="en-GB" altLang="zh-CN" sz="1200" kern="0" spc="0" dirty="0">
                          <a:solidFill>
                            <a:srgbClr val="081119">
                              <a:alpha val="100000"/>
                            </a:srgbClr>
                          </a:solidFill>
                          <a:latin typeface="+mn-ea"/>
                          <a:cs typeface="+mn-ea"/>
                        </a:rPr>
                        <a:t>CCB</a:t>
                      </a:r>
                      <a:r>
                        <a:rPr lang="zh-CN" altLang="en-GB" sz="1200" kern="0" spc="0" dirty="0">
                          <a:solidFill>
                            <a:srgbClr val="081119">
                              <a:alpha val="100000"/>
                            </a:srgbClr>
                          </a:solidFill>
                          <a:latin typeface="+mn-ea"/>
                          <a:cs typeface="+mn-ea"/>
                        </a:rPr>
                        <a:t>、</a:t>
                      </a:r>
                      <a:r>
                        <a:rPr lang="zh-CN" altLang="en-US" sz="1200" kern="0" spc="0" dirty="0">
                          <a:solidFill>
                            <a:srgbClr val="081119">
                              <a:alpha val="100000"/>
                            </a:srgbClr>
                          </a:solidFill>
                          <a:latin typeface="+mn-ea"/>
                          <a:cs typeface="+mn-ea"/>
                        </a:rPr>
                        <a:t>利尿剂作为无临床合并症的高血压患者的一线初始降压药物（</a:t>
                      </a:r>
                      <a:r>
                        <a:rPr lang="en-US" altLang="zh-CN" sz="1200" kern="0" spc="0" dirty="0">
                          <a:solidFill>
                            <a:srgbClr val="081119">
                              <a:alpha val="100000"/>
                            </a:srgbClr>
                          </a:solidFill>
                          <a:latin typeface="+mn-ea"/>
                          <a:cs typeface="+mn-ea"/>
                        </a:rPr>
                        <a:t>1</a:t>
                      </a:r>
                      <a:r>
                        <a:rPr lang="en-GB" altLang="zh-CN" sz="1200" kern="0" spc="0" dirty="0">
                          <a:solidFill>
                            <a:srgbClr val="081119">
                              <a:alpha val="100000"/>
                            </a:srgbClr>
                          </a:solidFill>
                          <a:latin typeface="+mn-ea"/>
                          <a:cs typeface="+mn-ea"/>
                        </a:rPr>
                        <a:t>B</a:t>
                      </a:r>
                      <a:r>
                        <a:rPr lang="en-US" altLang="zh-CN" sz="1200" kern="0" spc="0" dirty="0">
                          <a:solidFill>
                            <a:srgbClr val="081119">
                              <a:alpha val="100000"/>
                            </a:srgbClr>
                          </a:solidFill>
                          <a:latin typeface="+mn-ea"/>
                          <a:cs typeface="+mn-ea"/>
                        </a:rPr>
                        <a:t>)</a:t>
                      </a:r>
                      <a:r>
                        <a:rPr lang="zh-CN" altLang="en-US" sz="1200" kern="0" spc="0" dirty="0">
                          <a:solidFill>
                            <a:srgbClr val="081119">
                              <a:alpha val="100000"/>
                            </a:srgbClr>
                          </a:solidFill>
                          <a:latin typeface="+mn-ea"/>
                          <a:cs typeface="+mn-ea"/>
                        </a:rPr>
                        <a:t>。</a:t>
                      </a:r>
                      <a:endParaRPr lang="zh-CN" altLang="en-GB" sz="1200" kern="0" spc="0" dirty="0">
                        <a:solidFill>
                          <a:srgbClr val="081119">
                            <a:alpha val="100000"/>
                          </a:srgbClr>
                        </a:solidFill>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l"/>
                      <a:r>
                        <a:rPr lang="en-US" altLang="zh-CN" sz="1200" kern="0" spc="0" dirty="0">
                          <a:solidFill>
                            <a:srgbClr val="081119">
                              <a:alpha val="100000"/>
                            </a:srgbClr>
                          </a:solidFill>
                          <a:latin typeface="+mn-ea"/>
                          <a:cs typeface="+mn-ea"/>
                        </a:rPr>
                        <a:t>RASI（</a:t>
                      </a:r>
                      <a:r>
                        <a:rPr lang="zh-CN" altLang="en-US" sz="1200" kern="0" spc="0" dirty="0">
                          <a:solidFill>
                            <a:srgbClr val="081119">
                              <a:alpha val="100000"/>
                            </a:srgbClr>
                          </a:solidFill>
                          <a:latin typeface="+mn-ea"/>
                          <a:cs typeface="+mn-ea"/>
                        </a:rPr>
                        <a:t>包括</a:t>
                      </a:r>
                      <a:r>
                        <a:rPr lang="en-US" altLang="zh-CN" sz="1200" kern="0" spc="0" dirty="0">
                          <a:solidFill>
                            <a:srgbClr val="081119">
                              <a:alpha val="100000"/>
                            </a:srgbClr>
                          </a:solidFill>
                          <a:latin typeface="+mn-ea"/>
                          <a:cs typeface="+mn-ea"/>
                        </a:rPr>
                        <a:t>ACEI</a:t>
                      </a:r>
                      <a:r>
                        <a:rPr lang="zh-CN" altLang="en-US" sz="1200" kern="0" spc="0" dirty="0">
                          <a:solidFill>
                            <a:srgbClr val="081119">
                              <a:alpha val="100000"/>
                            </a:srgbClr>
                          </a:solidFill>
                          <a:latin typeface="+mn-ea"/>
                          <a:cs typeface="+mn-ea"/>
                        </a:rPr>
                        <a:t>和</a:t>
                      </a:r>
                      <a:r>
                        <a:rPr lang="en-US" altLang="zh-CN" sz="1200" kern="0" spc="0" dirty="0">
                          <a:solidFill>
                            <a:srgbClr val="081119">
                              <a:alpha val="100000"/>
                            </a:srgbClr>
                          </a:solidFill>
                          <a:latin typeface="+mn-ea"/>
                          <a:cs typeface="+mn-ea"/>
                        </a:rPr>
                        <a:t>ARB</a:t>
                      </a:r>
                      <a:r>
                        <a:rPr lang="zh-CN" altLang="en-US" sz="1200" kern="0" spc="0" dirty="0">
                          <a:solidFill>
                            <a:srgbClr val="081119">
                              <a:alpha val="100000"/>
                            </a:srgbClr>
                          </a:solidFill>
                          <a:latin typeface="+mn-ea"/>
                          <a:cs typeface="+mn-ea"/>
                        </a:rPr>
                        <a:t>类药物）可显著</a:t>
                      </a:r>
                      <a:r>
                        <a:rPr lang="zh-CN" altLang="en-US" sz="1200" b="1" kern="0" spc="0" dirty="0">
                          <a:solidFill>
                            <a:srgbClr val="254E73">
                              <a:alpha val="100000"/>
                            </a:srgbClr>
                          </a:solidFill>
                          <a:latin typeface="+mn-ea"/>
                          <a:cs typeface="+mn-ea"/>
                        </a:rPr>
                        <a:t>减少包括</a:t>
                      </a:r>
                      <a:r>
                        <a:rPr lang="en-GB" altLang="zh-CN" sz="1200" b="1" kern="0" spc="0" dirty="0">
                          <a:solidFill>
                            <a:srgbClr val="254E73">
                              <a:alpha val="100000"/>
                            </a:srgbClr>
                          </a:solidFill>
                          <a:latin typeface="+mn-ea"/>
                          <a:cs typeface="+mn-ea"/>
                        </a:rPr>
                        <a:t>ESRD</a:t>
                      </a:r>
                      <a:r>
                        <a:rPr lang="zh-CN" altLang="en-GB" sz="1200" b="1" kern="0" spc="0" dirty="0">
                          <a:solidFill>
                            <a:srgbClr val="254E73">
                              <a:alpha val="100000"/>
                            </a:srgbClr>
                          </a:solidFill>
                          <a:latin typeface="+mn-ea"/>
                          <a:cs typeface="+mn-ea"/>
                        </a:rPr>
                        <a:t>、</a:t>
                      </a:r>
                      <a:r>
                        <a:rPr lang="zh-CN" altLang="en-US" sz="1200" b="1" kern="0" spc="0" dirty="0">
                          <a:solidFill>
                            <a:srgbClr val="254E73">
                              <a:alpha val="100000"/>
                            </a:srgbClr>
                          </a:solidFill>
                          <a:latin typeface="+mn-ea"/>
                          <a:cs typeface="+mn-ea"/>
                        </a:rPr>
                        <a:t>血清肌酐水平翻倍和估算的肾小球滤过率（</a:t>
                      </a:r>
                      <a:r>
                        <a:rPr lang="en-GB" altLang="zh-CN" sz="1200" b="1" kern="0" spc="0" dirty="0">
                          <a:solidFill>
                            <a:srgbClr val="254E73">
                              <a:alpha val="100000"/>
                            </a:srgbClr>
                          </a:solidFill>
                          <a:latin typeface="+mn-ea"/>
                          <a:cs typeface="+mn-ea"/>
                        </a:rPr>
                        <a:t>estimated glomerular filtration rate</a:t>
                      </a:r>
                      <a:r>
                        <a:rPr lang="zh-CN" altLang="en-GB" sz="1200" b="1" kern="0" spc="0" dirty="0">
                          <a:solidFill>
                            <a:srgbClr val="254E73">
                              <a:alpha val="100000"/>
                            </a:srgbClr>
                          </a:solidFill>
                          <a:latin typeface="+mn-ea"/>
                          <a:cs typeface="+mn-ea"/>
                        </a:rPr>
                        <a:t>， </a:t>
                      </a:r>
                      <a:r>
                        <a:rPr lang="en-GB" altLang="zh-CN" sz="1200" b="1" kern="0" spc="0" dirty="0">
                          <a:solidFill>
                            <a:srgbClr val="254E73">
                              <a:alpha val="100000"/>
                            </a:srgbClr>
                          </a:solidFill>
                          <a:latin typeface="+mn-ea"/>
                          <a:cs typeface="+mn-ea"/>
                        </a:rPr>
                        <a:t>eGFR</a:t>
                      </a:r>
                      <a:r>
                        <a:rPr lang="zh-CN" altLang="en-GB" sz="1200" b="1" kern="0" spc="0" dirty="0">
                          <a:solidFill>
                            <a:srgbClr val="254E73">
                              <a:alpha val="100000"/>
                            </a:srgbClr>
                          </a:solidFill>
                          <a:latin typeface="+mn-ea"/>
                          <a:cs typeface="+mn-ea"/>
                        </a:rPr>
                        <a:t>）</a:t>
                      </a:r>
                      <a:r>
                        <a:rPr lang="zh-CN" altLang="en-US" sz="1200" b="1" kern="0" spc="0" dirty="0">
                          <a:solidFill>
                            <a:srgbClr val="254E73">
                              <a:alpha val="100000"/>
                            </a:srgbClr>
                          </a:solidFill>
                          <a:latin typeface="+mn-ea"/>
                          <a:cs typeface="+mn-ea"/>
                        </a:rPr>
                        <a:t>下降</a:t>
                      </a:r>
                      <a:r>
                        <a:rPr lang="en-US" altLang="zh-CN" sz="1200" b="1" kern="0" spc="0" dirty="0">
                          <a:solidFill>
                            <a:srgbClr val="254E73">
                              <a:alpha val="100000"/>
                            </a:srgbClr>
                          </a:solidFill>
                          <a:latin typeface="+mn-ea"/>
                          <a:cs typeface="+mn-ea"/>
                        </a:rPr>
                        <a:t>50%</a:t>
                      </a:r>
                      <a:r>
                        <a:rPr lang="zh-CN" altLang="en-US" sz="1200" b="1" kern="0" spc="0" dirty="0">
                          <a:solidFill>
                            <a:srgbClr val="254E73">
                              <a:alpha val="100000"/>
                            </a:srgbClr>
                          </a:solidFill>
                          <a:latin typeface="+mn-ea"/>
                          <a:cs typeface="+mn-ea"/>
                        </a:rPr>
                        <a:t>的复合肾衰竭事件风险</a:t>
                      </a:r>
                      <a:endParaRPr sz="1200" dirty="0">
                        <a:latin typeface="+mn-ea"/>
                        <a:cs typeface="+mn-ea"/>
                      </a:endParaRPr>
                    </a:p>
                    <a:p>
                      <a:pPr algn="l" rtl="0" eaLnBrk="0">
                        <a:lnSpc>
                          <a:spcPct val="7000"/>
                        </a:lnSpc>
                      </a:pPr>
                      <a:endParaRPr sz="1200" dirty="0">
                        <a:latin typeface="+mn-ea"/>
                        <a:cs typeface="+mn-ea"/>
                      </a:endParaRP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676416" y="310903"/>
            <a:ext cx="849233" cy="849233"/>
          </a:xfrm>
          <a:prstGeom prst="ellipse">
            <a:avLst/>
          </a:prstGeom>
          <a:solidFill>
            <a:srgbClr val="8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62"/>
          <p:cNvSpPr/>
          <p:nvPr/>
        </p:nvSpPr>
        <p:spPr>
          <a:xfrm>
            <a:off x="1710975" y="519960"/>
            <a:ext cx="7290150" cy="83693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285"/>
              </a:lnSpc>
            </a:pPr>
            <a:r>
              <a:rPr lang="zh-CN" altLang="en-US" sz="2700" kern="0" spc="70" dirty="0">
                <a:latin typeface="Verdana" panose="020B0604030504040204" charset="0"/>
                <a:ea typeface="微软雅黑" panose="020B0503020204020204" pitchFamily="34" charset="-122"/>
                <a:cs typeface="微软雅黑 Light" panose="020B0502040204020203" charset="-122"/>
              </a:rPr>
              <a:t>创</a:t>
            </a:r>
            <a:r>
              <a:rPr lang="zh-CN" altLang="en-US" sz="2700" kern="0" spc="70">
                <a:latin typeface="Verdana" panose="020B0604030504040204" charset="0"/>
                <a:ea typeface="微软雅黑" panose="020B0503020204020204" pitchFamily="34" charset="-122"/>
                <a:cs typeface="微软雅黑 Light" panose="020B0502040204020203" charset="-122"/>
              </a:rPr>
              <a:t>新</a:t>
            </a:r>
            <a:r>
              <a:rPr lang="zh-CN" altLang="en-US" sz="2700" kern="0" spc="70" smtClean="0">
                <a:latin typeface="Verdana" panose="020B0604030504040204" charset="0"/>
                <a:ea typeface="微软雅黑" panose="020B0503020204020204" pitchFamily="34" charset="-122"/>
                <a:cs typeface="微软雅黑 Light" panose="020B0502040204020203" charset="-122"/>
              </a:rPr>
              <a:t>性</a:t>
            </a:r>
            <a:endParaRPr sz="2000" dirty="0">
              <a:solidFill>
                <a:srgbClr val="CC6600"/>
              </a:solidFill>
              <a:latin typeface="Verdana" panose="020B0604030504040204" charset="0"/>
              <a:ea typeface="微软雅黑" panose="020B0503020204020204" pitchFamily="34" charset="-122"/>
              <a:cs typeface="微软雅黑 Light" panose="020B0502040204020203" charset="-122"/>
            </a:endParaRPr>
          </a:p>
        </p:txBody>
      </p:sp>
      <p:sp>
        <p:nvSpPr>
          <p:cNvPr id="6" name="textbox 66"/>
          <p:cNvSpPr/>
          <p:nvPr/>
        </p:nvSpPr>
        <p:spPr>
          <a:xfrm>
            <a:off x="528320" y="-98044"/>
            <a:ext cx="1021714" cy="1489075"/>
          </a:xfrm>
          <a:prstGeom prst="rect">
            <a:avLst/>
          </a:prstGeom>
          <a:noFill/>
          <a:ln w="0" cap="flat">
            <a:noFill/>
            <a:prstDash val="solid"/>
            <a:miter lim="0"/>
          </a:ln>
        </p:spPr>
        <p:txBody>
          <a:bodyPr vert="horz" wrap="square" lIns="0" tIns="0" rIns="0" bIns="0"/>
          <a:lstStyle/>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algn="l" rtl="0" eaLnBrk="0">
              <a:lnSpc>
                <a:spcPct val="125000"/>
              </a:lnSpc>
            </a:pPr>
            <a:endParaRPr sz="1000" dirty="0">
              <a:latin typeface="Verdana" panose="020B0604030504040204" charset="0"/>
              <a:ea typeface="微软雅黑" panose="020B0503020204020204" pitchFamily="34" charset="-122"/>
              <a:cs typeface="Arial" panose="020B0604020202020204"/>
            </a:endParaRPr>
          </a:p>
          <a:p>
            <a:pPr marL="247650" algn="l" rtl="0" eaLnBrk="0">
              <a:lnSpc>
                <a:spcPct val="84000"/>
              </a:lnSpc>
              <a:spcBef>
                <a:spcPts val="5"/>
              </a:spcBef>
            </a:pPr>
            <a:r>
              <a:rPr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0</a:t>
            </a:r>
            <a:r>
              <a:rPr lang="en-US" altLang="zh-CN" sz="4400" kern="0" spc="-80" dirty="0">
                <a:solidFill>
                  <a:srgbClr val="FFFFFF"/>
                </a:solidFill>
                <a:latin typeface="Verdana" panose="020B0604030504040204" charset="0"/>
                <a:ea typeface="微软雅黑" panose="020B0503020204020204" pitchFamily="34" charset="-122"/>
                <a:cs typeface="微软雅黑 Light" panose="020B0502040204020203" charset="-122"/>
              </a:rPr>
              <a:t>4</a:t>
            </a:r>
            <a:endParaRPr sz="4400" dirty="0">
              <a:solidFill>
                <a:srgbClr val="FFFFFF"/>
              </a:solidFill>
              <a:latin typeface="Verdana" panose="020B0604030504040204" charset="0"/>
              <a:ea typeface="微软雅黑" panose="020B0503020204020204" pitchFamily="34" charset="-122"/>
              <a:cs typeface="微软雅黑 Light" panose="020B0502040204020203" charset="-122"/>
            </a:endParaRPr>
          </a:p>
        </p:txBody>
      </p:sp>
      <p:sp>
        <p:nvSpPr>
          <p:cNvPr id="15" name="Text 6"/>
          <p:cNvSpPr/>
          <p:nvPr/>
        </p:nvSpPr>
        <p:spPr>
          <a:xfrm>
            <a:off x="1216025" y="1619885"/>
            <a:ext cx="4526280" cy="914400"/>
          </a:xfrm>
          <a:prstGeom prst="rect">
            <a:avLst/>
          </a:prstGeom>
          <a:noFill/>
        </p:spPr>
        <p:txBody>
          <a:bodyPr wrap="square" lIns="45720" tIns="91440" rIns="91440" bIns="45720" rtlCol="0" anchor="ctr"/>
          <a:lstStyle/>
          <a:p>
            <a:pPr>
              <a:lnSpc>
                <a:spcPct val="100000"/>
              </a:lnSpc>
            </a:pPr>
            <a:endParaRPr lang="en-US" sz="1600" dirty="0"/>
          </a:p>
        </p:txBody>
      </p:sp>
      <p:sp>
        <p:nvSpPr>
          <p:cNvPr id="22" name="Text 12"/>
          <p:cNvSpPr/>
          <p:nvPr/>
        </p:nvSpPr>
        <p:spPr>
          <a:xfrm>
            <a:off x="6372225" y="1619885"/>
            <a:ext cx="4526280" cy="914400"/>
          </a:xfrm>
          <a:prstGeom prst="rect">
            <a:avLst/>
          </a:prstGeom>
          <a:noFill/>
        </p:spPr>
        <p:txBody>
          <a:bodyPr wrap="square" lIns="45720" tIns="91440" rIns="91440" bIns="45720" rtlCol="0" anchor="ctr"/>
          <a:lstStyle/>
          <a:p>
            <a:pPr>
              <a:lnSpc>
                <a:spcPct val="100000"/>
              </a:lnSpc>
            </a:pPr>
            <a:endParaRPr lang="en-US" sz="1600" dirty="0"/>
          </a:p>
        </p:txBody>
      </p:sp>
      <p:sp>
        <p:nvSpPr>
          <p:cNvPr id="24" name="textbox 212"/>
          <p:cNvSpPr/>
          <p:nvPr/>
        </p:nvSpPr>
        <p:spPr>
          <a:xfrm>
            <a:off x="1911985" y="1418590"/>
            <a:ext cx="8686165" cy="495300"/>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Verdana" panose="020B0604030504040204" charset="0"/>
              <a:ea typeface="微软雅黑" panose="020B0503020204020204" pitchFamily="34" charset="-122"/>
              <a:cs typeface="Arial" panose="020B0604020202020204"/>
            </a:endParaRPr>
          </a:p>
          <a:p>
            <a:pPr marL="12700" algn="l" rtl="0" eaLnBrk="0">
              <a:lnSpc>
                <a:spcPts val="3695"/>
              </a:lnSpc>
            </a:pPr>
            <a:r>
              <a:rPr sz="2800" b="1" kern="0" spc="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老年吞咽困难/精神障碍等高血压患者的全</a:t>
            </a:r>
            <a:r>
              <a:rPr sz="2800" b="1" kern="0" spc="-1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新用药选择</a:t>
            </a:r>
            <a:endParaRPr sz="2800" dirty="0">
              <a:latin typeface="Verdana" panose="020B0604030504040204" charset="0"/>
              <a:ea typeface="微软雅黑" panose="020B0503020204020204" pitchFamily="34" charset="-122"/>
              <a:cs typeface="微软雅黑" panose="020B0503020204020204" pitchFamily="34" charset="-122"/>
            </a:endParaRPr>
          </a:p>
        </p:txBody>
      </p:sp>
      <p:grpSp>
        <p:nvGrpSpPr>
          <p:cNvPr id="12" name="组合 11"/>
          <p:cNvGrpSpPr/>
          <p:nvPr/>
        </p:nvGrpSpPr>
        <p:grpSpPr>
          <a:xfrm>
            <a:off x="1385570" y="2259330"/>
            <a:ext cx="9420860" cy="4075430"/>
            <a:chOff x="1788" y="3460"/>
            <a:chExt cx="14836" cy="6418"/>
          </a:xfrm>
        </p:grpSpPr>
        <p:grpSp>
          <p:nvGrpSpPr>
            <p:cNvPr id="11" name="组合 10"/>
            <p:cNvGrpSpPr/>
            <p:nvPr/>
          </p:nvGrpSpPr>
          <p:grpSpPr>
            <a:xfrm>
              <a:off x="1788" y="3460"/>
              <a:ext cx="6400" cy="6411"/>
              <a:chOff x="3654" y="3807"/>
              <a:chExt cx="4534" cy="5225"/>
            </a:xfrm>
          </p:grpSpPr>
          <p:sp>
            <p:nvSpPr>
              <p:cNvPr id="2" name="矩形 1"/>
              <p:cNvSpPr/>
              <p:nvPr/>
            </p:nvSpPr>
            <p:spPr>
              <a:xfrm>
                <a:off x="3654" y="4300"/>
                <a:ext cx="4534" cy="4732"/>
              </a:xfrm>
              <a:prstGeom prst="rect">
                <a:avLst/>
              </a:prstGeom>
              <a:ln w="12700" cmpd="sng">
                <a:solidFill>
                  <a:srgbClr val="87C2C8"/>
                </a:solidFill>
                <a:prstDash val="solid"/>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4" name="圆角矩形 3"/>
              <p:cNvSpPr/>
              <p:nvPr/>
            </p:nvSpPr>
            <p:spPr>
              <a:xfrm>
                <a:off x="3654" y="3824"/>
                <a:ext cx="2647" cy="393"/>
              </a:xfrm>
              <a:prstGeom prst="round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4008" y="3807"/>
                <a:ext cx="1603" cy="421"/>
              </a:xfrm>
              <a:prstGeom prst="rect">
                <a:avLst/>
              </a:prstGeom>
              <a:noFill/>
            </p:spPr>
            <p:txBody>
              <a:bodyPr wrap="square" rtlCol="0">
                <a:spAutoFit/>
              </a:bodyPr>
              <a:lstStyle/>
              <a:p>
                <a:r>
                  <a:rPr lang="zh-CN" altLang="en-US" sz="1600" b="1">
                    <a:solidFill>
                      <a:schemeClr val="tx1"/>
                    </a:solidFill>
                    <a:latin typeface="Verdana" panose="020B0604030504040204" charset="0"/>
                    <a:ea typeface="微软雅黑" panose="020B0503020204020204" pitchFamily="34" charset="-122"/>
                  </a:rPr>
                  <a:t>创新点</a:t>
                </a:r>
                <a:endParaRPr lang="zh-CN" altLang="en-US" sz="1600" b="1">
                  <a:solidFill>
                    <a:schemeClr val="tx1"/>
                  </a:solidFill>
                  <a:latin typeface="Verdana" panose="020B0604030504040204" charset="0"/>
                  <a:ea typeface="微软雅黑" panose="020B0503020204020204" pitchFamily="34" charset="-122"/>
                </a:endParaRPr>
              </a:p>
            </p:txBody>
          </p:sp>
          <p:grpSp>
            <p:nvGrpSpPr>
              <p:cNvPr id="25" name="组合 24"/>
              <p:cNvGrpSpPr/>
              <p:nvPr/>
            </p:nvGrpSpPr>
            <p:grpSpPr>
              <a:xfrm>
                <a:off x="3852" y="4885"/>
                <a:ext cx="4224" cy="3079"/>
                <a:chOff x="1388" y="2633"/>
                <a:chExt cx="4224" cy="3079"/>
              </a:xfrm>
            </p:grpSpPr>
            <p:sp>
              <p:nvSpPr>
                <p:cNvPr id="26" name="文本框 25"/>
                <p:cNvSpPr txBox="1"/>
                <p:nvPr/>
              </p:nvSpPr>
              <p:spPr>
                <a:xfrm>
                  <a:off x="1388" y="2633"/>
                  <a:ext cx="4224" cy="670"/>
                </a:xfrm>
                <a:prstGeom prst="rect">
                  <a:avLst/>
                </a:prstGeom>
                <a:noFill/>
              </p:spPr>
              <p:txBody>
                <a:bodyPr wrap="square" rtlCol="0">
                  <a:spAutoFit/>
                </a:bodyPr>
                <a:lstStyle/>
                <a:p>
                  <a:r>
                    <a:rPr lang="en-US" altLang="zh-CN" sz="1400" dirty="0">
                      <a:latin typeface="Verdana" panose="020B0604030504040204" charset="0"/>
                      <a:ea typeface="微软雅黑" panose="020B0503020204020204" pitchFamily="34" charset="-122"/>
                    </a:rPr>
                    <a:t>1.</a:t>
                  </a:r>
                  <a:r>
                    <a:rPr lang="en-GB" altLang="zh-CN"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 ARB</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降压口崩片剂型</a:t>
                  </a:r>
                  <a:r>
                    <a:rPr lang="zh-CN" altLang="en-US" sz="1400"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，药片中间有一字刻痕，可以确保片剂分剂量的准确性。</a:t>
                  </a:r>
                  <a:endPar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
              <p:nvSpPr>
                <p:cNvPr id="27" name="文本框 26"/>
                <p:cNvSpPr txBox="1"/>
                <p:nvPr/>
              </p:nvSpPr>
              <p:spPr>
                <a:xfrm>
                  <a:off x="1388" y="3936"/>
                  <a:ext cx="4224" cy="1776"/>
                </a:xfrm>
                <a:prstGeom prst="rect">
                  <a:avLst/>
                </a:prstGeom>
                <a:noFill/>
              </p:spPr>
              <p:txBody>
                <a:bodyPr wrap="square" rtlCol="0">
                  <a:spAutoFit/>
                </a:bodyPr>
                <a:lstStyle/>
                <a:p>
                  <a:r>
                    <a:rPr lang="en-US" altLang="zh-CN" sz="1400" dirty="0">
                      <a:latin typeface="Verdana" panose="020B0604030504040204" charset="0"/>
                      <a:ea typeface="微软雅黑" panose="020B0503020204020204" pitchFamily="34" charset="-122"/>
                    </a:rPr>
                    <a:t>2.</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口腔内快速崩解，提高服用</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便利性</a:t>
                  </a:r>
                  <a:r>
                    <a:rPr lang="zh-CN" altLang="en-US" sz="1400"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减轻药物对食管、胃肠道的刺激</a:t>
                  </a:r>
                  <a:r>
                    <a:rPr lang="zh-CN" altLang="en-US" sz="1400"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 </a:t>
                  </a:r>
                  <a:r>
                    <a:rPr lang="zh-CN" altLang="en-US" sz="1400" kern="0" spc="-6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，减少不良反</a:t>
                  </a:r>
                  <a:r>
                    <a:rPr lang="zh-CN" altLang="en-US" sz="1400" kern="0" spc="-6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应</a:t>
                  </a:r>
                  <a:r>
                    <a:rPr lang="zh-CN" altLang="en-US" sz="1400" kern="0" spc="-6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en-US" altLang="zh-CN" sz="1400" kern="0" spc="-6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endParaRPr lang="en-US" altLang="zh-CN" sz="1400" kern="0" spc="-6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endParaRPr lang="en-US" altLang="zh-CN" sz="1400" kern="0" spc="-6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endParaRPr lang="zh-CN" altLang="en-US" sz="1400" kern="0" spc="-6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a:p>
                  <a:r>
                    <a:rPr lang="en-US" altLang="zh-CN" sz="1400" dirty="0">
                      <a:latin typeface="Verdana" panose="020B0604030504040204" charset="0"/>
                      <a:ea typeface="微软雅黑" panose="020B0503020204020204" pitchFamily="34" charset="-122"/>
                    </a:rPr>
                    <a:t>3.</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通过掩味技术，保证口崩片良好的</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适口</a:t>
                  </a:r>
                  <a:r>
                    <a:rPr lang="zh-CN" altLang="en-US" sz="1400" b="1"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性</a:t>
                  </a:r>
                  <a:r>
                    <a:rPr lang="zh-CN" altLang="en-US" sz="1400"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zh-CN" altLang="en-US" sz="1400" kern="0" spc="-6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grpSp>
        </p:grpSp>
        <p:sp>
          <p:nvSpPr>
            <p:cNvPr id="28" name="右箭头 27"/>
            <p:cNvSpPr/>
            <p:nvPr/>
          </p:nvSpPr>
          <p:spPr>
            <a:xfrm>
              <a:off x="8849" y="5943"/>
              <a:ext cx="616" cy="1672"/>
            </a:xfrm>
            <a:prstGeom prst="rightArrow">
              <a:avLst/>
            </a:prstGeom>
            <a:gradFill>
              <a:gsLst>
                <a:gs pos="0">
                  <a:srgbClr val="4DAFC0"/>
                </a:gs>
                <a:gs pos="71000">
                  <a:schemeClr val="accent2">
                    <a:lumMod val="20000"/>
                    <a:lumOff val="80000"/>
                  </a:schemeClr>
                </a:gs>
                <a:gs pos="100000">
                  <a:schemeClr val="accent2">
                    <a:lumMod val="85000"/>
                    <a:lumOff val="15000"/>
                  </a:schemeClr>
                </a:gs>
              </a:gsLst>
              <a:lin ang="212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0" name="组合 9"/>
            <p:cNvGrpSpPr/>
            <p:nvPr/>
          </p:nvGrpSpPr>
          <p:grpSpPr>
            <a:xfrm>
              <a:off x="10224" y="3482"/>
              <a:ext cx="6401" cy="6397"/>
              <a:chOff x="9664" y="3842"/>
              <a:chExt cx="4829" cy="5192"/>
            </a:xfrm>
          </p:grpSpPr>
          <p:sp>
            <p:nvSpPr>
              <p:cNvPr id="7" name="矩形 6"/>
              <p:cNvSpPr/>
              <p:nvPr/>
            </p:nvSpPr>
            <p:spPr>
              <a:xfrm>
                <a:off x="9664" y="4322"/>
                <a:ext cx="4829" cy="4712"/>
              </a:xfrm>
              <a:prstGeom prst="rect">
                <a:avLst/>
              </a:prstGeom>
              <a:noFill/>
              <a:ln w="12700" cmpd="sng">
                <a:solidFill>
                  <a:schemeClr val="accent1"/>
                </a:solidFill>
                <a:prstDash val="solid"/>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文本框 20"/>
              <p:cNvSpPr txBox="1"/>
              <p:nvPr/>
            </p:nvSpPr>
            <p:spPr>
              <a:xfrm>
                <a:off x="9664" y="3842"/>
                <a:ext cx="2818" cy="431"/>
              </a:xfrm>
              <a:prstGeom prst="rect">
                <a:avLst/>
              </a:prstGeom>
              <a:solidFill>
                <a:srgbClr val="82D4D7"/>
              </a:solidFill>
            </p:spPr>
            <p:txBody>
              <a:bodyPr wrap="square" rtlCol="0">
                <a:spAutoFit/>
              </a:bodyPr>
              <a:lstStyle/>
              <a:p>
                <a:r>
                  <a:rPr lang="zh-CN" altLang="en-US" sz="1600" b="1">
                    <a:solidFill>
                      <a:schemeClr val="tx1"/>
                    </a:solidFill>
                    <a:latin typeface="Verdana" panose="020B0604030504040204" charset="0"/>
                    <a:ea typeface="微软雅黑" panose="020B0503020204020204" pitchFamily="34" charset="-122"/>
                  </a:rPr>
                  <a:t>创新带来的患者获益</a:t>
                </a:r>
                <a:endParaRPr lang="zh-CN" altLang="en-US" sz="1600" b="1">
                  <a:solidFill>
                    <a:schemeClr val="tx1"/>
                  </a:solidFill>
                  <a:latin typeface="Verdana" panose="020B0604030504040204" charset="0"/>
                  <a:ea typeface="微软雅黑" panose="020B0503020204020204" pitchFamily="34" charset="-122"/>
                </a:endParaRPr>
              </a:p>
            </p:txBody>
          </p:sp>
          <p:sp>
            <p:nvSpPr>
              <p:cNvPr id="29" name="文本框 28"/>
              <p:cNvSpPr txBox="1"/>
              <p:nvPr/>
            </p:nvSpPr>
            <p:spPr>
              <a:xfrm>
                <a:off x="9678" y="6104"/>
                <a:ext cx="4653" cy="1218"/>
              </a:xfrm>
              <a:prstGeom prst="rect">
                <a:avLst/>
              </a:prstGeom>
              <a:noFill/>
            </p:spPr>
            <p:txBody>
              <a:bodyPr wrap="square" rtlCol="0">
                <a:spAutoFit/>
              </a:bodyPr>
              <a:lstStyle/>
              <a:p>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2.使用便捷，适用于</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老年吞咽困难/精神障碍等高血压患者，降低噎塞、呛咳等服药风险</a:t>
                </a:r>
                <a:r>
                  <a:rPr lang="zh-CN" altLang="en-US" sz="1400" b="1" kern="0" spc="-50">
                    <a:solidFill>
                      <a:srgbClr val="CC6600"/>
                    </a:solidFill>
                    <a:latin typeface="Verdana" panose="020B0604030504040204" charset="0"/>
                    <a:ea typeface="微软雅黑" panose="020B0503020204020204" pitchFamily="34" charset="-122"/>
                    <a:cs typeface="微软雅黑" panose="020B0503020204020204" pitchFamily="34" charset="-122"/>
                  </a:rPr>
                  <a:t> </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，提升用药便利性及依从性，为患者提供全新用药选择，</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保障降压治疗顺畅进行。</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
            <p:nvSpPr>
              <p:cNvPr id="30" name="文本框 29"/>
              <p:cNvSpPr txBox="1"/>
              <p:nvPr/>
            </p:nvSpPr>
            <p:spPr>
              <a:xfrm>
                <a:off x="9678" y="7928"/>
                <a:ext cx="4653" cy="942"/>
              </a:xfrm>
              <a:prstGeom prst="rect">
                <a:avLst/>
              </a:prstGeom>
              <a:noFill/>
            </p:spPr>
            <p:txBody>
              <a:bodyPr wrap="square" rtlCol="0">
                <a:spAutoFit/>
              </a:bodyPr>
              <a:lstStyle/>
              <a:p>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3.适口性好，用药舒适</a:t>
                </a:r>
                <a:r>
                  <a:rPr lang="zh-CN" altLang="en-US" sz="1400" smtClean="0">
                    <a:solidFill>
                      <a:srgbClr val="CC6600"/>
                    </a:solidFill>
                    <a:latin typeface="Verdana" panose="020B0604030504040204" charset="0"/>
                    <a:ea typeface="微软雅黑" panose="020B0503020204020204" pitchFamily="34" charset="-122"/>
                  </a:rPr>
                  <a:t>，</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能</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显著降低</a:t>
                </a:r>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患者（尤其是吞咽困难、精神障碍长期服药患者）的</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漏服、拒服率，保证血压平稳控制</a:t>
                </a:r>
                <a:r>
                  <a:rPr lang="zh-CN" altLang="en-US" sz="1400" kern="0" spc="-5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a:t>
                </a:r>
                <a:endParaRPr lang="zh-CN" altLang="en-US" sz="1400" kern="0" spc="-50" dirty="0" smtClean="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sp>
            <p:nvSpPr>
              <p:cNvPr id="23" name="文本框 22"/>
              <p:cNvSpPr txBox="1"/>
              <p:nvPr/>
            </p:nvSpPr>
            <p:spPr>
              <a:xfrm>
                <a:off x="9678" y="4997"/>
                <a:ext cx="4377" cy="667"/>
              </a:xfrm>
              <a:prstGeom prst="rect">
                <a:avLst/>
              </a:prstGeom>
              <a:noFill/>
            </p:spPr>
            <p:txBody>
              <a:bodyPr wrap="square" rtlCol="0">
                <a:spAutoFit/>
              </a:bodyPr>
              <a:lstStyle/>
              <a:p>
                <a:r>
                  <a:rPr lang="zh-CN" altLang="en-US" sz="1400" kern="0" spc="-50" dirty="0">
                    <a:solidFill>
                      <a:srgbClr val="000000">
                        <a:alpha val="100000"/>
                      </a:srgbClr>
                    </a:solidFill>
                    <a:latin typeface="Verdana" panose="020B0604030504040204" charset="0"/>
                    <a:ea typeface="微软雅黑" panose="020B0503020204020204" pitchFamily="34" charset="-122"/>
                    <a:cs typeface="微软雅黑" panose="020B0503020204020204" pitchFamily="34" charset="-122"/>
                  </a:rPr>
                  <a:t>1.可精准分药，适配低血容量及老年患者的</a:t>
                </a:r>
                <a:r>
                  <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rPr>
                  <a:t>安全起始剂量。</a:t>
                </a:r>
                <a:endParaRPr lang="zh-CN" altLang="en-US" sz="1400" b="1" kern="0" spc="-50" dirty="0">
                  <a:solidFill>
                    <a:srgbClr val="C00000">
                      <a:alpha val="100000"/>
                    </a:srgbClr>
                  </a:solidFill>
                  <a:latin typeface="Verdana" panose="020B0604030504040204" charset="0"/>
                  <a:ea typeface="微软雅黑" panose="020B0503020204020204" pitchFamily="34" charset="-122"/>
                  <a:cs typeface="微软雅黑" panose="020B0503020204020204" pitchFamily="34" charset="-122"/>
                </a:endParaRPr>
              </a:p>
            </p:txBody>
          </p:sp>
        </p:grpSp>
      </p:grpSp>
    </p:spTree>
  </p:cSld>
  <p:clrMapOvr>
    <a:masterClrMapping/>
  </p:clrMapOvr>
</p:sld>
</file>

<file path=ppt/tags/tag1.xml><?xml version="1.0" encoding="utf-8"?>
<p:tagLst xmlns:p="http://schemas.openxmlformats.org/presentationml/2006/main">
  <p:tag name="TABLE_ENDDRAG_ORIGIN_RECT" val="876*392"/>
  <p:tag name="TABLE_ENDDRAG_RECT" val="41*111*876*392"/>
</p:tagLst>
</file>

<file path=ppt/tags/tag10.xml><?xml version="1.0" encoding="utf-8"?>
<p:tagLst xmlns:p="http://schemas.openxmlformats.org/presentationml/2006/main">
  <p:tag name="KSO_WM_DIAGRAM_VIRTUALLY_FRAME" val="{&quot;height&quot;:363.7501586799573,&quot;left&quot;:27.4,&quot;top&quot;:135.9999212598425,&quot;width&quot;:905.25}"/>
</p:tagLst>
</file>

<file path=ppt/tags/tag11.xml><?xml version="1.0" encoding="utf-8"?>
<p:tagLst xmlns:p="http://schemas.openxmlformats.org/presentationml/2006/main">
  <p:tag name="KSO_WM_DIAGRAM_VIRTUALLY_FRAME" val="{&quot;height&quot;:363.7501586799573,&quot;left&quot;:27.4,&quot;top&quot;:135.9999212598425,&quot;width&quot;:905.25}"/>
</p:tagLst>
</file>

<file path=ppt/tags/tag12.xml><?xml version="1.0" encoding="utf-8"?>
<p:tagLst xmlns:p="http://schemas.openxmlformats.org/presentationml/2006/main">
  <p:tag name="KSO_WM_DIAGRAM_VIRTUALLY_FRAME" val="{&quot;height&quot;:363.7501586799573,&quot;left&quot;:27.4,&quot;top&quot;:135.9999212598425,&quot;width&quot;:905.25}"/>
</p:tagLst>
</file>

<file path=ppt/tags/tag13.xml><?xml version="1.0" encoding="utf-8"?>
<p:tagLst xmlns:p="http://schemas.openxmlformats.org/presentationml/2006/main">
  <p:tag name="KSO_WM_DIAGRAM_VIRTUALLY_FRAME" val="{&quot;height&quot;:363.7501586799573,&quot;left&quot;:27.4,&quot;top&quot;:135.9999212598425,&quot;width&quot;:905.25}"/>
</p:tagLst>
</file>

<file path=ppt/tags/tag14.xml><?xml version="1.0" encoding="utf-8"?>
<p:tagLst xmlns:p="http://schemas.openxmlformats.org/presentationml/2006/main">
  <p:tag name="KSO_WM_DIAGRAM_VIRTUALLY_FRAME" val="{&quot;height&quot;:363.7501586799573,&quot;left&quot;:27.4,&quot;top&quot;:135.9999212598425,&quot;width&quot;:905.25}"/>
</p:tagLst>
</file>

<file path=ppt/tags/tag15.xml><?xml version="1.0" encoding="utf-8"?>
<p:tagLst xmlns:p="http://schemas.openxmlformats.org/presentationml/2006/main">
  <p:tag name="KSO_WM_DIAGRAM_VIRTUALLY_FRAME" val="{&quot;height&quot;:363.7501586799573,&quot;left&quot;:27.4,&quot;top&quot;:135.9999212598425,&quot;width&quot;:905.25}"/>
</p:tagLst>
</file>

<file path=ppt/tags/tag16.xml><?xml version="1.0" encoding="utf-8"?>
<p:tagLst xmlns:p="http://schemas.openxmlformats.org/presentationml/2006/main">
  <p:tag name="KSO_WM_DIAGRAM_VIRTUALLY_FRAME" val="{&quot;height&quot;:363.7501586799573,&quot;left&quot;:27.4,&quot;top&quot;:135.9999212598425,&quot;width&quot;:905.25}"/>
</p:tagLst>
</file>

<file path=ppt/tags/tag17.xml><?xml version="1.0" encoding="utf-8"?>
<p:tagLst xmlns:p="http://schemas.openxmlformats.org/presentationml/2006/main">
  <p:tag name="KSO_WM_DIAGRAM_VIRTUALLY_FRAME" val="{&quot;height&quot;:363.7501586799573,&quot;left&quot;:27.4,&quot;top&quot;:135.9999212598425,&quot;width&quot;:905.25}"/>
</p:tagLst>
</file>

<file path=ppt/tags/tag18.xml><?xml version="1.0" encoding="utf-8"?>
<p:tagLst xmlns:p="http://schemas.openxmlformats.org/presentationml/2006/main">
  <p:tag name="KSO_WM_DIAGRAM_VIRTUALLY_FRAME" val="{&quot;height&quot;:363.7501586799573,&quot;left&quot;:27.4,&quot;top&quot;:135.9999212598425,&quot;width&quot;:905.25}"/>
</p:tagLst>
</file>

<file path=ppt/tags/tag19.xml><?xml version="1.0" encoding="utf-8"?>
<p:tagLst xmlns:p="http://schemas.openxmlformats.org/presentationml/2006/main">
  <p:tag name="KSO_WM_DIAGRAM_VIRTUALLY_FRAME" val="{&quot;height&quot;:363.7501586799573,&quot;left&quot;:27.4,&quot;top&quot;:135.9999212598425,&quot;width&quot;:905.25}"/>
</p:tagLst>
</file>

<file path=ppt/tags/tag2.xml><?xml version="1.0" encoding="utf-8"?>
<p:tagLst xmlns:p="http://schemas.openxmlformats.org/presentationml/2006/main">
  <p:tag name="TABLE_ENDDRAG_ORIGIN_RECT" val="329*312"/>
  <p:tag name="TABLE_ENDDRAG_RECT" val="102*161*329*312"/>
</p:tagLst>
</file>

<file path=ppt/tags/tag20.xml><?xml version="1.0" encoding="utf-8"?>
<p:tagLst xmlns:p="http://schemas.openxmlformats.org/presentationml/2006/main">
  <p:tag name="KSO_WM_DIAGRAM_VIRTUALLY_FRAME" val="{&quot;height&quot;:363.7501586799573,&quot;left&quot;:27.4,&quot;top&quot;:135.9999212598425,&quot;width&quot;:905.25}"/>
</p:tagLst>
</file>

<file path=ppt/tags/tag21.xml><?xml version="1.0" encoding="utf-8"?>
<p:tagLst xmlns:p="http://schemas.openxmlformats.org/presentationml/2006/main">
  <p:tag name="KSO_WM_DIAGRAM_VIRTUALLY_FRAME" val="{&quot;height&quot;:363.7501586799573,&quot;left&quot;:27.4,&quot;top&quot;:135.9999212598425,&quot;width&quot;:905.25}"/>
</p:tagLst>
</file>

<file path=ppt/tags/tag22.xml><?xml version="1.0" encoding="utf-8"?>
<p:tagLst xmlns:p="http://schemas.openxmlformats.org/presentationml/2006/main">
  <p:tag name="KSO_WM_DIAGRAM_VIRTUALLY_FRAME" val="{&quot;height&quot;:363.7501586799573,&quot;left&quot;:27.4,&quot;top&quot;:135.9999212598425,&quot;width&quot;:905.25}"/>
</p:tagLst>
</file>

<file path=ppt/tags/tag3.xml><?xml version="1.0" encoding="utf-8"?>
<p:tagLst xmlns:p="http://schemas.openxmlformats.org/presentationml/2006/main">
  <p:tag name="TABLE_ENDDRAG_ORIGIN_RECT" val="317*306"/>
  <p:tag name="TABLE_ENDDRAG_RECT" val="485*161*317*306"/>
</p:tagLst>
</file>

<file path=ppt/tags/tag4.xml><?xml version="1.0" encoding="utf-8"?>
<p:tagLst xmlns:p="http://schemas.openxmlformats.org/presentationml/2006/main">
  <p:tag name="KSO_WM_DIAGRAM_VIRTUALLY_FRAME" val="{&quot;height&quot;:363.7501586799573,&quot;left&quot;:27.4,&quot;top&quot;:135.9999212598425,&quot;width&quot;:905.25}"/>
</p:tagLst>
</file>

<file path=ppt/tags/tag5.xml><?xml version="1.0" encoding="utf-8"?>
<p:tagLst xmlns:p="http://schemas.openxmlformats.org/presentationml/2006/main">
  <p:tag name="KSO_WM_DIAGRAM_VIRTUALLY_FRAME" val="{&quot;height&quot;:363.7501586799573,&quot;left&quot;:27.4,&quot;top&quot;:135.9999212598425,&quot;width&quot;:905.25}"/>
</p:tagLst>
</file>

<file path=ppt/tags/tag6.xml><?xml version="1.0" encoding="utf-8"?>
<p:tagLst xmlns:p="http://schemas.openxmlformats.org/presentationml/2006/main">
  <p:tag name="KSO_WM_DIAGRAM_VIRTUALLY_FRAME" val="{&quot;height&quot;:363.7501586799573,&quot;left&quot;:27.4,&quot;top&quot;:135.9999212598425,&quot;width&quot;:905.25}"/>
</p:tagLst>
</file>

<file path=ppt/tags/tag7.xml><?xml version="1.0" encoding="utf-8"?>
<p:tagLst xmlns:p="http://schemas.openxmlformats.org/presentationml/2006/main">
  <p:tag name="KSO_WM_DIAGRAM_VIRTUALLY_FRAME" val="{&quot;height&quot;:363.7501586799573,&quot;left&quot;:27.4,&quot;top&quot;:135.9999212598425,&quot;width&quot;:905.25}"/>
</p:tagLst>
</file>

<file path=ppt/tags/tag8.xml><?xml version="1.0" encoding="utf-8"?>
<p:tagLst xmlns:p="http://schemas.openxmlformats.org/presentationml/2006/main">
  <p:tag name="KSO_WM_DIAGRAM_VIRTUALLY_FRAME" val="{&quot;height&quot;:363.7501586799573,&quot;left&quot;:27.4,&quot;top&quot;:135.9999212598425,&quot;width&quot;:905.25}"/>
</p:tagLst>
</file>

<file path=ppt/tags/tag9.xml><?xml version="1.0" encoding="utf-8"?>
<p:tagLst xmlns:p="http://schemas.openxmlformats.org/presentationml/2006/main">
  <p:tag name="KSO_WM_DIAGRAM_VIRTUALLY_FRAME" val="{&quot;height&quot;:363.7501586799573,&quot;left&quot;:27.4,&quot;top&quot;:135.9999212598425,&quot;width&quot;:905.25}"/>
</p:tagLst>
</file>

<file path=ppt/theme/theme1.xml><?xml version="1.0" encoding="utf-8"?>
<a:theme xmlns:a="http://schemas.openxmlformats.org/drawingml/2006/main" name="Office 主题​​">
  <a:themeElements>
    <a:clrScheme name="Office">
      <a:dk1>
        <a:srgbClr val="000000"/>
      </a:dk1>
      <a:lt1>
        <a:srgbClr val="E8F8F8"/>
      </a:lt1>
      <a:dk2>
        <a:srgbClr val="000000"/>
      </a:dk2>
      <a:lt2>
        <a:srgbClr val="D3E7E7"/>
      </a:lt2>
      <a:accent1>
        <a:srgbClr val="58C6C9"/>
      </a:accent1>
      <a:accent2>
        <a:srgbClr val="58C6C9"/>
      </a:accent2>
      <a:accent3>
        <a:srgbClr val="33A9AC"/>
      </a:accent3>
      <a:accent4>
        <a:srgbClr val="26BEC2"/>
      </a:accent4>
      <a:accent5>
        <a:srgbClr val="55B1B4"/>
      </a:accent5>
      <a:accent6>
        <a:srgbClr val="379A9C"/>
      </a:accent6>
      <a:hlink>
        <a:srgbClr val="0563C1"/>
      </a:hlink>
      <a:folHlink>
        <a:srgbClr val="954F72"/>
      </a:folHlink>
    </a:clrScheme>
    <a:fontScheme name="">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E8F8F8"/>
      </a:lt1>
      <a:dk2>
        <a:srgbClr val="000000"/>
      </a:dk2>
      <a:lt2>
        <a:srgbClr val="D3E7E7"/>
      </a:lt2>
      <a:accent1>
        <a:srgbClr val="58C6C9"/>
      </a:accent1>
      <a:accent2>
        <a:srgbClr val="58C6C9"/>
      </a:accent2>
      <a:accent3>
        <a:srgbClr val="33A9AC"/>
      </a:accent3>
      <a:accent4>
        <a:srgbClr val="26BEC2"/>
      </a:accent4>
      <a:accent5>
        <a:srgbClr val="55B1B4"/>
      </a:accent5>
      <a:accent6>
        <a:srgbClr val="379A9C"/>
      </a:accent6>
      <a:hlink>
        <a:srgbClr val="0563C1"/>
      </a:hlink>
      <a:folHlink>
        <a:srgbClr val="954F72"/>
      </a:folHlink>
    </a:clrScheme>
    <a:fontScheme name="">
      <a:majorFont>
        <a:latin typeface="Verdana"/>
        <a:ea typeface="微软雅黑"/>
        <a:cs typeface=""/>
      </a:majorFont>
      <a:minorFont>
        <a:latin typeface="Verdan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5410</Words>
  <Application>WPS 演示</Application>
  <PresentationFormat>宽屏</PresentationFormat>
  <Paragraphs>541</Paragraphs>
  <Slides>11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Verdana</vt:lpstr>
      <vt:lpstr>微软雅黑</vt:lpstr>
      <vt:lpstr>Noto Sans SC</vt:lpstr>
      <vt:lpstr>微软雅黑 Light</vt:lpstr>
      <vt:lpstr>Arial</vt:lpstr>
      <vt:lpstr>Calibri</vt:lpstr>
      <vt:lpstr>Wingdings</vt:lpstr>
      <vt:lpstr>Franklin Gothic Medium</vt:lpstr>
      <vt:lpstr>Arial Unicode MS</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施美药业</cp:lastModifiedBy>
  <cp:revision>196</cp:revision>
  <dcterms:created xsi:type="dcterms:W3CDTF">2025-10-20T11:38:00Z</dcterms:created>
  <dcterms:modified xsi:type="dcterms:W3CDTF">2026-06-10T05:57:21Z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{"Label":"1","ContentProducer":"001191110000802100433B10001","ProduceID":"a79554c6ae774af419eb165668c64bb3_1780494353_e244f6ca049a1625b95d1e8b708022e3","ReservedCode1":"ad2d8b6ee528b4d5a872e18c5e26eb98aaca83c73f319b3e2a45b7c4c2f695f8","ContentPropagator":</vt:lpwstr>
  </property>
  <property fmtid="{D5CDD505-2E9C-101B-9397-08002B2CF9AE}" pid="3" name="KSOProductBuildVer">
    <vt:lpwstr>2052-12.1.0.26895</vt:lpwstr>
  </property>
  <property fmtid="{D5CDD505-2E9C-101B-9397-08002B2CF9AE}" pid="4" name="ICV">
    <vt:lpwstr>489C78E62168479AAC5B4BC69DF05434_13</vt:lpwstr>
  </property>
</Properties>
</file>