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7" r:id="rId3"/>
  </p:sldMasterIdLst>
  <p:notesMasterIdLst>
    <p:notesMasterId r:id="rId14"/>
  </p:notesMasterIdLst>
  <p:handoutMasterIdLst>
    <p:handoutMasterId r:id="rId15"/>
  </p:handoutMasterIdLst>
  <p:sldIdLst>
    <p:sldId id="271" r:id="rId4"/>
    <p:sldId id="277" r:id="rId5"/>
    <p:sldId id="258" r:id="rId6"/>
    <p:sldId id="259" r:id="rId7"/>
    <p:sldId id="260" r:id="rId8"/>
    <p:sldId id="267" r:id="rId9"/>
    <p:sldId id="269" r:id="rId10"/>
    <p:sldId id="266" r:id="rId11"/>
    <p:sldId id="263" r:id="rId12"/>
    <p:sldId id="272" r:id="rId13"/>
  </p:sldIdLst>
  <p:sldSz cx="12191365"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userDrawn="1">
          <p15:clr>
            <a:srgbClr val="A4A3A4"/>
          </p15:clr>
        </p15:guide>
        <p15:guide id="2" pos="29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btv267" initials="k" lastIdx="0" clrIdx="0"/>
  <p:cmAuthor id="2" name="Wang, Xiaojun" initials="WX" lastIdx="0" clrIdx="1"/>
  <p:cmAuthor id="3" name="Yaya" initials="MSOffice" lastIdx="0" clrIdx="2"/>
  <p:cmAuthor id="4" name="李 宝海" initials="李" lastIdx="0" clrIdx="3"/>
  <p:cmAuthor id="5" name="RENO" initials="R"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76E7"/>
    <a:srgbClr val="9B98ED"/>
    <a:srgbClr val="C04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4" d="100"/>
          <a:sy n="124" d="100"/>
        </p:scale>
        <p:origin x="-1512" y="-112"/>
      </p:cViewPr>
      <p:guideLst>
        <p:guide orient="horz" pos="2200"/>
        <p:guide pos="290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49.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forceAA="0"/>
          <a:lstStyle/>
          <a:p>
            <a:pPr>
              <a:defRPr lang="zh-CN" sz="960" b="0" i="0" u="none" strike="noStrike" kern="1200" spc="0" baseline="0">
                <a:ln w="0" cmpd="sng">
                  <a:noFill/>
                  <a:prstDash val="solid"/>
                </a:ln>
                <a:solidFill>
                  <a:schemeClr val="tx1">
                    <a:lumMod val="75000"/>
                    <a:lumOff val="25000"/>
                  </a:schemeClr>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960"/>
              <a:t>格隆溴铵</a:t>
            </a:r>
            <a:r>
              <a:rPr lang="en-US" altLang="zh-CN" sz="960"/>
              <a:t>/</a:t>
            </a:r>
            <a:r>
              <a:rPr sz="960"/>
              <a:t>新斯的明术后认知测试平均分</a:t>
            </a:r>
            <a:endParaRPr sz="960"/>
          </a:p>
        </c:rich>
      </c:tx>
      <c:layout>
        <c:manualLayout>
          <c:xMode val="edge"/>
          <c:yMode val="edge"/>
          <c:x val="0.265035714622093"/>
          <c:y val="0.00985869208018403"/>
        </c:manualLayout>
      </c:layout>
      <c:overlay val="0"/>
      <c:spPr>
        <a:noFill/>
        <a:ln>
          <a:noFill/>
        </a:ln>
        <a:effectLst/>
      </c:spPr>
    </c:title>
    <c:autoTitleDeleted val="0"/>
    <c:plotArea>
      <c:layout>
        <c:manualLayout>
          <c:layoutTarget val="inner"/>
          <c:xMode val="edge"/>
          <c:yMode val="edge"/>
          <c:x val="0.103161745492553"/>
          <c:y val="0.269018743109151"/>
          <c:w val="0.802900444212177"/>
          <c:h val="0.631841234840132"/>
        </c:manualLayout>
      </c:layout>
      <c:barChart>
        <c:barDir val="col"/>
        <c:grouping val="clustered"/>
        <c:varyColors val="0"/>
        <c:ser>
          <c:idx val="0"/>
          <c:order val="0"/>
          <c:tx>
            <c:strRef>
              <c:f>[工作簿1]Sheet1!$B$2</c:f>
              <c:strCache>
                <c:ptCount val="1"/>
                <c:pt idx="0">
                  <c:v>术前</c:v>
                </c:pt>
              </c:strCache>
            </c:strRef>
          </c:tx>
          <c:spPr>
            <a:solidFill>
              <a:schemeClr val="accent2">
                <a:lumMod val="75000"/>
              </a:schemeClr>
            </a:solidFill>
            <a:ln>
              <a:solidFill>
                <a:srgbClr val="000000">
                  <a:alpha val="0"/>
                </a:srgbClr>
              </a:solidFill>
            </a:ln>
            <a:effectLst/>
          </c:spPr>
          <c:invertIfNegative val="0"/>
          <c:dLbls>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[工作簿1]Sheet1!$A$3:$A$5</c:f>
              <c:strCache>
                <c:ptCount val="3"/>
                <c:pt idx="0">
                  <c:v>定向力</c:v>
                </c:pt>
                <c:pt idx="1">
                  <c:v>注意力</c:v>
                </c:pt>
                <c:pt idx="2">
                  <c:v>记忆力</c:v>
                </c:pt>
              </c:strCache>
            </c:strRef>
          </c:cat>
          <c:val>
            <c:numRef>
              <c:f>[工作簿1]Sheet1!$B$3:$B$5</c:f>
              <c:numCache>
                <c:formatCode>General</c:formatCode>
                <c:ptCount val="3"/>
                <c:pt idx="0">
                  <c:v>16.1</c:v>
                </c:pt>
                <c:pt idx="1">
                  <c:v>22.2</c:v>
                </c:pt>
                <c:pt idx="2">
                  <c:v>39.4</c:v>
                </c:pt>
              </c:numCache>
            </c:numRef>
          </c:val>
        </c:ser>
        <c:ser>
          <c:idx val="1"/>
          <c:order val="1"/>
          <c:tx>
            <c:strRef>
              <c:f>[工作簿1]Sheet1!$C$2</c:f>
              <c:strCache>
                <c:ptCount val="1"/>
                <c:pt idx="0">
                  <c:v>术后</c:v>
                </c:pt>
              </c:strCache>
            </c:strRef>
          </c:tx>
          <c:spPr>
            <a:solidFill>
              <a:srgbClr val="0070C0"/>
            </a:solidFill>
            <a:ln>
              <a:solidFill>
                <a:srgbClr val="000000">
                  <a:alpha val="0"/>
                </a:srgbClr>
              </a:solidFill>
            </a:ln>
            <a:effectLst/>
          </c:spPr>
          <c:invertIfNegative val="0"/>
          <c:dLbls>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[工作簿1]Sheet1!$A$3:$A$5</c:f>
              <c:strCache>
                <c:ptCount val="3"/>
                <c:pt idx="0">
                  <c:v>定向力</c:v>
                </c:pt>
                <c:pt idx="1">
                  <c:v>注意力</c:v>
                </c:pt>
                <c:pt idx="2">
                  <c:v>记忆力</c:v>
                </c:pt>
              </c:strCache>
            </c:strRef>
          </c:cat>
          <c:val>
            <c:numRef>
              <c:f>[工作簿1]Sheet1!$C$3:$C$5</c:f>
              <c:numCache>
                <c:formatCode>General</c:formatCode>
                <c:ptCount val="3"/>
                <c:pt idx="0">
                  <c:v>16.1</c:v>
                </c:pt>
                <c:pt idx="1">
                  <c:v>26.1</c:v>
                </c:pt>
                <c:pt idx="2">
                  <c:v>38.9</c:v>
                </c:pt>
              </c:numCache>
            </c:numRef>
          </c:val>
        </c:ser>
        <c:dLbls>
          <c:showLegendKey val="0"/>
          <c:showVal val="0"/>
          <c:showCatName val="0"/>
          <c:showSerName val="0"/>
          <c:showPercent val="0"/>
          <c:showBubbleSize val="0"/>
        </c:dLbls>
        <c:gapWidth val="224"/>
        <c:overlap val="-39"/>
        <c:axId val="813800295"/>
        <c:axId val="676592470"/>
      </c:barChart>
      <c:catAx>
        <c:axId val="813800295"/>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alpha val="25000"/>
              </a:schemeClr>
            </a:solidFill>
            <a:round/>
          </a:ln>
          <a:effectLst/>
        </c:spPr>
        <c:txPr>
          <a:bodyPr rot="-60000000" spcFirstLastPara="0" vertOverflow="ellipsis" vert="horz" wrap="square" anchor="ctr" anchorCtr="1" forceAA="0"/>
          <a:lstStyle/>
          <a:p>
            <a:pPr>
              <a:defRPr lang="zh-CN" sz="800" b="0" i="0" u="none" strike="noStrike" kern="1200" cap="none" spc="0" normalizeH="0" baseline="0">
                <a:solidFill>
                  <a:schemeClr val="tx1">
                    <a:lumMod val="75000"/>
                    <a:lumOff val="25000"/>
                  </a:schemeClr>
                </a:solidFill>
                <a:uFill>
                  <a:solidFill>
                    <a:schemeClr val="tx1">
                      <a:lumMod val="65000"/>
                      <a:lumOff val="3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676592470"/>
        <c:crosses val="autoZero"/>
        <c:auto val="1"/>
        <c:lblAlgn val="ctr"/>
        <c:lblOffset val="100"/>
        <c:noMultiLvlLbl val="0"/>
      </c:catAx>
      <c:valAx>
        <c:axId val="676592470"/>
        <c:scaling>
          <c:orientation val="minMax"/>
        </c:scaling>
        <c:delete val="0"/>
        <c:axPos val="l"/>
        <c:numFmt formatCode="General" sourceLinked="1"/>
        <c:majorTickMark val="out"/>
        <c:minorTickMark val="none"/>
        <c:tickLblPos val="nextTo"/>
        <c:spPr>
          <a:noFill/>
          <a:ln>
            <a:noFill/>
          </a:ln>
          <a:effectLst/>
        </c:spPr>
        <c:txPr>
          <a:bodyPr rot="-60000000" spcFirstLastPara="0" vertOverflow="ellipsis" vert="horz" wrap="square" anchor="ctr" anchorCtr="1" forceAA="0"/>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813800295"/>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cap="none" spc="0" normalizeH="0" baseline="0">
                <a:solidFill>
                  <a:schemeClr val="tx1">
                    <a:lumMod val="75000"/>
                    <a:lumOff val="25000"/>
                  </a:schemeClr>
                </a:solidFill>
                <a:uFill>
                  <a:solidFill>
                    <a:schemeClr val="tx1">
                      <a:lumMod val="65000"/>
                      <a:lumOff val="3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1"/>
        <c:txPr>
          <a:bodyPr rot="0" spcFirstLastPara="0" vertOverflow="ellipsis" vert="horz" wrap="square" anchor="ctr" anchorCtr="1"/>
          <a:lstStyle/>
          <a:p>
            <a:pPr>
              <a:defRPr lang="zh-CN" sz="800" b="0" i="0" u="none" strike="noStrike" kern="1200" cap="none" spc="0" normalizeH="0" baseline="0">
                <a:solidFill>
                  <a:schemeClr val="tx1">
                    <a:lumMod val="75000"/>
                    <a:lumOff val="25000"/>
                  </a:schemeClr>
                </a:solidFill>
                <a:uFill>
                  <a:solidFill>
                    <a:schemeClr val="tx1">
                      <a:lumMod val="65000"/>
                      <a:lumOff val="3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ayout>
        <c:manualLayout>
          <c:xMode val="edge"/>
          <c:yMode val="edge"/>
          <c:x val="0.336487463837994"/>
          <c:y val="0.19092175990444"/>
        </c:manualLayout>
      </c:layout>
      <c:overlay val="0"/>
      <c:spPr>
        <a:noFill/>
        <a:ln>
          <a:noFill/>
        </a:ln>
        <a:effectLst/>
      </c:spPr>
      <c:txPr>
        <a:bodyPr rot="0" spcFirstLastPara="0" vertOverflow="ellipsis" vert="horz" wrap="square" anchor="ctr" anchorCtr="1" forceAA="0"/>
        <a:lstStyle/>
        <a:p>
          <a:pPr>
            <a:defRPr lang="zh-CN" sz="800" b="0" i="0" u="none" strike="noStrike" kern="1200" cap="none" spc="0" normalizeH="0" baseline="0">
              <a:solidFill>
                <a:schemeClr val="tx1">
                  <a:lumMod val="75000"/>
                  <a:lumOff val="25000"/>
                </a:schemeClr>
              </a:solidFill>
              <a:uFill>
                <a:solidFill>
                  <a:schemeClr val="tx1">
                    <a:lumMod val="65000"/>
                    <a:lumOff val="3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extLst>
      <c:ext uri="{0b15fc19-7d7d-44ad-8c2d-2c3a37ce22c3}">
        <chartProps xmlns="https://web.wps.cn/et/2018/main" chartId="{e7f84010-5131-48a1-99d6-ca508fdd35bc}"/>
      </c:ext>
    </c:extLst>
  </c:chart>
  <c:spPr>
    <a:solidFill>
      <a:schemeClr val="bg1"/>
    </a:solidFill>
    <a:ln w="12700" cap="flat" cmpd="sng" algn="ctr">
      <a:noFill/>
      <a:round/>
    </a:ln>
    <a:effectLst>
      <a:outerShdw blurRad="63500" dist="37357" dir="2700000" sx="0" sy="0" rotWithShape="0">
        <a:scrgbClr r="0" g="0" b="0"/>
      </a:outerShdw>
    </a:effectLst>
  </c:spPr>
  <c:txPr>
    <a:bodyPr/>
    <a:lstStyle/>
    <a:p>
      <a:pPr>
        <a:defRPr lang="zh-CN" sz="8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forceAA="0"/>
          <a:lstStyle/>
          <a:p>
            <a:pPr>
              <a:defRPr lang="zh-CN" sz="1080" b="0" i="0" u="none" strike="noStrike" kern="1200" spc="0" baseline="0">
                <a:ln w="0" cmpd="sng">
                  <a:noFill/>
                  <a:prstDash val="solid"/>
                </a:ln>
                <a:solidFill>
                  <a:schemeClr val="tx1">
                    <a:lumMod val="75000"/>
                    <a:lumOff val="25000"/>
                  </a:schemeClr>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80"/>
              <a:t>阿托品</a:t>
            </a:r>
            <a:r>
              <a:rPr lang="en-US" altLang="zh-CN" sz="1080"/>
              <a:t>/</a:t>
            </a:r>
            <a:r>
              <a:rPr altLang="en-US" sz="1080"/>
              <a:t>新斯的明术后认知测试平均分</a:t>
            </a:r>
            <a:endParaRPr lang="en-US" altLang="zh-CN" sz="1080"/>
          </a:p>
        </c:rich>
      </c:tx>
      <c:layout>
        <c:manualLayout>
          <c:xMode val="edge"/>
          <c:yMode val="edge"/>
          <c:x val="0.221674364310003"/>
          <c:y val="0.0150677780220991"/>
        </c:manualLayout>
      </c:layout>
      <c:overlay val="0"/>
      <c:spPr>
        <a:noFill/>
        <a:ln>
          <a:noFill/>
        </a:ln>
        <a:effectLst/>
      </c:spPr>
    </c:title>
    <c:autoTitleDeleted val="0"/>
    <c:plotArea>
      <c:layout>
        <c:manualLayout>
          <c:layoutTarget val="inner"/>
          <c:xMode val="edge"/>
          <c:yMode val="edge"/>
          <c:x val="0.103161745492553"/>
          <c:y val="0.283229440055349"/>
          <c:w val="0.802900444212177"/>
          <c:h val="0.631841234840132"/>
        </c:manualLayout>
      </c:layout>
      <c:barChart>
        <c:barDir val="col"/>
        <c:grouping val="clustered"/>
        <c:varyColors val="0"/>
        <c:ser>
          <c:idx val="0"/>
          <c:order val="0"/>
          <c:tx>
            <c:strRef>
              <c:f>[工作簿1]Sheet1!$E$2</c:f>
              <c:strCache>
                <c:ptCount val="1"/>
                <c:pt idx="0">
                  <c:v>术前</c:v>
                </c:pt>
              </c:strCache>
            </c:strRef>
          </c:tx>
          <c:spPr>
            <a:solidFill>
              <a:schemeClr val="accent2">
                <a:lumMod val="75000"/>
              </a:schemeClr>
            </a:solidFill>
            <a:ln>
              <a:solidFill>
                <a:srgbClr val="000000">
                  <a:alpha val="0"/>
                </a:srgbClr>
              </a:solid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[工作簿1]Sheet1!$D$3:$D$5</c:f>
              <c:strCache>
                <c:ptCount val="3"/>
                <c:pt idx="0">
                  <c:v>定向力</c:v>
                </c:pt>
                <c:pt idx="1">
                  <c:v>注意力</c:v>
                </c:pt>
                <c:pt idx="2">
                  <c:v>记忆力</c:v>
                </c:pt>
              </c:strCache>
            </c:strRef>
          </c:cat>
          <c:val>
            <c:numRef>
              <c:f>[工作簿1]Sheet1!$E$3:$E$5</c:f>
              <c:numCache>
                <c:formatCode>General</c:formatCode>
                <c:ptCount val="3"/>
                <c:pt idx="0">
                  <c:v>16.3</c:v>
                </c:pt>
                <c:pt idx="1">
                  <c:v>21.1</c:v>
                </c:pt>
                <c:pt idx="2">
                  <c:v>41.1</c:v>
                </c:pt>
              </c:numCache>
            </c:numRef>
          </c:val>
        </c:ser>
        <c:ser>
          <c:idx val="1"/>
          <c:order val="1"/>
          <c:tx>
            <c:strRef>
              <c:f>[工作簿1]Sheet1!$F$2</c:f>
              <c:strCache>
                <c:ptCount val="1"/>
                <c:pt idx="0">
                  <c:v>术后</c:v>
                </c:pt>
              </c:strCache>
            </c:strRef>
          </c:tx>
          <c:spPr>
            <a:solidFill>
              <a:srgbClr val="0070C0"/>
            </a:solidFill>
            <a:ln>
              <a:solidFill>
                <a:srgbClr val="000000">
                  <a:alpha val="0"/>
                </a:srgbClr>
              </a:solid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[工作簿1]Sheet1!$D$3:$D$5</c:f>
              <c:strCache>
                <c:ptCount val="3"/>
                <c:pt idx="0">
                  <c:v>定向力</c:v>
                </c:pt>
                <c:pt idx="1">
                  <c:v>注意力</c:v>
                </c:pt>
                <c:pt idx="2">
                  <c:v>记忆力</c:v>
                </c:pt>
              </c:strCache>
            </c:strRef>
          </c:cat>
          <c:val>
            <c:numRef>
              <c:f>[工作簿1]Sheet1!$F$3:$F$5</c:f>
              <c:numCache>
                <c:formatCode>General</c:formatCode>
                <c:ptCount val="3"/>
                <c:pt idx="0">
                  <c:v>16.2</c:v>
                </c:pt>
                <c:pt idx="1">
                  <c:v>19.3</c:v>
                </c:pt>
                <c:pt idx="2">
                  <c:v>37.3</c:v>
                </c:pt>
              </c:numCache>
            </c:numRef>
          </c:val>
        </c:ser>
        <c:dLbls>
          <c:showLegendKey val="0"/>
          <c:showVal val="0"/>
          <c:showCatName val="0"/>
          <c:showSerName val="0"/>
          <c:showPercent val="0"/>
          <c:showBubbleSize val="0"/>
        </c:dLbls>
        <c:gapWidth val="224"/>
        <c:overlap val="-39"/>
        <c:axId val="24950262"/>
        <c:axId val="151220052"/>
      </c:barChart>
      <c:catAx>
        <c:axId val="24950262"/>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alpha val="25000"/>
              </a:schemeClr>
            </a:solidFill>
            <a:round/>
          </a:ln>
          <a:effectLst/>
        </c:spPr>
        <c:txPr>
          <a:bodyPr rot="-60000000" spcFirstLastPara="0" vertOverflow="ellipsis" vert="horz" wrap="square" anchor="ctr" anchorCtr="1" forceAA="0"/>
          <a:lstStyle/>
          <a:p>
            <a:pPr>
              <a:defRPr lang="zh-CN" sz="800" b="0" i="0" u="none" strike="noStrike" kern="1200" cap="none" spc="0" normalizeH="0" baseline="0">
                <a:solidFill>
                  <a:schemeClr val="tx1">
                    <a:lumMod val="75000"/>
                    <a:lumOff val="25000"/>
                  </a:schemeClr>
                </a:solidFill>
                <a:uFill>
                  <a:solidFill>
                    <a:schemeClr val="tx1">
                      <a:lumMod val="65000"/>
                      <a:lumOff val="3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151220052"/>
        <c:crosses val="autoZero"/>
        <c:auto val="1"/>
        <c:lblAlgn val="ctr"/>
        <c:lblOffset val="100"/>
        <c:noMultiLvlLbl val="0"/>
      </c:catAx>
      <c:valAx>
        <c:axId val="151220052"/>
        <c:scaling>
          <c:orientation val="minMax"/>
        </c:scaling>
        <c:delete val="0"/>
        <c:axPos val="l"/>
        <c:numFmt formatCode="General" sourceLinked="1"/>
        <c:majorTickMark val="out"/>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24950262"/>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900" b="0" i="0" u="none" strike="noStrike" kern="1200" cap="none" spc="0" normalizeH="0" baseline="0">
                <a:solidFill>
                  <a:schemeClr val="tx1">
                    <a:lumMod val="75000"/>
                    <a:lumOff val="25000"/>
                  </a:schemeClr>
                </a:solidFill>
                <a:uFill>
                  <a:solidFill>
                    <a:schemeClr val="tx1">
                      <a:lumMod val="65000"/>
                      <a:lumOff val="3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1"/>
        <c:txPr>
          <a:bodyPr rot="0" spcFirstLastPara="0" vertOverflow="ellipsis" vert="horz" wrap="square" anchor="ctr" anchorCtr="1"/>
          <a:lstStyle/>
          <a:p>
            <a:pPr>
              <a:defRPr lang="zh-CN" sz="900" b="0" i="0" u="none" strike="noStrike" kern="1200" cap="none" spc="0" normalizeH="0" baseline="0">
                <a:solidFill>
                  <a:schemeClr val="tx1">
                    <a:lumMod val="75000"/>
                    <a:lumOff val="25000"/>
                  </a:schemeClr>
                </a:solidFill>
                <a:uFill>
                  <a:solidFill>
                    <a:schemeClr val="tx1">
                      <a:lumMod val="65000"/>
                      <a:lumOff val="3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ayout>
        <c:manualLayout>
          <c:xMode val="edge"/>
          <c:yMode val="edge"/>
          <c:x val="0.344021215043394"/>
          <c:y val="0.193708938881147"/>
        </c:manualLayout>
      </c:layout>
      <c:overlay val="0"/>
      <c:spPr>
        <a:noFill/>
        <a:ln>
          <a:noFill/>
        </a:ln>
        <a:effectLst/>
      </c:spPr>
      <c:txPr>
        <a:bodyPr rot="0" spcFirstLastPara="0" vertOverflow="ellipsis" vert="horz" wrap="square" anchor="ctr" anchorCtr="1" forceAA="0"/>
        <a:lstStyle/>
        <a:p>
          <a:pPr>
            <a:defRPr lang="zh-CN" sz="900" b="0" i="0" u="none" strike="noStrike" kern="1200" cap="none" spc="0" normalizeH="0" baseline="0">
              <a:solidFill>
                <a:schemeClr val="tx1">
                  <a:lumMod val="75000"/>
                  <a:lumOff val="25000"/>
                </a:schemeClr>
              </a:solidFill>
              <a:uFill>
                <a:solidFill>
                  <a:schemeClr val="tx1">
                    <a:lumMod val="65000"/>
                    <a:lumOff val="3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extLst>
      <c:ext uri="{0b15fc19-7d7d-44ad-8c2d-2c3a37ce22c3}">
        <chartProps xmlns="https://web.wps.cn/et/2018/main" chartId="{c7768230-1606-44c2-967d-b922e914a5ce}"/>
      </c:ext>
    </c:extLst>
  </c:chart>
  <c:spPr>
    <a:solidFill>
      <a:schemeClr val="bg1"/>
    </a:solidFill>
    <a:ln w="12700" cap="flat" cmpd="sng" algn="ctr">
      <a:noFill/>
      <a:round/>
    </a:ln>
    <a:effectLst>
      <a:outerShdw blurRad="63500" dist="37357" dir="2700000" sx="0" sy="0" rotWithShape="0">
        <a:scrgbClr r="0" g="0" b="0"/>
      </a:outerShdw>
    </a:effectLst>
  </c:spPr>
  <c:txPr>
    <a:bodyPr/>
    <a:lstStyle/>
    <a:p>
      <a:pPr>
        <a:defRPr lang="zh-CN" sz="9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943" y="1143000"/>
            <a:ext cx="5486114"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
        <p:nvSpPr>
          <p:cNvPr id="7" name="Rectangle 1"/>
          <p:cNvSpPr/>
          <p:nvPr userDrawn="1"/>
        </p:nvSpPr>
        <p:spPr>
          <a:xfrm>
            <a:off x="0" y="0"/>
            <a:ext cx="12191365" cy="880110"/>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8" name="Rectangle 2"/>
          <p:cNvSpPr/>
          <p:nvPr userDrawn="1"/>
        </p:nvSpPr>
        <p:spPr>
          <a:xfrm>
            <a:off x="0" y="814705"/>
            <a:ext cx="12191365" cy="7620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pic>
        <p:nvPicPr>
          <p:cNvPr id="10" name="图片 9"/>
          <p:cNvPicPr>
            <a:picLocks noChangeAspect="1"/>
          </p:cNvPicPr>
          <p:nvPr userDrawn="1"/>
        </p:nvPicPr>
        <p:blipFill>
          <a:blip r:embed="rId2">
            <a:clrChange>
              <a:clrFrom>
                <a:srgbClr val="5BB1F9">
                  <a:alpha val="100000"/>
                </a:srgbClr>
              </a:clrFrom>
              <a:clrTo>
                <a:srgbClr val="5BB1F9">
                  <a:alpha val="100000"/>
                  <a:alpha val="0"/>
                </a:srgbClr>
              </a:clrTo>
            </a:clrChange>
          </a:blip>
          <a:stretch>
            <a:fillRect/>
          </a:stretch>
        </p:blipFill>
        <p:spPr>
          <a:xfrm>
            <a:off x="10346690" y="130810"/>
            <a:ext cx="1619885" cy="6178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073094" y="269875"/>
            <a:ext cx="10775389" cy="705485"/>
          </a:xfrm>
        </p:spPr>
        <p:txBody>
          <a:bodyPr vert="horz" lIns="90000" tIns="46800" rIns="90000" bIns="46800" rtlCol="0" anchor="ctr" anchorCtr="0">
            <a:normAutofit/>
          </a:bodyPr>
          <a:lstStyle>
            <a:lvl1pPr>
              <a:defRPr sz="2400" b="1"/>
            </a:lvl1p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368" y="1490400"/>
            <a:ext cx="10968629"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48588" name="矩形 5"/>
          <p:cNvSpPr/>
          <p:nvPr userDrawn="1"/>
        </p:nvSpPr>
        <p:spPr>
          <a:xfrm>
            <a:off x="-5080" y="6721475"/>
            <a:ext cx="12201524" cy="149225"/>
          </a:xfrm>
          <a:prstGeom prst="rect">
            <a:avLst/>
          </a:prstGeom>
          <a:gradFill>
            <a:gsLst>
              <a:gs pos="0">
                <a:schemeClr val="accent5">
                  <a:lumMod val="20000"/>
                  <a:lumOff val="80000"/>
                </a:schemeClr>
              </a:gs>
              <a:gs pos="100000">
                <a:srgbClr val="61A4B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696" y="3848400"/>
            <a:ext cx="7768395"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696" y="4615200"/>
            <a:ext cx="7768395"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48588" name="矩形 5"/>
          <p:cNvSpPr/>
          <p:nvPr userDrawn="1"/>
        </p:nvSpPr>
        <p:spPr>
          <a:xfrm>
            <a:off x="-5080" y="6721475"/>
            <a:ext cx="12201524" cy="149225"/>
          </a:xfrm>
          <a:prstGeom prst="rect">
            <a:avLst/>
          </a:prstGeom>
          <a:gradFill>
            <a:gsLst>
              <a:gs pos="0">
                <a:srgbClr val="E30000"/>
              </a:gs>
              <a:gs pos="100000">
                <a:srgbClr val="760303"/>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68" y="608400"/>
            <a:ext cx="10968629"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368" y="1501200"/>
            <a:ext cx="517653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266" y="1501200"/>
            <a:ext cx="517653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68" y="608400"/>
            <a:ext cx="10968629"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368" y="1429200"/>
            <a:ext cx="5342122"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368" y="1854000"/>
            <a:ext cx="5342122"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425" y="1421729"/>
            <a:ext cx="5342122"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425" y="1854000"/>
            <a:ext cx="5342122"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68" y="608400"/>
            <a:ext cx="10968629"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68" y="1555200"/>
            <a:ext cx="5232804"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069" y="1555200"/>
            <a:ext cx="5226928"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267" y="914400"/>
            <a:ext cx="1043946"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352" y="914400"/>
            <a:ext cx="9168722"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368" y="774000"/>
            <a:ext cx="10972229"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738" y="2484000"/>
            <a:ext cx="979869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738" y="3560400"/>
            <a:ext cx="979869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fld>
            <a:endParaRPr lang="en-US"/>
          </a:p>
        </p:txBody>
      </p:sp>
      <p:sp>
        <p:nvSpPr>
          <p:cNvPr id="9" name="Rectangle 1"/>
          <p:cNvSpPr/>
          <p:nvPr userDrawn="1"/>
        </p:nvSpPr>
        <p:spPr>
          <a:xfrm>
            <a:off x="0" y="0"/>
            <a:ext cx="12191365" cy="880110"/>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1" name="Rectangle 2"/>
          <p:cNvSpPr/>
          <p:nvPr userDrawn="1"/>
        </p:nvSpPr>
        <p:spPr>
          <a:xfrm>
            <a:off x="0" y="814705"/>
            <a:ext cx="12192000" cy="7620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pic>
        <p:nvPicPr>
          <p:cNvPr id="12" name="图片 11"/>
          <p:cNvPicPr>
            <a:picLocks noChangeAspect="1"/>
          </p:cNvPicPr>
          <p:nvPr userDrawn="1"/>
        </p:nvPicPr>
        <p:blipFill>
          <a:blip r:embed="rId2">
            <a:clrChange>
              <a:clrFrom>
                <a:srgbClr val="5BB1F9">
                  <a:alpha val="100000"/>
                </a:srgbClr>
              </a:clrFrom>
              <a:clrTo>
                <a:srgbClr val="5BB1F9">
                  <a:alpha val="100000"/>
                  <a:alpha val="0"/>
                </a:srgbClr>
              </a:clrTo>
            </a:clrChange>
          </a:blip>
          <a:stretch>
            <a:fillRect/>
          </a:stretch>
        </p:blipFill>
        <p:spPr>
          <a:xfrm>
            <a:off x="10346690" y="130810"/>
            <a:ext cx="1619885" cy="61785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
        <p:nvSpPr>
          <p:cNvPr id="13" name="Rectangle 1"/>
          <p:cNvSpPr/>
          <p:nvPr userDrawn="1"/>
        </p:nvSpPr>
        <p:spPr>
          <a:xfrm>
            <a:off x="0" y="0"/>
            <a:ext cx="12191365" cy="880110"/>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4" name="Rectangle 2"/>
          <p:cNvSpPr/>
          <p:nvPr userDrawn="1"/>
        </p:nvSpPr>
        <p:spPr>
          <a:xfrm>
            <a:off x="0" y="814705"/>
            <a:ext cx="12192000" cy="7620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pic>
        <p:nvPicPr>
          <p:cNvPr id="15" name="图片 14"/>
          <p:cNvPicPr>
            <a:picLocks noChangeAspect="1"/>
          </p:cNvPicPr>
          <p:nvPr userDrawn="1"/>
        </p:nvPicPr>
        <p:blipFill>
          <a:blip r:embed="rId2">
            <a:clrChange>
              <a:clrFrom>
                <a:srgbClr val="5BB1F9">
                  <a:alpha val="100000"/>
                </a:srgbClr>
              </a:clrFrom>
              <a:clrTo>
                <a:srgbClr val="5BB1F9">
                  <a:alpha val="100000"/>
                  <a:alpha val="0"/>
                </a:srgbClr>
              </a:clrTo>
            </a:clrChange>
          </a:blip>
          <a:stretch>
            <a:fillRect/>
          </a:stretch>
        </p:blipFill>
        <p:spPr>
          <a:xfrm>
            <a:off x="10346690" y="130810"/>
            <a:ext cx="1619885" cy="6178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
        <p:nvSpPr>
          <p:cNvPr id="13" name="Rectangle 1"/>
          <p:cNvSpPr/>
          <p:nvPr userDrawn="1"/>
        </p:nvSpPr>
        <p:spPr>
          <a:xfrm>
            <a:off x="0" y="0"/>
            <a:ext cx="12191365" cy="880110"/>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4" name="Rectangle 2"/>
          <p:cNvSpPr/>
          <p:nvPr userDrawn="1"/>
        </p:nvSpPr>
        <p:spPr>
          <a:xfrm>
            <a:off x="0" y="814705"/>
            <a:ext cx="12191365" cy="7620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pic>
        <p:nvPicPr>
          <p:cNvPr id="15" name="图片 14"/>
          <p:cNvPicPr>
            <a:picLocks noChangeAspect="1"/>
          </p:cNvPicPr>
          <p:nvPr userDrawn="1"/>
        </p:nvPicPr>
        <p:blipFill>
          <a:blip r:embed="rId2">
            <a:clrChange>
              <a:clrFrom>
                <a:srgbClr val="5BB1F9">
                  <a:alpha val="100000"/>
                </a:srgbClr>
              </a:clrFrom>
              <a:clrTo>
                <a:srgbClr val="5BB1F9">
                  <a:alpha val="100000"/>
                  <a:alpha val="0"/>
                </a:srgbClr>
              </a:clrTo>
            </a:clrChange>
          </a:blip>
          <a:stretch>
            <a:fillRect/>
          </a:stretch>
        </p:blipFill>
        <p:spPr>
          <a:xfrm>
            <a:off x="10346690" y="130810"/>
            <a:ext cx="1619885" cy="61785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
        <p:nvSpPr>
          <p:cNvPr id="9" name="Rectangle 1"/>
          <p:cNvSpPr/>
          <p:nvPr userDrawn="1"/>
        </p:nvSpPr>
        <p:spPr>
          <a:xfrm>
            <a:off x="0" y="0"/>
            <a:ext cx="12191365" cy="880110"/>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0" name="Rectangle 2"/>
          <p:cNvSpPr/>
          <p:nvPr userDrawn="1"/>
        </p:nvSpPr>
        <p:spPr>
          <a:xfrm>
            <a:off x="0" y="814705"/>
            <a:ext cx="12221845" cy="7620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pic>
        <p:nvPicPr>
          <p:cNvPr id="11" name="图片 10"/>
          <p:cNvPicPr>
            <a:picLocks noChangeAspect="1"/>
          </p:cNvPicPr>
          <p:nvPr userDrawn="1"/>
        </p:nvPicPr>
        <p:blipFill>
          <a:blip r:embed="rId2">
            <a:clrChange>
              <a:clrFrom>
                <a:srgbClr val="5BB1F9">
                  <a:alpha val="100000"/>
                </a:srgbClr>
              </a:clrFrom>
              <a:clrTo>
                <a:srgbClr val="5BB1F9">
                  <a:alpha val="100000"/>
                  <a:alpha val="0"/>
                </a:srgbClr>
              </a:clrTo>
            </a:clrChange>
          </a:blip>
          <a:stretch>
            <a:fillRect/>
          </a:stretch>
        </p:blipFill>
        <p:spPr>
          <a:xfrm>
            <a:off x="10346690" y="130810"/>
            <a:ext cx="1619885" cy="6178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
        <p:nvSpPr>
          <p:cNvPr id="9" name="Rectangle 1"/>
          <p:cNvSpPr/>
          <p:nvPr userDrawn="1"/>
        </p:nvSpPr>
        <p:spPr>
          <a:xfrm>
            <a:off x="0" y="0"/>
            <a:ext cx="12191365" cy="880110"/>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0" name="Rectangle 2"/>
          <p:cNvSpPr/>
          <p:nvPr userDrawn="1"/>
        </p:nvSpPr>
        <p:spPr>
          <a:xfrm>
            <a:off x="0" y="814705"/>
            <a:ext cx="12221845" cy="7620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pic>
        <p:nvPicPr>
          <p:cNvPr id="11" name="图片 10"/>
          <p:cNvPicPr>
            <a:picLocks noChangeAspect="1"/>
          </p:cNvPicPr>
          <p:nvPr userDrawn="1"/>
        </p:nvPicPr>
        <p:blipFill>
          <a:blip r:embed="rId2">
            <a:clrChange>
              <a:clrFrom>
                <a:srgbClr val="5BB1F9">
                  <a:alpha val="100000"/>
                </a:srgbClr>
              </a:clrFrom>
              <a:clrTo>
                <a:srgbClr val="5BB1F9">
                  <a:alpha val="100000"/>
                  <a:alpha val="0"/>
                </a:srgbClr>
              </a:clrTo>
            </a:clrChange>
          </a:blip>
          <a:stretch>
            <a:fillRect/>
          </a:stretch>
        </p:blipFill>
        <p:spPr>
          <a:xfrm>
            <a:off x="10346690" y="130810"/>
            <a:ext cx="1619885" cy="61785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073094" y="269875"/>
            <a:ext cx="10775389" cy="705485"/>
          </a:xfrm>
        </p:spPr>
        <p:txBody>
          <a:bodyPr vert="horz" lIns="90000" tIns="46800" rIns="90000" bIns="46800" rtlCol="0" anchor="ctr" anchorCtr="0">
            <a:normAutofit/>
          </a:bodyPr>
          <a:lstStyle>
            <a:lvl1pPr>
              <a:defRPr sz="2400" b="1"/>
            </a:lvl1p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368" y="1490400"/>
            <a:ext cx="10968629"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48588" name="矩形 5"/>
          <p:cNvSpPr/>
          <p:nvPr userDrawn="1"/>
        </p:nvSpPr>
        <p:spPr>
          <a:xfrm>
            <a:off x="-5080" y="6721475"/>
            <a:ext cx="12201524" cy="149225"/>
          </a:xfrm>
          <a:prstGeom prst="rect">
            <a:avLst/>
          </a:prstGeom>
          <a:gradFill>
            <a:gsLst>
              <a:gs pos="0">
                <a:schemeClr val="accent5">
                  <a:lumMod val="20000"/>
                  <a:lumOff val="80000"/>
                </a:schemeClr>
              </a:gs>
              <a:gs pos="100000">
                <a:srgbClr val="61A4B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8" Type="http://schemas.openxmlformats.org/officeDocument/2006/relationships/theme" Target="../theme/theme2.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5BCAD085-E8A6-8845-BD4E-CB4CCA059FC4}"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C1FF6DA9-008F-8B48-92A6-B652298478B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1" latinLnBrk="0" hangingPunct="1">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微软雅黑" panose="020B0503020204020204" charset="-122"/>
          <a:ea typeface="微软雅黑" panose="020B0503020204020204" charset="-122"/>
          <a:cs typeface="微软雅黑" panose="020B0503020204020204" charset="-122"/>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368" y="608400"/>
            <a:ext cx="10968629"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368" y="1490400"/>
            <a:ext cx="10968629"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1968" y="6314400"/>
            <a:ext cx="2699859"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5786" y="6314400"/>
            <a:ext cx="3959794"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138" y="6314400"/>
            <a:ext cx="2699859"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7" Type="http://schemas.openxmlformats.org/officeDocument/2006/relationships/slideLayout" Target="../slideLayouts/slideLayout2.xml"/><Relationship Id="rId26" Type="http://schemas.openxmlformats.org/officeDocument/2006/relationships/tags" Target="../tags/tag148.xml"/><Relationship Id="rId25" Type="http://schemas.openxmlformats.org/officeDocument/2006/relationships/tags" Target="../tags/tag147.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tags" Target="../tags/tag124.xml"/><Relationship Id="rId19" Type="http://schemas.openxmlformats.org/officeDocument/2006/relationships/tags" Target="../tags/tag141.xml"/><Relationship Id="rId18" Type="http://schemas.openxmlformats.org/officeDocument/2006/relationships/tags" Target="../tags/tag140.xml"/><Relationship Id="rId17" Type="http://schemas.openxmlformats.org/officeDocument/2006/relationships/tags" Target="../tags/tag139.xml"/><Relationship Id="rId16" Type="http://schemas.openxmlformats.org/officeDocument/2006/relationships/tags" Target="../tags/tag138.xml"/><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5" Type="http://schemas.openxmlformats.org/officeDocument/2006/relationships/slideLayout" Target="../slideLayouts/slideLayout2.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image" Target="../media/image3.png"/><Relationship Id="rId2" Type="http://schemas.openxmlformats.org/officeDocument/2006/relationships/chart" Target="../charts/chart2.xml"/><Relationship Id="rId15" Type="http://schemas.openxmlformats.org/officeDocument/2006/relationships/slideLayout" Target="../slideLayouts/slideLayout2.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image" Target="../media/image6.png"/><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image" Target="../media/image5.png"/><Relationship Id="rId13" Type="http://schemas.openxmlformats.org/officeDocument/2006/relationships/slideLayout" Target="../slideLayouts/slideLayout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2" Type="http://schemas.openxmlformats.org/officeDocument/2006/relationships/slideLayout" Target="../slideLayouts/slideLayout2.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tags" Target="../tags/tag103.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4064602"/>
            <a:ext cx="12191365" cy="975309"/>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endParaRPr lang="zh-CN" altLang="en-US"/>
          </a:p>
        </p:txBody>
      </p:sp>
      <p:sp>
        <p:nvSpPr>
          <p:cNvPr id="1048583" name="文本框 2"/>
          <p:cNvSpPr txBox="1"/>
          <p:nvPr/>
        </p:nvSpPr>
        <p:spPr>
          <a:xfrm>
            <a:off x="0" y="2106364"/>
            <a:ext cx="12191365" cy="1969032"/>
          </a:xfrm>
          <a:prstGeom prst="rect">
            <a:avLst/>
          </a:prstGeom>
          <a:solidFill>
            <a:schemeClr val="accent1">
              <a:lumMod val="60000"/>
              <a:lumOff val="40000"/>
            </a:schemeClr>
          </a:solidFill>
        </p:spPr>
        <p:txBody>
          <a:bodyPr wrap="square" lIns="0" tIns="0" rIns="0" bIns="0" rtlCol="0">
            <a:noAutofit/>
          </a:bodyPr>
          <a:p>
            <a:pPr defTabSz="914400"/>
            <a:endParaRPr lang="zh-CN" altLang="en-US" sz="18400" b="1" dirty="0">
              <a:solidFill>
                <a:srgbClr val="61A4B4"/>
              </a:solidFill>
              <a:highlight>
                <a:srgbClr val="FF0000"/>
              </a:highlight>
              <a:latin typeface="微软雅黑" panose="020B0503020204020204" charset="-122"/>
              <a:ea typeface="微软雅黑" panose="020B0503020204020204" charset="-122"/>
            </a:endParaRPr>
          </a:p>
        </p:txBody>
      </p:sp>
      <p:sp>
        <p:nvSpPr>
          <p:cNvPr id="26" name="平行四边形 25"/>
          <p:cNvSpPr/>
          <p:nvPr/>
        </p:nvSpPr>
        <p:spPr>
          <a:xfrm>
            <a:off x="2327045" y="2027264"/>
            <a:ext cx="7737924" cy="2155947"/>
          </a:xfrm>
          <a:prstGeom prst="parallelogram">
            <a:avLst/>
          </a:prstGeom>
          <a:solidFill>
            <a:sysClr val="window" lastClr="FFFFFF"/>
          </a:solidFill>
          <a:ln w="12700" cap="flat" cmpd="sng" algn="ctr">
            <a:noFill/>
            <a:prstDash val="solid"/>
            <a:miter lim="800000"/>
          </a:ln>
          <a:effectLst>
            <a:outerShdw blurRad="330200" sx="93000" sy="93000" algn="ctr" rotWithShape="0">
              <a:prstClr val="black">
                <a:alpha val="78000"/>
              </a:prstClr>
            </a:outerShdw>
          </a:effectLst>
        </p:spPr>
        <p:txBody>
          <a:bodyPr rot="0" spcFirstLastPara="0" vertOverflow="overflow" horzOverflow="overflow" vert="horz" wrap="square" lIns="91435" tIns="45717" rIns="91435" bIns="45717"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rial Narrow" panose="020B0606020202030204"/>
              <a:ea typeface="微软雅黑 Light" panose="020B0502040204020203" charset="-122"/>
              <a:cs typeface="+mn-cs"/>
            </a:endParaRPr>
          </a:p>
        </p:txBody>
      </p:sp>
      <p:sp>
        <p:nvSpPr>
          <p:cNvPr id="1048584" name="文本框 1"/>
          <p:cNvSpPr txBox="1"/>
          <p:nvPr/>
        </p:nvSpPr>
        <p:spPr>
          <a:xfrm>
            <a:off x="1354970" y="2269973"/>
            <a:ext cx="9481799" cy="1107440"/>
          </a:xfrm>
          <a:prstGeom prst="rect">
            <a:avLst/>
          </a:prstGeom>
          <a:noFill/>
        </p:spPr>
        <p:txBody>
          <a:bodyPr wrap="square" lIns="0" tIns="0" rIns="0" bIns="0" rtlCol="0">
            <a:spAutoFit/>
            <a:scene3d>
              <a:camera prst="orthographicFront"/>
              <a:lightRig rig="threePt" dir="t"/>
            </a:scene3d>
          </a:bodyPr>
          <a:p>
            <a:pPr algn="ctr" defTabSz="914400">
              <a:lnSpc>
                <a:spcPct val="150000"/>
              </a:lnSpc>
            </a:pPr>
            <a:r>
              <a:rPr lang="zh-CN" altLang="en-US" sz="480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Times New Roman" panose="02020603050405020304" pitchFamily="18" charset="0"/>
              </a:rPr>
              <a:t>格隆溴铵新斯的明注射液</a:t>
            </a:r>
            <a:endParaRPr lang="zh-CN" altLang="en-US" sz="480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12"/>
          <p:cNvSpPr txBox="1"/>
          <p:nvPr/>
        </p:nvSpPr>
        <p:spPr>
          <a:xfrm>
            <a:off x="3973623" y="5667262"/>
            <a:ext cx="4243484" cy="398780"/>
          </a:xfrm>
          <a:prstGeom prst="rect">
            <a:avLst/>
          </a:prstGeom>
          <a:ln w="12700">
            <a:miter lim="400000"/>
          </a:ln>
        </p:spPr>
        <p:txBody>
          <a:bodyPr wrap="square" lIns="45716" rIns="45716">
            <a:spAutoFit/>
          </a:bodyPr>
          <a:lstStyle>
            <a:lvl1pPr>
              <a:defRPr sz="36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gn="ctr" defTabSz="914400"/>
            <a:r>
              <a:rPr lang="zh-CN" sz="2000" dirty="0" err="1">
                <a:solidFill>
                  <a:schemeClr val="tx1"/>
                </a:solidFill>
                <a:latin typeface="楷体" panose="02010609060101010101" charset="-122"/>
                <a:ea typeface="楷体" panose="02010609060101010101" charset="-122"/>
              </a:rPr>
              <a:t>瑞阳制药股份有限公司</a:t>
            </a:r>
            <a:endParaRPr lang="zh-CN" sz="2000" dirty="0" err="1">
              <a:solidFill>
                <a:schemeClr val="tx1"/>
              </a:solidFill>
              <a:latin typeface="楷体" panose="02010609060101010101" charset="-122"/>
              <a:ea typeface="楷体" panose="02010609060101010101" charset="-122"/>
            </a:endParaRPr>
          </a:p>
        </p:txBody>
      </p:sp>
      <p:pic>
        <p:nvPicPr>
          <p:cNvPr id="2" name="图片 1" descr="瑞阳制药LOGO"/>
          <p:cNvPicPr>
            <a:picLocks noChangeAspect="1"/>
          </p:cNvPicPr>
          <p:nvPr/>
        </p:nvPicPr>
        <p:blipFill>
          <a:blip r:embed="rId1"/>
          <a:stretch>
            <a:fillRect/>
          </a:stretch>
        </p:blipFill>
        <p:spPr>
          <a:xfrm>
            <a:off x="10391140" y="168910"/>
            <a:ext cx="1661160" cy="521335"/>
          </a:xfrm>
          <a:prstGeom prst="rect">
            <a:avLst/>
          </a:prstGeom>
        </p:spPr>
      </p:pic>
      <p:sp>
        <p:nvSpPr>
          <p:cNvPr id="3" name="文本框 2"/>
          <p:cNvSpPr txBox="1"/>
          <p:nvPr/>
        </p:nvSpPr>
        <p:spPr>
          <a:xfrm>
            <a:off x="3197225" y="3525520"/>
            <a:ext cx="6353810" cy="534035"/>
          </a:xfrm>
          <a:prstGeom prst="rect">
            <a:avLst/>
          </a:prstGeom>
          <a:noFill/>
        </p:spPr>
        <p:txBody>
          <a:bodyPr wrap="square" rtlCol="0">
            <a:spAutoFit/>
          </a:bodyPr>
          <a:p>
            <a:pPr algn="r" defTabSz="914400">
              <a:lnSpc>
                <a:spcPct val="120000"/>
              </a:lnSpc>
            </a:pPr>
            <a:r>
              <a:rPr lang="zh-CN" altLang="en-US" sz="240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Times New Roman" panose="02020603050405020304" pitchFamily="18" charset="0"/>
              </a:rPr>
              <a:t>——肌松拮抗</a:t>
            </a:r>
            <a:r>
              <a:rPr lang="zh-CN" altLang="en-US" sz="240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Times New Roman" panose="02020603050405020304" pitchFamily="18" charset="0"/>
              </a:rPr>
              <a:t>新主张，平稳复苏护心脑</a:t>
            </a:r>
            <a:endParaRPr lang="zh-CN" altLang="en-US" sz="2400"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nvSpPr>
        <p:spPr>
          <a:xfrm>
            <a:off x="3490278" y="4400868"/>
            <a:ext cx="5080000" cy="460375"/>
          </a:xfrm>
          <a:prstGeom prst="rect">
            <a:avLst/>
          </a:prstGeom>
        </p:spPr>
        <p:txBody>
          <a:bodyPr>
            <a:spAutoFit/>
          </a:bodyPr>
          <a:p>
            <a:pPr algn="ctr" defTabSz="266700"/>
            <a:r>
              <a:rPr lang="zh-CN" altLang="en-US" sz="2400" b="1">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一针</a:t>
            </a:r>
            <a:r>
              <a:rPr lang="zh-CN" altLang="en-US" sz="1600" b="1">
                <a:latin typeface="微软雅黑" panose="020B0503020204020204" charset="-122"/>
                <a:ea typeface="微软雅黑" panose="020B0503020204020204" charset="-122"/>
                <a:cs typeface="微软雅黑" panose="020B0503020204020204" charset="-122"/>
              </a:rPr>
              <a:t>双效</a:t>
            </a:r>
            <a:r>
              <a:rPr lang="en-US" altLang="zh-CN" sz="1600" b="1">
                <a:latin typeface="微软雅黑" panose="020B0503020204020204" charset="-122"/>
                <a:ea typeface="微软雅黑" panose="020B0503020204020204" charset="-122"/>
                <a:cs typeface="微软雅黑" panose="020B0503020204020204" charset="-122"/>
              </a:rPr>
              <a:t>·</a:t>
            </a:r>
            <a:r>
              <a:rPr lang="zh-CN" altLang="en-US" sz="1600" b="1">
                <a:latin typeface="微软雅黑" panose="020B0503020204020204" charset="-122"/>
                <a:ea typeface="微软雅黑" panose="020B0503020204020204" charset="-122"/>
                <a:cs typeface="微软雅黑" panose="020B0503020204020204" charset="-122"/>
              </a:rPr>
              <a:t>精准拮抗 </a:t>
            </a:r>
            <a:r>
              <a:rPr lang="en-US" altLang="zh-CN" sz="1600" b="1">
                <a:latin typeface="微软雅黑" panose="020B0503020204020204" charset="-122"/>
                <a:ea typeface="微软雅黑" panose="020B0503020204020204" charset="-122"/>
                <a:cs typeface="微软雅黑" panose="020B0503020204020204" charset="-122"/>
              </a:rPr>
              <a:t>| </a:t>
            </a:r>
            <a:r>
              <a:rPr lang="zh-CN" altLang="en-US" sz="1600" b="1">
                <a:latin typeface="微软雅黑" panose="020B0503020204020204" charset="-122"/>
                <a:ea typeface="微软雅黑" panose="020B0503020204020204" charset="-122"/>
                <a:cs typeface="微软雅黑" panose="020B0503020204020204" charset="-122"/>
              </a:rPr>
              <a:t>心率稳定</a:t>
            </a:r>
            <a:r>
              <a:rPr lang="en-US" altLang="zh-CN" sz="1600" b="1">
                <a:latin typeface="微软雅黑" panose="020B0503020204020204" charset="-122"/>
                <a:ea typeface="微软雅黑" panose="020B0503020204020204" charset="-122"/>
                <a:cs typeface="微软雅黑" panose="020B0503020204020204" charset="-122"/>
              </a:rPr>
              <a:t>·</a:t>
            </a:r>
            <a:r>
              <a:rPr lang="zh-CN" altLang="en-US" sz="1600" b="1">
                <a:latin typeface="微软雅黑" panose="020B0503020204020204" charset="-122"/>
                <a:ea typeface="微软雅黑" panose="020B0503020204020204" charset="-122"/>
                <a:cs typeface="微软雅黑" panose="020B0503020204020204" charset="-122"/>
              </a:rPr>
              <a:t>安全</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逆转</a:t>
            </a:r>
            <a:endParaRPr lang="zh-CN" altLang="en-US" sz="2400" b="1">
              <a:solidFill>
                <a:srgbClr val="C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 name="TextBox 3"/>
          <p:cNvSpPr txBox="1"/>
          <p:nvPr/>
        </p:nvSpPr>
        <p:spPr>
          <a:xfrm>
            <a:off x="0" y="198120"/>
            <a:ext cx="10515600" cy="502920"/>
          </a:xfrm>
          <a:prstGeom prst="rect">
            <a:avLst/>
          </a:prstGeom>
          <a:noFill/>
        </p:spPr>
        <p:txBody>
          <a:bodyPr wrap="square">
            <a:spAutoFit/>
          </a:bodyPr>
          <a:lstStyle/>
          <a:p>
            <a:pPr algn="l">
              <a:defRPr sz="2600" b="1">
                <a:solidFill>
                  <a:srgbClr val="FFFFFF"/>
                </a:solidFill>
                <a:latin typeface="微软雅黑" panose="020B0503020204020204" charset="-122"/>
              </a:defRPr>
            </a:pPr>
            <a:r>
              <a:rPr>
                <a:ea typeface="微软雅黑" panose="020B0503020204020204" charset="-122"/>
                <a:cs typeface="微软雅黑" panose="020B0503020204020204" charset="-122"/>
              </a:rPr>
              <a:t>公平性</a:t>
            </a:r>
            <a:endParaRPr>
              <a:ea typeface="微软雅黑" panose="020B0503020204020204" charset="-122"/>
              <a:cs typeface="微软雅黑" panose="020B0503020204020204" charset="-122"/>
            </a:endParaRPr>
          </a:p>
        </p:txBody>
      </p:sp>
      <p:sp>
        <p:nvSpPr>
          <p:cNvPr id="12" name="Rectangle 11"/>
          <p:cNvSpPr/>
          <p:nvPr/>
        </p:nvSpPr>
        <p:spPr>
          <a:xfrm>
            <a:off x="0" y="6492240"/>
            <a:ext cx="12191695" cy="365760"/>
          </a:xfrm>
          <a:prstGeom prst="rect">
            <a:avLst/>
          </a:prstGeom>
          <a:solidFill>
            <a:srgbClr val="E8F0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3" name="TextBox 12"/>
          <p:cNvSpPr txBox="1"/>
          <p:nvPr/>
        </p:nvSpPr>
        <p:spPr>
          <a:xfrm>
            <a:off x="0" y="6548120"/>
            <a:ext cx="5486400" cy="282575"/>
          </a:xfrm>
          <a:prstGeom prst="rect">
            <a:avLst/>
          </a:prstGeom>
          <a:noFill/>
        </p:spPr>
        <p:txBody>
          <a:bodyPr wrap="square">
            <a:noAutofit/>
          </a:bodyPr>
          <a:lstStyle/>
          <a:p>
            <a:pPr algn="l">
              <a:defRPr sz="800" b="0">
                <a:solidFill>
                  <a:srgbClr val="666666"/>
                </a:solidFill>
                <a:latin typeface="微软雅黑" panose="020B0503020204020204" charset="-122"/>
              </a:defRPr>
            </a:pPr>
            <a:r>
              <a:rPr>
                <a:ea typeface="微软雅黑" panose="020B0503020204020204" charset="-122"/>
                <a:cs typeface="微软雅黑" panose="020B0503020204020204" charset="-122"/>
              </a:rPr>
              <a:t>格隆溴铵新斯的明注射液  医保国谈申报材料</a:t>
            </a:r>
            <a:endParaRPr>
              <a:ea typeface="微软雅黑" panose="020B0503020204020204" charset="-122"/>
              <a:cs typeface="微软雅黑" panose="020B0503020204020204" charset="-122"/>
            </a:endParaRPr>
          </a:p>
        </p:txBody>
      </p:sp>
      <p:sp>
        <p:nvSpPr>
          <p:cNvPr id="14" name="TextBox 13"/>
          <p:cNvSpPr txBox="1"/>
          <p:nvPr/>
        </p:nvSpPr>
        <p:spPr>
          <a:xfrm>
            <a:off x="10058400" y="6552565"/>
            <a:ext cx="1828800" cy="278130"/>
          </a:xfrm>
          <a:prstGeom prst="rect">
            <a:avLst/>
          </a:prstGeom>
          <a:noFill/>
        </p:spPr>
        <p:txBody>
          <a:bodyPr wrap="square">
            <a:noAutofit/>
          </a:bodyPr>
          <a:lstStyle/>
          <a:p>
            <a:pPr algn="r">
              <a:defRPr sz="800" b="0">
                <a:solidFill>
                  <a:srgbClr val="666666"/>
                </a:solidFill>
                <a:latin typeface="微软雅黑" panose="020B0503020204020204" charset="-122"/>
              </a:defRPr>
            </a:pPr>
            <a:r>
              <a:rPr>
                <a:ea typeface="微软雅黑" panose="020B0503020204020204" charset="-122"/>
                <a:cs typeface="微软雅黑" panose="020B0503020204020204" charset="-122"/>
              </a:rPr>
              <a:t>05-1</a:t>
            </a:r>
            <a:endParaRPr>
              <a:ea typeface="微软雅黑" panose="020B0503020204020204" charset="-122"/>
              <a:cs typeface="微软雅黑" panose="020B0503020204020204" charset="-122"/>
            </a:endParaRPr>
          </a:p>
        </p:txBody>
      </p:sp>
      <p:sp>
        <p:nvSpPr>
          <p:cNvPr id="160" name="矩形 159"/>
          <p:cNvSpPr/>
          <p:nvPr>
            <p:custDataLst>
              <p:tags r:id="rId1"/>
            </p:custDataLst>
          </p:nvPr>
        </p:nvSpPr>
        <p:spPr>
          <a:xfrm>
            <a:off x="6327109" y="4278216"/>
            <a:ext cx="5432536" cy="1594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nSpc>
                <a:spcPts val="1800"/>
              </a:lnSpc>
              <a:spcBef>
                <a:spcPts val="600"/>
              </a:spcBef>
              <a:spcAft>
                <a:spcPts val="600"/>
              </a:spcAft>
            </a:pPr>
            <a:endParaRPr lang="en-US" altLang="zh-CN" sz="1400" b="1" dirty="0">
              <a:solidFill>
                <a:srgbClr val="00427F"/>
              </a:solidFill>
            </a:endParaRPr>
          </a:p>
        </p:txBody>
      </p:sp>
      <p:sp>
        <p:nvSpPr>
          <p:cNvPr id="153" name="矩形 152"/>
          <p:cNvSpPr/>
          <p:nvPr>
            <p:custDataLst>
              <p:tags r:id="rId2"/>
            </p:custDataLst>
          </p:nvPr>
        </p:nvSpPr>
        <p:spPr>
          <a:xfrm>
            <a:off x="424180" y="4395470"/>
            <a:ext cx="5533390" cy="174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1440">
              <a:lnSpc>
                <a:spcPct val="105000"/>
              </a:lnSpc>
              <a:spcAft>
                <a:spcPts val="600"/>
              </a:spcAft>
            </a:pPr>
            <a:r>
              <a:rPr lang="zh-CN" altLang="en-US" sz="1400" b="1" dirty="0">
                <a:solidFill>
                  <a:schemeClr val="tx1"/>
                </a:solidFill>
                <a:latin typeface="微软雅黑" panose="020B0503020204020204" charset="-122"/>
                <a:ea typeface="微软雅黑" panose="020B0503020204020204" charset="-122"/>
                <a:cs typeface="+mn-ea"/>
                <a:sym typeface="+mn-lt"/>
              </a:rPr>
              <a:t>肌松药残留是麻醉术后常见问题</a:t>
            </a:r>
            <a:endParaRPr lang="zh-CN" altLang="en-US" sz="1400" b="1" dirty="0">
              <a:solidFill>
                <a:schemeClr val="tx1"/>
              </a:solidFill>
              <a:latin typeface="微软雅黑" panose="020B0503020204020204" charset="-122"/>
              <a:ea typeface="微软雅黑" panose="020B0503020204020204" charset="-122"/>
              <a:cs typeface="+mn-ea"/>
              <a:sym typeface="+mn-lt"/>
            </a:endParaRPr>
          </a:p>
          <a:p>
            <a:pPr marL="91440">
              <a:lnSpc>
                <a:spcPct val="105000"/>
              </a:lnSpc>
              <a:spcAft>
                <a:spcPts val="600"/>
              </a:spcAft>
            </a:pPr>
            <a:r>
              <a:rPr lang="zh-CN" altLang="en-US" sz="1400" dirty="0">
                <a:solidFill>
                  <a:schemeClr val="tx1"/>
                </a:solidFill>
                <a:latin typeface="微软雅黑" panose="020B0503020204020204" charset="-122"/>
                <a:ea typeface="微软雅黑" panose="020B0503020204020204" charset="-122"/>
                <a:cs typeface="+mn-ea"/>
                <a:sym typeface="+mn-lt"/>
              </a:rPr>
              <a:t>全麻手术拔管时</a:t>
            </a:r>
            <a:r>
              <a:rPr lang="zh-CN" altLang="en-US" sz="1400" b="1" dirty="0">
                <a:solidFill>
                  <a:schemeClr val="tx2">
                    <a:lumMod val="60000"/>
                    <a:lumOff val="40000"/>
                  </a:schemeClr>
                </a:solidFill>
                <a:latin typeface="微软雅黑" panose="020B0503020204020204" charset="-122"/>
                <a:ea typeface="微软雅黑" panose="020B0503020204020204" charset="-122"/>
                <a:cs typeface="+mn-ea"/>
                <a:sym typeface="+mn-lt"/>
              </a:rPr>
              <a:t>肌松残留发生率达36%，腹部手术高达57%</a:t>
            </a:r>
            <a:r>
              <a:rPr lang="zh-CN" altLang="en-US" sz="1400" dirty="0">
                <a:solidFill>
                  <a:schemeClr val="tx1"/>
                </a:solidFill>
                <a:latin typeface="微软雅黑" panose="020B0503020204020204" charset="-122"/>
                <a:ea typeface="微软雅黑" panose="020B0503020204020204" charset="-122"/>
                <a:cs typeface="+mn-ea"/>
                <a:sym typeface="+mn-lt"/>
              </a:rPr>
              <a:t>，严重者可导致呼吸困难、低氧血症甚至危及生命。</a:t>
            </a:r>
            <a:endParaRPr lang="zh-CN" altLang="en-US" sz="1400" dirty="0">
              <a:solidFill>
                <a:schemeClr val="tx1"/>
              </a:solidFill>
              <a:latin typeface="微软雅黑" panose="020B0503020204020204" charset="-122"/>
              <a:ea typeface="微软雅黑" panose="020B0503020204020204" charset="-122"/>
              <a:cs typeface="+mn-ea"/>
              <a:sym typeface="+mn-lt"/>
            </a:endParaRPr>
          </a:p>
          <a:p>
            <a:pPr marL="91440">
              <a:lnSpc>
                <a:spcPct val="105000"/>
              </a:lnSpc>
              <a:spcAft>
                <a:spcPts val="600"/>
              </a:spcAft>
            </a:pPr>
            <a:r>
              <a:rPr lang="zh-CN" altLang="en-US" sz="1400" b="1" dirty="0">
                <a:solidFill>
                  <a:schemeClr val="tx1"/>
                </a:solidFill>
                <a:latin typeface="微软雅黑" panose="020B0503020204020204" charset="-122"/>
                <a:ea typeface="微软雅黑" panose="020B0503020204020204" charset="-122"/>
                <a:cs typeface="+mn-ea"/>
                <a:sym typeface="+mn-lt"/>
              </a:rPr>
              <a:t>有效的肌松拮抗治疗是降低风险的关键</a:t>
            </a:r>
            <a:endParaRPr lang="zh-CN" altLang="en-US" sz="1400" b="1" dirty="0">
              <a:solidFill>
                <a:schemeClr val="tx1"/>
              </a:solidFill>
              <a:latin typeface="微软雅黑" panose="020B0503020204020204" charset="-122"/>
              <a:ea typeface="微软雅黑" panose="020B0503020204020204" charset="-122"/>
              <a:cs typeface="+mn-ea"/>
              <a:sym typeface="+mn-lt"/>
            </a:endParaRPr>
          </a:p>
          <a:p>
            <a:pPr marL="91440">
              <a:lnSpc>
                <a:spcPct val="105000"/>
              </a:lnSpc>
              <a:spcAft>
                <a:spcPts val="600"/>
              </a:spcAft>
            </a:pPr>
            <a:r>
              <a:rPr lang="zh-CN" altLang="en-US" sz="1400" dirty="0">
                <a:solidFill>
                  <a:schemeClr val="tx1"/>
                </a:solidFill>
                <a:latin typeface="微软雅黑" panose="020B0503020204020204" charset="-122"/>
                <a:ea typeface="微软雅黑" panose="020B0503020204020204" charset="-122"/>
                <a:cs typeface="+mn-ea"/>
                <a:sym typeface="+mn-lt"/>
              </a:rPr>
              <a:t>本品为复方制剂，可便捷、安全地实现肌松拮抗，有助于提升我国全麻手术患者的围手术期安全水平，降低术后不良事件带来的额外医疗负担。</a:t>
            </a:r>
            <a:endParaRPr lang="en-US" altLang="zh-CN" sz="1400" b="1" dirty="0">
              <a:solidFill>
                <a:srgbClr val="02857D"/>
              </a:solidFill>
            </a:endParaRPr>
          </a:p>
        </p:txBody>
      </p:sp>
      <p:sp>
        <p:nvSpPr>
          <p:cNvPr id="151" name="矩形 150"/>
          <p:cNvSpPr/>
          <p:nvPr>
            <p:custDataLst>
              <p:tags r:id="rId3"/>
            </p:custDataLst>
          </p:nvPr>
        </p:nvSpPr>
        <p:spPr>
          <a:xfrm>
            <a:off x="407035" y="1658620"/>
            <a:ext cx="5364480" cy="184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nSpc>
                <a:spcPct val="95000"/>
              </a:lnSpc>
              <a:spcAft>
                <a:spcPts val="600"/>
              </a:spcAft>
            </a:pPr>
            <a:endParaRPr lang="zh-CN" altLang="en-US" sz="1400" dirty="0">
              <a:solidFill>
                <a:schemeClr val="tx1"/>
              </a:solidFill>
              <a:latin typeface="微软雅黑" panose="020B0503020204020204" charset="-122"/>
              <a:ea typeface="微软雅黑" panose="020B0503020204020204" charset="-122"/>
              <a:cs typeface="+mn-ea"/>
              <a:sym typeface="+mn-lt"/>
            </a:endParaRPr>
          </a:p>
        </p:txBody>
      </p:sp>
      <p:sp>
        <p:nvSpPr>
          <p:cNvPr id="3" name="矩形 2"/>
          <p:cNvSpPr/>
          <p:nvPr>
            <p:custDataLst>
              <p:tags r:id="rId4"/>
            </p:custDataLst>
          </p:nvPr>
        </p:nvSpPr>
        <p:spPr>
          <a:xfrm>
            <a:off x="408664" y="3759328"/>
            <a:ext cx="5551869" cy="2310494"/>
          </a:xfrm>
          <a:prstGeom prst="rect">
            <a:avLst/>
          </a:prstGeom>
          <a:noFill/>
          <a:ln w="12700">
            <a:gradFill>
              <a:gsLst>
                <a:gs pos="34000">
                  <a:srgbClr val="00427F"/>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14"/>
          <p:cNvGrpSpPr/>
          <p:nvPr>
            <p:custDataLst>
              <p:tags r:id="rId5"/>
            </p:custDataLst>
          </p:nvPr>
        </p:nvGrpSpPr>
        <p:grpSpPr>
          <a:xfrm>
            <a:off x="330243" y="3837035"/>
            <a:ext cx="2641646" cy="502269"/>
            <a:chOff x="330243" y="3889629"/>
            <a:chExt cx="2641646" cy="502269"/>
          </a:xfrm>
          <a:solidFill>
            <a:schemeClr val="tx2">
              <a:lumMod val="60000"/>
              <a:lumOff val="40000"/>
            </a:schemeClr>
          </a:solidFill>
        </p:grpSpPr>
        <p:sp>
          <p:nvSpPr>
            <p:cNvPr id="16" name="同侧圆角矩形 15"/>
            <p:cNvSpPr/>
            <p:nvPr>
              <p:custDataLst>
                <p:tags r:id="rId6"/>
              </p:custDataLst>
            </p:nvPr>
          </p:nvSpPr>
          <p:spPr>
            <a:xfrm rot="5400000">
              <a:off x="1453066" y="2766806"/>
              <a:ext cx="396000" cy="2641646"/>
            </a:xfrm>
            <a:prstGeom prst="round2SameRect">
              <a:avLst>
                <a:gd name="adj1" fmla="val 50000"/>
                <a:gd name="adj2" fmla="val 0"/>
              </a:avLst>
            </a:prstGeom>
            <a:grpFill/>
            <a:ln>
              <a:solidFill>
                <a:schemeClr val="tx2">
                  <a:lumMod val="60000"/>
                  <a:lumOff val="40000"/>
                </a:schemeClr>
              </a:solidFill>
            </a:ln>
            <a:effectLst>
              <a:outerShdw blurRad="50800" dist="38100" dir="5400000" algn="t" rotWithShape="0">
                <a:schemeClr val="tx2">
                  <a:lumMod val="25000"/>
                  <a:lumOff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7" name="三角形 15"/>
            <p:cNvSpPr/>
            <p:nvPr>
              <p:custDataLst>
                <p:tags r:id="rId7"/>
              </p:custDataLst>
            </p:nvPr>
          </p:nvSpPr>
          <p:spPr>
            <a:xfrm rot="16200000">
              <a:off x="316319" y="4301082"/>
              <a:ext cx="106270" cy="75362"/>
            </a:xfrm>
            <a:prstGeom prst="triangle">
              <a:avLst>
                <a:gd name="adj" fmla="val 100000"/>
              </a:avLst>
            </a:prstGeom>
            <a:grp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8" name="文本框 17"/>
          <p:cNvSpPr txBox="1"/>
          <p:nvPr>
            <p:custDataLst>
              <p:tags r:id="rId8"/>
            </p:custDataLst>
          </p:nvPr>
        </p:nvSpPr>
        <p:spPr>
          <a:xfrm>
            <a:off x="432355" y="3857372"/>
            <a:ext cx="2301880" cy="338554"/>
          </a:xfrm>
          <a:prstGeom prst="rect">
            <a:avLst/>
          </a:prstGeom>
          <a:noFill/>
        </p:spPr>
        <p:txBody>
          <a:bodyPr wrap="square" rtlCol="0">
            <a:spAutoFit/>
          </a:bodyPr>
          <a:lstStyle/>
          <a:p>
            <a:pPr algn="ctr"/>
            <a:r>
              <a:rPr kumimoji="1" lang="zh-CN" altLang="en-US" sz="1600" b="1" dirty="0">
                <a:solidFill>
                  <a:schemeClr val="bg1"/>
                </a:solidFill>
                <a:latin typeface="+mn-ea"/>
              </a:rPr>
              <a:t>促进公共健康</a:t>
            </a:r>
            <a:endParaRPr kumimoji="1" lang="zh-CN" altLang="en-US" sz="1600" b="1" dirty="0">
              <a:solidFill>
                <a:schemeClr val="bg1"/>
              </a:solidFill>
              <a:latin typeface="+mn-ea"/>
            </a:endParaRPr>
          </a:p>
        </p:txBody>
      </p:sp>
      <p:sp>
        <p:nvSpPr>
          <p:cNvPr id="37" name="矩形 36"/>
          <p:cNvSpPr/>
          <p:nvPr>
            <p:custDataLst>
              <p:tags r:id="rId9"/>
            </p:custDataLst>
          </p:nvPr>
        </p:nvSpPr>
        <p:spPr>
          <a:xfrm>
            <a:off x="6250217" y="3742395"/>
            <a:ext cx="5551869" cy="2310494"/>
          </a:xfrm>
          <a:prstGeom prst="rect">
            <a:avLst/>
          </a:prstGeom>
          <a:noFill/>
          <a:ln w="12700">
            <a:gradFill>
              <a:gsLst>
                <a:gs pos="34000">
                  <a:srgbClr val="00427F"/>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8" name="组合 37"/>
          <p:cNvGrpSpPr/>
          <p:nvPr>
            <p:custDataLst>
              <p:tags r:id="rId10"/>
            </p:custDataLst>
          </p:nvPr>
        </p:nvGrpSpPr>
        <p:grpSpPr>
          <a:xfrm>
            <a:off x="6171796" y="3789622"/>
            <a:ext cx="2658694" cy="502269"/>
            <a:chOff x="330243" y="3889629"/>
            <a:chExt cx="2658694" cy="502269"/>
          </a:xfrm>
          <a:solidFill>
            <a:schemeClr val="tx2">
              <a:lumMod val="60000"/>
              <a:lumOff val="40000"/>
            </a:schemeClr>
          </a:solidFill>
        </p:grpSpPr>
        <p:sp>
          <p:nvSpPr>
            <p:cNvPr id="39" name="同侧圆角矩形 38"/>
            <p:cNvSpPr/>
            <p:nvPr>
              <p:custDataLst>
                <p:tags r:id="rId11"/>
              </p:custDataLst>
            </p:nvPr>
          </p:nvSpPr>
          <p:spPr>
            <a:xfrm rot="5400000">
              <a:off x="1461590" y="2758282"/>
              <a:ext cx="396000" cy="2658694"/>
            </a:xfrm>
            <a:prstGeom prst="round2SameRect">
              <a:avLst>
                <a:gd name="adj1" fmla="val 50000"/>
                <a:gd name="adj2" fmla="val 0"/>
              </a:avLst>
            </a:prstGeom>
            <a:grpFill/>
            <a:ln>
              <a:solidFill>
                <a:schemeClr val="tx2">
                  <a:lumMod val="60000"/>
                  <a:lumOff val="40000"/>
                </a:schemeClr>
              </a:solidFill>
            </a:ln>
            <a:effectLst>
              <a:outerShdw blurRad="50800" dist="38100" dir="5400000" algn="t" rotWithShape="0">
                <a:schemeClr val="tx2">
                  <a:lumMod val="25000"/>
                  <a:lumOff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0" name="三角形 39"/>
            <p:cNvSpPr/>
            <p:nvPr>
              <p:custDataLst>
                <p:tags r:id="rId12"/>
              </p:custDataLst>
            </p:nvPr>
          </p:nvSpPr>
          <p:spPr>
            <a:xfrm rot="16200000">
              <a:off x="316319" y="4301082"/>
              <a:ext cx="106270" cy="75362"/>
            </a:xfrm>
            <a:prstGeom prst="triangle">
              <a:avLst>
                <a:gd name="adj" fmla="val 100000"/>
              </a:avLst>
            </a:prstGeom>
            <a:grp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1" name="文本框 40"/>
          <p:cNvSpPr txBox="1"/>
          <p:nvPr>
            <p:custDataLst>
              <p:tags r:id="rId13"/>
            </p:custDataLst>
          </p:nvPr>
        </p:nvSpPr>
        <p:spPr>
          <a:xfrm>
            <a:off x="6273907" y="3809959"/>
            <a:ext cx="2379025" cy="338554"/>
          </a:xfrm>
          <a:prstGeom prst="rect">
            <a:avLst/>
          </a:prstGeom>
          <a:noFill/>
        </p:spPr>
        <p:txBody>
          <a:bodyPr wrap="square" rtlCol="0">
            <a:spAutoFit/>
          </a:bodyPr>
          <a:lstStyle/>
          <a:p>
            <a:pPr algn="ctr"/>
            <a:r>
              <a:rPr kumimoji="1" lang="zh-CN" altLang="en-US" sz="1600" b="1" dirty="0">
                <a:solidFill>
                  <a:schemeClr val="bg1"/>
                </a:solidFill>
                <a:latin typeface="+mn-ea"/>
              </a:rPr>
              <a:t>符合“保基本”的原则</a:t>
            </a:r>
            <a:endParaRPr kumimoji="1" lang="zh-CN" altLang="en-US" sz="1600" b="1" dirty="0">
              <a:solidFill>
                <a:schemeClr val="bg1"/>
              </a:solidFill>
              <a:latin typeface="+mn-ea"/>
            </a:endParaRPr>
          </a:p>
        </p:txBody>
      </p:sp>
      <p:sp>
        <p:nvSpPr>
          <p:cNvPr id="49" name="矩形 48"/>
          <p:cNvSpPr/>
          <p:nvPr>
            <p:custDataLst>
              <p:tags r:id="rId14"/>
            </p:custDataLst>
          </p:nvPr>
        </p:nvSpPr>
        <p:spPr>
          <a:xfrm>
            <a:off x="425714" y="1192030"/>
            <a:ext cx="5551869" cy="2310494"/>
          </a:xfrm>
          <a:prstGeom prst="rect">
            <a:avLst/>
          </a:prstGeom>
          <a:noFill/>
          <a:ln w="12700">
            <a:gradFill>
              <a:gsLst>
                <a:gs pos="34000">
                  <a:srgbClr val="00427F"/>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0" name="组合 49"/>
          <p:cNvGrpSpPr/>
          <p:nvPr>
            <p:custDataLst>
              <p:tags r:id="rId15"/>
            </p:custDataLst>
          </p:nvPr>
        </p:nvGrpSpPr>
        <p:grpSpPr>
          <a:xfrm>
            <a:off x="348777" y="1239256"/>
            <a:ext cx="2641645" cy="496294"/>
            <a:chOff x="331727" y="3889628"/>
            <a:chExt cx="2641645" cy="496294"/>
          </a:xfrm>
          <a:solidFill>
            <a:schemeClr val="tx2">
              <a:lumMod val="60000"/>
              <a:lumOff val="40000"/>
            </a:schemeClr>
          </a:solidFill>
        </p:grpSpPr>
        <p:sp>
          <p:nvSpPr>
            <p:cNvPr id="51" name="同侧圆角矩形 50"/>
            <p:cNvSpPr/>
            <p:nvPr>
              <p:custDataLst>
                <p:tags r:id="rId16"/>
              </p:custDataLst>
            </p:nvPr>
          </p:nvSpPr>
          <p:spPr>
            <a:xfrm rot="5400000">
              <a:off x="1456350" y="2765005"/>
              <a:ext cx="392400" cy="2641645"/>
            </a:xfrm>
            <a:prstGeom prst="round2SameRect">
              <a:avLst>
                <a:gd name="adj1" fmla="val 50000"/>
                <a:gd name="adj2" fmla="val 0"/>
              </a:avLst>
            </a:prstGeom>
            <a:grpFill/>
            <a:ln>
              <a:solidFill>
                <a:schemeClr val="tx2">
                  <a:lumMod val="60000"/>
                  <a:lumOff val="40000"/>
                </a:schemeClr>
              </a:solidFill>
            </a:ln>
            <a:effectLst>
              <a:outerShdw blurRad="50800" dist="38100" dir="5400000" algn="t" rotWithShape="0">
                <a:schemeClr val="tx2">
                  <a:lumMod val="25000"/>
                  <a:lumOff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2" name="三角形 51"/>
            <p:cNvSpPr/>
            <p:nvPr>
              <p:custDataLst>
                <p:tags r:id="rId17"/>
              </p:custDataLst>
            </p:nvPr>
          </p:nvSpPr>
          <p:spPr>
            <a:xfrm rot="16200000">
              <a:off x="316319" y="4295106"/>
              <a:ext cx="106270" cy="75362"/>
            </a:xfrm>
            <a:prstGeom prst="triangle">
              <a:avLst>
                <a:gd name="adj" fmla="val 100000"/>
              </a:avLst>
            </a:prstGeom>
            <a:grp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3" name="文本框 52"/>
          <p:cNvSpPr txBox="1"/>
          <p:nvPr>
            <p:custDataLst>
              <p:tags r:id="rId18"/>
            </p:custDataLst>
          </p:nvPr>
        </p:nvSpPr>
        <p:spPr>
          <a:xfrm>
            <a:off x="449405" y="1259594"/>
            <a:ext cx="2284830" cy="338554"/>
          </a:xfrm>
          <a:prstGeom prst="rect">
            <a:avLst/>
          </a:prstGeom>
          <a:noFill/>
        </p:spPr>
        <p:txBody>
          <a:bodyPr wrap="square" rtlCol="0">
            <a:spAutoFit/>
          </a:bodyPr>
          <a:lstStyle/>
          <a:p>
            <a:pPr algn="ctr"/>
            <a:r>
              <a:rPr kumimoji="1" lang="zh-CN" altLang="en-US" sz="1600" b="1" dirty="0">
                <a:solidFill>
                  <a:schemeClr val="bg1"/>
                </a:solidFill>
                <a:latin typeface="+mn-ea"/>
              </a:rPr>
              <a:t>弥补医保药品目录短板</a:t>
            </a:r>
            <a:endParaRPr kumimoji="1" lang="zh-CN" altLang="en-US" sz="1600" b="1" dirty="0">
              <a:solidFill>
                <a:schemeClr val="bg1"/>
              </a:solidFill>
              <a:latin typeface="+mn-ea"/>
            </a:endParaRPr>
          </a:p>
        </p:txBody>
      </p:sp>
      <p:sp>
        <p:nvSpPr>
          <p:cNvPr id="54" name="矩形 53"/>
          <p:cNvSpPr/>
          <p:nvPr>
            <p:custDataLst>
              <p:tags r:id="rId19"/>
            </p:custDataLst>
          </p:nvPr>
        </p:nvSpPr>
        <p:spPr>
          <a:xfrm>
            <a:off x="6267267" y="1175097"/>
            <a:ext cx="5551869" cy="2310494"/>
          </a:xfrm>
          <a:prstGeom prst="rect">
            <a:avLst/>
          </a:prstGeom>
          <a:noFill/>
          <a:ln w="12700">
            <a:gradFill>
              <a:gsLst>
                <a:gs pos="34000">
                  <a:srgbClr val="00427F"/>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6" name="组合 55"/>
          <p:cNvGrpSpPr/>
          <p:nvPr>
            <p:custDataLst>
              <p:tags r:id="rId20"/>
            </p:custDataLst>
          </p:nvPr>
        </p:nvGrpSpPr>
        <p:grpSpPr>
          <a:xfrm>
            <a:off x="6188846" y="1222324"/>
            <a:ext cx="2641645" cy="502269"/>
            <a:chOff x="330243" y="3889629"/>
            <a:chExt cx="2641645" cy="502269"/>
          </a:xfrm>
          <a:solidFill>
            <a:schemeClr val="tx2">
              <a:lumMod val="60000"/>
              <a:lumOff val="40000"/>
            </a:schemeClr>
          </a:solidFill>
        </p:grpSpPr>
        <p:sp>
          <p:nvSpPr>
            <p:cNvPr id="58" name="同侧圆角矩形 57"/>
            <p:cNvSpPr/>
            <p:nvPr>
              <p:custDataLst>
                <p:tags r:id="rId21"/>
              </p:custDataLst>
            </p:nvPr>
          </p:nvSpPr>
          <p:spPr>
            <a:xfrm rot="5400000">
              <a:off x="1453066" y="2766806"/>
              <a:ext cx="396000" cy="2641645"/>
            </a:xfrm>
            <a:prstGeom prst="round2SameRect">
              <a:avLst>
                <a:gd name="adj1" fmla="val 50000"/>
                <a:gd name="adj2" fmla="val 0"/>
              </a:avLst>
            </a:prstGeom>
            <a:grpFill/>
            <a:ln>
              <a:solidFill>
                <a:schemeClr val="tx2">
                  <a:lumMod val="60000"/>
                  <a:lumOff val="40000"/>
                </a:schemeClr>
              </a:solidFill>
            </a:ln>
            <a:effectLst>
              <a:outerShdw blurRad="50800" dist="38100" dir="5400000" algn="t" rotWithShape="0">
                <a:schemeClr val="tx2">
                  <a:lumMod val="25000"/>
                  <a:lumOff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9" name="三角形 58"/>
            <p:cNvSpPr/>
            <p:nvPr>
              <p:custDataLst>
                <p:tags r:id="rId22"/>
              </p:custDataLst>
            </p:nvPr>
          </p:nvSpPr>
          <p:spPr>
            <a:xfrm rot="16200000">
              <a:off x="316319" y="4301082"/>
              <a:ext cx="106270" cy="75362"/>
            </a:xfrm>
            <a:prstGeom prst="triangle">
              <a:avLst>
                <a:gd name="adj" fmla="val 100000"/>
              </a:avLst>
            </a:prstGeom>
            <a:grp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0" name="文本框 59"/>
          <p:cNvSpPr txBox="1"/>
          <p:nvPr>
            <p:custDataLst>
              <p:tags r:id="rId23"/>
            </p:custDataLst>
          </p:nvPr>
        </p:nvSpPr>
        <p:spPr>
          <a:xfrm>
            <a:off x="6290958" y="1242661"/>
            <a:ext cx="2361974" cy="338554"/>
          </a:xfrm>
          <a:prstGeom prst="rect">
            <a:avLst/>
          </a:prstGeom>
          <a:noFill/>
        </p:spPr>
        <p:txBody>
          <a:bodyPr wrap="square" rtlCol="0">
            <a:spAutoFit/>
          </a:bodyPr>
          <a:lstStyle/>
          <a:p>
            <a:pPr algn="ctr"/>
            <a:r>
              <a:rPr kumimoji="1" lang="zh-CN" altLang="en-US" sz="1600" b="1" dirty="0">
                <a:solidFill>
                  <a:schemeClr val="bg1"/>
                </a:solidFill>
                <a:latin typeface="+mn-ea"/>
              </a:rPr>
              <a:t>降低临床管理难度</a:t>
            </a:r>
            <a:endParaRPr kumimoji="1" lang="zh-CN" altLang="en-US" sz="1600" b="1" dirty="0">
              <a:solidFill>
                <a:schemeClr val="bg1"/>
              </a:solidFill>
              <a:latin typeface="+mn-ea"/>
            </a:endParaRPr>
          </a:p>
        </p:txBody>
      </p:sp>
      <p:sp>
        <p:nvSpPr>
          <p:cNvPr id="19" name="矩形 18"/>
          <p:cNvSpPr/>
          <p:nvPr>
            <p:custDataLst>
              <p:tags r:id="rId24"/>
            </p:custDataLst>
          </p:nvPr>
        </p:nvSpPr>
        <p:spPr>
          <a:xfrm>
            <a:off x="6290310" y="1494155"/>
            <a:ext cx="5455920" cy="1848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nSpc>
                <a:spcPts val="1800"/>
              </a:lnSpc>
              <a:spcAft>
                <a:spcPts val="600"/>
              </a:spcAft>
            </a:pPr>
            <a:endParaRPr lang="en-US" altLang="zh-CN" sz="1400" b="1" dirty="0">
              <a:solidFill>
                <a:srgbClr val="DD5F13"/>
              </a:solidFill>
              <a:latin typeface="微软雅黑" panose="020B0503020204020204" charset="-122"/>
              <a:ea typeface="微软雅黑" panose="020B0503020204020204" charset="-122"/>
              <a:cs typeface="+mn-ea"/>
              <a:sym typeface="+mn-lt"/>
            </a:endParaRPr>
          </a:p>
          <a:p>
            <a:pPr marL="91440">
              <a:lnSpc>
                <a:spcPts val="1700"/>
              </a:lnSpc>
              <a:spcAft>
                <a:spcPts val="600"/>
              </a:spcAft>
            </a:pPr>
            <a:r>
              <a:rPr lang="zh-CN" altLang="en-US" sz="1400" b="1" dirty="0">
                <a:solidFill>
                  <a:schemeClr val="tx1"/>
                </a:solidFill>
                <a:latin typeface="微软雅黑" panose="020B0503020204020204" charset="-122"/>
                <a:ea typeface="微软雅黑" panose="020B0503020204020204" charset="-122"/>
                <a:cs typeface="+mn-ea"/>
                <a:sym typeface="+mn-lt"/>
              </a:rPr>
              <a:t>无滥用风险</a:t>
            </a:r>
            <a:endParaRPr lang="zh-CN" altLang="en-US" sz="1400" b="1" dirty="0">
              <a:solidFill>
                <a:schemeClr val="tx1"/>
              </a:solidFill>
              <a:latin typeface="微软雅黑" panose="020B0503020204020204" charset="-122"/>
              <a:ea typeface="微软雅黑" panose="020B0503020204020204" charset="-122"/>
              <a:cs typeface="+mn-ea"/>
              <a:sym typeface="+mn-lt"/>
            </a:endParaRPr>
          </a:p>
          <a:p>
            <a:pPr marL="91440">
              <a:lnSpc>
                <a:spcPts val="1700"/>
              </a:lnSpc>
              <a:spcAft>
                <a:spcPts val="600"/>
              </a:spcAft>
            </a:pPr>
            <a:r>
              <a:rPr lang="zh-CN" altLang="en-US" sz="1400" dirty="0">
                <a:solidFill>
                  <a:schemeClr val="tx1"/>
                </a:solidFill>
                <a:latin typeface="微软雅黑" panose="020B0503020204020204" charset="-122"/>
                <a:ea typeface="微软雅黑" panose="020B0503020204020204" charset="-122"/>
                <a:cs typeface="+mn-ea"/>
                <a:sym typeface="+mn-lt"/>
              </a:rPr>
              <a:t>本品适应症明确，仅限于全麻术后在麻醉科医师监护下单次给药，</a:t>
            </a:r>
            <a:r>
              <a:rPr lang="zh-CN" altLang="en-US" sz="1400" b="1" dirty="0">
                <a:solidFill>
                  <a:schemeClr val="tx2">
                    <a:lumMod val="60000"/>
                    <a:lumOff val="40000"/>
                  </a:schemeClr>
                </a:solidFill>
                <a:latin typeface="微软雅黑" panose="020B0503020204020204" charset="-122"/>
                <a:ea typeface="微软雅黑" panose="020B0503020204020204" charset="-122"/>
                <a:cs typeface="+mn-ea"/>
                <a:sym typeface="+mn-lt"/>
              </a:rPr>
              <a:t>不存在超说明书用药和长期或重复使用的滥用风险</a:t>
            </a:r>
            <a:r>
              <a:rPr lang="zh-CN" altLang="en-US" sz="1400" dirty="0">
                <a:solidFill>
                  <a:schemeClr val="tx1"/>
                </a:solidFill>
                <a:latin typeface="微软雅黑" panose="020B0503020204020204" charset="-122"/>
                <a:ea typeface="微软雅黑" panose="020B0503020204020204" charset="-122"/>
                <a:cs typeface="+mn-ea"/>
                <a:sym typeface="+mn-lt"/>
              </a:rPr>
              <a:t>。</a:t>
            </a:r>
            <a:endParaRPr lang="zh-CN" altLang="en-US" sz="1400" dirty="0">
              <a:solidFill>
                <a:schemeClr val="tx1"/>
              </a:solidFill>
              <a:latin typeface="微软雅黑" panose="020B0503020204020204" charset="-122"/>
              <a:ea typeface="微软雅黑" panose="020B0503020204020204" charset="-122"/>
              <a:cs typeface="+mn-ea"/>
              <a:sym typeface="+mn-lt"/>
            </a:endParaRPr>
          </a:p>
          <a:p>
            <a:pPr marL="91440">
              <a:lnSpc>
                <a:spcPts val="1700"/>
              </a:lnSpc>
              <a:spcAft>
                <a:spcPts val="600"/>
              </a:spcAft>
            </a:pPr>
            <a:r>
              <a:rPr lang="zh-CN" altLang="en-US" sz="1400" b="1" dirty="0">
                <a:solidFill>
                  <a:schemeClr val="tx1"/>
                </a:solidFill>
                <a:latin typeface="微软雅黑" panose="020B0503020204020204" charset="-122"/>
                <a:ea typeface="微软雅黑" panose="020B0503020204020204" charset="-122"/>
                <a:cs typeface="+mn-ea"/>
                <a:sym typeface="+mn-lt"/>
              </a:rPr>
              <a:t>优化方案，契合临床需求</a:t>
            </a:r>
            <a:endParaRPr lang="zh-CN" altLang="en-US" sz="1400" b="1" dirty="0">
              <a:solidFill>
                <a:schemeClr val="tx1"/>
              </a:solidFill>
              <a:latin typeface="微软雅黑" panose="020B0503020204020204" charset="-122"/>
              <a:ea typeface="微软雅黑" panose="020B0503020204020204" charset="-122"/>
              <a:cs typeface="+mn-ea"/>
              <a:sym typeface="+mn-lt"/>
            </a:endParaRPr>
          </a:p>
          <a:p>
            <a:pPr marL="91440">
              <a:lnSpc>
                <a:spcPts val="1700"/>
              </a:lnSpc>
              <a:spcAft>
                <a:spcPts val="600"/>
              </a:spcAft>
            </a:pPr>
            <a:r>
              <a:rPr lang="zh-CN" altLang="en-US" sz="1400" dirty="0">
                <a:solidFill>
                  <a:schemeClr val="tx1"/>
                </a:solidFill>
                <a:latin typeface="微软雅黑" panose="020B0503020204020204" charset="-122"/>
                <a:ea typeface="微软雅黑" panose="020B0503020204020204" charset="-122"/>
                <a:cs typeface="+mn-ea"/>
                <a:sym typeface="+mn-lt"/>
              </a:rPr>
              <a:t>复方制剂以精准配比替代联用方案，减少</a:t>
            </a:r>
            <a:r>
              <a:rPr lang="zh-CN" altLang="en-US" sz="1400" dirty="0">
                <a:solidFill>
                  <a:schemeClr val="tx1"/>
                </a:solidFill>
                <a:latin typeface="微软雅黑" panose="020B0503020204020204" charset="-122"/>
                <a:ea typeface="微软雅黑" panose="020B0503020204020204" charset="-122"/>
                <a:cs typeface="+mn-ea"/>
                <a:sym typeface="+mn-lt"/>
              </a:rPr>
              <a:t>临床药品管理品种数，可</a:t>
            </a:r>
            <a:r>
              <a:rPr lang="zh-CN" altLang="en-US" sz="1400" b="1" dirty="0">
                <a:solidFill>
                  <a:schemeClr val="tx2">
                    <a:lumMod val="60000"/>
                    <a:lumOff val="40000"/>
                  </a:schemeClr>
                </a:solidFill>
                <a:latin typeface="微软雅黑" panose="020B0503020204020204" charset="-122"/>
                <a:ea typeface="微软雅黑" panose="020B0503020204020204" charset="-122"/>
                <a:cs typeface="+mn-ea"/>
                <a:sym typeface="+mn-lt"/>
              </a:rPr>
              <a:t>简化配药流程，减少操作失误与药品污染风险</a:t>
            </a:r>
            <a:r>
              <a:rPr lang="zh-CN" altLang="en-US" sz="1400" dirty="0">
                <a:solidFill>
                  <a:schemeClr val="tx1"/>
                </a:solidFill>
                <a:latin typeface="微软雅黑" panose="020B0503020204020204" charset="-122"/>
                <a:ea typeface="微软雅黑" panose="020B0503020204020204" charset="-122"/>
                <a:cs typeface="+mn-ea"/>
                <a:sym typeface="+mn-lt"/>
              </a:rPr>
              <a:t>，整体提升临床管理效率，管理难度显著低于单药</a:t>
            </a:r>
            <a:r>
              <a:rPr lang="zh-CN" altLang="en-US" sz="1400" dirty="0">
                <a:solidFill>
                  <a:schemeClr val="tx1"/>
                </a:solidFill>
                <a:latin typeface="微软雅黑" panose="020B0503020204020204" charset="-122"/>
                <a:ea typeface="微软雅黑" panose="020B0503020204020204" charset="-122"/>
                <a:cs typeface="+mn-ea"/>
                <a:sym typeface="+mn-lt"/>
              </a:rPr>
              <a:t>分用方案。</a:t>
            </a:r>
            <a:endParaRPr lang="zh-CN" altLang="en-US" sz="1400" dirty="0">
              <a:solidFill>
                <a:schemeClr val="tx1"/>
              </a:solidFill>
              <a:latin typeface="微软雅黑" panose="020B0503020204020204" charset="-122"/>
              <a:ea typeface="微软雅黑" panose="020B0503020204020204" charset="-122"/>
              <a:cs typeface="+mn-ea"/>
              <a:sym typeface="+mn-lt"/>
            </a:endParaRPr>
          </a:p>
        </p:txBody>
      </p:sp>
      <p:sp>
        <p:nvSpPr>
          <p:cNvPr id="20" name="文本框 19"/>
          <p:cNvSpPr txBox="1"/>
          <p:nvPr>
            <p:custDataLst>
              <p:tags r:id="rId25"/>
            </p:custDataLst>
          </p:nvPr>
        </p:nvSpPr>
        <p:spPr>
          <a:xfrm>
            <a:off x="461645" y="1657985"/>
            <a:ext cx="5497195" cy="1747520"/>
          </a:xfrm>
          <a:prstGeom prst="rect">
            <a:avLst/>
          </a:prstGeom>
          <a:noFill/>
        </p:spPr>
        <p:txBody>
          <a:bodyPr wrap="square" rtlCol="0" anchor="t">
            <a:spAutoFit/>
          </a:bodyPr>
          <a:p>
            <a:pPr>
              <a:lnSpc>
                <a:spcPct val="110000"/>
              </a:lnSpc>
            </a:pPr>
            <a:r>
              <a:rPr lang="zh-CN" altLang="en-US" sz="1400" b="1">
                <a:solidFill>
                  <a:schemeClr val="tx1"/>
                </a:solidFill>
              </a:rPr>
              <a:t>填补复方制剂空白</a:t>
            </a:r>
            <a:endParaRPr lang="zh-CN" altLang="en-US" sz="1400" b="1">
              <a:solidFill>
                <a:schemeClr val="tx1"/>
              </a:solidFill>
            </a:endParaRPr>
          </a:p>
          <a:p>
            <a:pPr>
              <a:lnSpc>
                <a:spcPct val="110000"/>
              </a:lnSpc>
            </a:pPr>
            <a:r>
              <a:rPr lang="zh-CN" altLang="en-US" sz="1400"/>
              <a:t>临床中逆转肌松药残留需甲硫酸新斯的明与格隆溴铵两种单方制剂合并实现，本品</a:t>
            </a:r>
            <a:r>
              <a:rPr lang="zh-CN" altLang="en-US" sz="1400" b="1">
                <a:solidFill>
                  <a:schemeClr val="tx2">
                    <a:lumMod val="60000"/>
                    <a:lumOff val="40000"/>
                  </a:schemeClr>
                </a:solidFill>
              </a:rPr>
              <a:t>填补了复方制剂的空白</a:t>
            </a:r>
            <a:r>
              <a:rPr lang="zh-CN" altLang="en-US" sz="1400"/>
              <a:t>。</a:t>
            </a:r>
            <a:endParaRPr lang="zh-CN" altLang="en-US" sz="1400"/>
          </a:p>
          <a:p>
            <a:pPr>
              <a:lnSpc>
                <a:spcPct val="110000"/>
              </a:lnSpc>
            </a:pPr>
            <a:r>
              <a:rPr lang="zh-CN" altLang="en-US" sz="1400" b="1">
                <a:solidFill>
                  <a:schemeClr val="tx1"/>
                </a:solidFill>
              </a:rPr>
              <a:t>优化方案，契合临床需求</a:t>
            </a:r>
            <a:endParaRPr lang="zh-CN" altLang="en-US" sz="1400" b="1">
              <a:solidFill>
                <a:schemeClr val="tx1"/>
              </a:solidFill>
            </a:endParaRPr>
          </a:p>
          <a:p>
            <a:pPr>
              <a:lnSpc>
                <a:spcPct val="110000"/>
              </a:lnSpc>
            </a:pPr>
            <a:r>
              <a:rPr lang="zh-CN" altLang="en-US" sz="1400"/>
              <a:t>以格隆溴铵拮抗新斯的明不良反应，</a:t>
            </a:r>
            <a:r>
              <a:rPr lang="zh-CN" altLang="en-US" sz="1400" b="1">
                <a:solidFill>
                  <a:schemeClr val="tx2">
                    <a:lumMod val="60000"/>
                    <a:lumOff val="40000"/>
                  </a:schemeClr>
                </a:solidFill>
              </a:rPr>
              <a:t>提供更高心脏稳定性、更低心率变异性的治疗选择</a:t>
            </a:r>
            <a:r>
              <a:rPr lang="zh-CN" altLang="en-US" sz="1400"/>
              <a:t>，能够更好地满足临床对安全、便捷、有效肌松拮抗的实际需求。</a:t>
            </a:r>
            <a:endParaRPr lang="zh-CN" altLang="en-US" sz="1400"/>
          </a:p>
        </p:txBody>
      </p:sp>
      <p:sp>
        <p:nvSpPr>
          <p:cNvPr id="21" name="文本框 20"/>
          <p:cNvSpPr txBox="1"/>
          <p:nvPr>
            <p:custDataLst>
              <p:tags r:id="rId26"/>
            </p:custDataLst>
          </p:nvPr>
        </p:nvSpPr>
        <p:spPr>
          <a:xfrm>
            <a:off x="6454775" y="4321810"/>
            <a:ext cx="5203190" cy="1641475"/>
          </a:xfrm>
          <a:prstGeom prst="rect">
            <a:avLst/>
          </a:prstGeom>
          <a:noFill/>
        </p:spPr>
        <p:txBody>
          <a:bodyPr wrap="square" rtlCol="0" anchor="t">
            <a:spAutoFit/>
          </a:bodyPr>
          <a:p>
            <a:pPr>
              <a:lnSpc>
                <a:spcPct val="120000"/>
              </a:lnSpc>
            </a:pPr>
            <a:r>
              <a:rPr lang="zh-CN" altLang="en-US" sz="1400" b="1">
                <a:solidFill>
                  <a:schemeClr val="tx1"/>
                </a:solidFill>
              </a:rPr>
              <a:t>临床必需，医保负担可控</a:t>
            </a:r>
            <a:endParaRPr lang="zh-CN" altLang="en-US" sz="1400" b="1">
              <a:solidFill>
                <a:schemeClr val="tx1"/>
              </a:solidFill>
            </a:endParaRPr>
          </a:p>
          <a:p>
            <a:pPr>
              <a:lnSpc>
                <a:spcPct val="120000"/>
              </a:lnSpc>
            </a:pPr>
            <a:r>
              <a:rPr lang="zh-CN" altLang="en-US" sz="1400"/>
              <a:t>本品为临床必需的麻醉用药，用于全麻手术，单次给药，</a:t>
            </a:r>
            <a:r>
              <a:rPr lang="zh-CN" altLang="en-US" sz="1400" b="1">
                <a:solidFill>
                  <a:schemeClr val="tx2">
                    <a:lumMod val="60000"/>
                    <a:lumOff val="40000"/>
                  </a:schemeClr>
                </a:solidFill>
              </a:rPr>
              <a:t>费用可控，不会对医保基金造成额外负担</a:t>
            </a:r>
            <a:r>
              <a:rPr lang="zh-CN" altLang="en-US" sz="1400"/>
              <a:t>。</a:t>
            </a:r>
            <a:endParaRPr lang="zh-CN" altLang="en-US" sz="1400"/>
          </a:p>
          <a:p>
            <a:pPr>
              <a:lnSpc>
                <a:spcPct val="120000"/>
              </a:lnSpc>
            </a:pPr>
            <a:r>
              <a:rPr lang="zh-CN" altLang="en-US" sz="1400" b="1">
                <a:solidFill>
                  <a:schemeClr val="tx1"/>
                </a:solidFill>
              </a:rPr>
              <a:t>替代现有方案，符合“保基本”</a:t>
            </a:r>
            <a:endParaRPr lang="zh-CN" altLang="en-US" sz="1400" b="1">
              <a:solidFill>
                <a:schemeClr val="tx1"/>
              </a:solidFill>
            </a:endParaRPr>
          </a:p>
          <a:p>
            <a:pPr>
              <a:lnSpc>
                <a:spcPct val="120000"/>
              </a:lnSpc>
            </a:pPr>
            <a:r>
              <a:rPr lang="zh-CN" altLang="en-US" sz="1400"/>
              <a:t>上市后可替代甲硫酸新斯的明与格隆溴铵分用的方案，</a:t>
            </a:r>
            <a:r>
              <a:rPr lang="zh-CN" altLang="en-US" sz="1400" b="1">
                <a:solidFill>
                  <a:schemeClr val="tx2">
                    <a:lumMod val="60000"/>
                    <a:lumOff val="40000"/>
                  </a:schemeClr>
                </a:solidFill>
              </a:rPr>
              <a:t>对医保基金预算影响可控，提高基金使用效率。</a:t>
            </a:r>
            <a:endParaRPr lang="zh-CN" altLang="en-US" sz="1400" b="1">
              <a:solidFill>
                <a:schemeClr val="tx2">
                  <a:lumMod val="60000"/>
                  <a:lumOff val="4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8999" y="96668"/>
            <a:ext cx="4063788" cy="583565"/>
          </a:xfrm>
          <a:prstGeom prst="rect">
            <a:avLst/>
          </a:prstGeom>
          <a:noFill/>
        </p:spPr>
        <p:txBody>
          <a:bodyPr wrap="square" rtlCol="0">
            <a:spAutoFit/>
          </a:bodyPr>
          <a:p>
            <a:r>
              <a:rPr lang="zh-CN" altLang="en-US" sz="3200" b="1">
                <a:solidFill>
                  <a:schemeClr val="bg1"/>
                </a:solidFill>
              </a:rPr>
              <a:t>目录</a:t>
            </a:r>
            <a:endParaRPr lang="zh-CN" altLang="en-US" sz="3200" b="1">
              <a:solidFill>
                <a:schemeClr val="bg1"/>
              </a:solidFill>
            </a:endParaRPr>
          </a:p>
        </p:txBody>
      </p:sp>
      <p:sp>
        <p:nvSpPr>
          <p:cNvPr id="6" name="矩形 5"/>
          <p:cNvSpPr/>
          <p:nvPr>
            <p:custDataLst>
              <p:tags r:id="rId1"/>
            </p:custDataLst>
          </p:nvPr>
        </p:nvSpPr>
        <p:spPr>
          <a:xfrm>
            <a:off x="1448360" y="1197074"/>
            <a:ext cx="1842674" cy="511783"/>
          </a:xfrm>
          <a:prstGeom prst="rect">
            <a:avLst/>
          </a:prstGeom>
          <a:solidFill>
            <a:schemeClr val="tx2">
              <a:lumMod val="60000"/>
              <a:lumOff val="40000"/>
            </a:schemeClr>
          </a:solidFill>
          <a:ln>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基本信息</a:t>
            </a:r>
            <a:endParaRPr lang="zh-CN" altLang="en-US" b="1"/>
          </a:p>
        </p:txBody>
      </p:sp>
      <p:sp>
        <p:nvSpPr>
          <p:cNvPr id="7" name="矩形 6"/>
          <p:cNvSpPr/>
          <p:nvPr>
            <p:custDataLst>
              <p:tags r:id="rId2"/>
            </p:custDataLst>
          </p:nvPr>
        </p:nvSpPr>
        <p:spPr>
          <a:xfrm>
            <a:off x="1448360" y="2247310"/>
            <a:ext cx="1842674" cy="511783"/>
          </a:xfrm>
          <a:prstGeom prst="rect">
            <a:avLst/>
          </a:prstGeom>
          <a:solidFill>
            <a:schemeClr val="tx2">
              <a:lumMod val="60000"/>
              <a:lumOff val="40000"/>
            </a:schemeClr>
          </a:solidFill>
          <a:ln>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安全性</a:t>
            </a:r>
            <a:endParaRPr lang="zh-CN" altLang="en-US" b="1"/>
          </a:p>
        </p:txBody>
      </p:sp>
      <p:sp>
        <p:nvSpPr>
          <p:cNvPr id="8" name="矩形 7"/>
          <p:cNvSpPr/>
          <p:nvPr>
            <p:custDataLst>
              <p:tags r:id="rId3"/>
            </p:custDataLst>
          </p:nvPr>
        </p:nvSpPr>
        <p:spPr>
          <a:xfrm>
            <a:off x="1448360" y="3297545"/>
            <a:ext cx="1842674" cy="511783"/>
          </a:xfrm>
          <a:prstGeom prst="rect">
            <a:avLst/>
          </a:prstGeom>
          <a:solidFill>
            <a:schemeClr val="tx2">
              <a:lumMod val="60000"/>
              <a:lumOff val="40000"/>
            </a:schemeClr>
          </a:solidFill>
          <a:ln>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有效性</a:t>
            </a:r>
            <a:endParaRPr lang="zh-CN" altLang="en-US" b="1"/>
          </a:p>
        </p:txBody>
      </p:sp>
      <p:sp>
        <p:nvSpPr>
          <p:cNvPr id="9" name="矩形 8"/>
          <p:cNvSpPr/>
          <p:nvPr>
            <p:custDataLst>
              <p:tags r:id="rId4"/>
            </p:custDataLst>
          </p:nvPr>
        </p:nvSpPr>
        <p:spPr>
          <a:xfrm>
            <a:off x="1448360" y="4347780"/>
            <a:ext cx="1842674" cy="511783"/>
          </a:xfrm>
          <a:prstGeom prst="rect">
            <a:avLst/>
          </a:prstGeom>
          <a:solidFill>
            <a:schemeClr val="tx2">
              <a:lumMod val="60000"/>
              <a:lumOff val="40000"/>
            </a:schemeClr>
          </a:solidFill>
          <a:ln>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创新性</a:t>
            </a:r>
            <a:endParaRPr lang="zh-CN" altLang="en-US" b="1"/>
          </a:p>
        </p:txBody>
      </p:sp>
      <p:sp>
        <p:nvSpPr>
          <p:cNvPr id="10" name="矩形 9"/>
          <p:cNvSpPr/>
          <p:nvPr>
            <p:custDataLst>
              <p:tags r:id="rId5"/>
            </p:custDataLst>
          </p:nvPr>
        </p:nvSpPr>
        <p:spPr>
          <a:xfrm>
            <a:off x="1448360" y="5398016"/>
            <a:ext cx="1842674" cy="511783"/>
          </a:xfrm>
          <a:prstGeom prst="rect">
            <a:avLst/>
          </a:prstGeom>
          <a:solidFill>
            <a:schemeClr val="tx2">
              <a:lumMod val="60000"/>
              <a:lumOff val="40000"/>
            </a:schemeClr>
          </a:solidFill>
          <a:ln>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公平性</a:t>
            </a:r>
            <a:endParaRPr lang="zh-CN" altLang="en-US" b="1"/>
          </a:p>
        </p:txBody>
      </p:sp>
      <p:cxnSp>
        <p:nvCxnSpPr>
          <p:cNvPr id="11" name="直接连接符 10"/>
          <p:cNvCxnSpPr/>
          <p:nvPr>
            <p:custDataLst>
              <p:tags r:id="rId6"/>
            </p:custDataLst>
          </p:nvPr>
        </p:nvCxnSpPr>
        <p:spPr>
          <a:xfrm>
            <a:off x="1415341" y="1978084"/>
            <a:ext cx="9878180" cy="0"/>
          </a:xfrm>
          <a:prstGeom prst="line">
            <a:avLst/>
          </a:prstGeom>
          <a:ln w="28575" cmpd="sng">
            <a:gradFill>
              <a:gsLst>
                <a:gs pos="0">
                  <a:schemeClr val="bg1"/>
                </a:gs>
                <a:gs pos="74000">
                  <a:schemeClr val="accent5">
                    <a:lumMod val="60000"/>
                    <a:lumOff val="40000"/>
                  </a:schemeClr>
                </a:gs>
                <a:gs pos="83000">
                  <a:schemeClr val="accent5">
                    <a:lumMod val="75000"/>
                  </a:schemeClr>
                </a:gs>
                <a:gs pos="100000">
                  <a:schemeClr val="accent5">
                    <a:lumMod val="50000"/>
                  </a:schemeClr>
                </a:gs>
              </a:gsLst>
              <a:lin ang="10800000" scaled="0"/>
            </a:gra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7"/>
            </p:custDataLst>
          </p:nvPr>
        </p:nvCxnSpPr>
        <p:spPr>
          <a:xfrm>
            <a:off x="1415341" y="3028319"/>
            <a:ext cx="9888975" cy="0"/>
          </a:xfrm>
          <a:prstGeom prst="line">
            <a:avLst/>
          </a:prstGeom>
          <a:ln w="28575" cmpd="sng">
            <a:gradFill>
              <a:gsLst>
                <a:gs pos="0">
                  <a:schemeClr val="bg1"/>
                </a:gs>
                <a:gs pos="74000">
                  <a:schemeClr val="accent5">
                    <a:lumMod val="60000"/>
                    <a:lumOff val="40000"/>
                  </a:schemeClr>
                </a:gs>
                <a:gs pos="83000">
                  <a:schemeClr val="accent5">
                    <a:lumMod val="75000"/>
                  </a:schemeClr>
                </a:gs>
                <a:gs pos="100000">
                  <a:schemeClr val="accent5">
                    <a:lumMod val="50000"/>
                  </a:schemeClr>
                </a:gs>
              </a:gsLst>
              <a:lin ang="10800000" scaled="0"/>
            </a:gra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8"/>
            </p:custDataLst>
          </p:nvPr>
        </p:nvCxnSpPr>
        <p:spPr>
          <a:xfrm>
            <a:off x="1415341" y="4078554"/>
            <a:ext cx="9909929" cy="0"/>
          </a:xfrm>
          <a:prstGeom prst="line">
            <a:avLst/>
          </a:prstGeom>
          <a:ln w="28575" cmpd="sng">
            <a:gradFill>
              <a:gsLst>
                <a:gs pos="0">
                  <a:schemeClr val="bg1"/>
                </a:gs>
                <a:gs pos="74000">
                  <a:schemeClr val="accent5">
                    <a:lumMod val="60000"/>
                    <a:lumOff val="40000"/>
                  </a:schemeClr>
                </a:gs>
                <a:gs pos="83000">
                  <a:schemeClr val="accent5">
                    <a:lumMod val="75000"/>
                  </a:schemeClr>
                </a:gs>
                <a:gs pos="100000">
                  <a:schemeClr val="accent5">
                    <a:lumMod val="50000"/>
                  </a:schemeClr>
                </a:gs>
              </a:gsLst>
              <a:lin ang="10800000" scaled="0"/>
            </a:gra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custDataLst>
              <p:tags r:id="rId9"/>
            </p:custDataLst>
          </p:nvPr>
        </p:nvCxnSpPr>
        <p:spPr>
          <a:xfrm>
            <a:off x="1415341" y="5128790"/>
            <a:ext cx="9941677" cy="0"/>
          </a:xfrm>
          <a:prstGeom prst="line">
            <a:avLst/>
          </a:prstGeom>
          <a:ln w="28575" cmpd="sng">
            <a:gradFill>
              <a:gsLst>
                <a:gs pos="0">
                  <a:schemeClr val="bg1"/>
                </a:gs>
                <a:gs pos="74000">
                  <a:schemeClr val="accent5">
                    <a:lumMod val="60000"/>
                    <a:lumOff val="40000"/>
                  </a:schemeClr>
                </a:gs>
                <a:gs pos="83000">
                  <a:schemeClr val="accent5">
                    <a:lumMod val="75000"/>
                  </a:schemeClr>
                </a:gs>
                <a:gs pos="100000">
                  <a:schemeClr val="accent5">
                    <a:lumMod val="50000"/>
                  </a:schemeClr>
                </a:gs>
              </a:gsLst>
              <a:lin ang="10800000" scaled="0"/>
            </a:gradFill>
            <a:prstDash val="solid"/>
          </a:ln>
        </p:spPr>
        <p:style>
          <a:lnRef idx="2">
            <a:schemeClr val="accent1"/>
          </a:lnRef>
          <a:fillRef idx="0">
            <a:srgbClr val="FFFFFF"/>
          </a:fillRef>
          <a:effectRef idx="0">
            <a:srgbClr val="FFFFFF"/>
          </a:effectRef>
          <a:fontRef idx="minor">
            <a:schemeClr val="tx1"/>
          </a:fontRef>
        </p:style>
      </p:cxnSp>
      <p:sp>
        <p:nvSpPr>
          <p:cNvPr id="15" name="文本框 14"/>
          <p:cNvSpPr txBox="1"/>
          <p:nvPr>
            <p:custDataLst>
              <p:tags r:id="rId10"/>
            </p:custDataLst>
          </p:nvPr>
        </p:nvSpPr>
        <p:spPr>
          <a:xfrm>
            <a:off x="3736780" y="1272638"/>
            <a:ext cx="7407524" cy="368300"/>
          </a:xfrm>
          <a:prstGeom prst="rect">
            <a:avLst/>
          </a:prstGeom>
          <a:noFill/>
        </p:spPr>
        <p:txBody>
          <a:bodyPr wrap="square" rtlCol="0">
            <a:spAutoFit/>
          </a:bodyPr>
          <a:p>
            <a:r>
              <a:rPr lang="zh-CN" altLang="en-US"/>
              <a:t>国内首</a:t>
            </a:r>
            <a:r>
              <a:rPr lang="zh-CN" altLang="en-US"/>
              <a:t>个肌松拮抗复方制剂</a:t>
            </a:r>
            <a:endParaRPr lang="zh-CN" altLang="en-US"/>
          </a:p>
        </p:txBody>
      </p:sp>
      <p:sp>
        <p:nvSpPr>
          <p:cNvPr id="16" name="文本框 15"/>
          <p:cNvSpPr txBox="1"/>
          <p:nvPr>
            <p:custDataLst>
              <p:tags r:id="rId11"/>
            </p:custDataLst>
          </p:nvPr>
        </p:nvSpPr>
        <p:spPr>
          <a:xfrm>
            <a:off x="3736780" y="2176193"/>
            <a:ext cx="7640557" cy="645160"/>
          </a:xfrm>
          <a:prstGeom prst="rect">
            <a:avLst/>
          </a:prstGeom>
          <a:noFill/>
        </p:spPr>
        <p:txBody>
          <a:bodyPr wrap="square" rtlCol="0">
            <a:spAutoFit/>
          </a:bodyPr>
          <a:p>
            <a:r>
              <a:rPr lang="en-US" altLang="en-US">
                <a:solidFill>
                  <a:schemeClr val="dk1"/>
                </a:solidFill>
                <a:sym typeface="+mn-ea"/>
              </a:rPr>
              <a:t>Ⅲ</a:t>
            </a:r>
            <a:r>
              <a:rPr lang="zh-CN" altLang="en-US">
                <a:solidFill>
                  <a:schemeClr val="dk1"/>
                </a:solidFill>
                <a:sym typeface="+mn-ea"/>
              </a:rPr>
              <a:t>期临床试验不良事件均为严重程度较轻的</a:t>
            </a:r>
            <a:r>
              <a:rPr lang="en-US" altLang="zh-CN">
                <a:solidFill>
                  <a:schemeClr val="dk1"/>
                </a:solidFill>
                <a:sym typeface="+mn-ea"/>
              </a:rPr>
              <a:t>Ⅰ</a:t>
            </a:r>
            <a:r>
              <a:rPr lang="zh-CN" altLang="en-US">
                <a:solidFill>
                  <a:schemeClr val="dk1"/>
                </a:solidFill>
                <a:sym typeface="+mn-ea"/>
              </a:rPr>
              <a:t>级或</a:t>
            </a:r>
            <a:r>
              <a:rPr>
                <a:solidFill>
                  <a:schemeClr val="dk1"/>
                </a:solidFill>
                <a:sym typeface="+mn-ea"/>
              </a:rPr>
              <a:t>Ⅱ级</a:t>
            </a:r>
            <a:r>
              <a:rPr lang="zh-CN" altLang="en-US">
                <a:solidFill>
                  <a:schemeClr val="dk1"/>
                </a:solidFill>
                <a:sym typeface="+mn-ea"/>
              </a:rPr>
              <a:t>，且发生率低于阿托品</a:t>
            </a:r>
            <a:r>
              <a:rPr lang="en-US" altLang="zh-CN">
                <a:solidFill>
                  <a:schemeClr val="dk1"/>
                </a:solidFill>
                <a:sym typeface="+mn-ea"/>
              </a:rPr>
              <a:t>+</a:t>
            </a:r>
            <a:r>
              <a:rPr lang="zh-CN" altLang="en-US">
                <a:solidFill>
                  <a:schemeClr val="dk1"/>
                </a:solidFill>
                <a:sym typeface="+mn-ea"/>
              </a:rPr>
              <a:t>新斯的明</a:t>
            </a:r>
            <a:r>
              <a:rPr lang="zh-CN" altLang="en-US">
                <a:solidFill>
                  <a:schemeClr val="dk1"/>
                </a:solidFill>
                <a:sym typeface="+mn-ea"/>
              </a:rPr>
              <a:t>组</a:t>
            </a:r>
            <a:endParaRPr lang="zh-CN" altLang="en-US">
              <a:solidFill>
                <a:schemeClr val="dk1"/>
              </a:solidFill>
              <a:sym typeface="+mn-ea"/>
            </a:endParaRPr>
          </a:p>
        </p:txBody>
      </p:sp>
      <p:sp>
        <p:nvSpPr>
          <p:cNvPr id="17" name="文本框 16"/>
          <p:cNvSpPr txBox="1"/>
          <p:nvPr>
            <p:custDataLst>
              <p:tags r:id="rId12"/>
            </p:custDataLst>
          </p:nvPr>
        </p:nvSpPr>
        <p:spPr>
          <a:xfrm>
            <a:off x="3736780" y="3263887"/>
            <a:ext cx="7640557" cy="645160"/>
          </a:xfrm>
          <a:prstGeom prst="rect">
            <a:avLst/>
          </a:prstGeom>
          <a:noFill/>
        </p:spPr>
        <p:txBody>
          <a:bodyPr wrap="square" rtlCol="0">
            <a:spAutoFit/>
          </a:bodyPr>
          <a:p>
            <a:pPr lvl="0" algn="l">
              <a:buClrTx/>
              <a:buSzTx/>
              <a:buFontTx/>
            </a:pPr>
            <a:r>
              <a:rPr lang="zh-CN" altLang="en-US">
                <a:solidFill>
                  <a:schemeClr val="dk1"/>
                </a:solidFill>
                <a:sym typeface="+mn-ea"/>
              </a:rPr>
              <a:t>广谱拮抗所有非去极化肌松药（</a:t>
            </a:r>
            <a:r>
              <a:rPr lang="en-US" altLang="zh-CN">
                <a:solidFill>
                  <a:schemeClr val="dk1"/>
                </a:solidFill>
                <a:sym typeface="+mn-ea"/>
              </a:rPr>
              <a:t>vs </a:t>
            </a:r>
            <a:r>
              <a:rPr lang="zh-CN" altLang="en-US">
                <a:solidFill>
                  <a:schemeClr val="dk1"/>
                </a:solidFill>
                <a:sym typeface="+mn-ea"/>
              </a:rPr>
              <a:t>舒更葡糖钠仅覆盖甾体类）；心率平稳优于阿托品方案，中枢安全性</a:t>
            </a:r>
            <a:r>
              <a:rPr lang="zh-CN" altLang="en-US">
                <a:solidFill>
                  <a:schemeClr val="dk1"/>
                </a:solidFill>
                <a:sym typeface="+mn-ea"/>
              </a:rPr>
              <a:t>更高</a:t>
            </a:r>
            <a:endParaRPr lang="zh-CN" altLang="en-US">
              <a:solidFill>
                <a:schemeClr val="dk1"/>
              </a:solidFill>
              <a:sym typeface="+mn-ea"/>
            </a:endParaRPr>
          </a:p>
        </p:txBody>
      </p:sp>
      <p:sp>
        <p:nvSpPr>
          <p:cNvPr id="18" name="文本框 17"/>
          <p:cNvSpPr txBox="1"/>
          <p:nvPr>
            <p:custDataLst>
              <p:tags r:id="rId13"/>
            </p:custDataLst>
          </p:nvPr>
        </p:nvSpPr>
        <p:spPr>
          <a:xfrm>
            <a:off x="3736780" y="4433501"/>
            <a:ext cx="7640557" cy="368300"/>
          </a:xfrm>
          <a:prstGeom prst="rect">
            <a:avLst/>
          </a:prstGeom>
          <a:noFill/>
        </p:spPr>
        <p:txBody>
          <a:bodyPr wrap="square" rtlCol="0">
            <a:spAutoFit/>
          </a:bodyPr>
          <a:p>
            <a:pPr lvl="0" algn="l">
              <a:buClrTx/>
              <a:buSzTx/>
              <a:buFontTx/>
            </a:pPr>
            <a:r>
              <a:rPr lang="zh-CN" altLang="en-US">
                <a:solidFill>
                  <a:schemeClr val="dk1"/>
                </a:solidFill>
                <a:sym typeface="+mn-ea"/>
              </a:rPr>
              <a:t>国内首款复方制剂，药代动力学匹配，</a:t>
            </a:r>
            <a:r>
              <a:rPr lang="en-US" altLang="zh-CN">
                <a:solidFill>
                  <a:schemeClr val="dk1"/>
                </a:solidFill>
                <a:sym typeface="+mn-ea"/>
              </a:rPr>
              <a:t>1:5</a:t>
            </a:r>
            <a:r>
              <a:rPr lang="zh-CN" altLang="en-US">
                <a:solidFill>
                  <a:schemeClr val="dk1"/>
                </a:solidFill>
                <a:sym typeface="+mn-ea"/>
              </a:rPr>
              <a:t>最佳配比，创新生产</a:t>
            </a:r>
            <a:r>
              <a:rPr lang="zh-CN" altLang="en-US">
                <a:solidFill>
                  <a:schemeClr val="dk1"/>
                </a:solidFill>
                <a:sym typeface="+mn-ea"/>
              </a:rPr>
              <a:t>工艺</a:t>
            </a:r>
            <a:endParaRPr lang="zh-CN" altLang="en-US">
              <a:solidFill>
                <a:schemeClr val="dk1"/>
              </a:solidFill>
              <a:sym typeface="+mn-ea"/>
            </a:endParaRPr>
          </a:p>
        </p:txBody>
      </p:sp>
      <p:sp>
        <p:nvSpPr>
          <p:cNvPr id="19" name="文本框 18"/>
          <p:cNvSpPr txBox="1"/>
          <p:nvPr>
            <p:custDataLst>
              <p:tags r:id="rId14"/>
            </p:custDataLst>
          </p:nvPr>
        </p:nvSpPr>
        <p:spPr>
          <a:xfrm>
            <a:off x="3736780" y="5479926"/>
            <a:ext cx="7640557" cy="368300"/>
          </a:xfrm>
          <a:prstGeom prst="rect">
            <a:avLst/>
          </a:prstGeom>
          <a:noFill/>
        </p:spPr>
        <p:txBody>
          <a:bodyPr wrap="square" rtlCol="0">
            <a:spAutoFit/>
          </a:bodyPr>
          <a:p>
            <a:pPr lvl="0" algn="l">
              <a:buClrTx/>
              <a:buSzTx/>
              <a:buFontTx/>
            </a:pPr>
            <a:r>
              <a:rPr lang="zh-CN" altLang="en-US">
                <a:solidFill>
                  <a:schemeClr val="dk1"/>
                </a:solidFill>
                <a:sym typeface="+mn-ea"/>
              </a:rPr>
              <a:t>填补国内</a:t>
            </a:r>
            <a:r>
              <a:rPr lang="zh-CN" altLang="en-US">
                <a:solidFill>
                  <a:schemeClr val="dk1"/>
                </a:solidFill>
                <a:sym typeface="+mn-ea"/>
              </a:rPr>
              <a:t>肌松拮抗复方制剂空白，提升围手术期安全与临床管理</a:t>
            </a:r>
            <a:endParaRPr lang="zh-CN" altLang="en-US">
              <a:solidFill>
                <a:schemeClr val="dk1"/>
              </a:solidFill>
              <a:sym typeface="+mn-ea"/>
            </a:endParaRPr>
          </a:p>
        </p:txBody>
      </p:sp>
      <p:sp>
        <p:nvSpPr>
          <p:cNvPr id="2" name="Rectangle 12"/>
          <p:cNvSpPr/>
          <p:nvPr/>
        </p:nvSpPr>
        <p:spPr>
          <a:xfrm>
            <a:off x="0" y="6492240"/>
            <a:ext cx="12191695" cy="365760"/>
          </a:xfrm>
          <a:prstGeom prst="rect">
            <a:avLst/>
          </a:prstGeom>
          <a:solidFill>
            <a:srgbClr val="E8F0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3" name="TextBox 13"/>
          <p:cNvSpPr txBox="1"/>
          <p:nvPr/>
        </p:nvSpPr>
        <p:spPr>
          <a:xfrm>
            <a:off x="0" y="6583045"/>
            <a:ext cx="5486400" cy="247650"/>
          </a:xfrm>
          <a:prstGeom prst="rect">
            <a:avLst/>
          </a:prstGeom>
          <a:noFill/>
        </p:spPr>
        <p:txBody>
          <a:bodyPr wrap="square">
            <a:noAutofit/>
          </a:bodyPr>
          <a:lstStyle/>
          <a:p>
            <a:pPr algn="l">
              <a:defRPr sz="800" b="0">
                <a:solidFill>
                  <a:srgbClr val="666666"/>
                </a:solidFill>
                <a:latin typeface="微软雅黑" panose="020B0503020204020204" charset="-122"/>
              </a:defRPr>
            </a:pPr>
            <a:r>
              <a:rPr>
                <a:ea typeface="微软雅黑" panose="020B0503020204020204" charset="-122"/>
                <a:cs typeface="微软雅黑" panose="020B0503020204020204" charset="-122"/>
              </a:rPr>
              <a:t>格隆溴铵新斯的明注射液  医保国谈申报材料</a:t>
            </a:r>
            <a:endParaRPr>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 name="TextBox 3"/>
          <p:cNvSpPr txBox="1"/>
          <p:nvPr/>
        </p:nvSpPr>
        <p:spPr>
          <a:xfrm>
            <a:off x="0" y="187960"/>
            <a:ext cx="10515600" cy="491490"/>
          </a:xfrm>
          <a:prstGeom prst="rect">
            <a:avLst/>
          </a:prstGeom>
          <a:noFill/>
        </p:spPr>
        <p:txBody>
          <a:bodyPr wrap="square">
            <a:spAutoFit/>
          </a:bodyPr>
          <a:lstStyle/>
          <a:p>
            <a:pPr algn="l">
              <a:defRPr sz="2600" b="1">
                <a:solidFill>
                  <a:srgbClr val="FFFFFF"/>
                </a:solidFill>
                <a:latin typeface="微软雅黑" panose="020B0503020204020204" charset="-122"/>
              </a:defRPr>
            </a:pPr>
            <a:r>
              <a:rPr>
                <a:ea typeface="微软雅黑" panose="020B0503020204020204" charset="-122"/>
                <a:cs typeface="微软雅黑" panose="020B0503020204020204" charset="-122"/>
              </a:rPr>
              <a:t>基本信息</a:t>
            </a:r>
            <a:endParaRPr>
              <a:ea typeface="微软雅黑" panose="020B0503020204020204" charset="-122"/>
              <a:cs typeface="微软雅黑" panose="020B0503020204020204" charset="-122"/>
            </a:endParaRPr>
          </a:p>
        </p:txBody>
      </p:sp>
      <p:sp>
        <p:nvSpPr>
          <p:cNvPr id="6" name="Rectangle 5"/>
          <p:cNvSpPr/>
          <p:nvPr/>
        </p:nvSpPr>
        <p:spPr>
          <a:xfrm>
            <a:off x="304800" y="1117600"/>
            <a:ext cx="73152" cy="41148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7" name="TextBox 6"/>
          <p:cNvSpPr txBox="1"/>
          <p:nvPr/>
        </p:nvSpPr>
        <p:spPr>
          <a:xfrm>
            <a:off x="533400" y="1135888"/>
            <a:ext cx="11247120" cy="337185"/>
          </a:xfrm>
          <a:prstGeom prst="rect">
            <a:avLst/>
          </a:prstGeom>
          <a:noFill/>
        </p:spPr>
        <p:txBody>
          <a:bodyPr wrap="square">
            <a:spAutoFit/>
          </a:bodyPr>
          <a:lstStyle/>
          <a:p>
            <a:pPr algn="l">
              <a:defRPr sz="1600" b="1">
                <a:solidFill>
                  <a:srgbClr val="0B2A4A"/>
                </a:solidFill>
                <a:latin typeface="微软雅黑" panose="020B0503020204020204" charset="-122"/>
              </a:defRPr>
            </a:pPr>
            <a:r>
              <a:rPr>
                <a:ea typeface="微软雅黑" panose="020B0503020204020204" charset="-122"/>
                <a:cs typeface="微软雅黑" panose="020B0503020204020204" charset="-122"/>
              </a:rPr>
              <a:t>▎药品概况</a:t>
            </a:r>
            <a:r>
              <a:rPr lang="en-US" altLang="zh-CN" baseline="30000">
                <a:ea typeface="微软雅黑" panose="020B0503020204020204" charset="-122"/>
                <a:cs typeface="微软雅黑" panose="020B0503020204020204" charset="-122"/>
              </a:rPr>
              <a:t>[1]</a:t>
            </a:r>
            <a:endParaRPr lang="zh-CN" altLang="en-US" baseline="30000">
              <a:ea typeface="微软雅黑" panose="020B0503020204020204" charset="-122"/>
              <a:cs typeface="微软雅黑" panose="020B0503020204020204" charset="-122"/>
            </a:endParaRPr>
          </a:p>
        </p:txBody>
      </p:sp>
      <p:graphicFrame>
        <p:nvGraphicFramePr>
          <p:cNvPr id="8" name="Table 7"/>
          <p:cNvGraphicFramePr>
            <a:graphicFrameLocks noGrp="1"/>
          </p:cNvGraphicFramePr>
          <p:nvPr>
            <p:custDataLst>
              <p:tags r:id="rId1"/>
            </p:custDataLst>
          </p:nvPr>
        </p:nvGraphicFramePr>
        <p:xfrm>
          <a:off x="201930" y="1709420"/>
          <a:ext cx="6459855" cy="4046855"/>
        </p:xfrm>
        <a:graphic>
          <a:graphicData uri="http://schemas.openxmlformats.org/drawingml/2006/table">
            <a:tbl>
              <a:tblPr firstRow="1" bandRow="1">
                <a:tableStyleId>{5C22544A-7EE6-4342-B048-85BDC9FD1C3A}</a:tableStyleId>
              </a:tblPr>
              <a:tblGrid>
                <a:gridCol w="2059305"/>
                <a:gridCol w="4400550"/>
              </a:tblGrid>
              <a:tr h="327025">
                <a:tc>
                  <a:txBody>
                    <a:bodyPr/>
                    <a:lstStyle/>
                    <a:p>
                      <a:pPr algn="ctr">
                        <a:defRPr sz="1100" b="1">
                          <a:solidFill>
                            <a:srgbClr val="FFFFFF"/>
                          </a:solidFill>
                          <a:latin typeface="微软雅黑" panose="020B0503020204020204" charset="-122"/>
                        </a:defRPr>
                      </a:pPr>
                      <a:r>
                        <a:rPr sz="1400">
                          <a:ea typeface="微软雅黑" panose="020B0503020204020204" charset="-122"/>
                          <a:cs typeface="微软雅黑" panose="020B0503020204020204" charset="-122"/>
                        </a:rPr>
                        <a:t>项目</a:t>
                      </a:r>
                      <a:endParaRPr sz="1400">
                        <a:ea typeface="微软雅黑" panose="020B0503020204020204" charset="-122"/>
                        <a:cs typeface="微软雅黑" panose="020B0503020204020204" charset="-122"/>
                      </a:endParaRPr>
                    </a:p>
                  </a:txBody>
                  <a:tcPr anchor="ctr">
                    <a:solidFill>
                      <a:schemeClr val="tx2">
                        <a:lumMod val="60000"/>
                        <a:lumOff val="40000"/>
                      </a:schemeClr>
                    </a:solidFill>
                  </a:tcPr>
                </a:tc>
                <a:tc>
                  <a:txBody>
                    <a:bodyPr/>
                    <a:lstStyle/>
                    <a:p>
                      <a:pPr algn="ctr">
                        <a:defRPr sz="1100" b="1">
                          <a:solidFill>
                            <a:srgbClr val="FFFFFF"/>
                          </a:solidFill>
                          <a:latin typeface="微软雅黑" panose="020B0503020204020204" charset="-122"/>
                        </a:defRPr>
                      </a:pPr>
                      <a:r>
                        <a:rPr sz="1400">
                          <a:ea typeface="微软雅黑" panose="020B0503020204020204" charset="-122"/>
                          <a:cs typeface="微软雅黑" panose="020B0503020204020204" charset="-122"/>
                        </a:rPr>
                        <a:t>内容</a:t>
                      </a:r>
                      <a:endParaRPr sz="1400">
                        <a:ea typeface="微软雅黑" panose="020B0503020204020204" charset="-122"/>
                        <a:cs typeface="微软雅黑" panose="020B0503020204020204" charset="-122"/>
                      </a:endParaRPr>
                    </a:p>
                  </a:txBody>
                  <a:tcPr anchor="ctr">
                    <a:solidFill>
                      <a:schemeClr val="tx2">
                        <a:lumMod val="60000"/>
                        <a:lumOff val="40000"/>
                      </a:schemeClr>
                    </a:solidFill>
                  </a:tcPr>
                </a:tc>
              </a:tr>
              <a:tr h="335280">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药品通用名称</a:t>
                      </a:r>
                      <a:endParaRPr sz="1400" b="1">
                        <a:ea typeface="微软雅黑" panose="020B0503020204020204" charset="-122"/>
                        <a:cs typeface="微软雅黑" panose="020B0503020204020204" charset="-122"/>
                      </a:endParaRPr>
                    </a:p>
                  </a:txBody>
                  <a:tcPr anchor="ctr">
                    <a:solidFill>
                      <a:srgbClr val="E8F0F8"/>
                    </a:solidFill>
                  </a:tcPr>
                </a:tc>
                <a:tc>
                  <a:txBody>
                    <a:bodyPr/>
                    <a:lstStyle/>
                    <a:p>
                      <a:pPr algn="l">
                        <a:defRPr sz="1000">
                          <a:solidFill>
                            <a:srgbClr val="333333"/>
                          </a:solidFill>
                          <a:latin typeface="微软雅黑" panose="020B0503020204020204" charset="-122"/>
                        </a:defRPr>
                      </a:pPr>
                      <a:r>
                        <a:rPr sz="1600" b="1">
                          <a:solidFill>
                            <a:schemeClr val="tx2">
                              <a:lumMod val="60000"/>
                              <a:lumOff val="40000"/>
                            </a:schemeClr>
                          </a:solidFill>
                          <a:ea typeface="微软雅黑" panose="020B0503020204020204" charset="-122"/>
                          <a:cs typeface="微软雅黑" panose="020B0503020204020204" charset="-122"/>
                        </a:rPr>
                        <a:t>格隆溴铵新斯的明注射液</a:t>
                      </a:r>
                      <a:endParaRPr sz="1600" b="1">
                        <a:solidFill>
                          <a:schemeClr val="tx2">
                            <a:lumMod val="60000"/>
                            <a:lumOff val="40000"/>
                          </a:schemeClr>
                        </a:solidFill>
                        <a:ea typeface="微软雅黑" panose="020B0503020204020204" charset="-122"/>
                        <a:cs typeface="微软雅黑" panose="020B0503020204020204" charset="-122"/>
                      </a:endParaRPr>
                    </a:p>
                  </a:txBody>
                  <a:tcPr anchor="ctr">
                    <a:solidFill>
                      <a:srgbClr val="E8F0F8"/>
                    </a:solidFill>
                  </a:tcPr>
                </a:tc>
              </a:tr>
              <a:tr h="327025">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活性成分</a:t>
                      </a:r>
                      <a:endParaRPr sz="1400" b="1">
                        <a:ea typeface="微软雅黑" panose="020B0503020204020204" charset="-122"/>
                        <a:cs typeface="微软雅黑" panose="020B0503020204020204" charset="-122"/>
                      </a:endParaRPr>
                    </a:p>
                  </a:txBody>
                  <a:tcPr anchor="ctr">
                    <a:solidFill>
                      <a:srgbClr val="FFFFFF"/>
                    </a:solidFill>
                  </a:tcPr>
                </a:tc>
                <a:tc>
                  <a:txBody>
                    <a:bodyPr/>
                    <a:lstStyle/>
                    <a:p>
                      <a:pPr algn="l">
                        <a:defRPr sz="1000">
                          <a:solidFill>
                            <a:srgbClr val="333333"/>
                          </a:solidFill>
                          <a:latin typeface="微软雅黑" panose="020B0503020204020204" charset="-122"/>
                        </a:defRPr>
                      </a:pPr>
                      <a:r>
                        <a:rPr lang="zh-CN" altLang="en-US" sz="1400">
                          <a:ea typeface="微软雅黑" panose="020B0503020204020204" charset="-122"/>
                          <a:cs typeface="微软雅黑" panose="020B0503020204020204" charset="-122"/>
                        </a:rPr>
                        <a:t>每1</a:t>
                      </a:r>
                      <a:r>
                        <a:rPr lang="en-US" altLang="zh-CN" sz="1400">
                          <a:ea typeface="微软雅黑" panose="020B0503020204020204" charset="-122"/>
                          <a:cs typeface="微软雅黑" panose="020B0503020204020204" charset="-122"/>
                        </a:rPr>
                        <a:t>ml</a:t>
                      </a:r>
                      <a:r>
                        <a:rPr lang="zh-CN" altLang="en-US" sz="1400">
                          <a:ea typeface="微软雅黑" panose="020B0503020204020204" charset="-122"/>
                          <a:cs typeface="微软雅黑" panose="020B0503020204020204" charset="-122"/>
                        </a:rPr>
                        <a:t>含格隆溴铵0.5</a:t>
                      </a:r>
                      <a:r>
                        <a:rPr lang="en-US" altLang="zh-CN" sz="1400">
                          <a:ea typeface="微软雅黑" panose="020B0503020204020204" charset="-122"/>
                          <a:cs typeface="微软雅黑" panose="020B0503020204020204" charset="-122"/>
                        </a:rPr>
                        <a:t>mg</a:t>
                      </a:r>
                      <a:r>
                        <a:rPr lang="zh-CN" altLang="en-US" sz="1400">
                          <a:ea typeface="微软雅黑" panose="020B0503020204020204" charset="-122"/>
                          <a:cs typeface="微软雅黑" panose="020B0503020204020204" charset="-122"/>
                        </a:rPr>
                        <a:t>与甲硫酸新斯的明2.5</a:t>
                      </a:r>
                      <a:r>
                        <a:rPr lang="en-US" altLang="zh-CN" sz="1400">
                          <a:ea typeface="微软雅黑" panose="020B0503020204020204" charset="-122"/>
                          <a:cs typeface="微软雅黑" panose="020B0503020204020204" charset="-122"/>
                        </a:rPr>
                        <a:t>mg。</a:t>
                      </a:r>
                      <a:endParaRPr lang="en-US" altLang="zh-CN" sz="1400">
                        <a:ea typeface="微软雅黑" panose="020B0503020204020204" charset="-122"/>
                        <a:cs typeface="微软雅黑" panose="020B0503020204020204" charset="-122"/>
                      </a:endParaRPr>
                    </a:p>
                  </a:txBody>
                  <a:tcPr anchor="ctr">
                    <a:solidFill>
                      <a:srgbClr val="FFFFFF"/>
                    </a:solidFill>
                  </a:tcPr>
                </a:tc>
              </a:tr>
              <a:tr h="327025">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注册规格</a:t>
                      </a:r>
                      <a:endParaRPr sz="1400" b="1">
                        <a:ea typeface="微软雅黑" panose="020B0503020204020204" charset="-122"/>
                        <a:cs typeface="微软雅黑" panose="020B0503020204020204" charset="-122"/>
                      </a:endParaRPr>
                    </a:p>
                  </a:txBody>
                  <a:tcPr anchor="ctr">
                    <a:solidFill>
                      <a:srgbClr val="E8F0F8"/>
                    </a:solidFill>
                  </a:tcPr>
                </a:tc>
                <a:tc>
                  <a:txBody>
                    <a:bodyPr/>
                    <a:lstStyle/>
                    <a:p>
                      <a:pPr algn="l">
                        <a:defRPr sz="1000">
                          <a:solidFill>
                            <a:srgbClr val="333333"/>
                          </a:solidFill>
                          <a:latin typeface="微软雅黑" panose="020B0503020204020204" charset="-122"/>
                        </a:defRPr>
                      </a:pPr>
                      <a:r>
                        <a:rPr sz="1400">
                          <a:ea typeface="微软雅黑" panose="020B0503020204020204" charset="-122"/>
                          <a:cs typeface="微软雅黑" panose="020B0503020204020204" charset="-122"/>
                        </a:rPr>
                        <a:t>1ml：格隆溴铵0.5mg</a:t>
                      </a:r>
                      <a:r>
                        <a:rPr lang="zh-CN" sz="1400">
                          <a:ea typeface="微软雅黑" panose="020B0503020204020204" charset="-122"/>
                          <a:cs typeface="微软雅黑" panose="020B0503020204020204" charset="-122"/>
                        </a:rPr>
                        <a:t>与</a:t>
                      </a:r>
                      <a:r>
                        <a:rPr sz="1400">
                          <a:ea typeface="微软雅黑" panose="020B0503020204020204" charset="-122"/>
                          <a:cs typeface="微软雅黑" panose="020B0503020204020204" charset="-122"/>
                        </a:rPr>
                        <a:t>甲硫酸新斯的明2.5mg</a:t>
                      </a:r>
                      <a:endParaRPr sz="1400">
                        <a:ea typeface="微软雅黑" panose="020B0503020204020204" charset="-122"/>
                        <a:cs typeface="微软雅黑" panose="020B0503020204020204" charset="-122"/>
                      </a:endParaRPr>
                    </a:p>
                  </a:txBody>
                  <a:tcPr anchor="ctr">
                    <a:solidFill>
                      <a:srgbClr val="E8F0F8"/>
                    </a:solidFill>
                  </a:tcPr>
                </a:tc>
              </a:tr>
              <a:tr h="325120">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剂型</a:t>
                      </a:r>
                      <a:endParaRPr sz="1400" b="1">
                        <a:ea typeface="微软雅黑" panose="020B0503020204020204" charset="-122"/>
                        <a:cs typeface="微软雅黑" panose="020B0503020204020204" charset="-122"/>
                      </a:endParaRPr>
                    </a:p>
                  </a:txBody>
                  <a:tcPr anchor="ctr">
                    <a:solidFill>
                      <a:srgbClr val="FFFFFF"/>
                    </a:solidFill>
                  </a:tcPr>
                </a:tc>
                <a:tc>
                  <a:txBody>
                    <a:bodyPr/>
                    <a:lstStyle/>
                    <a:p>
                      <a:pPr algn="l">
                        <a:defRPr sz="1000">
                          <a:solidFill>
                            <a:srgbClr val="333333"/>
                          </a:solidFill>
                          <a:latin typeface="微软雅黑" panose="020B0503020204020204" charset="-122"/>
                        </a:defRPr>
                      </a:pPr>
                      <a:r>
                        <a:rPr sz="1400">
                          <a:ea typeface="微软雅黑" panose="020B0503020204020204" charset="-122"/>
                          <a:cs typeface="微软雅黑" panose="020B0503020204020204" charset="-122"/>
                        </a:rPr>
                        <a:t>注射剂（静脉注射</a:t>
                      </a:r>
                      <a:r>
                        <a:rPr lang="zh-CN" sz="1400">
                          <a:ea typeface="微软雅黑" panose="020B0503020204020204" charset="-122"/>
                          <a:cs typeface="微软雅黑" panose="020B0503020204020204" charset="-122"/>
                        </a:rPr>
                        <a:t>给药</a:t>
                      </a:r>
                      <a:r>
                        <a:rPr sz="1400">
                          <a:ea typeface="微软雅黑" panose="020B0503020204020204" charset="-122"/>
                          <a:cs typeface="微软雅黑" panose="020B0503020204020204" charset="-122"/>
                        </a:rPr>
                        <a:t>）</a:t>
                      </a:r>
                      <a:endParaRPr sz="1400">
                        <a:ea typeface="微软雅黑" panose="020B0503020204020204" charset="-122"/>
                        <a:cs typeface="微软雅黑" panose="020B0503020204020204" charset="-122"/>
                      </a:endParaRPr>
                    </a:p>
                  </a:txBody>
                  <a:tcPr anchor="ctr">
                    <a:solidFill>
                      <a:srgbClr val="FFFFFF"/>
                    </a:solidFill>
                  </a:tcPr>
                </a:tc>
              </a:tr>
              <a:tr h="327025">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适应症</a:t>
                      </a:r>
                      <a:endParaRPr sz="1400" b="1">
                        <a:ea typeface="微软雅黑" panose="020B0503020204020204" charset="-122"/>
                        <a:cs typeface="微软雅黑" panose="020B0503020204020204" charset="-122"/>
                      </a:endParaRPr>
                    </a:p>
                  </a:txBody>
                  <a:tcPr anchor="ctr">
                    <a:solidFill>
                      <a:srgbClr val="E8F0F8"/>
                    </a:solidFill>
                  </a:tcPr>
                </a:tc>
                <a:tc>
                  <a:txBody>
                    <a:bodyPr/>
                    <a:lstStyle/>
                    <a:p>
                      <a:pPr algn="l">
                        <a:defRPr sz="1000">
                          <a:solidFill>
                            <a:srgbClr val="333333"/>
                          </a:solidFill>
                          <a:latin typeface="微软雅黑" panose="020B0503020204020204" charset="-122"/>
                        </a:defRPr>
                      </a:pPr>
                      <a:r>
                        <a:rPr lang="zh-CN" altLang="en-US" sz="1400">
                          <a:ea typeface="微软雅黑" panose="020B0503020204020204" charset="-122"/>
                          <a:cs typeface="微软雅黑" panose="020B0503020204020204" charset="-122"/>
                        </a:rPr>
                        <a:t>用于逆转非去极化肌肉松弛药诱导的神经肌肉阻滞</a:t>
                      </a:r>
                      <a:endParaRPr lang="zh-CN" altLang="en-US" sz="1400">
                        <a:ea typeface="微软雅黑" panose="020B0503020204020204" charset="-122"/>
                        <a:cs typeface="微软雅黑" panose="020B0503020204020204" charset="-122"/>
                      </a:endParaRPr>
                    </a:p>
                  </a:txBody>
                  <a:tcPr anchor="ctr">
                    <a:solidFill>
                      <a:srgbClr val="E8F0F8"/>
                    </a:solidFill>
                  </a:tcPr>
                </a:tc>
              </a:tr>
              <a:tr h="327025">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注册分类</a:t>
                      </a:r>
                      <a:endParaRPr sz="1400" b="1">
                        <a:ea typeface="微软雅黑" panose="020B0503020204020204" charset="-122"/>
                        <a:cs typeface="微软雅黑" panose="020B0503020204020204" charset="-122"/>
                      </a:endParaRPr>
                    </a:p>
                  </a:txBody>
                  <a:tcPr anchor="ctr">
                    <a:solidFill>
                      <a:srgbClr val="FFFFFF"/>
                    </a:solidFill>
                  </a:tcPr>
                </a:tc>
                <a:tc>
                  <a:txBody>
                    <a:bodyPr/>
                    <a:lstStyle/>
                    <a:p>
                      <a:pPr algn="l">
                        <a:defRPr sz="1000">
                          <a:solidFill>
                            <a:srgbClr val="333333"/>
                          </a:solidFill>
                          <a:latin typeface="微软雅黑" panose="020B0503020204020204" charset="-122"/>
                        </a:defRPr>
                      </a:pPr>
                      <a:r>
                        <a:rPr sz="1400">
                          <a:ea typeface="微软雅黑" panose="020B0503020204020204" charset="-122"/>
                          <a:cs typeface="微软雅黑" panose="020B0503020204020204" charset="-122"/>
                        </a:rPr>
                        <a:t>化药</a:t>
                      </a:r>
                      <a:r>
                        <a:rPr sz="1200">
                          <a:ea typeface="微软雅黑" panose="020B0503020204020204" charset="-122"/>
                          <a:cs typeface="微软雅黑" panose="020B0503020204020204" charset="-122"/>
                        </a:rPr>
                        <a:t>3</a:t>
                      </a:r>
                      <a:r>
                        <a:rPr sz="1400">
                          <a:ea typeface="微软雅黑" panose="020B0503020204020204" charset="-122"/>
                          <a:cs typeface="微软雅黑" panose="020B0503020204020204" charset="-122"/>
                        </a:rPr>
                        <a:t>类（仿制境外上市境内未上市）</a:t>
                      </a:r>
                      <a:endParaRPr sz="1400">
                        <a:ea typeface="微软雅黑" panose="020B0503020204020204" charset="-122"/>
                        <a:cs typeface="微软雅黑" panose="020B0503020204020204" charset="-122"/>
                      </a:endParaRPr>
                    </a:p>
                  </a:txBody>
                  <a:tcPr anchor="ctr">
                    <a:solidFill>
                      <a:srgbClr val="FFFFFF"/>
                    </a:solidFill>
                  </a:tcPr>
                </a:tc>
              </a:tr>
              <a:tr h="325755">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中国大陆首次上市时间</a:t>
                      </a:r>
                      <a:endParaRPr sz="1400" b="1">
                        <a:ea typeface="微软雅黑" panose="020B0503020204020204" charset="-122"/>
                        <a:cs typeface="微软雅黑" panose="020B0503020204020204" charset="-122"/>
                      </a:endParaRPr>
                    </a:p>
                  </a:txBody>
                  <a:tcPr anchor="ctr">
                    <a:solidFill>
                      <a:srgbClr val="E8F0F8"/>
                    </a:solidFill>
                  </a:tcPr>
                </a:tc>
                <a:tc>
                  <a:txBody>
                    <a:bodyPr/>
                    <a:lstStyle/>
                    <a:p>
                      <a:pPr algn="l">
                        <a:defRPr sz="1000">
                          <a:solidFill>
                            <a:srgbClr val="333333"/>
                          </a:solidFill>
                          <a:latin typeface="微软雅黑" panose="020B0503020204020204" charset="-122"/>
                        </a:defRPr>
                      </a:pPr>
                      <a:r>
                        <a:rPr sz="1400">
                          <a:ea typeface="微软雅黑" panose="020B0503020204020204" charset="-122"/>
                          <a:cs typeface="微软雅黑" panose="020B0503020204020204" charset="-122"/>
                        </a:rPr>
                        <a:t>2026年</a:t>
                      </a:r>
                      <a:r>
                        <a:rPr lang="en-US" sz="1400">
                          <a:ea typeface="微软雅黑" panose="020B0503020204020204" charset="-122"/>
                          <a:cs typeface="微软雅黑" panose="020B0503020204020204" charset="-122"/>
                        </a:rPr>
                        <a:t>6</a:t>
                      </a:r>
                      <a:r>
                        <a:rPr lang="zh-CN" altLang="en-US" sz="1400">
                          <a:ea typeface="微软雅黑" panose="020B0503020204020204" charset="-122"/>
                          <a:cs typeface="微软雅黑" panose="020B0503020204020204" charset="-122"/>
                        </a:rPr>
                        <a:t>月</a:t>
                      </a:r>
                      <a:r>
                        <a:rPr lang="en-US" altLang="zh-CN" sz="1400">
                          <a:ea typeface="微软雅黑" panose="020B0503020204020204" charset="-122"/>
                          <a:cs typeface="微软雅黑" panose="020B0503020204020204" charset="-122"/>
                        </a:rPr>
                        <a:t>9</a:t>
                      </a:r>
                      <a:r>
                        <a:rPr lang="zh-CN" altLang="en-US" sz="1400">
                          <a:ea typeface="微软雅黑" panose="020B0503020204020204" charset="-122"/>
                          <a:cs typeface="微软雅黑" panose="020B0503020204020204" charset="-122"/>
                        </a:rPr>
                        <a:t>日完成技术审评</a:t>
                      </a:r>
                      <a:endParaRPr sz="1400">
                        <a:ea typeface="微软雅黑" panose="020B0503020204020204" charset="-122"/>
                        <a:cs typeface="微软雅黑" panose="020B0503020204020204" charset="-122"/>
                      </a:endParaRPr>
                    </a:p>
                  </a:txBody>
                  <a:tcPr anchor="ctr">
                    <a:solidFill>
                      <a:srgbClr val="E8F0F8"/>
                    </a:solidFill>
                  </a:tcPr>
                </a:tc>
              </a:tr>
              <a:tr h="575310">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目前大陆地区同通用名药品上市情况</a:t>
                      </a:r>
                      <a:endParaRPr sz="1400" b="1">
                        <a:ea typeface="微软雅黑" panose="020B0503020204020204" charset="-122"/>
                        <a:cs typeface="微软雅黑" panose="020B0503020204020204" charset="-122"/>
                      </a:endParaRPr>
                    </a:p>
                  </a:txBody>
                  <a:tcPr anchor="ctr">
                    <a:solidFill>
                      <a:srgbClr val="FFFFFF"/>
                    </a:solidFill>
                  </a:tcPr>
                </a:tc>
                <a:tc>
                  <a:txBody>
                    <a:bodyPr/>
                    <a:lstStyle/>
                    <a:p>
                      <a:pPr algn="l">
                        <a:defRPr sz="1000">
                          <a:solidFill>
                            <a:srgbClr val="333333"/>
                          </a:solidFill>
                          <a:latin typeface="微软雅黑" panose="020B0503020204020204" charset="-122"/>
                        </a:defRPr>
                      </a:pPr>
                      <a:r>
                        <a:rPr sz="1400">
                          <a:ea typeface="微软雅黑" panose="020B0503020204020204" charset="-122"/>
                          <a:cs typeface="微软雅黑" panose="020B0503020204020204" charset="-122"/>
                        </a:rPr>
                        <a:t>原研未进口；</a:t>
                      </a:r>
                      <a:r>
                        <a:rPr lang="zh-CN" sz="1400">
                          <a:ea typeface="微软雅黑" panose="020B0503020204020204" charset="-122"/>
                          <a:cs typeface="微软雅黑" panose="020B0503020204020204" charset="-122"/>
                        </a:rPr>
                        <a:t>国内</a:t>
                      </a:r>
                      <a:r>
                        <a:rPr sz="1400">
                          <a:ea typeface="微软雅黑" panose="020B0503020204020204" charset="-122"/>
                          <a:cs typeface="微软雅黑" panose="020B0503020204020204" charset="-122"/>
                        </a:rPr>
                        <a:t>复方制剂</a:t>
                      </a:r>
                      <a:r>
                        <a:rPr lang="zh-CN" sz="1400">
                          <a:ea typeface="微软雅黑" panose="020B0503020204020204" charset="-122"/>
                          <a:cs typeface="微软雅黑" panose="020B0503020204020204" charset="-122"/>
                        </a:rPr>
                        <a:t>瑞阳</a:t>
                      </a:r>
                      <a:r>
                        <a:rPr lang="zh-CN" sz="1600" b="1">
                          <a:solidFill>
                            <a:schemeClr val="tx2">
                              <a:lumMod val="60000"/>
                              <a:lumOff val="40000"/>
                            </a:schemeClr>
                          </a:solidFill>
                          <a:ea typeface="微软雅黑" panose="020B0503020204020204" charset="-122"/>
                          <a:cs typeface="微软雅黑" panose="020B0503020204020204" charset="-122"/>
                        </a:rPr>
                        <a:t>独家</a:t>
                      </a:r>
                      <a:endParaRPr lang="zh-CN" sz="1600" b="1">
                        <a:solidFill>
                          <a:schemeClr val="tx2">
                            <a:lumMod val="60000"/>
                            <a:lumOff val="40000"/>
                          </a:schemeClr>
                        </a:solidFill>
                        <a:ea typeface="微软雅黑" panose="020B0503020204020204" charset="-122"/>
                        <a:cs typeface="微软雅黑" panose="020B0503020204020204" charset="-122"/>
                      </a:endParaRPr>
                    </a:p>
                  </a:txBody>
                  <a:tcPr anchor="ctr">
                    <a:solidFill>
                      <a:srgbClr val="FFFFFF"/>
                    </a:solidFill>
                  </a:tcPr>
                </a:tc>
              </a:tr>
              <a:tr h="518160">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全球首个上市国家/地区</a:t>
                      </a:r>
                      <a:endParaRPr sz="1400" b="1">
                        <a:ea typeface="微软雅黑" panose="020B0503020204020204" charset="-122"/>
                        <a:cs typeface="微软雅黑" panose="020B0503020204020204" charset="-122"/>
                      </a:endParaRPr>
                    </a:p>
                  </a:txBody>
                  <a:tcPr anchor="ctr">
                    <a:solidFill>
                      <a:srgbClr val="E8F0F8"/>
                    </a:solidFill>
                  </a:tcPr>
                </a:tc>
                <a:tc>
                  <a:txBody>
                    <a:bodyPr/>
                    <a:lstStyle/>
                    <a:p>
                      <a:pPr algn="l">
                        <a:defRPr sz="1000">
                          <a:solidFill>
                            <a:srgbClr val="333333"/>
                          </a:solidFill>
                          <a:latin typeface="微软雅黑" panose="020B0503020204020204" charset="-122"/>
                        </a:defRPr>
                      </a:pPr>
                      <a:r>
                        <a:rPr lang="en-US" altLang="zh-CN" sz="1400">
                          <a:ea typeface="微软雅黑" panose="020B0503020204020204" charset="-122"/>
                          <a:cs typeface="微软雅黑" panose="020B0503020204020204" charset="-122"/>
                        </a:rPr>
                        <a:t>1997</a:t>
                      </a:r>
                      <a:r>
                        <a:rPr lang="zh-CN" altLang="en-US" sz="1400">
                          <a:ea typeface="微软雅黑" panose="020B0503020204020204" charset="-122"/>
                          <a:cs typeface="微软雅黑" panose="020B0503020204020204" charset="-122"/>
                        </a:rPr>
                        <a:t>年，</a:t>
                      </a:r>
                      <a:r>
                        <a:rPr lang="zh-CN" altLang="en-US" sz="1400">
                          <a:ea typeface="微软雅黑" panose="020B0503020204020204" charset="-122"/>
                          <a:cs typeface="微软雅黑" panose="020B0503020204020204" charset="-122"/>
                        </a:rPr>
                        <a:t>英国</a:t>
                      </a:r>
                      <a:endParaRPr lang="zh-CN" altLang="en-US" sz="1400">
                        <a:ea typeface="微软雅黑" panose="020B0503020204020204" charset="-122"/>
                        <a:cs typeface="微软雅黑" panose="020B0503020204020204" charset="-122"/>
                      </a:endParaRPr>
                    </a:p>
                  </a:txBody>
                  <a:tcPr anchor="ctr">
                    <a:solidFill>
                      <a:srgbClr val="E8F0F8"/>
                    </a:solidFill>
                  </a:tcPr>
                </a:tc>
              </a:tr>
              <a:tr h="332105">
                <a:tc>
                  <a:txBody>
                    <a:bodyPr/>
                    <a:lstStyle/>
                    <a:p>
                      <a:pPr algn="ctr">
                        <a:defRPr sz="1000">
                          <a:solidFill>
                            <a:srgbClr val="333333"/>
                          </a:solidFill>
                          <a:latin typeface="微软雅黑" panose="020B0503020204020204" charset="-122"/>
                        </a:defRPr>
                      </a:pPr>
                      <a:r>
                        <a:rPr sz="1400" b="1">
                          <a:ea typeface="微软雅黑" panose="020B0503020204020204" charset="-122"/>
                          <a:cs typeface="微软雅黑" panose="020B0503020204020204" charset="-122"/>
                        </a:rPr>
                        <a:t>是否为OTC药品</a:t>
                      </a:r>
                      <a:endParaRPr sz="1400" b="1">
                        <a:ea typeface="微软雅黑" panose="020B0503020204020204" charset="-122"/>
                        <a:cs typeface="微软雅黑" panose="020B0503020204020204" charset="-122"/>
                      </a:endParaRPr>
                    </a:p>
                  </a:txBody>
                  <a:tcPr anchor="ctr">
                    <a:solidFill>
                      <a:srgbClr val="FFFFFF"/>
                    </a:solidFill>
                  </a:tcPr>
                </a:tc>
                <a:tc>
                  <a:txBody>
                    <a:bodyPr/>
                    <a:lstStyle/>
                    <a:p>
                      <a:pPr algn="l">
                        <a:defRPr sz="1000">
                          <a:solidFill>
                            <a:srgbClr val="333333"/>
                          </a:solidFill>
                          <a:latin typeface="微软雅黑" panose="020B0503020204020204" charset="-122"/>
                        </a:defRPr>
                      </a:pPr>
                      <a:r>
                        <a:rPr sz="1400">
                          <a:ea typeface="微软雅黑" panose="020B0503020204020204" charset="-122"/>
                          <a:cs typeface="微软雅黑" panose="020B0503020204020204" charset="-122"/>
                        </a:rPr>
                        <a:t>否</a:t>
                      </a:r>
                      <a:endParaRPr lang="zh-CN" sz="1400">
                        <a:ea typeface="微软雅黑" panose="020B0503020204020204" charset="-122"/>
                        <a:cs typeface="微软雅黑" panose="020B0503020204020204" charset="-122"/>
                      </a:endParaRPr>
                    </a:p>
                  </a:txBody>
                  <a:tcPr anchor="ctr">
                    <a:solidFill>
                      <a:srgbClr val="FFFFFF"/>
                    </a:solidFill>
                  </a:tcPr>
                </a:tc>
              </a:tr>
            </a:tbl>
          </a:graphicData>
        </a:graphic>
      </p:graphicFrame>
      <p:sp>
        <p:nvSpPr>
          <p:cNvPr id="9" name="Rectangle 8"/>
          <p:cNvSpPr/>
          <p:nvPr/>
        </p:nvSpPr>
        <p:spPr>
          <a:xfrm>
            <a:off x="6868160" y="1120775"/>
            <a:ext cx="73152" cy="41148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0" name="TextBox 9"/>
          <p:cNvSpPr txBox="1"/>
          <p:nvPr/>
        </p:nvSpPr>
        <p:spPr>
          <a:xfrm>
            <a:off x="7096760" y="1139063"/>
            <a:ext cx="4114800" cy="337185"/>
          </a:xfrm>
          <a:prstGeom prst="rect">
            <a:avLst/>
          </a:prstGeom>
          <a:noFill/>
        </p:spPr>
        <p:txBody>
          <a:bodyPr wrap="square">
            <a:spAutoFit/>
          </a:bodyPr>
          <a:lstStyle/>
          <a:p>
            <a:pPr algn="l">
              <a:defRPr sz="1600" b="1">
                <a:solidFill>
                  <a:srgbClr val="0B2A4A"/>
                </a:solidFill>
                <a:latin typeface="微软雅黑" panose="020B0503020204020204" charset="-122"/>
              </a:defRPr>
            </a:pPr>
            <a:r>
              <a:rPr>
                <a:ea typeface="微软雅黑" panose="020B0503020204020204" charset="-122"/>
                <a:cs typeface="微软雅黑" panose="020B0503020204020204" charset="-122"/>
              </a:rPr>
              <a:t>▎用法用量</a:t>
            </a:r>
            <a:r>
              <a:rPr lang="en-US" altLang="zh-CN" baseline="30000">
                <a:ea typeface="微软雅黑" panose="020B0503020204020204" charset="-122"/>
                <a:cs typeface="微软雅黑" panose="020B0503020204020204" charset="-122"/>
              </a:rPr>
              <a:t>[1]</a:t>
            </a:r>
            <a:endParaRPr lang="zh-CN" altLang="en-US" baseline="30000">
              <a:ea typeface="微软雅黑" panose="020B0503020204020204" charset="-122"/>
              <a:cs typeface="微软雅黑" panose="020B0503020204020204" charset="-122"/>
            </a:endParaRPr>
          </a:p>
        </p:txBody>
      </p:sp>
      <p:sp>
        <p:nvSpPr>
          <p:cNvPr id="11" name="TextBox 10"/>
          <p:cNvSpPr txBox="1"/>
          <p:nvPr/>
        </p:nvSpPr>
        <p:spPr>
          <a:xfrm>
            <a:off x="6784340" y="1617980"/>
            <a:ext cx="5179695" cy="4246880"/>
          </a:xfrm>
          <a:prstGeom prst="rect">
            <a:avLst/>
          </a:prstGeom>
          <a:noFill/>
        </p:spPr>
        <p:txBody>
          <a:bodyPr wrap="square">
            <a:noAutofit/>
          </a:bodyPr>
          <a:lstStyle/>
          <a:p>
            <a:pPr algn="l">
              <a:lnSpc>
                <a:spcPct val="140000"/>
              </a:lnSpc>
              <a:spcAft>
                <a:spcPts val="1000"/>
              </a:spcAft>
              <a:defRPr sz="1200" b="1">
                <a:solidFill>
                  <a:srgbClr val="0B2A4A"/>
                </a:solidFill>
                <a:latin typeface="微软雅黑" panose="020B0503020204020204" charset="-122"/>
              </a:defRPr>
            </a:pPr>
            <a:r>
              <a:rPr sz="1400">
                <a:ea typeface="微软雅黑" panose="020B0503020204020204" charset="-122"/>
                <a:cs typeface="微软雅黑" panose="020B0503020204020204" charset="-122"/>
              </a:rPr>
              <a:t>给药途径：</a:t>
            </a:r>
            <a:r>
              <a:rPr lang="en-US" sz="1400">
                <a:ea typeface="微软雅黑" panose="020B0503020204020204" charset="-122"/>
                <a:cs typeface="微软雅黑" panose="020B0503020204020204" charset="-122"/>
              </a:rPr>
              <a:t>10-30</a:t>
            </a:r>
            <a:r>
              <a:rPr lang="zh-CN" altLang="en-US" sz="1400">
                <a:ea typeface="微软雅黑" panose="020B0503020204020204" charset="-122"/>
                <a:cs typeface="微软雅黑" panose="020B0503020204020204" charset="-122"/>
              </a:rPr>
              <a:t>秒内</a:t>
            </a:r>
            <a:r>
              <a:rPr sz="1400">
                <a:ea typeface="微软雅黑" panose="020B0503020204020204" charset="-122"/>
                <a:cs typeface="微软雅黑" panose="020B0503020204020204" charset="-122"/>
              </a:rPr>
              <a:t>静脉注射</a:t>
            </a:r>
            <a:endParaRPr sz="1400">
              <a:ea typeface="微软雅黑" panose="020B0503020204020204" charset="-122"/>
              <a:cs typeface="微软雅黑" panose="020B0503020204020204" charset="-122"/>
            </a:endParaRPr>
          </a:p>
          <a:p>
            <a:pPr algn="l">
              <a:lnSpc>
                <a:spcPct val="140000"/>
              </a:lnSpc>
              <a:spcAft>
                <a:spcPts val="400"/>
              </a:spcAft>
              <a:defRPr sz="1200" b="1">
                <a:solidFill>
                  <a:srgbClr val="333333"/>
                </a:solidFill>
                <a:latin typeface="微软雅黑" panose="020B0503020204020204" charset="-122"/>
              </a:defRPr>
            </a:pPr>
            <a:r>
              <a:rPr sz="1400">
                <a:ea typeface="微软雅黑" panose="020B0503020204020204" charset="-122"/>
                <a:cs typeface="微软雅黑" panose="020B0503020204020204" charset="-122"/>
              </a:rPr>
              <a:t>成  人：</a:t>
            </a:r>
            <a:endParaRPr sz="1400">
              <a:ea typeface="微软雅黑" panose="020B0503020204020204" charset="-122"/>
              <a:cs typeface="微软雅黑" panose="020B0503020204020204" charset="-122"/>
            </a:endParaRPr>
          </a:p>
          <a:p>
            <a:pPr marL="171450" indent="-171450" algn="l">
              <a:lnSpc>
                <a:spcPct val="140000"/>
              </a:lnSpc>
              <a:spcAft>
                <a:spcPts val="300"/>
              </a:spcAft>
              <a:buFont typeface="微软雅黑" panose="020B0503020204020204" charset="-122"/>
              <a:buChar char="l"/>
              <a:defRPr sz="1100" b="0">
                <a:solidFill>
                  <a:srgbClr val="333333"/>
                </a:solidFill>
                <a:latin typeface="微软雅黑" panose="020B0503020204020204" charset="-122"/>
              </a:defRPr>
            </a:pPr>
            <a:r>
              <a:rPr sz="1400" b="1">
                <a:ea typeface="微软雅黑" panose="020B0503020204020204" charset="-122"/>
                <a:cs typeface="微软雅黑" panose="020B0503020204020204" charset="-122"/>
              </a:rPr>
              <a:t>常规剂量：</a:t>
            </a:r>
            <a:r>
              <a:rPr sz="1400" b="1">
                <a:solidFill>
                  <a:schemeClr val="tx2">
                    <a:lumMod val="60000"/>
                    <a:lumOff val="40000"/>
                  </a:schemeClr>
                </a:solidFill>
                <a:ea typeface="微软雅黑" panose="020B0503020204020204" charset="-122"/>
                <a:cs typeface="微软雅黑" panose="020B0503020204020204" charset="-122"/>
              </a:rPr>
              <a:t>1ml</a:t>
            </a:r>
            <a:r>
              <a:rPr sz="1400">
                <a:ea typeface="微软雅黑" panose="020B0503020204020204" charset="-122"/>
                <a:cs typeface="微软雅黑" panose="020B0503020204020204" charset="-122"/>
              </a:rPr>
              <a:t>（含新斯的明2.5mg/格隆溴铵0.5mg）</a:t>
            </a:r>
            <a:endParaRPr lang="zh-CN" sz="1400">
              <a:ea typeface="微软雅黑" panose="020B0503020204020204" charset="-122"/>
              <a:cs typeface="微软雅黑" panose="020B0503020204020204" charset="-122"/>
            </a:endParaRPr>
          </a:p>
          <a:p>
            <a:pPr marL="171450" indent="-171450" algn="l">
              <a:lnSpc>
                <a:spcPct val="140000"/>
              </a:lnSpc>
              <a:spcAft>
                <a:spcPts val="300"/>
              </a:spcAft>
              <a:buFont typeface="微软雅黑" panose="020B0503020204020204" charset="-122"/>
              <a:buChar char="l"/>
              <a:defRPr sz="1100" b="0">
                <a:solidFill>
                  <a:srgbClr val="333333"/>
                </a:solidFill>
                <a:latin typeface="微软雅黑" panose="020B0503020204020204" charset="-122"/>
              </a:defRPr>
            </a:pPr>
            <a:r>
              <a:rPr sz="1400" b="1">
                <a:ea typeface="微软雅黑" panose="020B0503020204020204" charset="-122"/>
                <a:cs typeface="微软雅黑" panose="020B0503020204020204" charset="-122"/>
              </a:rPr>
              <a:t>增强剂量：</a:t>
            </a:r>
            <a:r>
              <a:rPr sz="1400" b="1">
                <a:solidFill>
                  <a:schemeClr val="tx2">
                    <a:lumMod val="60000"/>
                    <a:lumOff val="40000"/>
                  </a:schemeClr>
                </a:solidFill>
                <a:ea typeface="微软雅黑" panose="020B0503020204020204" charset="-122"/>
                <a:cs typeface="微软雅黑" panose="020B0503020204020204" charset="-122"/>
              </a:rPr>
              <a:t>2ml</a:t>
            </a:r>
            <a:r>
              <a:rPr sz="1400">
                <a:ea typeface="微软雅黑" panose="020B0503020204020204" charset="-122"/>
                <a:cs typeface="微软雅黑" panose="020B0503020204020204" charset="-122"/>
              </a:rPr>
              <a:t>（含新斯的明5mg/格隆溴铵1mg）</a:t>
            </a:r>
            <a:endParaRPr sz="1400">
              <a:ea typeface="微软雅黑" panose="020B0503020204020204" charset="-122"/>
              <a:cs typeface="微软雅黑" panose="020B0503020204020204" charset="-122"/>
            </a:endParaRPr>
          </a:p>
          <a:p>
            <a:pPr marL="171450" indent="-171450" algn="l">
              <a:lnSpc>
                <a:spcPct val="140000"/>
              </a:lnSpc>
              <a:spcAft>
                <a:spcPts val="300"/>
              </a:spcAft>
              <a:buFont typeface="微软雅黑" panose="020B0503020204020204" charset="-122"/>
              <a:buChar char="l"/>
              <a:defRPr sz="1100" b="0">
                <a:solidFill>
                  <a:srgbClr val="333333"/>
                </a:solidFill>
                <a:latin typeface="微软雅黑" panose="020B0503020204020204" charset="-122"/>
              </a:defRPr>
            </a:pPr>
            <a:r>
              <a:rPr sz="1400" b="1">
                <a:ea typeface="微软雅黑" panose="020B0503020204020204" charset="-122"/>
                <a:cs typeface="微软雅黑" panose="020B0503020204020204" charset="-122"/>
              </a:rPr>
              <a:t>按体重：</a:t>
            </a:r>
            <a:r>
              <a:rPr sz="1400" b="1">
                <a:solidFill>
                  <a:schemeClr val="tx2">
                    <a:lumMod val="60000"/>
                    <a:lumOff val="40000"/>
                  </a:schemeClr>
                </a:solidFill>
                <a:ea typeface="微软雅黑" panose="020B0503020204020204" charset="-122"/>
                <a:cs typeface="微软雅黑" panose="020B0503020204020204" charset="-122"/>
              </a:rPr>
              <a:t>0.02ml/kg</a:t>
            </a:r>
            <a:r>
              <a:rPr sz="1400">
                <a:ea typeface="微软雅黑" panose="020B0503020204020204" charset="-122"/>
                <a:cs typeface="微软雅黑" panose="020B0503020204020204" charset="-122"/>
              </a:rPr>
              <a:t>（相当于甲硫酸新斯的明0.05mg/kg，格隆溴铵0.01mg/kg）</a:t>
            </a:r>
            <a:endParaRPr lang="en-US" altLang="zh-CN" sz="1400">
              <a:ea typeface="微软雅黑" panose="020B0503020204020204" charset="-122"/>
              <a:cs typeface="微软雅黑" panose="020B0503020204020204" charset="-122"/>
            </a:endParaRPr>
          </a:p>
          <a:p>
            <a:pPr marL="171450" indent="-171450" algn="l">
              <a:lnSpc>
                <a:spcPct val="140000"/>
              </a:lnSpc>
              <a:spcAft>
                <a:spcPts val="800"/>
              </a:spcAft>
              <a:buFont typeface="微软雅黑" panose="020B0503020204020204" charset="-122"/>
              <a:buChar char="l"/>
              <a:defRPr sz="1100" b="0">
                <a:solidFill>
                  <a:srgbClr val="333333"/>
                </a:solidFill>
                <a:latin typeface="微软雅黑" panose="020B0503020204020204" charset="-122"/>
              </a:defRPr>
            </a:pPr>
            <a:r>
              <a:rPr sz="1400" b="1">
                <a:ea typeface="微软雅黑" panose="020B0503020204020204" charset="-122"/>
                <a:cs typeface="微软雅黑" panose="020B0503020204020204" charset="-122"/>
              </a:rPr>
              <a:t>特殊人群：</a:t>
            </a:r>
            <a:endParaRPr sz="1400" b="1">
              <a:ea typeface="微软雅黑" panose="020B0503020204020204" charset="-122"/>
              <a:cs typeface="微软雅黑" panose="020B0503020204020204" charset="-122"/>
            </a:endParaRPr>
          </a:p>
          <a:p>
            <a:pPr algn="l">
              <a:lnSpc>
                <a:spcPct val="140000"/>
              </a:lnSpc>
              <a:spcAft>
                <a:spcPts val="300"/>
              </a:spcAft>
              <a:defRPr sz="1100" b="0">
                <a:solidFill>
                  <a:srgbClr val="333333"/>
                </a:solidFill>
                <a:latin typeface="微软雅黑" panose="020B0503020204020204" charset="-122"/>
              </a:defRPr>
            </a:pPr>
            <a:r>
              <a:rPr sz="1400" b="1">
                <a:ea typeface="微软雅黑" panose="020B0503020204020204" charset="-122"/>
                <a:cs typeface="微软雅黑" panose="020B0503020204020204" charset="-122"/>
              </a:rPr>
              <a:t>• 老年人：</a:t>
            </a:r>
            <a:r>
              <a:rPr lang="zh-CN" altLang="en-US" sz="1400">
                <a:ea typeface="微软雅黑" panose="020B0503020204020204" charset="-122"/>
                <a:cs typeface="微软雅黑" panose="020B0503020204020204" charset="-122"/>
              </a:rPr>
              <a:t>临床经验没有发现老年患者和年轻患者反应的差异</a:t>
            </a:r>
            <a:endParaRPr lang="zh-CN" altLang="en-US" sz="1400">
              <a:ea typeface="微软雅黑" panose="020B0503020204020204" charset="-122"/>
              <a:cs typeface="微软雅黑" panose="020B0503020204020204" charset="-122"/>
            </a:endParaRPr>
          </a:p>
          <a:p>
            <a:pPr algn="l">
              <a:lnSpc>
                <a:spcPct val="140000"/>
              </a:lnSpc>
              <a:spcAft>
                <a:spcPts val="1000"/>
              </a:spcAft>
              <a:defRPr sz="1100" b="0">
                <a:solidFill>
                  <a:srgbClr val="333333"/>
                </a:solidFill>
                <a:latin typeface="微软雅黑" panose="020B0503020204020204" charset="-122"/>
              </a:defRPr>
            </a:pPr>
            <a:r>
              <a:rPr sz="1400" b="1">
                <a:ea typeface="微软雅黑" panose="020B0503020204020204" charset="-122"/>
                <a:cs typeface="微软雅黑" panose="020B0503020204020204" charset="-122"/>
              </a:rPr>
              <a:t>• 最大剂量：</a:t>
            </a:r>
            <a:r>
              <a:rPr sz="1400">
                <a:ea typeface="微软雅黑" panose="020B0503020204020204" charset="-122"/>
                <a:cs typeface="微软雅黑" panose="020B0503020204020204" charset="-122"/>
              </a:rPr>
              <a:t>建议总剂量不超过2ml</a:t>
            </a:r>
            <a:endParaRPr sz="1400">
              <a:ea typeface="微软雅黑" panose="020B0503020204020204" charset="-122"/>
              <a:cs typeface="微软雅黑" panose="020B0503020204020204" charset="-122"/>
            </a:endParaRPr>
          </a:p>
          <a:p>
            <a:pPr algn="l">
              <a:lnSpc>
                <a:spcPct val="140000"/>
              </a:lnSpc>
              <a:spcAft>
                <a:spcPts val="400"/>
              </a:spcAft>
              <a:defRPr sz="1200" b="1">
                <a:solidFill>
                  <a:srgbClr val="1A73BF"/>
                </a:solidFill>
                <a:latin typeface="微软雅黑" panose="020B0503020204020204" charset="-122"/>
              </a:defRPr>
            </a:pPr>
            <a:r>
              <a:rPr sz="1400">
                <a:solidFill>
                  <a:schemeClr val="tx2">
                    <a:lumMod val="60000"/>
                    <a:lumOff val="40000"/>
                  </a:schemeClr>
                </a:solidFill>
                <a:ea typeface="微软雅黑" panose="020B0503020204020204" charset="-122"/>
                <a:cs typeface="微软雅黑" panose="020B0503020204020204" charset="-122"/>
              </a:rPr>
              <a:t>固定配比：格隆溴铵:新斯的明 = 1:5</a:t>
            </a:r>
            <a:endParaRPr sz="1400">
              <a:solidFill>
                <a:schemeClr val="tx2">
                  <a:lumMod val="60000"/>
                  <a:lumOff val="40000"/>
                </a:schemeClr>
              </a:solidFill>
              <a:ea typeface="微软雅黑" panose="020B0503020204020204" charset="-122"/>
              <a:cs typeface="微软雅黑" panose="020B0503020204020204" charset="-122"/>
            </a:endParaRPr>
          </a:p>
          <a:p>
            <a:pPr algn="l">
              <a:lnSpc>
                <a:spcPct val="140000"/>
              </a:lnSpc>
              <a:defRPr sz="1100" b="0">
                <a:solidFill>
                  <a:srgbClr val="666666"/>
                </a:solidFill>
                <a:latin typeface="微软雅黑" panose="020B0503020204020204" charset="-122"/>
              </a:defRPr>
            </a:pPr>
            <a:r>
              <a:rPr sz="1400">
                <a:ea typeface="微软雅黑" panose="020B0503020204020204" charset="-122"/>
                <a:cs typeface="微软雅黑" panose="020B0503020204020204" charset="-122"/>
              </a:rPr>
              <a:t>（荟萃分析</a:t>
            </a:r>
            <a:r>
              <a:rPr lang="en-US" sz="1400" baseline="30000">
                <a:ea typeface="微软雅黑" panose="020B0503020204020204" charset="-122"/>
                <a:cs typeface="微软雅黑" panose="020B0503020204020204" charset="-122"/>
              </a:rPr>
              <a:t>[</a:t>
            </a:r>
            <a:r>
              <a:rPr lang="en-US" altLang="zh-CN" sz="1400" baseline="30000">
                <a:ea typeface="微软雅黑" panose="020B0503020204020204" charset="-122"/>
                <a:cs typeface="微软雅黑" panose="020B0503020204020204" charset="-122"/>
              </a:rPr>
              <a:t>2]</a:t>
            </a:r>
            <a:r>
              <a:rPr sz="1400">
                <a:ea typeface="微软雅黑" panose="020B0503020204020204" charset="-122"/>
                <a:cs typeface="微软雅黑" panose="020B0503020204020204" charset="-122"/>
              </a:rPr>
              <a:t>证实该配比疗效最佳、不良反应最少）</a:t>
            </a:r>
            <a:endParaRPr sz="1400">
              <a:ea typeface="微软雅黑" panose="020B0503020204020204" charset="-122"/>
              <a:cs typeface="微软雅黑" panose="020B0503020204020204" charset="-122"/>
            </a:endParaRPr>
          </a:p>
        </p:txBody>
      </p:sp>
      <p:sp>
        <p:nvSpPr>
          <p:cNvPr id="12" name="Rectangle 11"/>
          <p:cNvSpPr/>
          <p:nvPr/>
        </p:nvSpPr>
        <p:spPr>
          <a:xfrm>
            <a:off x="0" y="6492240"/>
            <a:ext cx="12191695" cy="365760"/>
          </a:xfrm>
          <a:prstGeom prst="rect">
            <a:avLst/>
          </a:prstGeom>
          <a:solidFill>
            <a:srgbClr val="E8F0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3" name="TextBox 12"/>
          <p:cNvSpPr txBox="1"/>
          <p:nvPr/>
        </p:nvSpPr>
        <p:spPr>
          <a:xfrm>
            <a:off x="0" y="6563233"/>
            <a:ext cx="5486400" cy="213995"/>
          </a:xfrm>
          <a:prstGeom prst="rect">
            <a:avLst/>
          </a:prstGeom>
          <a:noFill/>
        </p:spPr>
        <p:txBody>
          <a:bodyPr wrap="square">
            <a:spAutoFit/>
          </a:bodyPr>
          <a:lstStyle/>
          <a:p>
            <a:pPr algn="l">
              <a:defRPr sz="800" b="0">
                <a:solidFill>
                  <a:srgbClr val="666666"/>
                </a:solidFill>
                <a:latin typeface="微软雅黑" panose="020B0503020204020204" charset="-122"/>
              </a:defRPr>
            </a:pPr>
            <a:r>
              <a:rPr>
                <a:ea typeface="微软雅黑" panose="020B0503020204020204" charset="-122"/>
                <a:cs typeface="微软雅黑" panose="020B0503020204020204" charset="-122"/>
              </a:rPr>
              <a:t>格隆溴铵新斯的明注射液  医保国谈申报材料</a:t>
            </a:r>
            <a:endParaRPr>
              <a:ea typeface="微软雅黑" panose="020B0503020204020204" charset="-122"/>
              <a:cs typeface="微软雅黑" panose="020B0503020204020204" charset="-122"/>
            </a:endParaRPr>
          </a:p>
        </p:txBody>
      </p:sp>
      <p:sp>
        <p:nvSpPr>
          <p:cNvPr id="14" name="TextBox 13"/>
          <p:cNvSpPr txBox="1"/>
          <p:nvPr/>
        </p:nvSpPr>
        <p:spPr>
          <a:xfrm>
            <a:off x="10058400" y="6562725"/>
            <a:ext cx="1828800" cy="267970"/>
          </a:xfrm>
          <a:prstGeom prst="rect">
            <a:avLst/>
          </a:prstGeom>
          <a:noFill/>
        </p:spPr>
        <p:txBody>
          <a:bodyPr wrap="square">
            <a:noAutofit/>
          </a:bodyPr>
          <a:lstStyle/>
          <a:p>
            <a:pPr algn="r">
              <a:defRPr sz="800" b="0">
                <a:solidFill>
                  <a:srgbClr val="666666"/>
                </a:solidFill>
                <a:latin typeface="微软雅黑" panose="020B0503020204020204" charset="-122"/>
              </a:defRPr>
            </a:pPr>
            <a:r>
              <a:rPr>
                <a:ea typeface="微软雅黑" panose="020B0503020204020204" charset="-122"/>
                <a:cs typeface="微软雅黑" panose="020B0503020204020204" charset="-122"/>
              </a:rPr>
              <a:t>01-1</a:t>
            </a:r>
            <a:endParaRPr>
              <a:ea typeface="微软雅黑" panose="020B0503020204020204" charset="-122"/>
              <a:cs typeface="微软雅黑" panose="020B0503020204020204" charset="-122"/>
            </a:endParaRPr>
          </a:p>
        </p:txBody>
      </p:sp>
      <p:sp>
        <p:nvSpPr>
          <p:cNvPr id="16" name="文本框 15"/>
          <p:cNvSpPr txBox="1"/>
          <p:nvPr/>
        </p:nvSpPr>
        <p:spPr>
          <a:xfrm>
            <a:off x="26670" y="6045835"/>
            <a:ext cx="11889105" cy="337185"/>
          </a:xfrm>
          <a:prstGeom prst="rect">
            <a:avLst/>
          </a:prstGeom>
          <a:noFill/>
        </p:spPr>
        <p:txBody>
          <a:bodyPr wrap="square" rtlCol="0" anchor="t">
            <a:spAutoFit/>
          </a:bodyPr>
          <a:p>
            <a:r>
              <a:rPr lang="en-US" altLang="zh-CN" sz="800">
                <a:sym typeface="+mn-ea"/>
              </a:rPr>
              <a:t>1.</a:t>
            </a:r>
            <a:r>
              <a:rPr lang="zh-CN" altLang="en-US" sz="800">
                <a:sym typeface="+mn-ea"/>
              </a:rPr>
              <a:t>格隆溴铵新斯的明注射液说明书，瑞阳制药股份有限公司，</a:t>
            </a:r>
            <a:r>
              <a:rPr lang="en-US" altLang="zh-CN" sz="800">
                <a:sym typeface="+mn-ea"/>
              </a:rPr>
              <a:t>2026</a:t>
            </a:r>
            <a:endParaRPr lang="zh-CN" altLang="en-US" sz="800">
              <a:sym typeface="+mn-ea"/>
            </a:endParaRPr>
          </a:p>
          <a:p>
            <a:r>
              <a:rPr lang="en-US" altLang="zh-CN" sz="800">
                <a:sym typeface="+mn-ea"/>
              </a:rPr>
              <a:t>2.</a:t>
            </a:r>
            <a:r>
              <a:rPr lang="zh-CN" altLang="en-US" sz="800">
                <a:sym typeface="+mn-ea"/>
              </a:rPr>
              <a:t>Howard J, Wigley J, Rosen G, D'mello J. Glycopyrrolate: It's time to review. J Clin Anesth. 2017 Feb;36:51-53. doi: 10.1016/j.jclinane.2016.09.013. Epub 2016 Nov 18. PMID: 28183573.</a:t>
            </a:r>
            <a:endParaRPr lang="zh-CN" altLang="en-US" sz="8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 name="TextBox 3"/>
          <p:cNvSpPr txBox="1"/>
          <p:nvPr/>
        </p:nvSpPr>
        <p:spPr>
          <a:xfrm>
            <a:off x="0" y="158750"/>
            <a:ext cx="10515600" cy="502920"/>
          </a:xfrm>
          <a:prstGeom prst="rect">
            <a:avLst/>
          </a:prstGeom>
          <a:noFill/>
        </p:spPr>
        <p:txBody>
          <a:bodyPr wrap="square">
            <a:spAutoFit/>
          </a:bodyPr>
          <a:lstStyle/>
          <a:p>
            <a:pPr algn="l">
              <a:defRPr sz="2600" b="1">
                <a:solidFill>
                  <a:srgbClr val="FFFFFF"/>
                </a:solidFill>
                <a:latin typeface="微软雅黑" panose="020B0503020204020204" charset="-122"/>
              </a:defRPr>
            </a:pPr>
            <a:r>
              <a:rPr>
                <a:ea typeface="微软雅黑" panose="020B0503020204020204" charset="-122"/>
                <a:cs typeface="微软雅黑" panose="020B0503020204020204" charset="-122"/>
              </a:rPr>
              <a:t>基本信息</a:t>
            </a:r>
            <a:endParaRPr>
              <a:ea typeface="微软雅黑" panose="020B0503020204020204" charset="-122"/>
              <a:cs typeface="微软雅黑" panose="020B0503020204020204" charset="-122"/>
            </a:endParaRPr>
          </a:p>
        </p:txBody>
      </p:sp>
      <p:sp>
        <p:nvSpPr>
          <p:cNvPr id="6" name="Rectangle 5"/>
          <p:cNvSpPr/>
          <p:nvPr/>
        </p:nvSpPr>
        <p:spPr>
          <a:xfrm>
            <a:off x="457200" y="1280160"/>
            <a:ext cx="73152" cy="41148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7" name="TextBox 6"/>
          <p:cNvSpPr txBox="1"/>
          <p:nvPr/>
        </p:nvSpPr>
        <p:spPr>
          <a:xfrm>
            <a:off x="685800" y="1298448"/>
            <a:ext cx="11247120" cy="337185"/>
          </a:xfrm>
          <a:prstGeom prst="rect">
            <a:avLst/>
          </a:prstGeom>
          <a:noFill/>
        </p:spPr>
        <p:txBody>
          <a:bodyPr wrap="square">
            <a:spAutoFit/>
          </a:bodyPr>
          <a:lstStyle/>
          <a:p>
            <a:pPr algn="l">
              <a:defRPr sz="1600" b="1">
                <a:solidFill>
                  <a:srgbClr val="0B2A4A"/>
                </a:solidFill>
                <a:latin typeface="微软雅黑" panose="020B0503020204020204" charset="-122"/>
              </a:defRPr>
            </a:pPr>
            <a:r>
              <a:rPr>
                <a:ea typeface="微软雅黑" panose="020B0503020204020204" charset="-122"/>
                <a:cs typeface="微软雅黑" panose="020B0503020204020204" charset="-122"/>
              </a:rPr>
              <a:t>▎肌松残余</a:t>
            </a:r>
            <a:r>
              <a:rPr lang="en-US">
                <a:ea typeface="微软雅黑" panose="020B0503020204020204" charset="-122"/>
                <a:cs typeface="微软雅黑" panose="020B0503020204020204" charset="-122"/>
              </a:rPr>
              <a:t>/</a:t>
            </a:r>
            <a:r>
              <a:rPr lang="zh-CN" altLang="en-US">
                <a:ea typeface="微软雅黑" panose="020B0503020204020204" charset="-122"/>
                <a:cs typeface="微软雅黑" panose="020B0503020204020204" charset="-122"/>
              </a:rPr>
              <a:t>残余神经肌肉阻滞</a:t>
            </a:r>
            <a:r>
              <a:rPr>
                <a:ea typeface="微软雅黑" panose="020B0503020204020204" charset="-122"/>
                <a:cs typeface="微软雅黑" panose="020B0503020204020204" charset="-122"/>
              </a:rPr>
              <a:t>：全麻手术的核心安全挑战</a:t>
            </a:r>
            <a:endParaRPr>
              <a:ea typeface="微软雅黑" panose="020B0503020204020204" charset="-122"/>
              <a:cs typeface="微软雅黑" panose="020B0503020204020204" charset="-122"/>
            </a:endParaRPr>
          </a:p>
        </p:txBody>
      </p:sp>
      <p:sp>
        <p:nvSpPr>
          <p:cNvPr id="8" name="TextBox 7"/>
          <p:cNvSpPr txBox="1"/>
          <p:nvPr/>
        </p:nvSpPr>
        <p:spPr>
          <a:xfrm>
            <a:off x="370840" y="1732280"/>
            <a:ext cx="5393055" cy="3648710"/>
          </a:xfrm>
          <a:prstGeom prst="rect">
            <a:avLst/>
          </a:prstGeom>
          <a:noFill/>
        </p:spPr>
        <p:txBody>
          <a:bodyPr wrap="square">
            <a:spAutoFit/>
          </a:bodyPr>
          <a:lstStyle/>
          <a:p>
            <a:pPr algn="l">
              <a:lnSpc>
                <a:spcPct val="140000"/>
              </a:lnSpc>
              <a:spcAft>
                <a:spcPts val="600"/>
              </a:spcAft>
              <a:defRPr sz="1400" b="1">
                <a:solidFill>
                  <a:srgbClr val="0B2A4A"/>
                </a:solidFill>
                <a:latin typeface="微软雅黑" panose="020B0503020204020204" charset="-122"/>
              </a:defRPr>
            </a:pPr>
            <a:r>
              <a:rPr sz="1600">
                <a:ea typeface="微软雅黑" panose="020B0503020204020204" charset="-122"/>
                <a:cs typeface="微软雅黑" panose="020B0503020204020204" charset="-122"/>
              </a:rPr>
              <a:t>▍流行病学</a:t>
            </a:r>
            <a:endParaRPr sz="1600">
              <a:ea typeface="微软雅黑" panose="020B0503020204020204" charset="-122"/>
              <a:cs typeface="微软雅黑" panose="020B0503020204020204" charset="-122"/>
            </a:endParaRPr>
          </a:p>
          <a:p>
            <a:pPr algn="l">
              <a:lnSpc>
                <a:spcPct val="140000"/>
              </a:lnSpc>
              <a:spcAft>
                <a:spcPts val="300"/>
              </a:spcAft>
              <a:defRPr sz="1200" b="0">
                <a:solidFill>
                  <a:srgbClr val="333333"/>
                </a:solidFill>
                <a:latin typeface="微软雅黑" panose="020B0503020204020204" charset="-122"/>
              </a:defRPr>
            </a:pPr>
            <a:r>
              <a:rPr sz="1400">
                <a:ea typeface="微软雅黑" panose="020B0503020204020204" charset="-122"/>
                <a:cs typeface="微软雅黑" panose="020B0503020204020204" charset="-122"/>
              </a:rPr>
              <a:t>•</a:t>
            </a:r>
            <a:r>
              <a:rPr>
                <a:ea typeface="微软雅黑" panose="020B0503020204020204" charset="-122"/>
                <a:cs typeface="微软雅黑" panose="020B0503020204020204" charset="-122"/>
              </a:rPr>
              <a:t> 中国年麻醉手术量约8,000万例，其中</a:t>
            </a:r>
            <a:r>
              <a:rPr b="1">
                <a:solidFill>
                  <a:schemeClr val="tx2">
                    <a:lumMod val="60000"/>
                    <a:lumOff val="40000"/>
                  </a:schemeClr>
                </a:solidFill>
                <a:ea typeface="微软雅黑" panose="020B0503020204020204" charset="-122"/>
                <a:cs typeface="微软雅黑" panose="020B0503020204020204" charset="-122"/>
              </a:rPr>
              <a:t>全麻手术约3,000万例/年</a:t>
            </a:r>
            <a:endParaRPr>
              <a:ea typeface="微软雅黑" panose="020B0503020204020204" charset="-122"/>
              <a:cs typeface="微软雅黑" panose="020B0503020204020204" charset="-122"/>
            </a:endParaRPr>
          </a:p>
          <a:p>
            <a:pPr algn="l">
              <a:lnSpc>
                <a:spcPct val="140000"/>
              </a:lnSpc>
              <a:spcAft>
                <a:spcPts val="300"/>
              </a:spcAft>
              <a:defRPr sz="1200" b="0">
                <a:solidFill>
                  <a:srgbClr val="333333"/>
                </a:solidFill>
                <a:latin typeface="微软雅黑" panose="020B0503020204020204" charset="-122"/>
              </a:defRPr>
            </a:pPr>
            <a:r>
              <a:rPr>
                <a:ea typeface="微软雅黑" panose="020B0503020204020204" charset="-122"/>
                <a:cs typeface="微软雅黑" panose="020B0503020204020204" charset="-122"/>
              </a:rPr>
              <a:t>• RECITE-China研究：中国全麻术后拔管时</a:t>
            </a:r>
            <a:r>
              <a:rPr b="1">
                <a:solidFill>
                  <a:schemeClr val="tx2">
                    <a:lumMod val="60000"/>
                    <a:lumOff val="40000"/>
                  </a:schemeClr>
                </a:solidFill>
                <a:ea typeface="微软雅黑" panose="020B0503020204020204" charset="-122"/>
                <a:cs typeface="微软雅黑" panose="020B0503020204020204" charset="-122"/>
              </a:rPr>
              <a:t>57.8%的患者存在肌松</a:t>
            </a:r>
            <a:r>
              <a:rPr lang="zh-CN" b="1">
                <a:solidFill>
                  <a:schemeClr val="tx2">
                    <a:lumMod val="60000"/>
                    <a:lumOff val="40000"/>
                  </a:schemeClr>
                </a:solidFill>
                <a:ea typeface="微软雅黑" panose="020B0503020204020204" charset="-122"/>
                <a:cs typeface="微软雅黑" panose="020B0503020204020204" charset="-122"/>
              </a:rPr>
              <a:t>残余</a:t>
            </a:r>
            <a:r>
              <a:rPr>
                <a:ea typeface="微软雅黑" panose="020B0503020204020204" charset="-122"/>
                <a:cs typeface="微软雅黑" panose="020B0503020204020204" charset="-122"/>
              </a:rPr>
              <a:t>（TOFr&lt;0.9）</a:t>
            </a:r>
            <a:r>
              <a:rPr lang="en-US" baseline="30000">
                <a:ea typeface="微软雅黑" panose="020B0503020204020204" charset="-122"/>
                <a:cs typeface="微软雅黑" panose="020B0503020204020204" charset="-122"/>
              </a:rPr>
              <a:t>[1]</a:t>
            </a:r>
            <a:endParaRPr lang="en-US" baseline="30000">
              <a:ea typeface="微软雅黑" panose="020B0503020204020204" charset="-122"/>
              <a:cs typeface="微软雅黑" panose="020B0503020204020204" charset="-122"/>
            </a:endParaRPr>
          </a:p>
          <a:p>
            <a:pPr algn="l">
              <a:lnSpc>
                <a:spcPct val="140000"/>
              </a:lnSpc>
              <a:spcAft>
                <a:spcPts val="300"/>
              </a:spcAft>
              <a:defRPr sz="1200" b="0">
                <a:solidFill>
                  <a:srgbClr val="333333"/>
                </a:solidFill>
                <a:latin typeface="微软雅黑" panose="020B0503020204020204" charset="-122"/>
              </a:defRPr>
            </a:pPr>
            <a:r>
              <a:rPr>
                <a:ea typeface="微软雅黑" panose="020B0503020204020204" charset="-122"/>
                <a:cs typeface="微软雅黑" panose="020B0503020204020204" charset="-122"/>
              </a:rPr>
              <a:t>• 肌松监测率仅</a:t>
            </a:r>
            <a:r>
              <a:rPr b="1">
                <a:solidFill>
                  <a:schemeClr val="tx2">
                    <a:lumMod val="60000"/>
                    <a:lumOff val="40000"/>
                  </a:schemeClr>
                </a:solidFill>
                <a:ea typeface="微软雅黑" panose="020B0503020204020204" charset="-122"/>
                <a:cs typeface="微软雅黑" panose="020B0503020204020204" charset="-122"/>
              </a:rPr>
              <a:t>4.25%~17%</a:t>
            </a:r>
            <a:r>
              <a:rPr>
                <a:ea typeface="微软雅黑" panose="020B0503020204020204" charset="-122"/>
                <a:cs typeface="微软雅黑" panose="020B0503020204020204" charset="-122"/>
              </a:rPr>
              <a:t>，肌松拮抗率仅</a:t>
            </a:r>
            <a:r>
              <a:rPr b="1">
                <a:solidFill>
                  <a:schemeClr val="tx2">
                    <a:lumMod val="60000"/>
                    <a:lumOff val="40000"/>
                  </a:schemeClr>
                </a:solidFill>
                <a:ea typeface="微软雅黑" panose="020B0503020204020204" charset="-122"/>
                <a:cs typeface="微软雅黑" panose="020B0503020204020204" charset="-122"/>
              </a:rPr>
              <a:t>29.77%~33%</a:t>
            </a:r>
            <a:r>
              <a:rPr lang="en-US" baseline="30000">
                <a:ea typeface="微软雅黑" panose="020B0503020204020204" charset="-122"/>
                <a:cs typeface="微软雅黑" panose="020B0503020204020204" charset="-122"/>
              </a:rPr>
              <a:t>[2-3]</a:t>
            </a:r>
            <a:endParaRPr lang="en-US" baseline="30000">
              <a:ea typeface="微软雅黑" panose="020B0503020204020204" charset="-122"/>
              <a:cs typeface="微软雅黑" panose="020B0503020204020204" charset="-122"/>
            </a:endParaRPr>
          </a:p>
          <a:p>
            <a:pPr algn="l">
              <a:lnSpc>
                <a:spcPct val="140000"/>
              </a:lnSpc>
              <a:spcAft>
                <a:spcPts val="1200"/>
              </a:spcAft>
              <a:defRPr sz="1200" b="0">
                <a:solidFill>
                  <a:srgbClr val="333333"/>
                </a:solidFill>
                <a:latin typeface="微软雅黑" panose="020B0503020204020204" charset="-122"/>
              </a:defRPr>
            </a:pPr>
            <a:r>
              <a:rPr>
                <a:ea typeface="微软雅黑" panose="020B0503020204020204" charset="-122"/>
                <a:cs typeface="微软雅黑" panose="020B0503020204020204" charset="-122"/>
              </a:rPr>
              <a:t>• 肌松残余可导致PACU停留延长、住院时间延长、转入ICU甚至死亡</a:t>
            </a:r>
            <a:endParaRPr>
              <a:ea typeface="微软雅黑" panose="020B0503020204020204" charset="-122"/>
              <a:cs typeface="微软雅黑" panose="020B0503020204020204" charset="-122"/>
            </a:endParaRPr>
          </a:p>
          <a:p>
            <a:pPr algn="l">
              <a:lnSpc>
                <a:spcPct val="140000"/>
              </a:lnSpc>
              <a:spcAft>
                <a:spcPts val="600"/>
              </a:spcAft>
              <a:defRPr sz="1400" b="1">
                <a:solidFill>
                  <a:srgbClr val="0B2A4A"/>
                </a:solidFill>
                <a:latin typeface="微软雅黑" panose="020B0503020204020204" charset="-122"/>
              </a:defRPr>
            </a:pPr>
            <a:r>
              <a:rPr sz="1600">
                <a:ea typeface="微软雅黑" panose="020B0503020204020204" charset="-122"/>
                <a:cs typeface="微软雅黑" panose="020B0503020204020204" charset="-122"/>
              </a:rPr>
              <a:t>▍临床危害</a:t>
            </a:r>
            <a:r>
              <a:rPr lang="en-US" sz="1600" baseline="30000">
                <a:ea typeface="微软雅黑" panose="020B0503020204020204" charset="-122"/>
                <a:cs typeface="微软雅黑" panose="020B0503020204020204" charset="-122"/>
              </a:rPr>
              <a:t>[4]</a:t>
            </a:r>
            <a:endParaRPr lang="en-US" sz="1600" baseline="30000">
              <a:ea typeface="微软雅黑" panose="020B0503020204020204" charset="-122"/>
              <a:cs typeface="微软雅黑" panose="020B0503020204020204" charset="-122"/>
            </a:endParaRPr>
          </a:p>
          <a:p>
            <a:pPr algn="l">
              <a:lnSpc>
                <a:spcPct val="140000"/>
              </a:lnSpc>
              <a:spcAft>
                <a:spcPts val="200"/>
              </a:spcAft>
              <a:defRPr sz="1200" b="0">
                <a:solidFill>
                  <a:srgbClr val="333333"/>
                </a:solidFill>
                <a:latin typeface="微软雅黑" panose="020B0503020204020204" charset="-122"/>
              </a:defRPr>
            </a:pPr>
            <a:r>
              <a:rPr>
                <a:ea typeface="微软雅黑" panose="020B0503020204020204" charset="-122"/>
                <a:cs typeface="微软雅黑" panose="020B0503020204020204" charset="-122"/>
              </a:rPr>
              <a:t>• 通气功能不全 → 低氧血症</a:t>
            </a:r>
            <a:endParaRPr>
              <a:ea typeface="微软雅黑" panose="020B0503020204020204" charset="-122"/>
              <a:cs typeface="微软雅黑" panose="020B0503020204020204" charset="-122"/>
            </a:endParaRPr>
          </a:p>
          <a:p>
            <a:pPr algn="l">
              <a:lnSpc>
                <a:spcPct val="140000"/>
              </a:lnSpc>
              <a:spcAft>
                <a:spcPts val="200"/>
              </a:spcAft>
              <a:defRPr sz="1200" b="0">
                <a:solidFill>
                  <a:srgbClr val="333333"/>
                </a:solidFill>
                <a:latin typeface="微软雅黑" panose="020B0503020204020204" charset="-122"/>
              </a:defRPr>
            </a:pPr>
            <a:r>
              <a:rPr>
                <a:ea typeface="微软雅黑" panose="020B0503020204020204" charset="-122"/>
                <a:cs typeface="微软雅黑" panose="020B0503020204020204" charset="-122"/>
              </a:rPr>
              <a:t>• 气道保护功能不足 → 误吸、吸入性肺炎</a:t>
            </a:r>
            <a:endParaRPr>
              <a:ea typeface="微软雅黑" panose="020B0503020204020204" charset="-122"/>
              <a:cs typeface="微软雅黑" panose="020B0503020204020204" charset="-122"/>
            </a:endParaRPr>
          </a:p>
          <a:p>
            <a:pPr algn="l">
              <a:lnSpc>
                <a:spcPct val="140000"/>
              </a:lnSpc>
              <a:spcAft>
                <a:spcPts val="200"/>
              </a:spcAft>
              <a:defRPr sz="1200" b="0">
                <a:solidFill>
                  <a:srgbClr val="333333"/>
                </a:solidFill>
                <a:latin typeface="微软雅黑" panose="020B0503020204020204" charset="-122"/>
              </a:defRPr>
            </a:pPr>
            <a:r>
              <a:rPr>
                <a:ea typeface="微软雅黑" panose="020B0503020204020204" charset="-122"/>
                <a:cs typeface="微软雅黑" panose="020B0503020204020204" charset="-122"/>
              </a:rPr>
              <a:t>• 吞咽功能受损 → 术后肺部并发症</a:t>
            </a:r>
            <a:endParaRPr>
              <a:ea typeface="微软雅黑" panose="020B0503020204020204" charset="-122"/>
              <a:cs typeface="微软雅黑" panose="020B0503020204020204" charset="-122"/>
            </a:endParaRPr>
          </a:p>
          <a:p>
            <a:pPr algn="l">
              <a:lnSpc>
                <a:spcPct val="140000"/>
              </a:lnSpc>
              <a:spcAft>
                <a:spcPts val="200"/>
              </a:spcAft>
              <a:defRPr sz="1200" b="0">
                <a:solidFill>
                  <a:srgbClr val="333333"/>
                </a:solidFill>
                <a:latin typeface="微软雅黑" panose="020B0503020204020204" charset="-122"/>
              </a:defRPr>
            </a:pPr>
            <a:r>
              <a:rPr>
                <a:ea typeface="微软雅黑" panose="020B0503020204020204" charset="-122"/>
                <a:cs typeface="微软雅黑" panose="020B0503020204020204" charset="-122"/>
              </a:rPr>
              <a:t>• TOFr 0.7-0.9：临床检测困难，但仍存在安全风险（复视、疲软、吞咽困难）</a:t>
            </a:r>
            <a:endParaRPr>
              <a:ea typeface="微软雅黑" panose="020B0503020204020204" charset="-122"/>
              <a:cs typeface="微软雅黑" panose="020B0503020204020204" charset="-122"/>
            </a:endParaRPr>
          </a:p>
        </p:txBody>
      </p:sp>
      <p:sp>
        <p:nvSpPr>
          <p:cNvPr id="9" name="Rectangle 8"/>
          <p:cNvSpPr/>
          <p:nvPr/>
        </p:nvSpPr>
        <p:spPr>
          <a:xfrm>
            <a:off x="6213475" y="1224280"/>
            <a:ext cx="73152" cy="41148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0" name="TextBox 9"/>
          <p:cNvSpPr txBox="1"/>
          <p:nvPr/>
        </p:nvSpPr>
        <p:spPr>
          <a:xfrm>
            <a:off x="6442075" y="1242568"/>
            <a:ext cx="4846320" cy="365760"/>
          </a:xfrm>
          <a:prstGeom prst="rect">
            <a:avLst/>
          </a:prstGeom>
          <a:noFill/>
        </p:spPr>
        <p:txBody>
          <a:bodyPr wrap="square">
            <a:spAutoFit/>
          </a:bodyPr>
          <a:lstStyle/>
          <a:p>
            <a:pPr algn="l">
              <a:defRPr sz="1600" b="1">
                <a:solidFill>
                  <a:srgbClr val="0B2A4A"/>
                </a:solidFill>
                <a:latin typeface="微软雅黑" panose="020B0503020204020204" charset="-122"/>
              </a:defRPr>
            </a:pPr>
            <a:r>
              <a:rPr>
                <a:ea typeface="微软雅黑" panose="020B0503020204020204" charset="-122"/>
                <a:cs typeface="微软雅黑" panose="020B0503020204020204" charset="-122"/>
              </a:rPr>
              <a:t>▎未满足的治疗需求</a:t>
            </a:r>
            <a:endParaRPr>
              <a:ea typeface="微软雅黑" panose="020B0503020204020204" charset="-122"/>
              <a:cs typeface="微软雅黑" panose="020B0503020204020204" charset="-122"/>
            </a:endParaRPr>
          </a:p>
        </p:txBody>
      </p:sp>
      <p:sp>
        <p:nvSpPr>
          <p:cNvPr id="11" name="TextBox 10"/>
          <p:cNvSpPr txBox="1"/>
          <p:nvPr/>
        </p:nvSpPr>
        <p:spPr>
          <a:xfrm>
            <a:off x="6106160" y="1696085"/>
            <a:ext cx="5542280" cy="3669665"/>
          </a:xfrm>
          <a:prstGeom prst="rect">
            <a:avLst/>
          </a:prstGeom>
          <a:noFill/>
        </p:spPr>
        <p:txBody>
          <a:bodyPr wrap="square">
            <a:noAutofit/>
          </a:bodyPr>
          <a:lstStyle/>
          <a:p>
            <a:pPr algn="l">
              <a:lnSpc>
                <a:spcPct val="100000"/>
              </a:lnSpc>
              <a:spcAft>
                <a:spcPts val="1000"/>
              </a:spcAft>
              <a:defRPr sz="1300" b="1">
                <a:solidFill>
                  <a:srgbClr val="0B2A4A"/>
                </a:solidFill>
                <a:latin typeface="微软雅黑" panose="020B0503020204020204" charset="-122"/>
              </a:defRPr>
            </a:pPr>
            <a:r>
              <a:rPr sz="1400">
                <a:ea typeface="微软雅黑" panose="020B0503020204020204" charset="-122"/>
                <a:cs typeface="微软雅黑" panose="020B0503020204020204" charset="-122"/>
              </a:rPr>
              <a:t>当前肌松拮抗方案存在三大矛盾：</a:t>
            </a:r>
            <a:endParaRPr sz="1400">
              <a:ea typeface="微软雅黑" panose="020B0503020204020204" charset="-122"/>
              <a:cs typeface="微软雅黑" panose="020B0503020204020204" charset="-122"/>
            </a:endParaRPr>
          </a:p>
          <a:p>
            <a:pPr algn="l">
              <a:lnSpc>
                <a:spcPct val="100000"/>
              </a:lnSpc>
              <a:spcAft>
                <a:spcPts val="400"/>
              </a:spcAft>
              <a:defRPr sz="1300" b="1">
                <a:solidFill>
                  <a:srgbClr val="C0392B"/>
                </a:solidFill>
                <a:latin typeface="微软雅黑" panose="020B0503020204020204" charset="-122"/>
              </a:defRPr>
            </a:pPr>
            <a:r>
              <a:rPr sz="1400">
                <a:ea typeface="微软雅黑" panose="020B0503020204020204" charset="-122"/>
                <a:cs typeface="微软雅黑" panose="020B0503020204020204" charset="-122"/>
              </a:rPr>
              <a:t>❶ 安全性矛盾</a:t>
            </a:r>
            <a:endParaRPr sz="1400">
              <a:ea typeface="微软雅黑" panose="020B0503020204020204" charset="-122"/>
              <a:cs typeface="微软雅黑" panose="020B0503020204020204" charset="-122"/>
            </a:endParaRPr>
          </a:p>
          <a:p>
            <a:pPr algn="l">
              <a:lnSpc>
                <a:spcPct val="100000"/>
              </a:lnSpc>
              <a:spcAft>
                <a:spcPts val="1000"/>
              </a:spcAft>
              <a:defRPr sz="1100" b="0">
                <a:solidFill>
                  <a:srgbClr val="333333"/>
                </a:solidFill>
                <a:latin typeface="微软雅黑" panose="020B0503020204020204" charset="-122"/>
              </a:defRPr>
            </a:pPr>
            <a:r>
              <a:rPr sz="1400">
                <a:ea typeface="微软雅黑" panose="020B0503020204020204" charset="-122"/>
                <a:cs typeface="微软雅黑" panose="020B0503020204020204" charset="-122"/>
              </a:rPr>
              <a:t>新斯的明（A级推荐）能拮抗所有非去极化肌松药残余，但存在毒蕈碱样副作用（心动过缓、分泌物增多）。</a:t>
            </a:r>
            <a:r>
              <a:rPr sz="1400" b="1">
                <a:solidFill>
                  <a:schemeClr val="tx2">
                    <a:lumMod val="60000"/>
                    <a:lumOff val="40000"/>
                  </a:schemeClr>
                </a:solidFill>
                <a:ea typeface="微软雅黑" panose="020B0503020204020204" charset="-122"/>
                <a:cs typeface="微软雅黑" panose="020B0503020204020204" charset="-122"/>
              </a:rPr>
              <a:t>联用阿托品后心率不平稳，且阿托品透过血脑屏障，增加术后认知功能障碍（POCD/POD）风险</a:t>
            </a:r>
            <a:r>
              <a:rPr sz="1400">
                <a:solidFill>
                  <a:schemeClr val="tx2">
                    <a:lumMod val="60000"/>
                    <a:lumOff val="40000"/>
                  </a:schemeClr>
                </a:solidFill>
                <a:ea typeface="微软雅黑" panose="020B0503020204020204" charset="-122"/>
                <a:cs typeface="微软雅黑" panose="020B0503020204020204" charset="-122"/>
              </a:rPr>
              <a:t>。</a:t>
            </a:r>
            <a:endParaRPr sz="1400">
              <a:ea typeface="微软雅黑" panose="020B0503020204020204" charset="-122"/>
              <a:cs typeface="微软雅黑" panose="020B0503020204020204" charset="-122"/>
            </a:endParaRPr>
          </a:p>
          <a:p>
            <a:pPr algn="l">
              <a:lnSpc>
                <a:spcPct val="100000"/>
              </a:lnSpc>
              <a:spcAft>
                <a:spcPts val="400"/>
              </a:spcAft>
              <a:defRPr sz="1300" b="1">
                <a:solidFill>
                  <a:srgbClr val="C0392B"/>
                </a:solidFill>
                <a:latin typeface="微软雅黑" panose="020B0503020204020204" charset="-122"/>
              </a:defRPr>
            </a:pPr>
            <a:r>
              <a:rPr sz="1400">
                <a:ea typeface="微软雅黑" panose="020B0503020204020204" charset="-122"/>
                <a:cs typeface="微软雅黑" panose="020B0503020204020204" charset="-122"/>
              </a:rPr>
              <a:t>❷ 覆盖面矛盾</a:t>
            </a:r>
            <a:endParaRPr sz="1400">
              <a:ea typeface="微软雅黑" panose="020B0503020204020204" charset="-122"/>
              <a:cs typeface="微软雅黑" panose="020B0503020204020204" charset="-122"/>
            </a:endParaRPr>
          </a:p>
          <a:p>
            <a:pPr algn="l">
              <a:lnSpc>
                <a:spcPct val="100000"/>
              </a:lnSpc>
              <a:spcAft>
                <a:spcPts val="1000"/>
              </a:spcAft>
              <a:defRPr sz="1100" b="0">
                <a:solidFill>
                  <a:srgbClr val="333333"/>
                </a:solidFill>
                <a:latin typeface="微软雅黑" panose="020B0503020204020204" charset="-122"/>
              </a:defRPr>
            </a:pPr>
            <a:r>
              <a:rPr sz="1400">
                <a:ea typeface="微软雅黑" panose="020B0503020204020204" charset="-122"/>
                <a:cs typeface="微软雅黑" panose="020B0503020204020204" charset="-122"/>
              </a:rPr>
              <a:t>舒更葡糖钠拮抗迅速但仅覆盖甾体类肌松药（罗库溴铵/维库溴铵）。中国仅约30%全麻患者使用甾体类肌松药，其余70%</a:t>
            </a:r>
            <a:r>
              <a:rPr sz="1400" b="1">
                <a:solidFill>
                  <a:schemeClr val="tx2">
                    <a:lumMod val="60000"/>
                    <a:lumOff val="40000"/>
                  </a:schemeClr>
                </a:solidFill>
                <a:ea typeface="微软雅黑" panose="020B0503020204020204" charset="-122"/>
                <a:cs typeface="微软雅黑" panose="020B0503020204020204" charset="-122"/>
              </a:rPr>
              <a:t>使用苄异喹啉类或其他肌松药的患者无特异性拮抗剂可用</a:t>
            </a:r>
            <a:r>
              <a:rPr lang="en-US" sz="1400" baseline="30000">
                <a:ea typeface="微软雅黑" panose="020B0503020204020204" charset="-122"/>
                <a:cs typeface="微软雅黑" panose="020B0503020204020204" charset="-122"/>
                <a:sym typeface="+mn-ea"/>
              </a:rPr>
              <a:t>[</a:t>
            </a:r>
            <a:r>
              <a:rPr lang="en-US" altLang="zh-CN" sz="1400" baseline="30000">
                <a:ea typeface="微软雅黑" panose="020B0503020204020204" charset="-122"/>
                <a:cs typeface="微软雅黑" panose="020B0503020204020204" charset="-122"/>
              </a:rPr>
              <a:t>5]</a:t>
            </a:r>
            <a:r>
              <a:rPr sz="1400">
                <a:ea typeface="微软雅黑" panose="020B0503020204020204" charset="-122"/>
                <a:cs typeface="微软雅黑" panose="020B0503020204020204" charset="-122"/>
              </a:rPr>
              <a:t>。</a:t>
            </a:r>
            <a:endParaRPr sz="1400">
              <a:ea typeface="微软雅黑" panose="020B0503020204020204" charset="-122"/>
              <a:cs typeface="微软雅黑" panose="020B0503020204020204" charset="-122"/>
            </a:endParaRPr>
          </a:p>
          <a:p>
            <a:pPr algn="l">
              <a:lnSpc>
                <a:spcPct val="100000"/>
              </a:lnSpc>
              <a:spcAft>
                <a:spcPts val="400"/>
              </a:spcAft>
              <a:defRPr sz="1300" b="1">
                <a:solidFill>
                  <a:srgbClr val="C0392B"/>
                </a:solidFill>
                <a:latin typeface="微软雅黑" panose="020B0503020204020204" charset="-122"/>
              </a:defRPr>
            </a:pPr>
            <a:r>
              <a:rPr sz="1400">
                <a:ea typeface="微软雅黑" panose="020B0503020204020204" charset="-122"/>
                <a:cs typeface="微软雅黑" panose="020B0503020204020204" charset="-122"/>
              </a:rPr>
              <a:t>❸ 便捷性矛盾</a:t>
            </a:r>
            <a:endParaRPr sz="1400">
              <a:ea typeface="微软雅黑" panose="020B0503020204020204" charset="-122"/>
              <a:cs typeface="微软雅黑" panose="020B0503020204020204" charset="-122"/>
            </a:endParaRPr>
          </a:p>
          <a:p>
            <a:pPr algn="l">
              <a:lnSpc>
                <a:spcPct val="100000"/>
              </a:lnSpc>
              <a:spcAft>
                <a:spcPts val="1000"/>
              </a:spcAft>
              <a:defRPr sz="1100" b="0">
                <a:solidFill>
                  <a:srgbClr val="333333"/>
                </a:solidFill>
                <a:latin typeface="微软雅黑" panose="020B0503020204020204" charset="-122"/>
              </a:defRPr>
            </a:pPr>
            <a:r>
              <a:rPr sz="1400">
                <a:ea typeface="微软雅黑" panose="020B0503020204020204" charset="-122"/>
                <a:cs typeface="微软雅黑" panose="020B0503020204020204" charset="-122"/>
              </a:rPr>
              <a:t>传统"阿托品+新斯的明"需临时配制两种药品，</a:t>
            </a:r>
            <a:r>
              <a:rPr sz="1400" b="1">
                <a:solidFill>
                  <a:schemeClr val="tx2">
                    <a:lumMod val="60000"/>
                    <a:lumOff val="40000"/>
                  </a:schemeClr>
                </a:solidFill>
                <a:ea typeface="微软雅黑" panose="020B0503020204020204" charset="-122"/>
                <a:cs typeface="微软雅黑" panose="020B0503020204020204" charset="-122"/>
              </a:rPr>
              <a:t>存在剂量计算错误和药物混淆风险</a:t>
            </a:r>
            <a:r>
              <a:rPr sz="1400">
                <a:ea typeface="微软雅黑" panose="020B0503020204020204" charset="-122"/>
                <a:cs typeface="微软雅黑" panose="020B0503020204020204" charset="-122"/>
              </a:rPr>
              <a:t>，不符合临床实践标准化要求。</a:t>
            </a:r>
            <a:endParaRPr sz="1400">
              <a:ea typeface="微软雅黑" panose="020B0503020204020204" charset="-122"/>
              <a:cs typeface="微软雅黑" panose="020B0503020204020204" charset="-122"/>
            </a:endParaRPr>
          </a:p>
          <a:p>
            <a:pPr marL="285750" indent="-285750" algn="l">
              <a:lnSpc>
                <a:spcPct val="100000"/>
              </a:lnSpc>
              <a:buFont typeface="Wingdings" panose="05000000000000000000" charset="0"/>
              <a:buChar char="u"/>
              <a:defRPr sz="1300" b="1">
                <a:solidFill>
                  <a:srgbClr val="1A73BF"/>
                </a:solidFill>
                <a:latin typeface="微软雅黑" panose="020B0503020204020204" charset="-122"/>
              </a:defRPr>
            </a:pPr>
            <a:r>
              <a:rPr sz="1400">
                <a:solidFill>
                  <a:srgbClr val="C00000"/>
                </a:solidFill>
                <a:effectLst>
                  <a:outerShdw blurRad="38100" dist="25400" dir="5400000" algn="ctr" rotWithShape="0">
                    <a:srgbClr val="6E747A">
                      <a:alpha val="43000"/>
                    </a:srgbClr>
                  </a:outerShdw>
                </a:effectLst>
                <a:ea typeface="微软雅黑" panose="020B0503020204020204" charset="-122"/>
                <a:cs typeface="微软雅黑" panose="020B0503020204020204" charset="-122"/>
              </a:rPr>
              <a:t>亟需一款兼顾安全性、广谱覆盖和便捷性的肌松拮抗方案</a:t>
            </a:r>
            <a:endParaRPr sz="1400">
              <a:solidFill>
                <a:srgbClr val="C00000"/>
              </a:solidFill>
              <a:effectLst>
                <a:outerShdw blurRad="38100" dist="25400" dir="5400000" algn="ctr" rotWithShape="0">
                  <a:srgbClr val="6E747A">
                    <a:alpha val="43000"/>
                  </a:srgbClr>
                </a:outerShdw>
              </a:effectLst>
              <a:ea typeface="微软雅黑" panose="020B0503020204020204" charset="-122"/>
              <a:cs typeface="微软雅黑" panose="020B0503020204020204" charset="-122"/>
            </a:endParaRPr>
          </a:p>
        </p:txBody>
      </p:sp>
      <p:sp>
        <p:nvSpPr>
          <p:cNvPr id="12" name="Rectangle 11"/>
          <p:cNvSpPr/>
          <p:nvPr/>
        </p:nvSpPr>
        <p:spPr>
          <a:xfrm>
            <a:off x="0" y="6492240"/>
            <a:ext cx="12191695" cy="365760"/>
          </a:xfrm>
          <a:prstGeom prst="rect">
            <a:avLst/>
          </a:prstGeom>
          <a:solidFill>
            <a:srgbClr val="E8F0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3" name="TextBox 12"/>
          <p:cNvSpPr txBox="1"/>
          <p:nvPr/>
        </p:nvSpPr>
        <p:spPr>
          <a:xfrm>
            <a:off x="11430" y="5797550"/>
            <a:ext cx="11916410" cy="706755"/>
          </a:xfrm>
          <a:prstGeom prst="rect">
            <a:avLst/>
          </a:prstGeom>
          <a:noFill/>
        </p:spPr>
        <p:txBody>
          <a:bodyPr wrap="square">
            <a:spAutoFit/>
          </a:bodyPr>
          <a:lstStyle/>
          <a:p>
            <a:pPr algn="l">
              <a:defRPr sz="800" b="0">
                <a:solidFill>
                  <a:srgbClr val="666666"/>
                </a:solidFill>
                <a:latin typeface="微软雅黑" panose="020B0503020204020204" charset="-122"/>
              </a:defRPr>
            </a:pPr>
            <a:r>
              <a:rPr lang="en-US" altLang="zh-CN">
                <a:cs typeface="微软雅黑" panose="020B0503020204020204" charset="-122"/>
              </a:rPr>
              <a:t>1.Yu B, Ouyang B, Ge S, et al, incidence of postoperative residual neuromuscular blockade after aeneral anesthesia: a prospective multicenter, anesthetist-blind, observational study, Cur Med Res Opin, 2016 Jan;32(1):1-9.</a:t>
            </a:r>
            <a:endParaRPr lang="en-US" altLang="zh-CN">
              <a:cs typeface="微软雅黑" panose="020B0503020204020204" charset="-122"/>
            </a:endParaRPr>
          </a:p>
          <a:p>
            <a:pPr algn="l">
              <a:defRPr sz="800" b="0">
                <a:solidFill>
                  <a:srgbClr val="666666"/>
                </a:solidFill>
                <a:latin typeface="微软雅黑" panose="020B0503020204020204" charset="-122"/>
              </a:defRPr>
            </a:pPr>
            <a:r>
              <a:rPr lang="en-US" altLang="zh-CN">
                <a:cs typeface="微软雅黑" panose="020B0503020204020204" charset="-122"/>
                <a:sym typeface="+mn-ea"/>
              </a:rPr>
              <a:t>2.</a:t>
            </a:r>
            <a:r>
              <a:rPr lang="zh-CN" altLang="en-US">
                <a:cs typeface="微软雅黑" panose="020B0503020204020204" charset="-122"/>
                <a:sym typeface="+mn-ea"/>
              </a:rPr>
              <a:t>Bin ZHU, Xiang-yong ZHOU, Huan GAO, . Status quo of pediatric anesthesia practice in China: an online survey[J]. Chinese Journal of Public Health, 2019, 35(8): 1047-1052. DOI: 10.11847/zgggws1118406</a:t>
            </a:r>
            <a:endParaRPr lang="zh-CN" altLang="en-US">
              <a:cs typeface="微软雅黑" panose="020B0503020204020204" charset="-122"/>
            </a:endParaRPr>
          </a:p>
          <a:p>
            <a:pPr algn="l">
              <a:defRPr sz="800" b="0">
                <a:solidFill>
                  <a:srgbClr val="666666"/>
                </a:solidFill>
                <a:latin typeface="微软雅黑" panose="020B0503020204020204" charset="-122"/>
              </a:defRPr>
            </a:pPr>
            <a:r>
              <a:rPr lang="en-US" altLang="zh-CN">
                <a:cs typeface="微软雅黑" panose="020B0503020204020204" charset="-122"/>
                <a:sym typeface="+mn-ea"/>
              </a:rPr>
              <a:t>3.</a:t>
            </a:r>
            <a:r>
              <a:rPr lang="zh-CN" altLang="en-US">
                <a:cs typeface="微软雅黑" panose="020B0503020204020204" charset="-122"/>
                <a:sym typeface="+mn-ea"/>
              </a:rPr>
              <a:t>Yang L, Yang D, Liu C, Zuo Y. Application of Neuromuscular Monitoring in Pediatric Anesthesia: A Survey in China. J Perianesth Nurs. 2020 Dec;35(6):658-660.e1. doi: 10.1016/j.jopan.2020.03.001. Epub 2020 Jul 20. PMID: 32703759.</a:t>
            </a:r>
            <a:endParaRPr lang="zh-CN" altLang="en-US">
              <a:cs typeface="微软雅黑" panose="020B0503020204020204" charset="-122"/>
            </a:endParaRPr>
          </a:p>
          <a:p>
            <a:pPr algn="l">
              <a:defRPr sz="800" b="0">
                <a:solidFill>
                  <a:srgbClr val="666666"/>
                </a:solidFill>
                <a:latin typeface="微软雅黑" panose="020B0503020204020204" charset="-122"/>
              </a:defRPr>
            </a:pPr>
            <a:r>
              <a:rPr lang="en-US" altLang="zh-CN">
                <a:cs typeface="微软雅黑" panose="020B0503020204020204" charset="-122"/>
              </a:rPr>
              <a:t>4.</a:t>
            </a:r>
            <a:r>
              <a:rPr lang="zh-CN" altLang="en-US">
                <a:cs typeface="微软雅黑" panose="020B0503020204020204" charset="-122"/>
              </a:rPr>
              <a:t>中华医学会麻醉学分会骨骼肌松弛药临床应用专家共识工作组. 骨骼肌松弛药临床应用专家共识(2024)[</a:t>
            </a:r>
            <a:r>
              <a:rPr lang="en-US" altLang="zh-CN">
                <a:cs typeface="微软雅黑" panose="020B0503020204020204" charset="-122"/>
              </a:rPr>
              <a:t>J]. </a:t>
            </a:r>
            <a:r>
              <a:rPr lang="zh-CN" altLang="en-US">
                <a:cs typeface="微软雅黑" panose="020B0503020204020204" charset="-122"/>
              </a:rPr>
              <a:t>中华麻醉学杂志,2024,44(09)：1050-1061.</a:t>
            </a:r>
            <a:r>
              <a:rPr lang="en-US" altLang="zh-CN">
                <a:cs typeface="微软雅黑" panose="020B0503020204020204" charset="-122"/>
              </a:rPr>
              <a:t>DOI:10.3760/cma.j.cn131073.20240904.00903</a:t>
            </a:r>
            <a:endParaRPr lang="en-US" altLang="zh-CN">
              <a:cs typeface="微软雅黑" panose="020B0503020204020204" charset="-122"/>
            </a:endParaRPr>
          </a:p>
          <a:p>
            <a:pPr algn="l">
              <a:defRPr sz="800" b="0">
                <a:solidFill>
                  <a:srgbClr val="666666"/>
                </a:solidFill>
                <a:latin typeface="微软雅黑" panose="020B0503020204020204" charset="-122"/>
              </a:defRPr>
            </a:pPr>
            <a:r>
              <a:rPr lang="en-US" altLang="zh-CN">
                <a:cs typeface="微软雅黑" panose="020B0503020204020204" charset="-122"/>
              </a:rPr>
              <a:t>5.</a:t>
            </a:r>
            <a:r>
              <a:rPr lang="zh-CN" altLang="en-US">
                <a:cs typeface="微软雅黑" panose="020B0503020204020204" charset="-122"/>
              </a:rPr>
              <a:t>国家药品监保管理局南方医药经济</a:t>
            </a:r>
            <a:r>
              <a:rPr lang="zh-CN" altLang="en-US">
                <a:cs typeface="微软雅黑" panose="020B0503020204020204" charset="-122"/>
              </a:rPr>
              <a:t>研究所，肌松药市场数据2020</a:t>
            </a:r>
            <a:endParaRPr lang="zh-CN" altLang="en-US">
              <a:cs typeface="微软雅黑" panose="020B0503020204020204" charset="-122"/>
            </a:endParaRPr>
          </a:p>
        </p:txBody>
      </p:sp>
      <p:sp>
        <p:nvSpPr>
          <p:cNvPr id="14" name="TextBox 13"/>
          <p:cNvSpPr txBox="1"/>
          <p:nvPr/>
        </p:nvSpPr>
        <p:spPr>
          <a:xfrm>
            <a:off x="10058400" y="6576695"/>
            <a:ext cx="1828800" cy="254000"/>
          </a:xfrm>
          <a:prstGeom prst="rect">
            <a:avLst/>
          </a:prstGeom>
          <a:noFill/>
        </p:spPr>
        <p:txBody>
          <a:bodyPr wrap="square">
            <a:noAutofit/>
          </a:bodyPr>
          <a:lstStyle/>
          <a:p>
            <a:pPr algn="r">
              <a:defRPr sz="800" b="0">
                <a:solidFill>
                  <a:srgbClr val="666666"/>
                </a:solidFill>
                <a:latin typeface="微软雅黑" panose="020B0503020204020204" charset="-122"/>
              </a:defRPr>
            </a:pPr>
            <a:r>
              <a:rPr>
                <a:ea typeface="微软雅黑" panose="020B0503020204020204" charset="-122"/>
                <a:cs typeface="微软雅黑" panose="020B0503020204020204" charset="-122"/>
              </a:rPr>
              <a:t>01-2</a:t>
            </a:r>
            <a:endParaRPr>
              <a:ea typeface="微软雅黑" panose="020B0503020204020204" charset="-122"/>
              <a:cs typeface="微软雅黑" panose="020B0503020204020204" charset="-122"/>
            </a:endParaRPr>
          </a:p>
        </p:txBody>
      </p:sp>
      <p:sp>
        <p:nvSpPr>
          <p:cNvPr id="15" name="TextBox 10"/>
          <p:cNvSpPr txBox="1"/>
          <p:nvPr/>
        </p:nvSpPr>
        <p:spPr>
          <a:xfrm>
            <a:off x="0" y="6577330"/>
            <a:ext cx="5486400" cy="271780"/>
          </a:xfrm>
          <a:prstGeom prst="rect">
            <a:avLst/>
          </a:prstGeom>
          <a:noFill/>
        </p:spPr>
        <p:txBody>
          <a:bodyPr wrap="square">
            <a:noAutofit/>
          </a:bodyPr>
          <a:lstStyle/>
          <a:p>
            <a:pPr algn="l">
              <a:defRPr sz="800" b="0">
                <a:solidFill>
                  <a:srgbClr val="666666"/>
                </a:solidFill>
                <a:latin typeface="微软雅黑" panose="020B0503020204020204" charset="-122"/>
              </a:defRPr>
            </a:pPr>
            <a:r>
              <a:rPr>
                <a:ea typeface="微软雅黑" panose="020B0503020204020204" charset="-122"/>
                <a:cs typeface="微软雅黑" panose="020B0503020204020204" charset="-122"/>
              </a:rPr>
              <a:t>格隆溴铵新斯的明注射液  医保国谈申报材料</a:t>
            </a:r>
            <a:endParaRPr>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 name="TextBox 3"/>
          <p:cNvSpPr txBox="1"/>
          <p:nvPr/>
        </p:nvSpPr>
        <p:spPr>
          <a:xfrm>
            <a:off x="0" y="173990"/>
            <a:ext cx="10515600" cy="491490"/>
          </a:xfrm>
          <a:prstGeom prst="rect">
            <a:avLst/>
          </a:prstGeom>
          <a:noFill/>
        </p:spPr>
        <p:txBody>
          <a:bodyPr wrap="square">
            <a:spAutoFit/>
          </a:bodyPr>
          <a:lstStyle/>
          <a:p>
            <a:pPr algn="l">
              <a:defRPr sz="2600" b="1">
                <a:solidFill>
                  <a:srgbClr val="FFFFFF"/>
                </a:solidFill>
                <a:latin typeface="微软雅黑" panose="020B0503020204020204" charset="-122"/>
              </a:defRPr>
            </a:pPr>
            <a:r>
              <a:rPr>
                <a:ea typeface="微软雅黑" panose="020B0503020204020204" charset="-122"/>
                <a:cs typeface="微软雅黑" panose="020B0503020204020204" charset="-122"/>
              </a:rPr>
              <a:t>基本信息</a:t>
            </a:r>
            <a:endParaRPr>
              <a:ea typeface="微软雅黑" panose="020B0503020204020204" charset="-122"/>
              <a:cs typeface="微软雅黑" panose="020B0503020204020204" charset="-122"/>
            </a:endParaRPr>
          </a:p>
        </p:txBody>
      </p:sp>
      <p:sp>
        <p:nvSpPr>
          <p:cNvPr id="6" name="Rectangle 5"/>
          <p:cNvSpPr/>
          <p:nvPr/>
        </p:nvSpPr>
        <p:spPr>
          <a:xfrm>
            <a:off x="457200" y="1280160"/>
            <a:ext cx="73152" cy="41148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7" name="TextBox 6"/>
          <p:cNvSpPr txBox="1"/>
          <p:nvPr/>
        </p:nvSpPr>
        <p:spPr>
          <a:xfrm>
            <a:off x="685800" y="1298448"/>
            <a:ext cx="11247120" cy="337185"/>
          </a:xfrm>
          <a:prstGeom prst="rect">
            <a:avLst/>
          </a:prstGeom>
          <a:noFill/>
        </p:spPr>
        <p:txBody>
          <a:bodyPr wrap="square">
            <a:spAutoFit/>
          </a:bodyPr>
          <a:lstStyle/>
          <a:p>
            <a:pPr algn="l">
              <a:defRPr sz="1600" b="1">
                <a:solidFill>
                  <a:srgbClr val="0B2A4A"/>
                </a:solidFill>
                <a:latin typeface="微软雅黑" panose="020B0503020204020204" charset="-122"/>
              </a:defRPr>
            </a:pPr>
            <a:r>
              <a:rPr>
                <a:ea typeface="微软雅黑" panose="020B0503020204020204" charset="-122"/>
                <a:cs typeface="微软雅黑" panose="020B0503020204020204" charset="-122"/>
              </a:rPr>
              <a:t>▎参照药品：格隆溴铵注射液 + 甲硫酸新斯的明注射液（单方联用方案）</a:t>
            </a:r>
            <a:endParaRPr>
              <a:ea typeface="微软雅黑" panose="020B0503020204020204" charset="-122"/>
              <a:cs typeface="微软雅黑" panose="020B0503020204020204" charset="-122"/>
            </a:endParaRPr>
          </a:p>
        </p:txBody>
      </p:sp>
      <p:sp>
        <p:nvSpPr>
          <p:cNvPr id="8" name="TextBox 7"/>
          <p:cNvSpPr txBox="1"/>
          <p:nvPr/>
        </p:nvSpPr>
        <p:spPr>
          <a:xfrm>
            <a:off x="146050" y="1810385"/>
            <a:ext cx="11913870" cy="306705"/>
          </a:xfrm>
          <a:prstGeom prst="rect">
            <a:avLst/>
          </a:prstGeom>
          <a:noFill/>
        </p:spPr>
        <p:txBody>
          <a:bodyPr wrap="square">
            <a:spAutoFit/>
          </a:bodyPr>
          <a:lstStyle/>
          <a:p>
            <a:pPr algn="l">
              <a:defRPr sz="1200" b="0">
                <a:solidFill>
                  <a:srgbClr val="666666"/>
                </a:solidFill>
                <a:latin typeface="微软雅黑" panose="020B0503020204020204" charset="-122"/>
              </a:defRPr>
            </a:pPr>
            <a:r>
              <a:rPr sz="1400" b="1">
                <a:solidFill>
                  <a:schemeClr val="tx2">
                    <a:lumMod val="60000"/>
                    <a:lumOff val="40000"/>
                  </a:schemeClr>
                </a:solidFill>
                <a:ea typeface="微软雅黑" panose="020B0503020204020204" charset="-122"/>
                <a:cs typeface="微软雅黑" panose="020B0503020204020204" charset="-122"/>
              </a:rPr>
              <a:t>本品为格隆溴铵与新斯的明1:5固定配比的复方预混制剂，</a:t>
            </a:r>
            <a:r>
              <a:rPr lang="zh-CN" altLang="en-US" sz="1400" b="1">
                <a:solidFill>
                  <a:schemeClr val="tx2">
                    <a:lumMod val="60000"/>
                    <a:lumOff val="40000"/>
                  </a:schemeClr>
                </a:solidFill>
                <a:ea typeface="微软雅黑" panose="020B0503020204020204" charset="-122"/>
                <a:cs typeface="微软雅黑" panose="020B0503020204020204" charset="-122"/>
              </a:rPr>
              <a:t>避免分开给药易出现剂量配比失衡导致的二次不良反应，给药操作简化，降低院内感染风险</a:t>
            </a:r>
            <a:endParaRPr lang="zh-CN" altLang="en-US" sz="1400" b="1">
              <a:solidFill>
                <a:schemeClr val="tx2">
                  <a:lumMod val="60000"/>
                  <a:lumOff val="40000"/>
                </a:schemeClr>
              </a:solidFill>
              <a:ea typeface="微软雅黑" panose="020B0503020204020204" charset="-122"/>
              <a:cs typeface="微软雅黑" panose="020B0503020204020204" charset="-122"/>
            </a:endParaRPr>
          </a:p>
        </p:txBody>
      </p:sp>
      <p:graphicFrame>
        <p:nvGraphicFramePr>
          <p:cNvPr id="9" name="Table 8"/>
          <p:cNvGraphicFramePr>
            <a:graphicFrameLocks noGrp="1"/>
          </p:cNvGraphicFramePr>
          <p:nvPr/>
        </p:nvGraphicFramePr>
        <p:xfrm>
          <a:off x="335280" y="2306320"/>
          <a:ext cx="11602720" cy="3783330"/>
        </p:xfrm>
        <a:graphic>
          <a:graphicData uri="http://schemas.openxmlformats.org/drawingml/2006/table">
            <a:tbl>
              <a:tblPr firstRow="1" bandRow="1">
                <a:tableStyleId>{5C22544A-7EE6-4342-B048-85BDC9FD1C3A}</a:tableStyleId>
              </a:tblPr>
              <a:tblGrid>
                <a:gridCol w="1680210"/>
                <a:gridCol w="3168015"/>
                <a:gridCol w="3422015"/>
                <a:gridCol w="3332480"/>
              </a:tblGrid>
              <a:tr h="713105">
                <a:tc>
                  <a:txBody>
                    <a:bodyPr/>
                    <a:lstStyle/>
                    <a:p>
                      <a:pPr algn="ctr">
                        <a:defRPr sz="1100" b="1">
                          <a:solidFill>
                            <a:srgbClr val="FFFFFF"/>
                          </a:solidFill>
                          <a:latin typeface="微软雅黑" panose="020B0503020204020204" charset="-122"/>
                        </a:defRPr>
                      </a:pPr>
                      <a:r>
                        <a:rPr sz="1400">
                          <a:ea typeface="微软雅黑" panose="020B0503020204020204" charset="-122"/>
                          <a:cs typeface="微软雅黑" panose="020B0503020204020204" charset="-122"/>
                        </a:rPr>
                        <a:t>对比维度</a:t>
                      </a:r>
                      <a:endParaRPr sz="1400">
                        <a:ea typeface="微软雅黑" panose="020B0503020204020204" charset="-122"/>
                        <a:cs typeface="微软雅黑" panose="020B0503020204020204" charset="-122"/>
                      </a:endParaRPr>
                    </a:p>
                  </a:txBody>
                  <a:tcPr anchor="ctr">
                    <a:solidFill>
                      <a:schemeClr val="tx2">
                        <a:lumMod val="60000"/>
                        <a:lumOff val="40000"/>
                      </a:schemeClr>
                    </a:solidFill>
                  </a:tcPr>
                </a:tc>
                <a:tc>
                  <a:txBody>
                    <a:bodyPr/>
                    <a:lstStyle/>
                    <a:p>
                      <a:pPr algn="ctr">
                        <a:defRPr sz="1100" b="1">
                          <a:solidFill>
                            <a:srgbClr val="FFFFFF"/>
                          </a:solidFill>
                          <a:latin typeface="微软雅黑" panose="020B0503020204020204" charset="-122"/>
                        </a:defRPr>
                      </a:pPr>
                      <a:r>
                        <a:rPr sz="1400">
                          <a:ea typeface="微软雅黑" panose="020B0503020204020204" charset="-122"/>
                          <a:cs typeface="微软雅黑" panose="020B0503020204020204" charset="-122"/>
                        </a:rPr>
                        <a:t>格隆溴铵新斯的明注射液</a:t>
                      </a:r>
                      <a:endParaRPr sz="1400">
                        <a:ea typeface="微软雅黑" panose="020B0503020204020204" charset="-122"/>
                        <a:cs typeface="微软雅黑" panose="020B0503020204020204" charset="-122"/>
                      </a:endParaRPr>
                    </a:p>
                    <a:p>
                      <a:pPr algn="ctr">
                        <a:defRPr sz="1100" b="1">
                          <a:solidFill>
                            <a:srgbClr val="FFFFFF"/>
                          </a:solidFill>
                          <a:latin typeface="微软雅黑" panose="020B0503020204020204" charset="-122"/>
                        </a:defRPr>
                      </a:pPr>
                      <a:r>
                        <a:rPr sz="1400">
                          <a:ea typeface="微软雅黑" panose="020B0503020204020204" charset="-122"/>
                          <a:cs typeface="微软雅黑" panose="020B0503020204020204" charset="-122"/>
                        </a:rPr>
                        <a:t>（本品）</a:t>
                      </a:r>
                      <a:endParaRPr sz="1400">
                        <a:ea typeface="微软雅黑" panose="020B0503020204020204" charset="-122"/>
                        <a:cs typeface="微软雅黑" panose="020B0503020204020204" charset="-122"/>
                      </a:endParaRPr>
                    </a:p>
                  </a:txBody>
                  <a:tcPr anchor="ctr">
                    <a:solidFill>
                      <a:schemeClr val="tx2">
                        <a:lumMod val="60000"/>
                        <a:lumOff val="40000"/>
                      </a:schemeClr>
                    </a:solidFill>
                  </a:tcPr>
                </a:tc>
                <a:tc>
                  <a:txBody>
                    <a:bodyPr/>
                    <a:lstStyle/>
                    <a:p>
                      <a:pPr algn="ctr">
                        <a:defRPr sz="1100" b="1">
                          <a:solidFill>
                            <a:srgbClr val="FFFFFF"/>
                          </a:solidFill>
                          <a:latin typeface="微软雅黑" panose="020B0503020204020204" charset="-122"/>
                        </a:defRPr>
                      </a:pPr>
                      <a:r>
                        <a:rPr sz="1400">
                          <a:ea typeface="微软雅黑" panose="020B0503020204020204" charset="-122"/>
                          <a:cs typeface="微软雅黑" panose="020B0503020204020204" charset="-122"/>
                        </a:rPr>
                        <a:t>格隆溴铵注射液 +甲硫酸新斯的明注射液</a:t>
                      </a:r>
                      <a:endParaRPr sz="1400">
                        <a:ea typeface="微软雅黑" panose="020B0503020204020204" charset="-122"/>
                        <a:cs typeface="微软雅黑" panose="020B0503020204020204" charset="-122"/>
                      </a:endParaRPr>
                    </a:p>
                    <a:p>
                      <a:pPr algn="ctr">
                        <a:defRPr sz="1100" b="1">
                          <a:solidFill>
                            <a:srgbClr val="FFFFFF"/>
                          </a:solidFill>
                          <a:latin typeface="微软雅黑" panose="020B0503020204020204" charset="-122"/>
                        </a:defRPr>
                      </a:pPr>
                      <a:r>
                        <a:rPr sz="1400">
                          <a:ea typeface="微软雅黑" panose="020B0503020204020204" charset="-122"/>
                          <a:cs typeface="微软雅黑" panose="020B0503020204020204" charset="-122"/>
                        </a:rPr>
                        <a:t>（参照药品）</a:t>
                      </a:r>
                      <a:endParaRPr sz="1400">
                        <a:ea typeface="微软雅黑" panose="020B0503020204020204" charset="-122"/>
                        <a:cs typeface="微软雅黑" panose="020B0503020204020204" charset="-122"/>
                      </a:endParaRPr>
                    </a:p>
                  </a:txBody>
                  <a:tcPr anchor="ctr">
                    <a:solidFill>
                      <a:schemeClr val="tx2">
                        <a:lumMod val="60000"/>
                        <a:lumOff val="40000"/>
                      </a:schemeClr>
                    </a:solidFill>
                  </a:tcPr>
                </a:tc>
                <a:tc>
                  <a:txBody>
                    <a:bodyPr/>
                    <a:lstStyle/>
                    <a:p>
                      <a:pPr algn="ctr">
                        <a:defRPr sz="1100" b="1">
                          <a:solidFill>
                            <a:srgbClr val="FFFFFF"/>
                          </a:solidFill>
                          <a:latin typeface="微软雅黑" panose="020B0503020204020204" charset="-122"/>
                        </a:defRPr>
                      </a:pPr>
                      <a:r>
                        <a:rPr sz="1400">
                          <a:ea typeface="微软雅黑" panose="020B0503020204020204" charset="-122"/>
                          <a:cs typeface="微软雅黑" panose="020B0503020204020204" charset="-122"/>
                        </a:rPr>
                        <a:t>优势分析</a:t>
                      </a:r>
                      <a:endParaRPr sz="1400">
                        <a:ea typeface="微软雅黑" panose="020B0503020204020204" charset="-122"/>
                        <a:cs typeface="微软雅黑" panose="020B0503020204020204" charset="-122"/>
                      </a:endParaRPr>
                    </a:p>
                  </a:txBody>
                  <a:tcPr anchor="ctr">
                    <a:solidFill>
                      <a:schemeClr val="tx2">
                        <a:lumMod val="60000"/>
                        <a:lumOff val="40000"/>
                      </a:schemeClr>
                    </a:solidFill>
                  </a:tcPr>
                </a:tc>
              </a:tr>
              <a:tr h="614045">
                <a:tc>
                  <a:txBody>
                    <a:bodyPr/>
                    <a:lstStyle/>
                    <a:p>
                      <a:pPr algn="ctr">
                        <a:defRPr sz="1000">
                          <a:solidFill>
                            <a:srgbClr val="333333"/>
                          </a:solidFill>
                          <a:latin typeface="微软雅黑" panose="020B0503020204020204" charset="-122"/>
                        </a:defRPr>
                      </a:pPr>
                      <a:r>
                        <a:rPr sz="1200">
                          <a:ea typeface="微软雅黑" panose="020B0503020204020204" charset="-122"/>
                          <a:cs typeface="微软雅黑" panose="020B0503020204020204" charset="-122"/>
                        </a:rPr>
                        <a:t>药物组成</a:t>
                      </a:r>
                      <a:endParaRPr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lstStyle/>
                    <a:p>
                      <a:pPr algn="ctr">
                        <a:defRPr sz="1000">
                          <a:solidFill>
                            <a:srgbClr val="333333"/>
                          </a:solidFill>
                          <a:latin typeface="微软雅黑" panose="020B0503020204020204" charset="-122"/>
                        </a:defRPr>
                      </a:pPr>
                      <a:r>
                        <a:rPr sz="1200">
                          <a:ea typeface="微软雅黑" panose="020B0503020204020204" charset="-122"/>
                          <a:cs typeface="微软雅黑" panose="020B0503020204020204" charset="-122"/>
                        </a:rPr>
                        <a:t>复方预混制剂</a:t>
                      </a:r>
                      <a:r>
                        <a:rPr lang="zh-CN" sz="1200">
                          <a:ea typeface="微软雅黑" panose="020B0503020204020204" charset="-122"/>
                          <a:cs typeface="微软雅黑" panose="020B0503020204020204" charset="-122"/>
                        </a:rPr>
                        <a:t>；</a:t>
                      </a:r>
                      <a:r>
                        <a:rPr sz="1200">
                          <a:ea typeface="微软雅黑" panose="020B0503020204020204" charset="-122"/>
                          <a:cs typeface="微软雅黑" panose="020B0503020204020204" charset="-122"/>
                        </a:rPr>
                        <a:t>格隆溴铵:新斯的明=1:5</a:t>
                      </a:r>
                      <a:endParaRPr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lstStyle/>
                    <a:p>
                      <a:pPr algn="ctr">
                        <a:defRPr sz="1000">
                          <a:solidFill>
                            <a:srgbClr val="333333"/>
                          </a:solidFill>
                          <a:latin typeface="微软雅黑" panose="020B0503020204020204" charset="-122"/>
                        </a:defRPr>
                      </a:pPr>
                      <a:r>
                        <a:rPr sz="1200">
                          <a:ea typeface="微软雅黑" panose="020B0503020204020204" charset="-122"/>
                          <a:cs typeface="微软雅黑" panose="020B0503020204020204" charset="-122"/>
                        </a:rPr>
                        <a:t>两种单方分别配置</a:t>
                      </a:r>
                      <a:r>
                        <a:rPr lang="zh-CN" sz="1200">
                          <a:ea typeface="微软雅黑" panose="020B0503020204020204" charset="-122"/>
                          <a:cs typeface="微软雅黑" panose="020B0503020204020204" charset="-122"/>
                        </a:rPr>
                        <a:t>，由临床医生根据情况临时决定配比，需人工计算</a:t>
                      </a:r>
                      <a:endParaRPr lang="zh-CN"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lstStyle/>
                    <a:p>
                      <a:pPr algn="ctr">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无本质差异，均为公认有效组合，复方制剂采用</a:t>
                      </a:r>
                      <a:r>
                        <a:rPr lang="en-US" altLang="zh-CN" sz="1200">
                          <a:ea typeface="微软雅黑" panose="020B0503020204020204" charset="-122"/>
                          <a:cs typeface="微软雅黑" panose="020B0503020204020204" charset="-122"/>
                        </a:rPr>
                        <a:t>1:5</a:t>
                      </a:r>
                      <a:r>
                        <a:rPr lang="zh-CN" altLang="en-US" sz="1200">
                          <a:ea typeface="微软雅黑" panose="020B0503020204020204" charset="-122"/>
                          <a:cs typeface="微软雅黑" panose="020B0503020204020204" charset="-122"/>
                        </a:rPr>
                        <a:t>最佳</a:t>
                      </a:r>
                      <a:r>
                        <a:rPr lang="zh-CN" altLang="en-US" sz="1200">
                          <a:ea typeface="微软雅黑" panose="020B0503020204020204" charset="-122"/>
                          <a:cs typeface="微软雅黑" panose="020B0503020204020204" charset="-122"/>
                        </a:rPr>
                        <a:t>配比</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r>
              <a:tr h="614045">
                <a:tc>
                  <a:txBody>
                    <a:bodyPr/>
                    <a:p>
                      <a:pPr algn="ctr">
                        <a:buClrTx/>
                        <a:buSzTx/>
                        <a:buFontTx/>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适用场景</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p>
                      <a:pPr algn="ctr">
                        <a:buClrTx/>
                        <a:buSzTx/>
                        <a:buFontTx/>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所有非去极化肌松药拮抗</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p>
                      <a:pPr algn="ctr">
                        <a:buClrTx/>
                        <a:buSzTx/>
                        <a:buFontTx/>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所有非去极化肌松药拮抗</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p>
                      <a:pPr algn="ctr">
                        <a:buClrTx/>
                        <a:buSzTx/>
                        <a:buFontTx/>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拮抗谱一致</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r>
              <a:tr h="614045">
                <a:tc>
                  <a:txBody>
                    <a:bodyPr/>
                    <a:lstStyle/>
                    <a:p>
                      <a:pPr algn="ctr">
                        <a:buClrTx/>
                        <a:buSzTx/>
                        <a:buFontTx/>
                        <a:defRPr sz="1000">
                          <a:solidFill>
                            <a:srgbClr val="333333"/>
                          </a:solidFill>
                          <a:latin typeface="微软雅黑" panose="020B0503020204020204" charset="-122"/>
                        </a:defRPr>
                      </a:pPr>
                      <a:r>
                        <a:rPr lang="zh-CN" altLang="en-US" sz="1400" b="1">
                          <a:solidFill>
                            <a:srgbClr val="C00000"/>
                          </a:solidFill>
                          <a:ea typeface="微软雅黑" panose="020B0503020204020204" charset="-122"/>
                          <a:cs typeface="微软雅黑" panose="020B0503020204020204" charset="-122"/>
                        </a:rPr>
                        <a:t>操作便捷性</a:t>
                      </a:r>
                      <a:endParaRPr lang="zh-CN" altLang="en-US" sz="1400" b="1">
                        <a:solidFill>
                          <a:srgbClr val="C00000"/>
                        </a:solidFill>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lstStyle/>
                    <a:p>
                      <a:pPr algn="ctr">
                        <a:buClrTx/>
                        <a:buSzTx/>
                        <a:buFontTx/>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预混制剂，无需计算配制，</a:t>
                      </a:r>
                      <a:r>
                        <a:rPr lang="zh-CN" altLang="en-US" sz="1400" b="1">
                          <a:solidFill>
                            <a:srgbClr val="C00000"/>
                          </a:solidFill>
                          <a:ea typeface="微软雅黑" panose="020B0503020204020204" charset="-122"/>
                          <a:cs typeface="微软雅黑" panose="020B0503020204020204" charset="-122"/>
                        </a:rPr>
                        <a:t>单支直接注射</a:t>
                      </a:r>
                      <a:endParaRPr lang="zh-CN" altLang="en-US" sz="1400" b="1">
                        <a:solidFill>
                          <a:srgbClr val="C00000"/>
                        </a:solidFill>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lstStyle/>
                    <a:p>
                      <a:pPr algn="ctr">
                        <a:buClrTx/>
                        <a:buSzTx/>
                        <a:buFontTx/>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需分别计算和</a:t>
                      </a:r>
                      <a:r>
                        <a:rPr lang="zh-CN" altLang="en-US" sz="1400" b="1">
                          <a:solidFill>
                            <a:srgbClr val="C00000"/>
                          </a:solidFill>
                          <a:ea typeface="微软雅黑" panose="020B0503020204020204" charset="-122"/>
                          <a:cs typeface="微软雅黑" panose="020B0503020204020204" charset="-122"/>
                        </a:rPr>
                        <a:t>多次抽取</a:t>
                      </a:r>
                      <a:r>
                        <a:rPr lang="zh-CN" altLang="en-US" sz="1200">
                          <a:ea typeface="微软雅黑" panose="020B0503020204020204" charset="-122"/>
                          <a:cs typeface="微软雅黑" panose="020B0503020204020204" charset="-122"/>
                        </a:rPr>
                        <a:t>，两种药品</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lstStyle/>
                    <a:p>
                      <a:pPr algn="ctr">
                        <a:buClrTx/>
                        <a:buSzTx/>
                        <a:buFontTx/>
                        <a:defRPr sz="1000">
                          <a:solidFill>
                            <a:srgbClr val="333333"/>
                          </a:solidFill>
                          <a:latin typeface="微软雅黑" panose="020B0503020204020204" charset="-122"/>
                        </a:defRPr>
                      </a:pPr>
                      <a:r>
                        <a:rPr lang="zh-CN" altLang="en-US" sz="1400" b="1">
                          <a:solidFill>
                            <a:srgbClr val="C00000"/>
                          </a:solidFill>
                          <a:ea typeface="微软雅黑" panose="020B0503020204020204" charset="-122"/>
                          <a:cs typeface="微软雅黑" panose="020B0503020204020204" charset="-122"/>
                        </a:rPr>
                        <a:t>提升手术室效率；减少周转时间</a:t>
                      </a:r>
                      <a:endParaRPr lang="zh-CN" altLang="en-US" sz="1400" b="1">
                        <a:solidFill>
                          <a:srgbClr val="C00000"/>
                        </a:solidFill>
                        <a:ea typeface="微软雅黑" panose="020B0503020204020204" charset="-122"/>
                        <a:cs typeface="微软雅黑" panose="020B0503020204020204" charset="-122"/>
                      </a:endParaRPr>
                    </a:p>
                  </a:txBody>
                  <a:tcPr anchor="ctr">
                    <a:solidFill>
                      <a:schemeClr val="accent1">
                        <a:lumMod val="20000"/>
                        <a:lumOff val="80000"/>
                      </a:schemeClr>
                    </a:solidFill>
                  </a:tcPr>
                </a:tc>
              </a:tr>
              <a:tr h="614045">
                <a:tc>
                  <a:txBody>
                    <a:bodyPr/>
                    <a:lstStyle/>
                    <a:p>
                      <a:pPr algn="ctr">
                        <a:defRPr sz="1000">
                          <a:solidFill>
                            <a:srgbClr val="333333"/>
                          </a:solidFill>
                          <a:latin typeface="微软雅黑" panose="020B0503020204020204" charset="-122"/>
                        </a:defRPr>
                      </a:pPr>
                      <a:r>
                        <a:rPr lang="zh-CN" sz="1200">
                          <a:ea typeface="微软雅黑" panose="020B0503020204020204" charset="-122"/>
                          <a:cs typeface="微软雅黑" panose="020B0503020204020204" charset="-122"/>
                        </a:rPr>
                        <a:t>心率影响（</a:t>
                      </a:r>
                      <a:r>
                        <a:rPr lang="en-US" altLang="zh-CN" sz="1000">
                          <a:ea typeface="微软雅黑" panose="020B0503020204020204" charset="-122"/>
                          <a:cs typeface="微软雅黑" panose="020B0503020204020204" charset="-122"/>
                        </a:rPr>
                        <a:t>VS</a:t>
                      </a:r>
                      <a:r>
                        <a:rPr lang="zh-CN" altLang="en-US" sz="1200">
                          <a:ea typeface="微软雅黑" panose="020B0503020204020204" charset="-122"/>
                          <a:cs typeface="微软雅黑" panose="020B0503020204020204" charset="-122"/>
                        </a:rPr>
                        <a:t>阿托品</a:t>
                      </a:r>
                      <a:r>
                        <a:rPr lang="en-US" altLang="zh-CN" sz="1200">
                          <a:ea typeface="微软雅黑" panose="020B0503020204020204" charset="-122"/>
                          <a:cs typeface="微软雅黑" panose="020B0503020204020204" charset="-122"/>
                        </a:rPr>
                        <a:t>+</a:t>
                      </a:r>
                      <a:r>
                        <a:rPr lang="zh-CN" altLang="en-US" sz="1200">
                          <a:ea typeface="微软雅黑" panose="020B0503020204020204" charset="-122"/>
                          <a:cs typeface="微软雅黑" panose="020B0503020204020204" charset="-122"/>
                        </a:rPr>
                        <a:t>新斯的明）</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c gridSpan="2">
                  <a:txBody>
                    <a:bodyPr/>
                    <a:lstStyle/>
                    <a:p>
                      <a:pPr algn="ctr">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比阿托品方案引起的心率波动更小，对心脏传导系统的干扰更少</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c hMerge="1">
                  <a:tcPr anchor="ctr">
                    <a:solidFill>
                      <a:srgbClr val="E8F0F8"/>
                    </a:solidFill>
                  </a:tcPr>
                </a:tc>
                <a:tc>
                  <a:txBody>
                    <a:bodyPr/>
                    <a:lstStyle/>
                    <a:p>
                      <a:pPr algn="ctr">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复方制剂与分开给药联合方案的药理学优势一致：格隆溴铵的心血管副作用优于阿托品</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r>
              <a:tr h="614045">
                <a:tc>
                  <a:txBody>
                    <a:bodyPr/>
                    <a:p>
                      <a:pPr algn="ctr">
                        <a:buNone/>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依从性与用药风险</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p>
                      <a:pPr algn="ctr">
                        <a:buNone/>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显著降低用药错误风险，医疗人员依从性更高，保证给药精准和安全</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p>
                      <a:pPr algn="ctr">
                        <a:buNone/>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受人为因素影响大，尤其在繁忙、高压或紧急情况下，是潜在的用药错误风险点</a:t>
                      </a:r>
                      <a:endParaRPr lang="zh-CN" altLang="en-US" sz="1200">
                        <a:ea typeface="微软雅黑" panose="020B0503020204020204" charset="-122"/>
                        <a:cs typeface="微软雅黑" panose="020B0503020204020204" charset="-122"/>
                      </a:endParaRPr>
                    </a:p>
                  </a:txBody>
                  <a:tcPr anchor="ctr">
                    <a:solidFill>
                      <a:schemeClr val="accent1">
                        <a:lumMod val="20000"/>
                        <a:lumOff val="80000"/>
                      </a:schemeClr>
                    </a:solidFill>
                  </a:tcPr>
                </a:tc>
                <a:tc>
                  <a:txBody>
                    <a:bodyPr/>
                    <a:p>
                      <a:pPr algn="ctr">
                        <a:buNone/>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复方制剂的优势极为突出，可将整个</a:t>
                      </a:r>
                      <a:r>
                        <a:rPr lang="zh-CN" altLang="en-US" sz="1200">
                          <a:solidFill>
                            <a:schemeClr val="tx1"/>
                          </a:solidFill>
                          <a:ea typeface="微软雅黑" panose="020B0503020204020204" charset="-122"/>
                          <a:cs typeface="微软雅黑" panose="020B0503020204020204" charset="-122"/>
                        </a:rPr>
                        <a:t>配药和给药过程简化为一步，从根本上</a:t>
                      </a:r>
                      <a:r>
                        <a:rPr lang="zh-CN" altLang="en-US" sz="1400" b="1">
                          <a:solidFill>
                            <a:srgbClr val="C00000"/>
                          </a:solidFill>
                          <a:ea typeface="微软雅黑" panose="020B0503020204020204" charset="-122"/>
                          <a:cs typeface="微软雅黑" panose="020B0503020204020204" charset="-122"/>
                        </a:rPr>
                        <a:t>消除人为差错</a:t>
                      </a:r>
                      <a:endParaRPr lang="zh-CN" altLang="en-US" sz="1400" b="1">
                        <a:solidFill>
                          <a:srgbClr val="C00000"/>
                        </a:solidFill>
                        <a:ea typeface="微软雅黑" panose="020B0503020204020204" charset="-122"/>
                        <a:cs typeface="微软雅黑" panose="020B0503020204020204" charset="-122"/>
                      </a:endParaRPr>
                    </a:p>
                  </a:txBody>
                  <a:tcPr anchor="ctr">
                    <a:solidFill>
                      <a:schemeClr val="accent1">
                        <a:lumMod val="20000"/>
                        <a:lumOff val="80000"/>
                      </a:schemeClr>
                    </a:solidFill>
                  </a:tcPr>
                </a:tc>
              </a:tr>
            </a:tbl>
          </a:graphicData>
        </a:graphic>
      </p:graphicFrame>
      <p:sp>
        <p:nvSpPr>
          <p:cNvPr id="10" name="Rectangle 9"/>
          <p:cNvSpPr/>
          <p:nvPr/>
        </p:nvSpPr>
        <p:spPr>
          <a:xfrm>
            <a:off x="0" y="6492240"/>
            <a:ext cx="12191695" cy="365760"/>
          </a:xfrm>
          <a:prstGeom prst="rect">
            <a:avLst/>
          </a:prstGeom>
          <a:solidFill>
            <a:srgbClr val="E8F0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1" name="TextBox 10"/>
          <p:cNvSpPr txBox="1"/>
          <p:nvPr/>
        </p:nvSpPr>
        <p:spPr>
          <a:xfrm>
            <a:off x="0" y="6563233"/>
            <a:ext cx="5486400" cy="213995"/>
          </a:xfrm>
          <a:prstGeom prst="rect">
            <a:avLst/>
          </a:prstGeom>
          <a:noFill/>
        </p:spPr>
        <p:txBody>
          <a:bodyPr wrap="square">
            <a:spAutoFit/>
          </a:bodyPr>
          <a:lstStyle/>
          <a:p>
            <a:pPr algn="l">
              <a:defRPr sz="800" b="0">
                <a:solidFill>
                  <a:srgbClr val="666666"/>
                </a:solidFill>
                <a:latin typeface="微软雅黑" panose="020B0503020204020204" charset="-122"/>
              </a:defRPr>
            </a:pPr>
            <a:r>
              <a:rPr>
                <a:ea typeface="微软雅黑" panose="020B0503020204020204" charset="-122"/>
                <a:cs typeface="微软雅黑" panose="020B0503020204020204" charset="-122"/>
              </a:rPr>
              <a:t>格隆溴铵新斯的明注射液  医保国谈申报材料</a:t>
            </a:r>
            <a:endParaRPr>
              <a:ea typeface="微软雅黑" panose="020B0503020204020204" charset="-122"/>
              <a:cs typeface="微软雅黑" panose="020B0503020204020204" charset="-122"/>
            </a:endParaRPr>
          </a:p>
        </p:txBody>
      </p:sp>
      <p:sp>
        <p:nvSpPr>
          <p:cNvPr id="12" name="TextBox 11"/>
          <p:cNvSpPr txBox="1"/>
          <p:nvPr/>
        </p:nvSpPr>
        <p:spPr>
          <a:xfrm>
            <a:off x="10058400" y="6562725"/>
            <a:ext cx="1828800" cy="267970"/>
          </a:xfrm>
          <a:prstGeom prst="rect">
            <a:avLst/>
          </a:prstGeom>
          <a:noFill/>
        </p:spPr>
        <p:txBody>
          <a:bodyPr wrap="square">
            <a:noAutofit/>
          </a:bodyPr>
          <a:lstStyle/>
          <a:p>
            <a:pPr algn="r">
              <a:defRPr sz="800" b="0">
                <a:solidFill>
                  <a:srgbClr val="666666"/>
                </a:solidFill>
                <a:latin typeface="微软雅黑" panose="020B0503020204020204" charset="-122"/>
              </a:defRPr>
            </a:pPr>
            <a:r>
              <a:rPr>
                <a:ea typeface="微软雅黑" panose="020B0503020204020204" charset="-122"/>
                <a:cs typeface="微软雅黑" panose="020B0503020204020204" charset="-122"/>
              </a:rPr>
              <a:t>01-3</a:t>
            </a:r>
            <a:endParaRPr>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0" y="177165"/>
            <a:ext cx="10515600" cy="491490"/>
          </a:xfrm>
          <a:prstGeom prst="rect">
            <a:avLst/>
          </a:prstGeom>
          <a:noFill/>
        </p:spPr>
        <p:txBody>
          <a:bodyPr wrap="square">
            <a:spAutoFit/>
          </a:bodyPr>
          <a:lstStyle/>
          <a:p>
            <a:pPr algn="l">
              <a:defRPr sz="2600" b="1">
                <a:solidFill>
                  <a:srgbClr val="FFFFFF"/>
                </a:solidFill>
                <a:latin typeface="微软雅黑" panose="020B0503020204020204" charset="-122"/>
              </a:defRPr>
            </a:pPr>
            <a:r>
              <a:rPr>
                <a:ea typeface="微软雅黑" panose="020B0503020204020204" charset="-122"/>
                <a:cs typeface="微软雅黑" panose="020B0503020204020204" charset="-122"/>
              </a:rPr>
              <a:t>安全性</a:t>
            </a:r>
            <a:endParaRPr>
              <a:ea typeface="微软雅黑" panose="020B0503020204020204" charset="-122"/>
              <a:cs typeface="微软雅黑" panose="020B0503020204020204" charset="-122"/>
            </a:endParaRPr>
          </a:p>
        </p:txBody>
      </p:sp>
      <p:sp>
        <p:nvSpPr>
          <p:cNvPr id="2" name="圆角矩形 1"/>
          <p:cNvSpPr/>
          <p:nvPr/>
        </p:nvSpPr>
        <p:spPr>
          <a:xfrm>
            <a:off x="246380" y="955040"/>
            <a:ext cx="3463290" cy="438785"/>
          </a:xfrm>
          <a:prstGeom prst="round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a:t>说明书收载的安全性信息</a:t>
            </a:r>
            <a:r>
              <a:rPr lang="en-US" altLang="zh-CN" baseline="30000"/>
              <a:t>[1]</a:t>
            </a:r>
            <a:endParaRPr lang="zh-CN" altLang="en-US" baseline="30000"/>
          </a:p>
        </p:txBody>
      </p:sp>
      <p:grpSp>
        <p:nvGrpSpPr>
          <p:cNvPr id="3" name="组合 2"/>
          <p:cNvGrpSpPr/>
          <p:nvPr/>
        </p:nvGrpSpPr>
        <p:grpSpPr>
          <a:xfrm>
            <a:off x="246380" y="2354114"/>
            <a:ext cx="11300460" cy="1836911"/>
            <a:chOff x="388" y="6808"/>
            <a:chExt cx="17796" cy="3104"/>
          </a:xfrm>
        </p:grpSpPr>
        <p:sp>
          <p:nvSpPr>
            <p:cNvPr id="13" name="文本框 12"/>
            <p:cNvSpPr txBox="1"/>
            <p:nvPr/>
          </p:nvSpPr>
          <p:spPr>
            <a:xfrm>
              <a:off x="477" y="7523"/>
              <a:ext cx="17707" cy="2389"/>
            </a:xfrm>
            <a:prstGeom prst="rect">
              <a:avLst/>
            </a:prstGeom>
            <a:noFill/>
            <a:ln w="12700" cmpd="sng">
              <a:solidFill>
                <a:schemeClr val="accent1">
                  <a:shade val="50000"/>
                </a:schemeClr>
              </a:solidFill>
              <a:prstDash val="sysDot"/>
            </a:ln>
          </p:spPr>
          <p:txBody>
            <a:bodyPr wrap="square" rtlCol="0">
              <a:noAutofit/>
            </a:bodyPr>
            <a:p>
              <a:pPr marL="285750" lvl="0" indent="-285750" algn="l">
                <a:lnSpc>
                  <a:spcPct val="130000"/>
                </a:lnSpc>
                <a:buClrTx/>
                <a:buSzTx/>
                <a:buFont typeface="Wingdings" panose="05000000000000000000" charset="0"/>
                <a:buChar char="Ø"/>
              </a:pPr>
              <a:r>
                <a:rPr lang="zh-CN" altLang="en-US" sz="1300">
                  <a:solidFill>
                    <a:schemeClr val="dk1"/>
                  </a:solidFill>
                  <a:sym typeface="+mn-ea"/>
                </a:rPr>
                <a:t>经国家药监局、美国食药监局、欧盟药品管理局、日本药品和医疗器械局等网站均</a:t>
              </a:r>
              <a:r>
                <a:rPr lang="zh-CN" altLang="en-US" sz="1300" b="1">
                  <a:solidFill>
                    <a:srgbClr val="C00000"/>
                  </a:solidFill>
                  <a:sym typeface="+mn-ea"/>
                </a:rPr>
                <a:t>未查询到5年内发布的格隆溴铵及甲硫酸新斯的明安全性警告、黑框警告、撤市等信息</a:t>
              </a:r>
              <a:r>
                <a:rPr lang="zh-CN" altLang="en-US" sz="1300">
                  <a:solidFill>
                    <a:schemeClr val="dk1"/>
                  </a:solidFill>
                  <a:sym typeface="+mn-ea"/>
                </a:rPr>
                <a:t>。</a:t>
              </a:r>
              <a:endParaRPr lang="zh-CN" altLang="en-US" sz="1300">
                <a:solidFill>
                  <a:schemeClr val="dk1"/>
                </a:solidFill>
                <a:sym typeface="+mn-ea"/>
              </a:endParaRPr>
            </a:p>
            <a:p>
              <a:pPr marL="285750" lvl="0" indent="-285750" algn="l">
                <a:lnSpc>
                  <a:spcPct val="130000"/>
                </a:lnSpc>
                <a:buClrTx/>
                <a:buSzTx/>
                <a:buFont typeface="Wingdings" panose="05000000000000000000" charset="0"/>
                <a:buChar char="Ø"/>
              </a:pPr>
              <a:r>
                <a:rPr lang="zh-CN" altLang="en-US" sz="1300">
                  <a:solidFill>
                    <a:schemeClr val="dk1"/>
                  </a:solidFill>
                  <a:sym typeface="+mn-ea"/>
                </a:rPr>
                <a:t>Ⅲ期临床试验</a:t>
              </a:r>
              <a:r>
                <a:rPr lang="zh-CN" altLang="en-US" sz="1200" b="1">
                  <a:solidFill>
                    <a:srgbClr val="C00000"/>
                  </a:solidFill>
                  <a:sym typeface="+mn-ea"/>
                </a:rPr>
                <a:t>，</a:t>
              </a:r>
              <a:r>
                <a:rPr lang="zh-CN" altLang="en-US" sz="1400" b="1">
                  <a:solidFill>
                    <a:srgbClr val="C00000"/>
                  </a:solidFill>
                  <a:sym typeface="+mn-ea"/>
                </a:rPr>
                <a:t>格隆溴铵新斯的明注射液组</a:t>
              </a:r>
              <a:r>
                <a:rPr lang="zh-CN" altLang="en-US" sz="1300">
                  <a:solidFill>
                    <a:schemeClr val="dk1"/>
                  </a:solidFill>
                  <a:sym typeface="+mn-ea"/>
                </a:rPr>
                <a:t>相关不良事件发生率为</a:t>
              </a:r>
              <a:r>
                <a:rPr lang="zh-CN" altLang="en-US" sz="1400" b="1">
                  <a:solidFill>
                    <a:srgbClr val="C00000"/>
                  </a:solidFill>
                  <a:sym typeface="+mn-ea"/>
                </a:rPr>
                <a:t>17.21%</a:t>
              </a:r>
              <a:r>
                <a:rPr lang="zh-CN" altLang="en-US" sz="1300">
                  <a:solidFill>
                    <a:schemeClr val="dk1"/>
                  </a:solidFill>
                  <a:sym typeface="+mn-ea"/>
                </a:rPr>
                <a:t>，</a:t>
              </a:r>
              <a:r>
                <a:rPr lang="zh-CN" altLang="en-US" sz="1400" b="1">
                  <a:solidFill>
                    <a:srgbClr val="C00000"/>
                  </a:solidFill>
                  <a:sym typeface="+mn-ea"/>
                </a:rPr>
                <a:t>较对照组发生率</a:t>
              </a:r>
              <a:r>
                <a:rPr lang="en-US" altLang="zh-CN" sz="1400" b="1">
                  <a:solidFill>
                    <a:srgbClr val="C00000"/>
                  </a:solidFill>
                  <a:sym typeface="+mn-ea"/>
                </a:rPr>
                <a:t>22.13%</a:t>
              </a:r>
              <a:r>
                <a:rPr lang="zh-CN" altLang="en-US" sz="1400" b="1">
                  <a:solidFill>
                    <a:srgbClr val="C00000"/>
                  </a:solidFill>
                  <a:sym typeface="+mn-ea"/>
                </a:rPr>
                <a:t>低</a:t>
              </a:r>
              <a:r>
                <a:rPr lang="zh-CN" altLang="en-US" sz="1300">
                  <a:solidFill>
                    <a:schemeClr val="dk1"/>
                  </a:solidFill>
                  <a:sym typeface="+mn-ea"/>
                </a:rPr>
                <a:t>，常见不良反应按</a:t>
              </a:r>
              <a:r>
                <a:rPr lang="en-US" altLang="zh-CN" sz="1300">
                  <a:solidFill>
                    <a:schemeClr val="dk1"/>
                  </a:solidFill>
                  <a:sym typeface="+mn-ea"/>
                </a:rPr>
                <a:t>SOC</a:t>
              </a:r>
              <a:r>
                <a:rPr lang="zh-CN" altLang="en-US" sz="1300">
                  <a:solidFill>
                    <a:schemeClr val="dk1"/>
                  </a:solidFill>
                  <a:sym typeface="+mn-ea"/>
                </a:rPr>
                <a:t>分类为心脏器官疾病（6.56%）、各类检查（5.74%）、胃肠系统疾病（5.74%）；按</a:t>
              </a:r>
              <a:r>
                <a:rPr lang="en-US" altLang="zh-CN" sz="1300">
                  <a:solidFill>
                    <a:schemeClr val="dk1"/>
                  </a:solidFill>
                  <a:sym typeface="+mn-ea"/>
                </a:rPr>
                <a:t>PT</a:t>
              </a:r>
              <a:r>
                <a:rPr lang="zh-CN" altLang="en-US" sz="1300">
                  <a:solidFill>
                    <a:schemeClr val="dk1"/>
                  </a:solidFill>
                  <a:sym typeface="+mn-ea"/>
                </a:rPr>
                <a:t>分类发生率≥2%的为恶心（4.92%）、窦性心动过缓（3.28%）、心动过缓（2.46%）。均为严重程度较轻的</a:t>
              </a:r>
              <a:r>
                <a:rPr lang="en-US" altLang="zh-CN" sz="1300">
                  <a:solidFill>
                    <a:schemeClr val="dk1"/>
                  </a:solidFill>
                  <a:sym typeface="+mn-ea"/>
                </a:rPr>
                <a:t>Ⅰ</a:t>
              </a:r>
              <a:r>
                <a:rPr lang="zh-CN" altLang="en-US" sz="1300">
                  <a:solidFill>
                    <a:schemeClr val="dk1"/>
                  </a:solidFill>
                  <a:sym typeface="+mn-ea"/>
                </a:rPr>
                <a:t>级或</a:t>
              </a:r>
              <a:r>
                <a:rPr sz="1300">
                  <a:solidFill>
                    <a:schemeClr val="dk1"/>
                  </a:solidFill>
                  <a:sym typeface="+mn-ea"/>
                </a:rPr>
                <a:t>Ⅱ级</a:t>
              </a:r>
              <a:r>
                <a:rPr lang="zh-CN" altLang="en-US" sz="1300">
                  <a:solidFill>
                    <a:schemeClr val="dk1"/>
                  </a:solidFill>
                  <a:sym typeface="+mn-ea"/>
                </a:rPr>
                <a:t>。提示</a:t>
              </a:r>
              <a:r>
                <a:rPr lang="zh-CN" altLang="en-US" sz="1300" b="1">
                  <a:solidFill>
                    <a:srgbClr val="C00000"/>
                  </a:solidFill>
                  <a:sym typeface="+mn-ea"/>
                </a:rPr>
                <a:t>格隆溴铵新斯的明注射液安全性良好</a:t>
              </a:r>
              <a:r>
                <a:rPr lang="zh-CN" altLang="en-US" sz="1300" b="1">
                  <a:solidFill>
                    <a:schemeClr val="dk1"/>
                  </a:solidFill>
                  <a:sym typeface="+mn-ea"/>
                </a:rPr>
                <a:t>。</a:t>
              </a:r>
              <a:endParaRPr lang="zh-CN" altLang="en-US" sz="1300" b="1">
                <a:solidFill>
                  <a:schemeClr val="dk1"/>
                </a:solidFill>
                <a:sym typeface="+mn-ea"/>
              </a:endParaRPr>
            </a:p>
          </p:txBody>
        </p:sp>
        <p:sp>
          <p:nvSpPr>
            <p:cNvPr id="14" name="圆角矩形 13"/>
            <p:cNvSpPr/>
            <p:nvPr/>
          </p:nvSpPr>
          <p:spPr>
            <a:xfrm>
              <a:off x="388" y="6808"/>
              <a:ext cx="4693" cy="691"/>
            </a:xfrm>
            <a:prstGeom prst="round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t>国内外</a:t>
              </a:r>
              <a:r>
                <a:rPr lang="zh-CN" altLang="en-US"/>
                <a:t>不良反应发生情况</a:t>
              </a:r>
              <a:r>
                <a:rPr lang="en-US" altLang="zh-CN" baseline="30000"/>
                <a:t>[2]</a:t>
              </a:r>
              <a:endParaRPr lang="zh-CN" altLang="en-US" baseline="30000"/>
            </a:p>
          </p:txBody>
        </p:sp>
      </p:grpSp>
      <p:graphicFrame>
        <p:nvGraphicFramePr>
          <p:cNvPr id="6" name="表格 5"/>
          <p:cNvGraphicFramePr/>
          <p:nvPr>
            <p:custDataLst>
              <p:tags r:id="rId1"/>
            </p:custDataLst>
          </p:nvPr>
        </p:nvGraphicFramePr>
        <p:xfrm>
          <a:off x="246380" y="1402715"/>
          <a:ext cx="11287760" cy="810260"/>
        </p:xfrm>
        <a:graphic>
          <a:graphicData uri="http://schemas.openxmlformats.org/drawingml/2006/table">
            <a:tbl>
              <a:tblPr firstRow="1" bandRow="1">
                <a:tableStyleId>{5C22544A-7EE6-4342-B048-85BDC9FD1C3A}</a:tableStyleId>
              </a:tblPr>
              <a:tblGrid>
                <a:gridCol w="1454150"/>
                <a:gridCol w="9833610"/>
              </a:tblGrid>
              <a:tr h="810260">
                <a:tc>
                  <a:txBody>
                    <a:bodyPr/>
                    <a:p>
                      <a:pPr algn="ctr">
                        <a:lnSpc>
                          <a:spcPct val="130000"/>
                        </a:lnSpc>
                        <a:buClrTx/>
                        <a:buSzTx/>
                        <a:buNone/>
                      </a:pPr>
                      <a:r>
                        <a:rPr lang="zh-CN" altLang="en-US" sz="1400" b="1">
                          <a:solidFill>
                            <a:schemeClr val="dk1"/>
                          </a:solidFill>
                        </a:rPr>
                        <a:t>不良反应</a:t>
                      </a:r>
                      <a:endParaRPr lang="zh-CN" altLang="en-US" sz="1400" b="1">
                        <a:solidFill>
                          <a:schemeClr val="dk1"/>
                        </a:solidFill>
                      </a:endParaRPr>
                    </a:p>
                  </a:txBody>
                  <a:tcPr anchor="ctr" anchorCtr="0">
                    <a:lnL w="12700" cmpd="sng">
                      <a:solidFill>
                        <a:schemeClr val="bg1">
                          <a:lumMod val="95000"/>
                        </a:schemeClr>
                      </a:solidFill>
                      <a:prstDash val="solid"/>
                    </a:lnL>
                    <a:lnR w="12700" cmpd="sng">
                      <a:solidFill>
                        <a:schemeClr val="bg1">
                          <a:lumMod val="95000"/>
                        </a:schemeClr>
                      </a:solidFill>
                      <a:prstDash val="solid"/>
                    </a:lnR>
                    <a:lnT w="12700" cmpd="sng">
                      <a:solidFill>
                        <a:schemeClr val="bg1">
                          <a:lumMod val="95000"/>
                        </a:schemeClr>
                      </a:solidFill>
                      <a:prstDash val="solid"/>
                    </a:lnT>
                    <a:lnB w="12700" cmpd="sng">
                      <a:solidFill>
                        <a:schemeClr val="bg1">
                          <a:lumMod val="95000"/>
                        </a:schemeClr>
                      </a:solidFill>
                      <a:prstDash val="solid"/>
                    </a:lnB>
                    <a:solidFill>
                      <a:schemeClr val="tx2">
                        <a:lumMod val="20000"/>
                        <a:lumOff val="80000"/>
                      </a:schemeClr>
                    </a:solidFill>
                  </a:tcPr>
                </a:tc>
                <a:tc>
                  <a:txBody>
                    <a:bodyPr/>
                    <a:p>
                      <a:pPr algn="l">
                        <a:lnSpc>
                          <a:spcPct val="120000"/>
                        </a:lnSpc>
                        <a:buClrTx/>
                        <a:buSzTx/>
                        <a:buNone/>
                      </a:pPr>
                      <a:r>
                        <a:rPr lang="zh-CN" altLang="en-US" sz="1300" b="0">
                          <a:solidFill>
                            <a:schemeClr val="dk1"/>
                          </a:solidFill>
                          <a:sym typeface="+mn-ea"/>
                        </a:rPr>
                        <a:t>本品复方制剂中格隆溴铵的不良反应主要包括：口干、便秘、恶心、呕吐、潮红、皮肤干燥、尿潴留、短暂性心动过缓（随后心动过速、心悸和心律不齐）、头晕、瞳孔扩大、畏光等；甲硫酸新斯的明的不良反应主要包括：心动过缓、心律不齐、口咽分泌物增加、恶心、呕吐、腹泻、胃肠道活动增加等。（详见说明书）</a:t>
                      </a:r>
                      <a:endParaRPr lang="zh-CN" altLang="en-US" sz="1300" b="0">
                        <a:solidFill>
                          <a:schemeClr val="dk1"/>
                        </a:solidFill>
                        <a:sym typeface="+mn-ea"/>
                      </a:endParaRPr>
                    </a:p>
                  </a:txBody>
                  <a:tcPr anchor="ctr" anchorCtr="0">
                    <a:lnL w="12700" cmpd="sng">
                      <a:solidFill>
                        <a:schemeClr val="bg1">
                          <a:lumMod val="95000"/>
                        </a:schemeClr>
                      </a:solidFill>
                      <a:prstDash val="solid"/>
                    </a:lnL>
                    <a:lnR w="12700" cmpd="sng">
                      <a:solidFill>
                        <a:schemeClr val="bg1">
                          <a:lumMod val="95000"/>
                        </a:schemeClr>
                      </a:solidFill>
                      <a:prstDash val="solid"/>
                    </a:lnR>
                    <a:lnT w="12700" cmpd="sng">
                      <a:solidFill>
                        <a:schemeClr val="bg1">
                          <a:lumMod val="95000"/>
                        </a:schemeClr>
                      </a:solidFill>
                      <a:prstDash val="solid"/>
                    </a:lnT>
                    <a:lnB w="12700" cmpd="sng">
                      <a:solidFill>
                        <a:schemeClr val="bg1">
                          <a:lumMod val="95000"/>
                        </a:schemeClr>
                      </a:solidFill>
                      <a:prstDash val="solid"/>
                    </a:lnB>
                    <a:noFill/>
                  </a:tcPr>
                </a:tc>
              </a:tr>
            </a:tbl>
          </a:graphicData>
        </a:graphic>
      </p:graphicFrame>
      <p:sp>
        <p:nvSpPr>
          <p:cNvPr id="7" name="Rectangle 9"/>
          <p:cNvSpPr/>
          <p:nvPr/>
        </p:nvSpPr>
        <p:spPr>
          <a:xfrm>
            <a:off x="0" y="6492240"/>
            <a:ext cx="12191695" cy="365760"/>
          </a:xfrm>
          <a:prstGeom prst="rect">
            <a:avLst/>
          </a:prstGeom>
          <a:solidFill>
            <a:srgbClr val="E8F0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1" name="TextBox 10"/>
          <p:cNvSpPr txBox="1"/>
          <p:nvPr/>
        </p:nvSpPr>
        <p:spPr>
          <a:xfrm>
            <a:off x="0" y="6563233"/>
            <a:ext cx="5486400" cy="213995"/>
          </a:xfrm>
          <a:prstGeom prst="rect">
            <a:avLst/>
          </a:prstGeom>
          <a:noFill/>
        </p:spPr>
        <p:txBody>
          <a:bodyPr wrap="square">
            <a:spAutoFit/>
          </a:bodyPr>
          <a:lstStyle/>
          <a:p>
            <a:pPr algn="l">
              <a:defRPr sz="800" b="0">
                <a:solidFill>
                  <a:srgbClr val="666666"/>
                </a:solidFill>
                <a:latin typeface="微软雅黑" panose="020B0503020204020204" charset="-122"/>
              </a:defRPr>
            </a:pPr>
            <a:r>
              <a:rPr>
                <a:ea typeface="微软雅黑" panose="020B0503020204020204" charset="-122"/>
                <a:cs typeface="微软雅黑" panose="020B0503020204020204" charset="-122"/>
              </a:rPr>
              <a:t>格隆溴铵新斯的明注射液  医保国谈申报材料</a:t>
            </a:r>
            <a:endParaRPr>
              <a:ea typeface="微软雅黑" panose="020B0503020204020204" charset="-122"/>
              <a:cs typeface="微软雅黑" panose="020B0503020204020204" charset="-122"/>
            </a:endParaRPr>
          </a:p>
        </p:txBody>
      </p:sp>
      <p:sp>
        <p:nvSpPr>
          <p:cNvPr id="15" name="TextBox 14"/>
          <p:cNvSpPr txBox="1"/>
          <p:nvPr/>
        </p:nvSpPr>
        <p:spPr>
          <a:xfrm>
            <a:off x="10058400" y="6570980"/>
            <a:ext cx="1828800" cy="215900"/>
          </a:xfrm>
          <a:prstGeom prst="rect">
            <a:avLst/>
          </a:prstGeom>
          <a:noFill/>
        </p:spPr>
        <p:txBody>
          <a:bodyPr wrap="square">
            <a:noAutofit/>
          </a:bodyPr>
          <a:lstStyle/>
          <a:p>
            <a:pPr algn="r">
              <a:defRPr sz="800" b="0">
                <a:solidFill>
                  <a:srgbClr val="666666"/>
                </a:solidFill>
                <a:latin typeface="微软雅黑" panose="020B0503020204020204" charset="-122"/>
              </a:defRPr>
            </a:pPr>
            <a:r>
              <a:rPr>
                <a:ea typeface="微软雅黑" panose="020B0503020204020204" charset="-122"/>
                <a:cs typeface="微软雅黑" panose="020B0503020204020204" charset="-122"/>
              </a:rPr>
              <a:t>02</a:t>
            </a:r>
            <a:endParaRPr lang="en-US">
              <a:ea typeface="微软雅黑" panose="020B0503020204020204" charset="-122"/>
              <a:cs typeface="微软雅黑" panose="020B0503020204020204" charset="-122"/>
            </a:endParaRPr>
          </a:p>
        </p:txBody>
      </p:sp>
      <p:sp>
        <p:nvSpPr>
          <p:cNvPr id="17" name="文本框 16"/>
          <p:cNvSpPr txBox="1"/>
          <p:nvPr/>
        </p:nvSpPr>
        <p:spPr>
          <a:xfrm>
            <a:off x="48895" y="6170930"/>
            <a:ext cx="8398510" cy="337185"/>
          </a:xfrm>
          <a:prstGeom prst="rect">
            <a:avLst/>
          </a:prstGeom>
          <a:noFill/>
        </p:spPr>
        <p:txBody>
          <a:bodyPr wrap="square" rtlCol="0">
            <a:spAutoFit/>
          </a:bodyPr>
          <a:p>
            <a:r>
              <a:rPr lang="en-US" altLang="zh-CN" sz="800"/>
              <a:t>1.</a:t>
            </a:r>
            <a:r>
              <a:rPr lang="zh-CN" altLang="en-US" sz="800">
                <a:sym typeface="+mn-ea"/>
              </a:rPr>
              <a:t>格隆溴铵新斯的明注射液说明书，瑞阳制药股份有限公司，</a:t>
            </a:r>
            <a:r>
              <a:rPr lang="en-US" altLang="zh-CN" sz="800">
                <a:sym typeface="+mn-ea"/>
              </a:rPr>
              <a:t>2026</a:t>
            </a:r>
            <a:endParaRPr lang="en-US" altLang="zh-CN" sz="800">
              <a:sym typeface="+mn-ea"/>
            </a:endParaRPr>
          </a:p>
          <a:p>
            <a:r>
              <a:rPr lang="en-US" altLang="zh-CN" sz="800">
                <a:sym typeface="+mn-ea"/>
              </a:rPr>
              <a:t>2.</a:t>
            </a:r>
            <a:r>
              <a:rPr lang="zh-CN" altLang="en-US" sz="800">
                <a:sym typeface="+mn-ea"/>
              </a:rPr>
              <a:t>瑞阳制药</a:t>
            </a:r>
            <a:r>
              <a:rPr lang="zh-CN" sz="800">
                <a:ea typeface="微软雅黑" panose="020B0503020204020204" charset="-122"/>
                <a:cs typeface="微软雅黑" panose="020B0503020204020204" charset="-122"/>
                <a:sym typeface="+mn-ea"/>
              </a:rPr>
              <a:t>格隆溴铵新斯的明注射液</a:t>
            </a:r>
            <a:r>
              <a:rPr sz="800">
                <a:ea typeface="微软雅黑" panose="020B0503020204020204" charset="-122"/>
                <a:cs typeface="微软雅黑" panose="020B0503020204020204" charset="-122"/>
                <a:sym typeface="+mn-ea"/>
              </a:rPr>
              <a:t>Ⅲ期</a:t>
            </a:r>
            <a:r>
              <a:rPr lang="zh-CN" sz="800">
                <a:ea typeface="微软雅黑" panose="020B0503020204020204" charset="-122"/>
                <a:cs typeface="微软雅黑" panose="020B0503020204020204" charset="-122"/>
                <a:sym typeface="+mn-ea"/>
              </a:rPr>
              <a:t>临床研究</a:t>
            </a:r>
            <a:r>
              <a:rPr lang="zh-CN" sz="800">
                <a:ea typeface="微软雅黑" panose="020B0503020204020204" charset="-122"/>
                <a:cs typeface="微软雅黑" panose="020B0503020204020204" charset="-122"/>
                <a:sym typeface="+mn-ea"/>
              </a:rPr>
              <a:t>报告，</a:t>
            </a:r>
            <a:r>
              <a:rPr lang="zh-CN" altLang="en-US" sz="800">
                <a:ea typeface="微软雅黑" panose="020B0503020204020204" charset="-122"/>
                <a:cs typeface="微软雅黑" panose="020B0503020204020204" charset="-122"/>
                <a:sym typeface="+mn-ea"/>
              </a:rPr>
              <a:t>华中科技大学同济医学院附属协和医院，</a:t>
            </a:r>
            <a:r>
              <a:rPr lang="en-US" altLang="zh-CN" sz="800">
                <a:ea typeface="微软雅黑" panose="020B0503020204020204" charset="-122"/>
                <a:cs typeface="微软雅黑" panose="020B0503020204020204" charset="-122"/>
                <a:sym typeface="+mn-ea"/>
              </a:rPr>
              <a:t>2024</a:t>
            </a:r>
            <a:endParaRPr lang="en-US" altLang="zh-CN" sz="800">
              <a:ea typeface="微软雅黑" panose="020B0503020204020204" charset="-122"/>
              <a:cs typeface="微软雅黑" panose="020B0503020204020204" charset="-122"/>
              <a:sym typeface="+mn-ea"/>
            </a:endParaRPr>
          </a:p>
        </p:txBody>
      </p:sp>
      <p:grpSp>
        <p:nvGrpSpPr>
          <p:cNvPr id="8" name="组合 7"/>
          <p:cNvGrpSpPr/>
          <p:nvPr/>
        </p:nvGrpSpPr>
        <p:grpSpPr>
          <a:xfrm>
            <a:off x="189865" y="4351020"/>
            <a:ext cx="11356975" cy="1765300"/>
            <a:chOff x="388" y="6808"/>
            <a:chExt cx="17796" cy="2983"/>
          </a:xfrm>
        </p:grpSpPr>
        <p:sp>
          <p:nvSpPr>
            <p:cNvPr id="9" name="文本框 8"/>
            <p:cNvSpPr txBox="1"/>
            <p:nvPr/>
          </p:nvSpPr>
          <p:spPr>
            <a:xfrm>
              <a:off x="477" y="7523"/>
              <a:ext cx="17707" cy="2268"/>
            </a:xfrm>
            <a:prstGeom prst="rect">
              <a:avLst/>
            </a:prstGeom>
            <a:noFill/>
            <a:ln w="12700" cmpd="sng">
              <a:solidFill>
                <a:schemeClr val="accent1">
                  <a:shade val="50000"/>
                </a:schemeClr>
              </a:solidFill>
              <a:prstDash val="sysDot"/>
            </a:ln>
          </p:spPr>
          <p:txBody>
            <a:bodyPr wrap="square" rtlCol="0">
              <a:noAutofit/>
            </a:bodyPr>
            <a:p>
              <a:pPr lvl="0" indent="0" algn="l">
                <a:lnSpc>
                  <a:spcPct val="190000"/>
                </a:lnSpc>
                <a:buClrTx/>
                <a:buSzTx/>
                <a:buFont typeface="Wingdings" panose="05000000000000000000" charset="0"/>
                <a:buNone/>
              </a:pPr>
              <a:r>
                <a:rPr lang="zh-CN" altLang="en-US" sz="1400" b="1">
                  <a:solidFill>
                    <a:schemeClr val="dk1"/>
                  </a:solidFill>
                  <a:sym typeface="+mn-ea"/>
                </a:rPr>
                <a:t>【主要优势】</a:t>
              </a:r>
              <a:r>
                <a:rPr lang="zh-CN" altLang="en-US" sz="1400" b="1">
                  <a:solidFill>
                    <a:srgbClr val="C00000"/>
                  </a:solidFill>
                  <a:sym typeface="+mn-ea"/>
                </a:rPr>
                <a:t>①心血管安全性更优</a:t>
              </a:r>
              <a:r>
                <a:rPr lang="zh-CN" altLang="en-US" sz="1400">
                  <a:solidFill>
                    <a:schemeClr val="dk1"/>
                  </a:solidFill>
                  <a:sym typeface="+mn-ea"/>
                </a:rPr>
                <a:t>：格隆溴铵对</a:t>
              </a:r>
              <a:r>
                <a:rPr lang="en-US" altLang="zh-CN" sz="1400">
                  <a:solidFill>
                    <a:schemeClr val="dk1"/>
                  </a:solidFill>
                  <a:sym typeface="+mn-ea"/>
                </a:rPr>
                <a:t>M2</a:t>
              </a:r>
              <a:r>
                <a:rPr lang="zh-CN" altLang="en-US" sz="1400">
                  <a:solidFill>
                    <a:schemeClr val="dk1"/>
                  </a:solidFill>
                  <a:sym typeface="+mn-ea"/>
                </a:rPr>
                <a:t>受体作用弱，心律失常风险显著低于阿托品；两药药代同步，心率变异性更小；</a:t>
              </a:r>
              <a:r>
                <a:rPr lang="zh-CN" altLang="en-US" sz="1400" b="1">
                  <a:solidFill>
                    <a:srgbClr val="C00000"/>
                  </a:solidFill>
                  <a:sym typeface="+mn-ea"/>
                </a:rPr>
                <a:t>②中枢安全性更高</a:t>
              </a:r>
              <a:r>
                <a:rPr lang="zh-CN" altLang="en-US" sz="1400">
                  <a:solidFill>
                    <a:schemeClr val="dk1"/>
                  </a:solidFill>
                  <a:sym typeface="+mn-ea"/>
                </a:rPr>
                <a:t>：季铵结构不易透过血脑屏障，术后认知影响小，老年、神经外科/脑功能脆弱等特殊群体用药更安全；</a:t>
              </a:r>
              <a:r>
                <a:rPr lang="zh-CN" altLang="en-US" sz="1400" b="1">
                  <a:solidFill>
                    <a:srgbClr val="C00000"/>
                  </a:solidFill>
                  <a:sym typeface="+mn-ea"/>
                </a:rPr>
                <a:t>③抗分泌作用更强</a:t>
              </a:r>
              <a:r>
                <a:rPr lang="zh-CN" altLang="en-US" sz="1400">
                  <a:solidFill>
                    <a:schemeClr val="dk1"/>
                  </a:solidFill>
                  <a:sym typeface="+mn-ea"/>
                </a:rPr>
                <a:t>：抗唾液分泌作用是阿托品5-6倍，作用持续约7</a:t>
              </a:r>
              <a:r>
                <a:rPr lang="en-US" altLang="zh-CN" sz="1400">
                  <a:solidFill>
                    <a:schemeClr val="dk1"/>
                  </a:solidFill>
                  <a:sym typeface="+mn-ea"/>
                </a:rPr>
                <a:t>h，</a:t>
              </a:r>
              <a:r>
                <a:rPr lang="zh-CN" altLang="en-US" sz="1400">
                  <a:solidFill>
                    <a:schemeClr val="dk1"/>
                  </a:solidFill>
                  <a:sym typeface="+mn-ea"/>
                </a:rPr>
                <a:t>降低误吸风险；</a:t>
              </a:r>
              <a:r>
                <a:rPr lang="zh-CN" altLang="en-US" sz="1400" b="1">
                  <a:solidFill>
                    <a:srgbClr val="C00000"/>
                  </a:solidFill>
                  <a:sym typeface="+mn-ea"/>
                </a:rPr>
                <a:t>④孕产妇更安全</a:t>
              </a:r>
              <a:r>
                <a:rPr lang="zh-CN" altLang="en-US" sz="1400">
                  <a:solidFill>
                    <a:schemeClr val="dk1"/>
                  </a:solidFill>
                  <a:sym typeface="+mn-ea"/>
                </a:rPr>
                <a:t>：不易透过胎盘，不影响胎儿心率及新生儿</a:t>
              </a:r>
              <a:r>
                <a:rPr lang="en-US" altLang="zh-CN" sz="1400">
                  <a:solidFill>
                    <a:schemeClr val="dk1"/>
                  </a:solidFill>
                  <a:sym typeface="+mn-ea"/>
                </a:rPr>
                <a:t>Apgar</a:t>
              </a:r>
              <a:r>
                <a:rPr lang="zh-CN" altLang="en-US" sz="1400">
                  <a:solidFill>
                    <a:schemeClr val="dk1"/>
                  </a:solidFill>
                  <a:sym typeface="+mn-ea"/>
                </a:rPr>
                <a:t>评</a:t>
              </a:r>
              <a:r>
                <a:rPr lang="zh-CN" altLang="en-US" sz="1400">
                  <a:solidFill>
                    <a:schemeClr val="dk1"/>
                  </a:solidFill>
                  <a:sym typeface="+mn-ea"/>
                </a:rPr>
                <a:t>分。</a:t>
              </a:r>
              <a:endParaRPr lang="zh-CN" altLang="en-US" sz="1400">
                <a:solidFill>
                  <a:schemeClr val="dk1"/>
                </a:solidFill>
                <a:sym typeface="+mn-ea"/>
              </a:endParaRPr>
            </a:p>
          </p:txBody>
        </p:sp>
        <p:sp>
          <p:nvSpPr>
            <p:cNvPr id="10" name="圆角矩形 9"/>
            <p:cNvSpPr/>
            <p:nvPr/>
          </p:nvSpPr>
          <p:spPr>
            <a:xfrm>
              <a:off x="388" y="6808"/>
              <a:ext cx="8039" cy="691"/>
            </a:xfrm>
            <a:prstGeom prst="round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a:p>
              <a:pPr algn="l"/>
              <a:r>
                <a:rPr lang="zh-CN" altLang="en-US"/>
                <a:t>与目录内同治疗领域药品安全性</a:t>
              </a:r>
              <a:r>
                <a:rPr lang="zh-CN" altLang="en-US"/>
                <a:t>相比主要优势</a:t>
              </a:r>
              <a:endParaRPr lang="zh-CN" altLang="en-US"/>
            </a:p>
            <a:p>
              <a:pPr algn="ctr"/>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1285" y="1357630"/>
            <a:ext cx="6334760" cy="337185"/>
          </a:xfrm>
          <a:prstGeom prst="rect">
            <a:avLst/>
          </a:prstGeom>
          <a:noFill/>
        </p:spPr>
        <p:txBody>
          <a:bodyPr wrap="square" rtlCol="0" anchor="t">
            <a:spAutoFit/>
          </a:bodyPr>
          <a:p>
            <a:pPr indent="0">
              <a:buNone/>
            </a:pPr>
            <a:r>
              <a:rPr lang="zh-CN" altLang="en-US" sz="1400" b="1"/>
              <a:t>格隆溴铵/新斯的明较其他抗胆碱药对二尖瓣切开术患者</a:t>
            </a:r>
            <a:r>
              <a:rPr lang="zh-CN" altLang="en-US" sz="1600" b="1">
                <a:solidFill>
                  <a:schemeClr val="tx2">
                    <a:lumMod val="60000"/>
                    <a:lumOff val="40000"/>
                  </a:schemeClr>
                </a:solidFill>
              </a:rPr>
              <a:t>心率影响最小</a:t>
            </a:r>
            <a:r>
              <a:rPr lang="en-US" altLang="zh-CN" sz="1400" b="1" baseline="30000"/>
              <a:t>[1]</a:t>
            </a:r>
            <a:endParaRPr lang="zh-CN" altLang="en-US" sz="1400" b="1" baseline="30000"/>
          </a:p>
        </p:txBody>
      </p:sp>
      <p:sp>
        <p:nvSpPr>
          <p:cNvPr id="10" name="文本框 9"/>
          <p:cNvSpPr txBox="1"/>
          <p:nvPr/>
        </p:nvSpPr>
        <p:spPr>
          <a:xfrm>
            <a:off x="276225" y="1761490"/>
            <a:ext cx="5757545" cy="783590"/>
          </a:xfrm>
          <a:prstGeom prst="rect">
            <a:avLst/>
          </a:prstGeom>
          <a:solidFill>
            <a:schemeClr val="tx2">
              <a:lumMod val="60000"/>
              <a:lumOff val="40000"/>
            </a:schemeClr>
          </a:solidFill>
        </p:spPr>
        <p:txBody>
          <a:bodyPr wrap="square" rtlCol="0" anchor="t">
            <a:spAutoFit/>
          </a:bodyPr>
          <a:p>
            <a:pPr marL="285750" indent="-285750">
              <a:lnSpc>
                <a:spcPct val="150000"/>
              </a:lnSpc>
              <a:buFont typeface="Wingdings" panose="05000000000000000000" charset="0"/>
              <a:buChar char="Ø"/>
            </a:pPr>
            <a:r>
              <a:rPr lang="zh-CN" altLang="en-US" sz="1000" b="1">
                <a:solidFill>
                  <a:schemeClr val="bg1"/>
                </a:solidFill>
              </a:rPr>
              <a:t>二尖瓣狭窄和关闭不全是二尖瓣畸形的主要病变，为二尖瓣中的一个或几个部分发育异常而致左心房的血流在舒张期不能通畅地进入左心室或左心室血液在心脏收缩期反流入左心房。</a:t>
            </a:r>
            <a:endParaRPr lang="zh-CN" altLang="en-US" sz="1000" b="1">
              <a:solidFill>
                <a:schemeClr val="bg1"/>
              </a:solidFill>
            </a:endParaRPr>
          </a:p>
          <a:p>
            <a:pPr marL="285750" indent="-285750">
              <a:lnSpc>
                <a:spcPct val="150000"/>
              </a:lnSpc>
              <a:buFont typeface="Wingdings" panose="05000000000000000000" charset="0"/>
              <a:buChar char="Ø"/>
            </a:pPr>
            <a:r>
              <a:rPr lang="zh-CN" altLang="en-US" sz="1000" b="1">
                <a:solidFill>
                  <a:schemeClr val="bg1"/>
                </a:solidFill>
              </a:rPr>
              <a:t>一项研究对比了格隆溴铵、阿托品、东莨菪碱对患者心率的影响。</a:t>
            </a:r>
            <a:endParaRPr lang="zh-CN" altLang="en-US" sz="1000" b="1">
              <a:solidFill>
                <a:schemeClr val="bg1"/>
              </a:solidFill>
            </a:endParaRPr>
          </a:p>
        </p:txBody>
      </p:sp>
      <p:grpSp>
        <p:nvGrpSpPr>
          <p:cNvPr id="11" name="组合 10"/>
          <p:cNvGrpSpPr/>
          <p:nvPr/>
        </p:nvGrpSpPr>
        <p:grpSpPr>
          <a:xfrm>
            <a:off x="82847" y="2633345"/>
            <a:ext cx="3649048" cy="2373212"/>
            <a:chOff x="1173" y="3045"/>
            <a:chExt cx="5747" cy="3737"/>
          </a:xfrm>
        </p:grpSpPr>
        <p:grpSp>
          <p:nvGrpSpPr>
            <p:cNvPr id="8" name="组合 7"/>
            <p:cNvGrpSpPr/>
            <p:nvPr/>
          </p:nvGrpSpPr>
          <p:grpSpPr>
            <a:xfrm>
              <a:off x="1173" y="3587"/>
              <a:ext cx="5227" cy="3195"/>
              <a:chOff x="1608" y="1469"/>
              <a:chExt cx="6635" cy="4057"/>
            </a:xfrm>
          </p:grpSpPr>
          <p:pic>
            <p:nvPicPr>
              <p:cNvPr id="5" name="图片 4"/>
              <p:cNvPicPr>
                <a:picLocks noChangeAspect="1"/>
              </p:cNvPicPr>
              <p:nvPr/>
            </p:nvPicPr>
            <p:blipFill>
              <a:blip r:embed="rId3"/>
              <a:stretch>
                <a:fillRect/>
              </a:stretch>
            </p:blipFill>
            <p:spPr>
              <a:xfrm>
                <a:off x="1608" y="1469"/>
                <a:ext cx="6635" cy="4057"/>
              </a:xfrm>
              <a:prstGeom prst="rect">
                <a:avLst/>
              </a:prstGeom>
            </p:spPr>
          </p:pic>
          <p:sp>
            <p:nvSpPr>
              <p:cNvPr id="6" name="文本框 5"/>
              <p:cNvSpPr txBox="1"/>
              <p:nvPr/>
            </p:nvSpPr>
            <p:spPr>
              <a:xfrm>
                <a:off x="4748" y="2059"/>
                <a:ext cx="1695" cy="428"/>
              </a:xfrm>
              <a:prstGeom prst="rect">
                <a:avLst/>
              </a:prstGeom>
              <a:noFill/>
            </p:spPr>
            <p:txBody>
              <a:bodyPr wrap="square" rtlCol="0" anchor="t">
                <a:spAutoFit/>
              </a:bodyPr>
              <a:p>
                <a:r>
                  <a:rPr lang="zh-CN" altLang="en-US" sz="800" b="1">
                    <a:solidFill>
                      <a:schemeClr val="accent1"/>
                    </a:solidFill>
                  </a:rPr>
                  <a:t>阿托品</a:t>
                </a:r>
                <a:endParaRPr lang="zh-CN" altLang="en-US" sz="800" b="1">
                  <a:solidFill>
                    <a:schemeClr val="accent1"/>
                  </a:solidFill>
                </a:endParaRPr>
              </a:p>
            </p:txBody>
          </p:sp>
          <p:sp>
            <p:nvSpPr>
              <p:cNvPr id="7" name="文本框 6"/>
              <p:cNvSpPr txBox="1"/>
              <p:nvPr/>
            </p:nvSpPr>
            <p:spPr>
              <a:xfrm>
                <a:off x="4583" y="3102"/>
                <a:ext cx="1860" cy="428"/>
              </a:xfrm>
              <a:prstGeom prst="rect">
                <a:avLst/>
              </a:prstGeom>
              <a:noFill/>
            </p:spPr>
            <p:txBody>
              <a:bodyPr wrap="square" rtlCol="0" anchor="t">
                <a:spAutoFit/>
              </a:bodyPr>
              <a:p>
                <a:pPr lvl="0" algn="l">
                  <a:buClrTx/>
                  <a:buSzTx/>
                  <a:buFontTx/>
                </a:pPr>
                <a:r>
                  <a:rPr lang="zh-CN" altLang="en-US" sz="800" b="1">
                    <a:solidFill>
                      <a:schemeClr val="accent1"/>
                    </a:solidFill>
                    <a:sym typeface="+mn-ea"/>
                  </a:rPr>
                  <a:t>格隆溴铵</a:t>
                </a:r>
                <a:endParaRPr lang="zh-CN" altLang="en-US" sz="800" b="1">
                  <a:solidFill>
                    <a:schemeClr val="accent1"/>
                  </a:solidFill>
                  <a:sym typeface="+mn-ea"/>
                </a:endParaRPr>
              </a:p>
            </p:txBody>
          </p:sp>
          <p:sp>
            <p:nvSpPr>
              <p:cNvPr id="9" name="文本框 8"/>
              <p:cNvSpPr txBox="1"/>
              <p:nvPr/>
            </p:nvSpPr>
            <p:spPr>
              <a:xfrm>
                <a:off x="3403" y="4536"/>
                <a:ext cx="1824" cy="428"/>
              </a:xfrm>
              <a:prstGeom prst="rect">
                <a:avLst/>
              </a:prstGeom>
              <a:noFill/>
            </p:spPr>
            <p:txBody>
              <a:bodyPr wrap="square" rtlCol="0" anchor="t">
                <a:spAutoFit/>
              </a:bodyPr>
              <a:p>
                <a:pPr lvl="0" algn="ctr">
                  <a:buClrTx/>
                  <a:buSzTx/>
                  <a:buFontTx/>
                </a:pPr>
                <a:r>
                  <a:rPr lang="zh-CN" altLang="en-US" sz="800" b="1">
                    <a:solidFill>
                      <a:schemeClr val="accent1"/>
                    </a:solidFill>
                    <a:sym typeface="+mn-ea"/>
                  </a:rPr>
                  <a:t>东莨菪碱</a:t>
                </a:r>
                <a:endParaRPr lang="zh-CN" altLang="en-US" sz="800" b="1">
                  <a:solidFill>
                    <a:schemeClr val="accent1"/>
                  </a:solidFill>
                  <a:sym typeface="+mn-ea"/>
                </a:endParaRPr>
              </a:p>
            </p:txBody>
          </p:sp>
        </p:grpSp>
        <p:sp>
          <p:nvSpPr>
            <p:cNvPr id="12" name="文本框 11"/>
            <p:cNvSpPr txBox="1"/>
            <p:nvPr/>
          </p:nvSpPr>
          <p:spPr>
            <a:xfrm>
              <a:off x="1210" y="3045"/>
              <a:ext cx="5710" cy="386"/>
            </a:xfrm>
            <a:prstGeom prst="rect">
              <a:avLst/>
            </a:prstGeom>
            <a:noFill/>
          </p:spPr>
          <p:txBody>
            <a:bodyPr wrap="square" rtlCol="0" anchor="t">
              <a:spAutoFit/>
            </a:bodyPr>
            <a:p>
              <a:pPr algn="ctr"/>
              <a:r>
                <a:rPr lang="zh-CN" altLang="en-US" sz="1000" b="1"/>
                <a:t>REVERSAL OF NEUROMUSCULAR BLOCK</a:t>
              </a:r>
              <a:endParaRPr lang="zh-CN" altLang="en-US" sz="1000" b="1"/>
            </a:p>
          </p:txBody>
        </p:sp>
      </p:grpSp>
      <p:sp>
        <p:nvSpPr>
          <p:cNvPr id="13" name="文本框 12"/>
          <p:cNvSpPr txBox="1"/>
          <p:nvPr/>
        </p:nvSpPr>
        <p:spPr>
          <a:xfrm>
            <a:off x="3237230" y="2688590"/>
            <a:ext cx="3120390" cy="2372995"/>
          </a:xfrm>
          <a:prstGeom prst="rect">
            <a:avLst/>
          </a:prstGeom>
          <a:noFill/>
        </p:spPr>
        <p:txBody>
          <a:bodyPr wrap="square" rtlCol="0" anchor="t">
            <a:noAutofit/>
          </a:bodyPr>
          <a:p>
            <a:pPr>
              <a:lnSpc>
                <a:spcPct val="170000"/>
              </a:lnSpc>
            </a:pPr>
            <a:r>
              <a:rPr lang="zh-CN" altLang="en-US" sz="1000" b="1">
                <a:solidFill>
                  <a:schemeClr val="accent1">
                    <a:lumMod val="75000"/>
                  </a:schemeClr>
                </a:solidFill>
                <a:sym typeface="+mn-ea"/>
              </a:rPr>
              <a:t>试验设计:</a:t>
            </a:r>
            <a:endParaRPr lang="zh-CN" altLang="en-US" sz="1000"/>
          </a:p>
          <a:p>
            <a:pPr marL="171450" indent="-171450">
              <a:lnSpc>
                <a:spcPct val="170000"/>
              </a:lnSpc>
              <a:buFont typeface="Wingdings" panose="05000000000000000000" charset="0"/>
              <a:buChar char="Ø"/>
            </a:pPr>
            <a:r>
              <a:rPr lang="zh-CN" altLang="en-US" sz="1000" b="1">
                <a:solidFill>
                  <a:srgbClr val="C00000"/>
                </a:solidFill>
              </a:rPr>
              <a:t>格隆溴铵组:2.5mg新斯的明+0.4mg格隆溴铵</a:t>
            </a:r>
            <a:endParaRPr lang="zh-CN" altLang="en-US" sz="1000" b="1">
              <a:solidFill>
                <a:srgbClr val="C00000"/>
              </a:solidFill>
            </a:endParaRPr>
          </a:p>
          <a:p>
            <a:pPr marL="171450" indent="-171450">
              <a:lnSpc>
                <a:spcPct val="170000"/>
              </a:lnSpc>
              <a:buFont typeface="Wingdings" panose="05000000000000000000" charset="0"/>
              <a:buChar char="Ø"/>
            </a:pPr>
            <a:r>
              <a:rPr lang="zh-CN" altLang="en-US" sz="1000"/>
              <a:t>阿托品组:2.5mg新斯的明+1.2mg阿托品</a:t>
            </a:r>
            <a:endParaRPr lang="zh-CN" altLang="en-US" sz="1000"/>
          </a:p>
          <a:p>
            <a:pPr marL="171450" indent="-171450">
              <a:lnSpc>
                <a:spcPct val="170000"/>
              </a:lnSpc>
              <a:buFont typeface="Wingdings" panose="05000000000000000000" charset="0"/>
              <a:buChar char="Ø"/>
            </a:pPr>
            <a:r>
              <a:rPr lang="zh-CN" altLang="en-US" sz="1000"/>
              <a:t>东莨营碱组:2.5mg新斯的明+0.8mg东茛营碱</a:t>
            </a:r>
            <a:endParaRPr lang="zh-CN" altLang="en-US" sz="1000"/>
          </a:p>
          <a:p>
            <a:pPr lvl="0" algn="l">
              <a:lnSpc>
                <a:spcPct val="170000"/>
              </a:lnSpc>
              <a:buClrTx/>
              <a:buSzTx/>
              <a:buFontTx/>
            </a:pPr>
            <a:r>
              <a:rPr lang="zh-CN" altLang="en-US" sz="1000" b="1">
                <a:solidFill>
                  <a:schemeClr val="accent1">
                    <a:lumMod val="75000"/>
                  </a:schemeClr>
                </a:solidFill>
                <a:sym typeface="+mn-ea"/>
              </a:rPr>
              <a:t>结果:</a:t>
            </a:r>
            <a:endParaRPr lang="zh-CN" altLang="en-US" sz="1000" b="1">
              <a:solidFill>
                <a:schemeClr val="accent1">
                  <a:lumMod val="75000"/>
                </a:schemeClr>
              </a:solidFill>
              <a:sym typeface="+mn-ea"/>
            </a:endParaRPr>
          </a:p>
          <a:p>
            <a:pPr marL="171450" lvl="0" indent="-171450" algn="l">
              <a:lnSpc>
                <a:spcPct val="170000"/>
              </a:lnSpc>
              <a:buClrTx/>
              <a:buSzTx/>
              <a:buFont typeface="Wingdings" panose="05000000000000000000" charset="0"/>
              <a:buChar char="Ø"/>
            </a:pPr>
            <a:r>
              <a:rPr lang="zh-CN" altLang="en-US" sz="1000" b="1">
                <a:solidFill>
                  <a:srgbClr val="C00000"/>
                </a:solidFill>
                <a:sym typeface="+mn-ea"/>
              </a:rPr>
              <a:t>格隆溴铵新斯的明组患者心率最平稳</a:t>
            </a:r>
            <a:endParaRPr lang="zh-CN" altLang="en-US" sz="1000" b="1">
              <a:solidFill>
                <a:srgbClr val="C00000"/>
              </a:solidFill>
              <a:sym typeface="+mn-ea"/>
            </a:endParaRPr>
          </a:p>
          <a:p>
            <a:pPr marL="171450" lvl="0" indent="-171450" algn="l">
              <a:lnSpc>
                <a:spcPct val="170000"/>
              </a:lnSpc>
              <a:buClrTx/>
              <a:buSzTx/>
              <a:buFont typeface="Wingdings" panose="05000000000000000000" charset="0"/>
              <a:buChar char="Ø"/>
            </a:pPr>
            <a:r>
              <a:rPr lang="zh-CN" altLang="en-US" sz="1000">
                <a:sym typeface="+mn-ea"/>
              </a:rPr>
              <a:t>阿托品组的心率会出现先升高后降的变化</a:t>
            </a:r>
            <a:endParaRPr lang="zh-CN" altLang="en-US" sz="1000">
              <a:sym typeface="+mn-ea"/>
            </a:endParaRPr>
          </a:p>
          <a:p>
            <a:pPr marL="171450" lvl="0" indent="-171450" algn="l">
              <a:lnSpc>
                <a:spcPct val="170000"/>
              </a:lnSpc>
              <a:buClrTx/>
              <a:buSzTx/>
              <a:buFont typeface="Wingdings" panose="05000000000000000000" charset="0"/>
              <a:buChar char="Ø"/>
            </a:pPr>
            <a:r>
              <a:rPr lang="zh-CN" altLang="en-US" sz="1000">
                <a:sym typeface="+mn-ea"/>
              </a:rPr>
              <a:t>东莨菪碱组患者心率先下降后上升，患者心率波动较大。</a:t>
            </a:r>
            <a:endParaRPr lang="zh-CN" altLang="en-US" sz="1000">
              <a:sym typeface="+mn-ea"/>
            </a:endParaRPr>
          </a:p>
        </p:txBody>
      </p:sp>
      <p:sp>
        <p:nvSpPr>
          <p:cNvPr id="14" name="文本框 13"/>
          <p:cNvSpPr txBox="1"/>
          <p:nvPr/>
        </p:nvSpPr>
        <p:spPr>
          <a:xfrm>
            <a:off x="828040" y="5196205"/>
            <a:ext cx="5121910" cy="786765"/>
          </a:xfrm>
          <a:prstGeom prst="rect">
            <a:avLst/>
          </a:prstGeom>
          <a:noFill/>
        </p:spPr>
        <p:txBody>
          <a:bodyPr wrap="square" rtlCol="0" anchor="t">
            <a:noAutofit/>
          </a:bodyPr>
          <a:p>
            <a:pPr>
              <a:lnSpc>
                <a:spcPct val="150000"/>
              </a:lnSpc>
            </a:pPr>
            <a:r>
              <a:rPr lang="zh-CN" altLang="en-US" sz="1000" b="1"/>
              <a:t>二尖瓣狭窄患者在手术中保持心率平稳，心动过速不仅可能减少心输出量，因为充盈不足，舒张期缩短，也可能增加心肌的氧气需求，</a:t>
            </a:r>
            <a:r>
              <a:rPr lang="zh-CN" altLang="en-US" sz="1200" b="1">
                <a:solidFill>
                  <a:srgbClr val="C00000"/>
                </a:solidFill>
              </a:rPr>
              <a:t>格隆溴铵联合新斯的明对患者心率影响最小，适合在二尖瓣患者手术中应用</a:t>
            </a:r>
            <a:r>
              <a:rPr lang="zh-CN" altLang="en-US" sz="1000" b="1"/>
              <a:t>。</a:t>
            </a:r>
            <a:endParaRPr lang="zh-CN" altLang="en-US" sz="1000" b="1"/>
          </a:p>
        </p:txBody>
      </p:sp>
      <p:sp>
        <p:nvSpPr>
          <p:cNvPr id="15" name="圆角矩形 14"/>
          <p:cNvSpPr/>
          <p:nvPr/>
        </p:nvSpPr>
        <p:spPr>
          <a:xfrm>
            <a:off x="276225" y="5280025"/>
            <a:ext cx="542290" cy="619760"/>
          </a:xfrm>
          <a:prstGeom prst="roundRect">
            <a:avLst/>
          </a:prstGeom>
          <a:solidFill>
            <a:schemeClr val="tx2">
              <a:lumMod val="60000"/>
              <a:lumOff val="40000"/>
            </a:schemeClr>
          </a:solidFill>
          <a:ln>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t>结论</a:t>
            </a:r>
            <a:endParaRPr lang="zh-CN" altLang="en-US" sz="1200" b="1"/>
          </a:p>
        </p:txBody>
      </p:sp>
      <p:sp>
        <p:nvSpPr>
          <p:cNvPr id="16" name="TextBox 3"/>
          <p:cNvSpPr txBox="1"/>
          <p:nvPr/>
        </p:nvSpPr>
        <p:spPr>
          <a:xfrm>
            <a:off x="8890" y="163830"/>
            <a:ext cx="10515600" cy="491490"/>
          </a:xfrm>
          <a:prstGeom prst="rect">
            <a:avLst/>
          </a:prstGeom>
          <a:noFill/>
        </p:spPr>
        <p:txBody>
          <a:bodyPr wrap="square">
            <a:spAutoFit/>
          </a:bodyPr>
          <a:lstStyle/>
          <a:p>
            <a:pPr algn="l">
              <a:defRPr sz="2600" b="1">
                <a:solidFill>
                  <a:srgbClr val="FFFFFF"/>
                </a:solidFill>
                <a:latin typeface="微软雅黑" panose="020B0503020204020204" charset="-122"/>
              </a:defRPr>
            </a:pPr>
            <a:r>
              <a:rPr>
                <a:ea typeface="微软雅黑" panose="020B0503020204020204" charset="-122"/>
                <a:cs typeface="微软雅黑" panose="020B0503020204020204" charset="-122"/>
              </a:rPr>
              <a:t>有效性</a:t>
            </a:r>
            <a:endParaRPr>
              <a:ea typeface="微软雅黑" panose="020B0503020204020204" charset="-122"/>
              <a:cs typeface="微软雅黑" panose="020B0503020204020204" charset="-122"/>
            </a:endParaRPr>
          </a:p>
        </p:txBody>
      </p:sp>
      <p:graphicFrame>
        <p:nvGraphicFramePr>
          <p:cNvPr id="18" name="图表 17" descr="7b0a202020202263686172745265734964223a20223230343734373332220a7d0a"/>
          <p:cNvGraphicFramePr/>
          <p:nvPr>
            <p:custDataLst>
              <p:tags r:id="rId4"/>
            </p:custDataLst>
          </p:nvPr>
        </p:nvGraphicFramePr>
        <p:xfrm>
          <a:off x="6483350" y="1603375"/>
          <a:ext cx="5071110" cy="1993900"/>
        </p:xfrm>
        <a:graphic>
          <a:graphicData uri="http://schemas.openxmlformats.org/drawingml/2006/chart">
            <c:chart xmlns:c="http://schemas.openxmlformats.org/drawingml/2006/chart" xmlns:r="http://schemas.openxmlformats.org/officeDocument/2006/relationships" r:id="rId1"/>
          </a:graphicData>
        </a:graphic>
      </p:graphicFrame>
      <p:grpSp>
        <p:nvGrpSpPr>
          <p:cNvPr id="20" name="组合 19"/>
          <p:cNvGrpSpPr/>
          <p:nvPr/>
        </p:nvGrpSpPr>
        <p:grpSpPr>
          <a:xfrm rot="0">
            <a:off x="10109593" y="1687621"/>
            <a:ext cx="648363" cy="455048"/>
            <a:chOff x="6650" y="4411"/>
            <a:chExt cx="1420" cy="996"/>
          </a:xfrm>
        </p:grpSpPr>
        <p:grpSp>
          <p:nvGrpSpPr>
            <p:cNvPr id="21" name="组合 20"/>
            <p:cNvGrpSpPr/>
            <p:nvPr/>
          </p:nvGrpSpPr>
          <p:grpSpPr>
            <a:xfrm>
              <a:off x="6880" y="4863"/>
              <a:ext cx="720" cy="544"/>
              <a:chOff x="6880" y="4135"/>
              <a:chExt cx="720" cy="544"/>
            </a:xfrm>
          </p:grpSpPr>
          <p:cxnSp>
            <p:nvCxnSpPr>
              <p:cNvPr id="22" name="直接连接符 21"/>
              <p:cNvCxnSpPr/>
              <p:nvPr>
                <p:custDataLst>
                  <p:tags r:id="rId5"/>
                </p:custDataLst>
              </p:nvPr>
            </p:nvCxnSpPr>
            <p:spPr>
              <a:xfrm flipH="1">
                <a:off x="6885" y="4135"/>
                <a:ext cx="13" cy="544"/>
              </a:xfrm>
              <a:prstGeom prst="line">
                <a:avLst/>
              </a:prstGeom>
            </p:spPr>
            <p:style>
              <a:lnRef idx="2">
                <a:schemeClr val="accent1"/>
              </a:lnRef>
              <a:fillRef idx="0">
                <a:srgbClr val="FFFFFF"/>
              </a:fillRef>
              <a:effectRef idx="0">
                <a:srgbClr val="FFFFFF"/>
              </a:effectRef>
              <a:fontRef idx="minor">
                <a:schemeClr val="tx1"/>
              </a:fontRef>
            </p:style>
          </p:cxnSp>
          <p:cxnSp>
            <p:nvCxnSpPr>
              <p:cNvPr id="23" name="直接连接符 22"/>
              <p:cNvCxnSpPr/>
              <p:nvPr>
                <p:custDataLst>
                  <p:tags r:id="rId6"/>
                </p:custDataLst>
              </p:nvPr>
            </p:nvCxnSpPr>
            <p:spPr>
              <a:xfrm>
                <a:off x="7591" y="4135"/>
                <a:ext cx="0" cy="542"/>
              </a:xfrm>
              <a:prstGeom prst="line">
                <a:avLst/>
              </a:prstGeom>
            </p:spPr>
            <p:style>
              <a:lnRef idx="2">
                <a:schemeClr val="accent1"/>
              </a:lnRef>
              <a:fillRef idx="0">
                <a:srgbClr val="FFFFFF"/>
              </a:fillRef>
              <a:effectRef idx="0">
                <a:srgbClr val="FFFFFF"/>
              </a:effectRef>
              <a:fontRef idx="minor">
                <a:schemeClr val="tx1"/>
              </a:fontRef>
            </p:style>
          </p:cxnSp>
          <p:cxnSp>
            <p:nvCxnSpPr>
              <p:cNvPr id="24" name="直接连接符 23"/>
              <p:cNvCxnSpPr/>
              <p:nvPr>
                <p:custDataLst>
                  <p:tags r:id="rId7"/>
                </p:custDataLst>
              </p:nvPr>
            </p:nvCxnSpPr>
            <p:spPr>
              <a:xfrm>
                <a:off x="6880" y="4155"/>
                <a:ext cx="720" cy="0"/>
              </a:xfrm>
              <a:prstGeom prst="line">
                <a:avLst/>
              </a:prstGeom>
            </p:spPr>
            <p:style>
              <a:lnRef idx="2">
                <a:schemeClr val="accent1"/>
              </a:lnRef>
              <a:fillRef idx="0">
                <a:srgbClr val="FFFFFF"/>
              </a:fillRef>
              <a:effectRef idx="0">
                <a:srgbClr val="FFFFFF"/>
              </a:effectRef>
              <a:fontRef idx="minor">
                <a:schemeClr val="tx1"/>
              </a:fontRef>
            </p:style>
          </p:cxnSp>
        </p:grpSp>
        <p:sp>
          <p:nvSpPr>
            <p:cNvPr id="25" name="文本框 24"/>
            <p:cNvSpPr txBox="1"/>
            <p:nvPr>
              <p:custDataLst>
                <p:tags r:id="rId8"/>
              </p:custDataLst>
            </p:nvPr>
          </p:nvSpPr>
          <p:spPr>
            <a:xfrm>
              <a:off x="6650" y="4411"/>
              <a:ext cx="1420" cy="469"/>
            </a:xfrm>
            <a:prstGeom prst="rect">
              <a:avLst/>
            </a:prstGeom>
            <a:noFill/>
          </p:spPr>
          <p:txBody>
            <a:bodyPr wrap="square" rtlCol="0">
              <a:spAutoFit/>
            </a:bodyPr>
            <a:p>
              <a:r>
                <a:rPr lang="en-US" altLang="zh-CN" sz="800" b="1"/>
                <a:t>P</a:t>
              </a:r>
              <a:r>
                <a:rPr lang="zh-CN" altLang="en-US" sz="800" b="1"/>
                <a:t>＞</a:t>
              </a:r>
              <a:r>
                <a:rPr lang="en-US" altLang="zh-CN" sz="800" b="1"/>
                <a:t>0.05</a:t>
              </a:r>
              <a:endParaRPr lang="en-US" altLang="zh-CN" sz="800" b="1"/>
            </a:p>
          </p:txBody>
        </p:sp>
      </p:grpSp>
      <p:graphicFrame>
        <p:nvGraphicFramePr>
          <p:cNvPr id="3" name="图表 2" descr="7b0a202020202263686172745265734964223a20223230343734373332220a7d0a"/>
          <p:cNvGraphicFramePr/>
          <p:nvPr>
            <p:custDataLst>
              <p:tags r:id="rId9"/>
            </p:custDataLst>
          </p:nvPr>
        </p:nvGraphicFramePr>
        <p:xfrm>
          <a:off x="6728460" y="3538220"/>
          <a:ext cx="4827270" cy="1898650"/>
        </p:xfrm>
        <a:graphic>
          <a:graphicData uri="http://schemas.openxmlformats.org/drawingml/2006/chart">
            <c:chart xmlns:c="http://schemas.openxmlformats.org/drawingml/2006/chart" xmlns:r="http://schemas.openxmlformats.org/officeDocument/2006/relationships" r:id="rId2"/>
          </a:graphicData>
        </a:graphic>
      </p:graphicFrame>
      <p:sp>
        <p:nvSpPr>
          <p:cNvPr id="26" name="文本框 25"/>
          <p:cNvSpPr txBox="1"/>
          <p:nvPr/>
        </p:nvSpPr>
        <p:spPr>
          <a:xfrm>
            <a:off x="6457315" y="5356860"/>
            <a:ext cx="5675630" cy="770890"/>
          </a:xfrm>
          <a:prstGeom prst="rect">
            <a:avLst/>
          </a:prstGeom>
          <a:noFill/>
        </p:spPr>
        <p:txBody>
          <a:bodyPr wrap="square" rtlCol="0" anchor="t">
            <a:spAutoFit/>
          </a:bodyPr>
          <a:p>
            <a:pPr indent="0" algn="l">
              <a:lnSpc>
                <a:spcPct val="130000"/>
              </a:lnSpc>
              <a:spcAft>
                <a:spcPts val="500"/>
              </a:spcAft>
              <a:buFont typeface="Wingdings" panose="05000000000000000000" charset="0"/>
              <a:buNone/>
              <a:defRPr sz="1300" b="1">
                <a:solidFill>
                  <a:srgbClr val="0B2A4A"/>
                </a:solidFill>
                <a:latin typeface="微软雅黑" panose="020B0503020204020204" charset="-122"/>
              </a:defRPr>
            </a:pPr>
            <a:r>
              <a:rPr lang="zh-CN" altLang="en-US" sz="1000">
                <a:solidFill>
                  <a:sysClr val="windowText" lastClr="000000"/>
                </a:solidFill>
                <a:latin typeface="Arial" panose="020B0604020202020204" pitchFamily="34" charset="0"/>
                <a:ea typeface="微软雅黑" panose="020B0503020204020204" charset="-122"/>
                <a:cs typeface="+mn-ea"/>
                <a:sym typeface="+mn-ea"/>
              </a:rPr>
              <a:t>一项研究比较了全麻后阿托品</a:t>
            </a:r>
            <a:r>
              <a:rPr lang="en-US" altLang="zh-CN" sz="1000">
                <a:solidFill>
                  <a:sysClr val="windowText" lastClr="000000"/>
                </a:solidFill>
                <a:latin typeface="Arial" panose="020B0604020202020204" pitchFamily="34" charset="0"/>
                <a:ea typeface="微软雅黑" panose="020B0503020204020204" charset="-122"/>
                <a:cs typeface="+mn-ea"/>
                <a:sym typeface="+mn-ea"/>
              </a:rPr>
              <a:t>/</a:t>
            </a:r>
            <a:r>
              <a:rPr lang="zh-CN" altLang="en-US" sz="1000">
                <a:solidFill>
                  <a:sysClr val="windowText" lastClr="000000"/>
                </a:solidFill>
                <a:latin typeface="Arial" panose="020B0604020202020204" pitchFamily="34" charset="0"/>
                <a:ea typeface="微软雅黑" panose="020B0503020204020204" charset="-122"/>
                <a:cs typeface="+mn-ea"/>
                <a:sym typeface="+mn-ea"/>
              </a:rPr>
              <a:t>新斯的明和格隆溴铵</a:t>
            </a:r>
            <a:r>
              <a:rPr lang="en-US" altLang="zh-CN" sz="1000">
                <a:solidFill>
                  <a:sysClr val="windowText" lastClr="000000"/>
                </a:solidFill>
                <a:latin typeface="Arial" panose="020B0604020202020204" pitchFamily="34" charset="0"/>
                <a:ea typeface="微软雅黑" panose="020B0503020204020204" charset="-122"/>
                <a:cs typeface="+mn-ea"/>
                <a:sym typeface="+mn-ea"/>
              </a:rPr>
              <a:t>/</a:t>
            </a:r>
            <a:r>
              <a:rPr lang="zh-CN" altLang="en-US" sz="1000">
                <a:solidFill>
                  <a:sysClr val="windowText" lastClr="000000"/>
                </a:solidFill>
                <a:latin typeface="Arial" panose="020B0604020202020204" pitchFamily="34" charset="0"/>
                <a:ea typeface="微软雅黑" panose="020B0503020204020204" charset="-122"/>
                <a:cs typeface="+mn-ea"/>
                <a:sym typeface="+mn-ea"/>
              </a:rPr>
              <a:t>新斯的明对认知功能的影响结果显示:接受了阿托品</a:t>
            </a:r>
            <a:r>
              <a:rPr lang="en-US" altLang="zh-CN" sz="1000">
                <a:solidFill>
                  <a:sysClr val="windowText" lastClr="000000"/>
                </a:solidFill>
                <a:latin typeface="Arial" panose="020B0604020202020204" pitchFamily="34" charset="0"/>
                <a:ea typeface="微软雅黑" panose="020B0503020204020204" charset="-122"/>
                <a:cs typeface="+mn-ea"/>
                <a:sym typeface="+mn-ea"/>
              </a:rPr>
              <a:t>/</a:t>
            </a:r>
            <a:r>
              <a:rPr lang="zh-CN" altLang="en-US" sz="1000">
                <a:solidFill>
                  <a:sysClr val="windowText" lastClr="000000"/>
                </a:solidFill>
                <a:latin typeface="Arial" panose="020B0604020202020204" pitchFamily="34" charset="0"/>
                <a:ea typeface="微软雅黑" panose="020B0503020204020204" charset="-122"/>
                <a:cs typeface="+mn-ea"/>
                <a:sym typeface="+mn-ea"/>
              </a:rPr>
              <a:t>新斯的明治疗的患者表现出明显的术后短期记忆缺陷，给予</a:t>
            </a:r>
            <a:r>
              <a:rPr lang="zh-CN" altLang="en-US" sz="1200">
                <a:solidFill>
                  <a:srgbClr val="C00000"/>
                </a:solidFill>
                <a:latin typeface="Arial" panose="020B0604020202020204" pitchFamily="34" charset="0"/>
                <a:ea typeface="微软雅黑" panose="020B0503020204020204" charset="-122"/>
                <a:cs typeface="+mn-ea"/>
                <a:sym typeface="+mn-ea"/>
              </a:rPr>
              <a:t>格隆溴铵</a:t>
            </a:r>
            <a:r>
              <a:rPr lang="en-US" altLang="zh-CN" sz="1200">
                <a:solidFill>
                  <a:srgbClr val="C00000"/>
                </a:solidFill>
                <a:latin typeface="Arial" panose="020B0604020202020204" pitchFamily="34" charset="0"/>
                <a:ea typeface="微软雅黑" panose="020B0503020204020204" charset="-122"/>
                <a:cs typeface="+mn-ea"/>
                <a:sym typeface="+mn-ea"/>
              </a:rPr>
              <a:t>/</a:t>
            </a:r>
            <a:r>
              <a:rPr lang="zh-CN" altLang="en-US" sz="1200">
                <a:solidFill>
                  <a:srgbClr val="C00000"/>
                </a:solidFill>
                <a:latin typeface="Arial" panose="020B0604020202020204" pitchFamily="34" charset="0"/>
                <a:ea typeface="微软雅黑" panose="020B0503020204020204" charset="-122"/>
                <a:cs typeface="+mn-ea"/>
                <a:sym typeface="+mn-ea"/>
              </a:rPr>
              <a:t>新斯的明的患者术后无明显认知变化</a:t>
            </a:r>
            <a:r>
              <a:rPr lang="zh-CN" altLang="en-US" sz="1000">
                <a:solidFill>
                  <a:sysClr val="windowText" lastClr="000000"/>
                </a:solidFill>
                <a:latin typeface="Arial" panose="020B0604020202020204" pitchFamily="34" charset="0"/>
                <a:ea typeface="微软雅黑" panose="020B0503020204020204" charset="-122"/>
                <a:cs typeface="+mn-ea"/>
                <a:sym typeface="+mn-ea"/>
              </a:rPr>
              <a:t>。</a:t>
            </a:r>
            <a:endParaRPr lang="zh-CN" altLang="en-US" sz="1000">
              <a:solidFill>
                <a:sysClr val="windowText" lastClr="000000"/>
              </a:solidFill>
              <a:latin typeface="Arial" panose="020B0604020202020204" pitchFamily="34" charset="0"/>
              <a:ea typeface="微软雅黑" panose="020B0503020204020204" charset="-122"/>
              <a:cs typeface="+mn-ea"/>
              <a:sym typeface="+mn-ea"/>
            </a:endParaRPr>
          </a:p>
        </p:txBody>
      </p:sp>
      <p:sp>
        <p:nvSpPr>
          <p:cNvPr id="27" name="文本框 26"/>
          <p:cNvSpPr txBox="1"/>
          <p:nvPr/>
        </p:nvSpPr>
        <p:spPr>
          <a:xfrm>
            <a:off x="6045200" y="1069340"/>
            <a:ext cx="6146165" cy="410845"/>
          </a:xfrm>
          <a:prstGeom prst="rect">
            <a:avLst/>
          </a:prstGeom>
          <a:noFill/>
        </p:spPr>
        <p:txBody>
          <a:bodyPr wrap="square" rtlCol="0" anchor="t">
            <a:spAutoFit/>
          </a:bodyPr>
          <a:p>
            <a:pPr indent="0" algn="ctr">
              <a:lnSpc>
                <a:spcPct val="130000"/>
              </a:lnSpc>
              <a:spcAft>
                <a:spcPts val="500"/>
              </a:spcAft>
              <a:buNone/>
              <a:defRPr sz="1300" b="1">
                <a:solidFill>
                  <a:srgbClr val="0B2A4A"/>
                </a:solidFill>
                <a:latin typeface="微软雅黑" panose="020B0503020204020204" charset="-122"/>
              </a:defRPr>
            </a:pPr>
            <a:r>
              <a:rPr lang="zh-CN" altLang="en-US" sz="1400" b="1">
                <a:solidFill>
                  <a:schemeClr val="tx1"/>
                </a:solidFill>
                <a:latin typeface="+mn-lt"/>
                <a:sym typeface="+mn-ea"/>
              </a:rPr>
              <a:t>格隆溴铵</a:t>
            </a:r>
            <a:r>
              <a:rPr lang="en-US" altLang="zh-CN" sz="1400" b="1">
                <a:solidFill>
                  <a:schemeClr val="tx1"/>
                </a:solidFill>
                <a:latin typeface="+mn-lt"/>
                <a:sym typeface="+mn-ea"/>
              </a:rPr>
              <a:t>/</a:t>
            </a:r>
            <a:r>
              <a:rPr lang="zh-CN" altLang="en-US" sz="1400" b="1">
                <a:solidFill>
                  <a:schemeClr val="tx1"/>
                </a:solidFill>
                <a:latin typeface="+mn-lt"/>
                <a:sym typeface="+mn-ea"/>
              </a:rPr>
              <a:t>新斯的明</a:t>
            </a:r>
            <a:r>
              <a:rPr lang="zh-CN" altLang="en-US" sz="1600" b="1">
                <a:solidFill>
                  <a:schemeClr val="tx2">
                    <a:lumMod val="60000"/>
                    <a:lumOff val="40000"/>
                  </a:schemeClr>
                </a:solidFill>
                <a:latin typeface="+mn-lt"/>
                <a:sym typeface="+mn-ea"/>
              </a:rPr>
              <a:t>无明显术后认知变化</a:t>
            </a:r>
            <a:r>
              <a:rPr lang="zh-CN" altLang="en-US" sz="1400" b="1">
                <a:solidFill>
                  <a:schemeClr val="tx1"/>
                </a:solidFill>
                <a:latin typeface="+mn-lt"/>
                <a:sym typeface="+mn-ea"/>
              </a:rPr>
              <a:t>，阿托品组出现短期记忆缺陷</a:t>
            </a:r>
            <a:r>
              <a:rPr lang="en-US" altLang="zh-CN" sz="1400" b="1" baseline="30000">
                <a:solidFill>
                  <a:schemeClr val="tx1"/>
                </a:solidFill>
                <a:latin typeface="+mn-lt"/>
                <a:sym typeface="+mn-ea"/>
              </a:rPr>
              <a:t>[2]</a:t>
            </a:r>
            <a:endParaRPr lang="zh-CN" altLang="en-US" sz="1400" b="1" baseline="30000">
              <a:solidFill>
                <a:schemeClr val="tx1"/>
              </a:solidFill>
              <a:latin typeface="+mn-lt"/>
              <a:sym typeface="+mn-ea"/>
            </a:endParaRPr>
          </a:p>
        </p:txBody>
      </p:sp>
      <p:grpSp>
        <p:nvGrpSpPr>
          <p:cNvPr id="28" name="组合 27"/>
          <p:cNvGrpSpPr/>
          <p:nvPr>
            <p:custDataLst>
              <p:tags r:id="rId10"/>
            </p:custDataLst>
          </p:nvPr>
        </p:nvGrpSpPr>
        <p:grpSpPr>
          <a:xfrm rot="0">
            <a:off x="10203180" y="3634740"/>
            <a:ext cx="615315" cy="441960"/>
            <a:chOff x="15917" y="4313"/>
            <a:chExt cx="1319" cy="1093"/>
          </a:xfrm>
        </p:grpSpPr>
        <p:grpSp>
          <p:nvGrpSpPr>
            <p:cNvPr id="29" name="组合 28"/>
            <p:cNvGrpSpPr/>
            <p:nvPr/>
          </p:nvGrpSpPr>
          <p:grpSpPr>
            <a:xfrm>
              <a:off x="16074" y="4771"/>
              <a:ext cx="732" cy="635"/>
              <a:chOff x="7527" y="4208"/>
              <a:chExt cx="732" cy="635"/>
            </a:xfrm>
          </p:grpSpPr>
          <p:cxnSp>
            <p:nvCxnSpPr>
              <p:cNvPr id="30" name="直接连接符 29"/>
              <p:cNvCxnSpPr/>
              <p:nvPr>
                <p:custDataLst>
                  <p:tags r:id="rId11"/>
                </p:custDataLst>
              </p:nvPr>
            </p:nvCxnSpPr>
            <p:spPr>
              <a:xfrm>
                <a:off x="7527" y="4208"/>
                <a:ext cx="7" cy="372"/>
              </a:xfrm>
              <a:prstGeom prst="line">
                <a:avLst/>
              </a:prstGeom>
            </p:spPr>
            <p:style>
              <a:lnRef idx="2">
                <a:schemeClr val="accent1"/>
              </a:lnRef>
              <a:fillRef idx="0">
                <a:srgbClr val="FFFFFF"/>
              </a:fillRef>
              <a:effectRef idx="0">
                <a:srgbClr val="FFFFFF"/>
              </a:effectRef>
              <a:fontRef idx="minor">
                <a:schemeClr val="tx1"/>
              </a:fontRef>
            </p:style>
          </p:cxnSp>
          <p:cxnSp>
            <p:nvCxnSpPr>
              <p:cNvPr id="31" name="直接连接符 30"/>
              <p:cNvCxnSpPr/>
              <p:nvPr>
                <p:custDataLst>
                  <p:tags r:id="rId12"/>
                </p:custDataLst>
              </p:nvPr>
            </p:nvCxnSpPr>
            <p:spPr>
              <a:xfrm flipH="1">
                <a:off x="8252" y="4208"/>
                <a:ext cx="2" cy="635"/>
              </a:xfrm>
              <a:prstGeom prst="line">
                <a:avLst/>
              </a:prstGeom>
            </p:spPr>
            <p:style>
              <a:lnRef idx="2">
                <a:schemeClr val="accent1"/>
              </a:lnRef>
              <a:fillRef idx="0">
                <a:srgbClr val="FFFFFF"/>
              </a:fillRef>
              <a:effectRef idx="0">
                <a:srgbClr val="FFFFFF"/>
              </a:effectRef>
              <a:fontRef idx="minor">
                <a:schemeClr val="tx1"/>
              </a:fontRef>
            </p:style>
          </p:cxnSp>
          <p:cxnSp>
            <p:nvCxnSpPr>
              <p:cNvPr id="32" name="直接连接符 31"/>
              <p:cNvCxnSpPr/>
              <p:nvPr>
                <p:custDataLst>
                  <p:tags r:id="rId13"/>
                </p:custDataLst>
              </p:nvPr>
            </p:nvCxnSpPr>
            <p:spPr>
              <a:xfrm flipV="1">
                <a:off x="7527" y="4208"/>
                <a:ext cx="732" cy="15"/>
              </a:xfrm>
              <a:prstGeom prst="line">
                <a:avLst/>
              </a:prstGeom>
            </p:spPr>
            <p:style>
              <a:lnRef idx="2">
                <a:schemeClr val="accent1"/>
              </a:lnRef>
              <a:fillRef idx="0">
                <a:srgbClr val="FFFFFF"/>
              </a:fillRef>
              <a:effectRef idx="0">
                <a:srgbClr val="FFFFFF"/>
              </a:effectRef>
              <a:fontRef idx="minor">
                <a:schemeClr val="tx1"/>
              </a:fontRef>
            </p:style>
          </p:cxnSp>
        </p:grpSp>
        <p:sp>
          <p:nvSpPr>
            <p:cNvPr id="33" name="文本框 32"/>
            <p:cNvSpPr txBox="1"/>
            <p:nvPr>
              <p:custDataLst>
                <p:tags r:id="rId14"/>
              </p:custDataLst>
            </p:nvPr>
          </p:nvSpPr>
          <p:spPr>
            <a:xfrm>
              <a:off x="15917" y="4313"/>
              <a:ext cx="1319" cy="529"/>
            </a:xfrm>
            <a:prstGeom prst="rect">
              <a:avLst/>
            </a:prstGeom>
            <a:noFill/>
          </p:spPr>
          <p:txBody>
            <a:bodyPr wrap="square" rtlCol="0">
              <a:spAutoFit/>
            </a:bodyPr>
            <a:p>
              <a:r>
                <a:rPr lang="en-US" altLang="zh-CN" sz="800" b="1"/>
                <a:t>P</a:t>
              </a:r>
              <a:r>
                <a:rPr lang="zh-CN" altLang="en-US" sz="800" b="1"/>
                <a:t>＜</a:t>
              </a:r>
              <a:r>
                <a:rPr lang="en-US" altLang="zh-CN" sz="800" b="1"/>
                <a:t>0.05</a:t>
              </a:r>
              <a:endParaRPr lang="en-US" altLang="zh-CN" sz="800" b="1"/>
            </a:p>
          </p:txBody>
        </p:sp>
      </p:grpSp>
      <p:sp>
        <p:nvSpPr>
          <p:cNvPr id="34" name="文本框 33"/>
          <p:cNvSpPr txBox="1"/>
          <p:nvPr/>
        </p:nvSpPr>
        <p:spPr>
          <a:xfrm>
            <a:off x="-1270" y="6117590"/>
            <a:ext cx="12192635" cy="337185"/>
          </a:xfrm>
          <a:prstGeom prst="rect">
            <a:avLst/>
          </a:prstGeom>
          <a:noFill/>
        </p:spPr>
        <p:txBody>
          <a:bodyPr wrap="square" rtlCol="0" anchor="t">
            <a:spAutoFit/>
          </a:bodyPr>
          <a:p>
            <a:r>
              <a:rPr lang="en-US" altLang="zh-CN" sz="800"/>
              <a:t>1.</a:t>
            </a:r>
            <a:r>
              <a:rPr lang="zh-CN" altLang="en-US" sz="800"/>
              <a:t>Bali, I. M., &amp; Mirakhur, R. K. (1980). Comparison of Glycopyrrolate, Atropine and Hyoscine in Mixture with Neostigmine for Reversal of Neuromuscular Block Following Closed Mitral Valvotomy. Acta Anaesthesiologica Scandinavica, 24(4), 331–335. </a:t>
            </a:r>
            <a:endParaRPr lang="zh-CN" altLang="en-US" sz="800"/>
          </a:p>
          <a:p>
            <a:endParaRPr lang="zh-CN" altLang="en-US" sz="800"/>
          </a:p>
        </p:txBody>
      </p:sp>
      <p:sp>
        <p:nvSpPr>
          <p:cNvPr id="35" name="文本框 34"/>
          <p:cNvSpPr txBox="1"/>
          <p:nvPr/>
        </p:nvSpPr>
        <p:spPr>
          <a:xfrm>
            <a:off x="8890" y="6282055"/>
            <a:ext cx="12080240" cy="213995"/>
          </a:xfrm>
          <a:prstGeom prst="rect">
            <a:avLst/>
          </a:prstGeom>
          <a:noFill/>
        </p:spPr>
        <p:txBody>
          <a:bodyPr wrap="square" rtlCol="0" anchor="t">
            <a:spAutoFit/>
          </a:bodyPr>
          <a:p>
            <a:r>
              <a:rPr lang="en-US" altLang="zh-CN" sz="800"/>
              <a:t>2.</a:t>
            </a:r>
            <a:r>
              <a:rPr lang="zh-CN" altLang="en-US" sz="800"/>
              <a:t>Simpson KH, Smith RJ, Davies LF. Comparison of the effects of atropine and glycopyrrolate on cognitive function following general anaesthesia. Br J Anaesth. 1987 Aug;59(8):966-9. </a:t>
            </a:r>
            <a:endParaRPr lang="zh-CN" altLang="en-US" sz="800"/>
          </a:p>
        </p:txBody>
      </p:sp>
      <p:sp>
        <p:nvSpPr>
          <p:cNvPr id="36" name="Rectangle 14"/>
          <p:cNvSpPr/>
          <p:nvPr/>
        </p:nvSpPr>
        <p:spPr>
          <a:xfrm>
            <a:off x="0" y="6492875"/>
            <a:ext cx="12191695" cy="365760"/>
          </a:xfrm>
          <a:prstGeom prst="rect">
            <a:avLst/>
          </a:prstGeom>
          <a:solidFill>
            <a:srgbClr val="E8F0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37" name="TextBox 15"/>
          <p:cNvSpPr txBox="1"/>
          <p:nvPr/>
        </p:nvSpPr>
        <p:spPr>
          <a:xfrm>
            <a:off x="0" y="6561455"/>
            <a:ext cx="5486400" cy="218440"/>
          </a:xfrm>
          <a:prstGeom prst="rect">
            <a:avLst/>
          </a:prstGeom>
          <a:noFill/>
        </p:spPr>
        <p:txBody>
          <a:bodyPr wrap="square">
            <a:noAutofit/>
          </a:bodyPr>
          <a:lstStyle/>
          <a:p>
            <a:pPr algn="l">
              <a:defRPr sz="800" b="0">
                <a:solidFill>
                  <a:srgbClr val="666666"/>
                </a:solidFill>
                <a:latin typeface="微软雅黑" panose="020B0503020204020204" charset="-122"/>
              </a:defRPr>
            </a:pPr>
            <a:r>
              <a:rPr>
                <a:ea typeface="微软雅黑" panose="020B0503020204020204" charset="-122"/>
                <a:cs typeface="微软雅黑" panose="020B0503020204020204" charset="-122"/>
              </a:rPr>
              <a:t>格隆溴铵新斯的明注射液  医保国谈申报材料</a:t>
            </a:r>
            <a:endParaRPr>
              <a:ea typeface="微软雅黑" panose="020B0503020204020204" charset="-122"/>
              <a:cs typeface="微软雅黑" panose="020B0503020204020204" charset="-122"/>
            </a:endParaRPr>
          </a:p>
        </p:txBody>
      </p:sp>
      <p:sp>
        <p:nvSpPr>
          <p:cNvPr id="40" name="TextBox 6"/>
          <p:cNvSpPr txBox="1"/>
          <p:nvPr/>
        </p:nvSpPr>
        <p:spPr>
          <a:xfrm>
            <a:off x="360680" y="1005840"/>
            <a:ext cx="5386705" cy="346710"/>
          </a:xfrm>
          <a:prstGeom prst="rect">
            <a:avLst/>
          </a:prstGeom>
          <a:noFill/>
        </p:spPr>
        <p:txBody>
          <a:bodyPr wrap="square">
            <a:noAutofit/>
          </a:bodyPr>
          <a:lstStyle/>
          <a:p>
            <a:pPr algn="l">
              <a:defRPr sz="1600" b="1">
                <a:solidFill>
                  <a:srgbClr val="0B2A4A"/>
                </a:solidFill>
                <a:latin typeface="微软雅黑" panose="020B0503020204020204" charset="-122"/>
              </a:defRPr>
            </a:pPr>
            <a:r>
              <a:rPr>
                <a:ea typeface="微软雅黑" panose="020B0503020204020204" charset="-122"/>
                <a:cs typeface="微软雅黑" panose="020B0503020204020204" charset="-122"/>
              </a:rPr>
              <a:t>▎</a:t>
            </a:r>
            <a:r>
              <a:rPr lang="zh-CN">
                <a:ea typeface="微软雅黑" panose="020B0503020204020204" charset="-122"/>
                <a:cs typeface="微软雅黑" panose="020B0503020204020204" charset="-122"/>
              </a:rPr>
              <a:t>国外临床</a:t>
            </a:r>
            <a:r>
              <a:rPr lang="zh-CN">
                <a:ea typeface="微软雅黑" panose="020B0503020204020204" charset="-122"/>
                <a:cs typeface="微软雅黑" panose="020B0503020204020204" charset="-122"/>
              </a:rPr>
              <a:t>文献</a:t>
            </a:r>
            <a:endParaRPr lang="zh-CN">
              <a:ea typeface="微软雅黑" panose="020B0503020204020204" charset="-122"/>
              <a:cs typeface="微软雅黑" panose="020B0503020204020204" charset="-122"/>
            </a:endParaRPr>
          </a:p>
        </p:txBody>
      </p:sp>
      <p:sp>
        <p:nvSpPr>
          <p:cNvPr id="41" name="Rectangle 8"/>
          <p:cNvSpPr/>
          <p:nvPr/>
        </p:nvSpPr>
        <p:spPr>
          <a:xfrm>
            <a:off x="182880" y="967105"/>
            <a:ext cx="73152" cy="41148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42" name="TextBox 16"/>
          <p:cNvSpPr txBox="1"/>
          <p:nvPr/>
        </p:nvSpPr>
        <p:spPr>
          <a:xfrm>
            <a:off x="10058400" y="6554978"/>
            <a:ext cx="1828800" cy="213995"/>
          </a:xfrm>
          <a:prstGeom prst="rect">
            <a:avLst/>
          </a:prstGeom>
          <a:noFill/>
        </p:spPr>
        <p:txBody>
          <a:bodyPr wrap="square">
            <a:spAutoFit/>
          </a:bodyPr>
          <a:lstStyle/>
          <a:p>
            <a:pPr algn="r">
              <a:defRPr sz="800" b="0">
                <a:solidFill>
                  <a:srgbClr val="666666"/>
                </a:solidFill>
                <a:latin typeface="微软雅黑" panose="020B0503020204020204" charset="-122"/>
              </a:defRPr>
            </a:pPr>
            <a:r>
              <a:rPr>
                <a:ea typeface="微软雅黑" panose="020B0503020204020204" charset="-122"/>
                <a:cs typeface="微软雅黑" panose="020B0503020204020204" charset="-122"/>
              </a:rPr>
              <a:t>03</a:t>
            </a:r>
            <a:r>
              <a:rPr lang="en-US">
                <a:ea typeface="微软雅黑" panose="020B0503020204020204" charset="-122"/>
                <a:cs typeface="微软雅黑" panose="020B0503020204020204" charset="-122"/>
              </a:rPr>
              <a:t>-1</a:t>
            </a:r>
            <a:endParaRPr lang="en-US">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grpSp>
        <p:nvGrpSpPr>
          <p:cNvPr id="32" name="组合 31"/>
          <p:cNvGrpSpPr/>
          <p:nvPr/>
        </p:nvGrpSpPr>
        <p:grpSpPr>
          <a:xfrm>
            <a:off x="581025" y="2863850"/>
            <a:ext cx="4838065" cy="2520315"/>
            <a:chOff x="231" y="5995"/>
            <a:chExt cx="5698" cy="4062"/>
          </a:xfrm>
        </p:grpSpPr>
        <p:pic>
          <p:nvPicPr>
            <p:cNvPr id="12" name="图片 11"/>
            <p:cNvPicPr>
              <a:picLocks noChangeAspect="1"/>
            </p:cNvPicPr>
            <p:nvPr/>
          </p:nvPicPr>
          <p:blipFill>
            <a:blip r:embed="rId1"/>
            <a:stretch>
              <a:fillRect/>
            </a:stretch>
          </p:blipFill>
          <p:spPr>
            <a:xfrm>
              <a:off x="231" y="5995"/>
              <a:ext cx="5698" cy="4063"/>
            </a:xfrm>
            <a:prstGeom prst="rect">
              <a:avLst/>
            </a:prstGeom>
          </p:spPr>
        </p:pic>
        <p:pic>
          <p:nvPicPr>
            <p:cNvPr id="26" name="图片 25"/>
            <p:cNvPicPr>
              <a:picLocks noChangeAspect="1"/>
            </p:cNvPicPr>
            <p:nvPr/>
          </p:nvPicPr>
          <p:blipFill>
            <a:blip r:embed="rId2"/>
            <a:stretch>
              <a:fillRect/>
            </a:stretch>
          </p:blipFill>
          <p:spPr>
            <a:xfrm>
              <a:off x="4978" y="6236"/>
              <a:ext cx="555" cy="263"/>
            </a:xfrm>
            <a:prstGeom prst="rect">
              <a:avLst/>
            </a:prstGeom>
          </p:spPr>
        </p:pic>
      </p:grpSp>
      <p:sp>
        <p:nvSpPr>
          <p:cNvPr id="4" name="TextBox 3"/>
          <p:cNvSpPr txBox="1"/>
          <p:nvPr/>
        </p:nvSpPr>
        <p:spPr>
          <a:xfrm>
            <a:off x="0" y="165735"/>
            <a:ext cx="10515600" cy="491490"/>
          </a:xfrm>
          <a:prstGeom prst="rect">
            <a:avLst/>
          </a:prstGeom>
          <a:noFill/>
        </p:spPr>
        <p:txBody>
          <a:bodyPr wrap="square">
            <a:spAutoFit/>
          </a:bodyPr>
          <a:lstStyle/>
          <a:p>
            <a:pPr algn="l">
              <a:defRPr sz="2600" b="1">
                <a:solidFill>
                  <a:srgbClr val="FFFFFF"/>
                </a:solidFill>
                <a:latin typeface="微软雅黑" panose="020B0503020204020204" charset="-122"/>
              </a:defRPr>
            </a:pPr>
            <a:r>
              <a:rPr>
                <a:ea typeface="微软雅黑" panose="020B0503020204020204" charset="-122"/>
                <a:cs typeface="微软雅黑" panose="020B0503020204020204" charset="-122"/>
              </a:rPr>
              <a:t>有效性</a:t>
            </a:r>
            <a:endParaRPr>
              <a:ea typeface="微软雅黑" panose="020B0503020204020204" charset="-122"/>
              <a:cs typeface="微软雅黑" panose="020B0503020204020204" charset="-122"/>
            </a:endParaRPr>
          </a:p>
        </p:txBody>
      </p:sp>
      <p:sp>
        <p:nvSpPr>
          <p:cNvPr id="7" name="TextBox 6"/>
          <p:cNvSpPr txBox="1"/>
          <p:nvPr/>
        </p:nvSpPr>
        <p:spPr>
          <a:xfrm>
            <a:off x="685800" y="1298448"/>
            <a:ext cx="11247120" cy="337185"/>
          </a:xfrm>
          <a:prstGeom prst="rect">
            <a:avLst/>
          </a:prstGeom>
          <a:noFill/>
        </p:spPr>
        <p:txBody>
          <a:bodyPr wrap="square">
            <a:spAutoFit/>
          </a:bodyPr>
          <a:lstStyle/>
          <a:p>
            <a:pPr algn="l">
              <a:defRPr sz="1600" b="1">
                <a:solidFill>
                  <a:srgbClr val="0B2A4A"/>
                </a:solidFill>
                <a:latin typeface="微软雅黑" panose="020B0503020204020204" charset="-122"/>
              </a:defRPr>
            </a:pPr>
            <a:r>
              <a:rPr>
                <a:ea typeface="微软雅黑" panose="020B0503020204020204" charset="-122"/>
                <a:cs typeface="微软雅黑" panose="020B0503020204020204" charset="-122"/>
              </a:rPr>
              <a:t>▎关键临床研究证据</a:t>
            </a:r>
            <a:endParaRPr>
              <a:ea typeface="微软雅黑" panose="020B0503020204020204" charset="-122"/>
              <a:cs typeface="微软雅黑" panose="020B0503020204020204" charset="-122"/>
            </a:endParaRPr>
          </a:p>
        </p:txBody>
      </p:sp>
      <p:sp>
        <p:nvSpPr>
          <p:cNvPr id="8" name="TextBox 7"/>
          <p:cNvSpPr txBox="1"/>
          <p:nvPr>
            <p:custDataLst>
              <p:tags r:id="rId3"/>
            </p:custDataLst>
          </p:nvPr>
        </p:nvSpPr>
        <p:spPr>
          <a:xfrm>
            <a:off x="457200" y="1710055"/>
            <a:ext cx="5760720" cy="1991995"/>
          </a:xfrm>
          <a:prstGeom prst="rect">
            <a:avLst/>
          </a:prstGeom>
          <a:noFill/>
        </p:spPr>
        <p:txBody>
          <a:bodyPr wrap="square">
            <a:noAutofit/>
          </a:bodyPr>
          <a:lstStyle/>
          <a:p>
            <a:pPr indent="0" algn="ctr">
              <a:lnSpc>
                <a:spcPct val="130000"/>
              </a:lnSpc>
              <a:spcAft>
                <a:spcPts val="500"/>
              </a:spcAft>
              <a:buFont typeface="Wingdings" panose="05000000000000000000" charset="0"/>
              <a:buNone/>
              <a:defRPr sz="1300" b="1">
                <a:solidFill>
                  <a:srgbClr val="0B2A4A"/>
                </a:solidFill>
                <a:latin typeface="微软雅黑" panose="020B0503020204020204" charset="-122"/>
              </a:defRPr>
            </a:pPr>
            <a:r>
              <a:rPr lang="zh-CN">
                <a:ea typeface="微软雅黑" panose="020B0503020204020204" charset="-122"/>
                <a:cs typeface="微软雅黑" panose="020B0503020204020204" charset="-122"/>
              </a:rPr>
              <a:t>瑞阳制药格隆溴铵新斯的明注射液</a:t>
            </a:r>
            <a:r>
              <a:rPr sz="1400">
                <a:solidFill>
                  <a:schemeClr val="tx2">
                    <a:lumMod val="60000"/>
                    <a:lumOff val="40000"/>
                  </a:schemeClr>
                </a:solidFill>
                <a:ea typeface="微软雅黑" panose="020B0503020204020204" charset="-122"/>
                <a:cs typeface="微软雅黑" panose="020B0503020204020204" charset="-122"/>
              </a:rPr>
              <a:t>Ⅲ期临床</a:t>
            </a:r>
            <a:r>
              <a:rPr lang="zh-CN">
                <a:ea typeface="微软雅黑" panose="020B0503020204020204" charset="-122"/>
                <a:cs typeface="微软雅黑" panose="020B0503020204020204" charset="-122"/>
              </a:rPr>
              <a:t>研究</a:t>
            </a:r>
            <a:r>
              <a:rPr lang="en-US" altLang="zh-CN" baseline="30000">
                <a:ea typeface="微软雅黑" panose="020B0503020204020204" charset="-122"/>
                <a:cs typeface="微软雅黑" panose="020B0503020204020204" charset="-122"/>
              </a:rPr>
              <a:t>[1]</a:t>
            </a:r>
            <a:endParaRPr>
              <a:ea typeface="微软雅黑" panose="020B0503020204020204" charset="-122"/>
              <a:cs typeface="微软雅黑" panose="020B0503020204020204" charset="-122"/>
            </a:endParaRPr>
          </a:p>
          <a:p>
            <a:pPr algn="l">
              <a:lnSpc>
                <a:spcPct val="130000"/>
              </a:lnSpc>
              <a:spcAft>
                <a:spcPts val="200"/>
              </a:spcAft>
              <a:defRPr sz="1100" b="0">
                <a:solidFill>
                  <a:srgbClr val="333333"/>
                </a:solidFill>
                <a:latin typeface="微软雅黑" panose="020B0503020204020204" charset="-122"/>
              </a:defRPr>
            </a:pPr>
            <a:r>
              <a:rPr b="1">
                <a:ea typeface="微软雅黑" panose="020B0503020204020204" charset="-122"/>
                <a:cs typeface="微软雅黑" panose="020B0503020204020204" charset="-122"/>
              </a:rPr>
              <a:t>设计：</a:t>
            </a:r>
            <a:r>
              <a:rPr>
                <a:ea typeface="微软雅黑" panose="020B0503020204020204" charset="-122"/>
                <a:cs typeface="微软雅黑" panose="020B0503020204020204" charset="-122"/>
              </a:rPr>
              <a:t>多中心、随机、阳性对照（阿托品+新斯的明）</a:t>
            </a:r>
            <a:endParaRPr>
              <a:ea typeface="微软雅黑" panose="020B0503020204020204" charset="-122"/>
              <a:cs typeface="微软雅黑" panose="020B0503020204020204" charset="-122"/>
            </a:endParaRPr>
          </a:p>
          <a:p>
            <a:pPr algn="l">
              <a:lnSpc>
                <a:spcPct val="130000"/>
              </a:lnSpc>
              <a:spcAft>
                <a:spcPts val="200"/>
              </a:spcAft>
              <a:defRPr sz="1100" b="0">
                <a:solidFill>
                  <a:srgbClr val="333333"/>
                </a:solidFill>
                <a:latin typeface="微软雅黑" panose="020B0503020204020204" charset="-122"/>
              </a:defRPr>
            </a:pPr>
            <a:r>
              <a:rPr b="1">
                <a:ea typeface="微软雅黑" panose="020B0503020204020204" charset="-122"/>
                <a:cs typeface="微软雅黑" panose="020B0503020204020204" charset="-122"/>
              </a:rPr>
              <a:t>规模：</a:t>
            </a:r>
            <a:r>
              <a:rPr>
                <a:ea typeface="微软雅黑" panose="020B0503020204020204" charset="-122"/>
                <a:cs typeface="微软雅黑" panose="020B0503020204020204" charset="-122"/>
              </a:rPr>
              <a:t>248例择期全麻非心脏手术患者</a:t>
            </a:r>
            <a:endParaRPr lang="en-US" altLang="zh-CN">
              <a:ea typeface="微软雅黑" panose="020B0503020204020204" charset="-122"/>
              <a:cs typeface="微软雅黑" panose="020B0503020204020204" charset="-122"/>
            </a:endParaRPr>
          </a:p>
          <a:p>
            <a:pPr algn="l">
              <a:lnSpc>
                <a:spcPct val="130000"/>
              </a:lnSpc>
              <a:spcAft>
                <a:spcPts val="200"/>
              </a:spcAft>
              <a:defRPr sz="1100" b="0">
                <a:solidFill>
                  <a:srgbClr val="333333"/>
                </a:solidFill>
                <a:latin typeface="微软雅黑" panose="020B0503020204020204" charset="-122"/>
              </a:defRPr>
            </a:pPr>
            <a:r>
              <a:rPr b="1">
                <a:ea typeface="微软雅黑" panose="020B0503020204020204" charset="-122"/>
                <a:cs typeface="微软雅黑" panose="020B0503020204020204" charset="-122"/>
              </a:rPr>
              <a:t>牵头单位：</a:t>
            </a:r>
            <a:r>
              <a:rPr>
                <a:ea typeface="微软雅黑" panose="020B0503020204020204" charset="-122"/>
                <a:cs typeface="微软雅黑" panose="020B0503020204020204" charset="-122"/>
              </a:rPr>
              <a:t>华中科技大学同济医学院附属协和医院</a:t>
            </a:r>
            <a:endParaRPr>
              <a:ea typeface="微软雅黑" panose="020B0503020204020204" charset="-122"/>
              <a:cs typeface="微软雅黑" panose="020B0503020204020204" charset="-122"/>
            </a:endParaRPr>
          </a:p>
          <a:p>
            <a:pPr marL="285750" indent="-285750" algn="l">
              <a:lnSpc>
                <a:spcPct val="130000"/>
              </a:lnSpc>
              <a:spcAft>
                <a:spcPts val="500"/>
              </a:spcAft>
              <a:buFont typeface="Wingdings" panose="05000000000000000000" charset="0"/>
              <a:buChar char="Ø"/>
              <a:defRPr sz="1300" b="1">
                <a:solidFill>
                  <a:srgbClr val="0B2A4A"/>
                </a:solidFill>
                <a:latin typeface="微软雅黑" panose="020B0503020204020204" charset="-122"/>
              </a:defRPr>
            </a:pPr>
            <a:endParaRPr>
              <a:ea typeface="微软雅黑" panose="020B0503020204020204" charset="-122"/>
              <a:cs typeface="微软雅黑" panose="020B0503020204020204" charset="-122"/>
            </a:endParaRPr>
          </a:p>
        </p:txBody>
      </p:sp>
      <p:sp>
        <p:nvSpPr>
          <p:cNvPr id="15" name="Rectangle 14"/>
          <p:cNvSpPr/>
          <p:nvPr/>
        </p:nvSpPr>
        <p:spPr>
          <a:xfrm>
            <a:off x="0" y="6492240"/>
            <a:ext cx="12191695" cy="365760"/>
          </a:xfrm>
          <a:prstGeom prst="rect">
            <a:avLst/>
          </a:prstGeom>
          <a:solidFill>
            <a:srgbClr val="E8F0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6" name="TextBox 15"/>
          <p:cNvSpPr txBox="1"/>
          <p:nvPr/>
        </p:nvSpPr>
        <p:spPr>
          <a:xfrm>
            <a:off x="0" y="6561455"/>
            <a:ext cx="5486400" cy="218440"/>
          </a:xfrm>
          <a:prstGeom prst="rect">
            <a:avLst/>
          </a:prstGeom>
          <a:noFill/>
        </p:spPr>
        <p:txBody>
          <a:bodyPr wrap="square">
            <a:noAutofit/>
          </a:bodyPr>
          <a:lstStyle/>
          <a:p>
            <a:pPr algn="l">
              <a:defRPr sz="800" b="0">
                <a:solidFill>
                  <a:srgbClr val="666666"/>
                </a:solidFill>
                <a:latin typeface="微软雅黑" panose="020B0503020204020204" charset="-122"/>
              </a:defRPr>
            </a:pPr>
            <a:r>
              <a:rPr>
                <a:ea typeface="微软雅黑" panose="020B0503020204020204" charset="-122"/>
                <a:cs typeface="微软雅黑" panose="020B0503020204020204" charset="-122"/>
              </a:rPr>
              <a:t>格隆溴铵新斯的明注射液  医保国谈申报材料</a:t>
            </a:r>
            <a:endParaRPr>
              <a:ea typeface="微软雅黑" panose="020B0503020204020204" charset="-122"/>
              <a:cs typeface="微软雅黑" panose="020B0503020204020204" charset="-122"/>
            </a:endParaRPr>
          </a:p>
        </p:txBody>
      </p:sp>
      <p:sp>
        <p:nvSpPr>
          <p:cNvPr id="17" name="TextBox 16"/>
          <p:cNvSpPr txBox="1"/>
          <p:nvPr/>
        </p:nvSpPr>
        <p:spPr>
          <a:xfrm>
            <a:off x="10058400" y="6554978"/>
            <a:ext cx="1828800" cy="213995"/>
          </a:xfrm>
          <a:prstGeom prst="rect">
            <a:avLst/>
          </a:prstGeom>
          <a:noFill/>
        </p:spPr>
        <p:txBody>
          <a:bodyPr wrap="square">
            <a:spAutoFit/>
          </a:bodyPr>
          <a:lstStyle/>
          <a:p>
            <a:pPr algn="r">
              <a:defRPr sz="800" b="0">
                <a:solidFill>
                  <a:srgbClr val="666666"/>
                </a:solidFill>
                <a:latin typeface="微软雅黑" panose="020B0503020204020204" charset="-122"/>
              </a:defRPr>
            </a:pPr>
            <a:r>
              <a:rPr>
                <a:ea typeface="微软雅黑" panose="020B0503020204020204" charset="-122"/>
                <a:cs typeface="微软雅黑" panose="020B0503020204020204" charset="-122"/>
              </a:rPr>
              <a:t>03</a:t>
            </a:r>
            <a:r>
              <a:rPr lang="en-US">
                <a:ea typeface="微软雅黑" panose="020B0503020204020204" charset="-122"/>
                <a:cs typeface="微软雅黑" panose="020B0503020204020204" charset="-122"/>
              </a:rPr>
              <a:t>-2</a:t>
            </a:r>
            <a:endParaRPr lang="en-US">
              <a:ea typeface="微软雅黑" panose="020B0503020204020204" charset="-122"/>
              <a:cs typeface="微软雅黑" panose="020B0503020204020204" charset="-122"/>
            </a:endParaRPr>
          </a:p>
        </p:txBody>
      </p:sp>
      <p:sp>
        <p:nvSpPr>
          <p:cNvPr id="18" name="矩形 17"/>
          <p:cNvSpPr/>
          <p:nvPr>
            <p:custDataLst>
              <p:tags r:id="rId4"/>
            </p:custDataLst>
          </p:nvPr>
        </p:nvSpPr>
        <p:spPr>
          <a:xfrm>
            <a:off x="3423285" y="2869565"/>
            <a:ext cx="1651000" cy="189230"/>
          </a:xfrm>
          <a:prstGeom prst="rect">
            <a:avLst/>
          </a:prstGeom>
          <a:solidFill>
            <a:srgbClr val="000000">
              <a:alpha val="0"/>
            </a:srgbClr>
          </a:solidFill>
          <a:ln>
            <a:solidFill>
              <a:srgbClr val="000000">
                <a:alpha val="0"/>
              </a:srgbClr>
            </a:solidFill>
          </a:ln>
        </p:spPr>
        <p:style>
          <a:lnRef idx="1">
            <a:schemeClr val="accent1"/>
          </a:lnRef>
          <a:fillRef idx="3">
            <a:schemeClr val="accent1"/>
          </a:fillRef>
          <a:effectRef idx="2">
            <a:schemeClr val="accent1"/>
          </a:effectRef>
          <a:fontRef idx="minor">
            <a:schemeClr val="lt1"/>
          </a:fontRef>
        </p:style>
        <p:txBody>
          <a:bodyPr/>
          <a:p>
            <a:r>
              <a:rPr lang="zh-CN" altLang="en-US" sz="1000" b="1">
                <a:solidFill>
                  <a:srgbClr val="7976E7"/>
                </a:solidFill>
                <a:latin typeface="微软雅黑" panose="020B0503020204020204" charset="-122"/>
                <a:ea typeface="微软雅黑" panose="020B0503020204020204" charset="-122"/>
                <a:cs typeface="微软雅黑" panose="020B0503020204020204" charset="-122"/>
              </a:rPr>
              <a:t>新斯的明</a:t>
            </a:r>
            <a:r>
              <a:rPr lang="en-US" altLang="zh-CN" sz="1000" b="1">
                <a:solidFill>
                  <a:srgbClr val="7976E7"/>
                </a:solidFill>
                <a:latin typeface="微软雅黑" panose="020B0503020204020204" charset="-122"/>
                <a:ea typeface="微软雅黑" panose="020B0503020204020204" charset="-122"/>
                <a:cs typeface="微软雅黑" panose="020B0503020204020204" charset="-122"/>
              </a:rPr>
              <a:t>+</a:t>
            </a:r>
            <a:r>
              <a:rPr lang="zh-CN" altLang="en-US" sz="1000" b="1">
                <a:solidFill>
                  <a:srgbClr val="7976E7"/>
                </a:solidFill>
                <a:latin typeface="微软雅黑" panose="020B0503020204020204" charset="-122"/>
                <a:ea typeface="微软雅黑" panose="020B0503020204020204" charset="-122"/>
                <a:cs typeface="微软雅黑" panose="020B0503020204020204" charset="-122"/>
              </a:rPr>
              <a:t>阿托品混合组</a:t>
            </a:r>
            <a:endParaRPr lang="zh-CN" altLang="en-US" sz="1000" b="1">
              <a:solidFill>
                <a:srgbClr val="7976E7"/>
              </a:solidFill>
              <a:latin typeface="微软雅黑" panose="020B0503020204020204" charset="-122"/>
              <a:ea typeface="微软雅黑" panose="020B0503020204020204" charset="-122"/>
              <a:cs typeface="微软雅黑" panose="020B0503020204020204" charset="-122"/>
            </a:endParaRPr>
          </a:p>
        </p:txBody>
      </p:sp>
      <p:sp>
        <p:nvSpPr>
          <p:cNvPr id="19" name="矩形 18"/>
          <p:cNvSpPr/>
          <p:nvPr>
            <p:custDataLst>
              <p:tags r:id="rId5"/>
            </p:custDataLst>
          </p:nvPr>
        </p:nvSpPr>
        <p:spPr>
          <a:xfrm>
            <a:off x="3423285" y="3081020"/>
            <a:ext cx="1831340" cy="189230"/>
          </a:xfrm>
          <a:prstGeom prst="rect">
            <a:avLst/>
          </a:prstGeom>
          <a:noFill/>
          <a:ln>
            <a:noFill/>
          </a:ln>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a:p>
            <a:r>
              <a:rPr lang="zh-CN" altLang="en-US" sz="1000" b="1">
                <a:solidFill>
                  <a:srgbClr val="C04554"/>
                </a:solidFill>
                <a:latin typeface="微软雅黑" panose="020B0503020204020204" charset="-122"/>
                <a:ea typeface="微软雅黑" panose="020B0503020204020204" charset="-122"/>
                <a:cs typeface="微软雅黑" panose="020B0503020204020204" charset="-122"/>
              </a:rPr>
              <a:t>格隆溴铵新斯的明注射液组</a:t>
            </a:r>
            <a:endParaRPr lang="zh-CN" altLang="en-US" sz="1000" b="1">
              <a:solidFill>
                <a:srgbClr val="C04554"/>
              </a:solidFill>
              <a:latin typeface="微软雅黑" panose="020B0503020204020204" charset="-122"/>
              <a:ea typeface="微软雅黑" panose="020B0503020204020204" charset="-122"/>
              <a:cs typeface="微软雅黑" panose="020B0503020204020204" charset="-122"/>
            </a:endParaRPr>
          </a:p>
        </p:txBody>
      </p:sp>
      <p:pic>
        <p:nvPicPr>
          <p:cNvPr id="21" name="图片 20"/>
          <p:cNvPicPr>
            <a:picLocks noChangeAspect="1"/>
          </p:cNvPicPr>
          <p:nvPr>
            <p:custDataLst>
              <p:tags r:id="rId6"/>
            </p:custDataLst>
          </p:nvPr>
        </p:nvPicPr>
        <p:blipFill>
          <a:blip r:embed="rId7"/>
          <a:stretch>
            <a:fillRect/>
          </a:stretch>
        </p:blipFill>
        <p:spPr>
          <a:xfrm>
            <a:off x="2383155" y="2947035"/>
            <a:ext cx="485140" cy="236855"/>
          </a:xfrm>
          <a:prstGeom prst="rect">
            <a:avLst/>
          </a:prstGeom>
        </p:spPr>
      </p:pic>
      <p:sp>
        <p:nvSpPr>
          <p:cNvPr id="22" name="椭圆 21"/>
          <p:cNvSpPr/>
          <p:nvPr>
            <p:custDataLst>
              <p:tags r:id="rId8"/>
            </p:custDataLst>
          </p:nvPr>
        </p:nvSpPr>
        <p:spPr>
          <a:xfrm>
            <a:off x="3009900" y="2947035"/>
            <a:ext cx="75565" cy="75565"/>
          </a:xfrm>
          <a:prstGeom prst="ellipse">
            <a:avLst/>
          </a:prstGeom>
          <a:solidFill>
            <a:srgbClr val="7976E7"/>
          </a:solidFill>
          <a:ln>
            <a:solidFill>
              <a:srgbClr val="9B98ED"/>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23" name="椭圆 22"/>
          <p:cNvSpPr/>
          <p:nvPr>
            <p:custDataLst>
              <p:tags r:id="rId9"/>
            </p:custDataLst>
          </p:nvPr>
        </p:nvSpPr>
        <p:spPr>
          <a:xfrm>
            <a:off x="3009900" y="3183255"/>
            <a:ext cx="75565" cy="75565"/>
          </a:xfrm>
          <a:prstGeom prst="ellipse">
            <a:avLst/>
          </a:prstGeom>
          <a:solidFill>
            <a:srgbClr val="C04554"/>
          </a:solidFill>
          <a:ln>
            <a:solidFill>
              <a:srgbClr val="C04554"/>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cxnSp>
        <p:nvCxnSpPr>
          <p:cNvPr id="24" name="直接连接符 23"/>
          <p:cNvCxnSpPr/>
          <p:nvPr>
            <p:custDataLst>
              <p:tags r:id="rId10"/>
            </p:custDataLst>
          </p:nvPr>
        </p:nvCxnSpPr>
        <p:spPr>
          <a:xfrm>
            <a:off x="2774950" y="2984500"/>
            <a:ext cx="622935" cy="0"/>
          </a:xfrm>
          <a:prstGeom prst="line">
            <a:avLst/>
          </a:prstGeom>
          <a:ln>
            <a:solidFill>
              <a:srgbClr val="7976E7"/>
            </a:solidFill>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custDataLst>
              <p:tags r:id="rId11"/>
            </p:custDataLst>
          </p:nvPr>
        </p:nvCxnSpPr>
        <p:spPr>
          <a:xfrm>
            <a:off x="2758440" y="3211830"/>
            <a:ext cx="639445" cy="0"/>
          </a:xfrm>
          <a:prstGeom prst="line">
            <a:avLst/>
          </a:prstGeom>
          <a:ln>
            <a:solidFill>
              <a:srgbClr val="C04554"/>
            </a:solidFill>
          </a:ln>
        </p:spPr>
        <p:style>
          <a:lnRef idx="2">
            <a:schemeClr val="accent1"/>
          </a:lnRef>
          <a:fillRef idx="0">
            <a:schemeClr val="accent1"/>
          </a:fillRef>
          <a:effectRef idx="1">
            <a:schemeClr val="accent1"/>
          </a:effectRef>
          <a:fontRef idx="minor">
            <a:schemeClr val="tx1"/>
          </a:fontRef>
        </p:style>
      </p:cxnSp>
      <p:sp>
        <p:nvSpPr>
          <p:cNvPr id="27" name="Rectangle 8"/>
          <p:cNvSpPr/>
          <p:nvPr/>
        </p:nvSpPr>
        <p:spPr>
          <a:xfrm>
            <a:off x="6400800" y="1280160"/>
            <a:ext cx="73152" cy="41148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28" name="TextBox 9"/>
          <p:cNvSpPr txBox="1"/>
          <p:nvPr/>
        </p:nvSpPr>
        <p:spPr>
          <a:xfrm>
            <a:off x="6629400" y="1298448"/>
            <a:ext cx="5303520" cy="337185"/>
          </a:xfrm>
          <a:prstGeom prst="rect">
            <a:avLst/>
          </a:prstGeom>
          <a:noFill/>
        </p:spPr>
        <p:txBody>
          <a:bodyPr wrap="square">
            <a:spAutoFit/>
          </a:bodyPr>
          <a:lstStyle/>
          <a:p>
            <a:pPr algn="l">
              <a:defRPr sz="1600" b="1">
                <a:solidFill>
                  <a:srgbClr val="0B2A4A"/>
                </a:solidFill>
                <a:latin typeface="微软雅黑" panose="020B0503020204020204" charset="-122"/>
              </a:defRPr>
            </a:pPr>
            <a:r>
              <a:rPr>
                <a:ea typeface="微软雅黑" panose="020B0503020204020204" charset="-122"/>
                <a:cs typeface="微软雅黑" panose="020B0503020204020204" charset="-122"/>
              </a:rPr>
              <a:t>▎临床指南/诊疗规范推荐</a:t>
            </a:r>
            <a:endParaRPr>
              <a:ea typeface="微软雅黑" panose="020B0503020204020204" charset="-122"/>
              <a:cs typeface="微软雅黑" panose="020B0503020204020204" charset="-122"/>
            </a:endParaRPr>
          </a:p>
        </p:txBody>
      </p:sp>
      <p:graphicFrame>
        <p:nvGraphicFramePr>
          <p:cNvPr id="29" name="Table 10"/>
          <p:cNvGraphicFramePr>
            <a:graphicFrameLocks noGrp="1"/>
          </p:cNvGraphicFramePr>
          <p:nvPr>
            <p:custDataLst>
              <p:tags r:id="rId12"/>
            </p:custDataLst>
          </p:nvPr>
        </p:nvGraphicFramePr>
        <p:xfrm>
          <a:off x="6400800" y="1828800"/>
          <a:ext cx="5598160" cy="3554730"/>
        </p:xfrm>
        <a:graphic>
          <a:graphicData uri="http://schemas.openxmlformats.org/drawingml/2006/table">
            <a:tbl>
              <a:tblPr firstRow="1" bandRow="1">
                <a:tableStyleId>{5C22544A-7EE6-4342-B048-85BDC9FD1C3A}</a:tableStyleId>
              </a:tblPr>
              <a:tblGrid>
                <a:gridCol w="711200"/>
                <a:gridCol w="2343785"/>
                <a:gridCol w="2543175"/>
              </a:tblGrid>
              <a:tr h="592455">
                <a:tc>
                  <a:txBody>
                    <a:bodyPr/>
                    <a:lstStyle/>
                    <a:p>
                      <a:pPr algn="ctr">
                        <a:lnSpc>
                          <a:spcPct val="110000"/>
                        </a:lnSpc>
                        <a:defRPr sz="1100" b="1">
                          <a:solidFill>
                            <a:srgbClr val="FFFFFF"/>
                          </a:solidFill>
                          <a:latin typeface="微软雅黑" panose="020B0503020204020204" charset="-122"/>
                        </a:defRPr>
                      </a:pPr>
                      <a:r>
                        <a:rPr>
                          <a:ea typeface="微软雅黑" panose="020B0503020204020204" charset="-122"/>
                          <a:cs typeface="微软雅黑" panose="020B0503020204020204" charset="-122"/>
                        </a:rPr>
                        <a:t>年份</a:t>
                      </a:r>
                      <a:endParaRPr>
                        <a:ea typeface="微软雅黑" panose="020B0503020204020204" charset="-122"/>
                        <a:cs typeface="微软雅黑" panose="020B0503020204020204" charset="-122"/>
                      </a:endParaRPr>
                    </a:p>
                  </a:txBody>
                  <a:tcPr anchor="ctr">
                    <a:solidFill>
                      <a:schemeClr val="tx2">
                        <a:lumMod val="60000"/>
                        <a:lumOff val="40000"/>
                      </a:schemeClr>
                    </a:solidFill>
                  </a:tcPr>
                </a:tc>
                <a:tc>
                  <a:txBody>
                    <a:bodyPr/>
                    <a:lstStyle/>
                    <a:p>
                      <a:pPr algn="ctr">
                        <a:lnSpc>
                          <a:spcPct val="110000"/>
                        </a:lnSpc>
                        <a:defRPr sz="1100" b="1">
                          <a:solidFill>
                            <a:srgbClr val="FFFFFF"/>
                          </a:solidFill>
                          <a:latin typeface="微软雅黑" panose="020B0503020204020204" charset="-122"/>
                        </a:defRPr>
                      </a:pPr>
                      <a:r>
                        <a:rPr>
                          <a:ea typeface="微软雅黑" panose="020B0503020204020204" charset="-122"/>
                          <a:cs typeface="微软雅黑" panose="020B0503020204020204" charset="-122"/>
                        </a:rPr>
                        <a:t>指南/共识</a:t>
                      </a:r>
                      <a:endParaRPr>
                        <a:ea typeface="微软雅黑" panose="020B0503020204020204" charset="-122"/>
                        <a:cs typeface="微软雅黑" panose="020B0503020204020204" charset="-122"/>
                      </a:endParaRPr>
                    </a:p>
                  </a:txBody>
                  <a:tcPr anchor="ctr">
                    <a:solidFill>
                      <a:schemeClr val="tx2">
                        <a:lumMod val="60000"/>
                        <a:lumOff val="40000"/>
                      </a:schemeClr>
                    </a:solidFill>
                  </a:tcPr>
                </a:tc>
                <a:tc>
                  <a:txBody>
                    <a:bodyPr/>
                    <a:lstStyle/>
                    <a:p>
                      <a:pPr algn="ctr">
                        <a:lnSpc>
                          <a:spcPct val="110000"/>
                        </a:lnSpc>
                        <a:defRPr sz="1100" b="1">
                          <a:solidFill>
                            <a:srgbClr val="FFFFFF"/>
                          </a:solidFill>
                          <a:latin typeface="微软雅黑" panose="020B0503020204020204" charset="-122"/>
                        </a:defRPr>
                      </a:pPr>
                      <a:r>
                        <a:rPr>
                          <a:ea typeface="微软雅黑" panose="020B0503020204020204" charset="-122"/>
                          <a:cs typeface="微软雅黑" panose="020B0503020204020204" charset="-122"/>
                        </a:rPr>
                        <a:t>推荐要点</a:t>
                      </a:r>
                      <a:endParaRPr>
                        <a:ea typeface="微软雅黑" panose="020B0503020204020204" charset="-122"/>
                        <a:cs typeface="微软雅黑" panose="020B0503020204020204" charset="-122"/>
                      </a:endParaRPr>
                    </a:p>
                  </a:txBody>
                  <a:tcPr anchor="ctr">
                    <a:solidFill>
                      <a:schemeClr val="tx2">
                        <a:lumMod val="60000"/>
                        <a:lumOff val="40000"/>
                      </a:schemeClr>
                    </a:solidFill>
                  </a:tcPr>
                </a:tc>
              </a:tr>
              <a:tr h="592455">
                <a:tc>
                  <a:txBody>
                    <a:bodyPr/>
                    <a:p>
                      <a:pPr algn="ctr">
                        <a:lnSpc>
                          <a:spcPct val="110000"/>
                        </a:lnSpc>
                        <a:defRPr sz="1000">
                          <a:solidFill>
                            <a:srgbClr val="333333"/>
                          </a:solidFill>
                          <a:latin typeface="微软雅黑" panose="020B0503020204020204" charset="-122"/>
                        </a:defRPr>
                      </a:pPr>
                      <a:r>
                        <a:rPr sz="1200" b="1">
                          <a:ea typeface="微软雅黑" panose="020B0503020204020204" charset="-122"/>
                          <a:cs typeface="微软雅黑" panose="020B0503020204020204" charset="-122"/>
                        </a:rPr>
                        <a:t>20</a:t>
                      </a:r>
                      <a:r>
                        <a:rPr lang="en-US" sz="1200" b="1">
                          <a:ea typeface="微软雅黑" panose="020B0503020204020204" charset="-122"/>
                          <a:cs typeface="微软雅黑" panose="020B0503020204020204" charset="-122"/>
                        </a:rPr>
                        <a:t>24</a:t>
                      </a:r>
                      <a:endParaRPr lang="en-US" sz="1200" b="1">
                        <a:ea typeface="微软雅黑" panose="020B0503020204020204" charset="-122"/>
                        <a:cs typeface="微软雅黑" panose="020B0503020204020204" charset="-122"/>
                      </a:endParaRPr>
                    </a:p>
                  </a:txBody>
                  <a:tcPr anchor="ctr">
                    <a:solidFill>
                      <a:schemeClr val="tx2">
                        <a:lumMod val="20000"/>
                        <a:lumOff val="80000"/>
                      </a:schemeClr>
                    </a:solidFill>
                  </a:tcPr>
                </a:tc>
                <a:tc>
                  <a:txBody>
                    <a:bodyPr/>
                    <a:p>
                      <a:pPr algn="ctr">
                        <a:lnSpc>
                          <a:spcPct val="110000"/>
                        </a:lnSpc>
                        <a:defRPr sz="1000">
                          <a:solidFill>
                            <a:srgbClr val="333333"/>
                          </a:solidFill>
                          <a:latin typeface="微软雅黑" panose="020B0503020204020204" charset="-122"/>
                        </a:defRPr>
                      </a:pPr>
                      <a:r>
                        <a:rPr lang="zh-CN" altLang="en-US" b="1">
                          <a:cs typeface="微软雅黑" panose="020B0503020204020204" charset="-122"/>
                        </a:rPr>
                        <a:t>骨骼肌松弛药临床应用专家共识</a:t>
                      </a:r>
                      <a:endParaRPr lang="zh-CN" altLang="en-US" b="1">
                        <a:cs typeface="微软雅黑" panose="020B0503020204020204" charset="-122"/>
                      </a:endParaRPr>
                    </a:p>
                  </a:txBody>
                  <a:tcPr anchor="ctr">
                    <a:solidFill>
                      <a:schemeClr val="tx2">
                        <a:lumMod val="20000"/>
                        <a:lumOff val="80000"/>
                      </a:schemeClr>
                    </a:solidFill>
                  </a:tcPr>
                </a:tc>
                <a:tc>
                  <a:txBody>
                    <a:bodyPr/>
                    <a:p>
                      <a:pPr algn="l">
                        <a:lnSpc>
                          <a:spcPct val="110000"/>
                        </a:lnSpc>
                        <a:defRPr sz="1000">
                          <a:solidFill>
                            <a:srgbClr val="333333"/>
                          </a:solidFill>
                          <a:latin typeface="微软雅黑" panose="020B0503020204020204" charset="-122"/>
                        </a:defRPr>
                      </a:pPr>
                      <a:r>
                        <a:rPr sz="1200" b="1">
                          <a:solidFill>
                            <a:srgbClr val="C00000"/>
                          </a:solidFill>
                          <a:ea typeface="微软雅黑" panose="020B0503020204020204" charset="-122"/>
                          <a:cs typeface="微软雅黑" panose="020B0503020204020204" charset="-122"/>
                        </a:rPr>
                        <a:t>使用新斯的明时首选格隆溴铵</a:t>
                      </a:r>
                      <a:endParaRPr sz="1200" b="1">
                        <a:solidFill>
                          <a:srgbClr val="C00000"/>
                        </a:solidFill>
                        <a:ea typeface="微软雅黑" panose="020B0503020204020204" charset="-122"/>
                        <a:cs typeface="微软雅黑" panose="020B0503020204020204" charset="-122"/>
                      </a:endParaRPr>
                    </a:p>
                  </a:txBody>
                  <a:tcPr anchor="ctr">
                    <a:solidFill>
                      <a:schemeClr val="tx2">
                        <a:lumMod val="20000"/>
                        <a:lumOff val="80000"/>
                      </a:schemeClr>
                    </a:solidFill>
                  </a:tcPr>
                </a:tc>
              </a:tr>
              <a:tr h="592455">
                <a:tc>
                  <a:txBody>
                    <a:bodyPr/>
                    <a:p>
                      <a:pPr algn="ctr">
                        <a:lnSpc>
                          <a:spcPct val="110000"/>
                        </a:lnSpc>
                        <a:buNone/>
                        <a:defRPr sz="1000">
                          <a:solidFill>
                            <a:srgbClr val="333333"/>
                          </a:solidFill>
                          <a:latin typeface="微软雅黑" panose="020B0503020204020204" charset="-122"/>
                        </a:defRPr>
                      </a:pPr>
                      <a:r>
                        <a:rPr lang="en-US" altLang="zh-CN" sz="1200" b="1">
                          <a:ea typeface="微软雅黑" panose="020B0503020204020204" charset="-122"/>
                          <a:cs typeface="微软雅黑" panose="020B0503020204020204" charset="-122"/>
                        </a:rPr>
                        <a:t>2021</a:t>
                      </a:r>
                      <a:endParaRPr lang="en-US" altLang="zh-CN" sz="1200" b="1">
                        <a:ea typeface="微软雅黑" panose="020B0503020204020204" charset="-122"/>
                        <a:cs typeface="微软雅黑" panose="020B0503020204020204" charset="-122"/>
                      </a:endParaRPr>
                    </a:p>
                  </a:txBody>
                  <a:tcPr anchor="ctr">
                    <a:solidFill>
                      <a:schemeClr val="tx2">
                        <a:lumMod val="20000"/>
                        <a:lumOff val="80000"/>
                      </a:schemeClr>
                    </a:solidFill>
                  </a:tcPr>
                </a:tc>
                <a:tc>
                  <a:txBody>
                    <a:bodyPr/>
                    <a:p>
                      <a:pPr algn="ctr">
                        <a:lnSpc>
                          <a:spcPct val="110000"/>
                        </a:lnSpc>
                        <a:buNone/>
                        <a:defRPr sz="1000">
                          <a:solidFill>
                            <a:srgbClr val="333333"/>
                          </a:solidFill>
                          <a:latin typeface="微软雅黑" panose="020B0503020204020204" charset="-122"/>
                        </a:defRPr>
                      </a:pPr>
                      <a:r>
                        <a:rPr lang="zh-CN" altLang="en-US" b="1">
                          <a:ea typeface="微软雅黑" panose="020B0503020204020204" charset="-122"/>
                          <a:cs typeface="微软雅黑" panose="020B0503020204020204" charset="-122"/>
                        </a:rPr>
                        <a:t>格隆溴铵围手术期临床应用指导意见</a:t>
                      </a:r>
                      <a:endParaRPr lang="zh-CN" altLang="en-US" b="1">
                        <a:ea typeface="微软雅黑" panose="020B0503020204020204" charset="-122"/>
                        <a:cs typeface="微软雅黑" panose="020B0503020204020204" charset="-122"/>
                      </a:endParaRPr>
                    </a:p>
                  </a:txBody>
                  <a:tcPr anchor="ctr">
                    <a:solidFill>
                      <a:schemeClr val="tx2">
                        <a:lumMod val="20000"/>
                        <a:lumOff val="80000"/>
                      </a:schemeClr>
                    </a:solidFill>
                  </a:tcPr>
                </a:tc>
                <a:tc>
                  <a:txBody>
                    <a:bodyPr/>
                    <a:p>
                      <a:pPr algn="l">
                        <a:lnSpc>
                          <a:spcPct val="110000"/>
                        </a:lnSpc>
                        <a:buNone/>
                        <a:defRPr sz="1000">
                          <a:solidFill>
                            <a:srgbClr val="333333"/>
                          </a:solidFill>
                          <a:latin typeface="微软雅黑" panose="020B0503020204020204" charset="-122"/>
                        </a:defRPr>
                      </a:pPr>
                      <a:r>
                        <a:rPr lang="zh-CN" altLang="en-US" sz="1200">
                          <a:ea typeface="微软雅黑" panose="020B0503020204020204" charset="-122"/>
                          <a:cs typeface="微软雅黑" panose="020B0503020204020204" charset="-122"/>
                        </a:rPr>
                        <a:t>与阿托品相比，</a:t>
                      </a:r>
                      <a:r>
                        <a:rPr lang="zh-CN" altLang="en-US" sz="1200" b="1">
                          <a:solidFill>
                            <a:srgbClr val="C00000"/>
                          </a:solidFill>
                          <a:ea typeface="微软雅黑" panose="020B0503020204020204" charset="-122"/>
                          <a:cs typeface="微软雅黑" panose="020B0503020204020204" charset="-122"/>
                        </a:rPr>
                        <a:t>格隆溴铵引起心动过速较少、抗唾液分泌作用较强</a:t>
                      </a:r>
                      <a:endParaRPr lang="zh-CN" altLang="en-US" sz="1200" b="1">
                        <a:solidFill>
                          <a:srgbClr val="C00000"/>
                        </a:solidFill>
                        <a:ea typeface="微软雅黑" panose="020B0503020204020204" charset="-122"/>
                        <a:cs typeface="微软雅黑" panose="020B0503020204020204" charset="-122"/>
                      </a:endParaRPr>
                    </a:p>
                  </a:txBody>
                  <a:tcPr anchor="ctr">
                    <a:solidFill>
                      <a:schemeClr val="tx2">
                        <a:lumMod val="20000"/>
                        <a:lumOff val="80000"/>
                      </a:schemeClr>
                    </a:solidFill>
                  </a:tcPr>
                </a:tc>
              </a:tr>
              <a:tr h="592455">
                <a:tc>
                  <a:txBody>
                    <a:bodyPr/>
                    <a:lstStyle/>
                    <a:p>
                      <a:pPr algn="ctr">
                        <a:lnSpc>
                          <a:spcPct val="110000"/>
                        </a:lnSpc>
                        <a:defRPr sz="1000">
                          <a:solidFill>
                            <a:srgbClr val="333333"/>
                          </a:solidFill>
                          <a:latin typeface="微软雅黑" panose="020B0503020204020204" charset="-122"/>
                        </a:defRPr>
                      </a:pPr>
                      <a:r>
                        <a:rPr sz="1200" b="1">
                          <a:ea typeface="微软雅黑" panose="020B0503020204020204" charset="-122"/>
                          <a:cs typeface="微软雅黑" panose="020B0503020204020204" charset="-122"/>
                        </a:rPr>
                        <a:t>2020</a:t>
                      </a:r>
                      <a:endParaRPr sz="1200" b="1">
                        <a:ea typeface="微软雅黑" panose="020B0503020204020204" charset="-122"/>
                        <a:cs typeface="微软雅黑" panose="020B0503020204020204" charset="-122"/>
                      </a:endParaRPr>
                    </a:p>
                  </a:txBody>
                  <a:tcPr anchor="ctr">
                    <a:solidFill>
                      <a:schemeClr val="tx2">
                        <a:lumMod val="20000"/>
                        <a:lumOff val="80000"/>
                      </a:schemeClr>
                    </a:solidFill>
                  </a:tcPr>
                </a:tc>
                <a:tc>
                  <a:txBody>
                    <a:bodyPr/>
                    <a:lstStyle/>
                    <a:p>
                      <a:pPr algn="ctr">
                        <a:lnSpc>
                          <a:spcPct val="110000"/>
                        </a:lnSpc>
                        <a:defRPr sz="1000">
                          <a:solidFill>
                            <a:srgbClr val="333333"/>
                          </a:solidFill>
                          <a:latin typeface="微软雅黑" panose="020B0503020204020204" charset="-122"/>
                        </a:defRPr>
                      </a:pPr>
                      <a:r>
                        <a:rPr b="1">
                          <a:ea typeface="微软雅黑" panose="020B0503020204020204" charset="-122"/>
                          <a:cs typeface="微软雅黑" panose="020B0503020204020204" charset="-122"/>
                        </a:rPr>
                        <a:t>法国麻醉和重症监护医学会肌肉松弛剂和麻醉逆转指南</a:t>
                      </a:r>
                      <a:endParaRPr b="1">
                        <a:ea typeface="微软雅黑" panose="020B0503020204020204" charset="-122"/>
                        <a:cs typeface="微软雅黑" panose="020B0503020204020204" charset="-122"/>
                      </a:endParaRPr>
                    </a:p>
                  </a:txBody>
                  <a:tcPr anchor="ctr">
                    <a:solidFill>
                      <a:schemeClr val="tx2">
                        <a:lumMod val="20000"/>
                        <a:lumOff val="80000"/>
                      </a:schemeClr>
                    </a:solidFill>
                  </a:tcPr>
                </a:tc>
                <a:tc>
                  <a:txBody>
                    <a:bodyPr/>
                    <a:lstStyle/>
                    <a:p>
                      <a:pPr algn="l">
                        <a:lnSpc>
                          <a:spcPct val="110000"/>
                        </a:lnSpc>
                        <a:defRPr sz="1000">
                          <a:solidFill>
                            <a:srgbClr val="333333"/>
                          </a:solidFill>
                          <a:latin typeface="微软雅黑" panose="020B0503020204020204" charset="-122"/>
                        </a:defRPr>
                      </a:pPr>
                      <a:r>
                        <a:rPr sz="1200" b="1">
                          <a:solidFill>
                            <a:srgbClr val="C00000"/>
                          </a:solidFill>
                          <a:ea typeface="微软雅黑" panose="020B0503020204020204" charset="-122"/>
                          <a:cs typeface="微软雅黑" panose="020B0503020204020204" charset="-122"/>
                        </a:rPr>
                        <a:t>新斯的明A级推荐</a:t>
                      </a:r>
                      <a:r>
                        <a:rPr lang="zh-CN" sz="1200">
                          <a:cs typeface="微软雅黑" panose="020B0503020204020204" charset="-122"/>
                        </a:rPr>
                        <a:t>；</a:t>
                      </a:r>
                      <a:r>
                        <a:rPr sz="1200">
                          <a:ea typeface="微软雅黑" panose="020B0503020204020204" charset="-122"/>
                          <a:cs typeface="微软雅黑" panose="020B0503020204020204" charset="-122"/>
                        </a:rPr>
                        <a:t>证据等级Category A1-B</a:t>
                      </a:r>
                      <a:endParaRPr sz="1200">
                        <a:ea typeface="微软雅黑" panose="020B0503020204020204" charset="-122"/>
                        <a:cs typeface="微软雅黑" panose="020B0503020204020204" charset="-122"/>
                      </a:endParaRPr>
                    </a:p>
                  </a:txBody>
                  <a:tcPr anchor="ctr">
                    <a:solidFill>
                      <a:schemeClr val="tx2">
                        <a:lumMod val="20000"/>
                        <a:lumOff val="80000"/>
                      </a:schemeClr>
                    </a:solidFill>
                  </a:tcPr>
                </a:tc>
              </a:tr>
              <a:tr h="592455">
                <a:tc>
                  <a:txBody>
                    <a:bodyPr/>
                    <a:lstStyle/>
                    <a:p>
                      <a:pPr algn="ctr">
                        <a:lnSpc>
                          <a:spcPct val="110000"/>
                        </a:lnSpc>
                        <a:defRPr sz="1000">
                          <a:solidFill>
                            <a:srgbClr val="333333"/>
                          </a:solidFill>
                          <a:latin typeface="微软雅黑" panose="020B0503020204020204" charset="-122"/>
                        </a:defRPr>
                      </a:pPr>
                      <a:r>
                        <a:rPr sz="1200" b="1">
                          <a:ea typeface="微软雅黑" panose="020B0503020204020204" charset="-122"/>
                          <a:cs typeface="微软雅黑" panose="020B0503020204020204" charset="-122"/>
                        </a:rPr>
                        <a:t>2020</a:t>
                      </a:r>
                      <a:endParaRPr sz="1200" b="1">
                        <a:ea typeface="微软雅黑" panose="020B0503020204020204" charset="-122"/>
                        <a:cs typeface="微软雅黑" panose="020B0503020204020204" charset="-122"/>
                      </a:endParaRPr>
                    </a:p>
                  </a:txBody>
                  <a:tcPr anchor="ctr">
                    <a:solidFill>
                      <a:schemeClr val="tx2">
                        <a:lumMod val="20000"/>
                        <a:lumOff val="80000"/>
                      </a:schemeClr>
                    </a:solidFill>
                  </a:tcPr>
                </a:tc>
                <a:tc>
                  <a:txBody>
                    <a:bodyPr/>
                    <a:lstStyle/>
                    <a:p>
                      <a:pPr algn="ctr">
                        <a:lnSpc>
                          <a:spcPct val="110000"/>
                        </a:lnSpc>
                        <a:defRPr sz="1000">
                          <a:solidFill>
                            <a:srgbClr val="333333"/>
                          </a:solidFill>
                          <a:latin typeface="微软雅黑" panose="020B0503020204020204" charset="-122"/>
                        </a:defRPr>
                      </a:pPr>
                      <a:r>
                        <a:rPr b="1">
                          <a:ea typeface="微软雅黑" panose="020B0503020204020204" charset="-122"/>
                          <a:cs typeface="微软雅黑" panose="020B0503020204020204" charset="-122"/>
                        </a:rPr>
                        <a:t>中国老年患者围术期麻醉管理指导意见</a:t>
                      </a:r>
                      <a:endParaRPr b="1">
                        <a:ea typeface="微软雅黑" panose="020B0503020204020204" charset="-122"/>
                        <a:cs typeface="微软雅黑" panose="020B0503020204020204" charset="-122"/>
                      </a:endParaRPr>
                    </a:p>
                  </a:txBody>
                  <a:tcPr anchor="ctr">
                    <a:solidFill>
                      <a:schemeClr val="tx2">
                        <a:lumMod val="20000"/>
                        <a:lumOff val="80000"/>
                      </a:schemeClr>
                    </a:solidFill>
                  </a:tcPr>
                </a:tc>
                <a:tc>
                  <a:txBody>
                    <a:bodyPr/>
                    <a:lstStyle/>
                    <a:p>
                      <a:pPr algn="l">
                        <a:lnSpc>
                          <a:spcPct val="110000"/>
                        </a:lnSpc>
                        <a:defRPr sz="1000">
                          <a:solidFill>
                            <a:srgbClr val="333333"/>
                          </a:solidFill>
                          <a:latin typeface="微软雅黑" panose="020B0503020204020204" charset="-122"/>
                        </a:defRPr>
                      </a:pPr>
                      <a:r>
                        <a:rPr sz="1200" b="1">
                          <a:solidFill>
                            <a:srgbClr val="C00000"/>
                          </a:solidFill>
                          <a:ea typeface="微软雅黑" panose="020B0503020204020204" charset="-122"/>
                          <a:cs typeface="微软雅黑" panose="020B0503020204020204" charset="-122"/>
                        </a:rPr>
                        <a:t>首选格隆溴铵+新斯的明拮抗</a:t>
                      </a:r>
                      <a:r>
                        <a:rPr lang="zh-CN" sz="1200">
                          <a:cs typeface="微软雅黑" panose="020B0503020204020204" charset="-122"/>
                        </a:rPr>
                        <a:t>；</a:t>
                      </a:r>
                      <a:r>
                        <a:rPr sz="1200">
                          <a:ea typeface="微软雅黑" panose="020B0503020204020204" charset="-122"/>
                          <a:cs typeface="微软雅黑" panose="020B0503020204020204" charset="-122"/>
                        </a:rPr>
                        <a:t>关注POCD高危患者</a:t>
                      </a:r>
                      <a:endParaRPr sz="1200">
                        <a:ea typeface="微软雅黑" panose="020B0503020204020204" charset="-122"/>
                        <a:cs typeface="微软雅黑" panose="020B0503020204020204" charset="-122"/>
                      </a:endParaRPr>
                    </a:p>
                  </a:txBody>
                  <a:tcPr anchor="ctr">
                    <a:solidFill>
                      <a:schemeClr val="tx2">
                        <a:lumMod val="20000"/>
                        <a:lumOff val="80000"/>
                      </a:schemeClr>
                    </a:solidFill>
                  </a:tcPr>
                </a:tc>
              </a:tr>
              <a:tr h="592455">
                <a:tc>
                  <a:txBody>
                    <a:bodyPr/>
                    <a:lstStyle/>
                    <a:p>
                      <a:pPr algn="ctr">
                        <a:lnSpc>
                          <a:spcPct val="110000"/>
                        </a:lnSpc>
                        <a:defRPr sz="1000">
                          <a:solidFill>
                            <a:srgbClr val="333333"/>
                          </a:solidFill>
                          <a:latin typeface="微软雅黑" panose="020B0503020204020204" charset="-122"/>
                        </a:defRPr>
                      </a:pPr>
                      <a:r>
                        <a:rPr sz="1200" b="1">
                          <a:ea typeface="微软雅黑" panose="020B0503020204020204" charset="-122"/>
                          <a:cs typeface="微软雅黑" panose="020B0503020204020204" charset="-122"/>
                        </a:rPr>
                        <a:t>20</a:t>
                      </a:r>
                      <a:r>
                        <a:rPr lang="en-US" sz="1200" b="1">
                          <a:ea typeface="微软雅黑" panose="020B0503020204020204" charset="-122"/>
                          <a:cs typeface="微软雅黑" panose="020B0503020204020204" charset="-122"/>
                        </a:rPr>
                        <a:t>20</a:t>
                      </a:r>
                      <a:endParaRPr lang="en-US" sz="1200" b="1">
                        <a:ea typeface="微软雅黑" panose="020B0503020204020204" charset="-122"/>
                        <a:cs typeface="微软雅黑" panose="020B0503020204020204" charset="-122"/>
                      </a:endParaRPr>
                    </a:p>
                  </a:txBody>
                  <a:tcPr anchor="ctr">
                    <a:solidFill>
                      <a:schemeClr val="tx2">
                        <a:lumMod val="20000"/>
                        <a:lumOff val="80000"/>
                      </a:schemeClr>
                    </a:solidFill>
                  </a:tcPr>
                </a:tc>
                <a:tc>
                  <a:txBody>
                    <a:bodyPr/>
                    <a:lstStyle/>
                    <a:p>
                      <a:pPr algn="ctr">
                        <a:lnSpc>
                          <a:spcPct val="110000"/>
                        </a:lnSpc>
                        <a:defRPr sz="1000">
                          <a:solidFill>
                            <a:srgbClr val="333333"/>
                          </a:solidFill>
                          <a:latin typeface="微软雅黑" panose="020B0503020204020204" charset="-122"/>
                        </a:defRPr>
                      </a:pPr>
                      <a:r>
                        <a:rPr b="1">
                          <a:ea typeface="微软雅黑" panose="020B0503020204020204" charset="-122"/>
                          <a:cs typeface="微软雅黑" panose="020B0503020204020204" charset="-122"/>
                        </a:rPr>
                        <a:t>成人术后谵妄防治专家共识</a:t>
                      </a:r>
                      <a:endParaRPr b="1">
                        <a:ea typeface="微软雅黑" panose="020B0503020204020204" charset="-122"/>
                        <a:cs typeface="微软雅黑" panose="020B0503020204020204" charset="-122"/>
                      </a:endParaRPr>
                    </a:p>
                  </a:txBody>
                  <a:tcPr anchor="ctr">
                    <a:solidFill>
                      <a:schemeClr val="tx2">
                        <a:lumMod val="20000"/>
                        <a:lumOff val="80000"/>
                      </a:schemeClr>
                    </a:solidFill>
                  </a:tcPr>
                </a:tc>
                <a:tc>
                  <a:txBody>
                    <a:bodyPr/>
                    <a:lstStyle/>
                    <a:p>
                      <a:pPr algn="l">
                        <a:lnSpc>
                          <a:spcPct val="110000"/>
                        </a:lnSpc>
                        <a:defRPr sz="1000">
                          <a:solidFill>
                            <a:srgbClr val="333333"/>
                          </a:solidFill>
                          <a:latin typeface="微软雅黑" panose="020B0503020204020204" charset="-122"/>
                        </a:defRPr>
                      </a:pPr>
                      <a:r>
                        <a:rPr sz="1200">
                          <a:ea typeface="微软雅黑" panose="020B0503020204020204" charset="-122"/>
                          <a:cs typeface="微软雅黑" panose="020B0503020204020204" charset="-122"/>
                        </a:rPr>
                        <a:t>围术期尽可能</a:t>
                      </a:r>
                      <a:r>
                        <a:rPr sz="1200" b="1">
                          <a:solidFill>
                            <a:srgbClr val="C00000"/>
                          </a:solidFill>
                          <a:ea typeface="微软雅黑" panose="020B0503020204020204" charset="-122"/>
                          <a:cs typeface="微软雅黑" panose="020B0503020204020204" charset="-122"/>
                        </a:rPr>
                        <a:t>选择透过血脑屏障少的药物，如格隆溴铵</a:t>
                      </a:r>
                      <a:endParaRPr sz="1200" b="1">
                        <a:solidFill>
                          <a:srgbClr val="C00000"/>
                        </a:solidFill>
                        <a:ea typeface="微软雅黑" panose="020B0503020204020204" charset="-122"/>
                        <a:cs typeface="微软雅黑" panose="020B0503020204020204" charset="-122"/>
                      </a:endParaRPr>
                    </a:p>
                  </a:txBody>
                  <a:tcPr anchor="ctr">
                    <a:solidFill>
                      <a:schemeClr val="tx2">
                        <a:lumMod val="20000"/>
                        <a:lumOff val="80000"/>
                      </a:schemeClr>
                    </a:solidFill>
                  </a:tcPr>
                </a:tc>
              </a:tr>
            </a:tbl>
          </a:graphicData>
        </a:graphic>
      </p:graphicFrame>
      <p:sp>
        <p:nvSpPr>
          <p:cNvPr id="30" name="TextBox 13"/>
          <p:cNvSpPr txBox="1"/>
          <p:nvPr/>
        </p:nvSpPr>
        <p:spPr>
          <a:xfrm>
            <a:off x="6316980" y="5577205"/>
            <a:ext cx="5702300" cy="671195"/>
          </a:xfrm>
          <a:prstGeom prst="rect">
            <a:avLst/>
          </a:prstGeom>
          <a:noFill/>
        </p:spPr>
        <p:txBody>
          <a:bodyPr wrap="square">
            <a:noAutofit/>
          </a:bodyPr>
          <a:lstStyle/>
          <a:p>
            <a:pPr marL="171450" indent="-171450" algn="l">
              <a:lnSpc>
                <a:spcPct val="130000"/>
              </a:lnSpc>
              <a:spcAft>
                <a:spcPts val="500"/>
              </a:spcAft>
              <a:buFont typeface="Wingdings" panose="05000000000000000000" charset="0"/>
              <a:buChar char="ü"/>
              <a:defRPr sz="1000" b="0">
                <a:solidFill>
                  <a:srgbClr val="27AE60"/>
                </a:solidFill>
                <a:latin typeface="微软雅黑" panose="020B0503020204020204" charset="-122"/>
              </a:defRPr>
            </a:pPr>
            <a:r>
              <a:rPr sz="1200" b="1">
                <a:ea typeface="微软雅黑" panose="020B0503020204020204" charset="-122"/>
                <a:cs typeface="微软雅黑" panose="020B0503020204020204" charset="-122"/>
              </a:rPr>
              <a:t>优势：广谱拮抗所有非去极化肌松药（vs 舒更葡糖钠仅覆盖甾体类）；心率平稳优于阿托品方案；多部权威指南明确推荐。</a:t>
            </a:r>
            <a:endParaRPr sz="1200">
              <a:ea typeface="微软雅黑" panose="020B0503020204020204" charset="-122"/>
              <a:cs typeface="微软雅黑" panose="020B0503020204020204" charset="-122"/>
            </a:endParaRPr>
          </a:p>
          <a:p>
            <a:pPr indent="0" algn="l">
              <a:lnSpc>
                <a:spcPct val="130000"/>
              </a:lnSpc>
              <a:buFont typeface="Wingdings" panose="05000000000000000000" charset="0"/>
              <a:buNone/>
              <a:defRPr sz="1000" b="0">
                <a:solidFill>
                  <a:srgbClr val="E67E22"/>
                </a:solidFill>
                <a:latin typeface="微软雅黑" panose="020B0503020204020204" charset="-122"/>
              </a:defRPr>
            </a:pPr>
            <a:endParaRPr sz="1200">
              <a:ea typeface="微软雅黑" panose="020B0503020204020204" charset="-122"/>
              <a:cs typeface="微软雅黑" panose="020B0503020204020204" charset="-122"/>
            </a:endParaRPr>
          </a:p>
        </p:txBody>
      </p:sp>
      <p:sp>
        <p:nvSpPr>
          <p:cNvPr id="2" name="文本框 1"/>
          <p:cNvSpPr txBox="1"/>
          <p:nvPr/>
        </p:nvSpPr>
        <p:spPr>
          <a:xfrm>
            <a:off x="429260" y="5212080"/>
            <a:ext cx="6096000" cy="1047750"/>
          </a:xfrm>
          <a:prstGeom prst="rect">
            <a:avLst/>
          </a:prstGeom>
          <a:noFill/>
        </p:spPr>
        <p:txBody>
          <a:bodyPr wrap="square" rtlCol="0" anchor="t">
            <a:spAutoFit/>
          </a:bodyPr>
          <a:p>
            <a:pPr algn="l">
              <a:lnSpc>
                <a:spcPct val="130000"/>
              </a:lnSpc>
              <a:spcAft>
                <a:spcPts val="200"/>
              </a:spcAft>
              <a:defRPr sz="1100" b="0">
                <a:solidFill>
                  <a:srgbClr val="333333"/>
                </a:solidFill>
                <a:latin typeface="微软雅黑" panose="020B0503020204020204" charset="-122"/>
              </a:defRPr>
            </a:pPr>
            <a:r>
              <a:rPr b="1">
                <a:ea typeface="微软雅黑" panose="020B0503020204020204" charset="-122"/>
                <a:cs typeface="微软雅黑" panose="020B0503020204020204" charset="-122"/>
                <a:sym typeface="+mn-ea"/>
              </a:rPr>
              <a:t>主要结论：</a:t>
            </a:r>
            <a:endParaRPr b="1">
              <a:ea typeface="微软雅黑" panose="020B0503020204020204" charset="-122"/>
              <a:cs typeface="微软雅黑" panose="020B0503020204020204" charset="-122"/>
            </a:endParaRPr>
          </a:p>
          <a:p>
            <a:pPr algn="l">
              <a:lnSpc>
                <a:spcPct val="130000"/>
              </a:lnSpc>
              <a:spcAft>
                <a:spcPts val="200"/>
              </a:spcAft>
              <a:defRPr sz="1100" b="0">
                <a:solidFill>
                  <a:srgbClr val="1A73BF"/>
                </a:solidFill>
                <a:latin typeface="微软雅黑" panose="020B0503020204020204" charset="-122"/>
              </a:defRPr>
            </a:pPr>
            <a:r>
              <a:rPr b="1">
                <a:solidFill>
                  <a:srgbClr val="C00000"/>
                </a:solidFill>
                <a:ea typeface="微软雅黑" panose="020B0503020204020204" charset="-122"/>
                <a:cs typeface="微软雅黑" panose="020B0503020204020204" charset="-122"/>
                <a:sym typeface="+mn-ea"/>
              </a:rPr>
              <a:t>①</a:t>
            </a:r>
            <a:r>
              <a:rPr b="1">
                <a:ea typeface="微软雅黑" panose="020B0503020204020204" charset="-122"/>
                <a:cs typeface="微软雅黑" panose="020B0503020204020204" charset="-122"/>
                <a:sym typeface="+mn-ea"/>
              </a:rPr>
              <a:t> </a:t>
            </a:r>
            <a:r>
              <a:rPr lang="zh-CN" altLang="en-US" b="1">
                <a:solidFill>
                  <a:srgbClr val="C00000"/>
                </a:solidFill>
                <a:ea typeface="微软雅黑" panose="020B0503020204020204" charset="-122"/>
                <a:cs typeface="微软雅黑" panose="020B0503020204020204" charset="-122"/>
                <a:sym typeface="+mn-ea"/>
              </a:rPr>
              <a:t>格隆溴铵新斯的明注射液</a:t>
            </a:r>
            <a:r>
              <a:rPr b="1">
                <a:solidFill>
                  <a:srgbClr val="C00000"/>
                </a:solidFill>
                <a:ea typeface="微软雅黑" panose="020B0503020204020204" charset="-122"/>
                <a:cs typeface="微软雅黑" panose="020B0503020204020204" charset="-122"/>
                <a:sym typeface="微软雅黑" panose="020B0503020204020204" charset="-122"/>
              </a:rPr>
              <a:t>逆转</a:t>
            </a:r>
            <a:r>
              <a:rPr lang="zh-CN" b="1">
                <a:solidFill>
                  <a:srgbClr val="C00000"/>
                </a:solidFill>
                <a:ea typeface="微软雅黑" panose="020B0503020204020204" charset="-122"/>
                <a:cs typeface="微软雅黑" panose="020B0503020204020204" charset="-122"/>
                <a:sym typeface="+mn-ea"/>
              </a:rPr>
              <a:t>肌松残余</a:t>
            </a:r>
            <a:r>
              <a:rPr lang="zh-CN" altLang="en-US" b="1">
                <a:solidFill>
                  <a:srgbClr val="C00000"/>
                </a:solidFill>
                <a:ea typeface="微软雅黑" panose="020B0503020204020204" charset="-122"/>
                <a:cs typeface="微软雅黑" panose="020B0503020204020204" charset="-122"/>
                <a:sym typeface="+mn-ea"/>
              </a:rPr>
              <a:t>疗效非劣于新斯的明+阿托品</a:t>
            </a:r>
            <a:endParaRPr b="1">
              <a:solidFill>
                <a:srgbClr val="C00000"/>
              </a:solidFill>
              <a:ea typeface="微软雅黑" panose="020B0503020204020204" charset="-122"/>
              <a:cs typeface="微软雅黑" panose="020B0503020204020204" charset="-122"/>
            </a:endParaRPr>
          </a:p>
          <a:p>
            <a:pPr algn="l">
              <a:lnSpc>
                <a:spcPct val="130000"/>
              </a:lnSpc>
              <a:spcAft>
                <a:spcPts val="200"/>
              </a:spcAft>
              <a:defRPr sz="1100" b="0">
                <a:solidFill>
                  <a:srgbClr val="1A73BF"/>
                </a:solidFill>
                <a:latin typeface="微软雅黑" panose="020B0503020204020204" charset="-122"/>
              </a:defRPr>
            </a:pPr>
            <a:r>
              <a:rPr b="1">
                <a:solidFill>
                  <a:srgbClr val="C00000"/>
                </a:solidFill>
                <a:ea typeface="微软雅黑" panose="020B0503020204020204" charset="-122"/>
                <a:cs typeface="微软雅黑" panose="020B0503020204020204" charset="-122"/>
                <a:sym typeface="+mn-ea"/>
              </a:rPr>
              <a:t>② </a:t>
            </a:r>
            <a:r>
              <a:rPr lang="zh-CN" altLang="en-US" b="1">
                <a:solidFill>
                  <a:srgbClr val="C00000"/>
                </a:solidFill>
                <a:ea typeface="微软雅黑" panose="020B0503020204020204" charset="-122"/>
                <a:cs typeface="微软雅黑" panose="020B0503020204020204" charset="-122"/>
                <a:sym typeface="+mn-ea"/>
              </a:rPr>
              <a:t>较“新斯的明+阿托品</a:t>
            </a:r>
            <a:r>
              <a:rPr lang="en-US" altLang="zh-CN" b="1">
                <a:solidFill>
                  <a:srgbClr val="C00000"/>
                </a:solidFill>
                <a:ea typeface="微软雅黑" panose="020B0503020204020204" charset="-122"/>
                <a:cs typeface="微软雅黑" panose="020B0503020204020204" charset="-122"/>
                <a:sym typeface="+mn-ea"/>
              </a:rPr>
              <a:t>“</a:t>
            </a:r>
            <a:r>
              <a:rPr lang="zh-CN" altLang="en-US" b="1">
                <a:solidFill>
                  <a:srgbClr val="C00000"/>
                </a:solidFill>
                <a:ea typeface="微软雅黑" panose="020B0503020204020204" charset="-122"/>
                <a:cs typeface="微软雅黑" panose="020B0503020204020204" charset="-122"/>
                <a:sym typeface="+mn-ea"/>
              </a:rPr>
              <a:t>混合制剂，患者</a:t>
            </a:r>
            <a:r>
              <a:rPr b="1">
                <a:solidFill>
                  <a:srgbClr val="C00000"/>
                </a:solidFill>
                <a:ea typeface="微软雅黑" panose="020B0503020204020204" charset="-122"/>
                <a:cs typeface="微软雅黑" panose="020B0503020204020204" charset="-122"/>
                <a:sym typeface="+mn-ea"/>
              </a:rPr>
              <a:t>心率维持显著更稳定（平均心率变化幅度小）</a:t>
            </a:r>
            <a:endParaRPr lang="zh-CN" altLang="en-US" b="1">
              <a:solidFill>
                <a:srgbClr val="C00000"/>
              </a:solidFill>
              <a:ea typeface="微软雅黑" panose="020B0503020204020204" charset="-122"/>
              <a:cs typeface="微软雅黑" panose="020B0503020204020204" charset="-122"/>
            </a:endParaRPr>
          </a:p>
          <a:p>
            <a:pPr algn="l">
              <a:lnSpc>
                <a:spcPct val="130000"/>
              </a:lnSpc>
              <a:spcAft>
                <a:spcPts val="800"/>
              </a:spcAft>
              <a:defRPr sz="1100" b="0">
                <a:solidFill>
                  <a:srgbClr val="1A73BF"/>
                </a:solidFill>
                <a:latin typeface="微软雅黑" panose="020B0503020204020204" charset="-122"/>
              </a:defRPr>
            </a:pPr>
            <a:r>
              <a:rPr b="1">
                <a:solidFill>
                  <a:srgbClr val="C00000"/>
                </a:solidFill>
                <a:ea typeface="微软雅黑" panose="020B0503020204020204" charset="-122"/>
                <a:cs typeface="微软雅黑" panose="020B0503020204020204" charset="-122"/>
                <a:sym typeface="+mn-ea"/>
              </a:rPr>
              <a:t>③</a:t>
            </a:r>
            <a:r>
              <a:rPr b="1">
                <a:ea typeface="微软雅黑" panose="020B0503020204020204" charset="-122"/>
                <a:cs typeface="微软雅黑" panose="020B0503020204020204" charset="-122"/>
                <a:sym typeface="+mn-ea"/>
              </a:rPr>
              <a:t> </a:t>
            </a:r>
            <a:r>
              <a:rPr lang="zh-CN" b="1">
                <a:solidFill>
                  <a:srgbClr val="C00000"/>
                </a:solidFill>
                <a:ea typeface="微软雅黑" panose="020B0503020204020204" charset="-122"/>
                <a:cs typeface="微软雅黑" panose="020B0503020204020204" charset="-122"/>
                <a:sym typeface="+mn-ea"/>
              </a:rPr>
              <a:t>格隆溴铵新斯的明注射液总体安全性可控</a:t>
            </a:r>
            <a:r>
              <a:rPr b="1">
                <a:solidFill>
                  <a:srgbClr val="C00000"/>
                </a:solidFill>
                <a:ea typeface="微软雅黑" panose="020B0503020204020204" charset="-122"/>
                <a:cs typeface="微软雅黑" panose="020B0503020204020204" charset="-122"/>
                <a:sym typeface="+mn-ea"/>
              </a:rPr>
              <a:t>，未见新的安全性信号</a:t>
            </a:r>
            <a:endParaRPr lang="zh-CN" altLang="en-US" b="1">
              <a:solidFill>
                <a:srgbClr val="C00000"/>
              </a:solidFill>
              <a:ea typeface="微软雅黑" panose="020B0503020204020204" charset="-122"/>
              <a:cs typeface="微软雅黑" panose="020B0503020204020204" charset="-122"/>
              <a:sym typeface="+mn-ea"/>
            </a:endParaRPr>
          </a:p>
        </p:txBody>
      </p:sp>
      <p:sp>
        <p:nvSpPr>
          <p:cNvPr id="3" name="文本框 2"/>
          <p:cNvSpPr txBox="1"/>
          <p:nvPr/>
        </p:nvSpPr>
        <p:spPr>
          <a:xfrm>
            <a:off x="220980" y="6248400"/>
            <a:ext cx="6096000" cy="213995"/>
          </a:xfrm>
          <a:prstGeom prst="rect">
            <a:avLst/>
          </a:prstGeom>
          <a:noFill/>
        </p:spPr>
        <p:txBody>
          <a:bodyPr wrap="square" rtlCol="0" anchor="t">
            <a:spAutoFit/>
          </a:bodyPr>
          <a:p>
            <a:r>
              <a:rPr lang="en-US" altLang="zh-CN" sz="800">
                <a:sym typeface="+mn-ea"/>
              </a:rPr>
              <a:t>1.</a:t>
            </a:r>
            <a:r>
              <a:rPr lang="zh-CN" altLang="en-US" sz="800">
                <a:sym typeface="+mn-ea"/>
              </a:rPr>
              <a:t>瑞阳制药</a:t>
            </a:r>
            <a:r>
              <a:rPr lang="zh-CN" sz="800">
                <a:ea typeface="微软雅黑" panose="020B0503020204020204" charset="-122"/>
                <a:cs typeface="微软雅黑" panose="020B0503020204020204" charset="-122"/>
                <a:sym typeface="+mn-ea"/>
              </a:rPr>
              <a:t>格隆溴铵新斯的明注射液</a:t>
            </a:r>
            <a:r>
              <a:rPr sz="800">
                <a:ea typeface="微软雅黑" panose="020B0503020204020204" charset="-122"/>
                <a:cs typeface="微软雅黑" panose="020B0503020204020204" charset="-122"/>
                <a:sym typeface="+mn-ea"/>
              </a:rPr>
              <a:t>Ⅲ期</a:t>
            </a:r>
            <a:r>
              <a:rPr lang="zh-CN" sz="800">
                <a:ea typeface="微软雅黑" panose="020B0503020204020204" charset="-122"/>
                <a:cs typeface="微软雅黑" panose="020B0503020204020204" charset="-122"/>
                <a:sym typeface="+mn-ea"/>
              </a:rPr>
              <a:t>临床研究报告，</a:t>
            </a:r>
            <a:r>
              <a:rPr lang="zh-CN" altLang="en-US" sz="800">
                <a:ea typeface="微软雅黑" panose="020B0503020204020204" charset="-122"/>
                <a:cs typeface="微软雅黑" panose="020B0503020204020204" charset="-122"/>
                <a:sym typeface="+mn-ea"/>
              </a:rPr>
              <a:t>华中科技大学同济医学院附属协和医院，</a:t>
            </a:r>
            <a:r>
              <a:rPr lang="en-US" altLang="zh-CN" sz="800">
                <a:ea typeface="微软雅黑" panose="020B0503020204020204" charset="-122"/>
                <a:cs typeface="微软雅黑" panose="020B0503020204020204" charset="-122"/>
                <a:sym typeface="+mn-ea"/>
              </a:rPr>
              <a:t>2024</a:t>
            </a:r>
            <a:endParaRPr lang="en-US" altLang="zh-CN" sz="800">
              <a:ea typeface="微软雅黑" panose="020B0503020204020204" charset="-122"/>
              <a:cs typeface="微软雅黑" panose="020B0503020204020204" charset="-122"/>
              <a:sym typeface="+mn-ea"/>
            </a:endParaRPr>
          </a:p>
        </p:txBody>
      </p:sp>
      <p:sp>
        <p:nvSpPr>
          <p:cNvPr id="9" name="Rectangle 8"/>
          <p:cNvSpPr/>
          <p:nvPr/>
        </p:nvSpPr>
        <p:spPr>
          <a:xfrm>
            <a:off x="508000" y="1224280"/>
            <a:ext cx="73152" cy="41148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 name="TextBox 3"/>
          <p:cNvSpPr txBox="1"/>
          <p:nvPr/>
        </p:nvSpPr>
        <p:spPr>
          <a:xfrm>
            <a:off x="0" y="168910"/>
            <a:ext cx="10515600" cy="502920"/>
          </a:xfrm>
          <a:prstGeom prst="rect">
            <a:avLst/>
          </a:prstGeom>
          <a:noFill/>
        </p:spPr>
        <p:txBody>
          <a:bodyPr wrap="square">
            <a:spAutoFit/>
          </a:bodyPr>
          <a:lstStyle/>
          <a:p>
            <a:pPr algn="l">
              <a:defRPr sz="2600" b="1">
                <a:solidFill>
                  <a:srgbClr val="FFFFFF"/>
                </a:solidFill>
                <a:latin typeface="微软雅黑" panose="020B0503020204020204" charset="-122"/>
              </a:defRPr>
            </a:pPr>
            <a:r>
              <a:rPr>
                <a:ea typeface="微软雅黑" panose="020B0503020204020204" charset="-122"/>
                <a:cs typeface="微软雅黑" panose="020B0503020204020204" charset="-122"/>
              </a:rPr>
              <a:t>创新性</a:t>
            </a:r>
            <a:endParaRPr>
              <a:ea typeface="微软雅黑" panose="020B0503020204020204" charset="-122"/>
              <a:cs typeface="微软雅黑" panose="020B0503020204020204" charset="-122"/>
            </a:endParaRPr>
          </a:p>
        </p:txBody>
      </p:sp>
      <p:sp>
        <p:nvSpPr>
          <p:cNvPr id="6" name="Rectangle 5"/>
          <p:cNvSpPr/>
          <p:nvPr/>
        </p:nvSpPr>
        <p:spPr>
          <a:xfrm>
            <a:off x="457200" y="1280160"/>
            <a:ext cx="73152" cy="41148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7" name="TextBox 6"/>
          <p:cNvSpPr txBox="1"/>
          <p:nvPr/>
        </p:nvSpPr>
        <p:spPr>
          <a:xfrm>
            <a:off x="685800" y="1298448"/>
            <a:ext cx="11247120" cy="337185"/>
          </a:xfrm>
          <a:prstGeom prst="rect">
            <a:avLst/>
          </a:prstGeom>
          <a:noFill/>
        </p:spPr>
        <p:txBody>
          <a:bodyPr wrap="square">
            <a:spAutoFit/>
          </a:bodyPr>
          <a:lstStyle/>
          <a:p>
            <a:pPr algn="l">
              <a:defRPr sz="1600" b="1">
                <a:solidFill>
                  <a:srgbClr val="0B2A4A"/>
                </a:solidFill>
                <a:latin typeface="微软雅黑" panose="020B0503020204020204" charset="-122"/>
              </a:defRPr>
            </a:pPr>
            <a:r>
              <a:rPr>
                <a:ea typeface="微软雅黑" panose="020B0503020204020204" charset="-122"/>
                <a:cs typeface="微软雅黑" panose="020B0503020204020204" charset="-122"/>
              </a:rPr>
              <a:t>▎核心创新点</a:t>
            </a:r>
            <a:endParaRPr>
              <a:ea typeface="微软雅黑" panose="020B0503020204020204" charset="-122"/>
              <a:cs typeface="微软雅黑" panose="020B0503020204020204" charset="-122"/>
            </a:endParaRPr>
          </a:p>
        </p:txBody>
      </p:sp>
      <p:sp>
        <p:nvSpPr>
          <p:cNvPr id="8" name="Rectangle 7"/>
          <p:cNvSpPr/>
          <p:nvPr>
            <p:custDataLst>
              <p:tags r:id="rId1"/>
            </p:custDataLst>
          </p:nvPr>
        </p:nvSpPr>
        <p:spPr>
          <a:xfrm>
            <a:off x="457200" y="2159000"/>
            <a:ext cx="2967355" cy="3474720"/>
          </a:xfrm>
          <a:prstGeom prst="rect">
            <a:avLst/>
          </a:prstGeom>
          <a:solidFill>
            <a:srgbClr val="E8F0F8"/>
          </a:solidFill>
          <a:ln w="12700">
            <a:solidFill>
              <a:srgbClr val="CCDD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9" name="TextBox 8"/>
          <p:cNvSpPr txBox="1"/>
          <p:nvPr>
            <p:custDataLst>
              <p:tags r:id="rId2"/>
            </p:custDataLst>
          </p:nvPr>
        </p:nvSpPr>
        <p:spPr>
          <a:xfrm>
            <a:off x="530225" y="2299970"/>
            <a:ext cx="2902585" cy="521970"/>
          </a:xfrm>
          <a:prstGeom prst="rect">
            <a:avLst/>
          </a:prstGeom>
          <a:noFill/>
        </p:spPr>
        <p:txBody>
          <a:bodyPr wrap="square">
            <a:spAutoFit/>
          </a:bodyPr>
          <a:lstStyle/>
          <a:p>
            <a:pPr algn="ctr">
              <a:defRPr sz="1400" b="1">
                <a:solidFill>
                  <a:srgbClr val="0B2A4A"/>
                </a:solidFill>
                <a:latin typeface="微软雅黑" panose="020B0503020204020204" charset="-122"/>
              </a:defRPr>
            </a:pPr>
            <a:r>
              <a:rPr>
                <a:ea typeface="微软雅黑" panose="020B0503020204020204" charset="-122"/>
                <a:cs typeface="微软雅黑" panose="020B0503020204020204" charset="-122"/>
              </a:rPr>
              <a:t>创新点一：</a:t>
            </a:r>
            <a:r>
              <a:rPr>
                <a:ea typeface="微软雅黑" panose="020B0503020204020204" charset="-122"/>
                <a:cs typeface="微软雅黑" panose="020B0503020204020204" charset="-122"/>
                <a:sym typeface="+mn-ea"/>
              </a:rPr>
              <a:t>国内首款</a:t>
            </a:r>
            <a:endParaRPr>
              <a:ea typeface="微软雅黑" panose="020B0503020204020204" charset="-122"/>
              <a:cs typeface="微软雅黑" panose="020B0503020204020204" charset="-122"/>
              <a:sym typeface="+mn-ea"/>
            </a:endParaRPr>
          </a:p>
          <a:p>
            <a:pPr algn="ctr">
              <a:defRPr sz="1400" b="1">
                <a:solidFill>
                  <a:srgbClr val="0B2A4A"/>
                </a:solidFill>
                <a:latin typeface="微软雅黑" panose="020B0503020204020204" charset="-122"/>
              </a:defRPr>
            </a:pPr>
            <a:r>
              <a:rPr>
                <a:ea typeface="微软雅黑" panose="020B0503020204020204" charset="-122"/>
                <a:cs typeface="微软雅黑" panose="020B0503020204020204" charset="-122"/>
                <a:sym typeface="+mn-ea"/>
              </a:rPr>
              <a:t>—</a:t>
            </a:r>
            <a:r>
              <a:rPr lang="zh-CN">
                <a:ea typeface="微软雅黑" panose="020B0503020204020204" charset="-122"/>
                <a:cs typeface="微软雅黑" panose="020B0503020204020204" charset="-122"/>
                <a:sym typeface="+mn-ea"/>
              </a:rPr>
              <a:t>肌松拮抗</a:t>
            </a:r>
            <a:r>
              <a:rPr>
                <a:ea typeface="微软雅黑" panose="020B0503020204020204" charset="-122"/>
                <a:cs typeface="微软雅黑" panose="020B0503020204020204" charset="-122"/>
              </a:rPr>
              <a:t>复方制剂</a:t>
            </a:r>
            <a:endParaRPr>
              <a:ea typeface="微软雅黑" panose="020B0503020204020204" charset="-122"/>
              <a:cs typeface="微软雅黑" panose="020B0503020204020204" charset="-122"/>
            </a:endParaRPr>
          </a:p>
        </p:txBody>
      </p:sp>
      <p:sp>
        <p:nvSpPr>
          <p:cNvPr id="10" name="Rectangle 9"/>
          <p:cNvSpPr/>
          <p:nvPr>
            <p:custDataLst>
              <p:tags r:id="rId3"/>
            </p:custDataLst>
          </p:nvPr>
        </p:nvSpPr>
        <p:spPr>
          <a:xfrm>
            <a:off x="435610" y="2935605"/>
            <a:ext cx="3017520" cy="18288"/>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1" name="TextBox 10"/>
          <p:cNvSpPr txBox="1"/>
          <p:nvPr>
            <p:custDataLst>
              <p:tags r:id="rId4"/>
            </p:custDataLst>
          </p:nvPr>
        </p:nvSpPr>
        <p:spPr>
          <a:xfrm>
            <a:off x="433705" y="3052445"/>
            <a:ext cx="3019425" cy="1489075"/>
          </a:xfrm>
          <a:prstGeom prst="rect">
            <a:avLst/>
          </a:prstGeom>
          <a:noFill/>
        </p:spPr>
        <p:txBody>
          <a:bodyPr wrap="square">
            <a:spAutoFit/>
          </a:bodyPr>
          <a:lstStyle/>
          <a:p>
            <a:pPr marL="285750" indent="-285750" algn="l">
              <a:lnSpc>
                <a:spcPct val="130000"/>
              </a:lnSpc>
              <a:buFont typeface="Wingdings" panose="05000000000000000000" charset="0"/>
              <a:buChar char="Ø"/>
              <a:defRPr sz="1000" b="0">
                <a:solidFill>
                  <a:srgbClr val="333333"/>
                </a:solidFill>
                <a:latin typeface="微软雅黑" panose="020B0503020204020204" charset="-122"/>
              </a:defRPr>
            </a:pPr>
            <a:r>
              <a:rPr sz="1400">
                <a:ea typeface="微软雅黑" panose="020B0503020204020204" charset="-122"/>
                <a:cs typeface="微软雅黑" panose="020B0503020204020204" charset="-122"/>
              </a:rPr>
              <a:t>原研</a:t>
            </a:r>
            <a:r>
              <a:rPr lang="en-US" altLang="zh-CN" sz="1400">
                <a:ea typeface="微软雅黑" panose="020B0503020204020204" charset="-122"/>
                <a:cs typeface="微软雅黑" panose="020B0503020204020204" charset="-122"/>
              </a:rPr>
              <a:t>Sintetica Gmbh</a:t>
            </a:r>
            <a:r>
              <a:rPr sz="1400">
                <a:ea typeface="微软雅黑" panose="020B0503020204020204" charset="-122"/>
                <a:cs typeface="微软雅黑" panose="020B0503020204020204" charset="-122"/>
              </a:rPr>
              <a:t>（</a:t>
            </a:r>
            <a:r>
              <a:rPr lang="zh-CN" sz="1400">
                <a:ea typeface="微软雅黑" panose="020B0503020204020204" charset="-122"/>
                <a:cs typeface="微软雅黑" panose="020B0503020204020204" charset="-122"/>
              </a:rPr>
              <a:t>英国</a:t>
            </a:r>
            <a:r>
              <a:rPr sz="1400">
                <a:ea typeface="微软雅黑" panose="020B0503020204020204" charset="-122"/>
                <a:cs typeface="微软雅黑" panose="020B0503020204020204" charset="-122"/>
              </a:rPr>
              <a:t>，</a:t>
            </a:r>
            <a:r>
              <a:rPr lang="en-US" sz="1400">
                <a:ea typeface="微软雅黑" panose="020B0503020204020204" charset="-122"/>
                <a:cs typeface="微软雅黑" panose="020B0503020204020204" charset="-122"/>
              </a:rPr>
              <a:t>1997</a:t>
            </a:r>
            <a:r>
              <a:rPr sz="1400">
                <a:ea typeface="微软雅黑" panose="020B0503020204020204" charset="-122"/>
                <a:cs typeface="微软雅黑" panose="020B0503020204020204" charset="-122"/>
              </a:rPr>
              <a:t>年上市）</a:t>
            </a:r>
            <a:endParaRPr sz="1400">
              <a:ea typeface="微软雅黑" panose="020B0503020204020204" charset="-122"/>
              <a:cs typeface="微软雅黑" panose="020B0503020204020204" charset="-122"/>
            </a:endParaRPr>
          </a:p>
          <a:p>
            <a:pPr marL="285750" indent="-285750" algn="l">
              <a:lnSpc>
                <a:spcPct val="130000"/>
              </a:lnSpc>
              <a:buFont typeface="Wingdings" panose="05000000000000000000" charset="0"/>
              <a:buChar char="Ø"/>
              <a:defRPr sz="1000" b="0">
                <a:solidFill>
                  <a:srgbClr val="333333"/>
                </a:solidFill>
                <a:latin typeface="微软雅黑" panose="020B0503020204020204" charset="-122"/>
              </a:defRPr>
            </a:pPr>
            <a:r>
              <a:rPr sz="1400">
                <a:ea typeface="微软雅黑" panose="020B0503020204020204" charset="-122"/>
                <a:cs typeface="微软雅黑" panose="020B0503020204020204" charset="-122"/>
              </a:rPr>
              <a:t>国内首家申报：化药3类（仿制境外上市境内未上市）</a:t>
            </a:r>
            <a:endParaRPr sz="1400">
              <a:ea typeface="微软雅黑" panose="020B0503020204020204" charset="-122"/>
              <a:cs typeface="微软雅黑" panose="020B0503020204020204" charset="-122"/>
            </a:endParaRPr>
          </a:p>
          <a:p>
            <a:pPr marL="285750" indent="-285750" algn="l">
              <a:lnSpc>
                <a:spcPct val="130000"/>
              </a:lnSpc>
              <a:buFont typeface="Wingdings" panose="05000000000000000000" charset="0"/>
              <a:buChar char="Ø"/>
              <a:defRPr sz="1000" b="0">
                <a:solidFill>
                  <a:srgbClr val="333333"/>
                </a:solidFill>
                <a:latin typeface="微软雅黑" panose="020B0503020204020204" charset="-122"/>
              </a:defRPr>
            </a:pPr>
            <a:r>
              <a:rPr sz="1400">
                <a:ea typeface="微软雅黑" panose="020B0503020204020204" charset="-122"/>
                <a:cs typeface="微软雅黑" panose="020B0503020204020204" charset="-122"/>
              </a:rPr>
              <a:t>填补国内肌松拮抗</a:t>
            </a:r>
            <a:r>
              <a:rPr sz="1400" b="1">
                <a:solidFill>
                  <a:srgbClr val="FF0000"/>
                </a:solidFill>
                <a:ea typeface="微软雅黑" panose="020B0503020204020204" charset="-122"/>
                <a:cs typeface="微软雅黑" panose="020B0503020204020204" charset="-122"/>
              </a:rPr>
              <a:t>复方制剂空白</a:t>
            </a:r>
            <a:endParaRPr sz="1400" b="1">
              <a:solidFill>
                <a:srgbClr val="FF0000"/>
              </a:solidFill>
              <a:ea typeface="微软雅黑" panose="020B0503020204020204" charset="-122"/>
              <a:cs typeface="微软雅黑" panose="020B0503020204020204" charset="-122"/>
            </a:endParaRPr>
          </a:p>
        </p:txBody>
      </p:sp>
      <p:sp>
        <p:nvSpPr>
          <p:cNvPr id="12" name="Rectangle 11"/>
          <p:cNvSpPr/>
          <p:nvPr>
            <p:custDataLst>
              <p:tags r:id="rId5"/>
            </p:custDataLst>
          </p:nvPr>
        </p:nvSpPr>
        <p:spPr>
          <a:xfrm>
            <a:off x="457200" y="4902200"/>
            <a:ext cx="2966720" cy="50292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3" name="TextBox 12"/>
          <p:cNvSpPr txBox="1"/>
          <p:nvPr>
            <p:custDataLst>
              <p:tags r:id="rId6"/>
            </p:custDataLst>
          </p:nvPr>
        </p:nvSpPr>
        <p:spPr>
          <a:xfrm>
            <a:off x="457200" y="4896485"/>
            <a:ext cx="2963545" cy="521970"/>
          </a:xfrm>
          <a:prstGeom prst="rect">
            <a:avLst/>
          </a:prstGeom>
          <a:noFill/>
        </p:spPr>
        <p:txBody>
          <a:bodyPr wrap="square">
            <a:spAutoFit/>
          </a:bodyPr>
          <a:lstStyle/>
          <a:p>
            <a:pPr algn="ctr">
              <a:defRPr sz="1000" b="1">
                <a:solidFill>
                  <a:srgbClr val="FFFFFF"/>
                </a:solidFill>
                <a:latin typeface="微软雅黑" panose="020B0503020204020204" charset="-122"/>
              </a:defRPr>
            </a:pPr>
            <a:r>
              <a:rPr sz="1400">
                <a:ea typeface="微软雅黑" panose="020B0503020204020204" charset="-122"/>
                <a:cs typeface="微软雅黑" panose="020B0503020204020204" charset="-122"/>
              </a:rPr>
              <a:t>临床价值：即开即用</a:t>
            </a:r>
            <a:br>
              <a:rPr sz="1400">
                <a:ea typeface="微软雅黑" panose="020B0503020204020204" charset="-122"/>
                <a:cs typeface="微软雅黑" panose="020B0503020204020204" charset="-122"/>
              </a:rPr>
            </a:br>
            <a:r>
              <a:rPr sz="1400">
                <a:ea typeface="微软雅黑" panose="020B0503020204020204" charset="-122"/>
                <a:cs typeface="微软雅黑" panose="020B0503020204020204" charset="-122"/>
              </a:rPr>
              <a:t>杜绝人工配制误差</a:t>
            </a:r>
            <a:endParaRPr sz="1400">
              <a:ea typeface="微软雅黑" panose="020B0503020204020204" charset="-122"/>
              <a:cs typeface="微软雅黑" panose="020B0503020204020204" charset="-122"/>
            </a:endParaRPr>
          </a:p>
        </p:txBody>
      </p:sp>
      <p:sp>
        <p:nvSpPr>
          <p:cNvPr id="14" name="Rectangle 13"/>
          <p:cNvSpPr/>
          <p:nvPr>
            <p:custDataLst>
              <p:tags r:id="rId7"/>
            </p:custDataLst>
          </p:nvPr>
        </p:nvSpPr>
        <p:spPr>
          <a:xfrm>
            <a:off x="3590290" y="2164715"/>
            <a:ext cx="2878455" cy="3474720"/>
          </a:xfrm>
          <a:prstGeom prst="rect">
            <a:avLst/>
          </a:prstGeom>
          <a:solidFill>
            <a:srgbClr val="E8F0F8"/>
          </a:solidFill>
          <a:ln w="12700">
            <a:solidFill>
              <a:srgbClr val="CCDD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5" name="TextBox 14"/>
          <p:cNvSpPr txBox="1"/>
          <p:nvPr>
            <p:custDataLst>
              <p:tags r:id="rId8"/>
            </p:custDataLst>
          </p:nvPr>
        </p:nvSpPr>
        <p:spPr>
          <a:xfrm>
            <a:off x="3673475" y="2296160"/>
            <a:ext cx="2686050" cy="521970"/>
          </a:xfrm>
          <a:prstGeom prst="rect">
            <a:avLst/>
          </a:prstGeom>
          <a:noFill/>
        </p:spPr>
        <p:txBody>
          <a:bodyPr wrap="square">
            <a:spAutoFit/>
          </a:bodyPr>
          <a:lstStyle/>
          <a:p>
            <a:pPr algn="ctr">
              <a:defRPr sz="1400" b="1">
                <a:solidFill>
                  <a:srgbClr val="0B2A4A"/>
                </a:solidFill>
                <a:latin typeface="微软雅黑" panose="020B0503020204020204" charset="-122"/>
              </a:defRPr>
            </a:pPr>
            <a:r>
              <a:rPr>
                <a:ea typeface="微软雅黑" panose="020B0503020204020204" charset="-122"/>
                <a:cs typeface="微软雅黑" panose="020B0503020204020204" charset="-122"/>
              </a:rPr>
              <a:t>创新点二：药代动力学</a:t>
            </a:r>
            <a:endParaRPr>
              <a:ea typeface="微软雅黑" panose="020B0503020204020204" charset="-122"/>
              <a:cs typeface="微软雅黑" panose="020B0503020204020204" charset="-122"/>
            </a:endParaRPr>
          </a:p>
          <a:p>
            <a:pPr algn="ctr">
              <a:defRPr sz="1400" b="1">
                <a:solidFill>
                  <a:srgbClr val="0B2A4A"/>
                </a:solidFill>
                <a:latin typeface="微软雅黑" panose="020B0503020204020204" charset="-122"/>
              </a:defRPr>
            </a:pPr>
            <a:r>
              <a:rPr>
                <a:ea typeface="微软雅黑" panose="020B0503020204020204" charset="-122"/>
                <a:cs typeface="微软雅黑" panose="020B0503020204020204" charset="-122"/>
                <a:sym typeface="+mn-ea"/>
              </a:rPr>
              <a:t>—</a:t>
            </a:r>
            <a:r>
              <a:rPr>
                <a:ea typeface="微软雅黑" panose="020B0503020204020204" charset="-122"/>
                <a:cs typeface="微软雅黑" panose="020B0503020204020204" charset="-122"/>
              </a:rPr>
              <a:t>同步设计</a:t>
            </a:r>
            <a:endParaRPr>
              <a:ea typeface="微软雅黑" panose="020B0503020204020204" charset="-122"/>
              <a:cs typeface="微软雅黑" panose="020B0503020204020204" charset="-122"/>
            </a:endParaRPr>
          </a:p>
        </p:txBody>
      </p:sp>
      <p:sp>
        <p:nvSpPr>
          <p:cNvPr id="17" name="TextBox 16"/>
          <p:cNvSpPr txBox="1"/>
          <p:nvPr>
            <p:custDataLst>
              <p:tags r:id="rId9"/>
            </p:custDataLst>
          </p:nvPr>
        </p:nvSpPr>
        <p:spPr>
          <a:xfrm>
            <a:off x="3564890" y="3027680"/>
            <a:ext cx="2871470" cy="1768475"/>
          </a:xfrm>
          <a:prstGeom prst="rect">
            <a:avLst/>
          </a:prstGeom>
          <a:noFill/>
        </p:spPr>
        <p:txBody>
          <a:bodyPr wrap="square">
            <a:spAutoFit/>
          </a:bodyPr>
          <a:lstStyle/>
          <a:p>
            <a:pPr marL="285750" indent="-285750" algn="l">
              <a:lnSpc>
                <a:spcPct val="130000"/>
              </a:lnSpc>
              <a:buFont typeface="Wingdings" panose="05000000000000000000" charset="0"/>
              <a:buChar char="Ø"/>
              <a:defRPr sz="1000" b="0">
                <a:solidFill>
                  <a:srgbClr val="333333"/>
                </a:solidFill>
                <a:latin typeface="微软雅黑" panose="020B0503020204020204" charset="-122"/>
              </a:defRPr>
            </a:pPr>
            <a:r>
              <a:rPr sz="1400">
                <a:ea typeface="微软雅黑" panose="020B0503020204020204" charset="-122"/>
                <a:cs typeface="微软雅黑" panose="020B0503020204020204" charset="-122"/>
              </a:rPr>
              <a:t>格隆溴铵起效</a:t>
            </a:r>
            <a:r>
              <a:rPr lang="zh-CN" sz="1400">
                <a:ea typeface="微软雅黑" panose="020B0503020204020204" charset="-122"/>
                <a:cs typeface="微软雅黑" panose="020B0503020204020204" charset="-122"/>
              </a:rPr>
              <a:t>作用时间与</a:t>
            </a:r>
            <a:r>
              <a:rPr sz="1400">
                <a:ea typeface="微软雅黑" panose="020B0503020204020204" charset="-122"/>
                <a:cs typeface="微软雅黑" panose="020B0503020204020204" charset="-122"/>
              </a:rPr>
              <a:t>新斯的明起效作用时间匹配</a:t>
            </a:r>
            <a:endParaRPr sz="1400">
              <a:ea typeface="微软雅黑" panose="020B0503020204020204" charset="-122"/>
              <a:cs typeface="微软雅黑" panose="020B0503020204020204" charset="-122"/>
            </a:endParaRPr>
          </a:p>
          <a:p>
            <a:pPr marL="285750" indent="-285750" algn="l">
              <a:lnSpc>
                <a:spcPct val="130000"/>
              </a:lnSpc>
              <a:buFont typeface="Wingdings" panose="05000000000000000000" charset="0"/>
              <a:buChar char="Ø"/>
              <a:defRPr sz="1000" b="0">
                <a:solidFill>
                  <a:srgbClr val="333333"/>
                </a:solidFill>
                <a:latin typeface="微软雅黑" panose="020B0503020204020204" charset="-122"/>
              </a:defRPr>
            </a:pPr>
            <a:r>
              <a:rPr sz="1400">
                <a:ea typeface="微软雅黑" panose="020B0503020204020204" charset="-122"/>
                <a:cs typeface="微软雅黑" panose="020B0503020204020204" charset="-122"/>
              </a:rPr>
              <a:t>格隆溴铵半衰期0.83h，新斯的明半衰期0.89h</a:t>
            </a:r>
            <a:endParaRPr sz="1400">
              <a:ea typeface="微软雅黑" panose="020B0503020204020204" charset="-122"/>
              <a:cs typeface="微软雅黑" panose="020B0503020204020204" charset="-122"/>
            </a:endParaRPr>
          </a:p>
          <a:p>
            <a:pPr marL="285750" indent="-285750" algn="l">
              <a:lnSpc>
                <a:spcPct val="130000"/>
              </a:lnSpc>
              <a:buFont typeface="Wingdings" panose="05000000000000000000" charset="0"/>
              <a:buChar char="Ø"/>
              <a:defRPr sz="1000" b="0">
                <a:solidFill>
                  <a:srgbClr val="333333"/>
                </a:solidFill>
                <a:latin typeface="微软雅黑" panose="020B0503020204020204" charset="-122"/>
              </a:defRPr>
            </a:pPr>
            <a:r>
              <a:rPr sz="1400">
                <a:ea typeface="微软雅黑" panose="020B0503020204020204" charset="-122"/>
                <a:cs typeface="微软雅黑" panose="020B0503020204020204" charset="-122"/>
              </a:rPr>
              <a:t>两药</a:t>
            </a:r>
            <a:r>
              <a:rPr sz="1400">
                <a:solidFill>
                  <a:schemeClr val="tx1"/>
                </a:solidFill>
                <a:ea typeface="微软雅黑" panose="020B0503020204020204" charset="-122"/>
                <a:cs typeface="微软雅黑" panose="020B0503020204020204" charset="-122"/>
              </a:rPr>
              <a:t>同步起效、</a:t>
            </a:r>
            <a:r>
              <a:rPr lang="zh-CN" sz="1400">
                <a:solidFill>
                  <a:schemeClr val="tx1"/>
                </a:solidFill>
                <a:ea typeface="微软雅黑" panose="020B0503020204020204" charset="-122"/>
                <a:cs typeface="微软雅黑" panose="020B0503020204020204" charset="-122"/>
              </a:rPr>
              <a:t>同步</a:t>
            </a:r>
            <a:r>
              <a:rPr sz="1400">
                <a:solidFill>
                  <a:schemeClr val="tx1"/>
                </a:solidFill>
                <a:ea typeface="微软雅黑" panose="020B0503020204020204" charset="-122"/>
                <a:cs typeface="微软雅黑" panose="020B0503020204020204" charset="-122"/>
              </a:rPr>
              <a:t>消退</a:t>
            </a:r>
            <a:r>
              <a:rPr sz="1400">
                <a:ea typeface="微软雅黑" panose="020B0503020204020204" charset="-122"/>
                <a:cs typeface="微软雅黑" panose="020B0503020204020204" charset="-122"/>
              </a:rPr>
              <a:t>，避免心率"过山车"效应</a:t>
            </a:r>
            <a:endParaRPr sz="1400">
              <a:ea typeface="微软雅黑" panose="020B0503020204020204" charset="-122"/>
              <a:cs typeface="微软雅黑" panose="020B0503020204020204" charset="-122"/>
            </a:endParaRPr>
          </a:p>
        </p:txBody>
      </p:sp>
      <p:sp>
        <p:nvSpPr>
          <p:cNvPr id="18" name="Rectangle 17"/>
          <p:cNvSpPr/>
          <p:nvPr>
            <p:custDataLst>
              <p:tags r:id="rId10"/>
            </p:custDataLst>
          </p:nvPr>
        </p:nvSpPr>
        <p:spPr>
          <a:xfrm>
            <a:off x="3590290" y="4902200"/>
            <a:ext cx="2886075" cy="50292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19" name="TextBox 18"/>
          <p:cNvSpPr txBox="1"/>
          <p:nvPr>
            <p:custDataLst>
              <p:tags r:id="rId11"/>
            </p:custDataLst>
          </p:nvPr>
        </p:nvSpPr>
        <p:spPr>
          <a:xfrm>
            <a:off x="3590290" y="4902200"/>
            <a:ext cx="2782570" cy="521970"/>
          </a:xfrm>
          <a:prstGeom prst="rect">
            <a:avLst/>
          </a:prstGeom>
          <a:noFill/>
        </p:spPr>
        <p:txBody>
          <a:bodyPr wrap="square">
            <a:spAutoFit/>
          </a:bodyPr>
          <a:lstStyle/>
          <a:p>
            <a:pPr algn="ctr">
              <a:defRPr sz="1000" b="1">
                <a:solidFill>
                  <a:srgbClr val="FFFFFF"/>
                </a:solidFill>
                <a:latin typeface="微软雅黑" panose="020B0503020204020204" charset="-122"/>
              </a:defRPr>
            </a:pPr>
            <a:r>
              <a:rPr sz="1400">
                <a:ea typeface="微软雅黑" panose="020B0503020204020204" charset="-122"/>
                <a:cs typeface="微软雅黑" panose="020B0503020204020204" charset="-122"/>
              </a:rPr>
              <a:t>临床价值：心率变化平稳</a:t>
            </a:r>
            <a:br>
              <a:rPr sz="1400">
                <a:ea typeface="微软雅黑" panose="020B0503020204020204" charset="-122"/>
                <a:cs typeface="微软雅黑" panose="020B0503020204020204" charset="-122"/>
              </a:rPr>
            </a:br>
            <a:r>
              <a:rPr sz="1400">
                <a:ea typeface="微软雅黑" panose="020B0503020204020204" charset="-122"/>
                <a:cs typeface="微软雅黑" panose="020B0503020204020204" charset="-122"/>
              </a:rPr>
              <a:t>降低心血管不良事件</a:t>
            </a:r>
            <a:endParaRPr sz="1400">
              <a:ea typeface="微软雅黑" panose="020B0503020204020204" charset="-122"/>
              <a:cs typeface="微软雅黑" panose="020B0503020204020204" charset="-122"/>
            </a:endParaRPr>
          </a:p>
        </p:txBody>
      </p:sp>
      <p:sp>
        <p:nvSpPr>
          <p:cNvPr id="20" name="Rectangle 19"/>
          <p:cNvSpPr/>
          <p:nvPr>
            <p:custDataLst>
              <p:tags r:id="rId12"/>
            </p:custDataLst>
          </p:nvPr>
        </p:nvSpPr>
        <p:spPr>
          <a:xfrm>
            <a:off x="6609715" y="2159000"/>
            <a:ext cx="2542540" cy="3474720"/>
          </a:xfrm>
          <a:prstGeom prst="rect">
            <a:avLst/>
          </a:prstGeom>
          <a:solidFill>
            <a:srgbClr val="E8F0F8"/>
          </a:solidFill>
          <a:ln w="12700">
            <a:solidFill>
              <a:srgbClr val="CCDD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21" name="TextBox 20"/>
          <p:cNvSpPr txBox="1"/>
          <p:nvPr>
            <p:custDataLst>
              <p:tags r:id="rId13"/>
            </p:custDataLst>
          </p:nvPr>
        </p:nvSpPr>
        <p:spPr>
          <a:xfrm>
            <a:off x="6631940" y="2296160"/>
            <a:ext cx="2457450" cy="521970"/>
          </a:xfrm>
          <a:prstGeom prst="rect">
            <a:avLst/>
          </a:prstGeom>
          <a:noFill/>
        </p:spPr>
        <p:txBody>
          <a:bodyPr wrap="square">
            <a:spAutoFit/>
          </a:bodyPr>
          <a:lstStyle/>
          <a:p>
            <a:pPr algn="ctr">
              <a:defRPr sz="1400" b="1">
                <a:solidFill>
                  <a:srgbClr val="0B2A4A"/>
                </a:solidFill>
                <a:latin typeface="微软雅黑" panose="020B0503020204020204" charset="-122"/>
              </a:defRPr>
            </a:pPr>
            <a:r>
              <a:rPr>
                <a:ea typeface="微软雅黑" panose="020B0503020204020204" charset="-122"/>
                <a:cs typeface="微软雅黑" panose="020B0503020204020204" charset="-122"/>
              </a:rPr>
              <a:t>创新点三：1:5最佳配比</a:t>
            </a:r>
            <a:br>
              <a:rPr>
                <a:ea typeface="微软雅黑" panose="020B0503020204020204" charset="-122"/>
                <a:cs typeface="微软雅黑" panose="020B0503020204020204" charset="-122"/>
              </a:rPr>
            </a:br>
            <a:r>
              <a:rPr>
                <a:ea typeface="微软雅黑" panose="020B0503020204020204" charset="-122"/>
                <a:cs typeface="微软雅黑" panose="020B0503020204020204" charset="-122"/>
              </a:rPr>
              <a:t>—循证医学支持</a:t>
            </a:r>
            <a:endParaRPr>
              <a:ea typeface="微软雅黑" panose="020B0503020204020204" charset="-122"/>
              <a:cs typeface="微软雅黑" panose="020B0503020204020204" charset="-122"/>
            </a:endParaRPr>
          </a:p>
        </p:txBody>
      </p:sp>
      <p:sp>
        <p:nvSpPr>
          <p:cNvPr id="23" name="TextBox 22"/>
          <p:cNvSpPr txBox="1"/>
          <p:nvPr>
            <p:custDataLst>
              <p:tags r:id="rId14"/>
            </p:custDataLst>
          </p:nvPr>
        </p:nvSpPr>
        <p:spPr>
          <a:xfrm>
            <a:off x="6637655" y="2907665"/>
            <a:ext cx="2526665" cy="2047875"/>
          </a:xfrm>
          <a:prstGeom prst="rect">
            <a:avLst/>
          </a:prstGeom>
          <a:noFill/>
        </p:spPr>
        <p:txBody>
          <a:bodyPr wrap="square">
            <a:spAutoFit/>
          </a:bodyPr>
          <a:lstStyle/>
          <a:p>
            <a:pPr indent="0" algn="l">
              <a:lnSpc>
                <a:spcPct val="130000"/>
              </a:lnSpc>
              <a:buFont typeface="微软雅黑" panose="020B0503020204020204" charset="-122"/>
              <a:buNone/>
              <a:defRPr sz="1000" b="0">
                <a:solidFill>
                  <a:srgbClr val="333333"/>
                </a:solidFill>
                <a:latin typeface="微软雅黑" panose="020B0503020204020204" charset="-122"/>
              </a:defRPr>
            </a:pPr>
            <a:r>
              <a:rPr sz="1400">
                <a:ea typeface="微软雅黑" panose="020B0503020204020204" charset="-122"/>
                <a:cs typeface="微软雅黑" panose="020B0503020204020204" charset="-122"/>
              </a:rPr>
              <a:t>Journal of Clinical Anesthesia荟萃分析证实</a:t>
            </a:r>
            <a:r>
              <a:rPr lang="zh-CN" sz="1400" baseline="30000">
                <a:ea typeface="微软雅黑" panose="020B0503020204020204" charset="-122"/>
                <a:cs typeface="微软雅黑" panose="020B0503020204020204" charset="-122"/>
              </a:rPr>
              <a:t>【</a:t>
            </a:r>
            <a:r>
              <a:rPr lang="en-US" altLang="zh-CN" sz="1400" baseline="30000">
                <a:ea typeface="微软雅黑" panose="020B0503020204020204" charset="-122"/>
                <a:cs typeface="微软雅黑" panose="020B0503020204020204" charset="-122"/>
              </a:rPr>
              <a:t>1</a:t>
            </a:r>
            <a:r>
              <a:rPr lang="zh-CN" altLang="en-US" sz="1400" baseline="30000">
                <a:ea typeface="微软雅黑" panose="020B0503020204020204" charset="-122"/>
                <a:cs typeface="微软雅黑" panose="020B0503020204020204" charset="-122"/>
              </a:rPr>
              <a:t>】</a:t>
            </a:r>
            <a:endParaRPr sz="1400">
              <a:ea typeface="微软雅黑" panose="020B0503020204020204" charset="-122"/>
              <a:cs typeface="微软雅黑" panose="020B0503020204020204" charset="-122"/>
            </a:endParaRPr>
          </a:p>
          <a:p>
            <a:pPr marL="285750" indent="-285750" algn="l">
              <a:lnSpc>
                <a:spcPct val="130000"/>
              </a:lnSpc>
              <a:buFont typeface="Wingdings" panose="05000000000000000000" charset="0"/>
              <a:buChar char="Ø"/>
              <a:defRPr sz="1000" b="0">
                <a:solidFill>
                  <a:srgbClr val="333333"/>
                </a:solidFill>
                <a:latin typeface="微软雅黑" panose="020B0503020204020204" charset="-122"/>
              </a:defRPr>
            </a:pPr>
            <a:r>
              <a:rPr sz="1400" b="1">
                <a:solidFill>
                  <a:srgbClr val="FF0000"/>
                </a:solidFill>
                <a:ea typeface="微软雅黑" panose="020B0503020204020204" charset="-122"/>
                <a:cs typeface="微软雅黑" panose="020B0503020204020204" charset="-122"/>
              </a:rPr>
              <a:t>1:5比例</a:t>
            </a:r>
            <a:r>
              <a:rPr sz="1400">
                <a:ea typeface="微软雅黑" panose="020B0503020204020204" charset="-122"/>
                <a:cs typeface="微软雅黑" panose="020B0503020204020204" charset="-122"/>
              </a:rPr>
              <a:t>（格隆溴铵:新斯的明）获得最佳疗效</a:t>
            </a:r>
            <a:endParaRPr sz="1400">
              <a:ea typeface="微软雅黑" panose="020B0503020204020204" charset="-122"/>
              <a:cs typeface="微软雅黑" panose="020B0503020204020204" charset="-122"/>
            </a:endParaRPr>
          </a:p>
          <a:p>
            <a:pPr marL="285750" indent="-285750" algn="l">
              <a:lnSpc>
                <a:spcPct val="130000"/>
              </a:lnSpc>
              <a:buFont typeface="Wingdings" panose="05000000000000000000" charset="0"/>
              <a:buChar char="Ø"/>
              <a:defRPr sz="1000" b="0">
                <a:solidFill>
                  <a:srgbClr val="333333"/>
                </a:solidFill>
                <a:latin typeface="微软雅黑" panose="020B0503020204020204" charset="-122"/>
              </a:defRPr>
            </a:pPr>
            <a:r>
              <a:rPr sz="1400">
                <a:ea typeface="微软雅黑" panose="020B0503020204020204" charset="-122"/>
                <a:cs typeface="微软雅黑" panose="020B0503020204020204" charset="-122"/>
              </a:rPr>
              <a:t>不良反应发生率最低</a:t>
            </a:r>
            <a:endParaRPr sz="1400">
              <a:ea typeface="微软雅黑" panose="020B0503020204020204" charset="-122"/>
              <a:cs typeface="微软雅黑" panose="020B0503020204020204" charset="-122"/>
            </a:endParaRPr>
          </a:p>
          <a:p>
            <a:pPr marL="285750" indent="-285750" algn="l">
              <a:lnSpc>
                <a:spcPct val="130000"/>
              </a:lnSpc>
              <a:buFont typeface="Wingdings" panose="05000000000000000000" charset="0"/>
              <a:buChar char="Ø"/>
              <a:defRPr sz="1000" b="0">
                <a:solidFill>
                  <a:srgbClr val="333333"/>
                </a:solidFill>
                <a:latin typeface="微软雅黑" panose="020B0503020204020204" charset="-122"/>
              </a:defRPr>
            </a:pPr>
            <a:r>
              <a:rPr sz="1400">
                <a:ea typeface="微软雅黑" panose="020B0503020204020204" charset="-122"/>
                <a:cs typeface="微软雅黑" panose="020B0503020204020204" charset="-122"/>
              </a:rPr>
              <a:t>单支1ml即含精确1:5配比剂量</a:t>
            </a:r>
            <a:endParaRPr sz="1400">
              <a:ea typeface="微软雅黑" panose="020B0503020204020204" charset="-122"/>
              <a:cs typeface="微软雅黑" panose="020B0503020204020204" charset="-122"/>
            </a:endParaRPr>
          </a:p>
        </p:txBody>
      </p:sp>
      <p:sp>
        <p:nvSpPr>
          <p:cNvPr id="24" name="Rectangle 23"/>
          <p:cNvSpPr/>
          <p:nvPr>
            <p:custDataLst>
              <p:tags r:id="rId15"/>
            </p:custDataLst>
          </p:nvPr>
        </p:nvSpPr>
        <p:spPr>
          <a:xfrm>
            <a:off x="6635115" y="4902200"/>
            <a:ext cx="2548890" cy="50292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25" name="TextBox 24"/>
          <p:cNvSpPr txBox="1"/>
          <p:nvPr>
            <p:custDataLst>
              <p:tags r:id="rId16"/>
            </p:custDataLst>
          </p:nvPr>
        </p:nvSpPr>
        <p:spPr>
          <a:xfrm>
            <a:off x="6680200" y="4911090"/>
            <a:ext cx="2408555" cy="521970"/>
          </a:xfrm>
          <a:prstGeom prst="rect">
            <a:avLst/>
          </a:prstGeom>
          <a:noFill/>
        </p:spPr>
        <p:txBody>
          <a:bodyPr wrap="square">
            <a:spAutoFit/>
          </a:bodyPr>
          <a:lstStyle/>
          <a:p>
            <a:pPr algn="ctr">
              <a:defRPr sz="1000" b="1">
                <a:solidFill>
                  <a:srgbClr val="FFFFFF"/>
                </a:solidFill>
                <a:latin typeface="微软雅黑" panose="020B0503020204020204" charset="-122"/>
              </a:defRPr>
            </a:pPr>
            <a:r>
              <a:rPr sz="1400">
                <a:ea typeface="微软雅黑" panose="020B0503020204020204" charset="-122"/>
                <a:cs typeface="微软雅黑" panose="020B0503020204020204" charset="-122"/>
              </a:rPr>
              <a:t>临床价值：保障用药精准</a:t>
            </a:r>
            <a:br>
              <a:rPr sz="1400">
                <a:ea typeface="微软雅黑" panose="020B0503020204020204" charset="-122"/>
                <a:cs typeface="微软雅黑" panose="020B0503020204020204" charset="-122"/>
              </a:rPr>
            </a:br>
            <a:r>
              <a:rPr sz="1400">
                <a:ea typeface="微软雅黑" panose="020B0503020204020204" charset="-122"/>
                <a:cs typeface="微软雅黑" panose="020B0503020204020204" charset="-122"/>
              </a:rPr>
              <a:t>符合标准化实践</a:t>
            </a:r>
            <a:endParaRPr sz="1400">
              <a:ea typeface="微软雅黑" panose="020B0503020204020204" charset="-122"/>
              <a:cs typeface="微软雅黑" panose="020B0503020204020204" charset="-122"/>
            </a:endParaRPr>
          </a:p>
        </p:txBody>
      </p:sp>
      <p:sp>
        <p:nvSpPr>
          <p:cNvPr id="29" name="Rectangle 28"/>
          <p:cNvSpPr/>
          <p:nvPr/>
        </p:nvSpPr>
        <p:spPr>
          <a:xfrm>
            <a:off x="0" y="6492240"/>
            <a:ext cx="12191695" cy="365760"/>
          </a:xfrm>
          <a:prstGeom prst="rect">
            <a:avLst/>
          </a:prstGeom>
          <a:solidFill>
            <a:srgbClr val="E8F0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30" name="TextBox 29"/>
          <p:cNvSpPr txBox="1"/>
          <p:nvPr/>
        </p:nvSpPr>
        <p:spPr>
          <a:xfrm>
            <a:off x="0" y="6583045"/>
            <a:ext cx="5486400" cy="247650"/>
          </a:xfrm>
          <a:prstGeom prst="rect">
            <a:avLst/>
          </a:prstGeom>
          <a:noFill/>
        </p:spPr>
        <p:txBody>
          <a:bodyPr wrap="square">
            <a:noAutofit/>
          </a:bodyPr>
          <a:lstStyle/>
          <a:p>
            <a:pPr algn="l">
              <a:defRPr sz="800" b="0">
                <a:solidFill>
                  <a:srgbClr val="666666"/>
                </a:solidFill>
                <a:latin typeface="微软雅黑" panose="020B0503020204020204" charset="-122"/>
              </a:defRPr>
            </a:pPr>
            <a:r>
              <a:rPr>
                <a:ea typeface="微软雅黑" panose="020B0503020204020204" charset="-122"/>
                <a:cs typeface="微软雅黑" panose="020B0503020204020204" charset="-122"/>
              </a:rPr>
              <a:t>格隆溴铵新斯的明注射液  医保国谈申报材料</a:t>
            </a:r>
            <a:endParaRPr>
              <a:ea typeface="微软雅黑" panose="020B0503020204020204" charset="-122"/>
              <a:cs typeface="微软雅黑" panose="020B0503020204020204" charset="-122"/>
            </a:endParaRPr>
          </a:p>
        </p:txBody>
      </p:sp>
      <p:sp>
        <p:nvSpPr>
          <p:cNvPr id="31" name="TextBox 30"/>
          <p:cNvSpPr txBox="1"/>
          <p:nvPr/>
        </p:nvSpPr>
        <p:spPr>
          <a:xfrm>
            <a:off x="10058400" y="6572885"/>
            <a:ext cx="1828800" cy="257810"/>
          </a:xfrm>
          <a:prstGeom prst="rect">
            <a:avLst/>
          </a:prstGeom>
          <a:noFill/>
        </p:spPr>
        <p:txBody>
          <a:bodyPr wrap="square">
            <a:noAutofit/>
          </a:bodyPr>
          <a:lstStyle/>
          <a:p>
            <a:pPr algn="r">
              <a:defRPr sz="800" b="0">
                <a:solidFill>
                  <a:srgbClr val="666666"/>
                </a:solidFill>
                <a:latin typeface="微软雅黑" panose="020B0503020204020204" charset="-122"/>
              </a:defRPr>
            </a:pPr>
            <a:r>
              <a:rPr>
                <a:ea typeface="微软雅黑" panose="020B0503020204020204" charset="-122"/>
                <a:cs typeface="微软雅黑" panose="020B0503020204020204" charset="-122"/>
              </a:rPr>
              <a:t>04</a:t>
            </a:r>
            <a:endParaRPr>
              <a:ea typeface="微软雅黑" panose="020B0503020204020204" charset="-122"/>
              <a:cs typeface="微软雅黑" panose="020B0503020204020204" charset="-122"/>
            </a:endParaRPr>
          </a:p>
        </p:txBody>
      </p:sp>
      <p:sp>
        <p:nvSpPr>
          <p:cNvPr id="33" name="文本框 32"/>
          <p:cNvSpPr txBox="1"/>
          <p:nvPr/>
        </p:nvSpPr>
        <p:spPr>
          <a:xfrm>
            <a:off x="52070" y="6188075"/>
            <a:ext cx="11770995" cy="213995"/>
          </a:xfrm>
          <a:prstGeom prst="rect">
            <a:avLst/>
          </a:prstGeom>
          <a:noFill/>
        </p:spPr>
        <p:txBody>
          <a:bodyPr wrap="square" rtlCol="0" anchor="t">
            <a:spAutoFit/>
          </a:bodyPr>
          <a:p>
            <a:r>
              <a:rPr lang="en-US" altLang="zh-CN" sz="800">
                <a:sym typeface="+mn-ea"/>
              </a:rPr>
              <a:t>1.</a:t>
            </a:r>
            <a:r>
              <a:rPr lang="zh-CN" altLang="en-US" sz="800">
                <a:sym typeface="+mn-ea"/>
              </a:rPr>
              <a:t>Howard J, Wigley J, Rosen G, D'mello J. Glycopyrrolate: It's time to review. J Clin Anesth. 2017 Feb;36:51-53. doi: 10.1016/j.jclinane.2016.09.013. Epub 2016 Nov 18. PMID: 28183573.</a:t>
            </a:r>
            <a:endParaRPr lang="en-US" altLang="zh-CN" sz="800">
              <a:sym typeface="+mn-ea"/>
            </a:endParaRPr>
          </a:p>
        </p:txBody>
      </p:sp>
      <p:cxnSp>
        <p:nvCxnSpPr>
          <p:cNvPr id="3" name="直接连接符 2"/>
          <p:cNvCxnSpPr/>
          <p:nvPr/>
        </p:nvCxnSpPr>
        <p:spPr>
          <a:xfrm flipV="1">
            <a:off x="6628130" y="2935605"/>
            <a:ext cx="2522220" cy="4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直接连接符 25"/>
          <p:cNvCxnSpPr/>
          <p:nvPr/>
        </p:nvCxnSpPr>
        <p:spPr>
          <a:xfrm flipV="1">
            <a:off x="3673475" y="2935605"/>
            <a:ext cx="2762885" cy="13970"/>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19"/>
          <p:cNvSpPr/>
          <p:nvPr>
            <p:custDataLst>
              <p:tags r:id="rId17"/>
            </p:custDataLst>
          </p:nvPr>
        </p:nvSpPr>
        <p:spPr>
          <a:xfrm>
            <a:off x="9285605" y="2162175"/>
            <a:ext cx="2772410" cy="3474720"/>
          </a:xfrm>
          <a:prstGeom prst="rect">
            <a:avLst/>
          </a:prstGeom>
          <a:solidFill>
            <a:srgbClr val="E8F0F8"/>
          </a:solidFill>
          <a:ln w="12700">
            <a:solidFill>
              <a:srgbClr val="CCDD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28" name="TextBox 20"/>
          <p:cNvSpPr txBox="1"/>
          <p:nvPr>
            <p:custDataLst>
              <p:tags r:id="rId18"/>
            </p:custDataLst>
          </p:nvPr>
        </p:nvSpPr>
        <p:spPr>
          <a:xfrm>
            <a:off x="9371965" y="2299335"/>
            <a:ext cx="2457450" cy="521970"/>
          </a:xfrm>
          <a:prstGeom prst="rect">
            <a:avLst/>
          </a:prstGeom>
          <a:noFill/>
        </p:spPr>
        <p:txBody>
          <a:bodyPr wrap="square">
            <a:spAutoFit/>
          </a:bodyPr>
          <a:lstStyle/>
          <a:p>
            <a:pPr algn="ctr">
              <a:defRPr sz="1400" b="1">
                <a:solidFill>
                  <a:srgbClr val="0B2A4A"/>
                </a:solidFill>
                <a:latin typeface="微软雅黑" panose="020B0503020204020204" charset="-122"/>
              </a:defRPr>
            </a:pPr>
            <a:r>
              <a:rPr>
                <a:ea typeface="微软雅黑" panose="020B0503020204020204" charset="-122"/>
                <a:cs typeface="微软雅黑" panose="020B0503020204020204" charset="-122"/>
              </a:rPr>
              <a:t>创新点</a:t>
            </a:r>
            <a:r>
              <a:rPr lang="zh-CN">
                <a:ea typeface="微软雅黑" panose="020B0503020204020204" charset="-122"/>
                <a:cs typeface="微软雅黑" panose="020B0503020204020204" charset="-122"/>
              </a:rPr>
              <a:t>四</a:t>
            </a:r>
            <a:r>
              <a:rPr>
                <a:ea typeface="微软雅黑" panose="020B0503020204020204" charset="-122"/>
                <a:cs typeface="微软雅黑" panose="020B0503020204020204" charset="-122"/>
              </a:rPr>
              <a:t>：</a:t>
            </a:r>
            <a:r>
              <a:rPr lang="zh-CN">
                <a:ea typeface="微软雅黑" panose="020B0503020204020204" charset="-122"/>
                <a:cs typeface="微软雅黑" panose="020B0503020204020204" charset="-122"/>
              </a:rPr>
              <a:t>创新配方与工艺</a:t>
            </a:r>
            <a:br>
              <a:rPr>
                <a:ea typeface="微软雅黑" panose="020B0503020204020204" charset="-122"/>
                <a:cs typeface="微软雅黑" panose="020B0503020204020204" charset="-122"/>
              </a:rPr>
            </a:br>
            <a:r>
              <a:rPr>
                <a:ea typeface="微软雅黑" panose="020B0503020204020204" charset="-122"/>
                <a:cs typeface="微软雅黑" panose="020B0503020204020204" charset="-122"/>
              </a:rPr>
              <a:t>—</a:t>
            </a:r>
            <a:r>
              <a:rPr lang="zh-CN">
                <a:ea typeface="微软雅黑" panose="020B0503020204020204" charset="-122"/>
                <a:cs typeface="微软雅黑" panose="020B0503020204020204" charset="-122"/>
              </a:rPr>
              <a:t>复方配比</a:t>
            </a:r>
            <a:r>
              <a:rPr lang="zh-CN">
                <a:ea typeface="微软雅黑" panose="020B0503020204020204" charset="-122"/>
                <a:cs typeface="微软雅黑" panose="020B0503020204020204" charset="-122"/>
              </a:rPr>
              <a:t>精准稳定</a:t>
            </a:r>
            <a:endParaRPr lang="zh-CN">
              <a:ea typeface="微软雅黑" panose="020B0503020204020204" charset="-122"/>
              <a:cs typeface="微软雅黑" panose="020B0503020204020204" charset="-122"/>
            </a:endParaRPr>
          </a:p>
        </p:txBody>
      </p:sp>
      <p:sp>
        <p:nvSpPr>
          <p:cNvPr id="32" name="TextBox 22"/>
          <p:cNvSpPr txBox="1"/>
          <p:nvPr>
            <p:custDataLst>
              <p:tags r:id="rId19"/>
            </p:custDataLst>
          </p:nvPr>
        </p:nvSpPr>
        <p:spPr>
          <a:xfrm>
            <a:off x="9305925" y="2928620"/>
            <a:ext cx="2654300" cy="2027555"/>
          </a:xfrm>
          <a:prstGeom prst="rect">
            <a:avLst/>
          </a:prstGeom>
          <a:noFill/>
        </p:spPr>
        <p:txBody>
          <a:bodyPr wrap="square">
            <a:spAutoFit/>
          </a:bodyPr>
          <a:lstStyle/>
          <a:p>
            <a:pPr marL="285750" indent="-285750" algn="l">
              <a:lnSpc>
                <a:spcPct val="90000"/>
              </a:lnSpc>
              <a:buFont typeface="Wingdings" panose="05000000000000000000" charset="0"/>
              <a:buChar char="Ø"/>
              <a:defRPr sz="1000" b="0">
                <a:solidFill>
                  <a:srgbClr val="333333"/>
                </a:solidFill>
                <a:latin typeface="微软雅黑" panose="020B0503020204020204" charset="-122"/>
              </a:defRPr>
            </a:pPr>
            <a:r>
              <a:rPr lang="zh-CN" altLang="en-US" sz="1400" b="1">
                <a:solidFill>
                  <a:srgbClr val="FF0000"/>
                </a:solidFill>
                <a:ea typeface="微软雅黑" panose="020B0503020204020204" charset="-122"/>
                <a:cs typeface="微软雅黑" panose="020B0503020204020204" charset="-122"/>
              </a:rPr>
              <a:t>创新的缓冲体系：</a:t>
            </a:r>
            <a:r>
              <a:rPr lang="zh-CN" altLang="en-US" sz="1400">
                <a:ea typeface="微软雅黑" panose="020B0503020204020204" charset="-122"/>
                <a:cs typeface="微软雅黑" panose="020B0503020204020204" charset="-122"/>
              </a:rPr>
              <a:t>使用枸橼酸和磷酸氢二钠的独特组合，控制最优</a:t>
            </a:r>
            <a:r>
              <a:rPr lang="en-US" altLang="zh-CN" sz="1400">
                <a:ea typeface="微软雅黑" panose="020B0503020204020204" charset="-122"/>
                <a:cs typeface="微软雅黑" panose="020B0503020204020204" charset="-122"/>
              </a:rPr>
              <a:t>pH</a:t>
            </a:r>
            <a:r>
              <a:rPr lang="zh-CN" altLang="en-US" sz="1400">
                <a:ea typeface="微软雅黑" panose="020B0503020204020204" charset="-122"/>
                <a:cs typeface="微软雅黑" panose="020B0503020204020204" charset="-122"/>
              </a:rPr>
              <a:t>范围 ，兼顾两种原料稳定性。</a:t>
            </a:r>
            <a:endParaRPr lang="zh-CN" altLang="en-US" sz="1400">
              <a:ea typeface="微软雅黑" panose="020B0503020204020204" charset="-122"/>
              <a:cs typeface="微软雅黑" panose="020B0503020204020204" charset="-122"/>
            </a:endParaRPr>
          </a:p>
          <a:p>
            <a:pPr marL="285750" indent="-285750" algn="l">
              <a:lnSpc>
                <a:spcPct val="90000"/>
              </a:lnSpc>
              <a:buFont typeface="Wingdings" panose="05000000000000000000" charset="0"/>
              <a:buChar char="Ø"/>
              <a:defRPr sz="1000" b="0">
                <a:solidFill>
                  <a:srgbClr val="333333"/>
                </a:solidFill>
                <a:latin typeface="微软雅黑" panose="020B0503020204020204" charset="-122"/>
              </a:defRPr>
            </a:pPr>
            <a:r>
              <a:rPr lang="zh-CN" altLang="en-US" sz="1400" b="1">
                <a:solidFill>
                  <a:srgbClr val="FF0000"/>
                </a:solidFill>
                <a:ea typeface="微软雅黑" panose="020B0503020204020204" charset="-122"/>
                <a:cs typeface="微软雅黑" panose="020B0503020204020204" charset="-122"/>
              </a:rPr>
              <a:t>低致敏辅料体系：</a:t>
            </a:r>
            <a:r>
              <a:rPr lang="zh-CN" altLang="en-US" sz="1400">
                <a:ea typeface="微软雅黑" panose="020B0503020204020204" charset="-122"/>
                <a:cs typeface="微软雅黑" panose="020B0503020204020204" charset="-122"/>
              </a:rPr>
              <a:t>不含苯甲醇，降低局部刺激与过敏风险</a:t>
            </a:r>
            <a:endParaRPr lang="zh-CN" altLang="en-US" sz="1400">
              <a:ea typeface="微软雅黑" panose="020B0503020204020204" charset="-122"/>
              <a:cs typeface="微软雅黑" panose="020B0503020204020204" charset="-122"/>
            </a:endParaRPr>
          </a:p>
          <a:p>
            <a:pPr marL="285750" indent="-285750" algn="l">
              <a:lnSpc>
                <a:spcPct val="90000"/>
              </a:lnSpc>
              <a:buFont typeface="Wingdings" panose="05000000000000000000" charset="0"/>
              <a:buChar char="Ø"/>
              <a:defRPr sz="1000" b="0">
                <a:solidFill>
                  <a:srgbClr val="333333"/>
                </a:solidFill>
                <a:latin typeface="微软雅黑" panose="020B0503020204020204" charset="-122"/>
              </a:defRPr>
            </a:pPr>
            <a:r>
              <a:rPr lang="zh-CN" altLang="en-US" sz="1400" b="1">
                <a:solidFill>
                  <a:srgbClr val="FF0000"/>
                </a:solidFill>
                <a:ea typeface="微软雅黑" panose="020B0503020204020204" charset="-122"/>
                <a:cs typeface="微软雅黑" panose="020B0503020204020204" charset="-122"/>
              </a:rPr>
              <a:t>工艺创新：</a:t>
            </a:r>
            <a:r>
              <a:rPr lang="zh-CN" altLang="en-US" sz="1400">
                <a:ea typeface="微软雅黑" panose="020B0503020204020204" charset="-122"/>
                <a:cs typeface="微软雅黑" panose="020B0503020204020204" charset="-122"/>
              </a:rPr>
              <a:t>采用 “终端灭菌”工艺，满足无菌保障，确保临床使用安全性</a:t>
            </a:r>
            <a:endParaRPr lang="zh-CN" altLang="en-US" sz="1400">
              <a:ea typeface="微软雅黑" panose="020B0503020204020204" charset="-122"/>
              <a:cs typeface="微软雅黑" panose="020B0503020204020204" charset="-122"/>
            </a:endParaRPr>
          </a:p>
        </p:txBody>
      </p:sp>
      <p:sp>
        <p:nvSpPr>
          <p:cNvPr id="35" name="Rectangle 23"/>
          <p:cNvSpPr/>
          <p:nvPr>
            <p:custDataLst>
              <p:tags r:id="rId20"/>
            </p:custDataLst>
          </p:nvPr>
        </p:nvSpPr>
        <p:spPr>
          <a:xfrm>
            <a:off x="9389745" y="4902200"/>
            <a:ext cx="2583815" cy="502920"/>
          </a:xfrm>
          <a:prstGeom prst="rect">
            <a:avLst/>
          </a:prstGeom>
          <a:solidFill>
            <a:srgbClr val="1A73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ea typeface="微软雅黑" panose="020B0503020204020204" charset="-122"/>
              <a:cs typeface="微软雅黑" panose="020B0503020204020204" charset="-122"/>
            </a:endParaRPr>
          </a:p>
        </p:txBody>
      </p:sp>
      <p:sp>
        <p:nvSpPr>
          <p:cNvPr id="34" name="TextBox 24"/>
          <p:cNvSpPr txBox="1"/>
          <p:nvPr>
            <p:custDataLst>
              <p:tags r:id="rId21"/>
            </p:custDataLst>
          </p:nvPr>
        </p:nvSpPr>
        <p:spPr>
          <a:xfrm>
            <a:off x="9410065" y="4883150"/>
            <a:ext cx="2494280" cy="521970"/>
          </a:xfrm>
          <a:prstGeom prst="rect">
            <a:avLst/>
          </a:prstGeom>
          <a:noFill/>
        </p:spPr>
        <p:txBody>
          <a:bodyPr wrap="square">
            <a:spAutoFit/>
          </a:bodyPr>
          <a:lstStyle/>
          <a:p>
            <a:pPr algn="ctr">
              <a:defRPr sz="1000" b="1">
                <a:solidFill>
                  <a:srgbClr val="FFFFFF"/>
                </a:solidFill>
                <a:latin typeface="微软雅黑" panose="020B0503020204020204" charset="-122"/>
              </a:defRPr>
            </a:pPr>
            <a:r>
              <a:rPr sz="1400">
                <a:ea typeface="微软雅黑" panose="020B0503020204020204" charset="-122"/>
                <a:cs typeface="微软雅黑" panose="020B0503020204020204" charset="-122"/>
              </a:rPr>
              <a:t>临床价值：</a:t>
            </a:r>
            <a:r>
              <a:rPr lang="zh-CN" sz="1400">
                <a:ea typeface="微软雅黑" panose="020B0503020204020204" charset="-122"/>
                <a:cs typeface="微软雅黑" panose="020B0503020204020204" charset="-122"/>
              </a:rPr>
              <a:t>确保临床</a:t>
            </a:r>
            <a:r>
              <a:rPr sz="1400">
                <a:ea typeface="微软雅黑" panose="020B0503020204020204" charset="-122"/>
                <a:cs typeface="微软雅黑" panose="020B0503020204020204" charset="-122"/>
              </a:rPr>
              <a:t>用药</a:t>
            </a:r>
            <a:r>
              <a:rPr lang="zh-CN" sz="1400">
                <a:ea typeface="微软雅黑" panose="020B0503020204020204" charset="-122"/>
                <a:cs typeface="微软雅黑" panose="020B0503020204020204" charset="-122"/>
              </a:rPr>
              <a:t>安全，</a:t>
            </a:r>
            <a:r>
              <a:rPr lang="zh-CN" altLang="en-US" sz="1400">
                <a:ea typeface="微软雅黑" panose="020B0503020204020204" charset="-122"/>
                <a:cs typeface="微软雅黑" panose="020B0503020204020204" charset="-122"/>
              </a:rPr>
              <a:t>解决复方注射液的稳定性</a:t>
            </a:r>
            <a:endParaRPr lang="zh-CN" altLang="en-US" sz="1400">
              <a:ea typeface="微软雅黑" panose="020B0503020204020204" charset="-122"/>
              <a:cs typeface="微软雅黑" panose="020B0503020204020204" charset="-122"/>
            </a:endParaRPr>
          </a:p>
        </p:txBody>
      </p:sp>
      <p:cxnSp>
        <p:nvCxnSpPr>
          <p:cNvPr id="36" name="直接连接符 35"/>
          <p:cNvCxnSpPr/>
          <p:nvPr/>
        </p:nvCxnSpPr>
        <p:spPr>
          <a:xfrm flipV="1">
            <a:off x="9389745" y="2945130"/>
            <a:ext cx="2522220" cy="444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72.35,&quot;left&quot;:16.45,&quot;top&quot;:135.15,&quot;width&quot;:923.15}"/>
</p:tagLst>
</file>

<file path=ppt/tags/tag101.xml><?xml version="1.0" encoding="utf-8"?>
<p:tagLst xmlns:p="http://schemas.openxmlformats.org/presentationml/2006/main">
  <p:tag name="TABLE_ENDDRAG_ORIGIN_RECT" val="440*279"/>
  <p:tag name="TABLE_ENDDRAG_RECT" val="504*144*440*279"/>
</p:tagLst>
</file>

<file path=ppt/tags/tag102.xml><?xml version="1.0" encoding="utf-8"?>
<p:tagLst xmlns:p="http://schemas.openxmlformats.org/presentationml/2006/main">
  <p:tag name="KSO_WM_DIAGRAM_VIRTUALLY_FRAME" val="{&quot;height&quot;:273.6,&quot;left&quot;:36,&quot;top&quot;:144,&quot;width&quot;:885.6}"/>
</p:tagLst>
</file>

<file path=ppt/tags/tag103.xml><?xml version="1.0" encoding="utf-8"?>
<p:tagLst xmlns:p="http://schemas.openxmlformats.org/presentationml/2006/main">
  <p:tag name="KSO_WM_DIAGRAM_VIRTUALLY_FRAME" val="{&quot;height&quot;:273.6,&quot;left&quot;:36,&quot;top&quot;:144,&quot;width&quot;:885.6}"/>
</p:tagLst>
</file>

<file path=ppt/tags/tag104.xml><?xml version="1.0" encoding="utf-8"?>
<p:tagLst xmlns:p="http://schemas.openxmlformats.org/presentationml/2006/main">
  <p:tag name="KSO_WM_DIAGRAM_VIRTUALLY_FRAME" val="{&quot;height&quot;:273.6,&quot;left&quot;:36,&quot;top&quot;:144,&quot;width&quot;:885.6}"/>
</p:tagLst>
</file>

<file path=ppt/tags/tag105.xml><?xml version="1.0" encoding="utf-8"?>
<p:tagLst xmlns:p="http://schemas.openxmlformats.org/presentationml/2006/main">
  <p:tag name="KSO_WM_DIAGRAM_VIRTUALLY_FRAME" val="{&quot;height&quot;:273.6,&quot;left&quot;:36,&quot;top&quot;:144,&quot;width&quot;:885.6}"/>
</p:tagLst>
</file>

<file path=ppt/tags/tag106.xml><?xml version="1.0" encoding="utf-8"?>
<p:tagLst xmlns:p="http://schemas.openxmlformats.org/presentationml/2006/main">
  <p:tag name="KSO_WM_DIAGRAM_VIRTUALLY_FRAME" val="{&quot;height&quot;:273.6,&quot;left&quot;:36,&quot;top&quot;:144,&quot;width&quot;:885.6}"/>
</p:tagLst>
</file>

<file path=ppt/tags/tag107.xml><?xml version="1.0" encoding="utf-8"?>
<p:tagLst xmlns:p="http://schemas.openxmlformats.org/presentationml/2006/main">
  <p:tag name="KSO_WM_DIAGRAM_VIRTUALLY_FRAME" val="{&quot;height&quot;:273.6,&quot;left&quot;:36,&quot;top&quot;:144,&quot;width&quot;:885.6}"/>
</p:tagLst>
</file>

<file path=ppt/tags/tag108.xml><?xml version="1.0" encoding="utf-8"?>
<p:tagLst xmlns:p="http://schemas.openxmlformats.org/presentationml/2006/main">
  <p:tag name="KSO_WM_DIAGRAM_VIRTUALLY_FRAME" val="{&quot;height&quot;:273.6,&quot;left&quot;:36,&quot;top&quot;:144,&quot;width&quot;:885.6}"/>
</p:tagLst>
</file>

<file path=ppt/tags/tag109.xml><?xml version="1.0" encoding="utf-8"?>
<p:tagLst xmlns:p="http://schemas.openxmlformats.org/presentationml/2006/main">
  <p:tag name="KSO_WM_DIAGRAM_VIRTUALLY_FRAME" val="{&quot;height&quot;:273.6,&quot;left&quot;:36,&quot;top&quot;:144,&quot;width&quot;:885.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273.6,&quot;left&quot;:36,&quot;top&quot;:144,&quot;width&quot;:885.6}"/>
</p:tagLst>
</file>

<file path=ppt/tags/tag111.xml><?xml version="1.0" encoding="utf-8"?>
<p:tagLst xmlns:p="http://schemas.openxmlformats.org/presentationml/2006/main">
  <p:tag name="KSO_WM_DIAGRAM_VIRTUALLY_FRAME" val="{&quot;height&quot;:273.6,&quot;left&quot;:36,&quot;top&quot;:144,&quot;width&quot;:885.6}"/>
</p:tagLst>
</file>

<file path=ppt/tags/tag112.xml><?xml version="1.0" encoding="utf-8"?>
<p:tagLst xmlns:p="http://schemas.openxmlformats.org/presentationml/2006/main">
  <p:tag name="KSO_WM_DIAGRAM_VIRTUALLY_FRAME" val="{&quot;height&quot;:273.6,&quot;left&quot;:36,&quot;top&quot;:144,&quot;width&quot;:885.6}"/>
</p:tagLst>
</file>

<file path=ppt/tags/tag113.xml><?xml version="1.0" encoding="utf-8"?>
<p:tagLst xmlns:p="http://schemas.openxmlformats.org/presentationml/2006/main">
  <p:tag name="KSO_WM_DIAGRAM_VIRTUALLY_FRAME" val="{&quot;height&quot;:273.6,&quot;left&quot;:36,&quot;top&quot;:144,&quot;width&quot;:885.6}"/>
</p:tagLst>
</file>

<file path=ppt/tags/tag114.xml><?xml version="1.0" encoding="utf-8"?>
<p:tagLst xmlns:p="http://schemas.openxmlformats.org/presentationml/2006/main">
  <p:tag name="KSO_WM_DIAGRAM_VIRTUALLY_FRAME" val="{&quot;height&quot;:273.6,&quot;left&quot;:36,&quot;top&quot;:144,&quot;width&quot;:885.6}"/>
</p:tagLst>
</file>

<file path=ppt/tags/tag115.xml><?xml version="1.0" encoding="utf-8"?>
<p:tagLst xmlns:p="http://schemas.openxmlformats.org/presentationml/2006/main">
  <p:tag name="KSO_WM_DIAGRAM_VIRTUALLY_FRAME" val="{&quot;height&quot;:273.6,&quot;left&quot;:36,&quot;top&quot;:144,&quot;width&quot;:885.6}"/>
</p:tagLst>
</file>

<file path=ppt/tags/tag116.xml><?xml version="1.0" encoding="utf-8"?>
<p:tagLst xmlns:p="http://schemas.openxmlformats.org/presentationml/2006/main">
  <p:tag name="KSO_WM_DIAGRAM_VIRTUALLY_FRAME" val="{&quot;height&quot;:273.6,&quot;left&quot;:36,&quot;top&quot;:144,&quot;width&quot;:885.6}"/>
</p:tagLst>
</file>

<file path=ppt/tags/tag117.xml><?xml version="1.0" encoding="utf-8"?>
<p:tagLst xmlns:p="http://schemas.openxmlformats.org/presentationml/2006/main">
  <p:tag name="KSO_WM_DIAGRAM_VIRTUALLY_FRAME" val="{&quot;height&quot;:273.6,&quot;left&quot;:36,&quot;top&quot;:144,&quot;width&quot;:885.6}"/>
</p:tagLst>
</file>

<file path=ppt/tags/tag118.xml><?xml version="1.0" encoding="utf-8"?>
<p:tagLst xmlns:p="http://schemas.openxmlformats.org/presentationml/2006/main">
  <p:tag name="KSO_WM_DIAGRAM_VIRTUALLY_FRAME" val="{&quot;height&quot;:273.6,&quot;left&quot;:36,&quot;top&quot;:144,&quot;width&quot;:885.6}"/>
</p:tagLst>
</file>

<file path=ppt/tags/tag119.xml><?xml version="1.0" encoding="utf-8"?>
<p:tagLst xmlns:p="http://schemas.openxmlformats.org/presentationml/2006/main">
  <p:tag name="KSO_WM_DIAGRAM_VIRTUALLY_FRAME" val="{&quot;height&quot;:273.6,&quot;left&quot;:36,&quot;top&quot;:144,&quot;width&quot;:88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273.6,&quot;left&quot;:36,&quot;top&quot;:144,&quot;width&quot;:885.6}"/>
</p:tagLst>
</file>

<file path=ppt/tags/tag121.xml><?xml version="1.0" encoding="utf-8"?>
<p:tagLst xmlns:p="http://schemas.openxmlformats.org/presentationml/2006/main">
  <p:tag name="KSO_WM_DIAGRAM_VIRTUALLY_FRAME" val="{&quot;height&quot;:273.6,&quot;left&quot;:36,&quot;top&quot;:144,&quot;width&quot;:885.6}"/>
</p:tagLst>
</file>

<file path=ppt/tags/tag122.xml><?xml version="1.0" encoding="utf-8"?>
<p:tagLst xmlns:p="http://schemas.openxmlformats.org/presentationml/2006/main">
  <p:tag name="KSO_WM_DIAGRAM_VIRTUALLY_FRAME" val="{&quot;height&quot;:273.6,&quot;left&quot;:36,&quot;top&quot;:144,&quot;width&quot;:885.6}"/>
</p:tagLst>
</file>

<file path=ppt/tags/tag123.xml><?xml version="1.0" encoding="utf-8"?>
<p:tagLst xmlns:p="http://schemas.openxmlformats.org/presentationml/2006/main">
  <p:tag name="KSO_WM_DIAGRAM_VIRTUALLY_FRAME" val="{&quot;height&quot;:384.16141732283467,&quot;left&quot;:26.003385826771655,&quot;top&quot;:86.42732283464566,&quot;width&quot;:904.6372440944882}"/>
</p:tagLst>
</file>

<file path=ppt/tags/tag124.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25.xml><?xml version="1.0" encoding="utf-8"?>
<p:tagLst xmlns:p="http://schemas.openxmlformats.org/presentationml/2006/main">
  <p:tag name="KSO_WM_DIAGRAM_VIRTUALLY_FRAME" val="{&quot;height&quot;:384.16141732283467,&quot;left&quot;:26.003385826771655,&quot;top&quot;:86.42732283464566,&quot;width&quot;:904.6372440944882}"/>
</p:tagLst>
</file>

<file path=ppt/tags/tag126.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27.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28.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29.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1.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2.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3.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4.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5.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6.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7.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8.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39.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1.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2.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3.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4.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5.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6.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7.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8.xml><?xml version="1.0" encoding="utf-8"?>
<p:tagLst xmlns:p="http://schemas.openxmlformats.org/presentationml/2006/main">
  <p:tag name="KSO_WM_DIAGRAM_VIRTUALLY_FRAME" val="{&quot;height&quot;:403.47267716535436,&quot;left&quot;:26.003385826771655,&quot;top&quot;:86.42732283464566,&quot;width&quot;:904.6372440944882}"/>
</p:tagLst>
</file>

<file path=ppt/tags/tag149.xml><?xml version="1.0" encoding="utf-8"?>
<p:tagLst xmlns:p="http://schemas.openxmlformats.org/presentationml/2006/main">
  <p:tag name="resource_record_key" val="{&quot;29&quot;:[5000003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6.xml><?xml version="1.0" encoding="utf-8"?>
<p:tagLst xmlns:p="http://schemas.openxmlformats.org/presentationml/2006/main">
  <p:tag name="KSO_WM_DIAGRAM_VIRTUALLY_FRAME" val="{&quot;height&quot;:396.64220472440945,&quot;left&quot;:45.05,&quot;top&quot;:94.25779527559055,&quot;width&quot;:868.9}"/>
</p:tagLst>
</file>

<file path=ppt/tags/tag67.xml><?xml version="1.0" encoding="utf-8"?>
<p:tagLst xmlns:p="http://schemas.openxmlformats.org/presentationml/2006/main">
  <p:tag name="KSO_WM_DIAGRAM_VIRTUALLY_FRAME" val="{&quot;height&quot;:396.64220472440945,&quot;left&quot;:45.05,&quot;top&quot;:94.25779527559055,&quot;width&quot;:868.9}"/>
</p:tagLst>
</file>

<file path=ppt/tags/tag68.xml><?xml version="1.0" encoding="utf-8"?>
<p:tagLst xmlns:p="http://schemas.openxmlformats.org/presentationml/2006/main">
  <p:tag name="KSO_WM_DIAGRAM_VIRTUALLY_FRAME" val="{&quot;height&quot;:396.64220472440945,&quot;left&quot;:45.05,&quot;top&quot;:94.25779527559055,&quot;width&quot;:868.9}"/>
</p:tagLst>
</file>

<file path=ppt/tags/tag69.xml><?xml version="1.0" encoding="utf-8"?>
<p:tagLst xmlns:p="http://schemas.openxmlformats.org/presentationml/2006/main">
  <p:tag name="KSO_WM_DIAGRAM_VIRTUALLY_FRAME" val="{&quot;height&quot;:396.64220472440945,&quot;left&quot;:45.05,&quot;top&quot;:94.25779527559055,&quot;width&quot;:868.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96.64220472440945,&quot;left&quot;:45.05,&quot;top&quot;:94.25779527559055,&quot;width&quot;:868.9}"/>
</p:tagLst>
</file>

<file path=ppt/tags/tag71.xml><?xml version="1.0" encoding="utf-8"?>
<p:tagLst xmlns:p="http://schemas.openxmlformats.org/presentationml/2006/main">
  <p:tag name="KSO_WM_DIAGRAM_VIRTUALLY_FRAME" val="{&quot;height&quot;:396.64220472440945,&quot;left&quot;:45.05,&quot;top&quot;:94.25779527559055,&quot;width&quot;:868.9}"/>
</p:tagLst>
</file>

<file path=ppt/tags/tag72.xml><?xml version="1.0" encoding="utf-8"?>
<p:tagLst xmlns:p="http://schemas.openxmlformats.org/presentationml/2006/main">
  <p:tag name="KSO_WM_DIAGRAM_VIRTUALLY_FRAME" val="{&quot;height&quot;:396.64220472440945,&quot;left&quot;:45.05,&quot;top&quot;:94.25779527559055,&quot;width&quot;:868.9}"/>
</p:tagLst>
</file>

<file path=ppt/tags/tag73.xml><?xml version="1.0" encoding="utf-8"?>
<p:tagLst xmlns:p="http://schemas.openxmlformats.org/presentationml/2006/main">
  <p:tag name="KSO_WM_DIAGRAM_VIRTUALLY_FRAME" val="{&quot;height&quot;:396.64220472440945,&quot;left&quot;:45.05,&quot;top&quot;:94.25779527559055,&quot;width&quot;:868.9}"/>
</p:tagLst>
</file>

<file path=ppt/tags/tag74.xml><?xml version="1.0" encoding="utf-8"?>
<p:tagLst xmlns:p="http://schemas.openxmlformats.org/presentationml/2006/main">
  <p:tag name="KSO_WM_DIAGRAM_VIRTUALLY_FRAME" val="{&quot;height&quot;:396.64220472440945,&quot;left&quot;:45.05,&quot;top&quot;:94.25779527559055,&quot;width&quot;:868.9}"/>
</p:tagLst>
</file>

<file path=ppt/tags/tag75.xml><?xml version="1.0" encoding="utf-8"?>
<p:tagLst xmlns:p="http://schemas.openxmlformats.org/presentationml/2006/main">
  <p:tag name="KSO_WM_DIAGRAM_VIRTUALLY_FRAME" val="{&quot;height&quot;:396.64220472440945,&quot;left&quot;:45.05,&quot;top&quot;:94.25779527559055,&quot;width&quot;:868.9}"/>
</p:tagLst>
</file>

<file path=ppt/tags/tag76.xml><?xml version="1.0" encoding="utf-8"?>
<p:tagLst xmlns:p="http://schemas.openxmlformats.org/presentationml/2006/main">
  <p:tag name="KSO_WM_DIAGRAM_VIRTUALLY_FRAME" val="{&quot;height&quot;:396.64220472440945,&quot;left&quot;:45.05,&quot;top&quot;:94.25779527559055,&quot;width&quot;:868.9}"/>
</p:tagLst>
</file>

<file path=ppt/tags/tag77.xml><?xml version="1.0" encoding="utf-8"?>
<p:tagLst xmlns:p="http://schemas.openxmlformats.org/presentationml/2006/main">
  <p:tag name="KSO_WM_DIAGRAM_VIRTUALLY_FRAME" val="{&quot;height&quot;:396.64220472440945,&quot;left&quot;:45.05,&quot;top&quot;:94.25779527559055,&quot;width&quot;:868.9}"/>
</p:tagLst>
</file>

<file path=ppt/tags/tag78.xml><?xml version="1.0" encoding="utf-8"?>
<p:tagLst xmlns:p="http://schemas.openxmlformats.org/presentationml/2006/main">
  <p:tag name="KSO_WM_DIAGRAM_VIRTUALLY_FRAME" val="{&quot;height&quot;:396.64220472440945,&quot;left&quot;:45.05,&quot;top&quot;:94.25779527559055,&quot;width&quot;:868.9}"/>
</p:tagLst>
</file>

<file path=ppt/tags/tag79.xml><?xml version="1.0" encoding="utf-8"?>
<p:tagLst xmlns:p="http://schemas.openxmlformats.org/presentationml/2006/main">
  <p:tag name="KSO_WM_DIAGRAM_VIRTUALLY_FRAME" val="{&quot;height&quot;:396.64220472440945,&quot;left&quot;:45.05,&quot;top&quot;:94.25779527559055,&quot;width&quot;:868.9}"/>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TABLE_ENDDRAG_ORIGIN_RECT" val="502*318"/>
  <p:tag name="TABLE_ENDDRAG_RECT" val="15*138*502*318"/>
</p:tagLst>
</file>

<file path=ppt/tags/tag81.xml><?xml version="1.0" encoding="utf-8"?>
<p:tagLst xmlns:p="http://schemas.openxmlformats.org/presentationml/2006/main">
  <p:tag name="TABLE_ENDDRAG_ORIGIN_RECT" val="888*63"/>
  <p:tag name="TABLE_ENDDRAG_RECT" val="19*110*888*63"/>
</p:tagLst>
</file>

<file path=ppt/tags/tag82.xml><?xml version="1.0" encoding="utf-8"?>
<p:tagLst xmlns:p="http://schemas.openxmlformats.org/presentationml/2006/main">
  <p:tag name="KSO_WM_DIAGRAM_VIRTUALLY_FRAME" val="{&quot;height&quot;:251.15,&quot;left&quot;:74,&quot;top&quot;:207.95,&quot;width&quot;:843.2}"/>
</p:tagLst>
</file>

<file path=ppt/tags/tag83.xml><?xml version="1.0" encoding="utf-8"?>
<p:tagLst xmlns:p="http://schemas.openxmlformats.org/presentationml/2006/main">
  <p:tag name="KSO_WM_DIAGRAM_VIRTUALLY_FRAME" val="{&quot;height&quot;:251.15,&quot;left&quot;:74,&quot;top&quot;:207.95,&quot;width&quot;:843.2}"/>
</p:tagLst>
</file>

<file path=ppt/tags/tag84.xml><?xml version="1.0" encoding="utf-8"?>
<p:tagLst xmlns:p="http://schemas.openxmlformats.org/presentationml/2006/main">
  <p:tag name="KSO_WM_DIAGRAM_VIRTUALLY_FRAME" val="{&quot;height&quot;:251.15,&quot;left&quot;:74,&quot;top&quot;:207.95,&quot;width&quot;:843.2}"/>
</p:tagLst>
</file>

<file path=ppt/tags/tag85.xml><?xml version="1.0" encoding="utf-8"?>
<p:tagLst xmlns:p="http://schemas.openxmlformats.org/presentationml/2006/main">
  <p:tag name="KSO_WM_DIAGRAM_VIRTUALLY_FRAME" val="{&quot;height&quot;:251.15,&quot;left&quot;:74,&quot;top&quot;:207.95,&quot;width&quot;:843.2}"/>
</p:tagLst>
</file>

<file path=ppt/tags/tag86.xml><?xml version="1.0" encoding="utf-8"?>
<p:tagLst xmlns:p="http://schemas.openxmlformats.org/presentationml/2006/main">
  <p:tag name="KSO_WM_DIAGRAM_VIRTUALLY_FRAME" val="{&quot;height&quot;:251.15,&quot;left&quot;:74,&quot;top&quot;:207.95,&quot;width&quot;:843.2}"/>
</p:tagLst>
</file>

<file path=ppt/tags/tag87.xml><?xml version="1.0" encoding="utf-8"?>
<p:tagLst xmlns:p="http://schemas.openxmlformats.org/presentationml/2006/main">
  <p:tag name="KSO_WM_DIAGRAM_VIRTUALLY_FRAME" val="{&quot;height&quot;:251.15,&quot;left&quot;:74,&quot;top&quot;:208.4,&quot;width&quot;:843.2}"/>
</p:tagLst>
</file>

<file path=ppt/tags/tag88.xml><?xml version="1.0" encoding="utf-8"?>
<p:tagLst xmlns:p="http://schemas.openxmlformats.org/presentationml/2006/main">
  <p:tag name="KSO_WM_DIAGRAM_VIRTUALLY_FRAME" val="{&quot;height&quot;:251.15,&quot;left&quot;:74,&quot;top&quot;:208.4,&quot;width&quot;:843.2}"/>
</p:tagLst>
</file>

<file path=ppt/tags/tag89.xml><?xml version="1.0" encoding="utf-8"?>
<p:tagLst xmlns:p="http://schemas.openxmlformats.org/presentationml/2006/main">
  <p:tag name="KSO_WM_DIAGRAM_VIRTUALLY_FRAME" val="{&quot;height&quot;:251.15,&quot;left&quot;:74,&quot;top&quot;:208.4,&quot;width&quot;:843.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251.15,&quot;left&quot;:74,&quot;top&quot;:208.4,&quot;width&quot;:843.2}"/>
</p:tagLst>
</file>

<file path=ppt/tags/tag91.xml><?xml version="1.0" encoding="utf-8"?>
<p:tagLst xmlns:p="http://schemas.openxmlformats.org/presentationml/2006/main">
  <p:tag name="KSO_WM_DIAGRAM_VIRTUALLY_FRAME" val="{&quot;height&quot;:251.15,&quot;left&quot;:74,&quot;top&quot;:208.4,&quot;width&quot;:843.2}"/>
</p:tagLst>
</file>

<file path=ppt/tags/tag92.xml><?xml version="1.0" encoding="utf-8"?>
<p:tagLst xmlns:p="http://schemas.openxmlformats.org/presentationml/2006/main">
  <p:tag name="KSO_WM_DIAGRAM_VIRTUALLY_FRAME" val="{&quot;height&quot;:251.15,&quot;left&quot;:74,&quot;top&quot;:208.4,&quot;width&quot;:843.2}"/>
</p:tagLst>
</file>

<file path=ppt/tags/tag93.xml><?xml version="1.0" encoding="utf-8"?>
<p:tagLst xmlns:p="http://schemas.openxmlformats.org/presentationml/2006/main">
  <p:tag name="KSO_WM_DIAGRAM_VIRTUALLY_FRAME" val="{&quot;height&quot;:372.35,&quot;left&quot;:16.45,&quot;top&quot;:135.15,&quot;width&quot;:923.15}"/>
</p:tagLst>
</file>

<file path=ppt/tags/tag94.xml><?xml version="1.0" encoding="utf-8"?>
<p:tagLst xmlns:p="http://schemas.openxmlformats.org/presentationml/2006/main">
  <p:tag name="KSO_WM_DIAGRAM_VIRTUALLY_FRAME" val="{&quot;height&quot;:372.35,&quot;left&quot;:16.45,&quot;top&quot;:135.15,&quot;width&quot;:923.15}"/>
</p:tagLst>
</file>

<file path=ppt/tags/tag95.xml><?xml version="1.0" encoding="utf-8"?>
<p:tagLst xmlns:p="http://schemas.openxmlformats.org/presentationml/2006/main">
  <p:tag name="KSO_WM_DIAGRAM_VIRTUALLY_FRAME" val="{&quot;height&quot;:372.35,&quot;left&quot;:16.45,&quot;top&quot;:135.15,&quot;width&quot;:923.15}"/>
</p:tagLst>
</file>

<file path=ppt/tags/tag96.xml><?xml version="1.0" encoding="utf-8"?>
<p:tagLst xmlns:p="http://schemas.openxmlformats.org/presentationml/2006/main">
  <p:tag name="KSO_WM_DIAGRAM_VIRTUALLY_FRAME" val="{&quot;height&quot;:372.35,&quot;left&quot;:16.45,&quot;top&quot;:135.15,&quot;width&quot;:923.15}"/>
</p:tagLst>
</file>

<file path=ppt/tags/tag97.xml><?xml version="1.0" encoding="utf-8"?>
<p:tagLst xmlns:p="http://schemas.openxmlformats.org/presentationml/2006/main">
  <p:tag name="KSO_WM_DIAGRAM_VIRTUALLY_FRAME" val="{&quot;height&quot;:372.35,&quot;left&quot;:16.45,&quot;top&quot;:135.15,&quot;width&quot;:923.15}"/>
</p:tagLst>
</file>

<file path=ppt/tags/tag98.xml><?xml version="1.0" encoding="utf-8"?>
<p:tagLst xmlns:p="http://schemas.openxmlformats.org/presentationml/2006/main">
  <p:tag name="KSO_WM_DIAGRAM_VIRTUALLY_FRAME" val="{&quot;height&quot;:372.35,&quot;left&quot;:16.45,&quot;top&quot;:135.15,&quot;width&quot;:923.15}"/>
</p:tagLst>
</file>

<file path=ppt/tags/tag99.xml><?xml version="1.0" encoding="utf-8"?>
<p:tagLst xmlns:p="http://schemas.openxmlformats.org/presentationml/2006/main">
  <p:tag name="KSO_WM_DIAGRAM_VIRTUALLY_FRAME" val="{&quot;height&quot;:372.35,&quot;left&quot;:16.45,&quot;top&quot;:135.15,&quot;width&quot;:923.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6634</Words>
  <Application>WPS 演示</Application>
  <PresentationFormat>On-screen Show (4:3)</PresentationFormat>
  <Paragraphs>413</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vt:i4>
      </vt:variant>
    </vt:vector>
  </HeadingPairs>
  <TitlesOfParts>
    <vt:vector size="23" baseType="lpstr">
      <vt:lpstr>Arial</vt:lpstr>
      <vt:lpstr>宋体</vt:lpstr>
      <vt:lpstr>Wingdings</vt:lpstr>
      <vt:lpstr>微软雅黑</vt:lpstr>
      <vt:lpstr>Arial</vt:lpstr>
      <vt:lpstr>Wingdings</vt:lpstr>
      <vt:lpstr>Arial Narrow</vt:lpstr>
      <vt:lpstr>微软雅黑 Light</vt:lpstr>
      <vt:lpstr>Times New Roman</vt:lpstr>
      <vt:lpstr>楷体</vt:lpstr>
      <vt:lpstr>Arial Unicode MS</vt:lpstr>
      <vt:lpstr>Office Theme</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generated using python-pptx</dc:description>
  <cp:lastModifiedBy>2017</cp:lastModifiedBy>
  <cp:revision>51</cp:revision>
  <dcterms:created xsi:type="dcterms:W3CDTF">2013-01-27T09:14:00Z</dcterms:created>
  <dcterms:modified xsi:type="dcterms:W3CDTF">2026-06-10T09:12:27Z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A9D1D3418AB94263895089F522D36468_13</vt:lpwstr>
  </property>
</Properties>
</file>