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4" r:id="rId4"/>
  </p:sldMasterIdLst>
  <p:notesMasterIdLst>
    <p:notesMasterId r:id="rId6"/>
  </p:notesMasterIdLst>
  <p:handoutMasterIdLst>
    <p:handoutMasterId r:id="rId17"/>
  </p:handoutMasterIdLst>
  <p:sldIdLst>
    <p:sldId id="4058" r:id="rId5"/>
    <p:sldId id="4103" r:id="rId7"/>
    <p:sldId id="4061" r:id="rId8"/>
    <p:sldId id="4062" r:id="rId9"/>
    <p:sldId id="4098" r:id="rId10"/>
    <p:sldId id="4092" r:id="rId11"/>
    <p:sldId id="4099" r:id="rId12"/>
    <p:sldId id="4080" r:id="rId13"/>
    <p:sldId id="4096" r:id="rId14"/>
    <p:sldId id="4101" r:id="rId15"/>
    <p:sldId id="4106" r:id="rId16"/>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 userDrawn="1">
          <p15:clr>
            <a:srgbClr val="A4A3A4"/>
          </p15:clr>
        </p15:guide>
        <p15:guide id="2" pos="2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海华" initials="李海华" lastIdx="5" clrIdx="0"/>
  <p:cmAuthor id="2" name="liu yu" initials="ly" lastIdx="4" clrIdx="1"/>
  <p:cmAuthor id="3" name="陈 曦" initials="陈" lastIdx="10" clrIdx="2"/>
  <p:cmAuthor id="4" name="Thorsten E Hein" initials="TH" lastIdx="0" clrIdx="3"/>
  <p:cmAuthor id="5" name="幸全" initials="幸全" lastIdx="0" clrIdx="4"/>
  <p:cmAuthor id="6" name="作者" initials="A" lastIdx="0" clrIdx="5"/>
  <p:cmAuthor id="7" name="shiyu" initials="s" lastIdx="0" clrIdx="6"/>
  <p:cmAuthor id="8" name="cissy" initials="C" lastIdx="0" clrIdx="7"/>
  <p:cmAuthor id="9" name="刘 译璟" initials="刘" lastIdx="0" clrIdx="8"/>
  <p:cmAuthor id="10" name="番茄花园" initials="番" lastIdx="0" clrIdx="9"/>
  <p:cmAuthor id="11" name="liuyukun" initials="l" lastIdx="0" clrIdx="10"/>
  <p:cmAuthor id="12" name="刘云龙" initials="刘" lastIdx="0" clrIdx="11"/>
  <p:cmAuthor id="13" name="wuyanbei" initials="w" lastIdx="0" clrIdx="12"/>
  <p:cmAuthor id="14" name="zhaoyuyin" initials="z" lastIdx="0" clrIdx="13"/>
  <p:cmAuthor id="15" name="Administrator" initials="" lastIdx="0" clrIdx="14"/>
  <p:cmAuthor id="16" name="chenxinzhi(陈心之)" initials="c" lastIdx="0" clrIdx="15"/>
  <p:cmAuthor id="17" name="aaron song" initials="a" lastIdx="0" clrIdx="16"/>
  <p:cmAuthor id="18" name="YXKYB" initials="Y" lastIdx="0" clrIdx="17"/>
  <p:cmAuthor id="19" name="xsgy" initials="x" lastIdx="0" clrIdx="18"/>
  <p:cmAuthor id="20" name="wang" initials="w" lastIdx="0" clrIdx="19"/>
  <p:cmAuthor id="21" name="zhenglijuan" initials="z" lastIdx="0" clrIdx="20"/>
  <p:cmAuthor id="22" name="欧 文韬" initials="欧" lastIdx="0" clrIdx="21"/>
  <p:cmAuthor id="23" name="microsoft" initials="m" lastIdx="0" clrIdx="22"/>
  <p:cmAuthor id="24" name="Bai, Rainbow" initials="B" lastIdx="0" clrIdx="23"/>
  <p:cmAuthor id="25" name="未知用户29" initials="未" lastIdx="0" clrIdx="24"/>
  <p:cmAuthor id="26" name="未知用户26" initials="未" lastIdx="0" clrIdx="25"/>
  <p:cmAuthor id="27" name="未知用户27" initials="未" lastIdx="0" clrIdx="26"/>
  <p:cmAuthor id="28" name="James" initials="J" lastIdx="0" clrIdx="27"/>
  <p:cmAuthor id="29" name="未知用户2" initials="未" lastIdx="0" clrIdx="28"/>
  <p:cmAuthor id="30" name="zhang lu" initials="zl" lastIdx="0" clrIdx="29"/>
  <p:cmAuthor id="31" name="af afd" initials="aa" lastIdx="0" clrIdx="30"/>
  <p:cmAuthor id="32" name="Microsoft Office User" initials="MOU" lastIdx="0" clrIdx="31"/>
  <p:cmAuthor id="33" name="微软用户" initials="微" lastIdx="0" clrIdx="32"/>
  <p:cmAuthor id="34" name="admin" initials="a" lastIdx="0" clrIdx="33"/>
  <p:cmAuthor id="35" name="Yao, Xin {MACE~Shanghai}" initials="Y" lastIdx="0" clrIdx="34"/>
  <p:cmAuthor id="36" name="Momo" initials="M" lastIdx="0" clrIdx="35"/>
  <p:cmAuthor id="37" name="vroberts" initials="v" lastIdx="0" clrIdx="36"/>
  <p:cmAuthor id="38" name="kwilner" initials="k" lastIdx="0" clrIdx="37"/>
  <p:cmAuthor id="39" name="ktzn051" initials="k" lastIdx="0" clrIdx="38"/>
  <p:cmAuthor id="40" name="kthq106" initials="k" lastIdx="0" clrIdx="39"/>
  <p:cmAuthor id="41" name="GDicks" initials="G" lastIdx="0" clrIdx="40"/>
  <p:cmAuthor id="42" name="Wu, Stella {MACN~Shanghai}" initials="W" lastIdx="0" clrIdx="41"/>
  <p:cmAuthor id="43" name="ThinkPad" initials="T" lastIdx="0" clrIdx="42"/>
  <p:cmAuthor id="44" name="Author" initials="A" lastIdx="0" clrIdx="43"/>
  <p:cmAuthor id="45" name="Zhao Tianna" initials="ZT" lastIdx="0" clrIdx="44"/>
  <p:cmAuthor id="46" name="Willing.Shen" initials="W" lastIdx="0" clrIdx="45"/>
  <p:cmAuthor id="47" name="未知用户28" initials="未" lastIdx="0" clrIdx="46"/>
  <p:cmAuthor id="48" name="thinkpad" initials="t" lastIdx="0" clrIdx="47"/>
  <p:cmAuthor id="49" name="toshiba" initials="t" lastIdx="0" clrIdx="48"/>
  <p:cmAuthor id="50" name="未知用户30" initials="未" lastIdx="0" clrIdx="49"/>
  <p:cmAuthor id="51" name="未知用户20" initials="未" lastIdx="0" clrIdx="50"/>
  <p:cmAuthor id="52" name="未知用户21" initials="未" lastIdx="0" clrIdx="51"/>
  <p:cmAuthor id="53" name="未知用户10" initials="未" lastIdx="0" clrIdx="52"/>
  <p:cmAuthor id="54" name="未知用户15" initials="未" lastIdx="0" clrIdx="53"/>
  <p:cmAuthor id="55" name="未知用户12" initials="未" lastIdx="0" clrIdx="54"/>
  <p:cmAuthor id="56" name="未知用户3" initials="未" lastIdx="0" clrIdx="55"/>
  <p:cmAuthor id="57" name="未知用户4" initials="未" lastIdx="0" clrIdx="56"/>
  <p:cmAuthor id="58" name="未知用户5" initials="未" lastIdx="0" clrIdx="57"/>
  <p:cmAuthor id="59" name="未知用户6" initials="未" lastIdx="0" clrIdx="58"/>
  <p:cmAuthor id="60" name="未知用户7" initials="未" lastIdx="0" clrIdx="59"/>
  <p:cmAuthor id="61" name="未知用户8" initials="未" lastIdx="0" clrIdx="60"/>
  <p:cmAuthor id="62" name="Tclsevers" initials="T" lastIdx="0" clrIdx="61"/>
  <p:cmAuthor id="63" name="13373909772@163.com" initials="1" lastIdx="0" clrIdx="62"/>
  <p:cmAuthor id="64" name="shi" initials="s" lastIdx="0" clrIdx="63"/>
  <p:cmAuthor id="65" name="Microsoft" initials="M" lastIdx="0" clrIdx="64"/>
  <p:cmAuthor id="66" name="赵旭玲" initials="H" lastIdx="0" clrIdx="65"/>
  <p:cmAuthor id="67" name="海默尼" initials="海默尼" lastIdx="0" clrIdx="66"/>
  <p:cmAuthor id="68" name="Hemony" initials="H" lastIdx="0" clrIdx="67"/>
  <p:cmAuthor id="69" name="surface" initials="s" lastIdx="0" clrIdx="68"/>
  <p:cmAuthor id="70" name="dreamsummit" initials="d" lastIdx="0" clrIdx="69"/>
  <p:cmAuthor id="71" name="fei" initials="f" lastIdx="0" clrIdx="70"/>
  <p:cmAuthor id="72" name="momo" initials="m" lastIdx="0" clrIdx="71"/>
  <p:cmAuthor id="73" name="Zhou, Yi" initials="Z" lastIdx="0" clrIdx="72"/>
  <p:cmAuthor id="74" name="Haiya Wu" initials="H" lastIdx="0" clrIdx="73"/>
  <p:cmAuthor id="75" name="GHX" initials="G" lastIdx="0" clrIdx="74"/>
  <p:cmAuthor id="76" name="yunxia zhu" initials="yz" lastIdx="0" clrIdx="75"/>
  <p:cmAuthor id="77" name="ntadmin" initials="n" lastIdx="0" clrIdx="76"/>
  <p:cmAuthor id="78" name="yunhua mei" initials="ym" lastIdx="0" clrIdx="77"/>
  <p:cmAuthor id="79" name="邓 飞" initials="邓" lastIdx="0" clrIdx="78"/>
  <p:cmAuthor id="80" name="ASUS" initials="A" lastIdx="0" clrIdx="79"/>
  <p:cmAuthor id="81" name="LJQ" initials="L" lastIdx="0" clrIdx="80"/>
  <p:cmAuthor id="82" name="dt" initials="d" lastIdx="0" clrIdx="81"/>
  <p:cmAuthor id="83" name="彭斐" initials="y" lastIdx="0" clrIdx="82"/>
  <p:cmAuthor id="84" name="ydsw" initials="y" lastIdx="0" clrIdx="83"/>
  <p:cmAuthor id="85" name="deeplm" initials="d" lastIdx="0" clrIdx="84"/>
  <p:cmAuthor id="86" name="杨晓" initials="G" lastIdx="0" clrIdx="85"/>
  <p:cmAuthor id="87" name="scb" initials="s" lastIdx="0" clrIdx="86"/>
  <p:cmAuthor id="88" name="SnowBai" initials="S" lastIdx="0" clrIdx="87"/>
  <p:cmAuthor id="89" name="郁丽云" initials="郁" lastIdx="0" clrIdx="88"/>
  <p:cmAuthor id="90" name="X230" initials="X" lastIdx="0" clrIdx="89"/>
  <p:cmAuthor id="91" name="Richard He" initials="R" lastIdx="0" clrIdx="90"/>
  <p:cmAuthor id="92" name="eastonpharma" initials="e" lastIdx="0" clrIdx="91"/>
  <p:cmAuthor id="93" name="姜伟光" initials="姜" lastIdx="0" clrIdx="92"/>
  <p:cmAuthor id="94" name="汪庆" initials="汪" lastIdx="0" clrIdx="93"/>
  <p:cmAuthor id="95" name="sgminhuil" initials="s" lastIdx="0" clrIdx="94"/>
  <p:cmAuthor id="96" name="Li, Shanshan (Shanghai)" initials="L" lastIdx="0" clrIdx="95"/>
  <p:cmAuthor id="97" name="deep" initials="d" lastIdx="0" clrIdx="96"/>
  <p:cmAuthor id="98" name="侯筱琦" initials="侯筱琦" lastIdx="0" clrIdx="97"/>
  <p:cmAuthor id="99" name="CHEN" initials="C" lastIdx="0" clrIdx="98"/>
  <p:cmAuthor id="100" name="YAO, Lebin/Citics" initials="0" lastIdx="0" clrIdx="99"/>
  <p:cmAuthor id="101" name="dell" initials="d" lastIdx="0" clrIdx="100"/>
  <p:cmAuthor id="102" name="luyuan" initials="l" lastIdx="0" clrIdx="101"/>
  <p:cmAuthor id="103" name="yuanmeifang" initials="y" lastIdx="0" clrIdx="102"/>
  <p:cmAuthor id="104" name="SJw✨" initials="S" lastIdx="0" clrIdx="103"/>
  <p:cmAuthor id="105" name="Wei" initials="2" lastIdx="0" clrIdx="104"/>
  <p:cmAuthor id="106" name="123" initials="1" lastIdx="0" clrIdx="105"/>
  <p:cmAuthor id="107" name="WPS_1679281038" initials="W" lastIdx="0" clrIdx="106"/>
  <p:cmAuthor id="108" name="kingsoft" initials="k" lastIdx="0" clrIdx="107"/>
  <p:cmAuthor id="109" name="fanghecheng1428" initials="f" lastIdx="0" clrIdx="108"/>
  <p:cmAuthor id="110" name="Mia Vida Villanueva" initials="MVV" lastIdx="0" clrIdx="109"/>
  <p:cmAuthor id="111" name="1206988966@qq.com" initials="1" lastIdx="0" clrIdx="110"/>
  <p:cmAuthor id="112" name="ZHANG Yu" initials="ZY" lastIdx="0" clrIdx="111"/>
  <p:cmAuthor id="113" name="yang'q'f" initials="y" lastIdx="0" clrIdx="112"/>
  <p:cmAuthor id="114" name="Zhao Mengrui" initials="ZM" lastIdx="0" clrIdx="113"/>
  <p:cmAuthor id="115" name="宋洁然" initials="宋" lastIdx="0" clrIdx="114"/>
  <p:cmAuthor id="116" name="ming qiu" initials="m" lastIdx="0" clrIdx="115"/>
  <p:cmAuthor id="117" name="Shan, Jason" initials="SJ" lastIdx="0" clrIdx="1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4599DE"/>
    <a:srgbClr val="E74620"/>
    <a:srgbClr val="F97407"/>
    <a:srgbClr val="6396F3"/>
    <a:srgbClr val="DAC778"/>
    <a:srgbClr val="FDD1C5"/>
    <a:srgbClr val="F7DCCB"/>
    <a:srgbClr val="A9EDDD"/>
    <a:srgbClr val="E6E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627436-75A2-4D0B-814D-618A139C7532}" styleName="表样式 1 12">
    <a:wholeTbl>
      <a:tcTxStyle>
        <a:fontRef idx="none">
          <a:srgbClr val="000000"/>
        </a:fontRef>
      </a:tcTxStyle>
      <a:tcStyle>
        <a:tcBdr>
          <a:left>
            <a:ln>
              <a:noFill/>
            </a:ln>
          </a:left>
          <a:right>
            <a:ln>
              <a:noFill/>
            </a:ln>
          </a:right>
          <a:top>
            <a:ln w="12700" cmpd="sng">
              <a:solidFill>
                <a:srgbClr val="0066CC"/>
              </a:solidFill>
              <a:prstDash val="solid"/>
            </a:ln>
          </a:top>
          <a:bottom>
            <a:ln w="12700" cmpd="sng">
              <a:solidFill>
                <a:srgbClr val="0066CC"/>
              </a:solidFill>
              <a:prstDash val="solid"/>
            </a:ln>
          </a:bottom>
          <a:insideH>
            <a:ln w="9525" cmpd="sng">
              <a:solidFill>
                <a:srgbClr val="0066CC">
                  <a:lumMod val="40000"/>
                  <a:lumOff val="60000"/>
                </a:srgbClr>
              </a:solidFill>
              <a:prstDash val="solid"/>
            </a:ln>
          </a:insideH>
          <a:insideV>
            <a:ln>
              <a:noFill/>
            </a:ln>
          </a:insideV>
        </a:tcBdr>
        <a:fill>
          <a:solidFill>
            <a:srgbClr val="FFFFFF"/>
          </a:solidFill>
        </a:fill>
      </a:tcStyle>
    </a:wholeTbl>
    <a:band2H>
      <a:tcStyle>
        <a:tcBdr/>
        <a:fill>
          <a:solidFill>
            <a:srgbClr val="0066CC">
              <a:lumMod val="10000"/>
              <a:lumOff val="90000"/>
            </a:srgbClr>
          </a:solidFill>
        </a:fill>
      </a:tcStyle>
    </a:band2H>
    <a:band1V>
      <a:tcStyle>
        <a:tcBdr>
          <a:left>
            <a:ln>
              <a:noFill/>
            </a:ln>
          </a:left>
          <a:right>
            <a:ln>
              <a:noFill/>
            </a:ln>
          </a:right>
          <a:top>
            <a:ln w="12700" cmpd="sng">
              <a:solidFill>
                <a:srgbClr val="0066CC"/>
              </a:solidFill>
              <a:prstDash val="solid"/>
            </a:ln>
          </a:top>
          <a:bottom>
            <a:ln w="12700" cmpd="sng">
              <a:solidFill>
                <a:srgbClr val="0066CC"/>
              </a:solidFill>
              <a:prstDash val="solid"/>
            </a:ln>
          </a:bottom>
          <a:insideH>
            <a:ln w="9525" cmpd="sng">
              <a:solidFill>
                <a:srgbClr val="0066CC">
                  <a:lumMod val="40000"/>
                  <a:lumOff val="60000"/>
                </a:srgbClr>
              </a:solidFill>
              <a:prstDash val="solid"/>
            </a:ln>
          </a:insideH>
          <a:insideV>
            <a:ln>
              <a:noFill/>
            </a:ln>
          </a:insideV>
        </a:tcBdr>
        <a:fill>
          <a:solidFill>
            <a:srgbClr val="0066CC">
              <a:lumMod val="10000"/>
              <a:lumOff val="90000"/>
            </a:srgbClr>
          </a:solidFill>
        </a:fill>
      </a:tcStyle>
    </a:band1V>
    <a:lastCol>
      <a:tcTxStyle b="on">
        <a:fontRef idx="none">
          <a:srgbClr val="08090C"/>
        </a:fontRef>
      </a:tcTxStyle>
      <a:tcStyle>
        <a:tcBdr>
          <a:left>
            <a:ln>
              <a:noFill/>
            </a:ln>
          </a:left>
          <a:right>
            <a:ln>
              <a:noFill/>
            </a:ln>
          </a:right>
          <a:top>
            <a:ln w="12700" cmpd="sng">
              <a:solidFill>
                <a:srgbClr val="0066CC"/>
              </a:solidFill>
              <a:prstDash val="solid"/>
            </a:ln>
          </a:top>
          <a:bottom>
            <a:ln w="12700" cmpd="sng">
              <a:solidFill>
                <a:srgbClr val="0066CC"/>
              </a:solidFill>
              <a:prstDash val="solid"/>
            </a:ln>
          </a:bottom>
          <a:insideH>
            <a:ln w="9525" cmpd="sng">
              <a:solidFill>
                <a:srgbClr val="0066CC">
                  <a:lumMod val="40000"/>
                  <a:lumOff val="60000"/>
                </a:srgbClr>
              </a:solidFill>
              <a:prstDash val="solid"/>
            </a:ln>
          </a:insideH>
          <a:insideV>
            <a:ln>
              <a:noFill/>
            </a:ln>
          </a:insideV>
        </a:tcBdr>
        <a:fill>
          <a:solidFill>
            <a:srgbClr val="0066CC">
              <a:lumMod val="20000"/>
              <a:lumOff val="80000"/>
            </a:srgbClr>
          </a:solidFill>
        </a:fill>
      </a:tcStyle>
    </a:lastCol>
    <a:firstCol>
      <a:tcTxStyle b="on">
        <a:fontRef idx="none">
          <a:srgbClr val="08090C"/>
        </a:fontRef>
      </a:tcTxStyle>
      <a:tcStyle>
        <a:tcBdr>
          <a:left>
            <a:ln>
              <a:noFill/>
            </a:ln>
          </a:left>
          <a:right>
            <a:ln>
              <a:noFill/>
            </a:ln>
          </a:right>
          <a:top>
            <a:ln w="12700" cmpd="sng">
              <a:solidFill>
                <a:srgbClr val="0066CC"/>
              </a:solidFill>
              <a:prstDash val="solid"/>
            </a:ln>
          </a:top>
          <a:bottom>
            <a:ln w="12700" cmpd="sng">
              <a:solidFill>
                <a:srgbClr val="0066CC"/>
              </a:solidFill>
              <a:prstDash val="solid"/>
            </a:ln>
          </a:bottom>
          <a:insideH>
            <a:ln w="9525" cmpd="sng">
              <a:solidFill>
                <a:srgbClr val="0066CC">
                  <a:lumMod val="40000"/>
                  <a:lumOff val="60000"/>
                </a:srgbClr>
              </a:solidFill>
              <a:prstDash val="solid"/>
            </a:ln>
          </a:insideH>
          <a:insideV>
            <a:ln>
              <a:noFill/>
            </a:ln>
          </a:insideV>
        </a:tcBdr>
        <a:fill>
          <a:solidFill>
            <a:srgbClr val="0066CC">
              <a:lumMod val="20000"/>
              <a:lumOff val="80000"/>
            </a:srgbClr>
          </a:solidFill>
        </a:fill>
      </a:tcStyle>
    </a:firstCol>
    <a:lastRow>
      <a:tcTxStyle b="on">
        <a:fontRef idx="none">
          <a:srgbClr val="0066CC"/>
        </a:fontRef>
      </a:tcTxStyle>
      <a:tcStyle>
        <a:tcBdr>
          <a:left>
            <a:ln>
              <a:noFill/>
            </a:ln>
          </a:left>
          <a:right>
            <a:ln>
              <a:noFill/>
            </a:ln>
          </a:right>
          <a:top>
            <a:ln w="9525" cmpd="sng">
              <a:solidFill>
                <a:srgbClr val="0066CC">
                  <a:lumMod val="40000"/>
                  <a:lumOff val="60000"/>
                </a:srgbClr>
              </a:solidFill>
              <a:prstDash val="solid"/>
            </a:ln>
          </a:top>
          <a:bottom>
            <a:ln w="12700" cmpd="sng">
              <a:solidFill>
                <a:srgbClr val="0066CC"/>
              </a:solidFill>
              <a:prstDash val="solid"/>
            </a:ln>
          </a:bottom>
          <a:insideH>
            <a:ln>
              <a:noFill/>
            </a:ln>
          </a:insideH>
          <a:insideV>
            <a:ln>
              <a:noFill/>
            </a:ln>
          </a:insideV>
        </a:tcBdr>
        <a:fill>
          <a:solidFill>
            <a:srgbClr val="FFFFFF"/>
          </a:solidFill>
        </a:fill>
      </a:tcStyle>
    </a:lastRow>
    <a:seCell>
      <a:tcStyle>
        <a:tcBdr>
          <a:left>
            <a:ln>
              <a:noFill/>
            </a:ln>
          </a:left>
          <a:right>
            <a:ln>
              <a:noFill/>
            </a:ln>
          </a:right>
          <a:top>
            <a:ln w="9525" cmpd="sng">
              <a:solidFill>
                <a:srgbClr val="0066CC">
                  <a:lumMod val="40000"/>
                  <a:lumOff val="60000"/>
                </a:srgbClr>
              </a:solidFill>
              <a:prstDash val="solid"/>
            </a:ln>
          </a:top>
          <a:bottom>
            <a:ln w="12700" cmpd="sng">
              <a:solidFill>
                <a:srgbClr val="0066CC"/>
              </a:solidFill>
              <a:prstDash val="solid"/>
            </a:ln>
          </a:bottom>
          <a:insideH>
            <a:ln>
              <a:noFill/>
            </a:ln>
          </a:insideH>
          <a:insideV>
            <a:ln>
              <a:noFill/>
            </a:ln>
          </a:insideV>
        </a:tcBdr>
        <a:fill>
          <a:solidFill>
            <a:srgbClr val="FFFFFF"/>
          </a:solidFill>
        </a:fill>
      </a:tcStyle>
    </a:seCell>
    <a:swCell>
      <a:tcStyle>
        <a:tcBdr>
          <a:left>
            <a:ln>
              <a:noFill/>
            </a:ln>
          </a:left>
          <a:right>
            <a:ln>
              <a:noFill/>
            </a:ln>
          </a:right>
          <a:top>
            <a:ln w="9525" cmpd="sng">
              <a:solidFill>
                <a:srgbClr val="0066CC">
                  <a:lumMod val="40000"/>
                  <a:lumOff val="60000"/>
                </a:srgbClr>
              </a:solidFill>
              <a:prstDash val="solid"/>
            </a:ln>
          </a:top>
          <a:bottom>
            <a:ln w="12700" cmpd="sng">
              <a:solidFill>
                <a:srgbClr val="0066CC"/>
              </a:solidFill>
              <a:prstDash val="solid"/>
            </a:ln>
          </a:bottom>
          <a:insideH>
            <a:ln>
              <a:noFill/>
            </a:ln>
          </a:insideH>
          <a:insideV>
            <a:ln>
              <a:noFill/>
            </a:ln>
          </a:insideV>
        </a:tcBdr>
        <a:fill>
          <a:solidFill>
            <a:srgbClr val="FFFFFF"/>
          </a:solidFill>
        </a:fill>
      </a:tcStyle>
    </a:swCell>
    <a:firstRow>
      <a:tcTxStyle b="on">
        <a:fontRef idx="none">
          <a:srgbClr val="FFFFFF"/>
        </a:fontRef>
      </a:tcTxStyle>
      <a:tcStyle>
        <a:tcBdr/>
        <a:fill>
          <a:solidFill>
            <a:srgbClr val="0066CC"/>
          </a:solidFill>
        </a:fill>
      </a:tcStyle>
    </a:firstRow>
  </a:tblStyle>
  <a:tblStyle styleId="{65892768-85F6-47B3-AD1F-BB876256F3D7}" styleName="补充样式8 19 2">
    <a:wholeTbl>
      <a:tcTxStyle>
        <a:fontRef idx="none">
          <a:srgbClr val="000000"/>
        </a:fontRef>
      </a:tcTxStyle>
      <a:tcStyle>
        <a:tcBdr>
          <a:left>
            <a:ln w="9525" cmpd="sng">
              <a:solidFill>
                <a:srgbClr val="0066CC"/>
              </a:solidFill>
              <a:prstDash val="solid"/>
            </a:ln>
          </a:left>
          <a:right>
            <a:ln w="9525" cmpd="sng">
              <a:solidFill>
                <a:srgbClr val="0066CC"/>
              </a:solidFill>
              <a:prstDash val="solid"/>
            </a:ln>
          </a:right>
          <a:top>
            <a:ln w="9525" cmpd="sng">
              <a:solidFill>
                <a:srgbClr val="0066CC"/>
              </a:solidFill>
              <a:prstDash val="solid"/>
            </a:ln>
          </a:top>
          <a:bottom>
            <a:ln w="9525" cmpd="sng">
              <a:solidFill>
                <a:srgbClr val="0066CC"/>
              </a:solidFill>
              <a:prstDash val="solid"/>
            </a:ln>
          </a:bottom>
          <a:insideH>
            <a:ln w="9525" cmpd="sng">
              <a:solidFill>
                <a:srgbClr val="0066CC">
                  <a:lumMod val="30000"/>
                  <a:lumOff val="70000"/>
                </a:srgbClr>
              </a:solidFill>
              <a:prstDash val="solid"/>
            </a:ln>
          </a:insideH>
          <a:insideV>
            <a:ln>
              <a:noFill/>
            </a:ln>
          </a:insideV>
        </a:tcBdr>
        <a:fill>
          <a:solidFill>
            <a:srgbClr val="FFFFFF"/>
          </a:solidFill>
        </a:fill>
      </a:tcStyle>
    </a:wholeTbl>
    <a:band1H>
      <a:tcStyle>
        <a:tcBdr/>
        <a:fill>
          <a:solidFill>
            <a:srgbClr val="0066CC">
              <a:lumMod val="10000"/>
              <a:lumOff val="90000"/>
            </a:srgbClr>
          </a:solidFill>
        </a:fill>
      </a:tcStyle>
    </a:band1H>
    <a:band1V>
      <a:tcStyle>
        <a:tcBdr/>
        <a:fill>
          <a:solidFill>
            <a:srgbClr val="0066CC">
              <a:lumMod val="10000"/>
              <a:lumOff val="90000"/>
            </a:srgbClr>
          </a:solidFill>
        </a:fill>
      </a:tcStyle>
    </a:band1V>
    <a:firstCol>
      <a:tcTxStyle b="on">
        <a:fontRef idx="none">
          <a:srgbClr val="FFFFFF"/>
        </a:fontRef>
      </a:tcTxStyle>
      <a:tcStyle>
        <a:tcBdr>
          <a:left>
            <a:ln w="9525" cmpd="sng">
              <a:solidFill>
                <a:srgbClr val="0066CC"/>
              </a:solidFill>
              <a:prstDash val="solid"/>
            </a:ln>
          </a:left>
          <a:right>
            <a:ln w="9525" cmpd="sng">
              <a:solidFill>
                <a:srgbClr val="0066CC"/>
              </a:solidFill>
              <a:prstDash val="solid"/>
            </a:ln>
          </a:right>
          <a:top>
            <a:ln w="9525" cmpd="sng">
              <a:solidFill>
                <a:srgbClr val="0066CC"/>
              </a:solidFill>
              <a:prstDash val="solid"/>
            </a:ln>
          </a:top>
          <a:bottom>
            <a:ln w="9525" cmpd="sng">
              <a:solidFill>
                <a:srgbClr val="0066CC"/>
              </a:solidFill>
              <a:prstDash val="solid"/>
            </a:ln>
          </a:bottom>
          <a:insideH>
            <a:ln w="9525" cmpd="sng">
              <a:solidFill>
                <a:schemeClr val="bg1">
                  <a:lumMod val="92000"/>
                </a:schemeClr>
              </a:solidFill>
              <a:prstDash val="solid"/>
            </a:ln>
          </a:insideH>
          <a:insideV>
            <a:ln>
              <a:noFill/>
            </a:ln>
          </a:insideV>
        </a:tcBdr>
        <a:fill>
          <a:solidFill>
            <a:srgbClr val="0066CC"/>
          </a:solidFill>
        </a:fill>
      </a:tcStyle>
    </a:firstCol>
  </a:tblStyle>
  <a:tblStyle styleId="{8BD65EA5-A551-4AE1-9B6F-714BE2794BBF}" styleName="表样式 1 25">
    <a:wholeTbl>
      <a:tcTxStyle>
        <a:fontRef idx="none">
          <a:srgbClr val="000000"/>
        </a:fontRef>
      </a:tcTxStyle>
      <a:tcStyle>
        <a:tcBdr>
          <a:left>
            <a:ln w="9525" cmpd="sng">
              <a:solidFill>
                <a:srgbClr val="0066CC"/>
              </a:solidFill>
              <a:prstDash val="solid"/>
            </a:ln>
          </a:left>
          <a:right>
            <a:ln w="9525" cmpd="sng">
              <a:solidFill>
                <a:srgbClr val="0066CC"/>
              </a:solidFill>
              <a:prstDash val="solid"/>
            </a:ln>
          </a:right>
          <a:top>
            <a:ln w="9525" cmpd="sng">
              <a:solidFill>
                <a:srgbClr val="0066CC"/>
              </a:solidFill>
              <a:prstDash val="solid"/>
            </a:ln>
          </a:top>
          <a:bottom>
            <a:ln w="9525" cmpd="sng">
              <a:solidFill>
                <a:srgbClr val="0066CC"/>
              </a:solidFill>
              <a:prstDash val="solid"/>
            </a:ln>
          </a:bottom>
          <a:insideH>
            <a:ln w="9525" cmpd="sng">
              <a:solidFill>
                <a:srgbClr val="0066CC">
                  <a:lumMod val="34000"/>
                  <a:lumOff val="66000"/>
                </a:srgbClr>
              </a:solidFill>
              <a:prstDash val="solid"/>
            </a:ln>
          </a:insideH>
          <a:insideV>
            <a:ln w="9525" cmpd="sng">
              <a:solidFill>
                <a:srgbClr val="0066CC">
                  <a:lumMod val="34000"/>
                  <a:lumOff val="66000"/>
                </a:srgbClr>
              </a:solidFill>
              <a:prstDash val="solid"/>
            </a:ln>
          </a:insideV>
        </a:tcBdr>
        <a:fill>
          <a:solidFill>
            <a:srgbClr val="FFFFFF"/>
          </a:solidFill>
        </a:fill>
      </a:tcStyle>
    </a:wholeTbl>
    <a:band2H>
      <a:tcTxStyle>
        <a:fontRef idx="none">
          <a:srgbClr val="08090C"/>
        </a:fontRef>
      </a:tcTxStyle>
      <a:tcStyle>
        <a:tcBdr/>
        <a:fill>
          <a:solidFill>
            <a:srgbClr val="0066CC">
              <a:lumMod val="10000"/>
              <a:lumOff val="90000"/>
            </a:srgbClr>
          </a:solidFill>
        </a:fill>
      </a:tcStyle>
    </a:band2H>
    <a:band1V>
      <a:tcStyle>
        <a:tcBdr>
          <a:left>
            <a:ln w="9525" cmpd="sng">
              <a:solidFill>
                <a:srgbClr val="0066CC"/>
              </a:solidFill>
              <a:prstDash val="solid"/>
            </a:ln>
          </a:left>
          <a:right>
            <a:ln w="9525" cmpd="sng">
              <a:solidFill>
                <a:srgbClr val="0066CC"/>
              </a:solidFill>
              <a:prstDash val="solid"/>
            </a:ln>
          </a:right>
          <a:top>
            <a:ln w="9525" cmpd="sng">
              <a:solidFill>
                <a:srgbClr val="0066CC"/>
              </a:solidFill>
              <a:prstDash val="solid"/>
            </a:ln>
          </a:top>
          <a:bottom>
            <a:ln w="9525" cmpd="sng">
              <a:solidFill>
                <a:srgbClr val="0066CC"/>
              </a:solidFill>
              <a:prstDash val="solid"/>
            </a:ln>
          </a:bottom>
          <a:insideH>
            <a:ln w="9525" cmpd="sng">
              <a:solidFill>
                <a:srgbClr val="0066CC">
                  <a:lumMod val="40000"/>
                  <a:lumOff val="60000"/>
                </a:srgbClr>
              </a:solidFill>
              <a:prstDash val="solid"/>
            </a:ln>
          </a:insideH>
          <a:insideV>
            <a:ln w="9525" cmpd="sng">
              <a:solidFill>
                <a:srgbClr val="0066CC">
                  <a:lumMod val="40000"/>
                  <a:lumOff val="60000"/>
                </a:srgbClr>
              </a:solidFill>
              <a:prstDash val="solid"/>
            </a:ln>
          </a:insideV>
        </a:tcBdr>
        <a:fill>
          <a:solidFill>
            <a:srgbClr val="0066CC">
              <a:lumMod val="10000"/>
              <a:lumOff val="90000"/>
            </a:srgbClr>
          </a:solidFill>
        </a:fill>
      </a:tcStyle>
    </a:band1V>
    <a:band2V>
      <a:tcStyle>
        <a:tcBdr>
          <a:left>
            <a:ln w="9525" cmpd="sng">
              <a:solidFill>
                <a:srgbClr val="0066CC">
                  <a:lumMod val="40000"/>
                  <a:lumOff val="60000"/>
                </a:srgbClr>
              </a:solidFill>
              <a:prstDash val="solid"/>
            </a:ln>
          </a:left>
          <a:right>
            <a:ln w="9525" cmpd="sng">
              <a:solidFill>
                <a:srgbClr val="0066CC">
                  <a:lumMod val="40000"/>
                  <a:lumOff val="60000"/>
                </a:srgbClr>
              </a:solidFill>
              <a:prstDash val="solid"/>
            </a:ln>
          </a:right>
          <a:top>
            <a:ln w="9525" cmpd="sng">
              <a:solidFill>
                <a:srgbClr val="0066CC"/>
              </a:solidFill>
              <a:prstDash val="solid"/>
            </a:ln>
          </a:top>
          <a:bottom>
            <a:ln w="9525" cmpd="sng">
              <a:solidFill>
                <a:srgbClr val="0066CC"/>
              </a:solidFill>
              <a:prstDash val="solid"/>
            </a:ln>
          </a:bottom>
          <a:insideH>
            <a:ln w="9525" cmpd="sng">
              <a:solidFill>
                <a:srgbClr val="0066CC">
                  <a:lumMod val="40000"/>
                  <a:lumOff val="60000"/>
                </a:srgbClr>
              </a:solidFill>
              <a:prstDash val="solid"/>
            </a:ln>
          </a:insideH>
          <a:insideV>
            <a:ln>
              <a:noFill/>
            </a:ln>
          </a:insideV>
        </a:tcBdr>
      </a:tcStyle>
    </a:band2V>
    <a:lastCol>
      <a:tcTxStyle b="on">
        <a:fontRef idx="none">
          <a:srgbClr val="08090C"/>
        </a:fontRef>
      </a:tcTxStyle>
      <a:tcStyle>
        <a:tcBdr>
          <a:left>
            <a:ln w="9525" cmpd="sng">
              <a:solidFill>
                <a:srgbClr val="0066CC">
                  <a:lumMod val="34000"/>
                  <a:lumOff val="66000"/>
                </a:srgbClr>
              </a:solidFill>
              <a:prstDash val="solid"/>
            </a:ln>
          </a:left>
          <a:right>
            <a:ln w="9525" cmpd="sng">
              <a:solidFill>
                <a:srgbClr val="0066CC"/>
              </a:solidFill>
              <a:prstDash val="solid"/>
            </a:ln>
          </a:right>
          <a:top>
            <a:ln w="9525" cmpd="sng">
              <a:solidFill>
                <a:srgbClr val="0066CC">
                  <a:lumMod val="34000"/>
                  <a:lumOff val="66000"/>
                </a:srgbClr>
              </a:solidFill>
              <a:prstDash val="solid"/>
            </a:ln>
          </a:top>
          <a:bottom>
            <a:ln w="9525" cmpd="sng">
              <a:solidFill>
                <a:srgbClr val="0066CC"/>
              </a:solidFill>
              <a:prstDash val="solid"/>
            </a:ln>
          </a:bottom>
          <a:insideH>
            <a:ln w="9525" cmpd="sng">
              <a:solidFill>
                <a:srgbClr val="0066CC">
                  <a:lumMod val="34000"/>
                  <a:lumOff val="66000"/>
                </a:srgbClr>
              </a:solidFill>
              <a:prstDash val="solid"/>
            </a:ln>
          </a:insideH>
          <a:insideV>
            <a:ln>
              <a:noFill/>
            </a:ln>
          </a:insideV>
        </a:tcBdr>
        <a:fill>
          <a:solidFill>
            <a:srgbClr val="FFFFFF"/>
          </a:solidFill>
        </a:fill>
      </a:tcStyle>
    </a:lastCol>
    <a:firstCol>
      <a:tcTxStyle b="on">
        <a:fontRef idx="none">
          <a:srgbClr val="08090C"/>
        </a:fontRef>
      </a:tcTxStyle>
      <a:tcStyle>
        <a:tcBdr>
          <a:left>
            <a:ln w="9525" cmpd="sng">
              <a:solidFill>
                <a:srgbClr val="0066CC"/>
              </a:solidFill>
              <a:prstDash val="solid"/>
            </a:ln>
          </a:left>
          <a:right>
            <a:ln w="9525" cmpd="sng">
              <a:solidFill>
                <a:srgbClr val="0066CC">
                  <a:lumMod val="34000"/>
                  <a:lumOff val="66000"/>
                </a:srgbClr>
              </a:solidFill>
              <a:prstDash val="solid"/>
            </a:ln>
          </a:right>
          <a:top>
            <a:ln w="9525" cmpd="sng">
              <a:solidFill>
                <a:srgbClr val="0066CC">
                  <a:lumMod val="34000"/>
                  <a:lumOff val="66000"/>
                </a:srgbClr>
              </a:solidFill>
              <a:prstDash val="solid"/>
            </a:ln>
          </a:top>
          <a:bottom>
            <a:ln w="9525" cmpd="sng">
              <a:solidFill>
                <a:srgbClr val="0066CC"/>
              </a:solidFill>
              <a:prstDash val="solid"/>
            </a:ln>
          </a:bottom>
          <a:insideH>
            <a:ln w="9525" cmpd="sng">
              <a:solidFill>
                <a:srgbClr val="0066CC">
                  <a:lumMod val="34000"/>
                  <a:lumOff val="66000"/>
                </a:srgbClr>
              </a:solidFill>
              <a:prstDash val="solid"/>
            </a:ln>
          </a:insideH>
          <a:insideV>
            <a:ln>
              <a:noFill/>
            </a:ln>
          </a:insideV>
        </a:tcBdr>
        <a:fill>
          <a:solidFill>
            <a:srgbClr val="FFFFFF"/>
          </a:solidFill>
        </a:fill>
      </a:tcStyle>
    </a:firstCol>
    <a:lastRow>
      <a:tcTxStyle b="on">
        <a:fontRef idx="none">
          <a:srgbClr val="08090C"/>
        </a:fontRef>
      </a:tcTxStyle>
      <a:tcStyle>
        <a:tcBdr>
          <a:left>
            <a:ln w="9525" cmpd="sng">
              <a:solidFill>
                <a:srgbClr val="0066CC"/>
              </a:solidFill>
              <a:prstDash val="solid"/>
            </a:ln>
          </a:left>
          <a:right>
            <a:ln w="9525" cmpd="sng">
              <a:solidFill>
                <a:srgbClr val="0066CC"/>
              </a:solidFill>
              <a:prstDash val="solid"/>
            </a:ln>
          </a:right>
          <a:top>
            <a:ln w="9525" cmpd="sng">
              <a:solidFill>
                <a:srgbClr val="0066CC"/>
              </a:solidFill>
              <a:prstDash val="solid"/>
            </a:ln>
          </a:top>
          <a:bottom>
            <a:ln w="9525" cmpd="sng">
              <a:solidFill>
                <a:srgbClr val="0066CC"/>
              </a:solidFill>
              <a:prstDash val="solid"/>
            </a:ln>
          </a:bottom>
          <a:insideH>
            <a:ln>
              <a:noFill/>
            </a:ln>
          </a:insideH>
          <a:insideV>
            <a:ln>
              <a:noFill/>
            </a:ln>
          </a:insideV>
        </a:tcBdr>
        <a:fill>
          <a:solidFill>
            <a:srgbClr val="FFFFFF"/>
          </a:solidFill>
        </a:fill>
      </a:tcStyle>
    </a:lastRow>
    <a:seCell>
      <a:tcStyle>
        <a:tcBdr>
          <a:left>
            <a:ln>
              <a:noFill/>
            </a:ln>
          </a:left>
          <a:right>
            <a:ln w="9525" cmpd="sng">
              <a:solidFill>
                <a:srgbClr val="0066CC"/>
              </a:solidFill>
              <a:prstDash val="solid"/>
            </a:ln>
          </a:right>
          <a:top>
            <a:ln w="9525" cmpd="sng">
              <a:solidFill>
                <a:srgbClr val="0066CC"/>
              </a:solidFill>
              <a:prstDash val="solid"/>
            </a:ln>
          </a:top>
          <a:bottom>
            <a:ln w="9525" cmpd="sng">
              <a:solidFill>
                <a:srgbClr val="0066CC"/>
              </a:solidFill>
              <a:prstDash val="solid"/>
            </a:ln>
          </a:bottom>
          <a:insideH>
            <a:ln>
              <a:noFill/>
            </a:ln>
          </a:insideH>
          <a:insideV>
            <a:ln>
              <a:noFill/>
            </a:ln>
          </a:insideV>
        </a:tcBdr>
        <a:fill>
          <a:solidFill>
            <a:srgbClr val="FFFFFF"/>
          </a:solidFill>
        </a:fill>
      </a:tcStyle>
    </a:seCell>
    <a:swCell>
      <a:tcTxStyle b="on">
        <a:fontRef idx="none">
          <a:srgbClr val="0066CC"/>
        </a:fontRef>
      </a:tcTxStyle>
      <a:tcStyle>
        <a:tcBdr>
          <a:left>
            <a:ln w="9525" cmpd="sng">
              <a:solidFill>
                <a:srgbClr val="0066CC"/>
              </a:solidFill>
              <a:prstDash val="solid"/>
            </a:ln>
          </a:left>
          <a:right>
            <a:ln>
              <a:noFill/>
            </a:ln>
          </a:right>
          <a:top>
            <a:ln w="9525" cmpd="sng">
              <a:solidFill>
                <a:srgbClr val="0066CC"/>
              </a:solidFill>
              <a:prstDash val="solid"/>
            </a:ln>
          </a:top>
          <a:bottom>
            <a:ln w="9525" cmpd="sng">
              <a:solidFill>
                <a:srgbClr val="0066CC"/>
              </a:solidFill>
              <a:prstDash val="solid"/>
            </a:ln>
          </a:bottom>
          <a:insideH>
            <a:ln>
              <a:noFill/>
            </a:ln>
          </a:insideH>
          <a:insideV>
            <a:ln>
              <a:noFill/>
            </a:ln>
          </a:insideV>
        </a:tcBdr>
        <a:fill>
          <a:solidFill>
            <a:srgbClr val="FFFFFF"/>
          </a:solidFill>
        </a:fill>
      </a:tcStyle>
    </a:swCell>
    <a:firstRow>
      <a:tcTxStyle b="on">
        <a:fontRef idx="none">
          <a:srgbClr val="08090C"/>
        </a:fontRef>
      </a:tcTxStyle>
      <a:tcStyle>
        <a:tcBdr>
          <a:left>
            <a:ln w="9525" cmpd="sng">
              <a:solidFill>
                <a:srgbClr val="0066CC"/>
              </a:solidFill>
              <a:prstDash val="solid"/>
            </a:ln>
          </a:left>
          <a:right>
            <a:ln w="9525" cmpd="sng">
              <a:solidFill>
                <a:srgbClr val="0066CC"/>
              </a:solidFill>
              <a:prstDash val="solid"/>
            </a:ln>
          </a:right>
          <a:top>
            <a:ln w="9525" cmpd="sng">
              <a:solidFill>
                <a:srgbClr val="0066CC"/>
              </a:solidFill>
              <a:prstDash val="solid"/>
            </a:ln>
          </a:top>
          <a:bottom>
            <a:ln w="9525" cmpd="sng">
              <a:solidFill>
                <a:srgbClr val="0066CC">
                  <a:lumMod val="34000"/>
                  <a:lumOff val="66000"/>
                </a:srgbClr>
              </a:solidFill>
              <a:prstDash val="solid"/>
            </a:ln>
          </a:bottom>
          <a:insideH>
            <a:ln>
              <a:noFill/>
            </a:ln>
          </a:insideH>
          <a:insideV>
            <a:ln w="9525" cmpd="sng">
              <a:solidFill>
                <a:srgbClr val="FFFFFF"/>
              </a:solidFill>
              <a:prstDash val="solid"/>
            </a:ln>
          </a:insideV>
        </a:tcBdr>
        <a:fill>
          <a:solidFill>
            <a:srgbClr val="0066CC">
              <a:lumMod val="20000"/>
              <a:lumOff val="80000"/>
            </a:srgbClr>
          </a:solidFill>
        </a:fill>
      </a:tcStyle>
    </a:firstRow>
  </a:tblStyle>
  <a:tblStyle styleId="{D0442E34-6D16-472A-9049-7D1EADB9BDD3}" styleName="表样式 1 12">
    <a:wholeTbl>
      <a:tcTxStyle>
        <a:fontRef idx="none">
          <a:srgbClr val="000000"/>
        </a:fontRef>
      </a:tcTxStyle>
      <a:tcStyle>
        <a:tcBdr>
          <a:left>
            <a:ln>
              <a:noFill/>
            </a:ln>
          </a:left>
          <a:right>
            <a:ln>
              <a:noFill/>
            </a:ln>
          </a:right>
          <a:top>
            <a:ln w="12700" cmpd="sng">
              <a:solidFill>
                <a:srgbClr val="0066CC"/>
              </a:solidFill>
              <a:prstDash val="solid"/>
            </a:ln>
          </a:top>
          <a:bottom>
            <a:ln w="12700" cmpd="sng">
              <a:solidFill>
                <a:srgbClr val="0066CC"/>
              </a:solidFill>
              <a:prstDash val="solid"/>
            </a:ln>
          </a:bottom>
          <a:insideH>
            <a:ln w="9525" cmpd="sng">
              <a:solidFill>
                <a:srgbClr val="0066CC">
                  <a:lumMod val="40000"/>
                  <a:lumOff val="60000"/>
                </a:srgbClr>
              </a:solidFill>
              <a:prstDash val="solid"/>
            </a:ln>
          </a:insideH>
          <a:insideV>
            <a:ln>
              <a:noFill/>
            </a:ln>
          </a:insideV>
        </a:tcBdr>
        <a:fill>
          <a:solidFill>
            <a:srgbClr val="FFFFFF"/>
          </a:solidFill>
        </a:fill>
      </a:tcStyle>
    </a:wholeTbl>
    <a:band2H>
      <a:tcStyle>
        <a:tcBdr/>
        <a:fill>
          <a:solidFill>
            <a:srgbClr val="0066CC">
              <a:lumMod val="10000"/>
              <a:lumOff val="90000"/>
            </a:srgbClr>
          </a:solidFill>
        </a:fill>
      </a:tcStyle>
    </a:band2H>
    <a:band1V>
      <a:tcStyle>
        <a:tcBdr>
          <a:left>
            <a:ln>
              <a:noFill/>
            </a:ln>
          </a:left>
          <a:right>
            <a:ln>
              <a:noFill/>
            </a:ln>
          </a:right>
          <a:top>
            <a:ln w="12700" cmpd="sng">
              <a:solidFill>
                <a:srgbClr val="0066CC"/>
              </a:solidFill>
              <a:prstDash val="solid"/>
            </a:ln>
          </a:top>
          <a:bottom>
            <a:ln w="12700" cmpd="sng">
              <a:solidFill>
                <a:srgbClr val="0066CC"/>
              </a:solidFill>
              <a:prstDash val="solid"/>
            </a:ln>
          </a:bottom>
          <a:insideH>
            <a:ln w="9525" cmpd="sng">
              <a:solidFill>
                <a:srgbClr val="0066CC">
                  <a:lumMod val="40000"/>
                  <a:lumOff val="60000"/>
                </a:srgbClr>
              </a:solidFill>
              <a:prstDash val="solid"/>
            </a:ln>
          </a:insideH>
          <a:insideV>
            <a:ln>
              <a:noFill/>
            </a:ln>
          </a:insideV>
        </a:tcBdr>
        <a:fill>
          <a:solidFill>
            <a:srgbClr val="0066CC">
              <a:lumMod val="10000"/>
              <a:lumOff val="90000"/>
            </a:srgbClr>
          </a:solidFill>
        </a:fill>
      </a:tcStyle>
    </a:band1V>
    <a:lastCol>
      <a:tcTxStyle b="on">
        <a:fontRef idx="none">
          <a:srgbClr val="08090C"/>
        </a:fontRef>
      </a:tcTxStyle>
      <a:tcStyle>
        <a:tcBdr>
          <a:left>
            <a:ln>
              <a:noFill/>
            </a:ln>
          </a:left>
          <a:right>
            <a:ln>
              <a:noFill/>
            </a:ln>
          </a:right>
          <a:top>
            <a:ln w="12700" cmpd="sng">
              <a:solidFill>
                <a:srgbClr val="0066CC"/>
              </a:solidFill>
              <a:prstDash val="solid"/>
            </a:ln>
          </a:top>
          <a:bottom>
            <a:ln w="12700" cmpd="sng">
              <a:solidFill>
                <a:srgbClr val="0066CC"/>
              </a:solidFill>
              <a:prstDash val="solid"/>
            </a:ln>
          </a:bottom>
          <a:insideH>
            <a:ln w="9525" cmpd="sng">
              <a:solidFill>
                <a:srgbClr val="0066CC">
                  <a:lumMod val="40000"/>
                  <a:lumOff val="60000"/>
                </a:srgbClr>
              </a:solidFill>
              <a:prstDash val="solid"/>
            </a:ln>
          </a:insideH>
          <a:insideV>
            <a:ln>
              <a:noFill/>
            </a:ln>
          </a:insideV>
        </a:tcBdr>
        <a:fill>
          <a:solidFill>
            <a:srgbClr val="0066CC">
              <a:lumMod val="20000"/>
              <a:lumOff val="80000"/>
            </a:srgbClr>
          </a:solidFill>
        </a:fill>
      </a:tcStyle>
    </a:lastCol>
    <a:firstCol>
      <a:tcTxStyle b="on">
        <a:fontRef idx="none">
          <a:srgbClr val="08090C"/>
        </a:fontRef>
      </a:tcTxStyle>
      <a:tcStyle>
        <a:tcBdr>
          <a:left>
            <a:ln>
              <a:noFill/>
            </a:ln>
          </a:left>
          <a:right>
            <a:ln>
              <a:noFill/>
            </a:ln>
          </a:right>
          <a:top>
            <a:ln w="12700" cmpd="sng">
              <a:solidFill>
                <a:srgbClr val="0066CC"/>
              </a:solidFill>
              <a:prstDash val="solid"/>
            </a:ln>
          </a:top>
          <a:bottom>
            <a:ln w="12700" cmpd="sng">
              <a:solidFill>
                <a:srgbClr val="0066CC"/>
              </a:solidFill>
              <a:prstDash val="solid"/>
            </a:ln>
          </a:bottom>
          <a:insideH>
            <a:ln w="9525" cmpd="sng">
              <a:solidFill>
                <a:srgbClr val="0066CC">
                  <a:lumMod val="40000"/>
                  <a:lumOff val="60000"/>
                </a:srgbClr>
              </a:solidFill>
              <a:prstDash val="solid"/>
            </a:ln>
          </a:insideH>
          <a:insideV>
            <a:ln>
              <a:noFill/>
            </a:ln>
          </a:insideV>
        </a:tcBdr>
        <a:fill>
          <a:solidFill>
            <a:srgbClr val="0066CC">
              <a:lumMod val="20000"/>
              <a:lumOff val="80000"/>
            </a:srgbClr>
          </a:solidFill>
        </a:fill>
      </a:tcStyle>
    </a:firstCol>
    <a:lastRow>
      <a:tcTxStyle b="on">
        <a:fontRef idx="none">
          <a:srgbClr val="0066CC"/>
        </a:fontRef>
      </a:tcTxStyle>
      <a:tcStyle>
        <a:tcBdr>
          <a:left>
            <a:ln>
              <a:noFill/>
            </a:ln>
          </a:left>
          <a:right>
            <a:ln>
              <a:noFill/>
            </a:ln>
          </a:right>
          <a:top>
            <a:ln w="9525" cmpd="sng">
              <a:solidFill>
                <a:srgbClr val="0066CC">
                  <a:lumMod val="40000"/>
                  <a:lumOff val="60000"/>
                </a:srgbClr>
              </a:solidFill>
              <a:prstDash val="solid"/>
            </a:ln>
          </a:top>
          <a:bottom>
            <a:ln w="12700" cmpd="sng">
              <a:solidFill>
                <a:srgbClr val="0066CC"/>
              </a:solidFill>
              <a:prstDash val="solid"/>
            </a:ln>
          </a:bottom>
          <a:insideH>
            <a:ln>
              <a:noFill/>
            </a:ln>
          </a:insideH>
          <a:insideV>
            <a:ln>
              <a:noFill/>
            </a:ln>
          </a:insideV>
        </a:tcBdr>
        <a:fill>
          <a:solidFill>
            <a:srgbClr val="FFFFFF"/>
          </a:solidFill>
        </a:fill>
      </a:tcStyle>
    </a:lastRow>
    <a:seCell>
      <a:tcStyle>
        <a:tcBdr>
          <a:left>
            <a:ln>
              <a:noFill/>
            </a:ln>
          </a:left>
          <a:right>
            <a:ln>
              <a:noFill/>
            </a:ln>
          </a:right>
          <a:top>
            <a:ln w="9525" cmpd="sng">
              <a:solidFill>
                <a:srgbClr val="0066CC">
                  <a:lumMod val="40000"/>
                  <a:lumOff val="60000"/>
                </a:srgbClr>
              </a:solidFill>
              <a:prstDash val="solid"/>
            </a:ln>
          </a:top>
          <a:bottom>
            <a:ln w="12700" cmpd="sng">
              <a:solidFill>
                <a:srgbClr val="0066CC"/>
              </a:solidFill>
              <a:prstDash val="solid"/>
            </a:ln>
          </a:bottom>
          <a:insideH>
            <a:ln>
              <a:noFill/>
            </a:ln>
          </a:insideH>
          <a:insideV>
            <a:ln>
              <a:noFill/>
            </a:ln>
          </a:insideV>
        </a:tcBdr>
        <a:fill>
          <a:solidFill>
            <a:srgbClr val="FFFFFF"/>
          </a:solidFill>
        </a:fill>
      </a:tcStyle>
    </a:seCell>
    <a:swCell>
      <a:tcStyle>
        <a:tcBdr>
          <a:left>
            <a:ln>
              <a:noFill/>
            </a:ln>
          </a:left>
          <a:right>
            <a:ln>
              <a:noFill/>
            </a:ln>
          </a:right>
          <a:top>
            <a:ln w="9525" cmpd="sng">
              <a:solidFill>
                <a:srgbClr val="0066CC">
                  <a:lumMod val="40000"/>
                  <a:lumOff val="60000"/>
                </a:srgbClr>
              </a:solidFill>
              <a:prstDash val="solid"/>
            </a:ln>
          </a:top>
          <a:bottom>
            <a:ln w="12700" cmpd="sng">
              <a:solidFill>
                <a:srgbClr val="0066CC"/>
              </a:solidFill>
              <a:prstDash val="solid"/>
            </a:ln>
          </a:bottom>
          <a:insideH>
            <a:ln>
              <a:noFill/>
            </a:ln>
          </a:insideH>
          <a:insideV>
            <a:ln>
              <a:noFill/>
            </a:ln>
          </a:insideV>
        </a:tcBdr>
        <a:fill>
          <a:solidFill>
            <a:srgbClr val="FFFFFF"/>
          </a:solidFill>
        </a:fill>
      </a:tcStyle>
    </a:swCell>
    <a:firstRow>
      <a:tcTxStyle b="on">
        <a:fontRef idx="none">
          <a:srgbClr val="FFFFFF"/>
        </a:fontRef>
      </a:tcTxStyle>
      <a:tcStyle>
        <a:tcBdr/>
        <a:fill>
          <a:solidFill>
            <a:srgbClr val="0066C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5381" autoAdjust="0"/>
  </p:normalViewPr>
  <p:slideViewPr>
    <p:cSldViewPr showGuides="1">
      <p:cViewPr>
        <p:scale>
          <a:sx n="75" d="100"/>
          <a:sy n="75" d="100"/>
        </p:scale>
        <p:origin x="1152" y="172"/>
      </p:cViewPr>
      <p:guideLst>
        <p:guide orient="horz" pos="1701"/>
        <p:guide pos="280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98.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881AF1E7-56AF-4580-AFB5-CB3700C0CC6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C09BCDE5-D5DE-46C2-98C7-434B0DD6E3D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165"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279B94-2C94-4C1D-A641-1A9959CAAA4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1.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5.png"/><Relationship Id="rId5" Type="http://schemas.openxmlformats.org/officeDocument/2006/relationships/tags" Target="../tags/tag9.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4.png"/><Relationship Id="rId2" Type="http://schemas.openxmlformats.org/officeDocument/2006/relationships/tags" Target="../tags/tag8.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节标题">
    <p:bg>
      <p:bgPr>
        <a:solidFill>
          <a:schemeClr val="tx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131757"/>
            <a:ext cx="2709334" cy="287998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6434666" y="1131757"/>
            <a:ext cx="2709334" cy="2879986"/>
          </a:xfrm>
          <a:prstGeom prst="rect">
            <a:avLst/>
          </a:prstGeom>
        </p:spPr>
      </p:pic>
      <p:sp>
        <p:nvSpPr>
          <p:cNvPr id="7" name="矩形 8"/>
          <p:cNvSpPr/>
          <p:nvPr userDrawn="1">
            <p:custDataLst>
              <p:tags r:id="rId8"/>
            </p:custDataLst>
          </p:nvPr>
        </p:nvSpPr>
        <p:spPr>
          <a:xfrm>
            <a:off x="219056" y="227857"/>
            <a:ext cx="8705888" cy="4687786"/>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275">
              <a:cs typeface="微软雅黑" panose="020B0503020204020204" charset="-122"/>
            </a:endParaRPr>
          </a:p>
        </p:txBody>
      </p:sp>
      <p:sp>
        <p:nvSpPr>
          <p:cNvPr id="4" name="日期占位符 3"/>
          <p:cNvSpPr>
            <a:spLocks noGrp="1"/>
          </p:cNvSpPr>
          <p:nvPr>
            <p:ph type="dt" sz="half" idx="10"/>
            <p:custDataLst>
              <p:tags r:id="rId9"/>
            </p:custDataLst>
          </p:nvPr>
        </p:nvSpPr>
        <p:spPr>
          <a:xfrm>
            <a:off x="600937" y="4762397"/>
            <a:ext cx="2142739" cy="237556"/>
          </a:xfrm>
        </p:spPr>
        <p:txBody>
          <a:bodyPr wrap="square">
            <a:normAutofit/>
          </a:bodyPr>
          <a:lstStyle>
            <a:lvl1pPr>
              <a:defRPr>
                <a:latin typeface="微软雅黑" panose="020B0503020204020204" charset="-122"/>
                <a:ea typeface="微软雅黑" panose="020B0503020204020204" charset="-122"/>
                <a:cs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3000658" y="4762397"/>
            <a:ext cx="3142684" cy="237556"/>
          </a:xfrm>
        </p:spPr>
        <p:txBody>
          <a:bodyPr wrap="square">
            <a:normAutofit/>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6399081" y="4762397"/>
            <a:ext cx="2142739" cy="237556"/>
          </a:xfrm>
        </p:spPr>
        <p:txBody>
          <a:bodyPr wrap="square">
            <a:normAutofit/>
          </a:bodyPr>
          <a:lstStyle>
            <a:lvl1pPr>
              <a:defRPr>
                <a:latin typeface="微软雅黑" panose="020B0503020204020204" charset="-122"/>
                <a:ea typeface="微软雅黑" panose="020B0503020204020204" charset="-122"/>
                <a:cs typeface="微软雅黑" panose="020B0503020204020204" charset="-122"/>
              </a:defRPr>
            </a:lvl1pPr>
          </a:lstStyle>
          <a:p>
            <a:fld id="{49AE70B2-8BF9-45C0-BB95-33D1B9D3A854}" type="slidenum">
              <a:rPr lang="zh-CN" altLang="en-US" smtClean="0"/>
            </a:fld>
            <a:endParaRPr lang="zh-CN" altLang="en-US"/>
          </a:p>
        </p:txBody>
      </p:sp>
      <p:sp>
        <p:nvSpPr>
          <p:cNvPr id="2" name="Title 1"/>
          <p:cNvSpPr>
            <a:spLocks noGrp="1"/>
          </p:cNvSpPr>
          <p:nvPr>
            <p:ph type="ctrTitle" idx="13" hasCustomPrompt="1"/>
            <p:custDataLst>
              <p:tags r:id="rId12"/>
            </p:custDataLst>
          </p:nvPr>
        </p:nvSpPr>
        <p:spPr>
          <a:xfrm>
            <a:off x="3569970" y="2188577"/>
            <a:ext cx="3660458" cy="766346"/>
          </a:xfrm>
        </p:spPr>
        <p:txBody>
          <a:bodyPr vert="horz" wrap="square" lIns="0" tIns="0" rIns="0" bIns="0" rtlCol="0" anchor="ctr" anchorCtr="0">
            <a:normAutofit/>
          </a:bodyPr>
          <a:lstStyle>
            <a:lvl1pPr algn="l">
              <a:defRPr lang="zh-CN" altLang="en-US" sz="3400" b="0" spc="500" baseline="0">
                <a:ln>
                  <a:noFill/>
                </a:ln>
                <a:solidFill>
                  <a:schemeClr val="tx1">
                    <a:lumMod val="85000"/>
                    <a:lumOff val="15000"/>
                  </a:schemeClr>
                </a:solidFill>
                <a:effectLst/>
                <a:uLnTx/>
                <a:latin typeface="微软雅黑" panose="020B0503020204020204" charset="-122"/>
                <a:ea typeface="微软雅黑" panose="020B0503020204020204" charset="-122"/>
                <a:cs typeface="微软雅黑" panose="020B0503020204020204" charset="-122"/>
              </a:defRPr>
            </a:lvl1pPr>
          </a:lstStyle>
          <a:p>
            <a:pPr marL="0" lvl="0">
              <a:spcAft>
                <a:spcPts val="0"/>
              </a:spcAft>
              <a:buClrTx/>
              <a:buSzTx/>
              <a:buFontTx/>
            </a:pPr>
            <a:r>
              <a:rPr lang="zh-CN" altLang="en-US" dirty="0"/>
              <a:t>编辑标题</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7" name="矩形 6"/>
          <p:cNvSpPr/>
          <p:nvPr userDrawn="1"/>
        </p:nvSpPr>
        <p:spPr>
          <a:xfrm>
            <a:off x="0" y="696969"/>
            <a:ext cx="9144000" cy="4156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8" name="iconfont-1187-868307"/>
          <p:cNvSpPr/>
          <p:nvPr userDrawn="1"/>
        </p:nvSpPr>
        <p:spPr>
          <a:xfrm>
            <a:off x="280191" y="234748"/>
            <a:ext cx="318490" cy="298553"/>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微软雅黑" panose="020B0503020204020204" charset="-122"/>
              <a:cs typeface="微软雅黑" panose="020B0503020204020204" charset="-122"/>
            </a:endParaRPr>
          </a:p>
        </p:txBody>
      </p:sp>
      <p:sp>
        <p:nvSpPr>
          <p:cNvPr id="10" name="TextBox 9"/>
          <p:cNvSpPr txBox="1"/>
          <p:nvPr userDrawn="1"/>
        </p:nvSpPr>
        <p:spPr>
          <a:xfrm>
            <a:off x="7483394" y="4866791"/>
            <a:ext cx="1660606" cy="506730"/>
          </a:xfrm>
          <a:prstGeom prst="rect">
            <a:avLst/>
          </a:prstGeom>
          <a:noFill/>
        </p:spPr>
        <p:txBody>
          <a:bodyPr wrap="square" rtlCol="0">
            <a:spAutoFit/>
          </a:bodyPr>
          <a:lstStyle/>
          <a:p>
            <a:pPr marL="0" marR="0" indent="0" algn="r" defTabSz="1050290" rtl="0" eaLnBrk="1" fontAlgn="auto" latinLnBrk="0" hangingPunct="1">
              <a:lnSpc>
                <a:spcPct val="100000"/>
              </a:lnSpc>
              <a:spcBef>
                <a:spcPts val="0"/>
              </a:spcBef>
              <a:spcAft>
                <a:spcPts val="0"/>
              </a:spcAft>
              <a:buClrTx/>
              <a:buSzTx/>
              <a:buFontTx/>
              <a:buNone/>
              <a:defRPr/>
            </a:pPr>
            <a:r>
              <a:rPr lang="zh-CN" altLang="en-US" sz="1350" dirty="0">
                <a:cs typeface="微软雅黑" panose="020B0503020204020204" charset="-122"/>
              </a:rPr>
              <a:t>丨</a:t>
            </a:r>
            <a:fld id="{0C913308-F349-4B6D-A68A-DD1791B4A57B}" type="slidenum">
              <a:rPr lang="zh-CN" altLang="en-US" sz="1350" smtClean="0">
                <a:cs typeface="微软雅黑" panose="020B0503020204020204" charset="-122"/>
              </a:rPr>
            </a:fld>
            <a:endParaRPr lang="zh-CN" altLang="en-US" sz="1350" dirty="0">
              <a:cs typeface="微软雅黑" panose="020B0503020204020204" charset="-122"/>
            </a:endParaRPr>
          </a:p>
          <a:p>
            <a:endParaRPr lang="zh-CN" altLang="en-US" sz="1350" dirty="0">
              <a:cs typeface="微软雅黑" panose="020B0503020204020204" charset="-122"/>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010" y="88053"/>
            <a:ext cx="1743673" cy="207090"/>
          </a:xfrm>
          <a:prstGeom prst="rect">
            <a:avLst/>
          </a:prstGeom>
        </p:spPr>
      </p:pic>
      <p:sp>
        <p:nvSpPr>
          <p:cNvPr id="11" name="矩形 10"/>
          <p:cNvSpPr/>
          <p:nvPr userDrawn="1"/>
        </p:nvSpPr>
        <p:spPr>
          <a:xfrm>
            <a:off x="235327" y="199103"/>
            <a:ext cx="42855" cy="161970"/>
          </a:xfrm>
          <a:prstGeom prst="rect">
            <a:avLst/>
          </a:prstGeom>
          <a:solidFill>
            <a:srgbClr val="085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4A24"/>
              </a:solidFill>
              <a:cs typeface="微软雅黑" panose="020B050302020402020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7"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363852"/>
          </a:xfrm>
          <a:prstGeom prst="rect">
            <a:avLst/>
          </a:prstGeom>
        </p:spPr>
      </p:pic>
      <p:sp>
        <p:nvSpPr>
          <p:cNvPr id="2" name="标题 1"/>
          <p:cNvSpPr>
            <a:spLocks noGrp="1"/>
          </p:cNvSpPr>
          <p:nvPr>
            <p:ph type="title"/>
            <p:custDataLst>
              <p:tags r:id="rId8"/>
            </p:custDataLst>
          </p:nvPr>
        </p:nvSpPr>
        <p:spPr>
          <a:xfrm>
            <a:off x="502411" y="341561"/>
            <a:ext cx="8139178" cy="313201"/>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7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1" y="825776"/>
            <a:ext cx="8139178" cy="3818891"/>
          </a:xfrm>
        </p:spPr>
        <p:txBody>
          <a:bodyPr vert="horz" wrap="square" lIns="90170" tIns="46990" rIns="90170" bIns="46990" rtlCol="0">
            <a:normAutofit/>
          </a:bodyPr>
          <a:lstStyle>
            <a:lvl1pPr marL="161925" marR="0" lvl="0" indent="-161925"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13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486410" marR="0" lvl="1" indent="-161925"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13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810260" marR="0" lvl="2" indent="-161925"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13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134110" marR="0" lvl="3" indent="-161925"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13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1457960" marR="0" lvl="4" indent="-161925"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13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00937" y="4762397"/>
            <a:ext cx="2142739" cy="237556"/>
          </a:xfrm>
        </p:spPr>
        <p:txBody>
          <a:bodyPr wrap="square">
            <a:normAutofit/>
          </a:bodyPr>
          <a:lstStyle>
            <a:lvl1pPr>
              <a:defRPr>
                <a:latin typeface="微软雅黑" panose="020B0503020204020204" charset="-122"/>
                <a:ea typeface="微软雅黑" panose="020B0503020204020204" charset="-122"/>
                <a:cs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00658" y="4762397"/>
            <a:ext cx="3142684" cy="237556"/>
          </a:xfrm>
        </p:spPr>
        <p:txBody>
          <a:bodyPr wrap="square">
            <a:normAutofit/>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399081" y="4762397"/>
            <a:ext cx="2142739" cy="237556"/>
          </a:xfrm>
        </p:spPr>
        <p:txBody>
          <a:bodyPr wrap="square">
            <a:normAutofit/>
          </a:bodyPr>
          <a:lstStyle>
            <a:lvl1pPr>
              <a:defRPr>
                <a:latin typeface="微软雅黑" panose="020B0503020204020204" charset="-122"/>
                <a:ea typeface="微软雅黑" panose="020B0503020204020204" charset="-122"/>
                <a:cs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组合 10"/>
          <p:cNvGrpSpPr/>
          <p:nvPr userDrawn="1"/>
        </p:nvGrpSpPr>
        <p:grpSpPr>
          <a:xfrm>
            <a:off x="-95090" y="-154326"/>
            <a:ext cx="9334180" cy="5297825"/>
            <a:chOff x="-95090" y="-154326"/>
            <a:chExt cx="9334180" cy="5297825"/>
          </a:xfrm>
        </p:grpSpPr>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t="66234"/>
            <a:stretch>
              <a:fillRect/>
            </a:stretch>
          </p:blipFill>
          <p:spPr>
            <a:xfrm>
              <a:off x="1354" y="3406746"/>
              <a:ext cx="9141291" cy="1736753"/>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090" y="-154326"/>
              <a:ext cx="2460511" cy="1551325"/>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6778579" y="-154326"/>
              <a:ext cx="2460511" cy="1551325"/>
            </a:xfrm>
            <a:prstGeom prst="rect">
              <a:avLst/>
            </a:prstGeom>
          </p:spPr>
        </p:pic>
      </p:grpSp>
    </p:spTree>
  </p:cSld>
  <p:clrMapOvr>
    <a:masterClrMapping/>
  </p:clrMapOvr>
  <p:transition spd="slow" advClick="0" advTm="3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pic>
        <p:nvPicPr>
          <p:cNvPr id="5" name="图片 4"/>
          <p:cNvPicPr>
            <a:picLocks noChangeAspect="1"/>
          </p:cNvPicPr>
          <p:nvPr userDrawn="1"/>
        </p:nvPicPr>
        <p:blipFill>
          <a:blip/>
          <a:stretch>
            <a:fillRect/>
          </a:stretch>
        </p:blipFill>
        <p:spPr>
          <a:xfrm>
            <a:off x="6948264" y="4768152"/>
            <a:ext cx="2042327" cy="25641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3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7" name="矩形 6"/>
          <p:cNvSpPr/>
          <p:nvPr userDrawn="1"/>
        </p:nvSpPr>
        <p:spPr>
          <a:xfrm>
            <a:off x="0" y="696969"/>
            <a:ext cx="9144000" cy="4156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8" name="iconfont-1187-868307"/>
          <p:cNvSpPr/>
          <p:nvPr userDrawn="1"/>
        </p:nvSpPr>
        <p:spPr>
          <a:xfrm>
            <a:off x="280191" y="234748"/>
            <a:ext cx="318490" cy="298553"/>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微软雅黑" panose="020B0503020204020204" charset="-122"/>
              <a:cs typeface="微软雅黑" panose="020B0503020204020204" charset="-122"/>
            </a:endParaRPr>
          </a:p>
        </p:txBody>
      </p:sp>
      <p:sp>
        <p:nvSpPr>
          <p:cNvPr id="10" name="TextBox 9"/>
          <p:cNvSpPr txBox="1"/>
          <p:nvPr userDrawn="1"/>
        </p:nvSpPr>
        <p:spPr>
          <a:xfrm>
            <a:off x="7483394" y="4866791"/>
            <a:ext cx="1660606" cy="506730"/>
          </a:xfrm>
          <a:prstGeom prst="rect">
            <a:avLst/>
          </a:prstGeom>
          <a:noFill/>
        </p:spPr>
        <p:txBody>
          <a:bodyPr wrap="square" rtlCol="0">
            <a:spAutoFit/>
          </a:bodyPr>
          <a:lstStyle/>
          <a:p>
            <a:pPr marL="0" marR="0" indent="0" algn="r" defTabSz="1050290" rtl="0" eaLnBrk="1" fontAlgn="auto" latinLnBrk="0" hangingPunct="1">
              <a:lnSpc>
                <a:spcPct val="100000"/>
              </a:lnSpc>
              <a:spcBef>
                <a:spcPts val="0"/>
              </a:spcBef>
              <a:spcAft>
                <a:spcPts val="0"/>
              </a:spcAft>
              <a:buClrTx/>
              <a:buSzTx/>
              <a:buFontTx/>
              <a:buNone/>
            </a:pPr>
            <a:r>
              <a:rPr lang="zh-CN" altLang="en-US" sz="1350" dirty="0">
                <a:solidFill>
                  <a:schemeClr val="tx1"/>
                </a:solidFill>
                <a:cs typeface="微软雅黑" panose="020B0503020204020204" charset="-122"/>
              </a:rPr>
              <a:t>丨</a:t>
            </a:r>
            <a:fld id="{0C913308-F349-4B6D-A68A-DD1791B4A57B}" type="slidenum">
              <a:rPr lang="zh-CN" altLang="en-US" sz="1350" smtClean="0">
                <a:solidFill>
                  <a:schemeClr val="tx1"/>
                </a:solidFill>
                <a:cs typeface="微软雅黑" panose="020B0503020204020204" charset="-122"/>
              </a:rPr>
            </a:fld>
            <a:endParaRPr lang="zh-CN" altLang="en-US" sz="1350" dirty="0">
              <a:solidFill>
                <a:schemeClr val="tx1"/>
              </a:solidFill>
              <a:cs typeface="微软雅黑" panose="020B0503020204020204" charset="-122"/>
            </a:endParaRPr>
          </a:p>
          <a:p>
            <a:endParaRPr lang="zh-CN" altLang="en-US" sz="1350" dirty="0">
              <a:solidFill>
                <a:schemeClr val="tx1"/>
              </a:solidFill>
              <a:cs typeface="微软雅黑" panose="020B0503020204020204" charset="-122"/>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010" y="88053"/>
            <a:ext cx="1743673" cy="207090"/>
          </a:xfrm>
          <a:prstGeom prst="rect">
            <a:avLst/>
          </a:prstGeom>
        </p:spPr>
      </p:pic>
      <p:sp>
        <p:nvSpPr>
          <p:cNvPr id="11" name="矩形 10"/>
          <p:cNvSpPr/>
          <p:nvPr userDrawn="1"/>
        </p:nvSpPr>
        <p:spPr>
          <a:xfrm>
            <a:off x="235327" y="199103"/>
            <a:ext cx="42855" cy="161970"/>
          </a:xfrm>
          <a:prstGeom prst="rect">
            <a:avLst/>
          </a:prstGeom>
          <a:solidFill>
            <a:srgbClr val="085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4A24"/>
              </a:solidFill>
              <a:cs typeface="微软雅黑" panose="020B0503020204020204"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a:xfrm>
            <a:off x="659807" y="4762375"/>
            <a:ext cx="2025000" cy="237600"/>
          </a:xfrm>
        </p:spPr>
        <p:txBody>
          <a:bodyPr/>
          <a:lstStyle>
            <a:lvl1pPr>
              <a:defRPr>
                <a:cs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a:xfrm>
            <a:off x="3087000" y="4762375"/>
            <a:ext cx="2970000" cy="237600"/>
          </a:xfrm>
        </p:spPr>
        <p:txBody>
          <a:bodyPr/>
          <a:lstStyle>
            <a:lvl1pPr>
              <a:defRPr>
                <a:cs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4"/>
            </p:custDataLst>
          </p:nvPr>
        </p:nvSpPr>
        <p:spPr>
          <a:xfrm>
            <a:off x="6457950" y="4762375"/>
            <a:ext cx="2025000" cy="237600"/>
          </a:xfrm>
        </p:spPr>
        <p:txBody>
          <a:bodyPr/>
          <a:lstStyle>
            <a:lvl1pPr>
              <a:defRPr>
                <a:cs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459000" y="4735800"/>
            <a:ext cx="2025000" cy="237600"/>
          </a:xfrm>
        </p:spPr>
        <p:txBody>
          <a:bodyPr/>
          <a:lstStyle>
            <a:lvl1pPr>
              <a:defRPr>
                <a:cs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a:xfrm>
            <a:off x="3087000" y="4735800"/>
            <a:ext cx="2970000" cy="237600"/>
          </a:xfrm>
        </p:spPr>
        <p:txBody>
          <a:bodyPr/>
          <a:lstStyle>
            <a:lvl1pPr>
              <a:defRPr>
                <a:cs typeface="微软雅黑" panose="020B0503020204020204" charset="-122"/>
              </a:defRPr>
            </a:lvl1pPr>
          </a:lstStyle>
          <a:p>
            <a:endParaRPr lang="zh-CN" altLang="en-US"/>
          </a:p>
        </p:txBody>
      </p:sp>
      <p:sp>
        <p:nvSpPr>
          <p:cNvPr id="7" name="矩形 6"/>
          <p:cNvSpPr/>
          <p:nvPr userDrawn="1"/>
        </p:nvSpPr>
        <p:spPr>
          <a:xfrm>
            <a:off x="-12859" y="4705350"/>
            <a:ext cx="9163526" cy="439103"/>
          </a:xfrm>
          <a:prstGeom prst="rect">
            <a:avLst/>
          </a:prstGeom>
          <a:solidFill>
            <a:srgbClr val="D3D4F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cs typeface="微软雅黑" panose="020B0503020204020204" charset="-122"/>
            </a:endParaRPr>
          </a:p>
        </p:txBody>
      </p:sp>
      <p:sp>
        <p:nvSpPr>
          <p:cNvPr id="2" name="标题 1"/>
          <p:cNvSpPr>
            <a:spLocks noGrp="1"/>
          </p:cNvSpPr>
          <p:nvPr>
            <p:ph type="title"/>
            <p:custDataLst>
              <p:tags r:id="rId4"/>
            </p:custDataLst>
          </p:nvPr>
        </p:nvSpPr>
        <p:spPr>
          <a:xfrm>
            <a:off x="1151573" y="176689"/>
            <a:ext cx="7538561" cy="381476"/>
          </a:xfrm>
          <a:noFill/>
        </p:spPr>
        <p:txBody>
          <a:bodyPr vert="horz" wrap="square" lIns="36195" tIns="46990" rIns="36195" bIns="46990" rtlCol="0" anchor="t" anchorCtr="0">
            <a:noAutofit/>
          </a:bodyPr>
          <a:lstStyle>
            <a:lvl1pPr marL="0" marR="0" lvl="0" algn="l" defTabSz="914400" rtl="0" eaLnBrk="1" fontAlgn="auto" latinLnBrk="0" hangingPunct="1">
              <a:lnSpc>
                <a:spcPct val="100000"/>
              </a:lnSpc>
              <a:spcBef>
                <a:spcPct val="0"/>
              </a:spcBef>
              <a:buClrTx/>
              <a:buSzTx/>
              <a:buFont typeface="Arial" panose="020B0604020202020204" pitchFamily="34" charset="0"/>
              <a:buNone/>
              <a:defRPr kumimoji="0" lang="zh-CN" altLang="en-US" sz="2100" b="1" i="0" u="none" strike="noStrike" kern="1200" cap="none" spc="0" normalizeH="0" baseline="0" noProof="1" dirty="0" smtClean="0">
                <a:solidFill>
                  <a:srgbClr val="5A46B5"/>
                </a:solidFill>
                <a:uFillTx/>
                <a:latin typeface="微软雅黑" panose="020B0503020204020204" charset="-122"/>
                <a:ea typeface="微软雅黑" panose="020B0503020204020204" charset="-122"/>
                <a:cs typeface="微软雅黑" panose="020B0503020204020204" charset="-122"/>
              </a:defRPr>
            </a:lvl1pPr>
          </a:lstStyle>
          <a:p>
            <a:pPr lvl="0"/>
            <a:r>
              <a:rPr>
                <a:sym typeface="+mn-ea"/>
              </a:rPr>
              <a:t>单击此处编辑母版标题样式</a:t>
            </a:r>
            <a:endParaRPr>
              <a:sym typeface="+mn-ea"/>
            </a:endParaRPr>
          </a:p>
        </p:txBody>
      </p:sp>
      <p:sp>
        <p:nvSpPr>
          <p:cNvPr id="6" name="灯片编号占位符 5"/>
          <p:cNvSpPr>
            <a:spLocks noGrp="1"/>
          </p:cNvSpPr>
          <p:nvPr>
            <p:ph type="sldNum" sz="quarter" idx="12"/>
            <p:custDataLst>
              <p:tags r:id="rId5"/>
            </p:custDataLst>
          </p:nvPr>
        </p:nvSpPr>
        <p:spPr>
          <a:xfrm>
            <a:off x="6660105" y="4797713"/>
            <a:ext cx="2025000" cy="237600"/>
          </a:xfrm>
        </p:spPr>
        <p:txBody>
          <a:bodyPr/>
          <a:lstStyle>
            <a:lvl1pPr>
              <a:defRPr b="1">
                <a:solidFill>
                  <a:schemeClr val="bg1"/>
                </a:solidFill>
                <a:cs typeface="微软雅黑" panose="020B0503020204020204" charset="-122"/>
              </a:defRPr>
            </a:lvl1pPr>
          </a:lstStyle>
          <a:p>
            <a:fld id="{49AE70B2-8BF9-45C0-BB95-33D1B9D3A854}" type="slidenum">
              <a:rPr lang="zh-CN" altLang="en-US" smtClean="0"/>
            </a:fld>
            <a:endParaRPr lang="zh-CN" altLang="en-US"/>
          </a:p>
        </p:txBody>
      </p:sp>
      <p:cxnSp>
        <p:nvCxnSpPr>
          <p:cNvPr id="12" name="直接连接符 11"/>
          <p:cNvCxnSpPr/>
          <p:nvPr userDrawn="1"/>
        </p:nvCxnSpPr>
        <p:spPr>
          <a:xfrm>
            <a:off x="1127284" y="160973"/>
            <a:ext cx="0" cy="378000"/>
          </a:xfrm>
          <a:prstGeom prst="line">
            <a:avLst/>
          </a:prstGeom>
          <a:ln w="19050">
            <a:solidFill>
              <a:srgbClr val="5A46B5"/>
            </a:solidFill>
          </a:ln>
        </p:spPr>
        <p:style>
          <a:lnRef idx="2">
            <a:schemeClr val="accent1"/>
          </a:lnRef>
          <a:fillRef idx="0">
            <a:srgbClr val="FFFFFF"/>
          </a:fillRef>
          <a:effectRef idx="0">
            <a:srgbClr val="FFFFFF"/>
          </a:effectRef>
          <a:fontRef idx="minor">
            <a:schemeClr val="tx1"/>
          </a:fontRef>
        </p:style>
      </p:cxnSp>
      <p:pic>
        <p:nvPicPr>
          <p:cNvPr id="16" name="图片 15" descr="D:\王璐的文件夹\苑东LOGO\颜色 横版.png颜色 横版"/>
          <p:cNvPicPr>
            <a:picLocks noChangeAspect="1"/>
          </p:cNvPicPr>
          <p:nvPr userDrawn="1"/>
        </p:nvPicPr>
        <p:blipFill>
          <a:blip r:embed="rId6"/>
          <a:srcRect/>
          <a:stretch>
            <a:fillRect/>
          </a:stretch>
        </p:blipFill>
        <p:spPr>
          <a:xfrm>
            <a:off x="103823" y="4826794"/>
            <a:ext cx="790099" cy="193358"/>
          </a:xfrm>
          <a:prstGeom prst="rect">
            <a:avLst/>
          </a:prstGeom>
        </p:spPr>
      </p:pic>
      <p:cxnSp>
        <p:nvCxnSpPr>
          <p:cNvPr id="17" name="直接连接符 16"/>
          <p:cNvCxnSpPr/>
          <p:nvPr userDrawn="1"/>
        </p:nvCxnSpPr>
        <p:spPr>
          <a:xfrm>
            <a:off x="963454" y="4758690"/>
            <a:ext cx="0" cy="297000"/>
          </a:xfrm>
          <a:prstGeom prst="line">
            <a:avLst/>
          </a:prstGeom>
          <a:ln>
            <a:solidFill>
              <a:schemeClr val="bg1">
                <a:lumMod val="95000"/>
              </a:schemeClr>
            </a:solidFill>
          </a:ln>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userDrawn="1"/>
        </p:nvPicPr>
        <p:blipFill>
          <a:blip r:embed="rId7"/>
          <a:stretch>
            <a:fillRect/>
          </a:stretch>
        </p:blipFill>
        <p:spPr>
          <a:xfrm>
            <a:off x="6338411" y="2586514"/>
            <a:ext cx="3101340" cy="2402205"/>
          </a:xfrm>
          <a:prstGeom prst="rect">
            <a:avLst/>
          </a:prstGeom>
        </p:spPr>
      </p:pic>
      <p:pic>
        <p:nvPicPr>
          <p:cNvPr id="13" name="图片 12"/>
          <p:cNvPicPr>
            <a:picLocks noChangeAspect="1"/>
          </p:cNvPicPr>
          <p:nvPr userDrawn="1"/>
        </p:nvPicPr>
        <p:blipFill>
          <a:blip r:embed="rId8"/>
          <a:stretch>
            <a:fillRect/>
          </a:stretch>
        </p:blipFill>
        <p:spPr>
          <a:xfrm>
            <a:off x="6974681" y="4775835"/>
            <a:ext cx="1394936" cy="270986"/>
          </a:xfrm>
          <a:prstGeom prst="rect">
            <a:avLst/>
          </a:prstGeom>
        </p:spPr>
      </p:pic>
      <p:pic>
        <p:nvPicPr>
          <p:cNvPr id="14" name="图片 13"/>
          <p:cNvPicPr>
            <a:picLocks noChangeAspect="1"/>
          </p:cNvPicPr>
          <p:nvPr userDrawn="1"/>
        </p:nvPicPr>
        <p:blipFill>
          <a:blip r:embed="rId9"/>
          <a:stretch>
            <a:fillRect/>
          </a:stretch>
        </p:blipFill>
        <p:spPr>
          <a:xfrm>
            <a:off x="65723" y="195739"/>
            <a:ext cx="1143953" cy="398145"/>
          </a:xfrm>
          <a:prstGeom prst="rect">
            <a:avLst/>
          </a:prstGeom>
        </p:spPr>
      </p:pic>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650" y="155310"/>
            <a:ext cx="8371350" cy="257102"/>
          </a:xfrm>
          <a:prstGeom prst="rect">
            <a:avLst/>
          </a:prstGeom>
        </p:spPr>
        <p:txBody>
          <a:bodyPr anchor="ctr"/>
          <a:lstStyle>
            <a:lvl1pPr algn="l">
              <a:defRPr sz="1350" b="1">
                <a:solidFill>
                  <a:schemeClr val="tx1"/>
                </a:solidFill>
                <a:latin typeface="微软雅黑" panose="020B0503020204020204" charset="-122"/>
                <a:ea typeface="微软雅黑" panose="020B0503020204020204" charset="-122"/>
                <a:cs typeface="微软雅黑" panose="020B0503020204020204" charset="-122"/>
              </a:defRPr>
            </a:lvl1pPr>
          </a:lstStyle>
          <a:p>
            <a:r>
              <a:rPr lang="en-US" dirty="0" err="1"/>
              <a:t>点击替换目录名称</a:t>
            </a:r>
            <a:endParaRPr lang="x-none" dirty="0"/>
          </a:p>
        </p:txBody>
      </p:sp>
      <p:sp>
        <p:nvSpPr>
          <p:cNvPr id="6" name="Slide Number Placeholder 5"/>
          <p:cNvSpPr>
            <a:spLocks noGrp="1"/>
          </p:cNvSpPr>
          <p:nvPr>
            <p:ph type="sldNum" sz="quarter" idx="12"/>
          </p:nvPr>
        </p:nvSpPr>
        <p:spPr>
          <a:xfrm>
            <a:off x="6457950" y="4767263"/>
            <a:ext cx="2299050" cy="273844"/>
          </a:xfrm>
          <a:prstGeom prst="rect">
            <a:avLst/>
          </a:prstGeom>
        </p:spPr>
        <p:txBody>
          <a:bodyPr/>
          <a:lstStyle>
            <a:lvl1pPr>
              <a:defRPr>
                <a:ea typeface="微软雅黑" panose="020B0503020204020204" charset="-122"/>
                <a:cs typeface="微软雅黑" panose="020B0503020204020204" charset="-122"/>
              </a:defRPr>
            </a:lvl1pPr>
          </a:lstStyle>
          <a:p>
            <a:fld id="{C7610568-2DD4-D74A-9758-AE58B7F77BF8}" type="slidenum">
              <a:rPr lang="x-none" smtClean="0"/>
            </a:fld>
            <a:endParaRPr lang="x-none" dirty="0"/>
          </a:p>
        </p:txBody>
      </p:sp>
      <p:sp>
        <p:nvSpPr>
          <p:cNvPr id="19" name="Footer Placeholder 4"/>
          <p:cNvSpPr>
            <a:spLocks noGrp="1"/>
          </p:cNvSpPr>
          <p:nvPr>
            <p:ph type="ftr" sz="quarter" idx="11"/>
          </p:nvPr>
        </p:nvSpPr>
        <p:spPr>
          <a:xfrm>
            <a:off x="3028950" y="4767263"/>
            <a:ext cx="3086100" cy="273844"/>
          </a:xfrm>
          <a:prstGeom prst="rect">
            <a:avLst/>
          </a:prstGeom>
        </p:spPr>
        <p:txBody>
          <a:bodyPr anchor="ctr"/>
          <a:lstStyle>
            <a:lvl1pPr algn="ctr">
              <a:defRPr sz="1200" b="1" i="1">
                <a:solidFill>
                  <a:schemeClr val="bg1">
                    <a:lumMod val="65000"/>
                  </a:schemeClr>
                </a:solidFill>
                <a:latin typeface="微软雅黑" panose="020B0503020204020204" charset="-122"/>
                <a:ea typeface="微软雅黑" panose="020B0503020204020204" charset="-122"/>
                <a:cs typeface="微软雅黑" panose="020B0503020204020204" charset="-122"/>
              </a:defRPr>
            </a:lvl1pPr>
          </a:lstStyle>
          <a:p>
            <a:endParaRPr lang="x-none" dirty="0"/>
          </a:p>
        </p:txBody>
      </p:sp>
      <p:pic>
        <p:nvPicPr>
          <p:cNvPr id="3" name="图片 2" descr="logo简版.png"/>
          <p:cNvPicPr>
            <a:picLocks noChangeAspect="1"/>
          </p:cNvPicPr>
          <p:nvPr userDrawn="1"/>
        </p:nvPicPr>
        <p:blipFill>
          <a:blip r:embed="rId2" cstate="print"/>
          <a:stretch>
            <a:fillRect/>
          </a:stretch>
        </p:blipFill>
        <p:spPr>
          <a:xfrm>
            <a:off x="7026128" y="172491"/>
            <a:ext cx="2057401" cy="257102"/>
          </a:xfrm>
          <a:prstGeom prst="rect">
            <a:avLst/>
          </a:prstGeom>
        </p:spPr>
      </p:pic>
      <p:grpSp>
        <p:nvGrpSpPr>
          <p:cNvPr id="4" name="Group 21"/>
          <p:cNvGrpSpPr/>
          <p:nvPr userDrawn="1"/>
        </p:nvGrpSpPr>
        <p:grpSpPr>
          <a:xfrm>
            <a:off x="-1296246" y="168446"/>
            <a:ext cx="1683246" cy="233511"/>
            <a:chOff x="-50272" y="228167"/>
            <a:chExt cx="2244328" cy="311348"/>
          </a:xfrm>
        </p:grpSpPr>
        <p:sp>
          <p:nvSpPr>
            <p:cNvPr id="5" name="Google Shape;62;p15"/>
            <p:cNvSpPr/>
            <p:nvPr/>
          </p:nvSpPr>
          <p:spPr>
            <a:xfrm>
              <a:off x="-50272" y="231738"/>
              <a:ext cx="2085380" cy="307777"/>
            </a:xfrm>
            <a:custGeom>
              <a:avLst/>
              <a:gdLst/>
              <a:ahLst/>
              <a:cxnLst/>
              <a:rect l="l" t="t" r="r" b="b"/>
              <a:pathLst>
                <a:path w="21600" h="21600" extrusionOk="0">
                  <a:moveTo>
                    <a:pt x="29" y="21600"/>
                  </a:moveTo>
                  <a:lnTo>
                    <a:pt x="21600" y="21600"/>
                  </a:lnTo>
                  <a:lnTo>
                    <a:pt x="19332" y="0"/>
                  </a:lnTo>
                  <a:lnTo>
                    <a:pt x="0" y="0"/>
                  </a:lnTo>
                  <a:lnTo>
                    <a:pt x="29" y="21600"/>
                  </a:lnTo>
                  <a:close/>
                  <a:moveTo>
                    <a:pt x="29" y="21600"/>
                  </a:moveTo>
                </a:path>
              </a:pathLst>
            </a:custGeom>
            <a:solidFill>
              <a:srgbClr val="0F77B0"/>
            </a:solidFill>
            <a:ln>
              <a:noFill/>
            </a:ln>
          </p:spPr>
          <p:txBody>
            <a:bodyPr spcFirstLastPara="1" wrap="square" lIns="0" tIns="0" rIns="0" bIns="0" anchor="t" anchorCtr="0">
              <a:noAutofit/>
            </a:bodyPr>
            <a:lstStyle/>
            <a:p>
              <a:pPr>
                <a:buClr>
                  <a:srgbClr val="000000"/>
                </a:buClr>
                <a:buFont typeface="微软雅黑" panose="020B0503020204020204" charset="-122"/>
                <a:buNone/>
                <a:defRPr/>
              </a:pPr>
              <a:endParaRPr sz="600" kern="0" dirty="0">
                <a:solidFill>
                  <a:srgbClr val="74808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 name="Google Shape;63;p15"/>
            <p:cNvSpPr/>
            <p:nvPr/>
          </p:nvSpPr>
          <p:spPr>
            <a:xfrm>
              <a:off x="1874969" y="228167"/>
              <a:ext cx="319087" cy="307777"/>
            </a:xfrm>
            <a:custGeom>
              <a:avLst/>
              <a:gdLst/>
              <a:ahLst/>
              <a:cxnLst/>
              <a:rect l="l" t="t" r="r" b="b"/>
              <a:pathLst>
                <a:path w="21600" h="21600" extrusionOk="0">
                  <a:moveTo>
                    <a:pt x="14688" y="21600"/>
                  </a:moveTo>
                  <a:lnTo>
                    <a:pt x="21600" y="21600"/>
                  </a:lnTo>
                  <a:lnTo>
                    <a:pt x="6777" y="0"/>
                  </a:lnTo>
                  <a:lnTo>
                    <a:pt x="0" y="0"/>
                  </a:lnTo>
                  <a:lnTo>
                    <a:pt x="14688" y="21600"/>
                  </a:lnTo>
                  <a:close/>
                  <a:moveTo>
                    <a:pt x="14688" y="21600"/>
                  </a:moveTo>
                </a:path>
              </a:pathLst>
            </a:custGeom>
            <a:solidFill>
              <a:srgbClr val="CE282E"/>
            </a:solidFill>
            <a:ln>
              <a:noFill/>
            </a:ln>
          </p:spPr>
          <p:txBody>
            <a:bodyPr spcFirstLastPara="1" wrap="square" lIns="0" tIns="0" rIns="0" bIns="0" anchor="t" anchorCtr="0">
              <a:noAutofit/>
            </a:bodyPr>
            <a:lstStyle/>
            <a:p>
              <a:pPr>
                <a:buClr>
                  <a:srgbClr val="000000"/>
                </a:buClr>
                <a:buFont typeface="微软雅黑" panose="020B0503020204020204" charset="-122"/>
                <a:buNone/>
                <a:defRPr/>
              </a:pPr>
              <a:endParaRPr sz="600" kern="0">
                <a:solidFill>
                  <a:srgbClr val="74808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Four Product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31"/>
            <a:ext cx="7772400" cy="1102519"/>
          </a:xfrm>
          <a:prstGeom prst="rect">
            <a:avLst/>
          </a:prstGeom>
        </p:spPr>
        <p:txBody>
          <a:bodyPr/>
          <a:lstStyle>
            <a:lvl1pPr>
              <a:defRPr>
                <a:cs typeface="微软雅黑" panose="020B0503020204020204" charset="-122"/>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cs typeface="微软雅黑" panose="020B050302020402020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lvl1pPr>
              <a:defRPr>
                <a:cs typeface="微软雅黑" panose="020B0503020204020204" charset="-122"/>
              </a:defRPr>
            </a:lvl1pPr>
          </a:lstStyle>
          <a:p>
            <a:fld id="{5CF8DB69-594A-4DA7-8707-52E2C69506F4}"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lvl1pPr>
              <a:defRPr>
                <a:cs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lvl1pPr>
              <a:defRPr>
                <a:cs typeface="微软雅黑" panose="020B0503020204020204" charset="-122"/>
              </a:defRPr>
            </a:lvl1pPr>
          </a:lstStyle>
          <a:p>
            <a:fld id="{102492A5-78CA-4307-A225-A281D92D4C9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a:stretch>
            <a:fillRect/>
          </a:stretch>
        </p:blipFill>
        <p:spPr>
          <a:xfrm>
            <a:off x="6948264" y="4768152"/>
            <a:ext cx="2042327" cy="2564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defTabSz="685800"/>
            <a:fld id="{A0C2D025-6FB7-4902-ADF9-59CDCB9035F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defTabSz="685800"/>
            <a:fld id="{3AF25734-0651-42A7-B0A0-A7399956BC80}"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advClick="0" advTm="3000">
    <p:fade/>
  </p:transition>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a:stretch>
            <a:fillRect/>
          </a:stretch>
        </p:blipFill>
        <p:spPr>
          <a:xfrm>
            <a:off x="6948264" y="4768152"/>
            <a:ext cx="2042327" cy="256413"/>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25.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2.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2" Type="http://schemas.openxmlformats.org/officeDocument/2006/relationships/slideLayout" Target="../slideLayouts/slideLayout25.xml"/><Relationship Id="rId41" Type="http://schemas.openxmlformats.org/officeDocument/2006/relationships/tags" Target="../tags/tag62.xml"/><Relationship Id="rId40" Type="http://schemas.openxmlformats.org/officeDocument/2006/relationships/tags" Target="../tags/tag61.xml"/><Relationship Id="rId4" Type="http://schemas.openxmlformats.org/officeDocument/2006/relationships/tags" Target="../tags/tag25.xml"/><Relationship Id="rId39" Type="http://schemas.openxmlformats.org/officeDocument/2006/relationships/tags" Target="../tags/tag60.xml"/><Relationship Id="rId38" Type="http://schemas.openxmlformats.org/officeDocument/2006/relationships/tags" Target="../tags/tag59.xml"/><Relationship Id="rId37" Type="http://schemas.openxmlformats.org/officeDocument/2006/relationships/tags" Target="../tags/tag58.xml"/><Relationship Id="rId36" Type="http://schemas.openxmlformats.org/officeDocument/2006/relationships/tags" Target="../tags/tag57.xml"/><Relationship Id="rId35" Type="http://schemas.openxmlformats.org/officeDocument/2006/relationships/tags" Target="../tags/tag56.xml"/><Relationship Id="rId34" Type="http://schemas.openxmlformats.org/officeDocument/2006/relationships/tags" Target="../tags/tag55.xml"/><Relationship Id="rId33" Type="http://schemas.openxmlformats.org/officeDocument/2006/relationships/tags" Target="../tags/tag54.xml"/><Relationship Id="rId32" Type="http://schemas.openxmlformats.org/officeDocument/2006/relationships/tags" Target="../tags/tag53.xml"/><Relationship Id="rId31" Type="http://schemas.openxmlformats.org/officeDocument/2006/relationships/tags" Target="../tags/tag52.xml"/><Relationship Id="rId30" Type="http://schemas.openxmlformats.org/officeDocument/2006/relationships/tags" Target="../tags/tag51.xml"/><Relationship Id="rId3" Type="http://schemas.openxmlformats.org/officeDocument/2006/relationships/tags" Target="../tags/tag24.xml"/><Relationship Id="rId29" Type="http://schemas.openxmlformats.org/officeDocument/2006/relationships/tags" Target="../tags/tag50.xml"/><Relationship Id="rId28" Type="http://schemas.openxmlformats.org/officeDocument/2006/relationships/tags" Target="../tags/tag49.xml"/><Relationship Id="rId27" Type="http://schemas.openxmlformats.org/officeDocument/2006/relationships/tags" Target="../tags/tag48.xml"/><Relationship Id="rId26" Type="http://schemas.openxmlformats.org/officeDocument/2006/relationships/tags" Target="../tags/tag47.xml"/><Relationship Id="rId25" Type="http://schemas.openxmlformats.org/officeDocument/2006/relationships/tags" Target="../tags/tag46.xml"/><Relationship Id="rId24" Type="http://schemas.openxmlformats.org/officeDocument/2006/relationships/tags" Target="../tags/tag45.xml"/><Relationship Id="rId23" Type="http://schemas.openxmlformats.org/officeDocument/2006/relationships/tags" Target="../tags/tag44.xml"/><Relationship Id="rId22" Type="http://schemas.openxmlformats.org/officeDocument/2006/relationships/tags" Target="../tags/tag43.xml"/><Relationship Id="rId21" Type="http://schemas.openxmlformats.org/officeDocument/2006/relationships/tags" Target="../tags/tag42.xml"/><Relationship Id="rId20" Type="http://schemas.openxmlformats.org/officeDocument/2006/relationships/tags" Target="../tags/tag41.xml"/><Relationship Id="rId2" Type="http://schemas.openxmlformats.org/officeDocument/2006/relationships/tags" Target="../tags/tag23.xml"/><Relationship Id="rId19" Type="http://schemas.openxmlformats.org/officeDocument/2006/relationships/tags" Target="../tags/tag40.xml"/><Relationship Id="rId18" Type="http://schemas.openxmlformats.org/officeDocument/2006/relationships/tags" Target="../tags/tag39.xml"/><Relationship Id="rId17" Type="http://schemas.openxmlformats.org/officeDocument/2006/relationships/tags" Target="../tags/tag38.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64.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66.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image" Target="../media/image17.png"/><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5" Type="http://schemas.openxmlformats.org/officeDocument/2006/relationships/slideLayout" Target="../slideLayouts/slideLayout25.xml"/><Relationship Id="rId14" Type="http://schemas.openxmlformats.org/officeDocument/2006/relationships/tags" Target="../tags/tag78.xml"/><Relationship Id="rId13" Type="http://schemas.openxmlformats.org/officeDocument/2006/relationships/hyperlink" Target="http://ghdx.healthdata.org/gbd-results-tool?params=gbd-api-2019-permalink/27a7644e8ad28e739382d31e77589dd7" TargetMode="Externa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9.xml"/></Relationships>
</file>

<file path=ppt/slides/_rels/slide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20.jpe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image" Target="../media/image19.png"/><Relationship Id="rId12" Type="http://schemas.openxmlformats.org/officeDocument/2006/relationships/slideLayout" Target="../slideLayouts/slideLayout25.xml"/><Relationship Id="rId11" Type="http://schemas.openxmlformats.org/officeDocument/2006/relationships/tags" Target="../tags/tag86.xml"/><Relationship Id="rId10" Type="http://schemas.openxmlformats.org/officeDocument/2006/relationships/image" Target="../media/image21.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87.xml"/><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uxiaoyan\Desktop\佛跳墙\微信图片_20220217140439.jpg微信图片_20220217140439"/>
          <p:cNvPicPr>
            <a:picLocks noChangeAspect="1" noChangeArrowheads="1"/>
          </p:cNvPicPr>
          <p:nvPr/>
        </p:nvPicPr>
        <p:blipFill>
          <a:blip r:embed="rId1" cstate="print"/>
          <a:srcRect/>
          <a:stretch>
            <a:fillRect/>
          </a:stretch>
        </p:blipFill>
        <p:spPr bwMode="auto">
          <a:xfrm>
            <a:off x="-55595" y="-340613"/>
            <a:ext cx="9215470" cy="5763260"/>
          </a:xfrm>
          <a:prstGeom prst="rect">
            <a:avLst/>
          </a:prstGeom>
          <a:noFill/>
          <a:ln w="9525">
            <a:noFill/>
            <a:miter lim="800000"/>
            <a:headEnd/>
            <a:tailEnd/>
          </a:ln>
          <a:effectLst/>
        </p:spPr>
      </p:pic>
      <p:sp>
        <p:nvSpPr>
          <p:cNvPr id="26" name="矩形 25"/>
          <p:cNvSpPr/>
          <p:nvPr/>
        </p:nvSpPr>
        <p:spPr>
          <a:xfrm>
            <a:off x="-71470" y="-340613"/>
            <a:ext cx="9231345" cy="5792683"/>
          </a:xfrm>
          <a:prstGeom prst="rect">
            <a:avLst/>
          </a:prstGeom>
          <a:solidFill>
            <a:srgbClr val="F7F7F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pic>
        <p:nvPicPr>
          <p:cNvPr id="6" name="图片 5" descr="华益康泰医药logo - 转曲.png"/>
          <p:cNvPicPr>
            <a:picLocks noChangeAspect="1"/>
          </p:cNvPicPr>
          <p:nvPr/>
        </p:nvPicPr>
        <p:blipFill>
          <a:blip r:embed="rId2" cstate="print"/>
          <a:stretch>
            <a:fillRect/>
          </a:stretch>
        </p:blipFill>
        <p:spPr>
          <a:xfrm>
            <a:off x="345778" y="424165"/>
            <a:ext cx="1583016" cy="433073"/>
          </a:xfrm>
          <a:prstGeom prst="rect">
            <a:avLst/>
          </a:prstGeom>
        </p:spPr>
      </p:pic>
      <p:sp>
        <p:nvSpPr>
          <p:cNvPr id="2" name="textbox 2"/>
          <p:cNvSpPr/>
          <p:nvPr/>
        </p:nvSpPr>
        <p:spPr>
          <a:xfrm>
            <a:off x="727710" y="1150620"/>
            <a:ext cx="7866380" cy="3891915"/>
          </a:xfrm>
          <a:prstGeom prst="rect">
            <a:avLst/>
          </a:prstGeom>
          <a:noFill/>
          <a:ln w="0" cap="flat">
            <a:noFill/>
            <a:prstDash val="solid"/>
            <a:miter lim="0"/>
          </a:ln>
        </p:spPr>
        <p:txBody>
          <a:bodyPr vert="horz" wrap="square" lIns="0" tIns="0" rIns="0" bIns="0"/>
          <a:lstStyle/>
          <a:p>
            <a:pPr algn="ctr" rtl="0" eaLnBrk="0">
              <a:lnSpc>
                <a:spcPct val="76000"/>
              </a:lnSpc>
            </a:pPr>
            <a:r>
              <a:rPr sz="33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布瑞哌唑</a:t>
            </a:r>
            <a:r>
              <a:rPr lang="zh-CN" sz="33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口崩片</a:t>
            </a:r>
            <a:endParaRPr lang="zh-CN" sz="33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6000"/>
              </a:lnSpc>
            </a:pPr>
            <a:endParaRPr lang="zh-CN" sz="3300" b="1"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101000"/>
              </a:lnSpc>
            </a:pP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申报企业：华益泰康药业股份有限公司</a:t>
            </a:r>
            <a:endPar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101000"/>
              </a:lnSpc>
            </a:pPr>
            <a:endParaRPr sz="750" dirty="0">
              <a:latin typeface="微软雅黑" panose="020B0503020204020204" charset="-122"/>
              <a:ea typeface="微软雅黑" panose="020B0503020204020204" charset="-122"/>
              <a:cs typeface="微软雅黑" panose="020B0503020204020204" charset="-122"/>
            </a:endParaRPr>
          </a:p>
          <a:p>
            <a:pPr algn="ctr" rtl="0" eaLnBrk="0">
              <a:lnSpc>
                <a:spcPct val="101000"/>
              </a:lnSpc>
            </a:pPr>
            <a:endParaRPr sz="750" dirty="0">
              <a:latin typeface="微软雅黑" panose="020B0503020204020204" charset="-122"/>
              <a:ea typeface="微软雅黑" panose="020B0503020204020204" charset="-122"/>
              <a:cs typeface="微软雅黑" panose="020B0503020204020204" charset="-122"/>
            </a:endParaRPr>
          </a:p>
          <a:p>
            <a:pPr algn="ctr" rtl="0" eaLnBrk="0">
              <a:lnSpc>
                <a:spcPct val="102000"/>
              </a:lnSpc>
            </a:pPr>
            <a:endParaRPr sz="750" dirty="0">
              <a:latin typeface="微软雅黑" panose="020B0503020204020204" charset="-122"/>
              <a:ea typeface="微软雅黑" panose="020B0503020204020204" charset="-122"/>
              <a:cs typeface="微软雅黑" panose="020B0503020204020204" charset="-122"/>
            </a:endParaRPr>
          </a:p>
          <a:p>
            <a:pPr algn="ctr" rtl="0" eaLnBrk="0">
              <a:lnSpc>
                <a:spcPct val="102000"/>
              </a:lnSpc>
            </a:pPr>
            <a:r>
              <a:rPr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同时</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对多巴胺D</a:t>
            </a:r>
            <a:r>
              <a:rPr kern="0" spc="-20" baseline="-17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5-HT</a:t>
            </a:r>
            <a:r>
              <a:rPr kern="0" spc="-20" baseline="-17000" dirty="0">
                <a:solidFill>
                  <a:srgbClr val="000000">
                    <a:alpha val="100000"/>
                  </a:srgbClr>
                </a:solidFill>
                <a:latin typeface="微软雅黑" panose="020B0503020204020204" charset="-122"/>
                <a:ea typeface="微软雅黑" panose="020B0503020204020204" charset="-122"/>
                <a:cs typeface="微软雅黑" panose="020B0503020204020204" charset="-122"/>
              </a:rPr>
              <a:t>1A</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和5-HT</a:t>
            </a:r>
            <a:r>
              <a:rPr kern="0" spc="-20" baseline="-17000" dirty="0">
                <a:solidFill>
                  <a:srgbClr val="000000">
                    <a:alpha val="100000"/>
                  </a:srgbClr>
                </a:solidFill>
                <a:latin typeface="微软雅黑" panose="020B0503020204020204" charset="-122"/>
                <a:ea typeface="微软雅黑" panose="020B0503020204020204" charset="-122"/>
                <a:cs typeface="微软雅黑" panose="020B0503020204020204" charset="-122"/>
              </a:rPr>
              <a:t>2A</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三大受体亲和力</a:t>
            </a:r>
            <a:r>
              <a:rPr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最高</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的第二代抗精神病药</a:t>
            </a:r>
            <a:endPar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102000"/>
              </a:lnSpc>
            </a:pPr>
            <a:r>
              <a:rPr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全球唯一</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的血清素-多巴胺活性调节剂</a:t>
            </a:r>
            <a:endPar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102000"/>
              </a:lnSpc>
            </a:pPr>
            <a:r>
              <a:rPr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唯一</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全部副作用风险均</a:t>
            </a:r>
            <a:r>
              <a:rPr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与安慰剂无显著差异</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的口服抗精神病药物</a:t>
            </a:r>
            <a:endParaRPr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04495" y="3175"/>
            <a:ext cx="8521065" cy="793750"/>
          </a:xfrm>
          <a:prstGeom prst="rect">
            <a:avLst/>
          </a:prstGeom>
          <a:noFill/>
        </p:spPr>
        <p:txBody>
          <a:bodyPr wrap="square" rtlCol="0">
            <a:spAutoFit/>
          </a:bodyPr>
          <a:p>
            <a:pPr marL="93980" indent="635" algn="l" rtl="0" eaLnBrk="0">
              <a:lnSpc>
                <a:spcPct val="127000"/>
              </a:lnSpc>
              <a:spcBef>
                <a:spcPts val="0"/>
              </a:spcBef>
            </a:pPr>
            <a:r>
              <a:rPr lang="zh-CN" altLang="en-US">
                <a:latin typeface="微软雅黑" panose="020B0503020204020204" charset="-122"/>
                <a:ea typeface="微软雅黑" panose="020B0503020204020204" charset="-122"/>
                <a:cs typeface="微软雅黑" panose="020B0503020204020204" charset="-122"/>
                <a:sym typeface="+mn-ea"/>
              </a:rPr>
              <a:t>创新性：布瑞哌唑具有独特的多靶点作用机制症状改善更全面</a:t>
            </a:r>
            <a:endParaRPr lang="zh-CN" altLang="en-US">
              <a:latin typeface="微软雅黑" panose="020B0503020204020204" charset="-122"/>
              <a:ea typeface="微软雅黑" panose="020B0503020204020204" charset="-122"/>
              <a:cs typeface="微软雅黑" panose="020B0503020204020204" charset="-122"/>
              <a:sym typeface="+mn-ea"/>
            </a:endParaRPr>
          </a:p>
          <a:p>
            <a:pPr marL="93980" indent="635" algn="l" rtl="0" eaLnBrk="0">
              <a:lnSpc>
                <a:spcPct val="127000"/>
              </a:lnSpc>
              <a:spcBef>
                <a:spcPts val="0"/>
              </a:spcBef>
            </a:pPr>
            <a:r>
              <a:rPr lang="zh-CN" altLang="en-US"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口崩片剂型服用方便、吸收快，有助于</a:t>
            </a:r>
            <a:r>
              <a:rPr lang="zh-CN" altLang="en-US"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提高精分患者的服药依从性</a:t>
            </a:r>
            <a:endParaRPr lang="zh-CN" altLang="en-US"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grpSp>
        <p:nvGrpSpPr>
          <p:cNvPr id="26" name="group 26"/>
          <p:cNvGrpSpPr/>
          <p:nvPr/>
        </p:nvGrpSpPr>
        <p:grpSpPr>
          <a:xfrm rot="21600000">
            <a:off x="539750" y="1885950"/>
            <a:ext cx="6162675" cy="941705"/>
            <a:chOff x="0" y="0"/>
            <a:chExt cx="8216975" cy="2431033"/>
          </a:xfrm>
        </p:grpSpPr>
        <p:pic>
          <p:nvPicPr>
            <p:cNvPr id="352" name="picture 352"/>
            <p:cNvPicPr>
              <a:picLocks noChangeAspect="1"/>
            </p:cNvPicPr>
            <p:nvPr/>
          </p:nvPicPr>
          <p:blipFill>
            <a:blip r:embed="rId1"/>
            <a:stretch>
              <a:fillRect/>
            </a:stretch>
          </p:blipFill>
          <p:spPr>
            <a:xfrm rot="21600000">
              <a:off x="0" y="14287"/>
              <a:ext cx="8206016" cy="2402459"/>
            </a:xfrm>
            <a:prstGeom prst="rect">
              <a:avLst/>
            </a:prstGeom>
          </p:spPr>
        </p:pic>
        <p:sp>
          <p:nvSpPr>
            <p:cNvPr id="354" name="textbox 354"/>
            <p:cNvSpPr/>
            <p:nvPr/>
          </p:nvSpPr>
          <p:spPr>
            <a:xfrm>
              <a:off x="264896" y="-12700"/>
              <a:ext cx="6934200" cy="24568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503020204020204" charset="-122"/>
                <a:ea typeface="微软雅黑" panose="020B0503020204020204" charset="-122"/>
                <a:cs typeface="微软雅黑" panose="020B0503020204020204" charset="-122"/>
              </a:endParaRPr>
            </a:p>
            <a:p>
              <a:pPr marL="12700" algn="l" rtl="0" eaLnBrk="0">
                <a:lnSpc>
                  <a:spcPts val="19140"/>
                </a:lnSpc>
                <a:tabLst>
                  <a:tab pos="6920865" algn="l"/>
                </a:tabLst>
              </a:pPr>
              <a:r>
                <a:rPr sz="75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750" dirty="0">
                <a:latin typeface="微软雅黑" panose="020B0503020204020204" charset="-122"/>
                <a:ea typeface="微软雅黑" panose="020B0503020204020204" charset="-122"/>
                <a:cs typeface="微软雅黑" panose="020B0503020204020204" charset="-122"/>
              </a:endParaRPr>
            </a:p>
          </p:txBody>
        </p:sp>
        <p:pic>
          <p:nvPicPr>
            <p:cNvPr id="356" name="picture 356"/>
            <p:cNvPicPr>
              <a:picLocks noChangeAspect="1"/>
            </p:cNvPicPr>
            <p:nvPr/>
          </p:nvPicPr>
          <p:blipFill>
            <a:blip r:embed="rId2"/>
            <a:stretch>
              <a:fillRect/>
            </a:stretch>
          </p:blipFill>
          <p:spPr>
            <a:xfrm rot="21600000">
              <a:off x="277596" y="0"/>
              <a:ext cx="6908546" cy="2431033"/>
            </a:xfrm>
            <a:prstGeom prst="rect">
              <a:avLst/>
            </a:prstGeom>
          </p:spPr>
        </p:pic>
        <p:sp>
          <p:nvSpPr>
            <p:cNvPr id="358" name="path 358"/>
            <p:cNvSpPr/>
            <p:nvPr/>
          </p:nvSpPr>
          <p:spPr>
            <a:xfrm>
              <a:off x="7814920" y="1050965"/>
              <a:ext cx="402055" cy="468675"/>
            </a:xfrm>
            <a:custGeom>
              <a:avLst/>
              <a:gdLst/>
              <a:ahLst/>
              <a:cxnLst/>
              <a:rect l="0" t="0" r="0" b="0"/>
              <a:pathLst>
                <a:path w="633" h="738">
                  <a:moveTo>
                    <a:pt x="22" y="191"/>
                  </a:moveTo>
                  <a:lnTo>
                    <a:pt x="319" y="191"/>
                  </a:lnTo>
                  <a:lnTo>
                    <a:pt x="319" y="14"/>
                  </a:lnTo>
                  <a:lnTo>
                    <a:pt x="615" y="369"/>
                  </a:lnTo>
                  <a:lnTo>
                    <a:pt x="319" y="723"/>
                  </a:lnTo>
                  <a:lnTo>
                    <a:pt x="319" y="546"/>
                  </a:lnTo>
                  <a:lnTo>
                    <a:pt x="22" y="546"/>
                  </a:lnTo>
                  <a:lnTo>
                    <a:pt x="22" y="191"/>
                  </a:lnTo>
                  <a:close/>
                </a:path>
              </a:pathLst>
            </a:custGeom>
            <a:noFill/>
            <a:ln w="28575" cap="flat">
              <a:solidFill>
                <a:srgbClr val="C55A11"/>
              </a:solidFill>
              <a:prstDash val="solid"/>
              <a:miter lim="800000"/>
            </a:ln>
          </p:spPr>
          <p:txBody>
            <a:bodyPr rtlCol="0"/>
            <a:lstStyle/>
            <a:p>
              <a:pPr algn="ctr"/>
              <a:endParaRPr lang="zh-CN" altLang="en-US" sz="1350">
                <a:cs typeface="微软雅黑" panose="020B0503020204020204" charset="-122"/>
              </a:endParaRPr>
            </a:p>
          </p:txBody>
        </p:sp>
      </p:grpSp>
      <p:graphicFrame>
        <p:nvGraphicFramePr>
          <p:cNvPr id="376" name="table 376"/>
          <p:cNvGraphicFramePr>
            <a:graphicFrameLocks noGrp="1"/>
          </p:cNvGraphicFramePr>
          <p:nvPr>
            <p:custDataLst>
              <p:tags r:id="rId3"/>
            </p:custDataLst>
          </p:nvPr>
        </p:nvGraphicFramePr>
        <p:xfrm>
          <a:off x="6804025" y="1636395"/>
          <a:ext cx="1629410" cy="1445260"/>
        </p:xfrm>
        <a:graphic>
          <a:graphicData uri="http://schemas.openxmlformats.org/drawingml/2006/table">
            <a:tbl>
              <a:tblPr/>
              <a:tblGrid>
                <a:gridCol w="814705"/>
                <a:gridCol w="814705"/>
              </a:tblGrid>
              <a:tr h="476885">
                <a:tc>
                  <a:txBody>
                    <a:bodyPr/>
                    <a:lstStyle/>
                    <a:p>
                      <a:pPr algn="l" rtl="0" eaLnBrk="0">
                        <a:lnSpc>
                          <a:spcPct val="151000"/>
                        </a:lnSpc>
                      </a:pPr>
                      <a:endParaRPr sz="750" dirty="0">
                        <a:latin typeface="微软雅黑" panose="020B0503020204020204" charset="-122"/>
                        <a:ea typeface="微软雅黑" panose="020B0503020204020204" charset="-122"/>
                        <a:cs typeface="微软雅黑" panose="020B0503020204020204" charset="-122"/>
                      </a:endParaRPr>
                    </a:p>
                    <a:p>
                      <a:pPr algn="l" rtl="0" eaLnBrk="0">
                        <a:lnSpc>
                          <a:spcPct val="9000"/>
                        </a:lnSpc>
                      </a:pPr>
                      <a:endParaRPr sz="100" dirty="0">
                        <a:latin typeface="微软雅黑" panose="020B0503020204020204" charset="-122"/>
                        <a:ea typeface="微软雅黑" panose="020B0503020204020204" charset="-122"/>
                        <a:cs typeface="微软雅黑" panose="020B0503020204020204" charset="-122"/>
                      </a:endParaRPr>
                    </a:p>
                    <a:p>
                      <a:pPr marL="155575" indent="38100" algn="l" rtl="0" eaLnBrk="0">
                        <a:lnSpc>
                          <a:spcPct val="95000"/>
                        </a:lnSpc>
                      </a:pPr>
                      <a:r>
                        <a:rPr sz="105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布瑞哌唑</a:t>
                      </a:r>
                      <a:r>
                        <a:rPr sz="105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05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结合受体</a:t>
                      </a:r>
                      <a:r>
                        <a:rPr sz="1050" b="1" kern="0" spc="30" baseline="26000" dirty="0">
                          <a:solidFill>
                            <a:srgbClr val="FFFFFF">
                              <a:alpha val="100000"/>
                            </a:srgbClr>
                          </a:solidFill>
                          <a:latin typeface="微软雅黑" panose="020B0503020204020204" charset="-122"/>
                          <a:ea typeface="微软雅黑" panose="020B0503020204020204" charset="-122"/>
                          <a:cs typeface="微软雅黑" panose="020B0503020204020204" charset="-122"/>
                        </a:rPr>
                        <a:t>1</a:t>
                      </a:r>
                      <a:endParaRPr sz="1050" baseline="260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55A11"/>
                    </a:solidFill>
                  </a:tcPr>
                </a:tc>
                <a:tc>
                  <a:txBody>
                    <a:bodyPr/>
                    <a:lstStyle/>
                    <a:p>
                      <a:pPr algn="l" rtl="0" eaLnBrk="0">
                        <a:lnSpc>
                          <a:spcPct val="151000"/>
                        </a:lnSpc>
                      </a:pPr>
                      <a:endParaRPr sz="750" dirty="0">
                        <a:latin typeface="微软雅黑" panose="020B0503020204020204" charset="-122"/>
                        <a:ea typeface="微软雅黑" panose="020B0503020204020204" charset="-122"/>
                        <a:cs typeface="微软雅黑" panose="020B0503020204020204" charset="-122"/>
                      </a:endParaRPr>
                    </a:p>
                    <a:p>
                      <a:pPr algn="l" rtl="0" eaLnBrk="0">
                        <a:lnSpc>
                          <a:spcPct val="9000"/>
                        </a:lnSpc>
                      </a:pPr>
                      <a:endParaRPr sz="100" dirty="0">
                        <a:latin typeface="微软雅黑" panose="020B0503020204020204" charset="-122"/>
                        <a:ea typeface="微软雅黑" panose="020B0503020204020204" charset="-122"/>
                        <a:cs typeface="微软雅黑" panose="020B0503020204020204" charset="-122"/>
                      </a:endParaRPr>
                    </a:p>
                    <a:p>
                      <a:pPr marL="197485" indent="80645" algn="l" rtl="0" eaLnBrk="0">
                        <a:lnSpc>
                          <a:spcPct val="95000"/>
                        </a:lnSpc>
                      </a:pPr>
                      <a:r>
                        <a:rPr sz="105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亲和力</a:t>
                      </a:r>
                      <a:r>
                        <a:rPr sz="105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05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05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Ki</a:t>
                      </a:r>
                      <a:r>
                        <a:rPr sz="105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05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05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nM</a:t>
                      </a:r>
                      <a:r>
                        <a:rPr sz="105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endParaRPr sz="105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55A11"/>
                    </a:solidFill>
                  </a:tcPr>
                </a:tc>
              </a:tr>
              <a:tr h="372745">
                <a:tc>
                  <a:txBody>
                    <a:bodyPr/>
                    <a:lstStyle/>
                    <a:p>
                      <a:pPr algn="l" rtl="0" eaLnBrk="0">
                        <a:lnSpc>
                          <a:spcPct val="136000"/>
                        </a:lnSpc>
                      </a:pPr>
                      <a:endParaRPr sz="750" dirty="0">
                        <a:latin typeface="微软雅黑" panose="020B0503020204020204" charset="-122"/>
                        <a:ea typeface="微软雅黑" panose="020B0503020204020204" charset="-122"/>
                        <a:cs typeface="微软雅黑" panose="020B0503020204020204" charset="-122"/>
                      </a:endParaRPr>
                    </a:p>
                    <a:p>
                      <a:pPr marL="175895" algn="l" rtl="0" eaLnBrk="0">
                        <a:lnSpc>
                          <a:spcPts val="1710"/>
                        </a:lnSpc>
                        <a:spcBef>
                          <a:spcPts val="5"/>
                        </a:spcBef>
                      </a:pPr>
                      <a:r>
                        <a:rPr sz="105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多巴胺D</a:t>
                      </a:r>
                      <a:r>
                        <a:rPr sz="1050" b="1" kern="0" spc="10" baseline="-14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endParaRPr sz="1050" baseline="-140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5D6"/>
                    </a:solidFill>
                  </a:tcPr>
                </a:tc>
                <a:tc>
                  <a:txBody>
                    <a:bodyPr/>
                    <a:lstStyle/>
                    <a:p>
                      <a:pPr algn="l" rtl="0" eaLnBrk="0">
                        <a:lnSpc>
                          <a:spcPct val="136000"/>
                        </a:lnSpc>
                      </a:pPr>
                      <a:endParaRPr sz="750" dirty="0">
                        <a:latin typeface="微软雅黑" panose="020B0503020204020204" charset="-122"/>
                        <a:ea typeface="微软雅黑" panose="020B0503020204020204" charset="-122"/>
                        <a:cs typeface="微软雅黑" panose="020B0503020204020204" charset="-122"/>
                      </a:endParaRPr>
                    </a:p>
                    <a:p>
                      <a:pPr marL="358775" algn="l" rtl="0" eaLnBrk="0">
                        <a:lnSpc>
                          <a:spcPct val="89000"/>
                        </a:lnSpc>
                        <a:spcBef>
                          <a:spcPts val="5"/>
                        </a:spcBef>
                      </a:pPr>
                      <a:r>
                        <a:rPr sz="105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0.30</a:t>
                      </a:r>
                      <a:endParaRPr sz="105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5D6"/>
                    </a:solidFill>
                  </a:tcPr>
                </a:tc>
              </a:tr>
              <a:tr h="297815">
                <a:tc>
                  <a:txBody>
                    <a:bodyPr/>
                    <a:lstStyle/>
                    <a:p>
                      <a:pPr algn="l" rtl="0" eaLnBrk="0">
                        <a:lnSpc>
                          <a:spcPct val="136000"/>
                        </a:lnSpc>
                      </a:pPr>
                      <a:endParaRPr sz="750" dirty="0">
                        <a:latin typeface="微软雅黑" panose="020B0503020204020204" charset="-122"/>
                        <a:ea typeface="微软雅黑" panose="020B0503020204020204" charset="-122"/>
                        <a:cs typeface="微软雅黑" panose="020B0503020204020204" charset="-122"/>
                      </a:endParaRPr>
                    </a:p>
                    <a:p>
                      <a:pPr marL="275590" algn="l" rtl="0" eaLnBrk="0">
                        <a:lnSpc>
                          <a:spcPct val="89000"/>
                        </a:lnSpc>
                        <a:spcBef>
                          <a:spcPts val="5"/>
                        </a:spcBef>
                      </a:pPr>
                      <a:r>
                        <a:rPr sz="105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5-HT</a:t>
                      </a:r>
                      <a:r>
                        <a:rPr sz="1050" b="1" kern="0" spc="-10" baseline="-19000" dirty="0">
                          <a:solidFill>
                            <a:srgbClr val="000000">
                              <a:alpha val="100000"/>
                            </a:srgbClr>
                          </a:solidFill>
                          <a:latin typeface="微软雅黑" panose="020B0503020204020204" charset="-122"/>
                          <a:ea typeface="微软雅黑" panose="020B0503020204020204" charset="-122"/>
                          <a:cs typeface="微软雅黑" panose="020B0503020204020204" charset="-122"/>
                        </a:rPr>
                        <a:t>IA</a:t>
                      </a:r>
                      <a:endParaRPr sz="1050" baseline="-190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5D6"/>
                    </a:solidFill>
                  </a:tcPr>
                </a:tc>
                <a:tc>
                  <a:txBody>
                    <a:bodyPr/>
                    <a:lstStyle/>
                    <a:p>
                      <a:pPr algn="l" rtl="0" eaLnBrk="0">
                        <a:lnSpc>
                          <a:spcPct val="136000"/>
                        </a:lnSpc>
                      </a:pPr>
                      <a:endParaRPr sz="750" dirty="0">
                        <a:latin typeface="微软雅黑" panose="020B0503020204020204" charset="-122"/>
                        <a:ea typeface="微软雅黑" panose="020B0503020204020204" charset="-122"/>
                        <a:cs typeface="微软雅黑" panose="020B0503020204020204" charset="-122"/>
                      </a:endParaRPr>
                    </a:p>
                    <a:p>
                      <a:pPr marL="358775" algn="l" rtl="0" eaLnBrk="0">
                        <a:lnSpc>
                          <a:spcPct val="89000"/>
                        </a:lnSpc>
                        <a:spcBef>
                          <a:spcPts val="5"/>
                        </a:spcBef>
                      </a:pPr>
                      <a:r>
                        <a:rPr sz="105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0.12</a:t>
                      </a:r>
                      <a:endParaRPr sz="105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5D6"/>
                    </a:solidFill>
                  </a:tcPr>
                </a:tc>
              </a:tr>
              <a:tr h="297815">
                <a:tc>
                  <a:txBody>
                    <a:bodyPr/>
                    <a:lstStyle/>
                    <a:p>
                      <a:pPr algn="l" rtl="0" eaLnBrk="0">
                        <a:lnSpc>
                          <a:spcPct val="136000"/>
                        </a:lnSpc>
                      </a:pPr>
                      <a:endParaRPr sz="750" dirty="0">
                        <a:latin typeface="微软雅黑" panose="020B0503020204020204" charset="-122"/>
                        <a:ea typeface="微软雅黑" panose="020B0503020204020204" charset="-122"/>
                        <a:cs typeface="微软雅黑" panose="020B0503020204020204" charset="-122"/>
                      </a:endParaRPr>
                    </a:p>
                    <a:p>
                      <a:pPr algn="l" rtl="0" eaLnBrk="0">
                        <a:lnSpc>
                          <a:spcPct val="7000"/>
                        </a:lnSpc>
                      </a:pPr>
                      <a:endParaRPr sz="100" dirty="0">
                        <a:latin typeface="微软雅黑" panose="020B0503020204020204" charset="-122"/>
                        <a:ea typeface="微软雅黑" panose="020B0503020204020204" charset="-122"/>
                        <a:cs typeface="微软雅黑" panose="020B0503020204020204" charset="-122"/>
                      </a:endParaRPr>
                    </a:p>
                    <a:p>
                      <a:pPr marL="258445" algn="l" rtl="0" eaLnBrk="0">
                        <a:lnSpc>
                          <a:spcPct val="89000"/>
                        </a:lnSpc>
                      </a:pPr>
                      <a:r>
                        <a:rPr sz="105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5-HT</a:t>
                      </a:r>
                      <a:r>
                        <a:rPr sz="1050" b="1" kern="0" spc="-20" baseline="-19000" dirty="0">
                          <a:solidFill>
                            <a:srgbClr val="000000">
                              <a:alpha val="100000"/>
                            </a:srgbClr>
                          </a:solidFill>
                          <a:latin typeface="微软雅黑" panose="020B0503020204020204" charset="-122"/>
                          <a:ea typeface="微软雅黑" panose="020B0503020204020204" charset="-122"/>
                          <a:cs typeface="微软雅黑" panose="020B0503020204020204" charset="-122"/>
                        </a:rPr>
                        <a:t>2A</a:t>
                      </a:r>
                      <a:endParaRPr sz="1050" baseline="-190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5D6"/>
                    </a:solidFill>
                  </a:tcPr>
                </a:tc>
                <a:tc>
                  <a:txBody>
                    <a:bodyPr/>
                    <a:lstStyle/>
                    <a:p>
                      <a:pPr algn="l" rtl="0" eaLnBrk="0">
                        <a:lnSpc>
                          <a:spcPct val="136000"/>
                        </a:lnSpc>
                      </a:pPr>
                      <a:endParaRPr sz="750" dirty="0">
                        <a:latin typeface="微软雅黑" panose="020B0503020204020204" charset="-122"/>
                        <a:ea typeface="微软雅黑" panose="020B0503020204020204" charset="-122"/>
                        <a:cs typeface="微软雅黑" panose="020B0503020204020204" charset="-122"/>
                      </a:endParaRPr>
                    </a:p>
                    <a:p>
                      <a:pPr algn="l" rtl="0" eaLnBrk="0">
                        <a:lnSpc>
                          <a:spcPct val="7000"/>
                        </a:lnSpc>
                      </a:pPr>
                      <a:endParaRPr sz="100" dirty="0">
                        <a:latin typeface="微软雅黑" panose="020B0503020204020204" charset="-122"/>
                        <a:ea typeface="微软雅黑" panose="020B0503020204020204" charset="-122"/>
                        <a:cs typeface="微软雅黑" panose="020B0503020204020204" charset="-122"/>
                      </a:endParaRPr>
                    </a:p>
                    <a:p>
                      <a:pPr marL="358775" algn="l" rtl="0" eaLnBrk="0">
                        <a:lnSpc>
                          <a:spcPct val="89000"/>
                        </a:lnSpc>
                      </a:pPr>
                      <a:r>
                        <a:rPr sz="105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0.47</a:t>
                      </a:r>
                      <a:endParaRPr sz="105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5D6"/>
                    </a:solidFill>
                  </a:tcPr>
                </a:tc>
              </a:tr>
            </a:tbl>
          </a:graphicData>
        </a:graphic>
      </p:graphicFrame>
      <p:sp>
        <p:nvSpPr>
          <p:cNvPr id="4" name="文本框 3"/>
          <p:cNvSpPr txBox="1"/>
          <p:nvPr/>
        </p:nvSpPr>
        <p:spPr>
          <a:xfrm>
            <a:off x="339725" y="894080"/>
            <a:ext cx="8254365" cy="791210"/>
          </a:xfrm>
          <a:prstGeom prst="rect">
            <a:avLst/>
          </a:prstGeom>
          <a:noFill/>
        </p:spPr>
        <p:txBody>
          <a:bodyPr wrap="square" rtlCol="0" anchor="t">
            <a:noAutofit/>
          </a:bodyPr>
          <a:p>
            <a:pPr marL="361950" indent="-171450" algn="l" rtl="0" eaLnBrk="0">
              <a:lnSpc>
                <a:spcPts val="1950"/>
              </a:lnSpc>
              <a:buFont typeface="微软雅黑" panose="020B0503020204020204" charset="-122"/>
              <a:buChar char=""/>
              <a:tabLst>
                <a:tab pos="309245" algn="l"/>
              </a:tabLst>
            </a:pP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以2H-喹啉为母核，创新性地引入苯并噻吩基团，从而同时提高血清素受体亲和力，实现对</a:t>
            </a:r>
            <a:r>
              <a:rPr sz="12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多种神经递质受体（多巴胺D</a:t>
            </a:r>
            <a:r>
              <a:rPr sz="1200" b="1" kern="0" spc="70" baseline="-140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sz="12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sz="12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r>
              <a:rPr sz="1200" b="1"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HT</a:t>
            </a:r>
            <a:r>
              <a:rPr sz="1200" b="1" kern="0" spc="80" baseline="-290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1A</a:t>
            </a:r>
            <a:r>
              <a:rPr sz="12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sz="1200"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12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r>
              <a:rPr sz="1200" b="1"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HT</a:t>
            </a:r>
            <a:r>
              <a:rPr sz="1200" b="1" kern="0" spc="80" baseline="-290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2A</a:t>
            </a:r>
            <a:r>
              <a:rPr sz="12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）系统的精准平衡调节</a:t>
            </a:r>
            <a:r>
              <a:rPr sz="12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而非单一受体的完全阻断或激活</a:t>
            </a:r>
            <a:r>
              <a:rPr lang="zh-CN"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带来显著的</a:t>
            </a:r>
            <a:r>
              <a:rPr sz="12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抗精神病疗效</a:t>
            </a: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和</a:t>
            </a:r>
            <a:r>
              <a:rPr sz="12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卓越的安全性</a:t>
            </a:r>
            <a:r>
              <a:rPr lang="en-US" sz="1200" b="1" kern="0" spc="80" baseline="230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zh-CN" altLang="en-US"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378" name="textbox 378"/>
          <p:cNvSpPr/>
          <p:nvPr/>
        </p:nvSpPr>
        <p:spPr>
          <a:xfrm>
            <a:off x="313569" y="4692829"/>
            <a:ext cx="8330565" cy="362902"/>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503020204020204" charset="-122"/>
              <a:ea typeface="微软雅黑" panose="020B0503020204020204" charset="-122"/>
              <a:cs typeface="微软雅黑" panose="020B0503020204020204" charset="-122"/>
            </a:endParaRPr>
          </a:p>
          <a:p>
            <a:pPr marL="12700" algn="l" rtl="0" eaLnBrk="0">
              <a:lnSpc>
                <a:spcPct val="85000"/>
              </a:lnSpc>
              <a:spcBef>
                <a:spcPts val="105"/>
              </a:spcBef>
            </a:pPr>
            <a:r>
              <a:rPr lang="en-US" sz="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布瑞哌唑</a:t>
            </a:r>
            <a:r>
              <a:rPr lang="zh-CN" sz="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口崩片</a:t>
            </a:r>
            <a:r>
              <a:rPr sz="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药品说明书</a:t>
            </a:r>
            <a:endParaRPr sz="600" dirty="0">
              <a:latin typeface="微软雅黑" panose="020B0503020204020204" charset="-122"/>
              <a:ea typeface="微软雅黑" panose="020B0503020204020204" charset="-122"/>
              <a:cs typeface="微软雅黑" panose="020B0503020204020204" charset="-122"/>
            </a:endParaRPr>
          </a:p>
        </p:txBody>
      </p:sp>
      <p:sp>
        <p:nvSpPr>
          <p:cNvPr id="380" name="textbox 380"/>
          <p:cNvSpPr/>
          <p:nvPr/>
        </p:nvSpPr>
        <p:spPr>
          <a:xfrm>
            <a:off x="6804073" y="3076755"/>
            <a:ext cx="1625918" cy="13144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r>
              <a:rPr sz="825"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大Ki：值越小，结合受体亲和力</a:t>
            </a:r>
            <a:r>
              <a:rPr sz="825"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越高</a:t>
            </a:r>
            <a:endParaRPr sz="825" dirty="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96240" y="3276600"/>
            <a:ext cx="8405495" cy="1302385"/>
          </a:xfrm>
          <a:prstGeom prst="rect">
            <a:avLst/>
          </a:prstGeom>
          <a:noFill/>
        </p:spPr>
        <p:txBody>
          <a:bodyPr wrap="square" rtlCol="0" anchor="t">
            <a:noAutofit/>
          </a:bodyPr>
          <a:p>
            <a:pPr marL="361950" indent="-171450" algn="l" rtl="0" eaLnBrk="0">
              <a:lnSpc>
                <a:spcPts val="1950"/>
              </a:lnSpc>
              <a:buFont typeface="微软雅黑" panose="020B0503020204020204" charset="-122"/>
              <a:buChar char=""/>
              <a:tabLst>
                <a:tab pos="309245" algn="l"/>
              </a:tabLst>
            </a:pPr>
            <a:r>
              <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口崩片剂型，</a:t>
            </a:r>
            <a:r>
              <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无需用水送服，在口腔内快速崩解，</a:t>
            </a:r>
            <a:r>
              <a:rPr lang="en-US" alt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30</a:t>
            </a:r>
            <a:r>
              <a:rPr lang="zh-CN" altLang="en-US"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秒内即可均匀崩散，</a:t>
            </a:r>
            <a:r>
              <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服用方便</a:t>
            </a:r>
            <a:r>
              <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、吸收快；特别适用于不主动、不配合用药的精分患者；帮助临床解决精分患者藏药、吐药等依从性问题。</a:t>
            </a:r>
            <a:endPar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361950" indent="-171450" algn="l" rtl="0" eaLnBrk="0">
              <a:lnSpc>
                <a:spcPts val="1950"/>
              </a:lnSpc>
              <a:buFont typeface="微软雅黑" panose="020B0503020204020204" charset="-122"/>
              <a:buChar char=""/>
              <a:tabLst>
                <a:tab pos="309245" algn="l"/>
              </a:tabLst>
            </a:pPr>
            <a:r>
              <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相比普通片剂，口崩片无需咀嚼或吞咽整片药物，服用更安全、便捷；对存在吞咽功能障碍</a:t>
            </a:r>
            <a:r>
              <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的人群</a:t>
            </a:r>
            <a:r>
              <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更友好，避免呛咳、误吸等风险；助力精分患者的长期治疗管理，帮助精分患者建立良好的用药依从性，提升精分患者生活</a:t>
            </a:r>
            <a:r>
              <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质量。</a:t>
            </a:r>
            <a:endParaRPr lang="zh-CN"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27050" y="146685"/>
            <a:ext cx="8398510" cy="337185"/>
          </a:xfrm>
          <a:prstGeom prst="rect">
            <a:avLst/>
          </a:prstGeom>
          <a:noFill/>
        </p:spPr>
        <p:txBody>
          <a:bodyPr wrap="square" rtlCol="0">
            <a:spAutoFit/>
          </a:bodyPr>
          <a:p>
            <a:pPr marL="12700" algn="l" rtl="0" eaLnBrk="0">
              <a:lnSpc>
                <a:spcPct val="89000"/>
              </a:lnSpc>
            </a:pPr>
            <a:r>
              <a:rPr lang="zh-CN" altLang="en-US">
                <a:latin typeface="微软雅黑" panose="020B0503020204020204" charset="-122"/>
                <a:ea typeface="微软雅黑" panose="020B0503020204020204" charset="-122"/>
                <a:cs typeface="微软雅黑" panose="020B0503020204020204" charset="-122"/>
                <a:sym typeface="+mn-ea"/>
              </a:rPr>
              <a:t>公平性：减少精神分裂症患者因药物不良反应导致的复发风险</a:t>
            </a:r>
            <a:endParaRPr lang="zh-CN" altLang="en-US">
              <a:latin typeface="微软雅黑" panose="020B0503020204020204" charset="-122"/>
              <a:ea typeface="微软雅黑" panose="020B0503020204020204" charset="-122"/>
              <a:cs typeface="微软雅黑" panose="020B0503020204020204" charset="-122"/>
              <a:sym typeface="+mn-ea"/>
            </a:endParaRPr>
          </a:p>
        </p:txBody>
      </p:sp>
      <p:sp>
        <p:nvSpPr>
          <p:cNvPr id="400" name="textbox 400"/>
          <p:cNvSpPr/>
          <p:nvPr>
            <p:custDataLst>
              <p:tags r:id="rId1"/>
            </p:custDataLst>
          </p:nvPr>
        </p:nvSpPr>
        <p:spPr>
          <a:xfrm>
            <a:off x="381635" y="1369695"/>
            <a:ext cx="2025650" cy="242506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503020204020204" charset="-122"/>
              <a:ea typeface="微软雅黑" panose="020B0503020204020204" charset="-122"/>
              <a:cs typeface="微软雅黑" panose="020B0503020204020204" charset="-122"/>
            </a:endParaRPr>
          </a:p>
          <a:p>
            <a:pPr marL="99695" algn="l" rtl="0" eaLnBrk="0">
              <a:lnSpc>
                <a:spcPct val="89000"/>
              </a:lnSpc>
            </a:pPr>
            <a:r>
              <a:rPr lang="en-US" sz="1575" b="1" kern="0" spc="-2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 </a:t>
            </a:r>
            <a:endPar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1450" indent="-171450" algn="l" rtl="0" eaLnBrk="0">
              <a:lnSpc>
                <a:spcPct val="147000"/>
              </a:lnSpc>
              <a:buFont typeface="微软雅黑" panose="020B0503020204020204" charset="-122"/>
              <a:buChar char="•"/>
            </a:pP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中国精神分裂症终身患病人数约823万人</a:t>
            </a:r>
            <a:r>
              <a:rPr lang="en-US" sz="1000" kern="0" baseline="30000" dirty="0">
                <a:solidFill>
                  <a:srgbClr val="000000">
                    <a:alpha val="100000"/>
                  </a:srgbClr>
                </a:solidFill>
                <a:uFillTx/>
                <a:latin typeface="微软雅黑" panose="020B0503020204020204" charset="-122"/>
                <a:ea typeface="微软雅黑" panose="020B0503020204020204" charset="-122"/>
                <a:cs typeface="微软雅黑" panose="020B0503020204020204" charset="-122"/>
              </a:rPr>
              <a:t>1</a:t>
            </a: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，3年依从率仅40.87%</a:t>
            </a:r>
            <a:r>
              <a:rPr lang="en-US" sz="1000" kern="0" baseline="30000" dirty="0">
                <a:solidFill>
                  <a:srgbClr val="000000">
                    <a:alpha val="100000"/>
                  </a:srgbClr>
                </a:solidFill>
                <a:uFillTx/>
                <a:latin typeface="微软雅黑" panose="020B0503020204020204" charset="-122"/>
                <a:ea typeface="微软雅黑" panose="020B0503020204020204" charset="-122"/>
                <a:cs typeface="微软雅黑" panose="020B0503020204020204" charset="-122"/>
              </a:rPr>
              <a:t>2</a:t>
            </a: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，3年复发率高达61.74</a:t>
            </a:r>
            <a:r>
              <a:rPr lang="en-US"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sz="1000" kern="0" baseline="30000" dirty="0">
                <a:solidFill>
                  <a:srgbClr val="000000">
                    <a:alpha val="100000"/>
                  </a:srgbClr>
                </a:solidFill>
                <a:uFillTx/>
                <a:latin typeface="微软雅黑" panose="020B0503020204020204" charset="-122"/>
                <a:ea typeface="微软雅黑" panose="020B0503020204020204" charset="-122"/>
                <a:cs typeface="微软雅黑" panose="020B0503020204020204" charset="-122"/>
              </a:rPr>
              <a:t>2</a:t>
            </a:r>
            <a:r>
              <a:rPr lang="zh-CN"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5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105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1450" indent="-171450" algn="l" rtl="0" eaLnBrk="0">
              <a:lnSpc>
                <a:spcPct val="147000"/>
              </a:lnSpc>
              <a:buFont typeface="微软雅黑" panose="020B0503020204020204" charset="-122"/>
              <a:buChar char="•"/>
            </a:pP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布瑞哌唑</a:t>
            </a:r>
            <a:r>
              <a:rPr lang="zh-CN"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拥有</a:t>
            </a:r>
            <a:r>
              <a:rPr sz="1050"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更优的安全性与全面的疗效</a:t>
            </a: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sz="105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可显</a:t>
            </a:r>
            <a:r>
              <a:rPr sz="105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著降低</a:t>
            </a:r>
            <a:r>
              <a:rPr lang="zh-CN" altLang="en-US" sz="105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提高</a:t>
            </a: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患者的</a:t>
            </a:r>
            <a:r>
              <a:rPr lang="zh-CN" altLang="en-US" sz="105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依从性</a:t>
            </a: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105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降低停药率，</a:t>
            </a:r>
            <a:r>
              <a:rPr sz="105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减少社会</a:t>
            </a:r>
            <a:r>
              <a:rPr sz="105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资源占用</a:t>
            </a:r>
            <a:r>
              <a:rPr lang="zh-CN" sz="105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sz="105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406" name="textbox 406"/>
          <p:cNvSpPr/>
          <p:nvPr/>
        </p:nvSpPr>
        <p:spPr>
          <a:xfrm>
            <a:off x="6751320" y="1482725"/>
            <a:ext cx="2122170" cy="228473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微软雅黑" panose="020B0503020204020204" charset="-122"/>
              <a:ea typeface="微软雅黑" panose="020B0503020204020204" charset="-122"/>
              <a:cs typeface="微软雅黑" panose="020B0503020204020204" charset="-122"/>
            </a:endParaRPr>
          </a:p>
          <a:p>
            <a:pPr marL="281305" algn="l" rtl="0" eaLnBrk="0">
              <a:lnSpc>
                <a:spcPct val="89000"/>
              </a:lnSpc>
            </a:pPr>
            <a:endParaRPr sz="750" dirty="0">
              <a:latin typeface="微软雅黑" panose="020B0503020204020204" charset="-122"/>
              <a:ea typeface="微软雅黑" panose="020B0503020204020204" charset="-122"/>
              <a:cs typeface="微软雅黑" panose="020B0503020204020204" charset="-122"/>
            </a:endParaRPr>
          </a:p>
          <a:p>
            <a:pPr marL="336550" indent="-171450" algn="l" rtl="0" eaLnBrk="0">
              <a:lnSpc>
                <a:spcPct val="129000"/>
              </a:lnSpc>
              <a:spcBef>
                <a:spcPts val="420"/>
              </a:spcBef>
              <a:buFont typeface="微软雅黑" panose="020B0503020204020204" charset="-122"/>
              <a:buChar char="•"/>
            </a:pPr>
            <a:r>
              <a:rPr sz="105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布瑞哌唑</a:t>
            </a:r>
            <a:r>
              <a:rPr lang="zh-CN" sz="105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口崩片</a:t>
            </a:r>
            <a:r>
              <a:rPr sz="105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进入医保后给临床多一</a:t>
            </a:r>
            <a:r>
              <a:rPr sz="105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种选择</a:t>
            </a:r>
            <a:r>
              <a:rPr sz="105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5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5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对国家医保基金影响极</a:t>
            </a:r>
            <a:r>
              <a:rPr sz="105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其有限</a:t>
            </a:r>
            <a:r>
              <a:rPr lang="zh-CN" sz="105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endParaRPr sz="1050" dirty="0">
              <a:latin typeface="微软雅黑" panose="020B0503020204020204" charset="-122"/>
              <a:ea typeface="微软雅黑" panose="020B0503020204020204" charset="-122"/>
              <a:cs typeface="微软雅黑" panose="020B0503020204020204" charset="-122"/>
            </a:endParaRPr>
          </a:p>
          <a:p>
            <a:pPr marL="171450" indent="-171450" algn="l" rtl="0" eaLnBrk="0">
              <a:lnSpc>
                <a:spcPct val="102000"/>
              </a:lnSpc>
              <a:buFont typeface="微软雅黑" panose="020B0503020204020204" charset="-122"/>
              <a:buChar char="•"/>
            </a:pPr>
            <a:endParaRPr sz="525" dirty="0">
              <a:latin typeface="微软雅黑" panose="020B0503020204020204" charset="-122"/>
              <a:ea typeface="微软雅黑" panose="020B0503020204020204" charset="-122"/>
              <a:cs typeface="微软雅黑" panose="020B0503020204020204" charset="-122"/>
            </a:endParaRPr>
          </a:p>
          <a:p>
            <a:pPr marL="336550" indent="-171450" algn="l" rtl="0" eaLnBrk="0">
              <a:lnSpc>
                <a:spcPct val="128000"/>
              </a:lnSpc>
              <a:buFont typeface="微软雅黑" panose="020B0503020204020204" charset="-122"/>
              <a:buChar char="•"/>
              <a:tabLst>
                <a:tab pos="301625" algn="l"/>
              </a:tabLst>
            </a:pPr>
            <a:r>
              <a:rPr sz="105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有效降低患者复发风险，</a:t>
            </a:r>
            <a:r>
              <a:rPr sz="105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减少住</a:t>
            </a:r>
            <a:r>
              <a:rPr sz="105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院治疗相关费用</a:t>
            </a:r>
            <a:r>
              <a:rPr lang="zh-CN" sz="105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endParaRPr lang="zh-CN" sz="105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51460" y="4863465"/>
            <a:ext cx="8030845" cy="275590"/>
          </a:xfrm>
          <a:prstGeom prst="rect">
            <a:avLst/>
          </a:prstGeom>
          <a:noFill/>
        </p:spPr>
        <p:txBody>
          <a:bodyPr wrap="square" rtlCol="0" anchor="t">
            <a:spAutoFit/>
          </a:bodyPr>
          <a:p>
            <a:r>
              <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    数据来源：《中国精神分裂症防治指南2025版)》</a:t>
            </a:r>
            <a:endPar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r>
              <a:rPr lang="en-US" altLang="zh-CN" sz="600" kern="0" dirty="0">
                <a:solidFill>
                  <a:schemeClr val="dk1"/>
                </a:solidFill>
                <a:latin typeface="微软雅黑" panose="020B0503020204020204" charset="-122"/>
                <a:ea typeface="微软雅黑" panose="020B0503020204020204" charset="-122"/>
                <a:cs typeface="微软雅黑" panose="020B0503020204020204" charset="-122"/>
                <a:sym typeface="+mn-ea"/>
              </a:rPr>
              <a:t>2.    </a:t>
            </a:r>
            <a:r>
              <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杨浩明, 马培栋, 丁红运. 精神分裂症患者服药依从性和恢复期复发的影响因素及预防[J].</a:t>
            </a:r>
            <a:r>
              <a:rPr sz="600" kern="0" spc="2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中国健康心理学杂志, 2021,</a:t>
            </a:r>
            <a:r>
              <a:rPr sz="600" kern="0" spc="8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29</a:t>
            </a:r>
            <a:r>
              <a:rPr sz="600" kern="0" spc="7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(06):</a:t>
            </a:r>
            <a:r>
              <a:rPr sz="600" kern="0" spc="3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816-821.2.</a:t>
            </a:r>
            <a:r>
              <a:rPr lang="en-US" altLang="zh-CN" sz="600" kern="0" dirty="0">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en-US" altLang="zh-CN" sz="600" kern="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2"/>
            </p:custDataLst>
          </p:nvPr>
        </p:nvSpPr>
        <p:spPr>
          <a:xfrm>
            <a:off x="2485390" y="1285875"/>
            <a:ext cx="2147570" cy="2508250"/>
          </a:xfrm>
          <a:prstGeom prst="rect">
            <a:avLst/>
          </a:prstGeom>
          <a:noFill/>
        </p:spPr>
        <p:txBody>
          <a:bodyPr wrap="square" rtlCol="0" anchor="t">
            <a:noAutofit/>
          </a:bodyPr>
          <a:p>
            <a:r>
              <a:rPr lang="en-US" sz="1575" b="1" kern="0" spc="-3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rPr>
              <a:t>      </a:t>
            </a:r>
            <a:endParaRPr sz="1575" b="1" kern="0" spc="-3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endParaRPr>
          </a:p>
          <a:p>
            <a:pPr marL="171450" indent="-171450" algn="l" rtl="0" eaLnBrk="0">
              <a:lnSpc>
                <a:spcPct val="147000"/>
              </a:lnSpc>
              <a:spcBef>
                <a:spcPts val="430"/>
              </a:spcBef>
              <a:buClrTx/>
              <a:buSzTx/>
              <a:buFont typeface="微软雅黑" panose="020B0503020204020204" charset="-122"/>
              <a:buChar char="•"/>
            </a:pP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抗精神病药治疗的</a:t>
            </a:r>
            <a:r>
              <a:rPr sz="1050"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依从性差</a:t>
            </a: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是复发患者中最常见的因素。</a:t>
            </a:r>
            <a:endPar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1450" indent="-171450" algn="l" rtl="0" eaLnBrk="0">
              <a:lnSpc>
                <a:spcPct val="147000"/>
              </a:lnSpc>
              <a:buClrTx/>
              <a:buSzTx/>
              <a:buFont typeface="微软雅黑" panose="020B0503020204020204" charset="-122"/>
              <a:buChar char="•"/>
            </a:pPr>
            <a:endPar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1450" indent="-171450" algn="l" rtl="0" eaLnBrk="0">
              <a:lnSpc>
                <a:spcPct val="147000"/>
              </a:lnSpc>
              <a:spcBef>
                <a:spcPts val="5"/>
              </a:spcBef>
              <a:buClrTx/>
              <a:buSzTx/>
              <a:buFont typeface="微软雅黑" panose="020B0503020204020204" charset="-122"/>
              <a:buChar char="•"/>
            </a:pP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布瑞哌唑是</a:t>
            </a:r>
            <a:r>
              <a:rPr sz="1050"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唯一</a:t>
            </a: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全部7项关键副作用指标</a:t>
            </a:r>
            <a:r>
              <a:rPr sz="1050"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与安慰剂无统计差异</a:t>
            </a:r>
            <a:r>
              <a:rPr sz="105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的抗精神病药物，有效提高患者的依从性，降低复发⻛险，可有效弥补⽬录短板。</a:t>
            </a:r>
            <a:endParaRPr sz="1575" dirty="0">
              <a:latin typeface="微软雅黑" panose="020B0503020204020204" charset="-122"/>
              <a:ea typeface="微软雅黑" panose="020B0503020204020204" charset="-122"/>
              <a:cs typeface="微软雅黑" panose="020B0503020204020204" charset="-122"/>
            </a:endParaRPr>
          </a:p>
          <a:p>
            <a:endParaRPr lang="zh-CN" altLang="en-US" sz="1575" b="1" kern="0" spc="-3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3"/>
            </p:custDataLst>
          </p:nvPr>
        </p:nvSpPr>
        <p:spPr>
          <a:xfrm>
            <a:off x="5005070" y="1130300"/>
            <a:ext cx="1409065" cy="334010"/>
          </a:xfrm>
          <a:prstGeom prst="rect">
            <a:avLst/>
          </a:prstGeom>
          <a:noFill/>
        </p:spPr>
        <p:txBody>
          <a:bodyPr wrap="square" rtlCol="0" anchor="t">
            <a:spAutoFit/>
          </a:bodyPr>
          <a:p>
            <a:r>
              <a:rPr sz="1575" b="1" kern="0" spc="-2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rPr>
              <a:t>便于临床管理</a:t>
            </a:r>
            <a:endParaRPr lang="zh-CN" altLang="en-US" sz="1575" b="1" kern="0" spc="-2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4"/>
            </p:custDataLst>
          </p:nvPr>
        </p:nvSpPr>
        <p:spPr>
          <a:xfrm>
            <a:off x="2916555" y="1130300"/>
            <a:ext cx="1454150" cy="334010"/>
          </a:xfrm>
          <a:prstGeom prst="rect">
            <a:avLst/>
          </a:prstGeom>
          <a:noFill/>
        </p:spPr>
        <p:txBody>
          <a:bodyPr wrap="square" rtlCol="0" anchor="t">
            <a:spAutoFit/>
          </a:bodyPr>
          <a:p>
            <a:r>
              <a:rPr sz="1575" b="1" kern="0" spc="-3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rPr>
              <a:t>弥补目录短板</a:t>
            </a:r>
            <a:endParaRPr lang="zh-CN" altLang="en-US" sz="1575" b="1" kern="0" spc="-3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539750" y="1130300"/>
            <a:ext cx="2079625" cy="334010"/>
          </a:xfrm>
          <a:prstGeom prst="rect">
            <a:avLst/>
          </a:prstGeom>
          <a:noFill/>
        </p:spPr>
        <p:txBody>
          <a:bodyPr wrap="square" rtlCol="0" anchor="t">
            <a:spAutoFit/>
          </a:bodyPr>
          <a:p>
            <a:r>
              <a:rPr sz="1575" b="1" kern="0" spc="-2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rPr>
              <a:t>公共卫生积极影响</a:t>
            </a:r>
            <a:endParaRPr lang="zh-CN" altLang="en-US" sz="1575" b="1" kern="0" spc="-2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4441825" y="1562100"/>
            <a:ext cx="2258060" cy="1993900"/>
          </a:xfrm>
          <a:prstGeom prst="rect">
            <a:avLst/>
          </a:prstGeom>
          <a:noFill/>
        </p:spPr>
        <p:txBody>
          <a:bodyPr wrap="square" rtlCol="0" anchor="t">
            <a:spAutoFit/>
          </a:bodyPr>
          <a:p>
            <a:pPr marL="468630" indent="-171450" algn="l" rtl="0" eaLnBrk="0">
              <a:lnSpc>
                <a:spcPct val="126000"/>
              </a:lnSpc>
              <a:spcBef>
                <a:spcPts val="430"/>
              </a:spcBef>
              <a:buFont typeface="微软雅黑" panose="020B0503020204020204" charset="-122"/>
              <a:buChar char="•"/>
              <a:tabLst>
                <a:tab pos="451485" algn="l"/>
              </a:tabLst>
            </a:pPr>
            <a:r>
              <a:rPr sz="105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口服</a:t>
            </a:r>
            <a:r>
              <a:rPr lang="zh-CN" altLang="en-US" sz="105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（口腔崩解）</a:t>
            </a:r>
            <a:r>
              <a:rPr sz="105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，每日1次。本品可直接置于舌上，无需用水，约30秒内自行崩解后吞咽；也可温水送服。不受进</a:t>
            </a:r>
            <a:r>
              <a:rPr sz="105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食影响</a:t>
            </a:r>
            <a:r>
              <a:rPr sz="105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05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sz="105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对吞咽困难的精分患者更友好</a:t>
            </a:r>
            <a:r>
              <a:rPr lang="zh-CN" sz="105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，服用更方便，提高精分患者的</a:t>
            </a:r>
            <a:r>
              <a:rPr lang="zh-CN" sz="105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服药</a:t>
            </a:r>
            <a:r>
              <a:rPr sz="105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依从性</a:t>
            </a:r>
            <a:endParaRPr sz="1050" dirty="0">
              <a:solidFill>
                <a:srgbClr val="FF0000"/>
              </a:solidFill>
              <a:latin typeface="微软雅黑" panose="020B0503020204020204" charset="-122"/>
              <a:ea typeface="微软雅黑" panose="020B0503020204020204" charset="-122"/>
              <a:cs typeface="微软雅黑" panose="020B0503020204020204" charset="-122"/>
            </a:endParaRPr>
          </a:p>
          <a:p>
            <a:pPr marL="171450" indent="-171450" algn="l" rtl="0" eaLnBrk="0">
              <a:lnSpc>
                <a:spcPct val="103000"/>
              </a:lnSpc>
              <a:buFont typeface="微软雅黑" panose="020B0503020204020204" charset="-122"/>
              <a:buChar char="•"/>
            </a:pPr>
            <a:endParaRPr sz="825" dirty="0">
              <a:latin typeface="微软雅黑" panose="020B0503020204020204" charset="-122"/>
              <a:ea typeface="微软雅黑" panose="020B0503020204020204" charset="-122"/>
              <a:cs typeface="微软雅黑" panose="020B0503020204020204" charset="-122"/>
            </a:endParaRPr>
          </a:p>
          <a:p>
            <a:pPr marL="171450" indent="-171450" algn="l" rtl="0" eaLnBrk="0">
              <a:lnSpc>
                <a:spcPct val="10000"/>
              </a:lnSpc>
              <a:buFont typeface="微软雅黑" panose="020B0503020204020204" charset="-122"/>
              <a:buChar char="•"/>
            </a:pPr>
            <a:endParaRPr sz="100" dirty="0">
              <a:latin typeface="微软雅黑" panose="020B0503020204020204" charset="-122"/>
              <a:ea typeface="微软雅黑" panose="020B0503020204020204" charset="-122"/>
              <a:cs typeface="微软雅黑" panose="020B0503020204020204" charset="-122"/>
            </a:endParaRPr>
          </a:p>
          <a:p>
            <a:pPr marL="468630" indent="-171450" algn="l" rtl="0" eaLnBrk="0">
              <a:lnSpc>
                <a:spcPct val="89000"/>
              </a:lnSpc>
              <a:buFont typeface="微软雅黑" panose="020B0503020204020204" charset="-122"/>
              <a:buChar char="•"/>
              <a:tabLst>
                <a:tab pos="433705" algn="l"/>
              </a:tabLst>
            </a:pPr>
            <a:r>
              <a:rPr sz="1050"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剂量调整方便</a:t>
            </a:r>
            <a:endParaRPr lang="zh-CN" altLang="en-US" sz="1050"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6806565" y="1130300"/>
            <a:ext cx="2337435" cy="334010"/>
          </a:xfrm>
          <a:prstGeom prst="rect">
            <a:avLst/>
          </a:prstGeom>
          <a:noFill/>
        </p:spPr>
        <p:txBody>
          <a:bodyPr wrap="square" rtlCol="0" anchor="t">
            <a:spAutoFit/>
          </a:bodyPr>
          <a:p>
            <a:r>
              <a:rPr sz="1575" b="1" kern="0" spc="19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rPr>
              <a:t>符合“保基本”原则</a:t>
            </a:r>
            <a:endParaRPr lang="zh-CN" altLang="en-US" sz="1575" b="1" kern="0" spc="19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group 4"/>
          <p:cNvGrpSpPr/>
          <p:nvPr>
            <p:custDataLst>
              <p:tags r:id="rId1"/>
            </p:custDataLst>
          </p:nvPr>
        </p:nvGrpSpPr>
        <p:grpSpPr>
          <a:xfrm rot="21600000">
            <a:off x="886496" y="2330833"/>
            <a:ext cx="1913906" cy="607955"/>
            <a:chOff x="0" y="0"/>
            <a:chExt cx="2551875" cy="810606"/>
          </a:xfrm>
        </p:grpSpPr>
        <p:sp>
          <p:nvSpPr>
            <p:cNvPr id="14" name="rect 14"/>
            <p:cNvSpPr/>
            <p:nvPr>
              <p:custDataLst>
                <p:tags r:id="rId2"/>
              </p:custDataLst>
            </p:nvPr>
          </p:nvSpPr>
          <p:spPr>
            <a:xfrm>
              <a:off x="472996" y="0"/>
              <a:ext cx="2078879" cy="810606"/>
            </a:xfrm>
            <a:prstGeom prst="rect">
              <a:avLst/>
            </a:prstGeom>
            <a:solidFill>
              <a:srgbClr val="000000">
                <a:alpha val="34117"/>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16" name="rect 16"/>
            <p:cNvSpPr/>
            <p:nvPr>
              <p:custDataLst>
                <p:tags r:id="rId3"/>
              </p:custDataLst>
            </p:nvPr>
          </p:nvSpPr>
          <p:spPr>
            <a:xfrm>
              <a:off x="0" y="85605"/>
              <a:ext cx="562075" cy="640893"/>
            </a:xfrm>
            <a:prstGeom prst="rect">
              <a:avLst/>
            </a:prstGeom>
            <a:solidFill>
              <a:srgbClr val="000000">
                <a:alpha val="35686"/>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18" name="rect 18"/>
            <p:cNvSpPr/>
            <p:nvPr>
              <p:custDataLst>
                <p:tags r:id="rId4"/>
              </p:custDataLst>
            </p:nvPr>
          </p:nvSpPr>
          <p:spPr>
            <a:xfrm>
              <a:off x="53269" y="100496"/>
              <a:ext cx="536130" cy="614299"/>
            </a:xfrm>
            <a:prstGeom prst="rect">
              <a:avLst/>
            </a:prstGeom>
            <a:solidFill>
              <a:schemeClr val="accent2">
                <a:alpha val="95000"/>
              </a:scheme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20" name="textbox 20"/>
            <p:cNvSpPr/>
            <p:nvPr>
              <p:custDataLst>
                <p:tags r:id="rId5"/>
              </p:custDataLst>
            </p:nvPr>
          </p:nvSpPr>
          <p:spPr>
            <a:xfrm>
              <a:off x="223233" y="258002"/>
              <a:ext cx="190500" cy="35052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微软雅黑" panose="020B0503020204020204" charset="-122"/>
                <a:ea typeface="微软雅黑" panose="020B0503020204020204" charset="-122"/>
                <a:cs typeface="微软雅黑" panose="020B0503020204020204" charset="-122"/>
              </a:endParaRPr>
            </a:p>
            <a:p>
              <a:pPr algn="r" rtl="0" eaLnBrk="0">
                <a:lnSpc>
                  <a:spcPct val="93000"/>
                </a:lnSpc>
              </a:pPr>
              <a:r>
                <a:rPr sz="1725" b="1" kern="0" spc="-110" dirty="0">
                  <a:solidFill>
                    <a:srgbClr val="FFFFFF">
                      <a:alpha val="100000"/>
                    </a:srgbClr>
                  </a:solidFill>
                  <a:latin typeface="微软雅黑" panose="020B0503020204020204" charset="-122"/>
                  <a:ea typeface="微软雅黑" panose="020B0503020204020204" charset="-122"/>
                  <a:cs typeface="微软雅黑" panose="020B0503020204020204" charset="-122"/>
                </a:rPr>
                <a:t>3</a:t>
              </a:r>
              <a:endParaRPr sz="1725" dirty="0">
                <a:latin typeface="微软雅黑" panose="020B0503020204020204" charset="-122"/>
                <a:ea typeface="微软雅黑" panose="020B0503020204020204" charset="-122"/>
                <a:cs typeface="微软雅黑" panose="020B0503020204020204" charset="-122"/>
              </a:endParaRPr>
            </a:p>
          </p:txBody>
        </p:sp>
      </p:grpSp>
      <p:grpSp>
        <p:nvGrpSpPr>
          <p:cNvPr id="10" name="group 6"/>
          <p:cNvGrpSpPr/>
          <p:nvPr>
            <p:custDataLst>
              <p:tags r:id="rId6"/>
            </p:custDataLst>
          </p:nvPr>
        </p:nvGrpSpPr>
        <p:grpSpPr>
          <a:xfrm rot="21600000">
            <a:off x="886496" y="2998345"/>
            <a:ext cx="1913906" cy="607955"/>
            <a:chOff x="0" y="0"/>
            <a:chExt cx="2551875" cy="810606"/>
          </a:xfrm>
        </p:grpSpPr>
        <p:sp>
          <p:nvSpPr>
            <p:cNvPr id="22" name="rect 22"/>
            <p:cNvSpPr/>
            <p:nvPr>
              <p:custDataLst>
                <p:tags r:id="rId7"/>
              </p:custDataLst>
            </p:nvPr>
          </p:nvSpPr>
          <p:spPr>
            <a:xfrm>
              <a:off x="472996" y="0"/>
              <a:ext cx="2078879" cy="810606"/>
            </a:xfrm>
            <a:prstGeom prst="rect">
              <a:avLst/>
            </a:prstGeom>
            <a:solidFill>
              <a:srgbClr val="000000">
                <a:alpha val="35294"/>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24" name="rect 24"/>
            <p:cNvSpPr/>
            <p:nvPr>
              <p:custDataLst>
                <p:tags r:id="rId8"/>
              </p:custDataLst>
            </p:nvPr>
          </p:nvSpPr>
          <p:spPr>
            <a:xfrm>
              <a:off x="0" y="85605"/>
              <a:ext cx="562075" cy="640893"/>
            </a:xfrm>
            <a:prstGeom prst="rect">
              <a:avLst/>
            </a:prstGeom>
            <a:solidFill>
              <a:srgbClr val="000000">
                <a:alpha val="34901"/>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26" name="rect 26"/>
            <p:cNvSpPr/>
            <p:nvPr>
              <p:custDataLst>
                <p:tags r:id="rId9"/>
              </p:custDataLst>
            </p:nvPr>
          </p:nvSpPr>
          <p:spPr>
            <a:xfrm>
              <a:off x="53269" y="100623"/>
              <a:ext cx="536130" cy="614172"/>
            </a:xfrm>
            <a:prstGeom prst="rect">
              <a:avLst/>
            </a:prstGeom>
            <a:solidFill>
              <a:schemeClr val="accent2"/>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28" name="textbox 28"/>
            <p:cNvSpPr/>
            <p:nvPr>
              <p:custDataLst>
                <p:tags r:id="rId10"/>
              </p:custDataLst>
            </p:nvPr>
          </p:nvSpPr>
          <p:spPr>
            <a:xfrm>
              <a:off x="204641" y="258382"/>
              <a:ext cx="208915" cy="35052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r>
                <a:rPr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4</a:t>
              </a:r>
              <a:endParaRPr dirty="0">
                <a:latin typeface="微软雅黑" panose="020B0503020204020204" charset="-122"/>
                <a:ea typeface="微软雅黑" panose="020B0503020204020204" charset="-122"/>
                <a:cs typeface="微软雅黑" panose="020B0503020204020204" charset="-122"/>
              </a:endParaRPr>
            </a:p>
          </p:txBody>
        </p:sp>
      </p:grpSp>
      <p:grpSp>
        <p:nvGrpSpPr>
          <p:cNvPr id="12" name="group 8"/>
          <p:cNvGrpSpPr/>
          <p:nvPr>
            <p:custDataLst>
              <p:tags r:id="rId11"/>
            </p:custDataLst>
          </p:nvPr>
        </p:nvGrpSpPr>
        <p:grpSpPr>
          <a:xfrm rot="21600000">
            <a:off x="886496" y="3665847"/>
            <a:ext cx="1913906" cy="607955"/>
            <a:chOff x="0" y="0"/>
            <a:chExt cx="2551875" cy="810606"/>
          </a:xfrm>
        </p:grpSpPr>
        <p:sp>
          <p:nvSpPr>
            <p:cNvPr id="30" name="rect 30"/>
            <p:cNvSpPr/>
            <p:nvPr>
              <p:custDataLst>
                <p:tags r:id="rId12"/>
              </p:custDataLst>
            </p:nvPr>
          </p:nvSpPr>
          <p:spPr>
            <a:xfrm>
              <a:off x="472996" y="0"/>
              <a:ext cx="2078879" cy="810606"/>
            </a:xfrm>
            <a:prstGeom prst="rect">
              <a:avLst/>
            </a:prstGeom>
            <a:solidFill>
              <a:srgbClr val="000000">
                <a:alpha val="35294"/>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32" name="rect 32"/>
            <p:cNvSpPr/>
            <p:nvPr>
              <p:custDataLst>
                <p:tags r:id="rId13"/>
              </p:custDataLst>
            </p:nvPr>
          </p:nvSpPr>
          <p:spPr>
            <a:xfrm>
              <a:off x="0" y="85630"/>
              <a:ext cx="562075" cy="640893"/>
            </a:xfrm>
            <a:prstGeom prst="rect">
              <a:avLst/>
            </a:prstGeom>
            <a:solidFill>
              <a:srgbClr val="000000">
                <a:alpha val="34901"/>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34" name="rect 34"/>
            <p:cNvSpPr/>
            <p:nvPr>
              <p:custDataLst>
                <p:tags r:id="rId14"/>
              </p:custDataLst>
            </p:nvPr>
          </p:nvSpPr>
          <p:spPr>
            <a:xfrm>
              <a:off x="53269" y="100763"/>
              <a:ext cx="536130" cy="614184"/>
            </a:xfrm>
            <a:prstGeom prst="rect">
              <a:avLst/>
            </a:prstGeom>
            <a:solidFill>
              <a:schemeClr val="accent2"/>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36" name="textbox 36"/>
            <p:cNvSpPr/>
            <p:nvPr>
              <p:custDataLst>
                <p:tags r:id="rId15"/>
              </p:custDataLst>
            </p:nvPr>
          </p:nvSpPr>
          <p:spPr>
            <a:xfrm>
              <a:off x="225367" y="258649"/>
              <a:ext cx="187960" cy="35052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微软雅黑" panose="020B0503020204020204" charset="-122"/>
                <a:ea typeface="微软雅黑" panose="020B0503020204020204" charset="-122"/>
                <a:cs typeface="微软雅黑" panose="020B0503020204020204" charset="-122"/>
              </a:endParaRPr>
            </a:p>
            <a:p>
              <a:pPr algn="r" rtl="0" eaLnBrk="0">
                <a:lnSpc>
                  <a:spcPct val="93000"/>
                </a:lnSpc>
              </a:pPr>
              <a:r>
                <a:rPr sz="1725"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5</a:t>
              </a:r>
              <a:endParaRPr sz="1725" dirty="0">
                <a:latin typeface="微软雅黑" panose="020B0503020204020204" charset="-122"/>
                <a:ea typeface="微软雅黑" panose="020B0503020204020204" charset="-122"/>
                <a:cs typeface="微软雅黑" panose="020B0503020204020204" charset="-122"/>
              </a:endParaRPr>
            </a:p>
          </p:txBody>
        </p:sp>
      </p:grpSp>
      <p:grpSp>
        <p:nvGrpSpPr>
          <p:cNvPr id="15" name="group 10"/>
          <p:cNvGrpSpPr/>
          <p:nvPr>
            <p:custDataLst>
              <p:tags r:id="rId16"/>
            </p:custDataLst>
          </p:nvPr>
        </p:nvGrpSpPr>
        <p:grpSpPr>
          <a:xfrm rot="21600000">
            <a:off x="886496" y="996209"/>
            <a:ext cx="1913906" cy="607153"/>
            <a:chOff x="0" y="0"/>
            <a:chExt cx="2551875" cy="809537"/>
          </a:xfrm>
        </p:grpSpPr>
        <p:sp>
          <p:nvSpPr>
            <p:cNvPr id="38" name="rect 38"/>
            <p:cNvSpPr/>
            <p:nvPr>
              <p:custDataLst>
                <p:tags r:id="rId17"/>
              </p:custDataLst>
            </p:nvPr>
          </p:nvSpPr>
          <p:spPr>
            <a:xfrm>
              <a:off x="472996" y="0"/>
              <a:ext cx="2078879" cy="809537"/>
            </a:xfrm>
            <a:prstGeom prst="rect">
              <a:avLst/>
            </a:prstGeom>
            <a:solidFill>
              <a:srgbClr val="000000">
                <a:alpha val="35686"/>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40" name="rect 40"/>
            <p:cNvSpPr/>
            <p:nvPr>
              <p:custDataLst>
                <p:tags r:id="rId18"/>
              </p:custDataLst>
            </p:nvPr>
          </p:nvSpPr>
          <p:spPr>
            <a:xfrm>
              <a:off x="0" y="82897"/>
              <a:ext cx="562075" cy="642193"/>
            </a:xfrm>
            <a:prstGeom prst="rect">
              <a:avLst/>
            </a:prstGeom>
            <a:solidFill>
              <a:srgbClr val="000000">
                <a:alpha val="34509"/>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42" name="rect 42"/>
            <p:cNvSpPr/>
            <p:nvPr>
              <p:custDataLst>
                <p:tags r:id="rId19"/>
              </p:custDataLst>
            </p:nvPr>
          </p:nvSpPr>
          <p:spPr>
            <a:xfrm>
              <a:off x="53269" y="99835"/>
              <a:ext cx="536130" cy="614171"/>
            </a:xfrm>
            <a:prstGeom prst="rect">
              <a:avLst/>
            </a:prstGeom>
            <a:solidFill>
              <a:schemeClr val="accent2"/>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44" name="textbox 44"/>
            <p:cNvSpPr/>
            <p:nvPr>
              <p:custDataLst>
                <p:tags r:id="rId20"/>
              </p:custDataLst>
            </p:nvPr>
          </p:nvSpPr>
          <p:spPr>
            <a:xfrm>
              <a:off x="227805" y="256832"/>
              <a:ext cx="185420" cy="35052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r>
                <a:rPr b="1" kern="0" spc="270" dirty="0">
                  <a:solidFill>
                    <a:srgbClr val="FFFFFF">
                      <a:alpha val="100000"/>
                    </a:srgbClr>
                  </a:solidFill>
                  <a:latin typeface="微软雅黑" panose="020B0503020204020204" charset="-122"/>
                  <a:ea typeface="微软雅黑" panose="020B0503020204020204" charset="-122"/>
                  <a:cs typeface="微软雅黑" panose="020B0503020204020204" charset="-122"/>
                </a:rPr>
                <a:t>1</a:t>
              </a:r>
              <a:endParaRPr dirty="0">
                <a:latin typeface="微软雅黑" panose="020B0503020204020204" charset="-122"/>
                <a:ea typeface="微软雅黑" panose="020B0503020204020204" charset="-122"/>
                <a:cs typeface="微软雅黑" panose="020B0503020204020204" charset="-122"/>
              </a:endParaRPr>
            </a:p>
          </p:txBody>
        </p:sp>
      </p:grpSp>
      <p:grpSp>
        <p:nvGrpSpPr>
          <p:cNvPr id="17" name="group 12"/>
          <p:cNvGrpSpPr/>
          <p:nvPr>
            <p:custDataLst>
              <p:tags r:id="rId21"/>
            </p:custDataLst>
          </p:nvPr>
        </p:nvGrpSpPr>
        <p:grpSpPr>
          <a:xfrm rot="21600000">
            <a:off x="886496" y="1663721"/>
            <a:ext cx="1913906" cy="607153"/>
            <a:chOff x="0" y="0"/>
            <a:chExt cx="2551875" cy="809537"/>
          </a:xfrm>
        </p:grpSpPr>
        <p:sp>
          <p:nvSpPr>
            <p:cNvPr id="46" name="rect 46"/>
            <p:cNvSpPr/>
            <p:nvPr>
              <p:custDataLst>
                <p:tags r:id="rId22"/>
              </p:custDataLst>
            </p:nvPr>
          </p:nvSpPr>
          <p:spPr>
            <a:xfrm>
              <a:off x="472996" y="0"/>
              <a:ext cx="2078879" cy="809537"/>
            </a:xfrm>
            <a:prstGeom prst="rect">
              <a:avLst/>
            </a:prstGeom>
            <a:solidFill>
              <a:srgbClr val="000000">
                <a:alpha val="34117"/>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48" name="rect 48"/>
            <p:cNvSpPr/>
            <p:nvPr>
              <p:custDataLst>
                <p:tags r:id="rId23"/>
              </p:custDataLst>
            </p:nvPr>
          </p:nvSpPr>
          <p:spPr>
            <a:xfrm>
              <a:off x="0" y="82897"/>
              <a:ext cx="562075" cy="642193"/>
            </a:xfrm>
            <a:prstGeom prst="rect">
              <a:avLst/>
            </a:prstGeom>
            <a:solidFill>
              <a:srgbClr val="000000">
                <a:alpha val="34509"/>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50" name="rect 50"/>
            <p:cNvSpPr/>
            <p:nvPr>
              <p:custDataLst>
                <p:tags r:id="rId24"/>
              </p:custDataLst>
            </p:nvPr>
          </p:nvSpPr>
          <p:spPr>
            <a:xfrm>
              <a:off x="53269" y="99835"/>
              <a:ext cx="536130" cy="614298"/>
            </a:xfrm>
            <a:prstGeom prst="rect">
              <a:avLst/>
            </a:prstGeom>
            <a:solidFill>
              <a:schemeClr val="accent2">
                <a:alpha val="97000"/>
              </a:scheme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52" name="textbox 52"/>
            <p:cNvSpPr/>
            <p:nvPr>
              <p:custDataLst>
                <p:tags r:id="rId25"/>
              </p:custDataLst>
            </p:nvPr>
          </p:nvSpPr>
          <p:spPr>
            <a:xfrm>
              <a:off x="215613" y="257213"/>
              <a:ext cx="198120" cy="35052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微软雅黑" panose="020B0503020204020204" charset="-122"/>
                <a:ea typeface="微软雅黑" panose="020B0503020204020204" charset="-122"/>
                <a:cs typeface="微软雅黑" panose="020B0503020204020204" charset="-122"/>
              </a:endParaRPr>
            </a:p>
            <a:p>
              <a:pPr algn="r" rtl="0" eaLnBrk="0">
                <a:lnSpc>
                  <a:spcPct val="89000"/>
                </a:lnSpc>
              </a:pPr>
              <a:r>
                <a:rPr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2</a:t>
              </a:r>
              <a:endParaRPr dirty="0">
                <a:latin typeface="微软雅黑" panose="020B0503020204020204" charset="-122"/>
                <a:ea typeface="微软雅黑" panose="020B0503020204020204" charset="-122"/>
                <a:cs typeface="微软雅黑" panose="020B0503020204020204" charset="-122"/>
              </a:endParaRPr>
            </a:p>
          </p:txBody>
        </p:sp>
      </p:grpSp>
      <p:sp>
        <p:nvSpPr>
          <p:cNvPr id="54" name="textbox 54"/>
          <p:cNvSpPr/>
          <p:nvPr/>
        </p:nvSpPr>
        <p:spPr>
          <a:xfrm>
            <a:off x="2934335" y="1130935"/>
            <a:ext cx="5662930" cy="1968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503020204020204" charset="-122"/>
              <a:ea typeface="微软雅黑" panose="020B0503020204020204" charset="-122"/>
              <a:cs typeface="微软雅黑" panose="020B0503020204020204" charset="-122"/>
            </a:endParaRPr>
          </a:p>
          <a:p>
            <a:pPr marL="12700" algn="l" rtl="0" eaLnBrk="0">
              <a:lnSpc>
                <a:spcPts val="1950"/>
              </a:lnSpc>
            </a:pPr>
            <a:r>
              <a:rPr sz="1125"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同时</a:t>
            </a:r>
            <a:r>
              <a:rPr sz="1125"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对多巴胺D</a:t>
            </a:r>
            <a:r>
              <a:rPr sz="1200" kern="0" spc="70" baseline="-14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125"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125"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25"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HT</a:t>
            </a:r>
            <a:r>
              <a:rPr sz="1200" kern="0" spc="70" baseline="-14000" dirty="0">
                <a:solidFill>
                  <a:srgbClr val="000000">
                    <a:alpha val="100000"/>
                  </a:srgbClr>
                </a:solidFill>
                <a:latin typeface="微软雅黑" panose="020B0503020204020204" charset="-122"/>
                <a:ea typeface="微软雅黑" panose="020B0503020204020204" charset="-122"/>
                <a:cs typeface="微软雅黑" panose="020B0503020204020204" charset="-122"/>
              </a:rPr>
              <a:t>1A</a:t>
            </a:r>
            <a:r>
              <a:rPr sz="1125"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和5-</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HT</a:t>
            </a:r>
            <a:r>
              <a:rPr sz="1200" kern="0" spc="70" baseline="-14000" dirty="0">
                <a:solidFill>
                  <a:srgbClr val="000000">
                    <a:alpha val="100000"/>
                  </a:srgbClr>
                </a:solidFill>
                <a:latin typeface="微软雅黑" panose="020B0503020204020204" charset="-122"/>
                <a:ea typeface="微软雅黑" panose="020B0503020204020204" charset="-122"/>
                <a:cs typeface="微软雅黑" panose="020B0503020204020204" charset="-122"/>
              </a:rPr>
              <a:t>2A</a:t>
            </a:r>
            <a:r>
              <a:rPr sz="1125"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三大受体亲和力</a:t>
            </a:r>
            <a:r>
              <a:rPr sz="1125"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最高</a:t>
            </a:r>
            <a:r>
              <a:rPr sz="1125"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的抗</a:t>
            </a: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精神病药</a:t>
            </a:r>
            <a:endParaRPr sz="1125" dirty="0">
              <a:latin typeface="微软雅黑" panose="020B0503020204020204" charset="-122"/>
              <a:ea typeface="微软雅黑" panose="020B0503020204020204" charset="-122"/>
              <a:cs typeface="微软雅黑" panose="020B0503020204020204" charset="-122"/>
            </a:endParaRPr>
          </a:p>
        </p:txBody>
      </p:sp>
      <p:grpSp>
        <p:nvGrpSpPr>
          <p:cNvPr id="19" name="group 14"/>
          <p:cNvGrpSpPr/>
          <p:nvPr>
            <p:custDataLst>
              <p:tags r:id="rId26"/>
            </p:custDataLst>
          </p:nvPr>
        </p:nvGrpSpPr>
        <p:grpSpPr>
          <a:xfrm rot="21600000">
            <a:off x="1276636" y="1690307"/>
            <a:ext cx="1491425" cy="557403"/>
            <a:chOff x="0" y="0"/>
            <a:chExt cx="1988566" cy="743204"/>
          </a:xfrm>
        </p:grpSpPr>
        <p:sp>
          <p:nvSpPr>
            <p:cNvPr id="56" name="rect 56"/>
            <p:cNvSpPr/>
            <p:nvPr>
              <p:custDataLst>
                <p:tags r:id="rId27"/>
              </p:custDataLst>
            </p:nvPr>
          </p:nvSpPr>
          <p:spPr>
            <a:xfrm>
              <a:off x="0" y="0"/>
              <a:ext cx="1988566" cy="743204"/>
            </a:xfrm>
            <a:prstGeom prst="rect">
              <a:avLst/>
            </a:prstGeom>
            <a:solidFill>
              <a:srgbClr val="FFFFFF">
                <a:alpha val="100000"/>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58" name="textbox 58"/>
            <p:cNvSpPr/>
            <p:nvPr>
              <p:custDataLst>
                <p:tags r:id="rId28"/>
              </p:custDataLst>
            </p:nvPr>
          </p:nvSpPr>
          <p:spPr>
            <a:xfrm>
              <a:off x="578871" y="237435"/>
              <a:ext cx="835660" cy="314325"/>
            </a:xfrm>
            <a:prstGeom prst="rect">
              <a:avLst/>
            </a:prstGeom>
            <a:noFill/>
            <a:ln w="0" cap="flat">
              <a:noFill/>
              <a:prstDash val="solid"/>
              <a:miter lim="0"/>
            </a:ln>
          </p:spPr>
          <p:txBody>
            <a:bodyPr vert="horz" wrap="square" lIns="0" tIns="0" rIns="0" bIns="0"/>
            <a:lstStyle/>
            <a:p>
              <a:pPr algn="l" rtl="0" eaLnBrk="0">
                <a:lnSpc>
                  <a:spcPct val="89000"/>
                </a:lnSpc>
              </a:pPr>
              <a:r>
                <a:rPr lang="zh-CN" sz="1575" b="1" kern="0" spc="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安全</a:t>
              </a:r>
              <a:r>
                <a:rPr sz="1575" b="1" kern="0" spc="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性</a:t>
              </a:r>
              <a:endParaRPr sz="1575" b="1" kern="0" spc="0" dirty="0">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1" name="group 16"/>
          <p:cNvGrpSpPr/>
          <p:nvPr>
            <p:custDataLst>
              <p:tags r:id="rId29"/>
            </p:custDataLst>
          </p:nvPr>
        </p:nvGrpSpPr>
        <p:grpSpPr>
          <a:xfrm rot="21600000">
            <a:off x="1276636" y="3025426"/>
            <a:ext cx="1491425" cy="557403"/>
            <a:chOff x="0" y="0"/>
            <a:chExt cx="1988566" cy="743204"/>
          </a:xfrm>
        </p:grpSpPr>
        <p:sp>
          <p:nvSpPr>
            <p:cNvPr id="60" name="rect 60"/>
            <p:cNvSpPr/>
            <p:nvPr>
              <p:custDataLst>
                <p:tags r:id="rId30"/>
              </p:custDataLst>
            </p:nvPr>
          </p:nvSpPr>
          <p:spPr>
            <a:xfrm>
              <a:off x="0" y="0"/>
              <a:ext cx="1988566" cy="743204"/>
            </a:xfrm>
            <a:prstGeom prst="rect">
              <a:avLst/>
            </a:prstGeom>
            <a:solidFill>
              <a:srgbClr val="FFFFFF">
                <a:alpha val="100000"/>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62" name="textbox 62"/>
            <p:cNvSpPr/>
            <p:nvPr>
              <p:custDataLst>
                <p:tags r:id="rId31"/>
              </p:custDataLst>
            </p:nvPr>
          </p:nvSpPr>
          <p:spPr>
            <a:xfrm>
              <a:off x="576158" y="237816"/>
              <a:ext cx="838200" cy="314325"/>
            </a:xfrm>
            <a:prstGeom prst="rect">
              <a:avLst/>
            </a:prstGeom>
            <a:noFill/>
            <a:ln w="0" cap="flat">
              <a:noFill/>
              <a:prstDash val="solid"/>
              <a:miter lim="0"/>
            </a:ln>
          </p:spPr>
          <p:txBody>
            <a:bodyPr vert="horz" wrap="square" lIns="0" tIns="0" rIns="0" bIns="0"/>
            <a:lstStyle/>
            <a:p>
              <a:pPr algn="l" rtl="0" eaLnBrk="0">
                <a:lnSpc>
                  <a:spcPct val="89000"/>
                </a:lnSpc>
              </a:pPr>
              <a:endParaRPr sz="100" dirty="0">
                <a:solidFill>
                  <a:schemeClr val="accent2"/>
                </a:solidFill>
                <a:latin typeface="微软雅黑" panose="020B0503020204020204" charset="-122"/>
                <a:ea typeface="微软雅黑" panose="020B0503020204020204" charset="-122"/>
                <a:cs typeface="微软雅黑" panose="020B0503020204020204" charset="-122"/>
              </a:endParaRPr>
            </a:p>
            <a:p>
              <a:pPr marL="12700" algn="l" rtl="0" eaLnBrk="0">
                <a:lnSpc>
                  <a:spcPct val="90000"/>
                </a:lnSpc>
              </a:pPr>
              <a:r>
                <a:rPr sz="1575" b="1" kern="0" spc="1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创新性</a:t>
              </a:r>
              <a:endParaRPr sz="1575" b="1" kern="0" spc="10" dirty="0">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3" name="group 18"/>
          <p:cNvGrpSpPr/>
          <p:nvPr>
            <p:custDataLst>
              <p:tags r:id="rId32"/>
            </p:custDataLst>
          </p:nvPr>
        </p:nvGrpSpPr>
        <p:grpSpPr>
          <a:xfrm rot="21600000">
            <a:off x="1276636" y="1022699"/>
            <a:ext cx="1491425" cy="557402"/>
            <a:chOff x="0" y="0"/>
            <a:chExt cx="1988566" cy="743203"/>
          </a:xfrm>
        </p:grpSpPr>
        <p:sp>
          <p:nvSpPr>
            <p:cNvPr id="64" name="rect 64"/>
            <p:cNvSpPr/>
            <p:nvPr>
              <p:custDataLst>
                <p:tags r:id="rId33"/>
              </p:custDataLst>
            </p:nvPr>
          </p:nvSpPr>
          <p:spPr>
            <a:xfrm>
              <a:off x="0" y="0"/>
              <a:ext cx="1988566" cy="743203"/>
            </a:xfrm>
            <a:prstGeom prst="rect">
              <a:avLst/>
            </a:prstGeom>
            <a:solidFill>
              <a:srgbClr val="FFFFFF">
                <a:alpha val="100000"/>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66" name="textbox 66"/>
            <p:cNvSpPr/>
            <p:nvPr>
              <p:custDataLst>
                <p:tags r:id="rId34"/>
              </p:custDataLst>
            </p:nvPr>
          </p:nvSpPr>
          <p:spPr>
            <a:xfrm>
              <a:off x="442421" y="237180"/>
              <a:ext cx="1107440" cy="314325"/>
            </a:xfrm>
            <a:prstGeom prst="rect">
              <a:avLst/>
            </a:prstGeom>
            <a:noFill/>
            <a:ln w="0" cap="flat">
              <a:noFill/>
              <a:prstDash val="solid"/>
              <a:miter lim="0"/>
            </a:ln>
          </p:spPr>
          <p:txBody>
            <a:bodyPr vert="horz" wrap="square" lIns="0" tIns="0" rIns="0" bIns="0"/>
            <a:lstStyle/>
            <a:p>
              <a:pPr algn="l" rtl="0" eaLnBrk="0">
                <a:lnSpc>
                  <a:spcPct val="89000"/>
                </a:lnSpc>
              </a:pPr>
              <a:endParaRPr sz="100" dirty="0">
                <a:solidFill>
                  <a:schemeClr val="accent2"/>
                </a:solidFill>
                <a:latin typeface="微软雅黑" panose="020B0503020204020204" charset="-122"/>
                <a:ea typeface="微软雅黑" panose="020B0503020204020204" charset="-122"/>
                <a:cs typeface="微软雅黑" panose="020B0503020204020204" charset="-122"/>
              </a:endParaRPr>
            </a:p>
            <a:p>
              <a:pPr marL="12700" algn="l" rtl="0" eaLnBrk="0">
                <a:lnSpc>
                  <a:spcPct val="90000"/>
                </a:lnSpc>
              </a:pPr>
              <a:r>
                <a:rPr sz="1575" b="1" kern="0" spc="1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基本信息</a:t>
              </a:r>
              <a:endParaRPr sz="1575" b="1" kern="0" spc="10" dirty="0">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5" name="group 20"/>
          <p:cNvGrpSpPr/>
          <p:nvPr>
            <p:custDataLst>
              <p:tags r:id="rId35"/>
            </p:custDataLst>
          </p:nvPr>
        </p:nvGrpSpPr>
        <p:grpSpPr>
          <a:xfrm rot="21600000">
            <a:off x="1276636" y="2357819"/>
            <a:ext cx="1491425" cy="557402"/>
            <a:chOff x="0" y="0"/>
            <a:chExt cx="1988566" cy="743203"/>
          </a:xfrm>
        </p:grpSpPr>
        <p:sp>
          <p:nvSpPr>
            <p:cNvPr id="68" name="rect 68"/>
            <p:cNvSpPr/>
            <p:nvPr>
              <p:custDataLst>
                <p:tags r:id="rId36"/>
              </p:custDataLst>
            </p:nvPr>
          </p:nvSpPr>
          <p:spPr>
            <a:xfrm>
              <a:off x="0" y="0"/>
              <a:ext cx="1988566" cy="743203"/>
            </a:xfrm>
            <a:prstGeom prst="rect">
              <a:avLst/>
            </a:prstGeom>
            <a:solidFill>
              <a:srgbClr val="FFFFFF">
                <a:alpha val="100000"/>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70" name="textbox 70"/>
            <p:cNvSpPr/>
            <p:nvPr>
              <p:custDataLst>
                <p:tags r:id="rId37"/>
              </p:custDataLst>
            </p:nvPr>
          </p:nvSpPr>
          <p:spPr>
            <a:xfrm>
              <a:off x="579413" y="237688"/>
              <a:ext cx="835025" cy="314325"/>
            </a:xfrm>
            <a:prstGeom prst="rect">
              <a:avLst/>
            </a:prstGeom>
            <a:noFill/>
            <a:ln w="0" cap="flat">
              <a:noFill/>
              <a:prstDash val="solid"/>
              <a:miter lim="0"/>
            </a:ln>
          </p:spPr>
          <p:txBody>
            <a:bodyPr vert="horz" wrap="square" lIns="0" tIns="0" rIns="0" bIns="0"/>
            <a:lstStyle/>
            <a:p>
              <a:pPr algn="l" rtl="0" eaLnBrk="0">
                <a:lnSpc>
                  <a:spcPct val="89000"/>
                </a:lnSpc>
              </a:pPr>
              <a:endParaRPr sz="100" dirty="0">
                <a:solidFill>
                  <a:schemeClr val="accent2"/>
                </a:solidFill>
                <a:latin typeface="微软雅黑" panose="020B0503020204020204" charset="-122"/>
                <a:ea typeface="微软雅黑" panose="020B0503020204020204" charset="-122"/>
                <a:cs typeface="微软雅黑" panose="020B0503020204020204" charset="-122"/>
              </a:endParaRPr>
            </a:p>
            <a:p>
              <a:pPr marL="12700" algn="l" rtl="0" eaLnBrk="0">
                <a:lnSpc>
                  <a:spcPct val="90000"/>
                </a:lnSpc>
              </a:pPr>
              <a:r>
                <a:rPr lang="zh-CN" sz="1575" b="1" kern="0" spc="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有效</a:t>
              </a:r>
              <a:r>
                <a:rPr sz="1575" b="1" kern="0" spc="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性</a:t>
              </a:r>
              <a:endParaRPr sz="1575" b="1" kern="0" spc="0" dirty="0">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7" name="group 22"/>
          <p:cNvGrpSpPr/>
          <p:nvPr>
            <p:custDataLst>
              <p:tags r:id="rId38"/>
            </p:custDataLst>
          </p:nvPr>
        </p:nvGrpSpPr>
        <p:grpSpPr>
          <a:xfrm rot="21600000">
            <a:off x="1276636" y="3693033"/>
            <a:ext cx="1491425" cy="557393"/>
            <a:chOff x="0" y="0"/>
            <a:chExt cx="1988566" cy="743191"/>
          </a:xfrm>
        </p:grpSpPr>
        <p:sp>
          <p:nvSpPr>
            <p:cNvPr id="72" name="rect 72"/>
            <p:cNvSpPr/>
            <p:nvPr>
              <p:custDataLst>
                <p:tags r:id="rId39"/>
              </p:custDataLst>
            </p:nvPr>
          </p:nvSpPr>
          <p:spPr>
            <a:xfrm>
              <a:off x="0" y="0"/>
              <a:ext cx="1988566" cy="743191"/>
            </a:xfrm>
            <a:prstGeom prst="rect">
              <a:avLst/>
            </a:prstGeom>
            <a:solidFill>
              <a:srgbClr val="FFFFFF">
                <a:alpha val="100000"/>
              </a:srgbClr>
            </a:solidFill>
            <a:ln w="0" cap="flat">
              <a:noFill/>
              <a:prstDash val="solid"/>
              <a:miter lim="0"/>
            </a:ln>
          </p:spPr>
          <p:txBody>
            <a:bodyPr rtlCol="0"/>
            <a:lstStyle/>
            <a:p>
              <a:pPr algn="ctr"/>
              <a:endParaRPr lang="zh-CN" altLang="en-US" sz="1350">
                <a:latin typeface="微软雅黑" panose="020B0503020204020204" charset="-122"/>
                <a:ea typeface="微软雅黑" panose="020B0503020204020204" charset="-122"/>
                <a:cs typeface="微软雅黑" panose="020B0503020204020204" charset="-122"/>
              </a:endParaRPr>
            </a:p>
          </p:txBody>
        </p:sp>
        <p:sp>
          <p:nvSpPr>
            <p:cNvPr id="74" name="textbox 74"/>
            <p:cNvSpPr/>
            <p:nvPr>
              <p:custDataLst>
                <p:tags r:id="rId40"/>
              </p:custDataLst>
            </p:nvPr>
          </p:nvSpPr>
          <p:spPr>
            <a:xfrm>
              <a:off x="580227" y="238044"/>
              <a:ext cx="834389" cy="314325"/>
            </a:xfrm>
            <a:prstGeom prst="rect">
              <a:avLst/>
            </a:prstGeom>
            <a:noFill/>
            <a:ln w="0" cap="flat">
              <a:noFill/>
              <a:prstDash val="solid"/>
              <a:miter lim="0"/>
            </a:ln>
          </p:spPr>
          <p:txBody>
            <a:bodyPr vert="horz" wrap="square" lIns="0" tIns="0" rIns="0" bIns="0"/>
            <a:lstStyle/>
            <a:p>
              <a:pPr algn="l" rtl="0" eaLnBrk="0">
                <a:lnSpc>
                  <a:spcPct val="89000"/>
                </a:lnSpc>
              </a:pPr>
              <a:endParaRPr sz="100" dirty="0">
                <a:solidFill>
                  <a:schemeClr val="accent2"/>
                </a:solidFill>
                <a:latin typeface="微软雅黑" panose="020B0503020204020204" charset="-122"/>
                <a:ea typeface="微软雅黑" panose="020B0503020204020204" charset="-122"/>
                <a:cs typeface="微软雅黑" panose="020B0503020204020204" charset="-122"/>
              </a:endParaRPr>
            </a:p>
            <a:p>
              <a:pPr marL="12700" algn="l" rtl="0" eaLnBrk="0">
                <a:lnSpc>
                  <a:spcPct val="90000"/>
                </a:lnSpc>
              </a:pPr>
              <a:r>
                <a:rPr sz="1575" b="1" kern="0" dirty="0">
                  <a:solidFill>
                    <a:schemeClr val="accent2">
                      <a:alpha val="100000"/>
                    </a:schemeClr>
                  </a:solidFill>
                  <a:latin typeface="微软雅黑" panose="020B0503020204020204" charset="-122"/>
                  <a:ea typeface="微软雅黑" panose="020B0503020204020204" charset="-122"/>
                  <a:cs typeface="微软雅黑" panose="020B0503020204020204" charset="-122"/>
                  <a:sym typeface="+mn-ea"/>
                </a:rPr>
                <a:t>公平性</a:t>
              </a:r>
              <a:endParaRPr sz="1575" b="1" kern="0" spc="0" dirty="0">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5" name="文本框 34"/>
          <p:cNvSpPr txBox="1"/>
          <p:nvPr/>
        </p:nvSpPr>
        <p:spPr>
          <a:xfrm>
            <a:off x="543560" y="146685"/>
            <a:ext cx="3091815"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目录</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2844165" y="1690370"/>
            <a:ext cx="5526405" cy="530225"/>
          </a:xfrm>
          <a:prstGeom prst="rect">
            <a:avLst/>
          </a:prstGeom>
          <a:noFill/>
        </p:spPr>
        <p:txBody>
          <a:bodyPr wrap="square" rtlCol="0" anchor="t">
            <a:noAutofit/>
          </a:bodyPr>
          <a:p>
            <a:pPr algn="l" rtl="0" eaLnBrk="0">
              <a:lnSpc>
                <a:spcPct val="102000"/>
              </a:lnSpc>
            </a:pP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布瑞哌唑</a:t>
            </a:r>
            <a:r>
              <a:rPr lang="zh-CN" sz="1125"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不良反应发生率低</a:t>
            </a:r>
            <a:r>
              <a:rPr lang="zh-CN"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是</a:t>
            </a:r>
            <a:r>
              <a:rPr lang="zh-CN"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唯一</a:t>
            </a: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全部副作用风险均</a:t>
            </a:r>
            <a:r>
              <a:rPr sz="1125"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与安慰剂无显著差异</a:t>
            </a: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的口服抗精神病药</a:t>
            </a:r>
            <a:endParaRPr lang="zh-CN" altLang="en-US"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 name="文本框 5"/>
          <p:cNvSpPr txBox="1"/>
          <p:nvPr/>
        </p:nvSpPr>
        <p:spPr>
          <a:xfrm>
            <a:off x="2851785" y="2355850"/>
            <a:ext cx="5507990" cy="634365"/>
          </a:xfrm>
          <a:prstGeom prst="rect">
            <a:avLst/>
          </a:prstGeom>
          <a:noFill/>
        </p:spPr>
        <p:txBody>
          <a:bodyPr wrap="square" rtlCol="0" anchor="t">
            <a:noAutofit/>
          </a:bodyPr>
          <a:p>
            <a:pPr algn="l" rtl="0" eaLnBrk="0">
              <a:lnSpc>
                <a:spcPct val="102000"/>
              </a:lnSpc>
            </a:pP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相比</a:t>
            </a:r>
            <a:r>
              <a:rPr lang="zh-CN"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盐酸哌罗匹隆</a:t>
            </a: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片</a:t>
            </a:r>
            <a:r>
              <a:rPr lang="zh-CN"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125" b="1"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PANSS</a:t>
            </a:r>
            <a:r>
              <a:rPr sz="1125"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量表总分改善更优（-22.9</a:t>
            </a:r>
            <a:r>
              <a:rPr sz="1125"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1125" b="1"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vs</a:t>
            </a:r>
            <a:r>
              <a:rPr sz="1125"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1125"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sz="1125"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15.6</a:t>
            </a:r>
            <a:r>
              <a:rPr sz="1125"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1125"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sz="1125"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可全面改</a:t>
            </a:r>
            <a:r>
              <a:rPr sz="1125"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善精神分裂症患者各种症状</a:t>
            </a: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，有效帮助患者回归社会</a:t>
            </a:r>
            <a:r>
              <a:rPr lang="zh-CN"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125">
                <a:latin typeface="微软雅黑" panose="020B0503020204020204" charset="-122"/>
                <a:ea typeface="微软雅黑" panose="020B0503020204020204" charset="-122"/>
                <a:cs typeface="微软雅黑" panose="020B0503020204020204" charset="-122"/>
                <a:sym typeface="+mn-ea"/>
              </a:rPr>
              <a:t>被多个国际精神科治疗</a:t>
            </a:r>
            <a:r>
              <a:rPr lang="zh-CN" altLang="en-US" sz="1125">
                <a:solidFill>
                  <a:srgbClr val="FF0000"/>
                </a:solidFill>
                <a:latin typeface="微软雅黑" panose="020B0503020204020204" charset="-122"/>
                <a:ea typeface="微软雅黑" panose="020B0503020204020204" charset="-122"/>
                <a:cs typeface="微软雅黑" panose="020B0503020204020204" charset="-122"/>
                <a:sym typeface="+mn-ea"/>
              </a:rPr>
              <a:t>指南推荐</a:t>
            </a:r>
            <a:r>
              <a:rPr lang="zh-CN" altLang="en-US" sz="1125">
                <a:latin typeface="微软雅黑" panose="020B0503020204020204" charset="-122"/>
                <a:ea typeface="微软雅黑" panose="020B0503020204020204" charset="-122"/>
                <a:cs typeface="微软雅黑" panose="020B0503020204020204" charset="-122"/>
                <a:sym typeface="+mn-ea"/>
              </a:rPr>
              <a:t>，并</a:t>
            </a:r>
            <a:r>
              <a:rPr lang="en-US" altLang="zh-CN" sz="1125">
                <a:solidFill>
                  <a:srgbClr val="FF0000"/>
                </a:solidFill>
                <a:latin typeface="微软雅黑" panose="020B0503020204020204" charset="-122"/>
                <a:ea typeface="微软雅黑" panose="020B0503020204020204" charset="-122"/>
                <a:cs typeface="微软雅黑" panose="020B0503020204020204" charset="-122"/>
                <a:sym typeface="+mn-ea"/>
              </a:rPr>
              <a:t>1A</a:t>
            </a:r>
            <a:r>
              <a:rPr lang="zh-CN" altLang="en-US" sz="1125">
                <a:solidFill>
                  <a:srgbClr val="FF0000"/>
                </a:solidFill>
                <a:latin typeface="微软雅黑" panose="020B0503020204020204" charset="-122"/>
                <a:ea typeface="微软雅黑" panose="020B0503020204020204" charset="-122"/>
                <a:cs typeface="微软雅黑" panose="020B0503020204020204" charset="-122"/>
                <a:sym typeface="+mn-ea"/>
              </a:rPr>
              <a:t>类</a:t>
            </a:r>
            <a:r>
              <a:rPr lang="zh-CN" altLang="en-US" sz="1125">
                <a:latin typeface="微软雅黑" panose="020B0503020204020204" charset="-122"/>
                <a:ea typeface="微软雅黑" panose="020B0503020204020204" charset="-122"/>
                <a:cs typeface="微软雅黑" panose="020B0503020204020204" charset="-122"/>
                <a:sym typeface="+mn-ea"/>
              </a:rPr>
              <a:t>推荐</a:t>
            </a:r>
            <a:endParaRPr lang="zh-CN" altLang="en-US" sz="1125">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2710815" y="3050540"/>
            <a:ext cx="5581650" cy="532130"/>
          </a:xfrm>
          <a:prstGeom prst="rect">
            <a:avLst/>
          </a:prstGeom>
          <a:noFill/>
        </p:spPr>
        <p:txBody>
          <a:bodyPr wrap="square" rtlCol="0" anchor="t">
            <a:spAutoFit/>
          </a:bodyPr>
          <a:p>
            <a:pPr marL="93980" indent="635" algn="l" rtl="0" eaLnBrk="0">
              <a:lnSpc>
                <a:spcPct val="127000"/>
              </a:lnSpc>
              <a:spcBef>
                <a:spcPts val="0"/>
              </a:spcBef>
            </a:pPr>
            <a:r>
              <a:rPr lang="zh-CN" altLang="en-US" sz="1125">
                <a:latin typeface="微软雅黑" panose="020B0503020204020204" charset="-122"/>
                <a:ea typeface="微软雅黑" panose="020B0503020204020204" charset="-122"/>
                <a:cs typeface="微软雅黑" panose="020B0503020204020204" charset="-122"/>
                <a:sym typeface="+mn-ea"/>
              </a:rPr>
              <a:t>布瑞哌唑具有独特的多靶点作用机制</a:t>
            </a:r>
            <a:r>
              <a:rPr lang="zh-CN" altLang="en-US" sz="1125">
                <a:solidFill>
                  <a:srgbClr val="FF0000"/>
                </a:solidFill>
                <a:latin typeface="微软雅黑" panose="020B0503020204020204" charset="-122"/>
                <a:ea typeface="微软雅黑" panose="020B0503020204020204" charset="-122"/>
                <a:cs typeface="微软雅黑" panose="020B0503020204020204" charset="-122"/>
                <a:sym typeface="+mn-ea"/>
              </a:rPr>
              <a:t>症状改善更全面</a:t>
            </a:r>
            <a:r>
              <a:rPr lang="zh-CN" altLang="en-US" sz="1125">
                <a:latin typeface="微软雅黑" panose="020B0503020204020204" charset="-122"/>
                <a:ea typeface="微软雅黑" panose="020B0503020204020204" charset="-122"/>
                <a:cs typeface="微软雅黑" panose="020B0503020204020204" charset="-122"/>
                <a:sym typeface="+mn-ea"/>
              </a:rPr>
              <a:t>；</a:t>
            </a:r>
            <a:r>
              <a:rPr lang="zh-CN" altLang="en-US" sz="1125"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口崩片剂型服用方便、吸收快，有助于</a:t>
            </a:r>
            <a:r>
              <a:rPr lang="zh-CN" altLang="en-US" sz="1125"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提高精分患者的服药依从性</a:t>
            </a:r>
            <a:endParaRPr lang="zh-CN" altLang="en-US" sz="1125"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45" name="textbox 54"/>
          <p:cNvSpPr/>
          <p:nvPr/>
        </p:nvSpPr>
        <p:spPr>
          <a:xfrm>
            <a:off x="2915285" y="3796030"/>
            <a:ext cx="5594350" cy="533400"/>
          </a:xfrm>
          <a:prstGeom prst="rect">
            <a:avLst/>
          </a:prstGeom>
          <a:noFill/>
          <a:ln w="0" cap="flat">
            <a:noFill/>
            <a:prstDash val="solid"/>
            <a:miter lim="0"/>
          </a:ln>
        </p:spPr>
        <p:txBody>
          <a:bodyPr vert="horz" wrap="square" lIns="0" tIns="0" rIns="0" bIns="0"/>
          <a:lstStyle/>
          <a:p>
            <a:pPr algn="l" rtl="0" eaLnBrk="0">
              <a:lnSpc>
                <a:spcPct val="83000"/>
              </a:lnSpc>
            </a:pP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更优的安全耐受性适用于更广泛的患者人群，</a:t>
            </a:r>
            <a:r>
              <a:rPr sz="1125"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1125"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减少因药物依从性差所导致</a:t>
            </a:r>
            <a:r>
              <a:rPr sz="1125"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的复发</a:t>
            </a:r>
            <a:r>
              <a:rPr sz="1125"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1125"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风险</a:t>
            </a: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，降低复发导致的额外住院治疗费用</a:t>
            </a:r>
            <a:endParaRPr sz="1125" dirty="0">
              <a:latin typeface="微软雅黑" panose="020B0503020204020204" charset="-122"/>
              <a:ea typeface="微软雅黑" panose="020B0503020204020204" charset="-122"/>
              <a:cs typeface="微软雅黑" panose="020B0503020204020204" charset="-122"/>
            </a:endParaRPr>
          </a:p>
        </p:txBody>
      </p:sp>
    </p:spTree>
    <p:custDataLst>
      <p:tags r:id="rId4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nvSpPr>
        <p:spPr>
          <a:xfrm>
            <a:off x="6660105" y="4797713"/>
            <a:ext cx="2025000" cy="237600"/>
          </a:xfr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350" smtClean="0">
                <a:cs typeface="微软雅黑" panose="020B0503020204020204" charset="-122"/>
              </a:rPr>
            </a:fld>
            <a:endParaRPr lang="zh-CN" altLang="en-US" sz="1350">
              <a:cs typeface="微软雅黑" panose="020B0503020204020204" charset="-122"/>
            </a:endParaRPr>
          </a:p>
        </p:txBody>
      </p:sp>
      <p:sp>
        <p:nvSpPr>
          <p:cNvPr id="35" name="文本框 34"/>
          <p:cNvSpPr txBox="1"/>
          <p:nvPr/>
        </p:nvSpPr>
        <p:spPr>
          <a:xfrm>
            <a:off x="543560" y="146685"/>
            <a:ext cx="8004175" cy="345440"/>
          </a:xfrm>
          <a:prstGeom prst="rect">
            <a:avLst/>
          </a:prstGeom>
          <a:noFill/>
        </p:spPr>
        <p:txBody>
          <a:bodyPr wrap="square" rtlCol="0">
            <a:spAutoFit/>
          </a:bodyPr>
          <a:p>
            <a:pPr marL="12700" algn="l" rtl="0" eaLnBrk="0">
              <a:lnSpc>
                <a:spcPct val="92000"/>
              </a:lnSpc>
            </a:pPr>
            <a:r>
              <a:rPr lang="zh-CN" altLang="en-US">
                <a:latin typeface="微软雅黑" panose="020B0503020204020204" charset="-122"/>
                <a:ea typeface="微软雅黑" panose="020B0503020204020204" charset="-122"/>
                <a:cs typeface="微软雅黑" panose="020B0503020204020204" charset="-122"/>
                <a:sym typeface="+mn-ea"/>
              </a:rPr>
              <a:t>基本信息(1/3)：第二代口服抗精神病药</a:t>
            </a:r>
            <a:endParaRPr lang="zh-CN" altLang="en-US">
              <a:latin typeface="微软雅黑" panose="020B0503020204020204" charset="-122"/>
              <a:ea typeface="微软雅黑" panose="020B0503020204020204" charset="-122"/>
              <a:cs typeface="微软雅黑" panose="020B0503020204020204" charset="-122"/>
              <a:sym typeface="+mn-ea"/>
            </a:endParaRPr>
          </a:p>
        </p:txBody>
      </p:sp>
      <p:sp>
        <p:nvSpPr>
          <p:cNvPr id="82" name="textbox 82"/>
          <p:cNvSpPr/>
          <p:nvPr/>
        </p:nvSpPr>
        <p:spPr>
          <a:xfrm>
            <a:off x="640080" y="713740"/>
            <a:ext cx="7909560" cy="654050"/>
          </a:xfrm>
          <a:prstGeom prst="rect">
            <a:avLst/>
          </a:prstGeom>
          <a:noFill/>
          <a:ln w="0" cap="flat">
            <a:noFill/>
            <a:prstDash val="solid"/>
            <a:miter lim="0"/>
          </a:ln>
        </p:spPr>
        <p:txBody>
          <a:bodyPr vert="horz" wrap="square" lIns="0" tIns="0" rIns="0" bIns="0"/>
          <a:lstStyle/>
          <a:p>
            <a:pPr indent="0" algn="l" rtl="0" eaLnBrk="0" fontAlgn="auto">
              <a:lnSpc>
                <a:spcPct val="150000"/>
              </a:lnSpc>
            </a:pP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布瑞哌唑</a:t>
            </a:r>
            <a:r>
              <a:rPr lang="zh-CN"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口崩片</a:t>
            </a: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是目前中国已上市第</a:t>
            </a:r>
            <a:r>
              <a:rPr lang="zh-CN"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二</a:t>
            </a:r>
            <a:r>
              <a:rPr sz="1125"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代抗精神病药中，</a:t>
            </a:r>
            <a:r>
              <a:rPr sz="1125"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25"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同</a:t>
            </a:r>
            <a:r>
              <a:rPr sz="1125"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时</a:t>
            </a:r>
            <a:r>
              <a:rPr sz="1125"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对</a:t>
            </a:r>
            <a:r>
              <a:rPr sz="1125"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多巴胺D</a:t>
            </a:r>
            <a:r>
              <a:rPr sz="1200" b="1" kern="0" spc="80" baseline="-14000" dirty="0">
                <a:solidFill>
                  <a:srgbClr val="FF0000">
                    <a:alpha val="100000"/>
                  </a:srgbClr>
                </a:solidFill>
                <a:latin typeface="微软雅黑" panose="020B0503020204020204" charset="-122"/>
                <a:ea typeface="微软雅黑" panose="020B0503020204020204" charset="-122"/>
                <a:cs typeface="微软雅黑" panose="020B0503020204020204" charset="-122"/>
              </a:rPr>
              <a:t>2</a:t>
            </a:r>
            <a:r>
              <a:rPr sz="1125"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125"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125"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5-</a:t>
            </a:r>
            <a:r>
              <a:rPr sz="1125"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HT</a:t>
            </a:r>
            <a:r>
              <a:rPr sz="1200" b="1" kern="0" spc="80" baseline="-14000" dirty="0">
                <a:solidFill>
                  <a:srgbClr val="FF0000">
                    <a:alpha val="100000"/>
                  </a:srgbClr>
                </a:solidFill>
                <a:latin typeface="微软雅黑" panose="020B0503020204020204" charset="-122"/>
                <a:ea typeface="微软雅黑" panose="020B0503020204020204" charset="-122"/>
                <a:cs typeface="微软雅黑" panose="020B0503020204020204" charset="-122"/>
              </a:rPr>
              <a:t>1A</a:t>
            </a:r>
            <a:r>
              <a:rPr sz="1125"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和5-</a:t>
            </a:r>
            <a:r>
              <a:rPr sz="1125"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HT</a:t>
            </a:r>
            <a:r>
              <a:rPr sz="1200" b="1" kern="0" spc="80" baseline="-14000" dirty="0">
                <a:solidFill>
                  <a:srgbClr val="FF0000">
                    <a:alpha val="100000"/>
                  </a:srgbClr>
                </a:solidFill>
                <a:latin typeface="微软雅黑" panose="020B0503020204020204" charset="-122"/>
                <a:ea typeface="微软雅黑" panose="020B0503020204020204" charset="-122"/>
                <a:cs typeface="微软雅黑" panose="020B0503020204020204" charset="-122"/>
              </a:rPr>
              <a:t>2A</a:t>
            </a:r>
            <a:r>
              <a:rPr sz="1125"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三大受体</a:t>
            </a:r>
            <a:r>
              <a:rPr sz="1125"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亲和力最高</a:t>
            </a: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的药品，</a:t>
            </a:r>
            <a:r>
              <a:rPr sz="1125"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一天</a:t>
            </a:r>
            <a:r>
              <a:rPr sz="1125"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一次</a:t>
            </a:r>
            <a:r>
              <a:rPr sz="1125"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口服，</a:t>
            </a:r>
            <a:r>
              <a:rPr sz="1125"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25"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被称为</a:t>
            </a:r>
            <a:r>
              <a:rPr sz="1125"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血清素-多巴胺活性调节剂</a:t>
            </a:r>
            <a:r>
              <a:rPr sz="1125"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125" dirty="0">
              <a:latin typeface="微软雅黑" panose="020B0503020204020204" charset="-122"/>
              <a:ea typeface="微软雅黑" panose="020B0503020204020204" charset="-122"/>
              <a:cs typeface="微软雅黑" panose="020B0503020204020204" charset="-122"/>
            </a:endParaRPr>
          </a:p>
        </p:txBody>
      </p:sp>
      <p:graphicFrame>
        <p:nvGraphicFramePr>
          <p:cNvPr id="78" name="table 78"/>
          <p:cNvGraphicFramePr>
            <a:graphicFrameLocks noGrp="1"/>
          </p:cNvGraphicFramePr>
          <p:nvPr>
            <p:custDataLst>
              <p:tags r:id="rId1"/>
            </p:custDataLst>
          </p:nvPr>
        </p:nvGraphicFramePr>
        <p:xfrm>
          <a:off x="321310" y="1331595"/>
          <a:ext cx="8402955" cy="3376930"/>
        </p:xfrm>
        <a:graphic>
          <a:graphicData uri="http://schemas.openxmlformats.org/drawingml/2006/table">
            <a:tbl>
              <a:tblPr/>
              <a:tblGrid>
                <a:gridCol w="1847215"/>
                <a:gridCol w="3002915"/>
                <a:gridCol w="1518920"/>
                <a:gridCol w="2033905"/>
              </a:tblGrid>
              <a:tr h="298450">
                <a:tc>
                  <a:txBody>
                    <a:bodyPr/>
                    <a:lstStyle/>
                    <a:p>
                      <a:pPr indent="0" algn="ctr" rtl="0" eaLnBrk="0" fontAlgn="ctr">
                        <a:lnSpc>
                          <a:spcPct val="127000"/>
                        </a:lnSpc>
                      </a:pPr>
                      <a:r>
                        <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rPr>
                        <a:t>通用名</a:t>
                      </a:r>
                      <a:endPar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a:txBody>
                    <a:bodyPr/>
                    <a:lstStyle/>
                    <a:p>
                      <a:pPr indent="0" algn="l" rtl="0" fontAlgn="ctr">
                        <a:lnSpc>
                          <a:spcPct val="127000"/>
                        </a:lnSpc>
                      </a:pPr>
                      <a:endParaRPr sz="750" dirty="0">
                        <a:latin typeface="微软雅黑" panose="020B0503020204020204" charset="-122"/>
                        <a:ea typeface="微软雅黑" panose="020B0503020204020204" charset="-122"/>
                        <a:cs typeface="微软雅黑" panose="020B0503020204020204" charset="-122"/>
                      </a:endParaRPr>
                    </a:p>
                    <a:p>
                      <a:pPr marL="124460" indent="0" algn="l" rtl="0" fontAlgn="ctr">
                        <a:lnSpc>
                          <a:spcPct val="89000"/>
                        </a:lnSpc>
                        <a:spcBef>
                          <a:spcPts val="5"/>
                        </a:spcBef>
                      </a:pPr>
                      <a:r>
                        <a:rPr sz="112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布瑞哌唑</a:t>
                      </a:r>
                      <a:r>
                        <a:rPr lang="zh-CN" sz="112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口崩片</a:t>
                      </a:r>
                      <a:endParaRPr lang="zh-CN" sz="112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rowSpan="2">
                  <a:txBody>
                    <a:bodyPr/>
                    <a:lstStyle/>
                    <a:p>
                      <a:pPr algn="ctr" rtl="0" fontAlgn="ctr">
                        <a:lnSpc>
                          <a:spcPct val="119000"/>
                        </a:lnSpc>
                      </a:pPr>
                      <a:r>
                        <a:rPr lang="zh-CN" sz="1125" b="1" kern="0" spc="-30" dirty="0">
                          <a:solidFill>
                            <a:srgbClr val="FFFFFF"/>
                          </a:solidFill>
                          <a:latin typeface="微软雅黑" panose="020B0503020204020204" charset="-122"/>
                          <a:ea typeface="微软雅黑" panose="020B0503020204020204" charset="-122"/>
                          <a:cs typeface="微软雅黑" panose="020B0503020204020204" charset="-122"/>
                        </a:rPr>
                        <a:t>申报目录类别</a:t>
                      </a:r>
                      <a:endParaRPr sz="1125" b="1" kern="0" spc="-3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rowSpan="2">
                  <a:txBody>
                    <a:bodyPr/>
                    <a:lstStyle/>
                    <a:p>
                      <a:pPr algn="ctr" rtl="0" fontAlgn="ctr">
                        <a:lnSpc>
                          <a:spcPct val="119000"/>
                        </a:lnSpc>
                      </a:pPr>
                      <a:endParaRPr sz="750" dirty="0">
                        <a:latin typeface="微软雅黑" panose="020B0503020204020204" charset="-122"/>
                        <a:ea typeface="微软雅黑" panose="020B0503020204020204" charset="-122"/>
                        <a:cs typeface="微软雅黑" panose="020B0503020204020204" charset="-122"/>
                      </a:endParaRPr>
                    </a:p>
                    <a:p>
                      <a:pPr algn="ctr" rtl="0" fontAlgn="ctr">
                        <a:lnSpc>
                          <a:spcPct val="8000"/>
                        </a:lnSpc>
                      </a:pPr>
                      <a:r>
                        <a:rPr lang="zh-CN" altLang="zh-CN" sz="1125" dirty="0">
                          <a:latin typeface="微软雅黑" panose="020B0503020204020204" charset="-122"/>
                          <a:ea typeface="微软雅黑" panose="020B0503020204020204" charset="-122"/>
                          <a:cs typeface="微软雅黑" panose="020B0503020204020204" charset="-122"/>
                        </a:rPr>
                        <a:t>基本目录</a:t>
                      </a:r>
                      <a:endParaRPr lang="zh-CN" sz="1125"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r>
              <a:tr h="295275">
                <a:tc>
                  <a:txBody>
                    <a:bodyPr/>
                    <a:lstStyle/>
                    <a:p>
                      <a:pPr indent="0" algn="ctr" rtl="0" eaLnBrk="0" fontAlgn="ctr">
                        <a:lnSpc>
                          <a:spcPct val="124000"/>
                        </a:lnSpc>
                      </a:pPr>
                      <a:r>
                        <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rPr>
                        <a:t>注册分类</a:t>
                      </a:r>
                      <a:endPar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a:txBody>
                    <a:bodyPr/>
                    <a:lstStyle/>
                    <a:p>
                      <a:pPr indent="0" algn="l" rtl="0" fontAlgn="ctr">
                        <a:lnSpc>
                          <a:spcPct val="124000"/>
                        </a:lnSpc>
                      </a:pPr>
                      <a:endParaRPr sz="750" dirty="0">
                        <a:latin typeface="微软雅黑" panose="020B0503020204020204" charset="-122"/>
                        <a:ea typeface="微软雅黑" panose="020B0503020204020204" charset="-122"/>
                        <a:cs typeface="微软雅黑" panose="020B0503020204020204" charset="-122"/>
                      </a:endParaRPr>
                    </a:p>
                    <a:p>
                      <a:pPr marL="124460" indent="0" algn="l" rtl="0" fontAlgn="ctr">
                        <a:lnSpc>
                          <a:spcPct val="89000"/>
                        </a:lnSpc>
                        <a:spcBef>
                          <a:spcPts val="5"/>
                        </a:spcBef>
                      </a:pPr>
                      <a:r>
                        <a:rPr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化学药品</a:t>
                      </a:r>
                      <a:r>
                        <a:rPr lang="en-US"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r>
                        <a:rPr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类</a:t>
                      </a:r>
                      <a:endParaRPr sz="1125"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vMerge="1">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vMerge="1">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r>
              <a:tr h="294640">
                <a:tc>
                  <a:txBody>
                    <a:bodyPr/>
                    <a:lstStyle/>
                    <a:p>
                      <a:pPr indent="0" algn="ctr" rtl="0" eaLnBrk="0" fontAlgn="ctr">
                        <a:lnSpc>
                          <a:spcPct val="124000"/>
                        </a:lnSpc>
                      </a:pPr>
                      <a:r>
                        <a:rPr sz="1125" b="1" kern="0" spc="-30" dirty="0">
                          <a:solidFill>
                            <a:schemeClr val="bg1">
                              <a:alpha val="100000"/>
                            </a:schemeClr>
                          </a:solidFill>
                          <a:latin typeface="微软雅黑" panose="020B0503020204020204" charset="-122"/>
                          <a:ea typeface="微软雅黑" panose="020B0503020204020204" charset="-122"/>
                          <a:cs typeface="微软雅黑" panose="020B0503020204020204" charset="-122"/>
                        </a:rPr>
                        <a:t>上市规格</a:t>
                      </a:r>
                      <a:endParaRPr sz="1125" b="1" kern="0" spc="-3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gridSpan="3">
                  <a:txBody>
                    <a:bodyPr/>
                    <a:lstStyle/>
                    <a:p>
                      <a:pPr algn="l" rtl="0" fontAlgn="ctr">
                        <a:lnSpc>
                          <a:spcPct val="124000"/>
                        </a:lnSpc>
                      </a:pPr>
                      <a:endParaRPr sz="750" dirty="0">
                        <a:latin typeface="微软雅黑" panose="020B0503020204020204" charset="-122"/>
                        <a:ea typeface="微软雅黑" panose="020B0503020204020204" charset="-122"/>
                        <a:cs typeface="微软雅黑" panose="020B0503020204020204" charset="-122"/>
                      </a:endParaRPr>
                    </a:p>
                    <a:p>
                      <a:pPr marL="132715" algn="l" rtl="0" fontAlgn="ctr">
                        <a:lnSpc>
                          <a:spcPct val="89000"/>
                        </a:lnSpc>
                        <a:spcBef>
                          <a:spcPts val="0"/>
                        </a:spcBef>
                      </a:pPr>
                      <a:r>
                        <a:rPr lang="en-US"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mg</a:t>
                      </a:r>
                      <a:r>
                        <a:rPr sz="1125"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125"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1125"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mg</a:t>
                      </a:r>
                      <a:endParaRPr sz="1125"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hMerge="1">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hMerge="1">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r>
              <a:tr h="277495">
                <a:tc>
                  <a:txBody>
                    <a:bodyPr/>
                    <a:lstStyle/>
                    <a:p>
                      <a:pPr indent="0" algn="ctr" rtl="0" eaLnBrk="0" fontAlgn="ctr">
                        <a:lnSpc>
                          <a:spcPct val="128000"/>
                        </a:lnSpc>
                      </a:pPr>
                      <a:endParaRPr sz="750" dirty="0">
                        <a:solidFill>
                          <a:schemeClr val="bg1"/>
                        </a:solidFill>
                        <a:latin typeface="微软雅黑" panose="020B0503020204020204" charset="-122"/>
                        <a:ea typeface="微软雅黑" panose="020B0503020204020204" charset="-122"/>
                        <a:cs typeface="微软雅黑" panose="020B0503020204020204" charset="-122"/>
                      </a:endParaRPr>
                    </a:p>
                    <a:p>
                      <a:pPr indent="0" algn="ctr" rtl="0" eaLnBrk="0" fontAlgn="ctr">
                        <a:lnSpc>
                          <a:spcPct val="9000"/>
                        </a:lnSpc>
                      </a:pPr>
                      <a:r>
                        <a:rPr sz="1125" b="1" kern="0" spc="-30" dirty="0">
                          <a:solidFill>
                            <a:schemeClr val="bg1">
                              <a:alpha val="100000"/>
                            </a:schemeClr>
                          </a:solidFill>
                          <a:latin typeface="微软雅黑" panose="020B0503020204020204" charset="-122"/>
                          <a:ea typeface="微软雅黑" panose="020B0503020204020204" charset="-122"/>
                          <a:cs typeface="微软雅黑" panose="020B0503020204020204" charset="-122"/>
                        </a:rPr>
                        <a:t>适应症</a:t>
                      </a:r>
                      <a:endParaRPr sz="1125" b="1" kern="0" spc="-3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gridSpan="3">
                  <a:txBody>
                    <a:bodyPr/>
                    <a:lstStyle/>
                    <a:p>
                      <a:pPr algn="l" rtl="0" fontAlgn="ctr">
                        <a:lnSpc>
                          <a:spcPct val="128000"/>
                        </a:lnSpc>
                      </a:pPr>
                      <a:endParaRPr sz="750" dirty="0">
                        <a:latin typeface="微软雅黑" panose="020B0503020204020204" charset="-122"/>
                        <a:ea typeface="微软雅黑" panose="020B0503020204020204" charset="-122"/>
                        <a:cs typeface="微软雅黑" panose="020B0503020204020204" charset="-122"/>
                      </a:endParaRPr>
                    </a:p>
                    <a:p>
                      <a:pPr algn="l" rtl="0" fontAlgn="ctr">
                        <a:lnSpc>
                          <a:spcPct val="9000"/>
                        </a:lnSpc>
                      </a:pPr>
                      <a:endParaRPr sz="100" dirty="0">
                        <a:latin typeface="微软雅黑" panose="020B0503020204020204" charset="-122"/>
                        <a:ea typeface="微软雅黑" panose="020B0503020204020204" charset="-122"/>
                        <a:cs typeface="微软雅黑" panose="020B0503020204020204" charset="-122"/>
                      </a:endParaRPr>
                    </a:p>
                    <a:p>
                      <a:pPr marL="123190" algn="l" rtl="0" fontAlgn="ctr">
                        <a:lnSpc>
                          <a:spcPct val="89000"/>
                        </a:lnSpc>
                      </a:pPr>
                      <a:r>
                        <a:rPr sz="112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成人精神分裂症</a:t>
                      </a:r>
                      <a:endParaRPr sz="1125"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hMerge="1">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hMerge="1">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r>
              <a:tr h="653415">
                <a:tc>
                  <a:txBody>
                    <a:bodyPr/>
                    <a:lstStyle/>
                    <a:p>
                      <a:pPr indent="0" algn="ctr" rtl="0" eaLnBrk="0" fontAlgn="ctr">
                        <a:lnSpc>
                          <a:spcPct val="126000"/>
                        </a:lnSpc>
                      </a:pPr>
                      <a:r>
                        <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rPr>
                        <a:t>用法用量</a:t>
                      </a:r>
                      <a:endPar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gridSpan="3">
                  <a:txBody>
                    <a:bodyPr/>
                    <a:lstStyle/>
                    <a:p>
                      <a:pPr algn="l" rtl="0" fontAlgn="ctr">
                        <a:lnSpc>
                          <a:spcPct val="122000"/>
                        </a:lnSpc>
                      </a:pPr>
                      <a:r>
                        <a:rPr lang="en-US"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推荐起始剂量为第1~4天1</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mg</a:t>
                      </a: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/天；第5~7天递增到2</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mg</a:t>
                      </a: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/天；根据患者的临</a:t>
                      </a:r>
                      <a:r>
                        <a:rPr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床疗效和耐受性</a:t>
                      </a:r>
                      <a:r>
                        <a:rPr sz="1125"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，第8天开始可维持2</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mg</a:t>
                      </a:r>
                      <a:r>
                        <a:rPr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/天或递增</a:t>
                      </a:r>
                      <a:r>
                        <a:rPr sz="112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到3</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mg</a:t>
                      </a:r>
                      <a:r>
                        <a:rPr sz="112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/天</a:t>
                      </a:r>
                      <a:r>
                        <a:rPr sz="1125"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2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，第15天开始</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可维持2mg/天或3mg/天</a:t>
                      </a:r>
                      <a:r>
                        <a:rPr sz="1125"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2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，或递增到4mg</a:t>
                      </a:r>
                      <a:r>
                        <a:rPr sz="112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/天。（详见说明书）</a:t>
                      </a:r>
                      <a:endParaRPr sz="1125"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hMerge="1">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hMerge="1">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r>
              <a:tr h="1057910">
                <a:tc>
                  <a:txBody>
                    <a:bodyPr/>
                    <a:lstStyle/>
                    <a:p>
                      <a:pPr indent="0" algn="ctr" rtl="0" eaLnBrk="0" fontAlgn="ctr">
                        <a:lnSpc>
                          <a:spcPct val="111000"/>
                        </a:lnSpc>
                      </a:pPr>
                      <a:r>
                        <a:rPr lang="en-US"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rPr>
                        <a:t>  </a:t>
                      </a:r>
                      <a:r>
                        <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rPr>
                        <a:t>中国大陆首次上市时间</a:t>
                      </a:r>
                      <a:endPar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a:txBody>
                    <a:bodyPr/>
                    <a:lstStyle/>
                    <a:p>
                      <a:pPr algn="l" rtl="0" fontAlgn="ctr">
                        <a:lnSpc>
                          <a:spcPct val="113000"/>
                        </a:lnSpc>
                      </a:pPr>
                      <a:r>
                        <a:rPr lang="en-US" sz="1125"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25"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a:t>
                      </a:r>
                      <a:r>
                        <a:rPr lang="en-US" sz="1125"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6</a:t>
                      </a:r>
                      <a:r>
                        <a:rPr sz="1125"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lang="en-US" sz="1125"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125"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endParaRPr sz="1125"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algn="ctr" rtl="0" fontAlgn="ctr">
                        <a:lnSpc>
                          <a:spcPct val="131000"/>
                        </a:lnSpc>
                      </a:pPr>
                      <a:endParaRPr sz="750" dirty="0">
                        <a:solidFill>
                          <a:schemeClr val="bg1"/>
                        </a:solidFill>
                        <a:latin typeface="微软雅黑" panose="020B0503020204020204" charset="-122"/>
                        <a:ea typeface="微软雅黑" panose="020B0503020204020204" charset="-122"/>
                        <a:cs typeface="微软雅黑" panose="020B0503020204020204" charset="-122"/>
                      </a:endParaRPr>
                    </a:p>
                    <a:p>
                      <a:pPr algn="ctr" rtl="0" fontAlgn="ctr">
                        <a:lnSpc>
                          <a:spcPct val="7000"/>
                        </a:lnSpc>
                      </a:pPr>
                      <a:endParaRPr sz="100" dirty="0">
                        <a:solidFill>
                          <a:schemeClr val="bg1"/>
                        </a:solidFill>
                        <a:latin typeface="微软雅黑" panose="020B0503020204020204" charset="-122"/>
                        <a:ea typeface="微软雅黑" panose="020B0503020204020204" charset="-122"/>
                        <a:cs typeface="微软雅黑" panose="020B0503020204020204" charset="-122"/>
                      </a:endParaRPr>
                    </a:p>
                    <a:p>
                      <a:pPr marL="125095" indent="19050" algn="ctr" rtl="0" fontAlgn="ctr">
                        <a:lnSpc>
                          <a:spcPct val="108000"/>
                        </a:lnSpc>
                      </a:pPr>
                      <a:r>
                        <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rPr>
                        <a:t>目前大陆地区同通用名药品的上市情况</a:t>
                      </a:r>
                      <a:endPar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a:txBody>
                    <a:bodyPr/>
                    <a:lstStyle/>
                    <a:p>
                      <a:pPr algn="l" rtl="0" fontAlgn="ctr">
                        <a:lnSpc>
                          <a:spcPct val="111000"/>
                        </a:lnSpc>
                      </a:pPr>
                      <a:endParaRPr sz="750" dirty="0">
                        <a:latin typeface="微软雅黑" panose="020B0503020204020204" charset="-122"/>
                        <a:ea typeface="微软雅黑" panose="020B0503020204020204" charset="-122"/>
                        <a:cs typeface="微软雅黑" panose="020B0503020204020204" charset="-122"/>
                      </a:endParaRPr>
                    </a:p>
                    <a:p>
                      <a:pPr marL="126365" algn="l" rtl="0" fontAlgn="ctr">
                        <a:lnSpc>
                          <a:spcPct val="89000"/>
                        </a:lnSpc>
                        <a:spcBef>
                          <a:spcPts val="5"/>
                        </a:spcBef>
                      </a:pP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齐鲁制药（醒明®） 2026.1.27国内首仿。</a:t>
                      </a:r>
                      <a:endPar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26365" algn="l" rtl="0" fontAlgn="ctr">
                        <a:lnSpc>
                          <a:spcPct val="89000"/>
                        </a:lnSpc>
                        <a:spcBef>
                          <a:spcPts val="5"/>
                        </a:spcBef>
                      </a:pP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科伦药业2026.3国内获批。</a:t>
                      </a:r>
                      <a:endPar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26365" algn="l" rtl="0" fontAlgn="ctr">
                        <a:lnSpc>
                          <a:spcPct val="89000"/>
                        </a:lnSpc>
                        <a:spcBef>
                          <a:spcPts val="5"/>
                        </a:spcBef>
                      </a:pPr>
                      <a:r>
                        <a:rPr lang="zh-CN"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山东新时代</a:t>
                      </a:r>
                      <a:r>
                        <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（仁达®）2026.5国内获批。</a:t>
                      </a:r>
                      <a:endParaRPr sz="1125"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r>
              <a:tr h="476885">
                <a:tc>
                  <a:txBody>
                    <a:bodyPr/>
                    <a:lstStyle/>
                    <a:p>
                      <a:pPr indent="0" algn="ctr" rtl="0" eaLnBrk="0" fontAlgn="ctr">
                        <a:lnSpc>
                          <a:spcPct val="105000"/>
                        </a:lnSpc>
                      </a:pPr>
                      <a:r>
                        <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rPr>
                        <a:t>全球首次上市国家</a:t>
                      </a:r>
                      <a:endParaRPr sz="1125" dirty="0">
                        <a:solidFill>
                          <a:schemeClr val="bg1"/>
                        </a:solidFill>
                        <a:latin typeface="微软雅黑" panose="020B0503020204020204" charset="-122"/>
                        <a:ea typeface="微软雅黑" panose="020B0503020204020204" charset="-122"/>
                        <a:cs typeface="微软雅黑" panose="020B0503020204020204" charset="-122"/>
                      </a:endParaRPr>
                    </a:p>
                    <a:p>
                      <a:pPr marL="122555" indent="0" algn="ctr" rtl="0" eaLnBrk="0" fontAlgn="ctr">
                        <a:lnSpc>
                          <a:spcPts val="1980"/>
                        </a:lnSpc>
                      </a:pPr>
                      <a:r>
                        <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rPr>
                        <a:t>/地区及上市时间</a:t>
                      </a:r>
                      <a:endParaRPr sz="1125" b="1" kern="0" spc="-2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a:txBody>
                    <a:bodyPr/>
                    <a:lstStyle/>
                    <a:p>
                      <a:pPr algn="l" rtl="0" fontAlgn="ctr">
                        <a:lnSpc>
                          <a:spcPct val="151000"/>
                        </a:lnSpc>
                      </a:pPr>
                      <a:r>
                        <a:rPr lang="en-US" altLang="zh-CN"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日本</a:t>
                      </a:r>
                      <a:r>
                        <a:rPr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a:t>
                      </a:r>
                      <a:r>
                        <a:rPr lang="en-US"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21</a:t>
                      </a:r>
                      <a:r>
                        <a:rPr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lang="en-US"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8</a:t>
                      </a:r>
                      <a:r>
                        <a:rPr sz="1125"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endParaRPr sz="1125"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algn="ctr" rtl="0" fontAlgn="ctr">
                        <a:lnSpc>
                          <a:spcPct val="145000"/>
                        </a:lnSpc>
                      </a:pPr>
                      <a:endParaRPr sz="750" dirty="0">
                        <a:solidFill>
                          <a:schemeClr val="bg1"/>
                        </a:solidFill>
                        <a:latin typeface="微软雅黑" panose="020B0503020204020204" charset="-122"/>
                        <a:ea typeface="微软雅黑" panose="020B0503020204020204" charset="-122"/>
                        <a:cs typeface="微软雅黑" panose="020B0503020204020204" charset="-122"/>
                      </a:endParaRPr>
                    </a:p>
                    <a:p>
                      <a:pPr algn="ctr" rtl="0" fontAlgn="ctr">
                        <a:lnSpc>
                          <a:spcPct val="9000"/>
                        </a:lnSpc>
                      </a:pPr>
                      <a:r>
                        <a:rPr sz="1125" b="1" kern="0" spc="-30" dirty="0">
                          <a:solidFill>
                            <a:schemeClr val="bg1">
                              <a:alpha val="100000"/>
                            </a:schemeClr>
                          </a:solidFill>
                          <a:latin typeface="微软雅黑" panose="020B0503020204020204" charset="-122"/>
                          <a:ea typeface="微软雅黑" panose="020B0503020204020204" charset="-122"/>
                          <a:cs typeface="微软雅黑" panose="020B0503020204020204" charset="-122"/>
                        </a:rPr>
                        <a:t>是否为OTC药品</a:t>
                      </a:r>
                      <a:endParaRPr sz="1125" b="1" kern="0" spc="-3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2"/>
                    </a:solidFill>
                  </a:tcPr>
                </a:tc>
                <a:tc>
                  <a:txBody>
                    <a:bodyPr/>
                    <a:lstStyle/>
                    <a:p>
                      <a:pPr algn="ctr" rtl="0" fontAlgn="ctr">
                        <a:lnSpc>
                          <a:spcPct val="145000"/>
                        </a:lnSpc>
                      </a:pPr>
                      <a:endParaRPr sz="750" dirty="0">
                        <a:latin typeface="微软雅黑" panose="020B0503020204020204" charset="-122"/>
                        <a:ea typeface="微软雅黑" panose="020B0503020204020204" charset="-122"/>
                        <a:cs typeface="微软雅黑" panose="020B0503020204020204" charset="-122"/>
                      </a:endParaRPr>
                    </a:p>
                    <a:p>
                      <a:pPr algn="ctr" rtl="0" fontAlgn="ctr">
                        <a:lnSpc>
                          <a:spcPct val="9000"/>
                        </a:lnSpc>
                      </a:pPr>
                      <a:r>
                        <a:rPr sz="112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否</a:t>
                      </a:r>
                      <a:endParaRPr sz="1125"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r>
            </a:tbl>
          </a:graphicData>
        </a:graphic>
      </p:graphicFrame>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nvSpPr>
        <p:spPr>
          <a:xfrm>
            <a:off x="6660105" y="4797713"/>
            <a:ext cx="2025000" cy="237600"/>
          </a:xfr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350" smtClean="0">
                <a:cs typeface="微软雅黑" panose="020B0503020204020204" charset="-122"/>
              </a:rPr>
            </a:fld>
            <a:endParaRPr lang="zh-CN" altLang="en-US" sz="1350">
              <a:cs typeface="微软雅黑" panose="020B0503020204020204" charset="-122"/>
            </a:endParaRPr>
          </a:p>
        </p:txBody>
      </p:sp>
      <p:sp>
        <p:nvSpPr>
          <p:cNvPr id="3" name="文本框 2"/>
          <p:cNvSpPr txBox="1"/>
          <p:nvPr/>
        </p:nvSpPr>
        <p:spPr>
          <a:xfrm>
            <a:off x="543560" y="146685"/>
            <a:ext cx="8004175" cy="345440"/>
          </a:xfrm>
          <a:prstGeom prst="rect">
            <a:avLst/>
          </a:prstGeom>
          <a:noFill/>
        </p:spPr>
        <p:txBody>
          <a:bodyPr wrap="square" rtlCol="0">
            <a:spAutoFit/>
          </a:bodyPr>
          <a:p>
            <a:pPr marL="12700" algn="l" rtl="0" eaLnBrk="0">
              <a:lnSpc>
                <a:spcPct val="92000"/>
              </a:lnSpc>
            </a:pPr>
            <a:r>
              <a:rPr lang="zh-CN" altLang="en-US">
                <a:latin typeface="微软雅黑" panose="020B0503020204020204" charset="-122"/>
                <a:ea typeface="微软雅黑" panose="020B0503020204020204" charset="-122"/>
                <a:cs typeface="微软雅黑" panose="020B0503020204020204" charset="-122"/>
                <a:sym typeface="+mn-ea"/>
              </a:rPr>
              <a:t>基本信息(</a:t>
            </a:r>
            <a:r>
              <a:rPr lang="en-US" altLang="zh-CN">
                <a:latin typeface="微软雅黑" panose="020B0503020204020204" charset="-122"/>
                <a:ea typeface="微软雅黑" panose="020B0503020204020204" charset="-122"/>
                <a:cs typeface="微软雅黑" panose="020B0503020204020204" charset="-122"/>
                <a:sym typeface="+mn-ea"/>
              </a:rPr>
              <a:t>2</a:t>
            </a:r>
            <a:r>
              <a:rPr lang="zh-CN" altLang="en-US">
                <a:latin typeface="微软雅黑" panose="020B0503020204020204" charset="-122"/>
                <a:ea typeface="微软雅黑" panose="020B0503020204020204" charset="-122"/>
                <a:cs typeface="微软雅黑" panose="020B0503020204020204" charset="-122"/>
                <a:sym typeface="+mn-ea"/>
              </a:rPr>
              <a:t>/3)：建议参照药为盐酸哌罗匹隆片</a:t>
            </a:r>
            <a:endParaRPr lang="zh-CN" altLang="en-US">
              <a:latin typeface="微软雅黑" panose="020B0503020204020204" charset="-122"/>
              <a:ea typeface="微软雅黑" panose="020B0503020204020204" charset="-122"/>
              <a:cs typeface="微软雅黑" panose="020B0503020204020204" charset="-122"/>
              <a:sym typeface="+mn-ea"/>
            </a:endParaRPr>
          </a:p>
        </p:txBody>
      </p:sp>
      <p:graphicFrame>
        <p:nvGraphicFramePr>
          <p:cNvPr id="94" name="table 94"/>
          <p:cNvGraphicFramePr>
            <a:graphicFrameLocks noGrp="1"/>
          </p:cNvGraphicFramePr>
          <p:nvPr>
            <p:custDataLst>
              <p:tags r:id="rId1"/>
            </p:custDataLst>
          </p:nvPr>
        </p:nvGraphicFramePr>
        <p:xfrm>
          <a:off x="395605" y="1131570"/>
          <a:ext cx="8480425" cy="3338830"/>
        </p:xfrm>
        <a:graphic>
          <a:graphicData uri="http://schemas.openxmlformats.org/drawingml/2006/table">
            <a:tbl>
              <a:tblPr/>
              <a:tblGrid>
                <a:gridCol w="1117600"/>
                <a:gridCol w="7362825"/>
              </a:tblGrid>
              <a:tr h="453390">
                <a:tc gridSpan="2">
                  <a:txBody>
                    <a:bodyPr/>
                    <a:lstStyle/>
                    <a:p>
                      <a:pPr algn="ctr" rtl="0" eaLnBrk="0">
                        <a:lnSpc>
                          <a:spcPct val="148000"/>
                        </a:lnSpc>
                      </a:pPr>
                      <a:r>
                        <a:rPr sz="16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建议参照药：</a:t>
                      </a:r>
                      <a:r>
                        <a:rPr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盐酸哌罗匹隆片</a:t>
                      </a:r>
                      <a:endParaRPr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2B93"/>
                    </a:solidFill>
                  </a:tcPr>
                </a:tc>
              </a:tr>
              <a:tr h="546100">
                <a:tc rowSpan="3">
                  <a:txBody>
                    <a:bodyPr/>
                    <a:lstStyle/>
                    <a:p>
                      <a:pPr algn="l" rtl="0" eaLnBrk="0">
                        <a:lnSpc>
                          <a:spcPct val="107000"/>
                        </a:lnSpc>
                      </a:pP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r>
                        <a:rPr lang="en-US"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相似程度高</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rtl="0" eaLnBrk="0" fontAlgn="ctr" hangingPunct="0">
                        <a:lnSpc>
                          <a:spcPct val="124000"/>
                        </a:lnSpc>
                      </a:pP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1. </a:t>
                      </a:r>
                      <a:r>
                        <a:rPr sz="12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适应症一致：</a:t>
                      </a:r>
                      <a:r>
                        <a:rPr sz="12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均用于治疗精神分裂症</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75">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rtl="0" eaLnBrk="0" fontAlgn="ctr" hangingPunct="0">
                        <a:lnSpc>
                          <a:spcPct val="124000"/>
                        </a:lnSpc>
                      </a:pP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 </a:t>
                      </a:r>
                      <a:r>
                        <a:rPr sz="12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给药途径一致：</a:t>
                      </a:r>
                      <a:r>
                        <a:rPr sz="12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均为口服</a:t>
                      </a:r>
                      <a:r>
                        <a:rPr lang="zh-CN"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剂型</a:t>
                      </a:r>
                      <a:endParaRPr lang="zh-CN"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285">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rtl="0" eaLnBrk="0" fontAlgn="ctr" hangingPunct="0">
                        <a:lnSpc>
                          <a:spcPct val="167000"/>
                        </a:lnSpc>
                      </a:pP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3. </a:t>
                      </a:r>
                      <a:r>
                        <a:rPr sz="12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作用机制最相似</a:t>
                      </a:r>
                      <a:r>
                        <a:rPr sz="12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中国已</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上市的第二代抗精神病药中，</a:t>
                      </a:r>
                      <a:r>
                        <a:rPr sz="12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仅盐酸哌罗匹隆片与布瑞哌唑片在对多巴胺D</a:t>
                      </a:r>
                      <a:r>
                        <a:rPr sz="1200" kern="0" spc="6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HT</a:t>
                      </a:r>
                      <a:r>
                        <a:rPr sz="1200" kern="0" spc="5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rPr>
                        <a:t>1A</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和5-</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HT</a:t>
                      </a:r>
                      <a:r>
                        <a:rPr sz="1200" kern="0" spc="5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rPr>
                        <a:t>2A</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三大</a:t>
                      </a:r>
                      <a:r>
                        <a:rPr sz="12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核心受体作用最相似</a:t>
                      </a:r>
                      <a:r>
                        <a:rPr sz="1200" kern="0" spc="50" baseline="29000" dirty="0">
                          <a:solidFill>
                            <a:srgbClr val="000000">
                              <a:alpha val="100000"/>
                            </a:srgbClr>
                          </a:solidFill>
                          <a:latin typeface="微软雅黑" panose="020B0503020204020204" charset="-122"/>
                          <a:ea typeface="微软雅黑" panose="020B0503020204020204" charset="-122"/>
                          <a:cs typeface="微软雅黑" panose="020B0503020204020204" charset="-122"/>
                        </a:rPr>
                        <a:t>1,2</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95">
                <a:tc>
                  <a:txBody>
                    <a:bodyPr/>
                    <a:lstStyle/>
                    <a:p>
                      <a:pPr algn="l" rtl="0" eaLnBrk="0">
                        <a:lnSpc>
                          <a:spcPct val="123000"/>
                        </a:lnSpc>
                      </a:pPr>
                      <a:r>
                        <a:rPr lang="en-US"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应用最广泛</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rtl="0" eaLnBrk="0" fontAlgn="ctr" hangingPunct="0">
                        <a:lnSpc>
                          <a:spcPct val="169000"/>
                        </a:lnSpc>
                      </a:pPr>
                      <a:r>
                        <a:rPr lang="zh-CN" altLang="en-US" sz="12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2019年～2025年内准⼊国家医保</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的抗</a:t>
                      </a: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精神病药物（盐酸哌罗匹隆片、布南色林片、盐酸鲁拉西酮片） 中，</a:t>
                      </a:r>
                      <a:r>
                        <a:rPr sz="12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盐酸哌罗匹隆片</a:t>
                      </a:r>
                      <a:r>
                        <a:rPr sz="12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市场份额最高</a:t>
                      </a:r>
                      <a:r>
                        <a:rPr sz="1200" kern="0" spc="6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endParaRPr sz="1200" baseline="260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 name="textbox 102"/>
          <p:cNvSpPr/>
          <p:nvPr/>
        </p:nvSpPr>
        <p:spPr>
          <a:xfrm>
            <a:off x="944245" y="4592320"/>
            <a:ext cx="8140700" cy="34607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503020204020204" charset="-122"/>
              <a:ea typeface="微软雅黑" panose="020B0503020204020204" charset="-122"/>
              <a:cs typeface="微软雅黑" panose="020B0503020204020204" charset="-122"/>
            </a:endParaRPr>
          </a:p>
          <a:p>
            <a:pPr marL="12700" algn="l" rtl="0" eaLnBrk="0">
              <a:lnSpc>
                <a:spcPct val="78000"/>
              </a:lnSpc>
            </a:pPr>
            <a:r>
              <a:rPr sz="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 Onrust SV, McClellan K. Perospirone. CNS Drugs. 2001;15(4):329-338； 2. Rexulti® PI. Feb</a:t>
            </a:r>
            <a:r>
              <a:rPr sz="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2018;  3.数据来源：</a:t>
            </a:r>
            <a:r>
              <a:rPr lang="zh-CN" sz="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药融云全终端销售</a:t>
            </a:r>
            <a:r>
              <a:rPr sz="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数据库                                                                                                                                          </a:t>
            </a:r>
            <a:r>
              <a:rPr sz="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1350" baseline="-6000" dirty="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nvSpPr>
        <p:spPr>
          <a:xfrm>
            <a:off x="6660105" y="4797713"/>
            <a:ext cx="2025000" cy="237600"/>
          </a:xfr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350" smtClean="0">
                <a:cs typeface="微软雅黑" panose="020B0503020204020204" charset="-122"/>
              </a:rPr>
            </a:fld>
            <a:endParaRPr lang="zh-CN" altLang="en-US" sz="1350">
              <a:cs typeface="微软雅黑" panose="020B0503020204020204" charset="-122"/>
            </a:endParaRPr>
          </a:p>
        </p:txBody>
      </p:sp>
      <p:sp>
        <p:nvSpPr>
          <p:cNvPr id="3" name="文本框 2"/>
          <p:cNvSpPr txBox="1"/>
          <p:nvPr/>
        </p:nvSpPr>
        <p:spPr>
          <a:xfrm>
            <a:off x="543560" y="146685"/>
            <a:ext cx="8004175" cy="345440"/>
          </a:xfrm>
          <a:prstGeom prst="rect">
            <a:avLst/>
          </a:prstGeom>
          <a:noFill/>
        </p:spPr>
        <p:txBody>
          <a:bodyPr wrap="square" rtlCol="0">
            <a:spAutoFit/>
          </a:bodyPr>
          <a:p>
            <a:pPr marL="12700" algn="l" rtl="0" eaLnBrk="0">
              <a:lnSpc>
                <a:spcPct val="92000"/>
              </a:lnSpc>
            </a:pPr>
            <a:r>
              <a:rPr lang="zh-CN" altLang="en-US">
                <a:latin typeface="微软雅黑" panose="020B0503020204020204" charset="-122"/>
                <a:ea typeface="微软雅黑" panose="020B0503020204020204" charset="-122"/>
                <a:cs typeface="微软雅黑" panose="020B0503020204020204" charset="-122"/>
                <a:sym typeface="+mn-ea"/>
              </a:rPr>
              <a:t>基本信息(</a:t>
            </a:r>
            <a:r>
              <a:rPr lang="en-US" altLang="zh-CN">
                <a:latin typeface="微软雅黑" panose="020B0503020204020204" charset="-122"/>
                <a:ea typeface="微软雅黑" panose="020B0503020204020204" charset="-122"/>
                <a:cs typeface="微软雅黑" panose="020B0503020204020204" charset="-122"/>
                <a:sym typeface="+mn-ea"/>
              </a:rPr>
              <a:t>3</a:t>
            </a:r>
            <a:r>
              <a:rPr lang="zh-CN" altLang="en-US">
                <a:latin typeface="微软雅黑" panose="020B0503020204020204" charset="-122"/>
                <a:ea typeface="微软雅黑" panose="020B0503020204020204" charset="-122"/>
                <a:cs typeface="微软雅黑" panose="020B0503020204020204" charset="-122"/>
                <a:sym typeface="+mn-ea"/>
              </a:rPr>
              <a:t>/3)：疾病情况与未满足临床需求</a:t>
            </a:r>
            <a:endParaRPr lang="zh-CN" altLang="en-US">
              <a:latin typeface="微软雅黑" panose="020B0503020204020204" charset="-122"/>
              <a:ea typeface="微软雅黑" panose="020B0503020204020204" charset="-122"/>
              <a:cs typeface="微软雅黑" panose="020B0503020204020204" charset="-122"/>
              <a:sym typeface="+mn-ea"/>
            </a:endParaRPr>
          </a:p>
        </p:txBody>
      </p:sp>
      <p:sp>
        <p:nvSpPr>
          <p:cNvPr id="114" name="rect 114"/>
          <p:cNvSpPr/>
          <p:nvPr>
            <p:custDataLst>
              <p:tags r:id="rId1"/>
            </p:custDataLst>
          </p:nvPr>
        </p:nvSpPr>
        <p:spPr>
          <a:xfrm>
            <a:off x="4606290" y="814229"/>
            <a:ext cx="4145756" cy="3663315"/>
          </a:xfrm>
          <a:prstGeom prst="rect">
            <a:avLst/>
          </a:prstGeom>
          <a:solidFill>
            <a:schemeClr val="accent1">
              <a:alpha val="99607"/>
            </a:schemeClr>
          </a:solidFill>
          <a:ln w="0" cap="flat">
            <a:noFill/>
            <a:prstDash val="solid"/>
            <a:miter lim="0"/>
          </a:ln>
        </p:spPr>
        <p:txBody>
          <a:bodyPr rtlCol="0"/>
          <a:lstStyle/>
          <a:p>
            <a:pPr algn="ctr"/>
            <a:endParaRPr lang="zh-CN" alt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16" name="rect 116"/>
          <p:cNvSpPr/>
          <p:nvPr>
            <p:custDataLst>
              <p:tags r:id="rId2"/>
            </p:custDataLst>
          </p:nvPr>
        </p:nvSpPr>
        <p:spPr>
          <a:xfrm>
            <a:off x="4675346" y="883285"/>
            <a:ext cx="4011454" cy="3529489"/>
          </a:xfrm>
          <a:prstGeom prst="rect">
            <a:avLst/>
          </a:prstGeom>
          <a:solidFill>
            <a:srgbClr val="FFFFFF">
              <a:alpha val="100000"/>
            </a:srgbClr>
          </a:solidFill>
          <a:ln w="0" cap="flat">
            <a:noFill/>
            <a:prstDash val="solid"/>
            <a:miter lim="0"/>
          </a:ln>
        </p:spPr>
        <p:txBody>
          <a:bodyPr rtlCol="0"/>
          <a:lstStyle/>
          <a:p>
            <a:pPr algn="ctr"/>
            <a:endParaRPr lang="zh-CN" alt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18" name="rect 118"/>
          <p:cNvSpPr/>
          <p:nvPr>
            <p:custDataLst>
              <p:tags r:id="rId3"/>
            </p:custDataLst>
          </p:nvPr>
        </p:nvSpPr>
        <p:spPr>
          <a:xfrm>
            <a:off x="5532596" y="670401"/>
            <a:ext cx="2296954" cy="425291"/>
          </a:xfrm>
          <a:prstGeom prst="rect">
            <a:avLst/>
          </a:prstGeom>
          <a:solidFill>
            <a:schemeClr val="accent2">
              <a:alpha val="100000"/>
            </a:schemeClr>
          </a:solidFill>
          <a:ln w="0" cap="flat">
            <a:noFill/>
            <a:prstDash val="solid"/>
            <a:miter lim="0"/>
          </a:ln>
        </p:spPr>
        <p:txBody>
          <a:bodyPr rtlCol="0"/>
          <a:lstStyle/>
          <a:p>
            <a:pPr algn="ctr"/>
            <a:endParaRPr lang="zh-CN" alt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20" name="textbox 120"/>
          <p:cNvSpPr/>
          <p:nvPr/>
        </p:nvSpPr>
        <p:spPr>
          <a:xfrm>
            <a:off x="4713605" y="770255"/>
            <a:ext cx="3919220" cy="3529330"/>
          </a:xfrm>
          <a:prstGeom prst="rect">
            <a:avLst/>
          </a:prstGeom>
          <a:noFill/>
          <a:ln w="0" cap="flat">
            <a:noFill/>
            <a:prstDash val="solid"/>
            <a:miter lim="0"/>
          </a:ln>
        </p:spPr>
        <p:txBody>
          <a:bodyPr vert="horz" wrap="square" lIns="0" tIns="0" rIns="0" bIns="0"/>
          <a:lstStyle/>
          <a:p>
            <a:pPr algn="ctr" rtl="0" eaLnBrk="0">
              <a:lnSpc>
                <a:spcPct val="78000"/>
              </a:lnSpc>
            </a:pPr>
            <a:r>
              <a:rPr b="1" kern="0" spc="-20" dirty="0">
                <a:solidFill>
                  <a:schemeClr val="bg1"/>
                </a:solidFill>
                <a:latin typeface="微软雅黑" panose="020B0503020204020204" charset="-122"/>
                <a:ea typeface="微软雅黑" panose="020B0503020204020204" charset="-122"/>
                <a:cs typeface="微软雅黑" panose="020B0503020204020204" charset="-122"/>
              </a:rPr>
              <a:t>临床需求未满足</a:t>
            </a:r>
            <a:endParaRPr dirty="0">
              <a:solidFill>
                <a:srgbClr val="000000"/>
              </a:solidFill>
              <a:latin typeface="微软雅黑" panose="020B0503020204020204" charset="-122"/>
              <a:ea typeface="微软雅黑" panose="020B0503020204020204" charset="-122"/>
              <a:cs typeface="微软雅黑" panose="020B0503020204020204" charset="-122"/>
            </a:endParaRPr>
          </a:p>
          <a:p>
            <a:pPr algn="l" rtl="0" eaLnBrk="0">
              <a:lnSpc>
                <a:spcPct val="112000"/>
              </a:lnSpc>
            </a:pPr>
            <a:endParaRPr sz="750" dirty="0">
              <a:solidFill>
                <a:srgbClr val="000000"/>
              </a:solidFill>
              <a:latin typeface="微软雅黑" panose="020B0503020204020204" charset="-122"/>
              <a:ea typeface="微软雅黑" panose="020B0503020204020204" charset="-122"/>
              <a:cs typeface="微软雅黑" panose="020B0503020204020204" charset="-122"/>
            </a:endParaRPr>
          </a:p>
          <a:p>
            <a:pPr algn="l" rtl="0" eaLnBrk="0">
              <a:lnSpc>
                <a:spcPct val="112000"/>
              </a:lnSpc>
            </a:pPr>
            <a:endParaRPr sz="750" dirty="0">
              <a:solidFill>
                <a:srgbClr val="000000"/>
              </a:solidFill>
              <a:latin typeface="微软雅黑" panose="020B0503020204020204" charset="-122"/>
              <a:ea typeface="微软雅黑" panose="020B0503020204020204" charset="-122"/>
              <a:cs typeface="微软雅黑" panose="020B0503020204020204" charset="-122"/>
            </a:endParaRPr>
          </a:p>
          <a:p>
            <a:pPr marL="215265" algn="l" rtl="0" eaLnBrk="0">
              <a:lnSpc>
                <a:spcPct val="89000"/>
              </a:lnSpc>
              <a:spcBef>
                <a:spcPts val="550"/>
              </a:spcBef>
              <a:tabLst>
                <a:tab pos="301625" algn="l"/>
              </a:tabLst>
            </a:pPr>
            <a:r>
              <a:rPr sz="1350" b="1" kern="0" spc="0" dirty="0">
                <a:solidFill>
                  <a:srgbClr val="000000"/>
                </a:solidFill>
                <a:latin typeface="微软雅黑" panose="020B0503020204020204" charset="-122"/>
                <a:ea typeface="微软雅黑" panose="020B0503020204020204" charset="-122"/>
                <a:cs typeface="微软雅黑" panose="020B0503020204020204" charset="-122"/>
              </a:rPr>
              <a:t>	现有口服抗精神病药安全性需提升，无</a:t>
            </a:r>
            <a:r>
              <a:rPr sz="1350" b="1" kern="0" spc="-10" dirty="0">
                <a:solidFill>
                  <a:srgbClr val="000000"/>
                </a:solidFill>
                <a:latin typeface="微软雅黑" panose="020B0503020204020204" charset="-122"/>
                <a:ea typeface="微软雅黑" panose="020B0503020204020204" charset="-122"/>
                <a:cs typeface="微软雅黑" panose="020B0503020204020204" charset="-122"/>
              </a:rPr>
              <a:t>法满足</a:t>
            </a:r>
            <a:endParaRPr sz="1350" dirty="0">
              <a:solidFill>
                <a:srgbClr val="000000"/>
              </a:solidFill>
              <a:latin typeface="微软雅黑" panose="020B0503020204020204" charset="-122"/>
              <a:ea typeface="微软雅黑" panose="020B0503020204020204" charset="-122"/>
              <a:cs typeface="微软雅黑" panose="020B0503020204020204" charset="-122"/>
            </a:endParaRPr>
          </a:p>
          <a:p>
            <a:pPr marL="302260" algn="l" rtl="0" eaLnBrk="0">
              <a:lnSpc>
                <a:spcPts val="2805"/>
              </a:lnSpc>
            </a:pPr>
            <a:r>
              <a:rPr sz="1350" b="1" kern="0" spc="-10" dirty="0">
                <a:solidFill>
                  <a:srgbClr val="000000"/>
                </a:solidFill>
                <a:latin typeface="微软雅黑" panose="020B0503020204020204" charset="-122"/>
                <a:ea typeface="微软雅黑" panose="020B0503020204020204" charset="-122"/>
                <a:cs typeface="微软雅黑" panose="020B0503020204020204" charset="-122"/>
              </a:rPr>
              <a:t>疾病长期治疗需求</a:t>
            </a:r>
            <a:endParaRPr sz="1350" dirty="0">
              <a:solidFill>
                <a:srgbClr val="000000"/>
              </a:solidFill>
              <a:latin typeface="微软雅黑" panose="020B0503020204020204" charset="-122"/>
              <a:ea typeface="微软雅黑" panose="020B0503020204020204" charset="-122"/>
              <a:cs typeface="微软雅黑" panose="020B0503020204020204" charset="-122"/>
            </a:endParaRPr>
          </a:p>
          <a:p>
            <a:pPr algn="l" rtl="0" eaLnBrk="0">
              <a:lnSpc>
                <a:spcPct val="117000"/>
              </a:lnSpc>
            </a:pPr>
            <a:endParaRPr sz="750" dirty="0">
              <a:solidFill>
                <a:srgbClr val="000000"/>
              </a:solidFill>
              <a:latin typeface="微软雅黑" panose="020B0503020204020204" charset="-122"/>
              <a:ea typeface="微软雅黑" panose="020B0503020204020204" charset="-122"/>
              <a:cs typeface="微软雅黑" panose="020B0503020204020204" charset="-122"/>
            </a:endParaRPr>
          </a:p>
          <a:p>
            <a:pPr marL="440055" indent="-10160" algn="l" rtl="0" eaLnBrk="0">
              <a:lnSpc>
                <a:spcPct val="141000"/>
              </a:lnSpc>
              <a:spcBef>
                <a:spcPts val="460"/>
              </a:spcBef>
              <a:tabLst>
                <a:tab pos="358140" algn="l"/>
              </a:tabLst>
            </a:pPr>
            <a:r>
              <a:rPr sz="1125" b="1" kern="0" spc="0" dirty="0">
                <a:solidFill>
                  <a:srgbClr val="000000"/>
                </a:solidFill>
                <a:latin typeface="微软雅黑" panose="020B0503020204020204" charset="-122"/>
                <a:ea typeface="微软雅黑" panose="020B0503020204020204" charset="-122"/>
                <a:cs typeface="微软雅黑" panose="020B0503020204020204" charset="-122"/>
              </a:rPr>
              <a:t>	</a:t>
            </a:r>
            <a:r>
              <a:rPr sz="1125" b="1" kern="0" spc="90" dirty="0">
                <a:solidFill>
                  <a:srgbClr val="000000"/>
                </a:solidFill>
                <a:latin typeface="微软雅黑" panose="020B0503020204020204" charset="-122"/>
                <a:ea typeface="微软雅黑" panose="020B0503020204020204" charset="-122"/>
                <a:cs typeface="微软雅黑" panose="020B0503020204020204" charset="-122"/>
              </a:rPr>
              <a:t>疾病耐受性差</a:t>
            </a:r>
            <a:r>
              <a:rPr sz="1125" kern="0" spc="90" dirty="0">
                <a:solidFill>
                  <a:srgbClr val="000000"/>
                </a:solidFill>
                <a:latin typeface="微软雅黑" panose="020B0503020204020204" charset="-122"/>
                <a:ea typeface="微软雅黑" panose="020B0503020204020204" charset="-122"/>
                <a:cs typeface="微软雅黑" panose="020B0503020204020204" charset="-122"/>
              </a:rPr>
              <a:t>：</a:t>
            </a:r>
            <a:r>
              <a:rPr sz="1125" kern="0" spc="-340" dirty="0">
                <a:solidFill>
                  <a:srgbClr val="000000"/>
                </a:solidFill>
                <a:latin typeface="微软雅黑" panose="020B0503020204020204" charset="-122"/>
                <a:ea typeface="微软雅黑" panose="020B0503020204020204" charset="-122"/>
                <a:cs typeface="微软雅黑" panose="020B0503020204020204" charset="-122"/>
              </a:rPr>
              <a:t> </a:t>
            </a:r>
            <a:r>
              <a:rPr sz="1125" kern="0" spc="90" dirty="0">
                <a:solidFill>
                  <a:srgbClr val="000000"/>
                </a:solidFill>
                <a:latin typeface="微软雅黑" panose="020B0503020204020204" charset="-122"/>
                <a:ea typeface="微软雅黑" panose="020B0503020204020204" charset="-122"/>
                <a:cs typeface="微软雅黑" panose="020B0503020204020204" charset="-122"/>
              </a:rPr>
              <a:t>现有治疗药物易导致体重增加、</a:t>
            </a:r>
            <a:r>
              <a:rPr sz="1125" kern="0" spc="80" dirty="0">
                <a:solidFill>
                  <a:srgbClr val="000000"/>
                </a:solidFill>
                <a:latin typeface="微软雅黑" panose="020B0503020204020204" charset="-122"/>
                <a:ea typeface="微软雅黑" panose="020B0503020204020204" charset="-122"/>
                <a:cs typeface="微软雅黑" panose="020B0503020204020204" charset="-122"/>
              </a:rPr>
              <a:t>静</a:t>
            </a:r>
            <a:r>
              <a:rPr sz="1125" kern="0" spc="90" dirty="0">
                <a:solidFill>
                  <a:srgbClr val="000000"/>
                </a:solidFill>
                <a:latin typeface="微软雅黑" panose="020B0503020204020204" charset="-122"/>
                <a:ea typeface="微软雅黑" panose="020B0503020204020204" charset="-122"/>
                <a:cs typeface="微软雅黑" panose="020B0503020204020204" charset="-122"/>
              </a:rPr>
              <a:t>坐不能、过度镇静、泌乳</a:t>
            </a:r>
            <a:r>
              <a:rPr sz="1125" kern="0" spc="80" dirty="0">
                <a:solidFill>
                  <a:srgbClr val="000000"/>
                </a:solidFill>
                <a:latin typeface="微软雅黑" panose="020B0503020204020204" charset="-122"/>
                <a:ea typeface="微软雅黑" panose="020B0503020204020204" charset="-122"/>
                <a:cs typeface="微软雅黑" panose="020B0503020204020204" charset="-122"/>
              </a:rPr>
              <a:t>素升高等风险</a:t>
            </a:r>
            <a:r>
              <a:rPr lang="zh-CN" sz="1125" kern="0" spc="80" dirty="0">
                <a:solidFill>
                  <a:srgbClr val="000000"/>
                </a:solidFill>
                <a:latin typeface="微软雅黑" panose="020B0503020204020204" charset="-122"/>
                <a:ea typeface="微软雅黑" panose="020B0503020204020204" charset="-122"/>
                <a:cs typeface="微软雅黑" panose="020B0503020204020204" charset="-122"/>
              </a:rPr>
              <a:t>；</a:t>
            </a:r>
            <a:endParaRPr sz="1200" baseline="29000" dirty="0">
              <a:solidFill>
                <a:srgbClr val="000000"/>
              </a:solidFill>
              <a:latin typeface="微软雅黑" panose="020B0503020204020204" charset="-122"/>
              <a:ea typeface="微软雅黑" panose="020B0503020204020204" charset="-122"/>
              <a:cs typeface="微软雅黑" panose="020B0503020204020204" charset="-122"/>
            </a:endParaRPr>
          </a:p>
          <a:p>
            <a:pPr marL="450215" indent="6350" algn="l" rtl="0" eaLnBrk="0">
              <a:lnSpc>
                <a:spcPct val="141000"/>
              </a:lnSpc>
              <a:spcBef>
                <a:spcPts val="1535"/>
              </a:spcBef>
              <a:tabLst>
                <a:tab pos="0" algn="l"/>
              </a:tabLst>
            </a:pPr>
            <a:r>
              <a:rPr sz="1125" b="1" kern="0" spc="100" dirty="0">
                <a:solidFill>
                  <a:srgbClr val="000000"/>
                </a:solidFill>
                <a:latin typeface="微软雅黑" panose="020B0503020204020204" charset="-122"/>
                <a:ea typeface="微软雅黑" panose="020B0503020204020204" charset="-122"/>
                <a:cs typeface="微软雅黑" panose="020B0503020204020204" charset="-122"/>
              </a:rPr>
              <a:t>患者依从性差</a:t>
            </a:r>
            <a:r>
              <a:rPr sz="1125" kern="0" spc="100" dirty="0">
                <a:solidFill>
                  <a:srgbClr val="000000"/>
                </a:solidFill>
                <a:latin typeface="微软雅黑" panose="020B0503020204020204" charset="-122"/>
                <a:ea typeface="微软雅黑" panose="020B0503020204020204" charset="-122"/>
                <a:cs typeface="微软雅黑" panose="020B0503020204020204" charset="-122"/>
              </a:rPr>
              <a:t>：不良反应是导</a:t>
            </a:r>
            <a:r>
              <a:rPr sz="1125" kern="0" spc="90" dirty="0">
                <a:solidFill>
                  <a:srgbClr val="000000"/>
                </a:solidFill>
                <a:latin typeface="微软雅黑" panose="020B0503020204020204" charset="-122"/>
                <a:ea typeface="微软雅黑" panose="020B0503020204020204" charset="-122"/>
                <a:cs typeface="微软雅黑" panose="020B0503020204020204" charset="-122"/>
              </a:rPr>
              <a:t>致精神分裂症患者依</a:t>
            </a:r>
            <a:r>
              <a:rPr sz="1125" kern="0" spc="70" dirty="0">
                <a:solidFill>
                  <a:srgbClr val="000000"/>
                </a:solidFill>
                <a:latin typeface="微软雅黑" panose="020B0503020204020204" charset="-122"/>
                <a:ea typeface="微软雅黑" panose="020B0503020204020204" charset="-122"/>
                <a:cs typeface="微软雅黑" panose="020B0503020204020204" charset="-122"/>
              </a:rPr>
              <a:t>从性降低的主要原因</a:t>
            </a:r>
            <a:r>
              <a:rPr lang="en-US" sz="1100" kern="0" spc="70" baseline="30000" dirty="0">
                <a:solidFill>
                  <a:srgbClr val="000000"/>
                </a:solidFill>
                <a:uFillTx/>
                <a:latin typeface="微软雅黑" panose="020B0503020204020204" charset="-122"/>
                <a:ea typeface="微软雅黑" panose="020B0503020204020204" charset="-122"/>
                <a:cs typeface="微软雅黑" panose="020B0503020204020204" charset="-122"/>
              </a:rPr>
              <a:t>3</a:t>
            </a:r>
            <a:r>
              <a:rPr sz="750" kern="0" spc="-70" dirty="0">
                <a:solidFill>
                  <a:srgbClr val="000000"/>
                </a:solidFill>
                <a:latin typeface="微软雅黑" panose="020B0503020204020204" charset="-122"/>
                <a:ea typeface="微软雅黑" panose="020B0503020204020204" charset="-122"/>
                <a:cs typeface="微软雅黑" panose="020B0503020204020204" charset="-122"/>
              </a:rPr>
              <a:t> </a:t>
            </a:r>
            <a:r>
              <a:rPr sz="1125" kern="0" spc="70" dirty="0">
                <a:solidFill>
                  <a:srgbClr val="000000"/>
                </a:solidFill>
                <a:latin typeface="微软雅黑" panose="020B0503020204020204" charset="-122"/>
                <a:ea typeface="微软雅黑" panose="020B0503020204020204" charset="-122"/>
                <a:cs typeface="微软雅黑" panose="020B0503020204020204" charset="-122"/>
              </a:rPr>
              <a:t>，</a:t>
            </a:r>
            <a:r>
              <a:rPr sz="1125" kern="0" spc="-340" dirty="0">
                <a:solidFill>
                  <a:srgbClr val="000000"/>
                </a:solidFill>
                <a:latin typeface="微软雅黑" panose="020B0503020204020204" charset="-122"/>
                <a:ea typeface="微软雅黑" panose="020B0503020204020204" charset="-122"/>
                <a:cs typeface="微软雅黑" panose="020B0503020204020204" charset="-122"/>
              </a:rPr>
              <a:t> </a:t>
            </a:r>
            <a:r>
              <a:rPr sz="1125" kern="0" spc="70" dirty="0">
                <a:solidFill>
                  <a:srgbClr val="000000"/>
                </a:solidFill>
                <a:latin typeface="微软雅黑" panose="020B0503020204020204" charset="-122"/>
                <a:ea typeface="微软雅黑" panose="020B0503020204020204" charset="-122"/>
                <a:cs typeface="微软雅黑" panose="020B0503020204020204" charset="-122"/>
              </a:rPr>
              <a:t>长期治疗过程</a:t>
            </a:r>
            <a:r>
              <a:rPr sz="1125" kern="0" spc="60" dirty="0">
                <a:solidFill>
                  <a:srgbClr val="000000"/>
                </a:solidFill>
                <a:latin typeface="微软雅黑" panose="020B0503020204020204" charset="-122"/>
                <a:ea typeface="微软雅黑" panose="020B0503020204020204" charset="-122"/>
                <a:cs typeface="微软雅黑" panose="020B0503020204020204" charset="-122"/>
              </a:rPr>
              <a:t>中不易耐受，</a:t>
            </a:r>
            <a:r>
              <a:rPr sz="1125" kern="0" spc="40" dirty="0">
                <a:solidFill>
                  <a:srgbClr val="000000"/>
                </a:solidFill>
                <a:latin typeface="微软雅黑" panose="020B0503020204020204" charset="-122"/>
                <a:ea typeface="微软雅黑" panose="020B0503020204020204" charset="-122"/>
                <a:cs typeface="微软雅黑" panose="020B0503020204020204" charset="-122"/>
              </a:rPr>
              <a:t>将增加停药风险</a:t>
            </a:r>
            <a:r>
              <a:rPr lang="zh-CN" sz="1125" kern="0" spc="40" dirty="0">
                <a:solidFill>
                  <a:srgbClr val="000000"/>
                </a:solidFill>
                <a:latin typeface="微软雅黑" panose="020B0503020204020204" charset="-122"/>
                <a:ea typeface="微软雅黑" panose="020B0503020204020204" charset="-122"/>
                <a:cs typeface="微软雅黑" panose="020B0503020204020204" charset="-122"/>
              </a:rPr>
              <a:t>，</a:t>
            </a:r>
            <a:r>
              <a:rPr sz="1125" kern="0" spc="40" dirty="0">
                <a:solidFill>
                  <a:srgbClr val="000000"/>
                </a:solidFill>
                <a:latin typeface="微软雅黑" panose="020B0503020204020204" charset="-122"/>
                <a:ea typeface="微软雅黑" panose="020B0503020204020204" charset="-122"/>
                <a:cs typeface="微软雅黑" panose="020B0503020204020204" charset="-122"/>
              </a:rPr>
              <a:t>3年依从率仅40.87%</a:t>
            </a:r>
            <a:r>
              <a:rPr lang="en-US" sz="1125" kern="0" baseline="30000" dirty="0">
                <a:solidFill>
                  <a:srgbClr val="000000"/>
                </a:solidFill>
                <a:uFillTx/>
                <a:latin typeface="微软雅黑" panose="020B0503020204020204" charset="-122"/>
                <a:ea typeface="微软雅黑" panose="020B0503020204020204" charset="-122"/>
                <a:cs typeface="微软雅黑" panose="020B0503020204020204" charset="-122"/>
              </a:rPr>
              <a:t>4</a:t>
            </a:r>
            <a:r>
              <a:rPr sz="1200" kern="0" spc="8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200" kern="0" baseline="30000" dirty="0">
              <a:solidFill>
                <a:srgbClr val="000000"/>
              </a:solidFill>
              <a:uFillTx/>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900" dirty="0">
              <a:solidFill>
                <a:srgbClr val="000000"/>
              </a:solidFill>
              <a:latin typeface="微软雅黑" panose="020B0503020204020204" charset="-122"/>
              <a:ea typeface="微软雅黑" panose="020B0503020204020204" charset="-122"/>
              <a:cs typeface="微软雅黑" panose="020B0503020204020204" charset="-122"/>
            </a:endParaRPr>
          </a:p>
          <a:p>
            <a:pPr algn="l" rtl="0" eaLnBrk="0">
              <a:lnSpc>
                <a:spcPct val="8000"/>
              </a:lnSpc>
            </a:pPr>
            <a:endParaRPr sz="100" dirty="0">
              <a:solidFill>
                <a:srgbClr val="000000"/>
              </a:solidFill>
              <a:latin typeface="微软雅黑" panose="020B0503020204020204" charset="-122"/>
              <a:ea typeface="微软雅黑" panose="020B0503020204020204" charset="-122"/>
              <a:cs typeface="微软雅黑" panose="020B0503020204020204" charset="-122"/>
            </a:endParaRPr>
          </a:p>
          <a:p>
            <a:pPr marL="476885" indent="-6350" algn="l" rtl="0" eaLnBrk="0">
              <a:lnSpc>
                <a:spcPct val="131000"/>
              </a:lnSpc>
              <a:tabLst>
                <a:tab pos="358140" algn="l"/>
              </a:tabLst>
            </a:pPr>
            <a:r>
              <a:rPr sz="1125" b="1" kern="0" spc="80" dirty="0">
                <a:solidFill>
                  <a:srgbClr val="000000"/>
                </a:solidFill>
                <a:latin typeface="微软雅黑" panose="020B0503020204020204" charset="-122"/>
                <a:ea typeface="微软雅黑" panose="020B0503020204020204" charset="-122"/>
                <a:cs typeface="微软雅黑" panose="020B0503020204020204" charset="-122"/>
              </a:rPr>
              <a:t>复发风险增加</a:t>
            </a:r>
            <a:r>
              <a:rPr sz="1125" b="1" kern="0" spc="-100" dirty="0">
                <a:solidFill>
                  <a:srgbClr val="000000"/>
                </a:solidFill>
                <a:latin typeface="微软雅黑" panose="020B0503020204020204" charset="-122"/>
                <a:ea typeface="微软雅黑" panose="020B0503020204020204" charset="-122"/>
                <a:cs typeface="微软雅黑" panose="020B0503020204020204" charset="-122"/>
              </a:rPr>
              <a:t> </a:t>
            </a:r>
            <a:r>
              <a:rPr sz="1125" kern="0" spc="80" dirty="0">
                <a:solidFill>
                  <a:srgbClr val="000000"/>
                </a:solidFill>
                <a:latin typeface="微软雅黑" panose="020B0503020204020204" charset="-122"/>
                <a:ea typeface="微软雅黑" panose="020B0503020204020204" charset="-122"/>
                <a:cs typeface="微软雅黑" panose="020B0503020204020204" charset="-122"/>
              </a:rPr>
              <a:t>：抗精神病药治疗的依从性差是复发</a:t>
            </a:r>
            <a:r>
              <a:rPr sz="1125" kern="0" spc="60" dirty="0">
                <a:solidFill>
                  <a:srgbClr val="000000"/>
                </a:solidFill>
                <a:latin typeface="微软雅黑" panose="020B0503020204020204" charset="-122"/>
                <a:ea typeface="微软雅黑" panose="020B0503020204020204" charset="-122"/>
                <a:cs typeface="微软雅黑" panose="020B0503020204020204" charset="-122"/>
              </a:rPr>
              <a:t>患者中最常见的因素</a:t>
            </a:r>
            <a:r>
              <a:rPr lang="en-US" sz="1200" kern="0" spc="60" baseline="29000" dirty="0">
                <a:solidFill>
                  <a:srgbClr val="000000"/>
                </a:solidFill>
                <a:latin typeface="微软雅黑" panose="020B0503020204020204" charset="-122"/>
                <a:ea typeface="微软雅黑" panose="020B0503020204020204" charset="-122"/>
                <a:cs typeface="微软雅黑" panose="020B0503020204020204" charset="-122"/>
              </a:rPr>
              <a:t>5</a:t>
            </a:r>
            <a:r>
              <a:rPr sz="750" kern="0" spc="-60" dirty="0">
                <a:solidFill>
                  <a:srgbClr val="000000"/>
                </a:solidFill>
                <a:latin typeface="微软雅黑" panose="020B0503020204020204" charset="-122"/>
                <a:ea typeface="微软雅黑" panose="020B0503020204020204" charset="-122"/>
                <a:cs typeface="微软雅黑" panose="020B0503020204020204" charset="-122"/>
              </a:rPr>
              <a:t> </a:t>
            </a:r>
            <a:r>
              <a:rPr lang="zh-CN" sz="750" kern="0" spc="-60" dirty="0">
                <a:solidFill>
                  <a:srgbClr val="000000"/>
                </a:solidFill>
                <a:latin typeface="微软雅黑" panose="020B0503020204020204" charset="-122"/>
                <a:ea typeface="微软雅黑" panose="020B0503020204020204" charset="-122"/>
                <a:cs typeface="微软雅黑" panose="020B0503020204020204" charset="-122"/>
              </a:rPr>
              <a:t>，</a:t>
            </a:r>
            <a:r>
              <a:rPr sz="1125" kern="0" spc="60" dirty="0">
                <a:solidFill>
                  <a:srgbClr val="000000"/>
                </a:solidFill>
                <a:latin typeface="微软雅黑" panose="020B0503020204020204" charset="-122"/>
                <a:ea typeface="微软雅黑" panose="020B0503020204020204" charset="-122"/>
                <a:cs typeface="微软雅黑" panose="020B0503020204020204" charset="-122"/>
              </a:rPr>
              <a:t>3年复发率高</a:t>
            </a:r>
            <a:r>
              <a:rPr lang="zh-CN" sz="1125" kern="0" spc="60" dirty="0">
                <a:solidFill>
                  <a:srgbClr val="000000"/>
                </a:solidFill>
                <a:latin typeface="微软雅黑" panose="020B0503020204020204" charset="-122"/>
                <a:ea typeface="微软雅黑" panose="020B0503020204020204" charset="-122"/>
                <a:cs typeface="微软雅黑" panose="020B0503020204020204" charset="-122"/>
              </a:rPr>
              <a:t>达</a:t>
            </a:r>
            <a:r>
              <a:rPr sz="1125" kern="0" spc="60" dirty="0">
                <a:solidFill>
                  <a:srgbClr val="000000"/>
                </a:solidFill>
                <a:latin typeface="微软雅黑" panose="020B0503020204020204" charset="-122"/>
                <a:ea typeface="微软雅黑" panose="020B0503020204020204" charset="-122"/>
                <a:cs typeface="微软雅黑" panose="020B0503020204020204" charset="-122"/>
              </a:rPr>
              <a:t>61.74%</a:t>
            </a:r>
            <a:r>
              <a:rPr lang="en-US" sz="1200" kern="0" spc="60" baseline="29000" dirty="0">
                <a:solidFill>
                  <a:srgbClr val="000000"/>
                </a:solidFill>
                <a:latin typeface="微软雅黑" panose="020B0503020204020204" charset="-122"/>
                <a:ea typeface="微软雅黑" panose="020B0503020204020204" charset="-122"/>
                <a:cs typeface="微软雅黑" panose="020B0503020204020204" charset="-122"/>
              </a:rPr>
              <a:t>4</a:t>
            </a:r>
            <a:r>
              <a:rPr sz="1200" kern="0" spc="8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sz="1200" kern="0" spc="60" baseline="29000" dirty="0">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128" name="picture 128"/>
          <p:cNvPicPr>
            <a:picLocks noChangeAspect="1"/>
          </p:cNvPicPr>
          <p:nvPr>
            <p:custDataLst>
              <p:tags r:id="rId4"/>
            </p:custDataLst>
          </p:nvPr>
        </p:nvPicPr>
        <p:blipFill>
          <a:blip r:embed="rId5"/>
          <a:stretch>
            <a:fillRect/>
          </a:stretch>
        </p:blipFill>
        <p:spPr>
          <a:xfrm>
            <a:off x="4757420" y="1343343"/>
            <a:ext cx="151924" cy="120015"/>
          </a:xfrm>
          <a:prstGeom prst="rect">
            <a:avLst/>
          </a:prstGeom>
        </p:spPr>
      </p:pic>
      <p:sp>
        <p:nvSpPr>
          <p:cNvPr id="130" name="rect 130"/>
          <p:cNvSpPr/>
          <p:nvPr>
            <p:custDataLst>
              <p:tags r:id="rId6"/>
            </p:custDataLst>
          </p:nvPr>
        </p:nvSpPr>
        <p:spPr>
          <a:xfrm>
            <a:off x="371475" y="814229"/>
            <a:ext cx="3785711" cy="3663315"/>
          </a:xfrm>
          <a:prstGeom prst="rect">
            <a:avLst/>
          </a:prstGeom>
          <a:solidFill>
            <a:schemeClr val="accent1">
              <a:alpha val="99607"/>
            </a:schemeClr>
          </a:solidFill>
          <a:ln w="0" cap="flat">
            <a:noFill/>
            <a:prstDash val="solid"/>
            <a:miter lim="0"/>
          </a:ln>
        </p:spPr>
        <p:txBody>
          <a:bodyPr rtlCol="0"/>
          <a:lstStyle/>
          <a:p>
            <a:pPr algn="ctr"/>
            <a:endParaRPr lang="zh-CN" alt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32" name="rect 132"/>
          <p:cNvSpPr/>
          <p:nvPr>
            <p:custDataLst>
              <p:tags r:id="rId7"/>
            </p:custDataLst>
          </p:nvPr>
        </p:nvSpPr>
        <p:spPr>
          <a:xfrm>
            <a:off x="440531" y="883285"/>
            <a:ext cx="3651409" cy="3529489"/>
          </a:xfrm>
          <a:prstGeom prst="rect">
            <a:avLst/>
          </a:prstGeom>
          <a:solidFill>
            <a:srgbClr val="FFFFFF">
              <a:alpha val="100000"/>
            </a:srgbClr>
          </a:solidFill>
          <a:ln w="0" cap="flat">
            <a:noFill/>
            <a:prstDash val="solid"/>
            <a:miter lim="0"/>
          </a:ln>
        </p:spPr>
        <p:txBody>
          <a:bodyPr rtlCol="0"/>
          <a:lstStyle/>
          <a:p>
            <a:pPr algn="ctr"/>
            <a:endParaRPr lang="zh-CN" alt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34" name="rect 134"/>
          <p:cNvSpPr/>
          <p:nvPr>
            <p:custDataLst>
              <p:tags r:id="rId8"/>
            </p:custDataLst>
          </p:nvPr>
        </p:nvSpPr>
        <p:spPr>
          <a:xfrm>
            <a:off x="1055846" y="678498"/>
            <a:ext cx="2296954" cy="425291"/>
          </a:xfrm>
          <a:prstGeom prst="rect">
            <a:avLst/>
          </a:prstGeom>
          <a:solidFill>
            <a:schemeClr val="accent2">
              <a:alpha val="100000"/>
            </a:schemeClr>
          </a:solidFill>
          <a:ln w="0" cap="flat">
            <a:noFill/>
            <a:prstDash val="solid"/>
            <a:miter lim="0"/>
          </a:ln>
        </p:spPr>
        <p:txBody>
          <a:bodyPr rtlCol="0"/>
          <a:lstStyle/>
          <a:p>
            <a:pPr algn="ctr"/>
            <a:endParaRPr lang="zh-CN" altLang="en-US" sz="135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36" name="textbox 136"/>
          <p:cNvSpPr/>
          <p:nvPr>
            <p:custDataLst>
              <p:tags r:id="rId9"/>
            </p:custDataLst>
          </p:nvPr>
        </p:nvSpPr>
        <p:spPr>
          <a:xfrm>
            <a:off x="440690" y="778510"/>
            <a:ext cx="3442335" cy="3485515"/>
          </a:xfrm>
          <a:prstGeom prst="rect">
            <a:avLst/>
          </a:prstGeom>
          <a:noFill/>
          <a:ln w="0" cap="flat">
            <a:noFill/>
            <a:prstDash val="solid"/>
            <a:miter lim="0"/>
          </a:ln>
        </p:spPr>
        <p:txBody>
          <a:bodyPr vert="horz" wrap="square" lIns="0" tIns="0" rIns="0" bIns="0"/>
          <a:lstStyle/>
          <a:p>
            <a:pPr algn="ctr" rtl="0" eaLnBrk="0">
              <a:lnSpc>
                <a:spcPct val="78000"/>
              </a:lnSpc>
            </a:pPr>
            <a:r>
              <a:rPr b="1" kern="0" spc="-10" dirty="0">
                <a:solidFill>
                  <a:schemeClr val="bg1"/>
                </a:solidFill>
                <a:latin typeface="微软雅黑" panose="020B0503020204020204" charset="-122"/>
                <a:ea typeface="微软雅黑" panose="020B0503020204020204" charset="-122"/>
                <a:cs typeface="微软雅黑" panose="020B0503020204020204" charset="-122"/>
              </a:rPr>
              <a:t>疾病危害</a:t>
            </a:r>
            <a:endParaRPr dirty="0">
              <a:solidFill>
                <a:schemeClr val="dk1"/>
              </a:solidFill>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750" dirty="0">
              <a:solidFill>
                <a:schemeClr val="dk1"/>
              </a:solidFill>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750" dirty="0">
              <a:solidFill>
                <a:schemeClr val="dk1"/>
              </a:solidFill>
              <a:latin typeface="微软雅黑" panose="020B0503020204020204" charset="-122"/>
              <a:ea typeface="微软雅黑" panose="020B0503020204020204" charset="-122"/>
              <a:cs typeface="微软雅黑" panose="020B0503020204020204" charset="-122"/>
            </a:endParaRPr>
          </a:p>
          <a:p>
            <a:pPr marL="215265" algn="l" rtl="0" eaLnBrk="0">
              <a:lnSpc>
                <a:spcPct val="89000"/>
              </a:lnSpc>
              <a:spcBef>
                <a:spcPts val="550"/>
              </a:spcBef>
              <a:tabLst>
                <a:tab pos="394970" algn="l"/>
              </a:tabLst>
            </a:pPr>
            <a:r>
              <a:rPr sz="1350" b="1" kern="0" spc="0" dirty="0">
                <a:solidFill>
                  <a:schemeClr val="dk1"/>
                </a:solidFill>
                <a:latin typeface="微软雅黑" panose="020B0503020204020204" charset="-122"/>
                <a:ea typeface="微软雅黑" panose="020B0503020204020204" charset="-122"/>
                <a:cs typeface="微软雅黑" panose="020B0503020204020204" charset="-122"/>
              </a:rPr>
              <a:t>	</a:t>
            </a:r>
            <a:r>
              <a:rPr sz="1350" b="1" kern="0" spc="-10" dirty="0">
                <a:solidFill>
                  <a:schemeClr val="dk1"/>
                </a:solidFill>
                <a:latin typeface="微软雅黑" panose="020B0503020204020204" charset="-122"/>
                <a:ea typeface="微软雅黑" panose="020B0503020204020204" charset="-122"/>
                <a:cs typeface="微软雅黑" panose="020B0503020204020204" charset="-122"/>
              </a:rPr>
              <a:t>疾病严重程度高</a:t>
            </a:r>
            <a:endParaRPr sz="1350" dirty="0">
              <a:solidFill>
                <a:schemeClr val="dk1"/>
              </a:solidFill>
              <a:latin typeface="微软雅黑" panose="020B0503020204020204" charset="-122"/>
              <a:ea typeface="微软雅黑" panose="020B0503020204020204" charset="-122"/>
              <a:cs typeface="微软雅黑" panose="020B0503020204020204" charset="-122"/>
            </a:endParaRPr>
          </a:p>
          <a:p>
            <a:pPr marL="572135" indent="-33020" algn="l" rtl="0" eaLnBrk="0">
              <a:lnSpc>
                <a:spcPct val="141000"/>
              </a:lnSpc>
              <a:spcBef>
                <a:spcPts val="1310"/>
              </a:spcBef>
            </a:pPr>
            <a:r>
              <a:rPr sz="1125" kern="0" spc="0" dirty="0">
                <a:solidFill>
                  <a:schemeClr val="dk1"/>
                </a:solidFill>
                <a:latin typeface="微软雅黑" panose="020B0503020204020204" charset="-122"/>
                <a:ea typeface="微软雅黑" panose="020B0503020204020204" charset="-122"/>
                <a:cs typeface="微软雅黑" panose="020B0503020204020204" charset="-122"/>
              </a:rPr>
              <a:t>	</a:t>
            </a:r>
            <a:r>
              <a:rPr sz="1125"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中国精神分裂症终身患病人数约823万人</a:t>
            </a:r>
            <a:r>
              <a:rPr lang="zh-CN" sz="1125"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（终</a:t>
            </a:r>
            <a:r>
              <a:rPr sz="1125"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身患病率为5.88</a:t>
            </a:r>
            <a:r>
              <a:rPr lang="en-US" sz="1125"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sz="1100" kern="0" baseline="30000" dirty="0">
                <a:solidFill>
                  <a:srgbClr val="000000">
                    <a:alpha val="100000"/>
                  </a:srgb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1</a:t>
            </a:r>
            <a:r>
              <a:rPr sz="1125"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1125"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125" kern="0" spc="120" dirty="0">
                <a:solidFill>
                  <a:schemeClr val="dk1"/>
                </a:solidFill>
                <a:latin typeface="微软雅黑" panose="020B0503020204020204" charset="-122"/>
                <a:ea typeface="微软雅黑" panose="020B0503020204020204" charset="-122"/>
                <a:cs typeface="微软雅黑" panose="020B0503020204020204" charset="-122"/>
              </a:rPr>
              <a:t>精神分裂症为严重的致死致残性</a:t>
            </a:r>
            <a:r>
              <a:rPr sz="1125" kern="0" spc="110" dirty="0">
                <a:solidFill>
                  <a:schemeClr val="dk1"/>
                </a:solidFill>
                <a:latin typeface="微软雅黑" panose="020B0503020204020204" charset="-122"/>
                <a:ea typeface="微软雅黑" panose="020B0503020204020204" charset="-122"/>
                <a:cs typeface="微软雅黑" panose="020B0503020204020204" charset="-122"/>
              </a:rPr>
              <a:t>疾病</a:t>
            </a:r>
            <a:r>
              <a:rPr sz="1125" kern="0" spc="-170" dirty="0">
                <a:solidFill>
                  <a:schemeClr val="dk1"/>
                </a:solidFill>
                <a:latin typeface="微软雅黑" panose="020B0503020204020204" charset="-122"/>
                <a:ea typeface="微软雅黑" panose="020B0503020204020204" charset="-122"/>
                <a:cs typeface="微软雅黑" panose="020B0503020204020204" charset="-122"/>
              </a:rPr>
              <a:t> </a:t>
            </a:r>
            <a:r>
              <a:rPr lang="zh-CN" sz="1125" kern="0" spc="-170" dirty="0">
                <a:solidFill>
                  <a:schemeClr val="dk1"/>
                </a:solidFill>
                <a:latin typeface="微软雅黑" panose="020B0503020204020204" charset="-122"/>
                <a:ea typeface="微软雅黑" panose="020B0503020204020204" charset="-122"/>
                <a:cs typeface="微软雅黑" panose="020B0503020204020204" charset="-122"/>
              </a:rPr>
              <a:t>，</a:t>
            </a:r>
            <a:r>
              <a:rPr sz="1125" kern="0" spc="100" dirty="0">
                <a:solidFill>
                  <a:schemeClr val="dk1"/>
                </a:solidFill>
                <a:latin typeface="微软雅黑" panose="020B0503020204020204" charset="-122"/>
                <a:ea typeface="微软雅黑" panose="020B0503020204020204" charset="-122"/>
                <a:cs typeface="微软雅黑" panose="020B0503020204020204" charset="-122"/>
              </a:rPr>
              <a:t>可</a:t>
            </a:r>
            <a:r>
              <a:rPr sz="1125" kern="0" spc="90" dirty="0">
                <a:solidFill>
                  <a:schemeClr val="dk1"/>
                </a:solidFill>
                <a:latin typeface="微软雅黑" panose="020B0503020204020204" charset="-122"/>
                <a:ea typeface="微软雅黑" panose="020B0503020204020204" charset="-122"/>
                <a:cs typeface="微软雅黑" panose="020B0503020204020204" charset="-122"/>
              </a:rPr>
              <a:t>使预期寿命</a:t>
            </a:r>
            <a:r>
              <a:rPr sz="1125" kern="0" spc="70" dirty="0">
                <a:solidFill>
                  <a:schemeClr val="dk1"/>
                </a:solidFill>
                <a:latin typeface="微软雅黑" panose="020B0503020204020204" charset="-122"/>
                <a:ea typeface="微软雅黑" panose="020B0503020204020204" charset="-122"/>
                <a:cs typeface="微软雅黑" panose="020B0503020204020204" charset="-122"/>
              </a:rPr>
              <a:t>平均缩短10年</a:t>
            </a:r>
            <a:r>
              <a:rPr lang="en-US" sz="1125" kern="0" baseline="30000" dirty="0">
                <a:solidFill>
                  <a:schemeClr val="tx1"/>
                </a:solidFill>
                <a:uFillTx/>
                <a:latin typeface="微软雅黑" panose="020B0503020204020204" charset="-122"/>
                <a:ea typeface="微软雅黑" panose="020B0503020204020204" charset="-122"/>
                <a:cs typeface="微软雅黑" panose="020B0503020204020204" charset="-122"/>
              </a:rPr>
              <a:t>2</a:t>
            </a:r>
            <a:r>
              <a:rPr lang="zh-CN" altLang="en-US" sz="1125" kern="0" dirty="0">
                <a:solidFill>
                  <a:schemeClr val="tx1"/>
                </a:solidFill>
                <a:uFillTx/>
                <a:latin typeface="微软雅黑" panose="020B0503020204020204" charset="-122"/>
                <a:ea typeface="微软雅黑" panose="020B0503020204020204" charset="-122"/>
                <a:cs typeface="微软雅黑" panose="020B0503020204020204" charset="-122"/>
              </a:rPr>
              <a:t>。</a:t>
            </a:r>
            <a:endParaRPr sz="1200" kern="0" dirty="0">
              <a:solidFill>
                <a:schemeClr val="tx1"/>
              </a:solidFill>
              <a:uFillTx/>
              <a:latin typeface="微软雅黑" panose="020B0503020204020204" charset="-122"/>
              <a:ea typeface="微软雅黑" panose="020B0503020204020204" charset="-122"/>
              <a:cs typeface="微软雅黑" panose="020B0503020204020204" charset="-122"/>
            </a:endParaRPr>
          </a:p>
          <a:p>
            <a:pPr marL="215265" algn="l" rtl="0" eaLnBrk="0">
              <a:lnSpc>
                <a:spcPct val="89000"/>
              </a:lnSpc>
              <a:spcBef>
                <a:spcPts val="1230"/>
              </a:spcBef>
              <a:tabLst>
                <a:tab pos="396240" algn="l"/>
              </a:tabLst>
            </a:pPr>
            <a:r>
              <a:rPr sz="1350" b="1" kern="0" spc="0" dirty="0">
                <a:solidFill>
                  <a:schemeClr val="dk1"/>
                </a:solidFill>
                <a:latin typeface="微软雅黑" panose="020B0503020204020204" charset="-122"/>
                <a:ea typeface="微软雅黑" panose="020B0503020204020204" charset="-122"/>
                <a:cs typeface="微软雅黑" panose="020B0503020204020204" charset="-122"/>
              </a:rPr>
              <a:t>	</a:t>
            </a:r>
            <a:r>
              <a:rPr sz="1350" b="1" kern="0" spc="-20" dirty="0">
                <a:solidFill>
                  <a:schemeClr val="dk1"/>
                </a:solidFill>
                <a:latin typeface="微软雅黑" panose="020B0503020204020204" charset="-122"/>
                <a:ea typeface="微软雅黑" panose="020B0503020204020204" charset="-122"/>
                <a:cs typeface="微软雅黑" panose="020B0503020204020204" charset="-122"/>
              </a:rPr>
              <a:t>易反复发作</a:t>
            </a:r>
            <a:r>
              <a:rPr sz="1350" b="1" kern="0" spc="-310" dirty="0">
                <a:solidFill>
                  <a:schemeClr val="dk1"/>
                </a:solidFill>
                <a:latin typeface="微软雅黑" panose="020B0503020204020204" charset="-122"/>
                <a:ea typeface="微软雅黑" panose="020B0503020204020204" charset="-122"/>
                <a:cs typeface="微软雅黑" panose="020B0503020204020204" charset="-122"/>
              </a:rPr>
              <a:t> </a:t>
            </a:r>
            <a:r>
              <a:rPr sz="1350" b="1" kern="0" spc="-20" dirty="0">
                <a:solidFill>
                  <a:schemeClr val="dk1"/>
                </a:solidFill>
                <a:latin typeface="微软雅黑" panose="020B0503020204020204" charset="-122"/>
                <a:ea typeface="微软雅黑" panose="020B0503020204020204" charset="-122"/>
                <a:cs typeface="微软雅黑" panose="020B0503020204020204" charset="-122"/>
              </a:rPr>
              <a:t>，疾病负担</a:t>
            </a:r>
            <a:r>
              <a:rPr sz="1350" b="1" kern="0" spc="-30" dirty="0">
                <a:solidFill>
                  <a:schemeClr val="dk1"/>
                </a:solidFill>
                <a:latin typeface="微软雅黑" panose="020B0503020204020204" charset="-122"/>
                <a:ea typeface="微软雅黑" panose="020B0503020204020204" charset="-122"/>
                <a:cs typeface="微软雅黑" panose="020B0503020204020204" charset="-122"/>
              </a:rPr>
              <a:t>严重</a:t>
            </a:r>
            <a:endParaRPr sz="1350" dirty="0">
              <a:solidFill>
                <a:schemeClr val="dk1"/>
              </a:solidFill>
              <a:latin typeface="微软雅黑" panose="020B0503020204020204" charset="-122"/>
              <a:ea typeface="微软雅黑" panose="020B0503020204020204" charset="-122"/>
              <a:cs typeface="微软雅黑" panose="020B0503020204020204" charset="-122"/>
            </a:endParaRPr>
          </a:p>
          <a:p>
            <a:pPr marL="552450" indent="-6985" algn="l" rtl="0" eaLnBrk="0">
              <a:lnSpc>
                <a:spcPct val="132000"/>
              </a:lnSpc>
              <a:spcBef>
                <a:spcPts val="455"/>
              </a:spcBef>
              <a:tabLst>
                <a:tab pos="537210" algn="l"/>
              </a:tabLst>
            </a:pPr>
            <a:r>
              <a:rPr sz="1125" kern="0" spc="90" dirty="0">
                <a:solidFill>
                  <a:schemeClr val="dk1"/>
                </a:solidFill>
                <a:latin typeface="微软雅黑" panose="020B0503020204020204" charset="-122"/>
                <a:ea typeface="微软雅黑" panose="020B0503020204020204" charset="-122"/>
                <a:cs typeface="微软雅黑" panose="020B0503020204020204" charset="-122"/>
              </a:rPr>
              <a:t>精神分裂症病程多迁延</a:t>
            </a:r>
            <a:r>
              <a:rPr sz="1125" kern="0" spc="-130" dirty="0">
                <a:solidFill>
                  <a:schemeClr val="dk1"/>
                </a:solidFill>
                <a:latin typeface="微软雅黑" panose="020B0503020204020204" charset="-122"/>
                <a:ea typeface="微软雅黑" panose="020B0503020204020204" charset="-122"/>
                <a:cs typeface="微软雅黑" panose="020B0503020204020204" charset="-122"/>
              </a:rPr>
              <a:t> </a:t>
            </a:r>
            <a:r>
              <a:rPr sz="1125" kern="0" spc="90" dirty="0">
                <a:solidFill>
                  <a:schemeClr val="dk1"/>
                </a:solidFill>
                <a:latin typeface="微软雅黑" panose="020B0503020204020204" charset="-122"/>
                <a:ea typeface="微软雅黑" panose="020B0503020204020204" charset="-122"/>
                <a:cs typeface="微软雅黑" panose="020B0503020204020204" charset="-122"/>
              </a:rPr>
              <a:t>，</a:t>
            </a:r>
            <a:r>
              <a:rPr sz="1125" kern="0" spc="-330" dirty="0">
                <a:solidFill>
                  <a:schemeClr val="dk1"/>
                </a:solidFill>
                <a:latin typeface="微软雅黑" panose="020B0503020204020204" charset="-122"/>
                <a:ea typeface="微软雅黑" panose="020B0503020204020204" charset="-122"/>
                <a:cs typeface="微软雅黑" panose="020B0503020204020204" charset="-122"/>
              </a:rPr>
              <a:t> </a:t>
            </a:r>
            <a:r>
              <a:rPr sz="1125" kern="0" spc="90" dirty="0">
                <a:solidFill>
                  <a:schemeClr val="dk1"/>
                </a:solidFill>
                <a:latin typeface="微软雅黑" panose="020B0503020204020204" charset="-122"/>
                <a:ea typeface="微软雅黑" panose="020B0503020204020204" charset="-122"/>
                <a:cs typeface="微软雅黑" panose="020B0503020204020204" charset="-122"/>
              </a:rPr>
              <a:t>约占精神科住院患者的一半以上</a:t>
            </a:r>
            <a:r>
              <a:rPr lang="zh-CN" sz="1125" kern="0" spc="90" dirty="0">
                <a:solidFill>
                  <a:schemeClr val="dk1"/>
                </a:solidFill>
                <a:latin typeface="微软雅黑" panose="020B0503020204020204" charset="-122"/>
                <a:ea typeface="微软雅黑" panose="020B0503020204020204" charset="-122"/>
                <a:cs typeface="微软雅黑" panose="020B0503020204020204" charset="-122"/>
              </a:rPr>
              <a:t>。</a:t>
            </a:r>
            <a:endParaRPr sz="1125" dirty="0">
              <a:solidFill>
                <a:schemeClr val="dk1"/>
              </a:solidFill>
              <a:latin typeface="微软雅黑" panose="020B0503020204020204" charset="-122"/>
              <a:ea typeface="微软雅黑" panose="020B0503020204020204" charset="-122"/>
              <a:cs typeface="微软雅黑" panose="020B0503020204020204" charset="-122"/>
            </a:endParaRPr>
          </a:p>
          <a:p>
            <a:pPr marL="539115" indent="6350" algn="l" rtl="0" eaLnBrk="0">
              <a:lnSpc>
                <a:spcPct val="147000"/>
              </a:lnSpc>
            </a:pPr>
            <a:r>
              <a:rPr sz="1125" kern="0" spc="110" dirty="0">
                <a:solidFill>
                  <a:schemeClr val="dk1"/>
                </a:solidFill>
                <a:latin typeface="微软雅黑" panose="020B0503020204020204" charset="-122"/>
                <a:ea typeface="微软雅黑" panose="020B0503020204020204" charset="-122"/>
                <a:cs typeface="微软雅黑" panose="020B0503020204020204" charset="-122"/>
              </a:rPr>
              <a:t>约一半的患者最终结局为出现精</a:t>
            </a:r>
            <a:r>
              <a:rPr sz="1125" kern="0" spc="100" dirty="0">
                <a:solidFill>
                  <a:schemeClr val="dk1"/>
                </a:solidFill>
                <a:latin typeface="微软雅黑" panose="020B0503020204020204" charset="-122"/>
                <a:ea typeface="微软雅黑" panose="020B0503020204020204" charset="-122"/>
                <a:cs typeface="微软雅黑" panose="020B0503020204020204" charset="-122"/>
              </a:rPr>
              <a:t>神残疾，给医疗资源及患者和家属带来严重的负担，</a:t>
            </a:r>
            <a:r>
              <a:rPr sz="1125" kern="0" spc="80" dirty="0">
                <a:solidFill>
                  <a:schemeClr val="dk1"/>
                </a:solidFill>
                <a:latin typeface="微软雅黑" panose="020B0503020204020204" charset="-122"/>
                <a:ea typeface="微软雅黑" panose="020B0503020204020204" charset="-122"/>
                <a:cs typeface="微软雅黑" panose="020B0503020204020204" charset="-122"/>
              </a:rPr>
              <a:t>更会造成严重的社会问题。</a:t>
            </a:r>
            <a:endParaRPr sz="1125" kern="0" spc="80"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142" name="picture 142"/>
          <p:cNvPicPr>
            <a:picLocks noChangeAspect="1"/>
          </p:cNvPicPr>
          <p:nvPr>
            <p:custDataLst>
              <p:tags r:id="rId10"/>
            </p:custDataLst>
          </p:nvPr>
        </p:nvPicPr>
        <p:blipFill>
          <a:blip r:embed="rId5"/>
          <a:stretch>
            <a:fillRect/>
          </a:stretch>
        </p:blipFill>
        <p:spPr>
          <a:xfrm>
            <a:off x="583883" y="2581116"/>
            <a:ext cx="151924" cy="120015"/>
          </a:xfrm>
          <a:prstGeom prst="rect">
            <a:avLst/>
          </a:prstGeom>
        </p:spPr>
      </p:pic>
      <p:pic>
        <p:nvPicPr>
          <p:cNvPr id="146" name="picture 146"/>
          <p:cNvPicPr>
            <a:picLocks noChangeAspect="1"/>
          </p:cNvPicPr>
          <p:nvPr>
            <p:custDataLst>
              <p:tags r:id="rId11"/>
            </p:custDataLst>
          </p:nvPr>
        </p:nvPicPr>
        <p:blipFill>
          <a:blip r:embed="rId5"/>
          <a:stretch>
            <a:fillRect/>
          </a:stretch>
        </p:blipFill>
        <p:spPr>
          <a:xfrm>
            <a:off x="593408" y="1288256"/>
            <a:ext cx="151924" cy="120015"/>
          </a:xfrm>
          <a:prstGeom prst="rect">
            <a:avLst/>
          </a:prstGeom>
        </p:spPr>
      </p:pic>
      <p:sp>
        <p:nvSpPr>
          <p:cNvPr id="150" name="textbox 150"/>
          <p:cNvSpPr/>
          <p:nvPr>
            <p:custDataLst>
              <p:tags r:id="rId12"/>
            </p:custDataLst>
          </p:nvPr>
        </p:nvSpPr>
        <p:spPr>
          <a:xfrm>
            <a:off x="78105" y="4633595"/>
            <a:ext cx="8935720" cy="480060"/>
          </a:xfrm>
          <a:prstGeom prst="rect">
            <a:avLst/>
          </a:prstGeom>
          <a:noFill/>
          <a:ln w="0" cap="flat">
            <a:noFill/>
            <a:prstDash val="solid"/>
            <a:miter lim="0"/>
          </a:ln>
        </p:spPr>
        <p:txBody>
          <a:bodyPr vert="horz" wrap="square" lIns="0" tIns="0" rIns="0" bIns="0"/>
          <a:lstStyle/>
          <a:p>
            <a:pPr algn="l" rtl="0" eaLnBrk="0">
              <a:lnSpc>
                <a:spcPct val="83000"/>
              </a:lnSpc>
            </a:pPr>
            <a:endParaRPr sz="100" dirty="0">
              <a:solidFill>
                <a:schemeClr val="dk1"/>
              </a:solidFill>
              <a:latin typeface="微软雅黑" panose="020B0503020204020204" charset="-122"/>
              <a:ea typeface="微软雅黑" panose="020B0503020204020204" charset="-122"/>
              <a:cs typeface="微软雅黑" panose="020B0503020204020204" charset="-122"/>
            </a:endParaRPr>
          </a:p>
          <a:p>
            <a:pPr marL="22225" algn="l" rtl="0" eaLnBrk="0">
              <a:lnSpc>
                <a:spcPct val="91000"/>
              </a:lnSpc>
            </a:pPr>
            <a:r>
              <a:rPr sz="600" kern="0" spc="0" dirty="0">
                <a:solidFill>
                  <a:schemeClr val="dk1"/>
                </a:solidFill>
                <a:latin typeface="微软雅黑" panose="020B0503020204020204" charset="-122"/>
                <a:ea typeface="微软雅黑" panose="020B0503020204020204" charset="-122"/>
                <a:cs typeface="微软雅黑" panose="020B0503020204020204" charset="-122"/>
              </a:rPr>
              <a:t>1.    </a:t>
            </a:r>
            <a:r>
              <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数据来源：《中国精神分裂症防治指南2025版)》</a:t>
            </a:r>
            <a:r>
              <a:rPr sz="600" kern="0" spc="0" dirty="0">
                <a:solidFill>
                  <a:schemeClr val="dk1"/>
                </a:solidFill>
                <a:latin typeface="微软雅黑" panose="020B0503020204020204" charset="-122"/>
                <a:ea typeface="微软雅黑" panose="020B0503020204020204" charset="-122"/>
                <a:cs typeface="微软雅黑" panose="020B0503020204020204" charset="-122"/>
              </a:rPr>
              <a:t> </a:t>
            </a:r>
            <a:endParaRPr sz="600" kern="0" spc="0" dirty="0">
              <a:solidFill>
                <a:schemeClr val="dk1"/>
              </a:solidFill>
              <a:latin typeface="微软雅黑" panose="020B0503020204020204" charset="-122"/>
              <a:ea typeface="微软雅黑" panose="020B0503020204020204" charset="-122"/>
              <a:cs typeface="微软雅黑" panose="020B0503020204020204" charset="-122"/>
            </a:endParaRPr>
          </a:p>
          <a:p>
            <a:pPr marL="22225" algn="l" rtl="0" eaLnBrk="0">
              <a:lnSpc>
                <a:spcPct val="91000"/>
              </a:lnSpc>
            </a:pPr>
            <a:r>
              <a:rPr lang="en-US" sz="600" kern="0" spc="0" dirty="0">
                <a:solidFill>
                  <a:schemeClr val="dk1"/>
                </a:solidFill>
                <a:latin typeface="微软雅黑" panose="020B0503020204020204" charset="-122"/>
                <a:ea typeface="微软雅黑" panose="020B0503020204020204" charset="-122"/>
                <a:cs typeface="微软雅黑" panose="020B0503020204020204" charset="-122"/>
              </a:rPr>
              <a:t>2.    </a:t>
            </a:r>
            <a:r>
              <a:rPr sz="600" kern="0" spc="0" dirty="0">
                <a:solidFill>
                  <a:schemeClr val="dk1"/>
                </a:solidFill>
                <a:latin typeface="微软雅黑" panose="020B0503020204020204" charset="-122"/>
                <a:ea typeface="微软雅黑" panose="020B0503020204020204" charset="-122"/>
                <a:cs typeface="微软雅黑" panose="020B0503020204020204" charset="-122"/>
              </a:rPr>
              <a:t>Institute of health Metrics and</a:t>
            </a:r>
            <a:r>
              <a:rPr sz="600" kern="0" spc="5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Evaluation (IHME).</a:t>
            </a:r>
            <a:r>
              <a:rPr sz="600" kern="0" spc="3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Global</a:t>
            </a:r>
            <a:r>
              <a:rPr sz="600" kern="0" spc="6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Health</a:t>
            </a:r>
            <a:r>
              <a:rPr sz="600" kern="0" spc="7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Data</a:t>
            </a:r>
            <a:r>
              <a:rPr sz="600" kern="0" spc="6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Exchange</a:t>
            </a:r>
            <a:r>
              <a:rPr sz="600" kern="0" spc="1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(GHDx).</a:t>
            </a:r>
            <a:r>
              <a:rPr sz="600" kern="0" spc="3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hlinkClick r:id="rId13">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http://ghdx.healthd</a:t>
            </a:r>
            <a:r>
              <a:rPr sz="600" kern="0" spc="-10" dirty="0">
                <a:solidFill>
                  <a:schemeClr val="dk1"/>
                </a:solidFill>
                <a:latin typeface="微软雅黑" panose="020B0503020204020204" charset="-122"/>
                <a:ea typeface="微软雅黑" panose="020B0503020204020204" charset="-122"/>
                <a:cs typeface="微软雅黑" panose="020B0503020204020204" charset="-122"/>
                <a:hlinkClick r:id="rId13">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ata.org/gbd-results-tool?params=gbd-api-2019-permalink/27a7644e8ad28e739382d31e77589dd7</a:t>
            </a:r>
            <a:r>
              <a:rPr sz="600" kern="0" spc="12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(Accessed</a:t>
            </a:r>
            <a:r>
              <a:rPr sz="600" kern="0" spc="3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25</a:t>
            </a:r>
            <a:r>
              <a:rPr sz="600" kern="0" spc="4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September</a:t>
            </a:r>
            <a:r>
              <a:rPr sz="600" kern="0" spc="1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2021)</a:t>
            </a:r>
            <a:endParaRPr sz="600" dirty="0">
              <a:solidFill>
                <a:schemeClr val="dk1"/>
              </a:solidFill>
              <a:latin typeface="微软雅黑" panose="020B0503020204020204" charset="-122"/>
              <a:ea typeface="微软雅黑" panose="020B0503020204020204" charset="-122"/>
              <a:cs typeface="微软雅黑" panose="020B0503020204020204" charset="-122"/>
            </a:endParaRPr>
          </a:p>
          <a:p>
            <a:pPr marL="17780" algn="l" rtl="0" eaLnBrk="0">
              <a:lnSpc>
                <a:spcPct val="89000"/>
              </a:lnSpc>
              <a:spcBef>
                <a:spcPts val="90"/>
              </a:spcBef>
            </a:pPr>
            <a:r>
              <a:rPr lang="en-US" sz="600" kern="0" spc="-10" dirty="0">
                <a:solidFill>
                  <a:schemeClr val="dk1"/>
                </a:solidFill>
                <a:latin typeface="微软雅黑" panose="020B0503020204020204" charset="-122"/>
                <a:ea typeface="微软雅黑" panose="020B0503020204020204" charset="-122"/>
                <a:cs typeface="微软雅黑" panose="020B0503020204020204" charset="-122"/>
              </a:rPr>
              <a:t>3</a:t>
            </a:r>
            <a:r>
              <a:rPr sz="600" kern="0" spc="-10" dirty="0">
                <a:solidFill>
                  <a:schemeClr val="dk1"/>
                </a:solidFill>
                <a:latin typeface="微软雅黑" panose="020B0503020204020204" charset="-122"/>
                <a:ea typeface="微软雅黑" panose="020B0503020204020204" charset="-122"/>
                <a:cs typeface="微软雅黑" panose="020B0503020204020204" charset="-122"/>
              </a:rPr>
              <a:t>.</a:t>
            </a:r>
            <a:r>
              <a:rPr sz="600" kern="0" spc="7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马相宜，张秀，薛菁心，等. 难治性精神分裂症中国专家共识（2025）[J]. 中国神经精神疾病杂志，20</a:t>
            </a:r>
            <a:r>
              <a:rPr sz="600" kern="0" spc="-10" dirty="0">
                <a:solidFill>
                  <a:schemeClr val="dk1"/>
                </a:solidFill>
                <a:latin typeface="微软雅黑" panose="020B0503020204020204" charset="-122"/>
                <a:ea typeface="微软雅黑" panose="020B0503020204020204" charset="-122"/>
                <a:cs typeface="微软雅黑" panose="020B0503020204020204" charset="-122"/>
              </a:rPr>
              <a:t>25</a:t>
            </a:r>
            <a:r>
              <a:rPr sz="600" kern="0" spc="-12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，51（4</a:t>
            </a:r>
            <a:r>
              <a:rPr sz="600" kern="0" spc="40" dirty="0">
                <a:solidFill>
                  <a:schemeClr val="dk1"/>
                </a:solidFill>
                <a:latin typeface="微软雅黑" panose="020B0503020204020204" charset="-122"/>
                <a:ea typeface="微软雅黑" panose="020B0503020204020204" charset="-122"/>
                <a:cs typeface="微软雅黑" panose="020B0503020204020204" charset="-122"/>
              </a:rPr>
              <a:t>）：</a:t>
            </a:r>
            <a:r>
              <a:rPr sz="600" kern="0" spc="-10" dirty="0">
                <a:solidFill>
                  <a:schemeClr val="dk1"/>
                </a:solidFill>
                <a:latin typeface="微软雅黑" panose="020B0503020204020204" charset="-122"/>
                <a:ea typeface="微软雅黑" panose="020B0503020204020204" charset="-122"/>
                <a:cs typeface="微软雅黑" panose="020B0503020204020204" charset="-122"/>
              </a:rPr>
              <a:t>193-210.</a:t>
            </a:r>
            <a:endParaRPr sz="600" kern="0" spc="-10" dirty="0">
              <a:solidFill>
                <a:schemeClr val="dk1"/>
              </a:solidFill>
              <a:latin typeface="微软雅黑" panose="020B0503020204020204" charset="-122"/>
              <a:ea typeface="微软雅黑" panose="020B0503020204020204" charset="-122"/>
              <a:cs typeface="微软雅黑" panose="020B0503020204020204" charset="-122"/>
            </a:endParaRPr>
          </a:p>
          <a:p>
            <a:pPr marL="17780" algn="l" rtl="0" eaLnBrk="0">
              <a:lnSpc>
                <a:spcPct val="89000"/>
              </a:lnSpc>
              <a:spcBef>
                <a:spcPts val="90"/>
              </a:spcBef>
            </a:pPr>
            <a:r>
              <a:rPr lang="en-US" sz="600" kern="0" spc="0" dirty="0">
                <a:solidFill>
                  <a:schemeClr val="dk1"/>
                </a:solidFill>
                <a:latin typeface="微软雅黑" panose="020B0503020204020204" charset="-122"/>
                <a:ea typeface="微软雅黑" panose="020B0503020204020204" charset="-122"/>
                <a:cs typeface="微软雅黑" panose="020B0503020204020204" charset="-122"/>
              </a:rPr>
              <a:t>4</a:t>
            </a:r>
            <a:r>
              <a:rPr sz="600" kern="0" spc="0" dirty="0">
                <a:solidFill>
                  <a:schemeClr val="dk1"/>
                </a:solidFill>
                <a:latin typeface="微软雅黑" panose="020B0503020204020204" charset="-122"/>
                <a:ea typeface="微软雅黑" panose="020B0503020204020204" charset="-122"/>
                <a:cs typeface="微软雅黑" panose="020B0503020204020204" charset="-122"/>
              </a:rPr>
              <a:t>.    杨浩明, 马培栋, 丁红运. 精神分裂症患者服药依从性和恢复期复发的影响因素及预防[J].</a:t>
            </a:r>
            <a:r>
              <a:rPr sz="600" kern="0" spc="2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中国健康心理学杂志, 2021,</a:t>
            </a:r>
            <a:r>
              <a:rPr sz="600" kern="0" spc="8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29</a:t>
            </a:r>
            <a:r>
              <a:rPr sz="600" kern="0" spc="7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(06):</a:t>
            </a:r>
            <a:r>
              <a:rPr sz="600" kern="0" spc="30" dirty="0">
                <a:solidFill>
                  <a:schemeClr val="dk1"/>
                </a:solidFill>
                <a:latin typeface="微软雅黑" panose="020B0503020204020204" charset="-122"/>
                <a:ea typeface="微软雅黑" panose="020B0503020204020204" charset="-122"/>
                <a:cs typeface="微软雅黑" panose="020B0503020204020204" charset="-122"/>
              </a:rPr>
              <a:t> </a:t>
            </a:r>
            <a:r>
              <a:rPr sz="600" kern="0" spc="0" dirty="0">
                <a:solidFill>
                  <a:schemeClr val="dk1"/>
                </a:solidFill>
                <a:latin typeface="微软雅黑" panose="020B0503020204020204" charset="-122"/>
                <a:ea typeface="微软雅黑" panose="020B0503020204020204" charset="-122"/>
                <a:cs typeface="微软雅黑" panose="020B0503020204020204" charset="-122"/>
              </a:rPr>
              <a:t>816-821.2.</a:t>
            </a:r>
            <a:endParaRPr sz="600" kern="0" spc="0" dirty="0">
              <a:solidFill>
                <a:schemeClr val="dk1"/>
              </a:solidFill>
              <a:latin typeface="微软雅黑" panose="020B0503020204020204" charset="-122"/>
              <a:ea typeface="微软雅黑" panose="020B0503020204020204" charset="-122"/>
              <a:cs typeface="微软雅黑" panose="020B0503020204020204" charset="-122"/>
            </a:endParaRPr>
          </a:p>
          <a:p>
            <a:pPr marL="17780" algn="l" rtl="0" eaLnBrk="0">
              <a:lnSpc>
                <a:spcPct val="89000"/>
              </a:lnSpc>
              <a:spcBef>
                <a:spcPts val="90"/>
              </a:spcBef>
            </a:pPr>
            <a:r>
              <a:rPr lang="en-US" sz="600" kern="0" spc="0" dirty="0">
                <a:solidFill>
                  <a:schemeClr val="dk1"/>
                </a:solidFill>
                <a:latin typeface="微软雅黑" panose="020B0503020204020204" charset="-122"/>
                <a:ea typeface="微软雅黑" panose="020B0503020204020204" charset="-122"/>
                <a:cs typeface="微软雅黑" panose="020B0503020204020204" charset="-122"/>
              </a:rPr>
              <a:t>5.</a:t>
            </a:r>
            <a:r>
              <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600" kern="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中华医学会精神病学分会.《精神分裂症防治指南（</a:t>
            </a:r>
            <a:r>
              <a:rPr sz="600" kern="0" spc="-1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第二版）》</a:t>
            </a:r>
            <a:r>
              <a:rPr sz="600" kern="0" spc="0" dirty="0">
                <a:solidFill>
                  <a:schemeClr val="dk1"/>
                </a:solidFill>
                <a:latin typeface="微软雅黑" panose="020B0503020204020204" charset="-122"/>
                <a:ea typeface="微软雅黑" panose="020B0503020204020204" charset="-122"/>
                <a:cs typeface="微软雅黑" panose="020B0503020204020204" charset="-122"/>
              </a:rPr>
              <a:t>    </a:t>
            </a:r>
            <a:endParaRPr sz="1350" kern="0" spc="-10" baseline="-17000"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nvSpPr>
        <p:spPr>
          <a:xfrm>
            <a:off x="6660105" y="4797713"/>
            <a:ext cx="2025000" cy="237600"/>
          </a:xfr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350" smtClean="0">
                <a:cs typeface="微软雅黑" panose="020B0503020204020204" charset="-122"/>
              </a:rPr>
            </a:fld>
            <a:endParaRPr lang="zh-CN" altLang="en-US" sz="1350">
              <a:cs typeface="微软雅黑" panose="020B0503020204020204" charset="-122"/>
            </a:endParaRPr>
          </a:p>
        </p:txBody>
      </p:sp>
      <p:sp>
        <p:nvSpPr>
          <p:cNvPr id="3" name="文本框 2"/>
          <p:cNvSpPr txBox="1"/>
          <p:nvPr/>
        </p:nvSpPr>
        <p:spPr>
          <a:xfrm>
            <a:off x="543560" y="146685"/>
            <a:ext cx="8004175" cy="345440"/>
          </a:xfrm>
          <a:prstGeom prst="rect">
            <a:avLst/>
          </a:prstGeom>
          <a:noFill/>
        </p:spPr>
        <p:txBody>
          <a:bodyPr wrap="square" rtlCol="0">
            <a:spAutoFit/>
          </a:bodyPr>
          <a:p>
            <a:pPr marL="12700" algn="l" rtl="0" eaLnBrk="0">
              <a:lnSpc>
                <a:spcPct val="92000"/>
              </a:lnSpc>
            </a:pPr>
            <a:r>
              <a:rPr lang="zh-CN" altLang="en-US">
                <a:latin typeface="微软雅黑" panose="020B0503020204020204" charset="-122"/>
                <a:ea typeface="微软雅黑" panose="020B0503020204020204" charset="-122"/>
                <a:cs typeface="微软雅黑" panose="020B0503020204020204" charset="-122"/>
                <a:sym typeface="+mn-ea"/>
              </a:rPr>
              <a:t>安全性(</a:t>
            </a:r>
            <a:r>
              <a:rPr lang="en-US" altLang="zh-CN">
                <a:latin typeface="微软雅黑" panose="020B0503020204020204" charset="-122"/>
                <a:ea typeface="微软雅黑" panose="020B0503020204020204" charset="-122"/>
                <a:cs typeface="微软雅黑" panose="020B0503020204020204" charset="-122"/>
                <a:sym typeface="+mn-ea"/>
              </a:rPr>
              <a:t>1</a:t>
            </a:r>
            <a:r>
              <a:rPr lang="zh-CN" altLang="en-US">
                <a:latin typeface="微软雅黑" panose="020B0503020204020204" charset="-122"/>
                <a:ea typeface="微软雅黑" panose="020B0503020204020204"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2</a:t>
            </a:r>
            <a:r>
              <a:rPr lang="zh-CN" altLang="en-US">
                <a:latin typeface="微软雅黑" panose="020B0503020204020204" charset="-122"/>
                <a:ea typeface="微软雅黑" panose="020B0503020204020204" charset="-122"/>
                <a:cs typeface="微软雅黑" panose="020B0503020204020204" charset="-122"/>
                <a:sym typeface="+mn-ea"/>
              </a:rPr>
              <a:t>)：说明书明确布瑞哌唑药物不良反应发生率更低</a:t>
            </a:r>
            <a:endParaRPr lang="zh-CN" altLang="en-US">
              <a:latin typeface="微软雅黑" panose="020B0503020204020204" charset="-122"/>
              <a:ea typeface="微软雅黑" panose="020B0503020204020204" charset="-122"/>
              <a:cs typeface="微软雅黑" panose="020B0503020204020204" charset="-122"/>
              <a:sym typeface="+mn-ea"/>
            </a:endParaRPr>
          </a:p>
        </p:txBody>
      </p:sp>
      <p:sp>
        <p:nvSpPr>
          <p:cNvPr id="182" name="textbox 182"/>
          <p:cNvSpPr/>
          <p:nvPr/>
        </p:nvSpPr>
        <p:spPr>
          <a:xfrm>
            <a:off x="824230" y="706755"/>
            <a:ext cx="7560310" cy="25400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微软雅黑" panose="020B0503020204020204" charset="-122"/>
              <a:ea typeface="微软雅黑" panose="020B0503020204020204" charset="-122"/>
              <a:cs typeface="微软雅黑" panose="020B0503020204020204" charset="-122"/>
            </a:endParaRPr>
          </a:p>
          <a:p>
            <a:pPr marL="215265" algn="l" rtl="0" eaLnBrk="0">
              <a:lnSpc>
                <a:spcPct val="89000"/>
              </a:lnSpc>
              <a:tabLst>
                <a:tab pos="323850" algn="l"/>
              </a:tabLst>
            </a:pPr>
            <a:r>
              <a:rPr sz="135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药品说明书显示</a:t>
            </a:r>
            <a:r>
              <a:rPr lang="en-US"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，布瑞哌唑</a:t>
            </a:r>
            <a:r>
              <a:rPr lang="zh-CN"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口崩</a:t>
            </a: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片的药物不良反应发生率</a:t>
            </a:r>
            <a:r>
              <a:rPr sz="16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低于</a:t>
            </a: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盐</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酸哌罗匹隆片</a:t>
            </a:r>
            <a:endParaRPr sz="1600" dirty="0">
              <a:latin typeface="微软雅黑" panose="020B0503020204020204" charset="-122"/>
              <a:ea typeface="微软雅黑" panose="020B0503020204020204" charset="-122"/>
              <a:cs typeface="微软雅黑" panose="020B0503020204020204" charset="-122"/>
            </a:endParaRPr>
          </a:p>
        </p:txBody>
      </p:sp>
      <p:graphicFrame>
        <p:nvGraphicFramePr>
          <p:cNvPr id="174" name="table 174"/>
          <p:cNvGraphicFramePr>
            <a:graphicFrameLocks noGrp="1"/>
          </p:cNvGraphicFramePr>
          <p:nvPr/>
        </p:nvGraphicFramePr>
        <p:xfrm>
          <a:off x="760238" y="1044828"/>
          <a:ext cx="7623175" cy="3582670"/>
        </p:xfrm>
        <a:graphic>
          <a:graphicData uri="http://schemas.openxmlformats.org/drawingml/2006/table">
            <a:tbl>
              <a:tblPr firstRow="1" bandRow="1">
                <a:tableStyleId>{0D627436-75A2-4D0B-814D-618A139C7532}</a:tableStyleId>
              </a:tblPr>
              <a:tblGrid>
                <a:gridCol w="2542540"/>
                <a:gridCol w="2538095"/>
                <a:gridCol w="2542540"/>
              </a:tblGrid>
              <a:tr h="301625">
                <a:tc>
                  <a:txBody>
                    <a:bodyPr/>
                    <a:lstStyle/>
                    <a:p>
                      <a:pPr algn="l" rtl="0" eaLnBrk="0">
                        <a:lnSpc>
                          <a:spcPct val="107000"/>
                        </a:lnSpc>
                      </a:pPr>
                      <a:endParaRPr sz="525" dirty="0">
                        <a:latin typeface="微软雅黑" panose="020B0503020204020204" charset="-122"/>
                        <a:ea typeface="微软雅黑" panose="020B0503020204020204" charset="-122"/>
                        <a:cs typeface="微软雅黑" panose="020B0503020204020204" charset="-122"/>
                      </a:endParaRPr>
                    </a:p>
                    <a:p>
                      <a:pPr marL="1093470" algn="l" rtl="0" eaLnBrk="0">
                        <a:lnSpc>
                          <a:spcPct val="94000"/>
                        </a:lnSpc>
                        <a:spcBef>
                          <a:spcPts val="0"/>
                        </a:spcBef>
                      </a:pPr>
                      <a:r>
                        <a:rPr sz="1125" kern="0" spc="80" dirty="0">
                          <a:latin typeface="微软雅黑" panose="020B0503020204020204" charset="-122"/>
                          <a:ea typeface="微软雅黑" panose="020B0503020204020204" charset="-122"/>
                          <a:cs typeface="微软雅黑" panose="020B0503020204020204" charset="-122"/>
                        </a:rPr>
                        <a:t>不良反应类型</a:t>
                      </a:r>
                      <a:endParaRPr sz="1125" kern="0" spc="8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7000"/>
                        </a:lnSpc>
                      </a:pPr>
                      <a:endParaRPr sz="525" dirty="0">
                        <a:latin typeface="微软雅黑" panose="020B0503020204020204" charset="-122"/>
                        <a:ea typeface="微软雅黑" panose="020B0503020204020204" charset="-122"/>
                        <a:cs typeface="微软雅黑" panose="020B0503020204020204" charset="-122"/>
                      </a:endParaRPr>
                    </a:p>
                    <a:p>
                      <a:pPr marL="1188720" algn="l" rtl="0" eaLnBrk="0">
                        <a:lnSpc>
                          <a:spcPct val="94000"/>
                        </a:lnSpc>
                        <a:spcBef>
                          <a:spcPts val="0"/>
                        </a:spcBef>
                      </a:pPr>
                      <a:r>
                        <a:rPr sz="1125" kern="0" spc="70" dirty="0">
                          <a:latin typeface="微软雅黑" panose="020B0503020204020204" charset="-122"/>
                          <a:ea typeface="微软雅黑" panose="020B0503020204020204" charset="-122"/>
                          <a:cs typeface="微软雅黑" panose="020B0503020204020204" charset="-122"/>
                        </a:rPr>
                        <a:t>布瑞哌唑</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7000"/>
                        </a:lnSpc>
                      </a:pPr>
                      <a:endParaRPr sz="525" dirty="0">
                        <a:latin typeface="微软雅黑" panose="020B0503020204020204" charset="-122"/>
                        <a:ea typeface="微软雅黑" panose="020B0503020204020204" charset="-122"/>
                        <a:cs typeface="微软雅黑" panose="020B0503020204020204" charset="-122"/>
                      </a:endParaRPr>
                    </a:p>
                    <a:p>
                      <a:pPr marL="985520" algn="l" rtl="0" eaLnBrk="0">
                        <a:lnSpc>
                          <a:spcPct val="94000"/>
                        </a:lnSpc>
                        <a:spcBef>
                          <a:spcPts val="0"/>
                        </a:spcBef>
                      </a:pPr>
                      <a:r>
                        <a:rPr sz="1125" kern="0" spc="80" dirty="0">
                          <a:latin typeface="微软雅黑" panose="020B0503020204020204" charset="-122"/>
                          <a:ea typeface="微软雅黑" panose="020B0503020204020204" charset="-122"/>
                          <a:cs typeface="微软雅黑" panose="020B0503020204020204" charset="-122"/>
                        </a:rPr>
                        <a:t>盐酸哌罗匹隆片</a:t>
                      </a:r>
                      <a:endParaRPr sz="1125" kern="0" spc="80" dirty="0">
                        <a:latin typeface="微软雅黑" panose="020B0503020204020204" charset="-122"/>
                        <a:ea typeface="微软雅黑" panose="020B0503020204020204" charset="-122"/>
                        <a:cs typeface="微软雅黑" panose="020B0503020204020204" charset="-122"/>
                      </a:endParaRPr>
                    </a:p>
                  </a:txBody>
                  <a:tcPr marL="0" marR="0" marT="0" marB="0" vert="horz"/>
                </a:tc>
              </a:tr>
              <a:tr h="297180">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296670" algn="l" rtl="0" eaLnBrk="0">
                        <a:lnSpc>
                          <a:spcPct val="94000"/>
                        </a:lnSpc>
                        <a:spcBef>
                          <a:spcPts val="0"/>
                        </a:spcBef>
                      </a:pPr>
                      <a:r>
                        <a:rPr sz="1125" kern="0" spc="70" dirty="0">
                          <a:latin typeface="微软雅黑" panose="020B0503020204020204" charset="-122"/>
                          <a:ea typeface="微软雅黑" panose="020B0503020204020204" charset="-122"/>
                          <a:cs typeface="微软雅黑" panose="020B0503020204020204" charset="-122"/>
                        </a:rPr>
                        <a:t>静坐不能</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3000"/>
                        </a:lnSpc>
                      </a:pPr>
                      <a:endParaRPr sz="450" dirty="0">
                        <a:latin typeface="微软雅黑" panose="020B0503020204020204" charset="-122"/>
                        <a:ea typeface="微软雅黑" panose="020B0503020204020204" charset="-122"/>
                        <a:cs typeface="微软雅黑" panose="020B0503020204020204" charset="-122"/>
                      </a:endParaRPr>
                    </a:p>
                    <a:p>
                      <a:pPr marL="1526540" algn="l" rtl="0" eaLnBrk="0">
                        <a:lnSpc>
                          <a:spcPct val="89000"/>
                        </a:lnSpc>
                        <a:spcBef>
                          <a:spcPts val="0"/>
                        </a:spcBef>
                      </a:pPr>
                      <a:r>
                        <a:rPr sz="1350" kern="0" spc="-50" dirty="0">
                          <a:latin typeface="微软雅黑" panose="020B0503020204020204" charset="-122"/>
                          <a:ea typeface="微软雅黑" panose="020B0503020204020204" charset="-122"/>
                          <a:cs typeface="微软雅黑" panose="020B0503020204020204" charset="-122"/>
                        </a:rPr>
                        <a:t>6%</a:t>
                      </a:r>
                      <a:endParaRPr sz="1350" kern="0" spc="-5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412240" algn="l" rtl="0" eaLnBrk="0">
                        <a:lnSpc>
                          <a:spcPct val="94000"/>
                        </a:lnSpc>
                        <a:spcBef>
                          <a:spcPts val="0"/>
                        </a:spcBef>
                      </a:pPr>
                      <a:r>
                        <a:rPr sz="1125" kern="0" spc="-10" dirty="0">
                          <a:latin typeface="微软雅黑" panose="020B0503020204020204" charset="-122"/>
                          <a:ea typeface="微软雅黑" panose="020B0503020204020204" charset="-122"/>
                          <a:cs typeface="微软雅黑" panose="020B0503020204020204" charset="-122"/>
                        </a:rPr>
                        <a:t>25.4%</a:t>
                      </a:r>
                      <a:endParaRPr sz="1125" kern="0" spc="-10" dirty="0">
                        <a:latin typeface="微软雅黑" panose="020B0503020204020204" charset="-122"/>
                        <a:ea typeface="微软雅黑" panose="020B0503020204020204" charset="-122"/>
                        <a:cs typeface="微软雅黑" panose="020B0503020204020204" charset="-122"/>
                      </a:endParaRPr>
                    </a:p>
                  </a:txBody>
                  <a:tcPr marL="0" marR="0" marT="0" marB="0" vert="horz"/>
                </a:tc>
              </a:tr>
              <a:tr h="297180">
                <a:tc>
                  <a:txBody>
                    <a:bodyPr/>
                    <a:lstStyle/>
                    <a:p>
                      <a:pPr algn="l" rtl="0" eaLnBrk="0">
                        <a:lnSpc>
                          <a:spcPct val="100000"/>
                        </a:lnSpc>
                      </a:pPr>
                      <a:endParaRPr sz="525" dirty="0">
                        <a:latin typeface="微软雅黑" panose="020B0503020204020204" charset="-122"/>
                        <a:ea typeface="微软雅黑" panose="020B0503020204020204" charset="-122"/>
                        <a:cs typeface="微软雅黑" panose="020B0503020204020204" charset="-122"/>
                      </a:endParaRPr>
                    </a:p>
                    <a:p>
                      <a:pPr algn="l" rtl="0" eaLnBrk="0">
                        <a:lnSpc>
                          <a:spcPct val="7000"/>
                        </a:lnSpc>
                      </a:pPr>
                      <a:endParaRPr sz="100" dirty="0">
                        <a:latin typeface="微软雅黑" panose="020B0503020204020204" charset="-122"/>
                        <a:ea typeface="微软雅黑" panose="020B0503020204020204" charset="-122"/>
                        <a:cs typeface="微软雅黑" panose="020B0503020204020204" charset="-122"/>
                      </a:endParaRPr>
                    </a:p>
                    <a:p>
                      <a:pPr marL="891540" algn="l" rtl="0" eaLnBrk="0">
                        <a:lnSpc>
                          <a:spcPct val="94000"/>
                        </a:lnSpc>
                      </a:pPr>
                      <a:r>
                        <a:rPr sz="1125" kern="0" spc="80" dirty="0">
                          <a:latin typeface="微软雅黑" panose="020B0503020204020204" charset="-122"/>
                          <a:ea typeface="微软雅黑" panose="020B0503020204020204" charset="-122"/>
                          <a:cs typeface="微软雅黑" panose="020B0503020204020204" charset="-122"/>
                        </a:rPr>
                        <a:t>其他锥体外系反应</a:t>
                      </a:r>
                      <a:endParaRPr sz="1125" kern="0" spc="8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2000"/>
                        </a:lnSpc>
                      </a:pPr>
                      <a:endParaRPr sz="450" dirty="0">
                        <a:latin typeface="微软雅黑" panose="020B0503020204020204" charset="-122"/>
                        <a:ea typeface="微软雅黑" panose="020B0503020204020204" charset="-122"/>
                        <a:cs typeface="微软雅黑" panose="020B0503020204020204" charset="-122"/>
                      </a:endParaRPr>
                    </a:p>
                    <a:p>
                      <a:pPr marL="1533525" algn="l" rtl="0" eaLnBrk="0">
                        <a:lnSpc>
                          <a:spcPct val="89000"/>
                        </a:lnSpc>
                        <a:spcBef>
                          <a:spcPts val="5"/>
                        </a:spcBef>
                      </a:pPr>
                      <a:r>
                        <a:rPr sz="1350" kern="0" spc="-60" dirty="0">
                          <a:latin typeface="微软雅黑" panose="020B0503020204020204" charset="-122"/>
                          <a:ea typeface="微软雅黑" panose="020B0503020204020204" charset="-122"/>
                          <a:cs typeface="微软雅黑" panose="020B0503020204020204" charset="-122"/>
                        </a:rPr>
                        <a:t>5%</a:t>
                      </a:r>
                      <a:endParaRPr sz="1350" kern="0" spc="-6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0000"/>
                        </a:lnSpc>
                      </a:pPr>
                      <a:endParaRPr sz="525" dirty="0">
                        <a:latin typeface="微软雅黑" panose="020B0503020204020204" charset="-122"/>
                        <a:ea typeface="微软雅黑" panose="020B0503020204020204" charset="-122"/>
                        <a:cs typeface="微软雅黑" panose="020B0503020204020204" charset="-122"/>
                      </a:endParaRPr>
                    </a:p>
                    <a:p>
                      <a:pPr algn="l" rtl="0" eaLnBrk="0">
                        <a:lnSpc>
                          <a:spcPct val="7000"/>
                        </a:lnSpc>
                      </a:pPr>
                      <a:endParaRPr sz="100" dirty="0">
                        <a:latin typeface="微软雅黑" panose="020B0503020204020204" charset="-122"/>
                        <a:ea typeface="微软雅黑" panose="020B0503020204020204" charset="-122"/>
                        <a:cs typeface="微软雅黑" panose="020B0503020204020204" charset="-122"/>
                      </a:endParaRPr>
                    </a:p>
                    <a:p>
                      <a:pPr marL="1421130" algn="l" rtl="0" eaLnBrk="0">
                        <a:lnSpc>
                          <a:spcPct val="94000"/>
                        </a:lnSpc>
                      </a:pPr>
                      <a:r>
                        <a:rPr sz="1125" kern="0" spc="30" dirty="0">
                          <a:latin typeface="微软雅黑" panose="020B0503020204020204" charset="-122"/>
                          <a:ea typeface="微软雅黑" panose="020B0503020204020204" charset="-122"/>
                          <a:cs typeface="微软雅黑" panose="020B0503020204020204" charset="-122"/>
                        </a:rPr>
                        <a:t>10.5%</a:t>
                      </a:r>
                      <a:endParaRPr sz="1125" kern="0" spc="30" dirty="0">
                        <a:latin typeface="微软雅黑" panose="020B0503020204020204" charset="-122"/>
                        <a:ea typeface="微软雅黑" panose="020B0503020204020204" charset="-122"/>
                        <a:cs typeface="微软雅黑" panose="020B0503020204020204" charset="-122"/>
                      </a:endParaRPr>
                    </a:p>
                  </a:txBody>
                  <a:tcPr marL="0" marR="0" marT="0" marB="0" vert="horz"/>
                </a:tc>
              </a:tr>
              <a:tr h="297180">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509395" algn="l" rtl="0" eaLnBrk="0">
                        <a:lnSpc>
                          <a:spcPct val="94000"/>
                        </a:lnSpc>
                        <a:spcBef>
                          <a:spcPts val="5"/>
                        </a:spcBef>
                      </a:pPr>
                      <a:r>
                        <a:rPr sz="1125" kern="0" spc="20" dirty="0">
                          <a:latin typeface="微软雅黑" panose="020B0503020204020204" charset="-122"/>
                          <a:ea typeface="微软雅黑" panose="020B0503020204020204" charset="-122"/>
                          <a:cs typeface="微软雅黑" panose="020B0503020204020204" charset="-122"/>
                        </a:rPr>
                        <a:t>困倦</a:t>
                      </a:r>
                      <a:endParaRPr sz="1125" kern="0" spc="2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3000"/>
                        </a:lnSpc>
                      </a:pPr>
                      <a:endParaRPr sz="450" dirty="0">
                        <a:latin typeface="微软雅黑" panose="020B0503020204020204" charset="-122"/>
                        <a:ea typeface="微软雅黑" panose="020B0503020204020204" charset="-122"/>
                        <a:cs typeface="微软雅黑" panose="020B0503020204020204" charset="-122"/>
                      </a:endParaRPr>
                    </a:p>
                    <a:p>
                      <a:pPr marL="1533525" algn="l" rtl="0" eaLnBrk="0">
                        <a:lnSpc>
                          <a:spcPct val="89000"/>
                        </a:lnSpc>
                        <a:spcBef>
                          <a:spcPts val="5"/>
                        </a:spcBef>
                      </a:pPr>
                      <a:r>
                        <a:rPr sz="1350" kern="0" spc="-60" dirty="0">
                          <a:latin typeface="微软雅黑" panose="020B0503020204020204" charset="-122"/>
                          <a:ea typeface="微软雅黑" panose="020B0503020204020204" charset="-122"/>
                          <a:cs typeface="微软雅黑" panose="020B0503020204020204" charset="-122"/>
                        </a:rPr>
                        <a:t>5%</a:t>
                      </a:r>
                      <a:endParaRPr sz="1350" kern="0" spc="-6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421130" algn="l" rtl="0" eaLnBrk="0">
                        <a:lnSpc>
                          <a:spcPct val="94000"/>
                        </a:lnSpc>
                        <a:spcBef>
                          <a:spcPts val="5"/>
                        </a:spcBef>
                      </a:pPr>
                      <a:r>
                        <a:rPr sz="1125" kern="0" spc="30" dirty="0">
                          <a:latin typeface="微软雅黑" panose="020B0503020204020204" charset="-122"/>
                          <a:ea typeface="微软雅黑" panose="020B0503020204020204" charset="-122"/>
                          <a:cs typeface="微软雅黑" panose="020B0503020204020204" charset="-122"/>
                        </a:rPr>
                        <a:t>13.8%</a:t>
                      </a:r>
                      <a:endParaRPr sz="1125" kern="0" spc="30" dirty="0">
                        <a:latin typeface="微软雅黑" panose="020B0503020204020204" charset="-122"/>
                        <a:ea typeface="微软雅黑" panose="020B0503020204020204" charset="-122"/>
                        <a:cs typeface="微软雅黑" panose="020B0503020204020204" charset="-122"/>
                      </a:endParaRPr>
                    </a:p>
                  </a:txBody>
                  <a:tcPr marL="0" marR="0" marT="0" marB="0" vert="horz"/>
                </a:tc>
              </a:tr>
              <a:tr h="297180">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296035" algn="l" rtl="0" eaLnBrk="0">
                        <a:lnSpc>
                          <a:spcPct val="94000"/>
                        </a:lnSpc>
                        <a:spcBef>
                          <a:spcPts val="0"/>
                        </a:spcBef>
                      </a:pPr>
                      <a:r>
                        <a:rPr sz="1125" kern="0" spc="70" dirty="0">
                          <a:latin typeface="微软雅黑" panose="020B0503020204020204" charset="-122"/>
                          <a:ea typeface="微软雅黑" panose="020B0503020204020204" charset="-122"/>
                          <a:cs typeface="微软雅黑" panose="020B0503020204020204" charset="-122"/>
                        </a:rPr>
                        <a:t>体重增加</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544955" algn="l" rtl="0" eaLnBrk="0">
                        <a:lnSpc>
                          <a:spcPct val="94000"/>
                        </a:lnSpc>
                        <a:spcBef>
                          <a:spcPts val="0"/>
                        </a:spcBef>
                      </a:pPr>
                      <a:r>
                        <a:rPr sz="1125" kern="0" spc="-10" dirty="0">
                          <a:latin typeface="微软雅黑" panose="020B0503020204020204" charset="-122"/>
                          <a:ea typeface="微软雅黑" panose="020B0503020204020204" charset="-122"/>
                          <a:cs typeface="微软雅黑" panose="020B0503020204020204" charset="-122"/>
                        </a:rPr>
                        <a:t>4%</a:t>
                      </a:r>
                      <a:endParaRPr sz="1125" kern="0" spc="-1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492250" algn="l" rtl="0" eaLnBrk="0">
                        <a:lnSpc>
                          <a:spcPct val="94000"/>
                        </a:lnSpc>
                        <a:spcBef>
                          <a:spcPts val="0"/>
                        </a:spcBef>
                      </a:pPr>
                      <a:r>
                        <a:rPr sz="1125" kern="0" spc="-70" dirty="0">
                          <a:latin typeface="微软雅黑" panose="020B0503020204020204" charset="-122"/>
                          <a:ea typeface="微软雅黑" panose="020B0503020204020204" charset="-122"/>
                          <a:cs typeface="微软雅黑" panose="020B0503020204020204" charset="-122"/>
                        </a:rPr>
                        <a:t>≤5%</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r>
              <a:tr h="296545">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498600" algn="l" rtl="0" eaLnBrk="0">
                        <a:lnSpc>
                          <a:spcPct val="94000"/>
                        </a:lnSpc>
                        <a:spcBef>
                          <a:spcPts val="0"/>
                        </a:spcBef>
                      </a:pPr>
                      <a:r>
                        <a:rPr sz="1125" kern="0" spc="70" dirty="0">
                          <a:latin typeface="微软雅黑" panose="020B0503020204020204" charset="-122"/>
                          <a:ea typeface="微软雅黑" panose="020B0503020204020204" charset="-122"/>
                          <a:cs typeface="微软雅黑" panose="020B0503020204020204" charset="-122"/>
                        </a:rPr>
                        <a:t>震颤</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3000"/>
                        </a:lnSpc>
                      </a:pPr>
                      <a:endParaRPr sz="450" dirty="0">
                        <a:latin typeface="微软雅黑" panose="020B0503020204020204" charset="-122"/>
                        <a:ea typeface="微软雅黑" panose="020B0503020204020204" charset="-122"/>
                        <a:cs typeface="微软雅黑" panose="020B0503020204020204" charset="-122"/>
                      </a:endParaRPr>
                    </a:p>
                    <a:p>
                      <a:pPr marL="1532255" algn="l" rtl="0" eaLnBrk="0">
                        <a:lnSpc>
                          <a:spcPct val="89000"/>
                        </a:lnSpc>
                        <a:spcBef>
                          <a:spcPts val="0"/>
                        </a:spcBef>
                      </a:pPr>
                      <a:r>
                        <a:rPr sz="1350" kern="0" spc="-60" dirty="0">
                          <a:latin typeface="微软雅黑" panose="020B0503020204020204" charset="-122"/>
                          <a:ea typeface="微软雅黑" panose="020B0503020204020204" charset="-122"/>
                          <a:cs typeface="微软雅黑" panose="020B0503020204020204" charset="-122"/>
                        </a:rPr>
                        <a:t>3%</a:t>
                      </a:r>
                      <a:endParaRPr sz="1350" kern="0" spc="-6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421130" algn="l" rtl="0" eaLnBrk="0">
                        <a:lnSpc>
                          <a:spcPct val="94000"/>
                        </a:lnSpc>
                        <a:spcBef>
                          <a:spcPts val="0"/>
                        </a:spcBef>
                      </a:pPr>
                      <a:r>
                        <a:rPr sz="1125" kern="0" spc="30" dirty="0">
                          <a:latin typeface="微软雅黑" panose="020B0503020204020204" charset="-122"/>
                          <a:ea typeface="微软雅黑" panose="020B0503020204020204" charset="-122"/>
                          <a:cs typeface="微软雅黑" panose="020B0503020204020204" charset="-122"/>
                        </a:rPr>
                        <a:t>15.2%</a:t>
                      </a:r>
                      <a:endParaRPr sz="1125" kern="0" spc="30" dirty="0">
                        <a:latin typeface="微软雅黑" panose="020B0503020204020204" charset="-122"/>
                        <a:ea typeface="微软雅黑" panose="020B0503020204020204" charset="-122"/>
                        <a:cs typeface="微软雅黑" panose="020B0503020204020204" charset="-122"/>
                      </a:endParaRPr>
                    </a:p>
                  </a:txBody>
                  <a:tcPr marL="0" marR="0" marT="0" marB="0" vert="horz"/>
                </a:tc>
              </a:tr>
              <a:tr h="296545">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498600" algn="l" rtl="0" eaLnBrk="0">
                        <a:lnSpc>
                          <a:spcPct val="94000"/>
                        </a:lnSpc>
                        <a:spcBef>
                          <a:spcPts val="5"/>
                        </a:spcBef>
                      </a:pPr>
                      <a:r>
                        <a:rPr sz="1125" kern="0" spc="60" dirty="0">
                          <a:latin typeface="微软雅黑" panose="020B0503020204020204" charset="-122"/>
                          <a:ea typeface="微软雅黑" panose="020B0503020204020204" charset="-122"/>
                          <a:cs typeface="微软雅黑" panose="020B0503020204020204" charset="-122"/>
                        </a:rPr>
                        <a:t>腹泻</a:t>
                      </a:r>
                      <a:endParaRPr sz="1125" kern="0" spc="6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557655" algn="l" rtl="0" eaLnBrk="0">
                        <a:lnSpc>
                          <a:spcPct val="94000"/>
                        </a:lnSpc>
                        <a:spcBef>
                          <a:spcPts val="5"/>
                        </a:spcBef>
                      </a:pPr>
                      <a:r>
                        <a:rPr sz="1125" kern="0" spc="-30" dirty="0">
                          <a:latin typeface="微软雅黑" panose="020B0503020204020204" charset="-122"/>
                          <a:ea typeface="微软雅黑" panose="020B0503020204020204" charset="-122"/>
                          <a:cs typeface="微软雅黑" panose="020B0503020204020204" charset="-122"/>
                        </a:rPr>
                        <a:t>3%</a:t>
                      </a:r>
                      <a:endParaRPr sz="1125" kern="0" spc="-3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492250" algn="l" rtl="0" eaLnBrk="0">
                        <a:lnSpc>
                          <a:spcPct val="94000"/>
                        </a:lnSpc>
                        <a:spcBef>
                          <a:spcPts val="5"/>
                        </a:spcBef>
                      </a:pPr>
                      <a:r>
                        <a:rPr sz="1125" kern="0" spc="-70" dirty="0">
                          <a:latin typeface="微软雅黑" panose="020B0503020204020204" charset="-122"/>
                          <a:ea typeface="微软雅黑" panose="020B0503020204020204" charset="-122"/>
                          <a:cs typeface="微软雅黑" panose="020B0503020204020204" charset="-122"/>
                        </a:rPr>
                        <a:t>≤5%</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r>
              <a:tr h="297180">
                <a:tc>
                  <a:txBody>
                    <a:bodyPr/>
                    <a:lstStyle/>
                    <a:p>
                      <a:pPr algn="l" rtl="0" eaLnBrk="0">
                        <a:lnSpc>
                          <a:spcPct val="102000"/>
                        </a:lnSpc>
                      </a:pPr>
                      <a:endParaRPr sz="525" dirty="0">
                        <a:latin typeface="微软雅黑" panose="020B0503020204020204" charset="-122"/>
                        <a:ea typeface="微软雅黑" panose="020B0503020204020204" charset="-122"/>
                        <a:cs typeface="微软雅黑" panose="020B0503020204020204" charset="-122"/>
                      </a:endParaRPr>
                    </a:p>
                    <a:p>
                      <a:pPr marL="1296035" algn="l" rtl="0" eaLnBrk="0">
                        <a:lnSpc>
                          <a:spcPct val="94000"/>
                        </a:lnSpc>
                        <a:spcBef>
                          <a:spcPts val="0"/>
                        </a:spcBef>
                      </a:pPr>
                      <a:r>
                        <a:rPr sz="1125" kern="0" spc="70" dirty="0">
                          <a:latin typeface="微软雅黑" panose="020B0503020204020204" charset="-122"/>
                          <a:ea typeface="微软雅黑" panose="020B0503020204020204" charset="-122"/>
                          <a:cs typeface="微软雅黑" panose="020B0503020204020204" charset="-122"/>
                        </a:rPr>
                        <a:t>消化不良</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4000"/>
                        </a:lnSpc>
                      </a:pPr>
                      <a:endParaRPr sz="450" dirty="0">
                        <a:latin typeface="微软雅黑" panose="020B0503020204020204" charset="-122"/>
                        <a:ea typeface="微软雅黑" panose="020B0503020204020204" charset="-122"/>
                        <a:cs typeface="微软雅黑" panose="020B0503020204020204" charset="-122"/>
                      </a:endParaRPr>
                    </a:p>
                    <a:p>
                      <a:pPr marL="1532255" algn="l" rtl="0" eaLnBrk="0">
                        <a:lnSpc>
                          <a:spcPct val="89000"/>
                        </a:lnSpc>
                        <a:spcBef>
                          <a:spcPts val="0"/>
                        </a:spcBef>
                      </a:pPr>
                      <a:r>
                        <a:rPr sz="1350" kern="0" spc="-60" dirty="0">
                          <a:latin typeface="微软雅黑" panose="020B0503020204020204" charset="-122"/>
                          <a:ea typeface="微软雅黑" panose="020B0503020204020204" charset="-122"/>
                          <a:cs typeface="微软雅黑" panose="020B0503020204020204" charset="-122"/>
                        </a:rPr>
                        <a:t>3%</a:t>
                      </a:r>
                      <a:endParaRPr sz="1350" kern="0" spc="-6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2000"/>
                        </a:lnSpc>
                      </a:pPr>
                      <a:endParaRPr sz="525" dirty="0">
                        <a:latin typeface="微软雅黑" panose="020B0503020204020204" charset="-122"/>
                        <a:ea typeface="微软雅黑" panose="020B0503020204020204" charset="-122"/>
                        <a:cs typeface="微软雅黑" panose="020B0503020204020204" charset="-122"/>
                      </a:endParaRPr>
                    </a:p>
                    <a:p>
                      <a:pPr marL="1496060" algn="l" rtl="0" eaLnBrk="0">
                        <a:lnSpc>
                          <a:spcPct val="94000"/>
                        </a:lnSpc>
                        <a:spcBef>
                          <a:spcPts val="0"/>
                        </a:spcBef>
                      </a:pPr>
                      <a:r>
                        <a:rPr sz="1125" kern="0" spc="10" dirty="0">
                          <a:latin typeface="微软雅黑" panose="020B0503020204020204" charset="-122"/>
                          <a:ea typeface="微软雅黑" panose="020B0503020204020204" charset="-122"/>
                          <a:cs typeface="微软雅黑" panose="020B0503020204020204" charset="-122"/>
                        </a:rPr>
                        <a:t>&gt;5%</a:t>
                      </a:r>
                      <a:endParaRPr sz="1125" kern="0" spc="10" dirty="0">
                        <a:latin typeface="微软雅黑" panose="020B0503020204020204" charset="-122"/>
                        <a:ea typeface="微软雅黑" panose="020B0503020204020204" charset="-122"/>
                        <a:cs typeface="微软雅黑" panose="020B0503020204020204" charset="-122"/>
                      </a:endParaRPr>
                    </a:p>
                  </a:txBody>
                  <a:tcPr marL="0" marR="0" marT="0" marB="0" vert="horz"/>
                </a:tc>
              </a:tr>
              <a:tr h="296545">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789305" algn="l" rtl="0" eaLnBrk="0">
                        <a:lnSpc>
                          <a:spcPct val="94000"/>
                        </a:lnSpc>
                        <a:spcBef>
                          <a:spcPts val="5"/>
                        </a:spcBef>
                      </a:pPr>
                      <a:r>
                        <a:rPr sz="1125" kern="0" spc="80" dirty="0">
                          <a:latin typeface="微软雅黑" panose="020B0503020204020204" charset="-122"/>
                          <a:ea typeface="微软雅黑" panose="020B0503020204020204" charset="-122"/>
                          <a:cs typeface="微软雅黑" panose="020B0503020204020204" charset="-122"/>
                        </a:rPr>
                        <a:t>血肌酐磷酸激酶升高</a:t>
                      </a:r>
                      <a:endParaRPr sz="1125" kern="0" spc="8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4000"/>
                        </a:lnSpc>
                      </a:pPr>
                      <a:endParaRPr sz="450" dirty="0">
                        <a:latin typeface="微软雅黑" panose="020B0503020204020204" charset="-122"/>
                        <a:ea typeface="微软雅黑" panose="020B0503020204020204" charset="-122"/>
                        <a:cs typeface="微软雅黑" panose="020B0503020204020204" charset="-122"/>
                      </a:endParaRPr>
                    </a:p>
                    <a:p>
                      <a:pPr marL="1526540" algn="l" rtl="0" eaLnBrk="0">
                        <a:lnSpc>
                          <a:spcPct val="89000"/>
                        </a:lnSpc>
                      </a:pPr>
                      <a:r>
                        <a:rPr sz="1350" kern="0" spc="-50" dirty="0">
                          <a:latin typeface="微软雅黑" panose="020B0503020204020204" charset="-122"/>
                          <a:ea typeface="微软雅黑" panose="020B0503020204020204" charset="-122"/>
                          <a:cs typeface="微软雅黑" panose="020B0503020204020204" charset="-122"/>
                        </a:rPr>
                        <a:t>2%</a:t>
                      </a:r>
                      <a:endParaRPr sz="1350" kern="0" spc="-5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1000"/>
                        </a:lnSpc>
                      </a:pPr>
                      <a:endParaRPr sz="525" dirty="0">
                        <a:latin typeface="微软雅黑" panose="020B0503020204020204" charset="-122"/>
                        <a:ea typeface="微软雅黑" panose="020B0503020204020204" charset="-122"/>
                        <a:cs typeface="微软雅黑" panose="020B0503020204020204" charset="-122"/>
                      </a:endParaRPr>
                    </a:p>
                    <a:p>
                      <a:pPr marL="1470660" algn="l" rtl="0" eaLnBrk="0">
                        <a:lnSpc>
                          <a:spcPct val="94000"/>
                        </a:lnSpc>
                        <a:spcBef>
                          <a:spcPts val="5"/>
                        </a:spcBef>
                      </a:pPr>
                      <a:r>
                        <a:rPr sz="1125" kern="0" spc="-10" dirty="0">
                          <a:latin typeface="微软雅黑" panose="020B0503020204020204" charset="-122"/>
                          <a:ea typeface="微软雅黑" panose="020B0503020204020204" charset="-122"/>
                          <a:cs typeface="微软雅黑" panose="020B0503020204020204" charset="-122"/>
                        </a:rPr>
                        <a:t>7.2%</a:t>
                      </a:r>
                      <a:endParaRPr sz="1125" kern="0" spc="-10" dirty="0">
                        <a:latin typeface="微软雅黑" panose="020B0503020204020204" charset="-122"/>
                        <a:ea typeface="微软雅黑" panose="020B0503020204020204" charset="-122"/>
                        <a:cs typeface="微软雅黑" panose="020B0503020204020204" charset="-122"/>
                      </a:endParaRPr>
                    </a:p>
                  </a:txBody>
                  <a:tcPr marL="0" marR="0" marT="0" marB="0" vert="horz"/>
                </a:tc>
              </a:tr>
              <a:tr h="297180">
                <a:tc>
                  <a:txBody>
                    <a:bodyPr/>
                    <a:lstStyle/>
                    <a:p>
                      <a:pPr algn="l" rtl="0" eaLnBrk="0">
                        <a:lnSpc>
                          <a:spcPct val="102000"/>
                        </a:lnSpc>
                      </a:pPr>
                      <a:endParaRPr sz="525" dirty="0">
                        <a:latin typeface="微软雅黑" panose="020B0503020204020204" charset="-122"/>
                        <a:ea typeface="微软雅黑" panose="020B0503020204020204" charset="-122"/>
                        <a:cs typeface="微软雅黑" panose="020B0503020204020204" charset="-122"/>
                      </a:endParaRPr>
                    </a:p>
                    <a:p>
                      <a:pPr marL="1296035" algn="l" rtl="0" eaLnBrk="0">
                        <a:lnSpc>
                          <a:spcPct val="94000"/>
                        </a:lnSpc>
                        <a:spcBef>
                          <a:spcPts val="5"/>
                        </a:spcBef>
                      </a:pPr>
                      <a:r>
                        <a:rPr sz="1125" kern="0" spc="70" dirty="0">
                          <a:latin typeface="微软雅黑" panose="020B0503020204020204" charset="-122"/>
                          <a:ea typeface="微软雅黑" panose="020B0503020204020204" charset="-122"/>
                          <a:cs typeface="微软雅黑" panose="020B0503020204020204" charset="-122"/>
                        </a:rPr>
                        <a:t>视力模糊</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2000"/>
                        </a:lnSpc>
                      </a:pPr>
                      <a:endParaRPr sz="525" dirty="0">
                        <a:latin typeface="微软雅黑" panose="020B0503020204020204" charset="-122"/>
                        <a:ea typeface="微软雅黑" panose="020B0503020204020204" charset="-122"/>
                        <a:cs typeface="微软雅黑" panose="020B0503020204020204" charset="-122"/>
                      </a:endParaRPr>
                    </a:p>
                    <a:p>
                      <a:pPr marL="1460500" algn="l" rtl="0" eaLnBrk="0">
                        <a:lnSpc>
                          <a:spcPct val="94000"/>
                        </a:lnSpc>
                        <a:spcBef>
                          <a:spcPts val="5"/>
                        </a:spcBef>
                      </a:pPr>
                      <a:r>
                        <a:rPr sz="1125" kern="0" spc="-20" dirty="0">
                          <a:latin typeface="微软雅黑" panose="020B0503020204020204" charset="-122"/>
                          <a:ea typeface="微软雅黑" panose="020B0503020204020204" charset="-122"/>
                          <a:cs typeface="微软雅黑" panose="020B0503020204020204" charset="-122"/>
                        </a:rPr>
                        <a:t>1-2%</a:t>
                      </a:r>
                      <a:endParaRPr sz="1125" kern="0" spc="-2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2000"/>
                        </a:lnSpc>
                      </a:pPr>
                      <a:endParaRPr sz="525" dirty="0">
                        <a:latin typeface="微软雅黑" panose="020B0503020204020204" charset="-122"/>
                        <a:ea typeface="微软雅黑" panose="020B0503020204020204" charset="-122"/>
                        <a:cs typeface="微软雅黑" panose="020B0503020204020204" charset="-122"/>
                      </a:endParaRPr>
                    </a:p>
                    <a:p>
                      <a:pPr marL="1492250" algn="l" rtl="0" eaLnBrk="0">
                        <a:lnSpc>
                          <a:spcPct val="94000"/>
                        </a:lnSpc>
                        <a:spcBef>
                          <a:spcPts val="5"/>
                        </a:spcBef>
                      </a:pPr>
                      <a:r>
                        <a:rPr sz="1125" kern="0" spc="-70" dirty="0">
                          <a:latin typeface="微软雅黑" panose="020B0503020204020204" charset="-122"/>
                          <a:ea typeface="微软雅黑" panose="020B0503020204020204" charset="-122"/>
                          <a:cs typeface="微软雅黑" panose="020B0503020204020204" charset="-122"/>
                        </a:rPr>
                        <a:t>≤5%</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r>
              <a:tr h="297180">
                <a:tc>
                  <a:txBody>
                    <a:bodyPr/>
                    <a:lstStyle/>
                    <a:p>
                      <a:pPr algn="l" rtl="0" eaLnBrk="0">
                        <a:lnSpc>
                          <a:spcPct val="102000"/>
                        </a:lnSpc>
                      </a:pPr>
                      <a:endParaRPr sz="525" dirty="0">
                        <a:latin typeface="微软雅黑" panose="020B0503020204020204" charset="-122"/>
                        <a:ea typeface="微软雅黑" panose="020B0503020204020204" charset="-122"/>
                        <a:cs typeface="微软雅黑" panose="020B0503020204020204" charset="-122"/>
                      </a:endParaRPr>
                    </a:p>
                    <a:p>
                      <a:pPr marL="1193800" algn="l" rtl="0" eaLnBrk="0">
                        <a:lnSpc>
                          <a:spcPct val="94000"/>
                        </a:lnSpc>
                        <a:spcBef>
                          <a:spcPts val="5"/>
                        </a:spcBef>
                      </a:pPr>
                      <a:r>
                        <a:rPr sz="1125" kern="0" spc="70" dirty="0">
                          <a:latin typeface="微软雅黑" panose="020B0503020204020204" charset="-122"/>
                          <a:ea typeface="微软雅黑" panose="020B0503020204020204" charset="-122"/>
                          <a:cs typeface="微软雅黑" panose="020B0503020204020204" charset="-122"/>
                        </a:rPr>
                        <a:t>催乳素升高</a:t>
                      </a:r>
                      <a:endParaRPr sz="1125"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5000"/>
                        </a:lnSpc>
                      </a:pPr>
                      <a:endParaRPr sz="450" dirty="0">
                        <a:latin typeface="微软雅黑" panose="020B0503020204020204" charset="-122"/>
                        <a:ea typeface="微软雅黑" panose="020B0503020204020204" charset="-122"/>
                        <a:cs typeface="微软雅黑" panose="020B0503020204020204" charset="-122"/>
                      </a:endParaRPr>
                    </a:p>
                    <a:p>
                      <a:pPr marL="1414780" algn="l" rtl="0" eaLnBrk="0">
                        <a:lnSpc>
                          <a:spcPct val="89000"/>
                        </a:lnSpc>
                        <a:spcBef>
                          <a:spcPts val="0"/>
                        </a:spcBef>
                      </a:pPr>
                      <a:r>
                        <a:rPr sz="1350" kern="0" spc="-40" dirty="0">
                          <a:latin typeface="微软雅黑" panose="020B0503020204020204" charset="-122"/>
                          <a:ea typeface="微软雅黑" panose="020B0503020204020204" charset="-122"/>
                          <a:cs typeface="微软雅黑" panose="020B0503020204020204" charset="-122"/>
                        </a:rPr>
                        <a:t>1-2%</a:t>
                      </a:r>
                      <a:endParaRPr sz="1350" kern="0" spc="-4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2000"/>
                        </a:lnSpc>
                      </a:pPr>
                      <a:endParaRPr sz="525" dirty="0">
                        <a:latin typeface="微软雅黑" panose="020B0503020204020204" charset="-122"/>
                        <a:ea typeface="微软雅黑" panose="020B0503020204020204" charset="-122"/>
                        <a:cs typeface="微软雅黑" panose="020B0503020204020204" charset="-122"/>
                      </a:endParaRPr>
                    </a:p>
                    <a:p>
                      <a:pPr marL="1412240" algn="l" rtl="0" eaLnBrk="0">
                        <a:lnSpc>
                          <a:spcPct val="94000"/>
                        </a:lnSpc>
                        <a:spcBef>
                          <a:spcPts val="5"/>
                        </a:spcBef>
                      </a:pPr>
                      <a:r>
                        <a:rPr sz="1125" kern="0" spc="0" dirty="0">
                          <a:latin typeface="微软雅黑" panose="020B0503020204020204" charset="-122"/>
                          <a:ea typeface="微软雅黑" panose="020B0503020204020204" charset="-122"/>
                          <a:cs typeface="微软雅黑" panose="020B0503020204020204" charset="-122"/>
                        </a:rPr>
                        <a:t>27.2%</a:t>
                      </a:r>
                      <a:endParaRPr sz="1125" kern="0" spc="0" dirty="0">
                        <a:latin typeface="微软雅黑" panose="020B0503020204020204" charset="-122"/>
                        <a:ea typeface="微软雅黑" panose="020B0503020204020204" charset="-122"/>
                        <a:cs typeface="微软雅黑" panose="020B0503020204020204" charset="-122"/>
                      </a:endParaRPr>
                    </a:p>
                  </a:txBody>
                  <a:tcPr marL="0" marR="0" marT="0" marB="0" vert="horz"/>
                </a:tc>
              </a:tr>
              <a:tr h="311150">
                <a:tc>
                  <a:txBody>
                    <a:bodyPr/>
                    <a:lstStyle/>
                    <a:p>
                      <a:pPr algn="l" rtl="0" eaLnBrk="0">
                        <a:lnSpc>
                          <a:spcPct val="102000"/>
                        </a:lnSpc>
                      </a:pPr>
                      <a:endParaRPr sz="525" dirty="0">
                        <a:latin typeface="微软雅黑" panose="020B0503020204020204" charset="-122"/>
                        <a:ea typeface="微软雅黑" panose="020B0503020204020204" charset="-122"/>
                        <a:cs typeface="微软雅黑" panose="020B0503020204020204" charset="-122"/>
                      </a:endParaRPr>
                    </a:p>
                    <a:p>
                      <a:pPr marL="1501140" algn="l" rtl="0" eaLnBrk="0">
                        <a:lnSpc>
                          <a:spcPct val="94000"/>
                        </a:lnSpc>
                        <a:spcBef>
                          <a:spcPts val="5"/>
                        </a:spcBef>
                      </a:pPr>
                      <a:r>
                        <a:rPr sz="1125" kern="0" spc="60" dirty="0">
                          <a:latin typeface="微软雅黑" panose="020B0503020204020204" charset="-122"/>
                          <a:ea typeface="微软雅黑" panose="020B0503020204020204" charset="-122"/>
                          <a:cs typeface="微软雅黑" panose="020B0503020204020204" charset="-122"/>
                        </a:rPr>
                        <a:t>失眠</a:t>
                      </a:r>
                      <a:endParaRPr sz="1125" kern="0" spc="6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5000"/>
                        </a:lnSpc>
                      </a:pPr>
                      <a:endParaRPr sz="450" dirty="0">
                        <a:latin typeface="微软雅黑" panose="020B0503020204020204" charset="-122"/>
                        <a:ea typeface="微软雅黑" panose="020B0503020204020204" charset="-122"/>
                        <a:cs typeface="微软雅黑" panose="020B0503020204020204" charset="-122"/>
                      </a:endParaRPr>
                    </a:p>
                    <a:p>
                      <a:pPr marL="1414780" algn="l" rtl="0" eaLnBrk="0">
                        <a:lnSpc>
                          <a:spcPct val="89000"/>
                        </a:lnSpc>
                      </a:pPr>
                      <a:r>
                        <a:rPr sz="1350" kern="0" spc="-40" dirty="0">
                          <a:latin typeface="微软雅黑" panose="020B0503020204020204" charset="-122"/>
                          <a:ea typeface="微软雅黑" panose="020B0503020204020204" charset="-122"/>
                          <a:cs typeface="微软雅黑" panose="020B0503020204020204" charset="-122"/>
                        </a:rPr>
                        <a:t>1-2%</a:t>
                      </a:r>
                      <a:endParaRPr sz="1350" kern="0" spc="-4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l" rtl="0" eaLnBrk="0">
                        <a:lnSpc>
                          <a:spcPct val="102000"/>
                        </a:lnSpc>
                      </a:pPr>
                      <a:endParaRPr sz="525" dirty="0">
                        <a:latin typeface="微软雅黑" panose="020B0503020204020204" charset="-122"/>
                        <a:ea typeface="微软雅黑" panose="020B0503020204020204" charset="-122"/>
                        <a:cs typeface="微软雅黑" panose="020B0503020204020204" charset="-122"/>
                      </a:endParaRPr>
                    </a:p>
                    <a:p>
                      <a:pPr marL="1412240" algn="l" rtl="0" eaLnBrk="0">
                        <a:lnSpc>
                          <a:spcPct val="94000"/>
                        </a:lnSpc>
                        <a:spcBef>
                          <a:spcPts val="5"/>
                        </a:spcBef>
                      </a:pPr>
                      <a:r>
                        <a:rPr sz="1125" kern="0" spc="60" dirty="0">
                          <a:latin typeface="微软雅黑" panose="020B0503020204020204" charset="-122"/>
                          <a:ea typeface="微软雅黑" panose="020B0503020204020204" charset="-122"/>
                          <a:cs typeface="微软雅黑" panose="020B0503020204020204" charset="-122"/>
                        </a:rPr>
                        <a:t>21.7%</a:t>
                      </a:r>
                      <a:endParaRPr sz="1125" kern="0" spc="60" dirty="0">
                        <a:latin typeface="微软雅黑" panose="020B0503020204020204" charset="-122"/>
                        <a:ea typeface="微软雅黑" panose="020B0503020204020204" charset="-122"/>
                        <a:cs typeface="微软雅黑" panose="020B0503020204020204" charset="-122"/>
                      </a:endParaRPr>
                    </a:p>
                  </a:txBody>
                  <a:tcPr marL="0" marR="0" marT="0" marB="0" vert="horz"/>
                </a:tc>
              </a:tr>
            </a:tbl>
          </a:graphicData>
        </a:graphic>
      </p:graphicFrame>
      <p:sp>
        <p:nvSpPr>
          <p:cNvPr id="186" name="textbox 186"/>
          <p:cNvSpPr/>
          <p:nvPr/>
        </p:nvSpPr>
        <p:spPr>
          <a:xfrm>
            <a:off x="581660" y="4797425"/>
            <a:ext cx="8503285" cy="374015"/>
          </a:xfrm>
          <a:prstGeom prst="rect">
            <a:avLst/>
          </a:prstGeom>
          <a:noFill/>
          <a:ln w="0" cap="flat">
            <a:noFill/>
            <a:prstDash val="solid"/>
            <a:miter lim="0"/>
          </a:ln>
        </p:spPr>
        <p:txBody>
          <a:bodyPr vert="horz" wrap="square" lIns="0" tIns="0" rIns="0" bIns="0"/>
          <a:lstStyle/>
          <a:p>
            <a:pPr algn="l" rtl="0" eaLnBrk="0">
              <a:lnSpc>
                <a:spcPct val="83000"/>
              </a:lnSpc>
            </a:pPr>
            <a:endParaRPr sz="1200" dirty="0">
              <a:latin typeface="微软雅黑" panose="020B0503020204020204" charset="-122"/>
              <a:ea typeface="微软雅黑" panose="020B0503020204020204" charset="-122"/>
              <a:cs typeface="微软雅黑" panose="020B0503020204020204" charset="-122"/>
            </a:endParaRPr>
          </a:p>
          <a:p>
            <a:pPr marL="12700" algn="l" rtl="0" eaLnBrk="0">
              <a:lnSpc>
                <a:spcPct val="90000"/>
              </a:lnSpc>
            </a:pPr>
            <a:r>
              <a:rPr lang="en-US"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布瑞哌唑</a:t>
            </a:r>
            <a:r>
              <a:rPr lang="zh-CN"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口崩片</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药品说明书；盐酸哌罗匹隆片药品说明书</a:t>
            </a:r>
            <a:r>
              <a:rPr sz="675"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675"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1350" baseline="12000" dirty="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nvSpPr>
        <p:spPr>
          <a:xfrm>
            <a:off x="6660105" y="4797713"/>
            <a:ext cx="2025000" cy="237600"/>
          </a:xfr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350" smtClean="0">
                <a:cs typeface="微软雅黑" panose="020B0503020204020204" charset="-122"/>
              </a:rPr>
            </a:fld>
            <a:endParaRPr lang="zh-CN" altLang="en-US" sz="1350">
              <a:cs typeface="微软雅黑" panose="020B0503020204020204" charset="-122"/>
            </a:endParaRPr>
          </a:p>
        </p:txBody>
      </p:sp>
      <p:sp>
        <p:nvSpPr>
          <p:cNvPr id="3" name="文本框 2"/>
          <p:cNvSpPr txBox="1"/>
          <p:nvPr/>
        </p:nvSpPr>
        <p:spPr>
          <a:xfrm>
            <a:off x="394970" y="102235"/>
            <a:ext cx="7043420" cy="600075"/>
          </a:xfrm>
          <a:prstGeom prst="rect">
            <a:avLst/>
          </a:prstGeom>
          <a:noFill/>
        </p:spPr>
        <p:txBody>
          <a:bodyPr wrap="square" rtlCol="0">
            <a:spAutoFit/>
          </a:bodyPr>
          <a:p>
            <a:pPr marL="12700" algn="l" rtl="0" eaLnBrk="0">
              <a:lnSpc>
                <a:spcPct val="92000"/>
              </a:lnSpc>
            </a:pPr>
            <a:r>
              <a:rPr lang="zh-CN" altLang="en-US">
                <a:latin typeface="微软雅黑" panose="020B0503020204020204" charset="-122"/>
                <a:ea typeface="微软雅黑" panose="020B0503020204020204" charset="-122"/>
                <a:cs typeface="微软雅黑" panose="020B0503020204020204" charset="-122"/>
                <a:sym typeface="+mn-ea"/>
              </a:rPr>
              <a:t>安全性(</a:t>
            </a:r>
            <a:r>
              <a:rPr lang="en-US" altLang="zh-CN">
                <a:latin typeface="微软雅黑" panose="020B0503020204020204" charset="-122"/>
                <a:ea typeface="微软雅黑" panose="020B0503020204020204" charset="-122"/>
                <a:cs typeface="微软雅黑" panose="020B0503020204020204" charset="-122"/>
                <a:sym typeface="+mn-ea"/>
              </a:rPr>
              <a:t>2</a:t>
            </a:r>
            <a:r>
              <a:rPr lang="zh-CN" altLang="en-US">
                <a:latin typeface="微软雅黑" panose="020B0503020204020204" charset="-122"/>
                <a:ea typeface="微软雅黑" panose="020B0503020204020204"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2</a:t>
            </a:r>
            <a:r>
              <a:rPr lang="zh-CN" altLang="en-US">
                <a:latin typeface="微软雅黑" panose="020B0503020204020204" charset="-122"/>
                <a:ea typeface="微软雅黑" panose="020B0503020204020204" charset="-122"/>
                <a:cs typeface="微软雅黑" panose="020B0503020204020204" charset="-122"/>
                <a:sym typeface="+mn-ea"/>
              </a:rPr>
              <a:t>)：国外相关资料显示：布瑞哌唑是唯一全部副作用风险均与安慰剂无显著差异的口服抗精神病药物</a:t>
            </a:r>
            <a:endParaRPr lang="zh-CN" altLang="en-US">
              <a:latin typeface="微软雅黑" panose="020B0503020204020204" charset="-122"/>
              <a:ea typeface="微软雅黑" panose="020B0503020204020204" charset="-122"/>
              <a:cs typeface="微软雅黑" panose="020B0503020204020204" charset="-122"/>
              <a:sym typeface="+mn-ea"/>
            </a:endParaRPr>
          </a:p>
        </p:txBody>
      </p:sp>
      <p:graphicFrame>
        <p:nvGraphicFramePr>
          <p:cNvPr id="198" name="table 198"/>
          <p:cNvGraphicFramePr>
            <a:graphicFrameLocks noGrp="1"/>
          </p:cNvGraphicFramePr>
          <p:nvPr/>
        </p:nvGraphicFramePr>
        <p:xfrm>
          <a:off x="669483" y="1981899"/>
          <a:ext cx="2952115" cy="2600960"/>
        </p:xfrm>
        <a:graphic>
          <a:graphicData uri="http://schemas.openxmlformats.org/drawingml/2006/table">
            <a:tbl>
              <a:tblPr firstCol="1" bandCol="1">
                <a:tableStyleId>{65892768-85F6-47B3-AD1F-BB876256F3D7}</a:tableStyleId>
              </a:tblPr>
              <a:tblGrid>
                <a:gridCol w="1587500"/>
                <a:gridCol w="1364615"/>
              </a:tblGrid>
              <a:tr h="328295">
                <a:tc>
                  <a:txBody>
                    <a:bodyPr/>
                    <a:lstStyle/>
                    <a:p>
                      <a:pPr algn="l" rtl="0" eaLnBrk="0">
                        <a:lnSpc>
                          <a:spcPct val="106000"/>
                        </a:lnSpc>
                      </a:pPr>
                      <a:endParaRPr sz="600" dirty="0">
                        <a:ea typeface="微软雅黑" panose="020B0503020204020204" charset="-122"/>
                        <a:cs typeface="微软雅黑" panose="020B0503020204020204" charset="-122"/>
                      </a:endParaRPr>
                    </a:p>
                    <a:p>
                      <a:pPr algn="l" rtl="0" eaLnBrk="0">
                        <a:lnSpc>
                          <a:spcPct val="8000"/>
                        </a:lnSpc>
                      </a:pPr>
                      <a:endParaRPr sz="100" dirty="0">
                        <a:ea typeface="微软雅黑" panose="020B0503020204020204" charset="-122"/>
                        <a:cs typeface="微软雅黑" panose="020B0503020204020204" charset="-122"/>
                      </a:endParaRPr>
                    </a:p>
                    <a:p>
                      <a:pPr marL="558165" algn="l" rtl="0" eaLnBrk="0">
                        <a:lnSpc>
                          <a:spcPct val="95000"/>
                        </a:lnSpc>
                      </a:pPr>
                      <a:r>
                        <a:rPr sz="1125" kern="0" spc="90" dirty="0">
                          <a:ea typeface="微软雅黑" panose="020B0503020204020204" charset="-122"/>
                          <a:cs typeface="微软雅黑" panose="020B0503020204020204" charset="-122"/>
                        </a:rPr>
                        <a:t>抗精神病药</a:t>
                      </a:r>
                      <a:endParaRPr sz="1125" kern="0" spc="90" dirty="0">
                        <a:ea typeface="微软雅黑" panose="020B0503020204020204" charset="-122"/>
                        <a:cs typeface="微软雅黑" panose="020B0503020204020204" charset="-122"/>
                      </a:endParaRPr>
                    </a:p>
                  </a:txBody>
                  <a:tcPr marL="0" marR="0" marT="0" marB="0" vert="horz"/>
                </a:tc>
                <a:tc>
                  <a:txBody>
                    <a:bodyPr/>
                    <a:lstStyle/>
                    <a:p>
                      <a:pPr algn="l" rtl="0" eaLnBrk="0">
                        <a:lnSpc>
                          <a:spcPct val="106000"/>
                        </a:lnSpc>
                      </a:pPr>
                      <a:endParaRPr sz="600" dirty="0">
                        <a:ea typeface="微软雅黑" panose="020B0503020204020204" charset="-122"/>
                        <a:cs typeface="微软雅黑" panose="020B0503020204020204" charset="-122"/>
                      </a:endParaRPr>
                    </a:p>
                    <a:p>
                      <a:pPr algn="l" rtl="0" eaLnBrk="0">
                        <a:lnSpc>
                          <a:spcPct val="8000"/>
                        </a:lnSpc>
                      </a:pPr>
                      <a:endParaRPr sz="100" dirty="0">
                        <a:ea typeface="微软雅黑" panose="020B0503020204020204" charset="-122"/>
                        <a:cs typeface="微软雅黑" panose="020B0503020204020204" charset="-122"/>
                      </a:endParaRPr>
                    </a:p>
                    <a:p>
                      <a:pPr marL="505460" algn="l" rtl="0" eaLnBrk="0">
                        <a:lnSpc>
                          <a:spcPct val="95000"/>
                        </a:lnSpc>
                      </a:pPr>
                      <a:r>
                        <a:rPr sz="1125" kern="0" spc="80" dirty="0">
                          <a:ea typeface="微软雅黑" panose="020B0503020204020204" charset="-122"/>
                          <a:cs typeface="微软雅黑" panose="020B0503020204020204" charset="-122"/>
                        </a:rPr>
                        <a:t>布瑞哌唑</a:t>
                      </a:r>
                      <a:endParaRPr sz="1125" kern="0" spc="80" dirty="0">
                        <a:ea typeface="微软雅黑" panose="020B0503020204020204" charset="-122"/>
                        <a:cs typeface="微软雅黑" panose="020B0503020204020204" charset="-122"/>
                      </a:endParaRPr>
                    </a:p>
                  </a:txBody>
                  <a:tcPr marL="0" marR="0" marT="0" marB="0" vert="horz"/>
                </a:tc>
              </a:tr>
              <a:tr h="323850">
                <a:tc>
                  <a:txBody>
                    <a:bodyPr/>
                    <a:lstStyle/>
                    <a:p>
                      <a:pPr algn="l" rtl="0" eaLnBrk="0">
                        <a:lnSpc>
                          <a:spcPct val="103000"/>
                        </a:lnSpc>
                      </a:pPr>
                      <a:endParaRPr sz="600" dirty="0">
                        <a:ea typeface="微软雅黑" panose="020B0503020204020204" charset="-122"/>
                        <a:cs typeface="微软雅黑" panose="020B0503020204020204" charset="-122"/>
                      </a:endParaRPr>
                    </a:p>
                    <a:p>
                      <a:pPr algn="l" rtl="0" eaLnBrk="0">
                        <a:lnSpc>
                          <a:spcPct val="7000"/>
                        </a:lnSpc>
                      </a:pPr>
                      <a:endParaRPr sz="100" dirty="0">
                        <a:ea typeface="微软雅黑" panose="020B0503020204020204" charset="-122"/>
                        <a:cs typeface="微软雅黑" panose="020B0503020204020204" charset="-122"/>
                      </a:endParaRPr>
                    </a:p>
                    <a:p>
                      <a:pPr marL="861060" algn="l" rtl="0" eaLnBrk="0">
                        <a:lnSpc>
                          <a:spcPct val="94000"/>
                        </a:lnSpc>
                      </a:pPr>
                      <a:r>
                        <a:rPr sz="1125" kern="0" spc="80" dirty="0">
                          <a:ea typeface="微软雅黑" panose="020B0503020204020204" charset="-122"/>
                          <a:cs typeface="微软雅黑" panose="020B0503020204020204" charset="-122"/>
                        </a:rPr>
                        <a:t>镇静</a:t>
                      </a:r>
                      <a:endParaRPr sz="1125" kern="0" spc="80" dirty="0">
                        <a:ea typeface="微软雅黑" panose="020B0503020204020204" charset="-122"/>
                        <a:cs typeface="微软雅黑" panose="020B0503020204020204" charset="-122"/>
                      </a:endParaRPr>
                    </a:p>
                  </a:txBody>
                  <a:tcPr marL="0" marR="0" marT="0" marB="0" vert="horz"/>
                </a:tc>
                <a:tc>
                  <a:txBody>
                    <a:bodyPr/>
                    <a:lstStyle/>
                    <a:p>
                      <a:pPr algn="l" rtl="0" eaLnBrk="0">
                        <a:lnSpc>
                          <a:spcPct val="111000"/>
                        </a:lnSpc>
                      </a:pPr>
                      <a:endParaRPr sz="600" dirty="0">
                        <a:ea typeface="微软雅黑" panose="020B0503020204020204" charset="-122"/>
                        <a:cs typeface="微软雅黑" panose="020B0503020204020204" charset="-122"/>
                      </a:endParaRPr>
                    </a:p>
                    <a:p>
                      <a:pPr algn="l" rtl="0" eaLnBrk="0">
                        <a:lnSpc>
                          <a:spcPct val="6000"/>
                        </a:lnSpc>
                      </a:pPr>
                      <a:endParaRPr sz="100" dirty="0">
                        <a:ea typeface="微软雅黑" panose="020B0503020204020204" charset="-122"/>
                        <a:cs typeface="微软雅黑" panose="020B0503020204020204" charset="-122"/>
                      </a:endParaRPr>
                    </a:p>
                    <a:p>
                      <a:pPr marL="642620" algn="l" rtl="0" eaLnBrk="0">
                        <a:lnSpc>
                          <a:spcPct val="89000"/>
                        </a:lnSpc>
                      </a:pPr>
                      <a:r>
                        <a:rPr sz="1050" kern="0" spc="-10" dirty="0">
                          <a:ea typeface="微软雅黑" panose="020B0503020204020204" charset="-122"/>
                          <a:cs typeface="微软雅黑" panose="020B0503020204020204" charset="-122"/>
                        </a:rPr>
                        <a:t>非常轻</a:t>
                      </a:r>
                      <a:endParaRPr sz="1050" kern="0" spc="-10" dirty="0">
                        <a:ea typeface="微软雅黑" panose="020B0503020204020204" charset="-122"/>
                        <a:cs typeface="微软雅黑" panose="020B0503020204020204" charset="-122"/>
                      </a:endParaRPr>
                    </a:p>
                  </a:txBody>
                  <a:tcPr marL="0" marR="0" marT="0" marB="0" vert="horz"/>
                </a:tc>
              </a:tr>
              <a:tr h="323850">
                <a:tc>
                  <a:txBody>
                    <a:bodyPr/>
                    <a:lstStyle/>
                    <a:p>
                      <a:pPr algn="l" rtl="0" eaLnBrk="0">
                        <a:lnSpc>
                          <a:spcPct val="104000"/>
                        </a:lnSpc>
                      </a:pPr>
                      <a:endParaRPr sz="600" dirty="0">
                        <a:ea typeface="微软雅黑" panose="020B0503020204020204" charset="-122"/>
                        <a:cs typeface="微软雅黑" panose="020B0503020204020204" charset="-122"/>
                      </a:endParaRPr>
                    </a:p>
                    <a:p>
                      <a:pPr marL="657225" algn="l" rtl="0" eaLnBrk="0">
                        <a:lnSpc>
                          <a:spcPct val="94000"/>
                        </a:lnSpc>
                        <a:spcBef>
                          <a:spcPts val="0"/>
                        </a:spcBef>
                      </a:pPr>
                      <a:r>
                        <a:rPr sz="1125" kern="0" spc="80" dirty="0">
                          <a:ea typeface="微软雅黑" panose="020B0503020204020204" charset="-122"/>
                          <a:cs typeface="微软雅黑" panose="020B0503020204020204" charset="-122"/>
                        </a:rPr>
                        <a:t>体重增加</a:t>
                      </a:r>
                      <a:endParaRPr sz="1125" kern="0" spc="80" dirty="0">
                        <a:ea typeface="微软雅黑" panose="020B0503020204020204" charset="-122"/>
                        <a:cs typeface="微软雅黑" panose="020B0503020204020204" charset="-122"/>
                      </a:endParaRPr>
                    </a:p>
                  </a:txBody>
                  <a:tcPr marL="0" marR="0" marT="0" marB="0" vert="horz"/>
                </a:tc>
                <a:tc>
                  <a:txBody>
                    <a:bodyPr/>
                    <a:lstStyle/>
                    <a:p>
                      <a:pPr algn="l" rtl="0" eaLnBrk="0">
                        <a:lnSpc>
                          <a:spcPct val="112000"/>
                        </a:lnSpc>
                      </a:pPr>
                      <a:endParaRPr sz="600" dirty="0">
                        <a:ea typeface="微软雅黑" panose="020B0503020204020204" charset="-122"/>
                        <a:cs typeface="微软雅黑" panose="020B0503020204020204" charset="-122"/>
                      </a:endParaRPr>
                    </a:p>
                    <a:p>
                      <a:pPr marL="642620" algn="l" rtl="0" eaLnBrk="0">
                        <a:lnSpc>
                          <a:spcPct val="89000"/>
                        </a:lnSpc>
                        <a:spcBef>
                          <a:spcPts val="0"/>
                        </a:spcBef>
                      </a:pPr>
                      <a:r>
                        <a:rPr sz="1050" kern="0" spc="-10" dirty="0">
                          <a:ea typeface="微软雅黑" panose="020B0503020204020204" charset="-122"/>
                          <a:cs typeface="微软雅黑" panose="020B0503020204020204" charset="-122"/>
                        </a:rPr>
                        <a:t>非常轻</a:t>
                      </a:r>
                      <a:endParaRPr sz="1050" kern="0" spc="-10" dirty="0">
                        <a:ea typeface="微软雅黑" panose="020B0503020204020204" charset="-122"/>
                        <a:cs typeface="微软雅黑" panose="020B0503020204020204" charset="-122"/>
                      </a:endParaRPr>
                    </a:p>
                  </a:txBody>
                  <a:tcPr marL="0" marR="0" marT="0" marB="0" vert="horz"/>
                </a:tc>
              </a:tr>
              <a:tr h="324485">
                <a:tc>
                  <a:txBody>
                    <a:bodyPr/>
                    <a:lstStyle/>
                    <a:p>
                      <a:pPr algn="l" rtl="0" eaLnBrk="0">
                        <a:lnSpc>
                          <a:spcPct val="102000"/>
                        </a:lnSpc>
                      </a:pPr>
                      <a:endParaRPr sz="600" dirty="0">
                        <a:ea typeface="微软雅黑" panose="020B0503020204020204" charset="-122"/>
                        <a:cs typeface="微软雅黑" panose="020B0503020204020204" charset="-122"/>
                      </a:endParaRPr>
                    </a:p>
                    <a:p>
                      <a:pPr marL="659765" algn="l" rtl="0" eaLnBrk="0">
                        <a:lnSpc>
                          <a:spcPct val="95000"/>
                        </a:lnSpc>
                        <a:spcBef>
                          <a:spcPts val="5"/>
                        </a:spcBef>
                      </a:pPr>
                      <a:r>
                        <a:rPr sz="1125" kern="0" spc="80" dirty="0">
                          <a:ea typeface="微软雅黑" panose="020B0503020204020204" charset="-122"/>
                          <a:cs typeface="微软雅黑" panose="020B0503020204020204" charset="-122"/>
                        </a:rPr>
                        <a:t>静坐不能</a:t>
                      </a:r>
                      <a:endParaRPr sz="1125" kern="0" spc="80" dirty="0">
                        <a:ea typeface="微软雅黑" panose="020B0503020204020204" charset="-122"/>
                        <a:cs typeface="微软雅黑" panose="020B0503020204020204" charset="-122"/>
                      </a:endParaRPr>
                    </a:p>
                  </a:txBody>
                  <a:tcPr marL="0" marR="0" marT="0" marB="0" vert="horz"/>
                </a:tc>
                <a:tc>
                  <a:txBody>
                    <a:bodyPr/>
                    <a:lstStyle/>
                    <a:p>
                      <a:pPr algn="l" rtl="0" eaLnBrk="0">
                        <a:lnSpc>
                          <a:spcPct val="112000"/>
                        </a:lnSpc>
                      </a:pPr>
                      <a:endParaRPr sz="600" dirty="0">
                        <a:ea typeface="微软雅黑" panose="020B0503020204020204" charset="-122"/>
                        <a:cs typeface="微软雅黑" panose="020B0503020204020204" charset="-122"/>
                      </a:endParaRPr>
                    </a:p>
                    <a:p>
                      <a:pPr marL="642620" algn="l" rtl="0" eaLnBrk="0">
                        <a:lnSpc>
                          <a:spcPct val="89000"/>
                        </a:lnSpc>
                        <a:spcBef>
                          <a:spcPts val="0"/>
                        </a:spcBef>
                      </a:pPr>
                      <a:r>
                        <a:rPr sz="1050" kern="0" spc="-10" dirty="0">
                          <a:ea typeface="微软雅黑" panose="020B0503020204020204" charset="-122"/>
                          <a:cs typeface="微软雅黑" panose="020B0503020204020204" charset="-122"/>
                        </a:rPr>
                        <a:t>非常轻</a:t>
                      </a:r>
                      <a:endParaRPr sz="1050" kern="0" spc="-10" dirty="0">
                        <a:ea typeface="微软雅黑" panose="020B0503020204020204" charset="-122"/>
                        <a:cs typeface="微软雅黑" panose="020B0503020204020204" charset="-122"/>
                      </a:endParaRPr>
                    </a:p>
                  </a:txBody>
                  <a:tcPr marL="0" marR="0" marT="0" marB="0" vert="horz"/>
                </a:tc>
              </a:tr>
              <a:tr h="323850">
                <a:tc>
                  <a:txBody>
                    <a:bodyPr/>
                    <a:lstStyle/>
                    <a:p>
                      <a:pPr algn="l" rtl="0" eaLnBrk="0">
                        <a:lnSpc>
                          <a:spcPct val="104000"/>
                        </a:lnSpc>
                      </a:pPr>
                      <a:endParaRPr sz="600" dirty="0">
                        <a:ea typeface="微软雅黑" panose="020B0503020204020204" charset="-122"/>
                        <a:cs typeface="微软雅黑" panose="020B0503020204020204" charset="-122"/>
                      </a:endParaRPr>
                    </a:p>
                    <a:p>
                      <a:pPr marL="462915" algn="l" rtl="0" eaLnBrk="0">
                        <a:lnSpc>
                          <a:spcPct val="94000"/>
                        </a:lnSpc>
                        <a:spcBef>
                          <a:spcPts val="0"/>
                        </a:spcBef>
                      </a:pPr>
                      <a:r>
                        <a:rPr sz="1125" kern="0" spc="80" dirty="0">
                          <a:ea typeface="微软雅黑" panose="020B0503020204020204" charset="-122"/>
                          <a:cs typeface="微软雅黑" panose="020B0503020204020204" charset="-122"/>
                        </a:rPr>
                        <a:t>帕金森综合征</a:t>
                      </a:r>
                      <a:endParaRPr sz="1125" kern="0" spc="80" dirty="0">
                        <a:ea typeface="微软雅黑" panose="020B0503020204020204" charset="-122"/>
                        <a:cs typeface="微软雅黑" panose="020B0503020204020204" charset="-122"/>
                      </a:endParaRPr>
                    </a:p>
                  </a:txBody>
                  <a:tcPr marL="0" marR="0" marT="0" marB="0" vert="horz"/>
                </a:tc>
                <a:tc>
                  <a:txBody>
                    <a:bodyPr/>
                    <a:lstStyle/>
                    <a:p>
                      <a:pPr algn="l" rtl="0" eaLnBrk="0">
                        <a:lnSpc>
                          <a:spcPct val="112000"/>
                        </a:lnSpc>
                      </a:pPr>
                      <a:endParaRPr sz="600" dirty="0">
                        <a:ea typeface="微软雅黑" panose="020B0503020204020204" charset="-122"/>
                        <a:cs typeface="微软雅黑" panose="020B0503020204020204" charset="-122"/>
                      </a:endParaRPr>
                    </a:p>
                    <a:p>
                      <a:pPr marL="642620" algn="l" rtl="0" eaLnBrk="0">
                        <a:lnSpc>
                          <a:spcPct val="89000"/>
                        </a:lnSpc>
                      </a:pPr>
                      <a:r>
                        <a:rPr sz="1050" kern="0" spc="-10" dirty="0">
                          <a:ea typeface="微软雅黑" panose="020B0503020204020204" charset="-122"/>
                          <a:cs typeface="微软雅黑" panose="020B0503020204020204" charset="-122"/>
                        </a:rPr>
                        <a:t>非常轻</a:t>
                      </a:r>
                      <a:endParaRPr sz="1050" kern="0" spc="-10" dirty="0">
                        <a:ea typeface="微软雅黑" panose="020B0503020204020204" charset="-122"/>
                        <a:cs typeface="微软雅黑" panose="020B0503020204020204" charset="-122"/>
                      </a:endParaRPr>
                    </a:p>
                  </a:txBody>
                  <a:tcPr marL="0" marR="0" marT="0" marB="0" vert="horz"/>
                </a:tc>
              </a:tr>
              <a:tr h="324485">
                <a:tc>
                  <a:txBody>
                    <a:bodyPr/>
                    <a:lstStyle/>
                    <a:p>
                      <a:pPr algn="l" rtl="0" eaLnBrk="0">
                        <a:lnSpc>
                          <a:spcPct val="104000"/>
                        </a:lnSpc>
                      </a:pPr>
                      <a:endParaRPr sz="600" dirty="0">
                        <a:ea typeface="微软雅黑" panose="020B0503020204020204" charset="-122"/>
                        <a:cs typeface="微软雅黑" panose="020B0503020204020204" charset="-122"/>
                      </a:endParaRPr>
                    </a:p>
                    <a:p>
                      <a:pPr marL="758825" algn="l" rtl="0" eaLnBrk="0">
                        <a:lnSpc>
                          <a:spcPct val="94000"/>
                        </a:lnSpc>
                        <a:spcBef>
                          <a:spcPts val="5"/>
                        </a:spcBef>
                      </a:pPr>
                      <a:r>
                        <a:rPr sz="1125" kern="0" spc="80" dirty="0">
                          <a:ea typeface="微软雅黑" panose="020B0503020204020204" charset="-122"/>
                          <a:cs typeface="微软雅黑" panose="020B0503020204020204" charset="-122"/>
                        </a:rPr>
                        <a:t>低血压</a:t>
                      </a:r>
                      <a:endParaRPr sz="1125" kern="0" spc="80" dirty="0">
                        <a:ea typeface="微软雅黑" panose="020B0503020204020204" charset="-122"/>
                        <a:cs typeface="微软雅黑" panose="020B0503020204020204" charset="-122"/>
                      </a:endParaRPr>
                    </a:p>
                  </a:txBody>
                  <a:tcPr marL="0" marR="0" marT="0" marB="0" vert="horz"/>
                </a:tc>
                <a:tc>
                  <a:txBody>
                    <a:bodyPr/>
                    <a:lstStyle/>
                    <a:p>
                      <a:pPr algn="l" rtl="0" eaLnBrk="0">
                        <a:lnSpc>
                          <a:spcPct val="112000"/>
                        </a:lnSpc>
                      </a:pPr>
                      <a:endParaRPr sz="600" dirty="0">
                        <a:ea typeface="微软雅黑" panose="020B0503020204020204" charset="-122"/>
                        <a:cs typeface="微软雅黑" panose="020B0503020204020204" charset="-122"/>
                      </a:endParaRPr>
                    </a:p>
                    <a:p>
                      <a:pPr marL="642620" algn="l" rtl="0" eaLnBrk="0">
                        <a:lnSpc>
                          <a:spcPct val="89000"/>
                        </a:lnSpc>
                        <a:spcBef>
                          <a:spcPts val="5"/>
                        </a:spcBef>
                      </a:pPr>
                      <a:r>
                        <a:rPr sz="1050" kern="0" spc="-10" dirty="0">
                          <a:ea typeface="微软雅黑" panose="020B0503020204020204" charset="-122"/>
                          <a:cs typeface="微软雅黑" panose="020B0503020204020204" charset="-122"/>
                        </a:rPr>
                        <a:t>非常轻</a:t>
                      </a:r>
                      <a:endParaRPr sz="1050" kern="0" spc="-10" dirty="0">
                        <a:ea typeface="微软雅黑" panose="020B0503020204020204" charset="-122"/>
                        <a:cs typeface="微软雅黑" panose="020B0503020204020204" charset="-122"/>
                      </a:endParaRPr>
                    </a:p>
                  </a:txBody>
                  <a:tcPr marL="0" marR="0" marT="0" marB="0" vert="horz"/>
                </a:tc>
              </a:tr>
              <a:tr h="323850">
                <a:tc>
                  <a:txBody>
                    <a:bodyPr/>
                    <a:lstStyle/>
                    <a:p>
                      <a:pPr algn="l" rtl="0" eaLnBrk="0">
                        <a:lnSpc>
                          <a:spcPct val="103000"/>
                        </a:lnSpc>
                      </a:pPr>
                      <a:endParaRPr sz="600" dirty="0">
                        <a:ea typeface="微软雅黑" panose="020B0503020204020204" charset="-122"/>
                        <a:cs typeface="微软雅黑" panose="020B0503020204020204" charset="-122"/>
                      </a:endParaRPr>
                    </a:p>
                    <a:p>
                      <a:pPr algn="l" rtl="0" eaLnBrk="0">
                        <a:lnSpc>
                          <a:spcPct val="8000"/>
                        </a:lnSpc>
                      </a:pPr>
                      <a:endParaRPr sz="100" dirty="0">
                        <a:ea typeface="微软雅黑" panose="020B0503020204020204" charset="-122"/>
                        <a:cs typeface="微软雅黑" panose="020B0503020204020204" charset="-122"/>
                      </a:endParaRPr>
                    </a:p>
                    <a:p>
                      <a:pPr marL="558165" algn="l" rtl="0" eaLnBrk="0">
                        <a:lnSpc>
                          <a:spcPct val="94000"/>
                        </a:lnSpc>
                      </a:pPr>
                      <a:r>
                        <a:rPr sz="1125" kern="0" spc="80" dirty="0">
                          <a:ea typeface="微软雅黑" panose="020B0503020204020204" charset="-122"/>
                          <a:cs typeface="微软雅黑" panose="020B0503020204020204" charset="-122"/>
                        </a:rPr>
                        <a:t>泌乳素升高</a:t>
                      </a:r>
                      <a:endParaRPr sz="1125" kern="0" spc="80" dirty="0">
                        <a:ea typeface="微软雅黑" panose="020B0503020204020204" charset="-122"/>
                        <a:cs typeface="微软雅黑" panose="020B0503020204020204" charset="-122"/>
                      </a:endParaRPr>
                    </a:p>
                  </a:txBody>
                  <a:tcPr marL="0" marR="0" marT="0" marB="0" vert="horz"/>
                </a:tc>
                <a:tc>
                  <a:txBody>
                    <a:bodyPr/>
                    <a:lstStyle/>
                    <a:p>
                      <a:pPr algn="l" rtl="0" eaLnBrk="0">
                        <a:lnSpc>
                          <a:spcPct val="111000"/>
                        </a:lnSpc>
                      </a:pPr>
                      <a:endParaRPr sz="600" dirty="0">
                        <a:ea typeface="微软雅黑" panose="020B0503020204020204" charset="-122"/>
                        <a:cs typeface="微软雅黑" panose="020B0503020204020204" charset="-122"/>
                      </a:endParaRPr>
                    </a:p>
                    <a:p>
                      <a:pPr algn="l" rtl="0" eaLnBrk="0">
                        <a:lnSpc>
                          <a:spcPct val="7000"/>
                        </a:lnSpc>
                      </a:pPr>
                      <a:endParaRPr sz="100" dirty="0">
                        <a:ea typeface="微软雅黑" panose="020B0503020204020204" charset="-122"/>
                        <a:cs typeface="微软雅黑" panose="020B0503020204020204" charset="-122"/>
                      </a:endParaRPr>
                    </a:p>
                    <a:p>
                      <a:pPr marL="642620" algn="l" rtl="0" eaLnBrk="0">
                        <a:lnSpc>
                          <a:spcPct val="89000"/>
                        </a:lnSpc>
                      </a:pPr>
                      <a:r>
                        <a:rPr sz="1050" kern="0" spc="-10" dirty="0">
                          <a:ea typeface="微软雅黑" panose="020B0503020204020204" charset="-122"/>
                          <a:cs typeface="微软雅黑" panose="020B0503020204020204" charset="-122"/>
                        </a:rPr>
                        <a:t>非常轻</a:t>
                      </a:r>
                      <a:endParaRPr sz="1050" kern="0" spc="-10" dirty="0">
                        <a:ea typeface="微软雅黑" panose="020B0503020204020204" charset="-122"/>
                        <a:cs typeface="微软雅黑" panose="020B0503020204020204" charset="-122"/>
                      </a:endParaRPr>
                    </a:p>
                  </a:txBody>
                  <a:tcPr marL="0" marR="0" marT="0" marB="0" vert="horz"/>
                </a:tc>
              </a:tr>
              <a:tr h="328295">
                <a:tc>
                  <a:txBody>
                    <a:bodyPr/>
                    <a:lstStyle/>
                    <a:p>
                      <a:pPr algn="l" rtl="0" eaLnBrk="0">
                        <a:lnSpc>
                          <a:spcPct val="104000"/>
                        </a:lnSpc>
                      </a:pPr>
                      <a:endParaRPr sz="600" dirty="0">
                        <a:ea typeface="微软雅黑" panose="020B0503020204020204" charset="-122"/>
                        <a:cs typeface="微软雅黑" panose="020B0503020204020204" charset="-122"/>
                      </a:endParaRPr>
                    </a:p>
                    <a:p>
                      <a:pPr marL="455930" algn="l" rtl="0" eaLnBrk="0">
                        <a:lnSpc>
                          <a:spcPct val="94000"/>
                        </a:lnSpc>
                        <a:spcBef>
                          <a:spcPts val="5"/>
                        </a:spcBef>
                      </a:pPr>
                      <a:r>
                        <a:rPr sz="1125" kern="0" spc="90" dirty="0">
                          <a:ea typeface="微软雅黑" panose="020B0503020204020204" charset="-122"/>
                          <a:cs typeface="微软雅黑" panose="020B0503020204020204" charset="-122"/>
                        </a:rPr>
                        <a:t>抗胆碱能作用</a:t>
                      </a:r>
                      <a:endParaRPr sz="1125" kern="0" spc="90" dirty="0">
                        <a:ea typeface="微软雅黑" panose="020B0503020204020204" charset="-122"/>
                        <a:cs typeface="微软雅黑" panose="020B0503020204020204" charset="-122"/>
                      </a:endParaRPr>
                    </a:p>
                  </a:txBody>
                  <a:tcPr marL="0" marR="0" marT="0" marB="0" vert="horz"/>
                </a:tc>
                <a:tc>
                  <a:txBody>
                    <a:bodyPr/>
                    <a:lstStyle/>
                    <a:p>
                      <a:pPr algn="l" rtl="0" eaLnBrk="0">
                        <a:lnSpc>
                          <a:spcPct val="112000"/>
                        </a:lnSpc>
                      </a:pPr>
                      <a:endParaRPr sz="600" dirty="0">
                        <a:ea typeface="微软雅黑" panose="020B0503020204020204" charset="-122"/>
                        <a:cs typeface="微软雅黑" panose="020B0503020204020204" charset="-122"/>
                      </a:endParaRPr>
                    </a:p>
                    <a:p>
                      <a:pPr marL="642620" algn="l" rtl="0" eaLnBrk="0">
                        <a:lnSpc>
                          <a:spcPct val="89000"/>
                        </a:lnSpc>
                        <a:spcBef>
                          <a:spcPts val="0"/>
                        </a:spcBef>
                      </a:pPr>
                      <a:r>
                        <a:rPr sz="1050" kern="0" spc="-10" dirty="0">
                          <a:ea typeface="微软雅黑" panose="020B0503020204020204" charset="-122"/>
                          <a:cs typeface="微软雅黑" panose="020B0503020204020204" charset="-122"/>
                        </a:rPr>
                        <a:t>非常轻</a:t>
                      </a:r>
                      <a:endParaRPr sz="1050" kern="0" spc="-10" dirty="0">
                        <a:ea typeface="微软雅黑" panose="020B0503020204020204" charset="-122"/>
                        <a:cs typeface="微软雅黑" panose="020B0503020204020204" charset="-122"/>
                      </a:endParaRPr>
                    </a:p>
                  </a:txBody>
                  <a:tcPr marL="0" marR="0" marT="0" marB="0" vert="horz"/>
                </a:tc>
              </a:tr>
            </a:tbl>
          </a:graphicData>
        </a:graphic>
      </p:graphicFrame>
      <p:pic>
        <p:nvPicPr>
          <p:cNvPr id="200" name="picture 200"/>
          <p:cNvPicPr>
            <a:picLocks noChangeAspect="1"/>
          </p:cNvPicPr>
          <p:nvPr/>
        </p:nvPicPr>
        <p:blipFill>
          <a:blip r:embed="rId1"/>
          <a:stretch>
            <a:fillRect/>
          </a:stretch>
        </p:blipFill>
        <p:spPr>
          <a:xfrm rot="21600000">
            <a:off x="5619464" y="1847654"/>
            <a:ext cx="2399918" cy="3027044"/>
          </a:xfrm>
          <a:prstGeom prst="rect">
            <a:avLst/>
          </a:prstGeom>
        </p:spPr>
      </p:pic>
      <p:sp>
        <p:nvSpPr>
          <p:cNvPr id="204" name="textbox 204"/>
          <p:cNvSpPr/>
          <p:nvPr/>
        </p:nvSpPr>
        <p:spPr>
          <a:xfrm>
            <a:off x="322933" y="895993"/>
            <a:ext cx="3915251" cy="1121569"/>
          </a:xfrm>
          <a:prstGeom prst="rect">
            <a:avLst/>
          </a:prstGeom>
          <a:noFill/>
          <a:ln w="0" cap="flat">
            <a:noFill/>
            <a:prstDash val="solid"/>
            <a:miter lim="0"/>
          </a:ln>
        </p:spPr>
        <p:txBody>
          <a:bodyPr vert="horz" wrap="square" lIns="0" tIns="0" rIns="0" bIns="0"/>
          <a:lstStyle/>
          <a:p>
            <a:pPr algn="l" rtl="0" eaLnBrk="0">
              <a:lnSpc>
                <a:spcPct val="82000"/>
              </a:lnSpc>
            </a:pPr>
            <a:endParaRPr sz="100" dirty="0">
              <a:solidFill>
                <a:srgbClr val="000000"/>
              </a:solidFill>
              <a:latin typeface="微软雅黑" panose="020B0503020204020204" charset="-122"/>
              <a:ea typeface="微软雅黑" panose="020B0503020204020204" charset="-122"/>
              <a:cs typeface="微软雅黑" panose="020B0503020204020204" charset="-122"/>
            </a:endParaRPr>
          </a:p>
          <a:p>
            <a:pPr marL="277495" algn="l" rtl="0" eaLnBrk="0">
              <a:lnSpc>
                <a:spcPct val="89000"/>
              </a:lnSpc>
              <a:tabLst>
                <a:tab pos="339725" algn="l"/>
              </a:tabLst>
            </a:pPr>
            <a:r>
              <a:rPr sz="1500" b="1" kern="0" spc="0" dirty="0">
                <a:solidFill>
                  <a:srgbClr val="000000"/>
                </a:solidFill>
                <a:latin typeface="微软雅黑" panose="020B0503020204020204" charset="-122"/>
                <a:ea typeface="微软雅黑" panose="020B0503020204020204" charset="-122"/>
                <a:cs typeface="微软雅黑" panose="020B0503020204020204" charset="-122"/>
              </a:rPr>
              <a:t>	</a:t>
            </a:r>
            <a:r>
              <a:rPr sz="1500" b="1" kern="0" spc="-40" dirty="0">
                <a:solidFill>
                  <a:srgbClr val="000000"/>
                </a:solidFill>
                <a:latin typeface="微软雅黑" panose="020B0503020204020204" charset="-122"/>
                <a:ea typeface="微软雅黑" panose="020B0503020204020204" charset="-122"/>
                <a:cs typeface="微软雅黑" panose="020B0503020204020204" charset="-122"/>
              </a:rPr>
              <a:t>布瑞哌唑所有相对副作用均为“非常轻”，</a:t>
            </a:r>
            <a:r>
              <a:rPr sz="1500" b="1" kern="0" spc="0" dirty="0">
                <a:solidFill>
                  <a:srgbClr val="000000"/>
                </a:solidFill>
                <a:latin typeface="微软雅黑" panose="020B0503020204020204" charset="-122"/>
                <a:ea typeface="微软雅黑" panose="020B0503020204020204" charset="-122"/>
                <a:cs typeface="微软雅黑" panose="020B0503020204020204" charset="-122"/>
              </a:rPr>
              <a:t>整体安全耐受性佳</a:t>
            </a:r>
            <a:endParaRPr sz="1500" dirty="0">
              <a:solidFill>
                <a:srgbClr val="000000"/>
              </a:solidFill>
              <a:latin typeface="微软雅黑" panose="020B0503020204020204" charset="-122"/>
              <a:ea typeface="微软雅黑" panose="020B0503020204020204" charset="-122"/>
              <a:cs typeface="微软雅黑" panose="020B0503020204020204" charset="-122"/>
            </a:endParaRPr>
          </a:p>
          <a:p>
            <a:pPr marL="12700" algn="l" rtl="0" eaLnBrk="0">
              <a:lnSpc>
                <a:spcPct val="98000"/>
              </a:lnSpc>
              <a:spcBef>
                <a:spcPts val="1200"/>
              </a:spcBef>
            </a:pPr>
            <a:r>
              <a:rPr sz="1125" kern="0" spc="100" dirty="0">
                <a:solidFill>
                  <a:srgbClr val="000000"/>
                </a:solidFill>
                <a:latin typeface="微软雅黑" panose="020B0503020204020204" charset="-122"/>
                <a:ea typeface="微软雅黑" panose="020B0503020204020204" charset="-122"/>
                <a:cs typeface="微软雅黑" panose="020B0503020204020204" charset="-122"/>
              </a:rPr>
              <a:t>英国最新2021版《</a:t>
            </a:r>
            <a:r>
              <a:rPr sz="1125" b="1" kern="0" spc="0" dirty="0">
                <a:solidFill>
                  <a:srgbClr val="000000"/>
                </a:solidFill>
                <a:latin typeface="微软雅黑" panose="020B0503020204020204" charset="-122"/>
                <a:ea typeface="微软雅黑" panose="020B0503020204020204" charset="-122"/>
                <a:cs typeface="微软雅黑" panose="020B0503020204020204" charset="-122"/>
              </a:rPr>
              <a:t>Maudsley</a:t>
            </a:r>
            <a:r>
              <a:rPr sz="1125" b="1" kern="0" spc="100" dirty="0">
                <a:solidFill>
                  <a:srgbClr val="000000"/>
                </a:solidFill>
                <a:latin typeface="微软雅黑" panose="020B0503020204020204" charset="-122"/>
                <a:ea typeface="微软雅黑" panose="020B0503020204020204" charset="-122"/>
                <a:cs typeface="微软雅黑" panose="020B0503020204020204" charset="-122"/>
              </a:rPr>
              <a:t>精神科处方指南</a:t>
            </a:r>
            <a:r>
              <a:rPr sz="1125" kern="0" spc="90" dirty="0">
                <a:solidFill>
                  <a:srgbClr val="000000"/>
                </a:solidFill>
                <a:latin typeface="微软雅黑" panose="020B0503020204020204" charset="-122"/>
                <a:ea typeface="微软雅黑" panose="020B0503020204020204" charset="-122"/>
                <a:cs typeface="微软雅黑" panose="020B0503020204020204" charset="-122"/>
              </a:rPr>
              <a:t>》</a:t>
            </a:r>
            <a:r>
              <a:rPr sz="1125" kern="0" spc="-250" dirty="0">
                <a:solidFill>
                  <a:srgbClr val="000000"/>
                </a:solidFill>
                <a:latin typeface="微软雅黑" panose="020B0503020204020204" charset="-122"/>
                <a:ea typeface="微软雅黑" panose="020B0503020204020204" charset="-122"/>
                <a:cs typeface="微软雅黑" panose="020B0503020204020204" charset="-122"/>
              </a:rPr>
              <a:t> </a:t>
            </a:r>
            <a:r>
              <a:rPr sz="1200" kern="0" spc="90" baseline="29000" dirty="0">
                <a:solidFill>
                  <a:srgbClr val="000000"/>
                </a:solidFill>
                <a:latin typeface="微软雅黑" panose="020B0503020204020204" charset="-122"/>
                <a:ea typeface="微软雅黑" panose="020B0503020204020204" charset="-122"/>
                <a:cs typeface="微软雅黑" panose="020B0503020204020204" charset="-122"/>
              </a:rPr>
              <a:t>1</a:t>
            </a:r>
            <a:r>
              <a:rPr sz="1125" kern="0" spc="90" dirty="0">
                <a:solidFill>
                  <a:srgbClr val="000000"/>
                </a:solidFill>
                <a:latin typeface="微软雅黑" panose="020B0503020204020204" charset="-122"/>
                <a:ea typeface="微软雅黑" panose="020B0503020204020204" charset="-122"/>
                <a:cs typeface="微软雅黑" panose="020B0503020204020204" charset="-122"/>
              </a:rPr>
              <a:t>整理比较了第二代抗精神病用药的相对副作用</a:t>
            </a:r>
            <a:endParaRPr sz="1125" kern="0" spc="90" dirty="0">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206" name="picture 206"/>
          <p:cNvPicPr>
            <a:picLocks noChangeAspect="1"/>
          </p:cNvPicPr>
          <p:nvPr/>
        </p:nvPicPr>
        <p:blipFill>
          <a:blip r:embed="rId2"/>
          <a:stretch>
            <a:fillRect/>
          </a:stretch>
        </p:blipFill>
        <p:spPr>
          <a:xfrm rot="21600000">
            <a:off x="228600" y="927735"/>
            <a:ext cx="171450" cy="133985"/>
          </a:xfrm>
          <a:prstGeom prst="rect">
            <a:avLst/>
          </a:prstGeom>
        </p:spPr>
      </p:pic>
      <p:sp>
        <p:nvSpPr>
          <p:cNvPr id="208" name="textbox 208"/>
          <p:cNvSpPr/>
          <p:nvPr>
            <p:custDataLst>
              <p:tags r:id="rId3"/>
            </p:custDataLst>
          </p:nvPr>
        </p:nvSpPr>
        <p:spPr>
          <a:xfrm>
            <a:off x="4903470" y="1456690"/>
            <a:ext cx="3893185" cy="334010"/>
          </a:xfrm>
          <a:prstGeom prst="rect">
            <a:avLst/>
          </a:prstGeom>
          <a:noFill/>
          <a:ln w="0" cap="flat">
            <a:noFill/>
            <a:prstDash val="solid"/>
            <a:miter lim="0"/>
          </a:ln>
        </p:spPr>
        <p:txBody>
          <a:bodyPr vert="horz" wrap="square" lIns="0" tIns="0" rIns="0" bIns="0"/>
          <a:lstStyle/>
          <a:p>
            <a:pPr algn="l" rtl="0" eaLnBrk="0">
              <a:lnSpc>
                <a:spcPct val="82000"/>
              </a:lnSpc>
            </a:pPr>
            <a:r>
              <a:rPr sz="1125" kern="0" spc="80" dirty="0">
                <a:solidFill>
                  <a:schemeClr val="dk1"/>
                </a:solidFill>
                <a:latin typeface="微软雅黑" panose="020B0503020204020204" charset="-122"/>
                <a:ea typeface="微软雅黑" panose="020B0503020204020204" charset="-122"/>
                <a:cs typeface="微软雅黑" panose="020B0503020204020204" charset="-122"/>
              </a:rPr>
              <a:t>2019年</a:t>
            </a:r>
            <a:r>
              <a:rPr sz="1125" b="1" kern="0" spc="80" dirty="0">
                <a:solidFill>
                  <a:schemeClr val="dk1"/>
                </a:solidFill>
                <a:latin typeface="微软雅黑" panose="020B0503020204020204" charset="-122"/>
                <a:ea typeface="微软雅黑" panose="020B0503020204020204" charset="-122"/>
                <a:cs typeface="微软雅黑" panose="020B0503020204020204" charset="-122"/>
              </a:rPr>
              <a:t>柳叶刀</a:t>
            </a:r>
            <a:r>
              <a:rPr sz="1125" kern="0" spc="80" dirty="0">
                <a:solidFill>
                  <a:schemeClr val="dk1"/>
                </a:solidFill>
                <a:latin typeface="微软雅黑" panose="020B0503020204020204" charset="-122"/>
                <a:ea typeface="微软雅黑" panose="020B0503020204020204" charset="-122"/>
                <a:cs typeface="微软雅黑" panose="020B0503020204020204" charset="-122"/>
              </a:rPr>
              <a:t>“</a:t>
            </a:r>
            <a:r>
              <a:rPr sz="1125" kern="0" spc="-320" dirty="0">
                <a:solidFill>
                  <a:schemeClr val="dk1"/>
                </a:solidFill>
                <a:latin typeface="微软雅黑" panose="020B0503020204020204" charset="-122"/>
                <a:ea typeface="微软雅黑" panose="020B0503020204020204" charset="-122"/>
                <a:cs typeface="微软雅黑" panose="020B0503020204020204" charset="-122"/>
              </a:rPr>
              <a:t> </a:t>
            </a:r>
            <a:r>
              <a:rPr sz="1125" kern="0" spc="80" dirty="0">
                <a:solidFill>
                  <a:schemeClr val="dk1"/>
                </a:solidFill>
                <a:latin typeface="微软雅黑" panose="020B0503020204020204" charset="-122"/>
                <a:ea typeface="微软雅黑" panose="020B0503020204020204" charset="-122"/>
                <a:cs typeface="微软雅黑" panose="020B0503020204020204" charset="-122"/>
              </a:rPr>
              <a:t>32种口服抗精神病药治疗成人精神分裂症疗效与耐受性荟萃分析”</a:t>
            </a:r>
            <a:r>
              <a:rPr sz="1200" kern="0" spc="80" baseline="29000" dirty="0">
                <a:solidFill>
                  <a:schemeClr val="dk1"/>
                </a:solidFill>
                <a:latin typeface="微软雅黑" panose="020B0503020204020204" charset="-122"/>
                <a:ea typeface="微软雅黑" panose="020B0503020204020204" charset="-122"/>
                <a:cs typeface="微软雅黑" panose="020B0503020204020204" charset="-122"/>
              </a:rPr>
              <a:t>2</a:t>
            </a:r>
            <a:endParaRPr sz="1200" kern="0" spc="80" baseline="290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2" name="textbox 212"/>
          <p:cNvSpPr/>
          <p:nvPr>
            <p:custDataLst>
              <p:tags r:id="rId4"/>
            </p:custDataLst>
          </p:nvPr>
        </p:nvSpPr>
        <p:spPr>
          <a:xfrm>
            <a:off x="339090" y="4793615"/>
            <a:ext cx="4979670" cy="241935"/>
          </a:xfrm>
          <a:prstGeom prst="rect">
            <a:avLst/>
          </a:prstGeom>
          <a:noFill/>
          <a:ln w="0" cap="flat">
            <a:noFill/>
            <a:prstDash val="solid"/>
            <a:miter lim="0"/>
          </a:ln>
        </p:spPr>
        <p:txBody>
          <a:bodyPr vert="horz" wrap="square" lIns="0" tIns="0" rIns="0" bIns="0"/>
          <a:lstStyle/>
          <a:p>
            <a:pPr algn="l" rtl="0" eaLnBrk="0">
              <a:lnSpc>
                <a:spcPct val="83000"/>
              </a:lnSpc>
            </a:pPr>
            <a:endParaRPr sz="100" dirty="0">
              <a:solidFill>
                <a:schemeClr val="dk1"/>
              </a:solidFill>
              <a:latin typeface="微软雅黑" panose="020B0503020204020204" charset="-122"/>
              <a:ea typeface="微软雅黑" panose="020B0503020204020204" charset="-122"/>
              <a:cs typeface="微软雅黑" panose="020B0503020204020204" charset="-122"/>
            </a:endParaRPr>
          </a:p>
          <a:p>
            <a:pPr marL="17145" algn="l" rtl="0" eaLnBrk="0">
              <a:lnSpc>
                <a:spcPct val="91000"/>
              </a:lnSpc>
            </a:pPr>
            <a:r>
              <a:rPr sz="600" kern="0" spc="-10" dirty="0">
                <a:solidFill>
                  <a:schemeClr val="dk1"/>
                </a:solidFill>
                <a:latin typeface="微软雅黑" panose="020B0503020204020204" charset="-122"/>
                <a:ea typeface="微软雅黑" panose="020B0503020204020204" charset="-122"/>
                <a:cs typeface="微软雅黑" panose="020B0503020204020204" charset="-122"/>
              </a:rPr>
              <a:t>1.     Taylor,</a:t>
            </a:r>
            <a:r>
              <a:rPr sz="600" kern="0" spc="6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D.</a:t>
            </a:r>
            <a:r>
              <a:rPr sz="600" kern="0" spc="7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M.,</a:t>
            </a:r>
            <a:r>
              <a:rPr sz="600" kern="0" spc="7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Barnes, T.</a:t>
            </a:r>
            <a:r>
              <a:rPr sz="600" kern="0" spc="8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R., &amp; Young, A.</a:t>
            </a:r>
            <a:r>
              <a:rPr sz="600" kern="0" spc="7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H.</a:t>
            </a:r>
            <a:r>
              <a:rPr sz="600" kern="0" spc="6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(2021). The</a:t>
            </a:r>
            <a:r>
              <a:rPr sz="600" kern="0" spc="8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Maudsley</a:t>
            </a:r>
            <a:r>
              <a:rPr sz="600" kern="0" spc="5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prescribing guidelines in</a:t>
            </a:r>
            <a:endParaRPr sz="600" dirty="0">
              <a:solidFill>
                <a:schemeClr val="dk1"/>
              </a:solidFill>
              <a:latin typeface="微软雅黑" panose="020B0503020204020204" charset="-122"/>
              <a:ea typeface="微软雅黑" panose="020B0503020204020204" charset="-122"/>
              <a:cs typeface="微软雅黑" panose="020B0503020204020204" charset="-122"/>
            </a:endParaRPr>
          </a:p>
          <a:p>
            <a:pPr marL="12700" algn="l" rtl="0" eaLnBrk="0">
              <a:lnSpc>
                <a:spcPct val="91000"/>
              </a:lnSpc>
              <a:spcBef>
                <a:spcPts val="85"/>
              </a:spcBef>
            </a:pPr>
            <a:r>
              <a:rPr sz="600" kern="0" spc="-10" dirty="0">
                <a:solidFill>
                  <a:schemeClr val="dk1"/>
                </a:solidFill>
                <a:latin typeface="微软雅黑" panose="020B0503020204020204" charset="-122"/>
                <a:ea typeface="微软雅黑" panose="020B0503020204020204" charset="-122"/>
                <a:cs typeface="微软雅黑" panose="020B0503020204020204" charset="-122"/>
              </a:rPr>
              <a:t>2.     Huhn</a:t>
            </a:r>
            <a:r>
              <a:rPr sz="600" kern="0" spc="8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M, et al.</a:t>
            </a:r>
            <a:r>
              <a:rPr sz="600" kern="0" spc="7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Lancet. 2019</a:t>
            </a:r>
            <a:r>
              <a:rPr sz="600" kern="0" spc="7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Sep</a:t>
            </a:r>
            <a:r>
              <a:rPr sz="600" kern="0" spc="80" dirty="0">
                <a:solidFill>
                  <a:schemeClr val="dk1"/>
                </a:solidFill>
                <a:latin typeface="微软雅黑" panose="020B0503020204020204" charset="-122"/>
                <a:ea typeface="微软雅黑" panose="020B0503020204020204" charset="-122"/>
                <a:cs typeface="微软雅黑" panose="020B0503020204020204" charset="-122"/>
              </a:rPr>
              <a:t> </a:t>
            </a:r>
            <a:r>
              <a:rPr sz="600" kern="0" spc="-10" dirty="0">
                <a:solidFill>
                  <a:schemeClr val="dk1"/>
                </a:solidFill>
                <a:latin typeface="微软雅黑" panose="020B0503020204020204" charset="-122"/>
                <a:ea typeface="微软雅黑" panose="020B0503020204020204" charset="-122"/>
                <a:cs typeface="微软雅黑" panose="020B0503020204020204" charset="-122"/>
              </a:rPr>
              <a:t>14;394(10202):939-951.</a:t>
            </a:r>
            <a:endParaRPr sz="600" kern="0" spc="-10"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16" name="picture 216"/>
          <p:cNvPicPr>
            <a:picLocks noChangeAspect="1"/>
          </p:cNvPicPr>
          <p:nvPr/>
        </p:nvPicPr>
        <p:blipFill>
          <a:blip r:embed="rId5"/>
          <a:stretch>
            <a:fillRect/>
          </a:stretch>
        </p:blipFill>
        <p:spPr>
          <a:xfrm rot="21600000">
            <a:off x="5269706" y="2038607"/>
            <a:ext cx="956882" cy="133760"/>
          </a:xfrm>
          <a:prstGeom prst="rect">
            <a:avLst/>
          </a:prstGeom>
        </p:spPr>
      </p:pic>
      <p:graphicFrame>
        <p:nvGraphicFramePr>
          <p:cNvPr id="218" name="table 218"/>
          <p:cNvGraphicFramePr>
            <a:graphicFrameLocks noGrp="1"/>
          </p:cNvGraphicFramePr>
          <p:nvPr/>
        </p:nvGraphicFramePr>
        <p:xfrm>
          <a:off x="5261372" y="2028615"/>
          <a:ext cx="3235960" cy="151765"/>
        </p:xfrm>
        <a:graphic>
          <a:graphicData uri="http://schemas.openxmlformats.org/drawingml/2006/table">
            <a:tbl>
              <a:tblPr/>
              <a:tblGrid>
                <a:gridCol w="3235960"/>
              </a:tblGrid>
              <a:tr h="151765">
                <a:tc>
                  <a:txBody>
                    <a:bodyPr/>
                    <a:lstStyle/>
                    <a:p>
                      <a:pPr algn="l" rtl="0" eaLnBrk="0">
                        <a:lnSpc>
                          <a:spcPct val="100000"/>
                        </a:lnSpc>
                      </a:pPr>
                      <a:endParaRPr sz="750" dirty="0">
                        <a:latin typeface="微软雅黑" panose="020B0503020204020204" charset="-122"/>
                        <a:ea typeface="微软雅黑" panose="020B0503020204020204" charset="-122"/>
                        <a:cs typeface="微软雅黑" panose="020B0503020204020204" charset="-122"/>
                      </a:endParaRPr>
                    </a:p>
                  </a:txBody>
                  <a:tcPr marL="0" marR="0" marT="0" marB="0" vert="horz">
                    <a:lnL w="22225" cap="flat" cmpd="sng" algn="ctr">
                      <a:solidFill>
                        <a:srgbClr val="FF0000"/>
                      </a:solidFill>
                      <a:prstDash val="solid"/>
                      <a:round/>
                      <a:headEnd type="none" w="med" len="med"/>
                      <a:tailEnd type="none" w="med" len="med"/>
                    </a:lnL>
                    <a:lnR w="22225" cap="flat" cmpd="sng" algn="ctr">
                      <a:solidFill>
                        <a:srgbClr val="FF0000"/>
                      </a:solidFill>
                      <a:prstDash val="solid"/>
                      <a:round/>
                      <a:headEnd type="none" w="med" len="med"/>
                      <a:tailEnd type="none" w="med" len="med"/>
                    </a:lnR>
                    <a:lnT w="22225" cap="flat" cmpd="sng" algn="ctr">
                      <a:solidFill>
                        <a:srgbClr val="FF0000"/>
                      </a:solidFill>
                      <a:prstDash val="solid"/>
                      <a:round/>
                      <a:headEnd type="none" w="med" len="med"/>
                      <a:tailEnd type="none" w="med" len="med"/>
                    </a:lnT>
                    <a:lnB w="22225" cap="flat" cmpd="sng" algn="ctr">
                      <a:solidFill>
                        <a:srgbClr val="FF0000"/>
                      </a:solidFill>
                      <a:prstDash val="solid"/>
                      <a:round/>
                      <a:headEnd type="none" w="med" len="med"/>
                      <a:tailEnd type="none" w="med" len="med"/>
                    </a:lnB>
                  </a:tcPr>
                </a:tc>
              </a:tr>
            </a:tbl>
          </a:graphicData>
        </a:graphic>
      </p:graphicFrame>
      <p:sp>
        <p:nvSpPr>
          <p:cNvPr id="222" name="textbox 222"/>
          <p:cNvSpPr/>
          <p:nvPr>
            <p:custDataLst>
              <p:tags r:id="rId6"/>
            </p:custDataLst>
          </p:nvPr>
        </p:nvSpPr>
        <p:spPr>
          <a:xfrm>
            <a:off x="5147945" y="875030"/>
            <a:ext cx="3387725" cy="505460"/>
          </a:xfrm>
          <a:prstGeom prst="rect">
            <a:avLst/>
          </a:prstGeom>
          <a:noFill/>
          <a:ln w="0" cap="flat">
            <a:noFill/>
            <a:prstDash val="solid"/>
            <a:miter lim="0"/>
          </a:ln>
        </p:spPr>
        <p:txBody>
          <a:bodyPr vert="horz" wrap="square" lIns="0" tIns="0" rIns="0" bIns="0"/>
          <a:lstStyle/>
          <a:p>
            <a:pPr algn="l" rtl="0" eaLnBrk="0">
              <a:lnSpc>
                <a:spcPct val="82000"/>
              </a:lnSpc>
            </a:pPr>
            <a:endParaRPr sz="100" dirty="0">
              <a:solidFill>
                <a:schemeClr val="dk1"/>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r>
              <a:rPr sz="1500" b="1" kern="0" spc="-10" dirty="0">
                <a:solidFill>
                  <a:schemeClr val="dk1"/>
                </a:solidFill>
                <a:latin typeface="微软雅黑" panose="020B0503020204020204" charset="-122"/>
                <a:ea typeface="微软雅黑" panose="020B0503020204020204" charset="-122"/>
                <a:cs typeface="微软雅黑" panose="020B0503020204020204" charset="-122"/>
              </a:rPr>
              <a:t>布瑞哌唑是</a:t>
            </a:r>
            <a:r>
              <a:rPr lang="zh-CN" sz="1500" b="1" kern="0" spc="-10" dirty="0">
                <a:solidFill>
                  <a:schemeClr val="dk1"/>
                </a:solidFill>
                <a:latin typeface="微软雅黑" panose="020B0503020204020204" charset="-122"/>
                <a:ea typeface="微软雅黑" panose="020B0503020204020204" charset="-122"/>
                <a:cs typeface="微软雅黑" panose="020B0503020204020204" charset="-122"/>
              </a:rPr>
              <a:t>唯一全部副作用风险均与安慰剂无显著差异的口服抗精神病</a:t>
            </a:r>
            <a:r>
              <a:rPr lang="zh-CN" sz="1500" b="1" kern="0" spc="-10" dirty="0">
                <a:solidFill>
                  <a:schemeClr val="dk1"/>
                </a:solidFill>
                <a:latin typeface="微软雅黑" panose="020B0503020204020204" charset="-122"/>
                <a:ea typeface="微软雅黑" panose="020B0503020204020204" charset="-122"/>
                <a:cs typeface="微软雅黑" panose="020B0503020204020204" charset="-122"/>
              </a:rPr>
              <a:t>药物</a:t>
            </a:r>
            <a:endParaRPr lang="zh-CN" sz="1500" b="1" kern="0" spc="-1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4" name="textbox 224"/>
          <p:cNvSpPr/>
          <p:nvPr>
            <p:custDataLst>
              <p:tags r:id="rId7"/>
            </p:custDataLst>
          </p:nvPr>
        </p:nvSpPr>
        <p:spPr>
          <a:xfrm>
            <a:off x="5796413" y="4932020"/>
            <a:ext cx="2025491" cy="80009"/>
          </a:xfrm>
          <a:prstGeom prst="rect">
            <a:avLst/>
          </a:prstGeom>
          <a:noFill/>
          <a:ln w="0" cap="flat">
            <a:noFill/>
            <a:prstDash val="solid"/>
            <a:miter lim="0"/>
          </a:ln>
        </p:spPr>
        <p:txBody>
          <a:bodyPr vert="horz" wrap="square" lIns="0" tIns="0" rIns="0" bIns="0"/>
          <a:lstStyle/>
          <a:p>
            <a:pPr algn="l" rtl="0" eaLnBrk="0">
              <a:lnSpc>
                <a:spcPct val="82000"/>
              </a:lnSpc>
            </a:pPr>
            <a:endParaRPr sz="100" dirty="0">
              <a:solidFill>
                <a:schemeClr val="dk1"/>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r>
              <a:rPr sz="450" kern="0" spc="0" dirty="0">
                <a:solidFill>
                  <a:schemeClr val="dk1"/>
                </a:solidFill>
                <a:latin typeface="微软雅黑" panose="020B0503020204020204" charset="-122"/>
                <a:ea typeface="微软雅黑" panose="020B0503020204020204" charset="-122"/>
                <a:cs typeface="微软雅黑" panose="020B0503020204020204" charset="-122"/>
              </a:rPr>
              <a:t>该图表32种口服抗精神病药“抗胆碱能作用”副作用风险森林图，详见文</a:t>
            </a:r>
            <a:r>
              <a:rPr sz="450" kern="0" spc="-10" dirty="0">
                <a:solidFill>
                  <a:schemeClr val="dk1"/>
                </a:solidFill>
                <a:latin typeface="微软雅黑" panose="020B0503020204020204" charset="-122"/>
                <a:ea typeface="微软雅黑" panose="020B0503020204020204" charset="-122"/>
                <a:cs typeface="微软雅黑" panose="020B0503020204020204" charset="-122"/>
              </a:rPr>
              <a:t>献原文</a:t>
            </a:r>
            <a:endParaRPr sz="450" kern="0" spc="-1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6" name="textbox 226"/>
          <p:cNvSpPr/>
          <p:nvPr>
            <p:custDataLst>
              <p:tags r:id="rId8"/>
            </p:custDataLst>
          </p:nvPr>
        </p:nvSpPr>
        <p:spPr>
          <a:xfrm>
            <a:off x="3761119" y="4793635"/>
            <a:ext cx="1123473" cy="102394"/>
          </a:xfrm>
          <a:prstGeom prst="rect">
            <a:avLst/>
          </a:prstGeom>
          <a:noFill/>
          <a:ln w="0" cap="flat">
            <a:noFill/>
            <a:prstDash val="solid"/>
            <a:miter lim="0"/>
          </a:ln>
        </p:spPr>
        <p:txBody>
          <a:bodyPr vert="horz" wrap="square" lIns="0" tIns="0" rIns="0" bIns="0"/>
          <a:lstStyle/>
          <a:p>
            <a:pPr algn="l" rtl="0" eaLnBrk="0">
              <a:lnSpc>
                <a:spcPct val="83000"/>
              </a:lnSpc>
            </a:pPr>
            <a:endParaRPr sz="100" dirty="0">
              <a:solidFill>
                <a:schemeClr val="dk1"/>
              </a:solidFill>
              <a:latin typeface="微软雅黑" panose="020B0503020204020204" charset="-122"/>
              <a:ea typeface="微软雅黑" panose="020B0503020204020204" charset="-122"/>
              <a:cs typeface="微软雅黑" panose="020B0503020204020204" charset="-122"/>
            </a:endParaRPr>
          </a:p>
          <a:p>
            <a:pPr marL="12700" algn="l" rtl="0" eaLnBrk="0">
              <a:lnSpc>
                <a:spcPct val="91000"/>
              </a:lnSpc>
            </a:pPr>
            <a:r>
              <a:rPr sz="600" kern="0" spc="0" dirty="0">
                <a:solidFill>
                  <a:schemeClr val="dk1"/>
                </a:solidFill>
                <a:latin typeface="微软雅黑" panose="020B0503020204020204" charset="-122"/>
                <a:ea typeface="微软雅黑" panose="020B0503020204020204" charset="-122"/>
                <a:cs typeface="微软雅黑" panose="020B0503020204020204" charset="-122"/>
              </a:rPr>
              <a:t>psychiatry. John</a:t>
            </a:r>
            <a:r>
              <a:rPr sz="600" kern="0" spc="-10" dirty="0">
                <a:solidFill>
                  <a:schemeClr val="dk1"/>
                </a:solidFill>
                <a:latin typeface="微软雅黑" panose="020B0503020204020204" charset="-122"/>
                <a:ea typeface="微软雅黑" panose="020B0503020204020204" charset="-122"/>
                <a:cs typeface="微软雅黑" panose="020B0503020204020204" charset="-122"/>
              </a:rPr>
              <a:t> Wiley &amp; Sons.</a:t>
            </a:r>
            <a:endParaRPr sz="600" kern="0" spc="-1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8" name="path 228"/>
          <p:cNvSpPr/>
          <p:nvPr>
            <p:custDataLst>
              <p:tags r:id="rId9"/>
            </p:custDataLst>
          </p:nvPr>
        </p:nvSpPr>
        <p:spPr>
          <a:xfrm>
            <a:off x="4479845" y="648113"/>
            <a:ext cx="7144" cy="3935444"/>
          </a:xfrm>
          <a:custGeom>
            <a:avLst/>
            <a:gdLst/>
            <a:ahLst/>
            <a:cxnLst/>
            <a:rect l="0" t="0" r="0" b="0"/>
            <a:pathLst>
              <a:path w="15" h="8263">
                <a:moveTo>
                  <a:pt x="7" y="0"/>
                </a:moveTo>
                <a:lnTo>
                  <a:pt x="7" y="8263"/>
                </a:lnTo>
              </a:path>
            </a:pathLst>
          </a:custGeom>
          <a:noFill/>
          <a:ln w="9525" cap="flat">
            <a:solidFill>
              <a:srgbClr val="4472C4"/>
            </a:solidFill>
            <a:prstDash val="dash"/>
            <a:round/>
          </a:ln>
        </p:spPr>
        <p:txBody>
          <a:bodyPr rtlCol="0"/>
          <a:lstStyle/>
          <a:p>
            <a:pPr algn="ctr"/>
            <a:endParaRPr lang="zh-CN" altLang="en-US" sz="135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30" name="picture 230"/>
          <p:cNvPicPr>
            <a:picLocks noChangeAspect="1"/>
          </p:cNvPicPr>
          <p:nvPr/>
        </p:nvPicPr>
        <p:blipFill>
          <a:blip r:embed="rId10"/>
          <a:stretch>
            <a:fillRect/>
          </a:stretch>
        </p:blipFill>
        <p:spPr>
          <a:xfrm rot="21600000">
            <a:off x="4837843" y="2078164"/>
            <a:ext cx="313087" cy="85725"/>
          </a:xfrm>
          <a:prstGeom prst="rect">
            <a:avLst/>
          </a:prstGeom>
        </p:spPr>
      </p:pic>
      <p:pic>
        <p:nvPicPr>
          <p:cNvPr id="232" name="picture 232"/>
          <p:cNvPicPr>
            <a:picLocks noChangeAspect="1"/>
          </p:cNvPicPr>
          <p:nvPr/>
        </p:nvPicPr>
        <p:blipFill>
          <a:blip r:embed="rId2"/>
          <a:stretch>
            <a:fillRect/>
          </a:stretch>
        </p:blipFill>
        <p:spPr>
          <a:xfrm rot="21600000">
            <a:off x="4828191" y="878744"/>
            <a:ext cx="171450" cy="133731"/>
          </a:xfrm>
          <a:prstGeom prst="rect">
            <a:avLst/>
          </a:prstGeom>
        </p:spPr>
      </p:pic>
    </p:spTree>
    <p:custDataLst>
      <p:tags r:id="rId1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nvSpPr>
        <p:spPr>
          <a:xfrm>
            <a:off x="6731860" y="4869468"/>
            <a:ext cx="2025000" cy="237600"/>
          </a:xfr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350" smtClean="0">
                <a:cs typeface="微软雅黑" panose="020B0503020204020204" charset="-122"/>
              </a:rPr>
            </a:fld>
            <a:endParaRPr lang="zh-CN" altLang="en-US" sz="1350">
              <a:cs typeface="微软雅黑" panose="020B0503020204020204" charset="-122"/>
            </a:endParaRPr>
          </a:p>
        </p:txBody>
      </p:sp>
      <p:sp>
        <p:nvSpPr>
          <p:cNvPr id="3" name="文本框 2"/>
          <p:cNvSpPr txBox="1"/>
          <p:nvPr/>
        </p:nvSpPr>
        <p:spPr>
          <a:xfrm>
            <a:off x="543560" y="146685"/>
            <a:ext cx="8004175" cy="345440"/>
          </a:xfrm>
          <a:prstGeom prst="rect">
            <a:avLst/>
          </a:prstGeom>
          <a:noFill/>
        </p:spPr>
        <p:txBody>
          <a:bodyPr wrap="square" rtlCol="0">
            <a:spAutoFit/>
          </a:bodyPr>
          <a:p>
            <a:pPr marL="12700" algn="l" rtl="0" eaLnBrk="0">
              <a:lnSpc>
                <a:spcPct val="92000"/>
              </a:lnSpc>
            </a:pPr>
            <a:r>
              <a:rPr lang="zh-CN" altLang="en-US">
                <a:latin typeface="微软雅黑" panose="020B0503020204020204" charset="-122"/>
                <a:ea typeface="微软雅黑" panose="020B0503020204020204" charset="-122"/>
                <a:cs typeface="微软雅黑" panose="020B0503020204020204" charset="-122"/>
                <a:sym typeface="+mn-ea"/>
              </a:rPr>
              <a:t>有效性(</a:t>
            </a:r>
            <a:r>
              <a:rPr lang="en-US" altLang="zh-CN">
                <a:latin typeface="微软雅黑" panose="020B0503020204020204" charset="-122"/>
                <a:ea typeface="微软雅黑" panose="020B0503020204020204" charset="-122"/>
                <a:cs typeface="微软雅黑" panose="020B0503020204020204" charset="-122"/>
                <a:sym typeface="+mn-ea"/>
              </a:rPr>
              <a:t>1</a:t>
            </a:r>
            <a:r>
              <a:rPr lang="zh-CN" altLang="en-US">
                <a:latin typeface="微软雅黑" panose="020B0503020204020204" charset="-122"/>
                <a:ea typeface="微软雅黑" panose="020B0503020204020204"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2</a:t>
            </a:r>
            <a:r>
              <a:rPr lang="zh-CN" altLang="en-US">
                <a:latin typeface="微软雅黑" panose="020B0503020204020204" charset="-122"/>
                <a:ea typeface="微软雅黑" panose="020B0503020204020204" charset="-122"/>
                <a:cs typeface="微软雅黑" panose="020B0503020204020204" charset="-122"/>
                <a:sym typeface="+mn-ea"/>
              </a:rPr>
              <a:t>)：布瑞哌唑口崩片与参比制剂具有等物等效性</a:t>
            </a:r>
            <a:endParaRPr lang="zh-CN" altLang="en-US">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494665" y="628650"/>
            <a:ext cx="8190230" cy="783590"/>
          </a:xfrm>
          <a:prstGeom prst="rect">
            <a:avLst/>
          </a:prstGeom>
          <a:noFill/>
          <a:ln w="9525">
            <a:noFill/>
          </a:ln>
        </p:spPr>
        <p:txBody>
          <a:bodyPr wrap="square">
            <a:spAutoFit/>
          </a:bodyPr>
          <a:lstStyle/>
          <a:p>
            <a:pPr marL="171450" indent="-171450" algn="l">
              <a:lnSpc>
                <a:spcPct val="150000"/>
              </a:lnSpc>
              <a:buFont typeface="微软雅黑" panose="020B0503020204020204" charset="-122"/>
              <a:buChar char="•"/>
            </a:pP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华益泰康药业股份有限公司生产的布瑞哌唑口崩片（受试制剂，规格：</a:t>
            </a:r>
            <a:r>
              <a:rPr lang="en-US" altLang="zh-CN" sz="1000" dirty="0">
                <a:solidFill>
                  <a:schemeClr val="tx1"/>
                </a:solidFill>
                <a:latin typeface="微软雅黑" panose="020B0503020204020204" charset="-122"/>
                <a:ea typeface="微软雅黑" panose="020B0503020204020204" charset="-122"/>
                <a:cs typeface="微软雅黑" panose="020B0503020204020204" charset="-122"/>
              </a:rPr>
              <a:t>2mg</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）与大塚製薬株式会社持证的布瑞哌唑口崩片（参比制剂，</a:t>
            </a:r>
            <a:r>
              <a:rPr lang="zh-CN" altLang="en-US" sz="1000" dirty="0">
                <a:latin typeface="微软雅黑" panose="020B0503020204020204" charset="-122"/>
                <a:ea typeface="微软雅黑" panose="020B0503020204020204" charset="-122"/>
                <a:cs typeface="微软雅黑" panose="020B0503020204020204" charset="-122"/>
                <a:sym typeface="+mn-ea"/>
              </a:rPr>
              <a:t>规格：</a:t>
            </a:r>
            <a:r>
              <a:rPr lang="en-US" altLang="zh-CN" sz="1000" dirty="0">
                <a:latin typeface="微软雅黑" panose="020B0503020204020204" charset="-122"/>
                <a:ea typeface="微软雅黑" panose="020B0503020204020204" charset="-122"/>
                <a:cs typeface="微软雅黑" panose="020B0503020204020204" charset="-122"/>
                <a:sym typeface="+mn-ea"/>
              </a:rPr>
              <a:t>2mg</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）在空腹及餐后条件下吸收速度和吸收程度均一致，两制剂具备生物等效性。</a:t>
            </a:r>
            <a:endParaRPr lang="zh-CN" altLang="en-US" sz="1000" dirty="0">
              <a:solidFill>
                <a:schemeClr val="tx1"/>
              </a:solidFill>
              <a:latin typeface="微软雅黑" panose="020B0503020204020204" charset="-122"/>
              <a:ea typeface="微软雅黑" panose="020B0503020204020204" charset="-122"/>
              <a:cs typeface="微软雅黑" panose="020B0503020204020204" charset="-122"/>
            </a:endParaRPr>
          </a:p>
          <a:p>
            <a:pPr marL="171450" indent="-171450" algn="l">
              <a:lnSpc>
                <a:spcPct val="150000"/>
              </a:lnSpc>
              <a:buFont typeface="微软雅黑" panose="020B0503020204020204" charset="-122"/>
              <a:buChar char="•"/>
            </a:pP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空腹和餐后条件下受试制剂和参比制剂布瑞哌唑的药动学参数见表</a:t>
            </a:r>
            <a:r>
              <a:rPr lang="en-US" altLang="zh-CN" sz="1000"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、表</a:t>
            </a:r>
            <a:r>
              <a:rPr lang="en-US" altLang="zh-CN" sz="1000" dirty="0">
                <a:solidFill>
                  <a:schemeClr val="tx1"/>
                </a:solidFill>
                <a:latin typeface="微软雅黑" panose="020B0503020204020204" charset="-122"/>
                <a:ea typeface="微软雅黑" panose="020B0503020204020204" charset="-122"/>
                <a:cs typeface="微软雅黑" panose="020B0503020204020204" charset="-122"/>
              </a:rPr>
              <a:t> 2</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15315" y="1515745"/>
            <a:ext cx="5431155" cy="245110"/>
          </a:xfrm>
          <a:prstGeom prst="rect">
            <a:avLst/>
          </a:prstGeom>
          <a:noFill/>
        </p:spPr>
        <p:txBody>
          <a:bodyPr wrap="square" rtlCol="0" anchor="t">
            <a:spAutoFit/>
          </a:bodyPr>
          <a:p>
            <a:pPr algn="l">
              <a:buClrTx/>
              <a:buSzTx/>
              <a:buFontTx/>
            </a:pP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表1：空腹状态下主要药代动力学参数符合生物等效的判定标准，具有生物等效性</a:t>
            </a:r>
            <a:endPar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615475" y="3364385"/>
            <a:ext cx="4909185" cy="245110"/>
          </a:xfrm>
          <a:prstGeom prst="rect">
            <a:avLst/>
          </a:prstGeom>
          <a:noFill/>
          <a:ln w="9525">
            <a:noFill/>
          </a:ln>
        </p:spPr>
        <p:txBody>
          <a:bodyPr wrap="square">
            <a:spAutoFit/>
          </a:bodyPr>
          <a:p>
            <a:pPr algn="l">
              <a:buClrTx/>
              <a:buSzTx/>
              <a:buFontTx/>
            </a:pPr>
            <a:r>
              <a:rPr lang="zh-CN" altLang="en-US" sz="1000" b="0">
                <a:solidFill>
                  <a:schemeClr val="tx1"/>
                </a:solidFill>
                <a:latin typeface="微软雅黑" panose="020B0503020204020204" charset="-122"/>
                <a:ea typeface="微软雅黑" panose="020B0503020204020204" charset="-122"/>
                <a:cs typeface="微软雅黑" panose="020B0503020204020204" charset="-122"/>
              </a:rPr>
              <a:t>表2：餐后状态下主要药代动力学参数符合生物等效的判定标准，具有生物等效性</a:t>
            </a:r>
            <a:endParaRPr lang="zh-CN" altLang="en-US" sz="1000" b="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615315" y="1863725"/>
            <a:ext cx="7813040" cy="1491615"/>
          </a:xfrm>
          <a:prstGeom prst="rect">
            <a:avLst/>
          </a:prstGeom>
        </p:spPr>
      </p:pic>
      <p:pic>
        <p:nvPicPr>
          <p:cNvPr id="7" name="图片 6"/>
          <p:cNvPicPr>
            <a:picLocks noChangeAspect="1"/>
          </p:cNvPicPr>
          <p:nvPr/>
        </p:nvPicPr>
        <p:blipFill>
          <a:blip r:embed="rId2"/>
          <a:stretch>
            <a:fillRect/>
          </a:stretch>
        </p:blipFill>
        <p:spPr>
          <a:xfrm>
            <a:off x="615315" y="3668395"/>
            <a:ext cx="7875270" cy="138747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nvSpPr>
        <p:spPr>
          <a:xfrm>
            <a:off x="6660105" y="4797713"/>
            <a:ext cx="2025000" cy="237600"/>
          </a:xfr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350" smtClean="0">
                <a:cs typeface="微软雅黑" panose="020B0503020204020204" charset="-122"/>
              </a:rPr>
            </a:fld>
            <a:endParaRPr lang="zh-CN" altLang="en-US" sz="1350">
              <a:cs typeface="微软雅黑" panose="020B0503020204020204" charset="-122"/>
            </a:endParaRPr>
          </a:p>
        </p:txBody>
      </p:sp>
      <p:sp>
        <p:nvSpPr>
          <p:cNvPr id="3" name="文本框 2"/>
          <p:cNvSpPr txBox="1"/>
          <p:nvPr/>
        </p:nvSpPr>
        <p:spPr>
          <a:xfrm>
            <a:off x="543560" y="146685"/>
            <a:ext cx="6704965" cy="511810"/>
          </a:xfrm>
          <a:prstGeom prst="rect">
            <a:avLst/>
          </a:prstGeom>
          <a:noFill/>
        </p:spPr>
        <p:txBody>
          <a:bodyPr wrap="square" rtlCol="0">
            <a:noAutofit/>
          </a:bodyPr>
          <a:p>
            <a:pPr marL="12700" algn="l" rtl="0" eaLnBrk="0">
              <a:lnSpc>
                <a:spcPct val="92000"/>
              </a:lnSpc>
            </a:pPr>
            <a:r>
              <a:rPr lang="zh-CN" altLang="en-US">
                <a:latin typeface="微软雅黑" panose="020B0503020204020204" charset="-122"/>
                <a:ea typeface="微软雅黑" panose="020B0503020204020204" charset="-122"/>
                <a:cs typeface="微软雅黑" panose="020B0503020204020204" charset="-122"/>
                <a:sym typeface="+mn-ea"/>
              </a:rPr>
              <a:t>有效性(</a:t>
            </a:r>
            <a:r>
              <a:rPr lang="en-US" altLang="zh-CN">
                <a:latin typeface="微软雅黑" panose="020B0503020204020204" charset="-122"/>
                <a:ea typeface="微软雅黑" panose="020B0503020204020204" charset="-122"/>
                <a:cs typeface="微软雅黑" panose="020B0503020204020204" charset="-122"/>
                <a:sym typeface="+mn-ea"/>
              </a:rPr>
              <a:t>2</a:t>
            </a:r>
            <a:r>
              <a:rPr lang="zh-CN" altLang="en-US">
                <a:latin typeface="微软雅黑" panose="020B0503020204020204" charset="-122"/>
                <a:ea typeface="微软雅黑" panose="020B0503020204020204"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2</a:t>
            </a:r>
            <a:r>
              <a:rPr lang="zh-CN" altLang="en-US">
                <a:latin typeface="微软雅黑" panose="020B0503020204020204" charset="-122"/>
                <a:ea typeface="微软雅黑" panose="020B0503020204020204" charset="-122"/>
                <a:cs typeface="微软雅黑" panose="020B0503020204020204" charset="-122"/>
                <a:sym typeface="+mn-ea"/>
              </a:rPr>
              <a:t>)：布瑞哌唑有效性优于哌罗匹隆；被多个国际顶级精神科治疗指南纳入，并1A推荐</a:t>
            </a:r>
            <a:endParaRPr lang="zh-CN" altLang="en-US">
              <a:latin typeface="微软雅黑" panose="020B0503020204020204" charset="-122"/>
              <a:ea typeface="微软雅黑" panose="020B0503020204020204" charset="-122"/>
              <a:cs typeface="微软雅黑" panose="020B0503020204020204" charset="-122"/>
            </a:endParaRPr>
          </a:p>
          <a:p>
            <a:pPr marL="12700" algn="l" rtl="0" eaLnBrk="0">
              <a:lnSpc>
                <a:spcPct val="92000"/>
              </a:lnSpc>
            </a:pPr>
            <a:endParaRPr lang="zh-CN" altLang="en-US">
              <a:latin typeface="微软雅黑" panose="020B0503020204020204" charset="-122"/>
              <a:ea typeface="微软雅黑" panose="020B0503020204020204" charset="-122"/>
              <a:cs typeface="微软雅黑" panose="020B0503020204020204" charset="-122"/>
              <a:sym typeface="+mn-ea"/>
            </a:endParaRPr>
          </a:p>
        </p:txBody>
      </p:sp>
      <p:sp>
        <p:nvSpPr>
          <p:cNvPr id="166" name="textbox 166"/>
          <p:cNvSpPr/>
          <p:nvPr/>
        </p:nvSpPr>
        <p:spPr>
          <a:xfrm>
            <a:off x="1547495" y="731520"/>
            <a:ext cx="6399530" cy="205105"/>
          </a:xfrm>
          <a:prstGeom prst="rect">
            <a:avLst/>
          </a:prstGeom>
          <a:noFill/>
          <a:ln w="0" cap="flat">
            <a:noFill/>
            <a:prstDash val="solid"/>
            <a:miter lim="0"/>
          </a:ln>
        </p:spPr>
        <p:txBody>
          <a:bodyPr vert="horz" wrap="square" lIns="0" tIns="0" rIns="0" bIns="0"/>
          <a:lstStyle/>
          <a:p>
            <a:pPr algn="ctr" rtl="0" eaLnBrk="0">
              <a:lnSpc>
                <a:spcPct val="79000"/>
              </a:lnSpc>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临床研究显示，布瑞哌唑的PANSS</a:t>
            </a:r>
            <a:r>
              <a:rPr sz="1200" kern="0" spc="-10" baseline="29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总分改善情况</a:t>
            </a:r>
            <a:r>
              <a:rPr sz="12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优于</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哌罗匹</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隆</a:t>
            </a:r>
            <a:endPar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aphicFrame>
        <p:nvGraphicFramePr>
          <p:cNvPr id="158" name="table 158"/>
          <p:cNvGraphicFramePr>
            <a:graphicFrameLocks noGrp="1"/>
          </p:cNvGraphicFramePr>
          <p:nvPr>
            <p:custDataLst>
              <p:tags r:id="rId1"/>
            </p:custDataLst>
          </p:nvPr>
        </p:nvGraphicFramePr>
        <p:xfrm>
          <a:off x="899160" y="916940"/>
          <a:ext cx="7345680" cy="1597660"/>
        </p:xfrm>
        <a:graphic>
          <a:graphicData uri="http://schemas.openxmlformats.org/drawingml/2006/table">
            <a:tbl>
              <a:tblPr firstRow="1">
                <a:tableStyleId>{8BD65EA5-A551-4AE1-9B6F-714BE2794BBF}</a:tableStyleId>
              </a:tblPr>
              <a:tblGrid>
                <a:gridCol w="1167765"/>
                <a:gridCol w="1045845"/>
                <a:gridCol w="1235710"/>
                <a:gridCol w="1217930"/>
                <a:gridCol w="1053465"/>
                <a:gridCol w="888365"/>
                <a:gridCol w="736600"/>
              </a:tblGrid>
              <a:tr h="533400">
                <a:tc>
                  <a:txBody>
                    <a:bodyPr/>
                    <a:lstStyle/>
                    <a:p>
                      <a:pPr algn="ctr" rtl="0" eaLnBrk="0">
                        <a:lnSpc>
                          <a:spcPct val="136000"/>
                        </a:lnSpc>
                      </a:pPr>
                      <a:endParaRPr sz="900" kern="0" spc="70" dirty="0">
                        <a:solidFill>
                          <a:schemeClr val="bg1"/>
                        </a:solidFill>
                        <a:latin typeface="微软雅黑" panose="020B0503020204020204" charset="-122"/>
                        <a:ea typeface="微软雅黑" panose="020B0503020204020204" charset="-122"/>
                        <a:cs typeface="微软雅黑" panose="020B0503020204020204" charset="-122"/>
                      </a:endParaRPr>
                    </a:p>
                    <a:p>
                      <a:pPr algn="ctr" rtl="0" eaLnBrk="0">
                        <a:lnSpc>
                          <a:spcPct val="136000"/>
                        </a:lnSpc>
                      </a:pPr>
                      <a:r>
                        <a:rPr sz="900" kern="0" spc="70" dirty="0">
                          <a:solidFill>
                            <a:schemeClr val="bg1"/>
                          </a:solidFill>
                          <a:latin typeface="微软雅黑" panose="020B0503020204020204" charset="-122"/>
                          <a:ea typeface="微软雅黑" panose="020B0503020204020204" charset="-122"/>
                          <a:cs typeface="微软雅黑" panose="020B0503020204020204" charset="-122"/>
                        </a:rPr>
                        <a:t>药品名称</a:t>
                      </a:r>
                      <a:endParaRPr sz="900" kern="0" spc="70" dirty="0">
                        <a:solidFill>
                          <a:schemeClr val="bg1"/>
                        </a:solidFill>
                        <a:latin typeface="微软雅黑" panose="020B0503020204020204" charset="-122"/>
                        <a:ea typeface="微软雅黑" panose="020B0503020204020204" charset="-122"/>
                        <a:cs typeface="微软雅黑" panose="020B0503020204020204" charset="-122"/>
                      </a:endParaRPr>
                    </a:p>
                  </a:txBody>
                  <a:tcPr marL="0" marR="0" marT="0" marB="0" vert="horz">
                    <a:solidFill>
                      <a:schemeClr val="accent2"/>
                    </a:solidFill>
                  </a:tcPr>
                </a:tc>
                <a:tc>
                  <a:txBody>
                    <a:bodyPr/>
                    <a:lstStyle/>
                    <a:p>
                      <a:pPr algn="ctr" rtl="0" eaLnBrk="0">
                        <a:lnSpc>
                          <a:spcPct val="192000"/>
                        </a:lnSpc>
                      </a:pPr>
                      <a:r>
                        <a:rPr sz="900" kern="0" spc="70" dirty="0">
                          <a:solidFill>
                            <a:schemeClr val="bg1"/>
                          </a:solidFill>
                          <a:latin typeface="微软雅黑" panose="020B0503020204020204" charset="-122"/>
                          <a:ea typeface="微软雅黑" panose="020B0503020204020204" charset="-122"/>
                          <a:cs typeface="微软雅黑" panose="020B0503020204020204" charset="-122"/>
                        </a:rPr>
                        <a:t>基线时</a:t>
                      </a:r>
                      <a:r>
                        <a:rPr sz="900" kern="0" spc="0" dirty="0">
                          <a:solidFill>
                            <a:schemeClr val="bg1"/>
                          </a:solidFill>
                          <a:latin typeface="微软雅黑" panose="020B0503020204020204" charset="-122"/>
                          <a:ea typeface="微软雅黑" panose="020B0503020204020204" charset="-122"/>
                          <a:cs typeface="微软雅黑" panose="020B0503020204020204" charset="-122"/>
                        </a:rPr>
                        <a:t>PANSS</a:t>
                      </a:r>
                      <a:r>
                        <a:rPr sz="900" kern="0" spc="220" dirty="0">
                          <a:solidFill>
                            <a:schemeClr val="bg1"/>
                          </a:solidFill>
                          <a:latin typeface="微软雅黑" panose="020B0503020204020204" charset="-122"/>
                          <a:ea typeface="微软雅黑" panose="020B0503020204020204" charset="-122"/>
                          <a:cs typeface="微软雅黑" panose="020B0503020204020204" charset="-122"/>
                        </a:rPr>
                        <a:t>总分</a:t>
                      </a:r>
                      <a:endParaRPr sz="900" kern="0" spc="220" dirty="0">
                        <a:solidFill>
                          <a:schemeClr val="bg1"/>
                        </a:solidFill>
                        <a:latin typeface="微软雅黑" panose="020B0503020204020204" charset="-122"/>
                        <a:ea typeface="微软雅黑" panose="020B0503020204020204" charset="-122"/>
                        <a:cs typeface="微软雅黑" panose="020B0503020204020204" charset="-122"/>
                      </a:endParaRPr>
                    </a:p>
                  </a:txBody>
                  <a:tcPr marL="0" marR="0" marT="0" marB="0" vert="horz">
                    <a:solidFill>
                      <a:schemeClr val="accent2"/>
                    </a:solidFill>
                  </a:tcPr>
                </a:tc>
                <a:tc>
                  <a:txBody>
                    <a:bodyPr/>
                    <a:lstStyle/>
                    <a:p>
                      <a:pPr algn="ctr" rtl="0" eaLnBrk="0">
                        <a:lnSpc>
                          <a:spcPct val="192000"/>
                        </a:lnSpc>
                      </a:pPr>
                      <a:r>
                        <a:rPr sz="900" kern="0" spc="70" dirty="0">
                          <a:solidFill>
                            <a:schemeClr val="bg1"/>
                          </a:solidFill>
                          <a:latin typeface="微软雅黑" panose="020B0503020204020204" charset="-122"/>
                          <a:ea typeface="微软雅黑" panose="020B0503020204020204" charset="-122"/>
                          <a:cs typeface="微软雅黑" panose="020B0503020204020204" charset="-122"/>
                        </a:rPr>
                        <a:t>终点时</a:t>
                      </a:r>
                      <a:r>
                        <a:rPr sz="900" kern="0" spc="0" dirty="0">
                          <a:solidFill>
                            <a:schemeClr val="bg1"/>
                          </a:solidFill>
                          <a:latin typeface="微软雅黑" panose="020B0503020204020204" charset="-122"/>
                          <a:ea typeface="微软雅黑" panose="020B0503020204020204" charset="-122"/>
                          <a:cs typeface="微软雅黑" panose="020B0503020204020204" charset="-122"/>
                        </a:rPr>
                        <a:t>PANSS</a:t>
                      </a:r>
                      <a:r>
                        <a:rPr sz="900" kern="0" spc="150" dirty="0">
                          <a:solidFill>
                            <a:schemeClr val="bg1"/>
                          </a:solidFill>
                          <a:latin typeface="微软雅黑" panose="020B0503020204020204" charset="-122"/>
                          <a:ea typeface="微软雅黑" panose="020B0503020204020204" charset="-122"/>
                          <a:cs typeface="微软雅黑" panose="020B0503020204020204" charset="-122"/>
                        </a:rPr>
                        <a:t>总分变化</a:t>
                      </a:r>
                      <a:endParaRPr sz="900" kern="0" spc="150" dirty="0">
                        <a:solidFill>
                          <a:schemeClr val="bg1"/>
                        </a:solidFill>
                        <a:latin typeface="微软雅黑" panose="020B0503020204020204" charset="-122"/>
                        <a:ea typeface="微软雅黑" panose="020B0503020204020204" charset="-122"/>
                        <a:cs typeface="微软雅黑" panose="020B0503020204020204" charset="-122"/>
                      </a:endParaRPr>
                    </a:p>
                  </a:txBody>
                  <a:tcPr marL="0" marR="0" marT="0" marB="0" vert="horz">
                    <a:solidFill>
                      <a:schemeClr val="accent2"/>
                    </a:solidFill>
                  </a:tcPr>
                </a:tc>
                <a:tc>
                  <a:txBody>
                    <a:bodyPr/>
                    <a:lstStyle/>
                    <a:p>
                      <a:pPr algn="ctr" rtl="0" eaLnBrk="0">
                        <a:lnSpc>
                          <a:spcPct val="136000"/>
                        </a:lnSpc>
                      </a:pPr>
                      <a:endParaRPr sz="900" kern="0" spc="80" dirty="0">
                        <a:solidFill>
                          <a:schemeClr val="bg1"/>
                        </a:solidFill>
                        <a:latin typeface="微软雅黑" panose="020B0503020204020204" charset="-122"/>
                        <a:ea typeface="微软雅黑" panose="020B0503020204020204" charset="-122"/>
                        <a:cs typeface="微软雅黑" panose="020B0503020204020204" charset="-122"/>
                      </a:endParaRPr>
                    </a:p>
                    <a:p>
                      <a:pPr algn="ctr" rtl="0" eaLnBrk="0">
                        <a:lnSpc>
                          <a:spcPct val="136000"/>
                        </a:lnSpc>
                      </a:pPr>
                      <a:r>
                        <a:rPr sz="900" kern="0" spc="80" dirty="0">
                          <a:solidFill>
                            <a:schemeClr val="bg1"/>
                          </a:solidFill>
                          <a:latin typeface="微软雅黑" panose="020B0503020204020204" charset="-122"/>
                          <a:ea typeface="微软雅黑" panose="020B0503020204020204" charset="-122"/>
                          <a:cs typeface="微软雅黑" panose="020B0503020204020204" charset="-122"/>
                        </a:rPr>
                        <a:t>研究设计</a:t>
                      </a:r>
                      <a:endParaRPr sz="900" kern="0" spc="80" dirty="0">
                        <a:solidFill>
                          <a:schemeClr val="bg1"/>
                        </a:solidFill>
                        <a:latin typeface="微软雅黑" panose="020B0503020204020204" charset="-122"/>
                        <a:ea typeface="微软雅黑" panose="020B0503020204020204" charset="-122"/>
                        <a:cs typeface="微软雅黑" panose="020B0503020204020204" charset="-122"/>
                      </a:endParaRPr>
                    </a:p>
                  </a:txBody>
                  <a:tcPr marL="0" marR="0" marT="0" marB="0" vert="horz">
                    <a:solidFill>
                      <a:schemeClr val="accent2"/>
                    </a:solidFill>
                  </a:tcPr>
                </a:tc>
                <a:tc>
                  <a:txBody>
                    <a:bodyPr/>
                    <a:lstStyle/>
                    <a:p>
                      <a:pPr algn="ctr" rtl="0" eaLnBrk="0">
                        <a:lnSpc>
                          <a:spcPct val="136000"/>
                        </a:lnSpc>
                      </a:pPr>
                      <a:endParaRPr sz="900" kern="0" spc="70" dirty="0">
                        <a:solidFill>
                          <a:schemeClr val="bg1"/>
                        </a:solidFill>
                        <a:latin typeface="微软雅黑" panose="020B0503020204020204" charset="-122"/>
                        <a:ea typeface="微软雅黑" panose="020B0503020204020204" charset="-122"/>
                        <a:cs typeface="微软雅黑" panose="020B0503020204020204" charset="-122"/>
                      </a:endParaRPr>
                    </a:p>
                    <a:p>
                      <a:pPr algn="ctr" rtl="0" eaLnBrk="0">
                        <a:lnSpc>
                          <a:spcPct val="136000"/>
                        </a:lnSpc>
                      </a:pPr>
                      <a:r>
                        <a:rPr sz="900" kern="0" spc="70" dirty="0">
                          <a:solidFill>
                            <a:schemeClr val="bg1"/>
                          </a:solidFill>
                          <a:latin typeface="微软雅黑" panose="020B0503020204020204" charset="-122"/>
                          <a:ea typeface="微软雅黑" panose="020B0503020204020204" charset="-122"/>
                          <a:cs typeface="微软雅黑" panose="020B0503020204020204" charset="-122"/>
                        </a:rPr>
                        <a:t>患者类型</a:t>
                      </a:r>
                      <a:endParaRPr sz="900" kern="0" spc="70" dirty="0">
                        <a:solidFill>
                          <a:schemeClr val="bg1"/>
                        </a:solidFill>
                        <a:latin typeface="微软雅黑" panose="020B0503020204020204" charset="-122"/>
                        <a:ea typeface="微软雅黑" panose="020B0503020204020204" charset="-122"/>
                        <a:cs typeface="微软雅黑" panose="020B0503020204020204" charset="-122"/>
                      </a:endParaRPr>
                    </a:p>
                  </a:txBody>
                  <a:tcPr marL="0" marR="0" marT="0" marB="0" vert="horz">
                    <a:solidFill>
                      <a:schemeClr val="accent2"/>
                    </a:solidFill>
                  </a:tcPr>
                </a:tc>
                <a:tc>
                  <a:txBody>
                    <a:bodyPr/>
                    <a:lstStyle/>
                    <a:p>
                      <a:pPr algn="ctr" rtl="0" eaLnBrk="0">
                        <a:lnSpc>
                          <a:spcPct val="136000"/>
                        </a:lnSpc>
                      </a:pPr>
                      <a:endParaRPr sz="900" kern="0" spc="80" dirty="0">
                        <a:solidFill>
                          <a:schemeClr val="bg1"/>
                        </a:solidFill>
                        <a:latin typeface="微软雅黑" panose="020B0503020204020204" charset="-122"/>
                        <a:ea typeface="微软雅黑" panose="020B0503020204020204" charset="-122"/>
                        <a:cs typeface="微软雅黑" panose="020B0503020204020204" charset="-122"/>
                      </a:endParaRPr>
                    </a:p>
                    <a:p>
                      <a:pPr algn="ctr" rtl="0" eaLnBrk="0">
                        <a:lnSpc>
                          <a:spcPct val="136000"/>
                        </a:lnSpc>
                      </a:pPr>
                      <a:r>
                        <a:rPr sz="900" kern="0" spc="80" dirty="0">
                          <a:solidFill>
                            <a:schemeClr val="bg1"/>
                          </a:solidFill>
                          <a:latin typeface="微软雅黑" panose="020B0503020204020204" charset="-122"/>
                          <a:ea typeface="微软雅黑" panose="020B0503020204020204" charset="-122"/>
                          <a:cs typeface="微软雅黑" panose="020B0503020204020204" charset="-122"/>
                        </a:rPr>
                        <a:t>入组患者数</a:t>
                      </a:r>
                      <a:endParaRPr sz="900" kern="0" spc="80" dirty="0">
                        <a:solidFill>
                          <a:schemeClr val="bg1"/>
                        </a:solidFill>
                        <a:latin typeface="微软雅黑" panose="020B0503020204020204" charset="-122"/>
                        <a:ea typeface="微软雅黑" panose="020B0503020204020204" charset="-122"/>
                        <a:cs typeface="微软雅黑" panose="020B0503020204020204" charset="-122"/>
                      </a:endParaRPr>
                    </a:p>
                  </a:txBody>
                  <a:tcPr marL="0" marR="0" marT="0" marB="0" vert="horz">
                    <a:solidFill>
                      <a:schemeClr val="accent2"/>
                    </a:solidFill>
                  </a:tcPr>
                </a:tc>
                <a:tc>
                  <a:txBody>
                    <a:bodyPr/>
                    <a:lstStyle/>
                    <a:p>
                      <a:pPr algn="ctr" rtl="0" eaLnBrk="0">
                        <a:lnSpc>
                          <a:spcPct val="136000"/>
                        </a:lnSpc>
                      </a:pPr>
                      <a:endParaRPr sz="900" kern="0" spc="80" dirty="0">
                        <a:solidFill>
                          <a:schemeClr val="bg1"/>
                        </a:solidFill>
                        <a:latin typeface="微软雅黑" panose="020B0503020204020204" charset="-122"/>
                        <a:ea typeface="微软雅黑" panose="020B0503020204020204" charset="-122"/>
                        <a:cs typeface="微软雅黑" panose="020B0503020204020204" charset="-122"/>
                      </a:endParaRPr>
                    </a:p>
                    <a:p>
                      <a:pPr algn="ctr" rtl="0" eaLnBrk="0">
                        <a:lnSpc>
                          <a:spcPct val="136000"/>
                        </a:lnSpc>
                      </a:pPr>
                      <a:r>
                        <a:rPr sz="900" kern="0" spc="80" dirty="0">
                          <a:solidFill>
                            <a:schemeClr val="bg1"/>
                          </a:solidFill>
                          <a:latin typeface="微软雅黑" panose="020B0503020204020204" charset="-122"/>
                          <a:ea typeface="微软雅黑" panose="020B0503020204020204" charset="-122"/>
                          <a:cs typeface="微软雅黑" panose="020B0503020204020204" charset="-122"/>
                        </a:rPr>
                        <a:t>研究时长</a:t>
                      </a:r>
                      <a:endParaRPr sz="900" kern="0" spc="80" dirty="0">
                        <a:solidFill>
                          <a:schemeClr val="bg1"/>
                        </a:solidFill>
                        <a:latin typeface="微软雅黑" panose="020B0503020204020204" charset="-122"/>
                        <a:ea typeface="微软雅黑" panose="020B0503020204020204" charset="-122"/>
                        <a:cs typeface="微软雅黑" panose="020B0503020204020204" charset="-122"/>
                      </a:endParaRPr>
                    </a:p>
                  </a:txBody>
                  <a:tcPr marL="0" marR="0" marT="0" marB="0" vert="horz">
                    <a:solidFill>
                      <a:schemeClr val="accent2"/>
                    </a:solidFill>
                  </a:tcPr>
                </a:tc>
              </a:tr>
              <a:tr h="530860">
                <a:tc>
                  <a:txBody>
                    <a:bodyPr/>
                    <a:lstStyle/>
                    <a:p>
                      <a:pPr algn="ctr" rtl="0" eaLnBrk="0">
                        <a:lnSpc>
                          <a:spcPct val="130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30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8000"/>
                        </a:lnSpc>
                      </a:pPr>
                      <a:r>
                        <a:rPr sz="900" kern="0" spc="40" dirty="0">
                          <a:latin typeface="微软雅黑" panose="020B0503020204020204" charset="-122"/>
                          <a:ea typeface="微软雅黑" panose="020B0503020204020204" charset="-122"/>
                          <a:cs typeface="微软雅黑" panose="020B0503020204020204" charset="-122"/>
                        </a:rPr>
                        <a:t>布瑞哌唑</a:t>
                      </a:r>
                      <a:r>
                        <a:rPr sz="900" kern="0" spc="40" baseline="26000" dirty="0">
                          <a:latin typeface="微软雅黑" panose="020B0503020204020204" charset="-122"/>
                          <a:ea typeface="微软雅黑" panose="020B0503020204020204" charset="-122"/>
                          <a:cs typeface="微软雅黑" panose="020B0503020204020204" charset="-122"/>
                        </a:rPr>
                        <a:t>1</a:t>
                      </a:r>
                      <a:endParaRPr sz="900" kern="0" spc="40" baseline="2600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37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37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6000"/>
                        </a:lnSpc>
                      </a:pPr>
                      <a:r>
                        <a:rPr sz="900" kern="0" spc="70" dirty="0">
                          <a:latin typeface="微软雅黑" panose="020B0503020204020204" charset="-122"/>
                          <a:ea typeface="微软雅黑" panose="020B0503020204020204" charset="-122"/>
                          <a:cs typeface="微软雅黑" panose="020B0503020204020204" charset="-122"/>
                        </a:rPr>
                        <a:t>94.1</a:t>
                      </a:r>
                      <a:endParaRPr sz="900" kern="0" spc="7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32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32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8000"/>
                        </a:lnSpc>
                      </a:pPr>
                      <a:r>
                        <a:rPr sz="900" kern="0" spc="-90" dirty="0">
                          <a:latin typeface="微软雅黑" panose="020B0503020204020204" charset="-122"/>
                          <a:ea typeface="微软雅黑" panose="020B0503020204020204" charset="-122"/>
                          <a:cs typeface="微软雅黑" panose="020B0503020204020204" charset="-122"/>
                        </a:rPr>
                        <a:t>-22.9</a:t>
                      </a:r>
                      <a:endParaRPr sz="900" kern="0" spc="-9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91000"/>
                        </a:lnSpc>
                      </a:pPr>
                      <a:r>
                        <a:rPr sz="900" kern="0" spc="-90" dirty="0">
                          <a:latin typeface="微软雅黑" panose="020B0503020204020204" charset="-122"/>
                          <a:ea typeface="微软雅黑" panose="020B0503020204020204" charset="-122"/>
                          <a:cs typeface="微软雅黑" panose="020B0503020204020204" charset="-122"/>
                        </a:rPr>
                        <a:t>探索性、灵活剂量、</a:t>
                      </a:r>
                      <a:r>
                        <a:rPr sz="900" kern="0" spc="-10" dirty="0">
                          <a:latin typeface="微软雅黑" panose="020B0503020204020204" charset="-122"/>
                          <a:ea typeface="微软雅黑" panose="020B0503020204020204" charset="-122"/>
                          <a:cs typeface="微软雅黑" panose="020B0503020204020204" charset="-122"/>
                        </a:rPr>
                        <a:t>开放标签临床研究</a:t>
                      </a:r>
                      <a:endParaRPr sz="900" kern="0" spc="-1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91000"/>
                        </a:lnSpc>
                      </a:pPr>
                      <a:r>
                        <a:rPr sz="900" kern="0" spc="-10" dirty="0">
                          <a:latin typeface="微软雅黑" panose="020B0503020204020204" charset="-122"/>
                          <a:ea typeface="微软雅黑" panose="020B0503020204020204" charset="-122"/>
                          <a:cs typeface="微软雅黑" panose="020B0503020204020204" charset="-122"/>
                        </a:rPr>
                        <a:t>精神分裂症急性复发住院患者</a:t>
                      </a:r>
                      <a:endParaRPr sz="900" kern="0" spc="-1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40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41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0000"/>
                        </a:lnSpc>
                      </a:pPr>
                      <a:r>
                        <a:rPr sz="900" kern="0" spc="-20" dirty="0">
                          <a:latin typeface="微软雅黑" panose="020B0503020204020204" charset="-122"/>
                          <a:ea typeface="微软雅黑" panose="020B0503020204020204" charset="-122"/>
                          <a:cs typeface="微软雅黑" panose="020B0503020204020204" charset="-122"/>
                        </a:rPr>
                        <a:t>97</a:t>
                      </a:r>
                      <a:endParaRPr sz="900" kern="0" spc="-2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40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41000"/>
                        </a:lnSpc>
                      </a:pPr>
                      <a:r>
                        <a:rPr sz="900" kern="0" spc="-50" dirty="0">
                          <a:latin typeface="微软雅黑" panose="020B0503020204020204" charset="-122"/>
                          <a:ea typeface="微软雅黑" panose="020B0503020204020204" charset="-122"/>
                          <a:cs typeface="微软雅黑" panose="020B0503020204020204" charset="-122"/>
                        </a:rPr>
                        <a:t>6周</a:t>
                      </a:r>
                      <a:endParaRPr sz="900" kern="0" spc="-50" dirty="0">
                        <a:latin typeface="微软雅黑" panose="020B0503020204020204" charset="-122"/>
                        <a:ea typeface="微软雅黑" panose="020B0503020204020204" charset="-122"/>
                        <a:cs typeface="微软雅黑" panose="020B0503020204020204" charset="-122"/>
                      </a:endParaRPr>
                    </a:p>
                  </a:txBody>
                  <a:tcPr marL="0" marR="0" marT="0" marB="0" vert="horz"/>
                </a:tc>
              </a:tr>
              <a:tr h="533400">
                <a:tc>
                  <a:txBody>
                    <a:bodyPr/>
                    <a:lstStyle/>
                    <a:p>
                      <a:pPr algn="ctr" rtl="0" eaLnBrk="0">
                        <a:lnSpc>
                          <a:spcPct val="135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35000"/>
                        </a:lnSpc>
                      </a:pPr>
                      <a:r>
                        <a:rPr sz="900" kern="0" spc="50" dirty="0">
                          <a:latin typeface="微软雅黑" panose="020B0503020204020204" charset="-122"/>
                          <a:ea typeface="微软雅黑" panose="020B0503020204020204" charset="-122"/>
                          <a:cs typeface="微软雅黑" panose="020B0503020204020204" charset="-122"/>
                        </a:rPr>
                        <a:t>哌罗匹隆</a:t>
                      </a:r>
                      <a:r>
                        <a:rPr sz="900" kern="0" spc="50" baseline="26000" dirty="0">
                          <a:latin typeface="微软雅黑" panose="020B0503020204020204" charset="-122"/>
                          <a:ea typeface="微软雅黑" panose="020B0503020204020204" charset="-122"/>
                          <a:cs typeface="微软雅黑" panose="020B0503020204020204" charset="-122"/>
                        </a:rPr>
                        <a:t>2</a:t>
                      </a:r>
                      <a:endParaRPr sz="900" kern="0" spc="50" baseline="2600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37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37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9000"/>
                        </a:lnSpc>
                      </a:pPr>
                      <a:r>
                        <a:rPr sz="900" kern="0" spc="100" dirty="0">
                          <a:latin typeface="微软雅黑" panose="020B0503020204020204" charset="-122"/>
                          <a:ea typeface="微软雅黑" panose="020B0503020204020204" charset="-122"/>
                          <a:cs typeface="微软雅黑" panose="020B0503020204020204" charset="-122"/>
                        </a:rPr>
                        <a:t>101.4</a:t>
                      </a:r>
                      <a:endParaRPr sz="900" kern="0" spc="10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37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37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9000"/>
                        </a:lnSpc>
                      </a:pPr>
                      <a:r>
                        <a:rPr sz="900" kern="0" spc="0" dirty="0">
                          <a:latin typeface="微软雅黑" panose="020B0503020204020204" charset="-122"/>
                          <a:ea typeface="微软雅黑" panose="020B0503020204020204" charset="-122"/>
                          <a:cs typeface="微软雅黑" panose="020B0503020204020204" charset="-122"/>
                        </a:rPr>
                        <a:t>-15.6</a:t>
                      </a:r>
                      <a:endParaRPr sz="900" kern="0" spc="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92000"/>
                        </a:lnSpc>
                      </a:pPr>
                      <a:r>
                        <a:rPr sz="900" kern="0" spc="-10" dirty="0">
                          <a:latin typeface="微软雅黑" panose="020B0503020204020204" charset="-122"/>
                          <a:ea typeface="微软雅黑" panose="020B0503020204020204" charset="-122"/>
                          <a:cs typeface="微软雅黑" panose="020B0503020204020204" charset="-122"/>
                        </a:rPr>
                        <a:t>随机、灵活剂量、开放标签临床研究</a:t>
                      </a:r>
                      <a:endParaRPr sz="900" kern="0" spc="-1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92000"/>
                        </a:lnSpc>
                      </a:pPr>
                      <a:r>
                        <a:rPr sz="900" kern="0" spc="-20" dirty="0">
                          <a:latin typeface="微软雅黑" panose="020B0503020204020204" charset="-122"/>
                          <a:ea typeface="微软雅黑" panose="020B0503020204020204" charset="-122"/>
                          <a:cs typeface="微软雅黑" panose="020B0503020204020204" charset="-122"/>
                        </a:rPr>
                        <a:t>门诊或住院精</a:t>
                      </a:r>
                      <a:r>
                        <a:rPr lang="zh-CN" sz="900" kern="0" spc="-20" dirty="0">
                          <a:latin typeface="微软雅黑" panose="020B0503020204020204" charset="-122"/>
                          <a:ea typeface="微软雅黑" panose="020B0503020204020204" charset="-122"/>
                          <a:cs typeface="微软雅黑" panose="020B0503020204020204" charset="-122"/>
                        </a:rPr>
                        <a:t>分</a:t>
                      </a:r>
                      <a:r>
                        <a:rPr sz="900" kern="0" spc="-10" dirty="0">
                          <a:latin typeface="微软雅黑" panose="020B0503020204020204" charset="-122"/>
                          <a:ea typeface="微软雅黑" panose="020B0503020204020204" charset="-122"/>
                          <a:cs typeface="微软雅黑" panose="020B0503020204020204" charset="-122"/>
                        </a:rPr>
                        <a:t>裂症患者</a:t>
                      </a:r>
                      <a:endParaRPr sz="900" kern="0" spc="-1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41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41000"/>
                        </a:lnSpc>
                      </a:pPr>
                      <a:r>
                        <a:rPr sz="900" kern="0" spc="10" dirty="0">
                          <a:latin typeface="微软雅黑" panose="020B0503020204020204" charset="-122"/>
                          <a:ea typeface="微软雅黑" panose="020B0503020204020204" charset="-122"/>
                          <a:cs typeface="微软雅黑" panose="020B0503020204020204" charset="-122"/>
                        </a:rPr>
                        <a:t>100</a:t>
                      </a:r>
                      <a:endParaRPr sz="900" kern="0" spc="10" dirty="0">
                        <a:latin typeface="微软雅黑" panose="020B0503020204020204" charset="-122"/>
                        <a:ea typeface="微软雅黑" panose="020B0503020204020204" charset="-122"/>
                        <a:cs typeface="微软雅黑" panose="020B0503020204020204" charset="-122"/>
                      </a:endParaRPr>
                    </a:p>
                  </a:txBody>
                  <a:tcPr marL="0" marR="0" marT="0" marB="0" vert="horz"/>
                </a:tc>
                <a:tc>
                  <a:txBody>
                    <a:bodyPr/>
                    <a:lstStyle/>
                    <a:p>
                      <a:pPr algn="ctr" rtl="0" eaLnBrk="0">
                        <a:lnSpc>
                          <a:spcPct val="141000"/>
                        </a:lnSpc>
                      </a:pPr>
                      <a:endParaRPr sz="900" dirty="0">
                        <a:latin typeface="微软雅黑" panose="020B0503020204020204" charset="-122"/>
                        <a:ea typeface="微软雅黑" panose="020B0503020204020204" charset="-122"/>
                        <a:cs typeface="微软雅黑" panose="020B0503020204020204" charset="-122"/>
                      </a:endParaRPr>
                    </a:p>
                    <a:p>
                      <a:pPr algn="ctr" rtl="0" eaLnBrk="0">
                        <a:lnSpc>
                          <a:spcPct val="141000"/>
                        </a:lnSpc>
                      </a:pPr>
                      <a:r>
                        <a:rPr sz="900" kern="0" spc="20" dirty="0">
                          <a:latin typeface="微软雅黑" panose="020B0503020204020204" charset="-122"/>
                          <a:ea typeface="微软雅黑" panose="020B0503020204020204" charset="-122"/>
                          <a:cs typeface="微软雅黑" panose="020B0503020204020204" charset="-122"/>
                        </a:rPr>
                        <a:t>12周</a:t>
                      </a:r>
                      <a:endParaRPr sz="900" kern="0" spc="20" dirty="0">
                        <a:latin typeface="微软雅黑" panose="020B0503020204020204" charset="-122"/>
                        <a:ea typeface="微软雅黑" panose="020B0503020204020204" charset="-122"/>
                        <a:cs typeface="微软雅黑" panose="020B0503020204020204" charset="-122"/>
                      </a:endParaRPr>
                    </a:p>
                  </a:txBody>
                  <a:tcPr marL="0" marR="0" marT="0" marB="0" vert="horz"/>
                </a:tc>
              </a:tr>
            </a:tbl>
          </a:graphicData>
        </a:graphic>
      </p:graphicFrame>
      <p:sp>
        <p:nvSpPr>
          <p:cNvPr id="160" name="textbox 160"/>
          <p:cNvSpPr/>
          <p:nvPr/>
        </p:nvSpPr>
        <p:spPr>
          <a:xfrm>
            <a:off x="899795" y="2466340"/>
            <a:ext cx="7346950" cy="454660"/>
          </a:xfrm>
          <a:prstGeom prst="rect">
            <a:avLst/>
          </a:prstGeom>
          <a:noFill/>
          <a:ln w="0" cap="flat">
            <a:noFill/>
            <a:prstDash val="solid"/>
            <a:miter lim="0"/>
          </a:ln>
        </p:spPr>
        <p:txBody>
          <a:bodyPr vert="horz" wrap="square" lIns="0" tIns="0" rIns="0" bIns="0"/>
          <a:lstStyle/>
          <a:p>
            <a:pPr algn="l" rtl="0" eaLnBrk="0">
              <a:lnSpc>
                <a:spcPct val="80000"/>
              </a:lnSpc>
            </a:pPr>
            <a:endParaRPr sz="1000" dirty="0">
              <a:latin typeface="微软雅黑" panose="020B0503020204020204" charset="-122"/>
              <a:ea typeface="微软雅黑" panose="020B0503020204020204" charset="-122"/>
              <a:cs typeface="微软雅黑" panose="020B0503020204020204" charset="-122"/>
            </a:endParaRPr>
          </a:p>
          <a:p>
            <a:pPr marL="808355" algn="ctr" rtl="0" eaLnBrk="0">
              <a:lnSpc>
                <a:spcPct val="89000"/>
              </a:lnSpc>
            </a:pPr>
            <a:r>
              <a:rPr sz="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阳性与阴性症状量表（PANSS）：评定不同类型精神分裂症症状严重程度的评定量表，临床试验中常用主要疗效指标</a:t>
            </a:r>
            <a:endPar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0000"/>
              </a:lnSpc>
            </a:pPr>
            <a:r>
              <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  </a:t>
            </a:r>
            <a:r>
              <a:rPr sz="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Citrome et al. Int Clin Psychopharmacol 2016;31(4):192–201                                                                                                                                                                                                                                                                                                       </a:t>
            </a:r>
            <a:endPar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78000"/>
              </a:lnSpc>
              <a:spcBef>
                <a:spcPts val="5"/>
              </a:spcBef>
            </a:pPr>
            <a:r>
              <a:rPr sz="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     Yoshiteru T. et al.</a:t>
            </a:r>
            <a:r>
              <a:rPr sz="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Progress in</a:t>
            </a:r>
            <a:r>
              <a:rPr sz="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N</a:t>
            </a:r>
            <a:r>
              <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euro-Psychopharmacology</a:t>
            </a:r>
            <a:r>
              <a:rPr sz="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&amp;</a:t>
            </a:r>
            <a:r>
              <a:rPr sz="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Biological</a:t>
            </a:r>
            <a:r>
              <a:rPr sz="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Psychiatry 40</a:t>
            </a:r>
            <a:r>
              <a:rPr sz="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(2013):</a:t>
            </a:r>
            <a:r>
              <a:rPr sz="7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110-114</a:t>
            </a:r>
            <a:endPar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p:nvPr>
            <p:custDataLst>
              <p:tags r:id="rId2"/>
            </p:custDataLst>
          </p:nvPr>
        </p:nvGraphicFramePr>
        <p:xfrm>
          <a:off x="323850" y="3291840"/>
          <a:ext cx="8460105" cy="1598295"/>
        </p:xfrm>
        <a:graphic>
          <a:graphicData uri="http://schemas.openxmlformats.org/drawingml/2006/table">
            <a:tbl>
              <a:tblPr firstRow="1" bandRow="1">
                <a:tableStyleId>{D0442E34-6D16-472A-9049-7D1EADB9BDD3}</a:tableStyleId>
              </a:tblPr>
              <a:tblGrid>
                <a:gridCol w="2769870"/>
                <a:gridCol w="5690235"/>
              </a:tblGrid>
              <a:tr h="127000">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指南名称</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推荐内容</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r h="254000">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a:t>
                      </a:r>
                      <a:r>
                        <a:rPr lang="en-US" altLang="zh-CN" sz="800">
                          <a:latin typeface="微软雅黑" panose="020B0503020204020204" charset="-122"/>
                          <a:ea typeface="微软雅黑" panose="020B0503020204020204" charset="-122"/>
                          <a:cs typeface="微软雅黑" panose="020B0503020204020204" charset="-122"/>
                        </a:rPr>
                        <a:t>2020</a:t>
                      </a:r>
                      <a:r>
                        <a:rPr lang="zh-CN" altLang="en-US" sz="800">
                          <a:latin typeface="微软雅黑" panose="020B0503020204020204" charset="-122"/>
                          <a:ea typeface="微软雅黑" panose="020B0503020204020204" charset="-122"/>
                          <a:cs typeface="微软雅黑" panose="020B0503020204020204" charset="-122"/>
                        </a:rPr>
                        <a:t>美国精神病学协会（</a:t>
                      </a:r>
                      <a:r>
                        <a:rPr lang="en-US" altLang="zh-CN" sz="800">
                          <a:latin typeface="微软雅黑" panose="020B0503020204020204" charset="-122"/>
                          <a:ea typeface="微软雅黑" panose="020B0503020204020204" charset="-122"/>
                          <a:cs typeface="微软雅黑" panose="020B0503020204020204" charset="-122"/>
                        </a:rPr>
                        <a:t>APA</a:t>
                      </a:r>
                      <a:r>
                        <a:rPr lang="zh-CN" altLang="en-US" sz="800">
                          <a:latin typeface="微软雅黑" panose="020B0503020204020204" charset="-122"/>
                          <a:ea typeface="微软雅黑" panose="020B0503020204020204" charset="-122"/>
                          <a:cs typeface="微软雅黑" panose="020B0503020204020204" charset="-122"/>
                        </a:rPr>
                        <a:t>）实践指南</a:t>
                      </a:r>
                      <a:r>
                        <a:rPr lang="zh-CN" sz="800">
                          <a:latin typeface="微软雅黑" panose="020B0503020204020204" charset="-122"/>
                          <a:ea typeface="微软雅黑" panose="020B0503020204020204" charset="-122"/>
                          <a:cs typeface="微软雅黑" panose="020B0503020204020204" charset="-122"/>
                        </a:rPr>
                        <a:t>：</a:t>
                      </a:r>
                      <a:endParaRPr lang="zh-CN" sz="800">
                        <a:latin typeface="微软雅黑" panose="020B0503020204020204" charset="-122"/>
                        <a:ea typeface="微软雅黑" panose="020B0503020204020204" charset="-122"/>
                        <a:cs typeface="微软雅黑" panose="020B0503020204020204" charset="-122"/>
                      </a:endParaRPr>
                    </a:p>
                    <a:p>
                      <a:pPr indent="0" algn="l">
                        <a:buNone/>
                      </a:pPr>
                      <a:r>
                        <a:rPr lang="zh-CN" sz="800">
                          <a:latin typeface="微软雅黑" panose="020B0503020204020204" charset="-122"/>
                          <a:ea typeface="微软雅黑" panose="020B0503020204020204" charset="-122"/>
                          <a:cs typeface="微软雅黑" panose="020B0503020204020204" charset="-122"/>
                        </a:rPr>
                        <a:t>精神分裂症患者的治疗》</a:t>
                      </a:r>
                      <a:endParaRPr lang="zh-CN"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精神分裂症患者需在监控疗效与安全性的前提下，使</a:t>
                      </a:r>
                      <a:r>
                        <a:rPr lang="en-US" altLang="en-US" sz="800">
                          <a:latin typeface="微软雅黑" panose="020B0503020204020204" charset="-122"/>
                          <a:ea typeface="微软雅黑" panose="020B0503020204020204" charset="-122"/>
                          <a:cs typeface="微软雅黑" panose="020B0503020204020204" charset="-122"/>
                        </a:rPr>
                        <a:t>⽤</a:t>
                      </a:r>
                      <a:r>
                        <a:rPr lang="zh-CN" altLang="en-US" sz="800">
                          <a:latin typeface="微软雅黑" panose="020B0503020204020204" charset="-122"/>
                          <a:ea typeface="微软雅黑" panose="020B0503020204020204" charset="-122"/>
                          <a:cs typeface="微软雅黑" panose="020B0503020204020204" charset="-122"/>
                        </a:rPr>
                        <a:t>抗精神病药进行治疗</a:t>
                      </a:r>
                      <a:endParaRPr lang="zh-CN" altLang="en-US" sz="800">
                        <a:latin typeface="微软雅黑" panose="020B0503020204020204" charset="-122"/>
                        <a:ea typeface="微软雅黑" panose="020B0503020204020204" charset="-122"/>
                        <a:cs typeface="微软雅黑" panose="020B0503020204020204" charset="-122"/>
                      </a:endParaRPr>
                    </a:p>
                    <a:p>
                      <a:pPr indent="0" algn="l">
                        <a:buNone/>
                      </a:pPr>
                      <a:r>
                        <a:rPr lang="zh-CN" altLang="en-US" sz="800">
                          <a:latin typeface="微软雅黑" panose="020B0503020204020204" charset="-122"/>
                          <a:ea typeface="微软雅黑" panose="020B0503020204020204" charset="-122"/>
                          <a:cs typeface="微软雅黑" panose="020B0503020204020204" charset="-122"/>
                        </a:rPr>
                        <a:t>（</a:t>
                      </a:r>
                      <a:r>
                        <a:rPr lang="en-US" altLang="zh-CN" sz="800">
                          <a:latin typeface="微软雅黑" panose="020B0503020204020204" charset="-122"/>
                          <a:ea typeface="微软雅黑" panose="020B0503020204020204" charset="-122"/>
                          <a:cs typeface="微软雅黑" panose="020B0503020204020204" charset="-122"/>
                        </a:rPr>
                        <a:t>IA</a:t>
                      </a:r>
                      <a:r>
                        <a:rPr lang="zh-CN" altLang="en-US" sz="800">
                          <a:latin typeface="微软雅黑" panose="020B0503020204020204" charset="-122"/>
                          <a:ea typeface="微软雅黑" panose="020B0503020204020204" charset="-122"/>
                          <a:cs typeface="微软雅黑" panose="020B0503020204020204" charset="-122"/>
                        </a:rPr>
                        <a:t>推荐），其中包括布瑞哌唑片</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r h="254635">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a:t>
                      </a:r>
                      <a:r>
                        <a:rPr lang="en-US" altLang="zh-CN" sz="800">
                          <a:latin typeface="微软雅黑" panose="020B0503020204020204" charset="-122"/>
                          <a:ea typeface="微软雅黑" panose="020B0503020204020204" charset="-122"/>
                          <a:cs typeface="微软雅黑" panose="020B0503020204020204" charset="-122"/>
                        </a:rPr>
                        <a:t>Maudsley</a:t>
                      </a:r>
                      <a:r>
                        <a:rPr lang="zh-CN" altLang="en-US" sz="800">
                          <a:latin typeface="微软雅黑" panose="020B0503020204020204" charset="-122"/>
                          <a:ea typeface="微软雅黑" panose="020B0503020204020204" charset="-122"/>
                          <a:cs typeface="微软雅黑" panose="020B0503020204020204" charset="-122"/>
                        </a:rPr>
                        <a:t>精神科处方指南（</a:t>
                      </a:r>
                      <a:r>
                        <a:rPr lang="en-US" altLang="zh-CN" sz="800">
                          <a:latin typeface="微软雅黑" panose="020B0503020204020204" charset="-122"/>
                          <a:ea typeface="微软雅黑" panose="020B0503020204020204" charset="-122"/>
                          <a:cs typeface="微软雅黑" panose="020B0503020204020204" charset="-122"/>
                        </a:rPr>
                        <a:t>2024</a:t>
                      </a:r>
                      <a:r>
                        <a:rPr lang="zh-CN" altLang="en-US" sz="800">
                          <a:latin typeface="微软雅黑" panose="020B0503020204020204" charset="-122"/>
                          <a:ea typeface="微软雅黑" panose="020B0503020204020204" charset="-122"/>
                          <a:cs typeface="微软雅黑" panose="020B0503020204020204" charset="-122"/>
                        </a:rPr>
                        <a:t>）》</a:t>
                      </a:r>
                      <a:endParaRPr lang="zh-CN" altLang="en-US" sz="800">
                        <a:latin typeface="微软雅黑" panose="020B0503020204020204" charset="-122"/>
                        <a:ea typeface="微软雅黑" panose="020B0503020204020204" charset="-122"/>
                        <a:cs typeface="微软雅黑" panose="020B0503020204020204" charset="-122"/>
                      </a:endParaRPr>
                    </a:p>
                    <a:p>
                      <a:pPr indent="0" algn="l">
                        <a:buNone/>
                      </a:pPr>
                      <a:r>
                        <a:rPr lang="zh-CN" altLang="en-US" sz="800">
                          <a:latin typeface="微软雅黑" panose="020B0503020204020204" charset="-122"/>
                          <a:ea typeface="微软雅黑" panose="020B0503020204020204" charset="-122"/>
                          <a:cs typeface="微软雅黑" panose="020B0503020204020204" charset="-122"/>
                        </a:rPr>
                        <a:t>全球最具影响力的精神科药物使用手册之一</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明确指出布瑞哌唑的副作用轻微，整体安全性更佳</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r h="508000">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《精神分裂症的药物选择</a:t>
                      </a:r>
                      <a:r>
                        <a:rPr lang="en-US" altLang="zh-CN" sz="800">
                          <a:latin typeface="微软雅黑" panose="020B0503020204020204" charset="-122"/>
                          <a:ea typeface="微软雅黑" panose="020B0503020204020204" charset="-122"/>
                          <a:cs typeface="微软雅黑" panose="020B0503020204020204" charset="-122"/>
                        </a:rPr>
                        <a:t>:</a:t>
                      </a:r>
                      <a:r>
                        <a:rPr lang="zh-CN" altLang="en-US" sz="800">
                          <a:latin typeface="微软雅黑" panose="020B0503020204020204" charset="-122"/>
                          <a:ea typeface="微软雅黑" panose="020B0503020204020204" charset="-122"/>
                          <a:cs typeface="微软雅黑" panose="020B0503020204020204" charset="-122"/>
                        </a:rPr>
                        <a:t>日本专家共识》</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推荐布瑞哌唑：</a:t>
                      </a:r>
                      <a:endParaRPr lang="zh-CN" altLang="en-US" sz="800">
                        <a:latin typeface="微软雅黑" panose="020B0503020204020204" charset="-122"/>
                        <a:ea typeface="微软雅黑" panose="020B0503020204020204" charset="-122"/>
                        <a:cs typeface="微软雅黑" panose="020B0503020204020204" charset="-122"/>
                      </a:endParaRPr>
                    </a:p>
                    <a:p>
                      <a:pPr marL="171450" indent="-171450" algn="l">
                        <a:buFont typeface="微软雅黑" panose="020B0503020204020204" charset="-122"/>
                        <a:buChar char="•"/>
                      </a:pPr>
                      <a:r>
                        <a:rPr lang="zh-CN" altLang="en-US" sz="800">
                          <a:latin typeface="微软雅黑" panose="020B0503020204020204" charset="-122"/>
                          <a:ea typeface="微软雅黑" panose="020B0503020204020204" charset="-122"/>
                          <a:cs typeface="微软雅黑" panose="020B0503020204020204" charset="-122"/>
                        </a:rPr>
                        <a:t>用于精神分裂症患者社会融合的一线治疗；</a:t>
                      </a:r>
                      <a:endParaRPr lang="zh-CN" altLang="en-US" sz="800">
                        <a:latin typeface="微软雅黑" panose="020B0503020204020204" charset="-122"/>
                        <a:ea typeface="微软雅黑" panose="020B0503020204020204" charset="-122"/>
                        <a:cs typeface="微软雅黑" panose="020B0503020204020204" charset="-122"/>
                      </a:endParaRPr>
                    </a:p>
                    <a:p>
                      <a:pPr marL="171450" indent="-171450" algn="l">
                        <a:buFont typeface="微软雅黑" panose="020B0503020204020204" charset="-122"/>
                        <a:buChar char="•"/>
                      </a:pPr>
                      <a:r>
                        <a:rPr lang="zh-CN" altLang="en-US" sz="800">
                          <a:latin typeface="微软雅黑" panose="020B0503020204020204" charset="-122"/>
                          <a:ea typeface="微软雅黑" panose="020B0503020204020204" charset="-122"/>
                          <a:cs typeface="微软雅黑" panose="020B0503020204020204" charset="-122"/>
                        </a:rPr>
                        <a:t>用于预防精神分裂症复发的二线治疗；</a:t>
                      </a:r>
                      <a:endParaRPr lang="zh-CN" altLang="en-US" sz="800">
                        <a:latin typeface="微软雅黑" panose="020B0503020204020204" charset="-122"/>
                        <a:ea typeface="微软雅黑" panose="020B0503020204020204" charset="-122"/>
                        <a:cs typeface="微软雅黑" panose="020B0503020204020204" charset="-122"/>
                      </a:endParaRPr>
                    </a:p>
                    <a:p>
                      <a:pPr marL="171450" indent="-171450" algn="l">
                        <a:buFont typeface="微软雅黑" panose="020B0503020204020204" charset="-122"/>
                        <a:buChar char="•"/>
                      </a:pPr>
                      <a:r>
                        <a:rPr lang="zh-CN" altLang="en-US" sz="800">
                          <a:latin typeface="微软雅黑" panose="020B0503020204020204" charset="-122"/>
                          <a:ea typeface="微软雅黑" panose="020B0503020204020204" charset="-122"/>
                          <a:cs typeface="微软雅黑" panose="020B0503020204020204" charset="-122"/>
                        </a:rPr>
                        <a:t>用于锥体外系副作用发生风险低的精神分裂症患者的二线治疗</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r h="254635">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《中国精神分裂症防治指南（</a:t>
                      </a:r>
                      <a:r>
                        <a:rPr lang="en-US" altLang="zh-CN" sz="800">
                          <a:latin typeface="微软雅黑" panose="020B0503020204020204" charset="-122"/>
                          <a:ea typeface="微软雅黑" panose="020B0503020204020204" charset="-122"/>
                          <a:cs typeface="微软雅黑" panose="020B0503020204020204" charset="-122"/>
                        </a:rPr>
                        <a:t>2025</a:t>
                      </a:r>
                      <a:r>
                        <a:rPr lang="zh-CN" altLang="en-US" sz="800">
                          <a:latin typeface="微软雅黑" panose="020B0503020204020204" charset="-122"/>
                          <a:ea typeface="微软雅黑" panose="020B0503020204020204" charset="-122"/>
                          <a:cs typeface="微软雅黑" panose="020B0503020204020204" charset="-122"/>
                        </a:rPr>
                        <a:t>）》</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布瑞哌唑是多受体作用药物</a:t>
                      </a:r>
                      <a:r>
                        <a:rPr lang="en-US" altLang="zh-CN" sz="800">
                          <a:latin typeface="微软雅黑" panose="020B0503020204020204" charset="-122"/>
                          <a:ea typeface="微软雅黑" panose="020B0503020204020204" charset="-122"/>
                          <a:cs typeface="微软雅黑" panose="020B0503020204020204" charset="-122"/>
                        </a:rPr>
                        <a:t>,</a:t>
                      </a:r>
                      <a:r>
                        <a:rPr lang="zh-CN" altLang="en-US" sz="800">
                          <a:latin typeface="微软雅黑" panose="020B0503020204020204" charset="-122"/>
                          <a:ea typeface="微软雅黑" panose="020B0503020204020204" charset="-122"/>
                          <a:cs typeface="微软雅黑" panose="020B0503020204020204" charset="-122"/>
                        </a:rPr>
                        <a:t>主要通过</a:t>
                      </a:r>
                      <a:r>
                        <a:rPr lang="en-US" altLang="zh-CN" sz="800">
                          <a:latin typeface="微软雅黑" panose="020B0503020204020204" charset="-122"/>
                          <a:ea typeface="微软雅黑" panose="020B0503020204020204" charset="-122"/>
                          <a:cs typeface="微软雅黑" panose="020B0503020204020204" charset="-122"/>
                        </a:rPr>
                        <a:t>5-HT</a:t>
                      </a:r>
                      <a:r>
                        <a:rPr lang="en-US" altLang="zh-CN" sz="800" baseline="-25000">
                          <a:latin typeface="微软雅黑" panose="020B0503020204020204" charset="-122"/>
                          <a:ea typeface="微软雅黑" panose="020B0503020204020204" charset="-122"/>
                          <a:cs typeface="微软雅黑" panose="020B0503020204020204" charset="-122"/>
                        </a:rPr>
                        <a:t>1A</a:t>
                      </a:r>
                      <a:r>
                        <a:rPr lang="zh-CN" altLang="en-US" sz="800">
                          <a:latin typeface="微软雅黑" panose="020B0503020204020204" charset="-122"/>
                          <a:ea typeface="微软雅黑" panose="020B0503020204020204" charset="-122"/>
                          <a:cs typeface="微软雅黑" panose="020B0503020204020204" charset="-122"/>
                        </a:rPr>
                        <a:t>和多巴胺</a:t>
                      </a:r>
                      <a:r>
                        <a:rPr lang="en-US" altLang="zh-CN" sz="800">
                          <a:latin typeface="微软雅黑" panose="020B0503020204020204" charset="-122"/>
                          <a:ea typeface="微软雅黑" panose="020B0503020204020204" charset="-122"/>
                          <a:cs typeface="微软雅黑" panose="020B0503020204020204" charset="-122"/>
                        </a:rPr>
                        <a:t>D</a:t>
                      </a:r>
                      <a:r>
                        <a:rPr lang="en-US" altLang="zh-CN" sz="800" baseline="-25000">
                          <a:latin typeface="微软雅黑" panose="020B0503020204020204" charset="-122"/>
                          <a:ea typeface="微软雅黑" panose="020B0503020204020204" charset="-122"/>
                          <a:cs typeface="微软雅黑" panose="020B0503020204020204" charset="-122"/>
                        </a:rPr>
                        <a:t>2</a:t>
                      </a:r>
                      <a:r>
                        <a:rPr lang="zh-CN" altLang="en-US" sz="800">
                          <a:latin typeface="微软雅黑" panose="020B0503020204020204" charset="-122"/>
                          <a:ea typeface="微软雅黑" panose="020B0503020204020204" charset="-122"/>
                          <a:cs typeface="微软雅黑" panose="020B0503020204020204" charset="-122"/>
                        </a:rPr>
                        <a:t>受体的部分激动作用</a:t>
                      </a:r>
                      <a:r>
                        <a:rPr lang="en-US" altLang="zh-CN" sz="800">
                          <a:latin typeface="微软雅黑" panose="020B0503020204020204" charset="-122"/>
                          <a:ea typeface="微软雅黑" panose="020B0503020204020204" charset="-122"/>
                          <a:cs typeface="微软雅黑" panose="020B0503020204020204" charset="-122"/>
                        </a:rPr>
                        <a:t>,</a:t>
                      </a:r>
                      <a:r>
                        <a:rPr lang="zh-CN" altLang="en-US" sz="800">
                          <a:latin typeface="微软雅黑" panose="020B0503020204020204" charset="-122"/>
                          <a:ea typeface="微软雅黑" panose="020B0503020204020204" charset="-122"/>
                          <a:cs typeface="微软雅黑" panose="020B0503020204020204" charset="-122"/>
                        </a:rPr>
                        <a:t>以及</a:t>
                      </a:r>
                      <a:r>
                        <a:rPr lang="en-US" altLang="zh-CN" sz="800">
                          <a:latin typeface="微软雅黑" panose="020B0503020204020204" charset="-122"/>
                          <a:ea typeface="微软雅黑" panose="020B0503020204020204" charset="-122"/>
                          <a:cs typeface="微软雅黑" panose="020B0503020204020204" charset="-122"/>
                        </a:rPr>
                        <a:t>5-HT?</a:t>
                      </a:r>
                      <a:r>
                        <a:rPr lang="zh-CN" altLang="en-US" sz="800">
                          <a:latin typeface="微软雅黑" panose="020B0503020204020204" charset="-122"/>
                          <a:ea typeface="微软雅黑" panose="020B0503020204020204" charset="-122"/>
                          <a:cs typeface="微软雅黑" panose="020B0503020204020204" charset="-122"/>
                        </a:rPr>
                        <a:t>受体的拮抗作用发挥抗精神病疗效</a:t>
                      </a:r>
                      <a:r>
                        <a:rPr lang="en-US" altLang="zh-CN" sz="800">
                          <a:latin typeface="微软雅黑" panose="020B0503020204020204" charset="-122"/>
                          <a:ea typeface="微软雅黑" panose="020B0503020204020204" charset="-122"/>
                          <a:cs typeface="微软雅黑" panose="020B0503020204020204" charset="-122"/>
                        </a:rPr>
                        <a:t>,</a:t>
                      </a:r>
                      <a:r>
                        <a:rPr lang="zh-CN" altLang="en-US" sz="800">
                          <a:latin typeface="微软雅黑" panose="020B0503020204020204" charset="-122"/>
                          <a:ea typeface="微软雅黑" panose="020B0503020204020204" charset="-122"/>
                          <a:cs typeface="微软雅黑" panose="020B0503020204020204" charset="-122"/>
                        </a:rPr>
                        <a:t>具有稳定情绪、减少冲动行为、抗抑郁、抗焦虑、改善认知功能、减少</a:t>
                      </a:r>
                      <a:r>
                        <a:rPr lang="en-US" altLang="zh-CN" sz="800">
                          <a:latin typeface="微软雅黑" panose="020B0503020204020204" charset="-122"/>
                          <a:ea typeface="微软雅黑" panose="020B0503020204020204" charset="-122"/>
                          <a:cs typeface="微软雅黑" panose="020B0503020204020204" charset="-122"/>
                        </a:rPr>
                        <a:t>EPS</a:t>
                      </a:r>
                      <a:r>
                        <a:rPr lang="zh-CN" altLang="en-US" sz="800">
                          <a:latin typeface="微软雅黑" panose="020B0503020204020204" charset="-122"/>
                          <a:ea typeface="微软雅黑" panose="020B0503020204020204" charset="-122"/>
                          <a:cs typeface="微软雅黑" panose="020B0503020204020204" charset="-122"/>
                        </a:rPr>
                        <a:t>的潜在效应</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r h="200025">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《阿尔茨海默病药物治疗指南</a:t>
                      </a:r>
                      <a:r>
                        <a:rPr lang="en-US" altLang="zh-CN" sz="800">
                          <a:latin typeface="微软雅黑" panose="020B0503020204020204" charset="-122"/>
                          <a:ea typeface="微软雅黑" panose="020B0503020204020204" charset="-122"/>
                          <a:cs typeface="微软雅黑" panose="020B0503020204020204" charset="-122"/>
                        </a:rPr>
                        <a:t>(2025)</a:t>
                      </a:r>
                      <a:r>
                        <a:rPr lang="zh-CN" altLang="en-US" sz="800">
                          <a:latin typeface="微软雅黑" panose="020B0503020204020204" charset="-122"/>
                          <a:ea typeface="微软雅黑" panose="020B0503020204020204" charset="-122"/>
                          <a:cs typeface="微软雅黑" panose="020B0503020204020204" charset="-122"/>
                        </a:rPr>
                        <a:t>》</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indent="0" algn="l">
                        <a:buNone/>
                      </a:pPr>
                      <a:r>
                        <a:rPr lang="zh-CN" altLang="en-US" sz="800">
                          <a:latin typeface="微软雅黑" panose="020B0503020204020204" charset="-122"/>
                          <a:ea typeface="微软雅黑" panose="020B0503020204020204" charset="-122"/>
                          <a:cs typeface="微软雅黑" panose="020B0503020204020204" charset="-122"/>
                        </a:rPr>
                        <a:t>痴呆</a:t>
                      </a:r>
                      <a:r>
                        <a:rPr lang="zh-CN" sz="800">
                          <a:latin typeface="微软雅黑" panose="020B0503020204020204" charset="-122"/>
                          <a:ea typeface="微软雅黑" panose="020B0503020204020204" charset="-122"/>
                          <a:cs typeface="微软雅黑" panose="020B0503020204020204" charset="-122"/>
                        </a:rPr>
                        <a:t>相关的</a:t>
                      </a:r>
                      <a:r>
                        <a:rPr lang="zh-CN" altLang="en-US" sz="800">
                          <a:latin typeface="微软雅黑" panose="020B0503020204020204" charset="-122"/>
                          <a:ea typeface="微软雅黑" panose="020B0503020204020204" charset="-122"/>
                          <a:cs typeface="微软雅黑" panose="020B0503020204020204" charset="-122"/>
                        </a:rPr>
                        <a:t>激越症状，推荐优先考虑使用布瑞哌唑进行治疗，以控制症状、提高患者生活质量（</a:t>
                      </a:r>
                      <a:r>
                        <a:rPr lang="en-US" altLang="zh-CN" sz="800">
                          <a:latin typeface="微软雅黑" panose="020B0503020204020204" charset="-122"/>
                          <a:ea typeface="微软雅黑" panose="020B0503020204020204" charset="-122"/>
                          <a:cs typeface="微软雅黑" panose="020B0503020204020204" charset="-122"/>
                        </a:rPr>
                        <a:t>A</a:t>
                      </a:r>
                      <a:r>
                        <a:rPr lang="zh-CN" altLang="en-US" sz="800">
                          <a:latin typeface="微软雅黑" panose="020B0503020204020204" charset="-122"/>
                          <a:ea typeface="微软雅黑" panose="020B0503020204020204" charset="-122"/>
                          <a:cs typeface="微软雅黑" panose="020B0503020204020204" charset="-122"/>
                        </a:rPr>
                        <a:t>级证据，</a:t>
                      </a:r>
                      <a:r>
                        <a:rPr lang="en-US" altLang="zh-CN" sz="800">
                          <a:latin typeface="微软雅黑" panose="020B0503020204020204" charset="-122"/>
                          <a:ea typeface="微软雅黑" panose="020B0503020204020204" charset="-122"/>
                          <a:cs typeface="微软雅黑" panose="020B0503020204020204" charset="-122"/>
                        </a:rPr>
                        <a:t>I </a:t>
                      </a:r>
                      <a:r>
                        <a:rPr lang="zh-CN" altLang="en-US" sz="800">
                          <a:latin typeface="微软雅黑" panose="020B0503020204020204" charset="-122"/>
                          <a:ea typeface="微软雅黑" panose="020B0503020204020204" charset="-122"/>
                          <a:cs typeface="微软雅黑" panose="020B0503020204020204" charset="-122"/>
                        </a:rPr>
                        <a:t>类推荐）</a:t>
                      </a:r>
                      <a:endParaRPr lang="zh-CN" altLang="en-US" sz="80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r>
            </a:tbl>
          </a:graphicData>
        </a:graphic>
      </p:graphicFrame>
      <p:sp>
        <p:nvSpPr>
          <p:cNvPr id="2" name="textbox 166"/>
          <p:cNvSpPr/>
          <p:nvPr/>
        </p:nvSpPr>
        <p:spPr>
          <a:xfrm>
            <a:off x="1691640" y="3067050"/>
            <a:ext cx="6399530" cy="205105"/>
          </a:xfrm>
          <a:prstGeom prst="rect">
            <a:avLst/>
          </a:prstGeom>
          <a:noFill/>
          <a:ln w="0" cap="flat">
            <a:noFill/>
            <a:prstDash val="solid"/>
            <a:miter lim="0"/>
          </a:ln>
        </p:spPr>
        <p:txBody>
          <a:bodyPr vert="horz" wrap="square" lIns="0" tIns="0" rIns="0" bIns="0"/>
          <a:lstStyle/>
          <a:p>
            <a:pPr algn="ctr" rtl="0" eaLnBrk="0">
              <a:lnSpc>
                <a:spcPct val="79000"/>
              </a:lnSpc>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布瑞哌唑临床地位高：是精神分裂症、痴呆相关激越/躁动症状</a:t>
            </a:r>
            <a:r>
              <a:rPr sz="12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1类推荐药物</a:t>
            </a:r>
            <a:endParaRPr sz="12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23.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24.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25.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26.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27.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28.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29.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1.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2.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3.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4.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5.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6.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7.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8.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39.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1.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2.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3.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4.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5.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6.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7.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8.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49.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1.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2.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3.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4.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5.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6.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7.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8.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59.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61.xml><?xml version="1.0" encoding="utf-8"?>
<p:tagLst xmlns:p="http://schemas.openxmlformats.org/presentationml/2006/main">
  <p:tag name="KSO_WM_DIAGRAM_VIRTUALLY_FRAME" val="{&quot;height&quot;:307.628188976378,&quot;left&quot;:68.50283464566931,&quot;top&quot;:61.49165354330705,&quot;width&quot;:152.0012598425197}"/>
</p:tagLst>
</file>

<file path=ppt/tags/tag62.xml><?xml version="1.0" encoding="utf-8"?>
<p:tagLst xmlns:p="http://schemas.openxmlformats.org/presentationml/2006/main">
  <p:tag name="KSO_WM_BEAUTIFY_FLAG" val="#wm#"/>
  <p:tag name="KSO_WM_TEMPLATE_CATEGORY" val="diagram"/>
  <p:tag name="KSO_WM_TEMPLATE_INDEX" val="20208720"/>
  <p:tag name="resource_record_key" val="{&quot;29&quot;:[50000283],&quot;65&quot;:[20208720]}"/>
</p:tagLst>
</file>

<file path=ppt/tags/tag63.xml><?xml version="1.0" encoding="utf-8"?>
<p:tagLst xmlns:p="http://schemas.openxmlformats.org/presentationml/2006/main">
  <p:tag name="TABLE_ENDDRAG_ORIGIN_RECT" val="661*244"/>
  <p:tag name="TABLE_ENDDRAG_RECT" val="19*116*661*244"/>
</p:tagLst>
</file>

<file path=ppt/tags/tag64.xml><?xml version="1.0" encoding="utf-8"?>
<p:tagLst xmlns:p="http://schemas.openxmlformats.org/presentationml/2006/main">
  <p:tag name="KSO_WM_BEAUTIFY_FLAG" val="#wm#"/>
  <p:tag name="KSO_WM_TEMPLATE_CATEGORY" val="diagram"/>
  <p:tag name="KSO_WM_TEMPLATE_INDEX" val="20208720"/>
  <p:tag name="resource_record_key" val="{&quot;29&quot;:[50000283],&quot;65&quot;:[20208720]}"/>
</p:tagLst>
</file>

<file path=ppt/tags/tag65.xml><?xml version="1.0" encoding="utf-8"?>
<p:tagLst xmlns:p="http://schemas.openxmlformats.org/presentationml/2006/main">
  <p:tag name="TABLE_ENDDRAG_ORIGIN_RECT" val="667*283"/>
  <p:tag name="TABLE_ENDDRAG_RECT" val="36*64*667*283"/>
</p:tagLst>
</file>

<file path=ppt/tags/tag66.xml><?xml version="1.0" encoding="utf-8"?>
<p:tagLst xmlns:p="http://schemas.openxmlformats.org/presentationml/2006/main">
  <p:tag name="KSO_WM_BEAUTIFY_FLAG" val="#wm#"/>
  <p:tag name="KSO_WM_TEMPLATE_CATEGORY" val="diagram"/>
  <p:tag name="KSO_WM_TEMPLATE_INDEX" val="20208720"/>
  <p:tag name="resource_record_key" val="{&quot;29&quot;:[50000283],&quot;65&quot;:[20208720]}"/>
</p:tagLst>
</file>

<file path=ppt/tags/tag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189,&quot;width&quot;:239.25}"/>
</p:tagLst>
</file>

<file path=ppt/tags/tag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PLACING_PICTURE_USER_VIEWPORT" val="{&quot;height&quot;:189,&quot;width&quot;:239.25}"/>
</p:tagLst>
</file>

<file path=ppt/tags/tag76.xml><?xml version="1.0" encoding="utf-8"?>
<p:tagLst xmlns:p="http://schemas.openxmlformats.org/presentationml/2006/main">
  <p:tag name="KSO_WM_UNIT_PLACING_PICTURE_USER_VIEWPORT" val="{&quot;height&quot;:189,&quot;width&quot;:239.25}"/>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BEAUTIFY_FLAG" val="#wm#"/>
  <p:tag name="KSO_WM_TEMPLATE_CATEGORY" val="diagram"/>
  <p:tag name="KSO_WM_TEMPLATE_INDEX" val="20208720"/>
  <p:tag name="resource_record_key" val="{&quot;29&quot;:[50000283],&quot;65&quot;:[20208720]}"/>
</p:tagLst>
</file>

<file path=ppt/tags/tag79.xml><?xml version="1.0" encoding="utf-8"?>
<p:tagLst xmlns:p="http://schemas.openxmlformats.org/presentationml/2006/main">
  <p:tag name="KSO_WM_BEAUTIFY_FLAG" val="#wm#"/>
  <p:tag name="KSO_WM_TEMPLATE_CATEGORY" val="diagram"/>
  <p:tag name="KSO_WM_TEMPLATE_INDEX" val="20208720"/>
  <p:tag name="resource_record_key" val="{&quot;29&quot;:[50000283,50000047],&quot;65&quot;:[2020872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BEAUTIFY_FLAG" val="#wm#"/>
  <p:tag name="KSO_WM_TEMPLATE_CATEGORY" val="diagram"/>
  <p:tag name="KSO_WM_TEMPLATE_INDEX" val="20208720"/>
  <p:tag name="resource_record_key" val="{&quot;29&quot;:[50000283,50000268],&quot;65&quot;:[20208720]}"/>
</p:tagLst>
</file>

<file path=ppt/tags/tag87.xml><?xml version="1.0" encoding="utf-8"?>
<p:tagLst xmlns:p="http://schemas.openxmlformats.org/presentationml/2006/main">
  <p:tag name="KSO_WM_BEAUTIFY_FLAG" val="#wm#"/>
  <p:tag name="KSO_WM_TEMPLATE_CATEGORY" val="diagram"/>
  <p:tag name="KSO_WM_TEMPLATE_INDEX" val="20208720"/>
  <p:tag name="resource_record_key" val="{&quot;29&quot;:[50000140,50000047,50000283],&quot;65&quot;:[20208720]}"/>
</p:tagLst>
</file>

<file path=ppt/tags/tag88.xml><?xml version="1.0" encoding="utf-8"?>
<p:tagLst xmlns:p="http://schemas.openxmlformats.org/presentationml/2006/main">
  <p:tag name="TABLE_ENDDRAG_ORIGIN_RECT" val="578*125"/>
  <p:tag name="TABLE_ENDDRAG_RECT" val="70*77*578*125"/>
</p:tagLst>
</file>

<file path=ppt/tags/tag89.xml><?xml version="1.0" encoding="utf-8"?>
<p:tagLst xmlns:p="http://schemas.openxmlformats.org/presentationml/2006/main">
  <p:tag name="TABLE_ENDDRAG_ORIGIN_RECT" val="666*125"/>
  <p:tag name="TABLE_ENDDRAG_RECT" val="25*259*666*12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diagram"/>
  <p:tag name="KSO_WM_TEMPLATE_INDEX" val="20208720"/>
  <p:tag name="resource_record_key" val="{&quot;29&quot;:[50000140,50000047,50000283],&quot;65&quot;:[20208720]}"/>
</p:tagLst>
</file>

<file path=ppt/tags/tag91.xml><?xml version="1.0" encoding="utf-8"?>
<p:tagLst xmlns:p="http://schemas.openxmlformats.org/presentationml/2006/main">
  <p:tag name="TABLE_ENDDRAG_ORIGIN_RECT" val="128*99"/>
  <p:tag name="TABLE_ENDDRAG_RECT" val="535*145*128*99"/>
</p:tagLst>
</file>

<file path=ppt/tags/tag92.xml><?xml version="1.0" encoding="utf-8"?>
<p:tagLst xmlns:p="http://schemas.openxmlformats.org/presentationml/2006/main">
  <p:tag name="KSO_WM_BEAUTIFY_FLAG" val="#wm#"/>
  <p:tag name="KSO_WM_TEMPLATE_CATEGORY" val="diagram"/>
  <p:tag name="KSO_WM_TEMPLATE_INDEX" val="20208720"/>
  <p:tag name="resource_record_key" val="{&quot;29&quot;:[50000283],&quot;65&quot;:[20208720]}"/>
</p:tagLst>
</file>

<file path=ppt/tags/tag93.xml><?xml version="1.0" encoding="utf-8"?>
<p:tagLst xmlns:p="http://schemas.openxmlformats.org/presentationml/2006/main">
  <p:tag name="KSO_WM_DIAGRAM_VIRTUALLY_FRAME" val="{&quot;height&quot;:213.6,&quot;left&quot;:30.05,&quot;top&quot;:51.3,&quot;width&quot;:497.6}"/>
</p:tagLst>
</file>

<file path=ppt/tags/tag94.xml><?xml version="1.0" encoding="utf-8"?>
<p:tagLst xmlns:p="http://schemas.openxmlformats.org/presentationml/2006/main">
  <p:tag name="KSO_WM_DIAGRAM_VIRTUALLY_FRAME" val="{&quot;height&quot;:213.6,&quot;left&quot;:30.05,&quot;top&quot;:51.3,&quot;width&quot;:497.6}"/>
</p:tagLst>
</file>

<file path=ppt/tags/tag95.xml><?xml version="1.0" encoding="utf-8"?>
<p:tagLst xmlns:p="http://schemas.openxmlformats.org/presentationml/2006/main">
  <p:tag name="KSO_WM_DIAGRAM_VIRTUALLY_FRAME" val="{&quot;height&quot;:213.6,&quot;left&quot;:30.05,&quot;top&quot;:51.3,&quot;width&quot;:497.6}"/>
</p:tagLst>
</file>

<file path=ppt/tags/tag96.xml><?xml version="1.0" encoding="utf-8"?>
<p:tagLst xmlns:p="http://schemas.openxmlformats.org/presentationml/2006/main">
  <p:tag name="KSO_WM_DIAGRAM_VIRTUALLY_FRAME" val="{&quot;height&quot;:213.6,&quot;left&quot;:30.05,&quot;top&quot;:51.3,&quot;width&quot;:491.95}"/>
</p:tagLst>
</file>

<file path=ppt/tags/tag97.xml><?xml version="1.0" encoding="utf-8"?>
<p:tagLst xmlns:p="http://schemas.openxmlformats.org/presentationml/2006/main">
  <p:tag name="KSO_WM_BEAUTIFY_FLAG" val="#wm#"/>
  <p:tag name="KSO_WM_TEMPLATE_CATEGORY" val="diagram"/>
  <p:tag name="KSO_WM_TEMPLATE_INDEX" val="20208720"/>
  <p:tag name="resource_record_key" val="{&quot;29&quot;:[50000283],&quot;65&quot;:[20208720]}"/>
</p:tagLst>
</file>

<file path=ppt/tags/tag98.xml><?xml version="1.0" encoding="utf-8"?>
<p:tagLst xmlns:p="http://schemas.openxmlformats.org/presentationml/2006/main">
  <p:tag name="COMMONDATA" val="eyJoZGlkIjoiYTc2ZGZiNzZiNDVlOGViOWVmM2JhOTY0NGJkNjUyYzgifQ=="/>
  <p:tag name="KSO_WPP_MARK_KEY" val="cca4d5e9-6b77-4e79-9839-b6552d371cf1"/>
  <p:tag name="commondata" val="eyJoZGlkIjoiOTc3M2Y5NzIzMDFlZjAyY2Q4Njk5ODkyYjFjNzBiNTQifQ=="/>
  <p:tag name="resource_record_key" val="{&quot;19&quot;:[50071195],&quot;29&quot;:[50052704,50000113,50052409,50000177,50000069,50000140,50000283,50000268,50000047],&quot;65&quot;:[20208720]}"/>
</p:tagLst>
</file>

<file path=ppt/theme/theme1.xml><?xml version="1.0" encoding="utf-8"?>
<a:theme xmlns:a="http://schemas.openxmlformats.org/drawingml/2006/main" name="1_Office Theme">
  <a:themeElements>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alpha val="75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
      <a:dk1>
        <a:srgbClr val="000000"/>
      </a:dk1>
      <a:lt1>
        <a:srgbClr val="FFFFFF"/>
      </a:lt1>
      <a:dk2>
        <a:srgbClr val="DCE7EE"/>
      </a:dk2>
      <a:lt2>
        <a:srgbClr val="F4FAFE"/>
      </a:lt2>
      <a:accent1>
        <a:srgbClr val="254AB9"/>
      </a:accent1>
      <a:accent2>
        <a:srgbClr val="3671CA"/>
      </a:accent2>
      <a:accent3>
        <a:srgbClr val="6EB1DF"/>
      </a:accent3>
      <a:accent4>
        <a:srgbClr val="FCCA8B"/>
      </a:accent4>
      <a:accent5>
        <a:srgbClr val="F5B96C"/>
      </a:accent5>
      <a:accent6>
        <a:srgbClr val="D4925C"/>
      </a:accent6>
      <a:hlink>
        <a:srgbClr val="0563C1"/>
      </a:hlink>
      <a:folHlink>
        <a:srgbClr val="954F72"/>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alpha val="75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6039</Words>
  <Application>WPS 演示</Application>
  <PresentationFormat>全屏显示(16:9)</PresentationFormat>
  <Paragraphs>475</Paragraphs>
  <Slides>11</Slides>
  <Notes>1</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11</vt:i4>
      </vt:variant>
    </vt:vector>
  </HeadingPairs>
  <TitlesOfParts>
    <vt:vector size="19" baseType="lpstr">
      <vt:lpstr>Arial</vt:lpstr>
      <vt:lpstr>宋体</vt:lpstr>
      <vt:lpstr>Wingdings</vt:lpstr>
      <vt:lpstr>微软雅黑</vt:lpstr>
      <vt:lpstr>Arial Unicode MS</vt:lpstr>
      <vt:lpstr>1_Office Theme</vt:lpstr>
      <vt:lpstr>第一PPT，www.1ppt.com</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倪可</dc:creator>
  <cp:lastModifiedBy>旭</cp:lastModifiedBy>
  <cp:revision>1213</cp:revision>
  <dcterms:created xsi:type="dcterms:W3CDTF">2026-06-10T04:21:00Z</dcterms:created>
  <dcterms:modified xsi:type="dcterms:W3CDTF">2026-06-10T09:19:49Z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6D56AD63F6317BF46608286A36FBD9E8_43</vt:lpwstr>
  </property>
  <property fmtid="{D5CDD505-2E9C-101B-9397-08002B2CF9AE}" pid="3" name="KSOProductBuildVer">
    <vt:lpwstr>2052-12.1.0.26895</vt:lpwstr>
  </property>
</Properties>
</file>