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16"/>
  </p:handoutMasterIdLst>
  <p:sldIdLst>
    <p:sldId id="266" r:id="rId3"/>
    <p:sldId id="258" r:id="rId4"/>
    <p:sldId id="260" r:id="rId5"/>
    <p:sldId id="2199" r:id="rId6"/>
    <p:sldId id="2201" r:id="rId7"/>
    <p:sldId id="2200" r:id="rId9"/>
    <p:sldId id="2202" r:id="rId10"/>
    <p:sldId id="2204" r:id="rId11"/>
    <p:sldId id="2211" r:id="rId12"/>
    <p:sldId id="2209" r:id="rId13"/>
    <p:sldId id="2215" r:id="rId14"/>
    <p:sldId id="2210"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0" autoAdjust="0"/>
    <p:restoredTop sz="84119" autoAdjust="0"/>
  </p:normalViewPr>
  <p:slideViewPr>
    <p:cSldViewPr snapToGrid="0" showGuides="1">
      <p:cViewPr varScale="1">
        <p:scale>
          <a:sx n="74" d="100"/>
          <a:sy n="74" d="100"/>
        </p:scale>
        <p:origin x="975" y="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86.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52"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1048753"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54"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55"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56"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96"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697"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69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699" name="页脚占位符 4"/>
          <p:cNvSpPr>
            <a:spLocks noGrp="1"/>
          </p:cNvSpPr>
          <p:nvPr>
            <p:ph type="ftr" sz="quarter" idx="11"/>
          </p:nvPr>
        </p:nvSpPr>
        <p:spPr/>
        <p:txBody>
          <a:bodyPr/>
          <a:lstStyle/>
          <a:p>
            <a:endParaRPr lang="zh-CN" altLang="en-US"/>
          </a:p>
        </p:txBody>
      </p:sp>
      <p:sp>
        <p:nvSpPr>
          <p:cNvPr id="104870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21" name="标题 1"/>
          <p:cNvSpPr>
            <a:spLocks noGrp="1"/>
          </p:cNvSpPr>
          <p:nvPr>
            <p:ph type="title"/>
          </p:nvPr>
        </p:nvSpPr>
        <p:spPr/>
        <p:txBody>
          <a:bodyPr/>
          <a:lstStyle/>
          <a:p>
            <a:r>
              <a:rPr lang="zh-CN" altLang="en-US"/>
              <a:t>单击此处编辑母版标题样式</a:t>
            </a:r>
            <a:endParaRPr lang="zh-CN" altLang="en-US"/>
          </a:p>
        </p:txBody>
      </p:sp>
      <p:sp>
        <p:nvSpPr>
          <p:cNvPr id="1048722"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3"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24" name="页脚占位符 4"/>
          <p:cNvSpPr>
            <a:spLocks noGrp="1"/>
          </p:cNvSpPr>
          <p:nvPr>
            <p:ph type="ftr" sz="quarter" idx="11"/>
          </p:nvPr>
        </p:nvSpPr>
        <p:spPr/>
        <p:txBody>
          <a:bodyPr/>
          <a:lstStyle/>
          <a:p>
            <a:endParaRPr lang="zh-CN" altLang="en-US"/>
          </a:p>
        </p:txBody>
      </p:sp>
      <p:sp>
        <p:nvSpPr>
          <p:cNvPr id="1048725"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705"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1048706"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7"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8" name="页脚占位符 4"/>
          <p:cNvSpPr>
            <a:spLocks noGrp="1"/>
          </p:cNvSpPr>
          <p:nvPr>
            <p:ph type="ftr" sz="quarter" idx="11"/>
          </p:nvPr>
        </p:nvSpPr>
        <p:spPr/>
        <p:txBody>
          <a:bodyPr/>
          <a:lstStyle/>
          <a:p>
            <a:endParaRPr lang="zh-CN" altLang="en-US"/>
          </a:p>
        </p:txBody>
      </p:sp>
      <p:sp>
        <p:nvSpPr>
          <p:cNvPr id="1048709"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10" name="标题 1"/>
          <p:cNvSpPr>
            <a:spLocks noGrp="1"/>
          </p:cNvSpPr>
          <p:nvPr>
            <p:ph type="title"/>
          </p:nvPr>
        </p:nvSpPr>
        <p:spPr/>
        <p:txBody>
          <a:bodyPr/>
          <a:lstStyle/>
          <a:p>
            <a:r>
              <a:rPr lang="zh-CN" altLang="en-US"/>
              <a:t>单击此处编辑母版标题样式</a:t>
            </a:r>
            <a:endParaRPr lang="zh-CN" altLang="en-US"/>
          </a:p>
        </p:txBody>
      </p:sp>
      <p:sp>
        <p:nvSpPr>
          <p:cNvPr id="1048711"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12"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3" name="页脚占位符 4"/>
          <p:cNvSpPr>
            <a:spLocks noGrp="1"/>
          </p:cNvSpPr>
          <p:nvPr>
            <p:ph type="ftr" sz="quarter" idx="11"/>
          </p:nvPr>
        </p:nvSpPr>
        <p:spPr/>
        <p:txBody>
          <a:bodyPr/>
          <a:lstStyle/>
          <a:p>
            <a:endParaRPr lang="zh-CN" altLang="en-US"/>
          </a:p>
        </p:txBody>
      </p:sp>
      <p:sp>
        <p:nvSpPr>
          <p:cNvPr id="1048714"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26"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727"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72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29" name="页脚占位符 4"/>
          <p:cNvSpPr>
            <a:spLocks noGrp="1"/>
          </p:cNvSpPr>
          <p:nvPr>
            <p:ph type="ftr" sz="quarter" idx="11"/>
          </p:nvPr>
        </p:nvSpPr>
        <p:spPr/>
        <p:txBody>
          <a:bodyPr/>
          <a:lstStyle/>
          <a:p>
            <a:endParaRPr lang="zh-CN" altLang="en-US"/>
          </a:p>
        </p:txBody>
      </p:sp>
      <p:sp>
        <p:nvSpPr>
          <p:cNvPr id="104873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31" name="标题 1"/>
          <p:cNvSpPr>
            <a:spLocks noGrp="1"/>
          </p:cNvSpPr>
          <p:nvPr>
            <p:ph type="title"/>
          </p:nvPr>
        </p:nvSpPr>
        <p:spPr/>
        <p:txBody>
          <a:bodyPr/>
          <a:lstStyle/>
          <a:p>
            <a:r>
              <a:rPr lang="zh-CN" altLang="en-US"/>
              <a:t>单击此处编辑母版标题样式</a:t>
            </a:r>
            <a:endParaRPr lang="zh-CN" altLang="en-US"/>
          </a:p>
        </p:txBody>
      </p:sp>
      <p:sp>
        <p:nvSpPr>
          <p:cNvPr id="1048732"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3"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4"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35" name="页脚占位符 5"/>
          <p:cNvSpPr>
            <a:spLocks noGrp="1"/>
          </p:cNvSpPr>
          <p:nvPr>
            <p:ph type="ftr" sz="quarter" idx="11"/>
          </p:nvPr>
        </p:nvSpPr>
        <p:spPr/>
        <p:txBody>
          <a:bodyPr/>
          <a:lstStyle/>
          <a:p>
            <a:endParaRPr lang="zh-CN" altLang="en-US"/>
          </a:p>
        </p:txBody>
      </p:sp>
      <p:sp>
        <p:nvSpPr>
          <p:cNvPr id="1048736"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37"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1048738"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39"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4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2"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3" name="页脚占位符 7"/>
          <p:cNvSpPr>
            <a:spLocks noGrp="1"/>
          </p:cNvSpPr>
          <p:nvPr>
            <p:ph type="ftr" sz="quarter" idx="11"/>
          </p:nvPr>
        </p:nvSpPr>
        <p:spPr/>
        <p:txBody>
          <a:bodyPr/>
          <a:lstStyle/>
          <a:p>
            <a:endParaRPr lang="zh-CN" altLang="en-US"/>
          </a:p>
        </p:txBody>
      </p:sp>
      <p:sp>
        <p:nvSpPr>
          <p:cNvPr id="1048744"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01" name="标题 1"/>
          <p:cNvSpPr>
            <a:spLocks noGrp="1"/>
          </p:cNvSpPr>
          <p:nvPr>
            <p:ph type="title"/>
          </p:nvPr>
        </p:nvSpPr>
        <p:spPr/>
        <p:txBody>
          <a:bodyPr/>
          <a:lstStyle/>
          <a:p>
            <a:r>
              <a:rPr lang="zh-CN" altLang="en-US"/>
              <a:t>单击此处编辑母版标题样式</a:t>
            </a:r>
            <a:endParaRPr lang="zh-CN" altLang="en-US"/>
          </a:p>
        </p:txBody>
      </p:sp>
      <p:sp>
        <p:nvSpPr>
          <p:cNvPr id="1048702"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3" name="页脚占位符 3"/>
          <p:cNvSpPr>
            <a:spLocks noGrp="1"/>
          </p:cNvSpPr>
          <p:nvPr>
            <p:ph type="ftr" sz="quarter" idx="11"/>
          </p:nvPr>
        </p:nvSpPr>
        <p:spPr/>
        <p:txBody>
          <a:bodyPr/>
          <a:lstStyle/>
          <a:p>
            <a:endParaRPr lang="zh-CN" altLang="en-US"/>
          </a:p>
        </p:txBody>
      </p:sp>
      <p:sp>
        <p:nvSpPr>
          <p:cNvPr id="1048704"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4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46"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4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9" name="页脚占位符 5"/>
          <p:cNvSpPr>
            <a:spLocks noGrp="1"/>
          </p:cNvSpPr>
          <p:nvPr>
            <p:ph type="ftr" sz="quarter" idx="11"/>
          </p:nvPr>
        </p:nvSpPr>
        <p:spPr/>
        <p:txBody>
          <a:bodyPr/>
          <a:lstStyle/>
          <a:p>
            <a:endParaRPr lang="zh-CN" altLang="en-US"/>
          </a:p>
        </p:txBody>
      </p:sp>
      <p:sp>
        <p:nvSpPr>
          <p:cNvPr id="104875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1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1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1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1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9" name="页脚占位符 5"/>
          <p:cNvSpPr>
            <a:spLocks noGrp="1"/>
          </p:cNvSpPr>
          <p:nvPr>
            <p:ph type="ftr" sz="quarter" idx="11"/>
          </p:nvPr>
        </p:nvSpPr>
        <p:spPr/>
        <p:txBody>
          <a:bodyPr/>
          <a:lstStyle/>
          <a:p>
            <a:endParaRPr lang="zh-CN" altLang="en-US"/>
          </a:p>
        </p:txBody>
      </p:sp>
      <p:sp>
        <p:nvSpPr>
          <p:cNvPr id="104872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2" Type="http://schemas.openxmlformats.org/officeDocument/2006/relationships/notesSlide" Target="../notesSlides/notesSlide2.xml"/><Relationship Id="rId11" Type="http://schemas.openxmlformats.org/officeDocument/2006/relationships/slideLayout" Target="../slideLayouts/slideLayout7.xml"/><Relationship Id="rId10" Type="http://schemas.openxmlformats.org/officeDocument/2006/relationships/tags" Target="../tags/tag2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4" Type="http://schemas.openxmlformats.org/officeDocument/2006/relationships/slideLayout" Target="../slideLayouts/slideLayout7.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5" Type="http://schemas.openxmlformats.org/officeDocument/2006/relationships/slideLayout" Target="../slideLayouts/slideLayout7.xml"/><Relationship Id="rId24" Type="http://schemas.openxmlformats.org/officeDocument/2006/relationships/tags" Target="../tags/tag57.xml"/><Relationship Id="rId23" Type="http://schemas.openxmlformats.org/officeDocument/2006/relationships/tags" Target="../tags/tag56.xml"/><Relationship Id="rId22" Type="http://schemas.openxmlformats.org/officeDocument/2006/relationships/tags" Target="../tags/tag55.xml"/><Relationship Id="rId21" Type="http://schemas.openxmlformats.org/officeDocument/2006/relationships/tags" Target="../tags/tag54.xml"/><Relationship Id="rId20" Type="http://schemas.openxmlformats.org/officeDocument/2006/relationships/tags" Target="../tags/tag53.xml"/><Relationship Id="rId2" Type="http://schemas.openxmlformats.org/officeDocument/2006/relationships/tags" Target="../tags/tag35.xml"/><Relationship Id="rId19" Type="http://schemas.openxmlformats.org/officeDocument/2006/relationships/tags" Target="../tags/tag52.xml"/><Relationship Id="rId18" Type="http://schemas.openxmlformats.org/officeDocument/2006/relationships/tags" Target="../tags/tag51.xml"/><Relationship Id="rId17" Type="http://schemas.openxmlformats.org/officeDocument/2006/relationships/tags" Target="../tags/tag50.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0"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矩形 3"/>
          <p:cNvSpPr/>
          <p:nvPr>
            <p:custDataLst>
              <p:tags r:id="rId1"/>
            </p:custDataLst>
          </p:nvPr>
        </p:nvSpPr>
        <p:spPr>
          <a:xfrm>
            <a:off x="0" y="11430"/>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585" name="文本框 6"/>
          <p:cNvSpPr txBox="1"/>
          <p:nvPr/>
        </p:nvSpPr>
        <p:spPr>
          <a:xfrm>
            <a:off x="3037205" y="1106805"/>
            <a:ext cx="6468745" cy="1964055"/>
          </a:xfrm>
          <a:prstGeom prst="rect">
            <a:avLst/>
          </a:prstGeom>
          <a:noFill/>
        </p:spPr>
        <p:txBody>
          <a:bodyPr wrap="square" rtlCol="0">
            <a:noAutofit/>
          </a:bodyPr>
          <a:lstStyle/>
          <a:p>
            <a:pPr algn="ctr"/>
            <a:r>
              <a:rPr lang="zh-CN" altLang="en-US" sz="6600" b="1" spc="250" dirty="0">
                <a:solidFill>
                  <a:schemeClr val="accent5">
                    <a:lumMod val="50000"/>
                  </a:schemeClr>
                </a:solidFill>
                <a:latin typeface="思源黑体 CN Medium" panose="020B0600000000000000" charset="-122"/>
                <a:ea typeface="思源黑体 CN Medium" panose="020B0600000000000000" charset="-122"/>
                <a:sym typeface="+mn-ea"/>
              </a:rPr>
              <a:t>参蒲颗粒</a:t>
            </a:r>
            <a:endParaRPr lang="zh-CN" altLang="en-US" sz="6600" b="1" spc="250" dirty="0">
              <a:solidFill>
                <a:schemeClr val="accent5">
                  <a:lumMod val="50000"/>
                </a:schemeClr>
              </a:solidFill>
              <a:latin typeface="思源黑体 CN Medium" panose="020B0600000000000000" charset="-122"/>
              <a:ea typeface="思源黑体 CN Medium" panose="020B0600000000000000" charset="-122"/>
              <a:sym typeface="+mn-ea"/>
            </a:endParaRPr>
          </a:p>
          <a:p>
            <a:pPr algn="ctr"/>
            <a:r>
              <a:rPr lang="zh-CN" altLang="en-US" sz="4000" b="1" spc="250" dirty="0">
                <a:solidFill>
                  <a:schemeClr val="accent5">
                    <a:lumMod val="50000"/>
                  </a:schemeClr>
                </a:solidFill>
                <a:latin typeface="思源黑体 CN Medium" panose="020B0600000000000000" charset="-122"/>
                <a:ea typeface="思源黑体 CN Medium" panose="020B0600000000000000" charset="-122"/>
                <a:sym typeface="+mn-ea"/>
              </a:rPr>
              <a:t>（中药</a:t>
            </a:r>
            <a:r>
              <a:rPr lang="en-US" altLang="zh-CN" sz="4000" b="1" spc="250" dirty="0">
                <a:solidFill>
                  <a:schemeClr val="accent5">
                    <a:lumMod val="50000"/>
                  </a:schemeClr>
                </a:solidFill>
                <a:latin typeface="思源黑体 CN Medium" panose="020B0600000000000000" charset="-122"/>
                <a:ea typeface="思源黑体 CN Medium" panose="020B0600000000000000" charset="-122"/>
                <a:sym typeface="+mn-ea"/>
              </a:rPr>
              <a:t>1.1</a:t>
            </a:r>
            <a:r>
              <a:rPr lang="zh-CN" altLang="en-US" sz="4000" b="1" spc="250" dirty="0">
                <a:solidFill>
                  <a:schemeClr val="accent5">
                    <a:lumMod val="50000"/>
                  </a:schemeClr>
                </a:solidFill>
                <a:latin typeface="思源黑体 CN Medium" panose="020B0600000000000000" charset="-122"/>
                <a:ea typeface="思源黑体 CN Medium" panose="020B0600000000000000" charset="-122"/>
                <a:sym typeface="+mn-ea"/>
              </a:rPr>
              <a:t>类创新药）</a:t>
            </a:r>
            <a:endParaRPr kumimoji="0" lang="zh-CN" altLang="en-US" sz="66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Arial Unicode MS" panose="020B0604020202020204" charset="-122"/>
            </a:endParaRPr>
          </a:p>
          <a:p>
            <a:pPr algn="ctr"/>
            <a:endParaRPr kumimoji="1" lang="en-US" altLang="zh-CN" sz="6600" b="1" dirty="0">
              <a:solidFill>
                <a:srgbClr val="013E9F"/>
              </a:solidFill>
              <a:latin typeface="Times New Roman" panose="02020603050405020304" pitchFamily="18" charset="0"/>
              <a:ea typeface="微软雅黑" panose="020B0503020204020204" charset="-122"/>
              <a:cs typeface="Times New Roman" panose="02020603050405020304" pitchFamily="18" charset="0"/>
            </a:endParaRPr>
          </a:p>
          <a:p>
            <a:pPr algn="ctr"/>
            <a:endParaRPr lang="zh-CN" altLang="en-US" sz="6600" b="1" spc="600" dirty="0">
              <a:solidFill>
                <a:schemeClr val="accent5">
                  <a:lumMod val="50000"/>
                </a:schemeClr>
              </a:solidFill>
              <a:latin typeface="思源黑体 CN Normal" panose="020B0400000000000000" pitchFamily="34" charset="-122"/>
              <a:ea typeface="思源黑体 CN Normal" panose="020B0400000000000000" pitchFamily="34" charset="-122"/>
            </a:endParaRPr>
          </a:p>
        </p:txBody>
      </p:sp>
      <p:sp>
        <p:nvSpPr>
          <p:cNvPr id="1048586" name="文本框 8"/>
          <p:cNvSpPr txBox="1"/>
          <p:nvPr/>
        </p:nvSpPr>
        <p:spPr>
          <a:xfrm>
            <a:off x="3507105" y="3204845"/>
            <a:ext cx="5694680" cy="583565"/>
          </a:xfrm>
          <a:prstGeom prst="rect">
            <a:avLst/>
          </a:prstGeom>
          <a:noFill/>
        </p:spPr>
        <p:txBody>
          <a:bodyPr wrap="square" rtlCol="0">
            <a:spAutoFit/>
          </a:bodyPr>
          <a:lstStyle/>
          <a:p>
            <a:pPr algn="l"/>
            <a:r>
              <a:rPr lang="zh-CN" altLang="en-US" sz="3200" spc="250" dirty="0">
                <a:solidFill>
                  <a:schemeClr val="accent5">
                    <a:lumMod val="50000"/>
                  </a:schemeClr>
                </a:solidFill>
                <a:latin typeface="+mj-ea"/>
                <a:ea typeface="+mj-ea"/>
              </a:rPr>
              <a:t>江苏康缘药业股份有限公司</a:t>
            </a:r>
            <a:endParaRPr lang="zh-CN" altLang="en-US" sz="3200" spc="250" dirty="0">
              <a:solidFill>
                <a:schemeClr val="accent5">
                  <a:lumMod val="50000"/>
                </a:schemeClr>
              </a:solidFill>
              <a:latin typeface="+mj-ea"/>
              <a:ea typeface="+mj-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7287"/>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04</a:t>
            </a:r>
            <a:endParaRPr lang="en-US" altLang="zh-CN" sz="6600" spc="600" dirty="0">
              <a:solidFill>
                <a:srgbClr val="51B4E9"/>
              </a:solidFill>
              <a:latin typeface="+mn-ea"/>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创新性</a:t>
            </a:r>
            <a:endParaRPr lang="zh-CN" altLang="en-US" sz="4000" spc="300" dirty="0">
              <a:solidFill>
                <a:srgbClr val="002774"/>
              </a:solidFill>
              <a:latin typeface="+mn-ea"/>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66" name="文本框 60"/>
          <p:cNvSpPr txBox="1"/>
          <p:nvPr>
            <p:custDataLst>
              <p:tags r:id="rId2"/>
            </p:custDataLst>
          </p:nvPr>
        </p:nvSpPr>
        <p:spPr>
          <a:xfrm>
            <a:off x="543560" y="2094815"/>
            <a:ext cx="1833880" cy="398780"/>
          </a:xfrm>
          <a:prstGeom prst="rect">
            <a:avLst/>
          </a:prstGeom>
          <a:noFill/>
        </p:spPr>
        <p:txBody>
          <a:bodyPr wrap="square" rtlCol="0">
            <a:noAutofit/>
          </a:bodyPr>
          <a:lstStyle/>
          <a:p>
            <a:pPr algn="ctr"/>
            <a:r>
              <a:rPr lang="zh-CN" altLang="en-US" sz="1600" dirty="0">
                <a:solidFill>
                  <a:srgbClr val="002060"/>
                </a:solidFill>
                <a:latin typeface="Times New Roman" panose="02020603050405020304" pitchFamily="18" charset="0"/>
                <a:cs typeface="Times New Roman" panose="02020603050405020304" pitchFamily="18" charset="0"/>
              </a:rPr>
              <a:t>创新点</a:t>
            </a:r>
            <a:r>
              <a:rPr lang="en-US" altLang="zh-CN" sz="1600" baseline="30000" dirty="0">
                <a:solidFill>
                  <a:srgbClr val="002060"/>
                </a:solidFill>
                <a:latin typeface="Times New Roman" panose="02020603050405020304" pitchFamily="18" charset="0"/>
                <a:cs typeface="Times New Roman" panose="02020603050405020304" pitchFamily="18" charset="0"/>
              </a:rPr>
              <a:t>[1-2]</a:t>
            </a:r>
            <a:endParaRPr lang="zh-CN" altLang="en-US" sz="1600" baseline="30000" dirty="0">
              <a:solidFill>
                <a:srgbClr val="002060"/>
              </a:solidFill>
              <a:latin typeface="Times New Roman" panose="02020603050405020304" pitchFamily="18" charset="0"/>
              <a:cs typeface="Times New Roman" panose="02020603050405020304" pitchFamily="18" charset="0"/>
            </a:endParaRPr>
          </a:p>
        </p:txBody>
      </p:sp>
      <p:sp>
        <p:nvSpPr>
          <p:cNvPr id="45" name="文本框 56"/>
          <p:cNvSpPr txBox="1"/>
          <p:nvPr>
            <p:custDataLst>
              <p:tags r:id="rId3"/>
            </p:custDataLst>
          </p:nvPr>
        </p:nvSpPr>
        <p:spPr>
          <a:xfrm>
            <a:off x="913765" y="1302335"/>
            <a:ext cx="1024255" cy="655955"/>
          </a:xfrm>
          <a:prstGeom prst="rect">
            <a:avLst/>
          </a:prstGeom>
          <a:noFill/>
        </p:spPr>
        <p:txBody>
          <a:bodyPr wrap="square" rtlCol="0">
            <a:noAutofit/>
          </a:bodyPr>
          <a:lstStyle/>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1</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5" name="矩形 2"/>
          <p:cNvSpPr/>
          <p:nvPr>
            <p:custDataLst>
              <p:tags r:id="rId4"/>
            </p:custDataLst>
          </p:nvPr>
        </p:nvSpPr>
        <p:spPr>
          <a:xfrm>
            <a:off x="552450" y="194432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2" name="文本框 8" descr="7b0a202020202262756c6c6574223a20227b5c2263617465676f727949645c223a5c225c222c5c2274656d706c61746549645c223a32303233313634357d220a7d0a"/>
          <p:cNvSpPr txBox="1"/>
          <p:nvPr>
            <p:custDataLst>
              <p:tags r:id="rId5"/>
            </p:custDataLst>
          </p:nvPr>
        </p:nvSpPr>
        <p:spPr>
          <a:xfrm>
            <a:off x="2377440" y="1193165"/>
            <a:ext cx="9251315" cy="1902460"/>
          </a:xfrm>
          <a:prstGeom prst="rect">
            <a:avLst/>
          </a:prstGeom>
          <a:noFill/>
        </p:spPr>
        <p:txBody>
          <a:bodyPr wrap="square" rtlCol="0">
            <a:noAutofit/>
          </a:bodyPr>
          <a:lstStyle/>
          <a:p>
            <a:pPr marL="171450" lvl="1" indent="-171450">
              <a:lnSpc>
                <a:spcPct val="150000"/>
              </a:lnSpc>
              <a:buFont typeface="Wingdings" panose="05000000000000000000" charset="0"/>
              <a:buChar char="l"/>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理论创新</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扶正改邪</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参蒲颗粒治疗盆腔炎性疾病后遗症组方理念立足于国医大师的</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周期节律调节</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理论与“扶正改邪”治法。</a:t>
            </a: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盆腔炎性疾病后遗症应重视扶正以改邪，用补益的方法奠定基础，参蒲颗粒基于国医大师理论，</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实现“扶正不留邪，改邪不伤正”的突破，在同类品种中具有首创性</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a:lnSpc>
                <a:spcPct val="150000"/>
              </a:lnSpc>
              <a:buFont typeface="Wingdings" panose="05000000000000000000" charset="0"/>
              <a:buChar char="l"/>
            </a:pPr>
            <a:endParaRPr lang="zh-CN" altLang="en-US" sz="7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l"/>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组方创新</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虚实同治</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盆腔炎性疾病后遗症以“虚实夹杂”为特征，但目录中缺乏既能清热利湿、活血化瘀，又能益气扶正的复方</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制剂。参蒲颗粒针对的是盆腔炎性疾病后遗症中湿热瘀阻证兼气虚者，</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其以益气活血、清利湿热、通络止痛的功效，实现虚实同治</a:t>
            </a:r>
            <a:r>
              <a:rPr lang="zh-CN" altLang="en-US" sz="12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a:t>
            </a:r>
            <a:endParaRPr lang="en-US" altLang="zh-CN" sz="1200" dirty="0">
              <a:effectLst/>
              <a:latin typeface="微软雅黑" panose="020B0503020204020204" charset="-122"/>
              <a:ea typeface="微软雅黑" panose="020B0503020204020204" charset="-122"/>
              <a:cs typeface="微软雅黑" panose="020B0503020204020204" charset="-122"/>
              <a:sym typeface="+mn-ea"/>
            </a:endParaRPr>
          </a:p>
          <a:p>
            <a:pPr marL="171450" lvl="1" indent="-171450">
              <a:lnSpc>
                <a:spcPts val="2200"/>
              </a:lnSpc>
              <a:buFont typeface="Wingdings" panose="05000000000000000000" charset="0"/>
              <a:buChar char="l"/>
            </a:pPr>
            <a:endPar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 name="文本框 6"/>
          <p:cNvSpPr txBox="1"/>
          <p:nvPr/>
        </p:nvSpPr>
        <p:spPr>
          <a:xfrm>
            <a:off x="342900" y="6197658"/>
            <a:ext cx="10892155" cy="506730"/>
          </a:xfrm>
          <a:prstGeom prst="rect">
            <a:avLst/>
          </a:prstGeom>
          <a:noFill/>
        </p:spPr>
        <p:txBody>
          <a:bodyPr wrap="square">
            <a:spAutoFit/>
          </a:bodyPr>
          <a:lstStyle/>
          <a:p>
            <a:r>
              <a:rPr lang="en-US" altLang="zh-CN" sz="900" dirty="0">
                <a:latin typeface="Times New Roman" panose="02020603050405020304" pitchFamily="18" charset="0"/>
                <a:cs typeface="Times New Roman" panose="02020603050405020304" pitchFamily="18" charset="0"/>
              </a:rPr>
              <a:t>[1]</a:t>
            </a:r>
            <a:r>
              <a:rPr lang="zh-CN" altLang="en-US" sz="9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参蒲盆炎颗粒</a:t>
            </a:r>
            <a:r>
              <a:rPr lang="en-US" altLang="zh-CN" sz="9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III</a:t>
            </a:r>
            <a:r>
              <a:rPr lang="zh-CN" altLang="en-US" sz="9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期临床研究报告</a:t>
            </a:r>
            <a:r>
              <a:rPr lang="en-US" altLang="zh-CN" sz="9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en-US" altLang="zh-CN" sz="9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sz="9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 </a:t>
            </a:r>
            <a:r>
              <a:rPr lang="zh-CN" altLang="en-US" sz="900" dirty="0">
                <a:solidFill>
                  <a:prstClr val="black"/>
                </a:solidFill>
                <a:latin typeface="Times New Roman" panose="02020603050405020304" pitchFamily="18" charset="0"/>
                <a:cs typeface="Times New Roman" panose="02020603050405020304" pitchFamily="18" charset="0"/>
                <a:sym typeface="+mn-ea"/>
              </a:rPr>
              <a:t>刘建勤</a:t>
            </a:r>
            <a:r>
              <a:rPr lang="en-US" altLang="zh-CN" sz="900" dirty="0">
                <a:solidFill>
                  <a:prstClr val="black"/>
                </a:solidFill>
                <a:latin typeface="Times New Roman" panose="02020603050405020304" pitchFamily="18" charset="0"/>
                <a:cs typeface="Times New Roman" panose="02020603050405020304" pitchFamily="18" charset="0"/>
                <a:sym typeface="+mn-ea"/>
              </a:rPr>
              <a:t>,</a:t>
            </a:r>
            <a:r>
              <a:rPr lang="zh-CN" altLang="en-US" sz="900" dirty="0">
                <a:solidFill>
                  <a:prstClr val="black"/>
                </a:solidFill>
                <a:latin typeface="Times New Roman" panose="02020603050405020304" pitchFamily="18" charset="0"/>
                <a:cs typeface="Times New Roman" panose="02020603050405020304" pitchFamily="18" charset="0"/>
                <a:sym typeface="+mn-ea"/>
              </a:rPr>
              <a:t>谈勇</a:t>
            </a:r>
            <a:r>
              <a:rPr lang="en-US" altLang="zh-CN" sz="900" dirty="0">
                <a:solidFill>
                  <a:prstClr val="black"/>
                </a:solidFill>
                <a:latin typeface="Times New Roman" panose="02020603050405020304" pitchFamily="18" charset="0"/>
                <a:cs typeface="Times New Roman" panose="02020603050405020304" pitchFamily="18" charset="0"/>
                <a:sym typeface="+mn-ea"/>
              </a:rPr>
              <a:t>.</a:t>
            </a:r>
            <a:r>
              <a:rPr lang="zh-CN" altLang="en-US" sz="900" dirty="0">
                <a:solidFill>
                  <a:prstClr val="black"/>
                </a:solidFill>
                <a:latin typeface="Times New Roman" panose="02020603050405020304" pitchFamily="18" charset="0"/>
                <a:cs typeface="Times New Roman" panose="02020603050405020304" pitchFamily="18" charset="0"/>
                <a:sym typeface="+mn-ea"/>
              </a:rPr>
              <a:t>谈勇教授改邪养正法治疗</a:t>
            </a:r>
            <a:r>
              <a:rPr lang="en-US" altLang="zh-CN" sz="900" dirty="0">
                <a:solidFill>
                  <a:prstClr val="black"/>
                </a:solidFill>
                <a:latin typeface="Times New Roman" panose="02020603050405020304" pitchFamily="18" charset="0"/>
                <a:cs typeface="Times New Roman" panose="02020603050405020304" pitchFamily="18" charset="0"/>
                <a:sym typeface="+mn-ea"/>
              </a:rPr>
              <a:t>SPID</a:t>
            </a:r>
            <a:r>
              <a:rPr lang="zh-CN" altLang="en-US" sz="900" dirty="0">
                <a:solidFill>
                  <a:prstClr val="black"/>
                </a:solidFill>
                <a:latin typeface="Times New Roman" panose="02020603050405020304" pitchFamily="18" charset="0"/>
                <a:cs typeface="Times New Roman" panose="02020603050405020304" pitchFamily="18" charset="0"/>
                <a:sym typeface="+mn-ea"/>
              </a:rPr>
              <a:t>合并不孕临证经验</a:t>
            </a:r>
            <a:r>
              <a:rPr lang="en-US" altLang="zh-CN" sz="900" dirty="0">
                <a:solidFill>
                  <a:prstClr val="black"/>
                </a:solidFill>
                <a:latin typeface="Times New Roman" panose="02020603050405020304" pitchFamily="18" charset="0"/>
                <a:cs typeface="Times New Roman" panose="02020603050405020304" pitchFamily="18" charset="0"/>
                <a:sym typeface="+mn-ea"/>
              </a:rPr>
              <a:t>[J].</a:t>
            </a:r>
            <a:r>
              <a:rPr lang="zh-CN" altLang="en-US" sz="900" dirty="0">
                <a:solidFill>
                  <a:prstClr val="black"/>
                </a:solidFill>
                <a:latin typeface="Times New Roman" panose="02020603050405020304" pitchFamily="18" charset="0"/>
                <a:cs typeface="Times New Roman" panose="02020603050405020304" pitchFamily="18" charset="0"/>
                <a:sym typeface="+mn-ea"/>
              </a:rPr>
              <a:t>中国民族民间医药</a:t>
            </a:r>
            <a:r>
              <a:rPr lang="en-US" altLang="zh-CN" sz="900" dirty="0">
                <a:solidFill>
                  <a:prstClr val="black"/>
                </a:solidFill>
                <a:latin typeface="Times New Roman" panose="02020603050405020304" pitchFamily="18" charset="0"/>
                <a:cs typeface="Times New Roman" panose="02020603050405020304" pitchFamily="18" charset="0"/>
                <a:sym typeface="+mn-ea"/>
              </a:rPr>
              <a:t>,2024,33(24):75-78.</a:t>
            </a:r>
            <a:endParaRPr lang="en-US" altLang="zh-CN" sz="900" dirty="0">
              <a:solidFill>
                <a:prstClr val="black"/>
              </a:solidFill>
              <a:latin typeface="Times New Roman" panose="02020603050405020304" pitchFamily="18" charset="0"/>
              <a:cs typeface="Times New Roman" panose="02020603050405020304" pitchFamily="18" charset="0"/>
              <a:sym typeface="+mn-ea"/>
            </a:endParaRPr>
          </a:p>
          <a:p>
            <a:r>
              <a:rPr lang="en-US" altLang="zh-CN" sz="900" dirty="0">
                <a:solidFill>
                  <a:prstClr val="black"/>
                </a:solidFill>
                <a:latin typeface="Times New Roman" panose="02020603050405020304" pitchFamily="18" charset="0"/>
                <a:cs typeface="Times New Roman" panose="02020603050405020304" pitchFamily="18" charset="0"/>
                <a:sym typeface="+mn-ea"/>
              </a:rPr>
              <a:t>[3] </a:t>
            </a:r>
            <a:r>
              <a:rPr lang="zh-CN" altLang="en-US" sz="900" dirty="0">
                <a:solidFill>
                  <a:prstClr val="black"/>
                </a:solidFill>
                <a:latin typeface="Times New Roman" panose="02020603050405020304" pitchFamily="18" charset="0"/>
                <a:cs typeface="Times New Roman" panose="02020603050405020304" pitchFamily="18" charset="0"/>
                <a:sym typeface="+mn-ea"/>
              </a:rPr>
              <a:t>孙兰</a:t>
            </a:r>
            <a:r>
              <a:rPr lang="en-US" altLang="zh-CN" sz="900" dirty="0">
                <a:solidFill>
                  <a:prstClr val="black"/>
                </a:solidFill>
                <a:latin typeface="Times New Roman" panose="02020603050405020304" pitchFamily="18" charset="0"/>
                <a:cs typeface="Times New Roman" panose="02020603050405020304" pitchFamily="18" charset="0"/>
                <a:sym typeface="+mn-ea"/>
              </a:rPr>
              <a:t>,</a:t>
            </a:r>
            <a:r>
              <a:rPr lang="zh-CN" altLang="en-US" sz="900" dirty="0">
                <a:solidFill>
                  <a:prstClr val="black"/>
                </a:solidFill>
                <a:latin typeface="Times New Roman" panose="02020603050405020304" pitchFamily="18" charset="0"/>
                <a:cs typeface="Times New Roman" panose="02020603050405020304" pitchFamily="18" charset="0"/>
                <a:sym typeface="+mn-ea"/>
              </a:rPr>
              <a:t>李家春</a:t>
            </a:r>
            <a:r>
              <a:rPr lang="en-US" altLang="zh-CN" sz="900" dirty="0">
                <a:solidFill>
                  <a:prstClr val="black"/>
                </a:solidFill>
                <a:latin typeface="Times New Roman" panose="02020603050405020304" pitchFamily="18" charset="0"/>
                <a:cs typeface="Times New Roman" panose="02020603050405020304" pitchFamily="18" charset="0"/>
                <a:sym typeface="+mn-ea"/>
              </a:rPr>
              <a:t>,</a:t>
            </a:r>
            <a:r>
              <a:rPr lang="zh-CN" altLang="en-US" sz="900" dirty="0">
                <a:solidFill>
                  <a:prstClr val="black"/>
                </a:solidFill>
                <a:latin typeface="Times New Roman" panose="02020603050405020304" pitchFamily="18" charset="0"/>
                <a:cs typeface="Times New Roman" panose="02020603050405020304" pitchFamily="18" charset="0"/>
                <a:sym typeface="+mn-ea"/>
              </a:rPr>
              <a:t>宗绍波</a:t>
            </a:r>
            <a:r>
              <a:rPr lang="en-US" altLang="zh-CN" sz="900" dirty="0">
                <a:solidFill>
                  <a:prstClr val="black"/>
                </a:solidFill>
                <a:latin typeface="Times New Roman" panose="02020603050405020304" pitchFamily="18" charset="0"/>
                <a:cs typeface="Times New Roman" panose="02020603050405020304" pitchFamily="18" charset="0"/>
                <a:sym typeface="+mn-ea"/>
              </a:rPr>
              <a:t>,</a:t>
            </a:r>
            <a:r>
              <a:rPr lang="zh-CN" altLang="en-US" sz="900" dirty="0">
                <a:solidFill>
                  <a:prstClr val="black"/>
                </a:solidFill>
                <a:latin typeface="Times New Roman" panose="02020603050405020304" pitchFamily="18" charset="0"/>
                <a:cs typeface="Times New Roman" panose="02020603050405020304" pitchFamily="18" charset="0"/>
                <a:sym typeface="+mn-ea"/>
              </a:rPr>
              <a:t>等</a:t>
            </a:r>
            <a:r>
              <a:rPr lang="en-US" altLang="zh-CN" sz="900" dirty="0">
                <a:solidFill>
                  <a:prstClr val="black"/>
                </a:solidFill>
                <a:latin typeface="Times New Roman" panose="02020603050405020304" pitchFamily="18" charset="0"/>
                <a:cs typeface="Times New Roman" panose="02020603050405020304" pitchFamily="18" charset="0"/>
                <a:sym typeface="+mn-ea"/>
              </a:rPr>
              <a:t>.</a:t>
            </a:r>
            <a:r>
              <a:rPr lang="zh-CN" altLang="en-US" sz="900" dirty="0">
                <a:solidFill>
                  <a:prstClr val="black"/>
                </a:solidFill>
                <a:latin typeface="Times New Roman" panose="02020603050405020304" pitchFamily="18" charset="0"/>
                <a:cs typeface="Times New Roman" panose="02020603050405020304" pitchFamily="18" charset="0"/>
                <a:sym typeface="+mn-ea"/>
              </a:rPr>
              <a:t>参蒲盆炎颗粒对苯酚胶浆诱导子宫内膜炎大鼠核因子</a:t>
            </a:r>
            <a:r>
              <a:rPr lang="en-US" altLang="zh-CN" sz="900" dirty="0">
                <a:solidFill>
                  <a:prstClr val="black"/>
                </a:solidFill>
                <a:latin typeface="Times New Roman" panose="02020603050405020304" pitchFamily="18" charset="0"/>
                <a:cs typeface="Times New Roman" panose="02020603050405020304" pitchFamily="18" charset="0"/>
                <a:sym typeface="+mn-ea"/>
              </a:rPr>
              <a:t>-</a:t>
            </a:r>
            <a:r>
              <a:rPr lang="en-US" altLang="zh-CN" sz="900" dirty="0" err="1">
                <a:solidFill>
                  <a:prstClr val="black"/>
                </a:solidFill>
                <a:latin typeface="Times New Roman" panose="02020603050405020304" pitchFamily="18" charset="0"/>
                <a:cs typeface="Times New Roman" panose="02020603050405020304" pitchFamily="18" charset="0"/>
                <a:sym typeface="+mn-ea"/>
              </a:rPr>
              <a:t>κB</a:t>
            </a:r>
            <a:r>
              <a:rPr lang="zh-CN" altLang="en-US" sz="900" dirty="0">
                <a:solidFill>
                  <a:prstClr val="black"/>
                </a:solidFill>
                <a:latin typeface="Times New Roman" panose="02020603050405020304" pitchFamily="18" charset="0"/>
                <a:cs typeface="Times New Roman" panose="02020603050405020304" pitchFamily="18" charset="0"/>
                <a:sym typeface="+mn-ea"/>
              </a:rPr>
              <a:t>信号通路的影响</a:t>
            </a:r>
            <a:r>
              <a:rPr lang="en-US" altLang="zh-CN" sz="900" dirty="0">
                <a:solidFill>
                  <a:prstClr val="black"/>
                </a:solidFill>
                <a:latin typeface="Times New Roman" panose="02020603050405020304" pitchFamily="18" charset="0"/>
                <a:cs typeface="Times New Roman" panose="02020603050405020304" pitchFamily="18" charset="0"/>
                <a:sym typeface="+mn-ea"/>
              </a:rPr>
              <a:t>[J].</a:t>
            </a:r>
            <a:r>
              <a:rPr lang="zh-CN" altLang="en-US" sz="900" dirty="0">
                <a:solidFill>
                  <a:prstClr val="black"/>
                </a:solidFill>
                <a:latin typeface="Times New Roman" panose="02020603050405020304" pitchFamily="18" charset="0"/>
                <a:cs typeface="Times New Roman" panose="02020603050405020304" pitchFamily="18" charset="0"/>
                <a:sym typeface="+mn-ea"/>
              </a:rPr>
              <a:t>世界中医药</a:t>
            </a:r>
            <a:r>
              <a:rPr lang="en-US" altLang="zh-CN" sz="900" dirty="0">
                <a:solidFill>
                  <a:prstClr val="black"/>
                </a:solidFill>
                <a:latin typeface="Times New Roman" panose="02020603050405020304" pitchFamily="18" charset="0"/>
                <a:cs typeface="Times New Roman" panose="02020603050405020304" pitchFamily="18" charset="0"/>
                <a:sym typeface="+mn-ea"/>
              </a:rPr>
              <a:t>,2020,15(13):1926-1929.</a:t>
            </a:r>
            <a:endParaRPr lang="zh-CN" altLang="en-US" sz="900" kern="1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dirty="0"/>
          </a:p>
        </p:txBody>
      </p:sp>
      <p:sp>
        <p:nvSpPr>
          <p:cNvPr id="1048667" name="文本框 62"/>
          <p:cNvSpPr txBox="1"/>
          <p:nvPr>
            <p:custDataLst>
              <p:tags r:id="rId6"/>
            </p:custDataLst>
          </p:nvPr>
        </p:nvSpPr>
        <p:spPr>
          <a:xfrm>
            <a:off x="523875" y="4421950"/>
            <a:ext cx="1824990" cy="337185"/>
          </a:xfrm>
          <a:prstGeom prst="rect">
            <a:avLst/>
          </a:prstGeom>
          <a:noFill/>
        </p:spPr>
        <p:txBody>
          <a:bodyPr wrap="square" rtlCol="0">
            <a:spAutoFit/>
          </a:bodyPr>
          <a:lstStyle/>
          <a:p>
            <a:pPr algn="ctr"/>
            <a:r>
              <a:rPr lang="zh-CN" altLang="en-US" sz="1600" dirty="0">
                <a:solidFill>
                  <a:srgbClr val="002060"/>
                </a:solidFill>
                <a:latin typeface="Times New Roman" panose="02020603050405020304" pitchFamily="18" charset="0"/>
                <a:cs typeface="Times New Roman" panose="02020603050405020304" pitchFamily="18" charset="0"/>
                <a:sym typeface="+mn-ea"/>
              </a:rPr>
              <a:t>优</a:t>
            </a:r>
            <a:r>
              <a:rPr lang="en-US" altLang="zh-CN" sz="1600" dirty="0">
                <a:solidFill>
                  <a:srgbClr val="002060"/>
                </a:solidFill>
                <a:latin typeface="Times New Roman" panose="02020603050405020304" pitchFamily="18" charset="0"/>
                <a:cs typeface="Times New Roman" panose="02020603050405020304" pitchFamily="18" charset="0"/>
                <a:sym typeface="+mn-ea"/>
              </a:rPr>
              <a:t>    </a:t>
            </a:r>
            <a:r>
              <a:rPr lang="zh-CN" altLang="en-US" sz="1600" dirty="0">
                <a:solidFill>
                  <a:srgbClr val="002060"/>
                </a:solidFill>
                <a:latin typeface="Times New Roman" panose="02020603050405020304" pitchFamily="18" charset="0"/>
                <a:cs typeface="Times New Roman" panose="02020603050405020304" pitchFamily="18" charset="0"/>
                <a:sym typeface="+mn-ea"/>
              </a:rPr>
              <a:t>势</a:t>
            </a:r>
            <a:endParaRPr lang="zh-CN" altLang="en-US" sz="1600" baseline="30000" dirty="0">
              <a:solidFill>
                <a:srgbClr val="002060"/>
              </a:solidFill>
              <a:latin typeface="Times New Roman" panose="02020603050405020304" pitchFamily="18" charset="0"/>
              <a:cs typeface="Times New Roman" panose="02020603050405020304" pitchFamily="18" charset="0"/>
              <a:sym typeface="+mn-ea"/>
            </a:endParaRPr>
          </a:p>
        </p:txBody>
      </p:sp>
      <p:sp>
        <p:nvSpPr>
          <p:cNvPr id="16" name="文本框 56"/>
          <p:cNvSpPr txBox="1"/>
          <p:nvPr>
            <p:custDataLst>
              <p:tags r:id="rId7"/>
            </p:custDataLst>
          </p:nvPr>
        </p:nvSpPr>
        <p:spPr>
          <a:xfrm>
            <a:off x="884555" y="3624390"/>
            <a:ext cx="1024255" cy="655955"/>
          </a:xfrm>
          <a:prstGeom prst="rect">
            <a:avLst/>
          </a:prstGeom>
          <a:noFill/>
        </p:spPr>
        <p:txBody>
          <a:bodyPr wrap="square" rtlCol="0">
            <a:noAutofit/>
          </a:bodyPr>
          <a:lstStyle/>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2</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17" name="矩形 2"/>
          <p:cNvSpPr/>
          <p:nvPr>
            <p:custDataLst>
              <p:tags r:id="rId8"/>
            </p:custDataLst>
          </p:nvPr>
        </p:nvSpPr>
        <p:spPr>
          <a:xfrm>
            <a:off x="523240" y="426637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9" name="文本框 8" descr="7b0a202020202262756c6c6574223a20227b5c2263617465676f727949645c223a5c225c222c5c2274656d706c61746549645c223a32303233313637397d220a7d0a"/>
          <p:cNvSpPr txBox="1"/>
          <p:nvPr>
            <p:custDataLst>
              <p:tags r:id="rId9"/>
            </p:custDataLst>
          </p:nvPr>
        </p:nvSpPr>
        <p:spPr>
          <a:xfrm>
            <a:off x="2377440" y="3032760"/>
            <a:ext cx="9020175" cy="2800350"/>
          </a:xfrm>
          <a:prstGeom prst="rect">
            <a:avLst/>
          </a:prstGeom>
          <a:noFill/>
        </p:spPr>
        <p:txBody>
          <a:bodyPr wrap="square" rtlCol="0">
            <a:noAutofit/>
          </a:bodyPr>
          <a:lstStyle/>
          <a:p>
            <a:pPr marL="0" lvl="1">
              <a:lnSpc>
                <a:spcPct val="150000"/>
              </a:lnSpc>
            </a:pPr>
            <a:endParaRPr lang="zh-CN" altLang="en-US" sz="1200" kern="1200" dirty="0">
              <a:solidFill>
                <a:schemeClr val="tx1"/>
              </a:solidFill>
              <a:effectLst/>
              <a:latin typeface="微软雅黑" panose="020B0503020204020204" charset="-122"/>
              <a:ea typeface="微软雅黑" panose="020B0503020204020204" charset="-122"/>
              <a:cs typeface="微软雅黑" panose="020B0503020204020204" charset="-122"/>
            </a:endParaRPr>
          </a:p>
          <a:p>
            <a:pPr marL="171450" lvl="1" indent="-171450" fontAlgn="auto">
              <a:lnSpc>
                <a:spcPct val="150000"/>
              </a:lnSpc>
              <a:buFont typeface="Wingdings" panose="05000000000000000000" charset="0"/>
              <a:buChar char="u"/>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填补治疗空白：</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1.1</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类中药创新药，源于中医名家临床经验方。作为</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首个专门针对盆腔炎性疾病后遗症所致慢性盆腔痛的中成药</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，填补了该领域无针对性治疗药物的空白。</a:t>
            </a:r>
            <a:endPar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endParaRPr lang="en-US" altLang="zh-CN" sz="7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机制明确，多靶点综合获益</a:t>
            </a:r>
            <a:r>
              <a:rPr lang="en-US" altLang="zh-CN" sz="1200" b="1" baseline="30000" dirty="0">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临床前研究证实参蒲颗粒具有明确的抗炎、镇痛作用，可显著抑制炎症反应，同时调节激素水平、改善盆腔微循环。其作用机制体现了中药复方</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多成分、多靶点</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的整体调节优势，为慢性盆腔痛的治疗提供了新的药理学依据。</a:t>
            </a:r>
            <a:endPar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endParaRPr lang="en-US" altLang="zh-CN" sz="700" b="1"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疗效确切，安全性良好</a:t>
            </a: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cs typeface="微软雅黑" panose="020B0503020204020204" charset="-122"/>
                <a:sym typeface="+mn-ea"/>
              </a:rPr>
              <a:t> III期</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临床试验显示，参蒲颗粒可显著改善慢性盆腔痛，</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且疗效随疗程延长而持续增强</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，改善伴随症状及生活质量。同时，不良反应明确，总体安全性良好，患者可耐受</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个月经周期的长期治疗。</a:t>
            </a:r>
            <a:endPar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endParaRPr lang="zh-CN" altLang="en-US" sz="6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r>
              <a:rPr lang="zh-CN" altLang="en-US"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依据</a:t>
            </a:r>
            <a:r>
              <a:rPr lang="zh-CN" altLang="en-US" sz="1200" b="1" spc="5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中医理论、人用经验、临床试验</a:t>
            </a:r>
            <a:r>
              <a:rPr lang="en-US" altLang="zh-CN" sz="1200" b="1" spc="5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200" b="1" spc="5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三结合</a:t>
            </a:r>
            <a:r>
              <a:rPr lang="en-US" altLang="zh-CN" sz="1200" b="1" spc="5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研发的产品，疗效安全性更确切。</a:t>
            </a:r>
            <a:endParaRPr lang="zh-CN" altLang="en-US"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317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fontAlgn="auto">
              <a:lnSpc>
                <a:spcPct val="200000"/>
              </a:lnSpc>
              <a:buFont typeface="Wingdings" panose="05000000000000000000" charset="0"/>
            </a:pPr>
            <a:endParaRPr lang="zh-CN" altLang="en-US"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04</a:t>
            </a:r>
            <a:endParaRPr lang="en-US" altLang="zh-CN" sz="6600" spc="600" dirty="0">
              <a:solidFill>
                <a:srgbClr val="51B4E9"/>
              </a:solidFill>
              <a:latin typeface="+mn-ea"/>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创新性</a:t>
            </a:r>
            <a:endParaRPr lang="zh-CN" altLang="en-US" sz="4000" spc="300" dirty="0">
              <a:solidFill>
                <a:srgbClr val="002774"/>
              </a:solidFill>
              <a:latin typeface="+mn-ea"/>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68" name="文本框 64"/>
          <p:cNvSpPr txBox="1"/>
          <p:nvPr>
            <p:custDataLst>
              <p:tags r:id="rId2"/>
            </p:custDataLst>
          </p:nvPr>
        </p:nvSpPr>
        <p:spPr>
          <a:xfrm>
            <a:off x="537845" y="2326005"/>
            <a:ext cx="1839595" cy="337185"/>
          </a:xfrm>
          <a:prstGeom prst="rect">
            <a:avLst/>
          </a:prstGeom>
          <a:noFill/>
        </p:spPr>
        <p:txBody>
          <a:bodyPr wrap="square" rtlCol="0">
            <a:spAutoFit/>
          </a:bodyPr>
          <a:lstStyle/>
          <a:p>
            <a:pPr algn="ctr"/>
            <a:r>
              <a:rPr lang="zh-CN" altLang="en-US" sz="1600" dirty="0">
                <a:solidFill>
                  <a:srgbClr val="002060"/>
                </a:solidFill>
                <a:latin typeface="+mn-ea"/>
                <a:sym typeface="+mn-ea"/>
              </a:rPr>
              <a:t>传承性</a:t>
            </a:r>
            <a:endParaRPr lang="zh-CN" altLang="en-US" sz="1600" dirty="0">
              <a:solidFill>
                <a:srgbClr val="002060"/>
              </a:solidFill>
              <a:latin typeface="+mn-ea"/>
              <a:sym typeface="+mn-ea"/>
            </a:endParaRPr>
          </a:p>
        </p:txBody>
      </p:sp>
      <p:sp>
        <p:nvSpPr>
          <p:cNvPr id="18" name="文本框 56"/>
          <p:cNvSpPr txBox="1"/>
          <p:nvPr>
            <p:custDataLst>
              <p:tags r:id="rId3"/>
            </p:custDataLst>
          </p:nvPr>
        </p:nvSpPr>
        <p:spPr>
          <a:xfrm>
            <a:off x="913765" y="1561465"/>
            <a:ext cx="1024255" cy="655955"/>
          </a:xfrm>
          <a:prstGeom prst="rect">
            <a:avLst/>
          </a:prstGeom>
          <a:noFill/>
        </p:spPr>
        <p:txBody>
          <a:bodyPr wrap="square" rtlCol="0">
            <a:noAutofit/>
          </a:bodyPr>
          <a:lstStyle/>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3</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19" name="矩形 2"/>
          <p:cNvSpPr/>
          <p:nvPr>
            <p:custDataLst>
              <p:tags r:id="rId4"/>
            </p:custDataLst>
          </p:nvPr>
        </p:nvSpPr>
        <p:spPr>
          <a:xfrm>
            <a:off x="552450" y="220345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38" name="灯片编号占位符 2"/>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dirty="0"/>
          </a:p>
        </p:txBody>
      </p:sp>
      <p:sp>
        <p:nvSpPr>
          <p:cNvPr id="30" name="文本框 29"/>
          <p:cNvSpPr txBox="1"/>
          <p:nvPr/>
        </p:nvSpPr>
        <p:spPr>
          <a:xfrm>
            <a:off x="2712085" y="1280160"/>
            <a:ext cx="8229600" cy="2235835"/>
          </a:xfrm>
          <a:prstGeom prst="rect">
            <a:avLst/>
          </a:prstGeom>
          <a:noFill/>
        </p:spPr>
        <p:txBody>
          <a:bodyPr wrap="square">
            <a:noAutofit/>
          </a:bodyPr>
          <a:lstStyle/>
          <a:p>
            <a:pPr marL="171450" indent="-171450">
              <a:lnSpc>
                <a:spcPct val="150000"/>
              </a:lnSpc>
              <a:buFont typeface="Wingdings" panose="05000000000000000000" pitchFamily="2" charset="2"/>
              <a:buChar char="n"/>
            </a:pPr>
            <a:r>
              <a:rPr lang="zh-CN" altLang="en-US" sz="1200" b="1" dirty="0">
                <a:solidFill>
                  <a:schemeClr val="tx1"/>
                </a:solidFill>
                <a:latin typeface="微软雅黑" panose="020B0503020204020204" charset="-122"/>
                <a:ea typeface="微软雅黑" panose="020B0503020204020204" charset="-122"/>
                <a:sym typeface="+mn-ea"/>
              </a:rPr>
              <a:t>全国妇科名中医钱伯煊</a:t>
            </a:r>
            <a:r>
              <a:rPr lang="zh-CN" altLang="en-US" sz="1200" dirty="0">
                <a:solidFill>
                  <a:srgbClr val="0F1115"/>
                </a:solidFill>
                <a:latin typeface="微软雅黑" panose="020B0503020204020204" charset="-122"/>
                <a:ea typeface="微软雅黑" panose="020B0503020204020204" charset="-122"/>
              </a:rPr>
              <a:t>学术思想：一、提出崩漏“三纲”辩证理论，即虚、瘀、热；二、主张妇科用药应选药平和。辩证论治时首当分清气虚与阳虚、血虚与阴虚、血热与郁热以及血瘀的不同</a:t>
            </a:r>
            <a:r>
              <a:rPr lang="en-US" altLang="zh-CN" sz="1200" baseline="30000" dirty="0">
                <a:latin typeface="Times New Roman" panose="02020603050405020304" pitchFamily="18" charset="0"/>
                <a:cs typeface="Times New Roman" panose="02020603050405020304" pitchFamily="18" charset="0"/>
                <a:sym typeface="+mn-ea"/>
              </a:rPr>
              <a:t>[1]</a:t>
            </a:r>
            <a:r>
              <a:rPr lang="zh-CN" altLang="en-US" sz="1200" dirty="0">
                <a:solidFill>
                  <a:srgbClr val="0F1115"/>
                </a:solidFill>
                <a:latin typeface="+mj-ea"/>
                <a:ea typeface="+mj-ea"/>
                <a:cs typeface="+mj-ea"/>
              </a:rPr>
              <a:t>。</a:t>
            </a:r>
            <a:endParaRPr lang="zh-CN" altLang="en-US" sz="1200" dirty="0">
              <a:solidFill>
                <a:srgbClr val="0F1115"/>
              </a:solidFill>
              <a:latin typeface="+mj-ea"/>
              <a:ea typeface="+mj-ea"/>
              <a:cs typeface="+mj-ea"/>
            </a:endParaRPr>
          </a:p>
          <a:p>
            <a:pPr marL="171450" indent="-171450">
              <a:lnSpc>
                <a:spcPct val="150000"/>
              </a:lnSpc>
              <a:buFont typeface="Wingdings" panose="05000000000000000000" pitchFamily="2" charset="2"/>
              <a:buChar char="n"/>
            </a:pPr>
            <a:endParaRPr lang="en-US" altLang="zh-CN" sz="1200" dirty="0">
              <a:solidFill>
                <a:srgbClr val="0F1115"/>
              </a:solidFill>
              <a:latin typeface="quote-cjk-patch"/>
            </a:endParaRPr>
          </a:p>
          <a:p>
            <a:pPr marL="171450" indent="-171450">
              <a:lnSpc>
                <a:spcPct val="150000"/>
              </a:lnSpc>
              <a:buFont typeface="Wingdings" panose="05000000000000000000" pitchFamily="2" charset="2"/>
              <a:buChar char="n"/>
            </a:pPr>
            <a:r>
              <a:rPr lang="zh-CN" altLang="en-US" sz="1200" b="1" dirty="0">
                <a:solidFill>
                  <a:schemeClr val="tx1"/>
                </a:solidFill>
                <a:latin typeface="微软雅黑" panose="020B0503020204020204" charset="-122"/>
                <a:ea typeface="微软雅黑" panose="020B0503020204020204" charset="-122"/>
                <a:sym typeface="+mn-ea"/>
              </a:rPr>
              <a:t>著名国医大师夏老</a:t>
            </a:r>
            <a:r>
              <a:rPr lang="zh-CN" altLang="en-US" sz="1200" dirty="0">
                <a:solidFill>
                  <a:srgbClr val="0F1115"/>
                </a:solidFill>
                <a:latin typeface="微软雅黑" panose="020B0503020204020204" charset="-122"/>
                <a:ea typeface="微软雅黑" panose="020B0503020204020204" charset="-122"/>
              </a:rPr>
              <a:t>认为慢性盆腔炎虽发作在下焦盆腔内，与肾有关，与心亦有关。夏老治疗本病的特点是</a:t>
            </a:r>
            <a:r>
              <a:rPr lang="en-US" altLang="zh-CN" sz="1200" dirty="0">
                <a:solidFill>
                  <a:srgbClr val="0F1115"/>
                </a:solidFill>
                <a:latin typeface="微软雅黑" panose="020B0503020204020204" charset="-122"/>
                <a:ea typeface="微软雅黑" panose="020B0503020204020204" charset="-122"/>
              </a:rPr>
              <a:t>: </a:t>
            </a:r>
            <a:r>
              <a:rPr lang="zh-CN" altLang="en-US" sz="1200" dirty="0">
                <a:solidFill>
                  <a:srgbClr val="0F1115"/>
                </a:solidFill>
                <a:latin typeface="微软雅黑" panose="020B0503020204020204" charset="-122"/>
                <a:ea typeface="微软雅黑" panose="020B0503020204020204" charset="-122"/>
              </a:rPr>
              <a:t>治心为主，调周治疗，扶正改邪，改邪归正</a:t>
            </a:r>
            <a:r>
              <a:rPr lang="en-US" altLang="zh-CN" sz="1200" baseline="30000" dirty="0">
                <a:latin typeface="Times New Roman" panose="02020603050405020304" pitchFamily="18" charset="0"/>
                <a:cs typeface="Times New Roman" panose="02020603050405020304" pitchFamily="18" charset="0"/>
                <a:sym typeface="+mn-ea"/>
              </a:rPr>
              <a:t>[2]</a:t>
            </a:r>
            <a:r>
              <a:rPr lang="zh-CN" altLang="en-US" sz="1200" dirty="0">
                <a:solidFill>
                  <a:srgbClr val="0F1115"/>
                </a:solidFill>
                <a:latin typeface="微软雅黑" panose="020B0503020204020204" charset="-122"/>
                <a:ea typeface="微软雅黑" panose="020B0503020204020204" charset="-122"/>
              </a:rPr>
              <a:t>。</a:t>
            </a:r>
            <a:endParaRPr lang="zh-CN" altLang="en-US" sz="1200" baseline="30000" dirty="0">
              <a:latin typeface="Times New Roman" panose="02020603050405020304" pitchFamily="18" charset="0"/>
              <a:cs typeface="Times New Roman" panose="02020603050405020304" pitchFamily="18" charset="0"/>
            </a:endParaRPr>
          </a:p>
          <a:p>
            <a:pPr>
              <a:lnSpc>
                <a:spcPts val="2200"/>
              </a:lnSpc>
            </a:pPr>
            <a:endParaRPr lang="zh-CN" altLang="en-US" sz="1200" dirty="0">
              <a:solidFill>
                <a:srgbClr val="0F1115"/>
              </a:solidFill>
              <a:latin typeface="quote-cjk-patch"/>
            </a:endParaRPr>
          </a:p>
          <a:p>
            <a:pPr marL="171450" indent="-171450">
              <a:lnSpc>
                <a:spcPct val="150000"/>
              </a:lnSpc>
              <a:buFont typeface="Wingdings" panose="05000000000000000000" pitchFamily="2" charset="2"/>
              <a:buChar char="n"/>
            </a:pPr>
            <a:r>
              <a:rPr lang="zh-CN" altLang="en-US" sz="1200" b="1" dirty="0">
                <a:solidFill>
                  <a:schemeClr val="tx1"/>
                </a:solidFill>
                <a:latin typeface="微软雅黑" panose="020B0503020204020204" charset="-122"/>
                <a:ea typeface="微软雅黑" panose="020B0503020204020204" charset="-122"/>
                <a:sym typeface="+mn-ea"/>
              </a:rPr>
              <a:t>当代岐黄学者</a:t>
            </a:r>
            <a:r>
              <a:rPr lang="zh-CN" altLang="en-US" sz="1200" dirty="0">
                <a:latin typeface="微软雅黑" panose="020B0503020204020204" charset="-122"/>
                <a:ea typeface="微软雅黑" panose="020B0503020204020204" charset="-122"/>
              </a:rPr>
              <a:t>在继承全国妇科名医</a:t>
            </a:r>
            <a:r>
              <a:rPr lang="zh-CN" altLang="en-US" sz="1200" dirty="0">
                <a:latin typeface="微软雅黑" panose="020B0503020204020204" charset="-122"/>
                <a:ea typeface="微软雅黑" panose="020B0503020204020204" charset="-122"/>
                <a:sym typeface="+mn-ea"/>
              </a:rPr>
              <a:t>钱伯煊</a:t>
            </a:r>
            <a:r>
              <a:rPr lang="zh-CN" altLang="en-US" sz="1200" dirty="0">
                <a:latin typeface="微软雅黑" panose="020B0503020204020204" charset="-122"/>
                <a:ea typeface="微软雅黑" panose="020B0503020204020204" charset="-122"/>
              </a:rPr>
              <a:t>和国医大师</a:t>
            </a:r>
            <a:r>
              <a:rPr lang="zh-CN" altLang="en-US" sz="1200" dirty="0">
                <a:latin typeface="微软雅黑" panose="020B0503020204020204" charset="-122"/>
                <a:ea typeface="微软雅黑" panose="020B0503020204020204" charset="-122"/>
                <a:sym typeface="+mn-ea"/>
              </a:rPr>
              <a:t>夏老</a:t>
            </a:r>
            <a:r>
              <a:rPr lang="zh-CN" altLang="en-US" sz="1200" dirty="0">
                <a:latin typeface="微软雅黑" panose="020B0503020204020204" charset="-122"/>
                <a:ea typeface="微软雅黑" panose="020B0503020204020204" charset="-122"/>
              </a:rPr>
              <a:t>学术思想的基础上，结合其</a:t>
            </a:r>
            <a:r>
              <a:rPr lang="en-US" altLang="zh-CN" sz="1200" dirty="0">
                <a:latin typeface="微软雅黑" panose="020B0503020204020204" charset="-122"/>
                <a:ea typeface="微软雅黑" panose="020B0503020204020204" charset="-122"/>
              </a:rPr>
              <a:t>30</a:t>
            </a:r>
            <a:r>
              <a:rPr lang="zh-CN" altLang="en-US" sz="1200" dirty="0">
                <a:latin typeface="微软雅黑" panose="020B0503020204020204" charset="-122"/>
                <a:ea typeface="微软雅黑" panose="020B0503020204020204" charset="-122"/>
              </a:rPr>
              <a:t>年临床实践拟定</a:t>
            </a:r>
            <a:r>
              <a:rPr lang="zh-CN" altLang="en-US" sz="1200" dirty="0">
                <a:latin typeface="微软雅黑" panose="020B0503020204020204" charset="-122"/>
                <a:ea typeface="微软雅黑" panose="020B0503020204020204" charset="-122"/>
                <a:sym typeface="+mn-ea"/>
              </a:rPr>
              <a:t>参蒲颗粒组方</a:t>
            </a:r>
            <a:r>
              <a:rPr lang="zh-CN" altLang="en-US" sz="1200" dirty="0">
                <a:latin typeface="微软雅黑" panose="020B0503020204020204" charset="-122"/>
                <a:ea typeface="微软雅黑" panose="020B0503020204020204" charset="-122"/>
              </a:rPr>
              <a:t>，在活血化瘀、清热利湿基础上兼有</a:t>
            </a:r>
            <a:r>
              <a:rPr lang="zh-CN" altLang="en-US" sz="1200" dirty="0">
                <a:solidFill>
                  <a:schemeClr val="tx1"/>
                </a:solidFill>
                <a:latin typeface="微软雅黑" panose="020B0503020204020204" charset="-122"/>
                <a:ea typeface="微软雅黑" panose="020B0503020204020204" charset="-122"/>
              </a:rPr>
              <a:t>益气养阴</a:t>
            </a:r>
            <a:r>
              <a:rPr lang="zh-CN" altLang="en-US" sz="1200" dirty="0">
                <a:latin typeface="微软雅黑" panose="020B0503020204020204" charset="-122"/>
                <a:ea typeface="微软雅黑" panose="020B0503020204020204" charset="-122"/>
              </a:rPr>
              <a:t>的功效，具备扎实的中医理论支撑和长期的临床验证基础。</a:t>
            </a:r>
            <a:endParaRPr lang="zh-CN" altLang="en-US" sz="1200" dirty="0">
              <a:latin typeface="微软雅黑" panose="020B0503020204020204" charset="-122"/>
              <a:ea typeface="微软雅黑" panose="020B0503020204020204" charset="-122"/>
            </a:endParaRPr>
          </a:p>
        </p:txBody>
      </p:sp>
      <p:sp>
        <p:nvSpPr>
          <p:cNvPr id="15" name="文本框 64"/>
          <p:cNvSpPr txBox="1"/>
          <p:nvPr>
            <p:custDataLst>
              <p:tags r:id="rId5"/>
            </p:custDataLst>
          </p:nvPr>
        </p:nvSpPr>
        <p:spPr>
          <a:xfrm>
            <a:off x="537210" y="4544712"/>
            <a:ext cx="1839595" cy="583565"/>
          </a:xfrm>
          <a:prstGeom prst="rect">
            <a:avLst/>
          </a:prstGeom>
          <a:noFill/>
        </p:spPr>
        <p:txBody>
          <a:bodyPr wrap="square" rtlCol="0">
            <a:spAutoFit/>
          </a:bodyPr>
          <a:lstStyle/>
          <a:p>
            <a:pPr algn="ctr">
              <a:buClrTx/>
              <a:buSzTx/>
              <a:buNone/>
            </a:pPr>
            <a:r>
              <a:rPr lang="zh-CN" altLang="en-US" sz="1600" dirty="0">
                <a:solidFill>
                  <a:srgbClr val="002060"/>
                </a:solidFill>
                <a:latin typeface="+mn-ea"/>
                <a:sym typeface="+mn-ea"/>
              </a:rPr>
              <a:t>自主知识产权及</a:t>
            </a:r>
            <a:endParaRPr lang="zh-CN" altLang="en-US" sz="1600" dirty="0">
              <a:solidFill>
                <a:srgbClr val="002060"/>
              </a:solidFill>
              <a:latin typeface="+mn-ea"/>
              <a:sym typeface="+mn-ea"/>
            </a:endParaRPr>
          </a:p>
          <a:p>
            <a:pPr algn="ctr">
              <a:buClrTx/>
              <a:buSzTx/>
              <a:buNone/>
            </a:pPr>
            <a:r>
              <a:rPr lang="zh-CN" altLang="en-US" sz="1600" dirty="0">
                <a:solidFill>
                  <a:srgbClr val="002060"/>
                </a:solidFill>
                <a:latin typeface="+mn-ea"/>
                <a:sym typeface="+mn-ea"/>
              </a:rPr>
              <a:t>注册分类</a:t>
            </a:r>
            <a:endParaRPr lang="zh-CN" altLang="en-US" sz="1600" dirty="0">
              <a:solidFill>
                <a:srgbClr val="002060"/>
              </a:solidFill>
              <a:latin typeface="+mn-ea"/>
              <a:sym typeface="+mn-ea"/>
            </a:endParaRPr>
          </a:p>
        </p:txBody>
      </p:sp>
      <p:sp>
        <p:nvSpPr>
          <p:cNvPr id="16" name="文本框 8" descr="7b0a202020202262756c6c6574223a20227b5c2263617465676f727949645c223a5c225c222c5c2274656d706c61746549645c223a32303233313636367d220a7d0a"/>
          <p:cNvSpPr txBox="1"/>
          <p:nvPr/>
        </p:nvSpPr>
        <p:spPr>
          <a:xfrm>
            <a:off x="7203440" y="5956300"/>
            <a:ext cx="1858645" cy="400050"/>
          </a:xfrm>
          <a:prstGeom prst="rect">
            <a:avLst/>
          </a:prstGeom>
          <a:noFill/>
        </p:spPr>
        <p:txBody>
          <a:bodyPr wrap="square" rtlCol="0">
            <a:noAutofit/>
          </a:bodyPr>
          <a:lstStyle/>
          <a:p>
            <a:pPr marL="0" lvl="1" indent="-171450" fontAlgn="auto">
              <a:lnSpc>
                <a:spcPct val="200000"/>
              </a:lnSpc>
              <a:buFont typeface="Wingdings" panose="05000000000000000000" charset="0"/>
            </a:pPr>
            <a:r>
              <a:rPr lang="zh-CN" altLang="en-US" sz="1400" b="1" dirty="0">
                <a:solidFill>
                  <a:schemeClr val="tx1"/>
                </a:solidFill>
                <a:latin typeface="Times New Roman" panose="02020603050405020304" pitchFamily="18" charset="0"/>
                <a:cs typeface="Times New Roman" panose="02020603050405020304" pitchFamily="18" charset="0"/>
                <a:sym typeface="+mn-ea"/>
              </a:rPr>
              <a:t>拥有自主知识产权</a:t>
            </a:r>
            <a:r>
              <a:rPr lang="en-US" altLang="zh-CN" sz="1400" b="1" dirty="0">
                <a:solidFill>
                  <a:schemeClr val="tx1"/>
                </a:solidFill>
                <a:latin typeface="Times New Roman" panose="02020603050405020304" pitchFamily="18" charset="0"/>
                <a:cs typeface="Times New Roman" panose="02020603050405020304" pitchFamily="18" charset="0"/>
                <a:sym typeface="+mn-ea"/>
              </a:rPr>
              <a:t>   </a:t>
            </a:r>
            <a:r>
              <a:rPr lang="en-US" altLang="zh-CN" sz="1400" b="1" dirty="0">
                <a:solidFill>
                  <a:srgbClr val="FF0000"/>
                </a:solidFill>
                <a:highlight>
                  <a:srgbClr val="FFFF00"/>
                </a:highlight>
                <a:latin typeface="Times New Roman" panose="02020603050405020304" pitchFamily="18" charset="0"/>
                <a:cs typeface="Times New Roman" panose="02020603050405020304" pitchFamily="18" charset="0"/>
                <a:sym typeface="+mn-ea"/>
              </a:rPr>
              <a:t>  </a:t>
            </a:r>
            <a:endParaRPr lang="zh-CN" altLang="en-US" sz="1400" b="1" dirty="0">
              <a:solidFill>
                <a:schemeClr val="tx1"/>
              </a:solidFill>
              <a:highlight>
                <a:srgbClr val="FFFF00"/>
              </a:highlight>
              <a:latin typeface="Times New Roman" panose="02020603050405020304" pitchFamily="18" charset="0"/>
              <a:cs typeface="Times New Roman" panose="02020603050405020304" pitchFamily="18" charset="0"/>
              <a:sym typeface="+mn-ea"/>
            </a:endParaRPr>
          </a:p>
          <a:p>
            <a:pPr marL="171450" lvl="1" indent="-171450" fontAlgn="auto">
              <a:lnSpc>
                <a:spcPct val="200000"/>
              </a:lnSpc>
              <a:buFont typeface="Wingdings" panose="05000000000000000000" charset="0"/>
            </a:pPr>
            <a:endParaRPr lang="zh-CN" altLang="en-US" sz="1400" b="1" dirty="0">
              <a:solidFill>
                <a:srgbClr val="FF0000"/>
              </a:solidFill>
              <a:highlight>
                <a:srgbClr val="FFFF00"/>
              </a:highlight>
              <a:latin typeface="Times New Roman" panose="02020603050405020304" pitchFamily="18" charset="0"/>
              <a:cs typeface="Times New Roman" panose="02020603050405020304" pitchFamily="18" charset="0"/>
              <a:sym typeface="Arial" panose="020B0604020202020204" pitchFamily="34" charset="0"/>
            </a:endParaRPr>
          </a:p>
        </p:txBody>
      </p:sp>
      <p:sp>
        <p:nvSpPr>
          <p:cNvPr id="17" name="文本框 56"/>
          <p:cNvSpPr txBox="1"/>
          <p:nvPr>
            <p:custDataLst>
              <p:tags r:id="rId6"/>
            </p:custDataLst>
          </p:nvPr>
        </p:nvSpPr>
        <p:spPr>
          <a:xfrm>
            <a:off x="913765" y="3789062"/>
            <a:ext cx="1024255" cy="655955"/>
          </a:xfrm>
          <a:prstGeom prst="rect">
            <a:avLst/>
          </a:prstGeom>
          <a:noFill/>
        </p:spPr>
        <p:txBody>
          <a:bodyPr wrap="square" rtlCol="0">
            <a:noAutofit/>
          </a:bodyPr>
          <a:lstStyle/>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4</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20" name="矩形 2"/>
          <p:cNvSpPr/>
          <p:nvPr>
            <p:custDataLst>
              <p:tags r:id="rId7"/>
            </p:custDataLst>
          </p:nvPr>
        </p:nvSpPr>
        <p:spPr>
          <a:xfrm>
            <a:off x="552450" y="4431047"/>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pic>
        <p:nvPicPr>
          <p:cNvPr id="21" name="图片 20"/>
          <p:cNvPicPr>
            <a:picLocks noChangeAspect="1"/>
          </p:cNvPicPr>
          <p:nvPr/>
        </p:nvPicPr>
        <p:blipFill>
          <a:blip r:embed="rId8"/>
          <a:stretch>
            <a:fillRect/>
          </a:stretch>
        </p:blipFill>
        <p:spPr>
          <a:xfrm>
            <a:off x="7085965" y="3615690"/>
            <a:ext cx="1976120" cy="2394585"/>
          </a:xfrm>
          <a:prstGeom prst="rect">
            <a:avLst/>
          </a:prstGeom>
        </p:spPr>
      </p:pic>
      <p:sp>
        <p:nvSpPr>
          <p:cNvPr id="23" name="文本框 22"/>
          <p:cNvSpPr txBox="1"/>
          <p:nvPr/>
        </p:nvSpPr>
        <p:spPr>
          <a:xfrm>
            <a:off x="473710" y="6181697"/>
            <a:ext cx="6096000" cy="645160"/>
          </a:xfrm>
          <a:prstGeom prst="rect">
            <a:avLst/>
          </a:prstGeom>
          <a:noFill/>
        </p:spPr>
        <p:txBody>
          <a:bodyPr wrap="square">
            <a:spAutoFit/>
          </a:bodyPr>
          <a:lstStyle/>
          <a:p>
            <a:r>
              <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[1]</a:t>
            </a:r>
            <a:r>
              <a:rPr kumimoji="0" lang="zh-CN" altLang="en-US"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高春嫒，陶广正，主编</a:t>
            </a:r>
            <a:r>
              <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kumimoji="0" lang="zh-CN" altLang="en-US"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中医妇科八大名家经验传真</a:t>
            </a:r>
            <a:r>
              <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en-GB"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M]. </a:t>
            </a:r>
            <a:r>
              <a:rPr kumimoji="0" lang="zh-CN" altLang="en-US"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郑州：河南科学技术出版社，</a:t>
            </a:r>
            <a:r>
              <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2020.</a:t>
            </a:r>
            <a:r>
              <a:rPr kumimoji="0" lang="zh-CN" altLang="en-US"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endPar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a:p>
            <a:r>
              <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[2]</a:t>
            </a:r>
            <a:r>
              <a:rPr kumimoji="0" lang="zh-CN" altLang="en-US"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李萍</a:t>
            </a:r>
            <a:r>
              <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zh-CN" altLang="en-US"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卢苏</a:t>
            </a:r>
            <a:r>
              <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zh-CN" altLang="en-US"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国医大师夏桂成从心论治盆腔炎后遗症经验探析</a:t>
            </a:r>
            <a:r>
              <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[J].</a:t>
            </a:r>
            <a:r>
              <a:rPr kumimoji="0" lang="zh-CN" altLang="en-US"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中国医药导刊</a:t>
            </a:r>
            <a:r>
              <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,2017,19(11):1199-1201.</a:t>
            </a:r>
            <a:endParaRPr kumimoji="0" lang="en-US" altLang="zh-CN" sz="900" b="0" i="0" u="none" strike="noStrike" kern="1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sz="9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en-US" altLang="zh-CN" sz="900" dirty="0">
                <a:latin typeface="微软雅黑" panose="020B0503020204020204" charset="-122"/>
                <a:ea typeface="微软雅黑" panose="020B0503020204020204" charset="-122"/>
                <a:cs typeface="微软雅黑" panose="020B0503020204020204" charset="-122"/>
                <a:sym typeface="+mn-ea"/>
              </a:rPr>
              <a:t>2020</a:t>
            </a:r>
            <a:r>
              <a:rPr lang="zh-CN" altLang="en-US" sz="900" dirty="0">
                <a:latin typeface="微软雅黑" panose="020B0503020204020204" charset="-122"/>
                <a:ea typeface="微软雅黑" panose="020B0503020204020204" charset="-122"/>
                <a:cs typeface="微软雅黑" panose="020B0503020204020204" charset="-122"/>
                <a:sym typeface="+mn-ea"/>
              </a:rPr>
              <a:t>版</a:t>
            </a:r>
            <a:r>
              <a:rPr lang="en-US" altLang="zh-CN" sz="900" dirty="0">
                <a:latin typeface="微软雅黑" panose="020B0503020204020204" charset="-122"/>
                <a:ea typeface="微软雅黑" panose="020B0503020204020204" charset="-122"/>
                <a:cs typeface="微软雅黑" panose="020B0503020204020204" charset="-122"/>
                <a:sym typeface="+mn-ea"/>
              </a:rPr>
              <a:t>《</a:t>
            </a:r>
            <a:r>
              <a:rPr lang="zh-CN" altLang="en-US" sz="900" dirty="0">
                <a:latin typeface="微软雅黑" panose="020B0503020204020204" charset="-122"/>
                <a:ea typeface="微软雅黑" panose="020B0503020204020204" charset="-122"/>
                <a:cs typeface="微软雅黑" panose="020B0503020204020204" charset="-122"/>
                <a:sym typeface="+mn-ea"/>
              </a:rPr>
              <a:t>药品注册管理办法</a:t>
            </a:r>
            <a:r>
              <a:rPr lang="en-US" altLang="zh-CN" sz="900" dirty="0">
                <a:latin typeface="微软雅黑" panose="020B0503020204020204" charset="-122"/>
                <a:ea typeface="微软雅黑" panose="020B0503020204020204" charset="-122"/>
                <a:cs typeface="微软雅黑" panose="020B0503020204020204" charset="-122"/>
                <a:sym typeface="+mn-ea"/>
              </a:rPr>
              <a:t>》</a:t>
            </a:r>
            <a:r>
              <a:rPr lang="zh-CN" altLang="en-US" sz="900" dirty="0">
                <a:latin typeface="微软雅黑" panose="020B0503020204020204" charset="-122"/>
                <a:ea typeface="微软雅黑" panose="020B0503020204020204" charset="-122"/>
                <a:cs typeface="微软雅黑" panose="020B0503020204020204" charset="-122"/>
                <a:sym typeface="+mn-ea"/>
              </a:rPr>
              <a:t>颁布以来，唯一治疗盆腔炎性疾病后遗症的</a:t>
            </a:r>
            <a:r>
              <a:rPr lang="en-US" altLang="zh-CN" sz="900" dirty="0">
                <a:latin typeface="微软雅黑" panose="020B0503020204020204" charset="-122"/>
                <a:ea typeface="微软雅黑" panose="020B0503020204020204" charset="-122"/>
                <a:cs typeface="微软雅黑" panose="020B0503020204020204" charset="-122"/>
                <a:sym typeface="+mn-ea"/>
              </a:rPr>
              <a:t>1.1</a:t>
            </a:r>
            <a:r>
              <a:rPr lang="zh-CN" altLang="en-US" sz="900" dirty="0">
                <a:latin typeface="微软雅黑" panose="020B0503020204020204" charset="-122"/>
                <a:ea typeface="微软雅黑" panose="020B0503020204020204" charset="-122"/>
                <a:cs typeface="微软雅黑" panose="020B0503020204020204" charset="-122"/>
                <a:sym typeface="+mn-ea"/>
              </a:rPr>
              <a:t>类中药新药</a:t>
            </a:r>
            <a:r>
              <a:rPr lang="en-US" altLang="zh-CN" sz="900" dirty="0">
                <a:latin typeface="微软雅黑" panose="020B0503020204020204" charset="-122"/>
                <a:ea typeface="微软雅黑" panose="020B0503020204020204" charset="-122"/>
                <a:cs typeface="微软雅黑" panose="020B0503020204020204" charset="-122"/>
                <a:sym typeface="+mn-ea"/>
              </a:rPr>
              <a:t>.</a:t>
            </a:r>
            <a:endParaRPr lang="zh-CN" altLang="en-US" sz="900" dirty="0">
              <a:latin typeface="微软雅黑" panose="020B0503020204020204" charset="-122"/>
              <a:ea typeface="微软雅黑" panose="020B0503020204020204" charset="-122"/>
              <a:cs typeface="微软雅黑" panose="020B0503020204020204" charset="-122"/>
              <a:sym typeface="+mn-ea"/>
            </a:endParaRPr>
          </a:p>
          <a:p>
            <a:endParaRPr lang="zh-CN" altLang="en-US" sz="900"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2637790" y="4311364"/>
            <a:ext cx="4403725" cy="927100"/>
          </a:xfrm>
          <a:prstGeom prst="rect">
            <a:avLst/>
          </a:prstGeom>
          <a:noFill/>
        </p:spPr>
        <p:txBody>
          <a:bodyPr wrap="square" rtlCol="0" anchor="t">
            <a:spAutoFit/>
          </a:bodyPr>
          <a:lstStyle/>
          <a:p>
            <a:pPr marL="171450" lvl="1" indent="-171450" algn="l" fontAlgn="auto">
              <a:lnSpc>
                <a:spcPct val="150000"/>
              </a:lnSpc>
              <a:buClrTx/>
              <a:buSzTx/>
              <a:buFont typeface="Wingdings" panose="05000000000000000000" charset="0"/>
              <a:buChar char="l"/>
            </a:pP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适应症首批：</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参蒲颗粒是目前唯一以“盆腔炎性疾病后遗症所致慢性盆腔痛”为适应症审批的中成药</a:t>
            </a:r>
            <a:r>
              <a:rPr lang="en-US" altLang="zh-CN" sz="1200" baseline="30000" dirty="0">
                <a:latin typeface="Times New Roman" panose="02020603050405020304" pitchFamily="18" charset="0"/>
                <a:cs typeface="Times New Roman" panose="02020603050405020304" pitchFamily="18" charset="0"/>
                <a:sym typeface="+mn-ea"/>
              </a:rPr>
              <a:t>[3]</a:t>
            </a:r>
            <a:r>
              <a:rPr lang="zh-CN" altLang="en-US" sz="1200" b="1" dirty="0">
                <a:solidFill>
                  <a:srgbClr val="FF0000"/>
                </a:solidFill>
                <a:latin typeface="微软雅黑" panose="020B0503020204020204" charset="-122"/>
                <a:ea typeface="微软雅黑" panose="020B0503020204020204" charset="-122"/>
                <a:sym typeface="+mn-ea"/>
              </a:rPr>
              <a:t>。</a:t>
            </a:r>
            <a:endParaRPr lang="zh-CN" altLang="en-US" sz="1200" baseline="30000" dirty="0">
              <a:latin typeface="Times New Roman" panose="02020603050405020304" pitchFamily="18" charset="0"/>
              <a:cs typeface="Times New Roman" panose="02020603050405020304" pitchFamily="18" charset="0"/>
            </a:endParaRPr>
          </a:p>
          <a:p>
            <a:pPr marL="0" lvl="1" indent="0" algn="l" fontAlgn="auto">
              <a:lnSpc>
                <a:spcPts val="2200"/>
              </a:lnSpc>
              <a:buClrTx/>
              <a:buSzTx/>
              <a:buFont typeface="Wingdings" panose="05000000000000000000" charset="0"/>
              <a:buNone/>
            </a:pPr>
            <a:endParaRPr lang="zh-CN" altLang="en-US" sz="1200" baseline="3000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 name="文本框 8" descr="7b0a202020202262756c6c6574223a20227b5c2263617465676f727949645c223a5c225c222c5c2274656d706c61746549645c223a32303233313636367d220a7d0a"/>
          <p:cNvSpPr txBox="1"/>
          <p:nvPr/>
        </p:nvSpPr>
        <p:spPr>
          <a:xfrm>
            <a:off x="9366250" y="5956300"/>
            <a:ext cx="2379345" cy="567690"/>
          </a:xfrm>
          <a:prstGeom prst="rect">
            <a:avLst/>
          </a:prstGeom>
          <a:noFill/>
        </p:spPr>
        <p:txBody>
          <a:bodyPr wrap="square" rtlCol="0">
            <a:noAutofit/>
          </a:bodyPr>
          <a:p>
            <a:pPr marL="0" lvl="1" indent="-171450" fontAlgn="auto">
              <a:lnSpc>
                <a:spcPct val="200000"/>
              </a:lnSpc>
              <a:buFont typeface="Wingdings" panose="05000000000000000000" charset="0"/>
            </a:pPr>
            <a:r>
              <a:rPr lang="zh-CN" altLang="en-US" sz="1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注册分类：中药 </a:t>
            </a:r>
            <a:r>
              <a:rPr lang="en-US" sz="1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1.1</a:t>
            </a:r>
            <a:r>
              <a:rPr lang="zh-CN" altLang="en-US" sz="1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类新药</a:t>
            </a:r>
            <a:endParaRPr lang="zh-CN" altLang="en-US" sz="1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pPr marL="171450" lvl="1" indent="-171450" fontAlgn="auto">
              <a:lnSpc>
                <a:spcPct val="200000"/>
              </a:lnSpc>
              <a:buFont typeface="Wingdings" panose="05000000000000000000" charset="0"/>
            </a:pPr>
            <a:endParaRPr lang="zh-CN" altLang="en-US" sz="1400" b="1" dirty="0">
              <a:solidFill>
                <a:schemeClr val="tx1"/>
              </a:solidFill>
              <a:highlight>
                <a:srgbClr val="FFFF00"/>
              </a:highlight>
              <a:latin typeface="Times New Roman" panose="02020603050405020304" pitchFamily="18" charset="0"/>
              <a:cs typeface="Times New Roman" panose="02020603050405020304" pitchFamily="18" charset="0"/>
              <a:sym typeface="+mn-ea"/>
            </a:endParaRPr>
          </a:p>
          <a:p>
            <a:pPr marL="171450" lvl="1" indent="-171450" fontAlgn="auto">
              <a:lnSpc>
                <a:spcPct val="200000"/>
              </a:lnSpc>
              <a:buFont typeface="Wingdings" panose="05000000000000000000" charset="0"/>
            </a:pPr>
            <a:endParaRPr lang="zh-CN" altLang="en-US" sz="1400" b="1" dirty="0">
              <a:solidFill>
                <a:srgbClr val="FF0000"/>
              </a:solidFill>
              <a:highlight>
                <a:srgbClr val="FFFF00"/>
              </a:highlight>
              <a:latin typeface="Times New Roman" panose="02020603050405020304" pitchFamily="18" charset="0"/>
              <a:cs typeface="Times New Roman" panose="02020603050405020304" pitchFamily="18" charset="0"/>
              <a:sym typeface="Arial" panose="020B0604020202020204" pitchFamily="34" charset="0"/>
            </a:endParaRPr>
          </a:p>
        </p:txBody>
      </p:sp>
      <p:pic>
        <p:nvPicPr>
          <p:cNvPr id="4" name="图片 3"/>
          <p:cNvPicPr>
            <a:picLocks noChangeAspect="1"/>
          </p:cNvPicPr>
          <p:nvPr/>
        </p:nvPicPr>
        <p:blipFill>
          <a:blip r:embed="rId9"/>
          <a:stretch>
            <a:fillRect/>
          </a:stretch>
        </p:blipFill>
        <p:spPr>
          <a:xfrm>
            <a:off x="9544050" y="3632835"/>
            <a:ext cx="1713230" cy="2377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16510"/>
            <a:ext cx="12192635"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05</a:t>
            </a:r>
            <a:endParaRPr lang="en-US" altLang="zh-CN" sz="6600" spc="600" dirty="0">
              <a:solidFill>
                <a:srgbClr val="51B4E9"/>
              </a:solidFill>
              <a:latin typeface="+mn-ea"/>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公平性</a:t>
            </a:r>
            <a:endParaRPr lang="zh-CN" altLang="en-US" sz="4000" spc="300" dirty="0">
              <a:solidFill>
                <a:srgbClr val="002774"/>
              </a:solidFill>
              <a:latin typeface="+mn-ea"/>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86" name="文本框 62"/>
          <p:cNvSpPr txBox="1"/>
          <p:nvPr/>
        </p:nvSpPr>
        <p:spPr>
          <a:xfrm>
            <a:off x="552450" y="2277110"/>
            <a:ext cx="1825625" cy="337185"/>
          </a:xfrm>
          <a:prstGeom prst="rect">
            <a:avLst/>
          </a:prstGeom>
          <a:noFill/>
        </p:spPr>
        <p:txBody>
          <a:bodyPr wrap="square" rtlCol="0">
            <a:spAutoFit/>
          </a:bodyPr>
          <a:lstStyle/>
          <a:p>
            <a:pPr algn="ctr"/>
            <a:r>
              <a:rPr lang="zh-CN" altLang="en-US" sz="1600" dirty="0">
                <a:solidFill>
                  <a:srgbClr val="002060"/>
                </a:solidFill>
                <a:latin typeface="+mn-ea"/>
                <a:sym typeface="+mn-ea"/>
              </a:rPr>
              <a:t>弥补药品目录短板</a:t>
            </a:r>
            <a:endParaRPr lang="zh-CN" altLang="en-US" sz="1600" dirty="0">
              <a:solidFill>
                <a:srgbClr val="002060"/>
              </a:solidFill>
              <a:latin typeface="+mn-ea"/>
              <a:sym typeface="+mn-ea"/>
            </a:endParaRPr>
          </a:p>
        </p:txBody>
      </p:sp>
      <p:sp>
        <p:nvSpPr>
          <p:cNvPr id="1048687" name="文本框 64"/>
          <p:cNvSpPr txBox="1"/>
          <p:nvPr/>
        </p:nvSpPr>
        <p:spPr>
          <a:xfrm>
            <a:off x="552450" y="4481830"/>
            <a:ext cx="1825625" cy="337185"/>
          </a:xfrm>
          <a:prstGeom prst="rect">
            <a:avLst/>
          </a:prstGeom>
          <a:noFill/>
        </p:spPr>
        <p:txBody>
          <a:bodyPr wrap="square" rtlCol="0">
            <a:spAutoFit/>
          </a:bodyPr>
          <a:lstStyle/>
          <a:p>
            <a:pPr algn="ctr"/>
            <a:r>
              <a:rPr lang="zh-CN" altLang="en-US" sz="1600" dirty="0">
                <a:solidFill>
                  <a:srgbClr val="002060"/>
                </a:solidFill>
                <a:latin typeface="+mn-ea"/>
                <a:sym typeface="+mn-ea"/>
              </a:rPr>
              <a:t>临床管理便利</a:t>
            </a:r>
            <a:endParaRPr lang="zh-CN" altLang="en-US" sz="1600" dirty="0">
              <a:solidFill>
                <a:srgbClr val="002060"/>
              </a:solidFill>
              <a:latin typeface="+mn-ea"/>
              <a:sym typeface="+mn-ea"/>
            </a:endParaRPr>
          </a:p>
        </p:txBody>
      </p:sp>
      <p:sp>
        <p:nvSpPr>
          <p:cNvPr id="1048693" name="矩形 30"/>
          <p:cNvSpPr/>
          <p:nvPr>
            <p:custDataLst>
              <p:tags r:id="rId2"/>
            </p:custDataLst>
          </p:nvPr>
        </p:nvSpPr>
        <p:spPr>
          <a:xfrm>
            <a:off x="2882900" y="4025265"/>
            <a:ext cx="7403465" cy="688975"/>
          </a:xfrm>
          <a:prstGeom prst="rect">
            <a:avLst/>
          </a:prstGeom>
        </p:spPr>
        <p:txBody>
          <a:bodyPr wrap="square" lIns="91440" tIns="45720" rIns="91440" bIns="45720">
            <a:noAutofit/>
          </a:bodyPr>
          <a:lstStyle/>
          <a:p>
            <a:pPr marL="285750" lvl="1" indent="-285750" fontAlgn="auto">
              <a:lnSpc>
                <a:spcPts val="2200"/>
              </a:lnSpc>
              <a:spcBef>
                <a:spcPts val="600"/>
              </a:spcBef>
              <a:buFont typeface="Wingdings" panose="05000000000000000000" charset="0"/>
              <a:buChar char="Ø"/>
            </a:pPr>
            <a:r>
              <a:rPr lang="zh-CN" altLang="en-US" sz="1200" dirty="0">
                <a:latin typeface="Times New Roman" panose="02020603050405020304" pitchFamily="18" charset="0"/>
                <a:sym typeface="+mn-ea"/>
              </a:rPr>
              <a:t>参蒲颗粒属于颗粒剂，处方药，不会出现临床滥用情况，</a:t>
            </a:r>
            <a:r>
              <a:rPr lang="zh-CN" altLang="en-US" sz="1200" dirty="0">
                <a:latin typeface="Times New Roman" panose="02020603050405020304" pitchFamily="18" charset="0"/>
                <a:cs typeface="+mn-ea"/>
                <a:sym typeface="+mn-ea"/>
              </a:rPr>
              <a:t>无需特殊临床管理，不额外增加临床管理难度，密封贮藏即可。</a:t>
            </a:r>
            <a:endParaRPr lang="zh-CN" altLang="en-US" sz="1200" spc="150" dirty="0">
              <a:solidFill>
                <a:srgbClr val="0070C0"/>
              </a:solidFill>
              <a:latin typeface="Times New Roman" panose="02020603050405020304" pitchFamily="18" charset="0"/>
              <a:cs typeface="+mn-ea"/>
              <a:sym typeface="+mn-ea"/>
            </a:endParaRPr>
          </a:p>
        </p:txBody>
      </p:sp>
      <p:sp>
        <p:nvSpPr>
          <p:cNvPr id="16" name="矩形 30" descr="7b0a202020202262756c6c6574223a20227b5c2263617465676f727949645c223a5c225c222c5c2274656d706c61746549645c223a32303233313731387d220a7d0a"/>
          <p:cNvSpPr/>
          <p:nvPr>
            <p:custDataLst>
              <p:tags r:id="rId3"/>
            </p:custDataLst>
          </p:nvPr>
        </p:nvSpPr>
        <p:spPr>
          <a:xfrm>
            <a:off x="2882900" y="1356995"/>
            <a:ext cx="7848600" cy="1703070"/>
          </a:xfrm>
          <a:prstGeom prst="rect">
            <a:avLst/>
          </a:prstGeom>
        </p:spPr>
        <p:txBody>
          <a:bodyPr wrap="square" lIns="91440" tIns="45720" rIns="91440" bIns="45720">
            <a:noAutofit/>
          </a:bodyPr>
          <a:lstStyle/>
          <a:p>
            <a:pPr marL="171450" lvl="1" indent="-171450" algn="l" fontAlgn="auto">
              <a:lnSpc>
                <a:spcPct val="150000"/>
              </a:lnSpc>
              <a:buFont typeface="Wingdings" panose="05000000000000000000" charset="0"/>
              <a:buChar char="Ø"/>
            </a:pP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同类药品中唯一针对慢性盆腔痛患者</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虚实夹杂证型</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药物</a:t>
            </a:r>
            <a:r>
              <a:rPr 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医保目录中的妇科中成药是活血化瘀、清热解毒的广谱药。参蒲颗粒是基于国医大师夏老</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周期节律调节</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理论开发的，</a:t>
            </a:r>
            <a:r>
              <a:rPr lang="zh-CN" altLang="en-US" sz="1200" b="1" dirty="0">
                <a:latin typeface="微软雅黑" panose="020B0503020204020204" charset="-122"/>
                <a:ea typeface="微软雅黑" panose="020B0503020204020204" charset="-122"/>
                <a:sym typeface="宋体" panose="02010600030101010101" pitchFamily="2" charset="-122"/>
              </a:rPr>
              <a:t>专门针对盆腔炎性疾病后遗症引起的慢性盆腔痛中医辨证属湿热瘀阻证，</a:t>
            </a:r>
            <a:r>
              <a:rPr lang="en-US" altLang="zh-CN" sz="1200" b="1" spc="50" dirty="0">
                <a:latin typeface="微软雅黑" panose="020B0503020204020204" charset="-122"/>
                <a:ea typeface="微软雅黑" panose="020B0503020204020204" charset="-122"/>
                <a:cs typeface="微软雅黑" panose="020B0503020204020204" charset="-122"/>
                <a:sym typeface="+mn-ea"/>
              </a:rPr>
              <a:t>“</a:t>
            </a:r>
            <a:r>
              <a:rPr lang="zh-CN" altLang="en-US" sz="1200" b="1" spc="50" dirty="0">
                <a:latin typeface="微软雅黑" panose="020B0503020204020204" charset="-122"/>
                <a:ea typeface="微软雅黑" panose="020B0503020204020204" charset="-122"/>
                <a:cs typeface="微软雅黑" panose="020B0503020204020204" charset="-122"/>
                <a:sym typeface="+mn-ea"/>
              </a:rPr>
              <a:t>虚实同治</a:t>
            </a:r>
            <a:r>
              <a:rPr lang="en-US" altLang="zh-CN" sz="1200" b="1" spc="50" dirty="0">
                <a:latin typeface="微软雅黑" panose="020B0503020204020204" charset="-122"/>
                <a:ea typeface="微软雅黑" panose="020B0503020204020204" charset="-122"/>
                <a:cs typeface="微软雅黑" panose="020B0503020204020204" charset="-122"/>
                <a:sym typeface="+mn-ea"/>
              </a:rPr>
              <a:t>”</a:t>
            </a:r>
            <a:r>
              <a:rPr lang="zh-CN"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b="1" dirty="0">
                <a:effectLst/>
                <a:latin typeface="微软雅黑" panose="020B0503020204020204" charset="-122"/>
                <a:ea typeface="微软雅黑" panose="020B0503020204020204" charset="-122"/>
                <a:cs typeface="微软雅黑" panose="020B0503020204020204" charset="-122"/>
                <a:sym typeface="+mn-ea"/>
              </a:rPr>
              <a:t>在化瘀祛湿的同时益气固本</a:t>
            </a:r>
            <a:r>
              <a:rPr lang="zh-CN" altLang="en-US" sz="1200" b="1" dirty="0">
                <a:latin typeface="微软雅黑" panose="020B0503020204020204" charset="-122"/>
                <a:ea typeface="微软雅黑" panose="020B0503020204020204" charset="-122"/>
                <a:sym typeface="宋体" panose="02010600030101010101" pitchFamily="2" charset="-122"/>
              </a:rPr>
              <a:t>。</a:t>
            </a:r>
            <a:endParaRPr lang="zh-CN" altLang="en-US" sz="1200" dirty="0">
              <a:latin typeface="微软雅黑" panose="020B0503020204020204" charset="-122"/>
              <a:ea typeface="微软雅黑" panose="020B0503020204020204" charset="-122"/>
              <a:sym typeface="宋体" panose="02010600030101010101" pitchFamily="2" charset="-122"/>
            </a:endParaRPr>
          </a:p>
          <a:p>
            <a:pPr marL="0" lvl="1" indent="0" algn="l" fontAlgn="auto">
              <a:lnSpc>
                <a:spcPct val="150000"/>
              </a:lnSpc>
              <a:buFont typeface="Wingdings" panose="05000000000000000000" charset="0"/>
            </a:pPr>
            <a:endParaRPr lang="en-US" altLang="zh-CN" sz="1200" b="1" dirty="0">
              <a:latin typeface="微软雅黑" panose="020B0503020204020204" charset="-122"/>
              <a:ea typeface="微软雅黑" panose="020B0503020204020204" charset="-122"/>
              <a:sym typeface="宋体" panose="02010600030101010101" pitchFamily="2" charset="-122"/>
            </a:endParaRPr>
          </a:p>
          <a:p>
            <a:pPr marL="171450" lvl="1" indent="-171450" algn="l" fontAlgn="auto">
              <a:lnSpc>
                <a:spcPct val="150000"/>
              </a:lnSpc>
              <a:buFont typeface="Wingdings" panose="05000000000000000000" charset="0"/>
              <a:buChar char="Ø"/>
            </a:pPr>
            <a:r>
              <a:rPr lang="en-US" altLang="zh-CN" sz="1200" b="1" dirty="0">
                <a:solidFill>
                  <a:srgbClr val="FF0000"/>
                </a:solidFill>
                <a:latin typeface="微软雅黑" panose="020B0503020204020204" charset="-122"/>
                <a:ea typeface="微软雅黑" panose="020B0503020204020204" charset="-122"/>
                <a:sym typeface="宋体" panose="02010600030101010101" pitchFamily="2" charset="-122"/>
              </a:rPr>
              <a:t>“</a:t>
            </a:r>
            <a:r>
              <a:rPr lang="zh-CN" altLang="en-US" sz="1200" b="1" dirty="0">
                <a:solidFill>
                  <a:srgbClr val="FF0000"/>
                </a:solidFill>
                <a:latin typeface="微软雅黑" panose="020B0503020204020204" charset="-122"/>
                <a:ea typeface="微软雅黑" panose="020B0503020204020204" charset="-122"/>
                <a:sym typeface="宋体" panose="02010600030101010101" pitchFamily="2" charset="-122"/>
              </a:rPr>
              <a:t>长期管理</a:t>
            </a:r>
            <a:r>
              <a:rPr lang="en-US" altLang="zh-CN" sz="1200" b="1" dirty="0">
                <a:solidFill>
                  <a:srgbClr val="FF0000"/>
                </a:solidFill>
                <a:latin typeface="微软雅黑" panose="020B0503020204020204" charset="-122"/>
                <a:ea typeface="微软雅黑" panose="020B0503020204020204" charset="-122"/>
                <a:sym typeface="宋体" panose="02010600030101010101" pitchFamily="2" charset="-122"/>
              </a:rPr>
              <a:t>”</a:t>
            </a:r>
            <a:r>
              <a:rPr lang="zh-CN" altLang="en-US" sz="1200" b="1" dirty="0">
                <a:solidFill>
                  <a:srgbClr val="FF0000"/>
                </a:solidFill>
                <a:latin typeface="微软雅黑" panose="020B0503020204020204" charset="-122"/>
                <a:ea typeface="微软雅黑" panose="020B0503020204020204" charset="-122"/>
                <a:sym typeface="宋体" panose="02010600030101010101" pitchFamily="2" charset="-122"/>
              </a:rPr>
              <a:t>用药</a:t>
            </a:r>
            <a:r>
              <a:rPr lang="zh-CN" altLang="en-US" sz="1200" b="1" dirty="0">
                <a:latin typeface="微软雅黑" panose="020B0503020204020204" charset="-122"/>
                <a:ea typeface="微软雅黑" panose="020B0503020204020204" charset="-122"/>
                <a:sym typeface="宋体" panose="02010600030101010101" pitchFamily="2" charset="-122"/>
              </a:rPr>
              <a:t>：</a:t>
            </a:r>
            <a:r>
              <a:rPr lang="zh-CN" altLang="en-US" sz="1200" dirty="0">
                <a:latin typeface="微软雅黑" panose="020B0503020204020204" charset="-122"/>
                <a:ea typeface="微软雅黑" panose="020B0503020204020204" charset="-122"/>
                <a:sym typeface="宋体" panose="02010600030101010101" pitchFamily="2" charset="-122"/>
              </a:rPr>
              <a:t>参蒲颗粒通过</a:t>
            </a:r>
            <a:r>
              <a:rPr lang="en-US" altLang="en-US" sz="1200" dirty="0">
                <a:solidFill>
                  <a:schemeClr val="tx1"/>
                </a:solidFill>
                <a:latin typeface="微软雅黑" panose="020B0503020204020204" charset="-122"/>
                <a:ea typeface="微软雅黑" panose="020B0503020204020204" charset="-122"/>
                <a:sym typeface="宋体" panose="02010600030101010101" pitchFamily="2" charset="-122"/>
              </a:rPr>
              <a:t>Ⅲ</a:t>
            </a:r>
            <a:r>
              <a:rPr lang="zh-CN" altLang="en-US" sz="1200" dirty="0">
                <a:solidFill>
                  <a:schemeClr val="tx1"/>
                </a:solidFill>
                <a:latin typeface="微软雅黑" panose="020B0503020204020204" charset="-122"/>
                <a:ea typeface="微软雅黑" panose="020B0503020204020204" charset="-122"/>
                <a:sym typeface="宋体" panose="02010600030101010101" pitchFamily="2" charset="-122"/>
              </a:rPr>
              <a:t>期临床试验验证了</a:t>
            </a:r>
            <a:r>
              <a:rPr lang="zh-CN" altLang="en-US" sz="1200" b="1" dirty="0">
                <a:solidFill>
                  <a:schemeClr val="tx1"/>
                </a:solidFill>
                <a:latin typeface="微软雅黑" panose="020B0503020204020204" charset="-122"/>
                <a:ea typeface="微软雅黑" panose="020B0503020204020204" charset="-122"/>
                <a:sym typeface="宋体" panose="02010600030101010101" pitchFamily="2" charset="-122"/>
              </a:rPr>
              <a:t>随用药时间延长疗效显著增加</a:t>
            </a:r>
            <a:r>
              <a:rPr lang="zh-CN" altLang="en-US" sz="1200" dirty="0">
                <a:latin typeface="微软雅黑" panose="020B0503020204020204" charset="-122"/>
                <a:ea typeface="微软雅黑" panose="020B0503020204020204" charset="-122"/>
                <a:sym typeface="宋体" panose="02010600030101010101" pitchFamily="2" charset="-122"/>
              </a:rPr>
              <a:t>的特点，填补了医保目录中慢性盆腔痛长期管理用药方面的空白。</a:t>
            </a:r>
            <a:endParaRPr lang="zh-CN" altLang="en-US" sz="1200" dirty="0">
              <a:latin typeface="微软雅黑" panose="020B0503020204020204" charset="-122"/>
              <a:ea typeface="微软雅黑" panose="020B0503020204020204" charset="-122"/>
              <a:sym typeface="宋体" panose="02010600030101010101" pitchFamily="2" charset="-122"/>
            </a:endParaRPr>
          </a:p>
          <a:p>
            <a:pPr marL="0" lvl="1" indent="-285750" algn="l">
              <a:lnSpc>
                <a:spcPct val="120000"/>
              </a:lnSpc>
              <a:buFont typeface="Wingdings" panose="05000000000000000000" charset="0"/>
            </a:pPr>
            <a:endParaRPr lang="zh-CN" altLang="en-US" sz="1200" spc="1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3" name="文本框 56"/>
          <p:cNvSpPr txBox="1"/>
          <p:nvPr>
            <p:custDataLst>
              <p:tags r:id="rId4"/>
            </p:custDataLst>
          </p:nvPr>
        </p:nvSpPr>
        <p:spPr>
          <a:xfrm>
            <a:off x="913765" y="1495425"/>
            <a:ext cx="1024255" cy="655955"/>
          </a:xfrm>
          <a:prstGeom prst="rect">
            <a:avLst/>
          </a:prstGeom>
          <a:noFill/>
        </p:spPr>
        <p:txBody>
          <a:bodyPr wrap="square" rtlCol="0">
            <a:noAutofit/>
          </a:bodyPr>
          <a:lstStyle/>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1</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24" name="矩形 2"/>
          <p:cNvSpPr/>
          <p:nvPr>
            <p:custDataLst>
              <p:tags r:id="rId5"/>
            </p:custDataLst>
          </p:nvPr>
        </p:nvSpPr>
        <p:spPr>
          <a:xfrm>
            <a:off x="552450" y="213741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25" name="文本框 56"/>
          <p:cNvSpPr txBox="1"/>
          <p:nvPr>
            <p:custDataLst>
              <p:tags r:id="rId6"/>
            </p:custDataLst>
          </p:nvPr>
        </p:nvSpPr>
        <p:spPr>
          <a:xfrm>
            <a:off x="913765" y="3695700"/>
            <a:ext cx="1024255" cy="655955"/>
          </a:xfrm>
          <a:prstGeom prst="rect">
            <a:avLst/>
          </a:prstGeom>
          <a:noFill/>
        </p:spPr>
        <p:txBody>
          <a:bodyPr wrap="square" rtlCol="0">
            <a:noAutofit/>
          </a:bodyPr>
          <a:lstStyle/>
          <a:p>
            <a:pPr algn="ctr"/>
            <a:r>
              <a:rPr lang="zh-CN" altLang="en-US" sz="3200" dirty="0">
                <a:solidFill>
                  <a:srgbClr val="002060"/>
                </a:solidFill>
                <a:latin typeface="Times New Roman" panose="02020603050405020304" pitchFamily="18" charset="0"/>
                <a:cs typeface="Times New Roman" panose="02020603050405020304" pitchFamily="18" charset="0"/>
              </a:rPr>
              <a:t>（</a:t>
            </a:r>
            <a:r>
              <a:rPr lang="en-US" altLang="zh-CN" sz="3200" dirty="0">
                <a:solidFill>
                  <a:srgbClr val="002060"/>
                </a:solidFill>
                <a:latin typeface="Times New Roman" panose="02020603050405020304" pitchFamily="18" charset="0"/>
                <a:cs typeface="Times New Roman" panose="02020603050405020304" pitchFamily="18" charset="0"/>
              </a:rPr>
              <a:t>2</a:t>
            </a:r>
            <a:r>
              <a:rPr lang="zh-CN" altLang="en-US" sz="3200" dirty="0">
                <a:solidFill>
                  <a:srgbClr val="002060"/>
                </a:solidFill>
                <a:latin typeface="Times New Roman" panose="02020603050405020304" pitchFamily="18" charset="0"/>
                <a:cs typeface="Times New Roman" panose="02020603050405020304" pitchFamily="18" charset="0"/>
              </a:rPr>
              <a:t>）</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26" name="矩形 2"/>
          <p:cNvSpPr/>
          <p:nvPr>
            <p:custDataLst>
              <p:tags r:id="rId7"/>
            </p:custDataLst>
          </p:nvPr>
        </p:nvSpPr>
        <p:spPr>
          <a:xfrm>
            <a:off x="552450" y="433768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矩形 3"/>
          <p:cNvSpPr/>
          <p:nvPr/>
        </p:nvSpPr>
        <p:spPr>
          <a:xfrm>
            <a:off x="635635" y="0"/>
            <a:ext cx="12192000" cy="6858000"/>
          </a:xfrm>
          <a:prstGeom prst="rect">
            <a:avLst/>
          </a:prstGeom>
          <a:blipFill dpi="0" rotWithShape="1">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88" name="矩形 34"/>
          <p:cNvSpPr/>
          <p:nvPr/>
        </p:nvSpPr>
        <p:spPr>
          <a:xfrm>
            <a:off x="0" y="0"/>
            <a:ext cx="12192000" cy="6858000"/>
          </a:xfrm>
          <a:prstGeom prst="rect">
            <a:avLst/>
          </a:prstGeom>
          <a:solidFill>
            <a:srgbClr val="51B4E9">
              <a:alpha val="4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89" name="矩形 1"/>
          <p:cNvSpPr/>
          <p:nvPr/>
        </p:nvSpPr>
        <p:spPr>
          <a:xfrm>
            <a:off x="558800" y="330200"/>
            <a:ext cx="11099800" cy="61849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90" name="文本框 9"/>
          <p:cNvSpPr txBox="1"/>
          <p:nvPr/>
        </p:nvSpPr>
        <p:spPr>
          <a:xfrm>
            <a:off x="3932436" y="560813"/>
            <a:ext cx="4337269" cy="707886"/>
          </a:xfrm>
          <a:prstGeom prst="rect">
            <a:avLst/>
          </a:prstGeom>
          <a:noFill/>
        </p:spPr>
        <p:txBody>
          <a:bodyPr wrap="square" rtlCol="0">
            <a:spAutoFit/>
          </a:bodyPr>
          <a:lstStyle/>
          <a:p>
            <a:pPr algn="ctr"/>
            <a:r>
              <a:rPr lang="zh-CN" altLang="en-US" sz="4000" dirty="0">
                <a:solidFill>
                  <a:srgbClr val="002060"/>
                </a:solidFill>
                <a:latin typeface="+mn-ea"/>
              </a:rPr>
              <a:t>目    录</a:t>
            </a:r>
            <a:endParaRPr lang="zh-CN" altLang="en-US" sz="4000" dirty="0">
              <a:solidFill>
                <a:srgbClr val="002060"/>
              </a:solidFill>
              <a:latin typeface="+mn-ea"/>
            </a:endParaRPr>
          </a:p>
        </p:txBody>
      </p:sp>
      <p:sp>
        <p:nvSpPr>
          <p:cNvPr id="1048591" name="文本框 12"/>
          <p:cNvSpPr txBox="1"/>
          <p:nvPr/>
        </p:nvSpPr>
        <p:spPr>
          <a:xfrm>
            <a:off x="1802753" y="1917689"/>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01</a:t>
            </a:r>
            <a:endParaRPr lang="zh-CN" altLang="en-US" sz="4400" dirty="0">
              <a:solidFill>
                <a:srgbClr val="51B4E9"/>
              </a:solidFill>
              <a:latin typeface="+mn-ea"/>
              <a:cs typeface="Arial" panose="020B0604020202020204" pitchFamily="34" charset="0"/>
            </a:endParaRPr>
          </a:p>
        </p:txBody>
      </p:sp>
      <p:sp>
        <p:nvSpPr>
          <p:cNvPr id="1048592" name="文本框 13"/>
          <p:cNvSpPr txBox="1"/>
          <p:nvPr/>
        </p:nvSpPr>
        <p:spPr>
          <a:xfrm>
            <a:off x="4672378" y="1165936"/>
            <a:ext cx="2933585" cy="338554"/>
          </a:xfrm>
          <a:prstGeom prst="rect">
            <a:avLst/>
          </a:prstGeom>
          <a:noFill/>
        </p:spPr>
        <p:txBody>
          <a:bodyPr wrap="square" rtlCol="0">
            <a:spAutoFit/>
          </a:bodyPr>
          <a:lstStyle/>
          <a:p>
            <a:pPr algn="ctr"/>
            <a:r>
              <a:rPr lang="en-US" altLang="zh-CN" sz="1600" spc="600" dirty="0">
                <a:solidFill>
                  <a:srgbClr val="002060"/>
                </a:solidFill>
                <a:latin typeface="+mn-ea"/>
              </a:rPr>
              <a:t>COMPANY</a:t>
            </a:r>
            <a:endParaRPr lang="zh-CN" altLang="en-US" sz="1600" spc="600" dirty="0">
              <a:solidFill>
                <a:srgbClr val="002060"/>
              </a:solidFill>
              <a:latin typeface="+mn-ea"/>
            </a:endParaRPr>
          </a:p>
        </p:txBody>
      </p:sp>
      <p:sp>
        <p:nvSpPr>
          <p:cNvPr id="1048593" name="文本框 16"/>
          <p:cNvSpPr txBox="1"/>
          <p:nvPr/>
        </p:nvSpPr>
        <p:spPr>
          <a:xfrm>
            <a:off x="7373373" y="1912727"/>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02</a:t>
            </a:r>
            <a:endParaRPr lang="zh-CN" altLang="en-US" sz="4400" dirty="0">
              <a:solidFill>
                <a:srgbClr val="51B4E9"/>
              </a:solidFill>
              <a:latin typeface="+mn-ea"/>
              <a:cs typeface="Arial" panose="020B0604020202020204" pitchFamily="34" charset="0"/>
            </a:endParaRPr>
          </a:p>
        </p:txBody>
      </p:sp>
      <p:sp>
        <p:nvSpPr>
          <p:cNvPr id="1048594" name="文本框 19"/>
          <p:cNvSpPr txBox="1"/>
          <p:nvPr/>
        </p:nvSpPr>
        <p:spPr>
          <a:xfrm>
            <a:off x="1805490" y="3384600"/>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03</a:t>
            </a:r>
            <a:endParaRPr lang="zh-CN" altLang="en-US" sz="4400" dirty="0">
              <a:solidFill>
                <a:srgbClr val="51B4E9"/>
              </a:solidFill>
              <a:latin typeface="+mn-ea"/>
              <a:cs typeface="Arial" panose="020B0604020202020204" pitchFamily="34" charset="0"/>
            </a:endParaRPr>
          </a:p>
        </p:txBody>
      </p:sp>
      <p:sp>
        <p:nvSpPr>
          <p:cNvPr id="1048595" name="文本框 22"/>
          <p:cNvSpPr txBox="1"/>
          <p:nvPr/>
        </p:nvSpPr>
        <p:spPr>
          <a:xfrm>
            <a:off x="7363410" y="3379638"/>
            <a:ext cx="987998" cy="768350"/>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04</a:t>
            </a:r>
            <a:endParaRPr lang="zh-CN" altLang="en-US" sz="4400" dirty="0">
              <a:solidFill>
                <a:srgbClr val="51B4E9"/>
              </a:solidFill>
              <a:latin typeface="+mn-ea"/>
              <a:cs typeface="Arial" panose="020B0604020202020204" pitchFamily="34" charset="0"/>
            </a:endParaRPr>
          </a:p>
        </p:txBody>
      </p:sp>
      <p:sp>
        <p:nvSpPr>
          <p:cNvPr id="1048596" name="文本框 25"/>
          <p:cNvSpPr txBox="1"/>
          <p:nvPr/>
        </p:nvSpPr>
        <p:spPr>
          <a:xfrm>
            <a:off x="1795527" y="4775311"/>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05</a:t>
            </a:r>
            <a:endParaRPr lang="zh-CN" altLang="en-US" sz="4400" dirty="0">
              <a:solidFill>
                <a:srgbClr val="51B4E9"/>
              </a:solidFill>
              <a:latin typeface="+mn-ea"/>
              <a:cs typeface="Arial" panose="020B0604020202020204" pitchFamily="34" charset="0"/>
            </a:endParaRPr>
          </a:p>
        </p:txBody>
      </p:sp>
      <p:sp>
        <p:nvSpPr>
          <p:cNvPr id="1048597" name="文本框 18"/>
          <p:cNvSpPr txBox="1"/>
          <p:nvPr/>
        </p:nvSpPr>
        <p:spPr>
          <a:xfrm>
            <a:off x="2790752" y="2044102"/>
            <a:ext cx="2673410" cy="521970"/>
          </a:xfrm>
          <a:prstGeom prst="rect">
            <a:avLst/>
          </a:prstGeom>
          <a:noFill/>
        </p:spPr>
        <p:txBody>
          <a:bodyPr wrap="square" rtlCol="0">
            <a:spAutoFit/>
          </a:bodyPr>
          <a:lstStyle/>
          <a:p>
            <a:pPr lvl="0"/>
            <a:r>
              <a:rPr lang="zh-CN" altLang="en-US" sz="2800" spc="250" dirty="0">
                <a:solidFill>
                  <a:srgbClr val="002060"/>
                </a:solidFill>
                <a:latin typeface="+mn-ea"/>
              </a:rPr>
              <a:t>药品基本信息</a:t>
            </a:r>
            <a:endParaRPr lang="zh-CN" altLang="en-US" sz="2800" spc="250" dirty="0">
              <a:solidFill>
                <a:srgbClr val="002060"/>
              </a:solidFill>
              <a:latin typeface="+mn-ea"/>
            </a:endParaRPr>
          </a:p>
        </p:txBody>
      </p:sp>
      <p:sp>
        <p:nvSpPr>
          <p:cNvPr id="1048598" name="文本框 24"/>
          <p:cNvSpPr txBox="1"/>
          <p:nvPr/>
        </p:nvSpPr>
        <p:spPr>
          <a:xfrm>
            <a:off x="8518574" y="2107602"/>
            <a:ext cx="2673410" cy="521970"/>
          </a:xfrm>
          <a:prstGeom prst="rect">
            <a:avLst/>
          </a:prstGeom>
          <a:noFill/>
        </p:spPr>
        <p:txBody>
          <a:bodyPr wrap="square" rtlCol="0">
            <a:spAutoFit/>
          </a:bodyPr>
          <a:lstStyle/>
          <a:p>
            <a:pPr lvl="0"/>
            <a:r>
              <a:rPr lang="zh-CN" altLang="en-US" sz="2800" spc="250" dirty="0">
                <a:solidFill>
                  <a:srgbClr val="002060"/>
                </a:solidFill>
                <a:latin typeface="+mn-ea"/>
              </a:rPr>
              <a:t>安全性</a:t>
            </a:r>
            <a:endParaRPr lang="zh-CN" altLang="en-US" sz="2800" spc="250" dirty="0">
              <a:solidFill>
                <a:srgbClr val="002060"/>
              </a:solidFill>
              <a:latin typeface="+mn-ea"/>
            </a:endParaRPr>
          </a:p>
        </p:txBody>
      </p:sp>
      <p:sp>
        <p:nvSpPr>
          <p:cNvPr id="1048599" name="文本框 29"/>
          <p:cNvSpPr txBox="1"/>
          <p:nvPr/>
        </p:nvSpPr>
        <p:spPr>
          <a:xfrm>
            <a:off x="2800082" y="3550025"/>
            <a:ext cx="2673410" cy="521970"/>
          </a:xfrm>
          <a:prstGeom prst="rect">
            <a:avLst/>
          </a:prstGeom>
          <a:noFill/>
        </p:spPr>
        <p:txBody>
          <a:bodyPr wrap="square" rtlCol="0">
            <a:spAutoFit/>
          </a:bodyPr>
          <a:lstStyle/>
          <a:p>
            <a:pPr lvl="0"/>
            <a:r>
              <a:rPr lang="zh-CN" altLang="en-US" sz="2800" spc="250" dirty="0">
                <a:solidFill>
                  <a:srgbClr val="002060"/>
                </a:solidFill>
                <a:latin typeface="+mn-ea"/>
              </a:rPr>
              <a:t>有效性</a:t>
            </a:r>
            <a:endParaRPr lang="zh-CN" altLang="en-US" sz="2800" spc="250" dirty="0">
              <a:solidFill>
                <a:srgbClr val="002060"/>
              </a:solidFill>
              <a:latin typeface="+mn-ea"/>
            </a:endParaRPr>
          </a:p>
        </p:txBody>
      </p:sp>
      <p:sp>
        <p:nvSpPr>
          <p:cNvPr id="1048600" name="文本框 31"/>
          <p:cNvSpPr txBox="1"/>
          <p:nvPr/>
        </p:nvSpPr>
        <p:spPr>
          <a:xfrm>
            <a:off x="8517744" y="3528435"/>
            <a:ext cx="2673410" cy="521970"/>
          </a:xfrm>
          <a:prstGeom prst="rect">
            <a:avLst/>
          </a:prstGeom>
          <a:noFill/>
        </p:spPr>
        <p:txBody>
          <a:bodyPr wrap="square" rtlCol="0">
            <a:spAutoFit/>
          </a:bodyPr>
          <a:lstStyle/>
          <a:p>
            <a:pPr lvl="0"/>
            <a:r>
              <a:rPr lang="zh-CN" altLang="en-US" sz="2800" spc="250" dirty="0">
                <a:solidFill>
                  <a:srgbClr val="002060"/>
                </a:solidFill>
                <a:latin typeface="+mn-ea"/>
              </a:rPr>
              <a:t>创新性</a:t>
            </a:r>
            <a:endParaRPr lang="zh-CN" altLang="en-US" sz="2800" spc="250" dirty="0">
              <a:solidFill>
                <a:srgbClr val="002060"/>
              </a:solidFill>
              <a:latin typeface="+mn-ea"/>
            </a:endParaRPr>
          </a:p>
        </p:txBody>
      </p:sp>
      <p:sp>
        <p:nvSpPr>
          <p:cNvPr id="1048601" name="文本框 36"/>
          <p:cNvSpPr txBox="1"/>
          <p:nvPr/>
        </p:nvSpPr>
        <p:spPr>
          <a:xfrm>
            <a:off x="2800082" y="4949675"/>
            <a:ext cx="2673410" cy="521970"/>
          </a:xfrm>
          <a:prstGeom prst="rect">
            <a:avLst/>
          </a:prstGeom>
          <a:noFill/>
        </p:spPr>
        <p:txBody>
          <a:bodyPr wrap="square" rtlCol="0">
            <a:spAutoFit/>
          </a:bodyPr>
          <a:lstStyle/>
          <a:p>
            <a:pPr lvl="0"/>
            <a:r>
              <a:rPr lang="zh-CN" altLang="en-US" sz="2800" spc="250" dirty="0">
                <a:solidFill>
                  <a:srgbClr val="002060"/>
                </a:solidFill>
                <a:latin typeface="+mn-ea"/>
              </a:rPr>
              <a:t>公平性</a:t>
            </a:r>
            <a:endParaRPr lang="zh-CN" altLang="en-US" sz="2800" spc="250" dirty="0">
              <a:solidFill>
                <a:srgbClr val="002060"/>
              </a:solidFill>
              <a:latin typeface="+mn-ea"/>
            </a:endParaRPr>
          </a:p>
        </p:txBody>
      </p:sp>
      <p:cxnSp>
        <p:nvCxnSpPr>
          <p:cNvPr id="3145728" name="直接连接符 4"/>
          <p:cNvCxnSpPr/>
          <p:nvPr/>
        </p:nvCxnSpPr>
        <p:spPr>
          <a:xfrm>
            <a:off x="1923259"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29" name="直接连接符 38"/>
          <p:cNvCxnSpPr/>
          <p:nvPr/>
        </p:nvCxnSpPr>
        <p:spPr>
          <a:xfrm>
            <a:off x="1923259"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0" name="直接连接符 39"/>
          <p:cNvCxnSpPr/>
          <p:nvPr/>
        </p:nvCxnSpPr>
        <p:spPr>
          <a:xfrm>
            <a:off x="1923259" y="5472018"/>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1" name="直接连接符 40"/>
          <p:cNvCxnSpPr/>
          <p:nvPr/>
        </p:nvCxnSpPr>
        <p:spPr>
          <a:xfrm>
            <a:off x="7521627"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2" name="直接连接符 41"/>
          <p:cNvCxnSpPr/>
          <p:nvPr/>
        </p:nvCxnSpPr>
        <p:spPr>
          <a:xfrm>
            <a:off x="7521627"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63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药品基本信息</a:t>
            </a:r>
            <a:endParaRPr lang="zh-CN" altLang="en-US" sz="4000" spc="300" dirty="0">
              <a:solidFill>
                <a:srgbClr val="002774"/>
              </a:solidFill>
              <a:latin typeface="+mn-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5" name="文本框 9"/>
          <p:cNvSpPr txBox="1"/>
          <p:nvPr/>
        </p:nvSpPr>
        <p:spPr>
          <a:xfrm>
            <a:off x="1004570" y="1431925"/>
            <a:ext cx="6632575" cy="5384800"/>
          </a:xfrm>
          <a:prstGeom prst="rect">
            <a:avLst/>
          </a:prstGeom>
          <a:noFill/>
        </p:spPr>
        <p:txBody>
          <a:bodyPr wrap="square" rtlCol="0">
            <a:spAutoFit/>
          </a:bodyPr>
          <a:lstStyle/>
          <a:p>
            <a:pPr marL="342900" indent="-342900">
              <a:lnSpc>
                <a:spcPct val="200000"/>
              </a:lnSpc>
              <a:spcBef>
                <a:spcPts val="600"/>
              </a:spcBef>
              <a:buFont typeface="Arial" panose="020B0604020202020204" pitchFamily="34" charset="0"/>
              <a:buChar char="•"/>
            </a:pPr>
            <a:r>
              <a:rPr lang="zh-CN" altLang="en-US" sz="1600" spc="50" dirty="0">
                <a:latin typeface="Times New Roman" panose="02020603050405020304" pitchFamily="18" charset="0"/>
                <a:cs typeface="Times New Roman" panose="02020603050405020304" pitchFamily="18" charset="0"/>
              </a:rPr>
              <a:t>申报目录类别：基本医保目录</a:t>
            </a:r>
            <a:endParaRPr lang="zh-CN" altLang="en-US" sz="1600" spc="50" dirty="0">
              <a:latin typeface="Times New Roman" panose="02020603050405020304" pitchFamily="18" charset="0"/>
              <a:cs typeface="Times New Roman" panose="02020603050405020304" pitchFamily="18" charset="0"/>
            </a:endParaRPr>
          </a:p>
          <a:p>
            <a:pPr marL="342900" indent="-342900">
              <a:lnSpc>
                <a:spcPct val="200000"/>
              </a:lnSpc>
              <a:spcBef>
                <a:spcPts val="600"/>
              </a:spcBef>
              <a:buFont typeface="Arial" panose="020B0604020202020204" pitchFamily="34" charset="0"/>
              <a:buChar char="•"/>
            </a:pPr>
            <a:r>
              <a:rPr lang="zh-CN" altLang="en-US" sz="1600" spc="50" dirty="0">
                <a:latin typeface="Times New Roman" panose="02020603050405020304" pitchFamily="18" charset="0"/>
                <a:cs typeface="Times New Roman" panose="02020603050405020304" pitchFamily="18" charset="0"/>
              </a:rPr>
              <a:t>通用名：</a:t>
            </a:r>
            <a:r>
              <a:rPr lang="zh-CN" altLang="en-US" sz="1600" spc="50" dirty="0">
                <a:latin typeface="Times New Roman" panose="02020603050405020304" pitchFamily="18" charset="0"/>
                <a:cs typeface="Times New Roman" panose="02020603050405020304" pitchFamily="18" charset="0"/>
                <a:sym typeface="+mn-ea"/>
              </a:rPr>
              <a:t>参蒲颗粒（曾用名</a:t>
            </a:r>
            <a:r>
              <a:rPr lang="en-US" altLang="zh-CN" sz="1600" spc="50" dirty="0">
                <a:latin typeface="Times New Roman" panose="02020603050405020304" pitchFamily="18" charset="0"/>
                <a:cs typeface="Times New Roman" panose="02020603050405020304" pitchFamily="18" charset="0"/>
                <a:sym typeface="+mn-ea"/>
              </a:rPr>
              <a:t>“</a:t>
            </a:r>
            <a:r>
              <a:rPr lang="zh-CN" altLang="en-US" sz="1600" spc="50" dirty="0">
                <a:latin typeface="Times New Roman" panose="02020603050405020304" pitchFamily="18" charset="0"/>
                <a:cs typeface="Times New Roman" panose="02020603050405020304" pitchFamily="18" charset="0"/>
                <a:sym typeface="+mn-ea"/>
              </a:rPr>
              <a:t>参蒲盆炎颗粒</a:t>
            </a:r>
            <a:r>
              <a:rPr lang="en-US" altLang="zh-CN" sz="1600" spc="50" dirty="0">
                <a:latin typeface="Times New Roman" panose="02020603050405020304" pitchFamily="18" charset="0"/>
                <a:cs typeface="Times New Roman" panose="02020603050405020304" pitchFamily="18" charset="0"/>
                <a:sym typeface="+mn-ea"/>
              </a:rPr>
              <a:t>”“</a:t>
            </a:r>
            <a:r>
              <a:rPr lang="zh-CN" altLang="en-US" sz="1600" spc="50" dirty="0">
                <a:latin typeface="Times New Roman" panose="02020603050405020304" pitchFamily="18" charset="0"/>
                <a:cs typeface="Times New Roman" panose="02020603050405020304" pitchFamily="18" charset="0"/>
                <a:sym typeface="+mn-ea"/>
              </a:rPr>
              <a:t>参蒲盆安颗粒</a:t>
            </a:r>
            <a:r>
              <a:rPr lang="en-US" altLang="zh-CN" sz="1600" spc="50" dirty="0">
                <a:latin typeface="Times New Roman" panose="02020603050405020304" pitchFamily="18" charset="0"/>
                <a:cs typeface="Times New Roman" panose="02020603050405020304" pitchFamily="18" charset="0"/>
                <a:sym typeface="+mn-ea"/>
              </a:rPr>
              <a:t>”</a:t>
            </a:r>
            <a:r>
              <a:rPr lang="zh-CN" altLang="en-US" sz="1600" spc="50" dirty="0">
                <a:latin typeface="Times New Roman" panose="02020603050405020304" pitchFamily="18" charset="0"/>
                <a:cs typeface="Times New Roman" panose="02020603050405020304" pitchFamily="18" charset="0"/>
                <a:sym typeface="+mn-ea"/>
              </a:rPr>
              <a:t>）</a:t>
            </a:r>
            <a:endParaRPr lang="zh-CN" altLang="en-US" sz="1600" spc="50" dirty="0">
              <a:latin typeface="Times New Roman" panose="02020603050405020304" pitchFamily="18" charset="0"/>
              <a:cs typeface="Times New Roman" panose="02020603050405020304" pitchFamily="18" charset="0"/>
              <a:sym typeface="+mn-ea"/>
            </a:endParaRPr>
          </a:p>
          <a:p>
            <a:pPr marL="342900" indent="-342900">
              <a:lnSpc>
                <a:spcPct val="200000"/>
              </a:lnSpc>
              <a:spcBef>
                <a:spcPts val="600"/>
              </a:spcBef>
              <a:buFont typeface="Arial" panose="020B0604020202020204" pitchFamily="34" charset="0"/>
              <a:buChar char="•"/>
            </a:pPr>
            <a:r>
              <a:rPr lang="zh-CN" altLang="en-US" sz="1600" spc="50" dirty="0">
                <a:latin typeface="Times New Roman" panose="02020603050405020304" pitchFamily="18" charset="0"/>
                <a:cs typeface="Times New Roman" panose="02020603050405020304" pitchFamily="18" charset="0"/>
              </a:rPr>
              <a:t>注册规格：每袋装</a:t>
            </a:r>
            <a:r>
              <a:rPr lang="en-US" altLang="zh-CN" sz="1600" spc="50" dirty="0">
                <a:latin typeface="Times New Roman" panose="02020603050405020304" pitchFamily="18" charset="0"/>
                <a:cs typeface="Times New Roman" panose="02020603050405020304" pitchFamily="18" charset="0"/>
              </a:rPr>
              <a:t>6g</a:t>
            </a:r>
            <a:r>
              <a:rPr lang="zh-CN" altLang="en-US" sz="1600" spc="50" dirty="0">
                <a:latin typeface="Times New Roman" panose="02020603050405020304" pitchFamily="18" charset="0"/>
                <a:cs typeface="Times New Roman" panose="02020603050405020304" pitchFamily="18" charset="0"/>
              </a:rPr>
              <a:t>（</a:t>
            </a:r>
            <a:r>
              <a:rPr lang="zh-CN" altLang="en-US" sz="1600" spc="50" dirty="0">
                <a:latin typeface="Times New Roman" panose="02020603050405020304" pitchFamily="18" charset="0"/>
                <a:cs typeface="Times New Roman" panose="02020603050405020304" pitchFamily="18" charset="0"/>
                <a:sym typeface="+mn-ea"/>
              </a:rPr>
              <a:t>每袋相当于饮片</a:t>
            </a:r>
            <a:r>
              <a:rPr lang="en-US" altLang="zh-CN" sz="1600" spc="50" dirty="0">
                <a:latin typeface="Times New Roman" panose="02020603050405020304" pitchFamily="18" charset="0"/>
                <a:cs typeface="Times New Roman" panose="02020603050405020304" pitchFamily="18" charset="0"/>
                <a:sym typeface="+mn-ea"/>
              </a:rPr>
              <a:t>33.6g</a:t>
            </a:r>
            <a:r>
              <a:rPr lang="zh-CN" altLang="en-US" sz="1600" spc="50" dirty="0">
                <a:latin typeface="Times New Roman" panose="02020603050405020304" pitchFamily="18" charset="0"/>
                <a:cs typeface="Times New Roman" panose="02020603050405020304" pitchFamily="18" charset="0"/>
                <a:sym typeface="+mn-ea"/>
              </a:rPr>
              <a:t>）</a:t>
            </a:r>
            <a:r>
              <a:rPr lang="zh-CN" altLang="en-US" sz="1600" spc="50" dirty="0">
                <a:latin typeface="Times New Roman" panose="02020603050405020304" pitchFamily="18" charset="0"/>
                <a:cs typeface="Times New Roman" panose="02020603050405020304" pitchFamily="18" charset="0"/>
              </a:rPr>
              <a:t> </a:t>
            </a:r>
            <a:endParaRPr lang="zh-CN" altLang="en-US" sz="1600" spc="50" dirty="0">
              <a:latin typeface="Times New Roman" panose="02020603050405020304" pitchFamily="18" charset="0"/>
              <a:cs typeface="Times New Roman" panose="02020603050405020304" pitchFamily="18" charset="0"/>
            </a:endParaRPr>
          </a:p>
          <a:p>
            <a:pPr marL="342900" indent="-342900">
              <a:lnSpc>
                <a:spcPct val="200000"/>
              </a:lnSpc>
              <a:spcBef>
                <a:spcPts val="600"/>
              </a:spcBef>
              <a:buFont typeface="Arial" panose="020B0604020202020204" pitchFamily="34" charset="0"/>
              <a:buChar char="•"/>
            </a:pPr>
            <a:r>
              <a:rPr lang="zh-CN" altLang="en-US" sz="1600" spc="50" dirty="0">
                <a:latin typeface="Times New Roman" panose="02020603050405020304" pitchFamily="18" charset="0"/>
                <a:cs typeface="Times New Roman" panose="02020603050405020304" pitchFamily="18" charset="0"/>
              </a:rPr>
              <a:t>中国大陆首次上市时间：</a:t>
            </a:r>
            <a:r>
              <a:rPr lang="en-US" b="1" spc="50" dirty="0">
                <a:solidFill>
                  <a:srgbClr val="FF0000"/>
                </a:solidFill>
                <a:latin typeface="+mj-ea"/>
                <a:ea typeface="+mj-ea"/>
                <a:cs typeface="+mj-ea"/>
                <a:sym typeface="+mn-ea"/>
              </a:rPr>
              <a:t>2025</a:t>
            </a:r>
            <a:r>
              <a:rPr lang="zh-CN" altLang="en-US" b="1" spc="50" dirty="0">
                <a:solidFill>
                  <a:srgbClr val="FF0000"/>
                </a:solidFill>
                <a:latin typeface="+mj-ea"/>
                <a:ea typeface="+mj-ea"/>
                <a:cs typeface="+mj-ea"/>
                <a:sym typeface="+mn-ea"/>
              </a:rPr>
              <a:t>年</a:t>
            </a:r>
            <a:r>
              <a:rPr lang="en-US" altLang="zh-CN" b="1" spc="50" dirty="0">
                <a:solidFill>
                  <a:srgbClr val="FF0000"/>
                </a:solidFill>
                <a:latin typeface="+mj-ea"/>
                <a:ea typeface="+mj-ea"/>
                <a:cs typeface="+mj-ea"/>
                <a:sym typeface="+mn-ea"/>
              </a:rPr>
              <a:t>7</a:t>
            </a:r>
            <a:r>
              <a:rPr lang="zh-CN" altLang="en-US" b="1" spc="50" dirty="0">
                <a:solidFill>
                  <a:srgbClr val="FF0000"/>
                </a:solidFill>
                <a:latin typeface="+mj-ea"/>
                <a:ea typeface="+mj-ea"/>
                <a:cs typeface="+mj-ea"/>
                <a:sym typeface="+mn-ea"/>
              </a:rPr>
              <a:t>月</a:t>
            </a:r>
            <a:r>
              <a:rPr lang="en-US" altLang="zh-CN" b="1" spc="50" dirty="0">
                <a:solidFill>
                  <a:srgbClr val="FF0000"/>
                </a:solidFill>
                <a:latin typeface="+mj-ea"/>
                <a:ea typeface="+mj-ea"/>
                <a:cs typeface="+mj-ea"/>
                <a:sym typeface="+mn-ea"/>
              </a:rPr>
              <a:t>30</a:t>
            </a:r>
            <a:r>
              <a:rPr lang="zh-CN" altLang="en-US" b="1" spc="50" dirty="0">
                <a:solidFill>
                  <a:srgbClr val="FF0000"/>
                </a:solidFill>
                <a:latin typeface="+mj-ea"/>
                <a:ea typeface="+mj-ea"/>
                <a:cs typeface="+mj-ea"/>
                <a:sym typeface="+mn-ea"/>
              </a:rPr>
              <a:t>日</a:t>
            </a:r>
            <a:endParaRPr lang="zh-CN" altLang="en-US" b="1" spc="50" dirty="0">
              <a:solidFill>
                <a:schemeClr val="tx1"/>
              </a:solidFill>
              <a:latin typeface="Times New Roman" panose="02020603050405020304" pitchFamily="18" charset="0"/>
              <a:cs typeface="Times New Roman" panose="02020603050405020304" pitchFamily="18" charset="0"/>
            </a:endParaRPr>
          </a:p>
          <a:p>
            <a:pPr marL="342900" indent="-342900">
              <a:lnSpc>
                <a:spcPct val="200000"/>
              </a:lnSpc>
              <a:spcBef>
                <a:spcPts val="600"/>
              </a:spcBef>
              <a:buFont typeface="Arial" panose="020B0604020202020204" pitchFamily="34" charset="0"/>
              <a:buChar char="•"/>
            </a:pPr>
            <a:r>
              <a:rPr lang="zh-CN" altLang="en-US" sz="1600" spc="50" dirty="0">
                <a:latin typeface="Times New Roman" panose="02020603050405020304" pitchFamily="18" charset="0"/>
                <a:cs typeface="Times New Roman" panose="02020603050405020304" pitchFamily="18" charset="0"/>
              </a:rPr>
              <a:t>目前大陆地区同通用名药品的上市情况：无</a:t>
            </a:r>
            <a:endParaRPr lang="zh-CN" altLang="en-US" sz="1600" spc="50" dirty="0">
              <a:latin typeface="Times New Roman" panose="02020603050405020304" pitchFamily="18" charset="0"/>
              <a:cs typeface="Times New Roman" panose="02020603050405020304" pitchFamily="18" charset="0"/>
            </a:endParaRPr>
          </a:p>
          <a:p>
            <a:pPr marL="342900" indent="-342900">
              <a:lnSpc>
                <a:spcPct val="200000"/>
              </a:lnSpc>
              <a:spcBef>
                <a:spcPts val="600"/>
              </a:spcBef>
              <a:buFont typeface="Arial" panose="020B0604020202020204" pitchFamily="34" charset="0"/>
              <a:buChar char="•"/>
            </a:pPr>
            <a:r>
              <a:rPr lang="zh-CN" altLang="en-US" sz="1600" spc="50" dirty="0">
                <a:latin typeface="Times New Roman" panose="02020603050405020304" pitchFamily="18" charset="0"/>
                <a:cs typeface="Times New Roman" panose="02020603050405020304" pitchFamily="18" charset="0"/>
              </a:rPr>
              <a:t>全球首个上市国家</a:t>
            </a:r>
            <a:r>
              <a:rPr lang="en-US" altLang="zh-CN" sz="1600" spc="50" dirty="0">
                <a:latin typeface="Times New Roman" panose="02020603050405020304" pitchFamily="18" charset="0"/>
                <a:cs typeface="Times New Roman" panose="02020603050405020304" pitchFamily="18" charset="0"/>
              </a:rPr>
              <a:t>/</a:t>
            </a:r>
            <a:r>
              <a:rPr lang="zh-CN" altLang="en-US" sz="1600" spc="50" dirty="0">
                <a:latin typeface="Times New Roman" panose="02020603050405020304" pitchFamily="18" charset="0"/>
                <a:cs typeface="Times New Roman" panose="02020603050405020304" pitchFamily="18" charset="0"/>
              </a:rPr>
              <a:t>地区及上市时间：</a:t>
            </a:r>
            <a:r>
              <a:rPr lang="zh-CN" altLang="en-US" sz="1600" spc="50" dirty="0">
                <a:latin typeface="Times New Roman" panose="02020603050405020304" pitchFamily="18" charset="0"/>
                <a:cs typeface="Times New Roman" panose="02020603050405020304" pitchFamily="18" charset="0"/>
                <a:sym typeface="+mn-ea"/>
              </a:rPr>
              <a:t>中国   </a:t>
            </a:r>
            <a:r>
              <a:rPr lang="en-US" sz="1600" spc="50" dirty="0">
                <a:latin typeface="Times New Roman" panose="02020603050405020304" pitchFamily="18" charset="0"/>
                <a:cs typeface="Times New Roman" panose="02020603050405020304" pitchFamily="18" charset="0"/>
                <a:sym typeface="+mn-ea"/>
              </a:rPr>
              <a:t>2025</a:t>
            </a:r>
            <a:r>
              <a:rPr lang="zh-CN" altLang="en-US" sz="1600" spc="50" dirty="0">
                <a:latin typeface="Times New Roman" panose="02020603050405020304" pitchFamily="18" charset="0"/>
                <a:cs typeface="Times New Roman" panose="02020603050405020304" pitchFamily="18" charset="0"/>
                <a:sym typeface="+mn-ea"/>
              </a:rPr>
              <a:t>年</a:t>
            </a:r>
            <a:r>
              <a:rPr lang="en-US" altLang="zh-CN" sz="1600" spc="50" dirty="0">
                <a:latin typeface="Times New Roman" panose="02020603050405020304" pitchFamily="18" charset="0"/>
                <a:cs typeface="Times New Roman" panose="02020603050405020304" pitchFamily="18" charset="0"/>
                <a:sym typeface="+mn-ea"/>
              </a:rPr>
              <a:t>7</a:t>
            </a:r>
            <a:r>
              <a:rPr lang="zh-CN" altLang="en-US" sz="1600" spc="50" dirty="0">
                <a:latin typeface="Times New Roman" panose="02020603050405020304" pitchFamily="18" charset="0"/>
                <a:cs typeface="Times New Roman" panose="02020603050405020304" pitchFamily="18" charset="0"/>
                <a:sym typeface="+mn-ea"/>
              </a:rPr>
              <a:t>月</a:t>
            </a:r>
            <a:endParaRPr lang="zh-CN" altLang="en-US" sz="1600" spc="50" dirty="0">
              <a:latin typeface="Times New Roman" panose="02020603050405020304" pitchFamily="18" charset="0"/>
              <a:cs typeface="Times New Roman" panose="02020603050405020304" pitchFamily="18" charset="0"/>
            </a:endParaRPr>
          </a:p>
          <a:p>
            <a:pPr marL="342900" indent="-342900">
              <a:lnSpc>
                <a:spcPct val="200000"/>
              </a:lnSpc>
              <a:spcBef>
                <a:spcPts val="600"/>
              </a:spcBef>
              <a:buFont typeface="Arial" panose="020B0604020202020204" pitchFamily="34" charset="0"/>
              <a:buChar char="•"/>
            </a:pPr>
            <a:r>
              <a:rPr lang="zh-CN" altLang="en-US" sz="1600" spc="50" dirty="0">
                <a:latin typeface="Times New Roman" panose="02020603050405020304" pitchFamily="18" charset="0"/>
                <a:cs typeface="Times New Roman" panose="02020603050405020304" pitchFamily="18" charset="0"/>
              </a:rPr>
              <a:t>是否为</a:t>
            </a:r>
            <a:r>
              <a:rPr lang="en-US" altLang="zh-CN" sz="1600" spc="50" dirty="0">
                <a:latin typeface="Times New Roman" panose="02020603050405020304" pitchFamily="18" charset="0"/>
                <a:cs typeface="Times New Roman" panose="02020603050405020304" pitchFamily="18" charset="0"/>
              </a:rPr>
              <a:t>OTC</a:t>
            </a:r>
            <a:r>
              <a:rPr lang="zh-CN" altLang="en-US" sz="1600" spc="50" dirty="0">
                <a:latin typeface="Times New Roman" panose="02020603050405020304" pitchFamily="18" charset="0"/>
                <a:cs typeface="Times New Roman" panose="02020603050405020304" pitchFamily="18" charset="0"/>
              </a:rPr>
              <a:t>产品：否</a:t>
            </a:r>
            <a:endParaRPr lang="en-US" altLang="zh-CN" sz="1600" spc="50" dirty="0">
              <a:latin typeface="Times New Roman" panose="02020603050405020304" pitchFamily="18" charset="0"/>
              <a:cs typeface="Times New Roman" panose="02020603050405020304" pitchFamily="18" charset="0"/>
            </a:endParaRPr>
          </a:p>
          <a:p>
            <a:pPr marL="342900" indent="-342900">
              <a:lnSpc>
                <a:spcPct val="200000"/>
              </a:lnSpc>
              <a:spcBef>
                <a:spcPts val="600"/>
              </a:spcBef>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sym typeface="Arial" panose="020B0604020202020204" pitchFamily="34" charset="0"/>
              </a:rPr>
              <a:t>注册分类：</a:t>
            </a:r>
            <a:r>
              <a:rPr lang="zh-CN" altLang="en-US" b="1" dirty="0">
                <a:solidFill>
                  <a:srgbClr val="FF0000"/>
                </a:solidFill>
                <a:latin typeface="+mj-ea"/>
                <a:ea typeface="+mj-ea"/>
                <a:cs typeface="+mj-ea"/>
                <a:sym typeface="Arial" panose="020B0604020202020204" pitchFamily="34" charset="0"/>
              </a:rPr>
              <a:t>中药</a:t>
            </a:r>
            <a:r>
              <a:rPr lang="en-US" b="1" dirty="0">
                <a:solidFill>
                  <a:srgbClr val="FF0000"/>
                </a:solidFill>
                <a:latin typeface="+mj-ea"/>
                <a:ea typeface="+mj-ea"/>
                <a:cs typeface="+mj-ea"/>
                <a:sym typeface="Arial" panose="020B0604020202020204" pitchFamily="34" charset="0"/>
              </a:rPr>
              <a:t>1.1</a:t>
            </a:r>
            <a:r>
              <a:rPr lang="zh-CN" altLang="en-US" b="1" dirty="0">
                <a:solidFill>
                  <a:srgbClr val="FF0000"/>
                </a:solidFill>
                <a:latin typeface="+mj-ea"/>
                <a:ea typeface="+mj-ea"/>
                <a:cs typeface="+mj-ea"/>
                <a:sym typeface="Arial" panose="020B0604020202020204" pitchFamily="34" charset="0"/>
              </a:rPr>
              <a:t>类</a:t>
            </a:r>
            <a:endParaRPr lang="zh-CN" altLang="en-US" sz="2000" dirty="0">
              <a:latin typeface="+mj-ea"/>
              <a:ea typeface="+mj-ea"/>
              <a:cs typeface="+mj-ea"/>
              <a:sym typeface="Arial" panose="020B0604020202020204" pitchFamily="34" charset="0"/>
            </a:endParaRPr>
          </a:p>
          <a:p>
            <a:pPr indent="0">
              <a:lnSpc>
                <a:spcPct val="200000"/>
              </a:lnSpc>
              <a:spcBef>
                <a:spcPts val="600"/>
              </a:spcBef>
              <a:buFont typeface="Arial" panose="020B0604020202020204" pitchFamily="34" charset="0"/>
              <a:buNone/>
            </a:pPr>
            <a:endParaRPr lang="zh-CN" altLang="en-US" sz="2000" spc="50" dirty="0">
              <a:highlight>
                <a:srgbClr val="FFFF00"/>
              </a:highlight>
              <a:latin typeface="+mj-ea"/>
              <a:ea typeface="+mj-ea"/>
              <a:cs typeface="+mj-ea"/>
              <a:sym typeface="Arial" panose="020B0604020202020204" pitchFamily="3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2"/>
          <a:stretch>
            <a:fillRect/>
          </a:stretch>
        </p:blipFill>
        <p:spPr>
          <a:xfrm>
            <a:off x="7001510" y="610870"/>
            <a:ext cx="5038090" cy="6110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317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048609" name="文本框 61"/>
          <p:cNvSpPr txBox="1"/>
          <p:nvPr/>
        </p:nvSpPr>
        <p:spPr>
          <a:xfrm>
            <a:off x="3035300" y="1835785"/>
            <a:ext cx="7222490" cy="1313180"/>
          </a:xfrm>
          <a:prstGeom prst="rect">
            <a:avLst/>
          </a:prstGeom>
          <a:noFill/>
        </p:spPr>
        <p:txBody>
          <a:bodyPr wrap="square" rtlCol="0">
            <a:noAutofit/>
          </a:bodyPr>
          <a:lstStyle/>
          <a:p>
            <a:pPr marL="0" lvl="1" indent="0" algn="l" fontAlgn="auto">
              <a:lnSpc>
                <a:spcPct val="150000"/>
              </a:lnSpc>
              <a:buClrTx/>
              <a:buSzTx/>
              <a:buFont typeface="Arial" panose="020B0604020202020204" pitchFamily="34" charset="0"/>
              <a:buNone/>
            </a:pPr>
            <a:r>
              <a:rPr lang="zh-CN" altLang="en-US" sz="1600" dirty="0">
                <a:latin typeface="Times New Roman" panose="02020603050405020304" pitchFamily="18" charset="0"/>
                <a:sym typeface="+mn-ea"/>
              </a:rPr>
              <a:t>益气活血，清利湿热，通络止痛。</a:t>
            </a:r>
            <a:r>
              <a:rPr lang="zh-CN" altLang="en-US" sz="1600" b="1" dirty="0">
                <a:solidFill>
                  <a:srgbClr val="FF0000"/>
                </a:solidFill>
                <a:latin typeface="Times New Roman" panose="02020603050405020304" pitchFamily="18" charset="0"/>
                <a:sym typeface="+mn-ea"/>
              </a:rPr>
              <a:t>用于盆腔炎性疾病后遗症引起的慢性盆腔痛中医辨证属湿热瘀阻证</a:t>
            </a:r>
            <a:r>
              <a:rPr lang="zh-CN" altLang="en-US" sz="1600" dirty="0">
                <a:latin typeface="Times New Roman" panose="02020603050405020304" pitchFamily="18" charset="0"/>
                <a:sym typeface="+mn-ea"/>
              </a:rPr>
              <a:t>，症见下腹隐痛、腰骶胀痛、白带量多色黄、经行腹痛加重、胸闷纳呆、口干等，舌体胖大，色红，苔黄腻，脉弦数或滑数。</a:t>
            </a:r>
            <a:endParaRPr lang="zh-CN" altLang="en-US" sz="1600" dirty="0">
              <a:latin typeface="Times New Roman" panose="02020603050405020304" pitchFamily="18" charset="0"/>
              <a:ea typeface="微软雅黑" panose="020B0503020204020204" charset="-122"/>
              <a:sym typeface="+mn-ea"/>
            </a:endParaRPr>
          </a:p>
        </p:txBody>
      </p:sp>
      <p:sp>
        <p:nvSpPr>
          <p:cNvPr id="1048612" name="文本框 65"/>
          <p:cNvSpPr txBox="1"/>
          <p:nvPr/>
        </p:nvSpPr>
        <p:spPr>
          <a:xfrm>
            <a:off x="3035300" y="3794760"/>
            <a:ext cx="6980555" cy="940435"/>
          </a:xfrm>
          <a:prstGeom prst="rect">
            <a:avLst/>
          </a:prstGeom>
          <a:noFill/>
        </p:spPr>
        <p:txBody>
          <a:bodyPr wrap="square" rtlCol="0">
            <a:noAutofit/>
          </a:bodyPr>
          <a:lstStyle/>
          <a:p>
            <a:pPr marR="0" lvl="0" indent="0" algn="just" defTabSz="914400" rtl="0" eaLnBrk="1" latinLnBrk="0" hangingPunct="1">
              <a:lnSpc>
                <a:spcPct val="150000"/>
              </a:lnSpc>
              <a:buClrTx/>
              <a:buSzTx/>
              <a:buFont typeface="Arial" panose="020B0604020202020204" pitchFamily="34" charset="0"/>
              <a:buNone/>
            </a:pPr>
            <a:r>
              <a:rPr lang="zh-CN" altLang="en-US" sz="1600" spc="50" dirty="0">
                <a:latin typeface="Times New Roman" panose="02020603050405020304" pitchFamily="18" charset="0"/>
                <a:cs typeface="Times New Roman" panose="02020603050405020304" pitchFamily="18" charset="0"/>
                <a:sym typeface="+mn-ea"/>
              </a:rPr>
              <a:t>温开水冲服。</a:t>
            </a:r>
            <a:r>
              <a:rPr lang="en-US" altLang="zh-CN" sz="1600" spc="50" dirty="0">
                <a:latin typeface="Times New Roman" panose="02020603050405020304" pitchFamily="18" charset="0"/>
                <a:cs typeface="Times New Roman" panose="02020603050405020304" pitchFamily="18" charset="0"/>
                <a:sym typeface="+mn-ea"/>
              </a:rPr>
              <a:t> </a:t>
            </a:r>
            <a:r>
              <a:rPr lang="zh-CN" altLang="en-US" sz="1600" spc="50" dirty="0">
                <a:latin typeface="Times New Roman" panose="02020603050405020304" pitchFamily="18" charset="0"/>
                <a:cs typeface="Times New Roman" panose="02020603050405020304" pitchFamily="18" charset="0"/>
                <a:sym typeface="+mn-ea"/>
              </a:rPr>
              <a:t>一次</a:t>
            </a:r>
            <a:r>
              <a:rPr lang="en-US" altLang="zh-CN" sz="1600" spc="50" dirty="0">
                <a:latin typeface="Times New Roman" panose="02020603050405020304" pitchFamily="18" charset="0"/>
                <a:cs typeface="Times New Roman" panose="02020603050405020304" pitchFamily="18" charset="0"/>
                <a:sym typeface="+mn-ea"/>
              </a:rPr>
              <a:t>2</a:t>
            </a:r>
            <a:r>
              <a:rPr lang="zh-CN" altLang="en-US" sz="1600" spc="50" dirty="0">
                <a:latin typeface="Times New Roman" panose="02020603050405020304" pitchFamily="18" charset="0"/>
                <a:cs typeface="Times New Roman" panose="02020603050405020304" pitchFamily="18" charset="0"/>
                <a:sym typeface="+mn-ea"/>
              </a:rPr>
              <a:t>袋，</a:t>
            </a:r>
            <a:r>
              <a:rPr lang="en-US" altLang="zh-CN" sz="1600" spc="50" dirty="0">
                <a:latin typeface="Times New Roman" panose="02020603050405020304" pitchFamily="18" charset="0"/>
                <a:cs typeface="Times New Roman" panose="02020603050405020304" pitchFamily="18" charset="0"/>
                <a:sym typeface="+mn-ea"/>
              </a:rPr>
              <a:t> </a:t>
            </a:r>
            <a:r>
              <a:rPr lang="zh-CN" altLang="en-US" sz="1600" spc="50" dirty="0">
                <a:latin typeface="Times New Roman" panose="02020603050405020304" pitchFamily="18" charset="0"/>
                <a:cs typeface="Times New Roman" panose="02020603050405020304" pitchFamily="18" charset="0"/>
                <a:sym typeface="+mn-ea"/>
              </a:rPr>
              <a:t>一日</a:t>
            </a:r>
            <a:r>
              <a:rPr lang="en-US" altLang="zh-CN" sz="1600" spc="50" dirty="0">
                <a:latin typeface="Times New Roman" panose="02020603050405020304" pitchFamily="18" charset="0"/>
                <a:cs typeface="Times New Roman" panose="02020603050405020304" pitchFamily="18" charset="0"/>
                <a:sym typeface="+mn-ea"/>
              </a:rPr>
              <a:t>3</a:t>
            </a:r>
            <a:r>
              <a:rPr lang="zh-CN" altLang="en-US" sz="1600" spc="50" dirty="0">
                <a:latin typeface="Times New Roman" panose="02020603050405020304" pitchFamily="18" charset="0"/>
                <a:cs typeface="Times New Roman" panose="02020603050405020304" pitchFamily="18" charset="0"/>
                <a:sym typeface="+mn-ea"/>
              </a:rPr>
              <a:t>次。</a:t>
            </a:r>
            <a:r>
              <a:rPr lang="zh-CN" sz="1600" spc="50" dirty="0">
                <a:latin typeface="Times New Roman" panose="02020603050405020304" pitchFamily="18" charset="0"/>
                <a:cs typeface="Times New Roman" panose="02020603050405020304" pitchFamily="18" charset="0"/>
                <a:sym typeface="+mn-ea"/>
              </a:rPr>
              <a:t>于月经干净后第</a:t>
            </a:r>
            <a:r>
              <a:rPr lang="en-US" altLang="zh-CN" sz="1600" spc="50" dirty="0">
                <a:latin typeface="Times New Roman" panose="02020603050405020304" pitchFamily="18" charset="0"/>
                <a:cs typeface="Times New Roman" panose="02020603050405020304" pitchFamily="18" charset="0"/>
                <a:sym typeface="+mn-ea"/>
              </a:rPr>
              <a:t>1~3</a:t>
            </a:r>
            <a:r>
              <a:rPr lang="zh-CN" altLang="en-US" sz="1600" spc="50" dirty="0">
                <a:latin typeface="Times New Roman" panose="02020603050405020304" pitchFamily="18" charset="0"/>
                <a:cs typeface="Times New Roman" panose="02020603050405020304" pitchFamily="18" charset="0"/>
                <a:sym typeface="+mn-ea"/>
              </a:rPr>
              <a:t>天开始服药，连服</a:t>
            </a:r>
            <a:r>
              <a:rPr lang="en-US" altLang="zh-CN" sz="1600" spc="50" dirty="0">
                <a:latin typeface="Times New Roman" panose="02020603050405020304" pitchFamily="18" charset="0"/>
                <a:cs typeface="Times New Roman" panose="02020603050405020304" pitchFamily="18" charset="0"/>
                <a:sym typeface="+mn-ea"/>
              </a:rPr>
              <a:t>3</a:t>
            </a:r>
            <a:r>
              <a:rPr lang="zh-CN" altLang="en-US" sz="1600" spc="50" dirty="0">
                <a:latin typeface="Times New Roman" panose="02020603050405020304" pitchFamily="18" charset="0"/>
                <a:cs typeface="Times New Roman" panose="02020603050405020304" pitchFamily="18" charset="0"/>
                <a:sym typeface="+mn-ea"/>
              </a:rPr>
              <a:t>个月经周期，经期停药。</a:t>
            </a:r>
            <a:endParaRPr lang="zh-CN" altLang="en-US" sz="1600" spc="5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614" name="文本框 32"/>
          <p:cNvSpPr txBox="1"/>
          <p:nvPr>
            <p:custDataLst>
              <p:tags r:id="rId2"/>
            </p:custDataLst>
          </p:nvPr>
        </p:nvSpPr>
        <p:spPr>
          <a:xfrm>
            <a:off x="1020652" y="1605280"/>
            <a:ext cx="1071245" cy="645160"/>
          </a:xfrm>
          <a:prstGeom prst="rect">
            <a:avLst/>
          </a:prstGeom>
          <a:noFill/>
        </p:spPr>
        <p:txBody>
          <a:bodyPr wrap="square" rtlCol="0">
            <a:sp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1</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1048618" name="文本框 60"/>
          <p:cNvSpPr txBox="1"/>
          <p:nvPr>
            <p:custDataLst>
              <p:tags r:id="rId3"/>
            </p:custDataLst>
          </p:nvPr>
        </p:nvSpPr>
        <p:spPr>
          <a:xfrm>
            <a:off x="599874" y="2480310"/>
            <a:ext cx="1899575" cy="337185"/>
          </a:xfrm>
          <a:prstGeom prst="rect">
            <a:avLst/>
          </a:prstGeom>
          <a:noFill/>
        </p:spPr>
        <p:txBody>
          <a:bodyPr wrap="square" rtlCol="0">
            <a:spAutoFit/>
          </a:bodyPr>
          <a:lstStyle/>
          <a:p>
            <a:pPr algn="ctr"/>
            <a:r>
              <a:rPr lang="zh-CN" altLang="en-US" sz="1600" dirty="0">
                <a:solidFill>
                  <a:srgbClr val="002060"/>
                </a:solidFill>
                <a:latin typeface="+mn-ea"/>
              </a:rPr>
              <a:t>功能主治</a:t>
            </a:r>
            <a:endParaRPr lang="zh-CN" altLang="en-US" sz="1600" baseline="30000" dirty="0">
              <a:solidFill>
                <a:srgbClr val="002060"/>
              </a:solidFill>
              <a:latin typeface="+mn-ea"/>
            </a:endParaRPr>
          </a:p>
        </p:txBody>
      </p:sp>
      <p:sp>
        <p:nvSpPr>
          <p:cNvPr id="1048622" name="矩形 4"/>
          <p:cNvSpPr/>
          <p:nvPr>
            <p:custDataLst>
              <p:tags r:id="rId4"/>
            </p:custDataLst>
          </p:nvPr>
        </p:nvSpPr>
        <p:spPr>
          <a:xfrm>
            <a:off x="568325" y="233362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2" name="矩形 4"/>
          <p:cNvSpPr/>
          <p:nvPr>
            <p:custDataLst>
              <p:tags r:id="rId5"/>
            </p:custDataLst>
          </p:nvPr>
        </p:nvSpPr>
        <p:spPr>
          <a:xfrm>
            <a:off x="568325" y="4069080"/>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3" name="文本框 32"/>
          <p:cNvSpPr txBox="1"/>
          <p:nvPr>
            <p:custDataLst>
              <p:tags r:id="rId6"/>
            </p:custDataLst>
          </p:nvPr>
        </p:nvSpPr>
        <p:spPr>
          <a:xfrm>
            <a:off x="1020652" y="3361690"/>
            <a:ext cx="1071245" cy="645160"/>
          </a:xfrm>
          <a:prstGeom prst="rect">
            <a:avLst/>
          </a:prstGeom>
          <a:noFill/>
        </p:spPr>
        <p:txBody>
          <a:bodyPr wrap="square" rtlCol="0">
            <a:sp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2</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4" name="文本框 60"/>
          <p:cNvSpPr txBox="1"/>
          <p:nvPr>
            <p:custDataLst>
              <p:tags r:id="rId7"/>
            </p:custDataLst>
          </p:nvPr>
        </p:nvSpPr>
        <p:spPr>
          <a:xfrm>
            <a:off x="599874" y="4321810"/>
            <a:ext cx="1899575" cy="337185"/>
          </a:xfrm>
          <a:prstGeom prst="rect">
            <a:avLst/>
          </a:prstGeom>
          <a:noFill/>
        </p:spPr>
        <p:txBody>
          <a:bodyPr wrap="square" rtlCol="0">
            <a:spAutoFit/>
          </a:bodyPr>
          <a:lstStyle/>
          <a:p>
            <a:pPr algn="ctr"/>
            <a:r>
              <a:rPr lang="zh-CN" altLang="en-US" sz="1600" dirty="0">
                <a:solidFill>
                  <a:srgbClr val="002060"/>
                </a:solidFill>
                <a:latin typeface="+mn-ea"/>
              </a:rPr>
              <a:t>用法用量</a:t>
            </a:r>
            <a:endParaRPr lang="zh-CN" altLang="en-US" sz="1600" baseline="30000" dirty="0">
              <a:solidFill>
                <a:srgbClr val="002060"/>
              </a:solidFill>
              <a:latin typeface="+mn-ea"/>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药品基本信息</a:t>
            </a:r>
            <a:endParaRPr lang="zh-CN" altLang="en-US" sz="4000" spc="300" dirty="0">
              <a:solidFill>
                <a:srgbClr val="002774"/>
              </a:solidFill>
              <a:latin typeface="+mn-ea"/>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1206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药品基本信息</a:t>
            </a:r>
            <a:endParaRPr lang="zh-CN" altLang="en-US" sz="4000" spc="300" dirty="0">
              <a:solidFill>
                <a:srgbClr val="002774"/>
              </a:solidFill>
              <a:latin typeface="+mn-ea"/>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14" name="文本框 32"/>
          <p:cNvSpPr txBox="1"/>
          <p:nvPr>
            <p:custDataLst>
              <p:tags r:id="rId2"/>
            </p:custDataLst>
          </p:nvPr>
        </p:nvSpPr>
        <p:spPr>
          <a:xfrm>
            <a:off x="967947" y="1540510"/>
            <a:ext cx="1071245" cy="645160"/>
          </a:xfrm>
          <a:prstGeom prst="rect">
            <a:avLst/>
          </a:prstGeom>
          <a:noFill/>
        </p:spPr>
        <p:txBody>
          <a:bodyPr wrap="square" rtlCol="0">
            <a:sp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3</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1048617" name="文本框 56"/>
          <p:cNvSpPr txBox="1"/>
          <p:nvPr>
            <p:custDataLst>
              <p:tags r:id="rId3"/>
            </p:custDataLst>
          </p:nvPr>
        </p:nvSpPr>
        <p:spPr>
          <a:xfrm>
            <a:off x="959692" y="3999638"/>
            <a:ext cx="1130300" cy="645160"/>
          </a:xfrm>
          <a:prstGeom prst="rect">
            <a:avLst/>
          </a:prstGeom>
          <a:noFill/>
        </p:spPr>
        <p:txBody>
          <a:bodyPr wrap="square" rtlCol="0">
            <a:sp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4</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1048618" name="文本框 60"/>
          <p:cNvSpPr txBox="1"/>
          <p:nvPr>
            <p:custDataLst>
              <p:tags r:id="rId4"/>
            </p:custDataLst>
          </p:nvPr>
        </p:nvSpPr>
        <p:spPr>
          <a:xfrm>
            <a:off x="481965" y="2432050"/>
            <a:ext cx="2136775" cy="337185"/>
          </a:xfrm>
          <a:prstGeom prst="rect">
            <a:avLst/>
          </a:prstGeom>
          <a:noFill/>
        </p:spPr>
        <p:txBody>
          <a:bodyPr wrap="square" rtlCol="0">
            <a:spAutoFit/>
          </a:bodyPr>
          <a:lstStyle/>
          <a:p>
            <a:pPr algn="ctr"/>
            <a:r>
              <a:rPr lang="zh-CN" altLang="en-US" sz="1600" dirty="0">
                <a:solidFill>
                  <a:srgbClr val="002060"/>
                </a:solidFill>
                <a:latin typeface="+mn-ea"/>
                <a:sym typeface="+mn-ea"/>
              </a:rPr>
              <a:t>所治疗疾病基本情况</a:t>
            </a:r>
            <a:endParaRPr lang="zh-CN" altLang="en-US" sz="1600" dirty="0">
              <a:solidFill>
                <a:srgbClr val="002060"/>
              </a:solidFill>
              <a:latin typeface="+mn-ea"/>
              <a:sym typeface="+mn-ea"/>
            </a:endParaRPr>
          </a:p>
        </p:txBody>
      </p:sp>
      <p:sp>
        <p:nvSpPr>
          <p:cNvPr id="1048620" name="文本框 64"/>
          <p:cNvSpPr txBox="1"/>
          <p:nvPr>
            <p:custDataLst>
              <p:tags r:id="rId5"/>
            </p:custDataLst>
          </p:nvPr>
        </p:nvSpPr>
        <p:spPr>
          <a:xfrm>
            <a:off x="580390" y="4898707"/>
            <a:ext cx="1982470" cy="583565"/>
          </a:xfrm>
          <a:prstGeom prst="rect">
            <a:avLst/>
          </a:prstGeom>
          <a:noFill/>
        </p:spPr>
        <p:txBody>
          <a:bodyPr wrap="square" rtlCol="0">
            <a:spAutoFit/>
          </a:bodyPr>
          <a:lstStyle/>
          <a:p>
            <a:pPr algn="ctr"/>
            <a:r>
              <a:rPr lang="zh-CN" altLang="en-US" sz="1600" dirty="0">
                <a:solidFill>
                  <a:srgbClr val="002060"/>
                </a:solidFill>
                <a:latin typeface="+mn-ea"/>
              </a:rPr>
              <a:t>大陆地区发病率</a:t>
            </a:r>
            <a:endParaRPr lang="zh-CN" altLang="en-US" sz="1600" dirty="0">
              <a:solidFill>
                <a:srgbClr val="002060"/>
              </a:solidFill>
              <a:latin typeface="+mn-ea"/>
            </a:endParaRPr>
          </a:p>
          <a:p>
            <a:pPr algn="ctr"/>
            <a:r>
              <a:rPr lang="zh-CN" altLang="en-US" sz="1600" dirty="0">
                <a:solidFill>
                  <a:srgbClr val="002060"/>
                </a:solidFill>
                <a:latin typeface="+mn-ea"/>
              </a:rPr>
              <a:t>年发病患者总数</a:t>
            </a:r>
            <a:endParaRPr lang="zh-CN" altLang="en-US" sz="1600" dirty="0">
              <a:solidFill>
                <a:srgbClr val="002060"/>
              </a:solidFill>
              <a:latin typeface="+mn-ea"/>
            </a:endParaRPr>
          </a:p>
        </p:txBody>
      </p:sp>
      <p:sp>
        <p:nvSpPr>
          <p:cNvPr id="1048621" name="矩形 2"/>
          <p:cNvSpPr/>
          <p:nvPr>
            <p:custDataLst>
              <p:tags r:id="rId6"/>
            </p:custDataLst>
          </p:nvPr>
        </p:nvSpPr>
        <p:spPr>
          <a:xfrm>
            <a:off x="556895" y="4715283"/>
            <a:ext cx="2014220" cy="1368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22" name="矩形 4"/>
          <p:cNvSpPr/>
          <p:nvPr>
            <p:custDataLst>
              <p:tags r:id="rId7"/>
            </p:custDataLst>
          </p:nvPr>
        </p:nvSpPr>
        <p:spPr>
          <a:xfrm>
            <a:off x="556895" y="226885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5" name="文本框 4"/>
          <p:cNvSpPr txBox="1"/>
          <p:nvPr/>
        </p:nvSpPr>
        <p:spPr>
          <a:xfrm>
            <a:off x="580390" y="6082665"/>
            <a:ext cx="9079230" cy="398780"/>
          </a:xfrm>
          <a:prstGeom prst="rect">
            <a:avLst/>
          </a:prstGeom>
          <a:noFill/>
        </p:spPr>
        <p:txBody>
          <a:bodyPr wrap="square">
            <a:spAutoFit/>
          </a:bodyPr>
          <a:lstStyle/>
          <a:p>
            <a:pPr>
              <a:lnSpc>
                <a:spcPct val="100000"/>
              </a:lnSpc>
            </a:pPr>
            <a:r>
              <a:rPr lang="en-US" altLang="zh-CN" sz="1000" b="0" i="0" dirty="0">
                <a:effectLst/>
                <a:latin typeface="Times New Roman" panose="02020603050405020304" pitchFamily="18" charset="0"/>
                <a:ea typeface="微软雅黑" panose="020B0503020204020204" charset="-122"/>
                <a:cs typeface="Times New Roman" panose="02020603050405020304" pitchFamily="18" charset="0"/>
              </a:rPr>
              <a:t>[1]</a:t>
            </a:r>
            <a:r>
              <a:rPr lang="zh-CN" altLang="en-US" sz="1000" dirty="0">
                <a:latin typeface="Times New Roman" panose="02020603050405020304" pitchFamily="18" charset="0"/>
                <a:ea typeface="微软雅黑" panose="020B0503020204020204" charset="-122"/>
                <a:cs typeface="Times New Roman" panose="02020603050405020304" pitchFamily="18" charset="0"/>
              </a:rPr>
              <a:t>《中成药治疗优势病种临床应用指南》标准化项目组</a:t>
            </a:r>
            <a:r>
              <a:rPr lang="en-US" altLang="zh-CN" sz="1000" dirty="0">
                <a:latin typeface="Times New Roman" panose="02020603050405020304" pitchFamily="18" charset="0"/>
                <a:ea typeface="微软雅黑" panose="020B0503020204020204" charset="-122"/>
                <a:cs typeface="Times New Roman" panose="02020603050405020304" pitchFamily="18" charset="0"/>
              </a:rPr>
              <a:t>.</a:t>
            </a:r>
            <a:r>
              <a:rPr lang="zh-CN" altLang="en-US" sz="1000" dirty="0">
                <a:latin typeface="Times New Roman" panose="02020603050405020304" pitchFamily="18" charset="0"/>
                <a:ea typeface="微软雅黑" panose="020B0503020204020204" charset="-122"/>
                <a:cs typeface="Times New Roman" panose="02020603050405020304" pitchFamily="18" charset="0"/>
              </a:rPr>
              <a:t>中成药治疗盆腔炎性疾病后遗症临床应用指南</a:t>
            </a:r>
            <a:r>
              <a:rPr lang="en-US" altLang="zh-CN" sz="1000" dirty="0">
                <a:latin typeface="Times New Roman" panose="02020603050405020304" pitchFamily="18" charset="0"/>
                <a:ea typeface="微软雅黑" panose="020B0503020204020204" charset="-122"/>
                <a:cs typeface="Times New Roman" panose="02020603050405020304" pitchFamily="18" charset="0"/>
              </a:rPr>
              <a:t>(2020</a:t>
            </a:r>
            <a:r>
              <a:rPr lang="zh-CN" altLang="en-US" sz="1000" dirty="0">
                <a:latin typeface="Times New Roman" panose="02020603050405020304" pitchFamily="18" charset="0"/>
                <a:ea typeface="微软雅黑" panose="020B0503020204020204" charset="-122"/>
                <a:cs typeface="Times New Roman" panose="02020603050405020304" pitchFamily="18" charset="0"/>
              </a:rPr>
              <a:t>年</a:t>
            </a:r>
            <a:r>
              <a:rPr lang="en-US" altLang="zh-CN" sz="1000" dirty="0">
                <a:latin typeface="Times New Roman" panose="02020603050405020304" pitchFamily="18" charset="0"/>
                <a:ea typeface="微软雅黑" panose="020B0503020204020204" charset="-122"/>
                <a:cs typeface="Times New Roman" panose="02020603050405020304" pitchFamily="18" charset="0"/>
              </a:rPr>
              <a:t>)[J].</a:t>
            </a:r>
            <a:r>
              <a:rPr lang="zh-CN" altLang="en-US" sz="1000" dirty="0">
                <a:latin typeface="Times New Roman" panose="02020603050405020304" pitchFamily="18" charset="0"/>
                <a:ea typeface="微软雅黑" panose="020B0503020204020204" charset="-122"/>
                <a:cs typeface="Times New Roman" panose="02020603050405020304" pitchFamily="18" charset="0"/>
              </a:rPr>
              <a:t>中国中西医结合杂志</a:t>
            </a:r>
            <a:r>
              <a:rPr lang="en-US" altLang="zh-CN" sz="1000" dirty="0">
                <a:latin typeface="Times New Roman" panose="02020603050405020304" pitchFamily="18" charset="0"/>
                <a:ea typeface="微软雅黑" panose="020B0503020204020204" charset="-122"/>
                <a:cs typeface="Times New Roman" panose="02020603050405020304" pitchFamily="18" charset="0"/>
              </a:rPr>
              <a:t>,2021,41(03):286-299.</a:t>
            </a:r>
            <a:endParaRPr lang="en-US" altLang="zh-CN" sz="1000" dirty="0">
              <a:latin typeface="Times New Roman" panose="02020603050405020304" pitchFamily="18" charset="0"/>
              <a:ea typeface="微软雅黑" panose="020B0503020204020204" charset="-122"/>
              <a:cs typeface="Times New Roman" panose="02020603050405020304" pitchFamily="18" charset="0"/>
            </a:endParaRPr>
          </a:p>
          <a:p>
            <a:pPr>
              <a:lnSpc>
                <a:spcPct val="10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1000" dirty="0">
                <a:latin typeface="Times New Roman" panose="02020603050405020304" pitchFamily="18" charset="0"/>
                <a:ea typeface="微软雅黑" panose="020B0503020204020204" charset="-122"/>
                <a:cs typeface="Times New Roman" panose="02020603050405020304" pitchFamily="18" charset="0"/>
              </a:rPr>
              <a:t>Y. Cheng, Y. Yuan, Y. Jin et al.,“Acupuncture for chronic pelvic inflammatory disease: a systematic review protocol,” Medicine, vol. 97, no. 13, 2018.</a:t>
            </a:r>
            <a:endParaRPr lang="en-US" altLang="zh-CN" sz="10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048612" name="文本框 65"/>
          <p:cNvSpPr txBox="1"/>
          <p:nvPr/>
        </p:nvSpPr>
        <p:spPr>
          <a:xfrm>
            <a:off x="2778760" y="1386840"/>
            <a:ext cx="8372475" cy="2427605"/>
          </a:xfrm>
          <a:prstGeom prst="rect">
            <a:avLst/>
          </a:prstGeom>
          <a:noFill/>
        </p:spPr>
        <p:txBody>
          <a:bodyPr wrap="square" rtlCol="0">
            <a:noAutofit/>
          </a:bodyPr>
          <a:lstStyle/>
          <a:p>
            <a:pPr marL="171450" marR="0" lvl="0" indent="-171450" algn="just" defTabSz="914400" rtl="0" eaLnBrk="1" latinLnBrk="0" hangingPunct="1">
              <a:lnSpc>
                <a:spcPct val="150000"/>
              </a:lnSpc>
              <a:buClrTx/>
              <a:buSzTx/>
              <a:buFont typeface="Arial" panose="020B0604020202020204" pitchFamily="34" charset="0"/>
              <a:buChar char="•"/>
            </a:pPr>
            <a:r>
              <a:rPr lang="zh-CN" altLang="en-US" sz="1600" spc="50" dirty="0">
                <a:solidFill>
                  <a:schemeClr val="tx1"/>
                </a:solidFill>
                <a:latin typeface="+mj-ea"/>
                <a:ea typeface="+mj-ea"/>
                <a:cs typeface="+mj-ea"/>
                <a:sym typeface="+mn-ea"/>
              </a:rPr>
              <a:t>参蒲颗粒所治疗的盆腔炎性疾病后遗症，是指女性盆腔炎性疾病未得到规范、及时有效的治疗，或病情迁延不愈而导致的一系列后遗症，主要包括慢性盆腔痛、盆腔炎性疾病反复发作、不孕症和异位妊娠，严重影响着育龄期妇女的生殖健康和生活质量</a:t>
            </a:r>
            <a:r>
              <a:rPr lang="en-US" altLang="zh-CN" sz="1600" baseline="30000" dirty="0">
                <a:solidFill>
                  <a:schemeClr val="tx1"/>
                </a:solidFill>
                <a:effectLst/>
                <a:latin typeface="+mj-ea"/>
                <a:ea typeface="+mj-ea"/>
                <a:cs typeface="+mj-ea"/>
                <a:sym typeface="+mn-ea"/>
              </a:rPr>
              <a:t>[1]</a:t>
            </a:r>
            <a:r>
              <a:rPr lang="zh-CN" altLang="en-US" sz="1600" spc="50" dirty="0">
                <a:solidFill>
                  <a:schemeClr val="tx1"/>
                </a:solidFill>
                <a:latin typeface="+mj-ea"/>
                <a:ea typeface="+mj-ea"/>
                <a:cs typeface="+mj-ea"/>
                <a:sym typeface="+mn-ea"/>
              </a:rPr>
              <a:t>。</a:t>
            </a:r>
            <a:endParaRPr lang="en-US" altLang="zh-CN" sz="1600" spc="50" dirty="0">
              <a:solidFill>
                <a:schemeClr val="tx1"/>
              </a:solidFill>
              <a:latin typeface="+mj-ea"/>
              <a:ea typeface="+mj-ea"/>
              <a:cs typeface="+mj-ea"/>
              <a:sym typeface="+mn-ea"/>
            </a:endParaRPr>
          </a:p>
          <a:p>
            <a:pPr marL="171450" marR="0" lvl="0" indent="-171450" algn="just" defTabSz="914400" rtl="0" eaLnBrk="1" latinLnBrk="0" hangingPunct="1">
              <a:lnSpc>
                <a:spcPct val="150000"/>
              </a:lnSpc>
              <a:buClrTx/>
              <a:buSzTx/>
              <a:buFont typeface="Arial" panose="020B0604020202020204" pitchFamily="34" charset="0"/>
              <a:buChar char="•"/>
            </a:pPr>
            <a:r>
              <a:rPr lang="zh-CN" altLang="en-US" sz="1600" spc="50" dirty="0">
                <a:solidFill>
                  <a:schemeClr val="tx1"/>
                </a:solidFill>
                <a:latin typeface="+mj-ea"/>
                <a:ea typeface="+mj-ea"/>
                <a:cs typeface="+mj-ea"/>
                <a:sym typeface="+mn-ea"/>
              </a:rPr>
              <a:t>盆腔炎性疾病后遗症由于长期炎症刺激，易造成器官周围粘连，抗炎药物不易进入病灶，治疗效果差，且长期使用抗菌药副作用较大。</a:t>
            </a:r>
            <a:endParaRPr lang="zh-CN" altLang="en-US" sz="1600" spc="50" dirty="0">
              <a:solidFill>
                <a:schemeClr val="tx1"/>
              </a:solidFill>
              <a:latin typeface="+mj-ea"/>
              <a:ea typeface="+mj-ea"/>
              <a:cs typeface="+mj-ea"/>
              <a:sym typeface="+mn-ea"/>
            </a:endParaRPr>
          </a:p>
        </p:txBody>
      </p:sp>
      <p:sp>
        <p:nvSpPr>
          <p:cNvPr id="2" name="文本框 65"/>
          <p:cNvSpPr txBox="1"/>
          <p:nvPr/>
        </p:nvSpPr>
        <p:spPr>
          <a:xfrm>
            <a:off x="2778760" y="3999865"/>
            <a:ext cx="8311515" cy="1630045"/>
          </a:xfrm>
          <a:prstGeom prst="rect">
            <a:avLst/>
          </a:prstGeom>
          <a:noFill/>
        </p:spPr>
        <p:txBody>
          <a:bodyPr wrap="square" rtlCol="0">
            <a:noAutofit/>
          </a:bodyPr>
          <a:lstStyle/>
          <a:p>
            <a:pPr marL="171450" marR="0" lvl="0" indent="-171450" algn="just" defTabSz="914400" rtl="0" eaLnBrk="1" latinLnBrk="0" hangingPunct="1">
              <a:lnSpc>
                <a:spcPct val="150000"/>
              </a:lnSpc>
              <a:buClrTx/>
              <a:buSzTx/>
              <a:buFont typeface="Arial" panose="020B0604020202020204" pitchFamily="34" charset="0"/>
              <a:buChar char="•"/>
            </a:pPr>
            <a:r>
              <a:rPr lang="zh-CN" altLang="en-US" sz="1600" spc="50" dirty="0">
                <a:latin typeface="+mj-ea"/>
                <a:ea typeface="+mj-ea"/>
                <a:cs typeface="+mj-ea"/>
                <a:sym typeface="+mn-ea"/>
              </a:rPr>
              <a:t>盆腔炎性疾病在国内外发病率为</a:t>
            </a:r>
            <a:r>
              <a:rPr lang="en-US" altLang="zh-CN" sz="1600" b="1" spc="50" dirty="0">
                <a:solidFill>
                  <a:srgbClr val="FF0000"/>
                </a:solidFill>
                <a:latin typeface="+mj-ea"/>
                <a:ea typeface="+mj-ea"/>
                <a:cs typeface="+mj-ea"/>
                <a:sym typeface="+mn-ea"/>
              </a:rPr>
              <a:t>2%</a:t>
            </a:r>
            <a:r>
              <a:rPr lang="zh-CN" altLang="en-US" sz="1600" b="1" spc="50" dirty="0">
                <a:solidFill>
                  <a:srgbClr val="FF0000"/>
                </a:solidFill>
                <a:latin typeface="+mj-ea"/>
                <a:ea typeface="+mj-ea"/>
                <a:cs typeface="+mj-ea"/>
                <a:sym typeface="+mn-ea"/>
              </a:rPr>
              <a:t>～</a:t>
            </a:r>
            <a:r>
              <a:rPr lang="en-US" altLang="zh-CN" sz="1600" b="1" spc="50" dirty="0">
                <a:solidFill>
                  <a:srgbClr val="FF0000"/>
                </a:solidFill>
                <a:latin typeface="+mj-ea"/>
                <a:ea typeface="+mj-ea"/>
                <a:cs typeface="+mj-ea"/>
                <a:sym typeface="+mn-ea"/>
              </a:rPr>
              <a:t>12%</a:t>
            </a:r>
            <a:r>
              <a:rPr lang="en-US" altLang="zh-CN" sz="1600" baseline="30000" dirty="0">
                <a:effectLst/>
                <a:latin typeface="+mj-ea"/>
                <a:ea typeface="+mj-ea"/>
                <a:cs typeface="+mj-ea"/>
                <a:sym typeface="+mn-ea"/>
              </a:rPr>
              <a:t>[1]</a:t>
            </a:r>
            <a:r>
              <a:rPr lang="zh-CN" altLang="en-US" sz="1600" spc="50" dirty="0">
                <a:latin typeface="+mj-ea"/>
                <a:ea typeface="+mj-ea"/>
                <a:cs typeface="+mj-ea"/>
                <a:sym typeface="+mn-ea"/>
              </a:rPr>
              <a:t>，研究显示约有</a:t>
            </a:r>
            <a:r>
              <a:rPr lang="en-US" altLang="zh-CN" sz="1600" b="1" spc="50" dirty="0">
                <a:solidFill>
                  <a:srgbClr val="FF0000"/>
                </a:solidFill>
                <a:latin typeface="+mj-ea"/>
                <a:ea typeface="+mj-ea"/>
                <a:cs typeface="+mj-ea"/>
                <a:sym typeface="+mn-ea"/>
              </a:rPr>
              <a:t>25%</a:t>
            </a:r>
            <a:r>
              <a:rPr lang="zh-CN" altLang="en-US" sz="1600" b="1" spc="50" dirty="0">
                <a:solidFill>
                  <a:srgbClr val="FF0000"/>
                </a:solidFill>
                <a:latin typeface="+mj-ea"/>
                <a:ea typeface="+mj-ea"/>
                <a:cs typeface="+mj-ea"/>
                <a:sym typeface="+mn-ea"/>
              </a:rPr>
              <a:t>的盆腔炎患者会有</a:t>
            </a:r>
            <a:r>
              <a:rPr lang="en-US" altLang="zh-CN" sz="1600" b="1" spc="50" dirty="0">
                <a:solidFill>
                  <a:srgbClr val="FF0000"/>
                </a:solidFill>
                <a:latin typeface="+mj-ea"/>
                <a:ea typeface="+mj-ea"/>
                <a:cs typeface="+mj-ea"/>
                <a:sym typeface="+mn-ea"/>
              </a:rPr>
              <a:t> </a:t>
            </a:r>
            <a:r>
              <a:rPr lang="zh-CN" altLang="en-US" sz="1600" b="1" spc="50" dirty="0">
                <a:solidFill>
                  <a:srgbClr val="FF0000"/>
                </a:solidFill>
                <a:latin typeface="+mj-ea"/>
                <a:ea typeface="+mj-ea"/>
                <a:cs typeface="+mj-ea"/>
                <a:sym typeface="+mn-ea"/>
              </a:rPr>
              <a:t>后遗症</a:t>
            </a:r>
            <a:r>
              <a:rPr lang="en-US" altLang="zh-CN" sz="1600" spc="50" baseline="30000" dirty="0">
                <a:solidFill>
                  <a:schemeClr val="tx1"/>
                </a:solidFill>
                <a:latin typeface="+mj-ea"/>
                <a:ea typeface="+mj-ea"/>
                <a:cs typeface="+mj-ea"/>
                <a:sym typeface="+mn-ea"/>
              </a:rPr>
              <a:t>[2]</a:t>
            </a:r>
            <a:r>
              <a:rPr lang="zh-CN" altLang="en-US" sz="1600" spc="50" baseline="30000" dirty="0">
                <a:latin typeface="+mj-ea"/>
                <a:ea typeface="+mj-ea"/>
                <a:cs typeface="+mj-ea"/>
                <a:sym typeface="+mn-ea"/>
              </a:rPr>
              <a:t>。</a:t>
            </a:r>
            <a:endParaRPr lang="zh-CN" altLang="en-US" sz="1600" spc="50" baseline="30000" dirty="0">
              <a:latin typeface="+mj-ea"/>
              <a:ea typeface="+mj-ea"/>
              <a:cs typeface="+mj-ea"/>
              <a:sym typeface="+mn-ea"/>
            </a:endParaRPr>
          </a:p>
          <a:p>
            <a:pPr marL="171450" marR="0" lvl="0" indent="-171450" algn="just" defTabSz="914400" rtl="0" eaLnBrk="1" latinLnBrk="0" hangingPunct="1">
              <a:lnSpc>
                <a:spcPct val="150000"/>
              </a:lnSpc>
              <a:buClrTx/>
              <a:buSzTx/>
              <a:buFont typeface="Arial" panose="020B0604020202020204" pitchFamily="34" charset="0"/>
              <a:buChar char="•"/>
            </a:pPr>
            <a:r>
              <a:rPr lang="zh-CN" altLang="en-US" sz="1600" spc="50" dirty="0">
                <a:latin typeface="+mj-ea"/>
                <a:ea typeface="+mj-ea"/>
                <a:cs typeface="+mj-ea"/>
                <a:sym typeface="+mn-ea"/>
              </a:rPr>
              <a:t>后遗症患者</a:t>
            </a:r>
            <a:r>
              <a:rPr lang="zh-CN" altLang="en-US" sz="1600" b="1" spc="50" dirty="0">
                <a:solidFill>
                  <a:srgbClr val="FF0000"/>
                </a:solidFill>
                <a:latin typeface="+mj-ea"/>
                <a:ea typeface="+mj-ea"/>
                <a:cs typeface="+mj-ea"/>
                <a:sym typeface="+mn-ea"/>
              </a:rPr>
              <a:t>不孕</a:t>
            </a:r>
            <a:r>
              <a:rPr lang="zh-CN" altLang="en-US" sz="1600" spc="50" dirty="0">
                <a:latin typeface="+mj-ea"/>
                <a:ea typeface="+mj-ea"/>
                <a:cs typeface="+mj-ea"/>
                <a:sym typeface="+mn-ea"/>
              </a:rPr>
              <a:t>的发病风险约为正常育龄女性的</a:t>
            </a:r>
            <a:r>
              <a:rPr lang="en-US" altLang="zh-CN" sz="1600" b="1" spc="50" dirty="0">
                <a:solidFill>
                  <a:srgbClr val="FF0000"/>
                </a:solidFill>
                <a:latin typeface="+mj-ea"/>
                <a:ea typeface="+mj-ea"/>
                <a:cs typeface="+mj-ea"/>
                <a:sym typeface="+mn-ea"/>
              </a:rPr>
              <a:t>2</a:t>
            </a:r>
            <a:r>
              <a:rPr lang="zh-CN" altLang="en-US" sz="1600" b="1" spc="50" dirty="0">
                <a:solidFill>
                  <a:srgbClr val="FF0000"/>
                </a:solidFill>
                <a:latin typeface="+mj-ea"/>
                <a:ea typeface="+mj-ea"/>
                <a:cs typeface="+mj-ea"/>
                <a:sym typeface="+mn-ea"/>
              </a:rPr>
              <a:t>倍</a:t>
            </a:r>
            <a:r>
              <a:rPr lang="zh-CN" altLang="en-US" sz="1600" spc="50" dirty="0">
                <a:latin typeface="+mj-ea"/>
                <a:ea typeface="+mj-ea"/>
                <a:cs typeface="+mj-ea"/>
                <a:sym typeface="+mn-ea"/>
              </a:rPr>
              <a:t>，</a:t>
            </a:r>
            <a:r>
              <a:rPr lang="zh-CN" altLang="en-US" sz="1600" b="1" spc="50" dirty="0">
                <a:solidFill>
                  <a:srgbClr val="FF0000"/>
                </a:solidFill>
                <a:latin typeface="+mj-ea"/>
                <a:ea typeface="+mj-ea"/>
                <a:cs typeface="+mj-ea"/>
                <a:sym typeface="+mn-ea"/>
              </a:rPr>
              <a:t>慢性盆腔疼痛</a:t>
            </a:r>
            <a:r>
              <a:rPr lang="zh-CN" altLang="en-US" sz="1600" spc="50" dirty="0">
                <a:latin typeface="+mj-ea"/>
                <a:ea typeface="+mj-ea"/>
                <a:cs typeface="+mj-ea"/>
                <a:sym typeface="+mn-ea"/>
              </a:rPr>
              <a:t>的发生风险则</a:t>
            </a:r>
            <a:r>
              <a:rPr lang="zh-CN" altLang="en-US" sz="1600" b="1" spc="50" dirty="0">
                <a:solidFill>
                  <a:srgbClr val="FF0000"/>
                </a:solidFill>
                <a:latin typeface="+mj-ea"/>
                <a:ea typeface="+mj-ea"/>
                <a:cs typeface="+mj-ea"/>
                <a:sym typeface="+mn-ea"/>
              </a:rPr>
              <a:t>高达</a:t>
            </a:r>
            <a:r>
              <a:rPr lang="en-US" altLang="zh-CN" sz="1600" b="1" spc="50" dirty="0">
                <a:solidFill>
                  <a:srgbClr val="FF0000"/>
                </a:solidFill>
                <a:latin typeface="+mj-ea"/>
                <a:ea typeface="+mj-ea"/>
                <a:cs typeface="+mj-ea"/>
                <a:sym typeface="+mn-ea"/>
              </a:rPr>
              <a:t>4</a:t>
            </a:r>
            <a:r>
              <a:rPr lang="zh-CN" altLang="en-US" sz="1600" b="1" spc="50" dirty="0">
                <a:solidFill>
                  <a:srgbClr val="FF0000"/>
                </a:solidFill>
                <a:latin typeface="+mj-ea"/>
                <a:ea typeface="+mj-ea"/>
                <a:cs typeface="+mj-ea"/>
                <a:sym typeface="+mn-ea"/>
              </a:rPr>
              <a:t>倍以上</a:t>
            </a:r>
            <a:r>
              <a:rPr lang="en-US" altLang="zh-CN" sz="1600" baseline="30000" dirty="0">
                <a:effectLst/>
                <a:latin typeface="+mj-ea"/>
                <a:ea typeface="+mj-ea"/>
                <a:cs typeface="+mj-ea"/>
                <a:sym typeface="+mn-ea"/>
              </a:rPr>
              <a:t>[1]</a:t>
            </a:r>
            <a:r>
              <a:rPr lang="zh-CN" altLang="en-US" sz="1600" spc="50" dirty="0">
                <a:latin typeface="+mj-ea"/>
                <a:ea typeface="+mj-ea"/>
                <a:cs typeface="+mj-ea"/>
                <a:sym typeface="+mn-ea"/>
              </a:rPr>
              <a:t>。</a:t>
            </a:r>
            <a:endParaRPr lang="zh-CN" altLang="en-US" sz="1600" spc="50" dirty="0">
              <a:solidFill>
                <a:srgbClr val="FF0000"/>
              </a:solidFill>
              <a:highlight>
                <a:srgbClr val="FFFF00"/>
              </a:highlight>
              <a:latin typeface="+mj-ea"/>
              <a:ea typeface="+mj-ea"/>
              <a:cs typeface="+mj-ea"/>
              <a:sym typeface="+mn-ea"/>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317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048617" name="文本框 56"/>
          <p:cNvSpPr txBox="1"/>
          <p:nvPr>
            <p:custDataLst>
              <p:tags r:id="rId2"/>
            </p:custDataLst>
          </p:nvPr>
        </p:nvSpPr>
        <p:spPr>
          <a:xfrm>
            <a:off x="1009222" y="1141186"/>
            <a:ext cx="1130300" cy="645160"/>
          </a:xfrm>
          <a:prstGeom prst="rect">
            <a:avLst/>
          </a:prstGeom>
          <a:noFill/>
        </p:spPr>
        <p:txBody>
          <a:bodyPr wrap="square" rtlCol="0">
            <a:sp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5</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1048621" name="矩形 2"/>
          <p:cNvSpPr/>
          <p:nvPr>
            <p:custDataLst>
              <p:tags r:id="rId3"/>
            </p:custDataLst>
          </p:nvPr>
        </p:nvSpPr>
        <p:spPr>
          <a:xfrm>
            <a:off x="556895" y="1870166"/>
            <a:ext cx="2014220" cy="1368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grpSp>
        <p:nvGrpSpPr>
          <p:cNvPr id="15" name="组合 14"/>
          <p:cNvGrpSpPr/>
          <p:nvPr/>
        </p:nvGrpSpPr>
        <p:grpSpPr>
          <a:xfrm>
            <a:off x="556895" y="3002280"/>
            <a:ext cx="2014220" cy="1493520"/>
            <a:chOff x="877" y="4632"/>
            <a:chExt cx="3172" cy="2352"/>
          </a:xfrm>
        </p:grpSpPr>
        <p:sp>
          <p:nvSpPr>
            <p:cNvPr id="1048620" name="文本框 64"/>
            <p:cNvSpPr txBox="1"/>
            <p:nvPr>
              <p:custDataLst>
                <p:tags r:id="rId4"/>
              </p:custDataLst>
            </p:nvPr>
          </p:nvSpPr>
          <p:spPr>
            <a:xfrm>
              <a:off x="1205" y="6066"/>
              <a:ext cx="2747" cy="919"/>
            </a:xfrm>
            <a:prstGeom prst="rect">
              <a:avLst/>
            </a:prstGeom>
            <a:noFill/>
          </p:spPr>
          <p:txBody>
            <a:bodyPr wrap="square" rtlCol="0">
              <a:spAutoFit/>
            </a:bodyPr>
            <a:lstStyle/>
            <a:p>
              <a:pPr algn="l"/>
              <a:r>
                <a:rPr lang="zh-CN" altLang="en-US" sz="1600" dirty="0">
                  <a:solidFill>
                    <a:srgbClr val="002060"/>
                  </a:solidFill>
                  <a:latin typeface="Times New Roman" panose="02020603050405020304" pitchFamily="18" charset="0"/>
                  <a:cs typeface="Times New Roman" panose="02020603050405020304" pitchFamily="18" charset="0"/>
                  <a:sym typeface="+mn-ea"/>
                </a:rPr>
                <a:t>与同类药品疗效</a:t>
              </a:r>
              <a:endParaRPr lang="zh-CN" altLang="en-US" sz="1600" dirty="0">
                <a:solidFill>
                  <a:srgbClr val="002060"/>
                </a:solidFill>
                <a:latin typeface="Times New Roman" panose="02020603050405020304" pitchFamily="18" charset="0"/>
                <a:cs typeface="Times New Roman" panose="02020603050405020304" pitchFamily="18" charset="0"/>
                <a:sym typeface="+mn-ea"/>
              </a:endParaRPr>
            </a:p>
            <a:p>
              <a:pPr algn="l"/>
              <a:r>
                <a:rPr lang="zh-CN" altLang="en-US" sz="1600" dirty="0">
                  <a:solidFill>
                    <a:srgbClr val="002060"/>
                  </a:solidFill>
                  <a:latin typeface="Times New Roman" panose="02020603050405020304" pitchFamily="18" charset="0"/>
                  <a:cs typeface="Times New Roman" panose="02020603050405020304" pitchFamily="18" charset="0"/>
                  <a:sym typeface="+mn-ea"/>
                </a:rPr>
                <a:t>方面优势和不足</a:t>
              </a:r>
              <a:endParaRPr lang="zh-CN" altLang="en-US" sz="1600" dirty="0">
                <a:solidFill>
                  <a:srgbClr val="002060"/>
                </a:solidFill>
                <a:latin typeface="Times New Roman" panose="02020603050405020304" pitchFamily="18" charset="0"/>
                <a:cs typeface="Times New Roman" panose="02020603050405020304" pitchFamily="18" charset="0"/>
                <a:sym typeface="+mn-ea"/>
              </a:endParaRPr>
            </a:p>
          </p:txBody>
        </p:sp>
        <p:sp>
          <p:nvSpPr>
            <p:cNvPr id="7" name="文本框 38"/>
            <p:cNvSpPr txBox="1"/>
            <p:nvPr>
              <p:custDataLst>
                <p:tags r:id="rId5"/>
              </p:custDataLst>
            </p:nvPr>
          </p:nvSpPr>
          <p:spPr>
            <a:xfrm>
              <a:off x="1376" y="4632"/>
              <a:ext cx="2133" cy="1016"/>
            </a:xfrm>
            <a:prstGeom prst="rect">
              <a:avLst/>
            </a:prstGeom>
            <a:noFill/>
          </p:spPr>
          <p:txBody>
            <a:bodyPr wrap="square" rtlCol="0">
              <a:sp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6</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8" name="矩形 39"/>
            <p:cNvSpPr/>
            <p:nvPr>
              <p:custDataLst>
                <p:tags r:id="rId6"/>
              </p:custDataLst>
            </p:nvPr>
          </p:nvSpPr>
          <p:spPr>
            <a:xfrm>
              <a:off x="877" y="5854"/>
              <a:ext cx="3172" cy="212"/>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grpSp>
      <p:sp>
        <p:nvSpPr>
          <p:cNvPr id="9" name="文本框 62"/>
          <p:cNvSpPr txBox="1"/>
          <p:nvPr>
            <p:custDataLst>
              <p:tags r:id="rId7"/>
            </p:custDataLst>
          </p:nvPr>
        </p:nvSpPr>
        <p:spPr>
          <a:xfrm>
            <a:off x="765175" y="2091055"/>
            <a:ext cx="1744345" cy="583565"/>
          </a:xfrm>
          <a:prstGeom prst="rect">
            <a:avLst/>
          </a:prstGeom>
          <a:noFill/>
        </p:spPr>
        <p:txBody>
          <a:bodyPr wrap="square" rtlCol="0">
            <a:spAutoFit/>
          </a:bodyPr>
          <a:lstStyle/>
          <a:p>
            <a:pPr algn="l"/>
            <a:r>
              <a:rPr lang="zh-CN" altLang="en-US" sz="1600" dirty="0">
                <a:solidFill>
                  <a:srgbClr val="002060"/>
                </a:solidFill>
                <a:latin typeface="Times New Roman" panose="02020603050405020304" pitchFamily="18" charset="0"/>
                <a:cs typeface="Times New Roman" panose="02020603050405020304" pitchFamily="18" charset="0"/>
              </a:rPr>
              <a:t>弥补未满足的</a:t>
            </a:r>
            <a:endParaRPr lang="zh-CN" altLang="en-US" sz="1600" dirty="0">
              <a:solidFill>
                <a:srgbClr val="002060"/>
              </a:solidFill>
              <a:latin typeface="Times New Roman" panose="02020603050405020304" pitchFamily="18" charset="0"/>
              <a:cs typeface="Times New Roman" panose="02020603050405020304" pitchFamily="18" charset="0"/>
            </a:endParaRPr>
          </a:p>
          <a:p>
            <a:pPr algn="l"/>
            <a:r>
              <a:rPr lang="zh-CN" altLang="en-US" sz="1600" dirty="0">
                <a:solidFill>
                  <a:srgbClr val="002060"/>
                </a:solidFill>
                <a:latin typeface="Times New Roman" panose="02020603050405020304" pitchFamily="18" charset="0"/>
                <a:cs typeface="Times New Roman" panose="02020603050405020304" pitchFamily="18" charset="0"/>
              </a:rPr>
              <a:t>治疗需求情况</a:t>
            </a:r>
            <a:endParaRPr lang="zh-CN" altLang="en-US" sz="1600" dirty="0">
              <a:solidFill>
                <a:srgbClr val="002060"/>
              </a:solidFill>
              <a:latin typeface="Times New Roman" panose="02020603050405020304" pitchFamily="18" charset="0"/>
              <a:cs typeface="Times New Roman" panose="02020603050405020304" pitchFamily="18" charset="0"/>
              <a:sym typeface="+mn-ea"/>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01</a:t>
            </a:r>
            <a:endParaRPr lang="en-US" altLang="zh-CN" sz="6600" spc="600" dirty="0">
              <a:solidFill>
                <a:srgbClr val="51B4E9"/>
              </a:solidFill>
              <a:latin typeface="+mn-ea"/>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药品基本信息</a:t>
            </a:r>
            <a:endParaRPr lang="zh-CN" altLang="en-US" sz="4000" spc="300" dirty="0">
              <a:solidFill>
                <a:srgbClr val="002774"/>
              </a:solidFill>
              <a:latin typeface="+mn-ea"/>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12" name="文本框 65"/>
          <p:cNvSpPr txBox="1"/>
          <p:nvPr/>
        </p:nvSpPr>
        <p:spPr>
          <a:xfrm>
            <a:off x="2804160" y="1141095"/>
            <a:ext cx="8251825" cy="1534795"/>
          </a:xfrm>
          <a:prstGeom prst="rect">
            <a:avLst/>
          </a:prstGeom>
          <a:noFill/>
        </p:spPr>
        <p:txBody>
          <a:bodyPr wrap="square" rtlCol="0">
            <a:noAutofit/>
          </a:bodyPr>
          <a:lstStyle/>
          <a:p>
            <a:pPr marL="171450" lvl="2" indent="-171450" fontAlgn="base">
              <a:lnSpc>
                <a:spcPct val="150000"/>
              </a:lnSpc>
              <a:spcBef>
                <a:spcPts val="600"/>
              </a:spcBef>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临床上，盆腔炎性疾病病程长，患者常表现为</a:t>
            </a: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虚实夹杂</a:t>
            </a: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既有湿热瘀阻的</a:t>
            </a: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实</a:t>
            </a: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，又有因久病耗伤正气导致的</a:t>
            </a: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虚</a:t>
            </a: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（如神疲乏力、腰膝酸软）。湿热阻滞气血所以慢性盆腔痛持续存在，正气受损至气虚血瘀所以病情反复。</a:t>
            </a:r>
            <a:endParaRPr lang="zh-CN" altLang="en-US" sz="1400" dirty="0">
              <a:latin typeface="微软雅黑" panose="020B0503020204020204" charset="-122"/>
              <a:ea typeface="微软雅黑" panose="020B0503020204020204" charset="-122"/>
              <a:sym typeface="+mn-ea"/>
            </a:endParaRPr>
          </a:p>
          <a:p>
            <a:pPr marL="171450" lvl="2" indent="-171450" fontAlgn="base">
              <a:lnSpc>
                <a:spcPct val="150000"/>
              </a:lnSpc>
              <a:spcBef>
                <a:spcPts val="600"/>
              </a:spcBef>
              <a:buFont typeface="Arial" panose="020B0604020202020204" pitchFamily="34" charset="0"/>
              <a:buChar char="•"/>
            </a:pPr>
            <a:r>
              <a:rPr lang="zh-CN" altLang="en-US" sz="1400" b="1" dirty="0">
                <a:solidFill>
                  <a:srgbClr val="FF0000"/>
                </a:solidFill>
                <a:latin typeface="微软雅黑" panose="020B0503020204020204" charset="-122"/>
                <a:ea typeface="微软雅黑" panose="020B0503020204020204" charset="-122"/>
                <a:sym typeface="+mn-ea"/>
              </a:rPr>
              <a:t>目前目录内同类药品为单一清热利湿，无补益正气功效</a:t>
            </a:r>
            <a:r>
              <a:rPr lang="zh-CN" altLang="en-US" sz="1400" b="1" dirty="0">
                <a:latin typeface="微软雅黑" panose="020B0503020204020204" charset="-122"/>
                <a:ea typeface="微软雅黑" panose="020B0503020204020204" charset="-122"/>
                <a:sym typeface="+mn-ea"/>
              </a:rPr>
              <a:t>。</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171450" lvl="2" indent="-171450" fontAlgn="base">
              <a:lnSpc>
                <a:spcPct val="150000"/>
              </a:lnSpc>
              <a:spcBef>
                <a:spcPts val="600"/>
              </a:spcBef>
              <a:buFont typeface="Arial" panose="020B0604020202020204" pitchFamily="34" charset="0"/>
              <a:buChar char="•"/>
            </a:pPr>
            <a:endParaRPr lang="zh-CN" altLang="en-US" sz="14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2" name="文本框 65"/>
          <p:cNvSpPr txBox="1"/>
          <p:nvPr/>
        </p:nvSpPr>
        <p:spPr>
          <a:xfrm>
            <a:off x="2797810" y="2829560"/>
            <a:ext cx="8507095" cy="1998345"/>
          </a:xfrm>
          <a:prstGeom prst="rect">
            <a:avLst/>
          </a:prstGeom>
          <a:noFill/>
        </p:spPr>
        <p:txBody>
          <a:bodyPr wrap="square" rtlCol="0">
            <a:noAutofit/>
          </a:bodyPr>
          <a:lstStyle/>
          <a:p>
            <a:pPr marL="0" lvl="2" indent="0" fontAlgn="base">
              <a:lnSpc>
                <a:spcPct val="150000"/>
              </a:lnSpc>
              <a:spcBef>
                <a:spcPts val="600"/>
              </a:spcBef>
              <a:buFont typeface="Arial" panose="020B0604020202020204" pitchFamily="34" charset="0"/>
              <a:buNone/>
            </a:pPr>
            <a:r>
              <a:rPr lang="en-US" altLang="zh-CN" sz="1600" b="1" dirty="0">
                <a:solidFill>
                  <a:srgbClr val="FF0000"/>
                </a:solidFill>
                <a:latin typeface="微软雅黑" panose="020B0503020204020204" charset="-122"/>
                <a:ea typeface="微软雅黑" panose="020B0503020204020204" charset="-122"/>
                <a:sym typeface="+mn-ea"/>
              </a:rPr>
              <a:t>“</a:t>
            </a:r>
            <a:r>
              <a:rPr lang="zh-CN" altLang="en-US" sz="1600" b="1" dirty="0">
                <a:solidFill>
                  <a:srgbClr val="FF0000"/>
                </a:solidFill>
                <a:latin typeface="微软雅黑" panose="020B0503020204020204" charset="-122"/>
                <a:ea typeface="微软雅黑" panose="020B0503020204020204" charset="-122"/>
                <a:sym typeface="+mn-ea"/>
              </a:rPr>
              <a:t>虚实同治</a:t>
            </a:r>
            <a:r>
              <a:rPr lang="en-US" altLang="zh-CN" sz="1600" b="1" dirty="0">
                <a:solidFill>
                  <a:srgbClr val="FF0000"/>
                </a:solidFill>
                <a:latin typeface="微软雅黑" panose="020B0503020204020204" charset="-122"/>
                <a:ea typeface="微软雅黑" panose="020B0503020204020204" charset="-122"/>
                <a:sym typeface="+mn-ea"/>
              </a:rPr>
              <a:t>”</a:t>
            </a:r>
            <a:r>
              <a:rPr lang="zh-CN" altLang="en-US" sz="1600" b="1" dirty="0">
                <a:solidFill>
                  <a:srgbClr val="FF0000"/>
                </a:solidFill>
                <a:latin typeface="微软雅黑" panose="020B0503020204020204" charset="-122"/>
                <a:ea typeface="微软雅黑" panose="020B0503020204020204" charset="-122"/>
                <a:sym typeface="+mn-ea"/>
              </a:rPr>
              <a:t>作用机制更全面：</a:t>
            </a:r>
            <a:endParaRPr lang="zh-CN" altLang="en-US" sz="1600" b="1" dirty="0">
              <a:solidFill>
                <a:srgbClr val="FF0000"/>
              </a:solidFill>
              <a:latin typeface="微软雅黑" panose="020B0503020204020204" charset="-122"/>
              <a:ea typeface="微软雅黑" panose="020B0503020204020204" charset="-122"/>
              <a:sym typeface="+mn-ea"/>
            </a:endParaRPr>
          </a:p>
          <a:p>
            <a:pPr marL="171450" lvl="2" indent="-171450" fontAlgn="base">
              <a:lnSpc>
                <a:spcPct val="150000"/>
              </a:lnSpc>
              <a:spcBef>
                <a:spcPts val="600"/>
              </a:spcBef>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参蒲颗粒含</a:t>
            </a:r>
            <a:r>
              <a:rPr lang="zh-CN" altLang="en-US" sz="1400" b="1" dirty="0">
                <a:latin typeface="微软雅黑" panose="020B0503020204020204" charset="-122"/>
                <a:ea typeface="微软雅黑" panose="020B0503020204020204" charset="-122"/>
                <a:sym typeface="+mn-ea"/>
              </a:rPr>
              <a:t>蒲公英、大血藤、菝葜、皂角刺、虎杖等药，</a:t>
            </a:r>
            <a:r>
              <a:rPr lang="zh-CN" altLang="en-US" sz="1400" b="1" dirty="0">
                <a:solidFill>
                  <a:srgbClr val="FF0000"/>
                </a:solidFill>
                <a:latin typeface="微软雅黑" panose="020B0503020204020204" charset="-122"/>
                <a:ea typeface="微软雅黑" panose="020B0503020204020204" charset="-122"/>
                <a:sym typeface="+mn-ea"/>
              </a:rPr>
              <a:t>清热利湿，祛实邪</a:t>
            </a:r>
            <a:r>
              <a:rPr lang="zh-CN" altLang="en-US" sz="1400" b="1" dirty="0">
                <a:latin typeface="微软雅黑" panose="020B0503020204020204" charset="-122"/>
                <a:ea typeface="微软雅黑" panose="020B0503020204020204" charset="-122"/>
                <a:sym typeface="+mn-ea"/>
              </a:rPr>
              <a:t>；含党参、乌药，</a:t>
            </a:r>
            <a:r>
              <a:rPr lang="zh-CN" altLang="en-US" sz="1400" b="1" dirty="0">
                <a:solidFill>
                  <a:srgbClr val="FF0000"/>
                </a:solidFill>
                <a:latin typeface="微软雅黑" panose="020B0503020204020204" charset="-122"/>
                <a:ea typeface="微软雅黑" panose="020B0503020204020204" charset="-122"/>
                <a:sym typeface="+mn-ea"/>
              </a:rPr>
              <a:t>益气养血温肾，补益正气</a:t>
            </a:r>
            <a:r>
              <a:rPr lang="zh-CN" altLang="en-US" sz="1400" dirty="0">
                <a:latin typeface="微软雅黑" panose="020B0503020204020204" charset="-122"/>
                <a:ea typeface="微软雅黑" panose="020B0503020204020204" charset="-122"/>
                <a:sym typeface="+mn-ea"/>
              </a:rPr>
              <a:t>。相较于同类药品的单一清热利湿功效，</a:t>
            </a:r>
            <a:r>
              <a:rPr lang="zh-CN" altLang="en-US" sz="1400" b="1" dirty="0">
                <a:solidFill>
                  <a:srgbClr val="FF0000"/>
                </a:solidFill>
                <a:latin typeface="微软雅黑" panose="020B0503020204020204" charset="-122"/>
                <a:ea typeface="微软雅黑" panose="020B0503020204020204" charset="-122"/>
                <a:sym typeface="+mn-ea"/>
              </a:rPr>
              <a:t>参蒲颗粒能</a:t>
            </a:r>
            <a:r>
              <a:rPr lang="en-US" altLang="zh-CN" sz="1400" b="1" dirty="0">
                <a:solidFill>
                  <a:srgbClr val="FF0000"/>
                </a:solidFill>
                <a:latin typeface="微软雅黑" panose="020B0503020204020204" charset="-122"/>
                <a:ea typeface="微软雅黑" panose="020B0503020204020204" charset="-122"/>
                <a:sym typeface="+mn-ea"/>
              </a:rPr>
              <a:t>“</a:t>
            </a:r>
            <a:r>
              <a:rPr lang="zh-CN" altLang="en-US" sz="1400" b="1" dirty="0">
                <a:solidFill>
                  <a:srgbClr val="FF0000"/>
                </a:solidFill>
                <a:latin typeface="微软雅黑" panose="020B0503020204020204" charset="-122"/>
                <a:ea typeface="微软雅黑" panose="020B0503020204020204" charset="-122"/>
                <a:sym typeface="+mn-ea"/>
              </a:rPr>
              <a:t>虚实同治</a:t>
            </a:r>
            <a:r>
              <a:rPr lang="en-US" altLang="zh-CN" sz="1400" b="1" dirty="0">
                <a:solidFill>
                  <a:srgbClr val="FF0000"/>
                </a:solidFill>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，更适合盆腔炎性疾病患者长期用药。</a:t>
            </a:r>
            <a:endParaRPr lang="zh-CN" altLang="en-US" sz="1400" dirty="0">
              <a:latin typeface="微软雅黑" panose="020B0503020204020204" charset="-122"/>
              <a:ea typeface="微软雅黑" panose="020B0503020204020204" charset="-122"/>
              <a:sym typeface="+mn-ea"/>
            </a:endParaRPr>
          </a:p>
          <a:p>
            <a:pPr marL="0" lvl="2" indent="-171450" fontAlgn="base">
              <a:lnSpc>
                <a:spcPct val="150000"/>
              </a:lnSpc>
              <a:spcBef>
                <a:spcPts val="600"/>
              </a:spcBef>
              <a:buFont typeface="Arial" panose="020B0604020202020204" pitchFamily="34" charset="0"/>
              <a:buChar char="•"/>
            </a:pPr>
            <a:r>
              <a:rPr lang="en-US" altLang="zh-CN" sz="14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1400" dirty="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一个组方同时实现益气、清湿热、活血化瘀、通络止痛，完美匹配复杂证型</a:t>
            </a:r>
            <a:r>
              <a:rPr lang="zh-CN" altLang="en-US" sz="14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，提高患者用药依从性。</a:t>
            </a:r>
            <a:endParaRPr lang="zh-CN" altLang="en-US" sz="1400" dirty="0">
              <a:latin typeface="微软雅黑" panose="020B0503020204020204" charset="-122"/>
              <a:ea typeface="微软雅黑" panose="020B0503020204020204" charset="-122"/>
              <a:sym typeface="+mn-ea"/>
            </a:endParaRPr>
          </a:p>
          <a:p>
            <a:pPr marR="0" lvl="0" indent="0" algn="l" defTabSz="914400" rtl="0" eaLnBrk="1" latinLnBrk="0" hangingPunct="1">
              <a:lnSpc>
                <a:spcPct val="150000"/>
              </a:lnSpc>
              <a:buClrTx/>
              <a:buSzTx/>
              <a:buFont typeface="Arial" panose="020B0604020202020204" pitchFamily="34" charset="0"/>
              <a:buNone/>
            </a:pPr>
            <a:endParaRPr lang="zh-CN" altLang="en-US" sz="14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文本框 6"/>
          <p:cNvSpPr txBox="1"/>
          <p:nvPr>
            <p:custDataLst>
              <p:tags r:id="rId8"/>
            </p:custDataLst>
          </p:nvPr>
        </p:nvSpPr>
        <p:spPr>
          <a:xfrm>
            <a:off x="2797810" y="4826000"/>
            <a:ext cx="8027670" cy="1468120"/>
          </a:xfrm>
          <a:prstGeom prst="rect">
            <a:avLst/>
          </a:prstGeom>
          <a:noFill/>
        </p:spPr>
        <p:txBody>
          <a:bodyPr wrap="square" rtlCol="0">
            <a:noAutofit/>
          </a:bodyPr>
          <a:p>
            <a:pPr indent="0" algn="l" fontAlgn="auto">
              <a:lnSpc>
                <a:spcPct val="150000"/>
              </a:lnSpc>
              <a:buFont typeface="Arial" panose="020B0604020202020204" pitchFamily="34" charset="0"/>
              <a:buNone/>
            </a:pPr>
            <a:r>
              <a:rPr lang="en-US" altLang="zh-CN" sz="1600" b="1" spc="50" dirty="0">
                <a:latin typeface="+mj-ea"/>
                <a:ea typeface="+mj-ea"/>
                <a:cs typeface="+mj-ea"/>
                <a:sym typeface="+mn-ea"/>
              </a:rPr>
              <a:t>    </a:t>
            </a:r>
            <a:r>
              <a:rPr lang="zh-CN" altLang="en-US" sz="1600" b="1" spc="50" dirty="0">
                <a:latin typeface="+mj-ea"/>
                <a:ea typeface="+mj-ea"/>
                <a:cs typeface="+mj-ea"/>
                <a:sym typeface="+mn-ea"/>
              </a:rPr>
              <a:t>空白对照</a:t>
            </a:r>
            <a:endParaRPr lang="zh-CN" altLang="en-US" sz="1600" b="1" spc="50" dirty="0">
              <a:latin typeface="+mj-ea"/>
              <a:ea typeface="+mj-ea"/>
              <a:cs typeface="+mj-ea"/>
              <a:sym typeface="+mn-ea"/>
            </a:endParaRPr>
          </a:p>
          <a:p>
            <a:pPr marL="285750" indent="-285750" algn="l" fontAlgn="auto">
              <a:lnSpc>
                <a:spcPct val="150000"/>
              </a:lnSpc>
              <a:buFont typeface="Arial" panose="020B0604020202020204" pitchFamily="34" charset="0"/>
              <a:buChar char="•"/>
            </a:pPr>
            <a:r>
              <a:rPr lang="zh-CN" altLang="en-US" sz="1400" spc="50" dirty="0">
                <a:latin typeface="Times New Roman" panose="02020603050405020304" pitchFamily="18" charset="0"/>
                <a:ea typeface="微软雅黑" panose="020B0503020204020204" charset="-122"/>
                <a:cs typeface="Times New Roman" panose="02020603050405020304" pitchFamily="18" charset="0"/>
                <a:sym typeface="+mn-ea"/>
              </a:rPr>
              <a:t>上市前临床试验</a:t>
            </a:r>
            <a:r>
              <a:rPr lang="zh-CN" altLang="en-US" sz="1400" b="1" spc="5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无阳性对照药</a:t>
            </a:r>
            <a:r>
              <a:rPr lang="zh-CN" altLang="en-US" sz="1400" spc="50" dirty="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14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285750" indent="-285750" algn="l" fontAlgn="auto">
              <a:lnSpc>
                <a:spcPct val="150000"/>
              </a:lnSpc>
              <a:buFont typeface="Arial" panose="020B0604020202020204" pitchFamily="34" charset="0"/>
              <a:buChar char="•"/>
            </a:pPr>
            <a:r>
              <a:rPr lang="zh-CN" altLang="en-US" sz="1400" spc="50" dirty="0">
                <a:latin typeface="Times New Roman" panose="02020603050405020304" pitchFamily="18" charset="0"/>
                <a:ea typeface="微软雅黑" panose="020B0503020204020204" charset="-122"/>
                <a:cs typeface="Times New Roman" panose="02020603050405020304" pitchFamily="18" charset="0"/>
                <a:sym typeface="+mn-ea"/>
              </a:rPr>
              <a:t>目录中无</a:t>
            </a: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虚实同治</a:t>
            </a:r>
            <a:r>
              <a:rPr lang="en-US" altLang="zh-CN" sz="1400" dirty="0">
                <a:latin typeface="微软雅黑" panose="020B0503020204020204" charset="-122"/>
                <a:ea typeface="微软雅黑" panose="020B0503020204020204" charset="-122"/>
                <a:sym typeface="+mn-ea"/>
              </a:rPr>
              <a:t>”</a:t>
            </a:r>
            <a:r>
              <a:rPr lang="zh-CN" altLang="en-US" sz="1400" spc="50" dirty="0">
                <a:latin typeface="Times New Roman" panose="02020603050405020304" pitchFamily="18" charset="0"/>
                <a:ea typeface="微软雅黑" panose="020B0503020204020204" charset="-122"/>
                <a:cs typeface="Times New Roman" panose="02020603050405020304" pitchFamily="18" charset="0"/>
                <a:sym typeface="+mn-ea"/>
              </a:rPr>
              <a:t>妇科盆腔炎治疗的中成药。</a:t>
            </a:r>
            <a:endParaRPr lang="zh-CN" altLang="en-US" sz="1400" spc="50" dirty="0">
              <a:latin typeface="Times New Roman" panose="02020603050405020304" pitchFamily="18" charset="0"/>
              <a:ea typeface="微软雅黑" panose="020B0503020204020204" charset="-122"/>
              <a:cs typeface="Times New Roman" panose="02020603050405020304" pitchFamily="18" charset="0"/>
              <a:sym typeface="+mn-ea"/>
            </a:endParaRPr>
          </a:p>
          <a:p>
            <a:pPr marL="285750" indent="-285750" algn="l" fontAlgn="auto">
              <a:lnSpc>
                <a:spcPct val="150000"/>
              </a:lnSpc>
              <a:buFont typeface="Arial" panose="020B0604020202020204" pitchFamily="34" charset="0"/>
              <a:buChar char="•"/>
            </a:pPr>
            <a:r>
              <a:rPr lang="zh-CN" altLang="en-US" sz="1400" spc="50" dirty="0">
                <a:latin typeface="Times New Roman" panose="02020603050405020304" pitchFamily="18" charset="0"/>
                <a:ea typeface="微软雅黑" panose="020B0503020204020204" charset="-122"/>
                <a:cs typeface="Times New Roman" panose="02020603050405020304" pitchFamily="18" charset="0"/>
                <a:sym typeface="+mn-ea"/>
              </a:rPr>
              <a:t>目录中尚无功能主治为</a:t>
            </a:r>
            <a:r>
              <a:rPr lang="en-US" altLang="zh-CN" sz="1400" dirty="0">
                <a:latin typeface="微软雅黑" panose="020B0503020204020204" charset="-122"/>
                <a:ea typeface="微软雅黑" panose="020B0503020204020204" charset="-122"/>
                <a:sym typeface="+mn-ea"/>
              </a:rPr>
              <a:t>“</a:t>
            </a:r>
            <a:r>
              <a:rPr lang="zh-CN" altLang="en-US" sz="1400" spc="50" dirty="0">
                <a:latin typeface="Times New Roman" panose="02020603050405020304" pitchFamily="18" charset="0"/>
                <a:ea typeface="微软雅黑" panose="020B0503020204020204" charset="-122"/>
                <a:cs typeface="Times New Roman" panose="02020603050405020304" pitchFamily="18" charset="0"/>
                <a:sym typeface="+mn-ea"/>
              </a:rPr>
              <a:t>盆腔炎性疾病后遗症所致慢性盆腔痛</a:t>
            </a:r>
            <a:r>
              <a:rPr lang="en-US" altLang="zh-CN" sz="1400" dirty="0">
                <a:latin typeface="微软雅黑" panose="020B0503020204020204" charset="-122"/>
                <a:ea typeface="微软雅黑" panose="020B0503020204020204" charset="-122"/>
                <a:sym typeface="+mn-ea"/>
              </a:rPr>
              <a:t>”</a:t>
            </a:r>
            <a:r>
              <a:rPr lang="zh-CN" altLang="en-US" sz="1400" spc="50" dirty="0">
                <a:latin typeface="Times New Roman" panose="02020603050405020304" pitchFamily="18" charset="0"/>
                <a:ea typeface="微软雅黑" panose="020B0503020204020204" charset="-122"/>
                <a:cs typeface="Times New Roman" panose="02020603050405020304" pitchFamily="18" charset="0"/>
                <a:sym typeface="+mn-ea"/>
              </a:rPr>
              <a:t>的中成药。</a:t>
            </a:r>
            <a:endParaRPr lang="zh-CN" altLang="en-US" sz="1400" spc="50" dirty="0">
              <a:latin typeface="Times New Roman" panose="02020603050405020304" pitchFamily="18" charset="0"/>
              <a:ea typeface="微软雅黑" panose="020B0503020204020204" charset="-122"/>
              <a:cs typeface="Times New Roman" panose="02020603050405020304" pitchFamily="18" charset="0"/>
              <a:sym typeface="+mn-ea"/>
            </a:endParaRPr>
          </a:p>
          <a:p>
            <a:pPr marL="285750" indent="-285750" algn="l" fontAlgn="auto">
              <a:lnSpc>
                <a:spcPct val="150000"/>
              </a:lnSpc>
              <a:buFont typeface="Arial" panose="020B0604020202020204" pitchFamily="34" charset="0"/>
              <a:buChar char="•"/>
            </a:pPr>
            <a:endParaRPr lang="zh-CN" altLang="en-US" sz="14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4" name="组合 3"/>
          <p:cNvGrpSpPr/>
          <p:nvPr/>
        </p:nvGrpSpPr>
        <p:grpSpPr>
          <a:xfrm>
            <a:off x="574040" y="4721860"/>
            <a:ext cx="2014220" cy="1177925"/>
            <a:chOff x="904" y="7453"/>
            <a:chExt cx="3172" cy="1855"/>
          </a:xfrm>
        </p:grpSpPr>
        <p:sp>
          <p:nvSpPr>
            <p:cNvPr id="6" name="文本框 64"/>
            <p:cNvSpPr txBox="1"/>
            <p:nvPr/>
          </p:nvSpPr>
          <p:spPr>
            <a:xfrm>
              <a:off x="1132" y="8778"/>
              <a:ext cx="2874" cy="531"/>
            </a:xfrm>
            <a:prstGeom prst="rect">
              <a:avLst/>
            </a:prstGeom>
            <a:noFill/>
          </p:spPr>
          <p:txBody>
            <a:bodyPr wrap="square" rtlCol="0">
              <a:spAutoFit/>
            </a:bodyPr>
            <a:p>
              <a:pPr algn="ctr"/>
              <a:r>
                <a:rPr lang="zh-CN" altLang="en-US" sz="1600" dirty="0">
                  <a:solidFill>
                    <a:srgbClr val="002060"/>
                  </a:solidFill>
                  <a:latin typeface="+mn-ea"/>
                  <a:sym typeface="+mn-ea"/>
                </a:rPr>
                <a:t>参照</a:t>
              </a:r>
              <a:r>
                <a:rPr lang="zh-CN" altLang="en-US" sz="1600" dirty="0">
                  <a:solidFill>
                    <a:srgbClr val="002060"/>
                  </a:solidFill>
                  <a:latin typeface="+mn-ea"/>
                  <a:sym typeface="+mn-ea"/>
                </a:rPr>
                <a:t>药品建议</a:t>
              </a:r>
              <a:endParaRPr lang="zh-CN" altLang="en-US" sz="1600" dirty="0">
                <a:solidFill>
                  <a:srgbClr val="002060"/>
                </a:solidFill>
                <a:latin typeface="+mn-ea"/>
                <a:sym typeface="+mn-ea"/>
              </a:endParaRPr>
            </a:p>
          </p:txBody>
        </p:sp>
        <p:sp>
          <p:nvSpPr>
            <p:cNvPr id="10" name="文本框 56"/>
            <p:cNvSpPr txBox="1"/>
            <p:nvPr>
              <p:custDataLst>
                <p:tags r:id="rId9"/>
              </p:custDataLst>
            </p:nvPr>
          </p:nvSpPr>
          <p:spPr>
            <a:xfrm>
              <a:off x="1506" y="7453"/>
              <a:ext cx="1780" cy="1016"/>
            </a:xfrm>
            <a:prstGeom prst="rect">
              <a:avLst/>
            </a:prstGeom>
            <a:noFill/>
          </p:spPr>
          <p:txBody>
            <a:bodyPr wrap="square" rtlCol="0">
              <a:spAutoFit/>
            </a:bodyPr>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7</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14" name="矩形 2"/>
            <p:cNvSpPr/>
            <p:nvPr>
              <p:custDataLst>
                <p:tags r:id="rId10"/>
              </p:custDataLst>
            </p:nvPr>
          </p:nvSpPr>
          <p:spPr>
            <a:xfrm>
              <a:off x="904" y="8516"/>
              <a:ext cx="3172" cy="215"/>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2060"/>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1270"/>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02</a:t>
            </a:r>
            <a:endParaRPr lang="en-US" altLang="zh-CN" sz="6600" spc="600" dirty="0">
              <a:solidFill>
                <a:srgbClr val="51B4E9"/>
              </a:solidFill>
              <a:latin typeface="+mn-ea"/>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安全性</a:t>
            </a:r>
            <a:endParaRPr lang="zh-CN" altLang="en-US" sz="4000" spc="300" dirty="0">
              <a:solidFill>
                <a:srgbClr val="002774"/>
              </a:solidFill>
              <a:latin typeface="+mn-ea"/>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28" name="文本框 32"/>
          <p:cNvSpPr txBox="1"/>
          <p:nvPr>
            <p:custDataLst>
              <p:tags r:id="rId2"/>
            </p:custDataLst>
          </p:nvPr>
        </p:nvSpPr>
        <p:spPr>
          <a:xfrm>
            <a:off x="965258" y="1129030"/>
            <a:ext cx="1071245" cy="645160"/>
          </a:xfrm>
          <a:prstGeom prst="rect">
            <a:avLst/>
          </a:prstGeom>
          <a:noFill/>
        </p:spPr>
        <p:txBody>
          <a:bodyPr wrap="square" rtlCol="0">
            <a:sp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1</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1048630" name="矩形 39"/>
          <p:cNvSpPr/>
          <p:nvPr>
            <p:custDataLst>
              <p:tags r:id="rId3"/>
            </p:custDataLst>
          </p:nvPr>
        </p:nvSpPr>
        <p:spPr>
          <a:xfrm>
            <a:off x="556895" y="354708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32" name="文本框 60"/>
          <p:cNvSpPr txBox="1"/>
          <p:nvPr>
            <p:custDataLst>
              <p:tags r:id="rId4"/>
            </p:custDataLst>
          </p:nvPr>
        </p:nvSpPr>
        <p:spPr>
          <a:xfrm>
            <a:off x="565150" y="1943100"/>
            <a:ext cx="2028190" cy="337185"/>
          </a:xfrm>
          <a:prstGeom prst="rect">
            <a:avLst/>
          </a:prstGeom>
          <a:noFill/>
        </p:spPr>
        <p:txBody>
          <a:bodyPr wrap="square" rtlCol="0">
            <a:spAutoFit/>
          </a:bodyPr>
          <a:lstStyle/>
          <a:p>
            <a:pPr algn="ctr"/>
            <a:r>
              <a:rPr lang="zh-CN" altLang="en-US" sz="1600" dirty="0">
                <a:solidFill>
                  <a:srgbClr val="002060"/>
                </a:solidFill>
                <a:latin typeface="Times New Roman" panose="02020603050405020304" pitchFamily="18" charset="0"/>
                <a:cs typeface="Times New Roman" panose="02020603050405020304" pitchFamily="18" charset="0"/>
              </a:rPr>
              <a:t>不良反应情况</a:t>
            </a:r>
            <a:r>
              <a:rPr lang="en-US" altLang="zh-CN" sz="1600" baseline="30000" dirty="0">
                <a:effectLst/>
                <a:latin typeface="Times New Roman" panose="02020603050405020304" pitchFamily="18" charset="0"/>
                <a:ea typeface="微软雅黑" panose="020B0503020204020204" charset="-122"/>
                <a:cs typeface="Times New Roman" panose="02020603050405020304" pitchFamily="18" charset="0"/>
                <a:sym typeface="+mn-ea"/>
              </a:rPr>
              <a:t>[1]</a:t>
            </a:r>
            <a:endParaRPr lang="zh-CN" altLang="en-US" sz="1600" baseline="30000" dirty="0">
              <a:solidFill>
                <a:srgbClr val="002060"/>
              </a:solidFill>
              <a:latin typeface="Times New Roman" panose="02020603050405020304" pitchFamily="18" charset="0"/>
              <a:cs typeface="Times New Roman" panose="02020603050405020304" pitchFamily="18" charset="0"/>
            </a:endParaRPr>
          </a:p>
        </p:txBody>
      </p:sp>
      <p:sp>
        <p:nvSpPr>
          <p:cNvPr id="1048633" name="文本框 62"/>
          <p:cNvSpPr txBox="1"/>
          <p:nvPr>
            <p:custDataLst>
              <p:tags r:id="rId5"/>
            </p:custDataLst>
          </p:nvPr>
        </p:nvSpPr>
        <p:spPr>
          <a:xfrm>
            <a:off x="556895" y="3715385"/>
            <a:ext cx="2013585" cy="583565"/>
          </a:xfrm>
          <a:prstGeom prst="rect">
            <a:avLst/>
          </a:prstGeom>
          <a:noFill/>
        </p:spPr>
        <p:txBody>
          <a:bodyPr wrap="square" rtlCol="0">
            <a:spAutoFit/>
          </a:bodyPr>
          <a:lstStyle/>
          <a:p>
            <a:pPr algn="ctr"/>
            <a:r>
              <a:rPr lang="zh-CN" altLang="en-US" sz="1600" dirty="0">
                <a:solidFill>
                  <a:srgbClr val="002060"/>
                </a:solidFill>
                <a:latin typeface="+mn-ea"/>
                <a:sym typeface="+mn-ea"/>
              </a:rPr>
              <a:t>说明书收载的</a:t>
            </a:r>
            <a:endParaRPr lang="zh-CN" altLang="en-US" sz="1600" dirty="0">
              <a:solidFill>
                <a:srgbClr val="002060"/>
              </a:solidFill>
              <a:latin typeface="+mn-ea"/>
              <a:sym typeface="+mn-ea"/>
            </a:endParaRPr>
          </a:p>
          <a:p>
            <a:pPr algn="ctr"/>
            <a:r>
              <a:rPr lang="zh-CN" altLang="en-US" sz="1600" dirty="0">
                <a:solidFill>
                  <a:srgbClr val="002060"/>
                </a:solidFill>
                <a:latin typeface="+mn-ea"/>
                <a:sym typeface="+mn-ea"/>
              </a:rPr>
              <a:t>安全性信息描述</a:t>
            </a:r>
            <a:r>
              <a:rPr lang="en-US" altLang="zh-CN" sz="1600" baseline="30000" dirty="0">
                <a:effectLst/>
                <a:latin typeface="Times New Roman" panose="02020603050405020304" pitchFamily="18" charset="0"/>
                <a:ea typeface="微软雅黑" panose="020B0503020204020204" charset="-122"/>
                <a:cs typeface="Times New Roman" panose="02020603050405020304" pitchFamily="18" charset="0"/>
                <a:sym typeface="+mn-ea"/>
              </a:rPr>
              <a:t>[2]</a:t>
            </a:r>
            <a:endParaRPr lang="zh-CN" altLang="en-US" sz="1600" dirty="0">
              <a:solidFill>
                <a:srgbClr val="002060"/>
              </a:solidFill>
              <a:latin typeface="+mn-ea"/>
              <a:sym typeface="+mn-ea"/>
            </a:endParaRPr>
          </a:p>
        </p:txBody>
      </p:sp>
      <p:sp>
        <p:nvSpPr>
          <p:cNvPr id="1048634" name="文本框 64"/>
          <p:cNvSpPr txBox="1"/>
          <p:nvPr>
            <p:custDataLst>
              <p:tags r:id="rId6"/>
            </p:custDataLst>
          </p:nvPr>
        </p:nvSpPr>
        <p:spPr>
          <a:xfrm>
            <a:off x="556895" y="5761990"/>
            <a:ext cx="2014220" cy="583565"/>
          </a:xfrm>
          <a:prstGeom prst="rect">
            <a:avLst/>
          </a:prstGeom>
          <a:noFill/>
        </p:spPr>
        <p:txBody>
          <a:bodyPr wrap="square" rtlCol="0">
            <a:spAutoFit/>
          </a:bodyPr>
          <a:lstStyle/>
          <a:p>
            <a:pPr algn="ctr"/>
            <a:r>
              <a:rPr lang="zh-CN" altLang="en-US" sz="1600" dirty="0">
                <a:solidFill>
                  <a:srgbClr val="002060"/>
                </a:solidFill>
                <a:latin typeface="Times New Roman" panose="02020603050405020304" pitchFamily="18" charset="0"/>
                <a:cs typeface="Times New Roman" panose="02020603050405020304" pitchFamily="18" charset="0"/>
                <a:sym typeface="+mn-ea"/>
              </a:rPr>
              <a:t>安全性方面</a:t>
            </a:r>
            <a:endParaRPr lang="en-US" altLang="zh-CN" sz="1600" dirty="0">
              <a:solidFill>
                <a:srgbClr val="002060"/>
              </a:solidFill>
              <a:latin typeface="Times New Roman" panose="02020603050405020304" pitchFamily="18" charset="0"/>
              <a:cs typeface="Times New Roman" panose="02020603050405020304" pitchFamily="18" charset="0"/>
              <a:sym typeface="+mn-ea"/>
            </a:endParaRPr>
          </a:p>
          <a:p>
            <a:pPr algn="ctr"/>
            <a:r>
              <a:rPr lang="zh-CN" altLang="en-US" sz="1600" dirty="0">
                <a:solidFill>
                  <a:srgbClr val="002060"/>
                </a:solidFill>
                <a:latin typeface="Times New Roman" panose="02020603050405020304" pitchFamily="18" charset="0"/>
                <a:cs typeface="Times New Roman" panose="02020603050405020304" pitchFamily="18" charset="0"/>
                <a:sym typeface="+mn-ea"/>
              </a:rPr>
              <a:t>优势和不足</a:t>
            </a:r>
            <a:endParaRPr lang="zh-CN" altLang="en-US" sz="1600" dirty="0">
              <a:solidFill>
                <a:srgbClr val="002060"/>
              </a:solidFill>
              <a:latin typeface="Times New Roman" panose="02020603050405020304" pitchFamily="18" charset="0"/>
              <a:cs typeface="Times New Roman" panose="02020603050405020304" pitchFamily="18" charset="0"/>
              <a:sym typeface="+mn-ea"/>
            </a:endParaRPr>
          </a:p>
        </p:txBody>
      </p:sp>
      <p:sp>
        <p:nvSpPr>
          <p:cNvPr id="1048635" name="矩形 2"/>
          <p:cNvSpPr/>
          <p:nvPr>
            <p:custDataLst>
              <p:tags r:id="rId7"/>
            </p:custDataLst>
          </p:nvPr>
        </p:nvSpPr>
        <p:spPr>
          <a:xfrm>
            <a:off x="556895" y="5627370"/>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36" name="矩形 4"/>
          <p:cNvSpPr/>
          <p:nvPr>
            <p:custDataLst>
              <p:tags r:id="rId8"/>
            </p:custDataLst>
          </p:nvPr>
        </p:nvSpPr>
        <p:spPr>
          <a:xfrm>
            <a:off x="556895" y="179133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40" name="矩形 5"/>
          <p:cNvSpPr/>
          <p:nvPr>
            <p:custDataLst>
              <p:tags r:id="rId9"/>
            </p:custDataLst>
          </p:nvPr>
        </p:nvSpPr>
        <p:spPr>
          <a:xfrm>
            <a:off x="2995930" y="5162550"/>
            <a:ext cx="8077835" cy="1252855"/>
          </a:xfrm>
          <a:prstGeom prst="rect">
            <a:avLst/>
          </a:prstGeom>
          <a:noFill/>
        </p:spPr>
        <p:txBody>
          <a:bodyPr wrap="square" lIns="91440" tIns="45720" rIns="91440" bIns="45720"/>
          <a:lstStyle/>
          <a:p>
            <a:pPr marL="0" lvl="1" indent="-171450" fontAlgn="auto">
              <a:lnSpc>
                <a:spcPct val="150000"/>
              </a:lnSpc>
              <a:spcBef>
                <a:spcPts val="600"/>
              </a:spcBef>
              <a:buFont typeface="Arial" panose="020B0604020202020204" pitchFamily="34" charset="0"/>
              <a:buChar char="•"/>
            </a:pPr>
            <a:r>
              <a:rPr lang="zh-CN" altLang="en-US" sz="1200" b="1" dirty="0">
                <a:latin typeface="微软雅黑" panose="020B0503020204020204" charset="-122"/>
                <a:ea typeface="微软雅黑" panose="020B0503020204020204" charset="-122"/>
                <a:cs typeface="微软雅黑" panose="020B0503020204020204" charset="-122"/>
              </a:rPr>
              <a:t>严格临床试验验证，安全性数据质量高，</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适合长程用药</a:t>
            </a:r>
            <a:r>
              <a:rPr lang="zh-CN" altLang="en-US" sz="1200" b="1" dirty="0">
                <a:latin typeface="微软雅黑" panose="020B0503020204020204" charset="-122"/>
                <a:ea typeface="微软雅黑" panose="020B0503020204020204" charset="-122"/>
                <a:cs typeface="微软雅黑" panose="020B0503020204020204" charset="-122"/>
              </a:rPr>
              <a:t>：</a:t>
            </a:r>
            <a:r>
              <a:rPr lang="zh-CN" altLang="en-US" sz="1200" dirty="0">
                <a:latin typeface="微软雅黑" panose="020B0503020204020204" charset="-122"/>
                <a:ea typeface="微软雅黑" panose="020B0503020204020204" charset="-122"/>
                <a:cs typeface="微软雅黑" panose="020B0503020204020204" charset="-122"/>
              </a:rPr>
              <a:t>参蒲颗粒作为中药</a:t>
            </a:r>
            <a:r>
              <a:rPr lang="en-US" altLang="zh-CN" sz="1200" dirty="0">
                <a:latin typeface="微软雅黑" panose="020B0503020204020204" charset="-122"/>
                <a:ea typeface="微软雅黑" panose="020B0503020204020204" charset="-122"/>
                <a:cs typeface="微软雅黑" panose="020B0503020204020204" charset="-122"/>
              </a:rPr>
              <a:t>1.1</a:t>
            </a:r>
            <a:r>
              <a:rPr lang="zh-CN" altLang="en-US" sz="1200" dirty="0">
                <a:latin typeface="微软雅黑" panose="020B0503020204020204" charset="-122"/>
                <a:ea typeface="微软雅黑" panose="020B0503020204020204" charset="-122"/>
                <a:cs typeface="微软雅黑" panose="020B0503020204020204" charset="-122"/>
              </a:rPr>
              <a:t>类创新药，上市前完成了系统规范的</a:t>
            </a:r>
            <a:r>
              <a:rPr lang="en-US" altLang="en-US" sz="1200" dirty="0">
                <a:latin typeface="微软雅黑" panose="020B0503020204020204" charset="-122"/>
                <a:ea typeface="微软雅黑" panose="020B0503020204020204" charset="-122"/>
                <a:cs typeface="微软雅黑" panose="020B0503020204020204" charset="-122"/>
              </a:rPr>
              <a:t>Ⅱ</a:t>
            </a:r>
            <a:r>
              <a:rPr lang="zh-CN" altLang="en-US" sz="1200" dirty="0">
                <a:latin typeface="微软雅黑" panose="020B0503020204020204" charset="-122"/>
                <a:ea typeface="微软雅黑" panose="020B0503020204020204" charset="-122"/>
                <a:cs typeface="微软雅黑" panose="020B0503020204020204" charset="-122"/>
              </a:rPr>
              <a:t>期、</a:t>
            </a:r>
            <a:r>
              <a:rPr lang="en-US" altLang="en-US" sz="1200" dirty="0">
                <a:latin typeface="微软雅黑" panose="020B0503020204020204" charset="-122"/>
                <a:ea typeface="微软雅黑" panose="020B0503020204020204" charset="-122"/>
                <a:cs typeface="微软雅黑" panose="020B0503020204020204" charset="-122"/>
              </a:rPr>
              <a:t>Ⅲ</a:t>
            </a:r>
            <a:r>
              <a:rPr lang="zh-CN" altLang="en-US" sz="1200" dirty="0">
                <a:latin typeface="微软雅黑" panose="020B0503020204020204" charset="-122"/>
                <a:ea typeface="微软雅黑" panose="020B0503020204020204" charset="-122"/>
                <a:cs typeface="微软雅黑" panose="020B0503020204020204" charset="-122"/>
              </a:rPr>
              <a:t>期临床试验，</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在临床试验中显示了良好的安全性和耐受性，疗效随用药时间延长而更为显著。</a:t>
            </a:r>
            <a:endPar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0" lvl="1" indent="-171450" fontAlgn="auto">
              <a:lnSpc>
                <a:spcPct val="150000"/>
              </a:lnSpc>
              <a:spcBef>
                <a:spcPts val="600"/>
              </a:spcBef>
              <a:buFont typeface="Arial" panose="020B0604020202020204" pitchFamily="34" charset="0"/>
              <a:buChar char="•"/>
            </a:pP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无抗生素的典型不良反应</a:t>
            </a: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参蒲颗粒是中药复方制剂，其作用机制与抗生素完全不同，天然避免了抗生素长期使用的不良反应较多、易产生耐药性</a:t>
            </a:r>
            <a:r>
              <a:rPr lang="en-US" altLang="zh-CN" sz="1200" baseline="30000" dirty="0">
                <a:effectLst/>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等典型问题。</a:t>
            </a:r>
            <a:endPar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 name="矩形 5"/>
          <p:cNvSpPr/>
          <p:nvPr>
            <p:custDataLst>
              <p:tags r:id="rId10"/>
            </p:custDataLst>
          </p:nvPr>
        </p:nvSpPr>
        <p:spPr>
          <a:xfrm>
            <a:off x="2995930" y="1212215"/>
            <a:ext cx="8020685" cy="1158240"/>
          </a:xfrm>
          <a:prstGeom prst="rect">
            <a:avLst/>
          </a:prstGeom>
          <a:noFill/>
        </p:spPr>
        <p:txBody>
          <a:bodyPr wrap="square" lIns="91440" tIns="45720" rIns="91440" bIns="45720"/>
          <a:lstStyle/>
          <a:p>
            <a:pPr marL="279400" indent="-171450" fontAlgn="ctr">
              <a:lnSpc>
                <a:spcPct val="150000"/>
              </a:lnSpc>
              <a:buFont typeface="Arial" panose="020B0604020202020204" pitchFamily="34" charset="0"/>
              <a:buChar char="•"/>
            </a:pPr>
            <a:r>
              <a:rPr lang="zh-CN"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参蒲颗粒</a:t>
            </a:r>
            <a:r>
              <a:rPr lang="en-US"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Ⅲ</a:t>
            </a:r>
            <a:r>
              <a:rPr lang="zh-CN"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期临床试验</a:t>
            </a:r>
            <a:r>
              <a:rPr lang="zh-CN" altLang="en-US" sz="1200" dirty="0">
                <a:solidFill>
                  <a:schemeClr val="tx1"/>
                </a:solidFill>
                <a:highlight>
                  <a:srgbClr val="000000">
                    <a:alpha val="0"/>
                  </a:srgbClr>
                </a:highlight>
                <a:latin typeface="Times New Roman" panose="02020603050405020304" pitchFamily="18" charset="0"/>
                <a:ea typeface="+mj-ea"/>
                <a:cs typeface="Times New Roman" panose="02020603050405020304" pitchFamily="18" charset="0"/>
                <a:sym typeface="+mn-ea"/>
              </a:rPr>
              <a:t>（样本总量</a:t>
            </a:r>
            <a:r>
              <a:rPr lang="en-US" altLang="zh-CN" sz="1200" dirty="0">
                <a:solidFill>
                  <a:schemeClr val="tx1"/>
                </a:solidFill>
                <a:highlight>
                  <a:srgbClr val="000000">
                    <a:alpha val="0"/>
                  </a:srgbClr>
                </a:highlight>
                <a:latin typeface="Times New Roman" panose="02020603050405020304" pitchFamily="18" charset="0"/>
                <a:ea typeface="+mj-ea"/>
                <a:cs typeface="Times New Roman" panose="02020603050405020304" pitchFamily="18" charset="0"/>
                <a:sym typeface="+mn-ea"/>
              </a:rPr>
              <a:t>400</a:t>
            </a:r>
            <a:r>
              <a:rPr lang="zh-CN" altLang="en-US" sz="1200" dirty="0">
                <a:solidFill>
                  <a:schemeClr val="tx1"/>
                </a:solidFill>
                <a:highlight>
                  <a:srgbClr val="000000">
                    <a:alpha val="0"/>
                  </a:srgbClr>
                </a:highlight>
                <a:latin typeface="Times New Roman" panose="02020603050405020304" pitchFamily="18" charset="0"/>
                <a:ea typeface="+mj-ea"/>
                <a:cs typeface="Times New Roman" panose="02020603050405020304" pitchFamily="18" charset="0"/>
                <a:sym typeface="+mn-ea"/>
              </a:rPr>
              <a:t>例）</a:t>
            </a:r>
            <a:r>
              <a:rPr lang="zh-CN"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采用中央区组随机、双盲、安慰剂对照、多中心研究的方法，评价治疗盆腔炎性疾病后遗症（湿热瘀阻证）慢性盆腔痛的安全性。</a:t>
            </a:r>
            <a:endParaRPr lang="zh-CN"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endParaRPr>
          </a:p>
          <a:p>
            <a:pPr marL="279400" indent="-171450" fontAlgn="ctr">
              <a:lnSpc>
                <a:spcPct val="150000"/>
              </a:lnSpc>
              <a:buFont typeface="Arial" panose="020B0604020202020204" pitchFamily="34" charset="0"/>
              <a:buChar char="•"/>
            </a:pPr>
            <a:r>
              <a:rPr lang="zh-CN"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结果显示：参蒲颗粒</a:t>
            </a:r>
            <a:r>
              <a:rPr lang="zh-CN" altLang="zh-CN"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组</a:t>
            </a:r>
            <a:r>
              <a:rPr lang="zh-CN"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胃肠系统疾病发生率</a:t>
            </a:r>
            <a:r>
              <a:rPr lang="en-US" altLang="zh-CN"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 2.7%</a:t>
            </a:r>
            <a:r>
              <a:rPr lang="zh-CN"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，各类检查异常发生率</a:t>
            </a:r>
            <a:r>
              <a:rPr lang="en-US" altLang="zh-CN"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 1.4%</a:t>
            </a:r>
            <a:r>
              <a:rPr lang="zh-CN"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a:t>
            </a:r>
            <a:r>
              <a:rPr lang="zh-CN" altLang="en-US" sz="1200" b="1" dirty="0">
                <a:solidFill>
                  <a:srgbClr val="FF0000"/>
                </a:solidFill>
                <a:highlight>
                  <a:srgbClr val="000000">
                    <a:alpha val="0"/>
                  </a:srgbClr>
                </a:highlight>
                <a:latin typeface="Times New Roman" panose="02020603050405020304" pitchFamily="18" charset="0"/>
                <a:ea typeface="+mj-ea"/>
                <a:cs typeface="Times New Roman" panose="02020603050405020304" pitchFamily="18" charset="0"/>
                <a:sym typeface="+mn-ea"/>
              </a:rPr>
              <a:t>均为</a:t>
            </a:r>
            <a:r>
              <a:rPr lang="en-US" altLang="zh-CN" sz="1200" b="1" dirty="0">
                <a:solidFill>
                  <a:srgbClr val="FF0000"/>
                </a:solidFill>
                <a:highlight>
                  <a:srgbClr val="000000">
                    <a:alpha val="0"/>
                  </a:srgbClr>
                </a:highlight>
                <a:latin typeface="Times New Roman" panose="02020603050405020304" pitchFamily="18" charset="0"/>
                <a:ea typeface="+mj-ea"/>
                <a:cs typeface="Times New Roman" panose="02020603050405020304" pitchFamily="18" charset="0"/>
                <a:sym typeface="+mn-ea"/>
              </a:rPr>
              <a:t> 1 </a:t>
            </a:r>
            <a:r>
              <a:rPr lang="zh-CN" altLang="en-US" sz="1200" b="1" dirty="0">
                <a:solidFill>
                  <a:srgbClr val="FF0000"/>
                </a:solidFill>
                <a:highlight>
                  <a:srgbClr val="000000">
                    <a:alpha val="0"/>
                  </a:srgbClr>
                </a:highlight>
                <a:latin typeface="Times New Roman" panose="02020603050405020304" pitchFamily="18" charset="0"/>
                <a:ea typeface="+mj-ea"/>
                <a:cs typeface="Times New Roman" panose="02020603050405020304" pitchFamily="18" charset="0"/>
                <a:sym typeface="+mn-ea"/>
              </a:rPr>
              <a:t>级或</a:t>
            </a:r>
            <a:r>
              <a:rPr lang="en-US" altLang="zh-CN" sz="1200" b="1" dirty="0">
                <a:solidFill>
                  <a:srgbClr val="FF0000"/>
                </a:solidFill>
                <a:highlight>
                  <a:srgbClr val="000000">
                    <a:alpha val="0"/>
                  </a:srgbClr>
                </a:highlight>
                <a:latin typeface="Times New Roman" panose="02020603050405020304" pitchFamily="18" charset="0"/>
                <a:ea typeface="+mj-ea"/>
                <a:cs typeface="Times New Roman" panose="02020603050405020304" pitchFamily="18" charset="0"/>
                <a:sym typeface="+mn-ea"/>
              </a:rPr>
              <a:t> 2 </a:t>
            </a:r>
            <a:r>
              <a:rPr lang="zh-CN" altLang="en-US" sz="1200" b="1" dirty="0">
                <a:solidFill>
                  <a:srgbClr val="FF0000"/>
                </a:solidFill>
                <a:highlight>
                  <a:srgbClr val="000000">
                    <a:alpha val="0"/>
                  </a:srgbClr>
                </a:highlight>
                <a:latin typeface="Times New Roman" panose="02020603050405020304" pitchFamily="18" charset="0"/>
                <a:ea typeface="+mj-ea"/>
                <a:cs typeface="Times New Roman" panose="02020603050405020304" pitchFamily="18" charset="0"/>
                <a:sym typeface="+mn-ea"/>
              </a:rPr>
              <a:t>级</a:t>
            </a:r>
            <a:r>
              <a:rPr lang="zh-CN" altLang="en-US" sz="1200" dirty="0">
                <a:solidFill>
                  <a:srgbClr val="000000"/>
                </a:solidFill>
                <a:highlight>
                  <a:srgbClr val="000000">
                    <a:alpha val="0"/>
                  </a:srgbClr>
                </a:highlight>
                <a:latin typeface="Times New Roman" panose="02020603050405020304" pitchFamily="18" charset="0"/>
                <a:ea typeface="+mj-ea"/>
                <a:cs typeface="Times New Roman" panose="02020603050405020304" pitchFamily="18" charset="0"/>
                <a:sym typeface="+mn-ea"/>
              </a:rPr>
              <a:t>，并且发生率与安慰剂组相比无统计学意义，</a:t>
            </a:r>
            <a:r>
              <a:rPr lang="zh-CN" altLang="en-US" sz="1200" dirty="0">
                <a:solidFill>
                  <a:srgbClr val="000000"/>
                </a:solidFill>
                <a:latin typeface="Times New Roman" panose="02020603050405020304" pitchFamily="18" charset="0"/>
                <a:ea typeface="+mj-ea"/>
                <a:cs typeface="Times New Roman" panose="02020603050405020304" pitchFamily="18" charset="0"/>
                <a:sym typeface="+mn-ea"/>
              </a:rPr>
              <a:t>参蒲颗粒总体耐受性及安全性良好。</a:t>
            </a:r>
            <a:endParaRPr lang="zh-CN" altLang="en-US" sz="1200" dirty="0">
              <a:solidFill>
                <a:srgbClr val="000000"/>
              </a:solidFill>
              <a:latin typeface="Times New Roman" panose="02020603050405020304" pitchFamily="18" charset="0"/>
              <a:ea typeface="+mj-ea"/>
              <a:cs typeface="Times New Roman" panose="02020603050405020304" pitchFamily="18" charset="0"/>
              <a:sym typeface="+mn-ea"/>
            </a:endParaRPr>
          </a:p>
        </p:txBody>
      </p:sp>
      <p:sp>
        <p:nvSpPr>
          <p:cNvPr id="4" name="文本框 3"/>
          <p:cNvSpPr txBox="1"/>
          <p:nvPr/>
        </p:nvSpPr>
        <p:spPr>
          <a:xfrm>
            <a:off x="342900" y="6612890"/>
            <a:ext cx="9568180" cy="245110"/>
          </a:xfrm>
          <a:prstGeom prst="rect">
            <a:avLst/>
          </a:prstGeom>
          <a:noFill/>
        </p:spPr>
        <p:txBody>
          <a:bodyPr wrap="square">
            <a:spAutoFit/>
          </a:bodyPr>
          <a:lstStyle/>
          <a:p>
            <a:pPr>
              <a:defRPr/>
            </a:pPr>
            <a:r>
              <a:rPr lang="en-US" altLang="zh-CN"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参蒲盆炎颗粒</a:t>
            </a:r>
            <a:r>
              <a:rPr lang="en-US" altLang="zh-CN"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III</a:t>
            </a:r>
            <a:r>
              <a:rPr lang="zh-CN" altLang="en-US"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期临床研究报告</a:t>
            </a:r>
            <a:r>
              <a:rPr lang="en-US" altLang="zh-CN"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rPr>
              <a:t>[2] </a:t>
            </a:r>
            <a:r>
              <a:rPr lang="zh-CN" altLang="en-US" sz="1000" dirty="0">
                <a:latin typeface="Times New Roman" panose="02020603050405020304" pitchFamily="18" charset="0"/>
                <a:cs typeface="Times New Roman" panose="02020603050405020304" pitchFamily="18" charset="0"/>
              </a:rPr>
              <a:t>参蒲颗粒产品说明书</a:t>
            </a:r>
            <a:r>
              <a:rPr lang="en-US" altLang="zh-CN" sz="1000" dirty="0">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sym typeface="+mn-ea"/>
              </a:rPr>
              <a:t>[3]</a:t>
            </a:r>
            <a:r>
              <a:rPr lang="zh-CN" altLang="en-US" sz="1000" dirty="0">
                <a:latin typeface="Times New Roman" panose="02020603050405020304" pitchFamily="18" charset="0"/>
                <a:cs typeface="Times New Roman" panose="02020603050405020304" pitchFamily="18" charset="0"/>
                <a:sym typeface="+mn-ea"/>
              </a:rPr>
              <a:t>参蒲盆炎颗粒对苯酚胶浆诱导子宫内膜炎大鼠核因子</a:t>
            </a:r>
            <a:r>
              <a:rPr lang="en-US" altLang="zh-CN" sz="1000" dirty="0">
                <a:latin typeface="Times New Roman" panose="02020603050405020304" pitchFamily="18" charset="0"/>
                <a:cs typeface="Times New Roman" panose="02020603050405020304" pitchFamily="18" charset="0"/>
                <a:sym typeface="+mn-ea"/>
              </a:rPr>
              <a:t>-κB</a:t>
            </a:r>
            <a:r>
              <a:rPr lang="zh-CN" altLang="en-US" sz="1000" dirty="0">
                <a:latin typeface="Times New Roman" panose="02020603050405020304" pitchFamily="18" charset="0"/>
                <a:cs typeface="Times New Roman" panose="02020603050405020304" pitchFamily="18" charset="0"/>
                <a:sym typeface="+mn-ea"/>
              </a:rPr>
              <a:t>信号通路的影响</a:t>
            </a:r>
            <a:r>
              <a:rPr lang="en-US" altLang="zh-CN" sz="1000" dirty="0">
                <a:latin typeface="Times New Roman" panose="02020603050405020304" pitchFamily="18" charset="0"/>
                <a:cs typeface="Times New Roman" panose="02020603050405020304" pitchFamily="18" charset="0"/>
                <a:sym typeface="+mn-ea"/>
              </a:rPr>
              <a:t>_</a:t>
            </a:r>
            <a:r>
              <a:rPr lang="zh-CN" altLang="en-US" sz="1000" dirty="0">
                <a:latin typeface="Times New Roman" panose="02020603050405020304" pitchFamily="18" charset="0"/>
                <a:cs typeface="Times New Roman" panose="02020603050405020304" pitchFamily="18" charset="0"/>
                <a:sym typeface="+mn-ea"/>
              </a:rPr>
              <a:t>孙兰</a:t>
            </a:r>
            <a:r>
              <a:rPr lang="en-US" altLang="zh-CN" sz="1000" dirty="0">
                <a:latin typeface="Times New Roman" panose="02020603050405020304" pitchFamily="18" charset="0"/>
                <a:cs typeface="Times New Roman" panose="02020603050405020304" pitchFamily="18" charset="0"/>
                <a:sym typeface="+mn-ea"/>
              </a:rPr>
              <a:t>. </a:t>
            </a:r>
            <a:endParaRPr lang="en-US" altLang="zh-CN"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32"/>
          <p:cNvSpPr txBox="1"/>
          <p:nvPr>
            <p:custDataLst>
              <p:tags r:id="rId11"/>
            </p:custDataLst>
          </p:nvPr>
        </p:nvSpPr>
        <p:spPr>
          <a:xfrm>
            <a:off x="965258" y="2778125"/>
            <a:ext cx="1071245" cy="645160"/>
          </a:xfrm>
          <a:prstGeom prst="rect">
            <a:avLst/>
          </a:prstGeom>
          <a:noFill/>
        </p:spPr>
        <p:txBody>
          <a:bodyPr wrap="square" rtlCol="0">
            <a:sp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2</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5" name="文本框 32"/>
          <p:cNvSpPr txBox="1"/>
          <p:nvPr>
            <p:custDataLst>
              <p:tags r:id="rId12"/>
            </p:custDataLst>
          </p:nvPr>
        </p:nvSpPr>
        <p:spPr>
          <a:xfrm>
            <a:off x="965258" y="4906010"/>
            <a:ext cx="1071245" cy="645160"/>
          </a:xfrm>
          <a:prstGeom prst="rect">
            <a:avLst/>
          </a:prstGeom>
          <a:noFill/>
        </p:spPr>
        <p:txBody>
          <a:bodyPr wrap="square" rtlCol="0">
            <a:sp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3</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表格 7"/>
          <p:cNvGraphicFramePr>
            <a:graphicFrameLocks noGrp="1"/>
          </p:cNvGraphicFramePr>
          <p:nvPr>
            <p:custDataLst>
              <p:tags r:id="rId13"/>
            </p:custDataLst>
          </p:nvPr>
        </p:nvGraphicFramePr>
        <p:xfrm>
          <a:off x="3195955" y="2606675"/>
          <a:ext cx="7609205" cy="2362200"/>
        </p:xfrm>
        <a:graphic>
          <a:graphicData uri="http://schemas.openxmlformats.org/drawingml/2006/table">
            <a:tbl>
              <a:tblPr firstRow="1">
                <a:tableStyleId>{5C22544A-7EE6-4342-B048-85BDC9FD1C3A}</a:tableStyleId>
              </a:tblPr>
              <a:tblGrid>
                <a:gridCol w="1318895"/>
                <a:gridCol w="6290310"/>
              </a:tblGrid>
              <a:tr h="255270">
                <a:tc>
                  <a:txBody>
                    <a:bodyPr/>
                    <a:lstStyle/>
                    <a:p>
                      <a:pPr algn="ctr" fontAlgn="ctr"/>
                      <a:r>
                        <a:rPr lang="zh-CN" altLang="en-US" sz="1100" u="none" strike="noStrike" dirty="0">
                          <a:solidFill>
                            <a:schemeClr val="tx1"/>
                          </a:solidFill>
                          <a:effectLst/>
                          <a:latin typeface="Times New Roman" panose="02020603050405020304" pitchFamily="18" charset="0"/>
                          <a:ea typeface="+mj-ea"/>
                        </a:rPr>
                        <a:t>项目名称</a:t>
                      </a:r>
                      <a:endParaRPr lang="zh-CN" altLang="en-US" sz="1100" b="1" i="0" u="none" strike="noStrike" dirty="0">
                        <a:solidFill>
                          <a:schemeClr val="tx1"/>
                        </a:solidFill>
                        <a:effectLst/>
                        <a:latin typeface="Times New Roman" panose="02020603050405020304" pitchFamily="18" charset="0"/>
                        <a:ea typeface="+mj-ea"/>
                      </a:endParaRPr>
                    </a:p>
                  </a:txBody>
                  <a:tcPr marL="7620" marR="7620" marT="7620" marB="0" anchor="ctr">
                    <a:solidFill>
                      <a:schemeClr val="accent5">
                        <a:lumMod val="60000"/>
                        <a:lumOff val="40000"/>
                      </a:schemeClr>
                    </a:solidFill>
                  </a:tcPr>
                </a:tc>
                <a:tc>
                  <a:txBody>
                    <a:bodyPr/>
                    <a:lstStyle/>
                    <a:p>
                      <a:pPr algn="ctr" fontAlgn="ctr"/>
                      <a:r>
                        <a:rPr lang="zh-CN" altLang="en-US" sz="1100" u="none" strike="noStrike" dirty="0">
                          <a:solidFill>
                            <a:schemeClr val="tx1"/>
                          </a:solidFill>
                          <a:effectLst/>
                          <a:latin typeface="Times New Roman" panose="02020603050405020304" pitchFamily="18" charset="0"/>
                          <a:ea typeface="+mj-ea"/>
                        </a:rPr>
                        <a:t>详细表述</a:t>
                      </a:r>
                      <a:endParaRPr lang="zh-CN" altLang="en-US" sz="1100" b="1" i="0" u="none" strike="noStrike" dirty="0">
                        <a:solidFill>
                          <a:schemeClr val="tx1"/>
                        </a:solidFill>
                        <a:effectLst/>
                        <a:latin typeface="Times New Roman" panose="02020603050405020304" pitchFamily="18" charset="0"/>
                        <a:ea typeface="+mj-ea"/>
                      </a:endParaRPr>
                    </a:p>
                  </a:txBody>
                  <a:tcPr marL="7620" marR="7620" marT="7620" marB="0" anchor="ctr">
                    <a:solidFill>
                      <a:schemeClr val="accent5">
                        <a:lumMod val="60000"/>
                        <a:lumOff val="40000"/>
                      </a:schemeClr>
                    </a:solidFill>
                  </a:tcPr>
                </a:tc>
              </a:tr>
              <a:tr h="356235">
                <a:tc>
                  <a:txBody>
                    <a:bodyPr/>
                    <a:lstStyle/>
                    <a:p>
                      <a:pPr algn="ctr" fontAlgn="ctr"/>
                      <a:r>
                        <a:rPr lang="zh-CN" altLang="en-US" sz="1100" b="1" u="none" strike="noStrike" dirty="0">
                          <a:effectLst/>
                          <a:latin typeface="Times New Roman" panose="02020603050405020304" pitchFamily="18" charset="0"/>
                          <a:ea typeface="+mj-ea"/>
                        </a:rPr>
                        <a:t>不良反应</a:t>
                      </a:r>
                      <a:endParaRPr lang="zh-CN" altLang="en-US" sz="1100" b="1" i="0" u="none" strike="noStrike" dirty="0">
                        <a:solidFill>
                          <a:srgbClr val="000000"/>
                        </a:solidFill>
                        <a:effectLst/>
                        <a:latin typeface="Times New Roman" panose="02020603050405020304" pitchFamily="18" charset="0"/>
                        <a:ea typeface="+mj-ea"/>
                      </a:endParaRPr>
                    </a:p>
                  </a:txBody>
                  <a:tcPr marL="7620" marR="7620" marT="7620" marB="0" anchor="ctr">
                    <a:solidFill>
                      <a:schemeClr val="accent5">
                        <a:lumMod val="20000"/>
                        <a:lumOff val="80000"/>
                      </a:schemeClr>
                    </a:solidFill>
                  </a:tcPr>
                </a:tc>
                <a:tc>
                  <a:txBody>
                    <a:bodyPr/>
                    <a:lstStyle/>
                    <a:p>
                      <a:pPr marL="107950" algn="l" fontAlgn="ctr">
                        <a:lnSpc>
                          <a:spcPct val="100000"/>
                        </a:lnSpc>
                      </a:pPr>
                      <a:r>
                        <a:rPr lang="zh-CN" altLang="en-US" sz="1000" b="0" i="0" u="none" strike="noStrike" dirty="0">
                          <a:solidFill>
                            <a:srgbClr val="000000"/>
                          </a:solidFill>
                          <a:effectLst/>
                          <a:latin typeface="Times New Roman" panose="02020603050405020304" pitchFamily="18" charset="0"/>
                          <a:ea typeface="+mj-ea"/>
                          <a:cs typeface="Times New Roman" panose="02020603050405020304" pitchFamily="18" charset="0"/>
                          <a:sym typeface="+mn-ea"/>
                        </a:rPr>
                        <a:t>临床试验期间共有</a:t>
                      </a:r>
                      <a:r>
                        <a:rPr lang="en-US" altLang="zh-CN" sz="1000" b="0" i="0" u="none" strike="noStrike" dirty="0">
                          <a:solidFill>
                            <a:srgbClr val="000000"/>
                          </a:solidFill>
                          <a:effectLst/>
                          <a:latin typeface="Times New Roman" panose="02020603050405020304" pitchFamily="18" charset="0"/>
                          <a:ea typeface="+mj-ea"/>
                          <a:cs typeface="Times New Roman" panose="02020603050405020304" pitchFamily="18" charset="0"/>
                          <a:sym typeface="+mn-ea"/>
                        </a:rPr>
                        <a:t>412</a:t>
                      </a:r>
                      <a:r>
                        <a:rPr lang="zh-CN" altLang="en-US" sz="1000" b="0" i="0" u="none" strike="noStrike" dirty="0">
                          <a:solidFill>
                            <a:srgbClr val="000000"/>
                          </a:solidFill>
                          <a:effectLst/>
                          <a:latin typeface="Times New Roman" panose="02020603050405020304" pitchFamily="18" charset="0"/>
                          <a:ea typeface="+mj-ea"/>
                          <a:cs typeface="Times New Roman" panose="02020603050405020304" pitchFamily="18" charset="0"/>
                          <a:sym typeface="+mn-ea"/>
                        </a:rPr>
                        <a:t>例受试者使用本品。临床试验中的不良反应：恶心、呕吐、腹痛、腹泻、腹胀、消化不良、丙氨酸氨基转移酶升高、门冬氨酸氨基转移酶升高等。</a:t>
                      </a:r>
                      <a:endParaRPr lang="zh-CN" altLang="en-US" sz="1000" b="0" i="0" u="none" strike="noStrike" dirty="0">
                        <a:solidFill>
                          <a:srgbClr val="000000"/>
                        </a:solidFill>
                        <a:effectLst/>
                        <a:latin typeface="Times New Roman" panose="02020603050405020304" pitchFamily="18" charset="0"/>
                        <a:ea typeface="+mj-ea"/>
                        <a:cs typeface="Times New Roman" panose="02020603050405020304" pitchFamily="18" charset="0"/>
                        <a:sym typeface="+mn-ea"/>
                      </a:endParaRPr>
                    </a:p>
                  </a:txBody>
                  <a:tcPr marL="7620" marR="7620" marT="7620" marB="0" anchor="ctr">
                    <a:solidFill>
                      <a:schemeClr val="accent5">
                        <a:lumMod val="20000"/>
                        <a:lumOff val="80000"/>
                      </a:schemeClr>
                    </a:solidFill>
                  </a:tcPr>
                </a:tc>
              </a:tr>
              <a:tr h="397510">
                <a:tc>
                  <a:txBody>
                    <a:bodyPr/>
                    <a:lstStyle/>
                    <a:p>
                      <a:pPr algn="ctr" fontAlgn="ctr"/>
                      <a:r>
                        <a:rPr lang="zh-CN" altLang="en-US" sz="1100" b="1" u="none" strike="noStrike" dirty="0">
                          <a:effectLst/>
                          <a:latin typeface="Times New Roman" panose="02020603050405020304" pitchFamily="18" charset="0"/>
                          <a:ea typeface="+mj-ea"/>
                          <a:cs typeface="Times New Roman" panose="02020603050405020304" pitchFamily="18" charset="0"/>
                        </a:rPr>
                        <a:t>禁      忌</a:t>
                      </a:r>
                      <a:endParaRPr lang="zh-CN" altLang="en-US" sz="1100" b="1" i="0" u="none" strike="noStrike" dirty="0">
                        <a:solidFill>
                          <a:srgbClr val="000000"/>
                        </a:solidFill>
                        <a:effectLst/>
                        <a:latin typeface="Times New Roman" panose="02020603050405020304" pitchFamily="18" charset="0"/>
                        <a:ea typeface="+mj-ea"/>
                        <a:cs typeface="Times New Roman" panose="02020603050405020304" pitchFamily="18" charset="0"/>
                      </a:endParaRPr>
                    </a:p>
                  </a:txBody>
                  <a:tcPr marL="7620" marR="7620" marT="7620" marB="0" anchor="ctr">
                    <a:solidFill>
                      <a:schemeClr val="accent5">
                        <a:lumMod val="20000"/>
                        <a:lumOff val="80000"/>
                      </a:schemeClr>
                    </a:solidFill>
                  </a:tcPr>
                </a:tc>
                <a:tc>
                  <a:txBody>
                    <a:bodyPr/>
                    <a:lstStyle/>
                    <a:p>
                      <a:pPr marL="107950" indent="0" algn="l" fontAlgn="ctr">
                        <a:lnSpc>
                          <a:spcPts val="1400"/>
                        </a:lnSpc>
                        <a:buClrTx/>
                        <a:buSzTx/>
                        <a:buNone/>
                      </a:pPr>
                      <a:r>
                        <a:rPr lang="en-US" altLang="zh-CN" sz="1000" u="none" strike="noStrike" dirty="0">
                          <a:effectLst/>
                          <a:latin typeface="Times New Roman" panose="02020603050405020304" pitchFamily="18" charset="0"/>
                          <a:ea typeface="+mj-ea"/>
                          <a:cs typeface="Times New Roman" panose="02020603050405020304" pitchFamily="18" charset="0"/>
                        </a:rPr>
                        <a:t>1.</a:t>
                      </a:r>
                      <a:r>
                        <a:rPr lang="zh-CN" altLang="en-US" sz="1000" u="none" strike="noStrike" dirty="0">
                          <a:effectLst/>
                          <a:latin typeface="Times New Roman" panose="02020603050405020304" pitchFamily="18" charset="0"/>
                          <a:ea typeface="+mj-ea"/>
                          <a:cs typeface="Times New Roman" panose="02020603050405020304" pitchFamily="18" charset="0"/>
                        </a:rPr>
                        <a:t>孕妇及哺乳期妇女禁用。</a:t>
                      </a:r>
                      <a:endParaRPr lang="zh-CN" altLang="en-US" sz="1000" u="none" strike="noStrike" dirty="0">
                        <a:effectLst/>
                        <a:latin typeface="Times New Roman" panose="02020603050405020304" pitchFamily="18" charset="0"/>
                        <a:ea typeface="+mj-ea"/>
                        <a:cs typeface="Times New Roman" panose="02020603050405020304" pitchFamily="18" charset="0"/>
                      </a:endParaRPr>
                    </a:p>
                    <a:p>
                      <a:pPr marL="107950" indent="0" algn="l" fontAlgn="ctr">
                        <a:lnSpc>
                          <a:spcPts val="1400"/>
                        </a:lnSpc>
                        <a:buClrTx/>
                        <a:buSzTx/>
                        <a:buNone/>
                      </a:pPr>
                      <a:r>
                        <a:rPr lang="en-US" altLang="zh-CN" sz="1000" u="none" strike="noStrike" dirty="0">
                          <a:effectLst/>
                          <a:latin typeface="Times New Roman" panose="02020603050405020304" pitchFamily="18" charset="0"/>
                          <a:ea typeface="+mj-ea"/>
                          <a:cs typeface="Times New Roman" panose="02020603050405020304" pitchFamily="18" charset="0"/>
                        </a:rPr>
                        <a:t>2.</a:t>
                      </a:r>
                      <a:r>
                        <a:rPr lang="zh-CN" altLang="en-US" sz="1000" u="none" strike="noStrike" dirty="0">
                          <a:effectLst/>
                          <a:latin typeface="Times New Roman" panose="02020603050405020304" pitchFamily="18" charset="0"/>
                          <a:ea typeface="+mj-ea"/>
                          <a:cs typeface="Times New Roman" panose="02020603050405020304" pitchFamily="18" charset="0"/>
                        </a:rPr>
                        <a:t>对本品及所含成份过敏者禁用。</a:t>
                      </a:r>
                      <a:endParaRPr lang="zh-CN" altLang="en-US" sz="1000" u="none" strike="noStrike" dirty="0">
                        <a:effectLst/>
                        <a:latin typeface="Times New Roman" panose="02020603050405020304" pitchFamily="18" charset="0"/>
                        <a:ea typeface="+mj-ea"/>
                        <a:cs typeface="Times New Roman" panose="02020603050405020304" pitchFamily="18" charset="0"/>
                      </a:endParaRPr>
                    </a:p>
                  </a:txBody>
                  <a:tcPr marL="7620" marR="7620" marT="7620" marB="0" anchor="ctr">
                    <a:solidFill>
                      <a:schemeClr val="accent5">
                        <a:lumMod val="20000"/>
                        <a:lumOff val="80000"/>
                      </a:schemeClr>
                    </a:solidFill>
                  </a:tcPr>
                </a:tc>
              </a:tr>
              <a:tr h="1353185">
                <a:tc>
                  <a:txBody>
                    <a:bodyPr/>
                    <a:lstStyle/>
                    <a:p>
                      <a:pPr algn="ctr" fontAlgn="ctr"/>
                      <a:r>
                        <a:rPr lang="zh-CN" altLang="en-US" sz="1100" b="1" u="none" strike="noStrike" dirty="0">
                          <a:effectLst/>
                          <a:latin typeface="Times New Roman" panose="02020603050405020304" pitchFamily="18" charset="0"/>
                          <a:ea typeface="+mj-ea"/>
                        </a:rPr>
                        <a:t>注意事项</a:t>
                      </a:r>
                      <a:endParaRPr lang="zh-CN" altLang="en-US" sz="1100" b="1" i="0" u="none" strike="noStrike" dirty="0">
                        <a:solidFill>
                          <a:srgbClr val="000000"/>
                        </a:solidFill>
                        <a:effectLst/>
                        <a:latin typeface="Times New Roman" panose="02020603050405020304" pitchFamily="18" charset="0"/>
                        <a:ea typeface="+mj-ea"/>
                      </a:endParaRPr>
                    </a:p>
                  </a:txBody>
                  <a:tcPr marL="7620" marR="7620" marT="7620" marB="0" anchor="ctr">
                    <a:solidFill>
                      <a:schemeClr val="accent5">
                        <a:lumMod val="20000"/>
                        <a:lumOff val="80000"/>
                      </a:schemeClr>
                    </a:solidFill>
                  </a:tcPr>
                </a:tc>
                <a:tc>
                  <a:txBody>
                    <a:bodyPr/>
                    <a:lstStyle/>
                    <a:p>
                      <a:pPr marL="107950" indent="0" algn="l" fontAlgn="ctr">
                        <a:lnSpc>
                          <a:spcPts val="1400"/>
                        </a:lnSpc>
                        <a:buClrTx/>
                        <a:buSzTx/>
                        <a:buFontTx/>
                      </a:pPr>
                      <a:r>
                        <a:rPr lang="en-US" altLang="zh-CN" sz="1000" u="none" strike="noStrike" dirty="0">
                          <a:effectLst/>
                          <a:latin typeface="Times New Roman" panose="02020603050405020304" pitchFamily="18" charset="0"/>
                          <a:ea typeface="+mj-ea"/>
                          <a:cs typeface="Times New Roman" panose="02020603050405020304" pitchFamily="18" charset="0"/>
                        </a:rPr>
                        <a:t>1.</a:t>
                      </a:r>
                      <a:r>
                        <a:rPr lang="zh-CN" altLang="en-US" sz="1000" u="none" strike="noStrike" dirty="0">
                          <a:effectLst/>
                          <a:latin typeface="Times New Roman" panose="02020603050405020304" pitchFamily="18" charset="0"/>
                          <a:ea typeface="+mj-ea"/>
                          <a:cs typeface="Times New Roman" panose="02020603050405020304" pitchFamily="18" charset="0"/>
                        </a:rPr>
                        <a:t>忌烟、酒及辛辣、生冷、油腻食物。</a:t>
                      </a:r>
                      <a:endParaRPr lang="zh-CN" altLang="en-US" sz="1000" u="none" strike="noStrike" dirty="0">
                        <a:effectLst/>
                        <a:latin typeface="Times New Roman" panose="02020603050405020304" pitchFamily="18" charset="0"/>
                        <a:ea typeface="+mj-ea"/>
                        <a:cs typeface="Times New Roman" panose="02020603050405020304" pitchFamily="18" charset="0"/>
                      </a:endParaRPr>
                    </a:p>
                    <a:p>
                      <a:pPr marL="107950" indent="0" algn="l" fontAlgn="ctr">
                        <a:lnSpc>
                          <a:spcPts val="1400"/>
                        </a:lnSpc>
                        <a:buClrTx/>
                        <a:buSzTx/>
                        <a:buFontTx/>
                      </a:pPr>
                      <a:r>
                        <a:rPr lang="en-US" altLang="zh-CN" sz="1000" u="none" strike="noStrike" dirty="0">
                          <a:effectLst/>
                          <a:latin typeface="Times New Roman" panose="02020603050405020304" pitchFamily="18" charset="0"/>
                          <a:ea typeface="+mj-ea"/>
                          <a:cs typeface="Times New Roman" panose="02020603050405020304" pitchFamily="18" charset="0"/>
                        </a:rPr>
                        <a:t>2.</a:t>
                      </a:r>
                      <a:r>
                        <a:rPr lang="zh-CN" altLang="en-US" sz="1000" u="none" strike="noStrike" dirty="0">
                          <a:effectLst/>
                          <a:latin typeface="Times New Roman" panose="02020603050405020304" pitchFamily="18" charset="0"/>
                          <a:ea typeface="+mj-ea"/>
                          <a:cs typeface="Times New Roman" panose="02020603050405020304" pitchFamily="18" charset="0"/>
                        </a:rPr>
                        <a:t>本品尚无用于有生育需求患者的安全性及有效性数据。</a:t>
                      </a:r>
                      <a:endParaRPr lang="zh-CN" altLang="en-US" sz="1000" u="none" strike="noStrike" dirty="0">
                        <a:effectLst/>
                        <a:latin typeface="Times New Roman" panose="02020603050405020304" pitchFamily="18" charset="0"/>
                        <a:ea typeface="+mj-ea"/>
                        <a:cs typeface="Times New Roman" panose="02020603050405020304" pitchFamily="18" charset="0"/>
                      </a:endParaRPr>
                    </a:p>
                    <a:p>
                      <a:pPr marL="107950" indent="0" algn="l" fontAlgn="ctr">
                        <a:lnSpc>
                          <a:spcPts val="1400"/>
                        </a:lnSpc>
                        <a:buClrTx/>
                        <a:buSzTx/>
                        <a:buFontTx/>
                      </a:pPr>
                      <a:r>
                        <a:rPr lang="en-US" altLang="zh-CN" sz="1000" u="none" strike="noStrike" dirty="0">
                          <a:effectLst/>
                          <a:latin typeface="Times New Roman" panose="02020603050405020304" pitchFamily="18" charset="0"/>
                          <a:ea typeface="+mj-ea"/>
                          <a:cs typeface="Times New Roman" panose="02020603050405020304" pitchFamily="18" charset="0"/>
                        </a:rPr>
                        <a:t>3.</a:t>
                      </a:r>
                      <a:r>
                        <a:rPr lang="zh-CN" altLang="en-US" sz="1000" u="none" strike="noStrike" dirty="0">
                          <a:effectLst/>
                          <a:latin typeface="Times New Roman" panose="02020603050405020304" pitchFamily="18" charset="0"/>
                          <a:ea typeface="+mj-ea"/>
                          <a:cs typeface="Times New Roman" panose="02020603050405020304" pitchFamily="18" charset="0"/>
                        </a:rPr>
                        <a:t>如出现腹痛加重或异常子宫出血者应及时停药并就医。</a:t>
                      </a:r>
                      <a:endParaRPr lang="zh-CN" altLang="en-US" sz="1000" u="none" strike="noStrike" dirty="0">
                        <a:effectLst/>
                        <a:latin typeface="Times New Roman" panose="02020603050405020304" pitchFamily="18" charset="0"/>
                        <a:ea typeface="+mj-ea"/>
                        <a:cs typeface="Times New Roman" panose="02020603050405020304" pitchFamily="18" charset="0"/>
                      </a:endParaRPr>
                    </a:p>
                    <a:p>
                      <a:pPr marL="107950" indent="0" algn="l" fontAlgn="ctr">
                        <a:lnSpc>
                          <a:spcPts val="1400"/>
                        </a:lnSpc>
                        <a:buClrTx/>
                        <a:buSzTx/>
                        <a:buFontTx/>
                      </a:pPr>
                      <a:r>
                        <a:rPr lang="en-US" altLang="zh-CN" sz="1000" u="none" strike="noStrike" dirty="0">
                          <a:effectLst/>
                          <a:latin typeface="Times New Roman" panose="02020603050405020304" pitchFamily="18" charset="0"/>
                          <a:ea typeface="+mj-ea"/>
                          <a:cs typeface="Times New Roman" panose="02020603050405020304" pitchFamily="18" charset="0"/>
                        </a:rPr>
                        <a:t>4.</a:t>
                      </a:r>
                      <a:r>
                        <a:rPr lang="zh-CN" altLang="en-US" sz="1000" u="none" strike="noStrike" dirty="0">
                          <a:effectLst/>
                          <a:latin typeface="Times New Roman" panose="02020603050405020304" pitchFamily="18" charset="0"/>
                          <a:ea typeface="+mj-ea"/>
                          <a:cs typeface="Times New Roman" panose="02020603050405020304" pitchFamily="18" charset="0"/>
                        </a:rPr>
                        <a:t>脾虚便溏者不宜使用。</a:t>
                      </a:r>
                      <a:endParaRPr lang="zh-CN" altLang="en-US" sz="1000" u="none" strike="noStrike" dirty="0">
                        <a:effectLst/>
                        <a:latin typeface="Times New Roman" panose="02020603050405020304" pitchFamily="18" charset="0"/>
                        <a:ea typeface="+mj-ea"/>
                        <a:cs typeface="Times New Roman" panose="02020603050405020304" pitchFamily="18" charset="0"/>
                      </a:endParaRPr>
                    </a:p>
                    <a:p>
                      <a:pPr marL="107950" indent="0" algn="l" fontAlgn="ctr">
                        <a:lnSpc>
                          <a:spcPts val="1400"/>
                        </a:lnSpc>
                        <a:buClrTx/>
                        <a:buSzTx/>
                        <a:buFontTx/>
                      </a:pPr>
                      <a:r>
                        <a:rPr lang="en-US" altLang="zh-CN" sz="1000" u="none" strike="noStrike" dirty="0">
                          <a:effectLst/>
                          <a:latin typeface="Times New Roman" panose="02020603050405020304" pitchFamily="18" charset="0"/>
                          <a:ea typeface="+mj-ea"/>
                          <a:cs typeface="Times New Roman" panose="02020603050405020304" pitchFamily="18" charset="0"/>
                        </a:rPr>
                        <a:t>5.</a:t>
                      </a:r>
                      <a:r>
                        <a:rPr lang="zh-CN" altLang="en-US" sz="1000" u="none" strike="noStrike" dirty="0">
                          <a:effectLst/>
                          <a:latin typeface="Times New Roman" panose="02020603050405020304" pitchFamily="18" charset="0"/>
                          <a:ea typeface="+mj-ea"/>
                          <a:cs typeface="Times New Roman" panose="02020603050405020304" pitchFamily="18" charset="0"/>
                        </a:rPr>
                        <a:t>肝、肾生化指标异常或有肝、肾病史者慎用。</a:t>
                      </a:r>
                      <a:endParaRPr lang="zh-CN" altLang="en-US" sz="1000" u="none" strike="noStrike" dirty="0">
                        <a:effectLst/>
                        <a:latin typeface="Times New Roman" panose="02020603050405020304" pitchFamily="18" charset="0"/>
                        <a:ea typeface="+mj-ea"/>
                        <a:cs typeface="Times New Roman" panose="02020603050405020304" pitchFamily="18" charset="0"/>
                      </a:endParaRPr>
                    </a:p>
                    <a:p>
                      <a:pPr marL="107950" indent="0" algn="l" fontAlgn="ctr">
                        <a:lnSpc>
                          <a:spcPts val="1400"/>
                        </a:lnSpc>
                        <a:buClrTx/>
                        <a:buSzTx/>
                        <a:buFontTx/>
                      </a:pPr>
                      <a:r>
                        <a:rPr lang="en-US" altLang="zh-CN" sz="1000" u="none" strike="noStrike" dirty="0">
                          <a:effectLst/>
                          <a:latin typeface="Times New Roman" panose="02020603050405020304" pitchFamily="18" charset="0"/>
                          <a:ea typeface="+mj-ea"/>
                          <a:cs typeface="Times New Roman" panose="02020603050405020304" pitchFamily="18" charset="0"/>
                        </a:rPr>
                        <a:t>6.</a:t>
                      </a:r>
                      <a:r>
                        <a:rPr lang="zh-CN" altLang="en-US" sz="1000" u="none" strike="noStrike" dirty="0">
                          <a:effectLst/>
                          <a:latin typeface="Times New Roman" panose="02020603050405020304" pitchFamily="18" charset="0"/>
                          <a:ea typeface="+mj-ea"/>
                          <a:cs typeface="Times New Roman" panose="02020603050405020304" pitchFamily="18" charset="0"/>
                        </a:rPr>
                        <a:t>应避免与其他有肝毒性、肾毒性的药物联合使用。</a:t>
                      </a:r>
                      <a:endParaRPr lang="zh-CN" altLang="en-US" sz="1000" u="none" strike="noStrike" dirty="0">
                        <a:effectLst/>
                        <a:latin typeface="Times New Roman" panose="02020603050405020304" pitchFamily="18" charset="0"/>
                        <a:ea typeface="+mj-ea"/>
                        <a:cs typeface="Times New Roman" panose="02020603050405020304" pitchFamily="18" charset="0"/>
                      </a:endParaRPr>
                    </a:p>
                    <a:p>
                      <a:pPr marL="107950" indent="0" algn="l" fontAlgn="ctr">
                        <a:lnSpc>
                          <a:spcPts val="1400"/>
                        </a:lnSpc>
                        <a:buClrTx/>
                        <a:buSzTx/>
                        <a:buFontTx/>
                      </a:pPr>
                      <a:r>
                        <a:rPr lang="en-US" altLang="zh-CN" sz="1000" u="none" strike="noStrike" dirty="0">
                          <a:effectLst/>
                          <a:latin typeface="Times New Roman" panose="02020603050405020304" pitchFamily="18" charset="0"/>
                          <a:ea typeface="+mj-ea"/>
                          <a:cs typeface="Times New Roman" panose="02020603050405020304" pitchFamily="18" charset="0"/>
                        </a:rPr>
                        <a:t>7.</a:t>
                      </a:r>
                      <a:r>
                        <a:rPr lang="zh-CN" altLang="en-US" sz="1000" u="none" strike="noStrike" dirty="0">
                          <a:effectLst/>
                          <a:latin typeface="Times New Roman" panose="02020603050405020304" pitchFamily="18" charset="0"/>
                          <a:ea typeface="+mj-ea"/>
                          <a:cs typeface="Times New Roman" panose="02020603050405020304" pitchFamily="18" charset="0"/>
                        </a:rPr>
                        <a:t>患有子宫肌瘤或子宫内膜增生者慎用。</a:t>
                      </a:r>
                      <a:endParaRPr lang="zh-CN" altLang="en-US" sz="1000" u="none" strike="noStrike" dirty="0">
                        <a:effectLst/>
                        <a:latin typeface="Times New Roman" panose="02020603050405020304" pitchFamily="18" charset="0"/>
                        <a:ea typeface="+mj-ea"/>
                        <a:cs typeface="Times New Roman" panose="02020603050405020304" pitchFamily="18" charset="0"/>
                      </a:endParaRPr>
                    </a:p>
                  </a:txBody>
                  <a:tcPr marL="7620" marR="7620" marT="7620" marB="0" anchor="ctr">
                    <a:solidFill>
                      <a:schemeClr val="accent5">
                        <a:lumMod val="20000"/>
                        <a:lumOff val="80000"/>
                      </a:schemeClr>
                    </a:solidFill>
                  </a:tcPr>
                </a:tc>
              </a:tr>
            </a:tbl>
          </a:graphicData>
        </a:graphic>
      </p:graphicFrame>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0"/>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03</a:t>
            </a:r>
            <a:endParaRPr lang="en-US" altLang="zh-CN" sz="6600" spc="600" dirty="0">
              <a:solidFill>
                <a:srgbClr val="51B4E9"/>
              </a:solidFill>
              <a:latin typeface="+mn-ea"/>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有效性</a:t>
            </a:r>
            <a:endParaRPr lang="zh-CN" altLang="en-US" sz="4000" spc="300" dirty="0">
              <a:solidFill>
                <a:srgbClr val="002774"/>
              </a:solidFill>
              <a:latin typeface="+mn-ea"/>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5" name="文本框 24"/>
          <p:cNvSpPr txBox="1"/>
          <p:nvPr/>
        </p:nvSpPr>
        <p:spPr>
          <a:xfrm>
            <a:off x="1027430" y="5546090"/>
            <a:ext cx="10723245" cy="845820"/>
          </a:xfrm>
          <a:prstGeom prst="rect">
            <a:avLst/>
          </a:prstGeom>
          <a:noFill/>
        </p:spPr>
        <p:txBody>
          <a:bodyPr wrap="square">
            <a:noAutofit/>
          </a:bodyPr>
          <a:lstStyle/>
          <a:p>
            <a:pPr indent="0" algn="l" fontAlgn="auto">
              <a:lnSpc>
                <a:spcPct val="150000"/>
              </a:lnSpc>
              <a:spcBef>
                <a:spcPts val="0"/>
              </a:spcBef>
              <a:spcAft>
                <a:spcPts val="0"/>
              </a:spcAft>
            </a:pPr>
            <a:r>
              <a:rPr lang="en-US" altLang="zh-CN" sz="1400" spc="15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lang="zh-CN" altLang="en-US" sz="1400" spc="15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研究表明，参蒲颗粒可显著减轻盆腔炎性疾病后遗症（湿热瘀阻证）慢性盆腔痛患者腹部</a:t>
            </a:r>
            <a:r>
              <a:rPr lang="en-US" altLang="zh-CN" sz="1400" spc="15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zh-CN" altLang="en-US" sz="1400" spc="15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腰骶疼痛，改善腹部压痛、宫颈举摆痛、子宫压痛、附件区压痛及带下量多、色黄等症状。</a:t>
            </a:r>
            <a:r>
              <a:rPr lang="zh-CN" altLang="en-US" sz="1400" b="1" spc="15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随着用药时间的延长，疗效更为显著</a:t>
            </a:r>
            <a:r>
              <a:rPr lang="en-US" altLang="zh-CN" sz="1400" b="1" baseline="30000" dirty="0">
                <a:effectLst/>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1400" spc="15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endParaRPr lang="zh-CN" altLang="en-US" sz="1400" spc="15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a:lnSpc>
                <a:spcPct val="150000"/>
              </a:lnSpc>
            </a:pPr>
            <a:endParaRPr lang="zh-CN" altLang="en-US" sz="1400" dirty="0">
              <a:latin typeface="Times New Roman" panose="02020603050405020304" pitchFamily="18" charset="0"/>
              <a:cs typeface="Times New Roman" panose="02020603050405020304" pitchFamily="18" charset="0"/>
            </a:endParaRPr>
          </a:p>
        </p:txBody>
      </p:sp>
      <p:sp>
        <p:nvSpPr>
          <p:cNvPr id="45" name="文本框 56"/>
          <p:cNvSpPr txBox="1"/>
          <p:nvPr>
            <p:custDataLst>
              <p:tags r:id="rId2"/>
            </p:custDataLst>
          </p:nvPr>
        </p:nvSpPr>
        <p:spPr>
          <a:xfrm>
            <a:off x="913765" y="2403475"/>
            <a:ext cx="1024255" cy="655955"/>
          </a:xfrm>
          <a:prstGeom prst="rect">
            <a:avLst/>
          </a:prstGeom>
          <a:noFill/>
        </p:spPr>
        <p:txBody>
          <a:bodyPr wrap="square" rtlCol="0">
            <a:no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1</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46" name="文本框 64"/>
          <p:cNvSpPr txBox="1"/>
          <p:nvPr>
            <p:custDataLst>
              <p:tags r:id="rId3"/>
            </p:custDataLst>
          </p:nvPr>
        </p:nvSpPr>
        <p:spPr>
          <a:xfrm>
            <a:off x="532130" y="3204845"/>
            <a:ext cx="1845945" cy="550545"/>
          </a:xfrm>
          <a:prstGeom prst="rect">
            <a:avLst/>
          </a:prstGeom>
          <a:noFill/>
        </p:spPr>
        <p:txBody>
          <a:bodyPr wrap="square" rtlCol="0">
            <a:noAutofit/>
          </a:bodyPr>
          <a:lstStyle/>
          <a:p>
            <a:pPr algn="ctr">
              <a:buClrTx/>
              <a:buSzTx/>
              <a:buNone/>
            </a:pPr>
            <a:r>
              <a:rPr lang="zh-CN" altLang="en-US" sz="1600" dirty="0">
                <a:solidFill>
                  <a:srgbClr val="002060"/>
                </a:solidFill>
                <a:latin typeface="Times New Roman" panose="02020603050405020304" pitchFamily="18" charset="0"/>
                <a:cs typeface="Times New Roman" panose="02020603050405020304" pitchFamily="18" charset="0"/>
                <a:sym typeface="+mn-ea"/>
              </a:rPr>
              <a:t>组方合理性和</a:t>
            </a:r>
            <a:endParaRPr lang="zh-CN" altLang="en-US" sz="1600" dirty="0">
              <a:solidFill>
                <a:srgbClr val="002060"/>
              </a:solidFill>
              <a:latin typeface="Times New Roman" panose="02020603050405020304" pitchFamily="18" charset="0"/>
              <a:cs typeface="Times New Roman" panose="02020603050405020304" pitchFamily="18" charset="0"/>
              <a:sym typeface="+mn-ea"/>
            </a:endParaRPr>
          </a:p>
          <a:p>
            <a:pPr algn="ctr">
              <a:buClrTx/>
              <a:buSzTx/>
              <a:buNone/>
            </a:pPr>
            <a:r>
              <a:rPr lang="zh-CN" altLang="en-US" sz="1600" dirty="0">
                <a:solidFill>
                  <a:srgbClr val="002060"/>
                </a:solidFill>
                <a:latin typeface="Times New Roman" panose="02020603050405020304" pitchFamily="18" charset="0"/>
                <a:cs typeface="Times New Roman" panose="02020603050405020304" pitchFamily="18" charset="0"/>
                <a:sym typeface="+mn-ea"/>
              </a:rPr>
              <a:t>中成药治疗优势</a:t>
            </a:r>
            <a:endParaRPr lang="zh-CN" altLang="en-US" sz="1600" dirty="0">
              <a:solidFill>
                <a:srgbClr val="002060"/>
              </a:solidFill>
              <a:latin typeface="Times New Roman" panose="02020603050405020304" pitchFamily="18" charset="0"/>
              <a:cs typeface="Times New Roman" panose="02020603050405020304" pitchFamily="18" charset="0"/>
              <a:sym typeface="+mn-ea"/>
            </a:endParaRPr>
          </a:p>
        </p:txBody>
      </p:sp>
      <p:sp>
        <p:nvSpPr>
          <p:cNvPr id="47" name="矩形 2"/>
          <p:cNvSpPr/>
          <p:nvPr>
            <p:custDataLst>
              <p:tags r:id="rId4"/>
            </p:custDataLst>
          </p:nvPr>
        </p:nvSpPr>
        <p:spPr>
          <a:xfrm>
            <a:off x="552450" y="3094990"/>
            <a:ext cx="1824990" cy="114935"/>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grpSp>
        <p:nvGrpSpPr>
          <p:cNvPr id="2" name="组合 1"/>
          <p:cNvGrpSpPr/>
          <p:nvPr>
            <p:custDataLst>
              <p:tags r:id="rId5"/>
            </p:custDataLst>
          </p:nvPr>
        </p:nvGrpSpPr>
        <p:grpSpPr>
          <a:xfrm>
            <a:off x="3037840" y="1176020"/>
            <a:ext cx="8606790" cy="4128135"/>
            <a:chOff x="4784" y="1932"/>
            <a:chExt cx="13554" cy="6501"/>
          </a:xfrm>
        </p:grpSpPr>
        <p:sp>
          <p:nvSpPr>
            <p:cNvPr id="69" name="圆角矩形 68"/>
            <p:cNvSpPr/>
            <p:nvPr/>
          </p:nvSpPr>
          <p:spPr>
            <a:xfrm>
              <a:off x="5238" y="6468"/>
              <a:ext cx="12620" cy="1817"/>
            </a:xfrm>
            <a:prstGeom prst="roundRect">
              <a:avLst>
                <a:gd name="adj" fmla="val 10592"/>
              </a:avLst>
            </a:prstGeom>
            <a:solidFill>
              <a:schemeClr val="accent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lstStyle/>
            <a:p>
              <a:pPr indent="0" algn="l" fontAlgn="auto" hangingPunct="0">
                <a:lnSpc>
                  <a:spcPct val="140000"/>
                </a:lnSpc>
              </a:pPr>
              <a:r>
                <a:rPr lang="zh-CN" altLang="en-US" sz="1400" dirty="0">
                  <a:solidFill>
                    <a:schemeClr val="tx1"/>
                  </a:solidFill>
                  <a:latin typeface="微软雅黑" panose="020B0503020204020204" charset="-122"/>
                  <a:ea typeface="微软雅黑" panose="020B0503020204020204" charset="-122"/>
                </a:rPr>
                <a:t>本方具有扶正改邪、养正攻邪的作用，对体虚抵抗力下降而反复发作的盆腔炎性疾病后遗症患者，愈补气于清利湿热、活血化瘀之中，气盛则能抵御病邪，避免复发加重病情；另于活血化瘀之中，行解毒利湿之品，瘀浊、湿毒一并得以排出，祛除致病因素，有益恢复，故而奏效。</a:t>
              </a:r>
              <a:endParaRPr lang="zh-CN" altLang="en-US" sz="1400" dirty="0">
                <a:solidFill>
                  <a:schemeClr val="tx1"/>
                </a:solidFill>
                <a:latin typeface="微软雅黑" panose="020B0503020204020204" charset="-122"/>
                <a:ea typeface="微软雅黑" panose="020B0503020204020204" charset="-122"/>
              </a:endParaRPr>
            </a:p>
          </p:txBody>
        </p:sp>
        <p:sp>
          <p:nvSpPr>
            <p:cNvPr id="3" name="Freeform 9"/>
            <p:cNvSpPr/>
            <p:nvPr>
              <p:custDataLst>
                <p:tags r:id="rId6"/>
              </p:custDataLst>
            </p:nvPr>
          </p:nvSpPr>
          <p:spPr>
            <a:xfrm>
              <a:off x="5621" y="2211"/>
              <a:ext cx="3374" cy="600"/>
            </a:xfrm>
            <a:custGeom>
              <a:avLst/>
              <a:gdLst/>
              <a:ahLst/>
              <a:cxnLst/>
              <a:rect l="l" t="t" r="r" b="b"/>
              <a:pathLst>
                <a:path w="1157337" h="224491">
                  <a:moveTo>
                    <a:pt x="112245" y="0"/>
                  </a:moveTo>
                  <a:lnTo>
                    <a:pt x="1045091" y="0"/>
                  </a:lnTo>
                  <a:cubicBezTo>
                    <a:pt x="1107083" y="0"/>
                    <a:pt x="1157337" y="50254"/>
                    <a:pt x="1157337" y="112245"/>
                  </a:cubicBezTo>
                  <a:lnTo>
                    <a:pt x="1157337" y="112245"/>
                  </a:lnTo>
                  <a:cubicBezTo>
                    <a:pt x="1157337" y="142015"/>
                    <a:pt x="1145511" y="170565"/>
                    <a:pt x="1124461" y="191615"/>
                  </a:cubicBezTo>
                  <a:cubicBezTo>
                    <a:pt x="1103410" y="212665"/>
                    <a:pt x="1074860" y="224491"/>
                    <a:pt x="1045091" y="224491"/>
                  </a:cubicBezTo>
                  <a:lnTo>
                    <a:pt x="112245" y="224491"/>
                  </a:lnTo>
                  <a:cubicBezTo>
                    <a:pt x="82476" y="224491"/>
                    <a:pt x="53926" y="212665"/>
                    <a:pt x="32876" y="191615"/>
                  </a:cubicBezTo>
                  <a:cubicBezTo>
                    <a:pt x="11826" y="170565"/>
                    <a:pt x="0" y="142015"/>
                    <a:pt x="0" y="112245"/>
                  </a:cubicBezTo>
                  <a:lnTo>
                    <a:pt x="0" y="112245"/>
                  </a:lnTo>
                  <a:cubicBezTo>
                    <a:pt x="0" y="82476"/>
                    <a:pt x="11826" y="53926"/>
                    <a:pt x="32876" y="32876"/>
                  </a:cubicBezTo>
                  <a:cubicBezTo>
                    <a:pt x="53926" y="11826"/>
                    <a:pt x="82476" y="0"/>
                    <a:pt x="112245" y="0"/>
                  </a:cubicBezTo>
                  <a:close/>
                </a:path>
              </a:pathLst>
            </a:custGeom>
            <a:solidFill>
              <a:schemeClr val="accent1">
                <a:lumMod val="20000"/>
                <a:lumOff val="80000"/>
              </a:schemeClr>
            </a:solidFill>
          </p:spPr>
        </p:sp>
        <p:sp>
          <p:nvSpPr>
            <p:cNvPr id="5" name="TextBox 11"/>
            <p:cNvSpPr txBox="1"/>
            <p:nvPr>
              <p:custDataLst>
                <p:tags r:id="rId7"/>
              </p:custDataLst>
            </p:nvPr>
          </p:nvSpPr>
          <p:spPr>
            <a:xfrm>
              <a:off x="5343" y="1947"/>
              <a:ext cx="4016" cy="937"/>
            </a:xfrm>
            <a:prstGeom prst="rect">
              <a:avLst/>
            </a:prstGeom>
          </p:spPr>
          <p:txBody>
            <a:bodyPr lIns="0" tIns="0" rIns="0" bIns="0" rtlCol="0" anchor="t">
              <a:noAutofit/>
            </a:bodyPr>
            <a:lstStyle/>
            <a:p>
              <a:pPr marL="0" lvl="0" indent="0" algn="ctr">
                <a:lnSpc>
                  <a:spcPts val="4370"/>
                </a:lnSpc>
                <a:spcBef>
                  <a:spcPct val="0"/>
                </a:spcBef>
              </a:pPr>
              <a:r>
                <a:rPr lang="zh-CN" altLang="en-US" sz="1865" b="1">
                  <a:solidFill>
                    <a:schemeClr val="tx1"/>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君药</a:t>
              </a:r>
              <a:endParaRPr lang="zh-CN" altLang="en-US" sz="1865" b="1">
                <a:solidFill>
                  <a:schemeClr val="tx1"/>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27" name="Freeform 13"/>
            <p:cNvSpPr/>
            <p:nvPr>
              <p:custDataLst>
                <p:tags r:id="rId8"/>
              </p:custDataLst>
            </p:nvPr>
          </p:nvSpPr>
          <p:spPr>
            <a:xfrm>
              <a:off x="5568" y="3094"/>
              <a:ext cx="3589" cy="1481"/>
            </a:xfrm>
            <a:custGeom>
              <a:avLst/>
              <a:gdLst/>
              <a:ahLst/>
              <a:cxnLst/>
              <a:rect l="l" t="t" r="r" b="b"/>
              <a:pathLst>
                <a:path w="1157337" h="1160713">
                  <a:moveTo>
                    <a:pt x="93377" y="0"/>
                  </a:moveTo>
                  <a:lnTo>
                    <a:pt x="1063960" y="0"/>
                  </a:lnTo>
                  <a:cubicBezTo>
                    <a:pt x="1115530" y="0"/>
                    <a:pt x="1157337" y="41806"/>
                    <a:pt x="1157337" y="93377"/>
                  </a:cubicBezTo>
                  <a:lnTo>
                    <a:pt x="1157337" y="1067337"/>
                  </a:lnTo>
                  <a:cubicBezTo>
                    <a:pt x="1157337" y="1118907"/>
                    <a:pt x="1115530" y="1160713"/>
                    <a:pt x="1063960" y="1160713"/>
                  </a:cubicBezTo>
                  <a:lnTo>
                    <a:pt x="93377" y="1160713"/>
                  </a:lnTo>
                  <a:cubicBezTo>
                    <a:pt x="41806" y="1160713"/>
                    <a:pt x="0" y="1118907"/>
                    <a:pt x="0" y="1067337"/>
                  </a:cubicBezTo>
                  <a:lnTo>
                    <a:pt x="0" y="93377"/>
                  </a:lnTo>
                  <a:cubicBezTo>
                    <a:pt x="0" y="41806"/>
                    <a:pt x="41806" y="0"/>
                    <a:pt x="93377" y="0"/>
                  </a:cubicBezTo>
                  <a:close/>
                </a:path>
              </a:pathLst>
            </a:custGeom>
            <a:ln w="19050" cap="rnd">
              <a:solidFill>
                <a:schemeClr val="accent1">
                  <a:lumMod val="60000"/>
                  <a:lumOff val="40000"/>
                </a:schemeClr>
              </a:solidFill>
              <a:prstDash val="solid"/>
              <a:round/>
            </a:ln>
          </p:spPr>
        </p:sp>
        <p:sp>
          <p:nvSpPr>
            <p:cNvPr id="31" name="Freeform 17"/>
            <p:cNvSpPr/>
            <p:nvPr>
              <p:custDataLst>
                <p:tags r:id="rId9"/>
              </p:custDataLst>
            </p:nvPr>
          </p:nvSpPr>
          <p:spPr>
            <a:xfrm>
              <a:off x="9813" y="2211"/>
              <a:ext cx="3374" cy="600"/>
            </a:xfrm>
            <a:custGeom>
              <a:avLst/>
              <a:gdLst/>
              <a:ahLst/>
              <a:cxnLst/>
              <a:rect l="l" t="t" r="r" b="b"/>
              <a:pathLst>
                <a:path w="1157337" h="224491">
                  <a:moveTo>
                    <a:pt x="112245" y="0"/>
                  </a:moveTo>
                  <a:lnTo>
                    <a:pt x="1045091" y="0"/>
                  </a:lnTo>
                  <a:cubicBezTo>
                    <a:pt x="1107083" y="0"/>
                    <a:pt x="1157337" y="50254"/>
                    <a:pt x="1157337" y="112245"/>
                  </a:cubicBezTo>
                  <a:lnTo>
                    <a:pt x="1157337" y="112245"/>
                  </a:lnTo>
                  <a:cubicBezTo>
                    <a:pt x="1157337" y="142015"/>
                    <a:pt x="1145511" y="170565"/>
                    <a:pt x="1124461" y="191615"/>
                  </a:cubicBezTo>
                  <a:cubicBezTo>
                    <a:pt x="1103410" y="212665"/>
                    <a:pt x="1074860" y="224491"/>
                    <a:pt x="1045091" y="224491"/>
                  </a:cubicBezTo>
                  <a:lnTo>
                    <a:pt x="112245" y="224491"/>
                  </a:lnTo>
                  <a:cubicBezTo>
                    <a:pt x="82476" y="224491"/>
                    <a:pt x="53926" y="212665"/>
                    <a:pt x="32876" y="191615"/>
                  </a:cubicBezTo>
                  <a:cubicBezTo>
                    <a:pt x="11826" y="170565"/>
                    <a:pt x="0" y="142015"/>
                    <a:pt x="0" y="112245"/>
                  </a:cubicBezTo>
                  <a:lnTo>
                    <a:pt x="0" y="112245"/>
                  </a:lnTo>
                  <a:cubicBezTo>
                    <a:pt x="0" y="82476"/>
                    <a:pt x="11826" y="53926"/>
                    <a:pt x="32876" y="32876"/>
                  </a:cubicBezTo>
                  <a:cubicBezTo>
                    <a:pt x="53926" y="11826"/>
                    <a:pt x="82476" y="0"/>
                    <a:pt x="112245" y="0"/>
                  </a:cubicBezTo>
                  <a:close/>
                </a:path>
              </a:pathLst>
            </a:custGeom>
            <a:solidFill>
              <a:schemeClr val="accent1">
                <a:lumMod val="60000"/>
                <a:lumOff val="40000"/>
              </a:schemeClr>
            </a:solidFill>
          </p:spPr>
        </p:sp>
        <p:sp>
          <p:nvSpPr>
            <p:cNvPr id="33" name="TextBox 19"/>
            <p:cNvSpPr txBox="1"/>
            <p:nvPr>
              <p:custDataLst>
                <p:tags r:id="rId10"/>
              </p:custDataLst>
            </p:nvPr>
          </p:nvSpPr>
          <p:spPr>
            <a:xfrm>
              <a:off x="9423" y="1932"/>
              <a:ext cx="4016" cy="937"/>
            </a:xfrm>
            <a:prstGeom prst="rect">
              <a:avLst/>
            </a:prstGeom>
          </p:spPr>
          <p:txBody>
            <a:bodyPr lIns="0" tIns="0" rIns="0" bIns="0" rtlCol="0" anchor="t">
              <a:noAutofit/>
            </a:bodyPr>
            <a:lstStyle/>
            <a:p>
              <a:pPr marL="0" lvl="0" indent="0" algn="ctr">
                <a:lnSpc>
                  <a:spcPts val="4370"/>
                </a:lnSpc>
                <a:spcBef>
                  <a:spcPct val="0"/>
                </a:spcBef>
              </a:pPr>
              <a:r>
                <a:rPr lang="zh-CN" altLang="en-US" sz="1865" b="1">
                  <a:solidFill>
                    <a:schemeClr val="tx1"/>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臣药</a:t>
              </a:r>
              <a:endParaRPr lang="zh-CN" altLang="en-US" sz="1865" b="1">
                <a:solidFill>
                  <a:schemeClr val="tx1"/>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35" name="Freeform 21"/>
            <p:cNvSpPr/>
            <p:nvPr>
              <p:custDataLst>
                <p:tags r:id="rId11"/>
              </p:custDataLst>
            </p:nvPr>
          </p:nvSpPr>
          <p:spPr>
            <a:xfrm>
              <a:off x="9651" y="3094"/>
              <a:ext cx="3698" cy="1481"/>
            </a:xfrm>
            <a:custGeom>
              <a:avLst/>
              <a:gdLst/>
              <a:ahLst/>
              <a:cxnLst/>
              <a:rect l="l" t="t" r="r" b="b"/>
              <a:pathLst>
                <a:path w="1157337" h="1160713">
                  <a:moveTo>
                    <a:pt x="93377" y="0"/>
                  </a:moveTo>
                  <a:lnTo>
                    <a:pt x="1063960" y="0"/>
                  </a:lnTo>
                  <a:cubicBezTo>
                    <a:pt x="1115530" y="0"/>
                    <a:pt x="1157337" y="41806"/>
                    <a:pt x="1157337" y="93377"/>
                  </a:cubicBezTo>
                  <a:lnTo>
                    <a:pt x="1157337" y="1067337"/>
                  </a:lnTo>
                  <a:cubicBezTo>
                    <a:pt x="1157337" y="1118907"/>
                    <a:pt x="1115530" y="1160713"/>
                    <a:pt x="1063960" y="1160713"/>
                  </a:cubicBezTo>
                  <a:lnTo>
                    <a:pt x="93377" y="1160713"/>
                  </a:lnTo>
                  <a:cubicBezTo>
                    <a:pt x="41806" y="1160713"/>
                    <a:pt x="0" y="1118907"/>
                    <a:pt x="0" y="1067337"/>
                  </a:cubicBezTo>
                  <a:lnTo>
                    <a:pt x="0" y="93377"/>
                  </a:lnTo>
                  <a:cubicBezTo>
                    <a:pt x="0" y="41806"/>
                    <a:pt x="41806" y="0"/>
                    <a:pt x="93377" y="0"/>
                  </a:cubicBezTo>
                  <a:close/>
                </a:path>
              </a:pathLst>
            </a:custGeom>
            <a:ln w="19050" cap="rnd">
              <a:solidFill>
                <a:schemeClr val="accent1">
                  <a:lumMod val="60000"/>
                  <a:lumOff val="40000"/>
                </a:schemeClr>
              </a:solidFill>
              <a:prstDash val="solid"/>
              <a:round/>
            </a:ln>
          </p:spPr>
        </p:sp>
        <p:sp>
          <p:nvSpPr>
            <p:cNvPr id="39" name="Freeform 25"/>
            <p:cNvSpPr/>
            <p:nvPr>
              <p:custDataLst>
                <p:tags r:id="rId12"/>
              </p:custDataLst>
            </p:nvPr>
          </p:nvSpPr>
          <p:spPr>
            <a:xfrm>
              <a:off x="14162" y="2211"/>
              <a:ext cx="3374" cy="600"/>
            </a:xfrm>
            <a:custGeom>
              <a:avLst/>
              <a:gdLst/>
              <a:ahLst/>
              <a:cxnLst/>
              <a:rect l="l" t="t" r="r" b="b"/>
              <a:pathLst>
                <a:path w="1157337" h="224491">
                  <a:moveTo>
                    <a:pt x="112245" y="0"/>
                  </a:moveTo>
                  <a:lnTo>
                    <a:pt x="1045091" y="0"/>
                  </a:lnTo>
                  <a:cubicBezTo>
                    <a:pt x="1107083" y="0"/>
                    <a:pt x="1157337" y="50254"/>
                    <a:pt x="1157337" y="112245"/>
                  </a:cubicBezTo>
                  <a:lnTo>
                    <a:pt x="1157337" y="112245"/>
                  </a:lnTo>
                  <a:cubicBezTo>
                    <a:pt x="1157337" y="142015"/>
                    <a:pt x="1145511" y="170565"/>
                    <a:pt x="1124461" y="191615"/>
                  </a:cubicBezTo>
                  <a:cubicBezTo>
                    <a:pt x="1103410" y="212665"/>
                    <a:pt x="1074860" y="224491"/>
                    <a:pt x="1045091" y="224491"/>
                  </a:cubicBezTo>
                  <a:lnTo>
                    <a:pt x="112245" y="224491"/>
                  </a:lnTo>
                  <a:cubicBezTo>
                    <a:pt x="82476" y="224491"/>
                    <a:pt x="53926" y="212665"/>
                    <a:pt x="32876" y="191615"/>
                  </a:cubicBezTo>
                  <a:cubicBezTo>
                    <a:pt x="11826" y="170565"/>
                    <a:pt x="0" y="142015"/>
                    <a:pt x="0" y="112245"/>
                  </a:cubicBezTo>
                  <a:lnTo>
                    <a:pt x="0" y="112245"/>
                  </a:lnTo>
                  <a:cubicBezTo>
                    <a:pt x="0" y="82476"/>
                    <a:pt x="11826" y="53926"/>
                    <a:pt x="32876" y="32876"/>
                  </a:cubicBezTo>
                  <a:cubicBezTo>
                    <a:pt x="53926" y="11826"/>
                    <a:pt x="82476" y="0"/>
                    <a:pt x="112245" y="0"/>
                  </a:cubicBezTo>
                  <a:close/>
                </a:path>
              </a:pathLst>
            </a:custGeom>
            <a:solidFill>
              <a:schemeClr val="accent1">
                <a:lumMod val="20000"/>
                <a:lumOff val="80000"/>
              </a:schemeClr>
            </a:solidFill>
          </p:spPr>
        </p:sp>
        <p:sp>
          <p:nvSpPr>
            <p:cNvPr id="41" name="TextBox 27"/>
            <p:cNvSpPr txBox="1"/>
            <p:nvPr>
              <p:custDataLst>
                <p:tags r:id="rId13"/>
              </p:custDataLst>
            </p:nvPr>
          </p:nvSpPr>
          <p:spPr>
            <a:xfrm>
              <a:off x="13915" y="1948"/>
              <a:ext cx="4016" cy="937"/>
            </a:xfrm>
            <a:prstGeom prst="rect">
              <a:avLst/>
            </a:prstGeom>
          </p:spPr>
          <p:txBody>
            <a:bodyPr lIns="0" tIns="0" rIns="0" bIns="0" rtlCol="0" anchor="t">
              <a:noAutofit/>
            </a:bodyPr>
            <a:lstStyle/>
            <a:p>
              <a:pPr marL="0" lvl="0" indent="0" algn="ctr">
                <a:lnSpc>
                  <a:spcPts val="4370"/>
                </a:lnSpc>
                <a:spcBef>
                  <a:spcPct val="0"/>
                </a:spcBef>
              </a:pPr>
              <a:r>
                <a:rPr lang="zh-CN" altLang="en-US" sz="1865" b="1">
                  <a:solidFill>
                    <a:schemeClr val="tx1"/>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佐药</a:t>
              </a:r>
              <a:endParaRPr lang="zh-CN" altLang="en-US" sz="1865" b="1">
                <a:solidFill>
                  <a:schemeClr val="tx1"/>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43" name="Freeform 29"/>
            <p:cNvSpPr/>
            <p:nvPr>
              <p:custDataLst>
                <p:tags r:id="rId14"/>
              </p:custDataLst>
            </p:nvPr>
          </p:nvSpPr>
          <p:spPr>
            <a:xfrm>
              <a:off x="13997" y="3094"/>
              <a:ext cx="3604" cy="1481"/>
            </a:xfrm>
            <a:custGeom>
              <a:avLst/>
              <a:gdLst/>
              <a:ahLst/>
              <a:cxnLst/>
              <a:rect l="l" t="t" r="r" b="b"/>
              <a:pathLst>
                <a:path w="1157337" h="1160713">
                  <a:moveTo>
                    <a:pt x="93377" y="0"/>
                  </a:moveTo>
                  <a:lnTo>
                    <a:pt x="1063960" y="0"/>
                  </a:lnTo>
                  <a:cubicBezTo>
                    <a:pt x="1115530" y="0"/>
                    <a:pt x="1157337" y="41806"/>
                    <a:pt x="1157337" y="93377"/>
                  </a:cubicBezTo>
                  <a:lnTo>
                    <a:pt x="1157337" y="1067337"/>
                  </a:lnTo>
                  <a:cubicBezTo>
                    <a:pt x="1157337" y="1118907"/>
                    <a:pt x="1115530" y="1160713"/>
                    <a:pt x="1063960" y="1160713"/>
                  </a:cubicBezTo>
                  <a:lnTo>
                    <a:pt x="93377" y="1160713"/>
                  </a:lnTo>
                  <a:cubicBezTo>
                    <a:pt x="41806" y="1160713"/>
                    <a:pt x="0" y="1118907"/>
                    <a:pt x="0" y="1067337"/>
                  </a:cubicBezTo>
                  <a:lnTo>
                    <a:pt x="0" y="93377"/>
                  </a:lnTo>
                  <a:cubicBezTo>
                    <a:pt x="0" y="41806"/>
                    <a:pt x="41806" y="0"/>
                    <a:pt x="93377" y="0"/>
                  </a:cubicBezTo>
                  <a:close/>
                </a:path>
              </a:pathLst>
            </a:custGeom>
            <a:ln w="19050" cap="rnd">
              <a:solidFill>
                <a:schemeClr val="accent1">
                  <a:lumMod val="60000"/>
                  <a:lumOff val="40000"/>
                </a:schemeClr>
              </a:solidFill>
              <a:prstDash val="solid"/>
              <a:round/>
            </a:ln>
          </p:spPr>
        </p:sp>
        <p:sp>
          <p:nvSpPr>
            <p:cNvPr id="52" name="文本框 51"/>
            <p:cNvSpPr txBox="1"/>
            <p:nvPr>
              <p:custDataLst>
                <p:tags r:id="rId15"/>
              </p:custDataLst>
            </p:nvPr>
          </p:nvSpPr>
          <p:spPr>
            <a:xfrm>
              <a:off x="6160" y="3109"/>
              <a:ext cx="2552" cy="1307"/>
            </a:xfrm>
            <a:prstGeom prst="rect">
              <a:avLst/>
            </a:prstGeom>
            <a:noFill/>
          </p:spPr>
          <p:txBody>
            <a:bodyPr wrap="square" rtlCol="0">
              <a:spAutoFit/>
            </a:bodyPr>
            <a:lstStyle/>
            <a:p>
              <a:pPr>
                <a:lnSpc>
                  <a:spcPct val="150000"/>
                </a:lnSpc>
              </a:pPr>
              <a:r>
                <a:rPr lang="zh-CN" altLang="en-US" sz="1600">
                  <a:latin typeface="微软雅黑" panose="020B0503020204020204" charset="-122"/>
                  <a:ea typeface="微软雅黑" panose="020B0503020204020204" charset="-122"/>
                </a:rPr>
                <a:t>党参、大血藤、</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蒲公英、菝葜</a:t>
              </a:r>
              <a:endParaRPr lang="zh-CN" altLang="en-US" sz="1600">
                <a:latin typeface="微软雅黑" panose="020B0503020204020204" charset="-122"/>
                <a:ea typeface="微软雅黑" panose="020B0503020204020204" charset="-122"/>
              </a:endParaRPr>
            </a:p>
          </p:txBody>
        </p:sp>
        <p:sp>
          <p:nvSpPr>
            <p:cNvPr id="55" name="文本框 54"/>
            <p:cNvSpPr txBox="1"/>
            <p:nvPr>
              <p:custDataLst>
                <p:tags r:id="rId16"/>
              </p:custDataLst>
            </p:nvPr>
          </p:nvSpPr>
          <p:spPr>
            <a:xfrm>
              <a:off x="10365" y="3425"/>
              <a:ext cx="2372" cy="725"/>
            </a:xfrm>
            <a:prstGeom prst="rect">
              <a:avLst/>
            </a:prstGeom>
            <a:noFill/>
          </p:spPr>
          <p:txBody>
            <a:bodyPr wrap="square" rtlCol="0">
              <a:spAutoFit/>
            </a:bodyPr>
            <a:lstStyle/>
            <a:p>
              <a:pPr>
                <a:lnSpc>
                  <a:spcPct val="150000"/>
                </a:lnSpc>
              </a:pPr>
              <a:r>
                <a:rPr lang="zh-CN" altLang="en-US" sz="1600">
                  <a:latin typeface="微软雅黑" panose="020B0503020204020204" charset="-122"/>
                  <a:ea typeface="微软雅黑" panose="020B0503020204020204" charset="-122"/>
                </a:rPr>
                <a:t>皂角刺、虎杖</a:t>
              </a:r>
              <a:endParaRPr lang="zh-CN" altLang="en-US" sz="1600">
                <a:latin typeface="微软雅黑" panose="020B0503020204020204" charset="-122"/>
                <a:ea typeface="微软雅黑" panose="020B0503020204020204" charset="-122"/>
              </a:endParaRPr>
            </a:p>
          </p:txBody>
        </p:sp>
        <p:sp>
          <p:nvSpPr>
            <p:cNvPr id="56" name="文本框 55"/>
            <p:cNvSpPr txBox="1"/>
            <p:nvPr>
              <p:custDataLst>
                <p:tags r:id="rId17"/>
              </p:custDataLst>
            </p:nvPr>
          </p:nvSpPr>
          <p:spPr>
            <a:xfrm>
              <a:off x="14542" y="3158"/>
              <a:ext cx="2966" cy="1307"/>
            </a:xfrm>
            <a:prstGeom prst="rect">
              <a:avLst/>
            </a:prstGeom>
            <a:noFill/>
          </p:spPr>
          <p:txBody>
            <a:bodyPr wrap="square" rtlCol="0">
              <a:spAutoFit/>
            </a:bodyPr>
            <a:lstStyle/>
            <a:p>
              <a:pPr>
                <a:lnSpc>
                  <a:spcPct val="150000"/>
                </a:lnSpc>
              </a:pPr>
              <a:r>
                <a:rPr lang="zh-CN" altLang="en-US" sz="1600">
                  <a:latin typeface="微软雅黑" panose="020B0503020204020204" charset="-122"/>
                  <a:ea typeface="微软雅黑" panose="020B0503020204020204" charset="-122"/>
                </a:rPr>
                <a:t>醋延胡索、乌药、丹参、赤芍</a:t>
              </a:r>
              <a:endParaRPr lang="zh-CN" altLang="en-US" sz="1600">
                <a:latin typeface="微软雅黑" panose="020B0503020204020204" charset="-122"/>
                <a:ea typeface="微软雅黑" panose="020B0503020204020204" charset="-122"/>
              </a:endParaRPr>
            </a:p>
          </p:txBody>
        </p:sp>
        <p:sp>
          <p:nvSpPr>
            <p:cNvPr id="63" name="圆角矩形 62"/>
            <p:cNvSpPr/>
            <p:nvPr>
              <p:custDataLst>
                <p:tags r:id="rId18"/>
              </p:custDataLst>
            </p:nvPr>
          </p:nvSpPr>
          <p:spPr>
            <a:xfrm>
              <a:off x="5569" y="4900"/>
              <a:ext cx="3607" cy="1372"/>
            </a:xfrm>
            <a:prstGeom prst="roundRect">
              <a:avLst>
                <a:gd name="adj" fmla="val 10592"/>
              </a:avLst>
            </a:prstGeom>
            <a:solidFill>
              <a:srgbClr val="DAE3F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4" name="圆角矩形 63"/>
            <p:cNvSpPr/>
            <p:nvPr>
              <p:custDataLst>
                <p:tags r:id="rId19"/>
              </p:custDataLst>
            </p:nvPr>
          </p:nvSpPr>
          <p:spPr>
            <a:xfrm>
              <a:off x="9813" y="4889"/>
              <a:ext cx="3607" cy="1372"/>
            </a:xfrm>
            <a:prstGeom prst="roundRect">
              <a:avLst>
                <a:gd name="adj" fmla="val 10592"/>
              </a:avLst>
            </a:prstGeom>
            <a:solidFill>
              <a:srgbClr val="91ACE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5" name="圆角矩形 64"/>
            <p:cNvSpPr/>
            <p:nvPr>
              <p:custDataLst>
                <p:tags r:id="rId20"/>
              </p:custDataLst>
            </p:nvPr>
          </p:nvSpPr>
          <p:spPr>
            <a:xfrm>
              <a:off x="13995" y="4889"/>
              <a:ext cx="3607" cy="1372"/>
            </a:xfrm>
            <a:prstGeom prst="roundRect">
              <a:avLst>
                <a:gd name="adj" fmla="val 10592"/>
              </a:avLst>
            </a:prstGeom>
            <a:solidFill>
              <a:srgbClr val="DAE3F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6" name="文本框 65"/>
            <p:cNvSpPr txBox="1"/>
            <p:nvPr>
              <p:custDataLst>
                <p:tags r:id="rId21"/>
              </p:custDataLst>
            </p:nvPr>
          </p:nvSpPr>
          <p:spPr>
            <a:xfrm>
              <a:off x="6520" y="5133"/>
              <a:ext cx="1833" cy="883"/>
            </a:xfrm>
            <a:prstGeom prst="rect">
              <a:avLst/>
            </a:prstGeom>
            <a:noFill/>
          </p:spPr>
          <p:txBody>
            <a:bodyPr wrap="square" rtlCol="0">
              <a:noAutofit/>
            </a:bodyPr>
            <a:lstStyle/>
            <a:p>
              <a:pPr>
                <a:lnSpc>
                  <a:spcPct val="150000"/>
                </a:lnSpc>
              </a:pPr>
              <a:r>
                <a:rPr lang="zh-CN" altLang="en-US" b="1">
                  <a:solidFill>
                    <a:srgbClr val="FF0000"/>
                  </a:solidFill>
                  <a:latin typeface="微软雅黑" panose="020B0503020204020204" charset="-122"/>
                  <a:ea typeface="微软雅黑" panose="020B0503020204020204" charset="-122"/>
                </a:rPr>
                <a:t>益气</a:t>
              </a:r>
              <a:r>
                <a:rPr lang="zh-CN" altLang="en-US" sz="1600" b="1">
                  <a:solidFill>
                    <a:schemeClr val="tx1"/>
                  </a:solidFill>
                  <a:latin typeface="微软雅黑" panose="020B0503020204020204" charset="-122"/>
                  <a:ea typeface="微软雅黑" panose="020B0503020204020204" charset="-122"/>
                </a:rPr>
                <a:t>清热</a:t>
              </a:r>
              <a:endParaRPr lang="zh-CN" altLang="en-US" sz="1600" b="1">
                <a:solidFill>
                  <a:schemeClr val="tx1"/>
                </a:solidFill>
                <a:latin typeface="微软雅黑" panose="020B0503020204020204" charset="-122"/>
                <a:ea typeface="微软雅黑" panose="020B0503020204020204" charset="-122"/>
              </a:endParaRPr>
            </a:p>
          </p:txBody>
        </p:sp>
        <p:sp>
          <p:nvSpPr>
            <p:cNvPr id="67" name="文本框 66"/>
            <p:cNvSpPr txBox="1"/>
            <p:nvPr>
              <p:custDataLst>
                <p:tags r:id="rId22"/>
              </p:custDataLst>
            </p:nvPr>
          </p:nvSpPr>
          <p:spPr>
            <a:xfrm>
              <a:off x="10771" y="4843"/>
              <a:ext cx="1716" cy="1352"/>
            </a:xfrm>
            <a:prstGeom prst="rect">
              <a:avLst/>
            </a:prstGeom>
            <a:noFill/>
          </p:spPr>
          <p:txBody>
            <a:bodyPr wrap="square" rtlCol="0">
              <a:noAutofit/>
            </a:bodyPr>
            <a:lstStyle/>
            <a:p>
              <a:pPr>
                <a:lnSpc>
                  <a:spcPct val="150000"/>
                </a:lnSpc>
              </a:pPr>
              <a:r>
                <a:rPr lang="zh-CN" altLang="en-US" sz="1600" b="1">
                  <a:solidFill>
                    <a:schemeClr val="tx1"/>
                  </a:solidFill>
                  <a:latin typeface="微软雅黑" panose="020B0503020204020204" charset="-122"/>
                  <a:ea typeface="微软雅黑" panose="020B0503020204020204" charset="-122"/>
                </a:rPr>
                <a:t>解毒化瘀、</a:t>
              </a:r>
              <a:endParaRPr lang="zh-CN" altLang="en-US" sz="1600" b="1">
                <a:solidFill>
                  <a:schemeClr val="tx1"/>
                </a:solidFill>
                <a:latin typeface="微软雅黑" panose="020B0503020204020204" charset="-122"/>
                <a:ea typeface="微软雅黑" panose="020B0503020204020204" charset="-122"/>
              </a:endParaRPr>
            </a:p>
            <a:p>
              <a:pPr>
                <a:lnSpc>
                  <a:spcPct val="150000"/>
                </a:lnSpc>
              </a:pPr>
              <a:r>
                <a:rPr lang="zh-CN" altLang="en-US" sz="1600" b="1">
                  <a:solidFill>
                    <a:schemeClr val="tx1"/>
                  </a:solidFill>
                  <a:latin typeface="微软雅黑" panose="020B0503020204020204" charset="-122"/>
                  <a:ea typeface="微软雅黑" panose="020B0503020204020204" charset="-122"/>
                </a:rPr>
                <a:t>清热通络</a:t>
              </a:r>
              <a:endParaRPr lang="zh-CN" altLang="en-US" sz="1600" b="1">
                <a:solidFill>
                  <a:schemeClr val="tx1"/>
                </a:solidFill>
                <a:latin typeface="微软雅黑" panose="020B0503020204020204" charset="-122"/>
                <a:ea typeface="微软雅黑" panose="020B0503020204020204" charset="-122"/>
              </a:endParaRPr>
            </a:p>
          </p:txBody>
        </p:sp>
        <p:sp>
          <p:nvSpPr>
            <p:cNvPr id="68" name="文本框 67"/>
            <p:cNvSpPr txBox="1"/>
            <p:nvPr>
              <p:custDataLst>
                <p:tags r:id="rId23"/>
              </p:custDataLst>
            </p:nvPr>
          </p:nvSpPr>
          <p:spPr>
            <a:xfrm>
              <a:off x="15063" y="5133"/>
              <a:ext cx="1716" cy="977"/>
            </a:xfrm>
            <a:prstGeom prst="rect">
              <a:avLst/>
            </a:prstGeom>
            <a:noFill/>
          </p:spPr>
          <p:txBody>
            <a:bodyPr wrap="square" rtlCol="0">
              <a:noAutofit/>
            </a:bodyPr>
            <a:lstStyle/>
            <a:p>
              <a:pPr>
                <a:lnSpc>
                  <a:spcPct val="150000"/>
                </a:lnSpc>
              </a:pPr>
              <a:r>
                <a:rPr lang="zh-CN" altLang="en-US" b="1">
                  <a:solidFill>
                    <a:srgbClr val="FF0000"/>
                  </a:solidFill>
                  <a:latin typeface="微软雅黑" panose="020B0503020204020204" charset="-122"/>
                  <a:ea typeface="微软雅黑" panose="020B0503020204020204" charset="-122"/>
                </a:rPr>
                <a:t>理气</a:t>
              </a:r>
              <a:r>
                <a:rPr lang="zh-CN" altLang="en-US" sz="1600" b="1">
                  <a:latin typeface="微软雅黑" panose="020B0503020204020204" charset="-122"/>
                  <a:ea typeface="微软雅黑" panose="020B0503020204020204" charset="-122"/>
                </a:rPr>
                <a:t>活血</a:t>
              </a:r>
              <a:endParaRPr lang="zh-CN" altLang="en-US" sz="1600" b="1">
                <a:latin typeface="微软雅黑" panose="020B0503020204020204" charset="-122"/>
                <a:ea typeface="微软雅黑" panose="020B0503020204020204" charset="-122"/>
              </a:endParaRPr>
            </a:p>
          </p:txBody>
        </p:sp>
        <p:sp>
          <p:nvSpPr>
            <p:cNvPr id="70" name="圆角矩形 69"/>
            <p:cNvSpPr/>
            <p:nvPr>
              <p:custDataLst>
                <p:tags r:id="rId24"/>
              </p:custDataLst>
            </p:nvPr>
          </p:nvSpPr>
          <p:spPr>
            <a:xfrm>
              <a:off x="4784" y="2016"/>
              <a:ext cx="13554" cy="6417"/>
            </a:xfrm>
            <a:prstGeom prst="roundRect">
              <a:avLst>
                <a:gd name="adj" fmla="val 6001"/>
              </a:avLst>
            </a:prstGeom>
            <a:noFill/>
            <a:ln w="28575" cmpd="sng">
              <a:solidFill>
                <a:schemeClr val="accent1"/>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4" name="文本框 3"/>
          <p:cNvSpPr txBox="1"/>
          <p:nvPr/>
        </p:nvSpPr>
        <p:spPr>
          <a:xfrm>
            <a:off x="745490" y="6525260"/>
            <a:ext cx="2887345" cy="245110"/>
          </a:xfrm>
          <a:prstGeom prst="rect">
            <a:avLst/>
          </a:prstGeom>
          <a:noFill/>
        </p:spPr>
        <p:txBody>
          <a:bodyPr wrap="square">
            <a:spAutoFit/>
          </a:bodyPr>
          <a:lstStyle/>
          <a:p>
            <a:pPr>
              <a:defRPr/>
            </a:pPr>
            <a:r>
              <a:rPr lang="en-US" altLang="zh-CN"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参蒲盆炎颗粒</a:t>
            </a:r>
            <a:r>
              <a:rPr lang="en-US" altLang="zh-CN"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III</a:t>
            </a:r>
            <a:r>
              <a:rPr lang="zh-CN" altLang="en-US"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期临床研究报告</a:t>
            </a:r>
            <a:endParaRPr lang="zh-CN" sz="10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608" name="矩形 1"/>
          <p:cNvSpPr/>
          <p:nvPr/>
        </p:nvSpPr>
        <p:spPr>
          <a:xfrm>
            <a:off x="0" y="63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mn-ea"/>
              </a:rPr>
              <a:t>03</a:t>
            </a:r>
            <a:endParaRPr lang="en-US" altLang="zh-CN" sz="6600" spc="600" dirty="0">
              <a:solidFill>
                <a:srgbClr val="51B4E9"/>
              </a:solidFill>
              <a:latin typeface="+mn-ea"/>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mn-ea"/>
              </a:rPr>
              <a:t>有效性</a:t>
            </a:r>
            <a:endParaRPr lang="zh-CN" altLang="en-US" sz="4000" spc="300" dirty="0">
              <a:solidFill>
                <a:srgbClr val="002774"/>
              </a:solidFill>
              <a:latin typeface="+mn-ea"/>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7" name="组合 6"/>
          <p:cNvGrpSpPr/>
          <p:nvPr/>
        </p:nvGrpSpPr>
        <p:grpSpPr>
          <a:xfrm>
            <a:off x="561340" y="3962400"/>
            <a:ext cx="1945640" cy="1435100"/>
            <a:chOff x="877" y="5437"/>
            <a:chExt cx="3064" cy="2260"/>
          </a:xfrm>
        </p:grpSpPr>
        <p:sp>
          <p:nvSpPr>
            <p:cNvPr id="1048646" name="矩形 39"/>
            <p:cNvSpPr/>
            <p:nvPr>
              <p:custDataLst>
                <p:tags r:id="rId2"/>
              </p:custDataLst>
            </p:nvPr>
          </p:nvSpPr>
          <p:spPr>
            <a:xfrm>
              <a:off x="877" y="6620"/>
              <a:ext cx="3065" cy="181"/>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048649" name="文本框 62"/>
            <p:cNvSpPr txBox="1"/>
            <p:nvPr>
              <p:custDataLst>
                <p:tags r:id="rId3"/>
              </p:custDataLst>
            </p:nvPr>
          </p:nvSpPr>
          <p:spPr>
            <a:xfrm>
              <a:off x="877" y="6831"/>
              <a:ext cx="3065" cy="867"/>
            </a:xfrm>
            <a:prstGeom prst="rect">
              <a:avLst/>
            </a:prstGeom>
            <a:noFill/>
          </p:spPr>
          <p:txBody>
            <a:bodyPr wrap="square" rtlCol="0">
              <a:noAutofit/>
            </a:bodyPr>
            <a:lstStyle/>
            <a:p>
              <a:pPr algn="ctr"/>
              <a:r>
                <a:rPr lang="zh-CN" sz="1600" dirty="0">
                  <a:solidFill>
                    <a:srgbClr val="002060"/>
                  </a:solidFill>
                  <a:latin typeface="Times New Roman" panose="02020603050405020304" pitchFamily="18" charset="0"/>
                  <a:cs typeface="Times New Roman" panose="02020603050405020304" pitchFamily="18" charset="0"/>
                  <a:sym typeface="+mn-ea"/>
                </a:rPr>
                <a:t>人用经验</a:t>
              </a:r>
              <a:endParaRPr lang="zh-CN" sz="1600" baseline="30000" dirty="0">
                <a:solidFill>
                  <a:srgbClr val="002060"/>
                </a:solidFill>
                <a:latin typeface="Times New Roman" panose="02020603050405020304" pitchFamily="18" charset="0"/>
                <a:cs typeface="Times New Roman" panose="02020603050405020304" pitchFamily="18" charset="0"/>
                <a:sym typeface="+mn-ea"/>
              </a:endParaRPr>
            </a:p>
          </p:txBody>
        </p:sp>
        <p:sp>
          <p:nvSpPr>
            <p:cNvPr id="4" name="文本框 32"/>
            <p:cNvSpPr txBox="1"/>
            <p:nvPr>
              <p:custDataLst>
                <p:tags r:id="rId4"/>
              </p:custDataLst>
            </p:nvPr>
          </p:nvSpPr>
          <p:spPr>
            <a:xfrm>
              <a:off x="1446" y="5437"/>
              <a:ext cx="1860" cy="1033"/>
            </a:xfrm>
            <a:prstGeom prst="rect">
              <a:avLst/>
            </a:prstGeom>
            <a:noFill/>
          </p:spPr>
          <p:txBody>
            <a:bodyPr wrap="square" rtlCol="0">
              <a:no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3</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grpSp>
      <p:grpSp>
        <p:nvGrpSpPr>
          <p:cNvPr id="2" name="组合 1"/>
          <p:cNvGrpSpPr/>
          <p:nvPr/>
        </p:nvGrpSpPr>
        <p:grpSpPr>
          <a:xfrm>
            <a:off x="626110" y="1614805"/>
            <a:ext cx="1945640" cy="1499235"/>
            <a:chOff x="877" y="2252"/>
            <a:chExt cx="3064" cy="2361"/>
          </a:xfrm>
        </p:grpSpPr>
        <p:sp>
          <p:nvSpPr>
            <p:cNvPr id="1048644" name="文本框 32"/>
            <p:cNvSpPr txBox="1"/>
            <p:nvPr>
              <p:custDataLst>
                <p:tags r:id="rId5"/>
              </p:custDataLst>
            </p:nvPr>
          </p:nvSpPr>
          <p:spPr>
            <a:xfrm>
              <a:off x="1446" y="2252"/>
              <a:ext cx="1860" cy="1033"/>
            </a:xfrm>
            <a:prstGeom prst="rect">
              <a:avLst/>
            </a:prstGeom>
            <a:noFill/>
          </p:spPr>
          <p:txBody>
            <a:bodyPr wrap="square" rtlCol="0">
              <a:noAutofit/>
            </a:bodyPr>
            <a:lstStyle/>
            <a:p>
              <a:pPr algn="ctr"/>
              <a:r>
                <a:rPr lang="zh-CN" altLang="en-US" sz="3600" dirty="0">
                  <a:solidFill>
                    <a:srgbClr val="002060"/>
                  </a:solidFill>
                  <a:latin typeface="Times New Roman" panose="02020603050405020304" pitchFamily="18" charset="0"/>
                  <a:cs typeface="Times New Roman" panose="02020603050405020304" pitchFamily="18" charset="0"/>
                </a:rPr>
                <a:t>（</a:t>
              </a:r>
              <a:r>
                <a:rPr lang="en-US" altLang="zh-CN" sz="3600" dirty="0">
                  <a:solidFill>
                    <a:srgbClr val="002060"/>
                  </a:solidFill>
                  <a:latin typeface="Times New Roman" panose="02020603050405020304" pitchFamily="18" charset="0"/>
                  <a:cs typeface="Times New Roman" panose="02020603050405020304" pitchFamily="18" charset="0"/>
                </a:rPr>
                <a:t>2</a:t>
              </a:r>
              <a:r>
                <a:rPr lang="zh-CN" altLang="en-US" sz="3600" dirty="0">
                  <a:solidFill>
                    <a:srgbClr val="002060"/>
                  </a:solidFill>
                  <a:latin typeface="Times New Roman" panose="02020603050405020304" pitchFamily="18" charset="0"/>
                  <a:cs typeface="Times New Roman" panose="02020603050405020304" pitchFamily="18" charset="0"/>
                </a:rPr>
                <a:t>）</a:t>
              </a:r>
              <a:endParaRPr lang="zh-CN" altLang="en-US" sz="3600" dirty="0">
                <a:solidFill>
                  <a:srgbClr val="002060"/>
                </a:solidFill>
                <a:latin typeface="Times New Roman" panose="02020603050405020304" pitchFamily="18" charset="0"/>
                <a:cs typeface="Times New Roman" panose="02020603050405020304" pitchFamily="18" charset="0"/>
              </a:endParaRPr>
            </a:p>
          </p:txBody>
        </p:sp>
        <p:sp>
          <p:nvSpPr>
            <p:cNvPr id="1048652" name="矩形 4"/>
            <p:cNvSpPr/>
            <p:nvPr>
              <p:custDataLst>
                <p:tags r:id="rId6"/>
              </p:custDataLst>
            </p:nvPr>
          </p:nvSpPr>
          <p:spPr>
            <a:xfrm>
              <a:off x="877" y="3399"/>
              <a:ext cx="3065" cy="181"/>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3" name="文本框 62"/>
            <p:cNvSpPr txBox="1"/>
            <p:nvPr>
              <p:custDataLst>
                <p:tags r:id="rId7"/>
              </p:custDataLst>
            </p:nvPr>
          </p:nvSpPr>
          <p:spPr>
            <a:xfrm>
              <a:off x="877" y="3747"/>
              <a:ext cx="3065" cy="867"/>
            </a:xfrm>
            <a:prstGeom prst="rect">
              <a:avLst/>
            </a:prstGeom>
            <a:noFill/>
          </p:spPr>
          <p:txBody>
            <a:bodyPr wrap="square" rtlCol="0">
              <a:noAutofit/>
            </a:bodyPr>
            <a:lstStyle/>
            <a:p>
              <a:pPr algn="ctr"/>
              <a:r>
                <a:rPr lang="zh-CN" altLang="en-US" sz="1600" dirty="0">
                  <a:solidFill>
                    <a:srgbClr val="002060"/>
                  </a:solidFill>
                  <a:latin typeface="+mn-ea"/>
                  <a:sym typeface="+mn-ea"/>
                </a:rPr>
                <a:t>技术审批报告中</a:t>
              </a:r>
              <a:endParaRPr lang="en-US" altLang="zh-CN" sz="1600" dirty="0">
                <a:solidFill>
                  <a:srgbClr val="002060"/>
                </a:solidFill>
                <a:latin typeface="+mn-ea"/>
                <a:sym typeface="+mn-ea"/>
              </a:endParaRPr>
            </a:p>
            <a:p>
              <a:pPr algn="ctr"/>
              <a:r>
                <a:rPr lang="zh-CN" altLang="en-US" sz="1600" dirty="0">
                  <a:solidFill>
                    <a:srgbClr val="002060"/>
                  </a:solidFill>
                  <a:latin typeface="+mn-ea"/>
                  <a:sym typeface="+mn-ea"/>
                </a:rPr>
                <a:t>关于有效性的描述</a:t>
              </a:r>
              <a:endParaRPr lang="zh-CN" sz="1600" baseline="30000" dirty="0">
                <a:solidFill>
                  <a:srgbClr val="002060"/>
                </a:solidFill>
                <a:latin typeface="Times New Roman" panose="02020603050405020304" pitchFamily="18" charset="0"/>
                <a:cs typeface="Times New Roman" panose="02020603050405020304" pitchFamily="18" charset="0"/>
                <a:sym typeface="+mn-ea"/>
              </a:endParaRPr>
            </a:p>
          </p:txBody>
        </p:sp>
      </p:grpSp>
      <p:sp>
        <p:nvSpPr>
          <p:cNvPr id="6" name="文本框 65"/>
          <p:cNvSpPr txBox="1"/>
          <p:nvPr>
            <p:custDataLst>
              <p:tags r:id="rId8"/>
            </p:custDataLst>
          </p:nvPr>
        </p:nvSpPr>
        <p:spPr>
          <a:xfrm>
            <a:off x="2814955" y="1649730"/>
            <a:ext cx="8053070" cy="2068195"/>
          </a:xfrm>
          <a:prstGeom prst="rect">
            <a:avLst/>
          </a:prstGeom>
          <a:noFill/>
        </p:spPr>
        <p:txBody>
          <a:bodyPr wrap="square" rtlCol="0">
            <a:noAutofit/>
          </a:bodyPr>
          <a:lstStyle/>
          <a:p>
            <a:pPr lvl="0" indent="0" algn="just">
              <a:lnSpc>
                <a:spcPct val="150000"/>
              </a:lnSpc>
              <a:buFont typeface="Arial" panose="020B0604020202020204" pitchFamily="34" charset="0"/>
              <a:buNone/>
            </a:pPr>
            <a:r>
              <a:rPr lang="zh-CN" altLang="en-US" sz="12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主要疗效指标：腹部</a:t>
            </a:r>
            <a:r>
              <a:rPr lang="en-US" altLang="zh-CN" sz="12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2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腰骶疼痛</a:t>
            </a:r>
            <a:r>
              <a:rPr lang="en-US" altLang="zh-CN" sz="12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VAS</a:t>
            </a:r>
            <a:r>
              <a:rPr lang="zh-CN" altLang="en-US" sz="12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评分，</a:t>
            </a:r>
            <a:endParaRPr lang="zh-CN" altLang="en-US" sz="12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171450" lvl="0" indent="-171450" algn="just">
              <a:lnSpc>
                <a:spcPct val="150000"/>
              </a:lnSpc>
              <a:buFont typeface="Arial" panose="020B0604020202020204" pitchFamily="34" charset="0"/>
              <a:buChar char="•"/>
            </a:pP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用药第</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个月经周期的最大值较基线变化值：试验组（</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-43.4</a:t>
            </a:r>
            <a:r>
              <a:rPr lang="en-US"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1.0</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VS</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对照</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组（</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-15.1</a:t>
            </a:r>
            <a:r>
              <a:rPr lang="en-US"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1.6</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P</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0.0001</a:t>
            </a:r>
            <a:r>
              <a:rPr lang="zh-CN" sz="1200" spc="50" dirty="0">
                <a:latin typeface="Times New Roman" panose="02020603050405020304" pitchFamily="18" charset="0"/>
                <a:ea typeface="微软雅黑" panose="020B0503020204020204" charset="-122"/>
                <a:cs typeface="Times New Roman" panose="02020603050405020304" pitchFamily="18" charset="0"/>
                <a:sym typeface="+mn-ea"/>
              </a:rPr>
              <a:t>；</a:t>
            </a:r>
            <a:endParaRPr lang="zh-CN" sz="1200" spc="50" dirty="0">
              <a:latin typeface="Times New Roman" panose="02020603050405020304" pitchFamily="18" charset="0"/>
              <a:ea typeface="微软雅黑" panose="020B0503020204020204" charset="-122"/>
              <a:cs typeface="Times New Roman" panose="02020603050405020304" pitchFamily="18" charset="0"/>
              <a:sym typeface="+mn-ea"/>
            </a:endParaRPr>
          </a:p>
          <a:p>
            <a:pPr marL="171450" lvl="0" indent="-171450" algn="just">
              <a:lnSpc>
                <a:spcPct val="150000"/>
              </a:lnSpc>
              <a:buFont typeface="Arial" panose="020B0604020202020204" pitchFamily="34" charset="0"/>
              <a:buChar char="•"/>
            </a:pP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用药第</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个月经周期的均值较基线变化值：</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试验组（</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-24.207</a:t>
            </a:r>
            <a:r>
              <a:rPr lang="en-US"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0.508</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VS</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对照组（</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-11.582</a:t>
            </a:r>
            <a:r>
              <a:rPr lang="en-US"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0.877</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P</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0.0001</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endParaRPr>
          </a:p>
          <a:p>
            <a:pPr lvl="0" indent="0" algn="just">
              <a:lnSpc>
                <a:spcPct val="150000"/>
              </a:lnSpc>
              <a:buFont typeface="Arial" panose="020B0604020202020204" pitchFamily="34" charset="0"/>
              <a:buNone/>
            </a:pPr>
            <a:r>
              <a:rPr lang="zh-CN" altLang="en-US" sz="1200" b="1" spc="50" dirty="0">
                <a:latin typeface="Times New Roman" panose="02020603050405020304" pitchFamily="18" charset="0"/>
                <a:ea typeface="微软雅黑" panose="020B0503020204020204" charset="-122"/>
                <a:cs typeface="Times New Roman" panose="02020603050405020304" pitchFamily="18" charset="0"/>
                <a:sym typeface="+mn-ea"/>
              </a:rPr>
              <a:t>次要疗效指标</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（试验组在用药后）：用药后</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McCormack</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量表评分总分、中医证候评分、生活质量</a:t>
            </a:r>
            <a:r>
              <a:rPr lang="en-US" altLang="zh-CN" sz="1200" spc="50" dirty="0">
                <a:latin typeface="Times New Roman" panose="02020603050405020304" pitchFamily="18" charset="0"/>
                <a:ea typeface="微软雅黑" panose="020B0503020204020204" charset="-122"/>
                <a:cs typeface="Times New Roman" panose="02020603050405020304" pitchFamily="18" charset="0"/>
                <a:sym typeface="+mn-ea"/>
              </a:rPr>
              <a:t>SF-12</a:t>
            </a:r>
            <a:r>
              <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rPr>
              <a:t>健康调查简表评分较基线变化的疗效，试验组好于对照组。</a:t>
            </a:r>
            <a:endParaRPr lang="zh-CN" altLang="en-US" sz="1200" spc="50" dirty="0">
              <a:latin typeface="Times New Roman" panose="02020603050405020304" pitchFamily="18" charset="0"/>
              <a:ea typeface="微软雅黑" panose="020B0503020204020204" charset="-122"/>
              <a:cs typeface="Times New Roman" panose="02020603050405020304" pitchFamily="18" charset="0"/>
              <a:sym typeface="+mn-ea"/>
            </a:endParaRPr>
          </a:p>
          <a:p>
            <a:pPr marR="0" lvl="0" indent="0" algn="just" defTabSz="914400" rtl="0" eaLnBrk="1" latinLnBrk="0" hangingPunct="1">
              <a:lnSpc>
                <a:spcPct val="150000"/>
              </a:lnSpc>
              <a:buClrTx/>
              <a:buSzTx/>
              <a:buFont typeface="Arial" panose="020B0604020202020204" pitchFamily="34" charset="0"/>
              <a:buNone/>
            </a:pPr>
            <a:endParaRPr lang="zh-CN" altLang="en-US" sz="1600" b="1" spc="50" dirty="0">
              <a:solidFill>
                <a:srgbClr val="FF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dirty="0"/>
          </a:p>
        </p:txBody>
      </p:sp>
      <p:sp>
        <p:nvSpPr>
          <p:cNvPr id="16" name="文本框 65"/>
          <p:cNvSpPr txBox="1"/>
          <p:nvPr>
            <p:custDataLst>
              <p:tags r:id="rId9"/>
            </p:custDataLst>
          </p:nvPr>
        </p:nvSpPr>
        <p:spPr>
          <a:xfrm>
            <a:off x="2814955" y="4380230"/>
            <a:ext cx="8229600" cy="1078865"/>
          </a:xfrm>
          <a:prstGeom prst="rect">
            <a:avLst/>
          </a:prstGeom>
          <a:noFill/>
        </p:spPr>
        <p:txBody>
          <a:bodyPr wrap="square" rtlCol="0">
            <a:noAutofit/>
          </a:bodyPr>
          <a:p>
            <a:pPr marL="171450" marR="0" lvl="0" indent="-171450" algn="just" defTabSz="914400" rtl="0" eaLnBrk="1" latinLnBrk="0" hangingPunct="1">
              <a:lnSpc>
                <a:spcPct val="150000"/>
              </a:lnSpc>
              <a:buClrTx/>
              <a:buSzTx/>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当代岐黄学者在</a:t>
            </a:r>
            <a:r>
              <a:rPr lang="zh-CN" altLang="en-US"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国家三级公立中医院</a:t>
            </a:r>
            <a:r>
              <a:rPr lang="en-US" altLang="zh-CN"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江苏省中医院</a:t>
            </a:r>
            <a:r>
              <a:rPr lang="en-US" altLang="zh-CN"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南京中医药大学附属医院</a:t>
            </a:r>
            <a:r>
              <a:rPr lang="en-US" altLang="zh-CN"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临证</a:t>
            </a:r>
            <a:r>
              <a:rPr lang="zh-CN" altLang="en-US" sz="12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三十余年</a:t>
            </a:r>
            <a:r>
              <a:rPr lang="zh-CN" altLang="en-US"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的实践，形成的临床经验方，</a:t>
            </a:r>
            <a:r>
              <a:rPr lang="zh-CN"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惠及了广大患者。</a:t>
            </a:r>
            <a:endParaRPr lang="zh-CN"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171450" marR="0" lvl="0" indent="-171450" algn="just" defTabSz="914400" rtl="0" eaLnBrk="1" latinLnBrk="0" hangingPunct="1">
              <a:lnSpc>
                <a:spcPct val="150000"/>
              </a:lnSpc>
              <a:buClrTx/>
              <a:buSzTx/>
              <a:buFont typeface="Arial" panose="020B0604020202020204" pitchFamily="34" charset="0"/>
              <a:buChar char="•"/>
            </a:pPr>
            <a:endParaRPr lang="zh-CN" altLang="en-US" sz="12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171450" marR="0" lvl="0" indent="-171450" algn="just" defTabSz="914400" rtl="0" eaLnBrk="1" latinLnBrk="0" hangingPunct="1">
              <a:lnSpc>
                <a:spcPct val="150000"/>
              </a:lnSpc>
              <a:buClrTx/>
              <a:buSzTx/>
              <a:buFont typeface="Arial" panose="020B0604020202020204" pitchFamily="34" charset="0"/>
              <a:buChar char="•"/>
            </a:pPr>
            <a:endParaRPr lang="zh-CN" altLang="en-US" sz="12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DIAGRAM_VIRTUALLY_FRAME" val="{&quot;height&quot;:276.2,&quot;left&quot;:34.25,&quot;top&quot;:113.9,&quot;width&quot;:872.05}"/>
</p:tagLst>
</file>

<file path=ppt/tags/tag11.xml><?xml version="1.0" encoding="utf-8"?>
<p:tagLst xmlns:p="http://schemas.openxmlformats.org/presentationml/2006/main">
  <p:tag name="KSO_WM_DIAGRAM_VIRTUALLY_FRAME" val="{&quot;height&quot;:276.2,&quot;left&quot;:34.25,&quot;top&quot;:113.9,&quot;width&quot;:872.05}"/>
</p:tagLst>
</file>

<file path=ppt/tags/tag12.xml><?xml version="1.0" encoding="utf-8"?>
<p:tagLst xmlns:p="http://schemas.openxmlformats.org/presentationml/2006/main">
  <p:tag name="KSO_WM_DIAGRAM_VIRTUALLY_FRAME" val="{&quot;height&quot;:276.2,&quot;left&quot;:34.25,&quot;top&quot;:113.9,&quot;width&quot;:872.05}"/>
</p:tagLst>
</file>

<file path=ppt/tags/tag13.xml><?xml version="1.0" encoding="utf-8"?>
<p:tagLst xmlns:p="http://schemas.openxmlformats.org/presentationml/2006/main">
  <p:tag name="KSO_WM_DIAGRAM_VIRTUALLY_FRAME" val="{&quot;height&quot;:276.2,&quot;left&quot;:34.25,&quot;top&quot;:113.9,&quot;width&quot;:872.05}"/>
</p:tagLst>
</file>

<file path=ppt/tags/tag14.xml><?xml version="1.0" encoding="utf-8"?>
<p:tagLst xmlns:p="http://schemas.openxmlformats.org/presentationml/2006/main">
  <p:tag name="KSO_WM_DIAGRAM_VIRTUALLY_FRAME" val="{&quot;height&quot;:357.5428346456693,&quot;left&quot;:43.635196850393704,&quot;top&quot;:124.3571653543307,&quot;width&quot;:158.8648031496063}"/>
</p:tagLst>
</file>

<file path=ppt/tags/tag15.xml><?xml version="1.0" encoding="utf-8"?>
<p:tagLst xmlns:p="http://schemas.openxmlformats.org/presentationml/2006/main">
  <p:tag name="KSO_WM_DIAGRAM_VIRTUALLY_FRAME" val="{&quot;height&quot;:357.5428346456693,&quot;left&quot;:43.635196850393704,&quot;top&quot;:124.3571653543307,&quot;width&quot;:158.8648031496063}"/>
</p:tagLst>
</file>

<file path=ppt/tags/tag16.xml><?xml version="1.0" encoding="utf-8"?>
<p:tagLst xmlns:p="http://schemas.openxmlformats.org/presentationml/2006/main">
  <p:tag name="KSO_WM_DIAGRAM_VIRTUALLY_FRAME" val="{&quot;height&quot;:357.5428346456693,&quot;left&quot;:43.635196850393704,&quot;top&quot;:124.3571653543307,&quot;width&quot;:158.8648031496063}"/>
</p:tagLst>
</file>

<file path=ppt/tags/tag17.xml><?xml version="1.0" encoding="utf-8"?>
<p:tagLst xmlns:p="http://schemas.openxmlformats.org/presentationml/2006/main">
  <p:tag name="KSO_WM_DIAGRAM_VIRTUALLY_FRAME" val="{&quot;height&quot;:357.5428346456693,&quot;left&quot;:43.635196850393704,&quot;top&quot;:124.3571653543307,&quot;width&quot;:158.8648031496063}"/>
</p:tagLst>
</file>

<file path=ppt/tags/tag18.xml><?xml version="1.0" encoding="utf-8"?>
<p:tagLst xmlns:p="http://schemas.openxmlformats.org/presentationml/2006/main">
  <p:tag name="KSO_WM_DIAGRAM_VIRTUALLY_FRAME" val="{&quot;height&quot;:357.5428346456693,&quot;left&quot;:43.635196850393704,&quot;top&quot;:124.3571653543307,&quot;width&quot;:158.8648031496063}"/>
</p:tagLst>
</file>

<file path=ppt/tags/tag19.xml><?xml version="1.0" encoding="utf-8"?>
<p:tagLst xmlns:p="http://schemas.openxmlformats.org/presentationml/2006/main">
  <p:tag name="KSO_WM_DIAGRAM_VIRTUALLY_FRAME" val="{&quot;height&quot;:357.5428346456693,&quot;left&quot;:43.635196850393704,&quot;top&quot;:124.3571653543307,&quot;width&quot;:158.8648031496063}"/>
</p:tagLst>
</file>

<file path=ppt/tags/tag2.xml><?xml version="1.0" encoding="utf-8"?>
<p:tagLst xmlns:p="http://schemas.openxmlformats.org/presentationml/2006/main">
  <p:tag name="KSO_WM_DIAGRAM_VIRTUALLY_FRAME" val="{&quot;height&quot;:289.85,&quot;left&quot;:43.85,&quot;top&quot;:126.4,&quot;width&quot;:162.2}"/>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DIAGRAM_VIRTUALLY_FRAME" val="{&quot;height&quot;:276.2,&quot;left&quot;:34.25,&quot;top&quot;:113.9,&quot;width&quot;:872.05}"/>
</p:tagLst>
</file>

<file path=ppt/tags/tag22.xml><?xml version="1.0" encoding="utf-8"?>
<p:tagLst xmlns:p="http://schemas.openxmlformats.org/presentationml/2006/main">
  <p:tag name="KSO_WM_DIAGRAM_VIRTUALLY_FRAME" val="{&quot;height&quot;:276.2,&quot;left&quot;:34.25,&quot;top&quot;:113.9,&quot;width&quot;:872.05}"/>
</p:tagLst>
</file>

<file path=ppt/tags/tag23.xml><?xml version="1.0" encoding="utf-8"?>
<p:tagLst xmlns:p="http://schemas.openxmlformats.org/presentationml/2006/main">
  <p:tag name="KSO_WM_DIAGRAM_VIRTUALLY_FRAME" val="{&quot;height&quot;:422.45,&quot;left&quot;:41.55,&quot;top&quot;:88.9,&quot;width&quot;:162.65}"/>
</p:tagLst>
</file>

<file path=ppt/tags/tag24.xml><?xml version="1.0" encoding="utf-8"?>
<p:tagLst xmlns:p="http://schemas.openxmlformats.org/presentationml/2006/main">
  <p:tag name="KSO_WM_DIAGRAM_VIRTUALLY_FRAME" val="{&quot;height&quot;:422.45,&quot;left&quot;:41.55,&quot;top&quot;:88.9,&quot;width&quot;:162.65}"/>
</p:tagLst>
</file>

<file path=ppt/tags/tag25.xml><?xml version="1.0" encoding="utf-8"?>
<p:tagLst xmlns:p="http://schemas.openxmlformats.org/presentationml/2006/main">
  <p:tag name="KSO_WM_DIAGRAM_VIRTUALLY_FRAME" val="{&quot;height&quot;:422.45,&quot;left&quot;:41.55,&quot;top&quot;:88.9,&quot;width&quot;:162.65}"/>
</p:tagLst>
</file>

<file path=ppt/tags/tag26.xml><?xml version="1.0" encoding="utf-8"?>
<p:tagLst xmlns:p="http://schemas.openxmlformats.org/presentationml/2006/main">
  <p:tag name="KSO_WM_DIAGRAM_VIRTUALLY_FRAME" val="{&quot;height&quot;:422.45,&quot;left&quot;:41.55,&quot;top&quot;:88.9,&quot;width&quot;:162.65}"/>
</p:tagLst>
</file>

<file path=ppt/tags/tag27.xml><?xml version="1.0" encoding="utf-8"?>
<p:tagLst xmlns:p="http://schemas.openxmlformats.org/presentationml/2006/main">
  <p:tag name="KSO_WM_DIAGRAM_VIRTUALLY_FRAME" val="{&quot;height&quot;:422.45,&quot;left&quot;:41.55,&quot;top&quot;:88.9,&quot;width&quot;:162.65}"/>
</p:tagLst>
</file>

<file path=ppt/tags/tag28.xml><?xml version="1.0" encoding="utf-8"?>
<p:tagLst xmlns:p="http://schemas.openxmlformats.org/presentationml/2006/main">
  <p:tag name="KSO_WM_DIAGRAM_VIRTUALLY_FRAME" val="{&quot;height&quot;:422.45,&quot;left&quot;:41.55,&quot;top&quot;:88.9,&quot;width&quot;:162.65}"/>
</p:tagLst>
</file>

<file path=ppt/tags/tag29.xml><?xml version="1.0" encoding="utf-8"?>
<p:tagLst xmlns:p="http://schemas.openxmlformats.org/presentationml/2006/main">
  <p:tag name="KSO_WM_DIAGRAM_VIRTUALLY_FRAME" val="{&quot;height&quot;:422.45,&quot;left&quot;:41.55,&quot;top&quot;:88.9,&quot;width&quot;:162.65}"/>
</p:tagLst>
</file>

<file path=ppt/tags/tag3.xml><?xml version="1.0" encoding="utf-8"?>
<p:tagLst xmlns:p="http://schemas.openxmlformats.org/presentationml/2006/main">
  <p:tag name="KSO_WM_DIAGRAM_VIRTUALLY_FRAME" val="{&quot;height&quot;:289.85,&quot;left&quot;:43.85,&quot;top&quot;:126.4,&quot;width&quot;:162.2}"/>
</p:tagLst>
</file>

<file path=ppt/tags/tag30.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31.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UNIT_PRESET_TEXT" val="单击此处添加文本具体内容，简明扼要的阐述您的观点。"/>
  <p:tag name="KSO_WM_UNIT_TEXT_FILL_FORE_SCHEMECOLOR_INDEX" val="13"/>
  <p:tag name="KSO_WM_UNIT_TEXT_FILL_TYPE" val="1"/>
</p:tagLst>
</file>

<file path=ppt/tags/tag32.xml><?xml version="1.0" encoding="utf-8"?>
<p:tagLst xmlns:p="http://schemas.openxmlformats.org/presentationml/2006/main">
  <p:tag name="KSO_WM_DIAGRAM_VIRTUALLY_FRAME" val="{&quot;height&quot;:422.45,&quot;left&quot;:41.55,&quot;top&quot;:88.9,&quot;width&quot;:162.65}"/>
</p:tagLst>
</file>

<file path=ppt/tags/tag33.xml><?xml version="1.0" encoding="utf-8"?>
<p:tagLst xmlns:p="http://schemas.openxmlformats.org/presentationml/2006/main">
  <p:tag name="KSO_WM_DIAGRAM_VIRTUALLY_FRAME" val="{&quot;height&quot;:422.45,&quot;left&quot;:41.55,&quot;top&quot;:88.9,&quot;width&quot;:162.65}"/>
</p:tagLst>
</file>

<file path=ppt/tags/tag34.xml><?xml version="1.0" encoding="utf-8"?>
<p:tagLst xmlns:p="http://schemas.openxmlformats.org/presentationml/2006/main">
  <p:tag name="KSO_WM_UNIT_TABLE_BEAUTIFY" val="smartTable{16d04e4a-9ea6-4fd9-9b93-c4d60e8228f5}"/>
  <p:tag name="TABLE_ENDDRAG_ORIGIN_RECT" val="599*186"/>
  <p:tag name="TABLE_ENDDRAG_RECT" val="251*187*599*186"/>
</p:tagLst>
</file>

<file path=ppt/tags/tag35.xml><?xml version="1.0" encoding="utf-8"?>
<p:tagLst xmlns:p="http://schemas.openxmlformats.org/presentationml/2006/main">
  <p:tag name="KSO_WM_DIAGRAM_VIRTUALLY_FRAME" val="{&quot;height&quot;:287.85,&quot;left&quot;:34.85,&quot;top&quot;:139.15,&quot;width&quot;:180.89992125984253}"/>
</p:tagLst>
</file>

<file path=ppt/tags/tag36.xml><?xml version="1.0" encoding="utf-8"?>
<p:tagLst xmlns:p="http://schemas.openxmlformats.org/presentationml/2006/main">
  <p:tag name="KSO_WM_DIAGRAM_VIRTUALLY_FRAME" val="{&quot;height&quot;:287.85,&quot;left&quot;:34.85,&quot;top&quot;:139.15,&quot;width&quot;:180.89992125984253}"/>
</p:tagLst>
</file>

<file path=ppt/tags/tag37.xml><?xml version="1.0" encoding="utf-8"?>
<p:tagLst xmlns:p="http://schemas.openxmlformats.org/presentationml/2006/main">
  <p:tag name="KSO_WM_DIAGRAM_VIRTUALLY_FRAME" val="{&quot;height&quot;:287.85,&quot;left&quot;:34.85,&quot;top&quot;:139.15,&quot;width&quot;:180.89992125984253}"/>
</p:tagLst>
</file>

<file path=ppt/tags/tag38.xml><?xml version="1.0" encoding="utf-8"?>
<p:tagLst xmlns:p="http://schemas.openxmlformats.org/presentationml/2006/main">
  <p:tag name="KSO_WM_DIAGRAM_VIRTUALLY_FRAME" val="{&quot;height&quot;:325.05,&quot;left&quot;:239.2,&quot;top&quot;:92.6,&quot;width&quot;:677.7}"/>
</p:tagLst>
</file>

<file path=ppt/tags/tag39.xml><?xml version="1.0" encoding="utf-8"?>
<p:tagLst xmlns:p="http://schemas.openxmlformats.org/presentationml/2006/main">
  <p:tag name="KSO_WM_DIAGRAM_VIRTUALLY_FRAME" val="{&quot;height&quot;:325.05,&quot;left&quot;:239.2,&quot;top&quot;:92.6,&quot;width&quot;:677.7}"/>
</p:tagLst>
</file>

<file path=ppt/tags/tag4.xml><?xml version="1.0" encoding="utf-8"?>
<p:tagLst xmlns:p="http://schemas.openxmlformats.org/presentationml/2006/main">
  <p:tag name="KSO_WM_DIAGRAM_VIRTUALLY_FRAME" val="{&quot;height&quot;:289.85,&quot;left&quot;:43.85,&quot;top&quot;:126.4,&quot;width&quot;:162.2}"/>
</p:tagLst>
</file>

<file path=ppt/tags/tag40.xml><?xml version="1.0" encoding="utf-8"?>
<p:tagLst xmlns:p="http://schemas.openxmlformats.org/presentationml/2006/main">
  <p:tag name="KSO_WM_DIAGRAM_VIRTUALLY_FRAME" val="{&quot;height&quot;:325.05,&quot;left&quot;:239.2,&quot;top&quot;:92.6,&quot;width&quot;:677.7}"/>
</p:tagLst>
</file>

<file path=ppt/tags/tag41.xml><?xml version="1.0" encoding="utf-8"?>
<p:tagLst xmlns:p="http://schemas.openxmlformats.org/presentationml/2006/main">
  <p:tag name="KSO_WM_DIAGRAM_VIRTUALLY_FRAME" val="{&quot;height&quot;:325.05,&quot;left&quot;:239.2,&quot;top&quot;:92.6,&quot;width&quot;:677.7}"/>
</p:tagLst>
</file>

<file path=ppt/tags/tag42.xml><?xml version="1.0" encoding="utf-8"?>
<p:tagLst xmlns:p="http://schemas.openxmlformats.org/presentationml/2006/main">
  <p:tag name="KSO_WM_DIAGRAM_VIRTUALLY_FRAME" val="{&quot;height&quot;:325.05,&quot;left&quot;:239.2,&quot;top&quot;:92.6,&quot;width&quot;:677.7}"/>
</p:tagLst>
</file>

<file path=ppt/tags/tag43.xml><?xml version="1.0" encoding="utf-8"?>
<p:tagLst xmlns:p="http://schemas.openxmlformats.org/presentationml/2006/main">
  <p:tag name="KSO_WM_DIAGRAM_VIRTUALLY_FRAME" val="{&quot;height&quot;:325.05,&quot;left&quot;:239.2,&quot;top&quot;:92.6,&quot;width&quot;:677.7}"/>
</p:tagLst>
</file>

<file path=ppt/tags/tag44.xml><?xml version="1.0" encoding="utf-8"?>
<p:tagLst xmlns:p="http://schemas.openxmlformats.org/presentationml/2006/main">
  <p:tag name="KSO_WM_DIAGRAM_VIRTUALLY_FRAME" val="{&quot;height&quot;:325.05,&quot;left&quot;:239.2,&quot;top&quot;:92.6,&quot;width&quot;:677.7}"/>
</p:tagLst>
</file>

<file path=ppt/tags/tag45.xml><?xml version="1.0" encoding="utf-8"?>
<p:tagLst xmlns:p="http://schemas.openxmlformats.org/presentationml/2006/main">
  <p:tag name="KSO_WM_DIAGRAM_VIRTUALLY_FRAME" val="{&quot;height&quot;:325.05,&quot;left&quot;:239.2,&quot;top&quot;:92.6,&quot;width&quot;:677.7}"/>
</p:tagLst>
</file>

<file path=ppt/tags/tag46.xml><?xml version="1.0" encoding="utf-8"?>
<p:tagLst xmlns:p="http://schemas.openxmlformats.org/presentationml/2006/main">
  <p:tag name="KSO_WM_DIAGRAM_VIRTUALLY_FRAME" val="{&quot;height&quot;:325.05,&quot;left&quot;:239.2,&quot;top&quot;:92.6,&quot;width&quot;:677.7}"/>
</p:tagLst>
</file>

<file path=ppt/tags/tag47.xml><?xml version="1.0" encoding="utf-8"?>
<p:tagLst xmlns:p="http://schemas.openxmlformats.org/presentationml/2006/main">
  <p:tag name="KSO_WM_DIAGRAM_VIRTUALLY_FRAME" val="{&quot;height&quot;:325.05,&quot;left&quot;:239.2,&quot;top&quot;:92.6,&quot;width&quot;:677.7}"/>
</p:tagLst>
</file>

<file path=ppt/tags/tag48.xml><?xml version="1.0" encoding="utf-8"?>
<p:tagLst xmlns:p="http://schemas.openxmlformats.org/presentationml/2006/main">
  <p:tag name="KSO_WM_DIAGRAM_VIRTUALLY_FRAME" val="{&quot;height&quot;:325.05,&quot;left&quot;:239.2,&quot;top&quot;:92.6,&quot;width&quot;:677.7}"/>
</p:tagLst>
</file>

<file path=ppt/tags/tag49.xml><?xml version="1.0" encoding="utf-8"?>
<p:tagLst xmlns:p="http://schemas.openxmlformats.org/presentationml/2006/main">
  <p:tag name="KSO_WM_DIAGRAM_VIRTUALLY_FRAME" val="{&quot;height&quot;:325.05,&quot;left&quot;:239.2,&quot;top&quot;:92.6,&quot;width&quot;:677.7}"/>
</p:tagLst>
</file>

<file path=ppt/tags/tag5.xml><?xml version="1.0" encoding="utf-8"?>
<p:tagLst xmlns:p="http://schemas.openxmlformats.org/presentationml/2006/main">
  <p:tag name="KSO_WM_DIAGRAM_VIRTUALLY_FRAME" val="{&quot;height&quot;:289.85,&quot;left&quot;:43.85,&quot;top&quot;:126.4,&quot;width&quot;:162.2}"/>
</p:tagLst>
</file>

<file path=ppt/tags/tag50.xml><?xml version="1.0" encoding="utf-8"?>
<p:tagLst xmlns:p="http://schemas.openxmlformats.org/presentationml/2006/main">
  <p:tag name="KSO_WM_DIAGRAM_VIRTUALLY_FRAME" val="{&quot;height&quot;:325.05,&quot;left&quot;:239.2,&quot;top&quot;:92.6,&quot;width&quot;:677.7}"/>
</p:tagLst>
</file>

<file path=ppt/tags/tag51.xml><?xml version="1.0" encoding="utf-8"?>
<p:tagLst xmlns:p="http://schemas.openxmlformats.org/presentationml/2006/main">
  <p:tag name="KSO_WM_DIAGRAM_VIRTUALLY_FRAME" val="{&quot;height&quot;:325.05,&quot;left&quot;:239.2,&quot;top&quot;:92.6,&quot;width&quot;:677.7}"/>
</p:tagLst>
</file>

<file path=ppt/tags/tag52.xml><?xml version="1.0" encoding="utf-8"?>
<p:tagLst xmlns:p="http://schemas.openxmlformats.org/presentationml/2006/main">
  <p:tag name="KSO_WM_DIAGRAM_VIRTUALLY_FRAME" val="{&quot;height&quot;:325.05,&quot;left&quot;:239.2,&quot;top&quot;:92.6,&quot;width&quot;:677.7}"/>
</p:tagLst>
</file>

<file path=ppt/tags/tag53.xml><?xml version="1.0" encoding="utf-8"?>
<p:tagLst xmlns:p="http://schemas.openxmlformats.org/presentationml/2006/main">
  <p:tag name="KSO_WM_DIAGRAM_VIRTUALLY_FRAME" val="{&quot;height&quot;:325.05,&quot;left&quot;:239.2,&quot;top&quot;:92.6,&quot;width&quot;:677.7}"/>
</p:tagLst>
</file>

<file path=ppt/tags/tag54.xml><?xml version="1.0" encoding="utf-8"?>
<p:tagLst xmlns:p="http://schemas.openxmlformats.org/presentationml/2006/main">
  <p:tag name="KSO_WM_DIAGRAM_VIRTUALLY_FRAME" val="{&quot;height&quot;:325.05,&quot;left&quot;:239.2,&quot;top&quot;:92.6,&quot;width&quot;:677.7}"/>
</p:tagLst>
</file>

<file path=ppt/tags/tag55.xml><?xml version="1.0" encoding="utf-8"?>
<p:tagLst xmlns:p="http://schemas.openxmlformats.org/presentationml/2006/main">
  <p:tag name="KSO_WM_DIAGRAM_VIRTUALLY_FRAME" val="{&quot;height&quot;:325.05,&quot;left&quot;:239.2,&quot;top&quot;:92.6,&quot;width&quot;:677.7}"/>
</p:tagLst>
</file>

<file path=ppt/tags/tag56.xml><?xml version="1.0" encoding="utf-8"?>
<p:tagLst xmlns:p="http://schemas.openxmlformats.org/presentationml/2006/main">
  <p:tag name="KSO_WM_DIAGRAM_VIRTUALLY_FRAME" val="{&quot;height&quot;:325.05,&quot;left&quot;:239.2,&quot;top&quot;:92.6,&quot;width&quot;:677.7}"/>
</p:tagLst>
</file>

<file path=ppt/tags/tag57.xml><?xml version="1.0" encoding="utf-8"?>
<p:tagLst xmlns:p="http://schemas.openxmlformats.org/presentationml/2006/main">
  <p:tag name="KSO_WM_DIAGRAM_VIRTUALLY_FRAME" val="{&quot;height&quot;:344.15,&quot;left&quot;:239.2,&quot;top&quot;:96.6,&quot;width&quot;:677.7}"/>
</p:tagLst>
</file>

<file path=ppt/tags/tag58.xml><?xml version="1.0" encoding="utf-8"?>
<p:tagLst xmlns:p="http://schemas.openxmlformats.org/presentationml/2006/main">
  <p:tag name="KSO_WM_DIAGRAM_VIRTUALLY_FRAME" val="{&quot;height&quot;:451.8,&quot;left&quot;:34.15,&quot;top&quot;:88.25,&quot;width&quot;:872.35}"/>
</p:tagLst>
</file>

<file path=ppt/tags/tag59.xml><?xml version="1.0" encoding="utf-8"?>
<p:tagLst xmlns:p="http://schemas.openxmlformats.org/presentationml/2006/main">
  <p:tag name="KSO_WM_DIAGRAM_VIRTUALLY_FRAME" val="{&quot;height&quot;:451.8,&quot;left&quot;:34.15,&quot;top&quot;:88.25,&quot;width&quot;:872.35}"/>
</p:tagLst>
</file>

<file path=ppt/tags/tag6.xml><?xml version="1.0" encoding="utf-8"?>
<p:tagLst xmlns:p="http://schemas.openxmlformats.org/presentationml/2006/main">
  <p:tag name="KSO_WM_DIAGRAM_VIRTUALLY_FRAME" val="{&quot;height&quot;:289.85,&quot;left&quot;:43.85,&quot;top&quot;:126.4,&quot;width&quot;:162.2}"/>
</p:tagLst>
</file>

<file path=ppt/tags/tag60.xml><?xml version="1.0" encoding="utf-8"?>
<p:tagLst xmlns:p="http://schemas.openxmlformats.org/presentationml/2006/main">
  <p:tag name="KSO_WM_DIAGRAM_VIRTUALLY_FRAME" val="{&quot;height&quot;:451.8,&quot;left&quot;:34.15,&quot;top&quot;:88.25,&quot;width&quot;:872.35}"/>
</p:tagLst>
</file>

<file path=ppt/tags/tag61.xml><?xml version="1.0" encoding="utf-8"?>
<p:tagLst xmlns:p="http://schemas.openxmlformats.org/presentationml/2006/main">
  <p:tag name="KSO_WM_DIAGRAM_VIRTUALLY_FRAME" val="{&quot;height&quot;:451.8,&quot;left&quot;:34.15,&quot;top&quot;:88.25,&quot;width&quot;:872.35}"/>
</p:tagLst>
</file>

<file path=ppt/tags/tag62.xml><?xml version="1.0" encoding="utf-8"?>
<p:tagLst xmlns:p="http://schemas.openxmlformats.org/presentationml/2006/main">
  <p:tag name="KSO_WM_DIAGRAM_VIRTUALLY_FRAME" val="{&quot;height&quot;:451.8,&quot;left&quot;:34.15,&quot;top&quot;:88.25,&quot;width&quot;:872.35}"/>
</p:tagLst>
</file>

<file path=ppt/tags/tag63.xml><?xml version="1.0" encoding="utf-8"?>
<p:tagLst xmlns:p="http://schemas.openxmlformats.org/presentationml/2006/main">
  <p:tag name="KSO_WM_DIAGRAM_VIRTUALLY_FRAME" val="{&quot;height&quot;:451.8,&quot;left&quot;:34.15,&quot;top&quot;:88.25,&quot;width&quot;:872.35}"/>
</p:tagLst>
</file>

<file path=ppt/tags/tag64.xml><?xml version="1.0" encoding="utf-8"?>
<p:tagLst xmlns:p="http://schemas.openxmlformats.org/presentationml/2006/main">
  <p:tag name="KSO_WM_DIAGRAM_VIRTUALLY_FRAME" val="{&quot;height&quot;:451.8,&quot;left&quot;:34.15,&quot;top&quot;:88.25,&quot;width&quot;:872.35}"/>
</p:tagLst>
</file>

<file path=ppt/tags/tag65.xml><?xml version="1.0" encoding="utf-8"?>
<p:tagLst xmlns:p="http://schemas.openxmlformats.org/presentationml/2006/main">
  <p:tag name="KSO_WM_DIAGRAM_VIRTUALLY_FRAME" val="{&quot;height&quot;:451.8,&quot;left&quot;:34.15,&quot;top&quot;:88.25,&quot;width&quot;:872.35}"/>
</p:tagLst>
</file>

<file path=ppt/tags/tag66.xml><?xml version="1.0" encoding="utf-8"?>
<p:tagLst xmlns:p="http://schemas.openxmlformats.org/presentationml/2006/main">
  <p:tag name="KSO_WM_DIAGRAM_VIRTUALLY_FRAME" val="{&quot;height&quot;:361.7,&quot;left&quot;:34.85,&quot;top&quot;:98.5,&quot;width&quot;:857.8}"/>
</p:tagLst>
</file>

<file path=ppt/tags/tag67.xml><?xml version="1.0" encoding="utf-8"?>
<p:tagLst xmlns:p="http://schemas.openxmlformats.org/presentationml/2006/main">
  <p:tag name="KSO_WM_DIAGRAM_VIRTUALLY_FRAME" val="{&quot;height&quot;:361.7,&quot;left&quot;:34.85,&quot;top&quot;:98.5,&quot;width&quot;:857.8}"/>
</p:tagLst>
</file>

<file path=ppt/tags/tag68.xml><?xml version="1.0" encoding="utf-8"?>
<p:tagLst xmlns:p="http://schemas.openxmlformats.org/presentationml/2006/main">
  <p:tag name="KSO_WM_DIAGRAM_VIRTUALLY_FRAME" val="{&quot;height&quot;:361.7,&quot;left&quot;:34.85,&quot;top&quot;:98.5,&quot;width&quot;:857.8}"/>
</p:tagLst>
</file>

<file path=ppt/tags/tag69.xml><?xml version="1.0" encoding="utf-8"?>
<p:tagLst xmlns:p="http://schemas.openxmlformats.org/presentationml/2006/main">
  <p:tag name="KSO_WM_DIAGRAM_VIRTUALLY_FRAME" val="{&quot;height&quot;:361.7,&quot;left&quot;:34.85,&quot;top&quot;:98.5,&quot;width&quot;:857.8}"/>
</p:tagLst>
</file>

<file path=ppt/tags/tag7.xml><?xml version="1.0" encoding="utf-8"?>
<p:tagLst xmlns:p="http://schemas.openxmlformats.org/presentationml/2006/main">
  <p:tag name="KSO_WM_DIAGRAM_VIRTUALLY_FRAME" val="{&quot;height&quot;:289.85,&quot;left&quot;:43.85,&quot;top&quot;:126.4,&quot;width&quot;:162.2}"/>
</p:tagLst>
</file>

<file path=ppt/tags/tag70.xml><?xml version="1.0" encoding="utf-8"?>
<p:tagLst xmlns:p="http://schemas.openxmlformats.org/presentationml/2006/main">
  <p:tag name="KSO_WM_DIAGRAM_VIRTUALLY_FRAME" val="{&quot;height&quot;:361.7,&quot;left&quot;:34.85,&quot;top&quot;:98.5,&quot;width&quot;:857.8}"/>
</p:tagLst>
</file>

<file path=ppt/tags/tag71.xml><?xml version="1.0" encoding="utf-8"?>
<p:tagLst xmlns:p="http://schemas.openxmlformats.org/presentationml/2006/main">
  <p:tag name="KSO_WM_DIAGRAM_VIRTUALLY_FRAME" val="{&quot;height&quot;:361.7,&quot;left&quot;:34.85,&quot;top&quot;:98.5,&quot;width&quot;:857.8}"/>
</p:tagLst>
</file>

<file path=ppt/tags/tag72.xml><?xml version="1.0" encoding="utf-8"?>
<p:tagLst xmlns:p="http://schemas.openxmlformats.org/presentationml/2006/main">
  <p:tag name="KSO_WM_DIAGRAM_VIRTUALLY_FRAME" val="{&quot;height&quot;:361.7,&quot;left&quot;:34.85,&quot;top&quot;:98.5,&quot;width&quot;:857.8}"/>
</p:tagLst>
</file>

<file path=ppt/tags/tag73.xml><?xml version="1.0" encoding="utf-8"?>
<p:tagLst xmlns:p="http://schemas.openxmlformats.org/presentationml/2006/main">
  <p:tag name="KSO_WM_DIAGRAM_VIRTUALLY_FRAME" val="{&quot;height&quot;:361.7,&quot;left&quot;:34.85,&quot;top&quot;:98.5,&quot;width&quot;:857.8}"/>
</p:tagLst>
</file>

<file path=ppt/tags/tag74.xml><?xml version="1.0" encoding="utf-8"?>
<p:tagLst xmlns:p="http://schemas.openxmlformats.org/presentationml/2006/main">
  <p:tag name="KSO_WM_DIAGRAM_VIRTUALLY_FRAME" val="{&quot;height&quot;:401.3088188976379,&quot;left&quot;:43.01275590551181,&quot;top&quot;:99.7,&quot;width&quot;:151.98724409448818}"/>
</p:tagLst>
</file>

<file path=ppt/tags/tag75.xml><?xml version="1.0" encoding="utf-8"?>
<p:tagLst xmlns:p="http://schemas.openxmlformats.org/presentationml/2006/main">
  <p:tag name="KSO_WM_DIAGRAM_VIRTUALLY_FRAME" val="{&quot;height&quot;:287.85,&quot;left&quot;:34.85,&quot;top&quot;:139.15,&quot;width&quot;:180.89992125984253}"/>
</p:tagLst>
</file>

<file path=ppt/tags/tag76.xml><?xml version="1.0" encoding="utf-8"?>
<p:tagLst xmlns:p="http://schemas.openxmlformats.org/presentationml/2006/main">
  <p:tag name="KSO_WM_DIAGRAM_VIRTUALLY_FRAME" val="{&quot;height&quot;:287.85,&quot;left&quot;:34.85,&quot;top&quot;:139.15,&quot;width&quot;:180.89992125984253}"/>
</p:tagLst>
</file>

<file path=ppt/tags/tag77.xml><?xml version="1.0" encoding="utf-8"?>
<p:tagLst xmlns:p="http://schemas.openxmlformats.org/presentationml/2006/main">
  <p:tag name="KSO_WM_DIAGRAM_VIRTUALLY_FRAME" val="{&quot;height&quot;:386.9425984251969,&quot;left&quot;:35.19992125984252,&quot;top&quot;:96.7,&quot;width&quot;:179.85000000000002}"/>
</p:tagLst>
</file>

<file path=ppt/tags/tag78.xml><?xml version="1.0" encoding="utf-8"?>
<p:tagLst xmlns:p="http://schemas.openxmlformats.org/presentationml/2006/main">
  <p:tag name="KSO_WM_DIAGRAM_VIRTUALLY_FRAME" val="{&quot;height&quot;:287.85,&quot;left&quot;:34.85,&quot;top&quot;:139.15,&quot;width&quot;:180.89992125984253}"/>
</p:tagLst>
</file>

<file path=ppt/tags/tag79.xml><?xml version="1.0" encoding="utf-8"?>
<p:tagLst xmlns:p="http://schemas.openxmlformats.org/presentationml/2006/main">
  <p:tag name="KSO_WM_DIAGRAM_VIRTUALLY_FRAME" val="{&quot;height&quot;:287.85,&quot;left&quot;:34.85,&quot;top&quot;:139.15,&quot;width&quot;:180.89992125984253}"/>
</p:tagLst>
</file>

<file path=ppt/tags/tag8.xml><?xml version="1.0" encoding="utf-8"?>
<p:tagLst xmlns:p="http://schemas.openxmlformats.org/presentationml/2006/main">
  <p:tag name="KSO_WM_DIAGRAM_VIRTUALLY_FRAME" val="{&quot;height&quot;:276.2,&quot;left&quot;:34.25,&quot;top&quot;:113.9,&quot;width&quot;:872.05}"/>
</p:tagLst>
</file>

<file path=ppt/tags/tag80.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81.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82.xml><?xml version="1.0" encoding="utf-8"?>
<p:tagLst xmlns:p="http://schemas.openxmlformats.org/presentationml/2006/main">
  <p:tag name="KSO_WM_DIAGRAM_VIRTUALLY_FRAME" val="{&quot;height&quot;:287.85,&quot;left&quot;:34.85,&quot;top&quot;:139.15,&quot;width&quot;:180.89992125984253}"/>
</p:tagLst>
</file>

<file path=ppt/tags/tag83.xml><?xml version="1.0" encoding="utf-8"?>
<p:tagLst xmlns:p="http://schemas.openxmlformats.org/presentationml/2006/main">
  <p:tag name="KSO_WM_DIAGRAM_VIRTUALLY_FRAME" val="{&quot;height&quot;:287.85,&quot;left&quot;:34.85,&quot;top&quot;:139.15,&quot;width&quot;:180.89992125984253}"/>
</p:tagLst>
</file>

<file path=ppt/tags/tag84.xml><?xml version="1.0" encoding="utf-8"?>
<p:tagLst xmlns:p="http://schemas.openxmlformats.org/presentationml/2006/main">
  <p:tag name="KSO_WM_DIAGRAM_VIRTUALLY_FRAME" val="{&quot;height&quot;:287.85,&quot;left&quot;:34.85,&quot;top&quot;:139.15,&quot;width&quot;:180.89992125984253}"/>
</p:tagLst>
</file>

<file path=ppt/tags/tag85.xml><?xml version="1.0" encoding="utf-8"?>
<p:tagLst xmlns:p="http://schemas.openxmlformats.org/presentationml/2006/main">
  <p:tag name="KSO_WM_DIAGRAM_VIRTUALLY_FRAME" val="{&quot;height&quot;:287.85,&quot;left&quot;:34.85,&quot;top&quot;:139.15,&quot;width&quot;:180.89992125984253}"/>
</p:tagLst>
</file>

<file path=ppt/tags/tag86.xml><?xml version="1.0" encoding="utf-8"?>
<p:tagLst xmlns:p="http://schemas.openxmlformats.org/presentationml/2006/main">
  <p:tag name="KSO_WPP_MARK_KEY" val="60c7ed01-4153-49cb-b06c-0512adbc43a4"/>
  <p:tag name="COMMONDATA" val="eyJoZGlkIjoiYWU5NDVjMGRmOWJhOGRkZTQzMjM4MDMyZTM5YjU1MzMifQ=="/>
  <p:tag name="RESOURCE_RECORD_KEY" val="{&quot;29&quot;:[50053060,50053088,50053104,50053044]}"/>
</p:tagLst>
</file>

<file path=ppt/tags/tag9.xml><?xml version="1.0" encoding="utf-8"?>
<p:tagLst xmlns:p="http://schemas.openxmlformats.org/presentationml/2006/main">
  <p:tag name="KSO_WM_DIAGRAM_VIRTUALLY_FRAME" val="{&quot;height&quot;:276.2,&quot;left&quot;:34.25,&quot;top&quot;:113.9,&quot;width&quot;:872.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4315</Words>
  <Application>WPS 演示</Application>
  <PresentationFormat>宽屏</PresentationFormat>
  <Paragraphs>330</Paragraphs>
  <Slides>12</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vt:i4>
      </vt:variant>
    </vt:vector>
  </HeadingPairs>
  <TitlesOfParts>
    <vt:vector size="28" baseType="lpstr">
      <vt:lpstr>Arial</vt:lpstr>
      <vt:lpstr>宋体</vt:lpstr>
      <vt:lpstr>Wingdings</vt:lpstr>
      <vt:lpstr>思源黑体 CN Medium</vt:lpstr>
      <vt:lpstr>黑体</vt:lpstr>
      <vt:lpstr>微软雅黑</vt:lpstr>
      <vt:lpstr>Arial Unicode MS</vt:lpstr>
      <vt:lpstr>Times New Roman</vt:lpstr>
      <vt:lpstr>思源黑体 CN Normal</vt:lpstr>
      <vt:lpstr>思源宋体 Bold</vt:lpstr>
      <vt:lpstr>Wingdings</vt:lpstr>
      <vt:lpstr>quote-cjk-patch</vt:lpstr>
      <vt:lpstr>Calibri</vt:lpstr>
      <vt:lpstr>Arial Unicode MS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薄菁华</cp:lastModifiedBy>
  <cp:revision>507</cp:revision>
  <dcterms:created xsi:type="dcterms:W3CDTF">2023-07-04T14:51:00Z</dcterms:created>
  <dcterms:modified xsi:type="dcterms:W3CDTF">2026-06-10T09:30:41Z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4C7644B7F4B645F7B6CEC0B002A0129C_12</vt:lpwstr>
  </property>
  <property fmtid="{D5CDD505-2E9C-101B-9397-08002B2CF9AE}" pid="3" name="KSOProductBuildVer">
    <vt:lpwstr>2052-12.1.0.18912</vt:lpwstr>
  </property>
</Properties>
</file>