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notesSlides/notesSlide3.xml" ContentType="application/vnd.openxmlformats-officedocument.presentationml.notesSlide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4.xml" ContentType="application/vnd.openxmlformats-officedocument.presentationml.notesSlide+xml"/>
  <Override PartName="/ppt/tags/tag186.xml" ContentType="application/vnd.openxmlformats-officedocument.presentationml.tags+xml"/>
  <Override PartName="/ppt/notesSlides/notesSlide5.xml" ContentType="application/vnd.openxmlformats-officedocument.presentationml.notesSlide+xml"/>
  <Override PartName="/ppt/tags/tag18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63" r:id="rId3"/>
    <p:sldMasterId id="2147483675" r:id="rId4"/>
  </p:sldMasterIdLst>
  <p:notesMasterIdLst>
    <p:notesMasterId r:id="rId13"/>
  </p:notesMasterIdLst>
  <p:handoutMasterIdLst>
    <p:handoutMasterId r:id="rId14"/>
  </p:handoutMasterIdLst>
  <p:sldIdLst>
    <p:sldId id="262" r:id="rId5"/>
    <p:sldId id="11092571" r:id="rId6"/>
    <p:sldId id="11092541" r:id="rId7"/>
    <p:sldId id="11092564" r:id="rId8"/>
    <p:sldId id="11092547" r:id="rId9"/>
    <p:sldId id="11092560" r:id="rId10"/>
    <p:sldId id="11092563" r:id="rId11"/>
    <p:sldId id="11092552" r:id="rId12"/>
  </p:sldIdLst>
  <p:sldSz cx="12192000" cy="6858000"/>
  <p:notesSz cx="6797675" cy="9928225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7" name="1206988966@qq.com" initials="1" lastIdx="1" clrIdx="2"/>
  <p:cmAuthor id="1" name="WPS" initials="W" lastIdx="1" clrIdx="0"/>
  <p:cmAuthor id="8" name="姜伟光" initials="姜" lastIdx="1" clrIdx="0"/>
  <p:cmAuthor id="2" name="作者" initials="A" lastIdx="0" clrIdx="1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B9B9B9"/>
    <a:srgbClr val="018AFF"/>
    <a:srgbClr val="D2F0FB"/>
    <a:srgbClr val="5B799F"/>
    <a:srgbClr val="7FB8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3826" autoAdjust="0"/>
  </p:normalViewPr>
  <p:slideViewPr>
    <p:cSldViewPr snapToGrid="0">
      <p:cViewPr varScale="1">
        <p:scale>
          <a:sx n="93" d="100"/>
          <a:sy n="93" d="100"/>
        </p:scale>
        <p:origin x="3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安慰剂组</c:v>
                </c:pt>
              </c:strCache>
            </c:strRef>
          </c:tx>
          <c:spPr>
            <a:solidFill>
              <a:srgbClr val="B9B9B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5710685098908E-2"/>
                  <c:y val="3.054837471390179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zh-CN"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+mn-cs"/>
                    </a:defRPr>
                  </a:pPr>
                  <a:endParaRPr lang="zh-CN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40416517940001"/>
                      <c:h val="0.151054870182035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5C6-4B0A-9F05-0DC07927B9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0.00%</c:formatCode>
                <c:ptCount val="1"/>
                <c:pt idx="0">
                  <c:v>0.51049999999999995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C6-4B0A-9F05-0DC07927B9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紫花温肺止嗽颗粒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5C6-4B0A-9F05-0DC07927B9CD}"/>
              </c:ext>
            </c:extLst>
          </c:dPt>
          <c:dLbls>
            <c:dLbl>
              <c:idx val="0"/>
              <c:layout>
                <c:manualLayout>
                  <c:x val="-1.3973816823757499E-3"/>
                  <c:y val="2.4051944503505301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fld id="{347C101B-B9E0-471E-9137-C2B521C12F36}" type="VALUE">
                      <a:rPr lang="en-US" altLang="zh-CN" sz="1100"/>
                      <a:pPr/>
                      <a:t>[值]</a:t>
                    </a:fld>
                    <a:endParaRPr lang="zh-CN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5770804464763"/>
                      <c:h val="0.169382451893705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5C6-4B0A-9F05-0DC07927B9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0.00%</c:formatCode>
                <c:ptCount val="1"/>
                <c:pt idx="0">
                  <c:v>0.9042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C6-4B0A-9F05-0DC07927B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741392"/>
        <c:axId val="500739472"/>
      </c:barChart>
      <c:catAx>
        <c:axId val="50074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0739472"/>
        <c:crosses val="autoZero"/>
        <c:auto val="1"/>
        <c:lblAlgn val="ctr"/>
        <c:lblOffset val="100"/>
        <c:noMultiLvlLbl val="0"/>
      </c:catAx>
      <c:valAx>
        <c:axId val="50073947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0074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8976396485425E-2"/>
          <c:y val="0.81776034065250003"/>
          <c:w val="0.899999922064602"/>
          <c:h val="0.1089293325008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黑体" panose="02010609060101010101" charset="-122"/>
              <a:ea typeface="黑体" panose="02010609060101010101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  <a:endParaRPr lang="zh-CN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安慰剂组</c:v>
                </c:pt>
              </c:strCache>
            </c:strRef>
          </c:tx>
          <c:spPr>
            <a:solidFill>
              <a:srgbClr val="B9B9B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7568883055242795E-3"/>
                  <c:y val="1.785132795606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85575823506302"/>
                      <c:h val="0.203564643125716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884-447D-A0FA-813AD996E2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0.00%</c:formatCode>
                <c:ptCount val="1"/>
                <c:pt idx="0">
                  <c:v>0.28270000000000001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84-447D-A0FA-813AD996E2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紫花温肺止嗽颗粒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fld id="{2B825A19-BD75-4FF3-8D21-AF9B31E95591}" type="VALUE">
                      <a:rPr lang="en-US" altLang="zh-CN" sz="11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pPr/>
                      <a:t>[值]</a:t>
                    </a:fld>
                    <a:endParaRPr lang="zh-CN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124797899887411"/>
                      <c:h val="0.203564643125715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884-447D-A0FA-813AD996E2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0.00%</c:formatCode>
                <c:ptCount val="1"/>
                <c:pt idx="0">
                  <c:v>0.69750000000000001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84-447D-A0FA-813AD996E2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1237600"/>
        <c:axId val="611238080"/>
      </c:barChart>
      <c:catAx>
        <c:axId val="61123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11238080"/>
        <c:crosses val="autoZero"/>
        <c:auto val="1"/>
        <c:lblAlgn val="ctr"/>
        <c:lblOffset val="100"/>
        <c:noMultiLvlLbl val="0"/>
      </c:catAx>
      <c:valAx>
        <c:axId val="61123808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61123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729162225169798E-2"/>
          <c:y val="0.81059506769214196"/>
          <c:w val="0.89999996158705398"/>
          <c:h val="0.1060987351795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黑体" panose="02010609060101010101" charset="-122"/>
              <a:ea typeface="黑体" panose="02010609060101010101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  <a:endParaRPr lang="zh-CN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C7324-C983-4D02-A027-A240F4B7651A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FA8CB-81E3-4C33-A159-75608796B1A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+mn-ea"/>
                <a:cs typeface="+mn-cs"/>
              </a:r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+mn-ea"/>
                <a:cs typeface="+mn-cs"/>
              </a:rPr>
              <a:t>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0FA8CB-81E3-4C33-A159-75608796B1A7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加强了中药材质量控制，精选道地药材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0FA8CB-81E3-4C33-A159-75608796B1A7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0FA8CB-81E3-4C33-A159-75608796B1A7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10" Type="http://schemas.openxmlformats.org/officeDocument/2006/relationships/tags" Target="../tags/tag17.xml"/><Relationship Id="rId4" Type="http://schemas.openxmlformats.org/officeDocument/2006/relationships/tags" Target="../tags/tag11.xml"/><Relationship Id="rId9" Type="http://schemas.openxmlformats.org/officeDocument/2006/relationships/tags" Target="../tags/tag16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1.xml"/><Relationship Id="rId4" Type="http://schemas.openxmlformats.org/officeDocument/2006/relationships/tags" Target="../tags/tag70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5" Type="http://schemas.openxmlformats.org/officeDocument/2006/relationships/tags" Target="../tags/tag76.xml"/><Relationship Id="rId10" Type="http://schemas.openxmlformats.org/officeDocument/2006/relationships/tags" Target="../tags/tag81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12" Type="http://schemas.openxmlformats.org/officeDocument/2006/relationships/slideMaster" Target="../slideMasters/slideMaster3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5" Type="http://schemas.openxmlformats.org/officeDocument/2006/relationships/tags" Target="../tags/tag103.xml"/><Relationship Id="rId10" Type="http://schemas.openxmlformats.org/officeDocument/2006/relationships/tags" Target="../tags/tag108.xml"/><Relationship Id="rId4" Type="http://schemas.openxmlformats.org/officeDocument/2006/relationships/tags" Target="../tags/tag102.xml"/><Relationship Id="rId9" Type="http://schemas.openxmlformats.org/officeDocument/2006/relationships/tags" Target="../tags/tag107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9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10" Type="http://schemas.openxmlformats.org/officeDocument/2006/relationships/tags" Target="../tags/tag132.xml"/><Relationship Id="rId4" Type="http://schemas.openxmlformats.org/officeDocument/2006/relationships/tags" Target="../tags/tag126.xml"/><Relationship Id="rId9" Type="http://schemas.openxmlformats.org/officeDocument/2006/relationships/tags" Target="../tags/tag13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3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3" Type="http://schemas.openxmlformats.org/officeDocument/2006/relationships/tags" Target="../tags/tag142.xml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9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5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58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12" Type="http://schemas.openxmlformats.org/officeDocument/2006/relationships/slideMaster" Target="../slideMasters/slideMaster3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5" Type="http://schemas.openxmlformats.org/officeDocument/2006/relationships/tags" Target="../tags/tag168.xml"/><Relationship Id="rId10" Type="http://schemas.openxmlformats.org/officeDocument/2006/relationships/tags" Target="../tags/tag173.xml"/><Relationship Id="rId4" Type="http://schemas.openxmlformats.org/officeDocument/2006/relationships/tags" Target="../tags/tag167.xml"/><Relationship Id="rId9" Type="http://schemas.openxmlformats.org/officeDocument/2006/relationships/tags" Target="../tags/tag17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6.xml"/><Relationship Id="rId9" Type="http://schemas.openxmlformats.org/officeDocument/2006/relationships/tags" Target="../tags/tag3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3" Type="http://schemas.openxmlformats.org/officeDocument/2006/relationships/tags" Target="../tags/tag34.xml"/><Relationship Id="rId7" Type="http://schemas.openxmlformats.org/officeDocument/2006/relationships/tags" Target="../tags/tag38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36.xml"/><Relationship Id="rId10" Type="http://schemas.openxmlformats.org/officeDocument/2006/relationships/tags" Target="../tags/tag41.xml"/><Relationship Id="rId4" Type="http://schemas.openxmlformats.org/officeDocument/2006/relationships/tags" Target="../tags/tag35.xml"/><Relationship Id="rId9" Type="http://schemas.openxmlformats.org/officeDocument/2006/relationships/tags" Target="../tags/tag40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55.xml"/><Relationship Id="rId3" Type="http://schemas.openxmlformats.org/officeDocument/2006/relationships/tags" Target="../tags/tag50.xml"/><Relationship Id="rId7" Type="http://schemas.openxmlformats.org/officeDocument/2006/relationships/tags" Target="../tags/tag54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矩形 8"/>
          <p:cNvSpPr/>
          <p:nvPr userDrawn="1">
            <p:custDataLst>
              <p:tags r:id="rId1"/>
            </p:custDataLst>
          </p:nvPr>
        </p:nvSpPr>
        <p:spPr>
          <a:xfrm>
            <a:off x="0" y="6021388"/>
            <a:ext cx="12192000" cy="8366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 userDrawn="1">
            <p:custDataLst>
              <p:tags r:id="rId2"/>
            </p:custDataLst>
          </p:nvPr>
        </p:nvCxnSpPr>
        <p:spPr>
          <a:xfrm>
            <a:off x="1701800" y="6439694"/>
            <a:ext cx="9398000" cy="0"/>
          </a:xfrm>
          <a:prstGeom prst="line">
            <a:avLst/>
          </a:prstGeom>
          <a:ln w="25400">
            <a:solidFill>
              <a:schemeClr val="accent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>
            <p:custDataLst>
              <p:tags r:id="rId3"/>
            </p:custDataLst>
          </p:nvPr>
        </p:nvCxnSpPr>
        <p:spPr>
          <a:xfrm>
            <a:off x="1092200" y="6439694"/>
            <a:ext cx="487851" cy="0"/>
          </a:xfrm>
          <a:prstGeom prst="line">
            <a:avLst/>
          </a:prstGeom>
          <a:ln w="25400">
            <a:solidFill>
              <a:schemeClr val="accent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/>
            <p:custDataLst>
              <p:tags r:id="rId4"/>
            </p:custDataLst>
          </p:nvPr>
        </p:nvSpPr>
        <p:spPr>
          <a:xfrm>
            <a:off x="5844900" y="1153202"/>
            <a:ext cx="5257800" cy="2364656"/>
          </a:xfrm>
        </p:spPr>
        <p:txBody>
          <a:bodyPr wrap="square" anchor="b">
            <a:normAutofit/>
          </a:bodyPr>
          <a:lstStyle>
            <a:lvl1pPr algn="r">
              <a:lnSpc>
                <a:spcPct val="100000"/>
              </a:lnSpc>
              <a:defRPr sz="6000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5"/>
            </p:custDataLst>
          </p:nvPr>
        </p:nvSpPr>
        <p:spPr>
          <a:xfrm>
            <a:off x="5844900" y="3661858"/>
            <a:ext cx="5257800" cy="806314"/>
          </a:xfrm>
        </p:spPr>
        <p:txBody>
          <a:bodyPr wrap="square">
            <a:normAutofit/>
          </a:bodyPr>
          <a:lstStyle>
            <a:lvl1pPr marL="0" indent="0" algn="r">
              <a:lnSpc>
                <a:spcPct val="100000"/>
              </a:lnSpc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ln w="25400">
            <a:solidFill>
              <a:schemeClr val="accent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6350"/>
            <a:ext cx="2743200" cy="365125"/>
          </a:xfrm>
          <a:ln w="25400">
            <a:solidFill>
              <a:schemeClr val="accent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公司名占位符 6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8222700" y="504000"/>
            <a:ext cx="2880000" cy="504000"/>
          </a:xfrm>
        </p:spPr>
        <p:txBody>
          <a:bodyPr wrap="square"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tx2">
                    <a:alpha val="7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公司名</a:t>
            </a:r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0"/>
            </p:custDataLst>
          </p:nvPr>
        </p:nvSpPr>
        <p:spPr>
          <a:xfrm>
            <a:off x="8219800" y="4688094"/>
            <a:ext cx="2880000" cy="504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1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矩形 11"/>
          <p:cNvSpPr/>
          <p:nvPr userDrawn="1">
            <p:custDataLst>
              <p:tags r:id="rId1"/>
            </p:custDataLst>
          </p:nvPr>
        </p:nvSpPr>
        <p:spPr>
          <a:xfrm>
            <a:off x="0" y="6021388"/>
            <a:ext cx="12192000" cy="8366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12"/>
          <p:cNvCxnSpPr/>
          <p:nvPr userDrawn="1">
            <p:custDataLst>
              <p:tags r:id="rId2"/>
            </p:custDataLst>
          </p:nvPr>
        </p:nvCxnSpPr>
        <p:spPr>
          <a:xfrm>
            <a:off x="1701800" y="6439694"/>
            <a:ext cx="9398000" cy="0"/>
          </a:xfrm>
          <a:prstGeom prst="line">
            <a:avLst/>
          </a:prstGeom>
          <a:ln w="25400">
            <a:solidFill>
              <a:schemeClr val="accent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 userDrawn="1">
            <p:custDataLst>
              <p:tags r:id="rId3"/>
            </p:custDataLst>
          </p:nvPr>
        </p:nvCxnSpPr>
        <p:spPr>
          <a:xfrm>
            <a:off x="1092200" y="6439694"/>
            <a:ext cx="487851" cy="0"/>
          </a:xfrm>
          <a:prstGeom prst="line">
            <a:avLst/>
          </a:prstGeom>
          <a:ln w="25400">
            <a:solidFill>
              <a:schemeClr val="accent1">
                <a:alpha val="3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任意多边形: 形状 8"/>
          <p:cNvSpPr/>
          <p:nvPr userDrawn="1">
            <p:custDataLst>
              <p:tags r:id="rId4"/>
            </p:custDataLst>
          </p:nvPr>
        </p:nvSpPr>
        <p:spPr>
          <a:xfrm>
            <a:off x="1830241" y="2115676"/>
            <a:ext cx="692132" cy="178375"/>
          </a:xfrm>
          <a:custGeom>
            <a:avLst/>
            <a:gdLst>
              <a:gd name="connsiteX0" fmla="*/ 779279 w 797474"/>
              <a:gd name="connsiteY0" fmla="*/ 169134 h 205524"/>
              <a:gd name="connsiteX1" fmla="*/ 797474 w 797474"/>
              <a:gd name="connsiteY1" fmla="*/ 187329 h 205524"/>
              <a:gd name="connsiteX2" fmla="*/ 779279 w 797474"/>
              <a:gd name="connsiteY2" fmla="*/ 205524 h 205524"/>
              <a:gd name="connsiteX3" fmla="*/ 761084 w 797474"/>
              <a:gd name="connsiteY3" fmla="*/ 187329 h 205524"/>
              <a:gd name="connsiteX4" fmla="*/ 779279 w 797474"/>
              <a:gd name="connsiteY4" fmla="*/ 169134 h 205524"/>
              <a:gd name="connsiteX5" fmla="*/ 670867 w 797474"/>
              <a:gd name="connsiteY5" fmla="*/ 169134 h 205524"/>
              <a:gd name="connsiteX6" fmla="*/ 689062 w 797474"/>
              <a:gd name="connsiteY6" fmla="*/ 187329 h 205524"/>
              <a:gd name="connsiteX7" fmla="*/ 670867 w 797474"/>
              <a:gd name="connsiteY7" fmla="*/ 205524 h 205524"/>
              <a:gd name="connsiteX8" fmla="*/ 652672 w 797474"/>
              <a:gd name="connsiteY8" fmla="*/ 187329 h 205524"/>
              <a:gd name="connsiteX9" fmla="*/ 670867 w 797474"/>
              <a:gd name="connsiteY9" fmla="*/ 169134 h 205524"/>
              <a:gd name="connsiteX10" fmla="*/ 562455 w 797474"/>
              <a:gd name="connsiteY10" fmla="*/ 169134 h 205524"/>
              <a:gd name="connsiteX11" fmla="*/ 580650 w 797474"/>
              <a:gd name="connsiteY11" fmla="*/ 187329 h 205524"/>
              <a:gd name="connsiteX12" fmla="*/ 562455 w 797474"/>
              <a:gd name="connsiteY12" fmla="*/ 205524 h 205524"/>
              <a:gd name="connsiteX13" fmla="*/ 544260 w 797474"/>
              <a:gd name="connsiteY13" fmla="*/ 187329 h 205524"/>
              <a:gd name="connsiteX14" fmla="*/ 562455 w 797474"/>
              <a:gd name="connsiteY14" fmla="*/ 169134 h 205524"/>
              <a:gd name="connsiteX15" fmla="*/ 454043 w 797474"/>
              <a:gd name="connsiteY15" fmla="*/ 169134 h 205524"/>
              <a:gd name="connsiteX16" fmla="*/ 472238 w 797474"/>
              <a:gd name="connsiteY16" fmla="*/ 187329 h 205524"/>
              <a:gd name="connsiteX17" fmla="*/ 454043 w 797474"/>
              <a:gd name="connsiteY17" fmla="*/ 205524 h 205524"/>
              <a:gd name="connsiteX18" fmla="*/ 435848 w 797474"/>
              <a:gd name="connsiteY18" fmla="*/ 187329 h 205524"/>
              <a:gd name="connsiteX19" fmla="*/ 454043 w 797474"/>
              <a:gd name="connsiteY19" fmla="*/ 169134 h 205524"/>
              <a:gd name="connsiteX20" fmla="*/ 343431 w 797474"/>
              <a:gd name="connsiteY20" fmla="*/ 169134 h 205524"/>
              <a:gd name="connsiteX21" fmla="*/ 361626 w 797474"/>
              <a:gd name="connsiteY21" fmla="*/ 187329 h 205524"/>
              <a:gd name="connsiteX22" fmla="*/ 343431 w 797474"/>
              <a:gd name="connsiteY22" fmla="*/ 205524 h 205524"/>
              <a:gd name="connsiteX23" fmla="*/ 325236 w 797474"/>
              <a:gd name="connsiteY23" fmla="*/ 187329 h 205524"/>
              <a:gd name="connsiteX24" fmla="*/ 343431 w 797474"/>
              <a:gd name="connsiteY24" fmla="*/ 169134 h 205524"/>
              <a:gd name="connsiteX25" fmla="*/ 235019 w 797474"/>
              <a:gd name="connsiteY25" fmla="*/ 169134 h 205524"/>
              <a:gd name="connsiteX26" fmla="*/ 253214 w 797474"/>
              <a:gd name="connsiteY26" fmla="*/ 187329 h 205524"/>
              <a:gd name="connsiteX27" fmla="*/ 235019 w 797474"/>
              <a:gd name="connsiteY27" fmla="*/ 205524 h 205524"/>
              <a:gd name="connsiteX28" fmla="*/ 216824 w 797474"/>
              <a:gd name="connsiteY28" fmla="*/ 187329 h 205524"/>
              <a:gd name="connsiteX29" fmla="*/ 235019 w 797474"/>
              <a:gd name="connsiteY29" fmla="*/ 169134 h 205524"/>
              <a:gd name="connsiteX30" fmla="*/ 126607 w 797474"/>
              <a:gd name="connsiteY30" fmla="*/ 169134 h 205524"/>
              <a:gd name="connsiteX31" fmla="*/ 144802 w 797474"/>
              <a:gd name="connsiteY31" fmla="*/ 187329 h 205524"/>
              <a:gd name="connsiteX32" fmla="*/ 126607 w 797474"/>
              <a:gd name="connsiteY32" fmla="*/ 205524 h 205524"/>
              <a:gd name="connsiteX33" fmla="*/ 108412 w 797474"/>
              <a:gd name="connsiteY33" fmla="*/ 187329 h 205524"/>
              <a:gd name="connsiteX34" fmla="*/ 126607 w 797474"/>
              <a:gd name="connsiteY34" fmla="*/ 169134 h 205524"/>
              <a:gd name="connsiteX35" fmla="*/ 18195 w 797474"/>
              <a:gd name="connsiteY35" fmla="*/ 169134 h 205524"/>
              <a:gd name="connsiteX36" fmla="*/ 36390 w 797474"/>
              <a:gd name="connsiteY36" fmla="*/ 187329 h 205524"/>
              <a:gd name="connsiteX37" fmla="*/ 18195 w 797474"/>
              <a:gd name="connsiteY37" fmla="*/ 205524 h 205524"/>
              <a:gd name="connsiteX38" fmla="*/ 0 w 797474"/>
              <a:gd name="connsiteY38" fmla="*/ 187329 h 205524"/>
              <a:gd name="connsiteX39" fmla="*/ 18195 w 797474"/>
              <a:gd name="connsiteY39" fmla="*/ 169134 h 205524"/>
              <a:gd name="connsiteX40" fmla="*/ 779279 w 797474"/>
              <a:gd name="connsiteY40" fmla="*/ 84567 h 205524"/>
              <a:gd name="connsiteX41" fmla="*/ 797474 w 797474"/>
              <a:gd name="connsiteY41" fmla="*/ 102762 h 205524"/>
              <a:gd name="connsiteX42" fmla="*/ 779279 w 797474"/>
              <a:gd name="connsiteY42" fmla="*/ 120957 h 205524"/>
              <a:gd name="connsiteX43" fmla="*/ 761084 w 797474"/>
              <a:gd name="connsiteY43" fmla="*/ 102762 h 205524"/>
              <a:gd name="connsiteX44" fmla="*/ 779279 w 797474"/>
              <a:gd name="connsiteY44" fmla="*/ 84567 h 205524"/>
              <a:gd name="connsiteX45" fmla="*/ 670867 w 797474"/>
              <a:gd name="connsiteY45" fmla="*/ 84567 h 205524"/>
              <a:gd name="connsiteX46" fmla="*/ 689062 w 797474"/>
              <a:gd name="connsiteY46" fmla="*/ 102762 h 205524"/>
              <a:gd name="connsiteX47" fmla="*/ 670867 w 797474"/>
              <a:gd name="connsiteY47" fmla="*/ 120957 h 205524"/>
              <a:gd name="connsiteX48" fmla="*/ 652672 w 797474"/>
              <a:gd name="connsiteY48" fmla="*/ 102762 h 205524"/>
              <a:gd name="connsiteX49" fmla="*/ 670867 w 797474"/>
              <a:gd name="connsiteY49" fmla="*/ 84567 h 205524"/>
              <a:gd name="connsiteX50" fmla="*/ 562455 w 797474"/>
              <a:gd name="connsiteY50" fmla="*/ 84567 h 205524"/>
              <a:gd name="connsiteX51" fmla="*/ 580650 w 797474"/>
              <a:gd name="connsiteY51" fmla="*/ 102762 h 205524"/>
              <a:gd name="connsiteX52" fmla="*/ 562455 w 797474"/>
              <a:gd name="connsiteY52" fmla="*/ 120957 h 205524"/>
              <a:gd name="connsiteX53" fmla="*/ 544260 w 797474"/>
              <a:gd name="connsiteY53" fmla="*/ 102762 h 205524"/>
              <a:gd name="connsiteX54" fmla="*/ 562455 w 797474"/>
              <a:gd name="connsiteY54" fmla="*/ 84567 h 205524"/>
              <a:gd name="connsiteX55" fmla="*/ 454043 w 797474"/>
              <a:gd name="connsiteY55" fmla="*/ 84567 h 205524"/>
              <a:gd name="connsiteX56" fmla="*/ 472238 w 797474"/>
              <a:gd name="connsiteY56" fmla="*/ 102762 h 205524"/>
              <a:gd name="connsiteX57" fmla="*/ 454043 w 797474"/>
              <a:gd name="connsiteY57" fmla="*/ 120957 h 205524"/>
              <a:gd name="connsiteX58" fmla="*/ 435848 w 797474"/>
              <a:gd name="connsiteY58" fmla="*/ 102762 h 205524"/>
              <a:gd name="connsiteX59" fmla="*/ 454043 w 797474"/>
              <a:gd name="connsiteY59" fmla="*/ 84567 h 205524"/>
              <a:gd name="connsiteX60" fmla="*/ 343431 w 797474"/>
              <a:gd name="connsiteY60" fmla="*/ 84567 h 205524"/>
              <a:gd name="connsiteX61" fmla="*/ 361626 w 797474"/>
              <a:gd name="connsiteY61" fmla="*/ 102762 h 205524"/>
              <a:gd name="connsiteX62" fmla="*/ 343431 w 797474"/>
              <a:gd name="connsiteY62" fmla="*/ 120957 h 205524"/>
              <a:gd name="connsiteX63" fmla="*/ 325236 w 797474"/>
              <a:gd name="connsiteY63" fmla="*/ 102762 h 205524"/>
              <a:gd name="connsiteX64" fmla="*/ 343431 w 797474"/>
              <a:gd name="connsiteY64" fmla="*/ 84567 h 205524"/>
              <a:gd name="connsiteX65" fmla="*/ 235019 w 797474"/>
              <a:gd name="connsiteY65" fmla="*/ 84567 h 205524"/>
              <a:gd name="connsiteX66" fmla="*/ 253214 w 797474"/>
              <a:gd name="connsiteY66" fmla="*/ 102762 h 205524"/>
              <a:gd name="connsiteX67" fmla="*/ 235019 w 797474"/>
              <a:gd name="connsiteY67" fmla="*/ 120957 h 205524"/>
              <a:gd name="connsiteX68" fmla="*/ 216824 w 797474"/>
              <a:gd name="connsiteY68" fmla="*/ 102762 h 205524"/>
              <a:gd name="connsiteX69" fmla="*/ 235019 w 797474"/>
              <a:gd name="connsiteY69" fmla="*/ 84567 h 205524"/>
              <a:gd name="connsiteX70" fmla="*/ 126607 w 797474"/>
              <a:gd name="connsiteY70" fmla="*/ 84567 h 205524"/>
              <a:gd name="connsiteX71" fmla="*/ 144802 w 797474"/>
              <a:gd name="connsiteY71" fmla="*/ 102762 h 205524"/>
              <a:gd name="connsiteX72" fmla="*/ 126607 w 797474"/>
              <a:gd name="connsiteY72" fmla="*/ 120957 h 205524"/>
              <a:gd name="connsiteX73" fmla="*/ 108412 w 797474"/>
              <a:gd name="connsiteY73" fmla="*/ 102762 h 205524"/>
              <a:gd name="connsiteX74" fmla="*/ 126607 w 797474"/>
              <a:gd name="connsiteY74" fmla="*/ 84567 h 205524"/>
              <a:gd name="connsiteX75" fmla="*/ 18195 w 797474"/>
              <a:gd name="connsiteY75" fmla="*/ 84567 h 205524"/>
              <a:gd name="connsiteX76" fmla="*/ 36390 w 797474"/>
              <a:gd name="connsiteY76" fmla="*/ 102762 h 205524"/>
              <a:gd name="connsiteX77" fmla="*/ 18195 w 797474"/>
              <a:gd name="connsiteY77" fmla="*/ 120957 h 205524"/>
              <a:gd name="connsiteX78" fmla="*/ 0 w 797474"/>
              <a:gd name="connsiteY78" fmla="*/ 102762 h 205524"/>
              <a:gd name="connsiteX79" fmla="*/ 18195 w 797474"/>
              <a:gd name="connsiteY79" fmla="*/ 84567 h 205524"/>
              <a:gd name="connsiteX80" fmla="*/ 779279 w 797474"/>
              <a:gd name="connsiteY80" fmla="*/ 0 h 205524"/>
              <a:gd name="connsiteX81" fmla="*/ 797474 w 797474"/>
              <a:gd name="connsiteY81" fmla="*/ 18195 h 205524"/>
              <a:gd name="connsiteX82" fmla="*/ 779279 w 797474"/>
              <a:gd name="connsiteY82" fmla="*/ 36390 h 205524"/>
              <a:gd name="connsiteX83" fmla="*/ 761084 w 797474"/>
              <a:gd name="connsiteY83" fmla="*/ 18195 h 205524"/>
              <a:gd name="connsiteX84" fmla="*/ 779279 w 797474"/>
              <a:gd name="connsiteY84" fmla="*/ 0 h 205524"/>
              <a:gd name="connsiteX85" fmla="*/ 670867 w 797474"/>
              <a:gd name="connsiteY85" fmla="*/ 0 h 205524"/>
              <a:gd name="connsiteX86" fmla="*/ 689062 w 797474"/>
              <a:gd name="connsiteY86" fmla="*/ 18195 h 205524"/>
              <a:gd name="connsiteX87" fmla="*/ 670867 w 797474"/>
              <a:gd name="connsiteY87" fmla="*/ 36390 h 205524"/>
              <a:gd name="connsiteX88" fmla="*/ 652672 w 797474"/>
              <a:gd name="connsiteY88" fmla="*/ 18195 h 205524"/>
              <a:gd name="connsiteX89" fmla="*/ 670867 w 797474"/>
              <a:gd name="connsiteY89" fmla="*/ 0 h 205524"/>
              <a:gd name="connsiteX90" fmla="*/ 562455 w 797474"/>
              <a:gd name="connsiteY90" fmla="*/ 0 h 205524"/>
              <a:gd name="connsiteX91" fmla="*/ 580650 w 797474"/>
              <a:gd name="connsiteY91" fmla="*/ 18195 h 205524"/>
              <a:gd name="connsiteX92" fmla="*/ 562455 w 797474"/>
              <a:gd name="connsiteY92" fmla="*/ 36390 h 205524"/>
              <a:gd name="connsiteX93" fmla="*/ 544260 w 797474"/>
              <a:gd name="connsiteY93" fmla="*/ 18195 h 205524"/>
              <a:gd name="connsiteX94" fmla="*/ 562455 w 797474"/>
              <a:gd name="connsiteY94" fmla="*/ 0 h 205524"/>
              <a:gd name="connsiteX95" fmla="*/ 454043 w 797474"/>
              <a:gd name="connsiteY95" fmla="*/ 0 h 205524"/>
              <a:gd name="connsiteX96" fmla="*/ 472238 w 797474"/>
              <a:gd name="connsiteY96" fmla="*/ 18195 h 205524"/>
              <a:gd name="connsiteX97" fmla="*/ 454043 w 797474"/>
              <a:gd name="connsiteY97" fmla="*/ 36390 h 205524"/>
              <a:gd name="connsiteX98" fmla="*/ 435848 w 797474"/>
              <a:gd name="connsiteY98" fmla="*/ 18195 h 205524"/>
              <a:gd name="connsiteX99" fmla="*/ 454043 w 797474"/>
              <a:gd name="connsiteY99" fmla="*/ 0 h 205524"/>
              <a:gd name="connsiteX100" fmla="*/ 343431 w 797474"/>
              <a:gd name="connsiteY100" fmla="*/ 0 h 205524"/>
              <a:gd name="connsiteX101" fmla="*/ 361626 w 797474"/>
              <a:gd name="connsiteY101" fmla="*/ 18195 h 205524"/>
              <a:gd name="connsiteX102" fmla="*/ 343431 w 797474"/>
              <a:gd name="connsiteY102" fmla="*/ 36390 h 205524"/>
              <a:gd name="connsiteX103" fmla="*/ 325236 w 797474"/>
              <a:gd name="connsiteY103" fmla="*/ 18195 h 205524"/>
              <a:gd name="connsiteX104" fmla="*/ 343431 w 797474"/>
              <a:gd name="connsiteY104" fmla="*/ 0 h 205524"/>
              <a:gd name="connsiteX105" fmla="*/ 235019 w 797474"/>
              <a:gd name="connsiteY105" fmla="*/ 0 h 205524"/>
              <a:gd name="connsiteX106" fmla="*/ 253214 w 797474"/>
              <a:gd name="connsiteY106" fmla="*/ 18195 h 205524"/>
              <a:gd name="connsiteX107" fmla="*/ 235019 w 797474"/>
              <a:gd name="connsiteY107" fmla="*/ 36390 h 205524"/>
              <a:gd name="connsiteX108" fmla="*/ 216824 w 797474"/>
              <a:gd name="connsiteY108" fmla="*/ 18195 h 205524"/>
              <a:gd name="connsiteX109" fmla="*/ 235019 w 797474"/>
              <a:gd name="connsiteY109" fmla="*/ 0 h 205524"/>
              <a:gd name="connsiteX110" fmla="*/ 126607 w 797474"/>
              <a:gd name="connsiteY110" fmla="*/ 0 h 205524"/>
              <a:gd name="connsiteX111" fmla="*/ 144802 w 797474"/>
              <a:gd name="connsiteY111" fmla="*/ 18195 h 205524"/>
              <a:gd name="connsiteX112" fmla="*/ 126607 w 797474"/>
              <a:gd name="connsiteY112" fmla="*/ 36390 h 205524"/>
              <a:gd name="connsiteX113" fmla="*/ 108412 w 797474"/>
              <a:gd name="connsiteY113" fmla="*/ 18195 h 205524"/>
              <a:gd name="connsiteX114" fmla="*/ 126607 w 797474"/>
              <a:gd name="connsiteY114" fmla="*/ 0 h 205524"/>
              <a:gd name="connsiteX115" fmla="*/ 18195 w 797474"/>
              <a:gd name="connsiteY115" fmla="*/ 0 h 205524"/>
              <a:gd name="connsiteX116" fmla="*/ 36390 w 797474"/>
              <a:gd name="connsiteY116" fmla="*/ 18195 h 205524"/>
              <a:gd name="connsiteX117" fmla="*/ 18195 w 797474"/>
              <a:gd name="connsiteY117" fmla="*/ 36390 h 205524"/>
              <a:gd name="connsiteX118" fmla="*/ 0 w 797474"/>
              <a:gd name="connsiteY118" fmla="*/ 18195 h 205524"/>
              <a:gd name="connsiteX119" fmla="*/ 18195 w 797474"/>
              <a:gd name="connsiteY119" fmla="*/ 0 h 2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797474" h="205524">
                <a:moveTo>
                  <a:pt x="779279" y="169134"/>
                </a:moveTo>
                <a:cubicBezTo>
                  <a:pt x="789328" y="169134"/>
                  <a:pt x="797474" y="177280"/>
                  <a:pt x="797474" y="187329"/>
                </a:cubicBezTo>
                <a:cubicBezTo>
                  <a:pt x="797474" y="197378"/>
                  <a:pt x="789328" y="205524"/>
                  <a:pt x="779279" y="205524"/>
                </a:cubicBezTo>
                <a:cubicBezTo>
                  <a:pt x="769230" y="205524"/>
                  <a:pt x="761084" y="197378"/>
                  <a:pt x="761084" y="187329"/>
                </a:cubicBezTo>
                <a:cubicBezTo>
                  <a:pt x="761084" y="177280"/>
                  <a:pt x="769230" y="169134"/>
                  <a:pt x="779279" y="169134"/>
                </a:cubicBezTo>
                <a:close/>
                <a:moveTo>
                  <a:pt x="670867" y="169134"/>
                </a:moveTo>
                <a:cubicBezTo>
                  <a:pt x="680916" y="169134"/>
                  <a:pt x="689062" y="177280"/>
                  <a:pt x="689062" y="187329"/>
                </a:cubicBezTo>
                <a:cubicBezTo>
                  <a:pt x="689062" y="197378"/>
                  <a:pt x="680916" y="205524"/>
                  <a:pt x="670867" y="205524"/>
                </a:cubicBezTo>
                <a:cubicBezTo>
                  <a:pt x="660819" y="205524"/>
                  <a:pt x="652672" y="197378"/>
                  <a:pt x="652672" y="187329"/>
                </a:cubicBezTo>
                <a:cubicBezTo>
                  <a:pt x="652672" y="177280"/>
                  <a:pt x="660819" y="169134"/>
                  <a:pt x="670867" y="169134"/>
                </a:cubicBezTo>
                <a:close/>
                <a:moveTo>
                  <a:pt x="562455" y="169134"/>
                </a:moveTo>
                <a:cubicBezTo>
                  <a:pt x="572504" y="169134"/>
                  <a:pt x="580650" y="177280"/>
                  <a:pt x="580650" y="187329"/>
                </a:cubicBezTo>
                <a:cubicBezTo>
                  <a:pt x="580650" y="197378"/>
                  <a:pt x="572504" y="205524"/>
                  <a:pt x="562455" y="205524"/>
                </a:cubicBezTo>
                <a:cubicBezTo>
                  <a:pt x="552406" y="205524"/>
                  <a:pt x="544260" y="197378"/>
                  <a:pt x="544260" y="187329"/>
                </a:cubicBezTo>
                <a:cubicBezTo>
                  <a:pt x="544260" y="177280"/>
                  <a:pt x="552406" y="169134"/>
                  <a:pt x="562455" y="169134"/>
                </a:cubicBezTo>
                <a:close/>
                <a:moveTo>
                  <a:pt x="454043" y="169134"/>
                </a:moveTo>
                <a:cubicBezTo>
                  <a:pt x="464092" y="169134"/>
                  <a:pt x="472238" y="177280"/>
                  <a:pt x="472238" y="187329"/>
                </a:cubicBezTo>
                <a:cubicBezTo>
                  <a:pt x="472238" y="197378"/>
                  <a:pt x="464092" y="205524"/>
                  <a:pt x="454043" y="205524"/>
                </a:cubicBezTo>
                <a:cubicBezTo>
                  <a:pt x="443994" y="205524"/>
                  <a:pt x="435848" y="197378"/>
                  <a:pt x="435848" y="187329"/>
                </a:cubicBezTo>
                <a:cubicBezTo>
                  <a:pt x="435848" y="177280"/>
                  <a:pt x="443994" y="169134"/>
                  <a:pt x="454043" y="169134"/>
                </a:cubicBezTo>
                <a:close/>
                <a:moveTo>
                  <a:pt x="343431" y="169134"/>
                </a:moveTo>
                <a:cubicBezTo>
                  <a:pt x="353480" y="169134"/>
                  <a:pt x="361626" y="177280"/>
                  <a:pt x="361626" y="187329"/>
                </a:cubicBezTo>
                <a:cubicBezTo>
                  <a:pt x="361626" y="197378"/>
                  <a:pt x="353480" y="205524"/>
                  <a:pt x="343431" y="205524"/>
                </a:cubicBezTo>
                <a:cubicBezTo>
                  <a:pt x="333382" y="205524"/>
                  <a:pt x="325236" y="197378"/>
                  <a:pt x="325236" y="187329"/>
                </a:cubicBezTo>
                <a:cubicBezTo>
                  <a:pt x="325236" y="177280"/>
                  <a:pt x="333382" y="169134"/>
                  <a:pt x="343431" y="169134"/>
                </a:cubicBezTo>
                <a:close/>
                <a:moveTo>
                  <a:pt x="235019" y="169134"/>
                </a:moveTo>
                <a:cubicBezTo>
                  <a:pt x="245068" y="169134"/>
                  <a:pt x="253214" y="177280"/>
                  <a:pt x="253214" y="187329"/>
                </a:cubicBezTo>
                <a:cubicBezTo>
                  <a:pt x="253214" y="197378"/>
                  <a:pt x="245068" y="205524"/>
                  <a:pt x="235019" y="205524"/>
                </a:cubicBezTo>
                <a:cubicBezTo>
                  <a:pt x="224970" y="205524"/>
                  <a:pt x="216824" y="197378"/>
                  <a:pt x="216824" y="187329"/>
                </a:cubicBezTo>
                <a:cubicBezTo>
                  <a:pt x="216824" y="177280"/>
                  <a:pt x="224970" y="169134"/>
                  <a:pt x="235019" y="169134"/>
                </a:cubicBezTo>
                <a:close/>
                <a:moveTo>
                  <a:pt x="126607" y="169134"/>
                </a:moveTo>
                <a:cubicBezTo>
                  <a:pt x="136656" y="169134"/>
                  <a:pt x="144802" y="177280"/>
                  <a:pt x="144802" y="187329"/>
                </a:cubicBezTo>
                <a:cubicBezTo>
                  <a:pt x="144802" y="197378"/>
                  <a:pt x="136656" y="205524"/>
                  <a:pt x="126607" y="205524"/>
                </a:cubicBezTo>
                <a:cubicBezTo>
                  <a:pt x="116558" y="205524"/>
                  <a:pt x="108412" y="197378"/>
                  <a:pt x="108412" y="187329"/>
                </a:cubicBezTo>
                <a:cubicBezTo>
                  <a:pt x="108412" y="177280"/>
                  <a:pt x="116558" y="169134"/>
                  <a:pt x="126607" y="169134"/>
                </a:cubicBezTo>
                <a:close/>
                <a:moveTo>
                  <a:pt x="18195" y="169134"/>
                </a:moveTo>
                <a:cubicBezTo>
                  <a:pt x="28244" y="169134"/>
                  <a:pt x="36390" y="177280"/>
                  <a:pt x="36390" y="187329"/>
                </a:cubicBezTo>
                <a:cubicBezTo>
                  <a:pt x="36390" y="197378"/>
                  <a:pt x="28244" y="205524"/>
                  <a:pt x="18195" y="205524"/>
                </a:cubicBezTo>
                <a:cubicBezTo>
                  <a:pt x="8146" y="205524"/>
                  <a:pt x="0" y="197378"/>
                  <a:pt x="0" y="187329"/>
                </a:cubicBezTo>
                <a:cubicBezTo>
                  <a:pt x="0" y="177280"/>
                  <a:pt x="8146" y="169134"/>
                  <a:pt x="18195" y="169134"/>
                </a:cubicBezTo>
                <a:close/>
                <a:moveTo>
                  <a:pt x="779279" y="84567"/>
                </a:moveTo>
                <a:cubicBezTo>
                  <a:pt x="789328" y="84567"/>
                  <a:pt x="797474" y="92713"/>
                  <a:pt x="797474" y="102762"/>
                </a:cubicBezTo>
                <a:cubicBezTo>
                  <a:pt x="797474" y="112811"/>
                  <a:pt x="789328" y="120957"/>
                  <a:pt x="779279" y="120957"/>
                </a:cubicBezTo>
                <a:cubicBezTo>
                  <a:pt x="769230" y="120957"/>
                  <a:pt x="761084" y="112811"/>
                  <a:pt x="761084" y="102762"/>
                </a:cubicBezTo>
                <a:cubicBezTo>
                  <a:pt x="761084" y="92713"/>
                  <a:pt x="769230" y="84567"/>
                  <a:pt x="779279" y="84567"/>
                </a:cubicBezTo>
                <a:close/>
                <a:moveTo>
                  <a:pt x="670867" y="84567"/>
                </a:moveTo>
                <a:cubicBezTo>
                  <a:pt x="680916" y="84567"/>
                  <a:pt x="689062" y="92713"/>
                  <a:pt x="689062" y="102762"/>
                </a:cubicBezTo>
                <a:cubicBezTo>
                  <a:pt x="689062" y="112811"/>
                  <a:pt x="680916" y="120957"/>
                  <a:pt x="670867" y="120957"/>
                </a:cubicBezTo>
                <a:cubicBezTo>
                  <a:pt x="660819" y="120957"/>
                  <a:pt x="652672" y="112811"/>
                  <a:pt x="652672" y="102762"/>
                </a:cubicBezTo>
                <a:cubicBezTo>
                  <a:pt x="652672" y="92713"/>
                  <a:pt x="660819" y="84567"/>
                  <a:pt x="670867" y="84567"/>
                </a:cubicBezTo>
                <a:close/>
                <a:moveTo>
                  <a:pt x="562455" y="84567"/>
                </a:moveTo>
                <a:cubicBezTo>
                  <a:pt x="572504" y="84567"/>
                  <a:pt x="580650" y="92713"/>
                  <a:pt x="580650" y="102762"/>
                </a:cubicBezTo>
                <a:cubicBezTo>
                  <a:pt x="580650" y="112811"/>
                  <a:pt x="572504" y="120957"/>
                  <a:pt x="562455" y="120957"/>
                </a:cubicBezTo>
                <a:cubicBezTo>
                  <a:pt x="552406" y="120957"/>
                  <a:pt x="544260" y="112811"/>
                  <a:pt x="544260" y="102762"/>
                </a:cubicBezTo>
                <a:cubicBezTo>
                  <a:pt x="544260" y="92713"/>
                  <a:pt x="552406" y="84567"/>
                  <a:pt x="562455" y="84567"/>
                </a:cubicBezTo>
                <a:close/>
                <a:moveTo>
                  <a:pt x="454043" y="84567"/>
                </a:moveTo>
                <a:cubicBezTo>
                  <a:pt x="464092" y="84567"/>
                  <a:pt x="472238" y="92713"/>
                  <a:pt x="472238" y="102762"/>
                </a:cubicBezTo>
                <a:cubicBezTo>
                  <a:pt x="472238" y="112811"/>
                  <a:pt x="464092" y="120957"/>
                  <a:pt x="454043" y="120957"/>
                </a:cubicBezTo>
                <a:cubicBezTo>
                  <a:pt x="443994" y="120957"/>
                  <a:pt x="435848" y="112811"/>
                  <a:pt x="435848" y="102762"/>
                </a:cubicBezTo>
                <a:cubicBezTo>
                  <a:pt x="435848" y="92713"/>
                  <a:pt x="443994" y="84567"/>
                  <a:pt x="454043" y="84567"/>
                </a:cubicBezTo>
                <a:close/>
                <a:moveTo>
                  <a:pt x="343431" y="84567"/>
                </a:moveTo>
                <a:cubicBezTo>
                  <a:pt x="353480" y="84567"/>
                  <a:pt x="361626" y="92713"/>
                  <a:pt x="361626" y="102762"/>
                </a:cubicBezTo>
                <a:cubicBezTo>
                  <a:pt x="361626" y="112811"/>
                  <a:pt x="353480" y="120957"/>
                  <a:pt x="343431" y="120957"/>
                </a:cubicBezTo>
                <a:cubicBezTo>
                  <a:pt x="333382" y="120957"/>
                  <a:pt x="325236" y="112811"/>
                  <a:pt x="325236" y="102762"/>
                </a:cubicBezTo>
                <a:cubicBezTo>
                  <a:pt x="325236" y="92713"/>
                  <a:pt x="333382" y="84567"/>
                  <a:pt x="343431" y="84567"/>
                </a:cubicBezTo>
                <a:close/>
                <a:moveTo>
                  <a:pt x="235019" y="84567"/>
                </a:moveTo>
                <a:cubicBezTo>
                  <a:pt x="245068" y="84567"/>
                  <a:pt x="253214" y="92713"/>
                  <a:pt x="253214" y="102762"/>
                </a:cubicBezTo>
                <a:cubicBezTo>
                  <a:pt x="253214" y="112811"/>
                  <a:pt x="245068" y="120957"/>
                  <a:pt x="235019" y="120957"/>
                </a:cubicBezTo>
                <a:cubicBezTo>
                  <a:pt x="224970" y="120957"/>
                  <a:pt x="216824" y="112811"/>
                  <a:pt x="216824" y="102762"/>
                </a:cubicBezTo>
                <a:cubicBezTo>
                  <a:pt x="216824" y="92713"/>
                  <a:pt x="224970" y="84567"/>
                  <a:pt x="235019" y="84567"/>
                </a:cubicBezTo>
                <a:close/>
                <a:moveTo>
                  <a:pt x="126607" y="84567"/>
                </a:moveTo>
                <a:cubicBezTo>
                  <a:pt x="136656" y="84567"/>
                  <a:pt x="144802" y="92713"/>
                  <a:pt x="144802" y="102762"/>
                </a:cubicBezTo>
                <a:cubicBezTo>
                  <a:pt x="144802" y="112811"/>
                  <a:pt x="136656" y="120957"/>
                  <a:pt x="126607" y="120957"/>
                </a:cubicBezTo>
                <a:cubicBezTo>
                  <a:pt x="116558" y="120957"/>
                  <a:pt x="108412" y="112811"/>
                  <a:pt x="108412" y="102762"/>
                </a:cubicBezTo>
                <a:cubicBezTo>
                  <a:pt x="108412" y="92713"/>
                  <a:pt x="116558" y="84567"/>
                  <a:pt x="126607" y="84567"/>
                </a:cubicBezTo>
                <a:close/>
                <a:moveTo>
                  <a:pt x="18195" y="84567"/>
                </a:moveTo>
                <a:cubicBezTo>
                  <a:pt x="28244" y="84567"/>
                  <a:pt x="36390" y="92713"/>
                  <a:pt x="36390" y="102762"/>
                </a:cubicBezTo>
                <a:cubicBezTo>
                  <a:pt x="36390" y="112811"/>
                  <a:pt x="28244" y="120957"/>
                  <a:pt x="18195" y="120957"/>
                </a:cubicBezTo>
                <a:cubicBezTo>
                  <a:pt x="8146" y="120957"/>
                  <a:pt x="0" y="112811"/>
                  <a:pt x="0" y="102762"/>
                </a:cubicBezTo>
                <a:cubicBezTo>
                  <a:pt x="0" y="92713"/>
                  <a:pt x="8146" y="84567"/>
                  <a:pt x="18195" y="84567"/>
                </a:cubicBezTo>
                <a:close/>
                <a:moveTo>
                  <a:pt x="779279" y="0"/>
                </a:moveTo>
                <a:cubicBezTo>
                  <a:pt x="789328" y="0"/>
                  <a:pt x="797474" y="8146"/>
                  <a:pt x="797474" y="18195"/>
                </a:cubicBezTo>
                <a:cubicBezTo>
                  <a:pt x="797474" y="28244"/>
                  <a:pt x="789328" y="36390"/>
                  <a:pt x="779279" y="36390"/>
                </a:cubicBezTo>
                <a:cubicBezTo>
                  <a:pt x="769230" y="36390"/>
                  <a:pt x="761084" y="28244"/>
                  <a:pt x="761084" y="18195"/>
                </a:cubicBezTo>
                <a:cubicBezTo>
                  <a:pt x="761084" y="8146"/>
                  <a:pt x="769230" y="0"/>
                  <a:pt x="779279" y="0"/>
                </a:cubicBezTo>
                <a:close/>
                <a:moveTo>
                  <a:pt x="670867" y="0"/>
                </a:moveTo>
                <a:cubicBezTo>
                  <a:pt x="680916" y="0"/>
                  <a:pt x="689062" y="8146"/>
                  <a:pt x="689062" y="18195"/>
                </a:cubicBezTo>
                <a:cubicBezTo>
                  <a:pt x="689062" y="28244"/>
                  <a:pt x="680916" y="36390"/>
                  <a:pt x="670867" y="36390"/>
                </a:cubicBezTo>
                <a:cubicBezTo>
                  <a:pt x="660819" y="36390"/>
                  <a:pt x="652672" y="28244"/>
                  <a:pt x="652672" y="18195"/>
                </a:cubicBezTo>
                <a:cubicBezTo>
                  <a:pt x="652672" y="8146"/>
                  <a:pt x="660819" y="0"/>
                  <a:pt x="670867" y="0"/>
                </a:cubicBezTo>
                <a:close/>
                <a:moveTo>
                  <a:pt x="562455" y="0"/>
                </a:moveTo>
                <a:cubicBezTo>
                  <a:pt x="572504" y="0"/>
                  <a:pt x="580650" y="8146"/>
                  <a:pt x="580650" y="18195"/>
                </a:cubicBezTo>
                <a:cubicBezTo>
                  <a:pt x="580650" y="28244"/>
                  <a:pt x="572504" y="36390"/>
                  <a:pt x="562455" y="36390"/>
                </a:cubicBezTo>
                <a:cubicBezTo>
                  <a:pt x="552406" y="36390"/>
                  <a:pt x="544260" y="28244"/>
                  <a:pt x="544260" y="18195"/>
                </a:cubicBezTo>
                <a:cubicBezTo>
                  <a:pt x="544260" y="8146"/>
                  <a:pt x="552406" y="0"/>
                  <a:pt x="562455" y="0"/>
                </a:cubicBezTo>
                <a:close/>
                <a:moveTo>
                  <a:pt x="454043" y="0"/>
                </a:moveTo>
                <a:cubicBezTo>
                  <a:pt x="464092" y="0"/>
                  <a:pt x="472238" y="8146"/>
                  <a:pt x="472238" y="18195"/>
                </a:cubicBezTo>
                <a:cubicBezTo>
                  <a:pt x="472238" y="28244"/>
                  <a:pt x="464092" y="36390"/>
                  <a:pt x="454043" y="36390"/>
                </a:cubicBezTo>
                <a:cubicBezTo>
                  <a:pt x="443994" y="36390"/>
                  <a:pt x="435848" y="28244"/>
                  <a:pt x="435848" y="18195"/>
                </a:cubicBezTo>
                <a:cubicBezTo>
                  <a:pt x="435848" y="8146"/>
                  <a:pt x="443994" y="0"/>
                  <a:pt x="454043" y="0"/>
                </a:cubicBezTo>
                <a:close/>
                <a:moveTo>
                  <a:pt x="343431" y="0"/>
                </a:moveTo>
                <a:cubicBezTo>
                  <a:pt x="353480" y="0"/>
                  <a:pt x="361626" y="8146"/>
                  <a:pt x="361626" y="18195"/>
                </a:cubicBezTo>
                <a:cubicBezTo>
                  <a:pt x="361626" y="28244"/>
                  <a:pt x="353480" y="36390"/>
                  <a:pt x="343431" y="36390"/>
                </a:cubicBezTo>
                <a:cubicBezTo>
                  <a:pt x="333382" y="36390"/>
                  <a:pt x="325236" y="28244"/>
                  <a:pt x="325236" y="18195"/>
                </a:cubicBezTo>
                <a:cubicBezTo>
                  <a:pt x="325236" y="8146"/>
                  <a:pt x="333382" y="0"/>
                  <a:pt x="343431" y="0"/>
                </a:cubicBezTo>
                <a:close/>
                <a:moveTo>
                  <a:pt x="235019" y="0"/>
                </a:moveTo>
                <a:cubicBezTo>
                  <a:pt x="245068" y="0"/>
                  <a:pt x="253214" y="8146"/>
                  <a:pt x="253214" y="18195"/>
                </a:cubicBezTo>
                <a:cubicBezTo>
                  <a:pt x="253214" y="28244"/>
                  <a:pt x="245068" y="36390"/>
                  <a:pt x="235019" y="36390"/>
                </a:cubicBezTo>
                <a:cubicBezTo>
                  <a:pt x="224970" y="36390"/>
                  <a:pt x="216824" y="28244"/>
                  <a:pt x="216824" y="18195"/>
                </a:cubicBezTo>
                <a:cubicBezTo>
                  <a:pt x="216824" y="8146"/>
                  <a:pt x="224970" y="0"/>
                  <a:pt x="235019" y="0"/>
                </a:cubicBezTo>
                <a:close/>
                <a:moveTo>
                  <a:pt x="126607" y="0"/>
                </a:moveTo>
                <a:cubicBezTo>
                  <a:pt x="136656" y="0"/>
                  <a:pt x="144802" y="8146"/>
                  <a:pt x="144802" y="18195"/>
                </a:cubicBezTo>
                <a:cubicBezTo>
                  <a:pt x="144802" y="28244"/>
                  <a:pt x="136656" y="36390"/>
                  <a:pt x="126607" y="36390"/>
                </a:cubicBezTo>
                <a:cubicBezTo>
                  <a:pt x="116558" y="36390"/>
                  <a:pt x="108412" y="28244"/>
                  <a:pt x="108412" y="18195"/>
                </a:cubicBezTo>
                <a:cubicBezTo>
                  <a:pt x="108412" y="8146"/>
                  <a:pt x="116558" y="0"/>
                  <a:pt x="126607" y="0"/>
                </a:cubicBezTo>
                <a:close/>
                <a:moveTo>
                  <a:pt x="18195" y="0"/>
                </a:moveTo>
                <a:cubicBezTo>
                  <a:pt x="28244" y="0"/>
                  <a:pt x="36390" y="8146"/>
                  <a:pt x="36390" y="18195"/>
                </a:cubicBezTo>
                <a:cubicBezTo>
                  <a:pt x="36390" y="28244"/>
                  <a:pt x="28244" y="36390"/>
                  <a:pt x="18195" y="36390"/>
                </a:cubicBezTo>
                <a:cubicBezTo>
                  <a:pt x="8146" y="36390"/>
                  <a:pt x="0" y="28244"/>
                  <a:pt x="0" y="18195"/>
                </a:cubicBezTo>
                <a:cubicBezTo>
                  <a:pt x="0" y="8146"/>
                  <a:pt x="8146" y="0"/>
                  <a:pt x="1819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5"/>
            </p:custDataLst>
          </p:nvPr>
        </p:nvSpPr>
        <p:spPr>
          <a:xfrm>
            <a:off x="5363882" y="1365497"/>
            <a:ext cx="5735918" cy="2139650"/>
          </a:xfrm>
        </p:spPr>
        <p:txBody>
          <a:bodyPr wrap="square" anchor="b">
            <a:normAutofit/>
          </a:bodyPr>
          <a:lstStyle>
            <a:lvl1pPr algn="r">
              <a:lnSpc>
                <a:spcPct val="100000"/>
              </a:lnSpc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5363882" y="3593650"/>
            <a:ext cx="5735918" cy="972000"/>
          </a:xfrm>
        </p:spPr>
        <p:txBody>
          <a:bodyPr wrap="square">
            <a:noAutofit/>
          </a:bodyPr>
          <a:lstStyle>
            <a:lvl1pPr marL="0" indent="0" algn="r">
              <a:lnSpc>
                <a:spcPct val="100000"/>
              </a:lnSpc>
              <a:buNone/>
              <a:defRPr sz="4800" b="1" cap="all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公司名占位符 6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8215392" y="504000"/>
            <a:ext cx="2880000" cy="504000"/>
          </a:xfrm>
        </p:spPr>
        <p:txBody>
          <a:bodyPr wrap="square"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tx2">
                    <a:alpha val="7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公司名</a:t>
            </a:r>
          </a:p>
        </p:txBody>
      </p:sp>
      <p:sp>
        <p:nvSpPr>
          <p:cNvPr id="14" name="署名占位符 10"/>
          <p:cNvSpPr>
            <a:spLocks noGrp="1"/>
          </p:cNvSpPr>
          <p:nvPr>
            <p:ph type="body" sz="quarter" idx="17" hasCustomPrompt="1"/>
            <p:custDataLst>
              <p:tags r:id="rId11"/>
            </p:custDataLst>
          </p:nvPr>
        </p:nvSpPr>
        <p:spPr>
          <a:xfrm>
            <a:off x="8219800" y="4688094"/>
            <a:ext cx="2880000" cy="504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810260" y="2948501"/>
            <a:ext cx="6085840" cy="1129895"/>
          </a:xfrm>
          <a:noFill/>
        </p:spPr>
        <p:txBody>
          <a:bodyPr wrap="square" anchor="ctr">
            <a:normAutofit/>
          </a:bodyPr>
          <a:lstStyle>
            <a:lvl1pPr algn="l">
              <a:lnSpc>
                <a:spcPct val="100000"/>
              </a:lnSpc>
              <a:defRPr sz="60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编辑母版标题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810260" y="2285906"/>
            <a:ext cx="5257800" cy="535595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810260" y="4603407"/>
            <a:ext cx="2828290" cy="504000"/>
          </a:xfrm>
          <a:gradFill>
            <a:gsLst>
              <a:gs pos="0">
                <a:srgbClr val="FFFFFF">
                  <a:alpha val="41000"/>
                </a:srgbClr>
              </a:gs>
              <a:gs pos="85000">
                <a:srgbClr val="FFFFFF">
                  <a:alpha val="12000"/>
                </a:srgbClr>
              </a:gs>
            </a:gsLst>
            <a:lin ang="0" scaled="1"/>
          </a:gradFill>
        </p:spPr>
        <p:txBody>
          <a:bodyPr vert="horz" wrap="square" lIns="0" tIns="0" rIns="0" bIns="0" rtlCol="0" anchor="ctr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None/>
              <a:defRPr kumimoji="0" lang="zh-CN" altLang="en-US" sz="1800" b="1" i="0" u="none" strike="noStrike" kern="1200" cap="none" spc="0" normalizeH="0" baseline="0" noProof="1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署名</a:t>
            </a:r>
          </a:p>
        </p:txBody>
      </p:sp>
      <p:cxnSp>
        <p:nvCxnSpPr>
          <p:cNvPr id="29" name="直接连接符 28"/>
          <p:cNvCxnSpPr/>
          <p:nvPr userDrawn="1">
            <p:custDataLst>
              <p:tags r:id="rId8"/>
            </p:custDataLst>
          </p:nvPr>
        </p:nvCxnSpPr>
        <p:spPr>
          <a:xfrm>
            <a:off x="976630" y="834390"/>
            <a:ext cx="274955" cy="0"/>
          </a:xfrm>
          <a:prstGeom prst="line">
            <a:avLst/>
          </a:prstGeom>
          <a:ln w="34925" cap="rnd">
            <a:solidFill>
              <a:srgbClr val="FFFFFF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 userDrawn="1">
            <p:custDataLst>
              <p:tags r:id="rId9"/>
            </p:custDataLst>
          </p:nvPr>
        </p:nvCxnSpPr>
        <p:spPr>
          <a:xfrm>
            <a:off x="976630" y="929640"/>
            <a:ext cx="184785" cy="0"/>
          </a:xfrm>
          <a:prstGeom prst="line">
            <a:avLst/>
          </a:prstGeom>
          <a:ln w="34925" cap="rnd">
            <a:solidFill>
              <a:srgbClr val="FFFFFF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任意多边形: 形状 12"/>
          <p:cNvSpPr/>
          <p:nvPr userDrawn="1">
            <p:custDataLst>
              <p:tags r:id="rId10"/>
            </p:custDataLst>
          </p:nvPr>
        </p:nvSpPr>
        <p:spPr>
          <a:xfrm>
            <a:off x="7031355" y="0"/>
            <a:ext cx="2773680" cy="3589655"/>
          </a:xfrm>
          <a:custGeom>
            <a:avLst/>
            <a:gdLst>
              <a:gd name="connsiteX0" fmla="*/ 188 w 2773655"/>
              <a:gd name="connsiteY0" fmla="*/ 0 h 3589649"/>
              <a:gd name="connsiteX1" fmla="*/ 2773655 w 2773655"/>
              <a:gd name="connsiteY1" fmla="*/ 0 h 3589649"/>
              <a:gd name="connsiteX2" fmla="*/ 2773655 w 2773655"/>
              <a:gd name="connsiteY2" fmla="*/ 1988350 h 3589649"/>
              <a:gd name="connsiteX3" fmla="*/ 0 w 2773655"/>
              <a:gd name="connsiteY3" fmla="*/ 3589649 h 3589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655" h="3589649">
                <a:moveTo>
                  <a:pt x="188" y="0"/>
                </a:moveTo>
                <a:lnTo>
                  <a:pt x="2773655" y="0"/>
                </a:lnTo>
                <a:lnTo>
                  <a:pt x="2773655" y="1988350"/>
                </a:lnTo>
                <a:lnTo>
                  <a:pt x="0" y="3589649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4" name="任意多边形: 形状 13"/>
          <p:cNvSpPr/>
          <p:nvPr userDrawn="1">
            <p:custDataLst>
              <p:tags r:id="rId11"/>
            </p:custDataLst>
          </p:nvPr>
        </p:nvSpPr>
        <p:spPr>
          <a:xfrm>
            <a:off x="7031355" y="1988185"/>
            <a:ext cx="5160645" cy="4582160"/>
          </a:xfrm>
          <a:custGeom>
            <a:avLst/>
            <a:gdLst>
              <a:gd name="connsiteX0" fmla="*/ 2773655 w 5160508"/>
              <a:gd name="connsiteY0" fmla="*/ 0 h 4582436"/>
              <a:gd name="connsiteX1" fmla="*/ 2773655 w 5160508"/>
              <a:gd name="connsiteY1" fmla="*/ 2044 h 4582436"/>
              <a:gd name="connsiteX2" fmla="*/ 5160508 w 5160508"/>
              <a:gd name="connsiteY2" fmla="*/ 1380026 h 4582436"/>
              <a:gd name="connsiteX3" fmla="*/ 5160508 w 5160508"/>
              <a:gd name="connsiteY3" fmla="*/ 4582436 h 4582436"/>
              <a:gd name="connsiteX4" fmla="*/ 0 w 5160508"/>
              <a:gd name="connsiteY4" fmla="*/ 1603343 h 4582436"/>
              <a:gd name="connsiteX5" fmla="*/ 0 w 5160508"/>
              <a:gd name="connsiteY5" fmla="*/ 1601299 h 45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60508" h="4582436">
                <a:moveTo>
                  <a:pt x="2773655" y="0"/>
                </a:moveTo>
                <a:lnTo>
                  <a:pt x="2773655" y="2044"/>
                </a:lnTo>
                <a:lnTo>
                  <a:pt x="5160508" y="1380026"/>
                </a:lnTo>
                <a:lnTo>
                  <a:pt x="5160508" y="4582436"/>
                </a:lnTo>
                <a:lnTo>
                  <a:pt x="0" y="1603343"/>
                </a:lnTo>
                <a:lnTo>
                  <a:pt x="0" y="1601299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>
              <a:sym typeface="+mn-ea"/>
            </a:endParaRPr>
          </a:p>
        </p:txBody>
      </p:sp>
      <p:sp>
        <p:nvSpPr>
          <p:cNvPr id="17" name="任意多边形: 形状 12"/>
          <p:cNvSpPr/>
          <p:nvPr userDrawn="1">
            <p:custDataLst>
              <p:tags r:id="rId2"/>
            </p:custDataLst>
          </p:nvPr>
        </p:nvSpPr>
        <p:spPr>
          <a:xfrm>
            <a:off x="431800" y="2463800"/>
            <a:ext cx="11328400" cy="34163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2">
                  <a:lumMod val="5000"/>
                  <a:lumOff val="95000"/>
                </a:schemeClr>
              </a:gs>
              <a:gs pos="85000">
                <a:schemeClr val="bg2">
                  <a:lumMod val="5000"/>
                  <a:lumOff val="95000"/>
                </a:schemeClr>
              </a:gs>
            </a:gsLst>
            <a:lin ang="0" scaled="0"/>
          </a:gradFill>
          <a:ln w="508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+mn-ea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102949" y="827595"/>
            <a:ext cx="2176871" cy="1179800"/>
          </a:xfrm>
        </p:spPr>
        <p:txBody>
          <a:bodyPr wrap="square" anchor="b">
            <a:normAutofit/>
          </a:bodyPr>
          <a:lstStyle>
            <a:lvl1pPr algn="l">
              <a:defRPr sz="66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标题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任意多边形: 形状 9"/>
          <p:cNvSpPr/>
          <p:nvPr userDrawn="1">
            <p:custDataLst>
              <p:tags r:id="rId7"/>
            </p:custDataLst>
          </p:nvPr>
        </p:nvSpPr>
        <p:spPr>
          <a:xfrm>
            <a:off x="7753612" y="0"/>
            <a:ext cx="2020513" cy="1749170"/>
          </a:xfrm>
          <a:custGeom>
            <a:avLst/>
            <a:gdLst>
              <a:gd name="connsiteX0" fmla="*/ 0 w 2020513"/>
              <a:gd name="connsiteY0" fmla="*/ 0 h 1749170"/>
              <a:gd name="connsiteX1" fmla="*/ 2020513 w 2020513"/>
              <a:gd name="connsiteY1" fmla="*/ 0 h 1749170"/>
              <a:gd name="connsiteX2" fmla="*/ 969461 w 2020513"/>
              <a:gd name="connsiteY2" fmla="*/ 1749170 h 1749170"/>
              <a:gd name="connsiteX3" fmla="*/ 0 w 2020513"/>
              <a:gd name="connsiteY3" fmla="*/ 0 h 174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0513" h="1749170">
                <a:moveTo>
                  <a:pt x="0" y="0"/>
                </a:moveTo>
                <a:lnTo>
                  <a:pt x="2020513" y="0"/>
                </a:lnTo>
                <a:lnTo>
                  <a:pt x="969461" y="174917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1" name="任意多边形: 形状 10"/>
          <p:cNvSpPr/>
          <p:nvPr userDrawn="1">
            <p:custDataLst>
              <p:tags r:id="rId8"/>
            </p:custDataLst>
          </p:nvPr>
        </p:nvSpPr>
        <p:spPr>
          <a:xfrm>
            <a:off x="8723070" y="0"/>
            <a:ext cx="3468930" cy="1811325"/>
          </a:xfrm>
          <a:custGeom>
            <a:avLst/>
            <a:gdLst>
              <a:gd name="connsiteX0" fmla="*/ 1051053 w 3468930"/>
              <a:gd name="connsiteY0" fmla="*/ 0 h 1811325"/>
              <a:gd name="connsiteX1" fmla="*/ 3468929 w 3468930"/>
              <a:gd name="connsiteY1" fmla="*/ 1 h 1811325"/>
              <a:gd name="connsiteX2" fmla="*/ 3468930 w 3468930"/>
              <a:gd name="connsiteY2" fmla="*/ 1811325 h 1811325"/>
              <a:gd name="connsiteX3" fmla="*/ 991 w 3468930"/>
              <a:gd name="connsiteY3" fmla="*/ 1750957 h 1811325"/>
              <a:gd name="connsiteX4" fmla="*/ 0 w 3468930"/>
              <a:gd name="connsiteY4" fmla="*/ 1749169 h 1811325"/>
              <a:gd name="connsiteX5" fmla="*/ 1051053 w 3468930"/>
              <a:gd name="connsiteY5" fmla="*/ 0 h 181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68930" h="1811325">
                <a:moveTo>
                  <a:pt x="1051053" y="0"/>
                </a:moveTo>
                <a:lnTo>
                  <a:pt x="3468929" y="1"/>
                </a:lnTo>
                <a:lnTo>
                  <a:pt x="3468930" y="1811325"/>
                </a:lnTo>
                <a:lnTo>
                  <a:pt x="991" y="1750957"/>
                </a:lnTo>
                <a:lnTo>
                  <a:pt x="0" y="1749169"/>
                </a:lnTo>
                <a:lnTo>
                  <a:pt x="1051053" y="0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463001" y="3598800"/>
            <a:ext cx="7351928" cy="1830450"/>
          </a:xfrm>
        </p:spPr>
        <p:txBody>
          <a:bodyPr wrap="square" anchor="t">
            <a:normAutofit/>
          </a:bodyPr>
          <a:lstStyle>
            <a:lvl1pPr algn="ctr">
              <a:defRPr sz="54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单击编辑母版标题</a:t>
            </a:r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463001" y="1993025"/>
            <a:ext cx="7351928" cy="1224000"/>
          </a:xfrm>
        </p:spPr>
        <p:txBody>
          <a:bodyPr wrap="none" anchor="b">
            <a:normAutofit/>
          </a:bodyPr>
          <a:lstStyle>
            <a:lvl1pPr marL="0" indent="0" algn="ctr">
              <a:buNone/>
              <a:defRPr sz="4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7"/>
            </p:custDataLst>
          </p:nvPr>
        </p:nvSpPr>
        <p:spPr>
          <a:xfrm flipH="1" flipV="1">
            <a:off x="0" y="3677997"/>
            <a:ext cx="2078809" cy="3180003"/>
          </a:xfrm>
          <a:custGeom>
            <a:avLst/>
            <a:gdLst>
              <a:gd name="connsiteX0" fmla="*/ 0 w 2078809"/>
              <a:gd name="connsiteY0" fmla="*/ 3180003 h 3180003"/>
              <a:gd name="connsiteX1" fmla="*/ 167 w 2078809"/>
              <a:gd name="connsiteY1" fmla="*/ 0 h 3180003"/>
              <a:gd name="connsiteX2" fmla="*/ 2078809 w 2078809"/>
              <a:gd name="connsiteY2" fmla="*/ 0 h 3180003"/>
              <a:gd name="connsiteX3" fmla="*/ 2078809 w 2078809"/>
              <a:gd name="connsiteY3" fmla="*/ 1979856 h 318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8809" h="3180003">
                <a:moveTo>
                  <a:pt x="0" y="3180003"/>
                </a:moveTo>
                <a:lnTo>
                  <a:pt x="167" y="0"/>
                </a:lnTo>
                <a:lnTo>
                  <a:pt x="2078809" y="0"/>
                </a:lnTo>
                <a:lnTo>
                  <a:pt x="2078809" y="1979856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7000"/>
                </a:srgbClr>
              </a:gs>
            </a:gsLst>
            <a:lin ang="36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3" name="任意多边形: 形状 12"/>
          <p:cNvSpPr/>
          <p:nvPr userDrawn="1">
            <p:custDataLst>
              <p:tags r:id="rId8"/>
            </p:custDataLst>
          </p:nvPr>
        </p:nvSpPr>
        <p:spPr>
          <a:xfrm flipH="1" flipV="1">
            <a:off x="1" y="2475886"/>
            <a:ext cx="2078809" cy="2402260"/>
          </a:xfrm>
          <a:custGeom>
            <a:avLst/>
            <a:gdLst>
              <a:gd name="connsiteX0" fmla="*/ 2078809 w 2078809"/>
              <a:gd name="connsiteY0" fmla="*/ 2402260 h 2402260"/>
              <a:gd name="connsiteX1" fmla="*/ 0 w 2078809"/>
              <a:gd name="connsiteY1" fmla="*/ 1202191 h 2402260"/>
              <a:gd name="connsiteX2" fmla="*/ 0 w 2078809"/>
              <a:gd name="connsiteY2" fmla="*/ 1200147 h 2402260"/>
              <a:gd name="connsiteX3" fmla="*/ 2078809 w 2078809"/>
              <a:gd name="connsiteY3" fmla="*/ 0 h 2402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8809" h="2402260">
                <a:moveTo>
                  <a:pt x="2078809" y="2402260"/>
                </a:moveTo>
                <a:lnTo>
                  <a:pt x="0" y="1202191"/>
                </a:lnTo>
                <a:lnTo>
                  <a:pt x="0" y="1200147"/>
                </a:lnTo>
                <a:lnTo>
                  <a:pt x="2078809" y="0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4" name="任意多边形: 形状 13"/>
          <p:cNvSpPr/>
          <p:nvPr userDrawn="1">
            <p:custDataLst>
              <p:tags r:id="rId9"/>
            </p:custDataLst>
          </p:nvPr>
        </p:nvSpPr>
        <p:spPr>
          <a:xfrm flipV="1">
            <a:off x="10162352" y="3677997"/>
            <a:ext cx="2029648" cy="3180003"/>
          </a:xfrm>
          <a:custGeom>
            <a:avLst/>
            <a:gdLst>
              <a:gd name="connsiteX0" fmla="*/ 0 w 2029648"/>
              <a:gd name="connsiteY0" fmla="*/ 3180003 h 3180003"/>
              <a:gd name="connsiteX1" fmla="*/ 2029648 w 2029648"/>
              <a:gd name="connsiteY1" fmla="*/ 2008238 h 3180003"/>
              <a:gd name="connsiteX2" fmla="*/ 2029648 w 2029648"/>
              <a:gd name="connsiteY2" fmla="*/ 0 h 3180003"/>
              <a:gd name="connsiteX3" fmla="*/ 167 w 2029648"/>
              <a:gd name="connsiteY3" fmla="*/ 0 h 318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648" h="3180003">
                <a:moveTo>
                  <a:pt x="0" y="3180003"/>
                </a:moveTo>
                <a:lnTo>
                  <a:pt x="2029648" y="2008238"/>
                </a:lnTo>
                <a:lnTo>
                  <a:pt x="2029648" y="0"/>
                </a:lnTo>
                <a:lnTo>
                  <a:pt x="167" y="0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7000"/>
                </a:srgbClr>
              </a:gs>
            </a:gsLst>
            <a:lin ang="36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5" name="任意多边形: 形状 14"/>
          <p:cNvSpPr/>
          <p:nvPr userDrawn="1">
            <p:custDataLst>
              <p:tags r:id="rId10"/>
            </p:custDataLst>
          </p:nvPr>
        </p:nvSpPr>
        <p:spPr>
          <a:xfrm flipV="1">
            <a:off x="10162352" y="2504267"/>
            <a:ext cx="2029646" cy="2345496"/>
          </a:xfrm>
          <a:custGeom>
            <a:avLst/>
            <a:gdLst>
              <a:gd name="connsiteX0" fmla="*/ 2029646 w 2029646"/>
              <a:gd name="connsiteY0" fmla="*/ 2345496 h 2345496"/>
              <a:gd name="connsiteX1" fmla="*/ 2029646 w 2029646"/>
              <a:gd name="connsiteY1" fmla="*/ 0 h 2345496"/>
              <a:gd name="connsiteX2" fmla="*/ 0 w 2029646"/>
              <a:gd name="connsiteY2" fmla="*/ 1171764 h 2345496"/>
              <a:gd name="connsiteX3" fmla="*/ 0 w 2029646"/>
              <a:gd name="connsiteY3" fmla="*/ 1173808 h 234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646" h="2345496">
                <a:moveTo>
                  <a:pt x="2029646" y="2345496"/>
                </a:moveTo>
                <a:lnTo>
                  <a:pt x="2029646" y="0"/>
                </a:lnTo>
                <a:lnTo>
                  <a:pt x="0" y="1171764"/>
                </a:lnTo>
                <a:lnTo>
                  <a:pt x="0" y="1173808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1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3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4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1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>
              <a:sym typeface="+mn-ea"/>
            </a:endParaRPr>
          </a:p>
        </p:txBody>
      </p:sp>
      <p:cxnSp>
        <p:nvCxnSpPr>
          <p:cNvPr id="15" name="直接连接符 14"/>
          <p:cNvCxnSpPr/>
          <p:nvPr userDrawn="1">
            <p:custDataLst>
              <p:tags r:id="rId2"/>
            </p:custDataLst>
          </p:nvPr>
        </p:nvCxnSpPr>
        <p:spPr>
          <a:xfrm>
            <a:off x="976630" y="834390"/>
            <a:ext cx="274955" cy="0"/>
          </a:xfrm>
          <a:prstGeom prst="line">
            <a:avLst/>
          </a:prstGeom>
          <a:ln w="34925" cap="rnd">
            <a:solidFill>
              <a:srgbClr val="FFFFFF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>
            <p:custDataLst>
              <p:tags r:id="rId3"/>
            </p:custDataLst>
          </p:nvPr>
        </p:nvCxnSpPr>
        <p:spPr>
          <a:xfrm>
            <a:off x="976630" y="929640"/>
            <a:ext cx="184785" cy="0"/>
          </a:xfrm>
          <a:prstGeom prst="line">
            <a:avLst/>
          </a:prstGeom>
          <a:ln w="34925" cap="rnd">
            <a:solidFill>
              <a:srgbClr val="FFFFFF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18"/>
          <p:cNvSpPr/>
          <p:nvPr userDrawn="1">
            <p:custDataLst>
              <p:tags r:id="rId4"/>
            </p:custDataLst>
          </p:nvPr>
        </p:nvSpPr>
        <p:spPr>
          <a:xfrm flipV="1">
            <a:off x="7031355" y="3268345"/>
            <a:ext cx="2773680" cy="3589655"/>
          </a:xfrm>
          <a:custGeom>
            <a:avLst/>
            <a:gdLst>
              <a:gd name="connsiteX0" fmla="*/ 188 w 2773655"/>
              <a:gd name="connsiteY0" fmla="*/ 0 h 3589649"/>
              <a:gd name="connsiteX1" fmla="*/ 2773655 w 2773655"/>
              <a:gd name="connsiteY1" fmla="*/ 0 h 3589649"/>
              <a:gd name="connsiteX2" fmla="*/ 2773655 w 2773655"/>
              <a:gd name="connsiteY2" fmla="*/ 1988350 h 3589649"/>
              <a:gd name="connsiteX3" fmla="*/ 0 w 2773655"/>
              <a:gd name="connsiteY3" fmla="*/ 3589649 h 3589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655" h="3589649">
                <a:moveTo>
                  <a:pt x="188" y="0"/>
                </a:moveTo>
                <a:lnTo>
                  <a:pt x="2773655" y="0"/>
                </a:lnTo>
                <a:lnTo>
                  <a:pt x="2773655" y="1988350"/>
                </a:lnTo>
                <a:lnTo>
                  <a:pt x="0" y="3589649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7000"/>
                </a:srgbClr>
              </a:gs>
            </a:gsLst>
            <a:lin ang="36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5"/>
            </p:custDataLst>
          </p:nvPr>
        </p:nvSpPr>
        <p:spPr>
          <a:xfrm flipV="1">
            <a:off x="7031355" y="287020"/>
            <a:ext cx="5160645" cy="4582160"/>
          </a:xfrm>
          <a:custGeom>
            <a:avLst/>
            <a:gdLst>
              <a:gd name="connsiteX0" fmla="*/ 2773655 w 5160508"/>
              <a:gd name="connsiteY0" fmla="*/ 0 h 4582436"/>
              <a:gd name="connsiteX1" fmla="*/ 2773655 w 5160508"/>
              <a:gd name="connsiteY1" fmla="*/ 2044 h 4582436"/>
              <a:gd name="connsiteX2" fmla="*/ 5160508 w 5160508"/>
              <a:gd name="connsiteY2" fmla="*/ 1380026 h 4582436"/>
              <a:gd name="connsiteX3" fmla="*/ 5160508 w 5160508"/>
              <a:gd name="connsiteY3" fmla="*/ 4582436 h 4582436"/>
              <a:gd name="connsiteX4" fmla="*/ 0 w 5160508"/>
              <a:gd name="connsiteY4" fmla="*/ 1603343 h 4582436"/>
              <a:gd name="connsiteX5" fmla="*/ 0 w 5160508"/>
              <a:gd name="connsiteY5" fmla="*/ 1601299 h 45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60508" h="4582436">
                <a:moveTo>
                  <a:pt x="2773655" y="0"/>
                </a:moveTo>
                <a:lnTo>
                  <a:pt x="2773655" y="2044"/>
                </a:lnTo>
                <a:lnTo>
                  <a:pt x="5160508" y="1380026"/>
                </a:lnTo>
                <a:lnTo>
                  <a:pt x="5160508" y="4582436"/>
                </a:lnTo>
                <a:lnTo>
                  <a:pt x="0" y="1603343"/>
                </a:lnTo>
                <a:lnTo>
                  <a:pt x="0" y="1601299"/>
                </a:ln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>
                  <a:alpha val="25000"/>
                </a:srgbClr>
              </a:gs>
            </a:gsLst>
            <a:lin ang="1800000" scaled="0"/>
          </a:gradFill>
          <a:ln w="3405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6"/>
            </p:custDataLst>
          </p:nvPr>
        </p:nvSpPr>
        <p:spPr>
          <a:xfrm>
            <a:off x="695958" y="2968365"/>
            <a:ext cx="5953125" cy="972000"/>
          </a:xfrm>
        </p:spPr>
        <p:txBody>
          <a:bodyPr wrap="square" anchor="t">
            <a:normAutofit/>
          </a:bodyPr>
          <a:lstStyle>
            <a:lvl1pPr algn="l">
              <a:lnSpc>
                <a:spcPct val="100000"/>
              </a:lnSpc>
              <a:defRPr sz="60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编辑母版标题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7"/>
            </p:custDataLst>
          </p:nvPr>
        </p:nvSpPr>
        <p:spPr>
          <a:xfrm>
            <a:off x="695958" y="2286000"/>
            <a:ext cx="5953125" cy="529712"/>
          </a:xfrm>
          <a:noFill/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1"/>
            </p:custDataLst>
          </p:nvPr>
        </p:nvSpPr>
        <p:spPr>
          <a:xfrm>
            <a:off x="848357" y="4392357"/>
            <a:ext cx="2773655" cy="504000"/>
          </a:xfrm>
          <a:gradFill>
            <a:gsLst>
              <a:gs pos="0">
                <a:srgbClr val="FFFFFF">
                  <a:alpha val="41000"/>
                </a:srgbClr>
              </a:gs>
              <a:gs pos="85000">
                <a:srgbClr val="FFFFFF">
                  <a:alpha val="12000"/>
                </a:srgbClr>
              </a:gs>
            </a:gsLst>
            <a:lin ang="0" scaled="1"/>
          </a:gradFill>
        </p:spPr>
        <p:txBody>
          <a:bodyPr vert="horz" wrap="square" lIns="0" tIns="0" rIns="0" bIns="0" rtlCol="0" anchor="ctr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None/>
              <a:defRPr kumimoji="0" lang="zh-CN" altLang="en-US" sz="1800" b="1" i="0" u="none" strike="noStrike" kern="1200" cap="none" spc="0" normalizeH="0" baseline="0" noProof="1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署名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/>
          <p:cNvSpPr/>
          <p:nvPr userDrawn="1">
            <p:custDataLst>
              <p:tags r:id="rId1"/>
            </p:custDataLst>
          </p:nvPr>
        </p:nvSpPr>
        <p:spPr>
          <a:xfrm>
            <a:off x="1" y="458944"/>
            <a:ext cx="5068293" cy="5940112"/>
          </a:xfrm>
          <a:custGeom>
            <a:avLst/>
            <a:gdLst>
              <a:gd name="connsiteX0" fmla="*/ 2098237 w 5068293"/>
              <a:gd name="connsiteY0" fmla="*/ 0 h 5940112"/>
              <a:gd name="connsiteX1" fmla="*/ 5068293 w 5068293"/>
              <a:gd name="connsiteY1" fmla="*/ 2970056 h 5940112"/>
              <a:gd name="connsiteX2" fmla="*/ 2098237 w 5068293"/>
              <a:gd name="connsiteY2" fmla="*/ 5940112 h 5940112"/>
              <a:gd name="connsiteX3" fmla="*/ 88089 w 5068293"/>
              <a:gd name="connsiteY3" fmla="*/ 5156522 h 5940112"/>
              <a:gd name="connsiteX4" fmla="*/ 0 w 5068293"/>
              <a:gd name="connsiteY4" fmla="*/ 5069996 h 5940112"/>
              <a:gd name="connsiteX5" fmla="*/ 0 w 5068293"/>
              <a:gd name="connsiteY5" fmla="*/ 870118 h 5940112"/>
              <a:gd name="connsiteX6" fmla="*/ 88089 w 5068293"/>
              <a:gd name="connsiteY6" fmla="*/ 783591 h 5940112"/>
              <a:gd name="connsiteX7" fmla="*/ 2098237 w 5068293"/>
              <a:gd name="connsiteY7" fmla="*/ 0 h 5940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68293" h="5940112">
                <a:moveTo>
                  <a:pt x="2098237" y="0"/>
                </a:moveTo>
                <a:cubicBezTo>
                  <a:pt x="3738554" y="0"/>
                  <a:pt x="5068293" y="1329739"/>
                  <a:pt x="5068293" y="2970056"/>
                </a:cubicBezTo>
                <a:cubicBezTo>
                  <a:pt x="5068293" y="4610373"/>
                  <a:pt x="3738554" y="5940112"/>
                  <a:pt x="2098237" y="5940112"/>
                </a:cubicBezTo>
                <a:cubicBezTo>
                  <a:pt x="1322931" y="5940112"/>
                  <a:pt x="617009" y="5643044"/>
                  <a:pt x="88089" y="5156522"/>
                </a:cubicBezTo>
                <a:lnTo>
                  <a:pt x="0" y="5069996"/>
                </a:lnTo>
                <a:lnTo>
                  <a:pt x="0" y="870118"/>
                </a:lnTo>
                <a:lnTo>
                  <a:pt x="88089" y="783591"/>
                </a:lnTo>
                <a:cubicBezTo>
                  <a:pt x="617009" y="297069"/>
                  <a:pt x="1322931" y="0"/>
                  <a:pt x="209823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9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gradFill flip="none" rotWithShape="1">
              <a:gsLst>
                <a:gs pos="56000">
                  <a:schemeClr val="accent1">
                    <a:lumMod val="40000"/>
                    <a:lumOff val="60000"/>
                    <a:alpha val="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圆: 空心 4"/>
          <p:cNvSpPr/>
          <p:nvPr userDrawn="1">
            <p:custDataLst>
              <p:tags r:id="rId2"/>
            </p:custDataLst>
          </p:nvPr>
        </p:nvSpPr>
        <p:spPr>
          <a:xfrm>
            <a:off x="0" y="1361197"/>
            <a:ext cx="4135606" cy="4135606"/>
          </a:xfrm>
          <a:prstGeom prst="donut">
            <a:avLst>
              <a:gd name="adj" fmla="val 23891"/>
            </a:avLst>
          </a:prstGeom>
          <a:gradFill flip="none" rotWithShape="1">
            <a:gsLst>
              <a:gs pos="0">
                <a:schemeClr val="accent1">
                  <a:alpha val="36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gradFill flip="none" rotWithShape="1">
              <a:gsLst>
                <a:gs pos="56000">
                  <a:schemeClr val="accent1">
                    <a:lumMod val="40000"/>
                    <a:lumOff val="60000"/>
                    <a:alpha val="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189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任意多边形: 形状 5"/>
          <p:cNvSpPr/>
          <p:nvPr userDrawn="1">
            <p:custDataLst>
              <p:tags r:id="rId3"/>
            </p:custDataLst>
          </p:nvPr>
        </p:nvSpPr>
        <p:spPr>
          <a:xfrm>
            <a:off x="1" y="1779698"/>
            <a:ext cx="3689951" cy="3298604"/>
          </a:xfrm>
          <a:custGeom>
            <a:avLst/>
            <a:gdLst>
              <a:gd name="connsiteX0" fmla="*/ 0 w 3689951"/>
              <a:gd name="connsiteY0" fmla="*/ 0 h 3298604"/>
              <a:gd name="connsiteX1" fmla="*/ 2040649 w 3689951"/>
              <a:gd name="connsiteY1" fmla="*/ 0 h 3298604"/>
              <a:gd name="connsiteX2" fmla="*/ 3689951 w 3689951"/>
              <a:gd name="connsiteY2" fmla="*/ 1649302 h 3298604"/>
              <a:gd name="connsiteX3" fmla="*/ 2040649 w 3689951"/>
              <a:gd name="connsiteY3" fmla="*/ 3298604 h 3298604"/>
              <a:gd name="connsiteX4" fmla="*/ 0 w 3689951"/>
              <a:gd name="connsiteY4" fmla="*/ 3298604 h 3298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9951" h="3298604">
                <a:moveTo>
                  <a:pt x="0" y="0"/>
                </a:moveTo>
                <a:lnTo>
                  <a:pt x="2040649" y="0"/>
                </a:lnTo>
                <a:cubicBezTo>
                  <a:pt x="2951533" y="0"/>
                  <a:pt x="3689951" y="738418"/>
                  <a:pt x="3689951" y="1649302"/>
                </a:cubicBezTo>
                <a:cubicBezTo>
                  <a:pt x="3689951" y="2560186"/>
                  <a:pt x="2951533" y="3298604"/>
                  <a:pt x="2040649" y="3298604"/>
                </a:cubicBezTo>
                <a:lnTo>
                  <a:pt x="0" y="329860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任意多边形: 形状 10"/>
          <p:cNvSpPr/>
          <p:nvPr userDrawn="1">
            <p:custDataLst>
              <p:tags r:id="rId4"/>
            </p:custDataLst>
          </p:nvPr>
        </p:nvSpPr>
        <p:spPr>
          <a:xfrm>
            <a:off x="633413" y="6028782"/>
            <a:ext cx="692132" cy="178375"/>
          </a:xfrm>
          <a:custGeom>
            <a:avLst/>
            <a:gdLst>
              <a:gd name="connsiteX0" fmla="*/ 779279 w 797474"/>
              <a:gd name="connsiteY0" fmla="*/ 169134 h 205524"/>
              <a:gd name="connsiteX1" fmla="*/ 797474 w 797474"/>
              <a:gd name="connsiteY1" fmla="*/ 187329 h 205524"/>
              <a:gd name="connsiteX2" fmla="*/ 779279 w 797474"/>
              <a:gd name="connsiteY2" fmla="*/ 205524 h 205524"/>
              <a:gd name="connsiteX3" fmla="*/ 761084 w 797474"/>
              <a:gd name="connsiteY3" fmla="*/ 187329 h 205524"/>
              <a:gd name="connsiteX4" fmla="*/ 779279 w 797474"/>
              <a:gd name="connsiteY4" fmla="*/ 169134 h 205524"/>
              <a:gd name="connsiteX5" fmla="*/ 670867 w 797474"/>
              <a:gd name="connsiteY5" fmla="*/ 169134 h 205524"/>
              <a:gd name="connsiteX6" fmla="*/ 689062 w 797474"/>
              <a:gd name="connsiteY6" fmla="*/ 187329 h 205524"/>
              <a:gd name="connsiteX7" fmla="*/ 670867 w 797474"/>
              <a:gd name="connsiteY7" fmla="*/ 205524 h 205524"/>
              <a:gd name="connsiteX8" fmla="*/ 652672 w 797474"/>
              <a:gd name="connsiteY8" fmla="*/ 187329 h 205524"/>
              <a:gd name="connsiteX9" fmla="*/ 670867 w 797474"/>
              <a:gd name="connsiteY9" fmla="*/ 169134 h 205524"/>
              <a:gd name="connsiteX10" fmla="*/ 562455 w 797474"/>
              <a:gd name="connsiteY10" fmla="*/ 169134 h 205524"/>
              <a:gd name="connsiteX11" fmla="*/ 580650 w 797474"/>
              <a:gd name="connsiteY11" fmla="*/ 187329 h 205524"/>
              <a:gd name="connsiteX12" fmla="*/ 562455 w 797474"/>
              <a:gd name="connsiteY12" fmla="*/ 205524 h 205524"/>
              <a:gd name="connsiteX13" fmla="*/ 544260 w 797474"/>
              <a:gd name="connsiteY13" fmla="*/ 187329 h 205524"/>
              <a:gd name="connsiteX14" fmla="*/ 562455 w 797474"/>
              <a:gd name="connsiteY14" fmla="*/ 169134 h 205524"/>
              <a:gd name="connsiteX15" fmla="*/ 454043 w 797474"/>
              <a:gd name="connsiteY15" fmla="*/ 169134 h 205524"/>
              <a:gd name="connsiteX16" fmla="*/ 472238 w 797474"/>
              <a:gd name="connsiteY16" fmla="*/ 187329 h 205524"/>
              <a:gd name="connsiteX17" fmla="*/ 454043 w 797474"/>
              <a:gd name="connsiteY17" fmla="*/ 205524 h 205524"/>
              <a:gd name="connsiteX18" fmla="*/ 435848 w 797474"/>
              <a:gd name="connsiteY18" fmla="*/ 187329 h 205524"/>
              <a:gd name="connsiteX19" fmla="*/ 454043 w 797474"/>
              <a:gd name="connsiteY19" fmla="*/ 169134 h 205524"/>
              <a:gd name="connsiteX20" fmla="*/ 343431 w 797474"/>
              <a:gd name="connsiteY20" fmla="*/ 169134 h 205524"/>
              <a:gd name="connsiteX21" fmla="*/ 361626 w 797474"/>
              <a:gd name="connsiteY21" fmla="*/ 187329 h 205524"/>
              <a:gd name="connsiteX22" fmla="*/ 343431 w 797474"/>
              <a:gd name="connsiteY22" fmla="*/ 205524 h 205524"/>
              <a:gd name="connsiteX23" fmla="*/ 325236 w 797474"/>
              <a:gd name="connsiteY23" fmla="*/ 187329 h 205524"/>
              <a:gd name="connsiteX24" fmla="*/ 343431 w 797474"/>
              <a:gd name="connsiteY24" fmla="*/ 169134 h 205524"/>
              <a:gd name="connsiteX25" fmla="*/ 235019 w 797474"/>
              <a:gd name="connsiteY25" fmla="*/ 169134 h 205524"/>
              <a:gd name="connsiteX26" fmla="*/ 253214 w 797474"/>
              <a:gd name="connsiteY26" fmla="*/ 187329 h 205524"/>
              <a:gd name="connsiteX27" fmla="*/ 235019 w 797474"/>
              <a:gd name="connsiteY27" fmla="*/ 205524 h 205524"/>
              <a:gd name="connsiteX28" fmla="*/ 216824 w 797474"/>
              <a:gd name="connsiteY28" fmla="*/ 187329 h 205524"/>
              <a:gd name="connsiteX29" fmla="*/ 235019 w 797474"/>
              <a:gd name="connsiteY29" fmla="*/ 169134 h 205524"/>
              <a:gd name="connsiteX30" fmla="*/ 126607 w 797474"/>
              <a:gd name="connsiteY30" fmla="*/ 169134 h 205524"/>
              <a:gd name="connsiteX31" fmla="*/ 144802 w 797474"/>
              <a:gd name="connsiteY31" fmla="*/ 187329 h 205524"/>
              <a:gd name="connsiteX32" fmla="*/ 126607 w 797474"/>
              <a:gd name="connsiteY32" fmla="*/ 205524 h 205524"/>
              <a:gd name="connsiteX33" fmla="*/ 108412 w 797474"/>
              <a:gd name="connsiteY33" fmla="*/ 187329 h 205524"/>
              <a:gd name="connsiteX34" fmla="*/ 126607 w 797474"/>
              <a:gd name="connsiteY34" fmla="*/ 169134 h 205524"/>
              <a:gd name="connsiteX35" fmla="*/ 18195 w 797474"/>
              <a:gd name="connsiteY35" fmla="*/ 169134 h 205524"/>
              <a:gd name="connsiteX36" fmla="*/ 36390 w 797474"/>
              <a:gd name="connsiteY36" fmla="*/ 187329 h 205524"/>
              <a:gd name="connsiteX37" fmla="*/ 18195 w 797474"/>
              <a:gd name="connsiteY37" fmla="*/ 205524 h 205524"/>
              <a:gd name="connsiteX38" fmla="*/ 0 w 797474"/>
              <a:gd name="connsiteY38" fmla="*/ 187329 h 205524"/>
              <a:gd name="connsiteX39" fmla="*/ 18195 w 797474"/>
              <a:gd name="connsiteY39" fmla="*/ 169134 h 205524"/>
              <a:gd name="connsiteX40" fmla="*/ 779279 w 797474"/>
              <a:gd name="connsiteY40" fmla="*/ 84567 h 205524"/>
              <a:gd name="connsiteX41" fmla="*/ 797474 w 797474"/>
              <a:gd name="connsiteY41" fmla="*/ 102762 h 205524"/>
              <a:gd name="connsiteX42" fmla="*/ 779279 w 797474"/>
              <a:gd name="connsiteY42" fmla="*/ 120957 h 205524"/>
              <a:gd name="connsiteX43" fmla="*/ 761084 w 797474"/>
              <a:gd name="connsiteY43" fmla="*/ 102762 h 205524"/>
              <a:gd name="connsiteX44" fmla="*/ 779279 w 797474"/>
              <a:gd name="connsiteY44" fmla="*/ 84567 h 205524"/>
              <a:gd name="connsiteX45" fmla="*/ 670867 w 797474"/>
              <a:gd name="connsiteY45" fmla="*/ 84567 h 205524"/>
              <a:gd name="connsiteX46" fmla="*/ 689062 w 797474"/>
              <a:gd name="connsiteY46" fmla="*/ 102762 h 205524"/>
              <a:gd name="connsiteX47" fmla="*/ 670867 w 797474"/>
              <a:gd name="connsiteY47" fmla="*/ 120957 h 205524"/>
              <a:gd name="connsiteX48" fmla="*/ 652672 w 797474"/>
              <a:gd name="connsiteY48" fmla="*/ 102762 h 205524"/>
              <a:gd name="connsiteX49" fmla="*/ 670867 w 797474"/>
              <a:gd name="connsiteY49" fmla="*/ 84567 h 205524"/>
              <a:gd name="connsiteX50" fmla="*/ 562455 w 797474"/>
              <a:gd name="connsiteY50" fmla="*/ 84567 h 205524"/>
              <a:gd name="connsiteX51" fmla="*/ 580650 w 797474"/>
              <a:gd name="connsiteY51" fmla="*/ 102762 h 205524"/>
              <a:gd name="connsiteX52" fmla="*/ 562455 w 797474"/>
              <a:gd name="connsiteY52" fmla="*/ 120957 h 205524"/>
              <a:gd name="connsiteX53" fmla="*/ 544260 w 797474"/>
              <a:gd name="connsiteY53" fmla="*/ 102762 h 205524"/>
              <a:gd name="connsiteX54" fmla="*/ 562455 w 797474"/>
              <a:gd name="connsiteY54" fmla="*/ 84567 h 205524"/>
              <a:gd name="connsiteX55" fmla="*/ 454043 w 797474"/>
              <a:gd name="connsiteY55" fmla="*/ 84567 h 205524"/>
              <a:gd name="connsiteX56" fmla="*/ 472238 w 797474"/>
              <a:gd name="connsiteY56" fmla="*/ 102762 h 205524"/>
              <a:gd name="connsiteX57" fmla="*/ 454043 w 797474"/>
              <a:gd name="connsiteY57" fmla="*/ 120957 h 205524"/>
              <a:gd name="connsiteX58" fmla="*/ 435848 w 797474"/>
              <a:gd name="connsiteY58" fmla="*/ 102762 h 205524"/>
              <a:gd name="connsiteX59" fmla="*/ 454043 w 797474"/>
              <a:gd name="connsiteY59" fmla="*/ 84567 h 205524"/>
              <a:gd name="connsiteX60" fmla="*/ 343431 w 797474"/>
              <a:gd name="connsiteY60" fmla="*/ 84567 h 205524"/>
              <a:gd name="connsiteX61" fmla="*/ 361626 w 797474"/>
              <a:gd name="connsiteY61" fmla="*/ 102762 h 205524"/>
              <a:gd name="connsiteX62" fmla="*/ 343431 w 797474"/>
              <a:gd name="connsiteY62" fmla="*/ 120957 h 205524"/>
              <a:gd name="connsiteX63" fmla="*/ 325236 w 797474"/>
              <a:gd name="connsiteY63" fmla="*/ 102762 h 205524"/>
              <a:gd name="connsiteX64" fmla="*/ 343431 w 797474"/>
              <a:gd name="connsiteY64" fmla="*/ 84567 h 205524"/>
              <a:gd name="connsiteX65" fmla="*/ 235019 w 797474"/>
              <a:gd name="connsiteY65" fmla="*/ 84567 h 205524"/>
              <a:gd name="connsiteX66" fmla="*/ 253214 w 797474"/>
              <a:gd name="connsiteY66" fmla="*/ 102762 h 205524"/>
              <a:gd name="connsiteX67" fmla="*/ 235019 w 797474"/>
              <a:gd name="connsiteY67" fmla="*/ 120957 h 205524"/>
              <a:gd name="connsiteX68" fmla="*/ 216824 w 797474"/>
              <a:gd name="connsiteY68" fmla="*/ 102762 h 205524"/>
              <a:gd name="connsiteX69" fmla="*/ 235019 w 797474"/>
              <a:gd name="connsiteY69" fmla="*/ 84567 h 205524"/>
              <a:gd name="connsiteX70" fmla="*/ 126607 w 797474"/>
              <a:gd name="connsiteY70" fmla="*/ 84567 h 205524"/>
              <a:gd name="connsiteX71" fmla="*/ 144802 w 797474"/>
              <a:gd name="connsiteY71" fmla="*/ 102762 h 205524"/>
              <a:gd name="connsiteX72" fmla="*/ 126607 w 797474"/>
              <a:gd name="connsiteY72" fmla="*/ 120957 h 205524"/>
              <a:gd name="connsiteX73" fmla="*/ 108412 w 797474"/>
              <a:gd name="connsiteY73" fmla="*/ 102762 h 205524"/>
              <a:gd name="connsiteX74" fmla="*/ 126607 w 797474"/>
              <a:gd name="connsiteY74" fmla="*/ 84567 h 205524"/>
              <a:gd name="connsiteX75" fmla="*/ 18195 w 797474"/>
              <a:gd name="connsiteY75" fmla="*/ 84567 h 205524"/>
              <a:gd name="connsiteX76" fmla="*/ 36390 w 797474"/>
              <a:gd name="connsiteY76" fmla="*/ 102762 h 205524"/>
              <a:gd name="connsiteX77" fmla="*/ 18195 w 797474"/>
              <a:gd name="connsiteY77" fmla="*/ 120957 h 205524"/>
              <a:gd name="connsiteX78" fmla="*/ 0 w 797474"/>
              <a:gd name="connsiteY78" fmla="*/ 102762 h 205524"/>
              <a:gd name="connsiteX79" fmla="*/ 18195 w 797474"/>
              <a:gd name="connsiteY79" fmla="*/ 84567 h 205524"/>
              <a:gd name="connsiteX80" fmla="*/ 779279 w 797474"/>
              <a:gd name="connsiteY80" fmla="*/ 0 h 205524"/>
              <a:gd name="connsiteX81" fmla="*/ 797474 w 797474"/>
              <a:gd name="connsiteY81" fmla="*/ 18195 h 205524"/>
              <a:gd name="connsiteX82" fmla="*/ 779279 w 797474"/>
              <a:gd name="connsiteY82" fmla="*/ 36390 h 205524"/>
              <a:gd name="connsiteX83" fmla="*/ 761084 w 797474"/>
              <a:gd name="connsiteY83" fmla="*/ 18195 h 205524"/>
              <a:gd name="connsiteX84" fmla="*/ 779279 w 797474"/>
              <a:gd name="connsiteY84" fmla="*/ 0 h 205524"/>
              <a:gd name="connsiteX85" fmla="*/ 670867 w 797474"/>
              <a:gd name="connsiteY85" fmla="*/ 0 h 205524"/>
              <a:gd name="connsiteX86" fmla="*/ 689062 w 797474"/>
              <a:gd name="connsiteY86" fmla="*/ 18195 h 205524"/>
              <a:gd name="connsiteX87" fmla="*/ 670867 w 797474"/>
              <a:gd name="connsiteY87" fmla="*/ 36390 h 205524"/>
              <a:gd name="connsiteX88" fmla="*/ 652672 w 797474"/>
              <a:gd name="connsiteY88" fmla="*/ 18195 h 205524"/>
              <a:gd name="connsiteX89" fmla="*/ 670867 w 797474"/>
              <a:gd name="connsiteY89" fmla="*/ 0 h 205524"/>
              <a:gd name="connsiteX90" fmla="*/ 562455 w 797474"/>
              <a:gd name="connsiteY90" fmla="*/ 0 h 205524"/>
              <a:gd name="connsiteX91" fmla="*/ 580650 w 797474"/>
              <a:gd name="connsiteY91" fmla="*/ 18195 h 205524"/>
              <a:gd name="connsiteX92" fmla="*/ 562455 w 797474"/>
              <a:gd name="connsiteY92" fmla="*/ 36390 h 205524"/>
              <a:gd name="connsiteX93" fmla="*/ 544260 w 797474"/>
              <a:gd name="connsiteY93" fmla="*/ 18195 h 205524"/>
              <a:gd name="connsiteX94" fmla="*/ 562455 w 797474"/>
              <a:gd name="connsiteY94" fmla="*/ 0 h 205524"/>
              <a:gd name="connsiteX95" fmla="*/ 454043 w 797474"/>
              <a:gd name="connsiteY95" fmla="*/ 0 h 205524"/>
              <a:gd name="connsiteX96" fmla="*/ 472238 w 797474"/>
              <a:gd name="connsiteY96" fmla="*/ 18195 h 205524"/>
              <a:gd name="connsiteX97" fmla="*/ 454043 w 797474"/>
              <a:gd name="connsiteY97" fmla="*/ 36390 h 205524"/>
              <a:gd name="connsiteX98" fmla="*/ 435848 w 797474"/>
              <a:gd name="connsiteY98" fmla="*/ 18195 h 205524"/>
              <a:gd name="connsiteX99" fmla="*/ 454043 w 797474"/>
              <a:gd name="connsiteY99" fmla="*/ 0 h 205524"/>
              <a:gd name="connsiteX100" fmla="*/ 343431 w 797474"/>
              <a:gd name="connsiteY100" fmla="*/ 0 h 205524"/>
              <a:gd name="connsiteX101" fmla="*/ 361626 w 797474"/>
              <a:gd name="connsiteY101" fmla="*/ 18195 h 205524"/>
              <a:gd name="connsiteX102" fmla="*/ 343431 w 797474"/>
              <a:gd name="connsiteY102" fmla="*/ 36390 h 205524"/>
              <a:gd name="connsiteX103" fmla="*/ 325236 w 797474"/>
              <a:gd name="connsiteY103" fmla="*/ 18195 h 205524"/>
              <a:gd name="connsiteX104" fmla="*/ 343431 w 797474"/>
              <a:gd name="connsiteY104" fmla="*/ 0 h 205524"/>
              <a:gd name="connsiteX105" fmla="*/ 235019 w 797474"/>
              <a:gd name="connsiteY105" fmla="*/ 0 h 205524"/>
              <a:gd name="connsiteX106" fmla="*/ 253214 w 797474"/>
              <a:gd name="connsiteY106" fmla="*/ 18195 h 205524"/>
              <a:gd name="connsiteX107" fmla="*/ 235019 w 797474"/>
              <a:gd name="connsiteY107" fmla="*/ 36390 h 205524"/>
              <a:gd name="connsiteX108" fmla="*/ 216824 w 797474"/>
              <a:gd name="connsiteY108" fmla="*/ 18195 h 205524"/>
              <a:gd name="connsiteX109" fmla="*/ 235019 w 797474"/>
              <a:gd name="connsiteY109" fmla="*/ 0 h 205524"/>
              <a:gd name="connsiteX110" fmla="*/ 126607 w 797474"/>
              <a:gd name="connsiteY110" fmla="*/ 0 h 205524"/>
              <a:gd name="connsiteX111" fmla="*/ 144802 w 797474"/>
              <a:gd name="connsiteY111" fmla="*/ 18195 h 205524"/>
              <a:gd name="connsiteX112" fmla="*/ 126607 w 797474"/>
              <a:gd name="connsiteY112" fmla="*/ 36390 h 205524"/>
              <a:gd name="connsiteX113" fmla="*/ 108412 w 797474"/>
              <a:gd name="connsiteY113" fmla="*/ 18195 h 205524"/>
              <a:gd name="connsiteX114" fmla="*/ 126607 w 797474"/>
              <a:gd name="connsiteY114" fmla="*/ 0 h 205524"/>
              <a:gd name="connsiteX115" fmla="*/ 18195 w 797474"/>
              <a:gd name="connsiteY115" fmla="*/ 0 h 205524"/>
              <a:gd name="connsiteX116" fmla="*/ 36390 w 797474"/>
              <a:gd name="connsiteY116" fmla="*/ 18195 h 205524"/>
              <a:gd name="connsiteX117" fmla="*/ 18195 w 797474"/>
              <a:gd name="connsiteY117" fmla="*/ 36390 h 205524"/>
              <a:gd name="connsiteX118" fmla="*/ 0 w 797474"/>
              <a:gd name="connsiteY118" fmla="*/ 18195 h 205524"/>
              <a:gd name="connsiteX119" fmla="*/ 18195 w 797474"/>
              <a:gd name="connsiteY119" fmla="*/ 0 h 2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797474" h="205524">
                <a:moveTo>
                  <a:pt x="779279" y="169134"/>
                </a:moveTo>
                <a:cubicBezTo>
                  <a:pt x="789328" y="169134"/>
                  <a:pt x="797474" y="177280"/>
                  <a:pt x="797474" y="187329"/>
                </a:cubicBezTo>
                <a:cubicBezTo>
                  <a:pt x="797474" y="197378"/>
                  <a:pt x="789328" y="205524"/>
                  <a:pt x="779279" y="205524"/>
                </a:cubicBezTo>
                <a:cubicBezTo>
                  <a:pt x="769230" y="205524"/>
                  <a:pt x="761084" y="197378"/>
                  <a:pt x="761084" y="187329"/>
                </a:cubicBezTo>
                <a:cubicBezTo>
                  <a:pt x="761084" y="177280"/>
                  <a:pt x="769230" y="169134"/>
                  <a:pt x="779279" y="169134"/>
                </a:cubicBezTo>
                <a:close/>
                <a:moveTo>
                  <a:pt x="670867" y="169134"/>
                </a:moveTo>
                <a:cubicBezTo>
                  <a:pt x="680916" y="169134"/>
                  <a:pt x="689062" y="177280"/>
                  <a:pt x="689062" y="187329"/>
                </a:cubicBezTo>
                <a:cubicBezTo>
                  <a:pt x="689062" y="197378"/>
                  <a:pt x="680916" y="205524"/>
                  <a:pt x="670867" y="205524"/>
                </a:cubicBezTo>
                <a:cubicBezTo>
                  <a:pt x="660819" y="205524"/>
                  <a:pt x="652672" y="197378"/>
                  <a:pt x="652672" y="187329"/>
                </a:cubicBezTo>
                <a:cubicBezTo>
                  <a:pt x="652672" y="177280"/>
                  <a:pt x="660819" y="169134"/>
                  <a:pt x="670867" y="169134"/>
                </a:cubicBezTo>
                <a:close/>
                <a:moveTo>
                  <a:pt x="562455" y="169134"/>
                </a:moveTo>
                <a:cubicBezTo>
                  <a:pt x="572504" y="169134"/>
                  <a:pt x="580650" y="177280"/>
                  <a:pt x="580650" y="187329"/>
                </a:cubicBezTo>
                <a:cubicBezTo>
                  <a:pt x="580650" y="197378"/>
                  <a:pt x="572504" y="205524"/>
                  <a:pt x="562455" y="205524"/>
                </a:cubicBezTo>
                <a:cubicBezTo>
                  <a:pt x="552406" y="205524"/>
                  <a:pt x="544260" y="197378"/>
                  <a:pt x="544260" y="187329"/>
                </a:cubicBezTo>
                <a:cubicBezTo>
                  <a:pt x="544260" y="177280"/>
                  <a:pt x="552406" y="169134"/>
                  <a:pt x="562455" y="169134"/>
                </a:cubicBezTo>
                <a:close/>
                <a:moveTo>
                  <a:pt x="454043" y="169134"/>
                </a:moveTo>
                <a:cubicBezTo>
                  <a:pt x="464092" y="169134"/>
                  <a:pt x="472238" y="177280"/>
                  <a:pt x="472238" y="187329"/>
                </a:cubicBezTo>
                <a:cubicBezTo>
                  <a:pt x="472238" y="197378"/>
                  <a:pt x="464092" y="205524"/>
                  <a:pt x="454043" y="205524"/>
                </a:cubicBezTo>
                <a:cubicBezTo>
                  <a:pt x="443994" y="205524"/>
                  <a:pt x="435848" y="197378"/>
                  <a:pt x="435848" y="187329"/>
                </a:cubicBezTo>
                <a:cubicBezTo>
                  <a:pt x="435848" y="177280"/>
                  <a:pt x="443994" y="169134"/>
                  <a:pt x="454043" y="169134"/>
                </a:cubicBezTo>
                <a:close/>
                <a:moveTo>
                  <a:pt x="343431" y="169134"/>
                </a:moveTo>
                <a:cubicBezTo>
                  <a:pt x="353480" y="169134"/>
                  <a:pt x="361626" y="177280"/>
                  <a:pt x="361626" y="187329"/>
                </a:cubicBezTo>
                <a:cubicBezTo>
                  <a:pt x="361626" y="197378"/>
                  <a:pt x="353480" y="205524"/>
                  <a:pt x="343431" y="205524"/>
                </a:cubicBezTo>
                <a:cubicBezTo>
                  <a:pt x="333382" y="205524"/>
                  <a:pt x="325236" y="197378"/>
                  <a:pt x="325236" y="187329"/>
                </a:cubicBezTo>
                <a:cubicBezTo>
                  <a:pt x="325236" y="177280"/>
                  <a:pt x="333382" y="169134"/>
                  <a:pt x="343431" y="169134"/>
                </a:cubicBezTo>
                <a:close/>
                <a:moveTo>
                  <a:pt x="235019" y="169134"/>
                </a:moveTo>
                <a:cubicBezTo>
                  <a:pt x="245068" y="169134"/>
                  <a:pt x="253214" y="177280"/>
                  <a:pt x="253214" y="187329"/>
                </a:cubicBezTo>
                <a:cubicBezTo>
                  <a:pt x="253214" y="197378"/>
                  <a:pt x="245068" y="205524"/>
                  <a:pt x="235019" y="205524"/>
                </a:cubicBezTo>
                <a:cubicBezTo>
                  <a:pt x="224970" y="205524"/>
                  <a:pt x="216824" y="197378"/>
                  <a:pt x="216824" y="187329"/>
                </a:cubicBezTo>
                <a:cubicBezTo>
                  <a:pt x="216824" y="177280"/>
                  <a:pt x="224970" y="169134"/>
                  <a:pt x="235019" y="169134"/>
                </a:cubicBezTo>
                <a:close/>
                <a:moveTo>
                  <a:pt x="126607" y="169134"/>
                </a:moveTo>
                <a:cubicBezTo>
                  <a:pt x="136656" y="169134"/>
                  <a:pt x="144802" y="177280"/>
                  <a:pt x="144802" y="187329"/>
                </a:cubicBezTo>
                <a:cubicBezTo>
                  <a:pt x="144802" y="197378"/>
                  <a:pt x="136656" y="205524"/>
                  <a:pt x="126607" y="205524"/>
                </a:cubicBezTo>
                <a:cubicBezTo>
                  <a:pt x="116558" y="205524"/>
                  <a:pt x="108412" y="197378"/>
                  <a:pt x="108412" y="187329"/>
                </a:cubicBezTo>
                <a:cubicBezTo>
                  <a:pt x="108412" y="177280"/>
                  <a:pt x="116558" y="169134"/>
                  <a:pt x="126607" y="169134"/>
                </a:cubicBezTo>
                <a:close/>
                <a:moveTo>
                  <a:pt x="18195" y="169134"/>
                </a:moveTo>
                <a:cubicBezTo>
                  <a:pt x="28244" y="169134"/>
                  <a:pt x="36390" y="177280"/>
                  <a:pt x="36390" y="187329"/>
                </a:cubicBezTo>
                <a:cubicBezTo>
                  <a:pt x="36390" y="197378"/>
                  <a:pt x="28244" y="205524"/>
                  <a:pt x="18195" y="205524"/>
                </a:cubicBezTo>
                <a:cubicBezTo>
                  <a:pt x="8146" y="205524"/>
                  <a:pt x="0" y="197378"/>
                  <a:pt x="0" y="187329"/>
                </a:cubicBezTo>
                <a:cubicBezTo>
                  <a:pt x="0" y="177280"/>
                  <a:pt x="8146" y="169134"/>
                  <a:pt x="18195" y="169134"/>
                </a:cubicBezTo>
                <a:close/>
                <a:moveTo>
                  <a:pt x="779279" y="84567"/>
                </a:moveTo>
                <a:cubicBezTo>
                  <a:pt x="789328" y="84567"/>
                  <a:pt x="797474" y="92713"/>
                  <a:pt x="797474" y="102762"/>
                </a:cubicBezTo>
                <a:cubicBezTo>
                  <a:pt x="797474" y="112811"/>
                  <a:pt x="789328" y="120957"/>
                  <a:pt x="779279" y="120957"/>
                </a:cubicBezTo>
                <a:cubicBezTo>
                  <a:pt x="769230" y="120957"/>
                  <a:pt x="761084" y="112811"/>
                  <a:pt x="761084" y="102762"/>
                </a:cubicBezTo>
                <a:cubicBezTo>
                  <a:pt x="761084" y="92713"/>
                  <a:pt x="769230" y="84567"/>
                  <a:pt x="779279" y="84567"/>
                </a:cubicBezTo>
                <a:close/>
                <a:moveTo>
                  <a:pt x="670867" y="84567"/>
                </a:moveTo>
                <a:cubicBezTo>
                  <a:pt x="680916" y="84567"/>
                  <a:pt x="689062" y="92713"/>
                  <a:pt x="689062" y="102762"/>
                </a:cubicBezTo>
                <a:cubicBezTo>
                  <a:pt x="689062" y="112811"/>
                  <a:pt x="680916" y="120957"/>
                  <a:pt x="670867" y="120957"/>
                </a:cubicBezTo>
                <a:cubicBezTo>
                  <a:pt x="660819" y="120957"/>
                  <a:pt x="652672" y="112811"/>
                  <a:pt x="652672" y="102762"/>
                </a:cubicBezTo>
                <a:cubicBezTo>
                  <a:pt x="652672" y="92713"/>
                  <a:pt x="660819" y="84567"/>
                  <a:pt x="670867" y="84567"/>
                </a:cubicBezTo>
                <a:close/>
                <a:moveTo>
                  <a:pt x="562455" y="84567"/>
                </a:moveTo>
                <a:cubicBezTo>
                  <a:pt x="572504" y="84567"/>
                  <a:pt x="580650" y="92713"/>
                  <a:pt x="580650" y="102762"/>
                </a:cubicBezTo>
                <a:cubicBezTo>
                  <a:pt x="580650" y="112811"/>
                  <a:pt x="572504" y="120957"/>
                  <a:pt x="562455" y="120957"/>
                </a:cubicBezTo>
                <a:cubicBezTo>
                  <a:pt x="552406" y="120957"/>
                  <a:pt x="544260" y="112811"/>
                  <a:pt x="544260" y="102762"/>
                </a:cubicBezTo>
                <a:cubicBezTo>
                  <a:pt x="544260" y="92713"/>
                  <a:pt x="552406" y="84567"/>
                  <a:pt x="562455" y="84567"/>
                </a:cubicBezTo>
                <a:close/>
                <a:moveTo>
                  <a:pt x="454043" y="84567"/>
                </a:moveTo>
                <a:cubicBezTo>
                  <a:pt x="464092" y="84567"/>
                  <a:pt x="472238" y="92713"/>
                  <a:pt x="472238" y="102762"/>
                </a:cubicBezTo>
                <a:cubicBezTo>
                  <a:pt x="472238" y="112811"/>
                  <a:pt x="464092" y="120957"/>
                  <a:pt x="454043" y="120957"/>
                </a:cubicBezTo>
                <a:cubicBezTo>
                  <a:pt x="443994" y="120957"/>
                  <a:pt x="435848" y="112811"/>
                  <a:pt x="435848" y="102762"/>
                </a:cubicBezTo>
                <a:cubicBezTo>
                  <a:pt x="435848" y="92713"/>
                  <a:pt x="443994" y="84567"/>
                  <a:pt x="454043" y="84567"/>
                </a:cubicBezTo>
                <a:close/>
                <a:moveTo>
                  <a:pt x="343431" y="84567"/>
                </a:moveTo>
                <a:cubicBezTo>
                  <a:pt x="353480" y="84567"/>
                  <a:pt x="361626" y="92713"/>
                  <a:pt x="361626" y="102762"/>
                </a:cubicBezTo>
                <a:cubicBezTo>
                  <a:pt x="361626" y="112811"/>
                  <a:pt x="353480" y="120957"/>
                  <a:pt x="343431" y="120957"/>
                </a:cubicBezTo>
                <a:cubicBezTo>
                  <a:pt x="333382" y="120957"/>
                  <a:pt x="325236" y="112811"/>
                  <a:pt x="325236" y="102762"/>
                </a:cubicBezTo>
                <a:cubicBezTo>
                  <a:pt x="325236" y="92713"/>
                  <a:pt x="333382" y="84567"/>
                  <a:pt x="343431" y="84567"/>
                </a:cubicBezTo>
                <a:close/>
                <a:moveTo>
                  <a:pt x="235019" y="84567"/>
                </a:moveTo>
                <a:cubicBezTo>
                  <a:pt x="245068" y="84567"/>
                  <a:pt x="253214" y="92713"/>
                  <a:pt x="253214" y="102762"/>
                </a:cubicBezTo>
                <a:cubicBezTo>
                  <a:pt x="253214" y="112811"/>
                  <a:pt x="245068" y="120957"/>
                  <a:pt x="235019" y="120957"/>
                </a:cubicBezTo>
                <a:cubicBezTo>
                  <a:pt x="224970" y="120957"/>
                  <a:pt x="216824" y="112811"/>
                  <a:pt x="216824" y="102762"/>
                </a:cubicBezTo>
                <a:cubicBezTo>
                  <a:pt x="216824" y="92713"/>
                  <a:pt x="224970" y="84567"/>
                  <a:pt x="235019" y="84567"/>
                </a:cubicBezTo>
                <a:close/>
                <a:moveTo>
                  <a:pt x="126607" y="84567"/>
                </a:moveTo>
                <a:cubicBezTo>
                  <a:pt x="136656" y="84567"/>
                  <a:pt x="144802" y="92713"/>
                  <a:pt x="144802" y="102762"/>
                </a:cubicBezTo>
                <a:cubicBezTo>
                  <a:pt x="144802" y="112811"/>
                  <a:pt x="136656" y="120957"/>
                  <a:pt x="126607" y="120957"/>
                </a:cubicBezTo>
                <a:cubicBezTo>
                  <a:pt x="116558" y="120957"/>
                  <a:pt x="108412" y="112811"/>
                  <a:pt x="108412" y="102762"/>
                </a:cubicBezTo>
                <a:cubicBezTo>
                  <a:pt x="108412" y="92713"/>
                  <a:pt x="116558" y="84567"/>
                  <a:pt x="126607" y="84567"/>
                </a:cubicBezTo>
                <a:close/>
                <a:moveTo>
                  <a:pt x="18195" y="84567"/>
                </a:moveTo>
                <a:cubicBezTo>
                  <a:pt x="28244" y="84567"/>
                  <a:pt x="36390" y="92713"/>
                  <a:pt x="36390" y="102762"/>
                </a:cubicBezTo>
                <a:cubicBezTo>
                  <a:pt x="36390" y="112811"/>
                  <a:pt x="28244" y="120957"/>
                  <a:pt x="18195" y="120957"/>
                </a:cubicBezTo>
                <a:cubicBezTo>
                  <a:pt x="8146" y="120957"/>
                  <a:pt x="0" y="112811"/>
                  <a:pt x="0" y="102762"/>
                </a:cubicBezTo>
                <a:cubicBezTo>
                  <a:pt x="0" y="92713"/>
                  <a:pt x="8146" y="84567"/>
                  <a:pt x="18195" y="84567"/>
                </a:cubicBezTo>
                <a:close/>
                <a:moveTo>
                  <a:pt x="779279" y="0"/>
                </a:moveTo>
                <a:cubicBezTo>
                  <a:pt x="789328" y="0"/>
                  <a:pt x="797474" y="8146"/>
                  <a:pt x="797474" y="18195"/>
                </a:cubicBezTo>
                <a:cubicBezTo>
                  <a:pt x="797474" y="28244"/>
                  <a:pt x="789328" y="36390"/>
                  <a:pt x="779279" y="36390"/>
                </a:cubicBezTo>
                <a:cubicBezTo>
                  <a:pt x="769230" y="36390"/>
                  <a:pt x="761084" y="28244"/>
                  <a:pt x="761084" y="18195"/>
                </a:cubicBezTo>
                <a:cubicBezTo>
                  <a:pt x="761084" y="8146"/>
                  <a:pt x="769230" y="0"/>
                  <a:pt x="779279" y="0"/>
                </a:cubicBezTo>
                <a:close/>
                <a:moveTo>
                  <a:pt x="670867" y="0"/>
                </a:moveTo>
                <a:cubicBezTo>
                  <a:pt x="680916" y="0"/>
                  <a:pt x="689062" y="8146"/>
                  <a:pt x="689062" y="18195"/>
                </a:cubicBezTo>
                <a:cubicBezTo>
                  <a:pt x="689062" y="28244"/>
                  <a:pt x="680916" y="36390"/>
                  <a:pt x="670867" y="36390"/>
                </a:cubicBezTo>
                <a:cubicBezTo>
                  <a:pt x="660819" y="36390"/>
                  <a:pt x="652672" y="28244"/>
                  <a:pt x="652672" y="18195"/>
                </a:cubicBezTo>
                <a:cubicBezTo>
                  <a:pt x="652672" y="8146"/>
                  <a:pt x="660819" y="0"/>
                  <a:pt x="670867" y="0"/>
                </a:cubicBezTo>
                <a:close/>
                <a:moveTo>
                  <a:pt x="562455" y="0"/>
                </a:moveTo>
                <a:cubicBezTo>
                  <a:pt x="572504" y="0"/>
                  <a:pt x="580650" y="8146"/>
                  <a:pt x="580650" y="18195"/>
                </a:cubicBezTo>
                <a:cubicBezTo>
                  <a:pt x="580650" y="28244"/>
                  <a:pt x="572504" y="36390"/>
                  <a:pt x="562455" y="36390"/>
                </a:cubicBezTo>
                <a:cubicBezTo>
                  <a:pt x="552406" y="36390"/>
                  <a:pt x="544260" y="28244"/>
                  <a:pt x="544260" y="18195"/>
                </a:cubicBezTo>
                <a:cubicBezTo>
                  <a:pt x="544260" y="8146"/>
                  <a:pt x="552406" y="0"/>
                  <a:pt x="562455" y="0"/>
                </a:cubicBezTo>
                <a:close/>
                <a:moveTo>
                  <a:pt x="454043" y="0"/>
                </a:moveTo>
                <a:cubicBezTo>
                  <a:pt x="464092" y="0"/>
                  <a:pt x="472238" y="8146"/>
                  <a:pt x="472238" y="18195"/>
                </a:cubicBezTo>
                <a:cubicBezTo>
                  <a:pt x="472238" y="28244"/>
                  <a:pt x="464092" y="36390"/>
                  <a:pt x="454043" y="36390"/>
                </a:cubicBezTo>
                <a:cubicBezTo>
                  <a:pt x="443994" y="36390"/>
                  <a:pt x="435848" y="28244"/>
                  <a:pt x="435848" y="18195"/>
                </a:cubicBezTo>
                <a:cubicBezTo>
                  <a:pt x="435848" y="8146"/>
                  <a:pt x="443994" y="0"/>
                  <a:pt x="454043" y="0"/>
                </a:cubicBezTo>
                <a:close/>
                <a:moveTo>
                  <a:pt x="343431" y="0"/>
                </a:moveTo>
                <a:cubicBezTo>
                  <a:pt x="353480" y="0"/>
                  <a:pt x="361626" y="8146"/>
                  <a:pt x="361626" y="18195"/>
                </a:cubicBezTo>
                <a:cubicBezTo>
                  <a:pt x="361626" y="28244"/>
                  <a:pt x="353480" y="36390"/>
                  <a:pt x="343431" y="36390"/>
                </a:cubicBezTo>
                <a:cubicBezTo>
                  <a:pt x="333382" y="36390"/>
                  <a:pt x="325236" y="28244"/>
                  <a:pt x="325236" y="18195"/>
                </a:cubicBezTo>
                <a:cubicBezTo>
                  <a:pt x="325236" y="8146"/>
                  <a:pt x="333382" y="0"/>
                  <a:pt x="343431" y="0"/>
                </a:cubicBezTo>
                <a:close/>
                <a:moveTo>
                  <a:pt x="235019" y="0"/>
                </a:moveTo>
                <a:cubicBezTo>
                  <a:pt x="245068" y="0"/>
                  <a:pt x="253214" y="8146"/>
                  <a:pt x="253214" y="18195"/>
                </a:cubicBezTo>
                <a:cubicBezTo>
                  <a:pt x="253214" y="28244"/>
                  <a:pt x="245068" y="36390"/>
                  <a:pt x="235019" y="36390"/>
                </a:cubicBezTo>
                <a:cubicBezTo>
                  <a:pt x="224970" y="36390"/>
                  <a:pt x="216824" y="28244"/>
                  <a:pt x="216824" y="18195"/>
                </a:cubicBezTo>
                <a:cubicBezTo>
                  <a:pt x="216824" y="8146"/>
                  <a:pt x="224970" y="0"/>
                  <a:pt x="235019" y="0"/>
                </a:cubicBezTo>
                <a:close/>
                <a:moveTo>
                  <a:pt x="126607" y="0"/>
                </a:moveTo>
                <a:cubicBezTo>
                  <a:pt x="136656" y="0"/>
                  <a:pt x="144802" y="8146"/>
                  <a:pt x="144802" y="18195"/>
                </a:cubicBezTo>
                <a:cubicBezTo>
                  <a:pt x="144802" y="28244"/>
                  <a:pt x="136656" y="36390"/>
                  <a:pt x="126607" y="36390"/>
                </a:cubicBezTo>
                <a:cubicBezTo>
                  <a:pt x="116558" y="36390"/>
                  <a:pt x="108412" y="28244"/>
                  <a:pt x="108412" y="18195"/>
                </a:cubicBezTo>
                <a:cubicBezTo>
                  <a:pt x="108412" y="8146"/>
                  <a:pt x="116558" y="0"/>
                  <a:pt x="126607" y="0"/>
                </a:cubicBezTo>
                <a:close/>
                <a:moveTo>
                  <a:pt x="18195" y="0"/>
                </a:moveTo>
                <a:cubicBezTo>
                  <a:pt x="28244" y="0"/>
                  <a:pt x="36390" y="8146"/>
                  <a:pt x="36390" y="18195"/>
                </a:cubicBezTo>
                <a:cubicBezTo>
                  <a:pt x="36390" y="28244"/>
                  <a:pt x="28244" y="36390"/>
                  <a:pt x="18195" y="36390"/>
                </a:cubicBezTo>
                <a:cubicBezTo>
                  <a:pt x="8146" y="36390"/>
                  <a:pt x="0" y="28244"/>
                  <a:pt x="0" y="18195"/>
                </a:cubicBezTo>
                <a:cubicBezTo>
                  <a:pt x="0" y="8146"/>
                  <a:pt x="8146" y="0"/>
                  <a:pt x="1819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5"/>
            </p:custDataLst>
          </p:nvPr>
        </p:nvSpPr>
        <p:spPr>
          <a:xfrm>
            <a:off x="10874393" y="647126"/>
            <a:ext cx="692132" cy="178375"/>
          </a:xfrm>
          <a:custGeom>
            <a:avLst/>
            <a:gdLst>
              <a:gd name="connsiteX0" fmla="*/ 779279 w 797474"/>
              <a:gd name="connsiteY0" fmla="*/ 169134 h 205524"/>
              <a:gd name="connsiteX1" fmla="*/ 797474 w 797474"/>
              <a:gd name="connsiteY1" fmla="*/ 187329 h 205524"/>
              <a:gd name="connsiteX2" fmla="*/ 779279 w 797474"/>
              <a:gd name="connsiteY2" fmla="*/ 205524 h 205524"/>
              <a:gd name="connsiteX3" fmla="*/ 761084 w 797474"/>
              <a:gd name="connsiteY3" fmla="*/ 187329 h 205524"/>
              <a:gd name="connsiteX4" fmla="*/ 779279 w 797474"/>
              <a:gd name="connsiteY4" fmla="*/ 169134 h 205524"/>
              <a:gd name="connsiteX5" fmla="*/ 670867 w 797474"/>
              <a:gd name="connsiteY5" fmla="*/ 169134 h 205524"/>
              <a:gd name="connsiteX6" fmla="*/ 689062 w 797474"/>
              <a:gd name="connsiteY6" fmla="*/ 187329 h 205524"/>
              <a:gd name="connsiteX7" fmla="*/ 670867 w 797474"/>
              <a:gd name="connsiteY7" fmla="*/ 205524 h 205524"/>
              <a:gd name="connsiteX8" fmla="*/ 652672 w 797474"/>
              <a:gd name="connsiteY8" fmla="*/ 187329 h 205524"/>
              <a:gd name="connsiteX9" fmla="*/ 670867 w 797474"/>
              <a:gd name="connsiteY9" fmla="*/ 169134 h 205524"/>
              <a:gd name="connsiteX10" fmla="*/ 562455 w 797474"/>
              <a:gd name="connsiteY10" fmla="*/ 169134 h 205524"/>
              <a:gd name="connsiteX11" fmla="*/ 580650 w 797474"/>
              <a:gd name="connsiteY11" fmla="*/ 187329 h 205524"/>
              <a:gd name="connsiteX12" fmla="*/ 562455 w 797474"/>
              <a:gd name="connsiteY12" fmla="*/ 205524 h 205524"/>
              <a:gd name="connsiteX13" fmla="*/ 544260 w 797474"/>
              <a:gd name="connsiteY13" fmla="*/ 187329 h 205524"/>
              <a:gd name="connsiteX14" fmla="*/ 562455 w 797474"/>
              <a:gd name="connsiteY14" fmla="*/ 169134 h 205524"/>
              <a:gd name="connsiteX15" fmla="*/ 454043 w 797474"/>
              <a:gd name="connsiteY15" fmla="*/ 169134 h 205524"/>
              <a:gd name="connsiteX16" fmla="*/ 472238 w 797474"/>
              <a:gd name="connsiteY16" fmla="*/ 187329 h 205524"/>
              <a:gd name="connsiteX17" fmla="*/ 454043 w 797474"/>
              <a:gd name="connsiteY17" fmla="*/ 205524 h 205524"/>
              <a:gd name="connsiteX18" fmla="*/ 435848 w 797474"/>
              <a:gd name="connsiteY18" fmla="*/ 187329 h 205524"/>
              <a:gd name="connsiteX19" fmla="*/ 454043 w 797474"/>
              <a:gd name="connsiteY19" fmla="*/ 169134 h 205524"/>
              <a:gd name="connsiteX20" fmla="*/ 343431 w 797474"/>
              <a:gd name="connsiteY20" fmla="*/ 169134 h 205524"/>
              <a:gd name="connsiteX21" fmla="*/ 361626 w 797474"/>
              <a:gd name="connsiteY21" fmla="*/ 187329 h 205524"/>
              <a:gd name="connsiteX22" fmla="*/ 343431 w 797474"/>
              <a:gd name="connsiteY22" fmla="*/ 205524 h 205524"/>
              <a:gd name="connsiteX23" fmla="*/ 325236 w 797474"/>
              <a:gd name="connsiteY23" fmla="*/ 187329 h 205524"/>
              <a:gd name="connsiteX24" fmla="*/ 343431 w 797474"/>
              <a:gd name="connsiteY24" fmla="*/ 169134 h 205524"/>
              <a:gd name="connsiteX25" fmla="*/ 235019 w 797474"/>
              <a:gd name="connsiteY25" fmla="*/ 169134 h 205524"/>
              <a:gd name="connsiteX26" fmla="*/ 253214 w 797474"/>
              <a:gd name="connsiteY26" fmla="*/ 187329 h 205524"/>
              <a:gd name="connsiteX27" fmla="*/ 235019 w 797474"/>
              <a:gd name="connsiteY27" fmla="*/ 205524 h 205524"/>
              <a:gd name="connsiteX28" fmla="*/ 216824 w 797474"/>
              <a:gd name="connsiteY28" fmla="*/ 187329 h 205524"/>
              <a:gd name="connsiteX29" fmla="*/ 235019 w 797474"/>
              <a:gd name="connsiteY29" fmla="*/ 169134 h 205524"/>
              <a:gd name="connsiteX30" fmla="*/ 126607 w 797474"/>
              <a:gd name="connsiteY30" fmla="*/ 169134 h 205524"/>
              <a:gd name="connsiteX31" fmla="*/ 144802 w 797474"/>
              <a:gd name="connsiteY31" fmla="*/ 187329 h 205524"/>
              <a:gd name="connsiteX32" fmla="*/ 126607 w 797474"/>
              <a:gd name="connsiteY32" fmla="*/ 205524 h 205524"/>
              <a:gd name="connsiteX33" fmla="*/ 108412 w 797474"/>
              <a:gd name="connsiteY33" fmla="*/ 187329 h 205524"/>
              <a:gd name="connsiteX34" fmla="*/ 126607 w 797474"/>
              <a:gd name="connsiteY34" fmla="*/ 169134 h 205524"/>
              <a:gd name="connsiteX35" fmla="*/ 18195 w 797474"/>
              <a:gd name="connsiteY35" fmla="*/ 169134 h 205524"/>
              <a:gd name="connsiteX36" fmla="*/ 36390 w 797474"/>
              <a:gd name="connsiteY36" fmla="*/ 187329 h 205524"/>
              <a:gd name="connsiteX37" fmla="*/ 18195 w 797474"/>
              <a:gd name="connsiteY37" fmla="*/ 205524 h 205524"/>
              <a:gd name="connsiteX38" fmla="*/ 0 w 797474"/>
              <a:gd name="connsiteY38" fmla="*/ 187329 h 205524"/>
              <a:gd name="connsiteX39" fmla="*/ 18195 w 797474"/>
              <a:gd name="connsiteY39" fmla="*/ 169134 h 205524"/>
              <a:gd name="connsiteX40" fmla="*/ 779279 w 797474"/>
              <a:gd name="connsiteY40" fmla="*/ 84567 h 205524"/>
              <a:gd name="connsiteX41" fmla="*/ 797474 w 797474"/>
              <a:gd name="connsiteY41" fmla="*/ 102762 h 205524"/>
              <a:gd name="connsiteX42" fmla="*/ 779279 w 797474"/>
              <a:gd name="connsiteY42" fmla="*/ 120957 h 205524"/>
              <a:gd name="connsiteX43" fmla="*/ 761084 w 797474"/>
              <a:gd name="connsiteY43" fmla="*/ 102762 h 205524"/>
              <a:gd name="connsiteX44" fmla="*/ 779279 w 797474"/>
              <a:gd name="connsiteY44" fmla="*/ 84567 h 205524"/>
              <a:gd name="connsiteX45" fmla="*/ 670867 w 797474"/>
              <a:gd name="connsiteY45" fmla="*/ 84567 h 205524"/>
              <a:gd name="connsiteX46" fmla="*/ 689062 w 797474"/>
              <a:gd name="connsiteY46" fmla="*/ 102762 h 205524"/>
              <a:gd name="connsiteX47" fmla="*/ 670867 w 797474"/>
              <a:gd name="connsiteY47" fmla="*/ 120957 h 205524"/>
              <a:gd name="connsiteX48" fmla="*/ 652672 w 797474"/>
              <a:gd name="connsiteY48" fmla="*/ 102762 h 205524"/>
              <a:gd name="connsiteX49" fmla="*/ 670867 w 797474"/>
              <a:gd name="connsiteY49" fmla="*/ 84567 h 205524"/>
              <a:gd name="connsiteX50" fmla="*/ 562455 w 797474"/>
              <a:gd name="connsiteY50" fmla="*/ 84567 h 205524"/>
              <a:gd name="connsiteX51" fmla="*/ 580650 w 797474"/>
              <a:gd name="connsiteY51" fmla="*/ 102762 h 205524"/>
              <a:gd name="connsiteX52" fmla="*/ 562455 w 797474"/>
              <a:gd name="connsiteY52" fmla="*/ 120957 h 205524"/>
              <a:gd name="connsiteX53" fmla="*/ 544260 w 797474"/>
              <a:gd name="connsiteY53" fmla="*/ 102762 h 205524"/>
              <a:gd name="connsiteX54" fmla="*/ 562455 w 797474"/>
              <a:gd name="connsiteY54" fmla="*/ 84567 h 205524"/>
              <a:gd name="connsiteX55" fmla="*/ 454043 w 797474"/>
              <a:gd name="connsiteY55" fmla="*/ 84567 h 205524"/>
              <a:gd name="connsiteX56" fmla="*/ 472238 w 797474"/>
              <a:gd name="connsiteY56" fmla="*/ 102762 h 205524"/>
              <a:gd name="connsiteX57" fmla="*/ 454043 w 797474"/>
              <a:gd name="connsiteY57" fmla="*/ 120957 h 205524"/>
              <a:gd name="connsiteX58" fmla="*/ 435848 w 797474"/>
              <a:gd name="connsiteY58" fmla="*/ 102762 h 205524"/>
              <a:gd name="connsiteX59" fmla="*/ 454043 w 797474"/>
              <a:gd name="connsiteY59" fmla="*/ 84567 h 205524"/>
              <a:gd name="connsiteX60" fmla="*/ 343431 w 797474"/>
              <a:gd name="connsiteY60" fmla="*/ 84567 h 205524"/>
              <a:gd name="connsiteX61" fmla="*/ 361626 w 797474"/>
              <a:gd name="connsiteY61" fmla="*/ 102762 h 205524"/>
              <a:gd name="connsiteX62" fmla="*/ 343431 w 797474"/>
              <a:gd name="connsiteY62" fmla="*/ 120957 h 205524"/>
              <a:gd name="connsiteX63" fmla="*/ 325236 w 797474"/>
              <a:gd name="connsiteY63" fmla="*/ 102762 h 205524"/>
              <a:gd name="connsiteX64" fmla="*/ 343431 w 797474"/>
              <a:gd name="connsiteY64" fmla="*/ 84567 h 205524"/>
              <a:gd name="connsiteX65" fmla="*/ 235019 w 797474"/>
              <a:gd name="connsiteY65" fmla="*/ 84567 h 205524"/>
              <a:gd name="connsiteX66" fmla="*/ 253214 w 797474"/>
              <a:gd name="connsiteY66" fmla="*/ 102762 h 205524"/>
              <a:gd name="connsiteX67" fmla="*/ 235019 w 797474"/>
              <a:gd name="connsiteY67" fmla="*/ 120957 h 205524"/>
              <a:gd name="connsiteX68" fmla="*/ 216824 w 797474"/>
              <a:gd name="connsiteY68" fmla="*/ 102762 h 205524"/>
              <a:gd name="connsiteX69" fmla="*/ 235019 w 797474"/>
              <a:gd name="connsiteY69" fmla="*/ 84567 h 205524"/>
              <a:gd name="connsiteX70" fmla="*/ 126607 w 797474"/>
              <a:gd name="connsiteY70" fmla="*/ 84567 h 205524"/>
              <a:gd name="connsiteX71" fmla="*/ 144802 w 797474"/>
              <a:gd name="connsiteY71" fmla="*/ 102762 h 205524"/>
              <a:gd name="connsiteX72" fmla="*/ 126607 w 797474"/>
              <a:gd name="connsiteY72" fmla="*/ 120957 h 205524"/>
              <a:gd name="connsiteX73" fmla="*/ 108412 w 797474"/>
              <a:gd name="connsiteY73" fmla="*/ 102762 h 205524"/>
              <a:gd name="connsiteX74" fmla="*/ 126607 w 797474"/>
              <a:gd name="connsiteY74" fmla="*/ 84567 h 205524"/>
              <a:gd name="connsiteX75" fmla="*/ 18195 w 797474"/>
              <a:gd name="connsiteY75" fmla="*/ 84567 h 205524"/>
              <a:gd name="connsiteX76" fmla="*/ 36390 w 797474"/>
              <a:gd name="connsiteY76" fmla="*/ 102762 h 205524"/>
              <a:gd name="connsiteX77" fmla="*/ 18195 w 797474"/>
              <a:gd name="connsiteY77" fmla="*/ 120957 h 205524"/>
              <a:gd name="connsiteX78" fmla="*/ 0 w 797474"/>
              <a:gd name="connsiteY78" fmla="*/ 102762 h 205524"/>
              <a:gd name="connsiteX79" fmla="*/ 18195 w 797474"/>
              <a:gd name="connsiteY79" fmla="*/ 84567 h 205524"/>
              <a:gd name="connsiteX80" fmla="*/ 779279 w 797474"/>
              <a:gd name="connsiteY80" fmla="*/ 0 h 205524"/>
              <a:gd name="connsiteX81" fmla="*/ 797474 w 797474"/>
              <a:gd name="connsiteY81" fmla="*/ 18195 h 205524"/>
              <a:gd name="connsiteX82" fmla="*/ 779279 w 797474"/>
              <a:gd name="connsiteY82" fmla="*/ 36390 h 205524"/>
              <a:gd name="connsiteX83" fmla="*/ 761084 w 797474"/>
              <a:gd name="connsiteY83" fmla="*/ 18195 h 205524"/>
              <a:gd name="connsiteX84" fmla="*/ 779279 w 797474"/>
              <a:gd name="connsiteY84" fmla="*/ 0 h 205524"/>
              <a:gd name="connsiteX85" fmla="*/ 670867 w 797474"/>
              <a:gd name="connsiteY85" fmla="*/ 0 h 205524"/>
              <a:gd name="connsiteX86" fmla="*/ 689062 w 797474"/>
              <a:gd name="connsiteY86" fmla="*/ 18195 h 205524"/>
              <a:gd name="connsiteX87" fmla="*/ 670867 w 797474"/>
              <a:gd name="connsiteY87" fmla="*/ 36390 h 205524"/>
              <a:gd name="connsiteX88" fmla="*/ 652672 w 797474"/>
              <a:gd name="connsiteY88" fmla="*/ 18195 h 205524"/>
              <a:gd name="connsiteX89" fmla="*/ 670867 w 797474"/>
              <a:gd name="connsiteY89" fmla="*/ 0 h 205524"/>
              <a:gd name="connsiteX90" fmla="*/ 562455 w 797474"/>
              <a:gd name="connsiteY90" fmla="*/ 0 h 205524"/>
              <a:gd name="connsiteX91" fmla="*/ 580650 w 797474"/>
              <a:gd name="connsiteY91" fmla="*/ 18195 h 205524"/>
              <a:gd name="connsiteX92" fmla="*/ 562455 w 797474"/>
              <a:gd name="connsiteY92" fmla="*/ 36390 h 205524"/>
              <a:gd name="connsiteX93" fmla="*/ 544260 w 797474"/>
              <a:gd name="connsiteY93" fmla="*/ 18195 h 205524"/>
              <a:gd name="connsiteX94" fmla="*/ 562455 w 797474"/>
              <a:gd name="connsiteY94" fmla="*/ 0 h 205524"/>
              <a:gd name="connsiteX95" fmla="*/ 454043 w 797474"/>
              <a:gd name="connsiteY95" fmla="*/ 0 h 205524"/>
              <a:gd name="connsiteX96" fmla="*/ 472238 w 797474"/>
              <a:gd name="connsiteY96" fmla="*/ 18195 h 205524"/>
              <a:gd name="connsiteX97" fmla="*/ 454043 w 797474"/>
              <a:gd name="connsiteY97" fmla="*/ 36390 h 205524"/>
              <a:gd name="connsiteX98" fmla="*/ 435848 w 797474"/>
              <a:gd name="connsiteY98" fmla="*/ 18195 h 205524"/>
              <a:gd name="connsiteX99" fmla="*/ 454043 w 797474"/>
              <a:gd name="connsiteY99" fmla="*/ 0 h 205524"/>
              <a:gd name="connsiteX100" fmla="*/ 343431 w 797474"/>
              <a:gd name="connsiteY100" fmla="*/ 0 h 205524"/>
              <a:gd name="connsiteX101" fmla="*/ 361626 w 797474"/>
              <a:gd name="connsiteY101" fmla="*/ 18195 h 205524"/>
              <a:gd name="connsiteX102" fmla="*/ 343431 w 797474"/>
              <a:gd name="connsiteY102" fmla="*/ 36390 h 205524"/>
              <a:gd name="connsiteX103" fmla="*/ 325236 w 797474"/>
              <a:gd name="connsiteY103" fmla="*/ 18195 h 205524"/>
              <a:gd name="connsiteX104" fmla="*/ 343431 w 797474"/>
              <a:gd name="connsiteY104" fmla="*/ 0 h 205524"/>
              <a:gd name="connsiteX105" fmla="*/ 235019 w 797474"/>
              <a:gd name="connsiteY105" fmla="*/ 0 h 205524"/>
              <a:gd name="connsiteX106" fmla="*/ 253214 w 797474"/>
              <a:gd name="connsiteY106" fmla="*/ 18195 h 205524"/>
              <a:gd name="connsiteX107" fmla="*/ 235019 w 797474"/>
              <a:gd name="connsiteY107" fmla="*/ 36390 h 205524"/>
              <a:gd name="connsiteX108" fmla="*/ 216824 w 797474"/>
              <a:gd name="connsiteY108" fmla="*/ 18195 h 205524"/>
              <a:gd name="connsiteX109" fmla="*/ 235019 w 797474"/>
              <a:gd name="connsiteY109" fmla="*/ 0 h 205524"/>
              <a:gd name="connsiteX110" fmla="*/ 126607 w 797474"/>
              <a:gd name="connsiteY110" fmla="*/ 0 h 205524"/>
              <a:gd name="connsiteX111" fmla="*/ 144802 w 797474"/>
              <a:gd name="connsiteY111" fmla="*/ 18195 h 205524"/>
              <a:gd name="connsiteX112" fmla="*/ 126607 w 797474"/>
              <a:gd name="connsiteY112" fmla="*/ 36390 h 205524"/>
              <a:gd name="connsiteX113" fmla="*/ 108412 w 797474"/>
              <a:gd name="connsiteY113" fmla="*/ 18195 h 205524"/>
              <a:gd name="connsiteX114" fmla="*/ 126607 w 797474"/>
              <a:gd name="connsiteY114" fmla="*/ 0 h 205524"/>
              <a:gd name="connsiteX115" fmla="*/ 18195 w 797474"/>
              <a:gd name="connsiteY115" fmla="*/ 0 h 205524"/>
              <a:gd name="connsiteX116" fmla="*/ 36390 w 797474"/>
              <a:gd name="connsiteY116" fmla="*/ 18195 h 205524"/>
              <a:gd name="connsiteX117" fmla="*/ 18195 w 797474"/>
              <a:gd name="connsiteY117" fmla="*/ 36390 h 205524"/>
              <a:gd name="connsiteX118" fmla="*/ 0 w 797474"/>
              <a:gd name="connsiteY118" fmla="*/ 18195 h 205524"/>
              <a:gd name="connsiteX119" fmla="*/ 18195 w 797474"/>
              <a:gd name="connsiteY119" fmla="*/ 0 h 2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797474" h="205524">
                <a:moveTo>
                  <a:pt x="779279" y="169134"/>
                </a:moveTo>
                <a:cubicBezTo>
                  <a:pt x="789328" y="169134"/>
                  <a:pt x="797474" y="177280"/>
                  <a:pt x="797474" y="187329"/>
                </a:cubicBezTo>
                <a:cubicBezTo>
                  <a:pt x="797474" y="197378"/>
                  <a:pt x="789328" y="205524"/>
                  <a:pt x="779279" y="205524"/>
                </a:cubicBezTo>
                <a:cubicBezTo>
                  <a:pt x="769230" y="205524"/>
                  <a:pt x="761084" y="197378"/>
                  <a:pt x="761084" y="187329"/>
                </a:cubicBezTo>
                <a:cubicBezTo>
                  <a:pt x="761084" y="177280"/>
                  <a:pt x="769230" y="169134"/>
                  <a:pt x="779279" y="169134"/>
                </a:cubicBezTo>
                <a:close/>
                <a:moveTo>
                  <a:pt x="670867" y="169134"/>
                </a:moveTo>
                <a:cubicBezTo>
                  <a:pt x="680916" y="169134"/>
                  <a:pt x="689062" y="177280"/>
                  <a:pt x="689062" y="187329"/>
                </a:cubicBezTo>
                <a:cubicBezTo>
                  <a:pt x="689062" y="197378"/>
                  <a:pt x="680916" y="205524"/>
                  <a:pt x="670867" y="205524"/>
                </a:cubicBezTo>
                <a:cubicBezTo>
                  <a:pt x="660819" y="205524"/>
                  <a:pt x="652672" y="197378"/>
                  <a:pt x="652672" y="187329"/>
                </a:cubicBezTo>
                <a:cubicBezTo>
                  <a:pt x="652672" y="177280"/>
                  <a:pt x="660819" y="169134"/>
                  <a:pt x="670867" y="169134"/>
                </a:cubicBezTo>
                <a:close/>
                <a:moveTo>
                  <a:pt x="562455" y="169134"/>
                </a:moveTo>
                <a:cubicBezTo>
                  <a:pt x="572504" y="169134"/>
                  <a:pt x="580650" y="177280"/>
                  <a:pt x="580650" y="187329"/>
                </a:cubicBezTo>
                <a:cubicBezTo>
                  <a:pt x="580650" y="197378"/>
                  <a:pt x="572504" y="205524"/>
                  <a:pt x="562455" y="205524"/>
                </a:cubicBezTo>
                <a:cubicBezTo>
                  <a:pt x="552406" y="205524"/>
                  <a:pt x="544260" y="197378"/>
                  <a:pt x="544260" y="187329"/>
                </a:cubicBezTo>
                <a:cubicBezTo>
                  <a:pt x="544260" y="177280"/>
                  <a:pt x="552406" y="169134"/>
                  <a:pt x="562455" y="169134"/>
                </a:cubicBezTo>
                <a:close/>
                <a:moveTo>
                  <a:pt x="454043" y="169134"/>
                </a:moveTo>
                <a:cubicBezTo>
                  <a:pt x="464092" y="169134"/>
                  <a:pt x="472238" y="177280"/>
                  <a:pt x="472238" y="187329"/>
                </a:cubicBezTo>
                <a:cubicBezTo>
                  <a:pt x="472238" y="197378"/>
                  <a:pt x="464092" y="205524"/>
                  <a:pt x="454043" y="205524"/>
                </a:cubicBezTo>
                <a:cubicBezTo>
                  <a:pt x="443994" y="205524"/>
                  <a:pt x="435848" y="197378"/>
                  <a:pt x="435848" y="187329"/>
                </a:cubicBezTo>
                <a:cubicBezTo>
                  <a:pt x="435848" y="177280"/>
                  <a:pt x="443994" y="169134"/>
                  <a:pt x="454043" y="169134"/>
                </a:cubicBezTo>
                <a:close/>
                <a:moveTo>
                  <a:pt x="343431" y="169134"/>
                </a:moveTo>
                <a:cubicBezTo>
                  <a:pt x="353480" y="169134"/>
                  <a:pt x="361626" y="177280"/>
                  <a:pt x="361626" y="187329"/>
                </a:cubicBezTo>
                <a:cubicBezTo>
                  <a:pt x="361626" y="197378"/>
                  <a:pt x="353480" y="205524"/>
                  <a:pt x="343431" y="205524"/>
                </a:cubicBezTo>
                <a:cubicBezTo>
                  <a:pt x="333382" y="205524"/>
                  <a:pt x="325236" y="197378"/>
                  <a:pt x="325236" y="187329"/>
                </a:cubicBezTo>
                <a:cubicBezTo>
                  <a:pt x="325236" y="177280"/>
                  <a:pt x="333382" y="169134"/>
                  <a:pt x="343431" y="169134"/>
                </a:cubicBezTo>
                <a:close/>
                <a:moveTo>
                  <a:pt x="235019" y="169134"/>
                </a:moveTo>
                <a:cubicBezTo>
                  <a:pt x="245068" y="169134"/>
                  <a:pt x="253214" y="177280"/>
                  <a:pt x="253214" y="187329"/>
                </a:cubicBezTo>
                <a:cubicBezTo>
                  <a:pt x="253214" y="197378"/>
                  <a:pt x="245068" y="205524"/>
                  <a:pt x="235019" y="205524"/>
                </a:cubicBezTo>
                <a:cubicBezTo>
                  <a:pt x="224970" y="205524"/>
                  <a:pt x="216824" y="197378"/>
                  <a:pt x="216824" y="187329"/>
                </a:cubicBezTo>
                <a:cubicBezTo>
                  <a:pt x="216824" y="177280"/>
                  <a:pt x="224970" y="169134"/>
                  <a:pt x="235019" y="169134"/>
                </a:cubicBezTo>
                <a:close/>
                <a:moveTo>
                  <a:pt x="126607" y="169134"/>
                </a:moveTo>
                <a:cubicBezTo>
                  <a:pt x="136656" y="169134"/>
                  <a:pt x="144802" y="177280"/>
                  <a:pt x="144802" y="187329"/>
                </a:cubicBezTo>
                <a:cubicBezTo>
                  <a:pt x="144802" y="197378"/>
                  <a:pt x="136656" y="205524"/>
                  <a:pt x="126607" y="205524"/>
                </a:cubicBezTo>
                <a:cubicBezTo>
                  <a:pt x="116558" y="205524"/>
                  <a:pt x="108412" y="197378"/>
                  <a:pt x="108412" y="187329"/>
                </a:cubicBezTo>
                <a:cubicBezTo>
                  <a:pt x="108412" y="177280"/>
                  <a:pt x="116558" y="169134"/>
                  <a:pt x="126607" y="169134"/>
                </a:cubicBezTo>
                <a:close/>
                <a:moveTo>
                  <a:pt x="18195" y="169134"/>
                </a:moveTo>
                <a:cubicBezTo>
                  <a:pt x="28244" y="169134"/>
                  <a:pt x="36390" y="177280"/>
                  <a:pt x="36390" y="187329"/>
                </a:cubicBezTo>
                <a:cubicBezTo>
                  <a:pt x="36390" y="197378"/>
                  <a:pt x="28244" y="205524"/>
                  <a:pt x="18195" y="205524"/>
                </a:cubicBezTo>
                <a:cubicBezTo>
                  <a:pt x="8146" y="205524"/>
                  <a:pt x="0" y="197378"/>
                  <a:pt x="0" y="187329"/>
                </a:cubicBezTo>
                <a:cubicBezTo>
                  <a:pt x="0" y="177280"/>
                  <a:pt x="8146" y="169134"/>
                  <a:pt x="18195" y="169134"/>
                </a:cubicBezTo>
                <a:close/>
                <a:moveTo>
                  <a:pt x="779279" y="84567"/>
                </a:moveTo>
                <a:cubicBezTo>
                  <a:pt x="789328" y="84567"/>
                  <a:pt x="797474" y="92713"/>
                  <a:pt x="797474" y="102762"/>
                </a:cubicBezTo>
                <a:cubicBezTo>
                  <a:pt x="797474" y="112811"/>
                  <a:pt x="789328" y="120957"/>
                  <a:pt x="779279" y="120957"/>
                </a:cubicBezTo>
                <a:cubicBezTo>
                  <a:pt x="769230" y="120957"/>
                  <a:pt x="761084" y="112811"/>
                  <a:pt x="761084" y="102762"/>
                </a:cubicBezTo>
                <a:cubicBezTo>
                  <a:pt x="761084" y="92713"/>
                  <a:pt x="769230" y="84567"/>
                  <a:pt x="779279" y="84567"/>
                </a:cubicBezTo>
                <a:close/>
                <a:moveTo>
                  <a:pt x="670867" y="84567"/>
                </a:moveTo>
                <a:cubicBezTo>
                  <a:pt x="680916" y="84567"/>
                  <a:pt x="689062" y="92713"/>
                  <a:pt x="689062" y="102762"/>
                </a:cubicBezTo>
                <a:cubicBezTo>
                  <a:pt x="689062" y="112811"/>
                  <a:pt x="680916" y="120957"/>
                  <a:pt x="670867" y="120957"/>
                </a:cubicBezTo>
                <a:cubicBezTo>
                  <a:pt x="660819" y="120957"/>
                  <a:pt x="652672" y="112811"/>
                  <a:pt x="652672" y="102762"/>
                </a:cubicBezTo>
                <a:cubicBezTo>
                  <a:pt x="652672" y="92713"/>
                  <a:pt x="660819" y="84567"/>
                  <a:pt x="670867" y="84567"/>
                </a:cubicBezTo>
                <a:close/>
                <a:moveTo>
                  <a:pt x="562455" y="84567"/>
                </a:moveTo>
                <a:cubicBezTo>
                  <a:pt x="572504" y="84567"/>
                  <a:pt x="580650" y="92713"/>
                  <a:pt x="580650" y="102762"/>
                </a:cubicBezTo>
                <a:cubicBezTo>
                  <a:pt x="580650" y="112811"/>
                  <a:pt x="572504" y="120957"/>
                  <a:pt x="562455" y="120957"/>
                </a:cubicBezTo>
                <a:cubicBezTo>
                  <a:pt x="552406" y="120957"/>
                  <a:pt x="544260" y="112811"/>
                  <a:pt x="544260" y="102762"/>
                </a:cubicBezTo>
                <a:cubicBezTo>
                  <a:pt x="544260" y="92713"/>
                  <a:pt x="552406" y="84567"/>
                  <a:pt x="562455" y="84567"/>
                </a:cubicBezTo>
                <a:close/>
                <a:moveTo>
                  <a:pt x="454043" y="84567"/>
                </a:moveTo>
                <a:cubicBezTo>
                  <a:pt x="464092" y="84567"/>
                  <a:pt x="472238" y="92713"/>
                  <a:pt x="472238" y="102762"/>
                </a:cubicBezTo>
                <a:cubicBezTo>
                  <a:pt x="472238" y="112811"/>
                  <a:pt x="464092" y="120957"/>
                  <a:pt x="454043" y="120957"/>
                </a:cubicBezTo>
                <a:cubicBezTo>
                  <a:pt x="443994" y="120957"/>
                  <a:pt x="435848" y="112811"/>
                  <a:pt x="435848" y="102762"/>
                </a:cubicBezTo>
                <a:cubicBezTo>
                  <a:pt x="435848" y="92713"/>
                  <a:pt x="443994" y="84567"/>
                  <a:pt x="454043" y="84567"/>
                </a:cubicBezTo>
                <a:close/>
                <a:moveTo>
                  <a:pt x="343431" y="84567"/>
                </a:moveTo>
                <a:cubicBezTo>
                  <a:pt x="353480" y="84567"/>
                  <a:pt x="361626" y="92713"/>
                  <a:pt x="361626" y="102762"/>
                </a:cubicBezTo>
                <a:cubicBezTo>
                  <a:pt x="361626" y="112811"/>
                  <a:pt x="353480" y="120957"/>
                  <a:pt x="343431" y="120957"/>
                </a:cubicBezTo>
                <a:cubicBezTo>
                  <a:pt x="333382" y="120957"/>
                  <a:pt x="325236" y="112811"/>
                  <a:pt x="325236" y="102762"/>
                </a:cubicBezTo>
                <a:cubicBezTo>
                  <a:pt x="325236" y="92713"/>
                  <a:pt x="333382" y="84567"/>
                  <a:pt x="343431" y="84567"/>
                </a:cubicBezTo>
                <a:close/>
                <a:moveTo>
                  <a:pt x="235019" y="84567"/>
                </a:moveTo>
                <a:cubicBezTo>
                  <a:pt x="245068" y="84567"/>
                  <a:pt x="253214" y="92713"/>
                  <a:pt x="253214" y="102762"/>
                </a:cubicBezTo>
                <a:cubicBezTo>
                  <a:pt x="253214" y="112811"/>
                  <a:pt x="245068" y="120957"/>
                  <a:pt x="235019" y="120957"/>
                </a:cubicBezTo>
                <a:cubicBezTo>
                  <a:pt x="224970" y="120957"/>
                  <a:pt x="216824" y="112811"/>
                  <a:pt x="216824" y="102762"/>
                </a:cubicBezTo>
                <a:cubicBezTo>
                  <a:pt x="216824" y="92713"/>
                  <a:pt x="224970" y="84567"/>
                  <a:pt x="235019" y="84567"/>
                </a:cubicBezTo>
                <a:close/>
                <a:moveTo>
                  <a:pt x="126607" y="84567"/>
                </a:moveTo>
                <a:cubicBezTo>
                  <a:pt x="136656" y="84567"/>
                  <a:pt x="144802" y="92713"/>
                  <a:pt x="144802" y="102762"/>
                </a:cubicBezTo>
                <a:cubicBezTo>
                  <a:pt x="144802" y="112811"/>
                  <a:pt x="136656" y="120957"/>
                  <a:pt x="126607" y="120957"/>
                </a:cubicBezTo>
                <a:cubicBezTo>
                  <a:pt x="116558" y="120957"/>
                  <a:pt x="108412" y="112811"/>
                  <a:pt x="108412" y="102762"/>
                </a:cubicBezTo>
                <a:cubicBezTo>
                  <a:pt x="108412" y="92713"/>
                  <a:pt x="116558" y="84567"/>
                  <a:pt x="126607" y="84567"/>
                </a:cubicBezTo>
                <a:close/>
                <a:moveTo>
                  <a:pt x="18195" y="84567"/>
                </a:moveTo>
                <a:cubicBezTo>
                  <a:pt x="28244" y="84567"/>
                  <a:pt x="36390" y="92713"/>
                  <a:pt x="36390" y="102762"/>
                </a:cubicBezTo>
                <a:cubicBezTo>
                  <a:pt x="36390" y="112811"/>
                  <a:pt x="28244" y="120957"/>
                  <a:pt x="18195" y="120957"/>
                </a:cubicBezTo>
                <a:cubicBezTo>
                  <a:pt x="8146" y="120957"/>
                  <a:pt x="0" y="112811"/>
                  <a:pt x="0" y="102762"/>
                </a:cubicBezTo>
                <a:cubicBezTo>
                  <a:pt x="0" y="92713"/>
                  <a:pt x="8146" y="84567"/>
                  <a:pt x="18195" y="84567"/>
                </a:cubicBezTo>
                <a:close/>
                <a:moveTo>
                  <a:pt x="779279" y="0"/>
                </a:moveTo>
                <a:cubicBezTo>
                  <a:pt x="789328" y="0"/>
                  <a:pt x="797474" y="8146"/>
                  <a:pt x="797474" y="18195"/>
                </a:cubicBezTo>
                <a:cubicBezTo>
                  <a:pt x="797474" y="28244"/>
                  <a:pt x="789328" y="36390"/>
                  <a:pt x="779279" y="36390"/>
                </a:cubicBezTo>
                <a:cubicBezTo>
                  <a:pt x="769230" y="36390"/>
                  <a:pt x="761084" y="28244"/>
                  <a:pt x="761084" y="18195"/>
                </a:cubicBezTo>
                <a:cubicBezTo>
                  <a:pt x="761084" y="8146"/>
                  <a:pt x="769230" y="0"/>
                  <a:pt x="779279" y="0"/>
                </a:cubicBezTo>
                <a:close/>
                <a:moveTo>
                  <a:pt x="670867" y="0"/>
                </a:moveTo>
                <a:cubicBezTo>
                  <a:pt x="680916" y="0"/>
                  <a:pt x="689062" y="8146"/>
                  <a:pt x="689062" y="18195"/>
                </a:cubicBezTo>
                <a:cubicBezTo>
                  <a:pt x="689062" y="28244"/>
                  <a:pt x="680916" y="36390"/>
                  <a:pt x="670867" y="36390"/>
                </a:cubicBezTo>
                <a:cubicBezTo>
                  <a:pt x="660819" y="36390"/>
                  <a:pt x="652672" y="28244"/>
                  <a:pt x="652672" y="18195"/>
                </a:cubicBezTo>
                <a:cubicBezTo>
                  <a:pt x="652672" y="8146"/>
                  <a:pt x="660819" y="0"/>
                  <a:pt x="670867" y="0"/>
                </a:cubicBezTo>
                <a:close/>
                <a:moveTo>
                  <a:pt x="562455" y="0"/>
                </a:moveTo>
                <a:cubicBezTo>
                  <a:pt x="572504" y="0"/>
                  <a:pt x="580650" y="8146"/>
                  <a:pt x="580650" y="18195"/>
                </a:cubicBezTo>
                <a:cubicBezTo>
                  <a:pt x="580650" y="28244"/>
                  <a:pt x="572504" y="36390"/>
                  <a:pt x="562455" y="36390"/>
                </a:cubicBezTo>
                <a:cubicBezTo>
                  <a:pt x="552406" y="36390"/>
                  <a:pt x="544260" y="28244"/>
                  <a:pt x="544260" y="18195"/>
                </a:cubicBezTo>
                <a:cubicBezTo>
                  <a:pt x="544260" y="8146"/>
                  <a:pt x="552406" y="0"/>
                  <a:pt x="562455" y="0"/>
                </a:cubicBezTo>
                <a:close/>
                <a:moveTo>
                  <a:pt x="454043" y="0"/>
                </a:moveTo>
                <a:cubicBezTo>
                  <a:pt x="464092" y="0"/>
                  <a:pt x="472238" y="8146"/>
                  <a:pt x="472238" y="18195"/>
                </a:cubicBezTo>
                <a:cubicBezTo>
                  <a:pt x="472238" y="28244"/>
                  <a:pt x="464092" y="36390"/>
                  <a:pt x="454043" y="36390"/>
                </a:cubicBezTo>
                <a:cubicBezTo>
                  <a:pt x="443994" y="36390"/>
                  <a:pt x="435848" y="28244"/>
                  <a:pt x="435848" y="18195"/>
                </a:cubicBezTo>
                <a:cubicBezTo>
                  <a:pt x="435848" y="8146"/>
                  <a:pt x="443994" y="0"/>
                  <a:pt x="454043" y="0"/>
                </a:cubicBezTo>
                <a:close/>
                <a:moveTo>
                  <a:pt x="343431" y="0"/>
                </a:moveTo>
                <a:cubicBezTo>
                  <a:pt x="353480" y="0"/>
                  <a:pt x="361626" y="8146"/>
                  <a:pt x="361626" y="18195"/>
                </a:cubicBezTo>
                <a:cubicBezTo>
                  <a:pt x="361626" y="28244"/>
                  <a:pt x="353480" y="36390"/>
                  <a:pt x="343431" y="36390"/>
                </a:cubicBezTo>
                <a:cubicBezTo>
                  <a:pt x="333382" y="36390"/>
                  <a:pt x="325236" y="28244"/>
                  <a:pt x="325236" y="18195"/>
                </a:cubicBezTo>
                <a:cubicBezTo>
                  <a:pt x="325236" y="8146"/>
                  <a:pt x="333382" y="0"/>
                  <a:pt x="343431" y="0"/>
                </a:cubicBezTo>
                <a:close/>
                <a:moveTo>
                  <a:pt x="235019" y="0"/>
                </a:moveTo>
                <a:cubicBezTo>
                  <a:pt x="245068" y="0"/>
                  <a:pt x="253214" y="8146"/>
                  <a:pt x="253214" y="18195"/>
                </a:cubicBezTo>
                <a:cubicBezTo>
                  <a:pt x="253214" y="28244"/>
                  <a:pt x="245068" y="36390"/>
                  <a:pt x="235019" y="36390"/>
                </a:cubicBezTo>
                <a:cubicBezTo>
                  <a:pt x="224970" y="36390"/>
                  <a:pt x="216824" y="28244"/>
                  <a:pt x="216824" y="18195"/>
                </a:cubicBezTo>
                <a:cubicBezTo>
                  <a:pt x="216824" y="8146"/>
                  <a:pt x="224970" y="0"/>
                  <a:pt x="235019" y="0"/>
                </a:cubicBezTo>
                <a:close/>
                <a:moveTo>
                  <a:pt x="126607" y="0"/>
                </a:moveTo>
                <a:cubicBezTo>
                  <a:pt x="136656" y="0"/>
                  <a:pt x="144802" y="8146"/>
                  <a:pt x="144802" y="18195"/>
                </a:cubicBezTo>
                <a:cubicBezTo>
                  <a:pt x="144802" y="28244"/>
                  <a:pt x="136656" y="36390"/>
                  <a:pt x="126607" y="36390"/>
                </a:cubicBezTo>
                <a:cubicBezTo>
                  <a:pt x="116558" y="36390"/>
                  <a:pt x="108412" y="28244"/>
                  <a:pt x="108412" y="18195"/>
                </a:cubicBezTo>
                <a:cubicBezTo>
                  <a:pt x="108412" y="8146"/>
                  <a:pt x="116558" y="0"/>
                  <a:pt x="126607" y="0"/>
                </a:cubicBezTo>
                <a:close/>
                <a:moveTo>
                  <a:pt x="18195" y="0"/>
                </a:moveTo>
                <a:cubicBezTo>
                  <a:pt x="28244" y="0"/>
                  <a:pt x="36390" y="8146"/>
                  <a:pt x="36390" y="18195"/>
                </a:cubicBezTo>
                <a:cubicBezTo>
                  <a:pt x="36390" y="28244"/>
                  <a:pt x="28244" y="36390"/>
                  <a:pt x="18195" y="36390"/>
                </a:cubicBezTo>
                <a:cubicBezTo>
                  <a:pt x="8146" y="36390"/>
                  <a:pt x="0" y="28244"/>
                  <a:pt x="0" y="18195"/>
                </a:cubicBezTo>
                <a:cubicBezTo>
                  <a:pt x="0" y="8146"/>
                  <a:pt x="8146" y="0"/>
                  <a:pt x="1819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867870" y="2430222"/>
            <a:ext cx="1928812" cy="1081088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标题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/>
          <p:cNvSpPr/>
          <p:nvPr userDrawn="1">
            <p:custDataLst>
              <p:tags r:id="rId1"/>
            </p:custDataLst>
          </p:nvPr>
        </p:nvSpPr>
        <p:spPr>
          <a:xfrm>
            <a:off x="1163638" y="4868102"/>
            <a:ext cx="692132" cy="178375"/>
          </a:xfrm>
          <a:custGeom>
            <a:avLst/>
            <a:gdLst>
              <a:gd name="connsiteX0" fmla="*/ 779279 w 797474"/>
              <a:gd name="connsiteY0" fmla="*/ 169134 h 205524"/>
              <a:gd name="connsiteX1" fmla="*/ 797474 w 797474"/>
              <a:gd name="connsiteY1" fmla="*/ 187329 h 205524"/>
              <a:gd name="connsiteX2" fmla="*/ 779279 w 797474"/>
              <a:gd name="connsiteY2" fmla="*/ 205524 h 205524"/>
              <a:gd name="connsiteX3" fmla="*/ 761084 w 797474"/>
              <a:gd name="connsiteY3" fmla="*/ 187329 h 205524"/>
              <a:gd name="connsiteX4" fmla="*/ 779279 w 797474"/>
              <a:gd name="connsiteY4" fmla="*/ 169134 h 205524"/>
              <a:gd name="connsiteX5" fmla="*/ 670867 w 797474"/>
              <a:gd name="connsiteY5" fmla="*/ 169134 h 205524"/>
              <a:gd name="connsiteX6" fmla="*/ 689062 w 797474"/>
              <a:gd name="connsiteY6" fmla="*/ 187329 h 205524"/>
              <a:gd name="connsiteX7" fmla="*/ 670867 w 797474"/>
              <a:gd name="connsiteY7" fmla="*/ 205524 h 205524"/>
              <a:gd name="connsiteX8" fmla="*/ 652672 w 797474"/>
              <a:gd name="connsiteY8" fmla="*/ 187329 h 205524"/>
              <a:gd name="connsiteX9" fmla="*/ 670867 w 797474"/>
              <a:gd name="connsiteY9" fmla="*/ 169134 h 205524"/>
              <a:gd name="connsiteX10" fmla="*/ 562455 w 797474"/>
              <a:gd name="connsiteY10" fmla="*/ 169134 h 205524"/>
              <a:gd name="connsiteX11" fmla="*/ 580650 w 797474"/>
              <a:gd name="connsiteY11" fmla="*/ 187329 h 205524"/>
              <a:gd name="connsiteX12" fmla="*/ 562455 w 797474"/>
              <a:gd name="connsiteY12" fmla="*/ 205524 h 205524"/>
              <a:gd name="connsiteX13" fmla="*/ 544260 w 797474"/>
              <a:gd name="connsiteY13" fmla="*/ 187329 h 205524"/>
              <a:gd name="connsiteX14" fmla="*/ 562455 w 797474"/>
              <a:gd name="connsiteY14" fmla="*/ 169134 h 205524"/>
              <a:gd name="connsiteX15" fmla="*/ 454043 w 797474"/>
              <a:gd name="connsiteY15" fmla="*/ 169134 h 205524"/>
              <a:gd name="connsiteX16" fmla="*/ 472238 w 797474"/>
              <a:gd name="connsiteY16" fmla="*/ 187329 h 205524"/>
              <a:gd name="connsiteX17" fmla="*/ 454043 w 797474"/>
              <a:gd name="connsiteY17" fmla="*/ 205524 h 205524"/>
              <a:gd name="connsiteX18" fmla="*/ 435848 w 797474"/>
              <a:gd name="connsiteY18" fmla="*/ 187329 h 205524"/>
              <a:gd name="connsiteX19" fmla="*/ 454043 w 797474"/>
              <a:gd name="connsiteY19" fmla="*/ 169134 h 205524"/>
              <a:gd name="connsiteX20" fmla="*/ 343431 w 797474"/>
              <a:gd name="connsiteY20" fmla="*/ 169134 h 205524"/>
              <a:gd name="connsiteX21" fmla="*/ 361626 w 797474"/>
              <a:gd name="connsiteY21" fmla="*/ 187329 h 205524"/>
              <a:gd name="connsiteX22" fmla="*/ 343431 w 797474"/>
              <a:gd name="connsiteY22" fmla="*/ 205524 h 205524"/>
              <a:gd name="connsiteX23" fmla="*/ 325236 w 797474"/>
              <a:gd name="connsiteY23" fmla="*/ 187329 h 205524"/>
              <a:gd name="connsiteX24" fmla="*/ 343431 w 797474"/>
              <a:gd name="connsiteY24" fmla="*/ 169134 h 205524"/>
              <a:gd name="connsiteX25" fmla="*/ 235019 w 797474"/>
              <a:gd name="connsiteY25" fmla="*/ 169134 h 205524"/>
              <a:gd name="connsiteX26" fmla="*/ 253214 w 797474"/>
              <a:gd name="connsiteY26" fmla="*/ 187329 h 205524"/>
              <a:gd name="connsiteX27" fmla="*/ 235019 w 797474"/>
              <a:gd name="connsiteY27" fmla="*/ 205524 h 205524"/>
              <a:gd name="connsiteX28" fmla="*/ 216824 w 797474"/>
              <a:gd name="connsiteY28" fmla="*/ 187329 h 205524"/>
              <a:gd name="connsiteX29" fmla="*/ 235019 w 797474"/>
              <a:gd name="connsiteY29" fmla="*/ 169134 h 205524"/>
              <a:gd name="connsiteX30" fmla="*/ 126607 w 797474"/>
              <a:gd name="connsiteY30" fmla="*/ 169134 h 205524"/>
              <a:gd name="connsiteX31" fmla="*/ 144802 w 797474"/>
              <a:gd name="connsiteY31" fmla="*/ 187329 h 205524"/>
              <a:gd name="connsiteX32" fmla="*/ 126607 w 797474"/>
              <a:gd name="connsiteY32" fmla="*/ 205524 h 205524"/>
              <a:gd name="connsiteX33" fmla="*/ 108412 w 797474"/>
              <a:gd name="connsiteY33" fmla="*/ 187329 h 205524"/>
              <a:gd name="connsiteX34" fmla="*/ 126607 w 797474"/>
              <a:gd name="connsiteY34" fmla="*/ 169134 h 205524"/>
              <a:gd name="connsiteX35" fmla="*/ 18195 w 797474"/>
              <a:gd name="connsiteY35" fmla="*/ 169134 h 205524"/>
              <a:gd name="connsiteX36" fmla="*/ 36390 w 797474"/>
              <a:gd name="connsiteY36" fmla="*/ 187329 h 205524"/>
              <a:gd name="connsiteX37" fmla="*/ 18195 w 797474"/>
              <a:gd name="connsiteY37" fmla="*/ 205524 h 205524"/>
              <a:gd name="connsiteX38" fmla="*/ 0 w 797474"/>
              <a:gd name="connsiteY38" fmla="*/ 187329 h 205524"/>
              <a:gd name="connsiteX39" fmla="*/ 18195 w 797474"/>
              <a:gd name="connsiteY39" fmla="*/ 169134 h 205524"/>
              <a:gd name="connsiteX40" fmla="*/ 779279 w 797474"/>
              <a:gd name="connsiteY40" fmla="*/ 84567 h 205524"/>
              <a:gd name="connsiteX41" fmla="*/ 797474 w 797474"/>
              <a:gd name="connsiteY41" fmla="*/ 102762 h 205524"/>
              <a:gd name="connsiteX42" fmla="*/ 779279 w 797474"/>
              <a:gd name="connsiteY42" fmla="*/ 120957 h 205524"/>
              <a:gd name="connsiteX43" fmla="*/ 761084 w 797474"/>
              <a:gd name="connsiteY43" fmla="*/ 102762 h 205524"/>
              <a:gd name="connsiteX44" fmla="*/ 779279 w 797474"/>
              <a:gd name="connsiteY44" fmla="*/ 84567 h 205524"/>
              <a:gd name="connsiteX45" fmla="*/ 670867 w 797474"/>
              <a:gd name="connsiteY45" fmla="*/ 84567 h 205524"/>
              <a:gd name="connsiteX46" fmla="*/ 689062 w 797474"/>
              <a:gd name="connsiteY46" fmla="*/ 102762 h 205524"/>
              <a:gd name="connsiteX47" fmla="*/ 670867 w 797474"/>
              <a:gd name="connsiteY47" fmla="*/ 120957 h 205524"/>
              <a:gd name="connsiteX48" fmla="*/ 652672 w 797474"/>
              <a:gd name="connsiteY48" fmla="*/ 102762 h 205524"/>
              <a:gd name="connsiteX49" fmla="*/ 670867 w 797474"/>
              <a:gd name="connsiteY49" fmla="*/ 84567 h 205524"/>
              <a:gd name="connsiteX50" fmla="*/ 562455 w 797474"/>
              <a:gd name="connsiteY50" fmla="*/ 84567 h 205524"/>
              <a:gd name="connsiteX51" fmla="*/ 580650 w 797474"/>
              <a:gd name="connsiteY51" fmla="*/ 102762 h 205524"/>
              <a:gd name="connsiteX52" fmla="*/ 562455 w 797474"/>
              <a:gd name="connsiteY52" fmla="*/ 120957 h 205524"/>
              <a:gd name="connsiteX53" fmla="*/ 544260 w 797474"/>
              <a:gd name="connsiteY53" fmla="*/ 102762 h 205524"/>
              <a:gd name="connsiteX54" fmla="*/ 562455 w 797474"/>
              <a:gd name="connsiteY54" fmla="*/ 84567 h 205524"/>
              <a:gd name="connsiteX55" fmla="*/ 454043 w 797474"/>
              <a:gd name="connsiteY55" fmla="*/ 84567 h 205524"/>
              <a:gd name="connsiteX56" fmla="*/ 472238 w 797474"/>
              <a:gd name="connsiteY56" fmla="*/ 102762 h 205524"/>
              <a:gd name="connsiteX57" fmla="*/ 454043 w 797474"/>
              <a:gd name="connsiteY57" fmla="*/ 120957 h 205524"/>
              <a:gd name="connsiteX58" fmla="*/ 435848 w 797474"/>
              <a:gd name="connsiteY58" fmla="*/ 102762 h 205524"/>
              <a:gd name="connsiteX59" fmla="*/ 454043 w 797474"/>
              <a:gd name="connsiteY59" fmla="*/ 84567 h 205524"/>
              <a:gd name="connsiteX60" fmla="*/ 343431 w 797474"/>
              <a:gd name="connsiteY60" fmla="*/ 84567 h 205524"/>
              <a:gd name="connsiteX61" fmla="*/ 361626 w 797474"/>
              <a:gd name="connsiteY61" fmla="*/ 102762 h 205524"/>
              <a:gd name="connsiteX62" fmla="*/ 343431 w 797474"/>
              <a:gd name="connsiteY62" fmla="*/ 120957 h 205524"/>
              <a:gd name="connsiteX63" fmla="*/ 325236 w 797474"/>
              <a:gd name="connsiteY63" fmla="*/ 102762 h 205524"/>
              <a:gd name="connsiteX64" fmla="*/ 343431 w 797474"/>
              <a:gd name="connsiteY64" fmla="*/ 84567 h 205524"/>
              <a:gd name="connsiteX65" fmla="*/ 235019 w 797474"/>
              <a:gd name="connsiteY65" fmla="*/ 84567 h 205524"/>
              <a:gd name="connsiteX66" fmla="*/ 253214 w 797474"/>
              <a:gd name="connsiteY66" fmla="*/ 102762 h 205524"/>
              <a:gd name="connsiteX67" fmla="*/ 235019 w 797474"/>
              <a:gd name="connsiteY67" fmla="*/ 120957 h 205524"/>
              <a:gd name="connsiteX68" fmla="*/ 216824 w 797474"/>
              <a:gd name="connsiteY68" fmla="*/ 102762 h 205524"/>
              <a:gd name="connsiteX69" fmla="*/ 235019 w 797474"/>
              <a:gd name="connsiteY69" fmla="*/ 84567 h 205524"/>
              <a:gd name="connsiteX70" fmla="*/ 126607 w 797474"/>
              <a:gd name="connsiteY70" fmla="*/ 84567 h 205524"/>
              <a:gd name="connsiteX71" fmla="*/ 144802 w 797474"/>
              <a:gd name="connsiteY71" fmla="*/ 102762 h 205524"/>
              <a:gd name="connsiteX72" fmla="*/ 126607 w 797474"/>
              <a:gd name="connsiteY72" fmla="*/ 120957 h 205524"/>
              <a:gd name="connsiteX73" fmla="*/ 108412 w 797474"/>
              <a:gd name="connsiteY73" fmla="*/ 102762 h 205524"/>
              <a:gd name="connsiteX74" fmla="*/ 126607 w 797474"/>
              <a:gd name="connsiteY74" fmla="*/ 84567 h 205524"/>
              <a:gd name="connsiteX75" fmla="*/ 18195 w 797474"/>
              <a:gd name="connsiteY75" fmla="*/ 84567 h 205524"/>
              <a:gd name="connsiteX76" fmla="*/ 36390 w 797474"/>
              <a:gd name="connsiteY76" fmla="*/ 102762 h 205524"/>
              <a:gd name="connsiteX77" fmla="*/ 18195 w 797474"/>
              <a:gd name="connsiteY77" fmla="*/ 120957 h 205524"/>
              <a:gd name="connsiteX78" fmla="*/ 0 w 797474"/>
              <a:gd name="connsiteY78" fmla="*/ 102762 h 205524"/>
              <a:gd name="connsiteX79" fmla="*/ 18195 w 797474"/>
              <a:gd name="connsiteY79" fmla="*/ 84567 h 205524"/>
              <a:gd name="connsiteX80" fmla="*/ 779279 w 797474"/>
              <a:gd name="connsiteY80" fmla="*/ 0 h 205524"/>
              <a:gd name="connsiteX81" fmla="*/ 797474 w 797474"/>
              <a:gd name="connsiteY81" fmla="*/ 18195 h 205524"/>
              <a:gd name="connsiteX82" fmla="*/ 779279 w 797474"/>
              <a:gd name="connsiteY82" fmla="*/ 36390 h 205524"/>
              <a:gd name="connsiteX83" fmla="*/ 761084 w 797474"/>
              <a:gd name="connsiteY83" fmla="*/ 18195 h 205524"/>
              <a:gd name="connsiteX84" fmla="*/ 779279 w 797474"/>
              <a:gd name="connsiteY84" fmla="*/ 0 h 205524"/>
              <a:gd name="connsiteX85" fmla="*/ 670867 w 797474"/>
              <a:gd name="connsiteY85" fmla="*/ 0 h 205524"/>
              <a:gd name="connsiteX86" fmla="*/ 689062 w 797474"/>
              <a:gd name="connsiteY86" fmla="*/ 18195 h 205524"/>
              <a:gd name="connsiteX87" fmla="*/ 670867 w 797474"/>
              <a:gd name="connsiteY87" fmla="*/ 36390 h 205524"/>
              <a:gd name="connsiteX88" fmla="*/ 652672 w 797474"/>
              <a:gd name="connsiteY88" fmla="*/ 18195 h 205524"/>
              <a:gd name="connsiteX89" fmla="*/ 670867 w 797474"/>
              <a:gd name="connsiteY89" fmla="*/ 0 h 205524"/>
              <a:gd name="connsiteX90" fmla="*/ 562455 w 797474"/>
              <a:gd name="connsiteY90" fmla="*/ 0 h 205524"/>
              <a:gd name="connsiteX91" fmla="*/ 580650 w 797474"/>
              <a:gd name="connsiteY91" fmla="*/ 18195 h 205524"/>
              <a:gd name="connsiteX92" fmla="*/ 562455 w 797474"/>
              <a:gd name="connsiteY92" fmla="*/ 36390 h 205524"/>
              <a:gd name="connsiteX93" fmla="*/ 544260 w 797474"/>
              <a:gd name="connsiteY93" fmla="*/ 18195 h 205524"/>
              <a:gd name="connsiteX94" fmla="*/ 562455 w 797474"/>
              <a:gd name="connsiteY94" fmla="*/ 0 h 205524"/>
              <a:gd name="connsiteX95" fmla="*/ 454043 w 797474"/>
              <a:gd name="connsiteY95" fmla="*/ 0 h 205524"/>
              <a:gd name="connsiteX96" fmla="*/ 472238 w 797474"/>
              <a:gd name="connsiteY96" fmla="*/ 18195 h 205524"/>
              <a:gd name="connsiteX97" fmla="*/ 454043 w 797474"/>
              <a:gd name="connsiteY97" fmla="*/ 36390 h 205524"/>
              <a:gd name="connsiteX98" fmla="*/ 435848 w 797474"/>
              <a:gd name="connsiteY98" fmla="*/ 18195 h 205524"/>
              <a:gd name="connsiteX99" fmla="*/ 454043 w 797474"/>
              <a:gd name="connsiteY99" fmla="*/ 0 h 205524"/>
              <a:gd name="connsiteX100" fmla="*/ 343431 w 797474"/>
              <a:gd name="connsiteY100" fmla="*/ 0 h 205524"/>
              <a:gd name="connsiteX101" fmla="*/ 361626 w 797474"/>
              <a:gd name="connsiteY101" fmla="*/ 18195 h 205524"/>
              <a:gd name="connsiteX102" fmla="*/ 343431 w 797474"/>
              <a:gd name="connsiteY102" fmla="*/ 36390 h 205524"/>
              <a:gd name="connsiteX103" fmla="*/ 325236 w 797474"/>
              <a:gd name="connsiteY103" fmla="*/ 18195 h 205524"/>
              <a:gd name="connsiteX104" fmla="*/ 343431 w 797474"/>
              <a:gd name="connsiteY104" fmla="*/ 0 h 205524"/>
              <a:gd name="connsiteX105" fmla="*/ 235019 w 797474"/>
              <a:gd name="connsiteY105" fmla="*/ 0 h 205524"/>
              <a:gd name="connsiteX106" fmla="*/ 253214 w 797474"/>
              <a:gd name="connsiteY106" fmla="*/ 18195 h 205524"/>
              <a:gd name="connsiteX107" fmla="*/ 235019 w 797474"/>
              <a:gd name="connsiteY107" fmla="*/ 36390 h 205524"/>
              <a:gd name="connsiteX108" fmla="*/ 216824 w 797474"/>
              <a:gd name="connsiteY108" fmla="*/ 18195 h 205524"/>
              <a:gd name="connsiteX109" fmla="*/ 235019 w 797474"/>
              <a:gd name="connsiteY109" fmla="*/ 0 h 205524"/>
              <a:gd name="connsiteX110" fmla="*/ 126607 w 797474"/>
              <a:gd name="connsiteY110" fmla="*/ 0 h 205524"/>
              <a:gd name="connsiteX111" fmla="*/ 144802 w 797474"/>
              <a:gd name="connsiteY111" fmla="*/ 18195 h 205524"/>
              <a:gd name="connsiteX112" fmla="*/ 126607 w 797474"/>
              <a:gd name="connsiteY112" fmla="*/ 36390 h 205524"/>
              <a:gd name="connsiteX113" fmla="*/ 108412 w 797474"/>
              <a:gd name="connsiteY113" fmla="*/ 18195 h 205524"/>
              <a:gd name="connsiteX114" fmla="*/ 126607 w 797474"/>
              <a:gd name="connsiteY114" fmla="*/ 0 h 205524"/>
              <a:gd name="connsiteX115" fmla="*/ 18195 w 797474"/>
              <a:gd name="connsiteY115" fmla="*/ 0 h 205524"/>
              <a:gd name="connsiteX116" fmla="*/ 36390 w 797474"/>
              <a:gd name="connsiteY116" fmla="*/ 18195 h 205524"/>
              <a:gd name="connsiteX117" fmla="*/ 18195 w 797474"/>
              <a:gd name="connsiteY117" fmla="*/ 36390 h 205524"/>
              <a:gd name="connsiteX118" fmla="*/ 0 w 797474"/>
              <a:gd name="connsiteY118" fmla="*/ 18195 h 205524"/>
              <a:gd name="connsiteX119" fmla="*/ 18195 w 797474"/>
              <a:gd name="connsiteY119" fmla="*/ 0 h 2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797474" h="205524">
                <a:moveTo>
                  <a:pt x="779279" y="169134"/>
                </a:moveTo>
                <a:cubicBezTo>
                  <a:pt x="789328" y="169134"/>
                  <a:pt x="797474" y="177280"/>
                  <a:pt x="797474" y="187329"/>
                </a:cubicBezTo>
                <a:cubicBezTo>
                  <a:pt x="797474" y="197378"/>
                  <a:pt x="789328" y="205524"/>
                  <a:pt x="779279" y="205524"/>
                </a:cubicBezTo>
                <a:cubicBezTo>
                  <a:pt x="769230" y="205524"/>
                  <a:pt x="761084" y="197378"/>
                  <a:pt x="761084" y="187329"/>
                </a:cubicBezTo>
                <a:cubicBezTo>
                  <a:pt x="761084" y="177280"/>
                  <a:pt x="769230" y="169134"/>
                  <a:pt x="779279" y="169134"/>
                </a:cubicBezTo>
                <a:close/>
                <a:moveTo>
                  <a:pt x="670867" y="169134"/>
                </a:moveTo>
                <a:cubicBezTo>
                  <a:pt x="680916" y="169134"/>
                  <a:pt x="689062" y="177280"/>
                  <a:pt x="689062" y="187329"/>
                </a:cubicBezTo>
                <a:cubicBezTo>
                  <a:pt x="689062" y="197378"/>
                  <a:pt x="680916" y="205524"/>
                  <a:pt x="670867" y="205524"/>
                </a:cubicBezTo>
                <a:cubicBezTo>
                  <a:pt x="660819" y="205524"/>
                  <a:pt x="652672" y="197378"/>
                  <a:pt x="652672" y="187329"/>
                </a:cubicBezTo>
                <a:cubicBezTo>
                  <a:pt x="652672" y="177280"/>
                  <a:pt x="660819" y="169134"/>
                  <a:pt x="670867" y="169134"/>
                </a:cubicBezTo>
                <a:close/>
                <a:moveTo>
                  <a:pt x="562455" y="169134"/>
                </a:moveTo>
                <a:cubicBezTo>
                  <a:pt x="572504" y="169134"/>
                  <a:pt x="580650" y="177280"/>
                  <a:pt x="580650" y="187329"/>
                </a:cubicBezTo>
                <a:cubicBezTo>
                  <a:pt x="580650" y="197378"/>
                  <a:pt x="572504" y="205524"/>
                  <a:pt x="562455" y="205524"/>
                </a:cubicBezTo>
                <a:cubicBezTo>
                  <a:pt x="552406" y="205524"/>
                  <a:pt x="544260" y="197378"/>
                  <a:pt x="544260" y="187329"/>
                </a:cubicBezTo>
                <a:cubicBezTo>
                  <a:pt x="544260" y="177280"/>
                  <a:pt x="552406" y="169134"/>
                  <a:pt x="562455" y="169134"/>
                </a:cubicBezTo>
                <a:close/>
                <a:moveTo>
                  <a:pt x="454043" y="169134"/>
                </a:moveTo>
                <a:cubicBezTo>
                  <a:pt x="464092" y="169134"/>
                  <a:pt x="472238" y="177280"/>
                  <a:pt x="472238" y="187329"/>
                </a:cubicBezTo>
                <a:cubicBezTo>
                  <a:pt x="472238" y="197378"/>
                  <a:pt x="464092" y="205524"/>
                  <a:pt x="454043" y="205524"/>
                </a:cubicBezTo>
                <a:cubicBezTo>
                  <a:pt x="443994" y="205524"/>
                  <a:pt x="435848" y="197378"/>
                  <a:pt x="435848" y="187329"/>
                </a:cubicBezTo>
                <a:cubicBezTo>
                  <a:pt x="435848" y="177280"/>
                  <a:pt x="443994" y="169134"/>
                  <a:pt x="454043" y="169134"/>
                </a:cubicBezTo>
                <a:close/>
                <a:moveTo>
                  <a:pt x="343431" y="169134"/>
                </a:moveTo>
                <a:cubicBezTo>
                  <a:pt x="353480" y="169134"/>
                  <a:pt x="361626" y="177280"/>
                  <a:pt x="361626" y="187329"/>
                </a:cubicBezTo>
                <a:cubicBezTo>
                  <a:pt x="361626" y="197378"/>
                  <a:pt x="353480" y="205524"/>
                  <a:pt x="343431" y="205524"/>
                </a:cubicBezTo>
                <a:cubicBezTo>
                  <a:pt x="333382" y="205524"/>
                  <a:pt x="325236" y="197378"/>
                  <a:pt x="325236" y="187329"/>
                </a:cubicBezTo>
                <a:cubicBezTo>
                  <a:pt x="325236" y="177280"/>
                  <a:pt x="333382" y="169134"/>
                  <a:pt x="343431" y="169134"/>
                </a:cubicBezTo>
                <a:close/>
                <a:moveTo>
                  <a:pt x="235019" y="169134"/>
                </a:moveTo>
                <a:cubicBezTo>
                  <a:pt x="245068" y="169134"/>
                  <a:pt x="253214" y="177280"/>
                  <a:pt x="253214" y="187329"/>
                </a:cubicBezTo>
                <a:cubicBezTo>
                  <a:pt x="253214" y="197378"/>
                  <a:pt x="245068" y="205524"/>
                  <a:pt x="235019" y="205524"/>
                </a:cubicBezTo>
                <a:cubicBezTo>
                  <a:pt x="224970" y="205524"/>
                  <a:pt x="216824" y="197378"/>
                  <a:pt x="216824" y="187329"/>
                </a:cubicBezTo>
                <a:cubicBezTo>
                  <a:pt x="216824" y="177280"/>
                  <a:pt x="224970" y="169134"/>
                  <a:pt x="235019" y="169134"/>
                </a:cubicBezTo>
                <a:close/>
                <a:moveTo>
                  <a:pt x="126607" y="169134"/>
                </a:moveTo>
                <a:cubicBezTo>
                  <a:pt x="136656" y="169134"/>
                  <a:pt x="144802" y="177280"/>
                  <a:pt x="144802" y="187329"/>
                </a:cubicBezTo>
                <a:cubicBezTo>
                  <a:pt x="144802" y="197378"/>
                  <a:pt x="136656" y="205524"/>
                  <a:pt x="126607" y="205524"/>
                </a:cubicBezTo>
                <a:cubicBezTo>
                  <a:pt x="116558" y="205524"/>
                  <a:pt x="108412" y="197378"/>
                  <a:pt x="108412" y="187329"/>
                </a:cubicBezTo>
                <a:cubicBezTo>
                  <a:pt x="108412" y="177280"/>
                  <a:pt x="116558" y="169134"/>
                  <a:pt x="126607" y="169134"/>
                </a:cubicBezTo>
                <a:close/>
                <a:moveTo>
                  <a:pt x="18195" y="169134"/>
                </a:moveTo>
                <a:cubicBezTo>
                  <a:pt x="28244" y="169134"/>
                  <a:pt x="36390" y="177280"/>
                  <a:pt x="36390" y="187329"/>
                </a:cubicBezTo>
                <a:cubicBezTo>
                  <a:pt x="36390" y="197378"/>
                  <a:pt x="28244" y="205524"/>
                  <a:pt x="18195" y="205524"/>
                </a:cubicBezTo>
                <a:cubicBezTo>
                  <a:pt x="8146" y="205524"/>
                  <a:pt x="0" y="197378"/>
                  <a:pt x="0" y="187329"/>
                </a:cubicBezTo>
                <a:cubicBezTo>
                  <a:pt x="0" y="177280"/>
                  <a:pt x="8146" y="169134"/>
                  <a:pt x="18195" y="169134"/>
                </a:cubicBezTo>
                <a:close/>
                <a:moveTo>
                  <a:pt x="779279" y="84567"/>
                </a:moveTo>
                <a:cubicBezTo>
                  <a:pt x="789328" y="84567"/>
                  <a:pt x="797474" y="92713"/>
                  <a:pt x="797474" y="102762"/>
                </a:cubicBezTo>
                <a:cubicBezTo>
                  <a:pt x="797474" y="112811"/>
                  <a:pt x="789328" y="120957"/>
                  <a:pt x="779279" y="120957"/>
                </a:cubicBezTo>
                <a:cubicBezTo>
                  <a:pt x="769230" y="120957"/>
                  <a:pt x="761084" y="112811"/>
                  <a:pt x="761084" y="102762"/>
                </a:cubicBezTo>
                <a:cubicBezTo>
                  <a:pt x="761084" y="92713"/>
                  <a:pt x="769230" y="84567"/>
                  <a:pt x="779279" y="84567"/>
                </a:cubicBezTo>
                <a:close/>
                <a:moveTo>
                  <a:pt x="670867" y="84567"/>
                </a:moveTo>
                <a:cubicBezTo>
                  <a:pt x="680916" y="84567"/>
                  <a:pt x="689062" y="92713"/>
                  <a:pt x="689062" y="102762"/>
                </a:cubicBezTo>
                <a:cubicBezTo>
                  <a:pt x="689062" y="112811"/>
                  <a:pt x="680916" y="120957"/>
                  <a:pt x="670867" y="120957"/>
                </a:cubicBezTo>
                <a:cubicBezTo>
                  <a:pt x="660819" y="120957"/>
                  <a:pt x="652672" y="112811"/>
                  <a:pt x="652672" y="102762"/>
                </a:cubicBezTo>
                <a:cubicBezTo>
                  <a:pt x="652672" y="92713"/>
                  <a:pt x="660819" y="84567"/>
                  <a:pt x="670867" y="84567"/>
                </a:cubicBezTo>
                <a:close/>
                <a:moveTo>
                  <a:pt x="562455" y="84567"/>
                </a:moveTo>
                <a:cubicBezTo>
                  <a:pt x="572504" y="84567"/>
                  <a:pt x="580650" y="92713"/>
                  <a:pt x="580650" y="102762"/>
                </a:cubicBezTo>
                <a:cubicBezTo>
                  <a:pt x="580650" y="112811"/>
                  <a:pt x="572504" y="120957"/>
                  <a:pt x="562455" y="120957"/>
                </a:cubicBezTo>
                <a:cubicBezTo>
                  <a:pt x="552406" y="120957"/>
                  <a:pt x="544260" y="112811"/>
                  <a:pt x="544260" y="102762"/>
                </a:cubicBezTo>
                <a:cubicBezTo>
                  <a:pt x="544260" y="92713"/>
                  <a:pt x="552406" y="84567"/>
                  <a:pt x="562455" y="84567"/>
                </a:cubicBezTo>
                <a:close/>
                <a:moveTo>
                  <a:pt x="454043" y="84567"/>
                </a:moveTo>
                <a:cubicBezTo>
                  <a:pt x="464092" y="84567"/>
                  <a:pt x="472238" y="92713"/>
                  <a:pt x="472238" y="102762"/>
                </a:cubicBezTo>
                <a:cubicBezTo>
                  <a:pt x="472238" y="112811"/>
                  <a:pt x="464092" y="120957"/>
                  <a:pt x="454043" y="120957"/>
                </a:cubicBezTo>
                <a:cubicBezTo>
                  <a:pt x="443994" y="120957"/>
                  <a:pt x="435848" y="112811"/>
                  <a:pt x="435848" y="102762"/>
                </a:cubicBezTo>
                <a:cubicBezTo>
                  <a:pt x="435848" y="92713"/>
                  <a:pt x="443994" y="84567"/>
                  <a:pt x="454043" y="84567"/>
                </a:cubicBezTo>
                <a:close/>
                <a:moveTo>
                  <a:pt x="343431" y="84567"/>
                </a:moveTo>
                <a:cubicBezTo>
                  <a:pt x="353480" y="84567"/>
                  <a:pt x="361626" y="92713"/>
                  <a:pt x="361626" y="102762"/>
                </a:cubicBezTo>
                <a:cubicBezTo>
                  <a:pt x="361626" y="112811"/>
                  <a:pt x="353480" y="120957"/>
                  <a:pt x="343431" y="120957"/>
                </a:cubicBezTo>
                <a:cubicBezTo>
                  <a:pt x="333382" y="120957"/>
                  <a:pt x="325236" y="112811"/>
                  <a:pt x="325236" y="102762"/>
                </a:cubicBezTo>
                <a:cubicBezTo>
                  <a:pt x="325236" y="92713"/>
                  <a:pt x="333382" y="84567"/>
                  <a:pt x="343431" y="84567"/>
                </a:cubicBezTo>
                <a:close/>
                <a:moveTo>
                  <a:pt x="235019" y="84567"/>
                </a:moveTo>
                <a:cubicBezTo>
                  <a:pt x="245068" y="84567"/>
                  <a:pt x="253214" y="92713"/>
                  <a:pt x="253214" y="102762"/>
                </a:cubicBezTo>
                <a:cubicBezTo>
                  <a:pt x="253214" y="112811"/>
                  <a:pt x="245068" y="120957"/>
                  <a:pt x="235019" y="120957"/>
                </a:cubicBezTo>
                <a:cubicBezTo>
                  <a:pt x="224970" y="120957"/>
                  <a:pt x="216824" y="112811"/>
                  <a:pt x="216824" y="102762"/>
                </a:cubicBezTo>
                <a:cubicBezTo>
                  <a:pt x="216824" y="92713"/>
                  <a:pt x="224970" y="84567"/>
                  <a:pt x="235019" y="84567"/>
                </a:cubicBezTo>
                <a:close/>
                <a:moveTo>
                  <a:pt x="126607" y="84567"/>
                </a:moveTo>
                <a:cubicBezTo>
                  <a:pt x="136656" y="84567"/>
                  <a:pt x="144802" y="92713"/>
                  <a:pt x="144802" y="102762"/>
                </a:cubicBezTo>
                <a:cubicBezTo>
                  <a:pt x="144802" y="112811"/>
                  <a:pt x="136656" y="120957"/>
                  <a:pt x="126607" y="120957"/>
                </a:cubicBezTo>
                <a:cubicBezTo>
                  <a:pt x="116558" y="120957"/>
                  <a:pt x="108412" y="112811"/>
                  <a:pt x="108412" y="102762"/>
                </a:cubicBezTo>
                <a:cubicBezTo>
                  <a:pt x="108412" y="92713"/>
                  <a:pt x="116558" y="84567"/>
                  <a:pt x="126607" y="84567"/>
                </a:cubicBezTo>
                <a:close/>
                <a:moveTo>
                  <a:pt x="18195" y="84567"/>
                </a:moveTo>
                <a:cubicBezTo>
                  <a:pt x="28244" y="84567"/>
                  <a:pt x="36390" y="92713"/>
                  <a:pt x="36390" y="102762"/>
                </a:cubicBezTo>
                <a:cubicBezTo>
                  <a:pt x="36390" y="112811"/>
                  <a:pt x="28244" y="120957"/>
                  <a:pt x="18195" y="120957"/>
                </a:cubicBezTo>
                <a:cubicBezTo>
                  <a:pt x="8146" y="120957"/>
                  <a:pt x="0" y="112811"/>
                  <a:pt x="0" y="102762"/>
                </a:cubicBezTo>
                <a:cubicBezTo>
                  <a:pt x="0" y="92713"/>
                  <a:pt x="8146" y="84567"/>
                  <a:pt x="18195" y="84567"/>
                </a:cubicBezTo>
                <a:close/>
                <a:moveTo>
                  <a:pt x="779279" y="0"/>
                </a:moveTo>
                <a:cubicBezTo>
                  <a:pt x="789328" y="0"/>
                  <a:pt x="797474" y="8146"/>
                  <a:pt x="797474" y="18195"/>
                </a:cubicBezTo>
                <a:cubicBezTo>
                  <a:pt x="797474" y="28244"/>
                  <a:pt x="789328" y="36390"/>
                  <a:pt x="779279" y="36390"/>
                </a:cubicBezTo>
                <a:cubicBezTo>
                  <a:pt x="769230" y="36390"/>
                  <a:pt x="761084" y="28244"/>
                  <a:pt x="761084" y="18195"/>
                </a:cubicBezTo>
                <a:cubicBezTo>
                  <a:pt x="761084" y="8146"/>
                  <a:pt x="769230" y="0"/>
                  <a:pt x="779279" y="0"/>
                </a:cubicBezTo>
                <a:close/>
                <a:moveTo>
                  <a:pt x="670867" y="0"/>
                </a:moveTo>
                <a:cubicBezTo>
                  <a:pt x="680916" y="0"/>
                  <a:pt x="689062" y="8146"/>
                  <a:pt x="689062" y="18195"/>
                </a:cubicBezTo>
                <a:cubicBezTo>
                  <a:pt x="689062" y="28244"/>
                  <a:pt x="680916" y="36390"/>
                  <a:pt x="670867" y="36390"/>
                </a:cubicBezTo>
                <a:cubicBezTo>
                  <a:pt x="660819" y="36390"/>
                  <a:pt x="652672" y="28244"/>
                  <a:pt x="652672" y="18195"/>
                </a:cubicBezTo>
                <a:cubicBezTo>
                  <a:pt x="652672" y="8146"/>
                  <a:pt x="660819" y="0"/>
                  <a:pt x="670867" y="0"/>
                </a:cubicBezTo>
                <a:close/>
                <a:moveTo>
                  <a:pt x="562455" y="0"/>
                </a:moveTo>
                <a:cubicBezTo>
                  <a:pt x="572504" y="0"/>
                  <a:pt x="580650" y="8146"/>
                  <a:pt x="580650" y="18195"/>
                </a:cubicBezTo>
                <a:cubicBezTo>
                  <a:pt x="580650" y="28244"/>
                  <a:pt x="572504" y="36390"/>
                  <a:pt x="562455" y="36390"/>
                </a:cubicBezTo>
                <a:cubicBezTo>
                  <a:pt x="552406" y="36390"/>
                  <a:pt x="544260" y="28244"/>
                  <a:pt x="544260" y="18195"/>
                </a:cubicBezTo>
                <a:cubicBezTo>
                  <a:pt x="544260" y="8146"/>
                  <a:pt x="552406" y="0"/>
                  <a:pt x="562455" y="0"/>
                </a:cubicBezTo>
                <a:close/>
                <a:moveTo>
                  <a:pt x="454043" y="0"/>
                </a:moveTo>
                <a:cubicBezTo>
                  <a:pt x="464092" y="0"/>
                  <a:pt x="472238" y="8146"/>
                  <a:pt x="472238" y="18195"/>
                </a:cubicBezTo>
                <a:cubicBezTo>
                  <a:pt x="472238" y="28244"/>
                  <a:pt x="464092" y="36390"/>
                  <a:pt x="454043" y="36390"/>
                </a:cubicBezTo>
                <a:cubicBezTo>
                  <a:pt x="443994" y="36390"/>
                  <a:pt x="435848" y="28244"/>
                  <a:pt x="435848" y="18195"/>
                </a:cubicBezTo>
                <a:cubicBezTo>
                  <a:pt x="435848" y="8146"/>
                  <a:pt x="443994" y="0"/>
                  <a:pt x="454043" y="0"/>
                </a:cubicBezTo>
                <a:close/>
                <a:moveTo>
                  <a:pt x="343431" y="0"/>
                </a:moveTo>
                <a:cubicBezTo>
                  <a:pt x="353480" y="0"/>
                  <a:pt x="361626" y="8146"/>
                  <a:pt x="361626" y="18195"/>
                </a:cubicBezTo>
                <a:cubicBezTo>
                  <a:pt x="361626" y="28244"/>
                  <a:pt x="353480" y="36390"/>
                  <a:pt x="343431" y="36390"/>
                </a:cubicBezTo>
                <a:cubicBezTo>
                  <a:pt x="333382" y="36390"/>
                  <a:pt x="325236" y="28244"/>
                  <a:pt x="325236" y="18195"/>
                </a:cubicBezTo>
                <a:cubicBezTo>
                  <a:pt x="325236" y="8146"/>
                  <a:pt x="333382" y="0"/>
                  <a:pt x="343431" y="0"/>
                </a:cubicBezTo>
                <a:close/>
                <a:moveTo>
                  <a:pt x="235019" y="0"/>
                </a:moveTo>
                <a:cubicBezTo>
                  <a:pt x="245068" y="0"/>
                  <a:pt x="253214" y="8146"/>
                  <a:pt x="253214" y="18195"/>
                </a:cubicBezTo>
                <a:cubicBezTo>
                  <a:pt x="253214" y="28244"/>
                  <a:pt x="245068" y="36390"/>
                  <a:pt x="235019" y="36390"/>
                </a:cubicBezTo>
                <a:cubicBezTo>
                  <a:pt x="224970" y="36390"/>
                  <a:pt x="216824" y="28244"/>
                  <a:pt x="216824" y="18195"/>
                </a:cubicBezTo>
                <a:cubicBezTo>
                  <a:pt x="216824" y="8146"/>
                  <a:pt x="224970" y="0"/>
                  <a:pt x="235019" y="0"/>
                </a:cubicBezTo>
                <a:close/>
                <a:moveTo>
                  <a:pt x="126607" y="0"/>
                </a:moveTo>
                <a:cubicBezTo>
                  <a:pt x="136656" y="0"/>
                  <a:pt x="144802" y="8146"/>
                  <a:pt x="144802" y="18195"/>
                </a:cubicBezTo>
                <a:cubicBezTo>
                  <a:pt x="144802" y="28244"/>
                  <a:pt x="136656" y="36390"/>
                  <a:pt x="126607" y="36390"/>
                </a:cubicBezTo>
                <a:cubicBezTo>
                  <a:pt x="116558" y="36390"/>
                  <a:pt x="108412" y="28244"/>
                  <a:pt x="108412" y="18195"/>
                </a:cubicBezTo>
                <a:cubicBezTo>
                  <a:pt x="108412" y="8146"/>
                  <a:pt x="116558" y="0"/>
                  <a:pt x="126607" y="0"/>
                </a:cubicBezTo>
                <a:close/>
                <a:moveTo>
                  <a:pt x="18195" y="0"/>
                </a:moveTo>
                <a:cubicBezTo>
                  <a:pt x="28244" y="0"/>
                  <a:pt x="36390" y="8146"/>
                  <a:pt x="36390" y="18195"/>
                </a:cubicBezTo>
                <a:cubicBezTo>
                  <a:pt x="36390" y="28244"/>
                  <a:pt x="28244" y="36390"/>
                  <a:pt x="18195" y="36390"/>
                </a:cubicBezTo>
                <a:cubicBezTo>
                  <a:pt x="8146" y="36390"/>
                  <a:pt x="0" y="28244"/>
                  <a:pt x="0" y="18195"/>
                </a:cubicBezTo>
                <a:cubicBezTo>
                  <a:pt x="0" y="8146"/>
                  <a:pt x="8146" y="0"/>
                  <a:pt x="1819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3" name="任意多边形: 形状 12"/>
          <p:cNvSpPr/>
          <p:nvPr userDrawn="1">
            <p:custDataLst>
              <p:tags r:id="rId2"/>
            </p:custDataLst>
          </p:nvPr>
        </p:nvSpPr>
        <p:spPr>
          <a:xfrm flipH="1">
            <a:off x="10820155" y="877871"/>
            <a:ext cx="677398" cy="174577"/>
          </a:xfrm>
          <a:custGeom>
            <a:avLst/>
            <a:gdLst>
              <a:gd name="connsiteX0" fmla="*/ 779279 w 797474"/>
              <a:gd name="connsiteY0" fmla="*/ 169134 h 205524"/>
              <a:gd name="connsiteX1" fmla="*/ 797474 w 797474"/>
              <a:gd name="connsiteY1" fmla="*/ 187329 h 205524"/>
              <a:gd name="connsiteX2" fmla="*/ 779279 w 797474"/>
              <a:gd name="connsiteY2" fmla="*/ 205524 h 205524"/>
              <a:gd name="connsiteX3" fmla="*/ 761084 w 797474"/>
              <a:gd name="connsiteY3" fmla="*/ 187329 h 205524"/>
              <a:gd name="connsiteX4" fmla="*/ 779279 w 797474"/>
              <a:gd name="connsiteY4" fmla="*/ 169134 h 205524"/>
              <a:gd name="connsiteX5" fmla="*/ 670867 w 797474"/>
              <a:gd name="connsiteY5" fmla="*/ 169134 h 205524"/>
              <a:gd name="connsiteX6" fmla="*/ 689062 w 797474"/>
              <a:gd name="connsiteY6" fmla="*/ 187329 h 205524"/>
              <a:gd name="connsiteX7" fmla="*/ 670867 w 797474"/>
              <a:gd name="connsiteY7" fmla="*/ 205524 h 205524"/>
              <a:gd name="connsiteX8" fmla="*/ 652672 w 797474"/>
              <a:gd name="connsiteY8" fmla="*/ 187329 h 205524"/>
              <a:gd name="connsiteX9" fmla="*/ 670867 w 797474"/>
              <a:gd name="connsiteY9" fmla="*/ 169134 h 205524"/>
              <a:gd name="connsiteX10" fmla="*/ 562455 w 797474"/>
              <a:gd name="connsiteY10" fmla="*/ 169134 h 205524"/>
              <a:gd name="connsiteX11" fmla="*/ 580650 w 797474"/>
              <a:gd name="connsiteY11" fmla="*/ 187329 h 205524"/>
              <a:gd name="connsiteX12" fmla="*/ 562455 w 797474"/>
              <a:gd name="connsiteY12" fmla="*/ 205524 h 205524"/>
              <a:gd name="connsiteX13" fmla="*/ 544260 w 797474"/>
              <a:gd name="connsiteY13" fmla="*/ 187329 h 205524"/>
              <a:gd name="connsiteX14" fmla="*/ 562455 w 797474"/>
              <a:gd name="connsiteY14" fmla="*/ 169134 h 205524"/>
              <a:gd name="connsiteX15" fmla="*/ 454043 w 797474"/>
              <a:gd name="connsiteY15" fmla="*/ 169134 h 205524"/>
              <a:gd name="connsiteX16" fmla="*/ 472238 w 797474"/>
              <a:gd name="connsiteY16" fmla="*/ 187329 h 205524"/>
              <a:gd name="connsiteX17" fmla="*/ 454043 w 797474"/>
              <a:gd name="connsiteY17" fmla="*/ 205524 h 205524"/>
              <a:gd name="connsiteX18" fmla="*/ 435848 w 797474"/>
              <a:gd name="connsiteY18" fmla="*/ 187329 h 205524"/>
              <a:gd name="connsiteX19" fmla="*/ 454043 w 797474"/>
              <a:gd name="connsiteY19" fmla="*/ 169134 h 205524"/>
              <a:gd name="connsiteX20" fmla="*/ 343431 w 797474"/>
              <a:gd name="connsiteY20" fmla="*/ 169134 h 205524"/>
              <a:gd name="connsiteX21" fmla="*/ 361626 w 797474"/>
              <a:gd name="connsiteY21" fmla="*/ 187329 h 205524"/>
              <a:gd name="connsiteX22" fmla="*/ 343431 w 797474"/>
              <a:gd name="connsiteY22" fmla="*/ 205524 h 205524"/>
              <a:gd name="connsiteX23" fmla="*/ 325236 w 797474"/>
              <a:gd name="connsiteY23" fmla="*/ 187329 h 205524"/>
              <a:gd name="connsiteX24" fmla="*/ 343431 w 797474"/>
              <a:gd name="connsiteY24" fmla="*/ 169134 h 205524"/>
              <a:gd name="connsiteX25" fmla="*/ 235019 w 797474"/>
              <a:gd name="connsiteY25" fmla="*/ 169134 h 205524"/>
              <a:gd name="connsiteX26" fmla="*/ 253214 w 797474"/>
              <a:gd name="connsiteY26" fmla="*/ 187329 h 205524"/>
              <a:gd name="connsiteX27" fmla="*/ 235019 w 797474"/>
              <a:gd name="connsiteY27" fmla="*/ 205524 h 205524"/>
              <a:gd name="connsiteX28" fmla="*/ 216824 w 797474"/>
              <a:gd name="connsiteY28" fmla="*/ 187329 h 205524"/>
              <a:gd name="connsiteX29" fmla="*/ 235019 w 797474"/>
              <a:gd name="connsiteY29" fmla="*/ 169134 h 205524"/>
              <a:gd name="connsiteX30" fmla="*/ 126607 w 797474"/>
              <a:gd name="connsiteY30" fmla="*/ 169134 h 205524"/>
              <a:gd name="connsiteX31" fmla="*/ 144802 w 797474"/>
              <a:gd name="connsiteY31" fmla="*/ 187329 h 205524"/>
              <a:gd name="connsiteX32" fmla="*/ 126607 w 797474"/>
              <a:gd name="connsiteY32" fmla="*/ 205524 h 205524"/>
              <a:gd name="connsiteX33" fmla="*/ 108412 w 797474"/>
              <a:gd name="connsiteY33" fmla="*/ 187329 h 205524"/>
              <a:gd name="connsiteX34" fmla="*/ 126607 w 797474"/>
              <a:gd name="connsiteY34" fmla="*/ 169134 h 205524"/>
              <a:gd name="connsiteX35" fmla="*/ 18195 w 797474"/>
              <a:gd name="connsiteY35" fmla="*/ 169134 h 205524"/>
              <a:gd name="connsiteX36" fmla="*/ 36390 w 797474"/>
              <a:gd name="connsiteY36" fmla="*/ 187329 h 205524"/>
              <a:gd name="connsiteX37" fmla="*/ 18195 w 797474"/>
              <a:gd name="connsiteY37" fmla="*/ 205524 h 205524"/>
              <a:gd name="connsiteX38" fmla="*/ 0 w 797474"/>
              <a:gd name="connsiteY38" fmla="*/ 187329 h 205524"/>
              <a:gd name="connsiteX39" fmla="*/ 18195 w 797474"/>
              <a:gd name="connsiteY39" fmla="*/ 169134 h 205524"/>
              <a:gd name="connsiteX40" fmla="*/ 779279 w 797474"/>
              <a:gd name="connsiteY40" fmla="*/ 84567 h 205524"/>
              <a:gd name="connsiteX41" fmla="*/ 797474 w 797474"/>
              <a:gd name="connsiteY41" fmla="*/ 102762 h 205524"/>
              <a:gd name="connsiteX42" fmla="*/ 779279 w 797474"/>
              <a:gd name="connsiteY42" fmla="*/ 120957 h 205524"/>
              <a:gd name="connsiteX43" fmla="*/ 761084 w 797474"/>
              <a:gd name="connsiteY43" fmla="*/ 102762 h 205524"/>
              <a:gd name="connsiteX44" fmla="*/ 779279 w 797474"/>
              <a:gd name="connsiteY44" fmla="*/ 84567 h 205524"/>
              <a:gd name="connsiteX45" fmla="*/ 670867 w 797474"/>
              <a:gd name="connsiteY45" fmla="*/ 84567 h 205524"/>
              <a:gd name="connsiteX46" fmla="*/ 689062 w 797474"/>
              <a:gd name="connsiteY46" fmla="*/ 102762 h 205524"/>
              <a:gd name="connsiteX47" fmla="*/ 670867 w 797474"/>
              <a:gd name="connsiteY47" fmla="*/ 120957 h 205524"/>
              <a:gd name="connsiteX48" fmla="*/ 652672 w 797474"/>
              <a:gd name="connsiteY48" fmla="*/ 102762 h 205524"/>
              <a:gd name="connsiteX49" fmla="*/ 670867 w 797474"/>
              <a:gd name="connsiteY49" fmla="*/ 84567 h 205524"/>
              <a:gd name="connsiteX50" fmla="*/ 562455 w 797474"/>
              <a:gd name="connsiteY50" fmla="*/ 84567 h 205524"/>
              <a:gd name="connsiteX51" fmla="*/ 580650 w 797474"/>
              <a:gd name="connsiteY51" fmla="*/ 102762 h 205524"/>
              <a:gd name="connsiteX52" fmla="*/ 562455 w 797474"/>
              <a:gd name="connsiteY52" fmla="*/ 120957 h 205524"/>
              <a:gd name="connsiteX53" fmla="*/ 544260 w 797474"/>
              <a:gd name="connsiteY53" fmla="*/ 102762 h 205524"/>
              <a:gd name="connsiteX54" fmla="*/ 562455 w 797474"/>
              <a:gd name="connsiteY54" fmla="*/ 84567 h 205524"/>
              <a:gd name="connsiteX55" fmla="*/ 454043 w 797474"/>
              <a:gd name="connsiteY55" fmla="*/ 84567 h 205524"/>
              <a:gd name="connsiteX56" fmla="*/ 472238 w 797474"/>
              <a:gd name="connsiteY56" fmla="*/ 102762 h 205524"/>
              <a:gd name="connsiteX57" fmla="*/ 454043 w 797474"/>
              <a:gd name="connsiteY57" fmla="*/ 120957 h 205524"/>
              <a:gd name="connsiteX58" fmla="*/ 435848 w 797474"/>
              <a:gd name="connsiteY58" fmla="*/ 102762 h 205524"/>
              <a:gd name="connsiteX59" fmla="*/ 454043 w 797474"/>
              <a:gd name="connsiteY59" fmla="*/ 84567 h 205524"/>
              <a:gd name="connsiteX60" fmla="*/ 343431 w 797474"/>
              <a:gd name="connsiteY60" fmla="*/ 84567 h 205524"/>
              <a:gd name="connsiteX61" fmla="*/ 361626 w 797474"/>
              <a:gd name="connsiteY61" fmla="*/ 102762 h 205524"/>
              <a:gd name="connsiteX62" fmla="*/ 343431 w 797474"/>
              <a:gd name="connsiteY62" fmla="*/ 120957 h 205524"/>
              <a:gd name="connsiteX63" fmla="*/ 325236 w 797474"/>
              <a:gd name="connsiteY63" fmla="*/ 102762 h 205524"/>
              <a:gd name="connsiteX64" fmla="*/ 343431 w 797474"/>
              <a:gd name="connsiteY64" fmla="*/ 84567 h 205524"/>
              <a:gd name="connsiteX65" fmla="*/ 235019 w 797474"/>
              <a:gd name="connsiteY65" fmla="*/ 84567 h 205524"/>
              <a:gd name="connsiteX66" fmla="*/ 253214 w 797474"/>
              <a:gd name="connsiteY66" fmla="*/ 102762 h 205524"/>
              <a:gd name="connsiteX67" fmla="*/ 235019 w 797474"/>
              <a:gd name="connsiteY67" fmla="*/ 120957 h 205524"/>
              <a:gd name="connsiteX68" fmla="*/ 216824 w 797474"/>
              <a:gd name="connsiteY68" fmla="*/ 102762 h 205524"/>
              <a:gd name="connsiteX69" fmla="*/ 235019 w 797474"/>
              <a:gd name="connsiteY69" fmla="*/ 84567 h 205524"/>
              <a:gd name="connsiteX70" fmla="*/ 126607 w 797474"/>
              <a:gd name="connsiteY70" fmla="*/ 84567 h 205524"/>
              <a:gd name="connsiteX71" fmla="*/ 144802 w 797474"/>
              <a:gd name="connsiteY71" fmla="*/ 102762 h 205524"/>
              <a:gd name="connsiteX72" fmla="*/ 126607 w 797474"/>
              <a:gd name="connsiteY72" fmla="*/ 120957 h 205524"/>
              <a:gd name="connsiteX73" fmla="*/ 108412 w 797474"/>
              <a:gd name="connsiteY73" fmla="*/ 102762 h 205524"/>
              <a:gd name="connsiteX74" fmla="*/ 126607 w 797474"/>
              <a:gd name="connsiteY74" fmla="*/ 84567 h 205524"/>
              <a:gd name="connsiteX75" fmla="*/ 18195 w 797474"/>
              <a:gd name="connsiteY75" fmla="*/ 84567 h 205524"/>
              <a:gd name="connsiteX76" fmla="*/ 36390 w 797474"/>
              <a:gd name="connsiteY76" fmla="*/ 102762 h 205524"/>
              <a:gd name="connsiteX77" fmla="*/ 18195 w 797474"/>
              <a:gd name="connsiteY77" fmla="*/ 120957 h 205524"/>
              <a:gd name="connsiteX78" fmla="*/ 0 w 797474"/>
              <a:gd name="connsiteY78" fmla="*/ 102762 h 205524"/>
              <a:gd name="connsiteX79" fmla="*/ 18195 w 797474"/>
              <a:gd name="connsiteY79" fmla="*/ 84567 h 205524"/>
              <a:gd name="connsiteX80" fmla="*/ 779279 w 797474"/>
              <a:gd name="connsiteY80" fmla="*/ 0 h 205524"/>
              <a:gd name="connsiteX81" fmla="*/ 797474 w 797474"/>
              <a:gd name="connsiteY81" fmla="*/ 18195 h 205524"/>
              <a:gd name="connsiteX82" fmla="*/ 779279 w 797474"/>
              <a:gd name="connsiteY82" fmla="*/ 36390 h 205524"/>
              <a:gd name="connsiteX83" fmla="*/ 761084 w 797474"/>
              <a:gd name="connsiteY83" fmla="*/ 18195 h 205524"/>
              <a:gd name="connsiteX84" fmla="*/ 779279 w 797474"/>
              <a:gd name="connsiteY84" fmla="*/ 0 h 205524"/>
              <a:gd name="connsiteX85" fmla="*/ 670867 w 797474"/>
              <a:gd name="connsiteY85" fmla="*/ 0 h 205524"/>
              <a:gd name="connsiteX86" fmla="*/ 689062 w 797474"/>
              <a:gd name="connsiteY86" fmla="*/ 18195 h 205524"/>
              <a:gd name="connsiteX87" fmla="*/ 670867 w 797474"/>
              <a:gd name="connsiteY87" fmla="*/ 36390 h 205524"/>
              <a:gd name="connsiteX88" fmla="*/ 652672 w 797474"/>
              <a:gd name="connsiteY88" fmla="*/ 18195 h 205524"/>
              <a:gd name="connsiteX89" fmla="*/ 670867 w 797474"/>
              <a:gd name="connsiteY89" fmla="*/ 0 h 205524"/>
              <a:gd name="connsiteX90" fmla="*/ 562455 w 797474"/>
              <a:gd name="connsiteY90" fmla="*/ 0 h 205524"/>
              <a:gd name="connsiteX91" fmla="*/ 580650 w 797474"/>
              <a:gd name="connsiteY91" fmla="*/ 18195 h 205524"/>
              <a:gd name="connsiteX92" fmla="*/ 562455 w 797474"/>
              <a:gd name="connsiteY92" fmla="*/ 36390 h 205524"/>
              <a:gd name="connsiteX93" fmla="*/ 544260 w 797474"/>
              <a:gd name="connsiteY93" fmla="*/ 18195 h 205524"/>
              <a:gd name="connsiteX94" fmla="*/ 562455 w 797474"/>
              <a:gd name="connsiteY94" fmla="*/ 0 h 205524"/>
              <a:gd name="connsiteX95" fmla="*/ 454043 w 797474"/>
              <a:gd name="connsiteY95" fmla="*/ 0 h 205524"/>
              <a:gd name="connsiteX96" fmla="*/ 472238 w 797474"/>
              <a:gd name="connsiteY96" fmla="*/ 18195 h 205524"/>
              <a:gd name="connsiteX97" fmla="*/ 454043 w 797474"/>
              <a:gd name="connsiteY97" fmla="*/ 36390 h 205524"/>
              <a:gd name="connsiteX98" fmla="*/ 435848 w 797474"/>
              <a:gd name="connsiteY98" fmla="*/ 18195 h 205524"/>
              <a:gd name="connsiteX99" fmla="*/ 454043 w 797474"/>
              <a:gd name="connsiteY99" fmla="*/ 0 h 205524"/>
              <a:gd name="connsiteX100" fmla="*/ 343431 w 797474"/>
              <a:gd name="connsiteY100" fmla="*/ 0 h 205524"/>
              <a:gd name="connsiteX101" fmla="*/ 361626 w 797474"/>
              <a:gd name="connsiteY101" fmla="*/ 18195 h 205524"/>
              <a:gd name="connsiteX102" fmla="*/ 343431 w 797474"/>
              <a:gd name="connsiteY102" fmla="*/ 36390 h 205524"/>
              <a:gd name="connsiteX103" fmla="*/ 325236 w 797474"/>
              <a:gd name="connsiteY103" fmla="*/ 18195 h 205524"/>
              <a:gd name="connsiteX104" fmla="*/ 343431 w 797474"/>
              <a:gd name="connsiteY104" fmla="*/ 0 h 205524"/>
              <a:gd name="connsiteX105" fmla="*/ 235019 w 797474"/>
              <a:gd name="connsiteY105" fmla="*/ 0 h 205524"/>
              <a:gd name="connsiteX106" fmla="*/ 253214 w 797474"/>
              <a:gd name="connsiteY106" fmla="*/ 18195 h 205524"/>
              <a:gd name="connsiteX107" fmla="*/ 235019 w 797474"/>
              <a:gd name="connsiteY107" fmla="*/ 36390 h 205524"/>
              <a:gd name="connsiteX108" fmla="*/ 216824 w 797474"/>
              <a:gd name="connsiteY108" fmla="*/ 18195 h 205524"/>
              <a:gd name="connsiteX109" fmla="*/ 235019 w 797474"/>
              <a:gd name="connsiteY109" fmla="*/ 0 h 205524"/>
              <a:gd name="connsiteX110" fmla="*/ 126607 w 797474"/>
              <a:gd name="connsiteY110" fmla="*/ 0 h 205524"/>
              <a:gd name="connsiteX111" fmla="*/ 144802 w 797474"/>
              <a:gd name="connsiteY111" fmla="*/ 18195 h 205524"/>
              <a:gd name="connsiteX112" fmla="*/ 126607 w 797474"/>
              <a:gd name="connsiteY112" fmla="*/ 36390 h 205524"/>
              <a:gd name="connsiteX113" fmla="*/ 108412 w 797474"/>
              <a:gd name="connsiteY113" fmla="*/ 18195 h 205524"/>
              <a:gd name="connsiteX114" fmla="*/ 126607 w 797474"/>
              <a:gd name="connsiteY114" fmla="*/ 0 h 205524"/>
              <a:gd name="connsiteX115" fmla="*/ 18195 w 797474"/>
              <a:gd name="connsiteY115" fmla="*/ 0 h 205524"/>
              <a:gd name="connsiteX116" fmla="*/ 36390 w 797474"/>
              <a:gd name="connsiteY116" fmla="*/ 18195 h 205524"/>
              <a:gd name="connsiteX117" fmla="*/ 18195 w 797474"/>
              <a:gd name="connsiteY117" fmla="*/ 36390 h 205524"/>
              <a:gd name="connsiteX118" fmla="*/ 0 w 797474"/>
              <a:gd name="connsiteY118" fmla="*/ 18195 h 205524"/>
              <a:gd name="connsiteX119" fmla="*/ 18195 w 797474"/>
              <a:gd name="connsiteY119" fmla="*/ 0 h 2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797474" h="205524">
                <a:moveTo>
                  <a:pt x="779279" y="169134"/>
                </a:moveTo>
                <a:cubicBezTo>
                  <a:pt x="789328" y="169134"/>
                  <a:pt x="797474" y="177280"/>
                  <a:pt x="797474" y="187329"/>
                </a:cubicBezTo>
                <a:cubicBezTo>
                  <a:pt x="797474" y="197378"/>
                  <a:pt x="789328" y="205524"/>
                  <a:pt x="779279" y="205524"/>
                </a:cubicBezTo>
                <a:cubicBezTo>
                  <a:pt x="769230" y="205524"/>
                  <a:pt x="761084" y="197378"/>
                  <a:pt x="761084" y="187329"/>
                </a:cubicBezTo>
                <a:cubicBezTo>
                  <a:pt x="761084" y="177280"/>
                  <a:pt x="769230" y="169134"/>
                  <a:pt x="779279" y="169134"/>
                </a:cubicBezTo>
                <a:close/>
                <a:moveTo>
                  <a:pt x="670867" y="169134"/>
                </a:moveTo>
                <a:cubicBezTo>
                  <a:pt x="680916" y="169134"/>
                  <a:pt x="689062" y="177280"/>
                  <a:pt x="689062" y="187329"/>
                </a:cubicBezTo>
                <a:cubicBezTo>
                  <a:pt x="689062" y="197378"/>
                  <a:pt x="680916" y="205524"/>
                  <a:pt x="670867" y="205524"/>
                </a:cubicBezTo>
                <a:cubicBezTo>
                  <a:pt x="660819" y="205524"/>
                  <a:pt x="652672" y="197378"/>
                  <a:pt x="652672" y="187329"/>
                </a:cubicBezTo>
                <a:cubicBezTo>
                  <a:pt x="652672" y="177280"/>
                  <a:pt x="660819" y="169134"/>
                  <a:pt x="670867" y="169134"/>
                </a:cubicBezTo>
                <a:close/>
                <a:moveTo>
                  <a:pt x="562455" y="169134"/>
                </a:moveTo>
                <a:cubicBezTo>
                  <a:pt x="572504" y="169134"/>
                  <a:pt x="580650" y="177280"/>
                  <a:pt x="580650" y="187329"/>
                </a:cubicBezTo>
                <a:cubicBezTo>
                  <a:pt x="580650" y="197378"/>
                  <a:pt x="572504" y="205524"/>
                  <a:pt x="562455" y="205524"/>
                </a:cubicBezTo>
                <a:cubicBezTo>
                  <a:pt x="552406" y="205524"/>
                  <a:pt x="544260" y="197378"/>
                  <a:pt x="544260" y="187329"/>
                </a:cubicBezTo>
                <a:cubicBezTo>
                  <a:pt x="544260" y="177280"/>
                  <a:pt x="552406" y="169134"/>
                  <a:pt x="562455" y="169134"/>
                </a:cubicBezTo>
                <a:close/>
                <a:moveTo>
                  <a:pt x="454043" y="169134"/>
                </a:moveTo>
                <a:cubicBezTo>
                  <a:pt x="464092" y="169134"/>
                  <a:pt x="472238" y="177280"/>
                  <a:pt x="472238" y="187329"/>
                </a:cubicBezTo>
                <a:cubicBezTo>
                  <a:pt x="472238" y="197378"/>
                  <a:pt x="464092" y="205524"/>
                  <a:pt x="454043" y="205524"/>
                </a:cubicBezTo>
                <a:cubicBezTo>
                  <a:pt x="443994" y="205524"/>
                  <a:pt x="435848" y="197378"/>
                  <a:pt x="435848" y="187329"/>
                </a:cubicBezTo>
                <a:cubicBezTo>
                  <a:pt x="435848" y="177280"/>
                  <a:pt x="443994" y="169134"/>
                  <a:pt x="454043" y="169134"/>
                </a:cubicBezTo>
                <a:close/>
                <a:moveTo>
                  <a:pt x="343431" y="169134"/>
                </a:moveTo>
                <a:cubicBezTo>
                  <a:pt x="353480" y="169134"/>
                  <a:pt x="361626" y="177280"/>
                  <a:pt x="361626" y="187329"/>
                </a:cubicBezTo>
                <a:cubicBezTo>
                  <a:pt x="361626" y="197378"/>
                  <a:pt x="353480" y="205524"/>
                  <a:pt x="343431" y="205524"/>
                </a:cubicBezTo>
                <a:cubicBezTo>
                  <a:pt x="333382" y="205524"/>
                  <a:pt x="325236" y="197378"/>
                  <a:pt x="325236" y="187329"/>
                </a:cubicBezTo>
                <a:cubicBezTo>
                  <a:pt x="325236" y="177280"/>
                  <a:pt x="333382" y="169134"/>
                  <a:pt x="343431" y="169134"/>
                </a:cubicBezTo>
                <a:close/>
                <a:moveTo>
                  <a:pt x="235019" y="169134"/>
                </a:moveTo>
                <a:cubicBezTo>
                  <a:pt x="245068" y="169134"/>
                  <a:pt x="253214" y="177280"/>
                  <a:pt x="253214" y="187329"/>
                </a:cubicBezTo>
                <a:cubicBezTo>
                  <a:pt x="253214" y="197378"/>
                  <a:pt x="245068" y="205524"/>
                  <a:pt x="235019" y="205524"/>
                </a:cubicBezTo>
                <a:cubicBezTo>
                  <a:pt x="224970" y="205524"/>
                  <a:pt x="216824" y="197378"/>
                  <a:pt x="216824" y="187329"/>
                </a:cubicBezTo>
                <a:cubicBezTo>
                  <a:pt x="216824" y="177280"/>
                  <a:pt x="224970" y="169134"/>
                  <a:pt x="235019" y="169134"/>
                </a:cubicBezTo>
                <a:close/>
                <a:moveTo>
                  <a:pt x="126607" y="169134"/>
                </a:moveTo>
                <a:cubicBezTo>
                  <a:pt x="136656" y="169134"/>
                  <a:pt x="144802" y="177280"/>
                  <a:pt x="144802" y="187329"/>
                </a:cubicBezTo>
                <a:cubicBezTo>
                  <a:pt x="144802" y="197378"/>
                  <a:pt x="136656" y="205524"/>
                  <a:pt x="126607" y="205524"/>
                </a:cubicBezTo>
                <a:cubicBezTo>
                  <a:pt x="116558" y="205524"/>
                  <a:pt x="108412" y="197378"/>
                  <a:pt x="108412" y="187329"/>
                </a:cubicBezTo>
                <a:cubicBezTo>
                  <a:pt x="108412" y="177280"/>
                  <a:pt x="116558" y="169134"/>
                  <a:pt x="126607" y="169134"/>
                </a:cubicBezTo>
                <a:close/>
                <a:moveTo>
                  <a:pt x="18195" y="169134"/>
                </a:moveTo>
                <a:cubicBezTo>
                  <a:pt x="28244" y="169134"/>
                  <a:pt x="36390" y="177280"/>
                  <a:pt x="36390" y="187329"/>
                </a:cubicBezTo>
                <a:cubicBezTo>
                  <a:pt x="36390" y="197378"/>
                  <a:pt x="28244" y="205524"/>
                  <a:pt x="18195" y="205524"/>
                </a:cubicBezTo>
                <a:cubicBezTo>
                  <a:pt x="8146" y="205524"/>
                  <a:pt x="0" y="197378"/>
                  <a:pt x="0" y="187329"/>
                </a:cubicBezTo>
                <a:cubicBezTo>
                  <a:pt x="0" y="177280"/>
                  <a:pt x="8146" y="169134"/>
                  <a:pt x="18195" y="169134"/>
                </a:cubicBezTo>
                <a:close/>
                <a:moveTo>
                  <a:pt x="779279" y="84567"/>
                </a:moveTo>
                <a:cubicBezTo>
                  <a:pt x="789328" y="84567"/>
                  <a:pt x="797474" y="92713"/>
                  <a:pt x="797474" y="102762"/>
                </a:cubicBezTo>
                <a:cubicBezTo>
                  <a:pt x="797474" y="112811"/>
                  <a:pt x="789328" y="120957"/>
                  <a:pt x="779279" y="120957"/>
                </a:cubicBezTo>
                <a:cubicBezTo>
                  <a:pt x="769230" y="120957"/>
                  <a:pt x="761084" y="112811"/>
                  <a:pt x="761084" y="102762"/>
                </a:cubicBezTo>
                <a:cubicBezTo>
                  <a:pt x="761084" y="92713"/>
                  <a:pt x="769230" y="84567"/>
                  <a:pt x="779279" y="84567"/>
                </a:cubicBezTo>
                <a:close/>
                <a:moveTo>
                  <a:pt x="670867" y="84567"/>
                </a:moveTo>
                <a:cubicBezTo>
                  <a:pt x="680916" y="84567"/>
                  <a:pt x="689062" y="92713"/>
                  <a:pt x="689062" y="102762"/>
                </a:cubicBezTo>
                <a:cubicBezTo>
                  <a:pt x="689062" y="112811"/>
                  <a:pt x="680916" y="120957"/>
                  <a:pt x="670867" y="120957"/>
                </a:cubicBezTo>
                <a:cubicBezTo>
                  <a:pt x="660819" y="120957"/>
                  <a:pt x="652672" y="112811"/>
                  <a:pt x="652672" y="102762"/>
                </a:cubicBezTo>
                <a:cubicBezTo>
                  <a:pt x="652672" y="92713"/>
                  <a:pt x="660819" y="84567"/>
                  <a:pt x="670867" y="84567"/>
                </a:cubicBezTo>
                <a:close/>
                <a:moveTo>
                  <a:pt x="562455" y="84567"/>
                </a:moveTo>
                <a:cubicBezTo>
                  <a:pt x="572504" y="84567"/>
                  <a:pt x="580650" y="92713"/>
                  <a:pt x="580650" y="102762"/>
                </a:cubicBezTo>
                <a:cubicBezTo>
                  <a:pt x="580650" y="112811"/>
                  <a:pt x="572504" y="120957"/>
                  <a:pt x="562455" y="120957"/>
                </a:cubicBezTo>
                <a:cubicBezTo>
                  <a:pt x="552406" y="120957"/>
                  <a:pt x="544260" y="112811"/>
                  <a:pt x="544260" y="102762"/>
                </a:cubicBezTo>
                <a:cubicBezTo>
                  <a:pt x="544260" y="92713"/>
                  <a:pt x="552406" y="84567"/>
                  <a:pt x="562455" y="84567"/>
                </a:cubicBezTo>
                <a:close/>
                <a:moveTo>
                  <a:pt x="454043" y="84567"/>
                </a:moveTo>
                <a:cubicBezTo>
                  <a:pt x="464092" y="84567"/>
                  <a:pt x="472238" y="92713"/>
                  <a:pt x="472238" y="102762"/>
                </a:cubicBezTo>
                <a:cubicBezTo>
                  <a:pt x="472238" y="112811"/>
                  <a:pt x="464092" y="120957"/>
                  <a:pt x="454043" y="120957"/>
                </a:cubicBezTo>
                <a:cubicBezTo>
                  <a:pt x="443994" y="120957"/>
                  <a:pt x="435848" y="112811"/>
                  <a:pt x="435848" y="102762"/>
                </a:cubicBezTo>
                <a:cubicBezTo>
                  <a:pt x="435848" y="92713"/>
                  <a:pt x="443994" y="84567"/>
                  <a:pt x="454043" y="84567"/>
                </a:cubicBezTo>
                <a:close/>
                <a:moveTo>
                  <a:pt x="343431" y="84567"/>
                </a:moveTo>
                <a:cubicBezTo>
                  <a:pt x="353480" y="84567"/>
                  <a:pt x="361626" y="92713"/>
                  <a:pt x="361626" y="102762"/>
                </a:cubicBezTo>
                <a:cubicBezTo>
                  <a:pt x="361626" y="112811"/>
                  <a:pt x="353480" y="120957"/>
                  <a:pt x="343431" y="120957"/>
                </a:cubicBezTo>
                <a:cubicBezTo>
                  <a:pt x="333382" y="120957"/>
                  <a:pt x="325236" y="112811"/>
                  <a:pt x="325236" y="102762"/>
                </a:cubicBezTo>
                <a:cubicBezTo>
                  <a:pt x="325236" y="92713"/>
                  <a:pt x="333382" y="84567"/>
                  <a:pt x="343431" y="84567"/>
                </a:cubicBezTo>
                <a:close/>
                <a:moveTo>
                  <a:pt x="235019" y="84567"/>
                </a:moveTo>
                <a:cubicBezTo>
                  <a:pt x="245068" y="84567"/>
                  <a:pt x="253214" y="92713"/>
                  <a:pt x="253214" y="102762"/>
                </a:cubicBezTo>
                <a:cubicBezTo>
                  <a:pt x="253214" y="112811"/>
                  <a:pt x="245068" y="120957"/>
                  <a:pt x="235019" y="120957"/>
                </a:cubicBezTo>
                <a:cubicBezTo>
                  <a:pt x="224970" y="120957"/>
                  <a:pt x="216824" y="112811"/>
                  <a:pt x="216824" y="102762"/>
                </a:cubicBezTo>
                <a:cubicBezTo>
                  <a:pt x="216824" y="92713"/>
                  <a:pt x="224970" y="84567"/>
                  <a:pt x="235019" y="84567"/>
                </a:cubicBezTo>
                <a:close/>
                <a:moveTo>
                  <a:pt x="126607" y="84567"/>
                </a:moveTo>
                <a:cubicBezTo>
                  <a:pt x="136656" y="84567"/>
                  <a:pt x="144802" y="92713"/>
                  <a:pt x="144802" y="102762"/>
                </a:cubicBezTo>
                <a:cubicBezTo>
                  <a:pt x="144802" y="112811"/>
                  <a:pt x="136656" y="120957"/>
                  <a:pt x="126607" y="120957"/>
                </a:cubicBezTo>
                <a:cubicBezTo>
                  <a:pt x="116558" y="120957"/>
                  <a:pt x="108412" y="112811"/>
                  <a:pt x="108412" y="102762"/>
                </a:cubicBezTo>
                <a:cubicBezTo>
                  <a:pt x="108412" y="92713"/>
                  <a:pt x="116558" y="84567"/>
                  <a:pt x="126607" y="84567"/>
                </a:cubicBezTo>
                <a:close/>
                <a:moveTo>
                  <a:pt x="18195" y="84567"/>
                </a:moveTo>
                <a:cubicBezTo>
                  <a:pt x="28244" y="84567"/>
                  <a:pt x="36390" y="92713"/>
                  <a:pt x="36390" y="102762"/>
                </a:cubicBezTo>
                <a:cubicBezTo>
                  <a:pt x="36390" y="112811"/>
                  <a:pt x="28244" y="120957"/>
                  <a:pt x="18195" y="120957"/>
                </a:cubicBezTo>
                <a:cubicBezTo>
                  <a:pt x="8146" y="120957"/>
                  <a:pt x="0" y="112811"/>
                  <a:pt x="0" y="102762"/>
                </a:cubicBezTo>
                <a:cubicBezTo>
                  <a:pt x="0" y="92713"/>
                  <a:pt x="8146" y="84567"/>
                  <a:pt x="18195" y="84567"/>
                </a:cubicBezTo>
                <a:close/>
                <a:moveTo>
                  <a:pt x="779279" y="0"/>
                </a:moveTo>
                <a:cubicBezTo>
                  <a:pt x="789328" y="0"/>
                  <a:pt x="797474" y="8146"/>
                  <a:pt x="797474" y="18195"/>
                </a:cubicBezTo>
                <a:cubicBezTo>
                  <a:pt x="797474" y="28244"/>
                  <a:pt x="789328" y="36390"/>
                  <a:pt x="779279" y="36390"/>
                </a:cubicBezTo>
                <a:cubicBezTo>
                  <a:pt x="769230" y="36390"/>
                  <a:pt x="761084" y="28244"/>
                  <a:pt x="761084" y="18195"/>
                </a:cubicBezTo>
                <a:cubicBezTo>
                  <a:pt x="761084" y="8146"/>
                  <a:pt x="769230" y="0"/>
                  <a:pt x="779279" y="0"/>
                </a:cubicBezTo>
                <a:close/>
                <a:moveTo>
                  <a:pt x="670867" y="0"/>
                </a:moveTo>
                <a:cubicBezTo>
                  <a:pt x="680916" y="0"/>
                  <a:pt x="689062" y="8146"/>
                  <a:pt x="689062" y="18195"/>
                </a:cubicBezTo>
                <a:cubicBezTo>
                  <a:pt x="689062" y="28244"/>
                  <a:pt x="680916" y="36390"/>
                  <a:pt x="670867" y="36390"/>
                </a:cubicBezTo>
                <a:cubicBezTo>
                  <a:pt x="660819" y="36390"/>
                  <a:pt x="652672" y="28244"/>
                  <a:pt x="652672" y="18195"/>
                </a:cubicBezTo>
                <a:cubicBezTo>
                  <a:pt x="652672" y="8146"/>
                  <a:pt x="660819" y="0"/>
                  <a:pt x="670867" y="0"/>
                </a:cubicBezTo>
                <a:close/>
                <a:moveTo>
                  <a:pt x="562455" y="0"/>
                </a:moveTo>
                <a:cubicBezTo>
                  <a:pt x="572504" y="0"/>
                  <a:pt x="580650" y="8146"/>
                  <a:pt x="580650" y="18195"/>
                </a:cubicBezTo>
                <a:cubicBezTo>
                  <a:pt x="580650" y="28244"/>
                  <a:pt x="572504" y="36390"/>
                  <a:pt x="562455" y="36390"/>
                </a:cubicBezTo>
                <a:cubicBezTo>
                  <a:pt x="552406" y="36390"/>
                  <a:pt x="544260" y="28244"/>
                  <a:pt x="544260" y="18195"/>
                </a:cubicBezTo>
                <a:cubicBezTo>
                  <a:pt x="544260" y="8146"/>
                  <a:pt x="552406" y="0"/>
                  <a:pt x="562455" y="0"/>
                </a:cubicBezTo>
                <a:close/>
                <a:moveTo>
                  <a:pt x="454043" y="0"/>
                </a:moveTo>
                <a:cubicBezTo>
                  <a:pt x="464092" y="0"/>
                  <a:pt x="472238" y="8146"/>
                  <a:pt x="472238" y="18195"/>
                </a:cubicBezTo>
                <a:cubicBezTo>
                  <a:pt x="472238" y="28244"/>
                  <a:pt x="464092" y="36390"/>
                  <a:pt x="454043" y="36390"/>
                </a:cubicBezTo>
                <a:cubicBezTo>
                  <a:pt x="443994" y="36390"/>
                  <a:pt x="435848" y="28244"/>
                  <a:pt x="435848" y="18195"/>
                </a:cubicBezTo>
                <a:cubicBezTo>
                  <a:pt x="435848" y="8146"/>
                  <a:pt x="443994" y="0"/>
                  <a:pt x="454043" y="0"/>
                </a:cubicBezTo>
                <a:close/>
                <a:moveTo>
                  <a:pt x="343431" y="0"/>
                </a:moveTo>
                <a:cubicBezTo>
                  <a:pt x="353480" y="0"/>
                  <a:pt x="361626" y="8146"/>
                  <a:pt x="361626" y="18195"/>
                </a:cubicBezTo>
                <a:cubicBezTo>
                  <a:pt x="361626" y="28244"/>
                  <a:pt x="353480" y="36390"/>
                  <a:pt x="343431" y="36390"/>
                </a:cubicBezTo>
                <a:cubicBezTo>
                  <a:pt x="333382" y="36390"/>
                  <a:pt x="325236" y="28244"/>
                  <a:pt x="325236" y="18195"/>
                </a:cubicBezTo>
                <a:cubicBezTo>
                  <a:pt x="325236" y="8146"/>
                  <a:pt x="333382" y="0"/>
                  <a:pt x="343431" y="0"/>
                </a:cubicBezTo>
                <a:close/>
                <a:moveTo>
                  <a:pt x="235019" y="0"/>
                </a:moveTo>
                <a:cubicBezTo>
                  <a:pt x="245068" y="0"/>
                  <a:pt x="253214" y="8146"/>
                  <a:pt x="253214" y="18195"/>
                </a:cubicBezTo>
                <a:cubicBezTo>
                  <a:pt x="253214" y="28244"/>
                  <a:pt x="245068" y="36390"/>
                  <a:pt x="235019" y="36390"/>
                </a:cubicBezTo>
                <a:cubicBezTo>
                  <a:pt x="224970" y="36390"/>
                  <a:pt x="216824" y="28244"/>
                  <a:pt x="216824" y="18195"/>
                </a:cubicBezTo>
                <a:cubicBezTo>
                  <a:pt x="216824" y="8146"/>
                  <a:pt x="224970" y="0"/>
                  <a:pt x="235019" y="0"/>
                </a:cubicBezTo>
                <a:close/>
                <a:moveTo>
                  <a:pt x="126607" y="0"/>
                </a:moveTo>
                <a:cubicBezTo>
                  <a:pt x="136656" y="0"/>
                  <a:pt x="144802" y="8146"/>
                  <a:pt x="144802" y="18195"/>
                </a:cubicBezTo>
                <a:cubicBezTo>
                  <a:pt x="144802" y="28244"/>
                  <a:pt x="136656" y="36390"/>
                  <a:pt x="126607" y="36390"/>
                </a:cubicBezTo>
                <a:cubicBezTo>
                  <a:pt x="116558" y="36390"/>
                  <a:pt x="108412" y="28244"/>
                  <a:pt x="108412" y="18195"/>
                </a:cubicBezTo>
                <a:cubicBezTo>
                  <a:pt x="108412" y="8146"/>
                  <a:pt x="116558" y="0"/>
                  <a:pt x="126607" y="0"/>
                </a:cubicBezTo>
                <a:close/>
                <a:moveTo>
                  <a:pt x="18195" y="0"/>
                </a:moveTo>
                <a:cubicBezTo>
                  <a:pt x="28244" y="0"/>
                  <a:pt x="36390" y="8146"/>
                  <a:pt x="36390" y="18195"/>
                </a:cubicBezTo>
                <a:cubicBezTo>
                  <a:pt x="36390" y="28244"/>
                  <a:pt x="28244" y="36390"/>
                  <a:pt x="18195" y="36390"/>
                </a:cubicBezTo>
                <a:cubicBezTo>
                  <a:pt x="8146" y="36390"/>
                  <a:pt x="0" y="28244"/>
                  <a:pt x="0" y="18195"/>
                </a:cubicBezTo>
                <a:cubicBezTo>
                  <a:pt x="0" y="8146"/>
                  <a:pt x="8146" y="0"/>
                  <a:pt x="1819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 useBgFill="1">
        <p:nvSpPr>
          <p:cNvPr id="14" name="矩形 13"/>
          <p:cNvSpPr/>
          <p:nvPr userDrawn="1">
            <p:custDataLst>
              <p:tags r:id="rId3"/>
            </p:custDataLst>
          </p:nvPr>
        </p:nvSpPr>
        <p:spPr>
          <a:xfrm>
            <a:off x="0" y="6021388"/>
            <a:ext cx="12192000" cy="8366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 userDrawn="1">
            <p:custDataLst>
              <p:tags r:id="rId4"/>
            </p:custDataLst>
          </p:nvPr>
        </p:nvCxnSpPr>
        <p:spPr>
          <a:xfrm flipH="1">
            <a:off x="1127919" y="6439694"/>
            <a:ext cx="9241472" cy="0"/>
          </a:xfrm>
          <a:prstGeom prst="line">
            <a:avLst/>
          </a:prstGeom>
          <a:ln w="25400">
            <a:solidFill>
              <a:schemeClr val="accent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>
            <p:custDataLst>
              <p:tags r:id="rId5"/>
            </p:custDataLst>
          </p:nvPr>
        </p:nvCxnSpPr>
        <p:spPr>
          <a:xfrm flipH="1">
            <a:off x="10576230" y="6439694"/>
            <a:ext cx="487851" cy="0"/>
          </a:xfrm>
          <a:prstGeom prst="line">
            <a:avLst/>
          </a:prstGeom>
          <a:ln w="25400">
            <a:solidFill>
              <a:schemeClr val="accent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1100950" y="2893588"/>
            <a:ext cx="5880100" cy="1875854"/>
          </a:xfrm>
        </p:spPr>
        <p:txBody>
          <a:bodyPr wrap="square" anchor="t" anchorCtr="0">
            <a:normAutofit/>
          </a:bodyPr>
          <a:lstStyle>
            <a:lvl1pPr algn="l">
              <a:defRPr sz="54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7"/>
            </p:custDataLst>
          </p:nvPr>
        </p:nvSpPr>
        <p:spPr>
          <a:xfrm>
            <a:off x="1098550" y="762705"/>
            <a:ext cx="5880100" cy="1934548"/>
          </a:xfrm>
        </p:spPr>
        <p:txBody>
          <a:bodyPr wrap="none" anchor="b" anchorCtr="0">
            <a:noAutofit/>
          </a:bodyPr>
          <a:lstStyle>
            <a:lvl1pPr marL="0" indent="0" algn="l">
              <a:buNone/>
              <a:defRPr sz="7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1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3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4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87.xml"/><Relationship Id="rId3" Type="http://schemas.openxmlformats.org/officeDocument/2006/relationships/theme" Target="../theme/theme2.xml"/><Relationship Id="rId7" Type="http://schemas.openxmlformats.org/officeDocument/2006/relationships/tags" Target="../tags/tag86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9" Type="http://schemas.openxmlformats.org/officeDocument/2006/relationships/tags" Target="../tags/tag8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ags" Target="../tags/tag93.xml"/><Relationship Id="rId18" Type="http://schemas.openxmlformats.org/officeDocument/2006/relationships/tags" Target="../tags/tag98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17" Type="http://schemas.openxmlformats.org/officeDocument/2006/relationships/tags" Target="../tags/tag97.xml"/><Relationship Id="rId2" Type="http://schemas.openxmlformats.org/officeDocument/2006/relationships/slideLayout" Target="../slideLayouts/slideLayout15.xml"/><Relationship Id="rId16" Type="http://schemas.openxmlformats.org/officeDocument/2006/relationships/tags" Target="../tags/tag96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95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ags" Target="../tags/tag9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KSO_TEMPLATE" hidden="1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KSO_TEMPLATE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3865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2465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9565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165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2.pn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79.xml"/><Relationship Id="rId1" Type="http://schemas.openxmlformats.org/officeDocument/2006/relationships/tags" Target="../tags/tag17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1262743" y="1884537"/>
            <a:ext cx="9612086" cy="2975934"/>
          </a:xfrm>
          <a:prstGeom prst="rect">
            <a:avLst/>
          </a:prstGeom>
        </p:spPr>
      </p:pic>
      <p:sp>
        <p:nvSpPr>
          <p:cNvPr id="14" name="标题"/>
          <p:cNvSpPr txBox="1"/>
          <p:nvPr>
            <p:custDataLst>
              <p:tags r:id="rId1"/>
            </p:custDataLst>
          </p:nvPr>
        </p:nvSpPr>
        <p:spPr>
          <a:xfrm>
            <a:off x="3019629" y="2374386"/>
            <a:ext cx="6152740" cy="1129665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b="1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思源黑体"/>
                <a:ea typeface="微软雅黑" panose="020B0503020204020204" charset="-122"/>
                <a:cs typeface="+mj-cs"/>
                <a:sym typeface="+mn-ea"/>
              </a:rPr>
              <a:t>紫花温肺止嗽颗粒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思源黑体"/>
              <a:ea typeface="微软雅黑" panose="020B0503020204020204" charset="-122"/>
              <a:cs typeface="+mj-cs"/>
            </a:endParaRPr>
          </a:p>
        </p:txBody>
      </p:sp>
      <p:sp>
        <p:nvSpPr>
          <p:cNvPr id="15" name="署名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681428" y="3919569"/>
            <a:ext cx="6829142" cy="770255"/>
          </a:xfrm>
          <a:prstGeom prst="rect">
            <a:avLst/>
          </a:prstGeom>
          <a:gradFill>
            <a:gsLst>
              <a:gs pos="0">
                <a:srgbClr val="FFFFFF">
                  <a:alpha val="41000"/>
                </a:srgbClr>
              </a:gs>
              <a:gs pos="85000">
                <a:srgbClr val="FFFFFF">
                  <a:alpha val="12000"/>
                </a:srgbClr>
              </a:gs>
            </a:gsLst>
            <a:lin ang="0" scaled="1"/>
          </a:gradFill>
        </p:spPr>
        <p:txBody>
          <a:bodyPr vert="horz" wrap="square" lIns="0" tIns="0" rIns="0" bIns="0" rtlCol="0" anchor="ctr">
            <a:no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None/>
              <a:defRPr kumimoji="0" lang="zh-CN" altLang="en-US" sz="1800" b="1" i="0" u="none" strike="noStrike" kern="1200" cap="none" spc="0" normalizeH="0" baseline="0" noProof="1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38480" indent="-20637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98830" indent="-16192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0605" indent="-14922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35075" indent="-12700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6" name="署名"/>
          <p:cNvSpPr txBox="1"/>
          <p:nvPr>
            <p:custDataLst>
              <p:tags r:id="rId3"/>
            </p:custDataLst>
          </p:nvPr>
        </p:nvSpPr>
        <p:spPr>
          <a:xfrm>
            <a:off x="4423817" y="4682666"/>
            <a:ext cx="3289935" cy="504190"/>
          </a:xfrm>
          <a:prstGeom prst="rect">
            <a:avLst/>
          </a:prstGeom>
          <a:gradFill>
            <a:gsLst>
              <a:gs pos="0">
                <a:srgbClr val="FFFFFF">
                  <a:alpha val="41000"/>
                </a:srgbClr>
              </a:gs>
              <a:gs pos="85000">
                <a:srgbClr val="FFFFFF">
                  <a:alpha val="12000"/>
                </a:srgbClr>
              </a:gs>
            </a:gsLst>
            <a:lin ang="0" scaled="1"/>
          </a:gradFill>
        </p:spPr>
        <p:txBody>
          <a:bodyPr vert="horz" wrap="square" lIns="0" tIns="0" rIns="0" bIns="0" rtlCol="0" anchor="ctr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None/>
              <a:defRPr kumimoji="0" lang="zh-CN" altLang="en-US" sz="1800" b="1" i="0" u="none" strike="noStrike" kern="1200" cap="none" spc="0" normalizeH="0" baseline="0" noProof="1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38480" indent="-20637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98830" indent="-16192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0605" indent="-14922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35075" indent="-12700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悦康药业集团股份有限公司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19014" y="0"/>
            <a:ext cx="1572986" cy="15729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4502834" y="1518153"/>
            <a:ext cx="3497125" cy="1549706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4443405" y="2043864"/>
            <a:ext cx="502855" cy="502855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 rot="21600000">
            <a:off x="5450259" y="1994368"/>
            <a:ext cx="2187415" cy="680349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r>
              <a:rPr lang="zh-CN" altLang="en-US" sz="2800" b="1" dirty="0">
                <a:latin typeface="Times New Roman" panose="02020603050405020304" charset="0"/>
                <a:ea typeface="微软雅黑" panose="020B0503020204020204" charset="-122"/>
              </a:rPr>
              <a:t>基本信息</a:t>
            </a:r>
          </a:p>
        </p:txBody>
      </p:sp>
      <p:sp>
        <p:nvSpPr>
          <p:cNvPr id="8" name="Text 2"/>
          <p:cNvSpPr/>
          <p:nvPr/>
        </p:nvSpPr>
        <p:spPr>
          <a:xfrm rot="21600000">
            <a:off x="4347406" y="2194721"/>
            <a:ext cx="671997" cy="214856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pPr algn="ctr" defTabSz="457200">
              <a:lnSpc>
                <a:spcPts val="1680"/>
              </a:lnSpc>
            </a:pPr>
            <a:r>
              <a:rPr lang="en-US" sz="1400" dirty="0">
                <a:solidFill>
                  <a:srgbClr val="FFFFFF"/>
                </a:solidFill>
                <a:latin typeface="Rubik-Medium" pitchFamily="34" charset="0"/>
                <a:ea typeface="Rubik-Medium" pitchFamily="34" charset="-122"/>
                <a:cs typeface="Rubik-Medium" pitchFamily="34" charset="-120"/>
              </a:rPr>
              <a:t>01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8265100" y="1518153"/>
            <a:ext cx="3497125" cy="1549706"/>
          </a:xfrm>
          <a:prstGeom prst="rect">
            <a:avLst/>
          </a:prstGeom>
        </p:spPr>
      </p:pic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8210243" y="2043864"/>
            <a:ext cx="502855" cy="50285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 3"/>
          <p:cNvSpPr/>
          <p:nvPr/>
        </p:nvSpPr>
        <p:spPr>
          <a:xfrm rot="21600000">
            <a:off x="9439951" y="2155863"/>
            <a:ext cx="1979418" cy="319998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r>
              <a:rPr lang="zh-CN" altLang="en-US" sz="2800" b="1" dirty="0">
                <a:latin typeface="Times New Roman" panose="02020603050405020304" charset="0"/>
                <a:ea typeface="微软雅黑" panose="020B0503020204020204" charset="-122"/>
              </a:rPr>
              <a:t>有效性</a:t>
            </a:r>
          </a:p>
        </p:txBody>
      </p:sp>
      <p:sp>
        <p:nvSpPr>
          <p:cNvPr id="13" name="Text 5"/>
          <p:cNvSpPr/>
          <p:nvPr/>
        </p:nvSpPr>
        <p:spPr>
          <a:xfrm rot="21600000">
            <a:off x="8114243" y="2194721"/>
            <a:ext cx="671997" cy="214856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pPr algn="ctr" defTabSz="457200">
              <a:lnSpc>
                <a:spcPts val="1680"/>
              </a:lnSpc>
            </a:pPr>
            <a:r>
              <a:rPr lang="en-US" sz="1400" dirty="0">
                <a:solidFill>
                  <a:srgbClr val="FFFFFF"/>
                </a:solidFill>
                <a:latin typeface="Rubik-Medium" pitchFamily="34" charset="0"/>
                <a:ea typeface="Rubik-Medium" pitchFamily="34" charset="-122"/>
                <a:cs typeface="Rubik-Medium" pitchFamily="34" charset="-120"/>
              </a:rPr>
              <a:t>02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4502834" y="2939860"/>
            <a:ext cx="3497125" cy="1549706"/>
          </a:xfrm>
          <a:prstGeom prst="rect">
            <a:avLst/>
          </a:prstGeom>
        </p:spPr>
      </p:pic>
      <p:pic>
        <p:nvPicPr>
          <p:cNvPr id="15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4443405" y="3465571"/>
            <a:ext cx="502855" cy="502855"/>
          </a:xfrm>
          <a:prstGeom prst="rect">
            <a:avLst/>
          </a:prstGeom>
        </p:spPr>
      </p:pic>
      <p:sp>
        <p:nvSpPr>
          <p:cNvPr id="16" name="Text 6"/>
          <p:cNvSpPr/>
          <p:nvPr/>
        </p:nvSpPr>
        <p:spPr>
          <a:xfrm rot="21600000">
            <a:off x="5622828" y="3543284"/>
            <a:ext cx="2509701" cy="319998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r>
              <a:rPr lang="zh-CN" altLang="en-US" sz="2800" b="1" dirty="0">
                <a:latin typeface="Times New Roman" panose="02020603050405020304" charset="0"/>
                <a:ea typeface="微软雅黑" panose="020B0503020204020204" charset="-122"/>
              </a:rPr>
              <a:t>安全性</a:t>
            </a:r>
          </a:p>
        </p:txBody>
      </p:sp>
      <p:sp>
        <p:nvSpPr>
          <p:cNvPr id="18" name="Text 8"/>
          <p:cNvSpPr/>
          <p:nvPr/>
        </p:nvSpPr>
        <p:spPr>
          <a:xfrm rot="21600000">
            <a:off x="4347406" y="3616428"/>
            <a:ext cx="671997" cy="214856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pPr algn="ctr" defTabSz="457200">
              <a:lnSpc>
                <a:spcPts val="1680"/>
              </a:lnSpc>
            </a:pPr>
            <a:r>
              <a:rPr lang="en-US" sz="1400" dirty="0">
                <a:solidFill>
                  <a:srgbClr val="FFFFFF"/>
                </a:solidFill>
                <a:latin typeface="Rubik-Medium" pitchFamily="34" charset="0"/>
                <a:ea typeface="Rubik-Medium" pitchFamily="34" charset="-122"/>
                <a:cs typeface="Rubik-Medium" pitchFamily="34" charset="-120"/>
              </a:rPr>
              <a:t>03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9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8265100" y="2939860"/>
            <a:ext cx="3497125" cy="1549706"/>
          </a:xfrm>
          <a:prstGeom prst="rect">
            <a:avLst/>
          </a:prstGeom>
        </p:spPr>
      </p:pic>
      <p:pic>
        <p:nvPicPr>
          <p:cNvPr id="20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8210243" y="3465571"/>
            <a:ext cx="502855" cy="502855"/>
          </a:xfrm>
          <a:prstGeom prst="rect">
            <a:avLst/>
          </a:prstGeom>
        </p:spPr>
      </p:pic>
      <p:sp>
        <p:nvSpPr>
          <p:cNvPr id="21" name="Text 9"/>
          <p:cNvSpPr/>
          <p:nvPr/>
        </p:nvSpPr>
        <p:spPr>
          <a:xfrm rot="21600000">
            <a:off x="9439951" y="3609012"/>
            <a:ext cx="2239988" cy="319998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r>
              <a:rPr lang="zh-CN" altLang="en-US" sz="2800" b="1" dirty="0">
                <a:latin typeface="Times New Roman" panose="02020603050405020304" charset="0"/>
                <a:ea typeface="微软雅黑" panose="020B0503020204020204" charset="-122"/>
              </a:rPr>
              <a:t>创新性</a:t>
            </a:r>
          </a:p>
        </p:txBody>
      </p:sp>
      <p:sp>
        <p:nvSpPr>
          <p:cNvPr id="23" name="Text 11"/>
          <p:cNvSpPr/>
          <p:nvPr/>
        </p:nvSpPr>
        <p:spPr>
          <a:xfrm rot="21600000">
            <a:off x="8114243" y="3616428"/>
            <a:ext cx="671997" cy="214856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pPr algn="ctr" defTabSz="457200">
              <a:lnSpc>
                <a:spcPts val="1680"/>
              </a:lnSpc>
            </a:pPr>
            <a:r>
              <a:rPr lang="en-US" sz="1400" dirty="0">
                <a:solidFill>
                  <a:srgbClr val="FFFFFF"/>
                </a:solidFill>
                <a:latin typeface="Rubik-Medium" pitchFamily="34" charset="0"/>
                <a:ea typeface="Rubik-Medium" pitchFamily="34" charset="-122"/>
                <a:cs typeface="Rubik-Medium" pitchFamily="34" charset="-120"/>
              </a:rPr>
              <a:t>04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4" name="Image 10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4502834" y="4361567"/>
            <a:ext cx="3497125" cy="1549706"/>
          </a:xfrm>
          <a:prstGeom prst="rect">
            <a:avLst/>
          </a:prstGeom>
        </p:spPr>
      </p:pic>
      <p:pic>
        <p:nvPicPr>
          <p:cNvPr id="25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4443405" y="4887278"/>
            <a:ext cx="502855" cy="502855"/>
          </a:xfrm>
          <a:prstGeom prst="rect">
            <a:avLst/>
          </a:prstGeom>
        </p:spPr>
      </p:pic>
      <p:sp>
        <p:nvSpPr>
          <p:cNvPr id="26" name="Text 12"/>
          <p:cNvSpPr/>
          <p:nvPr/>
        </p:nvSpPr>
        <p:spPr>
          <a:xfrm rot="21600000">
            <a:off x="5625115" y="4987850"/>
            <a:ext cx="2239988" cy="319998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r>
              <a:rPr lang="zh-CN" altLang="en-US" sz="2800" b="1" dirty="0">
                <a:latin typeface="Times New Roman" panose="02020603050405020304" charset="0"/>
                <a:ea typeface="微软雅黑" panose="020B0503020204020204" charset="-122"/>
              </a:rPr>
              <a:t>公平性</a:t>
            </a:r>
          </a:p>
        </p:txBody>
      </p:sp>
      <p:sp>
        <p:nvSpPr>
          <p:cNvPr id="28" name="Text 14"/>
          <p:cNvSpPr/>
          <p:nvPr/>
        </p:nvSpPr>
        <p:spPr>
          <a:xfrm rot="21600000">
            <a:off x="4356549" y="5038134"/>
            <a:ext cx="671997" cy="214856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pPr algn="ctr" defTabSz="457200">
              <a:lnSpc>
                <a:spcPts val="1680"/>
              </a:lnSpc>
            </a:pPr>
            <a:r>
              <a:rPr lang="en-US" sz="1400" dirty="0">
                <a:solidFill>
                  <a:srgbClr val="FFFFFF"/>
                </a:solidFill>
                <a:latin typeface="Rubik-Medium" pitchFamily="34" charset="0"/>
                <a:ea typeface="Rubik-Medium" pitchFamily="34" charset="-122"/>
                <a:cs typeface="Rubik-Medium" pitchFamily="34" charset="-120"/>
              </a:rPr>
              <a:t>05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Text 19"/>
          <p:cNvSpPr/>
          <p:nvPr/>
        </p:nvSpPr>
        <p:spPr>
          <a:xfrm rot="21600000">
            <a:off x="123429" y="2809574"/>
            <a:ext cx="3913122" cy="914281"/>
          </a:xfrm>
          <a:prstGeom prst="rect">
            <a:avLst/>
          </a:prstGeom>
          <a:noFill/>
        </p:spPr>
        <p:txBody>
          <a:bodyPr vert="horz" wrap="square" rtlCol="0" anchor="ctr"/>
          <a:lstStyle/>
          <a:p>
            <a:pPr algn="ctr" defTabSz="457200">
              <a:lnSpc>
                <a:spcPts val="7200"/>
              </a:lnSpc>
            </a:pPr>
            <a:r>
              <a:rPr lang="en-US" sz="6000" b="1" dirty="0">
                <a:latin typeface="Times New Roman" panose="02020603050405020304" charset="0"/>
                <a:ea typeface="微软雅黑" panose="020B0503020204020204" charset="-122"/>
              </a:rPr>
              <a:t>目   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91590" y="337820"/>
            <a:ext cx="23799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Times New Roman" panose="02020603050405020304" charset="0"/>
              </a:rPr>
              <a:t>药品基本信息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17500" y="329248"/>
            <a:ext cx="813435" cy="494347"/>
            <a:chOff x="317500" y="329248"/>
            <a:chExt cx="813435" cy="494347"/>
          </a:xfrm>
          <a:solidFill>
            <a:srgbClr val="0070C0"/>
          </a:solidFill>
        </p:grpSpPr>
        <p:sp>
          <p:nvSpPr>
            <p:cNvPr id="6" name="矩形 5"/>
            <p:cNvSpPr/>
            <p:nvPr/>
          </p:nvSpPr>
          <p:spPr>
            <a:xfrm>
              <a:off x="317500" y="329248"/>
              <a:ext cx="813435" cy="476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34962" y="337820"/>
              <a:ext cx="778510" cy="485775"/>
            </a:xfrm>
            <a:prstGeom prst="rect">
              <a:avLst/>
            </a:prstGeom>
            <a:grpFill/>
          </p:spPr>
          <p:txBody>
            <a:bodyPr wrap="square" rtlCol="0" anchor="t">
              <a:noAutofit/>
            </a:bodyPr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Times New Roman" panose="02020603050405020304" charset="0"/>
                  <a:cs typeface="Times New Roman" panose="02020603050405020304" charset="0"/>
                </a:rPr>
                <a:t>01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225354" y="1278221"/>
            <a:ext cx="5778500" cy="5205860"/>
            <a:chOff x="225354" y="1318861"/>
            <a:chExt cx="5778500" cy="5205860"/>
          </a:xfrm>
        </p:grpSpPr>
        <p:grpSp>
          <p:nvGrpSpPr>
            <p:cNvPr id="11" name="组合 10"/>
            <p:cNvGrpSpPr/>
            <p:nvPr/>
          </p:nvGrpSpPr>
          <p:grpSpPr>
            <a:xfrm>
              <a:off x="225354" y="1506214"/>
              <a:ext cx="5778500" cy="5018507"/>
              <a:chOff x="317501" y="1484628"/>
              <a:chExt cx="5778500" cy="5018507"/>
            </a:xfrm>
          </p:grpSpPr>
          <p:sp>
            <p:nvSpPr>
              <p:cNvPr id="9" name="矩形: 圆角 8"/>
              <p:cNvSpPr/>
              <p:nvPr/>
            </p:nvSpPr>
            <p:spPr>
              <a:xfrm>
                <a:off x="317501" y="1484628"/>
                <a:ext cx="5778500" cy="5018507"/>
              </a:xfrm>
              <a:prstGeom prst="roundRect">
                <a:avLst>
                  <a:gd name="adj" fmla="val 4759"/>
                </a:avLst>
              </a:prstGeom>
              <a:solidFill>
                <a:schemeClr val="bg1"/>
              </a:solidFill>
              <a:ln w="28575">
                <a:gradFill flip="none" rotWithShape="1"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00B8E2"/>
                    </a:gs>
                  </a:gsLst>
                  <a:lin ang="27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342900" indent="-342900" algn="just" defTabSz="914400">
                  <a:lnSpc>
                    <a:spcPts val="2400"/>
                  </a:lnSpc>
                  <a:spcBef>
                    <a:spcPts val="1200"/>
                  </a:spcBef>
                  <a:spcAft>
                    <a:spcPts val="600"/>
                  </a:spcAft>
                  <a:buClr>
                    <a:srgbClr val="005A9B"/>
                  </a:buClr>
                  <a:buFont typeface="Wingdings" panose="05000000000000000000" pitchFamily="2" charset="2"/>
                  <a:buChar char="p"/>
                  <a:defRPr/>
                </a:pPr>
                <a:endParaRPr lang="en-US" altLang="zh-CN" b="1" dirty="0"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algn="ctr" defTabSz="1018540"/>
                <a:endParaRPr lang="zh-CN" altLang="en-US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4" name="文本框 3"/>
              <p:cNvSpPr txBox="1"/>
              <p:nvPr/>
            </p:nvSpPr>
            <p:spPr>
              <a:xfrm>
                <a:off x="437810" y="1753234"/>
                <a:ext cx="5537881" cy="455263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indent="0" algn="just" fontAlgn="auto">
                  <a:lnSpc>
                    <a:spcPct val="150000"/>
                  </a:lnSpc>
                </a:pP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【通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 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用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名】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紫花温肺止嗽颗粒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   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CDE注册分类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】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  </a:t>
                </a:r>
                <a:r>
                  <a:rPr lang="zh-CN" altLang="en-US" sz="1600" b="1" spc="30" dirty="0">
                    <a:ln w="3175">
                      <a:noFill/>
                      <a:prstDash val="dash"/>
                    </a:ln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中药1.1类</a:t>
                </a:r>
                <a:r>
                  <a:rPr lang="en-US" altLang="zh-CN" sz="1600" b="1" spc="30" dirty="0">
                    <a:ln w="3175">
                      <a:noFill/>
                      <a:prstDash val="dash"/>
                    </a:ln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                </a:t>
                </a:r>
              </a:p>
              <a:p>
                <a:pPr indent="0" algn="just" fontAlgn="auto">
                  <a:lnSpc>
                    <a:spcPct val="150000"/>
                  </a:lnSpc>
                </a:pP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【注册规格】 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15g/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袋</a:t>
                </a:r>
              </a:p>
              <a:p>
                <a:pPr indent="0" algn="just" fontAlgn="auto">
                  <a:lnSpc>
                    <a:spcPct val="150000"/>
                  </a:lnSpc>
                </a:pP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【成</a:t>
                </a:r>
                <a:r>
                  <a:rPr lang="en-US" altLang="zh-CN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      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份】</a:t>
                </a:r>
                <a:r>
                  <a:rPr lang="zh-CN" altLang="en-US" sz="1600" b="1" spc="30" dirty="0">
                    <a:ln w="3175">
                      <a:noFill/>
                      <a:prstDash val="dash"/>
                    </a:ln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紫菀、款冬花、射干、干姜、杧果核、荆芥。</a:t>
                </a:r>
                <a:endParaRPr lang="en-US" altLang="zh-CN" sz="1600" b="1" spc="30" dirty="0">
                  <a:ln w="3175">
                    <a:noFill/>
                    <a:prstDash val="dash"/>
                  </a:ln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  <a:p>
                <a:pPr indent="0" algn="just" fontAlgn="auto">
                  <a:lnSpc>
                    <a:spcPct val="150000"/>
                  </a:lnSpc>
                </a:pP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【功能主治】温肺散寒，化痰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止咳；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用于</a:t>
                </a:r>
                <a:r>
                  <a:rPr lang="zh-CN" altLang="en-US" sz="1600" b="1" spc="30" dirty="0" smtClean="0">
                    <a:ln w="3175">
                      <a:noFill/>
                      <a:prstDash val="dash"/>
                    </a:ln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风寒</a:t>
                </a:r>
                <a:r>
                  <a:rPr lang="zh-CN" altLang="en-US" sz="1600" b="1" spc="30" dirty="0">
                    <a:ln w="3175">
                      <a:noFill/>
                      <a:prstDash val="dash"/>
                    </a:ln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恋肺</a:t>
                </a:r>
                <a:r>
                  <a:rPr lang="zh-CN" altLang="en-US" sz="1600" b="1" spc="30" dirty="0" smtClean="0">
                    <a:ln w="3175">
                      <a:noFill/>
                      <a:prstDash val="dash"/>
                    </a:ln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证所致的咳嗽。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症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见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咳嗽咯痰稀白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，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或咽痒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干咳，少痰难咯，舌淡苔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白，脉迟紧，每</a:t>
                </a:r>
                <a:r>
                  <a:rPr lang="zh-CN" altLang="en-US" sz="1600" spc="30" dirty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遇风寒、刺激性气味、进食生冷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食物时加重。</a:t>
                </a:r>
                <a:endParaRPr lang="zh-CN" altLang="en-US" sz="1600" spc="30" dirty="0">
                  <a:ln w="3175">
                    <a:noFill/>
                    <a:prstDash val="dash"/>
                  </a:ln>
                  <a:solidFill>
                    <a:schemeClr val="tx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  <a:p>
                <a:pPr marL="0" lvl="1" algn="just">
                  <a:lnSpc>
                    <a:spcPct val="150000"/>
                  </a:lnSpc>
                </a:pP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【用法用量】</a:t>
                </a:r>
                <a:r>
                  <a:rPr lang="zh-CN" altLang="en-US" sz="1600" spc="30" dirty="0"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温水</a:t>
                </a:r>
                <a:r>
                  <a:rPr lang="zh-CN" altLang="en-US" sz="1600" spc="30" dirty="0" smtClean="0"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冲服</a:t>
                </a:r>
                <a:r>
                  <a:rPr lang="zh-CN" altLang="en-US" sz="1600" spc="30" dirty="0"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，1 袋/</a:t>
                </a:r>
                <a:r>
                  <a:rPr lang="zh-CN" altLang="en-US" sz="1600" spc="30" dirty="0" smtClean="0"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次，一日三次</a:t>
                </a:r>
                <a:endParaRPr lang="zh-CN" altLang="en-US" sz="1600" spc="30" dirty="0"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  <a:p>
                <a:pPr marL="0" lvl="1" indent="0" algn="just" fontAlgn="auto">
                  <a:lnSpc>
                    <a:spcPct val="150000"/>
                  </a:lnSpc>
                </a:pP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【是否为OTC产品】</a:t>
                </a:r>
                <a:r>
                  <a:rPr lang="zh-CN" altLang="en-US" sz="1600" dirty="0">
                    <a:sym typeface="+mn-ea"/>
                  </a:rPr>
                  <a:t>否</a:t>
                </a:r>
                <a:endParaRPr lang="zh-CN" altLang="en-US" sz="1600" spc="30" dirty="0">
                  <a:uFillTx/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  <a:p>
                <a:pPr marL="0" lvl="1" indent="0" algn="just" fontAlgn="auto">
                  <a:lnSpc>
                    <a:spcPct val="150000"/>
                  </a:lnSpc>
                </a:pPr>
                <a:r>
                  <a:rPr lang="zh-CN" altLang="en-US" sz="1600" spc="30" dirty="0">
                    <a:ln w="3175">
                      <a:noFill/>
                      <a:prstDash val="dash"/>
                    </a:ln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【中国大陆首次上市时间】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202</a:t>
                </a:r>
                <a:r>
                  <a:rPr lang="en-US" altLang="zh-CN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6</a:t>
                </a:r>
                <a:r>
                  <a:rPr lang="zh-CN" altLang="en-US" sz="1600" spc="30" dirty="0" smtClean="0">
                    <a:ln w="3175">
                      <a:noFill/>
                      <a:prstDash val="dash"/>
                    </a:ln>
                    <a:solidFill>
                      <a:schemeClr val="tx1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年</a:t>
                </a:r>
                <a:endParaRPr lang="zh-CN" altLang="en-US" sz="1600" spc="30" dirty="0">
                  <a:ln w="3175">
                    <a:noFill/>
                    <a:prstDash val="dash"/>
                  </a:ln>
                  <a:solidFill>
                    <a:schemeClr val="tx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  <a:p>
                <a:pPr marL="0" lvl="1" indent="0" algn="just" fontAlgn="auto">
                  <a:lnSpc>
                    <a:spcPct val="150000"/>
                  </a:lnSpc>
                </a:pPr>
                <a:r>
                  <a:rPr lang="zh-CN" altLang="en-US" sz="1600" spc="30" dirty="0">
                    <a:ln w="3175">
                      <a:noFill/>
                      <a:prstDash val="dash"/>
                    </a:ln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【目前大陆地区同通用名药品的上市情况】</a:t>
                </a:r>
                <a:r>
                  <a:rPr lang="zh-CN" altLang="en-US" sz="1600" dirty="0">
                    <a:sym typeface="+mn-ea"/>
                  </a:rPr>
                  <a:t>无</a:t>
                </a:r>
                <a:endParaRPr lang="zh-CN" altLang="en-US" sz="1600" b="1" spc="30" dirty="0">
                  <a:ln w="3175">
                    <a:noFill/>
                    <a:prstDash val="dash"/>
                  </a:ln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  <a:p>
                <a:pPr marL="0" lvl="1" indent="0" algn="just" fontAlgn="auto">
                  <a:lnSpc>
                    <a:spcPct val="150000"/>
                  </a:lnSpc>
                </a:pPr>
                <a:endParaRPr lang="zh-CN" altLang="en-US" sz="1600" b="1" kern="100" spc="30" dirty="0">
                  <a:ln w="3175">
                    <a:noFill/>
                    <a:prstDash val="dash"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微软雅黑" panose="020B0503020204020204" charset="-122"/>
                  <a:ea typeface="微软雅黑" panose="020B0503020204020204" charset="-122"/>
                  <a:cs typeface="江城圆体 400W" panose="020B0500000000000000" pitchFamily="34" charset="-122"/>
                  <a:sym typeface="+mn-ea"/>
                </a:endParaRPr>
              </a:p>
            </p:txBody>
          </p:sp>
        </p:grpSp>
        <p:sp>
          <p:nvSpPr>
            <p:cNvPr id="14" name="圆角矩形 37"/>
            <p:cNvSpPr/>
            <p:nvPr/>
          </p:nvSpPr>
          <p:spPr>
            <a:xfrm>
              <a:off x="1309921" y="1318861"/>
              <a:ext cx="3265338" cy="4603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0480" lvl="1" algn="ctr" fontAlgn="ctr">
                <a:buSzPct val="80000"/>
                <a:defRPr/>
              </a:pPr>
              <a:r>
                <a:rPr lang="zh-CN" altLang="en-US" sz="2000" b="1" spc="160" dirty="0">
                  <a:solidFill>
                    <a:srgbClr val="0070C0"/>
                  </a:solidFill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基本信息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6230621" y="1214445"/>
            <a:ext cx="5778500" cy="5248049"/>
            <a:chOff x="6301741" y="1255085"/>
            <a:chExt cx="5778500" cy="5248049"/>
          </a:xfrm>
        </p:grpSpPr>
        <p:sp>
          <p:nvSpPr>
            <p:cNvPr id="10" name="矩形: 圆角 9"/>
            <p:cNvSpPr/>
            <p:nvPr/>
          </p:nvSpPr>
          <p:spPr>
            <a:xfrm>
              <a:off x="6301741" y="1484627"/>
              <a:ext cx="5778500" cy="5018507"/>
            </a:xfrm>
            <a:prstGeom prst="roundRect">
              <a:avLst>
                <a:gd name="adj" fmla="val 4759"/>
              </a:avLst>
            </a:prstGeom>
            <a:solidFill>
              <a:schemeClr val="bg1"/>
            </a:solidFill>
            <a:ln w="28575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00B8E2"/>
                  </a:gs>
                </a:gsLst>
                <a:lin ang="2700000" scaled="1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42900" indent="-342900" algn="just" defTabSz="914400">
                <a:lnSpc>
                  <a:spcPts val="24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5A9B"/>
                </a:buClr>
                <a:buFont typeface="Wingdings" panose="05000000000000000000" pitchFamily="2" charset="2"/>
                <a:buChar char="p"/>
                <a:defRPr/>
              </a:pPr>
              <a:endParaRPr lang="en-US" altLang="zh-CN" b="1" dirty="0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 defTabSz="1018540"/>
              <a:endParaRPr lang="zh-CN" altLang="en-US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sp>
          <p:nvSpPr>
            <p:cNvPr id="2" name="文本框 60"/>
            <p:cNvSpPr txBox="1"/>
            <p:nvPr>
              <p:custDataLst>
                <p:tags r:id="rId2"/>
              </p:custDataLst>
            </p:nvPr>
          </p:nvSpPr>
          <p:spPr>
            <a:xfrm>
              <a:off x="6452938" y="2637499"/>
              <a:ext cx="5464519" cy="35267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lvl="1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CN" altLang="en-US" sz="1600" b="1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医保目录内：</a:t>
              </a:r>
              <a:r>
                <a:rPr lang="zh-CN" altLang="en-US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已纳入医保目录，且报销本品谈判适应症</a:t>
              </a:r>
            </a:p>
            <a:p>
              <a:pPr marL="285750" lvl="1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CN" altLang="en-US" sz="1600" b="1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适应症与作用机制最相似：</a:t>
              </a:r>
              <a:r>
                <a:rPr lang="zh-CN" altLang="en-US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苏黄止咳胶囊适应症（风邪犯肺证）与紫花（风寒恋肺证）中医辨证高度相似；且苏黄止咳同样性温，临床上联合干姜可达到温肺化饮作用</a:t>
              </a:r>
            </a:p>
            <a:p>
              <a:pPr marL="285750" lvl="1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CN" altLang="en-US" sz="1600" b="1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临床应用最广泛：</a:t>
              </a:r>
              <a:r>
                <a:rPr lang="en-US" altLang="zh-CN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《</a:t>
              </a:r>
              <a:r>
                <a:rPr lang="zh-CN" altLang="en-US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咳嗽的诊断与治疗</a:t>
              </a:r>
              <a:r>
                <a:rPr lang="en-US" altLang="zh-CN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2021》</a:t>
              </a:r>
              <a:r>
                <a:rPr lang="zh-CN" altLang="en-US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指南推荐，临床认可度高，市场份额排名第一；且已针对该适应症开展</a:t>
              </a:r>
              <a:r>
                <a:rPr lang="en-US" altLang="zh-CN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IV</a:t>
              </a:r>
              <a:r>
                <a:rPr lang="zh-CN" altLang="en-US" sz="1600" spc="160" dirty="0">
                  <a:solidFill>
                    <a:srgbClr val="000000"/>
                  </a:solidFill>
                  <a:latin typeface="+mn-ea"/>
                  <a:cs typeface="Times New Roman" panose="02020603050405020304" charset="0"/>
                  <a:sym typeface="+mn-ea"/>
                </a:rPr>
                <a:t>期临床试验，疗效确证</a:t>
              </a:r>
            </a:p>
          </p:txBody>
        </p:sp>
        <p:sp>
          <p:nvSpPr>
            <p:cNvPr id="8" name="圆角矩形 37"/>
            <p:cNvSpPr/>
            <p:nvPr/>
          </p:nvSpPr>
          <p:spPr>
            <a:xfrm>
              <a:off x="7095524" y="1946292"/>
              <a:ext cx="4190933" cy="46037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0480" marR="0" lvl="1" fontAlgn="ctr">
                <a:spcBef>
                  <a:spcPts val="0"/>
                </a:spcBef>
                <a:spcAft>
                  <a:spcPts val="0"/>
                </a:spcAft>
                <a:buClrTx/>
                <a:buSzPct val="80000"/>
                <a:defRPr/>
              </a:pPr>
              <a:r>
                <a:rPr lang="zh-CN" altLang="en-US" sz="1600" b="1" spc="160" dirty="0">
                  <a:solidFill>
                    <a:srgbClr val="C00000"/>
                  </a:solidFill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建议：苏黄止咳胶囊（医保乙类）</a:t>
              </a:r>
            </a:p>
          </p:txBody>
        </p:sp>
        <p:sp>
          <p:nvSpPr>
            <p:cNvPr id="15" name="圆角矩形 37"/>
            <p:cNvSpPr/>
            <p:nvPr/>
          </p:nvSpPr>
          <p:spPr>
            <a:xfrm>
              <a:off x="7616741" y="1255085"/>
              <a:ext cx="3265338" cy="4603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0480" lvl="1" algn="ctr" fontAlgn="ctr">
                <a:buSzPct val="80000"/>
                <a:defRPr/>
              </a:pPr>
              <a:r>
                <a:rPr lang="zh-CN" altLang="en-US" sz="2000" b="1" spc="160" dirty="0">
                  <a:solidFill>
                    <a:srgbClr val="0070C0"/>
                  </a:solidFill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参照药品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6"/>
          <p:cNvSpPr/>
          <p:nvPr/>
        </p:nvSpPr>
        <p:spPr>
          <a:xfrm>
            <a:off x="6229914" y="1363975"/>
            <a:ext cx="5555686" cy="2842266"/>
          </a:xfrm>
          <a:prstGeom prst="roundRect">
            <a:avLst>
              <a:gd name="adj" fmla="val 4759"/>
            </a:avLst>
          </a:prstGeom>
          <a:solidFill>
            <a:schemeClr val="bg1"/>
          </a:solidFill>
          <a:ln w="2857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00B8E2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defTabSz="914400">
              <a:lnSpc>
                <a:spcPts val="2400"/>
              </a:lnSpc>
              <a:spcBef>
                <a:spcPts val="1200"/>
              </a:spcBef>
              <a:spcAft>
                <a:spcPts val="600"/>
              </a:spcAft>
              <a:buClr>
                <a:srgbClr val="005A9B"/>
              </a:buClr>
              <a:buFont typeface="Wingdings" panose="05000000000000000000" pitchFamily="2" charset="2"/>
              <a:buChar char="p"/>
              <a:defRPr/>
            </a:pP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 defTabSz="1018540"/>
            <a:endParaRPr lang="zh-CN" altLang="en-US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225354" y="1363975"/>
            <a:ext cx="5555686" cy="2842266"/>
          </a:xfrm>
          <a:prstGeom prst="roundRect">
            <a:avLst>
              <a:gd name="adj" fmla="val 4759"/>
            </a:avLst>
          </a:prstGeom>
          <a:solidFill>
            <a:schemeClr val="bg1"/>
          </a:solidFill>
          <a:ln w="2857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00B8E2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defTabSz="914400">
              <a:lnSpc>
                <a:spcPts val="2400"/>
              </a:lnSpc>
              <a:spcBef>
                <a:spcPts val="1200"/>
              </a:spcBef>
              <a:spcAft>
                <a:spcPts val="600"/>
              </a:spcAft>
              <a:buClr>
                <a:srgbClr val="005A9B"/>
              </a:buClr>
              <a:buFont typeface="Wingdings" panose="05000000000000000000" pitchFamily="2" charset="2"/>
              <a:buChar char="p"/>
              <a:defRPr/>
            </a:pP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 defTabSz="1018540"/>
            <a:endParaRPr lang="zh-CN" altLang="en-US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" name="文本框 65"/>
          <p:cNvSpPr txBox="1"/>
          <p:nvPr>
            <p:custDataLst>
              <p:tags r:id="rId2"/>
            </p:custDataLst>
          </p:nvPr>
        </p:nvSpPr>
        <p:spPr>
          <a:xfrm>
            <a:off x="317500" y="1713976"/>
            <a:ext cx="5250180" cy="23062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lvl="1" indent="-285750" algn="just" fontAlgn="auto">
              <a:lnSpc>
                <a:spcPct val="15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400" b="1" kern="100" dirty="0" smtClean="0">
                <a:latin typeface="微软雅黑" panose="020B0503020204020204" charset="-122"/>
                <a:ea typeface="微软雅黑" panose="020B0503020204020204" charset="-122"/>
              </a:rPr>
              <a:t>公卫负担严峻：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风寒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恋肺作为感冒、急性支气管炎的主要后遗症，极大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增加医院门诊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就诊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压力。患者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盲目使用抗生素、寒凉中成药，加剧耐药性与证候复杂化，增加后续治疗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难度。更是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慢性阻塞性肺疾病反复发作的重要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导火索。</a:t>
            </a:r>
            <a:endParaRPr lang="en-US" altLang="zh-CN" sz="1400" kern="10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285750" lvl="1" indent="-285750" algn="just" fontAlgn="auto">
              <a:lnSpc>
                <a:spcPct val="15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400" b="1" kern="100" dirty="0" smtClean="0">
                <a:latin typeface="微软雅黑" panose="020B0503020204020204" charset="-122"/>
                <a:ea typeface="微软雅黑" panose="020B0503020204020204" charset="-122"/>
              </a:rPr>
              <a:t>健康负担突出：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持续性咳嗽影响睡眠，夜间阵咳导致失眠、日间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疲惫；长期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气道慢性刺激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，提升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哮喘、慢阻肺发病</a:t>
            </a:r>
            <a:r>
              <a:rPr lang="zh-CN" altLang="en-US" sz="1400" kern="100" dirty="0" smtClean="0">
                <a:latin typeface="微软雅黑" panose="020B0503020204020204" charset="-122"/>
                <a:ea typeface="微软雅黑" panose="020B0503020204020204" charset="-122"/>
              </a:rPr>
              <a:t>概率。 </a:t>
            </a:r>
            <a:r>
              <a:rPr lang="zh-CN" altLang="en-US" sz="1400" kern="100" dirty="0">
                <a:latin typeface="微软雅黑" panose="020B0503020204020204" charset="-122"/>
                <a:ea typeface="微软雅黑" panose="020B0503020204020204" charset="-122"/>
              </a:rPr>
              <a:t>腹压长期增高，诱发头晕、咽喉黏膜充血、胸胁肌肉牵拉痛。</a:t>
            </a:r>
            <a:endParaRPr lang="en-US" altLang="zh-CN" sz="1400" kern="100" dirty="0">
              <a:highlight>
                <a:srgbClr val="00FF00"/>
              </a:highligh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91590" y="337820"/>
            <a:ext cx="23799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Times New Roman" panose="02020603050405020304" charset="0"/>
              </a:rPr>
              <a:t>药品基本信息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317500" y="329248"/>
            <a:ext cx="813435" cy="494347"/>
            <a:chOff x="317500" y="329248"/>
            <a:chExt cx="813435" cy="494347"/>
          </a:xfrm>
          <a:solidFill>
            <a:srgbClr val="0070C0"/>
          </a:solidFill>
        </p:grpSpPr>
        <p:sp>
          <p:nvSpPr>
            <p:cNvPr id="5" name="矩形 4"/>
            <p:cNvSpPr/>
            <p:nvPr/>
          </p:nvSpPr>
          <p:spPr>
            <a:xfrm>
              <a:off x="317500" y="329248"/>
              <a:ext cx="813435" cy="476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334962" y="337820"/>
              <a:ext cx="778510" cy="485775"/>
            </a:xfrm>
            <a:prstGeom prst="rect">
              <a:avLst/>
            </a:prstGeom>
            <a:grpFill/>
          </p:spPr>
          <p:txBody>
            <a:bodyPr wrap="square" rtlCol="0" anchor="t">
              <a:noAutofit/>
            </a:bodyPr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Times New Roman" panose="02020603050405020304" charset="0"/>
                  <a:cs typeface="Times New Roman" panose="02020603050405020304" charset="0"/>
                </a:rPr>
                <a:t>01</a:t>
              </a:r>
            </a:p>
          </p:txBody>
        </p:sp>
      </p:grpSp>
      <p:sp>
        <p:nvSpPr>
          <p:cNvPr id="9" name="圆角矩形 37"/>
          <p:cNvSpPr/>
          <p:nvPr/>
        </p:nvSpPr>
        <p:spPr>
          <a:xfrm>
            <a:off x="7531653" y="1133787"/>
            <a:ext cx="3265338" cy="46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30480" lvl="1" algn="ctr" fontAlgn="ctr">
              <a:buSzPct val="80000"/>
              <a:defRPr/>
            </a:pPr>
            <a:r>
              <a:rPr lang="zh-CN" altLang="en-US" sz="2000" b="1" spc="160" dirty="0">
                <a:solidFill>
                  <a:srgbClr val="0070C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未满足治疗需求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467757" y="1788489"/>
            <a:ext cx="5080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+mn-ea"/>
              </a:rPr>
              <a:t>药性寒凉、疗效不明：</a:t>
            </a:r>
            <a:r>
              <a:rPr lang="zh-CN" altLang="en-US" sz="1400" dirty="0">
                <a:latin typeface="+mn-ea"/>
              </a:rPr>
              <a:t>目录内产品以清肺化痰的寒凉性药物为主，</a:t>
            </a:r>
            <a:r>
              <a:rPr lang="zh-CN" altLang="en-US" sz="1400" dirty="0">
                <a:solidFill>
                  <a:srgbClr val="C00000"/>
                </a:solidFill>
                <a:latin typeface="+mn-ea"/>
              </a:rPr>
              <a:t>温热性药物少，</a:t>
            </a:r>
            <a:r>
              <a:rPr lang="zh-CN" altLang="en-US" sz="1400" dirty="0">
                <a:latin typeface="+mn-ea"/>
              </a:rPr>
              <a:t>易导致患者胃肠道不适，且缺少咳嗽完全</a:t>
            </a:r>
            <a:r>
              <a:rPr lang="zh-CN" altLang="en-US" sz="1400" dirty="0" smtClean="0">
                <a:latin typeface="+mn-ea"/>
              </a:rPr>
              <a:t>缓解率等</a:t>
            </a:r>
            <a:r>
              <a:rPr lang="zh-CN" altLang="en-US" sz="1400" dirty="0">
                <a:latin typeface="+mn-ea"/>
              </a:rPr>
              <a:t>症状改善的临床证据</a:t>
            </a:r>
            <a:endParaRPr lang="en-US" altLang="zh-CN" sz="1400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+mn-ea"/>
              </a:rPr>
              <a:t>治标不治本：</a:t>
            </a:r>
            <a:r>
              <a:rPr lang="zh-CN" altLang="en-US" sz="1400" dirty="0">
                <a:latin typeface="+mn-ea"/>
              </a:rPr>
              <a:t>多数停留在对症治疗层面，停药后易复发，常伴有不良反应</a:t>
            </a:r>
            <a:endParaRPr lang="en-US" altLang="zh-CN" sz="1400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+mn-ea"/>
              </a:rPr>
              <a:t>安全性欠佳：</a:t>
            </a:r>
            <a:r>
              <a:rPr lang="zh-CN" altLang="en-US" sz="1400" dirty="0">
                <a:latin typeface="+mn-ea"/>
              </a:rPr>
              <a:t>组方中含有</a:t>
            </a:r>
            <a:r>
              <a:rPr lang="zh-CN" altLang="zh-CN" sz="1400" dirty="0">
                <a:latin typeface="+mn-ea"/>
              </a:rPr>
              <a:t>虫药</a:t>
            </a:r>
            <a:r>
              <a:rPr lang="zh-CN" altLang="en-US" sz="1400" dirty="0">
                <a:latin typeface="+mn-ea"/>
              </a:rPr>
              <a:t>或</a:t>
            </a:r>
            <a:r>
              <a:rPr lang="zh-CN" altLang="zh-CN" sz="1400" dirty="0">
                <a:latin typeface="+mn-ea"/>
              </a:rPr>
              <a:t>麻黄</a:t>
            </a:r>
            <a:r>
              <a:rPr lang="zh-CN" altLang="en-US" sz="1400" dirty="0">
                <a:latin typeface="+mn-ea"/>
              </a:rPr>
              <a:t>等，存在安全性风险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225354" y="4479481"/>
            <a:ext cx="11560246" cy="2049407"/>
            <a:chOff x="225354" y="5221509"/>
            <a:chExt cx="11560246" cy="2049407"/>
          </a:xfrm>
        </p:grpSpPr>
        <p:sp>
          <p:nvSpPr>
            <p:cNvPr id="18" name="矩形: 圆角 17"/>
            <p:cNvSpPr/>
            <p:nvPr/>
          </p:nvSpPr>
          <p:spPr>
            <a:xfrm>
              <a:off x="225354" y="5221509"/>
              <a:ext cx="11560246" cy="2049407"/>
            </a:xfrm>
            <a:prstGeom prst="roundRect">
              <a:avLst>
                <a:gd name="adj" fmla="val 4759"/>
              </a:avLst>
            </a:prstGeom>
            <a:solidFill>
              <a:schemeClr val="bg1"/>
            </a:solidFill>
            <a:ln w="28575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00B8E2"/>
                  </a:gs>
                </a:gsLst>
                <a:lin ang="2700000" scaled="1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42900" indent="-342900" algn="just" defTabSz="914400">
                <a:lnSpc>
                  <a:spcPts val="2400"/>
                </a:lnSpc>
                <a:spcBef>
                  <a:spcPts val="1200"/>
                </a:spcBef>
                <a:spcAft>
                  <a:spcPts val="600"/>
                </a:spcAft>
                <a:buClr>
                  <a:srgbClr val="005A9B"/>
                </a:buClr>
                <a:buFont typeface="Wingdings" panose="05000000000000000000" pitchFamily="2" charset="2"/>
                <a:buChar char="p"/>
                <a:defRPr/>
              </a:pPr>
              <a:endParaRPr lang="en-US" altLang="zh-CN" b="1" dirty="0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 defTabSz="1018540"/>
              <a:endParaRPr lang="zh-CN" altLang="en-US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2063909" y="5422909"/>
              <a:ext cx="9641840" cy="16466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lvl="1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CN" altLang="en-US" sz="1600" b="1" kern="100" dirty="0" smtClean="0">
                  <a:latin typeface="+mn-ea"/>
                </a:rPr>
                <a:t>标本兼治</a:t>
              </a:r>
              <a:r>
                <a:rPr lang="zh-CN" altLang="en-US" sz="1600" b="1" kern="100" dirty="0">
                  <a:latin typeface="+mn-ea"/>
                </a:rPr>
                <a:t>，药效温和：</a:t>
              </a:r>
              <a:r>
                <a:rPr lang="zh-CN" altLang="en-US" sz="1600" kern="100" dirty="0">
                  <a:latin typeface="+mn-ea"/>
                </a:rPr>
                <a:t>六味入药，</a:t>
              </a:r>
              <a:r>
                <a:rPr lang="zh-CN" altLang="zh-CN" sz="1600" kern="100" dirty="0">
                  <a:latin typeface="+mn-ea"/>
                </a:rPr>
                <a:t>药简力专</a:t>
              </a:r>
              <a:r>
                <a:rPr lang="zh-CN" altLang="en-US" sz="1600" kern="100" dirty="0">
                  <a:latin typeface="+mn-ea"/>
                </a:rPr>
                <a:t>，疏风散寒，肺脾同治，从根本上解决咳嗽病因；且</a:t>
              </a:r>
              <a:r>
                <a:rPr lang="zh-CN" altLang="en-US" sz="1600" kern="0" dirty="0">
                  <a:solidFill>
                    <a:srgbClr val="000000"/>
                  </a:solidFill>
                  <a:latin typeface="+mn-ea"/>
                  <a:cs typeface="宋体" panose="02010600030101010101" pitchFamily="2" charset="-122"/>
                  <a:sym typeface="+mn-ea"/>
                </a:rPr>
                <a:t>配伍组方具有温肺化痰、温中和胃作用</a:t>
              </a:r>
              <a:r>
                <a:rPr lang="zh-CN" altLang="en-US" sz="1600" kern="0" dirty="0">
                  <a:solidFill>
                    <a:srgbClr val="000000"/>
                  </a:solidFill>
                  <a:latin typeface="+mn-ea"/>
                  <a:sym typeface="+mn-ea"/>
                </a:rPr>
                <a:t>，</a:t>
              </a:r>
              <a:r>
                <a:rPr lang="zh-CN" altLang="en-US" sz="1600" b="1" kern="0" dirty="0">
                  <a:solidFill>
                    <a:srgbClr val="C00000"/>
                  </a:solidFill>
                  <a:latin typeface="+mn-ea"/>
                  <a:sym typeface="+mn-ea"/>
                </a:rPr>
                <a:t>更适用于伴胃肠道不适患者</a:t>
              </a:r>
              <a:endParaRPr lang="en-US" altLang="zh-CN" sz="1600" b="1" kern="0" dirty="0">
                <a:solidFill>
                  <a:srgbClr val="C00000"/>
                </a:solidFill>
                <a:latin typeface="+mn-ea"/>
                <a:sym typeface="+mn-ea"/>
              </a:endParaRPr>
            </a:p>
            <a:p>
              <a:pPr marL="285750" lvl="1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CN" altLang="en-US" sz="1600" b="1" kern="100" dirty="0">
                  <a:latin typeface="+mn-ea"/>
                </a:rPr>
                <a:t>安全性更优：</a:t>
              </a:r>
              <a:r>
                <a:rPr lang="zh-CN" altLang="en-US" sz="1600" kern="100" dirty="0">
                  <a:latin typeface="+mn-ea"/>
                </a:rPr>
                <a:t>全方采用纯植物中药材，无虫药及麻黄等成分，</a:t>
              </a:r>
              <a:r>
                <a:rPr lang="zh-CN" altLang="zh-CN" sz="1600" kern="100" dirty="0">
                  <a:latin typeface="+mn-ea"/>
                </a:rPr>
                <a:t>无中枢抑制，</a:t>
              </a:r>
              <a:r>
                <a:rPr lang="zh-CN" altLang="en-US" sz="1600" kern="100" dirty="0">
                  <a:latin typeface="+mn-ea"/>
                </a:rPr>
                <a:t>无成瘾性，</a:t>
              </a:r>
              <a:r>
                <a:rPr lang="zh-CN" altLang="zh-CN" sz="1600" kern="100" dirty="0">
                  <a:latin typeface="+mn-ea"/>
                </a:rPr>
                <a:t>更</a:t>
              </a:r>
              <a:r>
                <a:rPr lang="zh-CN" altLang="en-US" sz="1600" kern="100" dirty="0">
                  <a:latin typeface="+mn-ea"/>
                </a:rPr>
                <a:t>适合</a:t>
              </a:r>
              <a:r>
                <a:rPr lang="zh-CN" altLang="zh-CN" sz="1600" kern="100" dirty="0">
                  <a:latin typeface="+mn-ea"/>
                </a:rPr>
                <a:t>慢性咳嗽患者</a:t>
              </a:r>
              <a:endParaRPr lang="en-US" altLang="zh-CN" sz="1600" kern="100" dirty="0">
                <a:latin typeface="+mn-ea"/>
              </a:endParaRPr>
            </a:p>
          </p:txBody>
        </p:sp>
        <p:sp>
          <p:nvSpPr>
            <p:cNvPr id="15" name="圆角矩形 37"/>
            <p:cNvSpPr/>
            <p:nvPr/>
          </p:nvSpPr>
          <p:spPr>
            <a:xfrm>
              <a:off x="334962" y="5509982"/>
              <a:ext cx="1968500" cy="135352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0480" lvl="1" algn="ctr" fontAlgn="ctr">
                <a:buSzPct val="80000"/>
                <a:defRPr/>
              </a:pPr>
              <a:r>
                <a:rPr lang="zh-CN" altLang="en-US" sz="2000" b="1" spc="160" dirty="0">
                  <a:solidFill>
                    <a:srgbClr val="0070C0"/>
                  </a:solidFill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与同类产品相比的优势</a:t>
              </a:r>
              <a:endParaRPr lang="en-US" altLang="zh-CN" sz="2000" b="1" spc="160" dirty="0">
                <a:solidFill>
                  <a:srgbClr val="0070C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endParaRPr>
            </a:p>
          </p:txBody>
        </p:sp>
      </p:grpSp>
      <p:sp>
        <p:nvSpPr>
          <p:cNvPr id="7" name="圆角矩形 37"/>
          <p:cNvSpPr/>
          <p:nvPr/>
        </p:nvSpPr>
        <p:spPr>
          <a:xfrm>
            <a:off x="1309921" y="1176621"/>
            <a:ext cx="3265338" cy="46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30480" lvl="1" algn="ctr" fontAlgn="ctr">
              <a:buSzPct val="80000"/>
              <a:defRPr/>
            </a:pPr>
            <a:r>
              <a:rPr lang="zh-CN" altLang="en-US" sz="2000" b="1" spc="160" dirty="0">
                <a:solidFill>
                  <a:srgbClr val="0070C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疾病基本情况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: 圆角 24"/>
          <p:cNvSpPr/>
          <p:nvPr/>
        </p:nvSpPr>
        <p:spPr>
          <a:xfrm>
            <a:off x="6182527" y="1384712"/>
            <a:ext cx="5796508" cy="4787933"/>
          </a:xfrm>
          <a:prstGeom prst="roundRect">
            <a:avLst>
              <a:gd name="adj" fmla="val 4759"/>
            </a:avLst>
          </a:prstGeom>
          <a:solidFill>
            <a:schemeClr val="bg1"/>
          </a:solidFill>
          <a:ln w="2857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00B8E2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018540"/>
            <a:endParaRPr lang="zh-CN" altLang="en-US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74409" y="6428069"/>
            <a:ext cx="76355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、紫花温肺止嗽颗粒</a:t>
            </a:r>
            <a:r>
              <a:rPr lang="zh-CN" altLang="en-US" sz="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治疗风寒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恋肺</a:t>
            </a:r>
            <a:r>
              <a:rPr lang="zh-CN" altLang="en-US" sz="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证有效性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和安全性的随机、双盲、安慰剂平行对照、多中心</a:t>
            </a:r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Ш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期临床试验总结报告</a:t>
            </a:r>
            <a:endParaRPr lang="en-US" altLang="zh-CN" sz="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、咳嗽缓解：咳嗽</a:t>
            </a:r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VAS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计分减少</a:t>
            </a:r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50%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及以上，称为“缓解”</a:t>
            </a:r>
            <a:endParaRPr lang="en-US" altLang="zh-CN" sz="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、咳嗽完全缓解：咳嗽</a:t>
            </a:r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VAS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计分＜</a:t>
            </a:r>
            <a:r>
              <a:rPr lang="en-US" altLang="zh-CN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17mm</a:t>
            </a:r>
            <a:r>
              <a:rPr lang="zh-CN" altLang="en-US" sz="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，称为“完全缓解”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93190" y="337820"/>
            <a:ext cx="23799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charset="0"/>
                <a:ea typeface="微软雅黑" panose="020B0503020204020204" charset="-122"/>
              </a:rPr>
              <a:t>有效性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35617" y="325119"/>
            <a:ext cx="778510" cy="485775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t">
            <a:noAutofit/>
          </a:bodyPr>
          <a:lstStyle/>
          <a:p>
            <a:pPr algn="ctr"/>
            <a:r>
              <a:rPr lang="en-US" altLang="zh-CN" sz="2400" b="1" dirty="0">
                <a:solidFill>
                  <a:srgbClr val="FFFFFF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02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274409" y="1187401"/>
            <a:ext cx="5534339" cy="5016604"/>
            <a:chOff x="161427" y="1435512"/>
            <a:chExt cx="5534339" cy="5016604"/>
          </a:xfrm>
        </p:grpSpPr>
        <p:sp>
          <p:nvSpPr>
            <p:cNvPr id="24" name="矩形: 圆角 23"/>
            <p:cNvSpPr/>
            <p:nvPr/>
          </p:nvSpPr>
          <p:spPr>
            <a:xfrm>
              <a:off x="161427" y="1671264"/>
              <a:ext cx="5534339" cy="4780852"/>
            </a:xfrm>
            <a:prstGeom prst="roundRect">
              <a:avLst>
                <a:gd name="adj" fmla="val 4759"/>
              </a:avLst>
            </a:prstGeom>
            <a:solidFill>
              <a:schemeClr val="bg1"/>
            </a:solidFill>
            <a:ln w="28575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00B8E2"/>
                  </a:gs>
                </a:gsLst>
                <a:lin ang="2700000" scaled="1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18540"/>
              <a:endParaRPr lang="zh-CN" altLang="en-US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sp>
          <p:nvSpPr>
            <p:cNvPr id="6" name="Text1"/>
            <p:cNvSpPr/>
            <p:nvPr/>
          </p:nvSpPr>
          <p:spPr bwMode="auto">
            <a:xfrm>
              <a:off x="274409" y="1978841"/>
              <a:ext cx="5353306" cy="1793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000" tIns="46800" rIns="90000" bIns="4680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285750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CN" altLang="en-US" sz="1400" b="1" dirty="0">
                  <a:latin typeface="+mn-ea"/>
                </a:rPr>
                <a:t>咳嗽缓解更优：</a:t>
              </a:r>
              <a:r>
                <a:rPr lang="zh-CN" altLang="en-US" sz="1400" dirty="0">
                  <a:latin typeface="+mn-ea"/>
                </a:rPr>
                <a:t>用药</a:t>
              </a:r>
              <a:r>
                <a:rPr lang="en-US" altLang="zh-CN" sz="1400" dirty="0">
                  <a:latin typeface="+mn-ea"/>
                </a:rPr>
                <a:t>14</a:t>
              </a:r>
              <a:r>
                <a:rPr lang="zh-CN" altLang="en-US" sz="1400" dirty="0">
                  <a:latin typeface="+mn-ea"/>
                </a:rPr>
                <a:t>天后，本品</a:t>
              </a:r>
              <a:r>
                <a:rPr lang="zh-CN" altLang="en-US" sz="1400" b="1" dirty="0">
                  <a:solidFill>
                    <a:srgbClr val="C00000"/>
                  </a:solidFill>
                  <a:latin typeface="+mn-ea"/>
                </a:rPr>
                <a:t>咳嗽缓解率、咳嗽完全缓解率均显著高于</a:t>
              </a:r>
              <a:r>
                <a:rPr lang="zh-CN" altLang="en-US" sz="1400" dirty="0">
                  <a:latin typeface="+mn-ea"/>
                </a:rPr>
                <a:t>安慰剂组（</a:t>
              </a:r>
              <a:r>
                <a:rPr lang="en-US" altLang="zh-CN" sz="1400" dirty="0">
                  <a:latin typeface="+mn-ea"/>
                </a:rPr>
                <a:t>P</a:t>
              </a:r>
              <a:r>
                <a:rPr lang="zh-CN" altLang="en-US" sz="1400" dirty="0">
                  <a:latin typeface="+mn-ea"/>
                </a:rPr>
                <a:t>＜</a:t>
              </a:r>
              <a:r>
                <a:rPr lang="en-US" altLang="zh-CN" sz="1400" dirty="0">
                  <a:latin typeface="+mn-ea"/>
                </a:rPr>
                <a:t>0.0001</a:t>
              </a:r>
              <a:r>
                <a:rPr lang="zh-CN" altLang="en-US" sz="1400" dirty="0">
                  <a:latin typeface="+mn-ea"/>
                </a:rPr>
                <a:t>）</a:t>
              </a:r>
              <a:r>
                <a:rPr lang="en-US" altLang="zh-CN" sz="1400" baseline="30000" dirty="0">
                  <a:latin typeface="+mn-ea"/>
                </a:rPr>
                <a:t>1</a:t>
              </a:r>
              <a:endParaRPr lang="en-US" altLang="zh-CN" sz="1400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spcBef>
                  <a:spcPts val="1200"/>
                </a:spcBef>
                <a:buFont typeface="Arial" panose="020B0604020202020204" pitchFamily="34" charset="0"/>
                <a:buChar char="•"/>
              </a:pPr>
              <a:r>
                <a:rPr lang="zh-CN" altLang="en-US" sz="1400" b="1" spc="160" dirty="0">
                  <a:latin typeface="+mn-ea"/>
                  <a:cs typeface="Times New Roman" panose="02020603050405020304" charset="0"/>
                  <a:sym typeface="+mn-ea"/>
                </a:rPr>
                <a:t>咳嗽控制更快：</a:t>
              </a:r>
              <a:r>
                <a:rPr lang="zh-CN" altLang="en-US" sz="1400" b="1" spc="160" dirty="0">
                  <a:solidFill>
                    <a:srgbClr val="C00000"/>
                  </a:solidFill>
                  <a:latin typeface="+mn-ea"/>
                  <a:cs typeface="Times New Roman" panose="02020603050405020304" charset="0"/>
                  <a:sym typeface="+mn-ea"/>
                </a:rPr>
                <a:t>中位咳嗽缓解时间</a:t>
              </a:r>
              <a:r>
                <a:rPr lang="zh-CN" altLang="en-US" sz="1400" spc="160" dirty="0">
                  <a:latin typeface="+mn-ea"/>
                  <a:cs typeface="Times New Roman" panose="02020603050405020304" charset="0"/>
                  <a:sym typeface="+mn-ea"/>
                </a:rPr>
                <a:t>为</a:t>
              </a:r>
              <a:r>
                <a:rPr lang="en-US" altLang="zh-CN" sz="1400" b="1" spc="160" dirty="0">
                  <a:solidFill>
                    <a:srgbClr val="C00000"/>
                  </a:solidFill>
                  <a:latin typeface="+mn-ea"/>
                  <a:cs typeface="Times New Roman" panose="02020603050405020304" charset="0"/>
                  <a:sym typeface="+mn-ea"/>
                </a:rPr>
                <a:t>9</a:t>
              </a:r>
              <a:r>
                <a:rPr lang="zh-CN" altLang="en-US" sz="1400" b="1" spc="160" dirty="0">
                  <a:solidFill>
                    <a:srgbClr val="C00000"/>
                  </a:solidFill>
                  <a:latin typeface="+mn-ea"/>
                  <a:cs typeface="Times New Roman" panose="02020603050405020304" charset="0"/>
                  <a:sym typeface="+mn-ea"/>
                </a:rPr>
                <a:t>天</a:t>
              </a:r>
              <a:r>
                <a:rPr lang="zh-CN" altLang="en-US" sz="1400" spc="160" dirty="0">
                  <a:latin typeface="+mn-ea"/>
                  <a:cs typeface="Times New Roman" panose="02020603050405020304" charset="0"/>
                  <a:sym typeface="+mn-ea"/>
                </a:rPr>
                <a:t>、</a:t>
              </a:r>
              <a:r>
                <a:rPr lang="zh-CN" altLang="en-US" sz="1400" b="1" spc="160" dirty="0">
                  <a:solidFill>
                    <a:srgbClr val="C00000"/>
                  </a:solidFill>
                  <a:latin typeface="+mn-ea"/>
                  <a:cs typeface="Times New Roman" panose="02020603050405020304" charset="0"/>
                </a:rPr>
                <a:t>中位咳嗽完全缓解时间为</a:t>
              </a:r>
              <a:r>
                <a:rPr lang="en-US" altLang="zh-CN" sz="1400" b="1" spc="160" dirty="0">
                  <a:solidFill>
                    <a:srgbClr val="C00000"/>
                  </a:solidFill>
                  <a:latin typeface="+mn-ea"/>
                  <a:cs typeface="Times New Roman" panose="02020603050405020304" charset="0"/>
                </a:rPr>
                <a:t>11</a:t>
              </a:r>
              <a:r>
                <a:rPr lang="zh-CN" altLang="en-US" sz="1400" b="1" dirty="0">
                  <a:solidFill>
                    <a:srgbClr val="C00000"/>
                  </a:solidFill>
                  <a:latin typeface="+mn-ea"/>
                </a:rPr>
                <a:t>天</a:t>
              </a:r>
              <a:r>
                <a:rPr lang="zh-CN" altLang="en-US" sz="1400" spc="160" dirty="0">
                  <a:latin typeface="+mn-ea"/>
                  <a:cs typeface="Times New Roman" panose="02020603050405020304" charset="0"/>
                  <a:sym typeface="+mn-ea"/>
                </a:rPr>
                <a:t>，与安慰剂相比显著缩短咳嗽时间</a:t>
              </a:r>
              <a:r>
                <a:rPr lang="en-US" altLang="zh-CN" sz="1400" dirty="0">
                  <a:latin typeface="+mn-ea"/>
                </a:rPr>
                <a:t>(P&lt;0.0001)</a:t>
              </a:r>
              <a:r>
                <a:rPr lang="en-US" altLang="zh-CN" sz="1400" baseline="30000" dirty="0">
                  <a:latin typeface="+mn-ea"/>
                </a:rPr>
                <a:t>1</a:t>
              </a: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292320" y="3884560"/>
              <a:ext cx="5317483" cy="2507091"/>
              <a:chOff x="435617" y="4092560"/>
              <a:chExt cx="5317483" cy="2507091"/>
            </a:xfrm>
          </p:grpSpPr>
          <p:grpSp>
            <p:nvGrpSpPr>
              <p:cNvPr id="15" name="组合 14"/>
              <p:cNvGrpSpPr/>
              <p:nvPr/>
            </p:nvGrpSpPr>
            <p:grpSpPr>
              <a:xfrm>
                <a:off x="435617" y="4187938"/>
                <a:ext cx="2566228" cy="2394841"/>
                <a:chOff x="6424433" y="1245450"/>
                <a:chExt cx="2566228" cy="2394841"/>
              </a:xfrm>
            </p:grpSpPr>
            <p:sp>
              <p:nvSpPr>
                <p:cNvPr id="7" name="Bullet1"/>
                <p:cNvSpPr txBox="1"/>
                <p:nvPr/>
              </p:nvSpPr>
              <p:spPr bwMode="auto">
                <a:xfrm>
                  <a:off x="6848352" y="1245450"/>
                  <a:ext cx="1798585" cy="3160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lIns="91440" tIns="45720" rIns="91440" bIns="45720" anchor="b" anchorCtr="0">
                  <a:normAutofit fontScale="70000" lnSpcReduction="20000"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zh-CN" altLang="en-US" b="1" dirty="0"/>
                    <a:t>用药</a:t>
                  </a:r>
                  <a:r>
                    <a:rPr lang="en-US" altLang="zh-CN" b="1" dirty="0"/>
                    <a:t>14</a:t>
                  </a:r>
                  <a:r>
                    <a:rPr lang="zh-CN" altLang="en-US" b="1" dirty="0"/>
                    <a:t>天咳嗽缓解率</a:t>
                  </a:r>
                  <a:endParaRPr lang="en-US" altLang="zh-CN" b="1" baseline="30000" dirty="0"/>
                </a:p>
              </p:txBody>
            </p:sp>
            <p:graphicFrame>
              <p:nvGraphicFramePr>
                <p:cNvPr id="10" name="图表 9"/>
                <p:cNvGraphicFramePr/>
                <p:nvPr>
                  <p:extLst>
                    <p:ext uri="{D42A27DB-BD31-4B8C-83A1-F6EECF244321}">
                      <p14:modId xmlns:p14="http://schemas.microsoft.com/office/powerpoint/2010/main" val="2873643312"/>
                    </p:ext>
                  </p:extLst>
                </p:nvPr>
              </p:nvGraphicFramePr>
              <p:xfrm>
                <a:off x="6424433" y="1561457"/>
                <a:ext cx="2566228" cy="207883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4"/>
                </a:graphicData>
              </a:graphic>
            </p:graphicFrame>
          </p:grpSp>
          <p:grpSp>
            <p:nvGrpSpPr>
              <p:cNvPr id="21" name="组合 20"/>
              <p:cNvGrpSpPr/>
              <p:nvPr/>
            </p:nvGrpSpPr>
            <p:grpSpPr>
              <a:xfrm>
                <a:off x="3149811" y="4092560"/>
                <a:ext cx="2603289" cy="2507091"/>
                <a:chOff x="5104986" y="1614492"/>
                <a:chExt cx="2375106" cy="2581152"/>
              </a:xfrm>
            </p:grpSpPr>
            <p:sp>
              <p:nvSpPr>
                <p:cNvPr id="14" name="Bullet1"/>
                <p:cNvSpPr txBox="1"/>
                <p:nvPr/>
              </p:nvSpPr>
              <p:spPr bwMode="auto">
                <a:xfrm>
                  <a:off x="5418582" y="1614492"/>
                  <a:ext cx="1877985" cy="423536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lIns="91440" tIns="45720" rIns="91440" bIns="45720" anchor="b" anchorCtr="0">
                  <a:normAutofit fontScale="70000" lnSpcReduction="20000"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zh-CN" altLang="en-US" b="1" dirty="0">
                      <a:latin typeface="+mn-ea"/>
                    </a:rPr>
                    <a:t>用药</a:t>
                  </a:r>
                  <a:r>
                    <a:rPr lang="en-US" altLang="zh-CN" b="1" dirty="0">
                      <a:latin typeface="+mn-ea"/>
                    </a:rPr>
                    <a:t>14</a:t>
                  </a:r>
                  <a:r>
                    <a:rPr lang="zh-CN" altLang="en-US" b="1" dirty="0">
                      <a:latin typeface="+mn-ea"/>
                    </a:rPr>
                    <a:t>天咳嗽完全缓解率</a:t>
                  </a:r>
                  <a:endParaRPr lang="en-US" altLang="zh-CN" b="1" baseline="30000" dirty="0">
                    <a:latin typeface="+mn-ea"/>
                  </a:endParaRPr>
                </a:p>
              </p:txBody>
            </p:sp>
            <p:graphicFrame>
              <p:nvGraphicFramePr>
                <p:cNvPr id="17" name="图表 16"/>
                <p:cNvGraphicFramePr/>
                <p:nvPr>
                  <p:extLst>
                    <p:ext uri="{D42A27DB-BD31-4B8C-83A1-F6EECF244321}">
                      <p14:modId xmlns:p14="http://schemas.microsoft.com/office/powerpoint/2010/main" val="3551077465"/>
                    </p:ext>
                  </p:extLst>
                </p:nvPr>
              </p:nvGraphicFramePr>
              <p:xfrm>
                <a:off x="5104986" y="1998301"/>
                <a:ext cx="2375106" cy="2197343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p:grpSp>
        </p:grpSp>
        <p:sp>
          <p:nvSpPr>
            <p:cNvPr id="11" name="圆角矩形 37"/>
            <p:cNvSpPr/>
            <p:nvPr/>
          </p:nvSpPr>
          <p:spPr>
            <a:xfrm>
              <a:off x="1469929" y="1435512"/>
              <a:ext cx="2962265" cy="47150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主要疗效指标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8" name="圆角矩形 37"/>
          <p:cNvSpPr/>
          <p:nvPr/>
        </p:nvSpPr>
        <p:spPr>
          <a:xfrm>
            <a:off x="7626034" y="1148960"/>
            <a:ext cx="2962265" cy="4715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70C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次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要疗效指标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aphicFrame>
        <p:nvGraphicFramePr>
          <p:cNvPr id="20" name="表格 19"/>
          <p:cNvGraphicFramePr>
            <a:graphicFrameLocks noGrp="1"/>
          </p:cNvGraphicFramePr>
          <p:nvPr/>
        </p:nvGraphicFramePr>
        <p:xfrm>
          <a:off x="6296743" y="2463411"/>
          <a:ext cx="5620848" cy="347083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972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58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1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60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518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次要疗效指标</a:t>
                      </a:r>
                      <a:endParaRPr lang="zh-CN" altLang="en-US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指标解读</a:t>
                      </a:r>
                      <a:endParaRPr lang="zh-CN" altLang="en-US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评估</a:t>
                      </a:r>
                      <a:endParaRPr lang="en-US" altLang="zh-CN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时间</a:t>
                      </a:r>
                      <a:endParaRPr lang="zh-CN" altLang="en-US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紫花温肺</a:t>
                      </a:r>
                      <a:endParaRPr lang="en-US" altLang="zh-CN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止嗽颗粒</a:t>
                      </a:r>
                      <a:endParaRPr lang="zh-CN" altLang="en-US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安慰剂</a:t>
                      </a:r>
                      <a:endParaRPr lang="zh-CN" altLang="en-US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P</a:t>
                      </a:r>
                      <a:r>
                        <a:rPr lang="zh-CN" altLang="en-US" sz="12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值</a:t>
                      </a:r>
                      <a:endParaRPr lang="zh-CN" altLang="en-US" sz="12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1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中医证候疗效总有效率（%）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000" b="0" kern="1200" spc="150" noProof="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评估咳嗽、咽干、咽痒等症状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ClrTx/>
                        <a:buSzTx/>
                        <a:buFontTx/>
                      </a:pPr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70.71%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ClrTx/>
                        <a:buSzTx/>
                        <a:buFontTx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41.42%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97.49%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76.47%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187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lang="zh-CN" sz="1400" b="1" i="0" u="none" strike="noStrike" kern="1200" baseline="0">
                          <a:solidFill>
                            <a:srgbClr val="333333">
                              <a:lumMod val="75000"/>
                              <a:lumOff val="25000"/>
                            </a:srgb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视觉模拟评分</a:t>
                      </a:r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(VAS)</a:t>
                      </a:r>
                      <a:endParaRPr lang="en-US" altLang="zh-CN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评分越低</a:t>
                      </a:r>
                      <a:endParaRPr lang="en-US" altLang="zh-CN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咳嗽症状越轻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43.65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53.52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187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15.98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32.15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187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lang="zh-CN" sz="1400" b="1" i="0" u="none" strike="noStrike" kern="1200" baseline="0">
                          <a:solidFill>
                            <a:srgbClr val="333333">
                              <a:lumMod val="75000"/>
                              <a:lumOff val="25000"/>
                            </a:srgb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简易咳嗽程度评分（</a:t>
                      </a:r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CET）</a:t>
                      </a:r>
                    </a:p>
                    <a:p>
                      <a:pPr marL="0" algn="ctr" defTabSz="914400" rtl="0" eaLnBrk="1" fontAlgn="ctr" latinLnBrk="0" hangingPunct="1">
                        <a:defRPr lang="zh-CN" sz="1400" b="1" i="0" u="none" strike="noStrike" kern="1200" baseline="0">
                          <a:solidFill>
                            <a:srgbClr val="333333">
                              <a:lumMod val="75000"/>
                              <a:lumOff val="25000"/>
                            </a:srgb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较基线变化</a:t>
                      </a:r>
                      <a:endParaRPr lang="en-US" altLang="zh-CN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数值越大，咳嗽程度改善越多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4.42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2.88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2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1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7.74</a:t>
                      </a:r>
                      <a:endParaRPr lang="en-US" altLang="zh-CN" sz="1000" b="1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5.52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187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lang="zh-CN" sz="1400" b="1" i="0" u="none" strike="noStrike" kern="1200" baseline="0">
                          <a:solidFill>
                            <a:srgbClr val="333333">
                              <a:lumMod val="75000"/>
                              <a:lumOff val="25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微软雅黑" panose="020B0503020204020204" charset="-122"/>
                        </a:defRPr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切斯特咳嗽问卷评分（</a:t>
                      </a:r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LCQ）</a:t>
                      </a:r>
                    </a:p>
                    <a:p>
                      <a:pPr marL="0" algn="ctr" defTabSz="914400" rtl="0" eaLnBrk="1" fontAlgn="ctr" latinLnBrk="0" hangingPunct="1">
                        <a:defRPr lang="zh-CN" sz="1400" b="1" i="0" u="none" strike="noStrike" kern="1200" baseline="0">
                          <a:solidFill>
                            <a:srgbClr val="333333">
                              <a:lumMod val="75000"/>
                              <a:lumOff val="25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微软雅黑" panose="020B0503020204020204" charset="-122"/>
                        </a:defRPr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较基线变化</a:t>
                      </a:r>
                      <a:endParaRPr lang="en-US" altLang="zh-CN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微软雅黑" panose="020B0503020204020204" charset="-122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数值越大，生活质量改善越大</a:t>
                      </a:r>
                      <a:endParaRPr lang="en-US" altLang="zh-CN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微软雅黑" panose="020B050302020402020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停药</a:t>
                      </a:r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5.4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3.5</a:t>
                      </a:r>
                      <a:endParaRPr lang="en-US" altLang="zh-CN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187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停药</a:t>
                      </a:r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r>
                        <a:rPr lang="zh-CN" altLang="en-US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天</a:t>
                      </a:r>
                      <a:endParaRPr lang="zh-CN" altLang="en-US" sz="1000" b="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1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7.31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5.51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kern="1200" spc="150" dirty="0">
                          <a:solidFill>
                            <a:prstClr val="black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P&lt;0.0001</a:t>
                      </a:r>
                      <a:endParaRPr lang="en-US" altLang="zh-CN" sz="1000" kern="1200" spc="150" dirty="0">
                        <a:solidFill>
                          <a:prstClr val="black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2" name="Title 6"/>
          <p:cNvSpPr txBox="1"/>
          <p:nvPr>
            <p:custDataLst>
              <p:tags r:id="rId2"/>
            </p:custDataLst>
          </p:nvPr>
        </p:nvSpPr>
        <p:spPr>
          <a:xfrm>
            <a:off x="6296742" y="1689660"/>
            <a:ext cx="5682293" cy="635948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lIns="71755" tIns="36195" rIns="71755" bIns="36195" rtlCol="0" anchor="t" anchorCtr="0">
            <a:no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285750" marR="0" lvl="0" indent="-285750" algn="just" defTabSz="914400" rtl="0" eaLnBrk="1" fontAlgn="ctr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Pct val="120000"/>
              <a:buFont typeface="Arial" panose="020B0604020202020204" pitchFamily="34" charset="0"/>
              <a:buChar char="•"/>
              <a:defRPr/>
            </a:pPr>
            <a:r>
              <a:rPr lang="zh-CN" altLang="en-US" sz="1400" b="1" spc="160" dirty="0">
                <a:solidFill>
                  <a:srgbClr val="C00000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本品</a:t>
            </a:r>
            <a:r>
              <a:rPr lang="zh-CN" altLang="en-US" sz="1400" b="1" spc="160" dirty="0">
                <a:solidFill>
                  <a:srgbClr val="C00000"/>
                </a:solidFill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能够显著改善咳嗽的严重程度，改善生活质量，且停药后无反复发作</a:t>
            </a:r>
            <a:endParaRPr kumimoji="0" lang="zh-CN" altLang="en-US" sz="1400" b="1" i="0" u="none" strike="noStrike" kern="1200" cap="none" spc="16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107167" y="2445594"/>
            <a:ext cx="772160" cy="34886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373365" y="4920078"/>
            <a:ext cx="11296918" cy="1630584"/>
            <a:chOff x="285482" y="4814374"/>
            <a:chExt cx="11296918" cy="1630584"/>
          </a:xfrm>
        </p:grpSpPr>
        <p:sp>
          <p:nvSpPr>
            <p:cNvPr id="14" name="矩形: 圆角 13"/>
            <p:cNvSpPr/>
            <p:nvPr/>
          </p:nvSpPr>
          <p:spPr>
            <a:xfrm>
              <a:off x="285908" y="4828372"/>
              <a:ext cx="11296492" cy="1616586"/>
            </a:xfrm>
            <a:prstGeom prst="roundRect">
              <a:avLst>
                <a:gd name="adj" fmla="val 4759"/>
              </a:avLst>
            </a:prstGeom>
            <a:solidFill>
              <a:schemeClr val="bg1"/>
            </a:solidFill>
            <a:ln w="28575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00B8E2"/>
                  </a:gs>
                </a:gsLst>
                <a:lin ang="2700000" scaled="1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18540"/>
              <a:endParaRPr lang="zh-CN" altLang="en-US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285482" y="4814374"/>
              <a:ext cx="11218992" cy="1614366"/>
              <a:chOff x="141532" y="5030416"/>
              <a:chExt cx="11218992" cy="1614366"/>
            </a:xfrm>
          </p:grpSpPr>
          <p:sp>
            <p:nvSpPr>
              <p:cNvPr id="33" name="圆角矩形 37"/>
              <p:cNvSpPr/>
              <p:nvPr/>
            </p:nvSpPr>
            <p:spPr>
              <a:xfrm>
                <a:off x="141532" y="5030416"/>
                <a:ext cx="2962374" cy="432000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panose="020B0604020202020204"/>
                    <a:ea typeface="微软雅黑" panose="020B0503020204020204" charset="-122"/>
                    <a:cs typeface="+mn-cs"/>
                  </a:rPr>
                  <a:t>无毒性</a:t>
                </a:r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241132" y="5487927"/>
                <a:ext cx="11119392" cy="11568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zh-CN" altLang="en-US" sz="1600" b="1" spc="150" dirty="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无急性毒性</a:t>
                </a:r>
                <a:r>
                  <a:rPr lang="zh-CN" altLang="en-US" sz="1600" spc="150" dirty="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， 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小鼠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1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日内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次按最大给药体积（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40 mL/kg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）给予最大浓度（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3.115g 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生药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/mL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）的本品药液，未见动物死亡，小鼠一般活动状况未见异常（约相当于人临床拟用剂量的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 268 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倍）</a:t>
                </a:r>
                <a:endParaRPr lang="en-US" altLang="zh-CN" sz="1600" spc="150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marL="285750" indent="-285750" algn="just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zh-CN" altLang="en-US" sz="1600" b="1" spc="150" dirty="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无长期毒性， 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连续观察</a:t>
                </a:r>
                <a:r>
                  <a:rPr lang="en-US" altLang="zh-CN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3</a:t>
                </a: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个月，未见明显异常，安全性良好</a:t>
                </a:r>
              </a:p>
            </p:txBody>
          </p:sp>
        </p:grpSp>
      </p:grpSp>
      <p:grpSp>
        <p:nvGrpSpPr>
          <p:cNvPr id="16" name="组合 15"/>
          <p:cNvGrpSpPr/>
          <p:nvPr/>
        </p:nvGrpSpPr>
        <p:grpSpPr>
          <a:xfrm>
            <a:off x="373578" y="2946062"/>
            <a:ext cx="11300262" cy="1685624"/>
            <a:chOff x="282138" y="2946062"/>
            <a:chExt cx="11300262" cy="1685624"/>
          </a:xfrm>
        </p:grpSpPr>
        <p:sp>
          <p:nvSpPr>
            <p:cNvPr id="12" name="矩形: 圆角 11"/>
            <p:cNvSpPr/>
            <p:nvPr/>
          </p:nvSpPr>
          <p:spPr>
            <a:xfrm>
              <a:off x="285908" y="2946062"/>
              <a:ext cx="11296492" cy="1685624"/>
            </a:xfrm>
            <a:prstGeom prst="roundRect">
              <a:avLst>
                <a:gd name="adj" fmla="val 4759"/>
              </a:avLst>
            </a:prstGeom>
            <a:solidFill>
              <a:schemeClr val="bg1"/>
            </a:solidFill>
            <a:ln w="28575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00B8E2"/>
                  </a:gs>
                </a:gsLst>
                <a:lin ang="2700000" scaled="1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18540"/>
              <a:endParaRPr lang="zh-CN" altLang="en-US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82138" y="2959447"/>
              <a:ext cx="11300262" cy="1626408"/>
              <a:chOff x="135946" y="2553965"/>
              <a:chExt cx="11546397" cy="1626408"/>
            </a:xfrm>
          </p:grpSpPr>
          <p:sp>
            <p:nvSpPr>
              <p:cNvPr id="34" name="圆角矩形 37"/>
              <p:cNvSpPr/>
              <p:nvPr/>
            </p:nvSpPr>
            <p:spPr>
              <a:xfrm>
                <a:off x="135946" y="2553965"/>
                <a:ext cx="3026899" cy="432000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zh-CN" altLang="en-US" sz="2000" b="1" dirty="0">
                    <a:solidFill>
                      <a:srgbClr val="0070C0"/>
                    </a:solidFill>
                    <a:latin typeface="Arial" panose="020B0604020202020204"/>
                    <a:ea typeface="微软雅黑" panose="020B0503020204020204" charset="-122"/>
                  </a:rPr>
                  <a:t>不良事件发生率低</a:t>
                </a:r>
                <a:endPara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cs typeface="+mn-cs"/>
                </a:endParaRPr>
              </a:p>
            </p:txBody>
          </p:sp>
          <p:sp>
            <p:nvSpPr>
              <p:cNvPr id="38" name="文本框 37"/>
              <p:cNvSpPr txBox="1"/>
              <p:nvPr/>
            </p:nvSpPr>
            <p:spPr>
              <a:xfrm>
                <a:off x="241132" y="3023518"/>
                <a:ext cx="11441211" cy="11568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lvl="0" indent="-285750" algn="just">
                  <a:lnSpc>
                    <a:spcPct val="150000"/>
                  </a:lnSpc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en-US" altLang="zh-CN" sz="1600" dirty="0" err="1"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Ⅲ期临床试验</a:t>
                </a:r>
                <a:r>
                  <a:rPr lang="zh-CN" altLang="en-US" sz="1600" dirty="0"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结果</a:t>
                </a:r>
                <a:r>
                  <a:rPr lang="zh-CN" altLang="en-US" sz="1600" dirty="0">
                    <a:solidFill>
                      <a:srgbClr val="000000"/>
                    </a:solidFill>
                    <a:latin typeface="Times New Roman" panose="02020603050405020304" charset="0"/>
                    <a:sym typeface="+mn-ea"/>
                  </a:rPr>
                  <a:t>显示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本品治疗期间不良事件（</a:t>
                </a:r>
                <a:r>
                  <a:rPr lang="en-US" altLang="zh-CN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TEAE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）发生率与安慰剂无差异（</a:t>
                </a:r>
                <a:r>
                  <a:rPr lang="en-US" altLang="zh-CN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10.42%vs</a:t>
                </a:r>
                <a:r>
                  <a:rPr lang="en-US" altLang="zh-CN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</a:rPr>
                  <a:t>13.33%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</a:rPr>
                  <a:t>，</a:t>
                </a:r>
                <a:r>
                  <a:rPr lang="en-US" altLang="zh-CN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</a:rPr>
                  <a:t>P=0.3233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）</a:t>
                </a:r>
                <a:endParaRPr lang="en-US" altLang="zh-CN" sz="1600" b="1" dirty="0">
                  <a:solidFill>
                    <a:srgbClr val="C00000"/>
                  </a:solidFill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endParaRPr>
              </a:p>
              <a:p>
                <a:pPr marL="285750" lvl="0" indent="-285750" algn="just">
                  <a:lnSpc>
                    <a:spcPct val="150000"/>
                  </a:lnSpc>
                  <a:buClrTx/>
                  <a:buSzTx/>
                  <a:buFont typeface="Arial" panose="020B0604020202020204" pitchFamily="34" charset="0"/>
                  <a:buChar char="•"/>
                </a:pPr>
                <a:r>
                  <a:rPr lang="en-US" altLang="zh-CN" sz="1600" b="1" dirty="0" err="1">
                    <a:solidFill>
                      <a:srgbClr val="C00000"/>
                    </a:solidFill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未发生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任何</a:t>
                </a:r>
                <a:r>
                  <a:rPr lang="en-US" altLang="zh-CN" sz="1600" dirty="0" err="1">
                    <a:solidFill>
                      <a:srgbClr val="000000"/>
                    </a:solidFill>
                    <a:latin typeface="Times New Roman" panose="02020603050405020304" charset="0"/>
                    <a:cs typeface="Times New Roman" panose="02020603050405020304" charset="0"/>
                    <a:sym typeface="+mn-ea"/>
                  </a:rPr>
                  <a:t>与本品相关的严重不良事件</a:t>
                </a:r>
                <a:endParaRPr lang="en-US" altLang="zh-CN" sz="1600" dirty="0">
                  <a:solidFill>
                    <a:srgbClr val="000000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en-US" sz="1600" spc="150" dirty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相较于其它中成药说明书记载的不良反应不详，本品对各类检查和多个系统的</a:t>
                </a:r>
                <a:r>
                  <a:rPr lang="zh-CN" altLang="en-US" sz="1600" b="1" spc="150" dirty="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不良反应记载详实，且发生率低</a:t>
                </a:r>
                <a:endParaRPr lang="en-US" altLang="zh-CN" sz="1600" b="1" spc="150" dirty="0">
                  <a:solidFill>
                    <a:srgbClr val="C00000"/>
                  </a:solidFill>
                  <a:highlight>
                    <a:srgbClr val="FFFF00"/>
                  </a:highlight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</p:txBody>
          </p:sp>
        </p:grpSp>
      </p:grpSp>
      <p:sp>
        <p:nvSpPr>
          <p:cNvPr id="2" name="文本框 1"/>
          <p:cNvSpPr txBox="1"/>
          <p:nvPr/>
        </p:nvSpPr>
        <p:spPr>
          <a:xfrm>
            <a:off x="1291590" y="337820"/>
            <a:ext cx="14522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charset="0"/>
                <a:ea typeface="微软雅黑" panose="020B0503020204020204" charset="-122"/>
              </a:rPr>
              <a:t>安全性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5082" y="319586"/>
            <a:ext cx="778510" cy="48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 anchor="t">
            <a:noAutofit/>
          </a:bodyPr>
          <a:lstStyle/>
          <a:p>
            <a:pPr algn="ctr"/>
            <a:r>
              <a:rPr lang="en-US" altLang="zh-CN" sz="2400" b="1" dirty="0">
                <a:solidFill>
                  <a:srgbClr val="FFFFFF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03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373152" y="1119114"/>
            <a:ext cx="11296918" cy="1630262"/>
            <a:chOff x="282138" y="1198074"/>
            <a:chExt cx="11296918" cy="1630262"/>
          </a:xfrm>
        </p:grpSpPr>
        <p:sp>
          <p:nvSpPr>
            <p:cNvPr id="11" name="矩形: 圆角 10"/>
            <p:cNvSpPr/>
            <p:nvPr/>
          </p:nvSpPr>
          <p:spPr>
            <a:xfrm>
              <a:off x="282564" y="1211750"/>
              <a:ext cx="11296492" cy="1616586"/>
            </a:xfrm>
            <a:prstGeom prst="roundRect">
              <a:avLst>
                <a:gd name="adj" fmla="val 4759"/>
              </a:avLst>
            </a:prstGeom>
            <a:solidFill>
              <a:schemeClr val="bg1"/>
            </a:solidFill>
            <a:ln w="28575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00B8E2"/>
                  </a:gs>
                </a:gsLst>
                <a:lin ang="2700000" scaled="1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18540"/>
              <a:endParaRPr lang="zh-CN" altLang="en-US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282138" y="1198074"/>
              <a:ext cx="11296918" cy="1482265"/>
              <a:chOff x="235362" y="1169004"/>
              <a:chExt cx="11296918" cy="1482265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412888" y="1685523"/>
                <a:ext cx="11119392" cy="96574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b" anchorCtr="0">
                <a:noAutofit/>
              </a:bodyPr>
              <a:lstStyle/>
              <a:p>
                <a:pPr marL="285750" indent="-285750" algn="just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zh-CN" altLang="en-US" sz="16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+mn-ea"/>
                    <a:cs typeface="+mn-ea"/>
                  </a:rPr>
                  <a:t>组方采用道地药材君药</a:t>
                </a:r>
                <a:r>
                  <a:rPr lang="zh-CN" altLang="en-US" sz="16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+mn-ea"/>
                    <a:cs typeface="+mn-ea"/>
                    <a:sym typeface="+mn-ea"/>
                  </a:rPr>
                  <a:t>紫菀、款冬花；臣药干姜、杧果核；佐药荆芥；使药射干，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+mn-ea"/>
                    <a:cs typeface="+mn-ea"/>
                    <a:sym typeface="+mn-ea"/>
                  </a:rPr>
                  <a:t>无</a:t>
                </a:r>
                <a:r>
                  <a:rPr lang="en-US" altLang="zh-CN" sz="1600" b="1" dirty="0">
                    <a:solidFill>
                      <a:srgbClr val="C00000"/>
                    </a:solidFill>
                    <a:latin typeface="+mn-ea"/>
                    <a:cs typeface="+mn-ea"/>
                    <a:sym typeface="+mn-ea"/>
                  </a:rPr>
                  <a:t>“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+mn-ea"/>
                    <a:cs typeface="+mn-ea"/>
                    <a:sym typeface="+mn-ea"/>
                  </a:rPr>
                  <a:t>十八反十九畏</a:t>
                </a:r>
                <a:r>
                  <a:rPr lang="en-US" altLang="zh-CN" sz="1600" b="1" dirty="0">
                    <a:solidFill>
                      <a:srgbClr val="C00000"/>
                    </a:solidFill>
                    <a:latin typeface="+mn-ea"/>
                    <a:cs typeface="+mn-ea"/>
                    <a:sym typeface="+mn-ea"/>
                  </a:rPr>
                  <a:t>”</a:t>
                </a:r>
                <a:r>
                  <a:rPr lang="zh-CN" altLang="en-US" sz="1600" b="1" dirty="0">
                    <a:solidFill>
                      <a:srgbClr val="C00000"/>
                    </a:solidFill>
                    <a:latin typeface="+mn-ea"/>
                    <a:cs typeface="+mn-ea"/>
                    <a:sym typeface="+mn-ea"/>
                  </a:rPr>
                  <a:t>药材，安全放心，配伍用药方便</a:t>
                </a:r>
                <a:endParaRPr lang="en-US" altLang="zh-CN" sz="1600" b="1" dirty="0">
                  <a:solidFill>
                    <a:srgbClr val="C00000"/>
                  </a:solidFill>
                  <a:latin typeface="+mn-ea"/>
                  <a:cs typeface="+mn-ea"/>
                  <a:sym typeface="+mn-ea"/>
                </a:endParaRPr>
              </a:p>
              <a:p>
                <a:pPr marL="285750" indent="-285750" algn="just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zh-CN" altLang="en-US" sz="1600" b="1" kern="100" dirty="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无麻黄、罂粟壳等中枢抑制药材，无成瘾性</a:t>
                </a:r>
                <a:endParaRPr lang="zh-CN" altLang="en-US" sz="1600" b="1" dirty="0">
                  <a:solidFill>
                    <a:srgbClr val="C00000"/>
                  </a:solidFill>
                  <a:latin typeface="方正黑体简体" panose="02000000000000000000" charset="-122"/>
                  <a:ea typeface="方正黑体简体" panose="02000000000000000000" charset="-122"/>
                  <a:cs typeface="方正黑体简体" panose="02000000000000000000" charset="-122"/>
                  <a:sym typeface="+mn-ea"/>
                </a:endParaRPr>
              </a:p>
            </p:txBody>
          </p:sp>
          <p:sp>
            <p:nvSpPr>
              <p:cNvPr id="5" name="圆角矩形 37"/>
              <p:cNvSpPr/>
              <p:nvPr/>
            </p:nvSpPr>
            <p:spPr>
              <a:xfrm>
                <a:off x="235362" y="1169004"/>
                <a:ext cx="2962374" cy="432000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panose="020B0604020202020204"/>
                    <a:ea typeface="微软雅黑" panose="020B0503020204020204" charset="-122"/>
                    <a:cs typeface="+mn-cs"/>
                  </a:rPr>
                  <a:t>组方安全</a:t>
                </a:r>
              </a:p>
            </p:txBody>
          </p:sp>
        </p:grpSp>
      </p:grp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91590" y="337820"/>
            <a:ext cx="1304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charset="0"/>
                <a:ea typeface="微软雅黑" panose="020B0503020204020204" charset="-122"/>
              </a:rPr>
              <a:t>创新性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21519" y="325119"/>
            <a:ext cx="778510" cy="485775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t">
            <a:noAutofit/>
          </a:bodyPr>
          <a:lstStyle/>
          <a:p>
            <a:pPr algn="ctr"/>
            <a:r>
              <a:rPr lang="en-US" altLang="zh-CN" sz="2400" b="1" dirty="0">
                <a:solidFill>
                  <a:srgbClr val="FFFFFF"/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04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78185" y="1333756"/>
            <a:ext cx="10235627" cy="961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zh-CN" altLang="en-US" sz="2000" kern="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自主知识产权的</a:t>
            </a:r>
            <a:r>
              <a:rPr lang="zh-CN" altLang="en-US" sz="2000" b="1" kern="0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1.1类创新药</a:t>
            </a:r>
            <a:endParaRPr lang="en-US" altLang="zh-CN" sz="2000" b="1" kern="0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zh-CN" altLang="en-US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拥有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发明专利</a:t>
            </a:r>
            <a:r>
              <a:rPr lang="en-US" altLang="zh-CN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《</a:t>
            </a:r>
            <a:r>
              <a:rPr lang="zh-CN" altLang="en-US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一种治疗咳嗽的中药组合物及其制备方法</a:t>
            </a:r>
            <a:r>
              <a:rPr lang="en-US" altLang="zh-CN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》</a:t>
            </a:r>
            <a:r>
              <a:rPr lang="zh-CN" altLang="en-US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，且专利期至</a:t>
            </a:r>
            <a:r>
              <a:rPr lang="en-US" altLang="zh-CN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2035</a:t>
            </a:r>
            <a:r>
              <a:rPr lang="zh-CN" altLang="en-US" sz="20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2000" b="1" kern="0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436882" y="2727128"/>
            <a:ext cx="11318231" cy="3447024"/>
            <a:chOff x="294649" y="2737288"/>
            <a:chExt cx="11318231" cy="3447024"/>
          </a:xfrm>
        </p:grpSpPr>
        <p:grpSp>
          <p:nvGrpSpPr>
            <p:cNvPr id="20" name="组合 19"/>
            <p:cNvGrpSpPr/>
            <p:nvPr/>
          </p:nvGrpSpPr>
          <p:grpSpPr>
            <a:xfrm>
              <a:off x="294649" y="2737288"/>
              <a:ext cx="11318231" cy="3447024"/>
              <a:chOff x="416580" y="2724589"/>
              <a:chExt cx="11318231" cy="3447024"/>
            </a:xfrm>
          </p:grpSpPr>
          <p:sp>
            <p:nvSpPr>
              <p:cNvPr id="19" name="矩形: 圆角 18"/>
              <p:cNvSpPr/>
              <p:nvPr/>
            </p:nvSpPr>
            <p:spPr>
              <a:xfrm>
                <a:off x="416580" y="2724589"/>
                <a:ext cx="11318231" cy="3447024"/>
              </a:xfrm>
              <a:prstGeom prst="roundRect">
                <a:avLst>
                  <a:gd name="adj" fmla="val 4759"/>
                </a:avLst>
              </a:prstGeom>
              <a:solidFill>
                <a:schemeClr val="bg1"/>
              </a:solidFill>
              <a:ln w="28575">
                <a:gradFill flip="none" rotWithShape="1"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00B8E2"/>
                    </a:gs>
                  </a:gsLst>
                  <a:lin ang="27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1018540"/>
                <a:endParaRPr lang="zh-CN" altLang="en-US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5" name="圆角矩形 37"/>
              <p:cNvSpPr/>
              <p:nvPr/>
            </p:nvSpPr>
            <p:spPr>
              <a:xfrm>
                <a:off x="594675" y="4765949"/>
                <a:ext cx="1349005" cy="1139681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panose="020B0604020202020204"/>
                    <a:ea typeface="微软雅黑" panose="020B0503020204020204" charset="-122"/>
                    <a:cs typeface="+mn-cs"/>
                  </a:rPr>
                  <a:t>制备工艺现代化</a:t>
                </a:r>
              </a:p>
            </p:txBody>
          </p:sp>
          <p:grpSp>
            <p:nvGrpSpPr>
              <p:cNvPr id="9" name="组合 8"/>
              <p:cNvGrpSpPr/>
              <p:nvPr/>
            </p:nvGrpSpPr>
            <p:grpSpPr>
              <a:xfrm>
                <a:off x="594675" y="2921914"/>
                <a:ext cx="10761388" cy="1526187"/>
                <a:chOff x="542007" y="3470932"/>
                <a:chExt cx="10761388" cy="1526187"/>
              </a:xfrm>
            </p:grpSpPr>
            <p:sp>
              <p:nvSpPr>
                <p:cNvPr id="12" name="圆角矩形 37"/>
                <p:cNvSpPr/>
                <p:nvPr/>
              </p:nvSpPr>
              <p:spPr>
                <a:xfrm>
                  <a:off x="542007" y="3470932"/>
                  <a:ext cx="1398553" cy="1526187"/>
                </a:xfrm>
                <a:prstGeom prst="roundRect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lumMod val="75000"/>
                  </a:schemeClr>
                </a:lnRef>
                <a:fillRef idx="1">
                  <a:schemeClr val="accent1"/>
                </a:fillRef>
                <a:effectRef idx="0">
                  <a:srgbClr val="FFFFFF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zh-CN" alt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panose="020B0604020202020204"/>
                      <a:ea typeface="微软雅黑" panose="020B0503020204020204" charset="-122"/>
                      <a:cs typeface="+mn-cs"/>
                    </a:rPr>
                    <a:t>组方</a:t>
                  </a:r>
                  <a:endParaRPr kumimoji="0" lang="en-US" altLang="zh-CN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panose="020B0604020202020204"/>
                    <a:ea typeface="微软雅黑" panose="020B0503020204020204" charset="-122"/>
                    <a:cs typeface="+mn-cs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zh-CN" alt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panose="020B0604020202020204"/>
                      <a:ea typeface="微软雅黑" panose="020B0503020204020204" charset="-122"/>
                      <a:cs typeface="+mn-cs"/>
                    </a:rPr>
                    <a:t>传承性</a:t>
                  </a:r>
                </a:p>
              </p:txBody>
            </p:sp>
            <p:sp>
              <p:nvSpPr>
                <p:cNvPr id="15" name="文本框 14"/>
                <p:cNvSpPr txBox="1"/>
                <p:nvPr/>
              </p:nvSpPr>
              <p:spPr>
                <a:xfrm>
                  <a:off x="2135796" y="3470932"/>
                  <a:ext cx="9167599" cy="152618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285750" marR="0" lvl="0" indent="-285750" algn="just" defTabSz="914400" rtl="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/>
                  </a:pPr>
                  <a:r>
                    <a:rPr kumimoji="0" lang="zh-CN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古代民间传</a:t>
                  </a:r>
                  <a:r>
                    <a:rPr kumimoji="0" lang="en-US" altLang="zh-CN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“</a:t>
                  </a:r>
                  <a:r>
                    <a:rPr kumimoji="0" lang="zh-CN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紫菀款冬花，治疗咳嗽一把抓</a:t>
                  </a:r>
                  <a:r>
                    <a:rPr kumimoji="0" lang="en-US" altLang="zh-CN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”</a:t>
                  </a:r>
                  <a:r>
                    <a:rPr kumimoji="0" lang="zh-CN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，</a:t>
                  </a:r>
                  <a:r>
                    <a:rPr kumimoji="0" lang="zh-CN" alt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君药治疗咳嗽历史悠久</a:t>
                  </a:r>
                  <a:endParaRPr kumimoji="0" lang="en-US" altLang="zh-CN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  <a:p>
                  <a:pPr marL="285750" lvl="0" indent="-285750" algn="just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/>
                  </a:pPr>
                  <a:r>
                    <a:rPr kumimoji="0" lang="zh-CN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紫花温肺止嗽方止嗽颗粒原方源自岐黄学者，第七批全国老中医药专家学术经验继承工作者卢传坚、广东省中医院的</a:t>
                  </a:r>
                  <a:r>
                    <a:rPr kumimoji="0" lang="zh-CN" alt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经验方，</a:t>
                  </a:r>
                  <a:r>
                    <a:rPr kumimoji="0" lang="zh-CN" altLang="en-US" sz="16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曾获“广东省科技计划项目”等多项课题资助</a:t>
                  </a:r>
                  <a:r>
                    <a:rPr kumimoji="0" lang="zh-CN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3333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，疗效显著、安全性好，已作为医院制剂在</a:t>
                  </a:r>
                  <a:r>
                    <a:rPr lang="zh-CN" altLang="en-US" sz="1600" b="1" dirty="0">
                      <a:solidFill>
                        <a:srgbClr val="C00000"/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临床长期使用</a:t>
                  </a:r>
                  <a:endParaRPr kumimoji="0" lang="en-US" altLang="zh-CN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</p:grpSp>
        </p:grpSp>
        <p:sp>
          <p:nvSpPr>
            <p:cNvPr id="22" name="文本框 21"/>
            <p:cNvSpPr txBox="1"/>
            <p:nvPr/>
          </p:nvSpPr>
          <p:spPr>
            <a:xfrm>
              <a:off x="2056373" y="4778648"/>
              <a:ext cx="9167599" cy="11541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marR="0" lvl="0" indent="-28575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defRPr/>
              </a:pPr>
              <a:r>
                <a: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cs"/>
                  <a:sym typeface="+mn-ea"/>
                </a:rPr>
                <a:t>方剂转为颗粒剂，方便临床使用，潜在提高患者依从性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285750" marR="0" lvl="0" indent="-28575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采用现代机械泛制的生产技术，降低药品生产成本，保证药品质量均一稳定，利于产品的储存、使用、携带</a:t>
              </a:r>
              <a:endParaRPr kumimoji="0" lang="zh-CN" altLang="en-US" sz="16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仿宋" panose="02010609060101010101" charset="-122"/>
                <a:ea typeface="仿宋" panose="02010609060101010101" charset="-122"/>
                <a:cs typeface="Times New Roman" panose="02020603050405020304" charset="0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72870" y="346622"/>
            <a:ext cx="194945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Times New Roman" panose="02020603050405020304" charset="0"/>
              </a:rPr>
              <a:t>公平性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6256" y="346622"/>
            <a:ext cx="778510" cy="48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 anchor="t">
            <a:no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05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319176" y="4426194"/>
            <a:ext cx="5466037" cy="41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Rectangle 22"/>
          <p:cNvSpPr>
            <a:spLocks noChangeArrowheads="1"/>
          </p:cNvSpPr>
          <p:nvPr/>
        </p:nvSpPr>
        <p:spPr bwMode="auto">
          <a:xfrm>
            <a:off x="421895" y="4426195"/>
            <a:ext cx="5485037" cy="1994926"/>
          </a:xfrm>
          <a:prstGeom prst="rect">
            <a:avLst/>
          </a:prstGeom>
          <a:noFill/>
          <a:ln w="9525">
            <a:solidFill>
              <a:schemeClr val="tx2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dirty="0"/>
          </a:p>
        </p:txBody>
      </p:sp>
      <p:grpSp>
        <p:nvGrpSpPr>
          <p:cNvPr id="43" name="组合 42"/>
          <p:cNvGrpSpPr/>
          <p:nvPr/>
        </p:nvGrpSpPr>
        <p:grpSpPr>
          <a:xfrm>
            <a:off x="460135" y="1307541"/>
            <a:ext cx="5446797" cy="2399197"/>
            <a:chOff x="460135" y="1307541"/>
            <a:chExt cx="5446797" cy="2399197"/>
          </a:xfrm>
        </p:grpSpPr>
        <p:sp>
          <p:nvSpPr>
            <p:cNvPr id="25" name="Rectangle 54"/>
            <p:cNvSpPr/>
            <p:nvPr/>
          </p:nvSpPr>
          <p:spPr>
            <a:xfrm>
              <a:off x="4861421" y="2900020"/>
              <a:ext cx="65" cy="627864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endParaRPr lang="en-US" sz="4080" dirty="0">
                <a:solidFill>
                  <a:schemeClr val="tx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7" name="Text Placeholder 3"/>
            <p:cNvSpPr txBox="1"/>
            <p:nvPr/>
          </p:nvSpPr>
          <p:spPr>
            <a:xfrm>
              <a:off x="2367767" y="1380778"/>
              <a:ext cx="65" cy="307777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344295">
                <a:spcBef>
                  <a:spcPct val="20000"/>
                </a:spcBef>
                <a:defRPr/>
              </a:pPr>
              <a:endParaRPr lang="en-US" altLang="zh-CN" sz="20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460135" y="1307541"/>
              <a:ext cx="5446797" cy="2399197"/>
              <a:chOff x="460135" y="1307541"/>
              <a:chExt cx="5446797" cy="2399197"/>
            </a:xfrm>
          </p:grpSpPr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460135" y="1828771"/>
                <a:ext cx="5446797" cy="1877967"/>
              </a:xfrm>
              <a:prstGeom prst="rect">
                <a:avLst/>
              </a:prstGeom>
              <a:noFill/>
              <a:ln w="9525">
                <a:solidFill>
                  <a:schemeClr val="tx2"/>
                </a:solidFill>
                <a:prstDash val="solid"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dirty="0"/>
              </a:p>
            </p:txBody>
          </p:sp>
          <p:sp>
            <p:nvSpPr>
              <p:cNvPr id="28" name="Text Placeholder 3"/>
              <p:cNvSpPr txBox="1"/>
              <p:nvPr/>
            </p:nvSpPr>
            <p:spPr>
              <a:xfrm>
                <a:off x="631800" y="2321374"/>
                <a:ext cx="5090161" cy="931281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6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marL="285750" lvl="0" indent="-285750" algn="just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zh-CN" altLang="en-US" sz="14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现有目录内止咳中成药寒凉性多，温热性少，且安全性欠佳；本品温肺化痰、温中和胃，且成分安全，纳入医保后可有效弥补目录短板，丰富临床</a:t>
                </a:r>
                <a:r>
                  <a:rPr lang="en-US" altLang="zh-CN" sz="14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PIC</a:t>
                </a:r>
                <a:r>
                  <a:rPr lang="zh-CN" altLang="en-US" sz="140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患者的用药</a:t>
                </a:r>
                <a:r>
                  <a:rPr lang="zh-CN" altLang="en-US" sz="1400" dirty="0" smtClean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Times New Roman" panose="02020603050405020304" charset="0"/>
                    <a:ea typeface="微软雅黑" panose="020B0503020204020204" charset="-122"/>
                    <a:cs typeface="Times New Roman" panose="02020603050405020304" charset="0"/>
                    <a:sym typeface="+mn-ea"/>
                  </a:rPr>
                  <a:t>选择</a:t>
                </a:r>
                <a:endParaRPr lang="zh-CN" altLang="en-US" sz="140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Times New Roman" panose="02020603050405020304" charset="0"/>
                  <a:ea typeface="微软雅黑" panose="020B0503020204020204" charset="-122"/>
                  <a:cs typeface="Times New Roman" panose="02020603050405020304" charset="0"/>
                  <a:sym typeface="+mn-ea"/>
                </a:endParaRPr>
              </a:p>
            </p:txBody>
          </p:sp>
          <p:sp>
            <p:nvSpPr>
              <p:cNvPr id="20" name="圆角矩形 37"/>
              <p:cNvSpPr/>
              <p:nvPr/>
            </p:nvSpPr>
            <p:spPr>
              <a:xfrm>
                <a:off x="460135" y="1307541"/>
                <a:ext cx="5446797" cy="485775"/>
              </a:xfrm>
              <a:prstGeom prst="roundRect">
                <a:avLst/>
              </a:prstGeom>
              <a:noFill/>
              <a:ln w="19050">
                <a:solidFill>
                  <a:srgbClr val="0070C0"/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+mn-ea"/>
                  </a:rPr>
                  <a:t>弥补目录短板</a:t>
                </a:r>
              </a:p>
            </p:txBody>
          </p:sp>
        </p:grpSp>
      </p:grpSp>
      <p:grpSp>
        <p:nvGrpSpPr>
          <p:cNvPr id="41" name="组合 40"/>
          <p:cNvGrpSpPr/>
          <p:nvPr/>
        </p:nvGrpSpPr>
        <p:grpSpPr>
          <a:xfrm>
            <a:off x="6451598" y="1310884"/>
            <a:ext cx="5210972" cy="2395854"/>
            <a:chOff x="6522718" y="1310884"/>
            <a:chExt cx="5210972" cy="2395854"/>
          </a:xfrm>
        </p:grpSpPr>
        <p:sp>
          <p:nvSpPr>
            <p:cNvPr id="39" name="Rectangle 30"/>
            <p:cNvSpPr>
              <a:spLocks noChangeArrowheads="1"/>
            </p:cNvSpPr>
            <p:nvPr/>
          </p:nvSpPr>
          <p:spPr bwMode="auto">
            <a:xfrm>
              <a:off x="6522720" y="1828771"/>
              <a:ext cx="5210968" cy="1877967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dirty="0"/>
            </a:p>
          </p:txBody>
        </p:sp>
        <p:sp>
          <p:nvSpPr>
            <p:cNvPr id="32" name="矩形 31"/>
            <p:cNvSpPr/>
            <p:nvPr/>
          </p:nvSpPr>
          <p:spPr>
            <a:xfrm>
              <a:off x="6522718" y="2055892"/>
              <a:ext cx="5154098" cy="1461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无滥用风险：</a:t>
              </a:r>
              <a:r>
                <a:rPr lang="zh-CN" altLang="en-US" sz="1400" dirty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本品明确</a:t>
              </a:r>
              <a:r>
                <a:rPr lang="zh-CN" altLang="en-US" sz="1400" dirty="0" smtClean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用于风寒</a:t>
              </a:r>
              <a:r>
                <a:rPr lang="zh-CN" altLang="en-US" sz="1400" dirty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恋肺</a:t>
              </a:r>
              <a:r>
                <a:rPr lang="zh-CN" altLang="en-US" sz="1400" dirty="0" smtClean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者症，</a:t>
              </a:r>
              <a:r>
                <a:rPr lang="zh-CN" altLang="en-US" sz="1400" dirty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中医分型明确，便于经办机构审核，无滥用风险</a:t>
              </a:r>
            </a:p>
            <a:p>
              <a:pPr marL="285750" lvl="0" indent="-285750" algn="just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/>
              </a:pPr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便于管理：</a:t>
              </a:r>
              <a:r>
                <a:rPr lang="zh-CN" altLang="en-US" sz="1400" dirty="0">
                  <a:solidFill>
                    <a:srgbClr val="000000"/>
                  </a:solidFill>
                  <a:latin typeface="Times New Roman" panose="02020603050405020304" charset="0"/>
                  <a:ea typeface="微软雅黑" panose="020B0503020204020204" charset="-122"/>
                </a:rPr>
                <a:t>本品为颗粒剂，常温密封贮藏即可，方便医疗机构使用和“双通道“管理</a:t>
              </a:r>
              <a:endParaRPr lang="en-US" altLang="zh-CN" sz="1400" dirty="0">
                <a:solidFill>
                  <a:srgbClr val="000000"/>
                </a:solidFill>
                <a:latin typeface="Times New Roman" panose="02020603050405020304" charset="0"/>
                <a:ea typeface="微软雅黑" panose="020B0503020204020204" charset="-122"/>
              </a:endParaRPr>
            </a:p>
          </p:txBody>
        </p:sp>
        <p:sp>
          <p:nvSpPr>
            <p:cNvPr id="21" name="圆角矩形 37"/>
            <p:cNvSpPr/>
            <p:nvPr/>
          </p:nvSpPr>
          <p:spPr>
            <a:xfrm>
              <a:off x="6522720" y="1310884"/>
              <a:ext cx="5210970" cy="485775"/>
            </a:xfrm>
            <a:prstGeom prst="roundRect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b="1" dirty="0" smtClean="0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  <a:cs typeface="+mn-ea"/>
                  <a:sym typeface="+mn-ea"/>
                </a:rPr>
                <a:t>便于医</a:t>
              </a:r>
              <a:r>
                <a:rPr lang="zh-CN" altLang="en-US" b="1" dirty="0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  <a:cs typeface="+mn-ea"/>
                  <a:sym typeface="+mn-ea"/>
                </a:rPr>
                <a:t>保管</a:t>
              </a:r>
              <a:r>
                <a:rPr lang="zh-CN" altLang="en-US" b="1" dirty="0" smtClean="0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  <a:cs typeface="+mn-ea"/>
                  <a:sym typeface="+mn-ea"/>
                </a:rPr>
                <a:t>理</a:t>
              </a:r>
              <a:endPara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6451597" y="3886198"/>
            <a:ext cx="5210971" cy="2534923"/>
            <a:chOff x="6522717" y="3886198"/>
            <a:chExt cx="5210971" cy="2534923"/>
          </a:xfrm>
        </p:grpSpPr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6522717" y="4400426"/>
              <a:ext cx="5210971" cy="2020695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dirty="0"/>
            </a:p>
          </p:txBody>
        </p:sp>
        <p:sp>
          <p:nvSpPr>
            <p:cNvPr id="35" name="矩形 34"/>
            <p:cNvSpPr/>
            <p:nvPr/>
          </p:nvSpPr>
          <p:spPr>
            <a:xfrm>
              <a:off x="6546265" y="4787637"/>
              <a:ext cx="5154098" cy="10618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 algn="just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zh-CN" altLang="en-US" sz="1400" b="1" dirty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满足用药需求：</a:t>
              </a:r>
              <a:r>
                <a:rPr lang="zh-CN" altLang="en-US" sz="1400" dirty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环境污染加新冠疫情长期存在的影响，咳嗽用药为临床必需</a:t>
              </a:r>
            </a:p>
            <a:p>
              <a:pPr marL="285750" lvl="0" indent="-285750" algn="just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zh-CN" altLang="en-US" sz="1400" b="1" dirty="0" smtClean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无</a:t>
              </a:r>
              <a:r>
                <a:rPr lang="zh-CN" altLang="en-US" sz="1400" b="1" dirty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断供风险：</a:t>
              </a:r>
              <a:r>
                <a:rPr lang="zh-CN" altLang="en-US" sz="1400" dirty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拥有自主知识产权至</a:t>
              </a:r>
              <a:r>
                <a:rPr lang="en-US" altLang="zh-CN" sz="1400" dirty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2035</a:t>
              </a:r>
              <a:r>
                <a:rPr lang="zh-CN" altLang="en-US" sz="1400" dirty="0">
                  <a:latin typeface="微软雅黑" panose="020B0503020204020204" charset="-122"/>
                  <a:ea typeface="微软雅黑" panose="020B0503020204020204" charset="-122"/>
                  <a:cs typeface="Times New Roman" panose="02020603050405020304" charset="0"/>
                  <a:sym typeface="+mn-ea"/>
                </a:rPr>
                <a:t>年，供应有保障</a:t>
              </a:r>
              <a:endParaRPr lang="en-US" altLang="zh-CN" sz="1400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endParaRPr>
            </a:p>
          </p:txBody>
        </p:sp>
        <p:sp>
          <p:nvSpPr>
            <p:cNvPr id="22" name="圆角矩形 37"/>
            <p:cNvSpPr/>
            <p:nvPr/>
          </p:nvSpPr>
          <p:spPr>
            <a:xfrm>
              <a:off x="6522717" y="3886198"/>
              <a:ext cx="5210970" cy="485775"/>
            </a:xfrm>
            <a:prstGeom prst="roundRect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+mn-ea"/>
                </a:rPr>
                <a:t>满足基本用药</a:t>
              </a:r>
              <a:endPara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endParaRPr>
            </a:p>
          </p:txBody>
        </p:sp>
      </p:grpSp>
      <p:sp>
        <p:nvSpPr>
          <p:cNvPr id="23" name="圆角矩形 37"/>
          <p:cNvSpPr/>
          <p:nvPr/>
        </p:nvSpPr>
        <p:spPr>
          <a:xfrm>
            <a:off x="421895" y="3911631"/>
            <a:ext cx="5485037" cy="485775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提升公众</a:t>
            </a:r>
            <a:r>
              <a:rPr kumimoji="0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健康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572722" y="4571521"/>
            <a:ext cx="5208318" cy="1670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党的“十四五 ”中医药发展规划中明确鼓励中医药创新，推动中西医药相互补充、协调发展</a:t>
            </a:r>
            <a:endParaRPr lang="en-US" altLang="zh-CN" sz="1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本品的研发积极响应国家政策号召，以现代医学科学手段，发展传统中医药复方制剂，疗效、安全性确证，助力人民群众健康水平的提升</a:t>
            </a:r>
            <a:endParaRPr lang="en-US" altLang="zh-CN" sz="1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OURCE_RECORD_KEY" val="{&quot;19&quot;:[20342118,20348541],&quot;65&quot;:[20236005],&quot;70&quot;:[3318471,3327340,3333509,3321780,3321758,3327344,3333609,3322427]}"/>
  <p:tag name="COMMONDATA" val="eyJjb3VudCI6MywiaGRpZCI6IjI3OWJkZGQwNzdjODU0ZTEyYTU2NDY4Y2Q5NWNiNWU0IiwidXNlckNvdW50Ijoz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8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2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4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8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编辑母版标题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2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4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5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4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g"/>
  <p:tag name="KSO_WM_UNIT_INDEX" val="2"/>
  <p:tag name="KSO_WM_BEAUTIFY_FLAG" val="#wm#"/>
  <p:tag name="KSO_WM_TAG_VERSION" val="3.0"/>
  <p:tag name="KSO_WM_UNIT_PRESET_TEXT" val="公司名"/>
  <p:tag name="KSO_WM_UNIT_ID" val="_1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3"/>
  <p:tag name="KSO_WM_UNIT_TEXT_LAYER_COUNT" val="1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0"/>
  <p:tag name="KSO_WM_UNIT_TEXT_LAYER_COUNT" val="1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24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578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578"/>
  <p:tag name="KSO_WM_TEMPLATE_CATEGORY" val="custom"/>
  <p:tag name="KSO_WM_UNIT_ISCONTENTSTITLE" val="0"/>
  <p:tag name="KSO_WM_UNIT_VALUE" val="8"/>
  <p:tag name="KSO_WM_UNIT_TEXT_TYPE" val="1"/>
  <p:tag name="KSO_WM_UNIT_PRESET_TEXT" val="添加文档标题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578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578"/>
  <p:tag name="KSO_WM_TEMPLATE_CATEGORY" val="custom"/>
  <p:tag name="KSO_WM_UNIT_VALUE" val="11"/>
  <p:tag name="WPP_GENERATETEXT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578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578"/>
  <p:tag name="KSO_WM_TEMPLATE_CATEGORY" val="custom"/>
  <p:tag name="KSO_WM_UNIT_VALUE" val="1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36005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41.5,&quot;left&quot;:39.7048031496063,&quot;top&quot;:74.55,&quot;width&quot;:892.8951968503937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3600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41.5,&quot;left&quot;:39.7048031496063,&quot;top&quot;:74.55,&quot;width&quot;:892.8951968503937}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36005"/>
  <p:tag name="RESOURCE_RECORD_KEY" val="{&quot;19&quot;:[20342118],&quot;65&quot;:[20236005],&quot;70&quot;:[3321780,3327344,3333609]}"/>
  <p:tag name="KSO_WM_SLIDE_ITEM_CNT" val="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0"/>
  <p:tag name="KSO_WM_UNIT_TEXTBOXSTYLE_TEMPLATETYPE" val="1"/>
  <p:tag name="KSO_WM_UNIT_PRESET_TEXT" val="点击此处添加正文，文字是您思想的提炼，为了演示发布的良好效果，请言简意赅的阐述您的观点。&#10;您的正文已经经简明扼要，字字珠玑，但信息却千丝万缕、错综复杂，需要用更多。"/>
  <p:tag name="KSO_WM_UNIT_NOCLEAR" val="1"/>
  <p:tag name="KSO_WM_UNIT_VALUE" val="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mixed20201947_132*f*1"/>
  <p:tag name="KSO_WM_TEMPLATE_CATEGORY" val="mixed"/>
  <p:tag name="KSO_WM_TEMPLATE_INDEX" val="20201947"/>
  <p:tag name="KSO_WM_UNIT_LAYERLEVEL" val="1"/>
  <p:tag name="KSO_WM_TAG_VERSION" val="1.0"/>
  <p:tag name="KSO_WM_BEAUTIFY_FLAG" val="#wm#"/>
  <p:tag name="KSO_WM_UNIT_TEXTBOXSTYLE_GUID" val="{43a9ba2e-0575-4f32-b12d-c5b60f8d0904}"/>
  <p:tag name="KSO_WM_UNIT_TEXTBOXSTYLE_TEMPLATEID" val="3132704"/>
  <p:tag name="KSO_WM_UNIT_TEXTBOXSTYLE_TYPE" val="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36005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1060_3*l_h_a*1_1_1"/>
  <p:tag name="KSO_WM_TEMPLATE_CATEGORY" val="diagram"/>
  <p:tag name="KSO_WM_TEMPLATE_INDEX" val="20231060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3.75,&quot;left&quot;:54.79998779296875,&quot;top&quot;:94.95,&quot;width&quot;:850.40002441406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40"/>
  <p:tag name="KSO_WM_UNIT_TEXT_TYPE" val="1"/>
  <p:tag name="KSO_WM_UNIT_PRESET_TEXT" val="添加项标题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3600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38578"/>
  <p:tag name="RESOURCE_RECORD_KEY" val="{&quot;65&quot;:[20238578],&quot;70&quot;:[3321416]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40"/>
  <p:tag name="KSO_WM_UNIT_TEXT_LAYER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600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3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3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50"/>
  <p:tag name="KSO_WM_UNIT_TEXT_LAYER_COUNT" val="1"/>
  <p:tag name="KSO_WM_TEMPLATE_CATEGORY" val="custom"/>
  <p:tag name="KSO_WM_TEMPLATE_INDEX" val="2023600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60"/>
  <p:tag name="KSO_WM_UNIT_TEXT_LAYER_COUNT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60"/>
  <p:tag name="KSO_WM_UNIT_TEXT_LAYER_COUNT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  <p:tag name="KSO_WM_UNIT_VALUE" val="2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VALUE" val="162"/>
  <p:tag name="KSO_WM_UNIT_TEXT_LAYER_COUNT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  <p:tag name="KSO_WM_UNIT_VALUE" val="2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VALUE" val="162"/>
  <p:tag name="KSO_WM_UNIT_TEXT_LAYER_COUNT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408"/>
  <p:tag name="KSO_WM_UNIT_TEXT_LAYER_COUNT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4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9"/>
  <p:tag name="KSO_WM_TEMPLATE_SUBCATEGORY" val="29"/>
  <p:tag name="KSO_WM_TEMPLATE_COLOR_TYPE" val="0"/>
  <p:tag name="KSO_WM_TAG_VERSION" val="3.0"/>
  <p:tag name="KSO_WM_BEAUTIFY_FLAG" val="#wm#"/>
  <p:tag name="KSO_WM_TEMPLATE_INDEX" val="20236005"/>
  <p:tag name="KSO_WM_TEMPLATE_CATEGORY" val="custom"/>
  <p:tag name="KSO_WM_TEMPLATE_MASTER_TYPE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9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g"/>
  <p:tag name="KSO_WM_UNIT_INDEX" val="2"/>
  <p:tag name="KSO_WM_BEAUTIFY_FLAG" val="#wm#"/>
  <p:tag name="KSO_WM_TAG_VERSION" val="3.0"/>
  <p:tag name="KSO_WM_UNIT_PRESET_TEXT" val="公司名"/>
  <p:tag name="KSO_WM_UNIT_ID" val="_11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3"/>
  <p:tag name="KSO_WM_UNIT_TEXT_LAYER_COUNT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0"/>
  <p:tag name="KSO_WM_UNIT_TEXT_LAYER_COUNT" val="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600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50"/>
  <p:tag name="KSO_WM_UNIT_TEXT_LAYER_COUNT" val="1"/>
  <p:tag name="KSO_WM_TEMPLATE_CATEGORY" val="custom"/>
  <p:tag name="KSO_WM_TEMPLATE_INDEX" val="2023600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9"/>
  <p:tag name="KSO_WM_TEMPLATE_SUBCATEGORY" val="29"/>
  <p:tag name="KSO_WM_TEMPLATE_COLOR_TYPE" val="0"/>
  <p:tag name="KSO_WM_TAG_VERSION" val="3.0"/>
  <p:tag name="KSO_WM_BEAUTIFY_FLAG" val="#wm#"/>
  <p:tag name="KSO_WM_TEMPLATE_INDEX" val="20236005"/>
  <p:tag name="KSO_WM_TEMPLATE_CATEGORY" val="custom"/>
  <p:tag name="KSO_WM_TEMPLATE_MASTER_TYPE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8578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50"/>
  <p:tag name="KSO_WM_TEMPLATE_CATEGORY" val="custom"/>
  <p:tag name="KSO_WM_TEMPLATE_INDEX" val="20238578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20238578"/>
  <p:tag name="KSO_WM_TEMPLATE_CATEGORY" val="custom"/>
  <p:tag name="KSO_WM_TEMPLATE_MASTER_TYPE" val="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heme/theme1.xml><?xml version="1.0" encoding="utf-8"?>
<a:theme xmlns:a="http://schemas.openxmlformats.org/drawingml/2006/main" name="1_Office 主题​​">
  <a:themeElements>
    <a:clrScheme name="自定义 119">
      <a:dk1>
        <a:srgbClr val="333333"/>
      </a:dk1>
      <a:lt1>
        <a:srgbClr val="FFFFFF"/>
      </a:lt1>
      <a:dk2>
        <a:srgbClr val="0E2E34"/>
      </a:dk2>
      <a:lt2>
        <a:srgbClr val="DEF0FA"/>
      </a:lt2>
      <a:accent1>
        <a:srgbClr val="3FACE3"/>
      </a:accent1>
      <a:accent2>
        <a:srgbClr val="6B86FB"/>
      </a:accent2>
      <a:accent3>
        <a:srgbClr val="4C9DE6"/>
      </a:accent3>
      <a:accent4>
        <a:srgbClr val="7995A7"/>
      </a:accent4>
      <a:accent5>
        <a:srgbClr val="3D5D7A"/>
      </a:accent5>
      <a:accent6>
        <a:srgbClr val="2D455B"/>
      </a:accent6>
      <a:hlink>
        <a:srgbClr val="304FFE"/>
      </a:hlink>
      <a:folHlink>
        <a:srgbClr val="492067"/>
      </a:folHlink>
    </a:clrScheme>
    <a:fontScheme name="02-微软雅黑唯一标准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rmAutofit/>
      </a:bodyPr>
      <a:lstStyle>
        <a:defPPr>
          <a:lnSpc>
            <a:spcPct val="140000"/>
          </a:lnSpc>
          <a:defRPr lang="zh-CN" altLang="en-US" sz="2400" kern="100" dirty="0">
            <a:effectLst/>
            <a:latin typeface="+mn-ea"/>
            <a:cs typeface="江城圆体 400W" panose="020B0500000000000000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自定义 119">
      <a:dk1>
        <a:srgbClr val="333333"/>
      </a:dk1>
      <a:lt1>
        <a:srgbClr val="FFFFFF"/>
      </a:lt1>
      <a:dk2>
        <a:srgbClr val="0E2E34"/>
      </a:dk2>
      <a:lt2>
        <a:srgbClr val="DEF0FA"/>
      </a:lt2>
      <a:accent1>
        <a:srgbClr val="3FACE3"/>
      </a:accent1>
      <a:accent2>
        <a:srgbClr val="6B86FB"/>
      </a:accent2>
      <a:accent3>
        <a:srgbClr val="4C9DE6"/>
      </a:accent3>
      <a:accent4>
        <a:srgbClr val="7995A7"/>
      </a:accent4>
      <a:accent5>
        <a:srgbClr val="3D5D7A"/>
      </a:accent5>
      <a:accent6>
        <a:srgbClr val="2D455B"/>
      </a:accent6>
      <a:hlink>
        <a:srgbClr val="304FFE"/>
      </a:hlink>
      <a:folHlink>
        <a:srgbClr val="492067"/>
      </a:folHlink>
    </a:clrScheme>
    <a:fontScheme name="02-微软雅黑唯一标准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rmAutofit/>
      </a:bodyPr>
      <a:lstStyle>
        <a:defPPr>
          <a:lnSpc>
            <a:spcPct val="140000"/>
          </a:lnSpc>
          <a:defRPr lang="zh-CN" altLang="en-US" sz="2400" kern="100" dirty="0">
            <a:effectLst/>
            <a:latin typeface="+mn-ea"/>
            <a:cs typeface="江城圆体 400W" panose="020B0500000000000000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主题​​">
  <a:themeElements>
    <a:clrScheme name="lansecc">
      <a:dk1>
        <a:srgbClr val="000000"/>
      </a:dk1>
      <a:lt1>
        <a:srgbClr val="FFFFFF"/>
      </a:lt1>
      <a:dk2>
        <a:srgbClr val="16468D"/>
      </a:dk2>
      <a:lt2>
        <a:srgbClr val="D2F0FB"/>
      </a:lt2>
      <a:accent1>
        <a:srgbClr val="018AFF"/>
      </a:accent1>
      <a:accent2>
        <a:srgbClr val="109BEE"/>
      </a:accent2>
      <a:accent3>
        <a:srgbClr val="16AADB"/>
      </a:accent3>
      <a:accent4>
        <a:srgbClr val="1BB8C7"/>
      </a:accent4>
      <a:accent5>
        <a:srgbClr val="1FC5B1"/>
      </a:accent5>
      <a:accent6>
        <a:srgbClr val="23D197"/>
      </a:accent6>
      <a:hlink>
        <a:srgbClr val="F128E5"/>
      </a:hlink>
      <a:folHlink>
        <a:srgbClr val="12E863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1414</Words>
  <Application>Microsoft Office PowerPoint</Application>
  <PresentationFormat>宽屏</PresentationFormat>
  <Paragraphs>151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4" baseType="lpstr">
      <vt:lpstr>Rubik-Medium</vt:lpstr>
      <vt:lpstr>等线</vt:lpstr>
      <vt:lpstr>方正黑体简体</vt:lpstr>
      <vt:lpstr>仿宋</vt:lpstr>
      <vt:lpstr>江城圆体 400W</vt:lpstr>
      <vt:lpstr>思源黑体</vt:lpstr>
      <vt:lpstr>宋体</vt:lpstr>
      <vt:lpstr>微软雅黑</vt:lpstr>
      <vt:lpstr>Arial</vt:lpstr>
      <vt:lpstr>Calibri</vt:lpstr>
      <vt:lpstr>Times New Roman</vt:lpstr>
      <vt:lpstr>Wingdings</vt:lpstr>
      <vt:lpstr>1_Office 主题​​</vt:lpstr>
      <vt:lpstr>2_Office 主题​​</vt:lpstr>
      <vt:lpstr>4_Office 主题​​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姚 慧娟</dc:creator>
  <cp:lastModifiedBy>admin</cp:lastModifiedBy>
  <cp:revision>265</cp:revision>
  <cp:lastPrinted>2026-06-10T07:15:22Z</cp:lastPrinted>
  <dcterms:created xsi:type="dcterms:W3CDTF">2021-06-30T13:50:00Z</dcterms:created>
  <dcterms:modified xsi:type="dcterms:W3CDTF">2026-06-10T09:05:06Z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2052-12.8.2.17149</vt:lpwstr>
  </property>
  <property fmtid="{D5CDD505-2E9C-101B-9397-08002B2CF9AE}" pid="3" name="KSOTemplateUUID">
    <vt:lpwstr>v1.0_mb_J2LcjwRZSY8ygt5PCQetUQ==</vt:lpwstr>
  </property>
  <property fmtid="{D5CDD505-2E9C-101B-9397-08002B2CF9AE}" pid="4" name="ICV">
    <vt:lpwstr>63D07C57748B40CA803B2A9D250F934A_13</vt:lpwstr>
  </property>
</Properties>
</file>