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3"/>
  </p:sldMasterIdLst>
  <p:notesMasterIdLst>
    <p:notesMasterId r:id="rId5"/>
  </p:notesMasterIdLst>
  <p:sldIdLst>
    <p:sldId id="495" r:id="rId4"/>
    <p:sldId id="274" r:id="rId6"/>
    <p:sldId id="499" r:id="rId7"/>
    <p:sldId id="276" r:id="rId8"/>
    <p:sldId id="496" r:id="rId9"/>
    <p:sldId id="494" r:id="rId10"/>
    <p:sldId id="284" r:id="rId11"/>
    <p:sldId id="304" r:id="rId12"/>
    <p:sldId id="291" r:id="rId13"/>
    <p:sldId id="497" r:id="rId14"/>
    <p:sldId id="49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1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6" autoAdjust="0"/>
    <p:restoredTop sz="94660"/>
  </p:normalViewPr>
  <p:slideViewPr>
    <p:cSldViewPr snapToGrid="0">
      <p:cViewPr>
        <p:scale>
          <a:sx n="66" d="100"/>
          <a:sy n="66" d="100"/>
        </p:scale>
        <p:origin x="1248" y="37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10327E-49FD-4531-8B1E-D79079A4616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C68C29-23BE-4281-B448-E7F909FFBC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1.7.2013</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nchor="ctr"/>
          <a:lstStyle>
            <a:lvl1pPr algn="l">
              <a:defRPr sz="1400" b="0" i="0" u="none" strike="noStrike"/>
            </a:lvl1pPr>
          </a:lstStyle>
          <a:p>
            <a:pPr marL="0" indent="0" algn="l">
              <a:lnSpc>
                <a:spcPct val="100000"/>
              </a:lnSpc>
            </a:pPr>
            <a:endParaRPr lang="en-US" sz="1400" b="0" i="0" u="none" strike="noStrike" dirty="0">
              <a:solidFill>
                <a:srgbClr val="000000"/>
              </a:solidFill>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a:t>
            </a:r>
            <a:endParaRPr kumimoji="0" lang="cs-CZ" sz="12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alpha val="100000"/>
          </a:srgbClr>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5.xml"/><Relationship Id="rId6" Type="http://schemas.openxmlformats.org/officeDocument/2006/relationships/image" Target="../media/image5.png"/><Relationship Id="rId5" Type="http://schemas.openxmlformats.org/officeDocument/2006/relationships/tags" Target="../tags/tag4.xml"/><Relationship Id="rId4" Type="http://schemas.openxmlformats.org/officeDocument/2006/relationships/image" Target="../media/image4.png"/><Relationship Id="rId3" Type="http://schemas.openxmlformats.org/officeDocument/2006/relationships/tags" Target="../tags/tag3.xml"/><Relationship Id="rId2" Type="http://schemas.openxmlformats.org/officeDocument/2006/relationships/image" Target="../media/image3.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2.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AutoShape 3"/>
          <p:cNvSpPr/>
          <p:nvPr/>
        </p:nvSpPr>
        <p:spPr>
          <a:xfrm>
            <a:off x="0" y="1503680"/>
            <a:ext cx="12192000" cy="10160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4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无水甜菜碱散剂</a:t>
            </a:r>
            <a:endParaRPr kumimoji="0" lang="en-US"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5" name="AutoShape 4"/>
          <p:cNvSpPr/>
          <p:nvPr/>
        </p:nvSpPr>
        <p:spPr>
          <a:xfrm>
            <a:off x="821803" y="2773680"/>
            <a:ext cx="5192918" cy="1397000"/>
          </a:xfrm>
          <a:prstGeom prst="rect">
            <a:avLst/>
          </a:prstGeom>
          <a:noFill/>
          <a:ln w="19050" cap="flat" cmpd="sng">
            <a:solidFill>
              <a:srgbClr val="C00000"/>
            </a:solidFill>
            <a:prstDash val="dash"/>
            <a:round/>
          </a:ln>
        </p:spPr>
        <p:txBody>
          <a:bodyPr vert="horz" wrap="square" lIns="0" tIns="0" rIns="0" bIns="0" rtlCol="0" anchor="ctr" anchorCtr="0"/>
          <a:lstStyle/>
          <a:p>
            <a:pPr marR="0" lvl="0" defTabSz="914400" rtl="0" eaLnBrk="1" fontAlgn="auto" latinLnBrk="0" hangingPunct="1">
              <a:lnSpc>
                <a:spcPct val="125000"/>
              </a:lnSpc>
              <a:spcBef>
                <a:spcPts val="0"/>
              </a:spcBef>
              <a:spcAft>
                <a:spcPts val="0"/>
              </a:spcAft>
              <a:buClr>
                <a:srgbClr val="000000"/>
              </a:buClr>
              <a:buSzTx/>
              <a:defRPr/>
            </a:pPr>
            <a:endParaRPr lang="en-US" altLang="zh-CN"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endParaRPr>
          </a:p>
        </p:txBody>
      </p:sp>
      <p:sp>
        <p:nvSpPr>
          <p:cNvPr id="25" name="AutoShape 5"/>
          <p:cNvSpPr/>
          <p:nvPr/>
        </p:nvSpPr>
        <p:spPr>
          <a:xfrm>
            <a:off x="5334000" y="4826000"/>
            <a:ext cx="1524000" cy="50800"/>
          </a:xfrm>
          <a:prstGeom prst="roundRect">
            <a:avLst>
              <a:gd name="adj" fmla="val 0"/>
            </a:avLst>
          </a:prstGeom>
          <a:solidFill>
            <a:srgbClr val="D4AF37">
              <a:alpha val="10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AutoShape 6"/>
          <p:cNvSpPr/>
          <p:nvPr/>
        </p:nvSpPr>
        <p:spPr>
          <a:xfrm>
            <a:off x="0" y="5461000"/>
            <a:ext cx="12192000" cy="7620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22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北京斯利安药业有限公司 | 2026年6月</a:t>
            </a:r>
            <a:endParaRPr kumimoji="0" lang="en-US" sz="11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8" name="文本框 7"/>
          <p:cNvSpPr txBox="1"/>
          <p:nvPr/>
        </p:nvSpPr>
        <p:spPr>
          <a:xfrm>
            <a:off x="6368617" y="2896060"/>
            <a:ext cx="4692826" cy="679801"/>
          </a:xfrm>
          <a:prstGeom prst="rect">
            <a:avLst/>
          </a:prstGeom>
          <a:noFill/>
        </p:spPr>
        <p:txBody>
          <a:bodyPr wrap="square">
            <a:spAutoFit/>
          </a:bodyPr>
          <a:lstStyle/>
          <a:p>
            <a:pPr marL="285750" marR="0" lvl="0" indent="-285750" defTabSz="914400" rtl="0" eaLnBrk="1" fontAlgn="auto" latinLnBrk="0" hangingPunct="1">
              <a:lnSpc>
                <a:spcPct val="125000"/>
              </a:lnSpc>
              <a:spcBef>
                <a:spcPts val="0"/>
              </a:spcBef>
              <a:spcAft>
                <a:spcPts val="0"/>
              </a:spcAft>
              <a:buClr>
                <a:srgbClr val="000000"/>
              </a:buClr>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rPr>
              <a:t>自主研发，创新突破，实现目录内该病种用药从“无”到“有”，</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填补临床空白</a:t>
            </a:r>
            <a:endPar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9" name="矩形 8"/>
          <p:cNvSpPr/>
          <p:nvPr/>
        </p:nvSpPr>
        <p:spPr>
          <a:xfrm>
            <a:off x="6369163" y="2773680"/>
            <a:ext cx="5192918" cy="1397000"/>
          </a:xfrm>
          <a:prstGeom prst="rect">
            <a:avLst/>
          </a:prstGeom>
          <a:noFill/>
          <a:ln w="1905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9287076" y="4160520"/>
            <a:ext cx="2275551" cy="2824480"/>
            <a:chOff x="9287076" y="4160520"/>
            <a:chExt cx="2275551" cy="2824480"/>
          </a:xfrm>
        </p:grpSpPr>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7076" y="4160520"/>
              <a:ext cx="1646177" cy="2600960"/>
            </a:xfrm>
            <a:prstGeom prst="rect">
              <a:avLst/>
            </a:prstGeom>
          </p:spPr>
        </p:pic>
        <p:pic>
          <p:nvPicPr>
            <p:cNvPr id="28" name="图片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9285" y="4262120"/>
              <a:ext cx="1723342" cy="2722880"/>
            </a:xfrm>
            <a:prstGeom prst="rect">
              <a:avLst/>
            </a:prstGeom>
          </p:spPr>
        </p:pic>
      </p:grpSp>
      <p:sp>
        <p:nvSpPr>
          <p:cNvPr id="12" name="文本框 11"/>
          <p:cNvSpPr txBox="1"/>
          <p:nvPr/>
        </p:nvSpPr>
        <p:spPr>
          <a:xfrm>
            <a:off x="821803" y="2898686"/>
            <a:ext cx="5192918" cy="987514"/>
          </a:xfrm>
          <a:prstGeom prst="rect">
            <a:avLst/>
          </a:prstGeom>
          <a:noFill/>
        </p:spPr>
        <p:txBody>
          <a:bodyPr wrap="square">
            <a:spAutoFit/>
          </a:bodyPr>
          <a:lstStyle/>
          <a:p>
            <a:pPr marL="285750" marR="0" lvl="0" indent="-285750" defTabSz="914400" rtl="0" eaLnBrk="1" fontAlgn="auto" latinLnBrk="0" hangingPunct="1">
              <a:lnSpc>
                <a:spcPct val="125000"/>
              </a:lnSpc>
              <a:spcBef>
                <a:spcPts val="0"/>
              </a:spcBef>
              <a:spcAft>
                <a:spcPts val="0"/>
              </a:spcAft>
              <a:buClr>
                <a:srgbClr val="000000"/>
              </a:buClr>
              <a:buSzTx/>
              <a:buFont typeface="Wingdings" panose="05000000000000000000" pitchFamily="2" charset="2"/>
              <a:buChar char="ü"/>
              <a:defRPr/>
            </a:pPr>
            <a:r>
              <a:rPr lang="zh-CN" altLang="en-US"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rPr>
              <a:t>“高同型半胱氨酸血症“纳入</a:t>
            </a:r>
            <a:r>
              <a:rPr lang="en-US" altLang="zh-CN"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第一批罕见病目录</a:t>
            </a:r>
            <a:r>
              <a:rPr lang="en-US" altLang="zh-CN"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rPr>
              <a:t>无水甜菜碱散剂纳入</a:t>
            </a:r>
            <a:r>
              <a:rPr lang="en-US" altLang="zh-CN"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第三批鼓励研发申报儿童药品建议清单</a:t>
            </a:r>
            <a:r>
              <a:rPr lang="en-US" altLang="zh-CN"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a:t>
            </a:r>
            <a:r>
              <a:rPr lang="zh-CN" altLang="en-US"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rPr>
              <a:t>产品报批纳入</a:t>
            </a:r>
            <a:r>
              <a:rPr lang="zh-CN" altLang="en-US" sz="1600" b="1" kern="0" dirty="0">
                <a:solidFill>
                  <a:srgbClr val="C00000"/>
                </a:solidFill>
                <a:latin typeface="微软雅黑" panose="020B0503020204020204" pitchFamily="34" charset="-122"/>
                <a:ea typeface="微软雅黑" panose="020B0503020204020204" pitchFamily="34" charset="-122"/>
                <a:cs typeface="Arial" panose="020B0604020202020204"/>
                <a:sym typeface="Noto Sans SC" panose="020B0200000000000000" charset="-122"/>
              </a:rPr>
              <a:t>优先审评审批</a:t>
            </a:r>
            <a:r>
              <a:rPr lang="zh-CN" altLang="en-US"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rPr>
              <a:t>程序</a:t>
            </a:r>
            <a:endParaRPr lang="en-US" altLang="zh-CN" sz="1600" b="1" kern="0" dirty="0">
              <a:latin typeface="微软雅黑" panose="020B0503020204020204" pitchFamily="34" charset="-122"/>
              <a:ea typeface="微软雅黑" panose="020B0503020204020204" pitchFamily="34" charset="-122"/>
              <a:cs typeface="Arial" panose="020B0604020202020204"/>
              <a:sym typeface="Noto Sans SC" panose="020B0200000000000000"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1826240"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04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创新性</a:t>
            </a:r>
            <a:r>
              <a:rPr lang="en-US" altLang="zh-CN"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2/2)——</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剂型独特，应用便捷，低器官负担</a:t>
            </a:r>
            <a:endPar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9" name="Freeform 9"/>
          <p:cNvSpPr/>
          <p:nvPr/>
        </p:nvSpPr>
        <p:spPr bwMode="auto">
          <a:xfrm>
            <a:off x="652268" y="1780756"/>
            <a:ext cx="10672224" cy="967160"/>
          </a:xfrm>
          <a:prstGeom prst="roundRect">
            <a:avLst>
              <a:gd name="adj" fmla="val 3486"/>
            </a:avLst>
          </a:prstGeom>
          <a:solidFill>
            <a:schemeClr val="bg1"/>
          </a:solidFill>
          <a:ln w="9" cap="flat" cmpd="sng">
            <a:solidFill>
              <a:srgbClr val="001965"/>
            </a:solidFill>
            <a:round/>
          </a:ln>
          <a:effectLst>
            <a:outerShdw blurRad="50800" dist="38100" dir="2700000" algn="tl" rotWithShape="0">
              <a:prstClr val="black">
                <a:alpha val="40000"/>
              </a:prstClr>
            </a:outerShdw>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16" name="组合 15"/>
          <p:cNvGrpSpPr/>
          <p:nvPr/>
        </p:nvGrpSpPr>
        <p:grpSpPr>
          <a:xfrm>
            <a:off x="1052511" y="1071834"/>
            <a:ext cx="3978568" cy="1067655"/>
            <a:chOff x="494881" y="1254585"/>
            <a:chExt cx="2156664" cy="656813"/>
          </a:xfrm>
        </p:grpSpPr>
        <p:sp>
          <p:nvSpPr>
            <p:cNvPr id="17" name="Freeform 9"/>
            <p:cNvSpPr/>
            <p:nvPr/>
          </p:nvSpPr>
          <p:spPr bwMode="auto">
            <a:xfrm>
              <a:off x="685493" y="1279648"/>
              <a:ext cx="1854380" cy="450496"/>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8" name="Freeform 10"/>
            <p:cNvSpPr/>
            <p:nvPr/>
          </p:nvSpPr>
          <p:spPr bwMode="auto">
            <a:xfrm>
              <a:off x="526513" y="1254585"/>
              <a:ext cx="2013357" cy="370784"/>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0" name="TextBox 16"/>
            <p:cNvSpPr txBox="1">
              <a:spLocks noChangeArrowheads="1"/>
            </p:cNvSpPr>
            <p:nvPr/>
          </p:nvSpPr>
          <p:spPr bwMode="auto">
            <a:xfrm>
              <a:off x="494881" y="1327397"/>
              <a:ext cx="2156664" cy="22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独特散剂剂型，精准给药，</a:t>
              </a:r>
              <a:endPar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Freeform 10"/>
            <p:cNvSpPr/>
            <p:nvPr/>
          </p:nvSpPr>
          <p:spPr bwMode="auto">
            <a:xfrm>
              <a:off x="1955633" y="1603411"/>
              <a:ext cx="407302" cy="61046"/>
            </a:xfrm>
            <a:custGeom>
              <a:avLst/>
              <a:gdLst>
                <a:gd name="T0" fmla="*/ 2147483646 w 1903"/>
                <a:gd name="T1" fmla="*/ 2147483646 h 285"/>
                <a:gd name="T2" fmla="*/ 2147483646 w 1903"/>
                <a:gd name="T3" fmla="*/ 0 h 285"/>
                <a:gd name="T4" fmla="*/ 2147483646 w 1903"/>
                <a:gd name="T5" fmla="*/ 0 h 285"/>
                <a:gd name="T6" fmla="*/ 0 w 1903"/>
                <a:gd name="T7" fmla="*/ 2147483646 h 285"/>
                <a:gd name="T8" fmla="*/ 2147483646 w 1903"/>
                <a:gd name="T9" fmla="*/ 2147483646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3" h="285">
                  <a:moveTo>
                    <a:pt x="1677" y="285"/>
                  </a:moveTo>
                  <a:lnTo>
                    <a:pt x="1903" y="0"/>
                  </a:lnTo>
                  <a:lnTo>
                    <a:pt x="226" y="0"/>
                  </a:lnTo>
                  <a:lnTo>
                    <a:pt x="0" y="285"/>
                  </a:lnTo>
                  <a:lnTo>
                    <a:pt x="1677" y="285"/>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4" name="Freeform 12"/>
            <p:cNvSpPr/>
            <p:nvPr/>
          </p:nvSpPr>
          <p:spPr bwMode="auto">
            <a:xfrm>
              <a:off x="2005429" y="1604262"/>
              <a:ext cx="646116" cy="307136"/>
            </a:xfrm>
            <a:custGeom>
              <a:avLst/>
              <a:gdLst>
                <a:gd name="T0" fmla="*/ 0 w 3022"/>
                <a:gd name="T1" fmla="*/ 0 h 2183"/>
                <a:gd name="T2" fmla="*/ 2147483646 w 3022"/>
                <a:gd name="T3" fmla="*/ 2147483646 h 2183"/>
                <a:gd name="T4" fmla="*/ 2147483646 w 3022"/>
                <a:gd name="T5" fmla="*/ 2147483646 h 2183"/>
                <a:gd name="T6" fmla="*/ 2147483646 w 3022"/>
                <a:gd name="T7" fmla="*/ 2147483646 h 2183"/>
                <a:gd name="T8" fmla="*/ 2147483646 w 3022"/>
                <a:gd name="T9" fmla="*/ 2147483646 h 2183"/>
                <a:gd name="T10" fmla="*/ 2147483646 w 3022"/>
                <a:gd name="T11" fmla="*/ 2147483646 h 2183"/>
                <a:gd name="T12" fmla="*/ 2147483646 w 3022"/>
                <a:gd name="T13" fmla="*/ 0 h 2183"/>
                <a:gd name="T14" fmla="*/ 0 w 3022"/>
                <a:gd name="T15" fmla="*/ 0 h 2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2" h="2183">
                  <a:moveTo>
                    <a:pt x="0" y="0"/>
                  </a:moveTo>
                  <a:lnTo>
                    <a:pt x="1764" y="1764"/>
                  </a:lnTo>
                  <a:lnTo>
                    <a:pt x="1345" y="2183"/>
                  </a:lnTo>
                  <a:lnTo>
                    <a:pt x="3022" y="2183"/>
                  </a:lnTo>
                  <a:lnTo>
                    <a:pt x="3022" y="506"/>
                  </a:lnTo>
                  <a:lnTo>
                    <a:pt x="2603" y="925"/>
                  </a:lnTo>
                  <a:lnTo>
                    <a:pt x="1677" y="0"/>
                  </a:lnTo>
                  <a:lnTo>
                    <a:pt x="0" y="0"/>
                  </a:lnTo>
                  <a:close/>
                </a:path>
              </a:pathLst>
            </a:custGeom>
            <a:solidFill>
              <a:srgbClr val="F4F1F5"/>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sp>
        <p:nvSpPr>
          <p:cNvPr id="7" name="文本框 6"/>
          <p:cNvSpPr txBox="1"/>
          <p:nvPr/>
        </p:nvSpPr>
        <p:spPr>
          <a:xfrm>
            <a:off x="605376" y="2212618"/>
            <a:ext cx="10887464" cy="396583"/>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本品为多剂量包装，配备3把定量药勺（100mg、150mg、1g），可按体重</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精准给药</a:t>
            </a:r>
            <a:r>
              <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zh-CN" altLang="en-US" sz="1800" noProof="0" dirty="0">
                <a:ln>
                  <a:noFill/>
                </a:ln>
                <a:effectLst/>
                <a:uLnTx/>
                <a:uFillTx/>
                <a:latin typeface="微软雅黑" panose="020B0503020204020204" pitchFamily="34" charset="-122"/>
                <a:ea typeface="微软雅黑" panose="020B0503020204020204" pitchFamily="34" charset="-122"/>
                <a:sym typeface="+mn-ea"/>
              </a:rPr>
              <a:t>适用婴幼儿至成人</a:t>
            </a:r>
            <a:r>
              <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 name="Freeform 9"/>
          <p:cNvSpPr/>
          <p:nvPr/>
        </p:nvSpPr>
        <p:spPr bwMode="auto">
          <a:xfrm>
            <a:off x="652268" y="3624079"/>
            <a:ext cx="10672224" cy="967160"/>
          </a:xfrm>
          <a:prstGeom prst="roundRect">
            <a:avLst>
              <a:gd name="adj" fmla="val 3486"/>
            </a:avLst>
          </a:prstGeom>
          <a:solidFill>
            <a:schemeClr val="bg1"/>
          </a:solidFill>
          <a:ln w="9" cap="flat" cmpd="sng">
            <a:solidFill>
              <a:srgbClr val="001965"/>
            </a:solidFill>
            <a:round/>
          </a:ln>
          <a:effectLst>
            <a:outerShdw blurRad="50800" dist="38100" dir="2700000" algn="tl" rotWithShape="0">
              <a:prstClr val="black">
                <a:alpha val="40000"/>
              </a:prstClr>
            </a:outerShdw>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13" name="组合 12"/>
          <p:cNvGrpSpPr/>
          <p:nvPr/>
        </p:nvGrpSpPr>
        <p:grpSpPr>
          <a:xfrm>
            <a:off x="1052511" y="2915158"/>
            <a:ext cx="3978568" cy="1067655"/>
            <a:chOff x="494881" y="1254585"/>
            <a:chExt cx="2156664" cy="656813"/>
          </a:xfrm>
        </p:grpSpPr>
        <p:sp>
          <p:nvSpPr>
            <p:cNvPr id="14" name="Freeform 9"/>
            <p:cNvSpPr/>
            <p:nvPr/>
          </p:nvSpPr>
          <p:spPr bwMode="auto">
            <a:xfrm>
              <a:off x="685493" y="1279648"/>
              <a:ext cx="1854380" cy="450496"/>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15" name="Freeform 10"/>
            <p:cNvSpPr/>
            <p:nvPr/>
          </p:nvSpPr>
          <p:spPr bwMode="auto">
            <a:xfrm>
              <a:off x="526513" y="1254585"/>
              <a:ext cx="2013357" cy="370784"/>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25" name="TextBox 16"/>
            <p:cNvSpPr txBox="1">
              <a:spLocks noChangeArrowheads="1"/>
            </p:cNvSpPr>
            <p:nvPr/>
          </p:nvSpPr>
          <p:spPr bwMode="auto">
            <a:xfrm>
              <a:off x="494881" y="1327397"/>
              <a:ext cx="2156664" cy="227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儿童使用，依从性高</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Freeform 10"/>
            <p:cNvSpPr/>
            <p:nvPr/>
          </p:nvSpPr>
          <p:spPr bwMode="auto">
            <a:xfrm>
              <a:off x="1955633" y="1603411"/>
              <a:ext cx="407302" cy="61046"/>
            </a:xfrm>
            <a:custGeom>
              <a:avLst/>
              <a:gdLst>
                <a:gd name="T0" fmla="*/ 2147483646 w 1903"/>
                <a:gd name="T1" fmla="*/ 2147483646 h 285"/>
                <a:gd name="T2" fmla="*/ 2147483646 w 1903"/>
                <a:gd name="T3" fmla="*/ 0 h 285"/>
                <a:gd name="T4" fmla="*/ 2147483646 w 1903"/>
                <a:gd name="T5" fmla="*/ 0 h 285"/>
                <a:gd name="T6" fmla="*/ 0 w 1903"/>
                <a:gd name="T7" fmla="*/ 2147483646 h 285"/>
                <a:gd name="T8" fmla="*/ 2147483646 w 1903"/>
                <a:gd name="T9" fmla="*/ 2147483646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3" h="285">
                  <a:moveTo>
                    <a:pt x="1677" y="285"/>
                  </a:moveTo>
                  <a:lnTo>
                    <a:pt x="1903" y="0"/>
                  </a:lnTo>
                  <a:lnTo>
                    <a:pt x="226" y="0"/>
                  </a:lnTo>
                  <a:lnTo>
                    <a:pt x="0" y="285"/>
                  </a:lnTo>
                  <a:lnTo>
                    <a:pt x="1677" y="285"/>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4" name="Freeform 12"/>
            <p:cNvSpPr/>
            <p:nvPr/>
          </p:nvSpPr>
          <p:spPr bwMode="auto">
            <a:xfrm>
              <a:off x="2005429" y="1604262"/>
              <a:ext cx="646116" cy="307136"/>
            </a:xfrm>
            <a:custGeom>
              <a:avLst/>
              <a:gdLst>
                <a:gd name="T0" fmla="*/ 0 w 3022"/>
                <a:gd name="T1" fmla="*/ 0 h 2183"/>
                <a:gd name="T2" fmla="*/ 2147483646 w 3022"/>
                <a:gd name="T3" fmla="*/ 2147483646 h 2183"/>
                <a:gd name="T4" fmla="*/ 2147483646 w 3022"/>
                <a:gd name="T5" fmla="*/ 2147483646 h 2183"/>
                <a:gd name="T6" fmla="*/ 2147483646 w 3022"/>
                <a:gd name="T7" fmla="*/ 2147483646 h 2183"/>
                <a:gd name="T8" fmla="*/ 2147483646 w 3022"/>
                <a:gd name="T9" fmla="*/ 2147483646 h 2183"/>
                <a:gd name="T10" fmla="*/ 2147483646 w 3022"/>
                <a:gd name="T11" fmla="*/ 2147483646 h 2183"/>
                <a:gd name="T12" fmla="*/ 2147483646 w 3022"/>
                <a:gd name="T13" fmla="*/ 0 h 2183"/>
                <a:gd name="T14" fmla="*/ 0 w 3022"/>
                <a:gd name="T15" fmla="*/ 0 h 2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2" h="2183">
                  <a:moveTo>
                    <a:pt x="0" y="0"/>
                  </a:moveTo>
                  <a:lnTo>
                    <a:pt x="1764" y="1764"/>
                  </a:lnTo>
                  <a:lnTo>
                    <a:pt x="1345" y="2183"/>
                  </a:lnTo>
                  <a:lnTo>
                    <a:pt x="3022" y="2183"/>
                  </a:lnTo>
                  <a:lnTo>
                    <a:pt x="3022" y="506"/>
                  </a:lnTo>
                  <a:lnTo>
                    <a:pt x="2603" y="925"/>
                  </a:lnTo>
                  <a:lnTo>
                    <a:pt x="1677" y="0"/>
                  </a:lnTo>
                  <a:lnTo>
                    <a:pt x="0" y="0"/>
                  </a:lnTo>
                  <a:close/>
                </a:path>
              </a:pathLst>
            </a:custGeom>
            <a:solidFill>
              <a:srgbClr val="F4F1F5"/>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sp>
        <p:nvSpPr>
          <p:cNvPr id="35" name="文本框 34"/>
          <p:cNvSpPr txBox="1"/>
          <p:nvPr/>
        </p:nvSpPr>
        <p:spPr>
          <a:xfrm>
            <a:off x="652268" y="4055942"/>
            <a:ext cx="10226747" cy="396583"/>
          </a:xfrm>
          <a:prstGeom prst="rect">
            <a:avLst/>
          </a:prstGeom>
          <a:noFill/>
        </p:spPr>
        <p:txBody>
          <a:bodyPr wrap="square">
            <a:spAutoFit/>
          </a:bodyPr>
          <a:lstStyle/>
          <a:p>
            <a:pPr marR="0" lvl="0" algn="l" defTabSz="914400" rtl="0" eaLnBrk="1" fontAlgn="auto" latinLnBrk="0" hangingPunct="1">
              <a:lnSpc>
                <a:spcPct val="120000"/>
              </a:lnSpc>
              <a:spcBef>
                <a:spcPts val="0"/>
              </a:spcBef>
              <a:spcAft>
                <a:spcPts val="0"/>
              </a:spcAft>
              <a:buClrTx/>
              <a:buSzTx/>
              <a:defRPr/>
            </a:pPr>
            <a:r>
              <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本品可与水、果汁、牛奶、配方奶粉或食物混合溶解服用，婴幼儿和儿童的用药</a:t>
            </a:r>
            <a:r>
              <a:rPr kumimoji="0" lang="zh-CN" altLang="en-US" sz="18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依从性高</a:t>
            </a:r>
            <a:r>
              <a:rPr kumimoji="0" lang="zh-CN" altLang="en-US"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endParaRPr kumimoji="0" lang="en-US" altLang="zh-CN" sz="180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6" name="Freeform 9"/>
          <p:cNvSpPr/>
          <p:nvPr/>
        </p:nvSpPr>
        <p:spPr bwMode="auto">
          <a:xfrm>
            <a:off x="652268" y="5470243"/>
            <a:ext cx="10672224" cy="1214937"/>
          </a:xfrm>
          <a:prstGeom prst="roundRect">
            <a:avLst>
              <a:gd name="adj" fmla="val 3486"/>
            </a:avLst>
          </a:prstGeom>
          <a:solidFill>
            <a:schemeClr val="bg1"/>
          </a:solidFill>
          <a:ln w="9" cap="flat" cmpd="sng">
            <a:solidFill>
              <a:srgbClr val="001965"/>
            </a:solidFill>
            <a:round/>
          </a:ln>
          <a:effectLst>
            <a:outerShdw blurRad="50800" dist="38100" dir="2700000" algn="tl" rotWithShape="0">
              <a:prstClr val="black">
                <a:alpha val="40000"/>
              </a:prstClr>
            </a:outerShdw>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nvGrpSpPr>
          <p:cNvPr id="37" name="组合 36"/>
          <p:cNvGrpSpPr/>
          <p:nvPr/>
        </p:nvGrpSpPr>
        <p:grpSpPr>
          <a:xfrm>
            <a:off x="1052511" y="4761322"/>
            <a:ext cx="3978568" cy="1067655"/>
            <a:chOff x="494881" y="1254585"/>
            <a:chExt cx="2156664" cy="656813"/>
          </a:xfrm>
        </p:grpSpPr>
        <p:sp>
          <p:nvSpPr>
            <p:cNvPr id="38" name="Freeform 9"/>
            <p:cNvSpPr/>
            <p:nvPr/>
          </p:nvSpPr>
          <p:spPr bwMode="auto">
            <a:xfrm>
              <a:off x="685493" y="1279648"/>
              <a:ext cx="1854380" cy="450496"/>
            </a:xfrm>
            <a:custGeom>
              <a:avLst/>
              <a:gdLst>
                <a:gd name="T0" fmla="*/ 0 w 2601"/>
                <a:gd name="T1" fmla="*/ 2147483646 h 627"/>
                <a:gd name="T2" fmla="*/ 2147483646 w 2601"/>
                <a:gd name="T3" fmla="*/ 0 h 627"/>
                <a:gd name="T4" fmla="*/ 2147483646 w 2601"/>
                <a:gd name="T5" fmla="*/ 2147483646 h 627"/>
                <a:gd name="T6" fmla="*/ 2147483646 w 2601"/>
                <a:gd name="T7" fmla="*/ 2147483646 h 627"/>
                <a:gd name="T8" fmla="*/ 0 w 2601"/>
                <a:gd name="T9" fmla="*/ 2147483646 h 6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01" h="627">
                  <a:moveTo>
                    <a:pt x="0" y="118"/>
                  </a:moveTo>
                  <a:lnTo>
                    <a:pt x="2601" y="0"/>
                  </a:lnTo>
                  <a:lnTo>
                    <a:pt x="2601" y="517"/>
                  </a:lnTo>
                  <a:lnTo>
                    <a:pt x="189" y="627"/>
                  </a:lnTo>
                  <a:lnTo>
                    <a:pt x="0" y="118"/>
                  </a:lnTo>
                  <a:close/>
                </a:path>
              </a:pathLst>
            </a:custGeom>
            <a:solidFill>
              <a:srgbClr val="797979"/>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39" name="Freeform 10"/>
            <p:cNvSpPr/>
            <p:nvPr/>
          </p:nvSpPr>
          <p:spPr bwMode="auto">
            <a:xfrm>
              <a:off x="526513" y="1254585"/>
              <a:ext cx="2013357" cy="370784"/>
            </a:xfrm>
            <a:custGeom>
              <a:avLst/>
              <a:gdLst>
                <a:gd name="T0" fmla="*/ 0 w 2805"/>
                <a:gd name="T1" fmla="*/ 0 h 517"/>
                <a:gd name="T2" fmla="*/ 2147483646 w 2805"/>
                <a:gd name="T3" fmla="*/ 0 h 517"/>
                <a:gd name="T4" fmla="*/ 2147483646 w 2805"/>
                <a:gd name="T5" fmla="*/ 2147483646 h 517"/>
                <a:gd name="T6" fmla="*/ 2147483646 w 2805"/>
                <a:gd name="T7" fmla="*/ 2147483646 h 517"/>
                <a:gd name="T8" fmla="*/ 0 w 2805"/>
                <a:gd name="T9" fmla="*/ 0 h 5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5" h="517">
                  <a:moveTo>
                    <a:pt x="0" y="0"/>
                  </a:moveTo>
                  <a:lnTo>
                    <a:pt x="2805" y="0"/>
                  </a:lnTo>
                  <a:lnTo>
                    <a:pt x="2805" y="517"/>
                  </a:lnTo>
                  <a:lnTo>
                    <a:pt x="204" y="517"/>
                  </a:lnTo>
                  <a:lnTo>
                    <a:pt x="0" y="0"/>
                  </a:lnTo>
                  <a:close/>
                </a:path>
              </a:pathLst>
            </a:custGeom>
            <a:solidFill>
              <a:srgbClr val="7030A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0" name="TextBox 16"/>
            <p:cNvSpPr txBox="1">
              <a:spLocks noChangeArrowheads="1"/>
            </p:cNvSpPr>
            <p:nvPr/>
          </p:nvSpPr>
          <p:spPr bwMode="auto">
            <a:xfrm>
              <a:off x="494881" y="1255278"/>
              <a:ext cx="2156664" cy="397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tx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tx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肝肾功能不全患者无需调整剂量，</a:t>
              </a:r>
              <a:endParaRPr kumimoji="0" lang="en-US" altLang="zh-CN"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应用便捷</a:t>
              </a:r>
              <a:endParaRPr kumimoji="0" lang="zh-CN" altLang="en-US" sz="1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Freeform 10"/>
            <p:cNvSpPr/>
            <p:nvPr/>
          </p:nvSpPr>
          <p:spPr bwMode="auto">
            <a:xfrm>
              <a:off x="1955633" y="1603411"/>
              <a:ext cx="407302" cy="61046"/>
            </a:xfrm>
            <a:custGeom>
              <a:avLst/>
              <a:gdLst>
                <a:gd name="T0" fmla="*/ 2147483646 w 1903"/>
                <a:gd name="T1" fmla="*/ 2147483646 h 285"/>
                <a:gd name="T2" fmla="*/ 2147483646 w 1903"/>
                <a:gd name="T3" fmla="*/ 0 h 285"/>
                <a:gd name="T4" fmla="*/ 2147483646 w 1903"/>
                <a:gd name="T5" fmla="*/ 0 h 285"/>
                <a:gd name="T6" fmla="*/ 0 w 1903"/>
                <a:gd name="T7" fmla="*/ 2147483646 h 285"/>
                <a:gd name="T8" fmla="*/ 2147483646 w 1903"/>
                <a:gd name="T9" fmla="*/ 2147483646 h 2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03" h="285">
                  <a:moveTo>
                    <a:pt x="1677" y="285"/>
                  </a:moveTo>
                  <a:lnTo>
                    <a:pt x="1903" y="0"/>
                  </a:lnTo>
                  <a:lnTo>
                    <a:pt x="226" y="0"/>
                  </a:lnTo>
                  <a:lnTo>
                    <a:pt x="0" y="285"/>
                  </a:lnTo>
                  <a:lnTo>
                    <a:pt x="1677" y="285"/>
                  </a:lnTo>
                  <a:close/>
                </a:path>
              </a:pathLst>
            </a:custGeom>
            <a:solidFill>
              <a:srgbClr val="4D4D4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sp>
          <p:nvSpPr>
            <p:cNvPr id="42" name="Freeform 12"/>
            <p:cNvSpPr/>
            <p:nvPr/>
          </p:nvSpPr>
          <p:spPr bwMode="auto">
            <a:xfrm>
              <a:off x="2005429" y="1604262"/>
              <a:ext cx="646116" cy="307136"/>
            </a:xfrm>
            <a:custGeom>
              <a:avLst/>
              <a:gdLst>
                <a:gd name="T0" fmla="*/ 0 w 3022"/>
                <a:gd name="T1" fmla="*/ 0 h 2183"/>
                <a:gd name="T2" fmla="*/ 2147483646 w 3022"/>
                <a:gd name="T3" fmla="*/ 2147483646 h 2183"/>
                <a:gd name="T4" fmla="*/ 2147483646 w 3022"/>
                <a:gd name="T5" fmla="*/ 2147483646 h 2183"/>
                <a:gd name="T6" fmla="*/ 2147483646 w 3022"/>
                <a:gd name="T7" fmla="*/ 2147483646 h 2183"/>
                <a:gd name="T8" fmla="*/ 2147483646 w 3022"/>
                <a:gd name="T9" fmla="*/ 2147483646 h 2183"/>
                <a:gd name="T10" fmla="*/ 2147483646 w 3022"/>
                <a:gd name="T11" fmla="*/ 2147483646 h 2183"/>
                <a:gd name="T12" fmla="*/ 2147483646 w 3022"/>
                <a:gd name="T13" fmla="*/ 0 h 2183"/>
                <a:gd name="T14" fmla="*/ 0 w 3022"/>
                <a:gd name="T15" fmla="*/ 0 h 218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2" h="2183">
                  <a:moveTo>
                    <a:pt x="0" y="0"/>
                  </a:moveTo>
                  <a:lnTo>
                    <a:pt x="1764" y="1764"/>
                  </a:lnTo>
                  <a:lnTo>
                    <a:pt x="1345" y="2183"/>
                  </a:lnTo>
                  <a:lnTo>
                    <a:pt x="3022" y="2183"/>
                  </a:lnTo>
                  <a:lnTo>
                    <a:pt x="3022" y="506"/>
                  </a:lnTo>
                  <a:lnTo>
                    <a:pt x="2603" y="925"/>
                  </a:lnTo>
                  <a:lnTo>
                    <a:pt x="1677" y="0"/>
                  </a:lnTo>
                  <a:lnTo>
                    <a:pt x="0" y="0"/>
                  </a:lnTo>
                  <a:close/>
                </a:path>
              </a:pathLst>
            </a:custGeom>
            <a:solidFill>
              <a:srgbClr val="F4F1F5"/>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4D4D4D"/>
                </a:solidFill>
                <a:effectLst/>
                <a:uLnTx/>
                <a:uFillTx/>
                <a:latin typeface="微软雅黑" panose="020B0503020204020204" pitchFamily="34" charset="-122"/>
                <a:ea typeface="微软雅黑" panose="020B0503020204020204" pitchFamily="34" charset="-122"/>
                <a:cs typeface="+mn-cs"/>
              </a:endParaRPr>
            </a:p>
          </p:txBody>
        </p:sp>
      </p:grpSp>
      <p:sp>
        <p:nvSpPr>
          <p:cNvPr id="43" name="文本框 42"/>
          <p:cNvSpPr txBox="1"/>
          <p:nvPr/>
        </p:nvSpPr>
        <p:spPr>
          <a:xfrm>
            <a:off x="605376" y="5902106"/>
            <a:ext cx="10887464" cy="728982"/>
          </a:xfrm>
          <a:prstGeom prst="rect">
            <a:avLst/>
          </a:prstGeom>
          <a:noFill/>
        </p:spPr>
        <p:txBody>
          <a:bodyPr wrap="square">
            <a:spAutoFit/>
          </a:bodyPr>
          <a:lstStyle/>
          <a:p>
            <a:pPr lvl="0">
              <a:lnSpc>
                <a:spcPct val="120000"/>
              </a:lnSpc>
              <a:defRPr/>
            </a:pP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在肾功能不全或非酒精性脂肪肝变性患者中使用无水甜菜碱进行治疗的经验表明：对于</a:t>
            </a:r>
            <a:r>
              <a:rPr lang="zh-CN" altLang="en-US" b="1" kern="0" dirty="0">
                <a:solidFill>
                  <a:srgbClr val="C00000"/>
                </a:solidFill>
                <a:latin typeface="微软雅黑" panose="020B0503020204020204" pitchFamily="34" charset="-122"/>
                <a:ea typeface="微软雅黑" panose="020B0503020204020204" pitchFamily="34" charset="-122"/>
                <a:cs typeface="Arial" panose="020B0604020202020204"/>
                <a:sym typeface="Arial" panose="020B0604020202020204"/>
              </a:rPr>
              <a:t>肝或肾功能不全患者，无需调整甜菜碱的剂量方案</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，应用便捷。</a:t>
            </a: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AutoShape 3"/>
          <p:cNvSpPr/>
          <p:nvPr/>
        </p:nvSpPr>
        <p:spPr>
          <a:xfrm>
            <a:off x="60960" y="162560"/>
            <a:ext cx="10668000" cy="635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05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公平性</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(1/2)——</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保基本，补短板，填补临床空白</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4" name="AutoShape 4"/>
          <p:cNvSpPr/>
          <p:nvPr/>
        </p:nvSpPr>
        <p:spPr>
          <a:xfrm>
            <a:off x="247650" y="1155702"/>
            <a:ext cx="2824902" cy="5270500"/>
          </a:xfrm>
          <a:prstGeom prst="roundRect">
            <a:avLst>
              <a:gd name="adj" fmla="val 4615"/>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 name="AutoShape 6"/>
          <p:cNvSpPr/>
          <p:nvPr/>
        </p:nvSpPr>
        <p:spPr>
          <a:xfrm>
            <a:off x="236075" y="1155701"/>
            <a:ext cx="2843904" cy="729537"/>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所治疗疾病对</a:t>
            </a:r>
            <a:endParaRPr kumimoji="0" lang="en-US" altLang="zh-CN"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公众健康的影响</a:t>
            </a:r>
            <a:endParaRPr kumimoji="0" 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7" name="AutoShape 7"/>
          <p:cNvSpPr/>
          <p:nvPr/>
        </p:nvSpPr>
        <p:spPr>
          <a:xfrm>
            <a:off x="464950" y="1899354"/>
            <a:ext cx="2390302" cy="25400"/>
          </a:xfrm>
          <a:prstGeom prst="roundRect">
            <a:avLst>
              <a:gd name="adj" fmla="val 0"/>
            </a:avLst>
          </a:prstGeom>
          <a:solidFill>
            <a:srgbClr val="D4AF37">
              <a:alpha val="10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8" name="AutoShape 8"/>
          <p:cNvSpPr/>
          <p:nvPr/>
        </p:nvSpPr>
        <p:spPr>
          <a:xfrm>
            <a:off x="308610" y="2047565"/>
            <a:ext cx="2729299" cy="4312360"/>
          </a:xfrm>
          <a:prstGeom prst="rect">
            <a:avLst/>
          </a:prstGeom>
          <a:noFill/>
          <a:ln w="12700" cap="flat" cmpd="sng">
            <a:noFill/>
            <a:prstDash val="solid"/>
            <a:round/>
          </a:ln>
        </p:spPr>
        <p:txBody>
          <a:bodyPr vert="horz" wrap="square" lIns="0" tIns="0" rIns="0" bIns="0" rtlCol="0" anchor="t" anchorCtr="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高同型半胱氨酸血症可导致神经精神、心、脑、肾脏、眼、骨骼等多系统损害，可见血栓及心脑血管疾病，尤其是</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儿童患者，可致智力运动落后，晶状体异位、癫痫发作等</a:t>
            </a:r>
            <a:r>
              <a:rPr kumimoji="0" lang="zh-CN"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a:t>
            </a:r>
            <a:endParaRPr kumimoji="0" lang="en-US" altLang="zh-CN" sz="140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据统计，经典型高血同（</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CBS</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缺乏）发病率在活产新生儿中为</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1/30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万，其他两类遗传型高血同尚无国内统计数据。若⻓期规范治疗，可延缓甚⾄避免并发症的发生。</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目前目录内尚无治疗此疾病的药品，患者长期无药可用，严重影响公众健康。</a:t>
            </a:r>
            <a:endParaRPr kumimoji="0" lang="zh-CN"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9" name="AutoShape 4"/>
          <p:cNvSpPr/>
          <p:nvPr/>
        </p:nvSpPr>
        <p:spPr>
          <a:xfrm>
            <a:off x="3200884" y="1155701"/>
            <a:ext cx="2824902" cy="5270500"/>
          </a:xfrm>
          <a:prstGeom prst="roundRect">
            <a:avLst>
              <a:gd name="adj" fmla="val 4615"/>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1" name="AutoShape 6"/>
          <p:cNvSpPr/>
          <p:nvPr/>
        </p:nvSpPr>
        <p:spPr>
          <a:xfrm>
            <a:off x="3189309" y="1155700"/>
            <a:ext cx="2843904" cy="729537"/>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符合“保基本”原则</a:t>
            </a:r>
            <a:endParaRPr kumimoji="0" 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2" name="AutoShape 7"/>
          <p:cNvSpPr/>
          <p:nvPr/>
        </p:nvSpPr>
        <p:spPr>
          <a:xfrm>
            <a:off x="3418184" y="1899353"/>
            <a:ext cx="2390302" cy="25400"/>
          </a:xfrm>
          <a:prstGeom prst="roundRect">
            <a:avLst>
              <a:gd name="adj" fmla="val 0"/>
            </a:avLst>
          </a:prstGeom>
          <a:solidFill>
            <a:srgbClr val="D4AF37">
              <a:alpha val="10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3" name="AutoShape 8"/>
          <p:cNvSpPr/>
          <p:nvPr/>
        </p:nvSpPr>
        <p:spPr>
          <a:xfrm>
            <a:off x="3363859" y="2047564"/>
            <a:ext cx="2498952" cy="4020262"/>
          </a:xfrm>
          <a:prstGeom prst="rect">
            <a:avLst/>
          </a:prstGeom>
          <a:noFill/>
          <a:ln w="12700" cap="flat" cmpd="sng">
            <a:noFill/>
            <a:prstDash val="solid"/>
            <a:round/>
          </a:ln>
        </p:spPr>
        <p:txBody>
          <a:bodyPr vert="horz" wrap="square" lIns="0" tIns="0" rIns="0" bIns="0" rtlCol="0" anchor="t" anchorCtr="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自主研发，实现原料制剂一体化。</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企业</a:t>
            </a:r>
            <a:r>
              <a:rPr lang="zh-CN" altLang="en-US" sz="1400" dirty="0">
                <a:solidFill>
                  <a:srgbClr val="000000"/>
                </a:solidFill>
                <a:latin typeface="微软雅黑" panose="020B0503020204020204" pitchFamily="34" charset="-122"/>
                <a:ea typeface="微软雅黑" panose="020B0503020204020204" pitchFamily="34" charset="-122"/>
                <a:sym typeface="Noto Sans SC" panose="020B0200000000000000" charset="-122"/>
              </a:rPr>
              <a:t>可持续稳定供应，质量可控。并提供</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惠及</a:t>
            </a:r>
            <a:r>
              <a:rPr lang="zh-CN" altLang="en-US" sz="1400" dirty="0">
                <a:solidFill>
                  <a:srgbClr val="000000"/>
                </a:solidFill>
                <a:latin typeface="微软雅黑" panose="020B0503020204020204" pitchFamily="34" charset="-122"/>
                <a:ea typeface="微软雅黑" panose="020B0503020204020204" pitchFamily="34" charset="-122"/>
                <a:sym typeface="Noto Sans SC" panose="020B0200000000000000" charset="-122"/>
              </a:rPr>
              <a:t>国内患者</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的价格，极大降低患者经济负担。</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居家口服用药可减少住院费用和医疗资源消耗，符合医保“保基本”逻辑。</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400" dirty="0">
                <a:solidFill>
                  <a:srgbClr val="000000"/>
                </a:solidFill>
                <a:latin typeface="微软雅黑" panose="020B0503020204020204" pitchFamily="34" charset="-122"/>
                <a:ea typeface="微软雅黑" panose="020B0503020204020204" pitchFamily="34" charset="-122"/>
                <a:sym typeface="Noto Sans SC" panose="020B0200000000000000" charset="-122"/>
              </a:rPr>
              <a:t>成人、</a:t>
            </a:r>
            <a:r>
              <a:rPr lang="zh-CN" altLang="en-US" sz="1400" b="1" dirty="0">
                <a:solidFill>
                  <a:srgbClr val="C00000"/>
                </a:solidFill>
                <a:latin typeface="微软雅黑" panose="020B0503020204020204" pitchFamily="34" charset="-122"/>
                <a:ea typeface="微软雅黑" panose="020B0503020204020204" pitchFamily="34" charset="-122"/>
                <a:sym typeface="Noto Sans SC" panose="020B0200000000000000" charset="-122"/>
              </a:rPr>
              <a:t>儿童</a:t>
            </a:r>
            <a:r>
              <a:rPr lang="zh-CN" altLang="en-US" sz="1400" dirty="0">
                <a:solidFill>
                  <a:srgbClr val="000000"/>
                </a:solidFill>
                <a:latin typeface="微软雅黑" panose="020B0503020204020204" pitchFamily="34" charset="-122"/>
                <a:ea typeface="微软雅黑" panose="020B0503020204020204" pitchFamily="34" charset="-122"/>
                <a:sym typeface="Noto Sans SC" panose="020B0200000000000000" charset="-122"/>
              </a:rPr>
              <a:t>均可应用，且肝肾功能不全患者无需调整剂量。</a:t>
            </a:r>
            <a:endParaRPr lang="en-US" altLang="zh-CN" sz="1400" dirty="0">
              <a:solidFill>
                <a:srgbClr val="000000"/>
              </a:solidFill>
              <a:latin typeface="微软雅黑" panose="020B0503020204020204" pitchFamily="34" charset="-122"/>
              <a:ea typeface="微软雅黑" panose="020B0503020204020204" pitchFamily="34" charset="-122"/>
              <a:sym typeface="Noto Sans SC" panose="020B0200000000000000"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p:txBody>
      </p:sp>
      <p:sp>
        <p:nvSpPr>
          <p:cNvPr id="34" name="AutoShape 4"/>
          <p:cNvSpPr/>
          <p:nvPr/>
        </p:nvSpPr>
        <p:spPr>
          <a:xfrm>
            <a:off x="6154118" y="1155701"/>
            <a:ext cx="2824902" cy="5270500"/>
          </a:xfrm>
          <a:prstGeom prst="roundRect">
            <a:avLst>
              <a:gd name="adj" fmla="val 4615"/>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5" name="AutoShape 6"/>
          <p:cNvSpPr/>
          <p:nvPr/>
        </p:nvSpPr>
        <p:spPr>
          <a:xfrm>
            <a:off x="6142543" y="1155700"/>
            <a:ext cx="2843904" cy="729537"/>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弥补目录短板</a:t>
            </a:r>
            <a:endParaRPr kumimoji="0" 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6" name="AutoShape 7"/>
          <p:cNvSpPr/>
          <p:nvPr/>
        </p:nvSpPr>
        <p:spPr>
          <a:xfrm>
            <a:off x="6371418" y="1899353"/>
            <a:ext cx="2390302" cy="25400"/>
          </a:xfrm>
          <a:prstGeom prst="roundRect">
            <a:avLst>
              <a:gd name="adj" fmla="val 0"/>
            </a:avLst>
          </a:prstGeom>
          <a:solidFill>
            <a:srgbClr val="D4AF37">
              <a:alpha val="10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7" name="AutoShape 8"/>
          <p:cNvSpPr/>
          <p:nvPr/>
        </p:nvSpPr>
        <p:spPr>
          <a:xfrm>
            <a:off x="6317093" y="2047564"/>
            <a:ext cx="2498952" cy="4020262"/>
          </a:xfrm>
          <a:prstGeom prst="rect">
            <a:avLst/>
          </a:prstGeom>
          <a:noFill/>
          <a:ln w="12700" cap="flat" cmpd="sng">
            <a:noFill/>
            <a:prstDash val="solid"/>
            <a:round/>
          </a:ln>
        </p:spPr>
        <p:txBody>
          <a:bodyPr vert="horz" wrap="square" lIns="0" tIns="0" rIns="0" bIns="0" rtlCol="0" anchor="t" anchorCtr="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目前国家医保目录内尚无专门针对高同型半胱氨酸血症的治疗药品</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。本品以独特的甲基供体机制填补该降血同治疗药物的空白，实现目录内该病种用药从“无”到“有”的突破。</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a:p>
            <a:pPr>
              <a:lnSpc>
                <a:spcPct val="120000"/>
              </a:lnSpc>
            </a:pPr>
            <a:r>
              <a:rPr lang="zh-CN" altLang="en-US" sz="1400" b="1" dirty="0">
                <a:solidFill>
                  <a:srgbClr val="C00000"/>
                </a:solidFill>
                <a:latin typeface="微软雅黑" panose="020B0503020204020204" pitchFamily="34" charset="-122"/>
                <a:ea typeface="微软雅黑" panose="020B0503020204020204" pitchFamily="34" charset="-122"/>
              </a:rPr>
              <a:t>无水甜菜碱散剂将切实降低致残致死率，提升我国疾病整体防控与公共卫生水平。</a:t>
            </a:r>
            <a:endParaRPr lang="en-US" altLang="zh-CN" sz="1400" b="1" dirty="0">
              <a:solidFill>
                <a:srgbClr val="C00000"/>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2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p:txBody>
      </p:sp>
      <p:sp>
        <p:nvSpPr>
          <p:cNvPr id="38" name="AutoShape 4"/>
          <p:cNvSpPr/>
          <p:nvPr/>
        </p:nvSpPr>
        <p:spPr>
          <a:xfrm>
            <a:off x="9095777" y="1155701"/>
            <a:ext cx="2824902" cy="5270500"/>
          </a:xfrm>
          <a:prstGeom prst="roundRect">
            <a:avLst>
              <a:gd name="adj" fmla="val 4615"/>
            </a:avLst>
          </a:prstGeom>
          <a:solidFill>
            <a:srgbClr val="FFFFFF">
              <a:alpha val="95000"/>
            </a:srgbClr>
          </a:solidFill>
          <a:ln w="12700" cap="flat" cmpd="sng">
            <a:solidFill>
              <a:srgbClr val="E6E6E6">
                <a:alpha val="100000"/>
              </a:srgbClr>
            </a:solid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9" name="AutoShape 6"/>
          <p:cNvSpPr/>
          <p:nvPr/>
        </p:nvSpPr>
        <p:spPr>
          <a:xfrm>
            <a:off x="9084202" y="1155700"/>
            <a:ext cx="2843904" cy="729537"/>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000" b="1" i="0" u="none" strike="noStrike" kern="120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临床管理难度</a:t>
            </a:r>
            <a:endParaRPr kumimoji="0" lang="en-US" sz="11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0" name="AutoShape 7"/>
          <p:cNvSpPr/>
          <p:nvPr/>
        </p:nvSpPr>
        <p:spPr>
          <a:xfrm>
            <a:off x="9313077" y="1899353"/>
            <a:ext cx="2390302" cy="25400"/>
          </a:xfrm>
          <a:prstGeom prst="roundRect">
            <a:avLst>
              <a:gd name="adj" fmla="val 0"/>
            </a:avLst>
          </a:prstGeom>
          <a:solidFill>
            <a:srgbClr val="D4AF37">
              <a:alpha val="10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41" name="AutoShape 8"/>
          <p:cNvSpPr/>
          <p:nvPr/>
        </p:nvSpPr>
        <p:spPr>
          <a:xfrm>
            <a:off x="9258752" y="2047564"/>
            <a:ext cx="2498952" cy="4020262"/>
          </a:xfrm>
          <a:prstGeom prst="rect">
            <a:avLst/>
          </a:prstGeom>
          <a:noFill/>
          <a:ln w="12700" cap="flat" cmpd="sng">
            <a:noFill/>
            <a:prstDash val="solid"/>
            <a:round/>
          </a:ln>
        </p:spPr>
        <p:txBody>
          <a:bodyPr vert="horz" wrap="square" lIns="0" tIns="0" rIns="0" bIns="0" rtlCol="0" anchor="t" anchorCtr="0"/>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本品适应症：“可降低儿童和成人血液中同型半胱氨酸水平”。适应症明确、疾病诊断标准明确，临床可通过检测快速确诊，</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医生判断是否用药无模糊地带。</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lang="zh-CN" altLang="en-US" sz="1400" dirty="0">
                <a:solidFill>
                  <a:srgbClr val="000000"/>
                </a:solidFill>
                <a:latin typeface="微软雅黑" panose="020B0503020204020204" pitchFamily="34" charset="-122"/>
                <a:ea typeface="微软雅黑" panose="020B0503020204020204" pitchFamily="34" charset="-122"/>
                <a:sym typeface="Noto Sans SC" panose="020B0200000000000000" charset="-122"/>
              </a:rPr>
              <a:t>医保基金支付条件明确</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a:t>
            </a:r>
            <a:r>
              <a:rPr kumimoji="0" lang="zh-CN" altLang="en-US"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有效保障基金安全，减少滥用风险。</a:t>
            </a:r>
            <a:endParaRPr kumimoji="0" lang="en-US" altLang="zh-CN" sz="14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rPr>
              <a:t> </a:t>
            </a:r>
            <a:endParaRPr kumimoji="0" 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Noto Sans SC" panose="020B0200000000000000"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40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 name="AutoShape 3"/>
          <p:cNvSpPr/>
          <p:nvPr/>
        </p:nvSpPr>
        <p:spPr>
          <a:xfrm>
            <a:off x="762000" y="635000"/>
            <a:ext cx="10668000" cy="635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目录</a:t>
            </a:r>
            <a:r>
              <a:rPr kumimoji="0" lang="en-US" sz="2400" b="0" i="0" u="none" strike="noStrike" kern="0" cap="none" spc="0" normalizeH="0" baseline="0" noProof="0" dirty="0">
                <a:ln>
                  <a:noFill/>
                </a:ln>
                <a:solidFill>
                  <a:srgbClr val="786EA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CONTENTS</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 name="AutoShape 4"/>
          <p:cNvSpPr/>
          <p:nvPr/>
        </p:nvSpPr>
        <p:spPr>
          <a:xfrm>
            <a:off x="762000" y="1651000"/>
            <a:ext cx="5207000" cy="1206500"/>
          </a:xfrm>
          <a:prstGeom prst="roundRect">
            <a:avLst>
              <a:gd name="adj" fmla="val 8421"/>
            </a:avLst>
          </a:prstGeom>
          <a:solidFill>
            <a:srgbClr val="FFFFFF">
              <a:alpha val="9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5" name="AutoShape 5"/>
          <p:cNvSpPr/>
          <p:nvPr/>
        </p:nvSpPr>
        <p:spPr>
          <a:xfrm>
            <a:off x="952500" y="1841500"/>
            <a:ext cx="889000" cy="8255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dirty="0">
                <a:ln>
                  <a:noFill/>
                </a:ln>
                <a:solidFill>
                  <a:srgbClr val="D4AF37"/>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01</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6" name="AutoShape 6"/>
          <p:cNvSpPr/>
          <p:nvPr/>
        </p:nvSpPr>
        <p:spPr>
          <a:xfrm>
            <a:off x="2032000" y="1515110"/>
            <a:ext cx="3683000" cy="952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28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基本信息</a:t>
            </a:r>
            <a:endParaRPr kumimoji="0" lang="en-US" b="0" i="0" u="none" strike="noStrike" kern="0" cap="none" spc="0" normalizeH="0" baseline="0" noProof="0" dirty="0">
              <a:ln>
                <a:noFill/>
              </a:ln>
              <a:solidFill>
                <a:srgbClr val="60606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7" name="AutoShape 7"/>
          <p:cNvSpPr/>
          <p:nvPr/>
        </p:nvSpPr>
        <p:spPr>
          <a:xfrm>
            <a:off x="762000" y="3048000"/>
            <a:ext cx="5207000" cy="1206500"/>
          </a:xfrm>
          <a:prstGeom prst="roundRect">
            <a:avLst>
              <a:gd name="adj" fmla="val 8421"/>
            </a:avLst>
          </a:prstGeom>
          <a:solidFill>
            <a:srgbClr val="FFFFFF">
              <a:alpha val="9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8" name="AutoShape 8"/>
          <p:cNvSpPr/>
          <p:nvPr/>
        </p:nvSpPr>
        <p:spPr>
          <a:xfrm>
            <a:off x="952500" y="3238500"/>
            <a:ext cx="889000" cy="8255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a:ln>
                  <a:noFill/>
                </a:ln>
                <a:solidFill>
                  <a:srgbClr val="D4AF37"/>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02</a:t>
            </a:r>
            <a:endParaRPr kumimoji="0" 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9" name="AutoShape 9"/>
          <p:cNvSpPr/>
          <p:nvPr/>
        </p:nvSpPr>
        <p:spPr>
          <a:xfrm>
            <a:off x="2032000" y="2912110"/>
            <a:ext cx="3683000" cy="952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28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安全性</a:t>
            </a:r>
            <a:endParaRPr kumimoji="0" lang="en-US" b="0" i="0" u="none" strike="noStrike" kern="0" cap="none" spc="0" normalizeH="0" baseline="0" noProof="0" dirty="0">
              <a:ln>
                <a:noFill/>
              </a:ln>
              <a:solidFill>
                <a:srgbClr val="60606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0" name="AutoShape 10"/>
          <p:cNvSpPr/>
          <p:nvPr/>
        </p:nvSpPr>
        <p:spPr>
          <a:xfrm>
            <a:off x="762000" y="4445000"/>
            <a:ext cx="5207000" cy="1206500"/>
          </a:xfrm>
          <a:prstGeom prst="roundRect">
            <a:avLst>
              <a:gd name="adj" fmla="val 8421"/>
            </a:avLst>
          </a:prstGeom>
          <a:solidFill>
            <a:srgbClr val="FFFFFF">
              <a:alpha val="9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1" name="AutoShape 11"/>
          <p:cNvSpPr/>
          <p:nvPr/>
        </p:nvSpPr>
        <p:spPr>
          <a:xfrm>
            <a:off x="952500" y="4635500"/>
            <a:ext cx="889000" cy="8255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a:ln>
                  <a:noFill/>
                </a:ln>
                <a:solidFill>
                  <a:srgbClr val="D4AF37"/>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03</a:t>
            </a:r>
            <a:endParaRPr kumimoji="0" lang="en-US" sz="11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2" name="AutoShape 12"/>
          <p:cNvSpPr/>
          <p:nvPr/>
        </p:nvSpPr>
        <p:spPr>
          <a:xfrm>
            <a:off x="2032000" y="4309110"/>
            <a:ext cx="3683000" cy="952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28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有效性</a:t>
            </a:r>
            <a:endParaRPr kumimoji="0" lang="en-US" b="0" i="0" u="none" strike="noStrike" kern="0" cap="none" spc="0" normalizeH="0" baseline="0" noProof="0" dirty="0">
              <a:ln>
                <a:noFill/>
              </a:ln>
              <a:solidFill>
                <a:srgbClr val="60606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6" name="AutoShape 16"/>
          <p:cNvSpPr/>
          <p:nvPr/>
        </p:nvSpPr>
        <p:spPr>
          <a:xfrm>
            <a:off x="6223000" y="2336801"/>
            <a:ext cx="5207000" cy="1206500"/>
          </a:xfrm>
          <a:prstGeom prst="roundRect">
            <a:avLst>
              <a:gd name="adj" fmla="val 8421"/>
            </a:avLst>
          </a:prstGeom>
          <a:solidFill>
            <a:srgbClr val="FFFFFF">
              <a:alpha val="9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7" name="AutoShape 17"/>
          <p:cNvSpPr/>
          <p:nvPr/>
        </p:nvSpPr>
        <p:spPr>
          <a:xfrm>
            <a:off x="6413500" y="2415541"/>
            <a:ext cx="889000" cy="8255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dirty="0">
                <a:ln>
                  <a:noFill/>
                </a:ln>
                <a:solidFill>
                  <a:srgbClr val="D4AF37"/>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04</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8" name="AutoShape 18"/>
          <p:cNvSpPr/>
          <p:nvPr/>
        </p:nvSpPr>
        <p:spPr>
          <a:xfrm>
            <a:off x="7493000" y="2170431"/>
            <a:ext cx="3683000" cy="952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zh-CN" altLang="en-US" sz="28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创新性</a:t>
            </a:r>
            <a:endParaRPr kumimoji="0" lang="en-US" b="0" i="0" u="none" strike="noStrike" kern="0" cap="none" spc="0" normalizeH="0" baseline="0" noProof="0" dirty="0">
              <a:ln>
                <a:noFill/>
              </a:ln>
              <a:solidFill>
                <a:srgbClr val="60606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9" name="AutoShape 19"/>
          <p:cNvSpPr/>
          <p:nvPr/>
        </p:nvSpPr>
        <p:spPr>
          <a:xfrm>
            <a:off x="6223000" y="3733801"/>
            <a:ext cx="5207000" cy="1206500"/>
          </a:xfrm>
          <a:prstGeom prst="roundRect">
            <a:avLst>
              <a:gd name="adj" fmla="val 8421"/>
            </a:avLst>
          </a:prstGeom>
          <a:solidFill>
            <a:srgbClr val="FFFFFF">
              <a:alpha val="90000"/>
            </a:srgbClr>
          </a:solidFill>
          <a:ln w="25400" cap="flat" cmpd="sng">
            <a:noFill/>
            <a:prstDash val="solid"/>
            <a:round/>
          </a:ln>
          <a:effectLst>
            <a:outerShdw blurRad="444500" dist="190500" dir="2700000" algn="tl" rotWithShape="0">
              <a:srgbClr val="000000">
                <a:alpha val="25000"/>
              </a:srgbClr>
            </a:outerShdw>
          </a:effectLst>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20" name="AutoShape 20"/>
          <p:cNvSpPr/>
          <p:nvPr/>
        </p:nvSpPr>
        <p:spPr>
          <a:xfrm>
            <a:off x="6413500" y="3812541"/>
            <a:ext cx="889000" cy="825500"/>
          </a:xfrm>
          <a:prstGeom prst="rect">
            <a:avLst/>
          </a:prstGeom>
          <a:noFill/>
          <a:ln w="12700" cap="flat" cmpd="sng">
            <a:noFill/>
            <a:prstDash val="solid"/>
            <a:round/>
          </a:ln>
        </p:spPr>
        <p:txBody>
          <a:bodyPr vert="horz" wrap="square" lIns="0" tIns="0" rIns="0" bIns="0" rtlCol="0" anchor="ctr" anchorCtr="0"/>
          <a:lstStyle/>
          <a:p>
            <a:pPr marL="0" marR="0" lvl="0" indent="0" algn="ctr"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dirty="0">
                <a:ln>
                  <a:noFill/>
                </a:ln>
                <a:solidFill>
                  <a:srgbClr val="D4AF37"/>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05</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21" name="AutoShape 21"/>
          <p:cNvSpPr/>
          <p:nvPr/>
        </p:nvSpPr>
        <p:spPr>
          <a:xfrm>
            <a:off x="7493000" y="3567431"/>
            <a:ext cx="3683000" cy="9525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lang="zh-CN" altLang="en-US" sz="28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公平性</a:t>
            </a:r>
            <a:endParaRPr kumimoji="0" lang="en-US" b="0" i="0" u="none" strike="noStrike" kern="0" cap="none" spc="0" normalizeH="0" baseline="0" noProof="0" dirty="0">
              <a:ln>
                <a:noFill/>
              </a:ln>
              <a:solidFill>
                <a:srgbClr val="606060"/>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14" name="文本框 13"/>
          <p:cNvSpPr txBox="1"/>
          <p:nvPr/>
        </p:nvSpPr>
        <p:spPr>
          <a:xfrm>
            <a:off x="1936750" y="2313721"/>
            <a:ext cx="3778250"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国内唯一一款批准治疗成人和</a:t>
            </a:r>
            <a:r>
              <a:rPr lang="zh-CN" altLang="en-US" sz="1400" dirty="0">
                <a:solidFill>
                  <a:srgbClr val="C00000"/>
                </a:solidFill>
                <a:latin typeface="微软雅黑" panose="020B0503020204020204" pitchFamily="34" charset="-122"/>
                <a:ea typeface="微软雅黑" panose="020B0503020204020204" pitchFamily="34" charset="-122"/>
              </a:rPr>
              <a:t>儿童</a:t>
            </a:r>
            <a:r>
              <a:rPr lang="zh-CN" altLang="en-US" sz="1400" dirty="0">
                <a:latin typeface="微软雅黑" panose="020B0503020204020204" pitchFamily="34" charset="-122"/>
                <a:ea typeface="微软雅黑" panose="020B0503020204020204" pitchFamily="34" charset="-122"/>
              </a:rPr>
              <a:t>高同型半胱氨酸血症的药物</a:t>
            </a:r>
            <a:endParaRPr lang="zh-CN" altLang="en-US" sz="1400" dirty="0"/>
          </a:p>
        </p:txBody>
      </p:sp>
      <p:sp>
        <p:nvSpPr>
          <p:cNvPr id="15" name="文本框 14"/>
          <p:cNvSpPr txBox="1"/>
          <p:nvPr/>
        </p:nvSpPr>
        <p:spPr>
          <a:xfrm>
            <a:off x="1936750" y="3714094"/>
            <a:ext cx="3778250" cy="307777"/>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安全数据扎实，不良反应可控，</a:t>
            </a:r>
            <a:r>
              <a:rPr lang="zh-CN" altLang="en-US" sz="1400" dirty="0">
                <a:solidFill>
                  <a:srgbClr val="C00000"/>
                </a:solidFill>
                <a:latin typeface="微软雅黑" panose="020B0503020204020204" pitchFamily="34" charset="-122"/>
                <a:ea typeface="微软雅黑" panose="020B0503020204020204" pitchFamily="34" charset="-122"/>
              </a:rPr>
              <a:t>儿童</a:t>
            </a:r>
            <a:r>
              <a:rPr lang="zh-CN" altLang="en-US" sz="1400" dirty="0">
                <a:latin typeface="微软雅黑" panose="020B0503020204020204" pitchFamily="34" charset="-122"/>
                <a:ea typeface="微软雅黑" panose="020B0503020204020204" pitchFamily="34" charset="-122"/>
              </a:rPr>
              <a:t>用药安心</a:t>
            </a:r>
            <a:endParaRPr lang="zh-CN" altLang="en-US" sz="1400" dirty="0"/>
          </a:p>
        </p:txBody>
      </p:sp>
      <p:sp>
        <p:nvSpPr>
          <p:cNvPr id="26" name="文本框 25"/>
          <p:cNvSpPr txBox="1"/>
          <p:nvPr/>
        </p:nvSpPr>
        <p:spPr>
          <a:xfrm>
            <a:off x="2032000" y="5107721"/>
            <a:ext cx="3683000" cy="523220"/>
          </a:xfrm>
          <a:prstGeom prst="rect">
            <a:avLst/>
          </a:prstGeom>
          <a:noFill/>
        </p:spPr>
        <p:txBody>
          <a:bodyPr wrap="square">
            <a:spAutoFit/>
          </a:bodyPr>
          <a:lstStyle/>
          <a:p>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本品</a:t>
            </a: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2</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周起效，</a:t>
            </a: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16</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周总有效率高达</a:t>
            </a:r>
            <a:r>
              <a:rPr kumimoji="0" lang="en-US" altLang="zh-CN"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82.35%</a:t>
            </a:r>
            <a:r>
              <a:rPr kumimoji="0" lang="zh-CN" altLang="en-US" sz="14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cs typeface="Arial" panose="020B0604020202020204"/>
                <a:sym typeface="Arial" panose="020B0604020202020204"/>
              </a:rPr>
              <a:t>；国际产品临床研究疗效卓越</a:t>
            </a:r>
            <a:endParaRPr lang="zh-CN" altLang="en-US" sz="1400" dirty="0"/>
          </a:p>
        </p:txBody>
      </p:sp>
      <p:sp>
        <p:nvSpPr>
          <p:cNvPr id="27" name="文本框 26"/>
          <p:cNvSpPr txBox="1"/>
          <p:nvPr/>
        </p:nvSpPr>
        <p:spPr>
          <a:xfrm>
            <a:off x="7493000" y="2969042"/>
            <a:ext cx="3778250"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优先审评，鼓励研发，填补临床空白；剂型独特，应用便捷，低器官负担</a:t>
            </a:r>
            <a:endParaRPr lang="zh-CN" altLang="en-US" sz="14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7493000" y="4369415"/>
            <a:ext cx="3778250" cy="523220"/>
          </a:xfrm>
          <a:prstGeom prst="rect">
            <a:avLst/>
          </a:prstGeom>
          <a:noFill/>
        </p:spPr>
        <p:txBody>
          <a:bodyPr wrap="square">
            <a:spAutoFit/>
          </a:bodyPr>
          <a:lstStyle/>
          <a:p>
            <a:r>
              <a:rPr lang="zh-CN" altLang="en-US" sz="1400" dirty="0">
                <a:latin typeface="微软雅黑" panose="020B0503020204020204" pitchFamily="34" charset="-122"/>
                <a:ea typeface="微软雅黑" panose="020B0503020204020204" pitchFamily="34" charset="-122"/>
              </a:rPr>
              <a:t>保基本，补短板，实现目录内该病种用药从“无”到“有”的突破</a:t>
            </a:r>
            <a:endParaRPr lang="zh-CN" alt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AutoShape 3"/>
          <p:cNvSpPr/>
          <p:nvPr/>
        </p:nvSpPr>
        <p:spPr>
          <a:xfrm>
            <a:off x="91440" y="162560"/>
            <a:ext cx="10668000" cy="635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01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基本信息</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0" name="圆角矩形 13"/>
          <p:cNvSpPr/>
          <p:nvPr/>
        </p:nvSpPr>
        <p:spPr>
          <a:xfrm>
            <a:off x="6964012" y="1132063"/>
            <a:ext cx="5016468" cy="43379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参照药品建议：无</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6964012" y="1607918"/>
            <a:ext cx="5016468"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目录内尚无治疗此疾病的药物</a:t>
            </a:r>
            <a:endPar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无水甜菜碱散剂是国内唯一一款批准治疗成人和儿童高同型半胱氨酸血症的药物。</a:t>
            </a:r>
            <a:endPar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高同型半胱氨酸血症已收录于国家</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第一批罕见病目录</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，无水甜菜碱散剂已纳入</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第三批鼓励研发申报儿童药品建议清单</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12" name="圆角矩形 13"/>
          <p:cNvSpPr/>
          <p:nvPr/>
        </p:nvSpPr>
        <p:spPr>
          <a:xfrm>
            <a:off x="6964012" y="3417618"/>
            <a:ext cx="5016468" cy="43379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疾病概述</a:t>
            </a:r>
            <a:endParaRPr kumimoji="0" lang="zh-CN" altLang="en-US" sz="16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文本框 12"/>
          <p:cNvSpPr txBox="1"/>
          <p:nvPr/>
        </p:nvSpPr>
        <p:spPr>
          <a:xfrm>
            <a:off x="6964012" y="3966706"/>
            <a:ext cx="5016468"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同型半胱氨酸（</a:t>
            </a:r>
            <a:r>
              <a:rPr kumimoji="0" lang="en-US"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Hcy</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）简称血同。多种因素可导致血总同型半胱氨酸（</a:t>
            </a:r>
            <a:r>
              <a:rPr kumimoji="0" lang="en-US" altLang="zh-CN" sz="16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mn-cs"/>
              </a:rPr>
              <a:t>tHcy</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）水平蓄积，形成</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高同型半胱氨酸血症（</a:t>
            </a:r>
            <a:r>
              <a:rPr kumimoji="0" lang="en-US" altLang="zh-CN" sz="1600" b="1" i="0" u="none" strike="noStrike" kern="1200" cap="none" spc="0" normalizeH="0" baseline="0" noProof="0" dirty="0" err="1">
                <a:ln>
                  <a:noFill/>
                </a:ln>
                <a:solidFill>
                  <a:srgbClr val="C00000"/>
                </a:solidFill>
                <a:effectLst/>
                <a:uLnTx/>
                <a:uFillTx/>
                <a:latin typeface="微软雅黑" panose="020B0503020204020204" pitchFamily="34" charset="-122"/>
                <a:ea typeface="微软雅黑" panose="020B0503020204020204" pitchFamily="34" charset="-122"/>
                <a:cs typeface="+mn-cs"/>
              </a:rPr>
              <a:t>Hhcy</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），简称高血同</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 </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持续高血同可导致神经精神、心脑血管、肾脏、眼、骨骼等多系统损害，临床表现缺乏特异性，</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致残、致死率很高。</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 </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据统计，经典型高血同（</a:t>
            </a:r>
            <a:r>
              <a:rPr kumimoji="0" lang="en-US" altLang="zh-CN"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CBS</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缺乏）</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发病率在活产新生儿中为</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1/30</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万～</a:t>
            </a:r>
            <a:r>
              <a:rPr kumimoji="0" lang="en-US" altLang="zh-CN"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1/20</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万</a:t>
            </a:r>
            <a:r>
              <a:rPr kumimoji="0" lang="zh-CN" altLang="en-US" sz="16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，其他两类遗传型高血同尚无国内统计数据。若</a:t>
            </a:r>
            <a:r>
              <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⻓期规范治疗，可延缓甚⾄避免并发症的发生。</a:t>
            </a:r>
            <a:endParaRPr kumimoji="0" lang="zh-CN" altLang="en-US" sz="16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4" name="表格 3"/>
          <p:cNvGraphicFramePr>
            <a:graphicFrameLocks noGrp="1"/>
          </p:cNvGraphicFramePr>
          <p:nvPr/>
        </p:nvGraphicFramePr>
        <p:xfrm>
          <a:off x="604378" y="1132063"/>
          <a:ext cx="5970042" cy="5389188"/>
        </p:xfrm>
        <a:graphic>
          <a:graphicData uri="http://schemas.openxmlformats.org/drawingml/2006/table">
            <a:tbl>
              <a:tblPr firstCol="1" bandRow="1">
                <a:tableStyleId>{5C22544A-7EE6-4342-B048-85BDC9FD1C3A}</a:tableStyleId>
              </a:tblPr>
              <a:tblGrid>
                <a:gridCol w="1410736"/>
                <a:gridCol w="4559306"/>
              </a:tblGrid>
              <a:tr h="340229">
                <a:tc>
                  <a:txBody>
                    <a:bodyPr/>
                    <a:lstStyle/>
                    <a:p>
                      <a:pPr algn="just">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通用名</a:t>
                      </a:r>
                      <a:r>
                        <a:rPr lang="en-US" alt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a:t>
                      </a: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商品名</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pPr>
                      <a:r>
                        <a:rPr lang="zh-CN" altLang="en-US" sz="1800" b="1" kern="100" dirty="0">
                          <a:solidFill>
                            <a:srgbClr val="FF0000"/>
                          </a:solidFill>
                          <a:effectLst/>
                          <a:latin typeface="微软雅黑" panose="020B0503020204020204" pitchFamily="34" charset="-122"/>
                          <a:ea typeface="微软雅黑" panose="020B0503020204020204" pitchFamily="34" charset="-122"/>
                          <a:sym typeface="Arial" panose="020B0604020202020204" pitchFamily="34" charset="0"/>
                        </a:rPr>
                        <a:t>无水甜菜碱散剂</a:t>
                      </a:r>
                      <a:endParaRPr lang="en-US" altLang="zh-CN" sz="1800" b="1" kern="100" baseline="30000" dirty="0">
                        <a:solidFill>
                          <a:srgbClr val="FF0000"/>
                        </a:solidFill>
                        <a:effectLst/>
                        <a:latin typeface="微软雅黑" panose="020B0503020204020204" pitchFamily="34" charset="-122"/>
                        <a:ea typeface="微软雅黑" panose="020B0503020204020204" pitchFamily="34" charset="-122"/>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341977">
                <a:tc>
                  <a:txBody>
                    <a:bodyPr/>
                    <a:lstStyle/>
                    <a:p>
                      <a:pPr algn="just">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注册规格</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pP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180g/</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瓶</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盒</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427908">
                <a:tc>
                  <a:txBody>
                    <a:bodyPr/>
                    <a:lstStyle/>
                    <a:p>
                      <a:pPr algn="just">
                        <a:spcAft>
                          <a:spcPts val="0"/>
                        </a:spcAft>
                      </a:pP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是否为</a:t>
                      </a:r>
                      <a:r>
                        <a:rPr lang="en-US" alt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OTC</a:t>
                      </a: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药品 </a:t>
                      </a:r>
                      <a:r>
                        <a:rPr lang="en-US" alt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 </a:t>
                      </a: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是否独家</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非</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OTC</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药品 </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 </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独家产品</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427908">
                <a:tc>
                  <a:txBody>
                    <a:bodyPr/>
                    <a:lstStyle/>
                    <a:p>
                      <a:pPr algn="just">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中国大陆首次上市时间</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buSzTx/>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不涉及</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1100333">
                <a:tc>
                  <a:txBody>
                    <a:bodyPr/>
                    <a:lstStyle/>
                    <a:p>
                      <a:pPr algn="just">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全球首个上市国家</a:t>
                      </a: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a:t>
                      </a: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上市时间</a:t>
                      </a:r>
                      <a:r>
                        <a:rPr lang="zh-CN" altLang="en-US"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，批准适应症</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buSzTx/>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美国，1996 年 10 月。</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buSzTx/>
                      </a:pP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Cystadane </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是一种甲基化剂，可通过降低血液中高半胱氨酸浓度来治疗高胱氨酸血症。同型半胱氨酸血症包括：</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buSzTx/>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•胱硫醚 </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β-</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合成酶（</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CBS）</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缺乏症</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buSzTx/>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•5,10-亚甲基甲烯四氢叶酸还原酶（</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MTHFR）</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缺乏症</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buSzTx/>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•钴胺素辅助因子代谢（</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CBL）</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缺陷</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916944">
                <a:tc>
                  <a:txBody>
                    <a:bodyPr/>
                    <a:lstStyle/>
                    <a:p>
                      <a:pPr algn="just">
                        <a:spcAft>
                          <a:spcPts val="0"/>
                        </a:spcAft>
                      </a:pPr>
                      <a:r>
                        <a:rPr lang="zh-CN" altLang="en-US" sz="1400" b="1"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国内已获批适应症</a:t>
                      </a:r>
                      <a:endParaRPr lang="zh-CN" altLang="en-US" sz="1400" b="1" kern="100" dirty="0">
                        <a:solidFill>
                          <a:schemeClr val="bg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甜菜碱可降低</a:t>
                      </a:r>
                      <a:r>
                        <a:rPr lang="zh-CN" altLang="en-US" sz="1200" b="1" kern="100" dirty="0">
                          <a:solidFill>
                            <a:srgbClr val="C00000"/>
                          </a:solidFill>
                          <a:effectLst/>
                          <a:latin typeface="微软雅黑" panose="020B0503020204020204" pitchFamily="34" charset="-122"/>
                          <a:ea typeface="微软雅黑" panose="020B0503020204020204" pitchFamily="34" charset="-122"/>
                          <a:sym typeface="Arial" panose="020B0604020202020204" pitchFamily="34" charset="0"/>
                        </a:rPr>
                        <a:t>儿童</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和成人血液中同型半胱氨酸水平。本品用于治疗如下原因引起的高同型半胱氨酸血症：</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（1）胱硫醚</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β</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合酶（</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CBS）</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缺乏</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（2）5,10-亚甲基四氢叶酸还原酶（</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MTHFR）</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缺乏</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（3）钴胺素（维生素 </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B12）</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辅助因子代谢（</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cbl)</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缺陷</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r h="1833889">
                <a:tc>
                  <a:txBody>
                    <a:bodyPr/>
                    <a:lstStyle/>
                    <a:p>
                      <a:pPr algn="just">
                        <a:spcAft>
                          <a:spcPts val="0"/>
                        </a:spcAft>
                      </a:pPr>
                      <a:r>
                        <a:rPr lang="zh-CN" sz="1400" kern="100" dirty="0">
                          <a:solidFill>
                            <a:schemeClr val="bg1"/>
                          </a:solidFill>
                          <a:effectLst/>
                          <a:latin typeface="微软雅黑" panose="020B0503020204020204" pitchFamily="34" charset="-122"/>
                          <a:ea typeface="微软雅黑" panose="020B0503020204020204" pitchFamily="34" charset="-122"/>
                          <a:sym typeface="Arial" panose="020B0604020202020204" pitchFamily="34" charset="0"/>
                        </a:rPr>
                        <a:t>用法用量</a:t>
                      </a:r>
                      <a:endParaRPr lang="zh-CN" sz="1400" kern="100" dirty="0">
                        <a:solidFill>
                          <a:schemeClr val="bg1"/>
                        </a:solidFill>
                        <a:effectLst/>
                        <a:latin typeface="微软雅黑" panose="020B0503020204020204" pitchFamily="34" charset="-122"/>
                        <a:ea typeface="微软雅黑" panose="020B0503020204020204" pitchFamily="34" charset="-122"/>
                        <a:cs typeface="Times New Roman" panose="02020603050405020304" charset="0"/>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无水甜菜碱散剂需溶解后服用。</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1、 剂量</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推荐按体重 50</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mg/kg/</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次，每日两次，早晚各一次。应根据血同型半胱氨酸和蛋氨酸的水平调整剂量。在某些患者中，可能需要给予 200</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mg/kg/</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天剂量来控制血浆中同型半胱氨酸水平。</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对于因高蛋氨酸血症风险引起的 </a:t>
                      </a:r>
                      <a:r>
                        <a:rPr lang="en-US" altLang="zh-CN"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CBS </a:t>
                      </a: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缺乏的患者，应谨慎服用。这些患者应密切监测体内蛋氨酸水平。</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2、 肝或肾功能不全患者</a:t>
                      </a:r>
                      <a:endPar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endParaRPr>
                    </a:p>
                    <a:p>
                      <a:pPr algn="just">
                        <a:spcAft>
                          <a:spcPts val="0"/>
                        </a:spcAft>
                      </a:pPr>
                      <a:r>
                        <a:rPr lang="zh-CN" altLang="en-US" sz="1200" b="0" kern="100" dirty="0">
                          <a:solidFill>
                            <a:schemeClr val="tx1"/>
                          </a:solidFill>
                          <a:effectLst/>
                          <a:latin typeface="微软雅黑" panose="020B0503020204020204" pitchFamily="34" charset="-122"/>
                          <a:ea typeface="微软雅黑" panose="020B0503020204020204" pitchFamily="34" charset="-122"/>
                          <a:sym typeface="Arial" panose="020B0604020202020204" pitchFamily="34" charset="0"/>
                        </a:rPr>
                        <a:t>在肾功能不全或非酒精性脂肪肝变性患者中使用无水甜菜碱进行治疗的经验表明，无需调整甜菜碱的剂量方案。</a:t>
                      </a:r>
                      <a:endParaRPr lang="zh-CN" altLang="en-US" sz="1200" b="0" kern="100" dirty="0">
                        <a:solidFill>
                          <a:schemeClr val="tx1"/>
                        </a:solidFill>
                        <a:effectLst/>
                        <a:latin typeface="微软雅黑" panose="020B0503020204020204" pitchFamily="34" charset="-122"/>
                        <a:ea typeface="微软雅黑" panose="020B0503020204020204" pitchFamily="34" charset="-122"/>
                        <a:cs typeface="+mn-cs"/>
                        <a:sym typeface="Arial" panose="020B0604020202020204" pitchFamily="34" charset="0"/>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F1F5"/>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2065444"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02 </a:t>
            </a:r>
            <a:r>
              <a:rPr lang="zh-CN" altLang="en-US"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安全性</a:t>
            </a:r>
            <a:r>
              <a:rPr lang="en-US" altLang="zh-CN"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(1/2)——</a:t>
            </a:r>
            <a:r>
              <a:rPr lang="zh-CN" altLang="en-US"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安全数据扎实，不良反应可控</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2" name="文本框 7"/>
          <p:cNvSpPr txBox="1"/>
          <p:nvPr/>
        </p:nvSpPr>
        <p:spPr>
          <a:xfrm>
            <a:off x="6564325" y="1760220"/>
            <a:ext cx="5143073" cy="44993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20000"/>
              </a:lnSpc>
              <a:buFont typeface="Wingdings" panose="05000000000000000000" charset="0"/>
              <a:buChar char="l"/>
            </a:pPr>
            <a:r>
              <a:rPr lang="zh-CN" altLang="en-US" sz="1600" b="1" dirty="0">
                <a:latin typeface="微软雅黑" panose="020B0503020204020204" pitchFamily="34" charset="-122"/>
                <a:ea typeface="微软雅黑" panose="020B0503020204020204" pitchFamily="34" charset="-122"/>
              </a:rPr>
              <a:t>美国</a:t>
            </a:r>
            <a:r>
              <a:rPr lang="en-US" altLang="zh-CN" sz="1600" b="1" dirty="0">
                <a:latin typeface="微软雅黑" panose="020B0503020204020204" pitchFamily="34" charset="-122"/>
                <a:ea typeface="微软雅黑" panose="020B0503020204020204" pitchFamily="34" charset="-122"/>
              </a:rPr>
              <a:t>FDA</a:t>
            </a:r>
            <a:r>
              <a:rPr lang="zh-CN" altLang="en-US" sz="1600" b="1" dirty="0">
                <a:latin typeface="微软雅黑" panose="020B0503020204020204" pitchFamily="34" charset="-122"/>
                <a:ea typeface="微软雅黑" panose="020B0503020204020204" pitchFamily="34" charset="-122"/>
              </a:rPr>
              <a:t>说明书：</a:t>
            </a:r>
            <a:r>
              <a:rPr lang="zh-CN" altLang="zh-CN" sz="1600" dirty="0">
                <a:latin typeface="微软雅黑" panose="020B0503020204020204" pitchFamily="34" charset="-122"/>
                <a:ea typeface="微软雅黑" panose="020B0503020204020204" pitchFamily="34" charset="-122"/>
              </a:rPr>
              <a:t>根据医生的调查，最常见的不良反应（发生率&gt; 2％）是恶心和胃肠道不适。</a:t>
            </a:r>
            <a:endParaRPr lang="zh-CN" altLang="zh-CN" sz="1600" dirty="0">
              <a:latin typeface="微软雅黑" panose="020B0503020204020204" pitchFamily="34" charset="-122"/>
              <a:ea typeface="微软雅黑" panose="020B0503020204020204" pitchFamily="34" charset="-122"/>
            </a:endParaRPr>
          </a:p>
          <a:p>
            <a:pPr>
              <a:lnSpc>
                <a:spcPct val="120000"/>
              </a:lnSpc>
            </a:pPr>
            <a:endParaRPr lang="en-US" altLang="zh-CN" sz="1600" noProof="0" dirty="0">
              <a:ln>
                <a:noFill/>
              </a:ln>
              <a:effectLst/>
              <a:uLnTx/>
              <a:uFillTx/>
              <a:latin typeface="微软雅黑" panose="020B0503020204020204" pitchFamily="34" charset="-122"/>
              <a:ea typeface="微软雅黑" panose="020B0503020204020204" pitchFamily="34" charset="-122"/>
            </a:endParaRPr>
          </a:p>
          <a:p>
            <a:pPr marL="285750" indent="-285750">
              <a:lnSpc>
                <a:spcPct val="120000"/>
              </a:lnSpc>
              <a:buFont typeface="Wingdings" panose="05000000000000000000" charset="0"/>
              <a:buChar char="l"/>
            </a:pPr>
            <a:r>
              <a:rPr lang="en-US" altLang="zh-CN" sz="1600" b="1" noProof="0" dirty="0" err="1">
                <a:ln>
                  <a:noFill/>
                </a:ln>
                <a:effectLst/>
                <a:uLnTx/>
                <a:uFillTx/>
                <a:latin typeface="微软雅黑" panose="020B0503020204020204" pitchFamily="34" charset="-122"/>
                <a:ea typeface="微软雅黑" panose="020B0503020204020204" pitchFamily="34" charset="-122"/>
              </a:rPr>
              <a:t>欧盟EMEA</a:t>
            </a:r>
            <a:r>
              <a:rPr lang="zh-CN" altLang="en-US" sz="1600" b="1" noProof="0" dirty="0">
                <a:ln>
                  <a:noFill/>
                </a:ln>
                <a:effectLst/>
                <a:uLnTx/>
                <a:uFillTx/>
                <a:latin typeface="微软雅黑" panose="020B0503020204020204" pitchFamily="34" charset="-122"/>
                <a:ea typeface="微软雅黑" panose="020B0503020204020204" pitchFamily="34" charset="-122"/>
              </a:rPr>
              <a:t>说明书：</a:t>
            </a:r>
            <a:r>
              <a:rPr lang="zh-CN" altLang="zh-CN" sz="1600" dirty="0">
                <a:latin typeface="微软雅黑" panose="020B0503020204020204" pitchFamily="34" charset="-122"/>
                <a:ea typeface="微软雅黑" panose="020B0503020204020204" pitchFamily="34" charset="-122"/>
              </a:rPr>
              <a:t>甜菜碱疗法所见的不良反应并不严重，主要与胃肠道系统有关。胃肠道疾病如腹泻，舌炎，恶心，胃部不适，呕吐和牙齿疾病均为不常见。 治疗期间最常报告的不良反应是血液蛋氨酸浓度增加。停药后可见完全</a:t>
            </a:r>
            <a:r>
              <a:rPr lang="zh-CN" altLang="en-US" sz="1600" dirty="0">
                <a:latin typeface="微软雅黑" panose="020B0503020204020204" pitchFamily="34" charset="-122"/>
                <a:ea typeface="微软雅黑" panose="020B0503020204020204" pitchFamily="34" charset="-122"/>
              </a:rPr>
              <a:t>恢复</a:t>
            </a:r>
            <a:r>
              <a:rPr lang="en-US" altLang="zh-CN" sz="1600" noProof="0" dirty="0">
                <a:ln>
                  <a:noFill/>
                </a:ln>
                <a:effectLst/>
                <a:uLnTx/>
                <a:uFillTx/>
                <a:latin typeface="微软雅黑" panose="020B0503020204020204" pitchFamily="34" charset="-122"/>
                <a:ea typeface="微软雅黑" panose="020B0503020204020204" pitchFamily="34" charset="-122"/>
              </a:rPr>
              <a:t>原研说明书中涉及的安全性信息</a:t>
            </a:r>
            <a:r>
              <a:rPr lang="en-US" altLang="zh-CN" sz="1600" noProof="0" dirty="0">
                <a:ln>
                  <a:noFill/>
                </a:ln>
                <a:effectLst/>
                <a:uLnTx/>
                <a:uFillTx/>
                <a:latin typeface="微软雅黑" panose="020B0503020204020204" pitchFamily="34" charset="-122"/>
                <a:ea typeface="微软雅黑" panose="020B0503020204020204" pitchFamily="34" charset="-122"/>
                <a:sym typeface="+mn-ea"/>
              </a:rPr>
              <a:t>主要是与胃肠道系统有关，治疗期间最常报告的不良反应是血液蛋氨酸浓度增加。停药后可见完全恢复。</a:t>
            </a:r>
            <a:endParaRPr lang="en-US" altLang="zh-CN" sz="1600" noProof="0" dirty="0">
              <a:ln>
                <a:noFill/>
              </a:ln>
              <a:effectLst/>
              <a:uLnTx/>
              <a:uFillTx/>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l"/>
            </a:pPr>
            <a:endParaRPr lang="en-US" altLang="zh-CN" sz="1600" noProof="0" dirty="0">
              <a:ln>
                <a:noFill/>
              </a:ln>
              <a:effectLst/>
              <a:uLnTx/>
              <a:uFillTx/>
              <a:latin typeface="微软雅黑" panose="020B0503020204020204" pitchFamily="34" charset="-122"/>
              <a:ea typeface="微软雅黑" panose="020B0503020204020204" pitchFamily="34" charset="-122"/>
              <a:sym typeface="+mn-ea"/>
            </a:endParaRPr>
          </a:p>
          <a:p>
            <a:pPr marL="285750" indent="-285750">
              <a:lnSpc>
                <a:spcPct val="120000"/>
              </a:lnSpc>
              <a:buFont typeface="Wingdings" panose="05000000000000000000" charset="0"/>
              <a:buChar char="l"/>
            </a:pPr>
            <a:r>
              <a:rPr lang="zh-CN" altLang="en-US" sz="1600" b="1" dirty="0">
                <a:latin typeface="微软雅黑" panose="020B0503020204020204" pitchFamily="34" charset="-122"/>
                <a:ea typeface="微软雅黑" panose="020B0503020204020204" pitchFamily="34" charset="-122"/>
                <a:sym typeface="+mn-ea"/>
              </a:rPr>
              <a:t>日本</a:t>
            </a:r>
            <a:r>
              <a:rPr lang="en-US" altLang="zh-CN" sz="1600" b="1" dirty="0">
                <a:latin typeface="微软雅黑" panose="020B0503020204020204" pitchFamily="34" charset="-122"/>
                <a:ea typeface="微软雅黑" panose="020B0503020204020204" pitchFamily="34" charset="-122"/>
                <a:sym typeface="+mn-ea"/>
              </a:rPr>
              <a:t>PDMA</a:t>
            </a:r>
            <a:r>
              <a:rPr lang="zh-CN" altLang="en-US" sz="1600" b="1" dirty="0">
                <a:latin typeface="微软雅黑" panose="020B0503020204020204" pitchFamily="34" charset="-122"/>
                <a:ea typeface="微软雅黑" panose="020B0503020204020204" pitchFamily="34" charset="-122"/>
                <a:sym typeface="+mn-ea"/>
              </a:rPr>
              <a:t>说明书：</a:t>
            </a:r>
            <a:r>
              <a:rPr lang="zh-CN" altLang="en-US" sz="1600" dirty="0">
                <a:latin typeface="微软雅黑" panose="020B0503020204020204" pitchFamily="34" charset="-122"/>
                <a:ea typeface="微软雅黑" panose="020B0503020204020204" pitchFamily="34" charset="-122"/>
                <a:sym typeface="+mn-ea"/>
              </a:rPr>
              <a:t>有时会出现伴随血浆中蛋氨酸值上升的脑水肿。</a:t>
            </a:r>
            <a:r>
              <a:rPr lang="zh-CN" altLang="en-US" sz="1600" b="1" dirty="0">
                <a:solidFill>
                  <a:srgbClr val="C00000"/>
                </a:solidFill>
                <a:latin typeface="微软雅黑" panose="020B0503020204020204" pitchFamily="34" charset="-122"/>
                <a:ea typeface="微软雅黑" panose="020B0503020204020204" pitchFamily="34" charset="-122"/>
                <a:sym typeface="+mn-ea"/>
              </a:rPr>
              <a:t>常见不良反应为恶心和血蛋氨酸水平升高，其他不良反应均不常见</a:t>
            </a:r>
            <a:r>
              <a:rPr lang="zh-CN" altLang="en-US" sz="1600" dirty="0">
                <a:latin typeface="微软雅黑" panose="020B0503020204020204" pitchFamily="34" charset="-122"/>
                <a:ea typeface="微软雅黑" panose="020B0503020204020204" pitchFamily="34" charset="-122"/>
                <a:sym typeface="+mn-ea"/>
              </a:rPr>
              <a:t>。</a:t>
            </a:r>
            <a:endParaRPr lang="en-US" altLang="zh-CN" sz="1600" noProof="0" dirty="0">
              <a:ln>
                <a:noFill/>
              </a:ln>
              <a:effectLst/>
              <a:uLnTx/>
              <a:uFillTx/>
              <a:latin typeface="微软雅黑" panose="020B0503020204020204" pitchFamily="34" charset="-122"/>
              <a:ea typeface="微软雅黑" panose="020B0503020204020204" pitchFamily="34" charset="-122"/>
              <a:sym typeface="+mn-ea"/>
            </a:endParaRPr>
          </a:p>
          <a:p>
            <a:pPr indent="0">
              <a:lnSpc>
                <a:spcPct val="120000"/>
              </a:lnSpc>
              <a:buFont typeface="Wingdings" panose="05000000000000000000" charset="0"/>
              <a:buNone/>
            </a:pPr>
            <a:endParaRPr lang="en-US" altLang="zh-CN" sz="1600" noProof="0" dirty="0">
              <a:ln>
                <a:noFill/>
              </a:ln>
              <a:effectLst/>
              <a:uLnTx/>
              <a:uFillTx/>
              <a:latin typeface="微软雅黑" panose="020B0503020204020204" pitchFamily="34" charset="-122"/>
              <a:ea typeface="微软雅黑" panose="020B0503020204020204" pitchFamily="34" charset="-122"/>
              <a:sym typeface="+mn-ea"/>
            </a:endParaRPr>
          </a:p>
        </p:txBody>
      </p:sp>
      <p:sp>
        <p:nvSpPr>
          <p:cNvPr id="14" name="Rectangle 5"/>
          <p:cNvSpPr>
            <a:spLocks noChangeArrowheads="1"/>
          </p:cNvSpPr>
          <p:nvPr/>
        </p:nvSpPr>
        <p:spPr bwMode="auto">
          <a:xfrm>
            <a:off x="386421" y="1658866"/>
            <a:ext cx="5495182" cy="1544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2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无水甜菜碱散剂（本品）</a:t>
            </a:r>
            <a:r>
              <a:rPr kumimoji="0" lang="zh-CN"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所见的不良反应并不严重，主要与胃肠道系统有关。胃肠道疾病如腹泻，舌炎，恶心，胃部不适，呕吐和牙齿疾病均为不常见。 </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eaLnBrk="0" fontAlgn="base" hangingPunct="0">
              <a:lnSpc>
                <a:spcPct val="120000"/>
              </a:lnSpc>
              <a:spcBef>
                <a:spcPct val="0"/>
              </a:spcBef>
              <a:spcAft>
                <a:spcPct val="0"/>
              </a:spcAft>
            </a:pPr>
            <a:r>
              <a:rPr lang="zh-CN" altLang="en-US" sz="1600" dirty="0">
                <a:latin typeface="微软雅黑" panose="020B0503020204020204" pitchFamily="34" charset="-122"/>
                <a:ea typeface="微软雅黑" panose="020B0503020204020204" pitchFamily="34" charset="-122"/>
                <a:sym typeface="+mn-ea"/>
              </a:rPr>
              <a:t>药品上市后，各国家或地区药监部门5年内无发布的安全性警告、黑框警告；药品在临床应用中无发生副作用的情况。</a:t>
            </a:r>
            <a:endParaRPr lang="zh-CN" altLang="en-US" sz="1600" dirty="0">
              <a:latin typeface="微软雅黑" panose="020B0503020204020204" pitchFamily="34" charset="-122"/>
              <a:ea typeface="微软雅黑" panose="020B0503020204020204" pitchFamily="34" charset="-122"/>
              <a:sym typeface="+mn-ea"/>
            </a:endParaRPr>
          </a:p>
        </p:txBody>
      </p:sp>
      <p:sp>
        <p:nvSpPr>
          <p:cNvPr id="15" name="Rectangle 7"/>
          <p:cNvSpPr>
            <a:spLocks noChangeArrowheads="1"/>
          </p:cNvSpPr>
          <p:nvPr/>
        </p:nvSpPr>
        <p:spPr bwMode="auto">
          <a:xfrm>
            <a:off x="386421" y="5753111"/>
            <a:ext cx="5594242" cy="78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lnSpc>
                <a:spcPct val="150000"/>
              </a:lnSpc>
              <a:spcBef>
                <a:spcPct val="0"/>
              </a:spcBef>
              <a:spcAft>
                <a:spcPct val="0"/>
              </a:spcAft>
            </a:pPr>
            <a:r>
              <a:rPr lang="en-US" altLang="zh-CN" sz="1600" dirty="0">
                <a:latin typeface="微软雅黑" panose="020B0503020204020204" pitchFamily="34" charset="-122"/>
                <a:ea typeface="微软雅黑" panose="020B0503020204020204" pitchFamily="34" charset="-122"/>
              </a:rPr>
              <a:t>CBS</a:t>
            </a:r>
            <a:r>
              <a:rPr lang="zh-CN" altLang="en-US" sz="1600" dirty="0">
                <a:latin typeface="微软雅黑" panose="020B0503020204020204" pitchFamily="34" charset="-122"/>
                <a:ea typeface="微软雅黑" panose="020B0503020204020204" pitchFamily="34" charset="-122"/>
              </a:rPr>
              <a:t>缺乏症患者可能引起血中蛋氨酸增加，该项血液指标变动是由于无水甜菜碱治疗机制导致，</a:t>
            </a:r>
            <a:r>
              <a:rPr lang="zh-CN" altLang="zh-CN" sz="1600" b="1" dirty="0">
                <a:solidFill>
                  <a:srgbClr val="C00000"/>
                </a:solidFill>
                <a:latin typeface="微软雅黑" panose="020B0503020204020204" pitchFamily="34" charset="-122"/>
                <a:ea typeface="微软雅黑" panose="020B0503020204020204" pitchFamily="34" charset="-122"/>
              </a:rPr>
              <a:t>停药后可完全恢复</a:t>
            </a:r>
            <a:r>
              <a:rPr lang="zh-CN" altLang="en-US" sz="1600" b="1" dirty="0">
                <a:solidFill>
                  <a:srgbClr val="C00000"/>
                </a:solidFill>
                <a:latin typeface="微软雅黑" panose="020B0503020204020204" pitchFamily="34" charset="-122"/>
                <a:ea typeface="微软雅黑" panose="020B0503020204020204" pitchFamily="34" charset="-122"/>
              </a:rPr>
              <a:t>。</a:t>
            </a:r>
            <a:endParaRPr lang="en-US" altLang="zh-CN" sz="1600" b="1" dirty="0">
              <a:solidFill>
                <a:srgbClr val="C00000"/>
              </a:solidFill>
              <a:latin typeface="微软雅黑" panose="020B0503020204020204" pitchFamily="34" charset="-122"/>
              <a:ea typeface="微软雅黑" panose="020B0503020204020204" pitchFamily="34" charset="-122"/>
            </a:endParaRPr>
          </a:p>
        </p:txBody>
      </p:sp>
      <p:sp>
        <p:nvSpPr>
          <p:cNvPr id="16" name="圆角矩形 13"/>
          <p:cNvSpPr/>
          <p:nvPr/>
        </p:nvSpPr>
        <p:spPr>
          <a:xfrm>
            <a:off x="485481" y="1158771"/>
            <a:ext cx="5016468" cy="43379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无水甜菜碱散剂说明书安全性描述</a:t>
            </a:r>
            <a:endParaRPr lang="zh-CN" altLang="en-US" sz="1600" b="1" dirty="0">
              <a:latin typeface="微软雅黑" panose="020B0503020204020204" pitchFamily="34" charset="-122"/>
              <a:ea typeface="微软雅黑" panose="020B0503020204020204" pitchFamily="34" charset="-122"/>
            </a:endParaRPr>
          </a:p>
        </p:txBody>
      </p:sp>
      <p:sp>
        <p:nvSpPr>
          <p:cNvPr id="17" name="圆角矩形 13"/>
          <p:cNvSpPr/>
          <p:nvPr/>
        </p:nvSpPr>
        <p:spPr>
          <a:xfrm>
            <a:off x="6684904" y="1158771"/>
            <a:ext cx="5016468" cy="43379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国际无水甜菜碱散剂说明书安全性描述</a:t>
            </a:r>
            <a:endParaRPr lang="zh-CN" altLang="en-US" sz="1600" b="1" dirty="0">
              <a:latin typeface="微软雅黑" panose="020B0503020204020204" pitchFamily="34" charset="-122"/>
              <a:ea typeface="微软雅黑" panose="020B0503020204020204" pitchFamily="34" charset="-122"/>
            </a:endParaRPr>
          </a:p>
        </p:txBody>
      </p:sp>
      <p:graphicFrame>
        <p:nvGraphicFramePr>
          <p:cNvPr id="18" name="表格 17"/>
          <p:cNvGraphicFramePr/>
          <p:nvPr>
            <p:custDataLst>
              <p:tags r:id="rId3"/>
            </p:custDataLst>
          </p:nvPr>
        </p:nvGraphicFramePr>
        <p:xfrm>
          <a:off x="485481" y="3280608"/>
          <a:ext cx="5396122" cy="2366368"/>
        </p:xfrm>
        <a:graphic>
          <a:graphicData uri="http://schemas.openxmlformats.org/drawingml/2006/table">
            <a:tbl>
              <a:tblPr/>
              <a:tblGrid>
                <a:gridCol w="1720522"/>
                <a:gridCol w="2621280"/>
                <a:gridCol w="1054320"/>
              </a:tblGrid>
              <a:tr h="295796">
                <a:tc>
                  <a:txBody>
                    <a:bodyPr/>
                    <a:lstStyle/>
                    <a:p>
                      <a:pPr marL="0" indent="0" algn="ctr">
                        <a:spcBef>
                          <a:spcPct val="0"/>
                        </a:spcBef>
                        <a:spcAft>
                          <a:spcPct val="0"/>
                        </a:spcAft>
                      </a:pPr>
                      <a:r>
                        <a:rPr lang="zh-CN" sz="1200" b="1" dirty="0">
                          <a:solidFill>
                            <a:schemeClr val="bg1"/>
                          </a:solidFill>
                          <a:latin typeface="微软雅黑" panose="020B0503020204020204" pitchFamily="34" charset="-122"/>
                          <a:ea typeface="微软雅黑" panose="020B0503020204020204" pitchFamily="34" charset="-122"/>
                        </a:rPr>
                        <a:t>系统器官分类</a:t>
                      </a:r>
                      <a:endParaRPr lang="zh-CN" sz="1200" b="1" dirty="0">
                        <a:solidFill>
                          <a:schemeClr val="bg1"/>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solidFill>
                      <a:srgbClr val="7030A0"/>
                    </a:solidFill>
                  </a:tcPr>
                </a:tc>
                <a:tc>
                  <a:txBody>
                    <a:bodyPr/>
                    <a:lstStyle/>
                    <a:p>
                      <a:pPr marL="0" indent="0" algn="ctr">
                        <a:spcBef>
                          <a:spcPct val="0"/>
                        </a:spcBef>
                        <a:spcAft>
                          <a:spcPct val="0"/>
                        </a:spcAft>
                      </a:pPr>
                      <a:r>
                        <a:rPr lang="zh-CN" sz="1200" b="1" dirty="0">
                          <a:solidFill>
                            <a:schemeClr val="bg1"/>
                          </a:solidFill>
                          <a:latin typeface="微软雅黑" panose="020B0503020204020204" pitchFamily="34" charset="-122"/>
                          <a:ea typeface="微软雅黑" panose="020B0503020204020204" pitchFamily="34" charset="-122"/>
                        </a:rPr>
                        <a:t>药物不良反应</a:t>
                      </a:r>
                      <a:endParaRPr lang="zh-CN" sz="1200" b="1" dirty="0">
                        <a:solidFill>
                          <a:schemeClr val="bg1"/>
                        </a:solidFill>
                        <a:latin typeface="微软雅黑" panose="020B0503020204020204" pitchFamily="34" charset="-122"/>
                        <a:ea typeface="微软雅黑" panose="020B0503020204020204" pitchFamily="34" charset="-122"/>
                      </a:endParaRPr>
                    </a:p>
                  </a:txBody>
                  <a:tcPr marL="68580" marR="68580" marT="0" marB="0" anchor="ctr">
                    <a:lnL w="6350" cap="flat" cmpd="sng" algn="ctr">
                      <a:solidFill>
                        <a:srgbClr val="000008"/>
                      </a:solidFill>
                      <a:prstDash val="solid"/>
                      <a:round/>
                      <a:headEnd type="none" w="med" len="med"/>
                      <a:tailEnd type="none" w="med" len="med"/>
                    </a:lnL>
                    <a:lnR w="6350" cap="flat" cmpd="sng" algn="ctr">
                      <a:solidFill>
                        <a:srgbClr val="000008"/>
                      </a:solidFill>
                      <a:prstDash val="solid"/>
                      <a:roun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solidFill>
                      <a:srgbClr val="7030A0"/>
                    </a:solidFill>
                  </a:tcPr>
                </a:tc>
                <a:tc>
                  <a:txBody>
                    <a:bodyPr/>
                    <a:lstStyle/>
                    <a:p>
                      <a:pPr marL="0" indent="0" algn="ctr">
                        <a:spcBef>
                          <a:spcPct val="0"/>
                        </a:spcBef>
                        <a:spcAft>
                          <a:spcPct val="0"/>
                        </a:spcAft>
                      </a:pPr>
                      <a:r>
                        <a:rPr lang="zh-CN" sz="1200" b="1" dirty="0">
                          <a:solidFill>
                            <a:schemeClr val="bg1"/>
                          </a:solidFill>
                          <a:latin typeface="微软雅黑" panose="020B0503020204020204" pitchFamily="34" charset="-122"/>
                          <a:ea typeface="微软雅黑" panose="020B0503020204020204" pitchFamily="34" charset="-122"/>
                        </a:rPr>
                        <a:t>发生频率类别</a:t>
                      </a:r>
                      <a:endParaRPr lang="en-US" altLang="zh-CN" sz="1200" b="1" dirty="0">
                        <a:solidFill>
                          <a:schemeClr val="bg1"/>
                        </a:solidFill>
                        <a:latin typeface="微软雅黑" panose="020B0503020204020204" pitchFamily="34" charset="-122"/>
                        <a:ea typeface="微软雅黑" panose="020B0503020204020204" pitchFamily="34" charset="-122"/>
                      </a:endParaRPr>
                    </a:p>
                  </a:txBody>
                  <a:tcPr marL="68580" marR="68580" marT="0" marB="0" anchor="ctr">
                    <a:lnL w="6350" cap="flat" cmpd="sng" algn="ctr">
                      <a:solidFill>
                        <a:srgbClr val="000008"/>
                      </a:solidFill>
                      <a:prstDash val="solid"/>
                      <a:round/>
                      <a:headEnd type="none" w="med" len="med"/>
                      <a:tailEnd type="none" w="med" len="med"/>
                    </a:lnL>
                    <a:lnR w="6350" cap="flat" cmpd="sng">
                      <a:solidFill>
                        <a:srgbClr val="000008"/>
                      </a:solidFill>
                      <a:prstDash val="solid"/>
                      <a:headEnd type="none" w="med" len="med"/>
                      <a:tailEnd type="none" w="med" len="med"/>
                    </a:lnR>
                    <a:lnT w="6350" cap="flat" cmpd="sng" algn="ctr">
                      <a:solidFill>
                        <a:srgbClr val="000008"/>
                      </a:solidFill>
                      <a:prstDash val="solid"/>
                      <a:round/>
                      <a:headEnd type="none" w="med" len="med"/>
                      <a:tailEnd type="none" w="med" len="med"/>
                    </a:lnT>
                    <a:lnB w="6350" cap="flat" cmpd="sng">
                      <a:solidFill>
                        <a:srgbClr val="000008"/>
                      </a:solidFill>
                      <a:prstDash val="solid"/>
                      <a:headEnd type="none" w="med" len="med"/>
                      <a:tailEnd type="none" w="med" len="med"/>
                    </a:lnB>
                    <a:solidFill>
                      <a:srgbClr val="7030A0"/>
                    </a:solidFill>
                  </a:tcPr>
                </a:tc>
              </a:tr>
              <a:tr h="295796">
                <a:tc>
                  <a:txBody>
                    <a:bodyPr/>
                    <a:lstStyle/>
                    <a:p>
                      <a:pPr marL="0" indent="133350" algn="ctr">
                        <a:spcBef>
                          <a:spcPct val="0"/>
                        </a:spcBef>
                        <a:spcAft>
                          <a:spcPct val="0"/>
                        </a:spcAft>
                      </a:pPr>
                      <a:r>
                        <a:rPr lang="zh-CN" sz="1200" dirty="0">
                          <a:solidFill>
                            <a:srgbClr val="000000"/>
                          </a:solidFill>
                          <a:latin typeface="微软雅黑" panose="020B0503020204020204" pitchFamily="34" charset="-122"/>
                          <a:ea typeface="微软雅黑" panose="020B0503020204020204" pitchFamily="34" charset="-122"/>
                        </a:rPr>
                        <a:t>代谢和营养紊乱</a:t>
                      </a:r>
                      <a:endParaRPr lang="zh-CN" sz="1200"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dirty="0">
                          <a:solidFill>
                            <a:srgbClr val="000000"/>
                          </a:solidFill>
                          <a:latin typeface="微软雅黑" panose="020B0503020204020204" pitchFamily="34" charset="-122"/>
                          <a:ea typeface="微软雅黑" panose="020B0503020204020204" pitchFamily="34" charset="-122"/>
                        </a:rPr>
                        <a:t>厌食</a:t>
                      </a:r>
                      <a:endParaRPr lang="zh-CN" sz="1200"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r>
                        <a:rPr lang="zh-CN" altLang="en-US" sz="1200">
                          <a:latin typeface="微软雅黑" panose="020B0503020204020204" pitchFamily="34" charset="-122"/>
                          <a:ea typeface="微软雅黑" panose="020B0503020204020204" pitchFamily="34" charset="-122"/>
                        </a:rPr>
                        <a:t> </a:t>
                      </a:r>
                      <a:endParaRPr lang="zh-CN" altLang="en-US" sz="1200">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13335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精神疾病</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激动、易怒</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13335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神经系统疾病</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dirty="0">
                          <a:solidFill>
                            <a:srgbClr val="000000"/>
                          </a:solidFill>
                          <a:latin typeface="微软雅黑" panose="020B0503020204020204" pitchFamily="34" charset="-122"/>
                          <a:ea typeface="微软雅黑" panose="020B0503020204020204" pitchFamily="34" charset="-122"/>
                        </a:rPr>
                        <a:t>脑水肿</a:t>
                      </a:r>
                      <a:endParaRPr lang="en-US" altLang="zh-CN" sz="1200"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13335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胃肠道疾病</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腹泻、舌炎、恶心、胃部不适、呕吐</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13335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皮肤及皮下组织紊乱</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脱发、荨麻疹、皮肤气味异常</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13335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肾脏和泌尿系统疾病</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尿失禁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不常见</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295796">
                <a:tc>
                  <a:txBody>
                    <a:bodyPr/>
                    <a:lstStyle/>
                    <a:p>
                      <a:pPr marL="0" indent="0" algn="ctr">
                        <a:spcBef>
                          <a:spcPct val="0"/>
                        </a:spcBef>
                        <a:spcAft>
                          <a:spcPct val="0"/>
                        </a:spcAft>
                      </a:pPr>
                      <a:r>
                        <a:rPr lang="zh-CN" sz="1200">
                          <a:solidFill>
                            <a:srgbClr val="000000"/>
                          </a:solidFill>
                          <a:latin typeface="微软雅黑" panose="020B0503020204020204" pitchFamily="34" charset="-122"/>
                          <a:ea typeface="微软雅黑" panose="020B0503020204020204" pitchFamily="34" charset="-122"/>
                        </a:rPr>
                        <a:t>临床检查</a:t>
                      </a:r>
                      <a:endParaRPr lang="zh-CN" sz="120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sz="1200" dirty="0">
                          <a:solidFill>
                            <a:srgbClr val="000000"/>
                          </a:solidFill>
                          <a:latin typeface="微软雅黑" panose="020B0503020204020204" pitchFamily="34" charset="-122"/>
                          <a:ea typeface="微软雅黑" panose="020B0503020204020204" pitchFamily="34" charset="-122"/>
                        </a:rPr>
                        <a:t>血中蛋氨酸增加</a:t>
                      </a:r>
                      <a:endParaRPr lang="en-US" altLang="zh-CN" sz="1200"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lstStyle/>
                    <a:p>
                      <a:pPr marL="0" indent="0" algn="ctr">
                        <a:spcBef>
                          <a:spcPct val="0"/>
                        </a:spcBef>
                        <a:spcAft>
                          <a:spcPct val="0"/>
                        </a:spcAft>
                      </a:pPr>
                      <a:r>
                        <a:rPr lang="zh-CN" altLang="en-US" sz="1200" dirty="0">
                          <a:solidFill>
                            <a:srgbClr val="000000"/>
                          </a:solidFill>
                          <a:latin typeface="微软雅黑" panose="020B0503020204020204" pitchFamily="34" charset="-122"/>
                          <a:ea typeface="微软雅黑" panose="020B0503020204020204" pitchFamily="34" charset="-122"/>
                        </a:rPr>
                        <a:t>十分</a:t>
                      </a:r>
                      <a:r>
                        <a:rPr lang="zh-CN" sz="1200" dirty="0">
                          <a:solidFill>
                            <a:srgbClr val="000000"/>
                          </a:solidFill>
                          <a:latin typeface="微软雅黑" panose="020B0503020204020204" pitchFamily="34" charset="-122"/>
                          <a:ea typeface="微软雅黑" panose="020B0503020204020204" pitchFamily="34" charset="-122"/>
                        </a:rPr>
                        <a:t>常见</a:t>
                      </a:r>
                      <a:endParaRPr lang="zh-CN" sz="1200" dirty="0">
                        <a:solidFill>
                          <a:srgbClr val="000000"/>
                        </a:solidFill>
                        <a:latin typeface="微软雅黑" panose="020B0503020204020204" pitchFamily="34" charset="-122"/>
                        <a:ea typeface="微软雅黑" panose="020B0503020204020204" pitchFamily="34" charset="-122"/>
                      </a:endParaRPr>
                    </a:p>
                  </a:txBody>
                  <a:tcPr marL="68580" marR="68580" marT="0" marB="0" anchor="ctr">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zh-CN" altLang="en-US" sz="14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2065444"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02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安全性</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(2/2)——III</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期临床安全性表现良好，儿童用药也安心</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 name="文本框 3"/>
          <p:cNvSpPr txBox="1"/>
          <p:nvPr/>
        </p:nvSpPr>
        <p:spPr>
          <a:xfrm>
            <a:off x="193218" y="1528100"/>
            <a:ext cx="7834070" cy="3367397"/>
          </a:xfrm>
          <a:prstGeom prst="rect">
            <a:avLst/>
          </a:prstGeom>
          <a:noFill/>
        </p:spPr>
        <p:txBody>
          <a:bodyPr wrap="square" rtlCol="0">
            <a:spAutoFit/>
          </a:bodyPr>
          <a:lstStyle/>
          <a:p>
            <a:pPr marL="342900" indent="-342900">
              <a:lnSpc>
                <a:spcPct val="150000"/>
              </a:lnSpc>
              <a:buClr>
                <a:srgbClr val="000000"/>
              </a:buClr>
              <a:buFont typeface="+mj-lt"/>
              <a:buAutoNum type="arabicPeriod"/>
              <a:defRPr/>
            </a:pP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本品的</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III</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期临床试验</a:t>
            </a:r>
            <a:r>
              <a:rPr lang="en-US" altLang="zh-CN" dirty="0">
                <a:latin typeface="微软雅黑" panose="020B0503020204020204" pitchFamily="34" charset="-122"/>
                <a:ea typeface="微软雅黑" panose="020B0503020204020204" pitchFamily="34" charset="-122"/>
                <a:sym typeface="+mn-ea"/>
              </a:rPr>
              <a:t>共纳入18例受试者，其中儿童患者10例（占</a:t>
            </a:r>
            <a:r>
              <a:rPr lang="en-US" altLang="zh-CN" b="1" dirty="0">
                <a:solidFill>
                  <a:srgbClr val="C00000"/>
                </a:solidFill>
                <a:latin typeface="微软雅黑" panose="020B0503020204020204" pitchFamily="34" charset="-122"/>
                <a:ea typeface="微软雅黑" panose="020B0503020204020204" pitchFamily="34" charset="-122"/>
                <a:sym typeface="+mn-ea"/>
              </a:rPr>
              <a:t>55.56%</a:t>
            </a:r>
            <a:r>
              <a:rPr lang="zh-CN" altLang="en-US" dirty="0">
                <a:latin typeface="微软雅黑" panose="020B0503020204020204" pitchFamily="34" charset="-122"/>
                <a:ea typeface="微软雅黑" panose="020B0503020204020204" pitchFamily="34" charset="-122"/>
                <a:sym typeface="+mn-ea"/>
              </a:rPr>
              <a:t>，年龄</a:t>
            </a:r>
            <a:r>
              <a:rPr lang="en-US" altLang="zh-CN" dirty="0">
                <a:latin typeface="微软雅黑" panose="020B0503020204020204" pitchFamily="34" charset="-122"/>
                <a:ea typeface="微软雅黑" panose="020B0503020204020204" pitchFamily="34" charset="-122"/>
                <a:sym typeface="+mn-ea"/>
              </a:rPr>
              <a:t>6~17</a:t>
            </a:r>
            <a:r>
              <a:rPr lang="zh-CN" altLang="en-US" dirty="0">
                <a:latin typeface="微软雅黑" panose="020B0503020204020204" pitchFamily="34" charset="-122"/>
                <a:ea typeface="微软雅黑" panose="020B0503020204020204" pitchFamily="34" charset="-122"/>
                <a:sym typeface="+mn-ea"/>
              </a:rPr>
              <a:t>岁</a:t>
            </a:r>
            <a:r>
              <a:rPr lang="en-US" altLang="zh-CN" dirty="0">
                <a:latin typeface="微软雅黑" panose="020B0503020204020204" pitchFamily="34" charset="-122"/>
                <a:ea typeface="微软雅黑" panose="020B0503020204020204" pitchFamily="34" charset="-122"/>
                <a:sym typeface="+mn-ea"/>
              </a:rPr>
              <a:t>），</a:t>
            </a:r>
            <a:r>
              <a:rPr lang="en-US" altLang="zh-CN" b="1" dirty="0" err="1">
                <a:solidFill>
                  <a:srgbClr val="C00000"/>
                </a:solidFill>
                <a:latin typeface="微软雅黑" panose="020B0503020204020204" pitchFamily="34" charset="-122"/>
                <a:ea typeface="微软雅黑" panose="020B0503020204020204" pitchFamily="34" charset="-122"/>
                <a:sym typeface="+mn-ea"/>
              </a:rPr>
              <a:t>研究期间</a:t>
            </a:r>
            <a:r>
              <a:rPr lang="zh-CN" altLang="en-US" b="1" dirty="0">
                <a:solidFill>
                  <a:srgbClr val="C00000"/>
                </a:solidFill>
                <a:latin typeface="微软雅黑" panose="020B0503020204020204" pitchFamily="34" charset="-122"/>
                <a:ea typeface="微软雅黑" panose="020B0503020204020204" pitchFamily="34" charset="-122"/>
                <a:sym typeface="+mn-ea"/>
              </a:rPr>
              <a:t>儿童和成人均</a:t>
            </a:r>
            <a:r>
              <a:rPr lang="en-US" altLang="zh-CN" b="1" dirty="0" err="1">
                <a:solidFill>
                  <a:srgbClr val="C00000"/>
                </a:solidFill>
                <a:latin typeface="微软雅黑" panose="020B0503020204020204" pitchFamily="34" charset="-122"/>
                <a:ea typeface="微软雅黑" panose="020B0503020204020204" pitchFamily="34" charset="-122"/>
                <a:sym typeface="+mn-ea"/>
              </a:rPr>
              <a:t>未发生与</a:t>
            </a:r>
            <a:r>
              <a:rPr lang="zh-CN" altLang="en-US" b="1" dirty="0">
                <a:solidFill>
                  <a:srgbClr val="C00000"/>
                </a:solidFill>
                <a:latin typeface="微软雅黑" panose="020B0503020204020204" pitchFamily="34" charset="-122"/>
                <a:ea typeface="微软雅黑" panose="020B0503020204020204" pitchFamily="34" charset="-122"/>
                <a:sym typeface="+mn-ea"/>
              </a:rPr>
              <a:t>本品有关</a:t>
            </a:r>
            <a:r>
              <a:rPr lang="en-US" altLang="zh-CN" b="1" dirty="0" err="1">
                <a:solidFill>
                  <a:srgbClr val="C00000"/>
                </a:solidFill>
                <a:latin typeface="微软雅黑" panose="020B0503020204020204" pitchFamily="34" charset="-122"/>
                <a:ea typeface="微软雅黑" panose="020B0503020204020204" pitchFamily="34" charset="-122"/>
                <a:sym typeface="+mn-ea"/>
              </a:rPr>
              <a:t>的不良事件</a:t>
            </a:r>
            <a:r>
              <a:rPr lang="zh-CN" altLang="en-US" dirty="0">
                <a:latin typeface="微软雅黑" panose="020B0503020204020204" pitchFamily="34" charset="-122"/>
                <a:ea typeface="微软雅黑" panose="020B0503020204020204" pitchFamily="34" charset="-122"/>
                <a:sym typeface="+mn-ea"/>
              </a:rPr>
              <a:t>。</a:t>
            </a:r>
            <a:endPar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endParaRPr>
          </a:p>
          <a:p>
            <a:pPr marL="342900" lvl="0" indent="-342900">
              <a:lnSpc>
                <a:spcPct val="150000"/>
              </a:lnSpc>
              <a:buClr>
                <a:srgbClr val="000000"/>
              </a:buClr>
              <a:buFont typeface="+mj-lt"/>
              <a:buAutoNum type="arabicPeriod"/>
              <a:defRPr/>
            </a:pP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在</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OMC-BETR-1</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试验中，以</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45</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例合并血液透析的终末期肾病的国外高同型半胱氨酸血症患者为对象，研究了甜菜碱对终末期肾病患者的安全性。当将甜菜碱的剂量从</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6g/</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日逐渐增加至</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24g/</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日时，中止用药的病例为</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5</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例（腹泻：</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4</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例，肾功能异常：</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1</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例），副作用为腹泻</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1</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例（剂量：</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24g/</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日）。结果显示：晚期肾病患者对甜菜碱的耐受性一般高达</a:t>
            </a:r>
            <a:r>
              <a:rPr lang="en-US" altLang="zh-CN"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18g/</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天，表明</a:t>
            </a:r>
            <a:r>
              <a:rPr lang="zh-CN" altLang="en-US" b="1" kern="0" dirty="0">
                <a:solidFill>
                  <a:srgbClr val="C00000"/>
                </a:solidFill>
                <a:latin typeface="微软雅黑" panose="020B0503020204020204" pitchFamily="34" charset="-122"/>
                <a:ea typeface="微软雅黑" panose="020B0503020204020204" pitchFamily="34" charset="-122"/>
                <a:cs typeface="Arial" panose="020B0604020202020204"/>
                <a:sym typeface="Arial" panose="020B0604020202020204"/>
              </a:rPr>
              <a:t>甜菜碱在特殊人群中安全性良好</a:t>
            </a:r>
            <a:r>
              <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rPr>
              <a:t>。</a:t>
            </a:r>
            <a:endParaRPr lang="zh-CN" altLang="en-US" kern="0" dirty="0">
              <a:solidFill>
                <a:srgbClr val="000000"/>
              </a:solidFill>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5" name="文本框 4"/>
          <p:cNvSpPr txBox="1"/>
          <p:nvPr/>
        </p:nvSpPr>
        <p:spPr>
          <a:xfrm>
            <a:off x="190500" y="5343525"/>
            <a:ext cx="11649075"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本品在儿童和特殊人群中，均表现出良好的安全性。</a:t>
            </a:r>
            <a:endParaRPr lang="zh-CN" altLang="en-US" sz="2000"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8027288" y="1171575"/>
            <a:ext cx="3955162"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临床研究中受试者年龄分布</a:t>
            </a:r>
            <a:endParaRPr lang="zh-CN" altLang="en-US" b="1" dirty="0">
              <a:latin typeface="微软雅黑" panose="020B0503020204020204" pitchFamily="34" charset="-122"/>
              <a:ea typeface="微软雅黑" panose="020B0503020204020204" pitchFamily="34" charset="-122"/>
            </a:endParaRPr>
          </a:p>
        </p:txBody>
      </p:sp>
      <p:graphicFrame>
        <p:nvGraphicFramePr>
          <p:cNvPr id="7" name="表格 6"/>
          <p:cNvGraphicFramePr/>
          <p:nvPr>
            <p:custDataLst>
              <p:tags r:id="rId3"/>
            </p:custDataLst>
          </p:nvPr>
        </p:nvGraphicFramePr>
        <p:xfrm>
          <a:off x="8054784" y="1605280"/>
          <a:ext cx="3900170" cy="2730500"/>
        </p:xfrm>
        <a:graphic>
          <a:graphicData uri="http://schemas.openxmlformats.org/drawingml/2006/table">
            <a:tbl>
              <a:tblPr/>
              <a:tblGrid>
                <a:gridCol w="828675"/>
                <a:gridCol w="1024255"/>
                <a:gridCol w="1023620"/>
                <a:gridCol w="1023620"/>
              </a:tblGrid>
              <a:tr h="431800">
                <a:tc>
                  <a:txBody>
                    <a:bodyPr/>
                    <a:lstStyle/>
                    <a:p>
                      <a:pPr algn="ctr" fontAlgn="ctr"/>
                      <a:r>
                        <a:rPr lang="zh-CN" altLang="en-US" sz="1200" b="1" i="0">
                          <a:solidFill>
                            <a:srgbClr val="000000"/>
                          </a:solidFill>
                          <a:latin typeface="宋体" panose="02010600030101010101" pitchFamily="2" charset="-122"/>
                          <a:ea typeface="宋体" panose="02010600030101010101" pitchFamily="2" charset="-122"/>
                        </a:rPr>
                        <a:t>筛选号</a:t>
                      </a:r>
                      <a:endParaRPr lang="zh-CN" altLang="en-US" sz="1200" b="1" i="0">
                        <a:solidFill>
                          <a:srgbClr val="000000"/>
                        </a:solidFill>
                        <a:latin typeface="宋体" panose="02010600030101010101" pitchFamily="2" charset="-122"/>
                        <a:ea typeface="宋体" panose="02010600030101010101" pitchFamily="2" charset="-122"/>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200" b="1" i="0" dirty="0">
                          <a:solidFill>
                            <a:srgbClr val="000000"/>
                          </a:solidFill>
                          <a:latin typeface="等线" panose="02010600030101010101" charset="-122"/>
                          <a:ea typeface="等线" panose="02010600030101010101" charset="-122"/>
                        </a:rPr>
                        <a:t>年龄</a:t>
                      </a:r>
                      <a:r>
                        <a:rPr lang="en-US" altLang="zh-CN" sz="1200" b="1" i="0" dirty="0">
                          <a:solidFill>
                            <a:srgbClr val="000000"/>
                          </a:solidFill>
                          <a:latin typeface="等线" panose="02010600030101010101" charset="-122"/>
                          <a:ea typeface="等线" panose="02010600030101010101" charset="-122"/>
                        </a:rPr>
                        <a:t>(</a:t>
                      </a:r>
                      <a:r>
                        <a:rPr lang="zh-CN" altLang="en-US" sz="1200" b="1" i="0" dirty="0">
                          <a:solidFill>
                            <a:srgbClr val="000000"/>
                          </a:solidFill>
                          <a:latin typeface="等线" panose="02010600030101010101" charset="-122"/>
                          <a:ea typeface="等线" panose="02010600030101010101" charset="-122"/>
                        </a:rPr>
                        <a:t>周岁</a:t>
                      </a:r>
                      <a:r>
                        <a:rPr lang="en-US" altLang="zh-CN" sz="1200" b="1" i="0" dirty="0">
                          <a:solidFill>
                            <a:srgbClr val="000000"/>
                          </a:solidFill>
                          <a:latin typeface="等线" panose="02010600030101010101" charset="-122"/>
                          <a:ea typeface="等线" panose="02010600030101010101" charset="-122"/>
                        </a:rPr>
                        <a:t>)</a:t>
                      </a:r>
                      <a:endParaRPr lang="en-US" altLang="zh-CN" sz="1200" b="1" i="0" dirty="0">
                        <a:solidFill>
                          <a:srgbClr val="000000"/>
                        </a:solidFill>
                        <a:latin typeface="等线" panose="02010600030101010101" charset="-122"/>
                        <a:ea typeface="等线" panose="02010600030101010101" charset="-122"/>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200" b="1" i="0" dirty="0">
                          <a:solidFill>
                            <a:srgbClr val="000000"/>
                          </a:solidFill>
                          <a:latin typeface="宋体" panose="02010600030101010101" pitchFamily="2" charset="-122"/>
                          <a:ea typeface="宋体" panose="02010600030101010101" pitchFamily="2" charset="-122"/>
                        </a:rPr>
                        <a:t>筛选号</a:t>
                      </a:r>
                      <a:endParaRPr lang="zh-CN" altLang="en-US" sz="1200" b="1" i="0" dirty="0">
                        <a:solidFill>
                          <a:srgbClr val="000000"/>
                        </a:solidFill>
                        <a:latin typeface="宋体" panose="02010600030101010101" pitchFamily="2" charset="-122"/>
                        <a:ea typeface="宋体" panose="02010600030101010101" pitchFamily="2" charset="-122"/>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zh-CN" altLang="en-US" sz="1200" b="1" i="0">
                          <a:solidFill>
                            <a:srgbClr val="000000"/>
                          </a:solidFill>
                          <a:latin typeface="等线" panose="02010600030101010101" charset="-122"/>
                          <a:ea typeface="等线" panose="02010600030101010101" charset="-122"/>
                        </a:rPr>
                        <a:t>年龄</a:t>
                      </a:r>
                      <a:r>
                        <a:rPr lang="en-US" altLang="zh-CN" sz="1200" b="1" i="0">
                          <a:solidFill>
                            <a:srgbClr val="000000"/>
                          </a:solidFill>
                          <a:latin typeface="等线" panose="02010600030101010101" charset="-122"/>
                          <a:ea typeface="等线" panose="02010600030101010101" charset="-122"/>
                        </a:rPr>
                        <a:t>(</a:t>
                      </a:r>
                      <a:r>
                        <a:rPr lang="zh-CN" altLang="en-US" sz="1200" b="1" i="0">
                          <a:solidFill>
                            <a:srgbClr val="000000"/>
                          </a:solidFill>
                          <a:latin typeface="等线" panose="02010600030101010101" charset="-122"/>
                          <a:ea typeface="等线" panose="02010600030101010101" charset="-122"/>
                        </a:rPr>
                        <a:t>周岁</a:t>
                      </a:r>
                      <a:r>
                        <a:rPr lang="en-US" altLang="zh-CN" sz="1200" b="1" i="0">
                          <a:solidFill>
                            <a:srgbClr val="000000"/>
                          </a:solidFill>
                          <a:latin typeface="等线" panose="02010600030101010101" charset="-122"/>
                          <a:ea typeface="等线" panose="02010600030101010101" charset="-122"/>
                        </a:rPr>
                        <a:t>)</a:t>
                      </a:r>
                      <a:endParaRPr lang="en-US" altLang="zh-CN" sz="1200" b="1" i="0">
                        <a:solidFill>
                          <a:srgbClr val="000000"/>
                        </a:solidFill>
                        <a:latin typeface="等线" panose="02010600030101010101" charset="-122"/>
                        <a:ea typeface="等线" panose="02010600030101010101" charset="-122"/>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S01001</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9</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dirty="0">
                          <a:solidFill>
                            <a:srgbClr val="000000"/>
                          </a:solidFill>
                          <a:latin typeface="Times New Roman" panose="02020603050405020304"/>
                          <a:ea typeface="Times New Roman" panose="02020603050405020304"/>
                        </a:rPr>
                        <a:t>S01013</a:t>
                      </a:r>
                      <a:endParaRPr lang="en-US" altLang="zh-CN" sz="1400" b="0" i="0" dirty="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17</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S01002</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35</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S01015</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39</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S01004</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30</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S01017</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31</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55905">
                <a:tc>
                  <a:txBody>
                    <a:bodyPr/>
                    <a:lstStyle/>
                    <a:p>
                      <a:pPr algn="ctr" fontAlgn="ctr"/>
                      <a:r>
                        <a:rPr lang="en-US" altLang="zh-CN" sz="1400" b="0" i="0">
                          <a:solidFill>
                            <a:srgbClr val="000000"/>
                          </a:solidFill>
                          <a:latin typeface="Times New Roman" panose="02020603050405020304"/>
                          <a:ea typeface="Times New Roman" panose="02020603050405020304"/>
                        </a:rPr>
                        <a:t>S01008</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14</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S01018</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5</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S01007</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dirty="0">
                          <a:solidFill>
                            <a:srgbClr val="000000"/>
                          </a:solidFill>
                          <a:latin typeface="Times New Roman" panose="02020603050405020304"/>
                          <a:ea typeface="Times New Roman" panose="02020603050405020304"/>
                        </a:rPr>
                        <a:t>14</a:t>
                      </a:r>
                      <a:endParaRPr lang="en-US" altLang="zh-CN" sz="1400" b="0" i="0" dirty="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S02001</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56</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S01009</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40</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S03001</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13</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S01010</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20</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S03002</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6</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r>
              <a:tr h="255905">
                <a:tc>
                  <a:txBody>
                    <a:bodyPr/>
                    <a:lstStyle/>
                    <a:p>
                      <a:pPr algn="ctr" fontAlgn="ctr"/>
                      <a:r>
                        <a:rPr lang="en-US" altLang="zh-CN" sz="1400" b="0" i="0">
                          <a:solidFill>
                            <a:srgbClr val="000000"/>
                          </a:solidFill>
                          <a:latin typeface="Times New Roman" panose="02020603050405020304"/>
                          <a:ea typeface="Times New Roman" panose="02020603050405020304"/>
                        </a:rPr>
                        <a:t>S01011</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13</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S03003</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lstStyle/>
                    <a:p>
                      <a:pPr algn="ctr" fontAlgn="ctr"/>
                      <a:r>
                        <a:rPr lang="en-US" altLang="zh-CN" sz="1400" b="0" i="0">
                          <a:solidFill>
                            <a:srgbClr val="000000"/>
                          </a:solidFill>
                          <a:latin typeface="Times New Roman" panose="02020603050405020304"/>
                          <a:ea typeface="Times New Roman" panose="02020603050405020304"/>
                        </a:rPr>
                        <a:t>39</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255270">
                <a:tc>
                  <a:txBody>
                    <a:bodyPr/>
                    <a:lstStyle/>
                    <a:p>
                      <a:pPr algn="ctr" fontAlgn="ctr"/>
                      <a:r>
                        <a:rPr lang="en-US" altLang="zh-CN" sz="1400" b="0" i="0">
                          <a:solidFill>
                            <a:srgbClr val="000000"/>
                          </a:solidFill>
                          <a:latin typeface="Times New Roman" panose="02020603050405020304"/>
                          <a:ea typeface="Times New Roman" panose="02020603050405020304"/>
                        </a:rPr>
                        <a:t>S01012</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16</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28575" cap="flat" cmpd="sng" algn="ctr">
                      <a:solidFill>
                        <a:schemeClr val="tx1"/>
                      </a:solidFill>
                      <a:prstDash val="solid"/>
                      <a:roun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a:solidFill>
                            <a:srgbClr val="000000"/>
                          </a:solidFill>
                          <a:latin typeface="Times New Roman" panose="02020603050405020304"/>
                          <a:ea typeface="Times New Roman" panose="02020603050405020304"/>
                        </a:rPr>
                        <a:t>S03004</a:t>
                      </a:r>
                      <a:endParaRPr lang="en-US" altLang="zh-CN" sz="1400" b="0" i="0">
                        <a:solidFill>
                          <a:srgbClr val="000000"/>
                        </a:solidFill>
                        <a:latin typeface="Times New Roman" panose="02020603050405020304"/>
                        <a:ea typeface="Times New Roman" panose="02020603050405020304"/>
                      </a:endParaRPr>
                    </a:p>
                  </a:txBody>
                  <a:tcPr marL="7937" marR="7937" marT="7937" marB="0" anchor="ctr">
                    <a:lnL w="28575" cap="flat" cmpd="sng" algn="ctr">
                      <a:solidFill>
                        <a:schemeClr val="tx1"/>
                      </a:solidFill>
                      <a:prstDash val="solid"/>
                      <a:roun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c>
                  <a:txBody>
                    <a:bodyPr/>
                    <a:lstStyle/>
                    <a:p>
                      <a:pPr algn="ctr" fontAlgn="ctr"/>
                      <a:r>
                        <a:rPr lang="en-US" altLang="zh-CN" sz="1400" b="0" i="0" dirty="0">
                          <a:solidFill>
                            <a:srgbClr val="000000"/>
                          </a:solidFill>
                          <a:latin typeface="Times New Roman" panose="02020603050405020304"/>
                          <a:ea typeface="Times New Roman" panose="02020603050405020304"/>
                        </a:rPr>
                        <a:t>6</a:t>
                      </a:r>
                      <a:endParaRPr lang="en-US" altLang="zh-CN" sz="1400" b="0" i="0" dirty="0">
                        <a:solidFill>
                          <a:srgbClr val="000000"/>
                        </a:solidFill>
                        <a:latin typeface="Times New Roman" panose="02020603050405020304"/>
                        <a:ea typeface="Times New Roman" panose="02020603050405020304"/>
                      </a:endParaRPr>
                    </a:p>
                  </a:txBody>
                  <a:tcPr marL="7937" marR="7937" marT="7937"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accent2">
                        <a:lumMod val="20000"/>
                        <a:lumOff val="80000"/>
                      </a:schemeClr>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1948160"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03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有效性</a:t>
            </a:r>
            <a:r>
              <a:rPr lang="en-US" altLang="zh-CN"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1/2)——2</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周起效，</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16</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周总有效率高达</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82.35%</a:t>
            </a:r>
            <a:endPar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sp>
        <p:nvSpPr>
          <p:cNvPr id="5" name="矩形 4"/>
          <p:cNvSpPr/>
          <p:nvPr/>
        </p:nvSpPr>
        <p:spPr>
          <a:xfrm>
            <a:off x="539591" y="1200467"/>
            <a:ext cx="10990898" cy="2838133"/>
          </a:xfrm>
          <a:prstGeom prst="rect">
            <a:avLst/>
          </a:prstGeom>
        </p:spPr>
        <p:txBody>
          <a:bodyPr wrap="square">
            <a:noAutofit/>
          </a:bodyPr>
          <a:lstStyle/>
          <a:p>
            <a:pPr marL="0" marR="0" lvl="0" indent="0" algn="just" defTabSz="914400" rtl="0" eaLnBrk="1" fontAlgn="auto" latinLnBrk="0" hangingPunct="1">
              <a:lnSpc>
                <a:spcPct val="120000"/>
              </a:lnSpc>
              <a:spcBef>
                <a:spcPts val="0"/>
              </a:spcBef>
              <a:spcAft>
                <a:spcPts val="0"/>
              </a:spcAft>
              <a:buClrTx/>
              <a:buSzTx/>
              <a:buFont typeface="Arial" panose="020B0604020202020204" pitchFamily="34" charset="0"/>
              <a:buNone/>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无水甜菜碱散剂单臂、多中心、自身对照</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III</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期临床研究</a:t>
            </a:r>
            <a:endPar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charset="0"/>
              <a:buChar char="Ø"/>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主要疗效指标：治疗第16周末血</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Hcy</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较基线的变化值。</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研究表明：治疗第16周末血清总</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Hcy</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下降均值为</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41.603</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μmol/L</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下降率为</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32.923%</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，治疗有效率为</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82.35%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kumimoji="0" lang="zh-CN" altLang="en-US"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证明</a:t>
            </a:r>
            <a:r>
              <a:rPr kumimoji="0" lang="zh-CN" altLang="en-US" sz="1400" b="1"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无水甜菜碱散剂</a:t>
            </a:r>
            <a:r>
              <a:rPr kumimoji="0" lang="en-US" altLang="zh-CN"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周持续干预高效降血同。</a:t>
            </a:r>
            <a:endParaRPr kumimoji="0" lang="en-US" altLang="zh-CN"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0" algn="just" defTabSz="914400" rtl="0" eaLnBrk="1" fontAlgn="auto" latinLnBrk="0" hangingPunct="1">
              <a:lnSpc>
                <a:spcPct val="120000"/>
              </a:lnSpc>
              <a:spcBef>
                <a:spcPts val="0"/>
              </a:spcBef>
              <a:spcAft>
                <a:spcPts val="0"/>
              </a:spcAft>
              <a:buClrTx/>
              <a:buSzTx/>
              <a:buFont typeface="Wingdings" panose="05000000000000000000" charset="0"/>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次要疗效指标：治疗第2、4、8周末血</a:t>
            </a:r>
            <a:r>
              <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Hcy</a:t>
            </a: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较基线的变化值。</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0" algn="just" defTabSz="914400" rtl="0" eaLnBrk="1" fontAlgn="auto" latinLnBrk="0" hangingPunct="1">
              <a:lnSpc>
                <a:spcPct val="12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研究表明：治疗第2周末、第4周末和第8周末血清总</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Hcy</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下降均值分别为38.182 </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μmol/L、35.248 μmol/L</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和44.965</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μmol/L；</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下降率分别为28.206%、26.428%和36.694%。</a:t>
            </a:r>
            <a:r>
              <a:rPr kumimoji="0" lang="zh-CN" altLang="en-US"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证明</a:t>
            </a:r>
            <a:r>
              <a:rPr kumimoji="0" lang="zh-CN" altLang="en-US" sz="1400" b="1"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mn-cs"/>
              </a:rPr>
              <a:t>无水甜菜碱散剂</a:t>
            </a:r>
            <a:r>
              <a:rPr kumimoji="0" lang="zh-CN" altLang="en-US"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rPr>
              <a:t>两周起效，显著降低高血同。</a:t>
            </a:r>
            <a:endParaRPr kumimoji="0" lang="zh-CN" altLang="en-US" sz="1400" b="0" i="0" u="none" strike="noStrike" kern="1200" cap="none" spc="0" normalizeH="0" baseline="0" noProof="0" dirty="0">
              <a:ln>
                <a:noFill/>
              </a:ln>
              <a:solidFill>
                <a:srgbClr val="FFFFFF"/>
              </a:solidFill>
              <a:effectLst/>
              <a:highlight>
                <a:srgbClr val="800080"/>
              </a:highligh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85750" marR="0" lvl="0" indent="-285750" algn="just" defTabSz="914400" rtl="0" eaLnBrk="1" fontAlgn="auto" latinLnBrk="0" hangingPunct="1">
              <a:lnSpc>
                <a:spcPct val="120000"/>
              </a:lnSpc>
              <a:spcBef>
                <a:spcPts val="0"/>
              </a:spcBef>
              <a:spcAft>
                <a:spcPts val="0"/>
              </a:spcAft>
              <a:buClrTx/>
              <a:buSzTx/>
              <a:buFont typeface="Wingdings" panose="05000000000000000000" charset="0"/>
              <a:buChar char="Ø"/>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结论：</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266700" marR="0" lvl="0" indent="0" algn="just" defTabSz="914400" rtl="0" eaLnBrk="1" fontAlgn="auto" latinLnBrk="0" hangingPunct="1">
              <a:lnSpc>
                <a:spcPct val="120000"/>
              </a:lnSpc>
              <a:spcBef>
                <a:spcPts val="0"/>
              </a:spcBef>
              <a:spcAft>
                <a:spcPts val="0"/>
              </a:spcAft>
              <a:buClrTx/>
              <a:buSzTx/>
              <a:buFont typeface="Wingdings" panose="05000000000000000000" charset="0"/>
              <a:buNone/>
              <a:defRPr/>
            </a:pP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无水甜菜碱散剂治疗</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周即可显著降低高同型半胱氨酸血症患者血清总</a:t>
            </a:r>
            <a:r>
              <a:rPr kumimoji="0" lang="en-US" altLang="zh-CN" sz="1400" b="0" i="0" u="none" strike="noStrike" kern="1200" cap="none" spc="0" normalizeH="0" baseline="0" noProof="0" dirty="0" err="1">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Hcy</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水平，且疗效可持续至治疗第</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16</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周，治疗有效率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82.35%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。具备明显临床价值，受试者能够从治疗中显著获益。</a:t>
            </a:r>
            <a:endPar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2" name="图片 11"/>
          <p:cNvPicPr>
            <a:picLocks noChangeAspect="1"/>
          </p:cNvPicPr>
          <p:nvPr>
            <p:custDataLst>
              <p:tags r:id="rId3"/>
            </p:custDataLst>
          </p:nvPr>
        </p:nvPicPr>
        <p:blipFill>
          <a:blip r:embed="rId4"/>
          <a:srcRect t="26730"/>
          <a:stretch>
            <a:fillRect/>
          </a:stretch>
        </p:blipFill>
        <p:spPr>
          <a:xfrm>
            <a:off x="602565" y="4039915"/>
            <a:ext cx="5367778" cy="2431025"/>
          </a:xfrm>
          <a:prstGeom prst="rect">
            <a:avLst/>
          </a:prstGeom>
        </p:spPr>
      </p:pic>
      <p:sp>
        <p:nvSpPr>
          <p:cNvPr id="7" name="文本框 6"/>
          <p:cNvSpPr txBox="1"/>
          <p:nvPr>
            <p:custDataLst>
              <p:tags r:id="rId5"/>
            </p:custDataLst>
          </p:nvPr>
        </p:nvSpPr>
        <p:spPr>
          <a:xfrm>
            <a:off x="1634747" y="4080749"/>
            <a:ext cx="3303413" cy="307777"/>
          </a:xfrm>
          <a:prstGeom prst="rect">
            <a:avLst/>
          </a:prstGeom>
          <a:solidFill>
            <a:schemeClr val="bg1"/>
          </a:solid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血清总</a:t>
            </a:r>
            <a:r>
              <a:rPr lang="en-US" altLang="zh-CN" sz="1400" b="1" dirty="0" err="1">
                <a:latin typeface="微软雅黑" panose="020B0503020204020204" pitchFamily="34" charset="-122"/>
                <a:ea typeface="微软雅黑" panose="020B0503020204020204" pitchFamily="34" charset="-122"/>
              </a:rPr>
              <a:t>Hcy</a:t>
            </a:r>
            <a:r>
              <a:rPr lang="zh-CN" altLang="en-US" sz="1400" b="1" dirty="0">
                <a:latin typeface="微软雅黑" panose="020B0503020204020204" pitchFamily="34" charset="-122"/>
                <a:ea typeface="微软雅黑" panose="020B0503020204020204" pitchFamily="34" charset="-122"/>
              </a:rPr>
              <a:t>下降</a:t>
            </a:r>
            <a:r>
              <a:rPr lang="zh-CN" altLang="en-US" sz="1400" b="1" dirty="0">
                <a:solidFill>
                  <a:srgbClr val="C00000"/>
                </a:solidFill>
                <a:latin typeface="微软雅黑" panose="020B0503020204020204" pitchFamily="34" charset="-122"/>
                <a:ea typeface="微软雅黑" panose="020B0503020204020204" pitchFamily="34" charset="-122"/>
              </a:rPr>
              <a:t>率</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6"/>
          <a:stretch>
            <a:fillRect/>
          </a:stretch>
        </p:blipFill>
        <p:spPr>
          <a:xfrm>
            <a:off x="6284631" y="4039915"/>
            <a:ext cx="5367778" cy="2480304"/>
          </a:xfrm>
          <a:prstGeom prst="rect">
            <a:avLst/>
          </a:prstGeom>
        </p:spPr>
      </p:pic>
      <p:sp>
        <p:nvSpPr>
          <p:cNvPr id="9" name="文本框 8"/>
          <p:cNvSpPr txBox="1"/>
          <p:nvPr>
            <p:custDataLst>
              <p:tags r:id="rId7"/>
            </p:custDataLst>
          </p:nvPr>
        </p:nvSpPr>
        <p:spPr>
          <a:xfrm>
            <a:off x="7316812" y="4166240"/>
            <a:ext cx="3303413" cy="307777"/>
          </a:xfrm>
          <a:prstGeom prst="rect">
            <a:avLst/>
          </a:prstGeom>
          <a:solidFill>
            <a:schemeClr val="bg1"/>
          </a:solidFill>
        </p:spPr>
        <p:txBody>
          <a:bodyPr wrap="square" rtlCol="0">
            <a:spAutoFit/>
          </a:bodyPr>
          <a:lstStyle/>
          <a:p>
            <a:pPr algn="ctr"/>
            <a:r>
              <a:rPr lang="zh-CN" altLang="en-US" sz="1400" b="1" dirty="0">
                <a:latin typeface="微软雅黑" panose="020B0503020204020204" pitchFamily="34" charset="-122"/>
                <a:ea typeface="微软雅黑" panose="020B0503020204020204" pitchFamily="34" charset="-122"/>
              </a:rPr>
              <a:t>血清总</a:t>
            </a:r>
            <a:r>
              <a:rPr lang="en-US" altLang="zh-CN" sz="1400" b="1" dirty="0" err="1">
                <a:latin typeface="微软雅黑" panose="020B0503020204020204" pitchFamily="34" charset="-122"/>
                <a:ea typeface="微软雅黑" panose="020B0503020204020204" pitchFamily="34" charset="-122"/>
              </a:rPr>
              <a:t>Hcy</a:t>
            </a:r>
            <a:r>
              <a:rPr lang="zh-CN" altLang="en-US" sz="1400" b="1" dirty="0">
                <a:latin typeface="微软雅黑" panose="020B0503020204020204" pitchFamily="34" charset="-122"/>
                <a:ea typeface="微软雅黑" panose="020B0503020204020204" pitchFamily="34" charset="-122"/>
              </a:rPr>
              <a:t>下降</a:t>
            </a:r>
            <a:r>
              <a:rPr lang="zh-CN" altLang="en-US" sz="1400" b="1" dirty="0">
                <a:solidFill>
                  <a:srgbClr val="C00000"/>
                </a:solidFill>
                <a:latin typeface="微软雅黑" panose="020B0503020204020204" pitchFamily="34" charset="-122"/>
                <a:ea typeface="微软雅黑" panose="020B0503020204020204" pitchFamily="34" charset="-122"/>
              </a:rPr>
              <a:t>值</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1791516"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03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有效性</a:t>
            </a:r>
            <a:r>
              <a:rPr lang="en-US" altLang="zh-CN" sz="3200" b="1" kern="0" dirty="0">
                <a:solidFill>
                  <a:srgbClr val="4A2E8A"/>
                </a:solidFill>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2/2)——</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产品临床研究疗效卓越</a:t>
            </a:r>
            <a:endParaRPr kumimoji="0" lang="en-US" sz="11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45" name="矩形 44"/>
          <p:cNvSpPr/>
          <p:nvPr/>
        </p:nvSpPr>
        <p:spPr>
          <a:xfrm>
            <a:off x="268605" y="1831340"/>
            <a:ext cx="6464688" cy="4832985"/>
          </a:xfrm>
          <a:prstGeom prst="rect">
            <a:avLst/>
          </a:prstGeom>
        </p:spPr>
        <p:txBody>
          <a:bodyPr wrap="square">
            <a:noAutofit/>
          </a:bodyPr>
          <a:lstStyle/>
          <a:p>
            <a:pPr marL="285750" lvl="0" indent="-285750" algn="just">
              <a:lnSpc>
                <a:spcPct val="150000"/>
              </a:lnSpc>
              <a:buFont typeface="Wingdings" panose="05000000000000000000" charset="0"/>
              <a:buChar char="Ø"/>
              <a:defRPr/>
            </a:pPr>
            <a:r>
              <a:rPr kumimoji="0" lang="en-US" altLang="zh-CN"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FDA</a:t>
            </a: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审评报告：</a:t>
            </a:r>
            <a:r>
              <a:rPr kumimoji="0" lang="en-US" altLang="zh-CN"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FDA</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对无水甜菜碱散剂的批准是基于已发表的文献，在所提供的文献中，观察到了</a:t>
            </a:r>
            <a:r>
              <a:rPr kumimoji="0" lang="en-US" altLang="zh-CN" i="0" u="none" strike="noStrike" kern="1200" cap="none" spc="0" normalizeH="0" baseline="0" noProof="0" dirty="0" err="1">
                <a:ln>
                  <a:noFill/>
                </a:ln>
                <a:effectLst/>
                <a:uLnTx/>
                <a:uFillTx/>
                <a:latin typeface="微软雅黑" panose="020B0503020204020204" pitchFamily="34" charset="-122"/>
                <a:ea typeface="微软雅黑" panose="020B0503020204020204" pitchFamily="34" charset="-122"/>
              </a:rPr>
              <a:t>Hcy</a:t>
            </a:r>
            <a:r>
              <a:rPr kumimoji="0" lang="zh-CN" altLang="en-US"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的降低以及</a:t>
            </a:r>
            <a:r>
              <a:rPr lang="zh-CN" altLang="zh-CN" dirty="0">
                <a:latin typeface="微软雅黑" panose="020B0503020204020204" pitchFamily="34" charset="-122"/>
                <a:ea typeface="微软雅黑" panose="020B0503020204020204" pitchFamily="34" charset="-122"/>
              </a:rPr>
              <a:t>各种临床终点表现出有所改善，如骨密度增加、行为改善等。</a:t>
            </a:r>
            <a:endParaRPr lang="en-US" altLang="zh-CN" dirty="0">
              <a:latin typeface="微软雅黑" panose="020B0503020204020204" pitchFamily="34" charset="-122"/>
              <a:ea typeface="微软雅黑" panose="020B0503020204020204" pitchFamily="34" charset="-122"/>
            </a:endParaRPr>
          </a:p>
          <a:p>
            <a:pPr marL="285750" lvl="0" indent="-285750" algn="just">
              <a:lnSpc>
                <a:spcPct val="150000"/>
              </a:lnSpc>
              <a:buFont typeface="Wingdings" panose="05000000000000000000" charset="0"/>
              <a:buChar char="Ø"/>
              <a:defRPr/>
            </a:pPr>
            <a:r>
              <a:rPr kumimoji="0" lang="zh-CN" altLang="en-US"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rPr>
              <a:t>真实世界研究：</a:t>
            </a:r>
            <a:r>
              <a:rPr lang="en-US" altLang="zh-CN" dirty="0">
                <a:latin typeface="微软雅黑" panose="020B0503020204020204" pitchFamily="34" charset="-122"/>
                <a:ea typeface="微软雅黑" panose="020B0503020204020204" pitchFamily="34" charset="-122"/>
                <a:cs typeface="Times New Roman" panose="02020603050405020304" charset="0"/>
              </a:rPr>
              <a:t>125</a:t>
            </a:r>
            <a:r>
              <a:rPr lang="zh-CN" altLang="en-US" dirty="0">
                <a:latin typeface="微软雅黑" panose="020B0503020204020204" pitchFamily="34" charset="-122"/>
                <a:ea typeface="微软雅黑" panose="020B0503020204020204" pitchFamily="34" charset="-122"/>
                <a:cs typeface="Times New Roman" panose="02020603050405020304" charset="0"/>
              </a:rPr>
              <a:t>名高同型半胱氨酸血症患者，平均治疗持续时间7.4±4.3年；患者血浆</a:t>
            </a:r>
            <a:r>
              <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charset="0"/>
              </a:rPr>
              <a:t>总</a:t>
            </a:r>
            <a:r>
              <a:rPr lang="en-US" altLang="zh-CN" b="1" dirty="0" err="1">
                <a:solidFill>
                  <a:srgbClr val="C00000"/>
                </a:solidFill>
                <a:latin typeface="微软雅黑" panose="020B0503020204020204" pitchFamily="34" charset="-122"/>
                <a:ea typeface="微软雅黑" panose="020B0503020204020204" pitchFamily="34" charset="-122"/>
                <a:cs typeface="Times New Roman" panose="02020603050405020304" charset="0"/>
              </a:rPr>
              <a:t>Hcy</a:t>
            </a:r>
            <a:r>
              <a:rPr lang="zh-CN" altLang="en-US" b="1" dirty="0">
                <a:solidFill>
                  <a:srgbClr val="C00000"/>
                </a:solidFill>
                <a:latin typeface="微软雅黑" panose="020B0503020204020204" pitchFamily="34" charset="-122"/>
                <a:ea typeface="微软雅黑" panose="020B0503020204020204" pitchFamily="34" charset="-122"/>
                <a:cs typeface="Times New Roman" panose="02020603050405020304" charset="0"/>
              </a:rPr>
              <a:t>平均降幅为</a:t>
            </a:r>
            <a:r>
              <a:rPr lang="en-US" altLang="zh-CN" b="1" dirty="0">
                <a:solidFill>
                  <a:srgbClr val="C00000"/>
                </a:solidFill>
                <a:latin typeface="微软雅黑" panose="020B0503020204020204" pitchFamily="34" charset="-122"/>
                <a:ea typeface="微软雅黑" panose="020B0503020204020204" pitchFamily="34" charset="-122"/>
                <a:cs typeface="Times New Roman" panose="02020603050405020304" charset="0"/>
              </a:rPr>
              <a:t>29.0%</a:t>
            </a:r>
            <a:r>
              <a:rPr lang="zh-CN" altLang="en-US" dirty="0">
                <a:latin typeface="微软雅黑" panose="020B0503020204020204" pitchFamily="34" charset="-122"/>
                <a:ea typeface="微软雅黑" panose="020B0503020204020204" pitchFamily="34" charset="-122"/>
                <a:cs typeface="Times New Roman" panose="02020603050405020304" charset="0"/>
              </a:rPr>
              <a:t>。</a:t>
            </a:r>
            <a:endParaRPr lang="en-US" altLang="zh-CN" dirty="0">
              <a:latin typeface="微软雅黑" panose="020B0503020204020204" pitchFamily="34" charset="-122"/>
              <a:ea typeface="微软雅黑" panose="020B0503020204020204" pitchFamily="34" charset="-122"/>
              <a:cs typeface="Times New Roman" panose="02020603050405020304" charset="0"/>
            </a:endParaRPr>
          </a:p>
          <a:p>
            <a:pPr marL="285750" lvl="0" indent="-285750" algn="just">
              <a:lnSpc>
                <a:spcPct val="150000"/>
              </a:lnSpc>
              <a:buFont typeface="Wingdings" panose="05000000000000000000" charset="0"/>
              <a:buChar char="Ø"/>
              <a:defRPr/>
            </a:pPr>
            <a:r>
              <a:rPr lang="zh-CN" altLang="en-US" b="1" dirty="0">
                <a:latin typeface="微软雅黑" panose="020B0503020204020204" pitchFamily="34" charset="-122"/>
                <a:ea typeface="微软雅黑" panose="020B0503020204020204" pitchFamily="34" charset="-122"/>
              </a:rPr>
              <a:t>另一项</a:t>
            </a:r>
            <a:r>
              <a:rPr lang="en-US" altLang="zh-CN" b="1" dirty="0">
                <a:latin typeface="微软雅黑" panose="020B0503020204020204" pitchFamily="34" charset="-122"/>
                <a:ea typeface="微软雅黑" panose="020B0503020204020204" pitchFamily="34" charset="-122"/>
              </a:rPr>
              <a:t>III</a:t>
            </a:r>
            <a:r>
              <a:rPr lang="zh-CN" altLang="en-US" b="1" dirty="0">
                <a:latin typeface="微软雅黑" panose="020B0503020204020204" pitchFamily="34" charset="-122"/>
                <a:ea typeface="微软雅黑" panose="020B0503020204020204" pitchFamily="34" charset="-122"/>
              </a:rPr>
              <a:t>期临床试验：</a:t>
            </a:r>
            <a:r>
              <a:rPr lang="zh-CN" altLang="en-US" dirty="0">
                <a:latin typeface="微软雅黑" panose="020B0503020204020204" pitchFamily="34" charset="-122"/>
                <a:ea typeface="微软雅黑" panose="020B0503020204020204" pitchFamily="34" charset="-122"/>
              </a:rPr>
              <a:t>共纳入6例高同型半胱氨酸血症患者，</a:t>
            </a:r>
            <a:r>
              <a:rPr lang="zh-CN" altLang="en-US" dirty="0">
                <a:latin typeface="微软雅黑" panose="020B0503020204020204" pitchFamily="34" charset="-122"/>
                <a:ea typeface="微软雅黑" panose="020B0503020204020204" pitchFamily="34" charset="-122"/>
                <a:sym typeface="+mn-ea"/>
              </a:rPr>
              <a:t>在</a:t>
            </a:r>
            <a:r>
              <a:rPr lang="en-US" altLang="zh-CN" dirty="0">
                <a:latin typeface="微软雅黑" panose="020B0503020204020204" pitchFamily="34" charset="-122"/>
                <a:ea typeface="微软雅黑" panose="020B0503020204020204" pitchFamily="34" charset="-122"/>
                <a:sym typeface="+mn-ea"/>
              </a:rPr>
              <a:t>5</a:t>
            </a:r>
            <a:r>
              <a:rPr lang="zh-CN" altLang="en-US" dirty="0">
                <a:latin typeface="微软雅黑" panose="020B0503020204020204" pitchFamily="34" charset="-122"/>
                <a:ea typeface="微软雅黑" panose="020B0503020204020204" pitchFamily="34" charset="-122"/>
                <a:sym typeface="+mn-ea"/>
              </a:rPr>
              <a:t>例转换患者中，持续给药期与治疗前基本没有变化，未恶化；1例新患者持续给药后血浆总</a:t>
            </a:r>
            <a:r>
              <a:rPr lang="en-US" altLang="zh-CN" dirty="0" err="1">
                <a:latin typeface="微软雅黑" panose="020B0503020204020204" pitchFamily="34" charset="-122"/>
                <a:ea typeface="微软雅黑" panose="020B0503020204020204" pitchFamily="34" charset="-122"/>
                <a:sym typeface="+mn-ea"/>
              </a:rPr>
              <a:t>Hcy</a:t>
            </a:r>
            <a:r>
              <a:rPr lang="zh-CN" altLang="en-US" dirty="0">
                <a:latin typeface="微软雅黑" panose="020B0503020204020204" pitchFamily="34" charset="-122"/>
                <a:ea typeface="微软雅黑" panose="020B0503020204020204" pitchFamily="34" charset="-122"/>
                <a:sym typeface="+mn-ea"/>
              </a:rPr>
              <a:t>水平最低下降至标准值(15 </a:t>
            </a:r>
            <a:r>
              <a:rPr lang="en-US" altLang="zh-CN" dirty="0" err="1">
                <a:latin typeface="微软雅黑" panose="020B0503020204020204" pitchFamily="34" charset="-122"/>
                <a:ea typeface="微软雅黑" panose="020B0503020204020204" pitchFamily="34" charset="-122"/>
                <a:sym typeface="+mn-ea"/>
              </a:rPr>
              <a:t>μmol</a:t>
            </a:r>
            <a:r>
              <a:rPr lang="en-US" altLang="zh-CN" dirty="0">
                <a:latin typeface="微软雅黑" panose="020B0503020204020204" pitchFamily="34" charset="-122"/>
                <a:ea typeface="微软雅黑" panose="020B0503020204020204" pitchFamily="34" charset="-122"/>
                <a:sym typeface="+mn-ea"/>
              </a:rPr>
              <a:t>/L)</a:t>
            </a:r>
            <a:r>
              <a:rPr lang="zh-CN" altLang="en-US" dirty="0">
                <a:latin typeface="微软雅黑" panose="020B0503020204020204" pitchFamily="34" charset="-122"/>
                <a:ea typeface="微软雅黑" panose="020B0503020204020204" pitchFamily="34" charset="-122"/>
                <a:sym typeface="+mn-ea"/>
              </a:rPr>
              <a:t>以内</a:t>
            </a:r>
            <a:endParaRPr lang="zh-CN" altLang="en-US" dirty="0">
              <a:latin typeface="微软雅黑" panose="020B0503020204020204" pitchFamily="34" charset="-122"/>
              <a:ea typeface="微软雅黑" panose="020B0503020204020204" pitchFamily="34" charset="-122"/>
              <a:sym typeface="+mn-ea"/>
            </a:endParaRPr>
          </a:p>
        </p:txBody>
      </p:sp>
      <p:sp>
        <p:nvSpPr>
          <p:cNvPr id="46" name="文本框 45"/>
          <p:cNvSpPr txBox="1"/>
          <p:nvPr/>
        </p:nvSpPr>
        <p:spPr>
          <a:xfrm>
            <a:off x="268605" y="1263650"/>
            <a:ext cx="8263255" cy="401955"/>
          </a:xfrm>
          <a:prstGeom prst="rect">
            <a:avLst/>
          </a:prstGeom>
          <a:noFill/>
        </p:spPr>
        <p:txBody>
          <a:bodyPr wrap="square" rtlCol="0">
            <a:noAutofit/>
          </a:bodyPr>
          <a:lstStyle/>
          <a:p>
            <a:r>
              <a:rPr lang="zh-CN" altLang="en-US" sz="2000" b="1" dirty="0">
                <a:latin typeface="微软雅黑" panose="020B0503020204020204" pitchFamily="34" charset="-122"/>
                <a:ea typeface="微软雅黑" panose="020B0503020204020204" pitchFamily="34" charset="-122"/>
              </a:rPr>
              <a:t>真实世界临床研究数据</a:t>
            </a:r>
            <a:endParaRPr lang="zh-CN" altLang="en-US" sz="2000" b="1" dirty="0">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3"/>
          <a:stretch>
            <a:fillRect/>
          </a:stretch>
        </p:blipFill>
        <p:spPr>
          <a:xfrm>
            <a:off x="6745605" y="1831340"/>
            <a:ext cx="5145405" cy="44062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 name="AutoShape 3"/>
          <p:cNvSpPr/>
          <p:nvPr/>
        </p:nvSpPr>
        <p:spPr>
          <a:xfrm>
            <a:off x="60960" y="162560"/>
            <a:ext cx="10668000" cy="635000"/>
          </a:xfrm>
          <a:prstGeom prst="rect">
            <a:avLst/>
          </a:prstGeom>
          <a:no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03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国内外多部指南共识推荐</a:t>
            </a:r>
            <a:endParaRPr kumimoji="0" lang="en-US" sz="11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9" name="矩形 8"/>
          <p:cNvSpPr/>
          <p:nvPr/>
        </p:nvSpPr>
        <p:spPr>
          <a:xfrm>
            <a:off x="852805" y="4238625"/>
            <a:ext cx="10447020" cy="1394460"/>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13"/>
          <p:cNvSpPr/>
          <p:nvPr/>
        </p:nvSpPr>
        <p:spPr>
          <a:xfrm>
            <a:off x="378460" y="4005580"/>
            <a:ext cx="7383145" cy="42672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custDataLst>
              <p:tags r:id="rId2"/>
            </p:custDataLst>
          </p:nvPr>
        </p:nvSpPr>
        <p:spPr>
          <a:xfrm>
            <a:off x="161290" y="4041140"/>
            <a:ext cx="8093075" cy="582930"/>
          </a:xfrm>
          <a:prstGeom prst="rect">
            <a:avLst/>
          </a:prstGeom>
          <a:noFill/>
        </p:spPr>
        <p:txBody>
          <a:bodyPr wrap="square" bIns="0" rtlCol="0">
            <a:normAutofit/>
          </a:bodyPr>
          <a:lstStyle/>
          <a:p>
            <a:pPr algn="ctr"/>
            <a:r>
              <a:rPr lang="zh-CN" altLang="en-US" sz="1600" b="1" spc="300" dirty="0">
                <a:solidFill>
                  <a:schemeClr val="bg1"/>
                </a:solidFill>
                <a:uFillTx/>
                <a:latin typeface="微软雅黑" panose="020B0503020204020204" pitchFamily="34" charset="-122"/>
                <a:ea typeface="微软雅黑" panose="020B0503020204020204" pitchFamily="34" charset="-122"/>
              </a:rPr>
              <a:t>《高同型半胱氨酸血症的诊断、治疗与预防专家共识》</a:t>
            </a:r>
            <a:r>
              <a:rPr lang="en-US" altLang="zh-CN" sz="1600" b="1" spc="300" dirty="0">
                <a:solidFill>
                  <a:schemeClr val="bg1"/>
                </a:solidFill>
                <a:uFillTx/>
                <a:latin typeface="微软雅黑" panose="020B0503020204020204" pitchFamily="34" charset="-122"/>
                <a:ea typeface="微软雅黑" panose="020B0503020204020204" pitchFamily="34" charset="-122"/>
              </a:rPr>
              <a:t>-2022</a:t>
            </a:r>
            <a:r>
              <a:rPr lang="zh-CN" altLang="en-US" sz="1600" b="1" spc="300" dirty="0">
                <a:solidFill>
                  <a:schemeClr val="bg1"/>
                </a:solidFill>
                <a:uFillTx/>
                <a:latin typeface="微软雅黑" panose="020B0503020204020204" pitchFamily="34" charset="-122"/>
                <a:ea typeface="微软雅黑" panose="020B0503020204020204" pitchFamily="34" charset="-122"/>
              </a:rPr>
              <a:t>年</a:t>
            </a:r>
            <a:endParaRPr lang="zh-CN" altLang="en-US" sz="1600" b="1" spc="300" dirty="0">
              <a:solidFill>
                <a:schemeClr val="bg1"/>
              </a:solidFill>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852539" y="4411234"/>
            <a:ext cx="10295681" cy="1198880"/>
          </a:xfrm>
          <a:prstGeom prst="rect">
            <a:avLst/>
          </a:prstGeom>
          <a:noFill/>
        </p:spPr>
        <p:txBody>
          <a:bodyPr wrap="square">
            <a:spAutoFit/>
          </a:bodyPr>
          <a:lstStyle/>
          <a:p>
            <a:pPr marL="285750" indent="-285750" fontAlgn="auto">
              <a:lnSpc>
                <a:spcPct val="150000"/>
              </a:lnSpc>
              <a:buFont typeface="Wingdings" panose="05000000000000000000" pitchFamily="2" charset="2"/>
              <a:buChar char="Ø"/>
            </a:pPr>
            <a:r>
              <a:rPr lang="en-US" altLang="zh-CN" sz="1600" b="1" dirty="0">
                <a:latin typeface="微软雅黑" panose="020B0503020204020204" pitchFamily="34" charset="-122"/>
                <a:ea typeface="微软雅黑" panose="020B0503020204020204" pitchFamily="34" charset="-122"/>
              </a:rPr>
              <a:t>CBS</a:t>
            </a:r>
            <a:r>
              <a:rPr lang="zh-CN" altLang="en-US" sz="1600" b="1" dirty="0">
                <a:latin typeface="微软雅黑" panose="020B0503020204020204" pitchFamily="34" charset="-122"/>
                <a:ea typeface="微软雅黑" panose="020B0503020204020204" pitchFamily="34" charset="-122"/>
              </a:rPr>
              <a:t>缺乏症</a:t>
            </a:r>
            <a:r>
              <a:rPr lang="zh-CN" altLang="en-US" sz="1600" dirty="0">
                <a:latin typeface="微软雅黑" panose="020B0503020204020204" pitchFamily="34" charset="-122"/>
                <a:ea typeface="微软雅黑" panose="020B0503020204020204" pitchFamily="34" charset="-122"/>
              </a:rPr>
              <a:t>：甜菜碱有助于改善蛋氨酸代谢，儿童</a:t>
            </a:r>
            <a:r>
              <a:rPr lang="en-US" altLang="zh-CN" sz="1600" dirty="0">
                <a:latin typeface="微软雅黑" panose="020B0503020204020204" pitchFamily="34" charset="-122"/>
                <a:ea typeface="微软雅黑" panose="020B0503020204020204" pitchFamily="34" charset="-122"/>
              </a:rPr>
              <a:t>150-200mg/(kg·</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，成人</a:t>
            </a:r>
            <a:r>
              <a:rPr lang="en-US" altLang="zh-CN" sz="1600" dirty="0">
                <a:latin typeface="微软雅黑" panose="020B0503020204020204" pitchFamily="34" charset="-122"/>
                <a:ea typeface="微软雅黑" panose="020B0503020204020204" pitchFamily="34" charset="-122"/>
              </a:rPr>
              <a:t>6-9g/</a:t>
            </a:r>
            <a:r>
              <a:rPr lang="zh-CN" altLang="en-US" sz="1600" dirty="0">
                <a:latin typeface="微软雅黑" panose="020B0503020204020204" pitchFamily="34" charset="-122"/>
                <a:ea typeface="微软雅黑" panose="020B0503020204020204" pitchFamily="34" charset="-122"/>
              </a:rPr>
              <a:t>日，每日分</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次口服；</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pitchFamily="2" charset="2"/>
              <a:buChar char="Ø"/>
            </a:pPr>
            <a:r>
              <a:rPr lang="en-US" altLang="zh-CN" sz="1600" b="1" dirty="0">
                <a:latin typeface="微软雅黑" panose="020B0503020204020204" pitchFamily="34" charset="-122"/>
                <a:ea typeface="微软雅黑" panose="020B0503020204020204" pitchFamily="34" charset="-122"/>
              </a:rPr>
              <a:t>MTHFR</a:t>
            </a:r>
            <a:r>
              <a:rPr lang="zh-CN" altLang="en-US" sz="1600" b="1" dirty="0">
                <a:latin typeface="微软雅黑" panose="020B0503020204020204" pitchFamily="34" charset="-122"/>
                <a:ea typeface="微软雅黑" panose="020B0503020204020204" pitchFamily="34" charset="-122"/>
              </a:rPr>
              <a:t>缺乏症</a:t>
            </a:r>
            <a:r>
              <a:rPr lang="zh-CN" altLang="en-US" sz="1600" dirty="0">
                <a:latin typeface="微软雅黑" panose="020B0503020204020204" pitchFamily="34" charset="-122"/>
                <a:ea typeface="微软雅黑" panose="020B0503020204020204" pitchFamily="34" charset="-122"/>
              </a:rPr>
              <a:t>：根据患者个体情况，推荐的甜菜碱用量为</a:t>
            </a:r>
            <a:r>
              <a:rPr lang="en-US" altLang="zh-CN" sz="1600" dirty="0">
                <a:latin typeface="微软雅黑" panose="020B0503020204020204" pitchFamily="34" charset="-122"/>
                <a:ea typeface="微软雅黑" panose="020B0503020204020204" pitchFamily="34" charset="-122"/>
              </a:rPr>
              <a:t>1-6g/</a:t>
            </a:r>
            <a:r>
              <a:rPr lang="zh-CN" altLang="en-US" sz="1600" dirty="0">
                <a:latin typeface="微软雅黑" panose="020B0503020204020204" pitchFamily="34" charset="-122"/>
                <a:ea typeface="微软雅黑" panose="020B0503020204020204" pitchFamily="34" charset="-122"/>
              </a:rPr>
              <a:t>日，并对症治疗；</a:t>
            </a:r>
            <a:endParaRPr lang="en-US" altLang="zh-CN" sz="1600" dirty="0">
              <a:latin typeface="微软雅黑" panose="020B0503020204020204" pitchFamily="34" charset="-122"/>
              <a:ea typeface="微软雅黑" panose="020B0503020204020204" pitchFamily="34" charset="-122"/>
            </a:endParaRPr>
          </a:p>
          <a:p>
            <a:pPr marL="285750" indent="-285750" fontAlgn="auto">
              <a:lnSpc>
                <a:spcPct val="1500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细胞内钴胺素代谢障碍</a:t>
            </a:r>
            <a:r>
              <a:rPr lang="zh-CN" altLang="en-US" sz="1600" dirty="0">
                <a:latin typeface="微软雅黑" panose="020B0503020204020204" pitchFamily="34" charset="-122"/>
                <a:ea typeface="微软雅黑" panose="020B0503020204020204" pitchFamily="34" charset="-122"/>
              </a:rPr>
              <a:t>：口服甜菜碱</a:t>
            </a:r>
            <a:r>
              <a:rPr lang="en-US" altLang="zh-CN" sz="1600" dirty="0">
                <a:latin typeface="微软雅黑" panose="020B0503020204020204" pitchFamily="34" charset="-122"/>
                <a:ea typeface="微软雅黑" panose="020B0503020204020204" pitchFamily="34" charset="-122"/>
              </a:rPr>
              <a:t>1-6g/</a:t>
            </a:r>
            <a:r>
              <a:rPr lang="zh-CN" altLang="en-US" sz="1600" dirty="0">
                <a:latin typeface="微软雅黑" panose="020B0503020204020204" pitchFamily="34" charset="-122"/>
                <a:ea typeface="微软雅黑" panose="020B0503020204020204" pitchFamily="34" charset="-122"/>
              </a:rPr>
              <a:t>日。</a:t>
            </a:r>
            <a:endParaRPr lang="zh-CN" altLang="en-US" sz="1600" dirty="0">
              <a:latin typeface="微软雅黑" panose="020B0503020204020204" pitchFamily="34" charset="-122"/>
              <a:ea typeface="微软雅黑" panose="020B0503020204020204" pitchFamily="34" charset="-122"/>
            </a:endParaRPr>
          </a:p>
        </p:txBody>
      </p:sp>
      <p:sp>
        <p:nvSpPr>
          <p:cNvPr id="13" name="矩形 12"/>
          <p:cNvSpPr/>
          <p:nvPr/>
        </p:nvSpPr>
        <p:spPr>
          <a:xfrm>
            <a:off x="893445" y="5995035"/>
            <a:ext cx="10407015" cy="730250"/>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3"/>
          <p:cNvSpPr/>
          <p:nvPr/>
        </p:nvSpPr>
        <p:spPr>
          <a:xfrm>
            <a:off x="419101" y="5761164"/>
            <a:ext cx="5775960" cy="42672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custDataLst>
              <p:tags r:id="rId3"/>
            </p:custDataLst>
          </p:nvPr>
        </p:nvSpPr>
        <p:spPr>
          <a:xfrm>
            <a:off x="201988" y="5817044"/>
            <a:ext cx="6210186" cy="582930"/>
          </a:xfrm>
          <a:prstGeom prst="rect">
            <a:avLst/>
          </a:prstGeom>
          <a:noFill/>
        </p:spPr>
        <p:txBody>
          <a:bodyPr wrap="square" bIns="0" rtlCol="0">
            <a:normAutofit/>
          </a:bodyPr>
          <a:lstStyle/>
          <a:p>
            <a:pPr algn="ctr"/>
            <a:r>
              <a:rPr lang="en-US" altLang="zh-CN" sz="1600" b="1" spc="300" dirty="0">
                <a:solidFill>
                  <a:schemeClr val="bg1"/>
                </a:solidFill>
                <a:uFillTx/>
                <a:latin typeface="微软雅黑" panose="020B0503020204020204" pitchFamily="34" charset="-122"/>
                <a:ea typeface="微软雅黑" panose="020B0503020204020204" pitchFamily="34" charset="-122"/>
              </a:rPr>
              <a:t>《</a:t>
            </a:r>
            <a:r>
              <a:rPr lang="zh-CN" altLang="en-US" sz="1600" b="1" spc="300" dirty="0">
                <a:solidFill>
                  <a:schemeClr val="bg1"/>
                </a:solidFill>
                <a:uFillTx/>
                <a:latin typeface="微软雅黑" panose="020B0503020204020204" pitchFamily="34" charset="-122"/>
                <a:ea typeface="微软雅黑" panose="020B0503020204020204" pitchFamily="34" charset="-122"/>
              </a:rPr>
              <a:t>高同型半胱氨酸血症诊疗专家共识</a:t>
            </a:r>
            <a:r>
              <a:rPr lang="en-US" altLang="zh-CN" sz="1600" b="1" spc="300" dirty="0">
                <a:solidFill>
                  <a:schemeClr val="bg1"/>
                </a:solidFill>
                <a:uFillTx/>
                <a:latin typeface="微软雅黑" panose="020B0503020204020204" pitchFamily="34" charset="-122"/>
                <a:ea typeface="微软雅黑" panose="020B0503020204020204" pitchFamily="34" charset="-122"/>
              </a:rPr>
              <a:t>》-2020</a:t>
            </a:r>
            <a:r>
              <a:rPr lang="zh-CN" altLang="en-US" sz="1600" b="1" spc="300" dirty="0">
                <a:solidFill>
                  <a:schemeClr val="bg1"/>
                </a:solidFill>
                <a:uFillTx/>
                <a:latin typeface="微软雅黑" panose="020B0503020204020204" pitchFamily="34" charset="-122"/>
                <a:ea typeface="微软雅黑" panose="020B0503020204020204" pitchFamily="34" charset="-122"/>
              </a:rPr>
              <a:t>年</a:t>
            </a:r>
            <a:endParaRPr lang="zh-CN" altLang="en-US" sz="1600" b="1" spc="300" dirty="0">
              <a:solidFill>
                <a:schemeClr val="bg1"/>
              </a:solidFill>
              <a:uFillTx/>
              <a:latin typeface="微软雅黑" panose="020B0503020204020204" pitchFamily="34" charset="-122"/>
              <a:ea typeface="微软雅黑" panose="020B0503020204020204" pitchFamily="34" charset="-122"/>
            </a:endParaRPr>
          </a:p>
        </p:txBody>
      </p:sp>
      <p:sp>
        <p:nvSpPr>
          <p:cNvPr id="27" name="文本框 26"/>
          <p:cNvSpPr txBox="1"/>
          <p:nvPr/>
        </p:nvSpPr>
        <p:spPr>
          <a:xfrm>
            <a:off x="893179" y="6201854"/>
            <a:ext cx="10295682" cy="460375"/>
          </a:xfrm>
          <a:prstGeom prst="rect">
            <a:avLst/>
          </a:prstGeom>
          <a:noFill/>
        </p:spPr>
        <p:txBody>
          <a:bodyPr wrap="square">
            <a:spAutoFit/>
          </a:bodyPr>
          <a:lstStyle/>
          <a:p>
            <a:pPr marL="285750" indent="-285750" fontAlgn="auto">
              <a:lnSpc>
                <a:spcPct val="1500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甜菜碱</a:t>
            </a:r>
            <a:r>
              <a:rPr lang="zh-CN" altLang="en-US" sz="1600" dirty="0">
                <a:latin typeface="微软雅黑" panose="020B0503020204020204" pitchFamily="34" charset="-122"/>
                <a:ea typeface="微软雅黑" panose="020B0503020204020204" pitchFamily="34" charset="-122"/>
              </a:rPr>
              <a:t>可以为机体提供</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个甲基</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是体内最为高效的甲基供体，其甲基相对效价比是胆碱的</a:t>
            </a:r>
            <a:r>
              <a:rPr lang="en-US" altLang="zh-CN" sz="1600" dirty="0">
                <a:latin typeface="微软雅黑" panose="020B0503020204020204" pitchFamily="34" charset="-122"/>
                <a:ea typeface="微软雅黑" panose="020B0503020204020204" pitchFamily="34" charset="-122"/>
              </a:rPr>
              <a:t>12-15</a:t>
            </a:r>
            <a:r>
              <a:rPr lang="zh-CN" altLang="en-US" sz="1600" dirty="0">
                <a:latin typeface="微软雅黑" panose="020B0503020204020204" pitchFamily="34" charset="-122"/>
                <a:ea typeface="微软雅黑" panose="020B0503020204020204" pitchFamily="34" charset="-122"/>
              </a:rPr>
              <a:t>倍。</a:t>
            </a:r>
            <a:endParaRPr lang="zh-CN" altLang="en-US" sz="1600" dirty="0">
              <a:latin typeface="微软雅黑" panose="020B0503020204020204" pitchFamily="34" charset="-122"/>
              <a:ea typeface="微软雅黑" panose="020B0503020204020204" pitchFamily="34" charset="-122"/>
            </a:endParaRPr>
          </a:p>
        </p:txBody>
      </p:sp>
      <p:sp>
        <p:nvSpPr>
          <p:cNvPr id="28" name="矩形 27"/>
          <p:cNvSpPr/>
          <p:nvPr/>
        </p:nvSpPr>
        <p:spPr>
          <a:xfrm>
            <a:off x="893445" y="1177925"/>
            <a:ext cx="10405745" cy="1339215"/>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13"/>
          <p:cNvSpPr/>
          <p:nvPr/>
        </p:nvSpPr>
        <p:spPr>
          <a:xfrm>
            <a:off x="419100" y="944245"/>
            <a:ext cx="4496435" cy="42672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custDataLst>
              <p:tags r:id="rId4"/>
            </p:custDataLst>
          </p:nvPr>
        </p:nvSpPr>
        <p:spPr>
          <a:xfrm>
            <a:off x="201930" y="1000125"/>
            <a:ext cx="4971415" cy="582930"/>
          </a:xfrm>
          <a:prstGeom prst="rect">
            <a:avLst/>
          </a:prstGeom>
          <a:noFill/>
        </p:spPr>
        <p:txBody>
          <a:bodyPr wrap="square" bIns="0" rtlCol="0">
            <a:normAutofit/>
          </a:bodyPr>
          <a:lstStyle/>
          <a:p>
            <a:pPr algn="ctr"/>
            <a:r>
              <a:rPr lang="en-US" altLang="zh-CN" sz="1600" b="1" spc="300" dirty="0">
                <a:solidFill>
                  <a:schemeClr val="bg1"/>
                </a:solidFill>
                <a:uFillTx/>
                <a:latin typeface="微软雅黑" panose="020B0503020204020204" pitchFamily="34" charset="-122"/>
                <a:ea typeface="微软雅黑" panose="020B0503020204020204" pitchFamily="34" charset="-122"/>
              </a:rPr>
              <a:t>《</a:t>
            </a:r>
            <a:r>
              <a:rPr lang="zh-CN" altLang="en-US" sz="1600" b="1" spc="300" dirty="0">
                <a:solidFill>
                  <a:schemeClr val="bg1"/>
                </a:solidFill>
                <a:uFillTx/>
                <a:latin typeface="微软雅黑" panose="020B0503020204020204" pitchFamily="34" charset="-122"/>
                <a:ea typeface="微软雅黑" panose="020B0503020204020204" pitchFamily="34" charset="-122"/>
              </a:rPr>
              <a:t>罕见病诊疗指南（</a:t>
            </a:r>
            <a:r>
              <a:rPr lang="en-US" altLang="zh-CN" sz="1600" b="1" spc="300" dirty="0">
                <a:solidFill>
                  <a:schemeClr val="bg1"/>
                </a:solidFill>
                <a:uFillTx/>
                <a:latin typeface="微软雅黑" panose="020B0503020204020204" pitchFamily="34" charset="-122"/>
                <a:ea typeface="微软雅黑" panose="020B0503020204020204" pitchFamily="34" charset="-122"/>
              </a:rPr>
              <a:t>2019</a:t>
            </a:r>
            <a:r>
              <a:rPr lang="zh-CN" altLang="en-US" sz="1600" b="1" spc="300" dirty="0">
                <a:solidFill>
                  <a:schemeClr val="bg1"/>
                </a:solidFill>
                <a:uFillTx/>
                <a:latin typeface="微软雅黑" panose="020B0503020204020204" pitchFamily="34" charset="-122"/>
                <a:ea typeface="微软雅黑" panose="020B0503020204020204" pitchFamily="34" charset="-122"/>
              </a:rPr>
              <a:t>年版）</a:t>
            </a:r>
            <a:r>
              <a:rPr lang="en-US" altLang="zh-CN" sz="1600" b="1" spc="300" dirty="0">
                <a:solidFill>
                  <a:schemeClr val="bg1"/>
                </a:solidFill>
                <a:uFillTx/>
                <a:latin typeface="微软雅黑" panose="020B0503020204020204" pitchFamily="34" charset="-122"/>
                <a:ea typeface="微软雅黑" panose="020B0503020204020204" pitchFamily="34" charset="-122"/>
                <a:sym typeface="+mn-ea"/>
              </a:rPr>
              <a:t>》</a:t>
            </a:r>
            <a:endParaRPr lang="zh-CN" altLang="en-US" sz="1600" b="1" spc="300" dirty="0">
              <a:solidFill>
                <a:schemeClr val="bg1"/>
              </a:solidFill>
              <a:uFillTx/>
              <a:latin typeface="微软雅黑" panose="020B0503020204020204" pitchFamily="34" charset="-122"/>
              <a:ea typeface="微软雅黑" panose="020B0503020204020204" pitchFamily="34" charset="-122"/>
            </a:endParaRPr>
          </a:p>
        </p:txBody>
      </p:sp>
      <p:sp>
        <p:nvSpPr>
          <p:cNvPr id="31" name="文本框 30"/>
          <p:cNvSpPr txBox="1"/>
          <p:nvPr/>
        </p:nvSpPr>
        <p:spPr>
          <a:xfrm>
            <a:off x="864235" y="1327150"/>
            <a:ext cx="10324465" cy="1484630"/>
          </a:xfrm>
          <a:prstGeom prst="rect">
            <a:avLst/>
          </a:prstGeom>
          <a:noFill/>
        </p:spPr>
        <p:txBody>
          <a:bodyPr wrap="square">
            <a:noAutofit/>
          </a:bodyPr>
          <a:lstStyle/>
          <a:p>
            <a:pPr indent="0" fontAlgn="auto">
              <a:lnSpc>
                <a:spcPct val="150000"/>
              </a:lnSpc>
            </a:pPr>
            <a:r>
              <a:rPr lang="zh-CN" altLang="en-US" sz="1600" dirty="0">
                <a:latin typeface="微软雅黑" panose="020B0503020204020204" pitchFamily="34" charset="-122"/>
                <a:ea typeface="微软雅黑" panose="020B0503020204020204" pitchFamily="34" charset="-122"/>
              </a:rPr>
              <a:t>治疗目的在于降低血清中同型半胱氨酸的水平，促进患儿的神经系统发育、延缓并发症的进展。</a:t>
            </a:r>
            <a:endParaRPr lang="zh-CN" altLang="en-US" sz="1600" dirty="0">
              <a:latin typeface="微软雅黑" panose="020B0503020204020204" pitchFamily="34" charset="-122"/>
              <a:ea typeface="微软雅黑" panose="020B0503020204020204" pitchFamily="34" charset="-122"/>
            </a:endParaRPr>
          </a:p>
          <a:p>
            <a:pPr indent="0" fontAlgn="auto">
              <a:lnSpc>
                <a:spcPct val="150000"/>
              </a:lnSpc>
            </a:pPr>
            <a:r>
              <a:rPr lang="zh-CN" altLang="en-US" sz="1600" b="1" dirty="0">
                <a:latin typeface="微软雅黑" panose="020B0503020204020204" pitchFamily="34" charset="-122"/>
                <a:ea typeface="微软雅黑" panose="020B0503020204020204" pitchFamily="34" charset="-122"/>
              </a:rPr>
              <a:t>甜菜碱</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三甲基甘氨酸，成人</a:t>
            </a:r>
            <a:r>
              <a:rPr lang="en-US" altLang="zh-CN" sz="1600" dirty="0">
                <a:latin typeface="微软雅黑" panose="020B0503020204020204" pitchFamily="34" charset="-122"/>
                <a:ea typeface="微软雅黑" panose="020B0503020204020204" pitchFamily="34" charset="-122"/>
              </a:rPr>
              <a:t>6-9 g/24 h</a:t>
            </a:r>
            <a:r>
              <a:rPr lang="zh-CN" altLang="en-US" sz="1600" dirty="0">
                <a:latin typeface="微软雅黑" panose="020B0503020204020204" pitchFamily="34" charset="-122"/>
                <a:ea typeface="微软雅黑" panose="020B0503020204020204" pitchFamily="34" charset="-122"/>
              </a:rPr>
              <a:t>，儿童</a:t>
            </a:r>
            <a:r>
              <a:rPr lang="en-US" altLang="zh-CN" sz="1600" dirty="0">
                <a:latin typeface="微软雅黑" panose="020B0503020204020204" pitchFamily="34" charset="-122"/>
                <a:ea typeface="微软雅黑" panose="020B0503020204020204" pitchFamily="34" charset="-122"/>
              </a:rPr>
              <a:t>150-250 mg/(</a:t>
            </a:r>
            <a:r>
              <a:rPr lang="en-US" altLang="zh-CN" sz="1600" dirty="0" err="1">
                <a:latin typeface="微软雅黑" panose="020B0503020204020204" pitchFamily="34" charset="-122"/>
                <a:ea typeface="微软雅黑" panose="020B0503020204020204" pitchFamily="34" charset="-122"/>
              </a:rPr>
              <a:t>kg·d</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通过将同型半胱氨酸再次甲基化成蛋氨酸，从而降低血清中同型半胱氨酸水平。</a:t>
            </a:r>
            <a:endParaRPr lang="zh-CN" altLang="en-US" sz="1600" dirty="0">
              <a:latin typeface="微软雅黑" panose="020B0503020204020204" pitchFamily="34" charset="-122"/>
              <a:ea typeface="微软雅黑" panose="020B0503020204020204" pitchFamily="34" charset="-122"/>
            </a:endParaRPr>
          </a:p>
        </p:txBody>
      </p:sp>
      <p:sp>
        <p:nvSpPr>
          <p:cNvPr id="44" name="矩形 43"/>
          <p:cNvSpPr/>
          <p:nvPr/>
        </p:nvSpPr>
        <p:spPr>
          <a:xfrm>
            <a:off x="842645" y="2879725"/>
            <a:ext cx="10457180" cy="979170"/>
          </a:xfrm>
          <a:prstGeom prst="rect">
            <a:avLst/>
          </a:prstGeom>
          <a:no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13"/>
          <p:cNvSpPr/>
          <p:nvPr/>
        </p:nvSpPr>
        <p:spPr>
          <a:xfrm>
            <a:off x="368300" y="2646045"/>
            <a:ext cx="6603365" cy="426720"/>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文本框 45"/>
          <p:cNvSpPr txBox="1"/>
          <p:nvPr>
            <p:custDataLst>
              <p:tags r:id="rId5"/>
            </p:custDataLst>
          </p:nvPr>
        </p:nvSpPr>
        <p:spPr>
          <a:xfrm>
            <a:off x="760787" y="2702090"/>
            <a:ext cx="6210186" cy="582930"/>
          </a:xfrm>
          <a:prstGeom prst="rect">
            <a:avLst/>
          </a:prstGeom>
          <a:noFill/>
        </p:spPr>
        <p:txBody>
          <a:bodyPr wrap="square" bIns="0" rtlCol="0">
            <a:normAutofit/>
          </a:bodyPr>
          <a:lstStyle/>
          <a:p>
            <a:pPr algn="ctr"/>
            <a:r>
              <a:rPr lang="zh-CN" altLang="en-US" sz="1600" b="1" spc="300" dirty="0">
                <a:solidFill>
                  <a:schemeClr val="bg1"/>
                </a:solidFill>
                <a:uFillTx/>
                <a:latin typeface="微软雅黑" panose="020B0503020204020204" pitchFamily="34" charset="-122"/>
                <a:ea typeface="微软雅黑" panose="020B0503020204020204" pitchFamily="34" charset="-122"/>
              </a:rPr>
              <a:t>欧洲</a:t>
            </a:r>
            <a:r>
              <a:rPr lang="en-US" altLang="zh-CN" sz="1600" b="1" spc="300" dirty="0">
                <a:solidFill>
                  <a:schemeClr val="bg1"/>
                </a:solidFill>
                <a:uFillTx/>
                <a:latin typeface="微软雅黑" panose="020B0503020204020204" pitchFamily="34" charset="-122"/>
                <a:ea typeface="微软雅黑" panose="020B0503020204020204" pitchFamily="34" charset="-122"/>
              </a:rPr>
              <a:t>《</a:t>
            </a:r>
            <a:r>
              <a:rPr lang="zh-CN" altLang="en-US" sz="1600" b="1" spc="300" dirty="0">
                <a:solidFill>
                  <a:schemeClr val="bg1"/>
                </a:solidFill>
                <a:uFillTx/>
                <a:latin typeface="微软雅黑" panose="020B0503020204020204" pitchFamily="34" charset="-122"/>
                <a:ea typeface="微软雅黑" panose="020B0503020204020204" pitchFamily="34" charset="-122"/>
              </a:rPr>
              <a:t>胱硫醚</a:t>
            </a:r>
            <a:r>
              <a:rPr lang="en-US" altLang="zh-CN" sz="1600" b="1" spc="300" dirty="0">
                <a:solidFill>
                  <a:schemeClr val="bg1"/>
                </a:solidFill>
                <a:uFillTx/>
                <a:latin typeface="微软雅黑" panose="020B0503020204020204" pitchFamily="34" charset="-122"/>
                <a:ea typeface="微软雅黑" panose="020B0503020204020204" pitchFamily="34" charset="-122"/>
              </a:rPr>
              <a:t>β</a:t>
            </a:r>
            <a:r>
              <a:rPr lang="zh-CN" altLang="en-US" sz="1600" b="1" spc="300" dirty="0">
                <a:solidFill>
                  <a:schemeClr val="bg1"/>
                </a:solidFill>
                <a:uFillTx/>
                <a:latin typeface="微软雅黑" panose="020B0503020204020204" pitchFamily="34" charset="-122"/>
                <a:ea typeface="微软雅黑" panose="020B0503020204020204" pitchFamily="34" charset="-122"/>
              </a:rPr>
              <a:t>合酶缺乏症的诊断和治疗指南</a:t>
            </a:r>
            <a:r>
              <a:rPr lang="en-US" altLang="zh-CN" sz="1600" b="1" spc="300" dirty="0">
                <a:solidFill>
                  <a:schemeClr val="bg1"/>
                </a:solidFill>
                <a:uFillTx/>
                <a:latin typeface="微软雅黑" panose="020B0503020204020204" pitchFamily="34" charset="-122"/>
                <a:ea typeface="微软雅黑" panose="020B0503020204020204" pitchFamily="34" charset="-122"/>
              </a:rPr>
              <a:t>》-2017</a:t>
            </a:r>
            <a:r>
              <a:rPr lang="zh-CN" altLang="en-US" sz="1600" b="1" spc="300" dirty="0">
                <a:solidFill>
                  <a:schemeClr val="bg1"/>
                </a:solidFill>
                <a:uFillTx/>
                <a:latin typeface="微软雅黑" panose="020B0503020204020204" pitchFamily="34" charset="-122"/>
                <a:ea typeface="微软雅黑" panose="020B0503020204020204" pitchFamily="34" charset="-122"/>
              </a:rPr>
              <a:t>年</a:t>
            </a:r>
            <a:endParaRPr lang="zh-CN" altLang="en-US" sz="1600" b="1" spc="300" dirty="0">
              <a:solidFill>
                <a:schemeClr val="bg1"/>
              </a:solidFill>
              <a:uFillTx/>
              <a:latin typeface="微软雅黑" panose="020B0503020204020204" pitchFamily="34" charset="-122"/>
              <a:ea typeface="微软雅黑" panose="020B0503020204020204" pitchFamily="34" charset="-122"/>
            </a:endParaRPr>
          </a:p>
        </p:txBody>
      </p:sp>
      <p:sp>
        <p:nvSpPr>
          <p:cNvPr id="47" name="文本框 46"/>
          <p:cNvSpPr txBox="1"/>
          <p:nvPr/>
        </p:nvSpPr>
        <p:spPr>
          <a:xfrm>
            <a:off x="893445" y="2978785"/>
            <a:ext cx="10406380" cy="589280"/>
          </a:xfrm>
          <a:prstGeom prst="rect">
            <a:avLst/>
          </a:prstGeom>
          <a:noFill/>
        </p:spPr>
        <p:txBody>
          <a:bodyPr wrap="square">
            <a:noAutofit/>
          </a:bodyPr>
          <a:lstStyle/>
          <a:p>
            <a:pPr indent="0" fontAlgn="auto">
              <a:lnSpc>
                <a:spcPct val="150000"/>
              </a:lnSpc>
            </a:pPr>
            <a:r>
              <a:rPr lang="zh-CN" altLang="en-US" sz="1600" dirty="0">
                <a:latin typeface="微软雅黑" panose="020B0503020204020204" pitchFamily="34" charset="-122"/>
                <a:ea typeface="微软雅黑" panose="020B0503020204020204" pitchFamily="34" charset="-122"/>
              </a:rPr>
              <a:t>胱硫醚 </a:t>
            </a:r>
            <a:r>
              <a:rPr lang="en-US" altLang="zh-CN" sz="1600" dirty="0">
                <a:latin typeface="微软雅黑" panose="020B0503020204020204" pitchFamily="34" charset="-122"/>
                <a:ea typeface="微软雅黑" panose="020B0503020204020204" pitchFamily="34" charset="-122"/>
              </a:rPr>
              <a:t>β-</a:t>
            </a:r>
            <a:r>
              <a:rPr lang="zh-CN" altLang="en-US" sz="1600" dirty="0">
                <a:latin typeface="微软雅黑" panose="020B0503020204020204" pitchFamily="34" charset="-122"/>
                <a:ea typeface="微软雅黑" panose="020B0503020204020204" pitchFamily="34" charset="-122"/>
              </a:rPr>
              <a:t>合成酶（</a:t>
            </a:r>
            <a:r>
              <a:rPr lang="en-US" altLang="zh-CN" sz="1600" dirty="0">
                <a:latin typeface="微软雅黑" panose="020B0503020204020204" pitchFamily="34" charset="-122"/>
                <a:ea typeface="微软雅黑" panose="020B0503020204020204" pitchFamily="34" charset="-122"/>
              </a:rPr>
              <a:t>CBS）</a:t>
            </a:r>
            <a:r>
              <a:rPr lang="zh-CN" altLang="en-US" sz="1600" dirty="0">
                <a:latin typeface="微软雅黑" panose="020B0503020204020204" pitchFamily="34" charset="-122"/>
                <a:ea typeface="微软雅黑" panose="020B0503020204020204" pitchFamily="34" charset="-122"/>
              </a:rPr>
              <a:t>缺乏症是蛋氨酸分解代谢途径中罕见的遗传性疾病，</a:t>
            </a:r>
            <a:r>
              <a:rPr lang="zh-CN" altLang="en-US" sz="1600" b="1" dirty="0">
                <a:latin typeface="微软雅黑" panose="020B0503020204020204" pitchFamily="34" charset="-122"/>
                <a:ea typeface="微软雅黑" panose="020B0503020204020204" pitchFamily="34" charset="-122"/>
              </a:rPr>
              <a:t>其中胱硫醚合成受损导致高半胱氨酸的积累</a:t>
            </a:r>
            <a:r>
              <a:rPr lang="zh-CN" altLang="en-US" sz="1600" dirty="0">
                <a:latin typeface="微软雅黑" panose="020B0503020204020204" pitchFamily="34" charset="-122"/>
                <a:ea typeface="微软雅黑" panose="020B0503020204020204" pitchFamily="34" charset="-122"/>
              </a:rPr>
              <a:t>。病情严重的患者通常在儿童时期出现晶状体异位，学习困难和骨骼异常。这些患者通常需要</a:t>
            </a:r>
            <a:r>
              <a:rPr lang="zh-CN" altLang="en-US" sz="1600" b="1" dirty="0">
                <a:latin typeface="微软雅黑" panose="020B0503020204020204" pitchFamily="34" charset="-122"/>
                <a:ea typeface="微软雅黑" panose="020B0503020204020204" pitchFamily="34" charset="-122"/>
              </a:rPr>
              <a:t>甜菜碱</a:t>
            </a:r>
            <a:r>
              <a:rPr lang="zh-CN" altLang="en-US" sz="1600" dirty="0">
                <a:latin typeface="微软雅黑" panose="020B0503020204020204" pitchFamily="34" charset="-122"/>
                <a:ea typeface="微软雅黑" panose="020B0503020204020204" pitchFamily="34" charset="-122"/>
              </a:rPr>
              <a:t>治疗。</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12192000" cy="6858000"/>
          </a:xfrm>
          <a:prstGeom prst="roundRect">
            <a:avLst>
              <a:gd name="adj" fmla="val 0"/>
            </a:avLst>
          </a:prstGeom>
          <a:solidFill>
            <a:srgbClr val="FFFFFF">
              <a:alpha val="75000"/>
            </a:srgbClr>
          </a:solidFill>
          <a:ln w="25400" cap="flat" cmpd="sng">
            <a:noFill/>
            <a:prstDash val="solid"/>
            <a:round/>
          </a:ln>
        </p:spPr>
        <p:txBody>
          <a:bodyPr vert="horz" wrap="square" lIns="63500" tIns="63500" rIns="63500" bIns="63500"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4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矩形 18"/>
          <p:cNvSpPr/>
          <p:nvPr/>
        </p:nvSpPr>
        <p:spPr>
          <a:xfrm>
            <a:off x="0" y="807720"/>
            <a:ext cx="12192000" cy="144780"/>
          </a:xfrm>
          <a:prstGeom prst="rect">
            <a:avLst/>
          </a:prstGeom>
          <a:gradFill flip="none" rotWithShape="1">
            <a:gsLst>
              <a:gs pos="48000">
                <a:srgbClr val="986CBC"/>
              </a:gs>
              <a:gs pos="0">
                <a:schemeClr val="accent1">
                  <a:lumMod val="5000"/>
                  <a:lumOff val="95000"/>
                </a:schemeClr>
              </a:gs>
              <a:gs pos="100000">
                <a:srgbClr val="7030A0"/>
              </a:gs>
            </a:gsLst>
            <a:lin ang="10800000" scaled="1"/>
            <a:tileRect/>
          </a:gradFill>
          <a:ln>
            <a:noFill/>
          </a:ln>
          <a:effectLst>
            <a:softEdge rad="254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宋体" panose="02010600030101010101" pitchFamily="2" charset="-122"/>
              <a:cs typeface="+mn-cs"/>
            </a:endParaRPr>
          </a:p>
        </p:txBody>
      </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7600" y="387060"/>
            <a:ext cx="1161466" cy="333320"/>
          </a:xfrm>
          <a:prstGeom prst="rect">
            <a:avLst/>
          </a:prstGeom>
        </p:spPr>
      </p:pic>
      <p:sp>
        <p:nvSpPr>
          <p:cNvPr id="22" name="文本框 21"/>
          <p:cNvSpPr txBox="1"/>
          <p:nvPr/>
        </p:nvSpPr>
        <p:spPr>
          <a:xfrm>
            <a:off x="9899066" y="362704"/>
            <a:ext cx="18662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无水甜菜碱散剂</a:t>
            </a:r>
            <a:endParaRPr kumimoji="0" lang="zh-CN" altLang="en-US" sz="18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AutoShape 3"/>
          <p:cNvSpPr/>
          <p:nvPr/>
        </p:nvSpPr>
        <p:spPr>
          <a:xfrm>
            <a:off x="60960" y="162560"/>
            <a:ext cx="11826240" cy="635000"/>
          </a:xfrm>
          <a:prstGeom prst="rect">
            <a:avLst/>
          </a:prstGeom>
          <a:solidFill>
            <a:srgbClr val="F4F1F5"/>
          </a:solidFill>
          <a:ln w="12700" cap="flat" cmpd="sng">
            <a:noFill/>
            <a:prstDash val="solid"/>
            <a:round/>
          </a:ln>
        </p:spPr>
        <p:txBody>
          <a:bodyPr vert="horz" wrap="square" lIns="0" tIns="0" rIns="0" bIns="0" rtlCol="0" anchor="ctr" anchorCtr="0"/>
          <a:lstStyle/>
          <a:p>
            <a:pPr marL="0" marR="0" lvl="0" indent="0" algn="l" defTabSz="914400" rtl="0" eaLnBrk="1" fontAlgn="auto" latinLnBrk="0" hangingPunct="1">
              <a:lnSpc>
                <a:spcPct val="125000"/>
              </a:lnSpc>
              <a:spcBef>
                <a:spcPts val="0"/>
              </a:spcBef>
              <a:spcAft>
                <a:spcPts val="0"/>
              </a:spcAft>
              <a:buClr>
                <a:srgbClr val="000000"/>
              </a:buClr>
              <a:buSzTx/>
              <a:buFont typeface="Arial" panose="020B0604020202020204"/>
              <a:buNone/>
              <a:defRPr/>
            </a:pPr>
            <a:r>
              <a:rPr kumimoji="0" 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04 </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创新性</a:t>
            </a:r>
            <a:r>
              <a:rPr kumimoji="0" lang="en-US" altLang="zh-CN"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(1/2)——</a:t>
            </a:r>
            <a:r>
              <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rPr>
              <a:t>优先审评，鼓励研发，填补临床空白</a:t>
            </a:r>
            <a:endParaRPr kumimoji="0" lang="zh-CN" altLang="en-US" sz="3200" b="1" i="0" u="none" strike="noStrike" kern="0" cap="none" spc="0" normalizeH="0" baseline="0" noProof="0" dirty="0">
              <a:ln>
                <a:noFill/>
              </a:ln>
              <a:solidFill>
                <a:srgbClr val="4A2E8A"/>
              </a:solidFill>
              <a:effectLst/>
              <a:uLnTx/>
              <a:uFillTx/>
              <a:latin typeface="微软雅黑" panose="020B0503020204020204" pitchFamily="34" charset="-122"/>
              <a:ea typeface="微软雅黑" panose="020B0503020204020204" pitchFamily="34" charset="-122"/>
              <a:cs typeface="Noto Sans SC" panose="020B0200000000000000" charset="-122"/>
              <a:sym typeface="Noto Sans SC" panose="020B0200000000000000" charset="-122"/>
            </a:endParaRPr>
          </a:p>
        </p:txBody>
      </p:sp>
      <p:pic>
        <p:nvPicPr>
          <p:cNvPr id="28" name="图片 27"/>
          <p:cNvPicPr>
            <a:picLocks noChangeAspect="1"/>
          </p:cNvPicPr>
          <p:nvPr/>
        </p:nvPicPr>
        <p:blipFill>
          <a:blip r:embed="rId3"/>
          <a:stretch>
            <a:fillRect/>
          </a:stretch>
        </p:blipFill>
        <p:spPr>
          <a:xfrm>
            <a:off x="520378" y="1760220"/>
            <a:ext cx="5687028" cy="1981787"/>
          </a:xfrm>
          <a:prstGeom prst="rect">
            <a:avLst/>
          </a:prstGeom>
        </p:spPr>
      </p:pic>
      <p:sp>
        <p:nvSpPr>
          <p:cNvPr id="29" name="圆角矩形 13"/>
          <p:cNvSpPr/>
          <p:nvPr/>
        </p:nvSpPr>
        <p:spPr>
          <a:xfrm>
            <a:off x="520378" y="1028184"/>
            <a:ext cx="5687028" cy="73203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2018</a:t>
            </a:r>
            <a:r>
              <a:rPr lang="zh-CN" altLang="en-US" sz="1600" b="1" dirty="0">
                <a:latin typeface="微软雅黑" panose="020B0503020204020204" pitchFamily="34" charset="-122"/>
                <a:ea typeface="微软雅黑" panose="020B0503020204020204" pitchFamily="34" charset="-122"/>
              </a:rPr>
              <a:t>年发布的</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第一批罕见病目录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收录的</a:t>
            </a:r>
            <a:r>
              <a:rPr lang="en-US" altLang="zh-CN" sz="1600" b="1" dirty="0">
                <a:latin typeface="微软雅黑" panose="020B0503020204020204" pitchFamily="34" charset="-122"/>
                <a:ea typeface="微软雅黑" panose="020B0503020204020204" pitchFamily="34" charset="-122"/>
              </a:rPr>
              <a:t>45</a:t>
            </a:r>
            <a:r>
              <a:rPr lang="zh-CN" altLang="en-US" sz="1600" b="1" dirty="0">
                <a:latin typeface="微软雅黑" panose="020B0503020204020204" pitchFamily="34" charset="-122"/>
                <a:ea typeface="微软雅黑" panose="020B0503020204020204" pitchFamily="34" charset="-122"/>
              </a:rPr>
              <a:t>号罕见病为“同型半胱氨酸血症（</a:t>
            </a:r>
            <a:r>
              <a:rPr lang="en-US" altLang="zh-CN" sz="1600" b="1" dirty="0">
                <a:latin typeface="微软雅黑" panose="020B0503020204020204" pitchFamily="34" charset="-122"/>
                <a:ea typeface="微软雅黑" panose="020B0503020204020204" pitchFamily="34" charset="-122"/>
              </a:rPr>
              <a:t>Homocysteinemia</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30" name="圆角矩形 13"/>
          <p:cNvSpPr/>
          <p:nvPr/>
        </p:nvSpPr>
        <p:spPr>
          <a:xfrm>
            <a:off x="6296145" y="1028184"/>
            <a:ext cx="5012321" cy="73203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a:latin typeface="微软雅黑" panose="020B0503020204020204" pitchFamily="34" charset="-122"/>
                <a:ea typeface="微软雅黑" panose="020B0503020204020204" pitchFamily="34" charset="-122"/>
              </a:rPr>
              <a:t>2019</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第三批鼓励研发申报儿童药品建议清单</a:t>
            </a:r>
            <a:r>
              <a:rPr lang="en-US" altLang="zh-CN" sz="1600" b="1" dirty="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推荐无水甜菜碱散剂（规格为</a:t>
            </a:r>
            <a:r>
              <a:rPr lang="en-US" altLang="zh-CN" sz="1600" b="1" dirty="0">
                <a:latin typeface="微软雅黑" panose="020B0503020204020204" pitchFamily="34" charset="-122"/>
                <a:ea typeface="微软雅黑" panose="020B0503020204020204" pitchFamily="34" charset="-122"/>
              </a:rPr>
              <a:t>180g</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a:blip r:embed="rId4"/>
          <a:stretch>
            <a:fillRect/>
          </a:stretch>
        </p:blipFill>
        <p:spPr>
          <a:xfrm>
            <a:off x="6296145" y="1760221"/>
            <a:ext cx="5012321" cy="1378038"/>
          </a:xfrm>
          <a:prstGeom prst="rect">
            <a:avLst/>
          </a:prstGeom>
        </p:spPr>
      </p:pic>
      <p:grpSp>
        <p:nvGrpSpPr>
          <p:cNvPr id="32" name="组合 31"/>
          <p:cNvGrpSpPr/>
          <p:nvPr/>
        </p:nvGrpSpPr>
        <p:grpSpPr>
          <a:xfrm>
            <a:off x="7492365" y="3147596"/>
            <a:ext cx="2490470" cy="672884"/>
            <a:chOff x="7894424" y="3852672"/>
            <a:chExt cx="2490470" cy="672884"/>
          </a:xfrm>
        </p:grpSpPr>
        <p:grpSp>
          <p:nvGrpSpPr>
            <p:cNvPr id="33" name="组合 32"/>
            <p:cNvGrpSpPr/>
            <p:nvPr/>
          </p:nvGrpSpPr>
          <p:grpSpPr>
            <a:xfrm>
              <a:off x="7894424" y="4096512"/>
              <a:ext cx="2490470" cy="429044"/>
              <a:chOff x="8509000" y="1575016"/>
              <a:chExt cx="2490470" cy="429044"/>
            </a:xfrm>
          </p:grpSpPr>
          <p:pic>
            <p:nvPicPr>
              <p:cNvPr id="35" name="图片 34"/>
              <p:cNvPicPr>
                <a:picLocks noChangeAspect="1"/>
              </p:cNvPicPr>
              <p:nvPr/>
            </p:nvPicPr>
            <p:blipFill>
              <a:blip r:embed="rId5"/>
              <a:srcRect t="14138" b="78913"/>
              <a:stretch>
                <a:fillRect/>
              </a:stretch>
            </p:blipFill>
            <p:spPr>
              <a:xfrm>
                <a:off x="8509000" y="1575016"/>
                <a:ext cx="2490470" cy="185204"/>
              </a:xfrm>
              <a:prstGeom prst="rect">
                <a:avLst/>
              </a:prstGeom>
            </p:spPr>
          </p:pic>
          <p:pic>
            <p:nvPicPr>
              <p:cNvPr id="36" name="图片 35"/>
              <p:cNvPicPr>
                <a:picLocks noChangeAspect="1"/>
              </p:cNvPicPr>
              <p:nvPr/>
            </p:nvPicPr>
            <p:blipFill>
              <a:blip r:embed="rId5"/>
              <a:srcRect t="76040" b="14353"/>
              <a:stretch>
                <a:fillRect/>
              </a:stretch>
            </p:blipFill>
            <p:spPr>
              <a:xfrm>
                <a:off x="8509000" y="1748028"/>
                <a:ext cx="2490470" cy="256032"/>
              </a:xfrm>
              <a:prstGeom prst="rect">
                <a:avLst/>
              </a:prstGeom>
            </p:spPr>
          </p:pic>
        </p:grpSp>
        <p:pic>
          <p:nvPicPr>
            <p:cNvPr id="34" name="图片 33"/>
            <p:cNvPicPr>
              <a:picLocks noChangeAspect="1"/>
            </p:cNvPicPr>
            <p:nvPr/>
          </p:nvPicPr>
          <p:blipFill>
            <a:blip r:embed="rId5"/>
            <a:srcRect b="91123"/>
            <a:stretch>
              <a:fillRect/>
            </a:stretch>
          </p:blipFill>
          <p:spPr>
            <a:xfrm>
              <a:off x="7894424" y="3852672"/>
              <a:ext cx="2490470" cy="236563"/>
            </a:xfrm>
            <a:prstGeom prst="rect">
              <a:avLst/>
            </a:prstGeom>
          </p:spPr>
        </p:pic>
      </p:grpSp>
      <p:sp>
        <p:nvSpPr>
          <p:cNvPr id="38" name="圆角矩形 13"/>
          <p:cNvSpPr/>
          <p:nvPr/>
        </p:nvSpPr>
        <p:spPr>
          <a:xfrm>
            <a:off x="520378" y="3992042"/>
            <a:ext cx="10788088" cy="2648816"/>
          </a:xfrm>
          <a:prstGeom prst="roundRect">
            <a:avLst>
              <a:gd name="adj" fmla="val 4393"/>
            </a:avLst>
          </a:prstGeom>
          <a:solidFill>
            <a:srgbClr val="7030A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b="1" dirty="0">
              <a:latin typeface="微软雅黑" panose="020B0503020204020204" pitchFamily="34" charset="-122"/>
              <a:ea typeface="微软雅黑" panose="020B0503020204020204" pitchFamily="34" charset="-122"/>
            </a:endParaRPr>
          </a:p>
        </p:txBody>
      </p:sp>
      <p:sp>
        <p:nvSpPr>
          <p:cNvPr id="25" name="矩形 24"/>
          <p:cNvSpPr/>
          <p:nvPr/>
        </p:nvSpPr>
        <p:spPr>
          <a:xfrm>
            <a:off x="520378" y="4946441"/>
            <a:ext cx="5687028" cy="1378038"/>
          </a:xfrm>
          <a:prstGeom prst="rect">
            <a:avLst/>
          </a:prstGeom>
        </p:spPr>
        <p:txBody>
          <a:bodyPr wrap="square">
            <a:noAutofit/>
          </a:bodyPr>
          <a:lstStyle/>
          <a:p>
            <a:pPr marL="342900" marR="0" lvl="0" indent="-342900" algn="l" defTabSz="914400" rtl="0" eaLnBrk="1" fontAlgn="auto" latinLnBrk="0" hangingPunct="1">
              <a:lnSpc>
                <a:spcPct val="120000"/>
              </a:lnSpc>
              <a:spcBef>
                <a:spcPts val="0"/>
              </a:spcBef>
              <a:spcAft>
                <a:spcPts val="0"/>
              </a:spcAft>
              <a:buClrTx/>
              <a:buSzTx/>
              <a:buFont typeface="Wingdings" panose="05000000000000000000" charset="0"/>
              <a:buChar char="Ø"/>
              <a:defRPr/>
            </a:pPr>
            <a:r>
              <a:rPr lang="zh-CN" altLang="en-US" b="1" noProof="0" dirty="0">
                <a:ln>
                  <a:noFill/>
                </a:ln>
                <a:effectLst/>
                <a:uLnTx/>
                <a:uFillTx/>
                <a:latin typeface="微软雅黑" panose="020B0503020204020204" pitchFamily="34" charset="-122"/>
                <a:ea typeface="微软雅黑" panose="020B0503020204020204" pitchFamily="34" charset="-122"/>
                <a:sym typeface="+mn-ea"/>
              </a:rPr>
              <a:t>纳入优先审评审批程序</a:t>
            </a:r>
            <a:endParaRPr lang="zh-CN" altLang="en-US" b="1" noProof="0" dirty="0">
              <a:ln>
                <a:noFill/>
              </a:ln>
              <a:effectLst/>
              <a:uLnTx/>
              <a:uFillTx/>
              <a:latin typeface="微软雅黑" panose="020B0503020204020204" pitchFamily="34" charset="-122"/>
              <a:ea typeface="微软雅黑" panose="020B0503020204020204" pitchFamily="34" charset="-122"/>
              <a:sym typeface="+mn-ea"/>
            </a:endParaRPr>
          </a:p>
          <a:p>
            <a:pPr marL="230505" marR="0" lvl="0" algn="just" defTabSz="914400" rtl="0" fontAlgn="auto">
              <a:lnSpc>
                <a:spcPct val="120000"/>
              </a:lnSpc>
              <a:spcBef>
                <a:spcPts val="0"/>
              </a:spcBef>
              <a:spcAft>
                <a:spcPts val="0"/>
              </a:spcAft>
              <a:buClrTx/>
              <a:buSzTx/>
              <a:buFont typeface="Wingdings" panose="05000000000000000000" charset="0"/>
              <a:buNone/>
              <a:defRPr/>
            </a:pPr>
            <a:r>
              <a:rPr lang="zh-CN" altLang="en-US" sz="1600" noProof="0" dirty="0">
                <a:ln>
                  <a:noFill/>
                </a:ln>
                <a:effectLst/>
                <a:uLnTx/>
                <a:uFillTx/>
                <a:latin typeface="微软雅黑" panose="020B0503020204020204" pitchFamily="34" charset="-122"/>
                <a:ea typeface="微软雅黑" panose="020B0503020204020204" pitchFamily="34" charset="-122"/>
                <a:sym typeface="+mn-ea"/>
              </a:rPr>
              <a:t>本品获准按优先审评范围“（二）符合儿童生理特征的儿童用药品新品种、剂型和规格；（六）国家药品监督管理局规定其他优先审评审批的情形”纳入优先审评审批程序。</a:t>
            </a:r>
            <a:endParaRPr lang="zh-CN" altLang="en-US" sz="1600" noProof="0" dirty="0">
              <a:ln>
                <a:noFill/>
              </a:ln>
              <a:effectLst/>
              <a:uLnTx/>
              <a:uFillTx/>
              <a:latin typeface="微软雅黑" panose="020B0503020204020204" pitchFamily="34" charset="-122"/>
              <a:ea typeface="微软雅黑" panose="020B0503020204020204" pitchFamily="34" charset="-122"/>
              <a:sym typeface="+mn-ea"/>
            </a:endParaRPr>
          </a:p>
        </p:txBody>
      </p:sp>
      <p:pic>
        <p:nvPicPr>
          <p:cNvPr id="26" name="图片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306" y="4175051"/>
            <a:ext cx="3436529" cy="2282798"/>
          </a:xfrm>
          <a:prstGeom prst="rect">
            <a:avLst/>
          </a:prstGeom>
        </p:spPr>
      </p:pic>
      <p:sp>
        <p:nvSpPr>
          <p:cNvPr id="37" name="圆角矩形 13"/>
          <p:cNvSpPr/>
          <p:nvPr/>
        </p:nvSpPr>
        <p:spPr>
          <a:xfrm>
            <a:off x="520378" y="3992042"/>
            <a:ext cx="5687028" cy="732036"/>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微软雅黑" panose="020B0503020204020204" pitchFamily="34" charset="-122"/>
                <a:ea typeface="微软雅黑" panose="020B0503020204020204" pitchFamily="34" charset="-122"/>
              </a:rPr>
              <a:t>纳入优先审评审批</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ABLE_ENDDRAG_ORIGIN_RECT" val="497*171"/>
  <p:tag name="TABLE_ENDDRAG_RECT" val="66*305*498*171"/>
</p:tagLst>
</file>

<file path=ppt/tags/tag2.xml><?xml version="1.0" encoding="utf-8"?>
<p:tagLst xmlns:p="http://schemas.openxmlformats.org/presentationml/2006/main">
  <p:tag name="TABLE_ENDDRAG_ORIGIN_RECT" val="307*215"/>
  <p:tag name="TABLE_ENDDRAG_RECT" val="561*154*307*215"/>
</p:tagLst>
</file>

<file path=ppt/tags/tag3.xml><?xml version="1.0" encoding="utf-8"?>
<p:tagLst xmlns:p="http://schemas.openxmlformats.org/presentationml/2006/main">
  <p:tag name="KSO_WM_DIAGRAM_VIRTUALLY_FRAME" val="{&quot;height&quot;:423.8,&quot;left&quot;:501.95,&quot;top&quot;:87.15,&quot;width&quot;:443.8}"/>
</p:tagLst>
</file>

<file path=ppt/tags/tag4.xml><?xml version="1.0" encoding="utf-8"?>
<p:tagLst xmlns:p="http://schemas.openxmlformats.org/presentationml/2006/main">
  <p:tag name="KSO_WM_DIAGRAM_VIRTUALLY_FRAME" val="{&quot;height&quot;:423.8,&quot;left&quot;:501.95,&quot;top&quot;:87.15,&quot;width&quot;:443.8}"/>
</p:tagLst>
</file>

<file path=ppt/tags/tag5.xml><?xml version="1.0" encoding="utf-8"?>
<p:tagLst xmlns:p="http://schemas.openxmlformats.org/presentationml/2006/main">
  <p:tag name="KSO_WM_DIAGRAM_VIRTUALLY_FRAME" val="{&quot;height&quot;:423.8,&quot;left&quot;:501.95,&quot;top&quot;:87.15,&quot;width&quot;:443.8}"/>
</p:tagLst>
</file>

<file path=ppt/tags/tag6.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2*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DIAGRAM_VIRTUALLY_FRAME" val="{&quot;height&quot;:445.16874015748033,&quot;left&quot;:11.90448818897639,&quot;top&quot;:78.75,&quot;width&quot;:877.7663779527559}"/>
</p:tagLst>
</file>

<file path=ppt/tags/tag7.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2*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DIAGRAM_VIRTUALLY_FRAME" val="{&quot;height&quot;:445.16874015748033,&quot;left&quot;:11.90448818897639,&quot;top&quot;:78.75,&quot;width&quot;:877.7663779527559}"/>
</p:tagLst>
</file>

<file path=ppt/tags/tag8.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2*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DIAGRAM_VIRTUALLY_FRAME" val="{&quot;height&quot;:445.16874015748033,&quot;left&quot;:11.90448818897639,&quot;top&quot;:78.75,&quot;width&quot;:877.7663779527559}"/>
</p:tagLst>
</file>

<file path=ppt/tags/tag9.xml><?xml version="1.0" encoding="utf-8"?>
<p:tagLst xmlns:p="http://schemas.openxmlformats.org/presentationml/2006/main">
  <p:tag name="KSO_WM_UNIT_ISCONTENTSTITLE" val="0"/>
  <p:tag name="KSO_WM_UNIT_ISNUMDGMTITLE" val="0"/>
  <p:tag name="KSO_WM_UNIT_PRESET_TEXT" val="添加小标题"/>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28045_2*l_h_a*1_1_1"/>
  <p:tag name="KSO_WM_TEMPLATE_CATEGORY" val="diagram"/>
  <p:tag name="KSO_WM_TEMPLATE_INDEX" val="20228045"/>
  <p:tag name="KSO_WM_UNIT_LAYERLEVEL" val="1_1_1"/>
  <p:tag name="KSO_WM_TAG_VERSION" val="1.0"/>
  <p:tag name="KSO_WM_BEAUTIFY_FLAG" val="#wm#"/>
  <p:tag name="KSO_WM_UNIT_TEXT_FILL_FORE_SCHEMECOLOR_INDEX" val="5"/>
  <p:tag name="KSO_WM_UNIT_TEXT_FILL_TYPE" val="1"/>
  <p:tag name="KSO_WM_DIAGRAM_VIRTUALLY_FRAME" val="{&quot;height&quot;:445.16874015748033,&quot;left&quot;:11.90448818897639,&quot;top&quot;:78.75,&quot;width&quot;:877.7663779527559}"/>
</p:tagLst>
</file>

<file path=ppt/theme/theme1.xml><?xml version="1.0" encoding="utf-8"?>
<a:theme xmlns:a="http://schemas.openxmlformats.org/drawingml/2006/main" name="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4608</Words>
  <Application>WPS 演示</Application>
  <PresentationFormat>宽屏</PresentationFormat>
  <Paragraphs>362</Paragraphs>
  <Slides>11</Slides>
  <Notes>12</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11</vt:i4>
      </vt:variant>
    </vt:vector>
  </HeadingPairs>
  <TitlesOfParts>
    <vt:vector size="27" baseType="lpstr">
      <vt:lpstr>Arial</vt:lpstr>
      <vt:lpstr>宋体</vt:lpstr>
      <vt:lpstr>Wingdings</vt:lpstr>
      <vt:lpstr>Arial</vt:lpstr>
      <vt:lpstr>微软雅黑</vt:lpstr>
      <vt:lpstr>Noto Sans SC</vt:lpstr>
      <vt:lpstr>Times New Roman</vt:lpstr>
      <vt:lpstr>Wingdings</vt:lpstr>
      <vt:lpstr>等线</vt:lpstr>
      <vt:lpstr>Times New Roman</vt:lpstr>
      <vt:lpstr>仿宋_GB2312</vt:lpstr>
      <vt:lpstr>仿宋</vt:lpstr>
      <vt:lpstr>Arial Unicode MS</vt:lpstr>
      <vt:lpstr>Calibri</vt:lpstr>
      <vt:lpstr>默认主题</vt:lpstr>
      <vt:lpstr>1_默认主题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锐 丁</dc:creator>
  <cp:lastModifiedBy>sla-畅敏</cp:lastModifiedBy>
  <cp:revision>45</cp:revision>
  <dcterms:created xsi:type="dcterms:W3CDTF">2026-06-04T07:45:00Z</dcterms:created>
  <dcterms:modified xsi:type="dcterms:W3CDTF">2026-06-10T02:46:36Z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65B145097E2E47BB87BDD26F5AA5550B_13</vt:lpwstr>
  </property>
  <property fmtid="{D5CDD505-2E9C-101B-9397-08002B2CF9AE}" pid="3" name="KSOProductBuildVer">
    <vt:lpwstr>2052-12.1.0.26895</vt:lpwstr>
  </property>
</Properties>
</file>