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66" r:id="rId5"/>
    <p:sldId id="257" r:id="rId6"/>
    <p:sldId id="264" r:id="rId7"/>
    <p:sldId id="258" r:id="rId8"/>
    <p:sldId id="267" r:id="rId9"/>
    <p:sldId id="259" r:id="rId10"/>
    <p:sldId id="261" r:id="rId11"/>
    <p:sldId id="262" r:id="rId12"/>
    <p:sldId id="263" r:id="rId13"/>
  </p:sldIdLst>
  <p:sldSz cx="16256000" cy="9144000"/>
  <p:notesSz cx="9144000" cy="16256000"/>
  <p:embeddedFontLst>
    <p:embeddedFont>
      <p:font typeface="微软雅黑" panose="020B0503020204020204" charset="-122"/>
      <p:regular r:id="rId17"/>
      <p:bold r:id="rId18"/>
    </p:embeddedFont>
    <p:embeddedFont>
      <p:font typeface="Liter" panose="02000503030000020004" pitchFamily="34" charset="-120"/>
      <p:regular r:id="rId19"/>
    </p:embeddedFont>
    <p:embeddedFont>
      <p:font typeface="Liter" panose="02000503030000020004" pitchFamily="34" charset="0"/>
      <p:regular r:id="rId20"/>
    </p:embeddedFont>
    <p:embeddedFont>
      <p:font typeface="Liter" panose="02000503030000020004" pitchFamily="34" charset="-122"/>
      <p:regular r:id="rId21"/>
    </p:embeddedFont>
    <p:embeddedFont>
      <p:font typeface="等线" panose="02010600030101010101" charset="-122"/>
      <p:regular r:id="rId22"/>
      <p:bold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E6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23.xml"/><Relationship Id="rId27" Type="http://schemas.openxmlformats.org/officeDocument/2006/relationships/font" Target="fonts/font11.fntdata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598655" y="8579128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9102655" y="8579128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3864255" y="8579128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0"/>
            <a:ext cx="16256000" cy="508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6" name="Text 3"/>
          <p:cNvSpPr/>
          <p:nvPr/>
        </p:nvSpPr>
        <p:spPr>
          <a:xfrm>
            <a:off x="1778000" y="3175000"/>
            <a:ext cx="12700000" cy="1016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7200" kern="0" spc="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iter" panose="02000503030000020004" pitchFamily="34" charset="-120"/>
              </a:rPr>
              <a:t>盐酸美金刚口崩片</a:t>
            </a:r>
            <a:endParaRPr lang="en-US" sz="7200" kern="0" spc="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Liter" panose="02000503030000020004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318000" y="4381500"/>
            <a:ext cx="7620000" cy="4572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200" kern="0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iter" panose="02000503030000020004" pitchFamily="34" charset="-120"/>
              </a:rPr>
              <a:t>Memantine Hydrochloride OD Tablets</a:t>
            </a:r>
            <a:endParaRPr lang="en-US" sz="3200" kern="0" spc="3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Liter" panose="02000503030000020004" pitchFamily="34" charset="-12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3604895" y="4975225"/>
            <a:ext cx="9152890" cy="762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9" name="Text 6"/>
          <p:cNvSpPr/>
          <p:nvPr/>
        </p:nvSpPr>
        <p:spPr>
          <a:xfrm>
            <a:off x="4318000" y="5461000"/>
            <a:ext cx="762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60000"/>
              </a:lnSpc>
            </a:pPr>
            <a:r>
              <a:rPr 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规格：5mg ｜ 适应症：中度至重度阿尔茨海默型痴呆</a:t>
            </a:r>
            <a:endParaRPr 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382770" y="7112000"/>
            <a:ext cx="762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2400" kern="0" spc="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Liter" panose="02000503030000020004" pitchFamily="34" charset="-120"/>
              </a:rPr>
              <a:t>上市许可持有人：万全万特制药江苏有限公司</a:t>
            </a:r>
            <a:endParaRPr lang="en-US" sz="2400" kern="0" spc="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Liter" panose="02000503030000020004" pitchFamily="34" charset="-12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0" y="9093200"/>
            <a:ext cx="16256000" cy="50800"/>
          </a:xfrm>
          <a:prstGeom prst="rect">
            <a:avLst/>
          </a:prstGeom>
          <a:solidFill>
            <a:srgbClr val="F37021"/>
          </a:solidFill>
        </p:spPr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0"/>
            <a:ext cx="3604895" cy="2390775"/>
          </a:xfrm>
          <a:prstGeom prst="rect">
            <a:avLst/>
          </a:prstGeom>
          <a:noFill/>
        </p:spPr>
      </p:pic>
      <p:sp>
        <p:nvSpPr>
          <p:cNvPr id="24" name="文本框 23"/>
          <p:cNvSpPr txBox="1"/>
          <p:nvPr/>
        </p:nvSpPr>
        <p:spPr>
          <a:xfrm>
            <a:off x="14258925" y="3175"/>
            <a:ext cx="1997075" cy="7670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3600">
                <a:ln>
                  <a:noFill/>
                </a:ln>
              </a:rPr>
              <a:t>喜恩美</a:t>
            </a:r>
            <a:r>
              <a:rPr lang="zh-CN" altLang="en-US" sz="3200" baseline="3000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CN" altLang="en-US" sz="3200" baseline="3000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55245" y="0"/>
            <a:ext cx="16311245" cy="187579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0" y="9525"/>
            <a:ext cx="2798445" cy="1866265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Shape 0"/>
          <p:cNvSpPr/>
          <p:nvPr/>
        </p:nvSpPr>
        <p:spPr>
          <a:xfrm>
            <a:off x="0" y="0"/>
            <a:ext cx="16256000" cy="508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7" name="Shape 5"/>
          <p:cNvSpPr/>
          <p:nvPr/>
        </p:nvSpPr>
        <p:spPr>
          <a:xfrm>
            <a:off x="0" y="9067800"/>
            <a:ext cx="16256000" cy="762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8" name="Text 6"/>
          <p:cNvSpPr/>
          <p:nvPr/>
        </p:nvSpPr>
        <p:spPr>
          <a:xfrm>
            <a:off x="3951605" y="7655560"/>
            <a:ext cx="7620000" cy="7670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2800" b="1" kern="0" spc="1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万全万特制药江苏有限公司</a:t>
            </a:r>
            <a:endParaRPr lang="en-US" sz="2800" b="1" kern="0" spc="100" dirty="0">
              <a:solidFill>
                <a:schemeClr val="tx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51405" y="4268470"/>
            <a:ext cx="10820400" cy="3378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pPr algn="ctr">
              <a:lnSpc>
                <a:spcPct val="18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  <a:sym typeface="+mn-ea"/>
              </a:rPr>
              <a:t>盐酸美金刚口崩片</a:t>
            </a:r>
            <a:r>
              <a:rPr lang="en-US" altLang="zh-CN" sz="2000" b="1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  <a:sym typeface="+mn-ea"/>
              </a:rPr>
              <a:t>——</a:t>
            </a:r>
            <a:r>
              <a:rPr lang="zh-CN" altLang="en-US" sz="2000" b="1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  <a:sym typeface="+mn-ea"/>
              </a:rPr>
              <a:t>填补中重度 </a:t>
            </a:r>
            <a:r>
              <a:rPr lang="en-US" altLang="zh-CN" sz="2000" b="1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  <a:sym typeface="+mn-ea"/>
              </a:rPr>
              <a:t>AD </a:t>
            </a:r>
            <a:r>
              <a:rPr lang="zh-CN" altLang="en-US" sz="2000" b="1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  <a:sym typeface="+mn-ea"/>
              </a:rPr>
              <a:t>患者安全用药空白的优选方案</a:t>
            </a:r>
            <a:endParaRPr lang="zh-CN" altLang="en-US" sz="2000" b="1" dirty="0">
              <a:solidFill>
                <a:schemeClr val="tx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  <a:sym typeface="+mn-ea"/>
            </a:endParaRPr>
          </a:p>
          <a:p>
            <a:pPr algn="ctr">
              <a:lnSpc>
                <a:spcPct val="18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  <a:sym typeface="+mn-ea"/>
              </a:rPr>
              <a:t>本产品作为指南 </a:t>
            </a:r>
            <a:r>
              <a:rPr lang="en-US" altLang="zh-CN" sz="20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  <a:sym typeface="+mn-ea"/>
              </a:rPr>
              <a:t>A </a:t>
            </a:r>
            <a:r>
              <a:rPr lang="zh-CN" altLang="en-US" sz="20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  <a:sym typeface="+mn-ea"/>
              </a:rPr>
              <a:t>级推荐的新型口崩片。</a:t>
            </a:r>
            <a:endParaRPr lang="zh-CN" altLang="en-US" sz="2000" dirty="0">
              <a:solidFill>
                <a:schemeClr val="tx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  <a:sym typeface="+mn-ea"/>
            </a:endParaRPr>
          </a:p>
          <a:p>
            <a:pPr algn="ctr">
              <a:lnSpc>
                <a:spcPct val="18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  <a:sym typeface="+mn-ea"/>
              </a:rPr>
              <a:t>填补临床空白：专为吞咽困难患者设计，解决了传统剂型的用药痛点。</a:t>
            </a:r>
            <a:endParaRPr lang="zh-CN" altLang="en-US" sz="2000" dirty="0">
              <a:solidFill>
                <a:schemeClr val="tx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  <a:sym typeface="+mn-ea"/>
            </a:endParaRPr>
          </a:p>
          <a:p>
            <a:pPr algn="ctr">
              <a:lnSpc>
                <a:spcPct val="18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  <a:sym typeface="+mn-ea"/>
              </a:rPr>
              <a:t>提升用药可及性：纳入医保将极大改善老年患者的治疗现状。</a:t>
            </a:r>
            <a:endParaRPr lang="zh-CN" altLang="en-US" sz="2000" dirty="0">
              <a:solidFill>
                <a:schemeClr val="tx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  <a:sym typeface="+mn-ea"/>
            </a:endParaRPr>
          </a:p>
          <a:p>
            <a:pPr algn="ctr">
              <a:lnSpc>
                <a:spcPct val="18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  <a:sym typeface="+mn-ea"/>
              </a:rPr>
              <a:t>减轻社会负担：通过提高依从性，延缓疾病进展，切实减轻家庭与社会的照护压力。</a:t>
            </a:r>
            <a:endParaRPr lang="zh-CN" altLang="en-US" sz="2000" dirty="0">
              <a:solidFill>
                <a:schemeClr val="tx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72510" y="2707640"/>
            <a:ext cx="7999095" cy="1099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pPr algn="dist"/>
            <a:r>
              <a:rPr lang="zh-CN" altLang="en-US" sz="5400" b="1">
                <a:solidFill>
                  <a:schemeClr val="tx1"/>
                </a:solidFill>
              </a:rPr>
              <a:t>申报总结</a:t>
            </a:r>
            <a:endParaRPr lang="zh-CN" altLang="en-US" sz="5400" b="1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186940" y="4124325"/>
            <a:ext cx="11148695" cy="39370"/>
          </a:xfrm>
          <a:prstGeom prst="lin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4258925" y="3175"/>
            <a:ext cx="1997075" cy="7670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3600">
                <a:ln>
                  <a:noFill/>
                </a:ln>
              </a:rPr>
              <a:t>喜恩美</a:t>
            </a:r>
            <a:r>
              <a:rPr lang="zh-CN" altLang="en-US" sz="3200" baseline="3000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CN" altLang="en-US" sz="3200" baseline="3000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381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3" name="Shape 1"/>
          <p:cNvSpPr/>
          <p:nvPr/>
        </p:nvSpPr>
        <p:spPr>
          <a:xfrm>
            <a:off x="762000" y="635000"/>
            <a:ext cx="203200" cy="2032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4" name="Text 2"/>
          <p:cNvSpPr/>
          <p:nvPr/>
        </p:nvSpPr>
        <p:spPr>
          <a:xfrm>
            <a:off x="1117600" y="436880"/>
            <a:ext cx="2160000" cy="663575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zh-CN" altLang="en-US" sz="3600" kern="0" spc="100" dirty="0">
                <a:solidFill>
                  <a:schemeClr val="tx1"/>
                </a:solidFill>
                <a:latin typeface="Liter" panose="02000503030000020004" pitchFamily="34" charset="0"/>
                <a:ea typeface="宋体" panose="02010600030101010101" pitchFamily="2" charset="-122"/>
                <a:cs typeface="Liter" panose="02000503030000020004" pitchFamily="34" charset="-120"/>
              </a:rPr>
              <a:t>目录</a:t>
            </a:r>
            <a:endParaRPr lang="zh-CN" altLang="en-US" sz="3600" kern="0" spc="100" dirty="0">
              <a:solidFill>
                <a:schemeClr val="tx1"/>
              </a:solidFill>
              <a:latin typeface="Liter" panose="02000503030000020004" pitchFamily="34" charset="0"/>
              <a:ea typeface="宋体" panose="02010600030101010101" pitchFamily="2" charset="-122"/>
              <a:cs typeface="Liter" panose="020005030300000200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62000" y="1219200"/>
            <a:ext cx="14732000" cy="12700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22" name="Text 20"/>
          <p:cNvSpPr/>
          <p:nvPr/>
        </p:nvSpPr>
        <p:spPr>
          <a:xfrm>
            <a:off x="762000" y="8763000"/>
            <a:ext cx="762000" cy="304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C9A96E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02</a:t>
            </a:r>
            <a:endParaRPr lang="en-US" sz="1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4258925" y="3175"/>
            <a:ext cx="1997075" cy="7670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3600">
                <a:ln>
                  <a:noFill/>
                </a:ln>
              </a:rPr>
              <a:t>喜恩美</a:t>
            </a:r>
            <a:r>
              <a:rPr lang="zh-CN" altLang="en-US" sz="3200" baseline="3000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CN" altLang="en-US" sz="3200" baseline="3000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>
            <p:custDataLst>
              <p:tags r:id="rId1"/>
            </p:custDataLst>
          </p:nvPr>
        </p:nvSpPr>
        <p:spPr>
          <a:xfrm>
            <a:off x="3262630" y="1686343"/>
            <a:ext cx="8159103" cy="87085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3379956" y="1781361"/>
            <a:ext cx="706434" cy="68247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/>
          <a:p>
            <a:pPr algn="ctr"/>
            <a:r>
              <a:rPr lang="en-US" altLang="zh-CN" b="1">
                <a:solidFill>
                  <a:srgbClr val="FFFFFF"/>
                </a:solidFill>
              </a:rPr>
              <a:t>01</a:t>
            </a:r>
            <a:endParaRPr lang="en-US" altLang="zh-CN" b="1">
              <a:solidFill>
                <a:srgbClr val="FFFFFF"/>
              </a:solidFill>
            </a:endParaRPr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3262630" y="2712531"/>
            <a:ext cx="8159103" cy="8708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4"/>
            </p:custDataLst>
          </p:nvPr>
        </p:nvSpPr>
        <p:spPr>
          <a:xfrm>
            <a:off x="3379956" y="2807549"/>
            <a:ext cx="706434" cy="68247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/>
          <a:p>
            <a:pPr algn="ctr"/>
            <a:r>
              <a:rPr lang="en-US" altLang="zh-CN" b="1">
                <a:solidFill>
                  <a:srgbClr val="FFFFFF"/>
                </a:solidFill>
              </a:rPr>
              <a:t>02</a:t>
            </a:r>
            <a:endParaRPr lang="en-US" altLang="zh-CN" b="1">
              <a:solidFill>
                <a:srgbClr val="FFFFFF"/>
              </a:solidFill>
            </a:endParaRPr>
          </a:p>
        </p:txBody>
      </p:sp>
      <p:sp>
        <p:nvSpPr>
          <p:cNvPr id="14" name="圆角矩形 13"/>
          <p:cNvSpPr/>
          <p:nvPr>
            <p:custDataLst>
              <p:tags r:id="rId5"/>
            </p:custDataLst>
          </p:nvPr>
        </p:nvSpPr>
        <p:spPr>
          <a:xfrm>
            <a:off x="3262630" y="3738719"/>
            <a:ext cx="8159103" cy="87085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6" name="椭圆 15"/>
          <p:cNvSpPr/>
          <p:nvPr>
            <p:custDataLst>
              <p:tags r:id="rId6"/>
            </p:custDataLst>
          </p:nvPr>
        </p:nvSpPr>
        <p:spPr>
          <a:xfrm>
            <a:off x="3379956" y="3832910"/>
            <a:ext cx="706434" cy="6824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/>
          <a:p>
            <a:pPr algn="ctr"/>
            <a:r>
              <a:rPr lang="en-US" altLang="zh-CN" b="1">
                <a:solidFill>
                  <a:srgbClr val="FFFFFF"/>
                </a:solidFill>
              </a:rPr>
              <a:t>03</a:t>
            </a:r>
            <a:endParaRPr lang="en-US" altLang="zh-CN" b="1">
              <a:solidFill>
                <a:srgbClr val="FFFFFF"/>
              </a:solidFill>
            </a:endParaRPr>
          </a:p>
        </p:txBody>
      </p:sp>
      <p:sp>
        <p:nvSpPr>
          <p:cNvPr id="21" name="圆角矩形 20"/>
          <p:cNvSpPr/>
          <p:nvPr>
            <p:custDataLst>
              <p:tags r:id="rId7"/>
            </p:custDataLst>
          </p:nvPr>
        </p:nvSpPr>
        <p:spPr>
          <a:xfrm>
            <a:off x="3262630" y="4765733"/>
            <a:ext cx="8159103" cy="8708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3379956" y="4859925"/>
            <a:ext cx="706434" cy="6824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/>
          <a:p>
            <a:pPr algn="ctr"/>
            <a:r>
              <a:rPr lang="en-US" altLang="zh-CN" b="1">
                <a:solidFill>
                  <a:srgbClr val="FFFFFF"/>
                </a:solidFill>
              </a:rPr>
              <a:t>04</a:t>
            </a:r>
            <a:endParaRPr lang="en-US" altLang="zh-CN" b="1">
              <a:solidFill>
                <a:srgbClr val="FFFFFF"/>
              </a:solidFill>
            </a:endParaRPr>
          </a:p>
        </p:txBody>
      </p:sp>
      <p:sp>
        <p:nvSpPr>
          <p:cNvPr id="18" name="圆角矩形 17"/>
          <p:cNvSpPr/>
          <p:nvPr>
            <p:custDataLst>
              <p:tags r:id="rId9"/>
            </p:custDataLst>
          </p:nvPr>
        </p:nvSpPr>
        <p:spPr>
          <a:xfrm>
            <a:off x="3262630" y="5792748"/>
            <a:ext cx="8159103" cy="87085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10"/>
            </p:custDataLst>
          </p:nvPr>
        </p:nvSpPr>
        <p:spPr>
          <a:xfrm>
            <a:off x="3379956" y="5886939"/>
            <a:ext cx="706434" cy="6824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/>
          <a:p>
            <a:pPr algn="ctr"/>
            <a:r>
              <a:rPr lang="en-US" altLang="zh-CN" b="1">
                <a:solidFill>
                  <a:srgbClr val="FFFFFF"/>
                </a:solidFill>
              </a:rPr>
              <a:t>05</a:t>
            </a:r>
            <a:endParaRPr lang="en-US" altLang="zh-CN" b="1">
              <a:solidFill>
                <a:srgbClr val="FFFFFF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26865" y="1930400"/>
            <a:ext cx="1997075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32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基本信息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53865" y="2959735"/>
            <a:ext cx="1997075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安全性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253865" y="4006215"/>
            <a:ext cx="1997075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有效性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53865" y="4969510"/>
            <a:ext cx="1997075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创新性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53865" y="5974080"/>
            <a:ext cx="1997075" cy="640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公平性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381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3" name="Shape 1"/>
          <p:cNvSpPr/>
          <p:nvPr/>
        </p:nvSpPr>
        <p:spPr>
          <a:xfrm>
            <a:off x="762000" y="635000"/>
            <a:ext cx="203200" cy="2032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4" name="Text 2"/>
          <p:cNvSpPr/>
          <p:nvPr/>
        </p:nvSpPr>
        <p:spPr>
          <a:xfrm>
            <a:off x="1117600" y="436880"/>
            <a:ext cx="2160000" cy="663575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kern="0" spc="1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基本信息</a:t>
            </a:r>
            <a:endParaRPr lang="en-US" sz="3600" kern="0" spc="100" dirty="0">
              <a:solidFill>
                <a:schemeClr val="tx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62000" y="1219200"/>
            <a:ext cx="14732000" cy="12700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6" name="Shape 4"/>
          <p:cNvSpPr/>
          <p:nvPr/>
        </p:nvSpPr>
        <p:spPr>
          <a:xfrm>
            <a:off x="762000" y="1487805"/>
            <a:ext cx="8094345" cy="731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sp>
      <p:sp>
        <p:nvSpPr>
          <p:cNvPr id="7" name="Text 5"/>
          <p:cNvSpPr/>
          <p:nvPr/>
        </p:nvSpPr>
        <p:spPr>
          <a:xfrm>
            <a:off x="965200" y="1602105"/>
            <a:ext cx="3810000" cy="4064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宋体" panose="02010600030101010101" pitchFamily="2" charset="-122"/>
                <a:cs typeface="Liter" panose="02000503030000020004" pitchFamily="34" charset="-120"/>
              </a:rPr>
              <a:t>申报目录</a:t>
            </a:r>
            <a:r>
              <a:rPr lang="zh-CN" alt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宋体" panose="02010600030101010101" pitchFamily="2" charset="-122"/>
                <a:cs typeface="Liter" panose="02000503030000020004" pitchFamily="34" charset="-120"/>
              </a:rPr>
              <a:t>类别：基本医保目录</a:t>
            </a:r>
            <a:endParaRPr lang="zh-CN" altLang="en-US" sz="2400" b="1" dirty="0">
              <a:solidFill>
                <a:srgbClr val="F37021"/>
              </a:solidFill>
              <a:latin typeface="Liter" panose="02000503030000020004" pitchFamily="34" charset="0"/>
              <a:ea typeface="宋体" panose="02010600030101010101" pitchFamily="2" charset="-122"/>
              <a:cs typeface="Liter" panose="02000503030000020004" pitchFamily="34" charset="-12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965200" y="2019300"/>
            <a:ext cx="1285875" cy="78105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9" name="Text 7"/>
          <p:cNvSpPr/>
          <p:nvPr/>
        </p:nvSpPr>
        <p:spPr>
          <a:xfrm>
            <a:off x="965200" y="2200910"/>
            <a:ext cx="7852410" cy="66357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通用名称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盐酸美金刚口崩片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注册规格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5mg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批准文号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：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国药准字H20256020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药品注册分类 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：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化药3类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适应症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治疗中度至重度阿尔茨海默型痴呆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用法用量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每日最大剂量20mg，前3周每周递增5mg，维持剂量每日20mg一次。置于舌上，无需咀嚼，崩解后用水或不用水吞咽。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80000"/>
              </a:lnSpc>
            </a:pP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中国大陆首次上市时间：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2025</a:t>
            </a: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年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80000"/>
              </a:lnSpc>
            </a:pP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中国大陆同通用名上市情况：已上市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家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80000"/>
              </a:lnSpc>
            </a:pP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全球首个上市国家：日本，上市时间：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2013</a:t>
            </a: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年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80000"/>
              </a:lnSpc>
            </a:pP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本品为处方药，非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OTC</a:t>
            </a:r>
            <a:endParaRPr lang="en-US" altLang="zh-CN"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80000"/>
              </a:lnSpc>
            </a:pPr>
            <a:r>
              <a:rPr lang="en-US" sz="2000" kern="0" spc="200" dirty="0">
                <a:latin typeface="微软雅黑" panose="020B0503020204020204" charset="-122"/>
                <a:ea typeface="微软雅黑" panose="020B0503020204020204" charset="-122"/>
                <a:cs typeface="Liter" panose="02000503030000020004" pitchFamily="34" charset="-120"/>
                <a:sym typeface="+mn-ea"/>
              </a:rPr>
              <a:t>上市许可持有人：万全万特制药江苏有限公司</a:t>
            </a:r>
            <a:endParaRPr lang="en-US" sz="2000" kern="0" spc="200" dirty="0">
              <a:latin typeface="微软雅黑" panose="020B0503020204020204" charset="-122"/>
              <a:ea typeface="微软雅黑" panose="020B0503020204020204" charset="-122"/>
              <a:cs typeface="Liter" panose="02000503030000020004" pitchFamily="34" charset="-120"/>
              <a:sym typeface="+mn-ea"/>
            </a:endParaRPr>
          </a:p>
          <a:p>
            <a:pPr>
              <a:lnSpc>
                <a:spcPct val="180000"/>
              </a:lnSpc>
            </a:pPr>
            <a:r>
              <a:rPr lang="zh-CN" altLang="en-US" sz="2000" kern="0" spc="200" dirty="0">
                <a:latin typeface="微软雅黑" panose="020B0503020204020204" charset="-122"/>
                <a:ea typeface="微软雅黑" panose="020B0503020204020204" charset="-122"/>
                <a:cs typeface="Liter" panose="02000503030000020004" pitchFamily="34" charset="-120"/>
                <a:sym typeface="+mn-ea"/>
              </a:rPr>
              <a:t>生产单位</a:t>
            </a:r>
            <a:r>
              <a:rPr lang="en-US" sz="2000" kern="0" spc="200" dirty="0">
                <a:latin typeface="微软雅黑" panose="020B0503020204020204" charset="-122"/>
                <a:ea typeface="微软雅黑" panose="020B0503020204020204" charset="-122"/>
                <a:cs typeface="Liter" panose="02000503030000020004" pitchFamily="34" charset="-120"/>
                <a:sym typeface="+mn-ea"/>
              </a:rPr>
              <a:t>：万全万特制药江苏有限公司</a:t>
            </a:r>
            <a:endParaRPr lang="en-US" sz="2000" kern="0" spc="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Liter" panose="02000503030000020004" pitchFamily="34" charset="-120"/>
            </a:endParaRPr>
          </a:p>
          <a:p>
            <a:pPr>
              <a:lnSpc>
                <a:spcPct val="180000"/>
              </a:lnSpc>
            </a:pPr>
            <a:endParaRPr lang="en-US" sz="2000" kern="0" spc="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Liter" panose="02000503030000020004" pitchFamily="34" charset="-120"/>
            </a:endParaRPr>
          </a:p>
          <a:p>
            <a:pPr>
              <a:lnSpc>
                <a:spcPct val="180000"/>
              </a:lnSpc>
            </a:pP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</a:pP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>
              <a:lnSpc>
                <a:spcPct val="180000"/>
              </a:lnSpc>
              <a:spcBef>
                <a:spcPts val="1000"/>
              </a:spcBef>
              <a:buClrTx/>
              <a:buSzTx/>
              <a:buFontTx/>
            </a:pP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8128000" y="1498600"/>
            <a:ext cx="736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2C2C2E"/>
                </a:solidFill>
              </a14:hiddenFill>
            </a:ext>
          </a:extLst>
        </p:spPr>
      </p:sp>
      <p:sp>
        <p:nvSpPr>
          <p:cNvPr id="22" name="Text 20"/>
          <p:cNvSpPr/>
          <p:nvPr/>
        </p:nvSpPr>
        <p:spPr>
          <a:xfrm>
            <a:off x="675640" y="8752205"/>
            <a:ext cx="762000" cy="304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C9A96E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01</a:t>
            </a:r>
            <a:endParaRPr lang="en-US" sz="1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4258925" y="3175"/>
            <a:ext cx="1997075" cy="7670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3600">
                <a:ln>
                  <a:noFill/>
                </a:ln>
              </a:rPr>
              <a:t>喜恩美</a:t>
            </a:r>
            <a:r>
              <a:rPr lang="zh-CN" altLang="en-US" sz="3200" baseline="3000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CN" altLang="en-US" sz="3200" baseline="3000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4"/>
          <p:cNvSpPr/>
          <p:nvPr/>
        </p:nvSpPr>
        <p:spPr>
          <a:xfrm>
            <a:off x="9594215" y="2499360"/>
            <a:ext cx="6061710" cy="5347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sp>
      <p:sp>
        <p:nvSpPr>
          <p:cNvPr id="12" name="Text 5"/>
          <p:cNvSpPr/>
          <p:nvPr/>
        </p:nvSpPr>
        <p:spPr>
          <a:xfrm>
            <a:off x="9720580" y="1577340"/>
            <a:ext cx="5130800" cy="66294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宋体" panose="02010600030101010101" pitchFamily="2" charset="-122"/>
                <a:cs typeface="Liter" panose="02000503030000020004" pitchFamily="34" charset="-120"/>
              </a:rPr>
              <a:t>参照药品：</a:t>
            </a:r>
            <a:r>
              <a:rPr lang="zh-CN" alt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宋体" panose="02010600030101010101" pitchFamily="2" charset="-122"/>
                <a:cs typeface="Liter" panose="02000503030000020004" pitchFamily="34" charset="-120"/>
                <a:sym typeface="+mn-ea"/>
              </a:rPr>
              <a:t>盐酸美金刚口溶膜</a:t>
            </a:r>
            <a:endParaRPr lang="en-US" altLang="zh-CN" sz="2400" b="1" dirty="0">
              <a:solidFill>
                <a:srgbClr val="F37021"/>
              </a:solidFill>
              <a:latin typeface="Liter" panose="02000503030000020004" pitchFamily="34" charset="0"/>
              <a:ea typeface="宋体" panose="02010600030101010101" pitchFamily="2" charset="-122"/>
              <a:cs typeface="Liter" panose="02000503030000020004" pitchFamily="34" charset="-120"/>
            </a:endParaRPr>
          </a:p>
        </p:txBody>
      </p:sp>
      <p:sp>
        <p:nvSpPr>
          <p:cNvPr id="13" name="Shape 6"/>
          <p:cNvSpPr/>
          <p:nvPr/>
        </p:nvSpPr>
        <p:spPr>
          <a:xfrm flipV="1">
            <a:off x="9720580" y="2227580"/>
            <a:ext cx="4620895" cy="94615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14" name="Text 7"/>
          <p:cNvSpPr/>
          <p:nvPr/>
        </p:nvSpPr>
        <p:spPr>
          <a:xfrm>
            <a:off x="9720580" y="2503805"/>
            <a:ext cx="5773420" cy="53181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与参照药品（口溶膜）相比的优势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载药量充足：单次1片足量给药，无需多片叠加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呛咳风险更低：疏松骨架不粘咽喉，重度吞咽障碍人群安全性显著优于口溶膜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全场景适配：卧床、夜间、无水均可服用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charset="0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与参照药品（口溶膜）相比的不足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口溶膜已纳入国谈形成价格锚点，本品需论证增量价值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口溶膜已建立临床使用习惯，本品需加强重度人群用药教育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lnSpc>
                <a:spcPct val="180000"/>
              </a:lnSpc>
              <a:spcBef>
                <a:spcPts val="1000"/>
              </a:spcBef>
              <a:buClrTx/>
              <a:buSzTx/>
              <a:buFontTx/>
            </a:pP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381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3" name="Shape 1"/>
          <p:cNvSpPr/>
          <p:nvPr/>
        </p:nvSpPr>
        <p:spPr>
          <a:xfrm>
            <a:off x="762000" y="635000"/>
            <a:ext cx="203200" cy="2032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4" name="Text 2"/>
          <p:cNvSpPr/>
          <p:nvPr/>
        </p:nvSpPr>
        <p:spPr>
          <a:xfrm>
            <a:off x="1117600" y="436880"/>
            <a:ext cx="1997075" cy="663575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kern="0" spc="1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基本信息</a:t>
            </a:r>
            <a:endParaRPr lang="en-US" sz="3600" kern="0" spc="100" dirty="0">
              <a:solidFill>
                <a:schemeClr val="tx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62000" y="1292860"/>
            <a:ext cx="14732000" cy="12700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11" name="Text 9"/>
          <p:cNvSpPr/>
          <p:nvPr/>
        </p:nvSpPr>
        <p:spPr>
          <a:xfrm>
            <a:off x="8712835" y="1496060"/>
            <a:ext cx="3810000" cy="4064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宋体" panose="02010600030101010101" pitchFamily="2" charset="-122"/>
                <a:cs typeface="Liter" panose="02000503030000020004" pitchFamily="34" charset="-120"/>
              </a:rPr>
              <a:t>疾病负担数据</a:t>
            </a:r>
            <a:endParaRPr lang="zh-CN" altLang="en-US" sz="2400" b="1" dirty="0">
              <a:solidFill>
                <a:srgbClr val="F37021"/>
              </a:solidFill>
              <a:latin typeface="Liter" panose="02000503030000020004" pitchFamily="34" charset="0"/>
              <a:ea typeface="宋体" panose="02010600030101010101" pitchFamily="2" charset="-122"/>
              <a:cs typeface="Liter" panose="02000503030000020004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 flipV="1">
            <a:off x="8712835" y="1901825"/>
            <a:ext cx="1798955" cy="9525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13" name="Text 11"/>
          <p:cNvSpPr/>
          <p:nvPr/>
        </p:nvSpPr>
        <p:spPr>
          <a:xfrm>
            <a:off x="8712835" y="2311400"/>
            <a:ext cx="6578600" cy="43110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 anchor="t"/>
          <a:lstStyle/>
          <a:p>
            <a:pPr algn="l" defTabSz="914400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  <a:buNone/>
            </a:pP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流行病学：</a:t>
            </a:r>
            <a:endParaRPr lang="zh-CN" altLang="en-US" sz="20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 algn="l" defTabSz="914400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  <a:buChar char=""/>
            </a:pP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我国60 岁以上人群患病率随年龄陡增，80 岁以上中度至重度患者占比超 40%；整体患病率逐年升高。</a:t>
            </a:r>
            <a:endParaRPr lang="zh-CN" altLang="en-US"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 algn="l" defTabSz="914400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  <a:buChar char=""/>
            </a:pP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该病无法根治，重度患者病死率高，并发症为主要致死原因，给家庭带来沉重照护与经济负担。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  <a:buChar char=""/>
            </a:pP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1699万例：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AD及其他痴呆现存患病人数（2021年）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  <a:buChar char=""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1194/10万：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年龄标准化患病率（高于全球均值29.5%）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  <a:buChar char=""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983万：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60岁以上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AD患者（约占痴呆患者65%）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  <a:buChar char=""/>
            </a:pP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&gt;4000万：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预计2050年患者数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62000" y="8763000"/>
            <a:ext cx="762000" cy="304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C9A96E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02</a:t>
            </a:r>
            <a:endParaRPr lang="en-US" sz="1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4258925" y="3175"/>
            <a:ext cx="1997075" cy="7670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3600">
                <a:ln>
                  <a:noFill/>
                </a:ln>
              </a:rPr>
              <a:t>喜恩美</a:t>
            </a:r>
            <a:r>
              <a:rPr lang="zh-CN" altLang="en-US" sz="3200" baseline="3000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CN" altLang="en-US" sz="3200" baseline="3000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62000" y="2311400"/>
            <a:ext cx="7536815" cy="6104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 anchor="t"/>
          <a:lstStyle/>
          <a:p>
            <a:pPr indent="0" algn="l" defTabSz="914400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  <a:buNone/>
            </a:pP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疾病特点：</a:t>
            </a:r>
            <a:endParaRPr lang="zh-CN" altLang="en-US" sz="20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 algn="l" defTabSz="914400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  <a:buChar char=""/>
            </a:pP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发病机理为β 淀粉样蛋白沉积、tau 蛋白异常磷酸化，神经元广泛凋亡，脑内胆碱能系统受损。中度患者记忆力显著衰退，定向、语言、自理能力下降，伴躁动、多疑等精神行为异常；重度完全丧失记忆，无法进食、穿衣、行走，长期卧床，易并发感染、压疮。</a:t>
            </a:r>
            <a:endParaRPr lang="zh-CN" altLang="en-US"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 algn="l" defTabSz="914400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  <a:buChar char=""/>
            </a:pP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盐酸美金刚拮抗 NMDA 受体，减少兴奋性神经毒性，延缓认知与功能衰退。</a:t>
            </a:r>
            <a:endParaRPr lang="zh-CN" altLang="en-US"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algn="l" defTabSz="914400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</a:pP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弥补未满足的治疗需求情况</a:t>
            </a:r>
            <a:endParaRPr lang="zh-CN" altLang="en-US" sz="20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 algn="l" defTabSz="914400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  <a:buChar char=""/>
            </a:pP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提升服药依从性：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ODT </a:t>
            </a: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口腔速崩技术，免水免嚼，解决超 92% 重度 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AD </a:t>
            </a: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患者存在的吞咽困难难题，大幅提升服药依从性。</a:t>
            </a:r>
            <a:endParaRPr lang="zh-CN" altLang="en-US"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 algn="l" defTabSz="914400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  <a:buChar char=""/>
            </a:pP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保障规范治疗：5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mg </a:t>
            </a: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滴定规格，剂量科学可控，提升耐受度，保障足量、足疗程的规范治疗。</a:t>
            </a:r>
            <a:endParaRPr lang="zh-CN" altLang="en-US"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defTabSz="914400">
              <a:lnSpc>
                <a:spcPct val="150000"/>
              </a:lnSpc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charset="0"/>
              <a:buNone/>
            </a:pP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762000" y="1554480"/>
            <a:ext cx="3810000" cy="4064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宋体" panose="02010600030101010101" pitchFamily="2" charset="-122"/>
                <a:cs typeface="Liter" panose="02000503030000020004" pitchFamily="34" charset="-120"/>
              </a:rPr>
              <a:t>所治疗疾病基本情况</a:t>
            </a:r>
            <a:endParaRPr lang="zh-CN" altLang="en-US" sz="2400" b="1" dirty="0">
              <a:solidFill>
                <a:srgbClr val="F37021"/>
              </a:solidFill>
              <a:latin typeface="Liter" panose="02000503030000020004" pitchFamily="34" charset="0"/>
              <a:ea typeface="宋体" panose="02010600030101010101" pitchFamily="2" charset="-122"/>
              <a:cs typeface="Liter" panose="02000503030000020004" pitchFamily="34" charset="-120"/>
            </a:endParaRPr>
          </a:p>
        </p:txBody>
      </p:sp>
      <p:sp>
        <p:nvSpPr>
          <p:cNvPr id="17" name="Shape 10"/>
          <p:cNvSpPr/>
          <p:nvPr/>
        </p:nvSpPr>
        <p:spPr>
          <a:xfrm flipV="1">
            <a:off x="762000" y="1960245"/>
            <a:ext cx="1798955" cy="95250"/>
          </a:xfrm>
          <a:prstGeom prst="rect">
            <a:avLst/>
          </a:prstGeom>
          <a:solidFill>
            <a:srgbClr val="F37021"/>
          </a:solidFill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381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3" name="Shape 1"/>
          <p:cNvSpPr/>
          <p:nvPr/>
        </p:nvSpPr>
        <p:spPr>
          <a:xfrm>
            <a:off x="762000" y="635000"/>
            <a:ext cx="203200" cy="2032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4" name="Text 2"/>
          <p:cNvSpPr/>
          <p:nvPr/>
        </p:nvSpPr>
        <p:spPr>
          <a:xfrm>
            <a:off x="1117600" y="558800"/>
            <a:ext cx="1665605" cy="629285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kern="0" spc="1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安全性</a:t>
            </a:r>
            <a:endParaRPr lang="en-US" sz="3600" kern="0" spc="100" dirty="0">
              <a:solidFill>
                <a:schemeClr val="tx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62000" y="1219200"/>
            <a:ext cx="14732000" cy="12700"/>
          </a:xfrm>
          <a:prstGeom prst="rect">
            <a:avLst/>
          </a:prstGeom>
          <a:solidFill>
            <a:srgbClr val="3A3A3C"/>
          </a:solidFill>
        </p:spPr>
      </p:sp>
      <p:sp>
        <p:nvSpPr>
          <p:cNvPr id="6" name="Text 4"/>
          <p:cNvSpPr/>
          <p:nvPr/>
        </p:nvSpPr>
        <p:spPr>
          <a:xfrm>
            <a:off x="762000" y="1498600"/>
            <a:ext cx="381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药品说明书收载的安全性信息</a:t>
            </a:r>
            <a:endParaRPr lang="zh-CN" altLang="en-US" sz="2400" b="1" dirty="0">
              <a:solidFill>
                <a:srgbClr val="F3702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62000" y="8763000"/>
            <a:ext cx="762000" cy="304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C9A96E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03</a:t>
            </a:r>
            <a:endParaRPr 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4258925" y="3175"/>
            <a:ext cx="1997075" cy="7670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3600">
                <a:ln>
                  <a:noFill/>
                </a:ln>
              </a:rPr>
              <a:t>喜恩美</a:t>
            </a:r>
            <a:r>
              <a:rPr lang="zh-CN" altLang="en-US" sz="3200" baseline="3000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CN" altLang="en-US" sz="3200" baseline="3000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0"/>
          <p:cNvSpPr/>
          <p:nvPr/>
        </p:nvSpPr>
        <p:spPr>
          <a:xfrm>
            <a:off x="762000" y="2032635"/>
            <a:ext cx="14732000" cy="5567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p>
            <a:pPr marL="342900" indent="-342900">
              <a:lnSpc>
                <a:spcPct val="20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sz="2800" b="1"/>
              <a:t>常见不良反应：</a:t>
            </a:r>
            <a:r>
              <a:rPr lang="zh-CN" altLang="en-US" sz="2800"/>
              <a:t>头晕、头痛、便秘、嗜睡、高血压，多为轻中度，停药后可缓解。</a:t>
            </a:r>
            <a:endParaRPr lang="zh-CN" altLang="en-US" sz="2800"/>
          </a:p>
          <a:p>
            <a:pPr marL="342900" indent="-342900">
              <a:lnSpc>
                <a:spcPct val="20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sz="2800" b="1"/>
              <a:t>禁忌：</a:t>
            </a:r>
            <a:r>
              <a:rPr lang="zh-CN" altLang="en-US" sz="2800"/>
              <a:t>对盐酸美金刚或本品任何辅料过敏者禁用。</a:t>
            </a:r>
            <a:endParaRPr lang="zh-CN" altLang="en-US" sz="2800"/>
          </a:p>
          <a:p>
            <a:pPr marL="342900" indent="-342900">
              <a:lnSpc>
                <a:spcPct val="20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sz="2800" b="1"/>
              <a:t>注意事项：</a:t>
            </a:r>
            <a:r>
              <a:rPr lang="zh-CN" altLang="en-US" sz="2800"/>
              <a:t>癫痫患者、有惊厥病史者慎用；严重肝肾功能不全者不推荐使用；服药期间避免驾驶或操作精密仪器。</a:t>
            </a:r>
            <a:endParaRPr lang="zh-CN" altLang="en-US" sz="2800"/>
          </a:p>
          <a:p>
            <a:pPr marL="342900" indent="-342900">
              <a:lnSpc>
                <a:spcPct val="20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sz="2800" b="1"/>
              <a:t>药物相互作用：</a:t>
            </a:r>
            <a:r>
              <a:rPr lang="zh-CN" altLang="en-US" sz="2800"/>
              <a:t>与 </a:t>
            </a:r>
            <a:r>
              <a:rPr lang="en-US" altLang="zh-CN" sz="2800"/>
              <a:t>NMDA </a:t>
            </a:r>
            <a:r>
              <a:rPr lang="zh-CN" altLang="en-US" sz="2800"/>
              <a:t>拮抗剂合用可能增加中枢神经系统不良反应风险。</a:t>
            </a:r>
            <a:endParaRPr lang="zh-CN" altLang="en-US" sz="280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381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3" name="Shape 1"/>
          <p:cNvSpPr/>
          <p:nvPr/>
        </p:nvSpPr>
        <p:spPr>
          <a:xfrm>
            <a:off x="762000" y="635000"/>
            <a:ext cx="203200" cy="2032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4" name="Text 2"/>
          <p:cNvSpPr/>
          <p:nvPr/>
        </p:nvSpPr>
        <p:spPr>
          <a:xfrm>
            <a:off x="1117600" y="558800"/>
            <a:ext cx="1665605" cy="629285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kern="0" spc="1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安全性</a:t>
            </a:r>
            <a:endParaRPr lang="en-US" sz="3600" kern="0" spc="100" dirty="0">
              <a:solidFill>
                <a:schemeClr val="tx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62000" y="1219200"/>
            <a:ext cx="14732000" cy="12700"/>
          </a:xfrm>
          <a:prstGeom prst="rect">
            <a:avLst/>
          </a:prstGeom>
          <a:solidFill>
            <a:srgbClr val="3A3A3C"/>
          </a:solidFill>
        </p:spPr>
      </p:sp>
      <p:sp>
        <p:nvSpPr>
          <p:cNvPr id="6" name="Text 4"/>
          <p:cNvSpPr/>
          <p:nvPr/>
        </p:nvSpPr>
        <p:spPr>
          <a:xfrm>
            <a:off x="762000" y="1498600"/>
            <a:ext cx="381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常见不良反应</a:t>
            </a:r>
            <a:endParaRPr lang="en-US" sz="2400" b="1" dirty="0">
              <a:solidFill>
                <a:srgbClr val="F3702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484870" y="1577340"/>
            <a:ext cx="508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安全性优势</a:t>
            </a:r>
            <a:endParaRPr lang="en-US" sz="2400" b="1" dirty="0">
              <a:solidFill>
                <a:srgbClr val="F3702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484870" y="1970405"/>
            <a:ext cx="6531610" cy="27285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sp>
      <p:sp>
        <p:nvSpPr>
          <p:cNvPr id="11" name="Text 8"/>
          <p:cNvSpPr/>
          <p:nvPr/>
        </p:nvSpPr>
        <p:spPr>
          <a:xfrm>
            <a:off x="8484870" y="1964690"/>
            <a:ext cx="7300595" cy="27336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>
              <a:lnSpc>
                <a:spcPct val="18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不良事件总发生率与安慰剂相当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18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无严重肝脏毒性风险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18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无心脏QT间期延长风险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18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老年患者耐受性良好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lnSpc>
                <a:spcPct val="18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轻中度不良反应为主，停药率低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484870" y="4893945"/>
            <a:ext cx="508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与目录内药品对比</a:t>
            </a:r>
            <a:endParaRPr lang="en-US" sz="2400" b="1" dirty="0">
              <a:solidFill>
                <a:srgbClr val="F3702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484870" y="5342255"/>
            <a:ext cx="6531610" cy="3380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p>
            <a:pPr marL="342900" indent="-342900">
              <a:lnSpc>
                <a:spcPct val="15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sz="2000" b="1"/>
              <a:t>胃肠道反应更少：</a:t>
            </a:r>
            <a:r>
              <a:rPr lang="zh-CN" altLang="en-US" sz="2000"/>
              <a:t>与多奈哌齐等胆碱酯酶抑制剂相比，恶心、呕吐、腹泻等胃肠道刺激发生率显著更低</a:t>
            </a:r>
            <a:endParaRPr lang="zh-CN" altLang="en-US" sz="2000"/>
          </a:p>
          <a:p>
            <a:pPr marL="342900" indent="-342900">
              <a:lnSpc>
                <a:spcPct val="15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sz="2000" b="1"/>
              <a:t>机制互补，联用安全</a:t>
            </a:r>
            <a:r>
              <a:rPr lang="zh-CN" altLang="en-US" sz="2000"/>
              <a:t>：与 </a:t>
            </a:r>
            <a:r>
              <a:rPr lang="en-US" altLang="zh-CN" sz="2000"/>
              <a:t>ChEI </a:t>
            </a:r>
            <a:r>
              <a:rPr lang="zh-CN" altLang="en-US" sz="2000"/>
              <a:t>联合使用时，不良反应谱不叠加，不增加各自不良反应发生率，适合中重度 </a:t>
            </a:r>
            <a:r>
              <a:rPr lang="en-US" altLang="zh-CN" sz="2000"/>
              <a:t>AD </a:t>
            </a:r>
            <a:r>
              <a:rPr lang="zh-CN" altLang="en-US" sz="2000"/>
              <a:t>联合治疗</a:t>
            </a:r>
            <a:endParaRPr lang="zh-CN" altLang="en-US" sz="2000"/>
          </a:p>
          <a:p>
            <a:pPr marL="342900" indent="-342900">
              <a:lnSpc>
                <a:spcPct val="15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sz="2000" b="1"/>
              <a:t>特殊人群更友好：</a:t>
            </a:r>
            <a:r>
              <a:rPr lang="zh-CN" altLang="en-US" sz="2000"/>
              <a:t>无 </a:t>
            </a:r>
            <a:r>
              <a:rPr lang="en-US" altLang="zh-CN" sz="2000"/>
              <a:t>QT </a:t>
            </a:r>
            <a:r>
              <a:rPr lang="zh-CN" altLang="en-US" sz="2000"/>
              <a:t>间期延长、无肝酶升高风险，对合并心血管疾病、肝肾功能不全的老年患者更安全</a:t>
            </a:r>
            <a:endParaRPr lang="zh-CN" altLang="en-US" sz="2000"/>
          </a:p>
        </p:txBody>
      </p:sp>
      <p:sp>
        <p:nvSpPr>
          <p:cNvPr id="15" name="Text 12"/>
          <p:cNvSpPr/>
          <p:nvPr/>
        </p:nvSpPr>
        <p:spPr>
          <a:xfrm>
            <a:off x="762000" y="8763000"/>
            <a:ext cx="762000" cy="304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C9A96E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04</a:t>
            </a:r>
            <a:endParaRPr 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4258925" y="3175"/>
            <a:ext cx="1997075" cy="7670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3600">
                <a:ln>
                  <a:noFill/>
                </a:ln>
              </a:rPr>
              <a:t>喜恩美</a:t>
            </a:r>
            <a:r>
              <a:rPr lang="zh-CN" altLang="en-US" sz="3200" baseline="3000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CN" altLang="en-US" sz="3200" baseline="3000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表格 16"/>
          <p:cNvGraphicFramePr/>
          <p:nvPr/>
        </p:nvGraphicFramePr>
        <p:xfrm>
          <a:off x="762000" y="1970405"/>
          <a:ext cx="6904355" cy="6792595"/>
        </p:xfrm>
        <a:graphic>
          <a:graphicData uri="http://schemas.openxmlformats.org/drawingml/2006/table">
            <a:tbl>
              <a:tblPr/>
              <a:tblGrid>
                <a:gridCol w="2332990"/>
                <a:gridCol w="1383665"/>
                <a:gridCol w="3187700"/>
              </a:tblGrid>
              <a:tr h="382270"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Liter" panose="02000503030000020004" pitchFamily="34" charset="-120"/>
                        </a:rPr>
                        <a:t>器官系统类型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Liter" panose="02000503030000020004" pitchFamily="34" charset="-12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Liter" panose="02000503030000020004" pitchFamily="34" charset="-120"/>
                        </a:rPr>
                        <a:t>发生率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Liter" panose="02000503030000020004" pitchFamily="34" charset="-12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Liter" panose="02000503030000020004" pitchFamily="34" charset="-120"/>
                        </a:rPr>
                        <a:t>不良反应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Liter" panose="02000503030000020004" pitchFamily="34" charset="-12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1465"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感染及传染病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少见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真菌感染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免疫系统症状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常见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药物过敏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 rowSpan="3"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精神病性症状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常见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嗜睡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2930"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少见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混乱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幻觉1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0830"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未知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精神病性反应2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 rowSpan="4"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神经系统紊乱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常见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头晕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常见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平衡失调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少见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步态异常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非常罕见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惊厥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心血管病症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少见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心衰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0830">
                <a:tc rowSpan="2"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血管病症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常见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高血压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少见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静脉血栓/血栓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2930"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呼吸器官，胸部和纵隔的疾病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常见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呼吸困难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 rowSpan="3"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胃肠道失调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常见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便秘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少见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呕吐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未知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胰腺炎2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0830">
                <a:tc rowSpan="2"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肝胆失调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常见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肝功检测结果升高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未知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肝炎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 rowSpan="2"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全身或局部病症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常见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头痛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少见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sz="1800" dirty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疲倦</a:t>
                      </a:r>
                      <a:endParaRPr lang="en-US" sz="1800" dirty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381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3" name="Shape 1"/>
          <p:cNvSpPr/>
          <p:nvPr/>
        </p:nvSpPr>
        <p:spPr>
          <a:xfrm>
            <a:off x="762000" y="635000"/>
            <a:ext cx="203200" cy="2032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4" name="Text 2"/>
          <p:cNvSpPr/>
          <p:nvPr/>
        </p:nvSpPr>
        <p:spPr>
          <a:xfrm>
            <a:off x="1117600" y="558800"/>
            <a:ext cx="1647825" cy="533400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kern="0" spc="1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有效性</a:t>
            </a:r>
            <a:endParaRPr lang="en-US" sz="3600" kern="0" spc="100" dirty="0">
              <a:solidFill>
                <a:schemeClr val="tx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62000" y="1219200"/>
            <a:ext cx="14732000" cy="12700"/>
          </a:xfrm>
          <a:prstGeom prst="rect">
            <a:avLst/>
          </a:prstGeom>
          <a:solidFill>
            <a:srgbClr val="3A3A3C"/>
          </a:solidFill>
        </p:spPr>
      </p:sp>
      <p:sp>
        <p:nvSpPr>
          <p:cNvPr id="6" name="Text 4"/>
          <p:cNvSpPr/>
          <p:nvPr/>
        </p:nvSpPr>
        <p:spPr>
          <a:xfrm>
            <a:off x="762000" y="1498600"/>
            <a:ext cx="508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作用机制</a:t>
            </a:r>
            <a:endParaRPr lang="en-US" sz="2400" b="1" dirty="0">
              <a:solidFill>
                <a:srgbClr val="F3702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62000" y="2006600"/>
            <a:ext cx="7575550" cy="2044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sp>
      <p:sp>
        <p:nvSpPr>
          <p:cNvPr id="8" name="Text 6"/>
          <p:cNvSpPr/>
          <p:nvPr/>
        </p:nvSpPr>
        <p:spPr>
          <a:xfrm>
            <a:off x="1066800" y="2184400"/>
            <a:ext cx="6502400" cy="167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7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美金刚是一种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低到中等亲和力的非竞争性NMDA受体拮抗剂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，能优先与NMDA受体操控的阳离子通道结合，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调节谷氨酸神经递质活性，减缓认知功能下降。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62000" y="4292600"/>
            <a:ext cx="508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临床指南推荐</a:t>
            </a:r>
            <a:endParaRPr lang="en-US" sz="2400" b="1" dirty="0">
              <a:solidFill>
                <a:srgbClr val="F3702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61365" y="4800600"/>
            <a:ext cx="7576185" cy="3825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sp>
      <p:sp>
        <p:nvSpPr>
          <p:cNvPr id="11" name="Text 9"/>
          <p:cNvSpPr/>
          <p:nvPr/>
        </p:nvSpPr>
        <p:spPr>
          <a:xfrm>
            <a:off x="762000" y="4820285"/>
            <a:ext cx="7573010" cy="38074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国内指南唯一地位：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《中国阿尔茨海默病诊疗指南（202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）》中唯一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级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推荐、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级证据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NMDA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受体拮抗剂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中重度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AD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核心治疗：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单药治疗 / 与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ChEI（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多奈哌齐 / 卡巴拉汀）联合治疗均获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级推荐、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级证据支持；尤其推荐伴明显精神行为症状的重度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AD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患者联合使用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循证获益明确：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可选择性改善关键认知域功能、延缓疾病进展（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级推荐，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级证据）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国际权威指南认可：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NICE 2018、AAN、EFNS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等国际指南推荐为中重度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AD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一线治疗药物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全球首证地位：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FDA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批准的首个用于中重度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AD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治疗的药物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877935" y="1478915"/>
            <a:ext cx="508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临床疗效数据</a:t>
            </a:r>
            <a:endParaRPr lang="en-US" sz="2400" b="1" dirty="0">
              <a:solidFill>
                <a:srgbClr val="F3702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877935" y="1986915"/>
            <a:ext cx="7112000" cy="3136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sp>
      <p:sp>
        <p:nvSpPr>
          <p:cNvPr id="14" name="Text 12"/>
          <p:cNvSpPr/>
          <p:nvPr/>
        </p:nvSpPr>
        <p:spPr>
          <a:xfrm>
            <a:off x="9182735" y="2190115"/>
            <a:ext cx="6502400" cy="3657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7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临床试验证实，美金刚在以下维度显著改善患者症状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▸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认知功能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：改善记忆力、注意力、执行功能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▸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日常生活能力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：延缓ADL评分下降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▸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全面功能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：CIBIC-Plus评分显示临床整体改善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▸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行为症状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：对激越、攻击行为有一定改善作用</a:t>
            </a:r>
            <a:endParaRPr lang="en-US"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877935" y="5619115"/>
            <a:ext cx="7112000" cy="203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sp>
      <p:sp>
        <p:nvSpPr>
          <p:cNvPr id="16" name="Text 14"/>
          <p:cNvSpPr/>
          <p:nvPr/>
        </p:nvSpPr>
        <p:spPr>
          <a:xfrm>
            <a:off x="9029065" y="5716270"/>
            <a:ext cx="6502400" cy="3556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Liter" panose="02000503030000020004" pitchFamily="34" charset="-120"/>
              </a:rPr>
              <a:t>疗效优势总结</a:t>
            </a:r>
            <a:endParaRPr lang="en-US" sz="2000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Liter" panose="02000503030000020004" pitchFamily="34" charset="-12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029065" y="6084570"/>
            <a:ext cx="6809740" cy="1270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7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美金刚是目前唯一获批用于中重度AD的NMDA受体拮抗剂，与胆碱酯酶抑制剂机制互补，联合用药可覆盖轻、中、重度AD全病程。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62000" y="8763000"/>
            <a:ext cx="762000" cy="304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C9A96E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05</a:t>
            </a:r>
            <a:endParaRPr 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14258925" y="3175"/>
            <a:ext cx="1997075" cy="7670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3600">
                <a:ln>
                  <a:noFill/>
                </a:ln>
              </a:rPr>
              <a:t>喜恩美</a:t>
            </a:r>
            <a:r>
              <a:rPr lang="zh-CN" altLang="en-US" sz="3200" baseline="3000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CN" altLang="en-US" sz="3200" baseline="3000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381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3" name="Shape 1"/>
          <p:cNvSpPr/>
          <p:nvPr/>
        </p:nvSpPr>
        <p:spPr>
          <a:xfrm>
            <a:off x="762000" y="635000"/>
            <a:ext cx="203200" cy="2032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4" name="Text 2"/>
          <p:cNvSpPr/>
          <p:nvPr/>
        </p:nvSpPr>
        <p:spPr>
          <a:xfrm>
            <a:off x="1117600" y="558800"/>
            <a:ext cx="1512570" cy="533400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kern="0" spc="1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创新性</a:t>
            </a:r>
            <a:endParaRPr lang="en-US" sz="3200" kern="0" spc="100" dirty="0">
              <a:solidFill>
                <a:schemeClr val="tx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62000" y="1219200"/>
            <a:ext cx="14732000" cy="12700"/>
          </a:xfrm>
          <a:prstGeom prst="rect">
            <a:avLst/>
          </a:prstGeom>
          <a:solidFill>
            <a:srgbClr val="3A3A3C"/>
          </a:solidFill>
        </p:spPr>
      </p:sp>
      <p:sp>
        <p:nvSpPr>
          <p:cNvPr id="6" name="Text 4"/>
          <p:cNvSpPr/>
          <p:nvPr/>
        </p:nvSpPr>
        <p:spPr>
          <a:xfrm>
            <a:off x="762000" y="1498600"/>
            <a:ext cx="7112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主要创新点：</a:t>
            </a:r>
            <a:r>
              <a:rPr 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口崩片剂型创新</a:t>
            </a:r>
            <a:r>
              <a:rPr lang="zh-CN" alt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宋体" panose="02010600030101010101" pitchFamily="2" charset="-122"/>
                <a:cs typeface="Liter" panose="02000503030000020004" pitchFamily="34" charset="-120"/>
              </a:rPr>
              <a:t>：</a:t>
            </a:r>
            <a:r>
              <a:rPr lang="en-US" altLang="zh-CN" sz="2400" b="1" dirty="0">
                <a:solidFill>
                  <a:srgbClr val="F37021"/>
                </a:solidFill>
                <a:latin typeface="Liter" panose="02000503030000020004" pitchFamily="34" charset="0"/>
                <a:ea typeface="宋体" panose="02010600030101010101" pitchFamily="2" charset="-122"/>
                <a:cs typeface="Liter" panose="02000503030000020004" pitchFamily="34" charset="-120"/>
              </a:rPr>
              <a:t>VSMart™ ODT </a:t>
            </a:r>
            <a:r>
              <a:rPr lang="zh-CN" alt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宋体" panose="02010600030101010101" pitchFamily="2" charset="-122"/>
                <a:cs typeface="Liter" panose="02000503030000020004" pitchFamily="34" charset="-120"/>
              </a:rPr>
              <a:t>闪片技术</a:t>
            </a:r>
            <a:endParaRPr lang="zh-CN" altLang="en-US" sz="2400" b="1" dirty="0">
              <a:solidFill>
                <a:srgbClr val="F37021"/>
              </a:solidFill>
              <a:latin typeface="Liter" panose="02000503030000020004" pitchFamily="34" charset="0"/>
              <a:ea typeface="宋体" panose="02010600030101010101" pitchFamily="2" charset="-122"/>
              <a:cs typeface="Liter" panose="02000503030000020004" pitchFamily="34" charset="-12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62000" y="2006600"/>
            <a:ext cx="7366000" cy="3460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p>
            <a:pPr>
              <a:lnSpc>
                <a:spcPct val="170000"/>
              </a:lnSpc>
            </a:pP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口腔速崩闪释：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采用自研专利 </a:t>
            </a:r>
            <a:r>
              <a:rPr lang="en-US" altLang="zh-CN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VSMart™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技术，口腔内</a:t>
            </a: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15 秒极速崩解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，无需饮水、无需咀嚼，完美适配痴呆患者用药特点。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全面优于传统口</a:t>
            </a: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崩剂型 攻克</a:t>
            </a:r>
            <a:r>
              <a:rPr lang="en-US" altLang="zh-CN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90%</a:t>
            </a: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中重度失智患者吞咽困难如下</a:t>
            </a:r>
            <a:endParaRPr lang="zh-CN" altLang="en-US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对比口溶膜：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载药量更高，减少给药频次，降低照护压力；</a:t>
            </a: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无薄膜粘附喉咙发炎风险，更安全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对比口服液：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杜绝反流、呛咳，大幅降低误</a:t>
            </a: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吸性肺炎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风险；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对比普通片剂：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彻底解决吞咽困难、呛噎、剂量偏差问题。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8997315" y="2564765"/>
            <a:ext cx="508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创新价值</a:t>
            </a:r>
            <a:endParaRPr lang="en-US" sz="2400" b="1" dirty="0">
              <a:solidFill>
                <a:srgbClr val="F3702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907145" y="3122930"/>
            <a:ext cx="6328410" cy="2343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p>
            <a:pPr marL="285750" indent="-285750" fontAlgn="auto">
              <a:lnSpc>
                <a:spcPct val="15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b="1"/>
              <a:t>自主专利技术壁垒：</a:t>
            </a:r>
            <a:r>
              <a:rPr lang="en-US" altLang="zh-CN"/>
              <a:t>VSMart™ ODT </a:t>
            </a:r>
            <a:r>
              <a:rPr lang="zh-CN" altLang="en-US"/>
              <a:t>闪片技术为</a:t>
            </a:r>
            <a:r>
              <a:rPr lang="zh-CN" altLang="en-US" b="1"/>
              <a:t>完全自主研发的专利技术</a:t>
            </a:r>
            <a:r>
              <a:rPr lang="zh-CN" altLang="en-US"/>
              <a:t>，拥有完整知识产权，实现本土化工艺突破。</a:t>
            </a:r>
            <a:endParaRPr lang="zh-CN" altLang="en-US"/>
          </a:p>
          <a:p>
            <a:pPr marL="285750" indent="-285750" fontAlgn="auto">
              <a:lnSpc>
                <a:spcPct val="15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b="1"/>
              <a:t>临床获益全面升级：</a:t>
            </a:r>
            <a:r>
              <a:rPr lang="zh-CN" altLang="en-US"/>
              <a:t>通过技术创新，实现 </a:t>
            </a:r>
            <a:r>
              <a:rPr lang="en-US" altLang="zh-CN"/>
              <a:t>AD </a:t>
            </a:r>
            <a:r>
              <a:rPr lang="zh-CN" altLang="en-US"/>
              <a:t>患者从</a:t>
            </a:r>
            <a:r>
              <a:rPr lang="zh-CN" altLang="en-US" b="1"/>
              <a:t>用药便捷性、安全性</a:t>
            </a:r>
            <a:r>
              <a:rPr lang="zh-CN" altLang="en-US"/>
              <a:t>到长期依从性的全方位临床获益升级。</a:t>
            </a:r>
            <a:endParaRPr lang="zh-CN" altLang="en-US"/>
          </a:p>
        </p:txBody>
      </p:sp>
      <p:sp>
        <p:nvSpPr>
          <p:cNvPr id="15" name="Text 13"/>
          <p:cNvSpPr/>
          <p:nvPr/>
        </p:nvSpPr>
        <p:spPr>
          <a:xfrm>
            <a:off x="762000" y="5867400"/>
            <a:ext cx="508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创新带来的临床获益</a:t>
            </a:r>
            <a:endParaRPr lang="en-US" sz="2400" b="1" dirty="0">
              <a:solidFill>
                <a:srgbClr val="F3702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62000" y="6375400"/>
            <a:ext cx="13496925" cy="2343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p>
            <a:pPr indent="0" fontAlgn="auto">
              <a:lnSpc>
                <a:spcPct val="15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b="1"/>
              <a:t>提升服药依从性：</a:t>
            </a:r>
            <a:r>
              <a:rPr lang="en-US" altLang="zh-CN" b="1"/>
              <a:t>ODT </a:t>
            </a:r>
            <a:r>
              <a:rPr lang="zh-CN" altLang="en-US" b="1"/>
              <a:t>口腔速崩技术</a:t>
            </a:r>
            <a:r>
              <a:rPr lang="zh-CN" altLang="en-US"/>
              <a:t>，免水免嚼，解决</a:t>
            </a:r>
            <a:r>
              <a:rPr lang="zh-CN" altLang="en-US" b="1"/>
              <a:t>超 92% 重度 </a:t>
            </a:r>
            <a:r>
              <a:rPr lang="en-US" altLang="zh-CN" b="1"/>
              <a:t>AD </a:t>
            </a:r>
            <a:r>
              <a:rPr lang="zh-CN" altLang="en-US" b="1"/>
              <a:t>患者存在的吞咽困难难题</a:t>
            </a:r>
            <a:r>
              <a:rPr lang="zh-CN" altLang="en-US"/>
              <a:t>，大幅提升服药依从性。</a:t>
            </a:r>
            <a:endParaRPr lang="zh-CN" altLang="en-US"/>
          </a:p>
          <a:p>
            <a:pPr indent="0" fontAlgn="auto">
              <a:lnSpc>
                <a:spcPct val="15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b="1"/>
              <a:t>强化用药安全性：</a:t>
            </a:r>
            <a:r>
              <a:rPr lang="zh-CN" altLang="en-US"/>
              <a:t>剂型优化设计，规避呛咳、反流，</a:t>
            </a:r>
            <a:r>
              <a:rPr lang="zh-CN" altLang="en-US" b="1"/>
              <a:t>显著降低</a:t>
            </a:r>
            <a:r>
              <a:rPr lang="zh-CN" altLang="en-US" b="1"/>
              <a:t>误吸性肺炎风险</a:t>
            </a:r>
            <a:r>
              <a:rPr lang="zh-CN" altLang="en-US"/>
              <a:t>，用药更安全。</a:t>
            </a:r>
            <a:endParaRPr lang="zh-CN" altLang="en-US"/>
          </a:p>
          <a:p>
            <a:pPr indent="0" fontAlgn="auto">
              <a:lnSpc>
                <a:spcPct val="15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b="1"/>
              <a:t>保障规范治疗：</a:t>
            </a:r>
            <a:r>
              <a:rPr lang="zh-CN" altLang="en-US"/>
              <a:t>5</a:t>
            </a:r>
            <a:r>
              <a:rPr lang="en-US" altLang="zh-CN"/>
              <a:t>mg </a:t>
            </a:r>
            <a:r>
              <a:rPr lang="zh-CN" altLang="en-US"/>
              <a:t>滴定规格，剂量科学可控，提升耐受度，保障足量、足疗程的规范治疗。</a:t>
            </a:r>
            <a:endParaRPr lang="zh-CN" altLang="en-US"/>
          </a:p>
          <a:p>
            <a:pPr indent="0" fontAlgn="auto">
              <a:lnSpc>
                <a:spcPct val="15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b="1"/>
              <a:t>拓宽适用人群：</a:t>
            </a:r>
            <a:r>
              <a:rPr lang="zh-CN" altLang="en-US"/>
              <a:t>多适配剂型，可研碎鼻饲，</a:t>
            </a:r>
            <a:r>
              <a:rPr lang="zh-CN" altLang="en-US" b="1"/>
              <a:t>覆盖卧床、吞咽障碍、管路喂食等特殊患者</a:t>
            </a:r>
            <a:r>
              <a:rPr lang="zh-CN" altLang="en-US"/>
              <a:t>，满足全场景临床需求。</a:t>
            </a:r>
            <a:endParaRPr lang="zh-CN" altLang="en-US"/>
          </a:p>
          <a:p>
            <a:pPr indent="0" fontAlgn="auto">
              <a:lnSpc>
                <a:spcPct val="150000"/>
              </a:lnSpc>
              <a:buClr>
                <a:srgbClr val="ED7D31"/>
              </a:buClr>
              <a:buFont typeface="Wingdings" panose="05000000000000000000" charset="0"/>
              <a:buChar char=""/>
            </a:pPr>
            <a:r>
              <a:rPr lang="zh-CN" altLang="en-US" b="1"/>
              <a:t>优化长期管理：</a:t>
            </a:r>
            <a:r>
              <a:rPr lang="zh-CN" altLang="en-US"/>
              <a:t>配方改良，副作用少、代谢负担低，适配老年患者长期用药，简化慢病管理。</a:t>
            </a:r>
            <a:endParaRPr lang="zh-CN" altLang="en-US"/>
          </a:p>
        </p:txBody>
      </p:sp>
      <p:sp>
        <p:nvSpPr>
          <p:cNvPr id="18" name="Text 16"/>
          <p:cNvSpPr/>
          <p:nvPr/>
        </p:nvSpPr>
        <p:spPr>
          <a:xfrm>
            <a:off x="762000" y="8763000"/>
            <a:ext cx="762000" cy="304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C9A96E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06</a:t>
            </a:r>
            <a:endParaRPr 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14258925" y="3175"/>
            <a:ext cx="1997075" cy="7670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3600">
                <a:ln>
                  <a:noFill/>
                </a:ln>
              </a:rPr>
              <a:t>喜恩美</a:t>
            </a:r>
            <a:r>
              <a:rPr lang="zh-CN" altLang="en-US" sz="3200" baseline="3000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CN" altLang="en-US" sz="3200" baseline="3000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10"/>
          <p:cNvSpPr/>
          <p:nvPr/>
        </p:nvSpPr>
        <p:spPr>
          <a:xfrm>
            <a:off x="8997315" y="1498600"/>
            <a:ext cx="508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药品注册分类：化学药品</a:t>
            </a:r>
            <a:r>
              <a:rPr lang="en-US" altLang="zh-CN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3</a:t>
            </a:r>
            <a:r>
              <a:rPr lang="zh-CN" alt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类</a:t>
            </a:r>
            <a:endParaRPr lang="zh-CN" altLang="en-US" sz="2400" b="1" dirty="0">
              <a:solidFill>
                <a:srgbClr val="F3702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381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3" name="Shape 1"/>
          <p:cNvSpPr/>
          <p:nvPr/>
        </p:nvSpPr>
        <p:spPr>
          <a:xfrm>
            <a:off x="762000" y="635000"/>
            <a:ext cx="203200" cy="203200"/>
          </a:xfrm>
          <a:prstGeom prst="rect">
            <a:avLst/>
          </a:prstGeom>
          <a:solidFill>
            <a:srgbClr val="F37021"/>
          </a:solidFill>
        </p:spPr>
      </p:sp>
      <p:sp>
        <p:nvSpPr>
          <p:cNvPr id="4" name="Text 2"/>
          <p:cNvSpPr/>
          <p:nvPr/>
        </p:nvSpPr>
        <p:spPr>
          <a:xfrm>
            <a:off x="1117600" y="597535"/>
            <a:ext cx="1631315" cy="571500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kern="0" spc="100" dirty="0">
                <a:solidFill>
                  <a:schemeClr val="tx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公平性</a:t>
            </a:r>
            <a:endParaRPr lang="en-US" sz="3200" kern="0" spc="100" dirty="0">
              <a:solidFill>
                <a:schemeClr val="tx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62000" y="1219200"/>
            <a:ext cx="14732000" cy="12700"/>
          </a:xfrm>
          <a:prstGeom prst="rect">
            <a:avLst/>
          </a:prstGeom>
          <a:solidFill>
            <a:srgbClr val="3A3A3C"/>
          </a:solidFill>
        </p:spPr>
      </p:sp>
      <p:sp>
        <p:nvSpPr>
          <p:cNvPr id="6" name="Text 4"/>
          <p:cNvSpPr/>
          <p:nvPr>
            <p:custDataLst>
              <p:tags r:id="rId1"/>
            </p:custDataLst>
          </p:nvPr>
        </p:nvSpPr>
        <p:spPr>
          <a:xfrm>
            <a:off x="762000" y="1498600"/>
            <a:ext cx="7112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弥补目录短板</a:t>
            </a:r>
            <a:endParaRPr lang="en-US" sz="2400" b="1" dirty="0">
              <a:solidFill>
                <a:srgbClr val="F3702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7" name="Shape 5"/>
          <p:cNvSpPr/>
          <p:nvPr>
            <p:custDataLst>
              <p:tags r:id="rId2"/>
            </p:custDataLst>
          </p:nvPr>
        </p:nvSpPr>
        <p:spPr>
          <a:xfrm>
            <a:off x="762000" y="2006600"/>
            <a:ext cx="7112000" cy="279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sp>
      <p:sp>
        <p:nvSpPr>
          <p:cNvPr id="8" name="Text 6"/>
          <p:cNvSpPr/>
          <p:nvPr>
            <p:custDataLst>
              <p:tags r:id="rId3"/>
            </p:custDataLst>
          </p:nvPr>
        </p:nvSpPr>
        <p:spPr>
          <a:xfrm>
            <a:off x="1066800" y="2209800"/>
            <a:ext cx="6502400" cy="2413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7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现状：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目录内已有美金刚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口服常释剂型、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口服溶液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、缓释胶囊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，但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缺少口崩片剂型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en-US" sz="18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  <a:spcBef>
                <a:spcPts val="8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临床需求：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中重度AD患者中约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30%-50%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存在吞咽困难，口崩片的纳入将：</a:t>
            </a:r>
            <a:endParaRPr lang="en-US" sz="18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sz="1600" dirty="0">
                <a:solidFill>
                  <a:srgbClr val="F3702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为吞咽困难患者提供适宜剂型选择</a:t>
            </a:r>
            <a:endParaRPr lang="en-US" sz="18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sz="1600" dirty="0">
                <a:solidFill>
                  <a:srgbClr val="F3702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满足老年特殊人群用药需求</a:t>
            </a:r>
            <a:endParaRPr lang="en-US" sz="18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sz="1600" dirty="0">
                <a:solidFill>
                  <a:srgbClr val="F3702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体现药品目录对不同人群的公平覆盖</a:t>
            </a:r>
            <a:endParaRPr lang="en-US" sz="16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Text 7"/>
          <p:cNvSpPr/>
          <p:nvPr>
            <p:custDataLst>
              <p:tags r:id="rId4"/>
            </p:custDataLst>
          </p:nvPr>
        </p:nvSpPr>
        <p:spPr>
          <a:xfrm>
            <a:off x="8382000" y="1498600"/>
            <a:ext cx="7112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降低临床管理难度</a:t>
            </a:r>
            <a:endParaRPr lang="en-US" sz="2400" b="1" dirty="0">
              <a:solidFill>
                <a:srgbClr val="F3702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0" name="Shape 8"/>
          <p:cNvSpPr/>
          <p:nvPr>
            <p:custDataLst>
              <p:tags r:id="rId5"/>
            </p:custDataLst>
          </p:nvPr>
        </p:nvSpPr>
        <p:spPr>
          <a:xfrm>
            <a:off x="8382000" y="2006600"/>
            <a:ext cx="7112000" cy="279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sp>
      <p:sp>
        <p:nvSpPr>
          <p:cNvPr id="11" name="Text 9"/>
          <p:cNvSpPr/>
          <p:nvPr>
            <p:custDataLst>
              <p:tags r:id="rId6"/>
            </p:custDataLst>
          </p:nvPr>
        </p:nvSpPr>
        <p:spPr>
          <a:xfrm>
            <a:off x="8686800" y="2074545"/>
            <a:ext cx="6502400" cy="2413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7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● 简化给药流程，护理人员无需辅助喂水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● 减少因拒药、藏药导致的治疗中断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● 降低养老机构药物管理复杂度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● 提高临床用药依从性和治疗连续性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● 减少因用药不规范导致的病情反复和再入院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Text 13"/>
          <p:cNvSpPr/>
          <p:nvPr>
            <p:custDataLst>
              <p:tags r:id="rId7"/>
            </p:custDataLst>
          </p:nvPr>
        </p:nvSpPr>
        <p:spPr>
          <a:xfrm>
            <a:off x="762000" y="5130165"/>
            <a:ext cx="5080000" cy="3810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37021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可及性与公平性</a:t>
            </a:r>
            <a:endParaRPr lang="en-US" sz="2400" b="1" dirty="0">
              <a:solidFill>
                <a:srgbClr val="F37021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6" name="Shape 14"/>
          <p:cNvSpPr/>
          <p:nvPr>
            <p:custDataLst>
              <p:tags r:id="rId8"/>
            </p:custDataLst>
          </p:nvPr>
        </p:nvSpPr>
        <p:spPr>
          <a:xfrm>
            <a:off x="762000" y="5638165"/>
            <a:ext cx="7112000" cy="279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sp>
      <p:sp>
        <p:nvSpPr>
          <p:cNvPr id="17" name="Text 15"/>
          <p:cNvSpPr/>
          <p:nvPr>
            <p:custDataLst>
              <p:tags r:id="rId9"/>
            </p:custDataLst>
          </p:nvPr>
        </p:nvSpPr>
        <p:spPr>
          <a:xfrm>
            <a:off x="1066800" y="5841365"/>
            <a:ext cx="6502400" cy="2413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7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● 口崩片纳入医保可提高中重度AD患者治疗可及性</a:t>
            </a:r>
            <a:endParaRPr 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● 降低患者自付比例，减轻家庭经济负担</a:t>
            </a:r>
            <a:endParaRPr 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● 促进优质药品向基层医疗机构下沉</a:t>
            </a:r>
            <a:endParaRPr 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● 对医保基金影响有限，基金支出可控</a:t>
            </a:r>
            <a:endParaRPr 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● 体现国家对老年特殊人群用药需求的关注</a:t>
            </a:r>
            <a:endParaRPr 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62000" y="8763000"/>
            <a:ext cx="762000" cy="304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C9A96E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07</a:t>
            </a:r>
            <a:endParaRPr 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14258925" y="3175"/>
            <a:ext cx="1997075" cy="767080"/>
          </a:xfrm>
          <a:prstGeom prst="rect">
            <a:avLst/>
          </a:prstGeom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pPr algn="ctr"/>
            <a:r>
              <a:rPr lang="zh-CN" altLang="en-US" sz="3600">
                <a:ln>
                  <a:noFill/>
                </a:ln>
              </a:rPr>
              <a:t>喜恩美</a:t>
            </a:r>
            <a:r>
              <a:rPr lang="zh-CN" altLang="en-US" sz="3200" baseline="3000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CN" altLang="en-US" sz="3200" baseline="3000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DIAGRAM_VIRTUALLY_FRAME" val="{&quot;height&quot;:477.96032177995465,&quot;left&quot;:256.8999938964844,&quot;top&quot;:127.60007874015746,&quot;width&quot;:709.4000122070313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6346_5*l_h_i*1_4_2"/>
  <p:tag name="KSO_WM_TEMPLATE_CATEGORY" val="diagram"/>
  <p:tag name="KSO_WM_TEMPLATE_INDEX" val="20236346"/>
  <p:tag name="KSO_WM_UNIT_LAYERLEVEL" val="1_1_1"/>
  <p:tag name="KSO_WM_TAG_VERSION" val="3.0"/>
  <p:tag name="KSO_WM_BEAUTIFY_FLAG" val="#wm#"/>
  <p:tag name="KSO_WM_UNIT_LINE_FORE_SCHEMECOLOR_INDEX" val="5"/>
  <p:tag name="KSO_WM_DIAGRAM_MAX_ITEMCNT" val="6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1.xml><?xml version="1.0" encoding="utf-8"?>
<p:tagLst xmlns:p="http://schemas.openxmlformats.org/presentationml/2006/main">
  <p:tag name="KSO_WM_DIAGRAM_VIRTUALLY_FRAME" val="{&quot;height&quot;:477.96032177995465,&quot;left&quot;:256.8999938964844,&quot;top&quot;:127.60007874015746,&quot;width&quot;:709.4000122070313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6346_5*l_h_i*1_4_1"/>
  <p:tag name="KSO_WM_TEMPLATE_CATEGORY" val="diagram"/>
  <p:tag name="KSO_WM_TEMPLATE_INDEX" val="20236346"/>
  <p:tag name="KSO_WM_UNIT_LAYERLEVEL" val="1_1_1"/>
  <p:tag name="KSO_WM_TAG_VERSION" val="3.0"/>
  <p:tag name="KSO_WM_BEAUTIFY_FLAG" val="#wm#"/>
  <p:tag name="KSO_WM_UNIT_PRESET_TEXT" val="04"/>
  <p:tag name="KSO_WM_UNIT_FILL_TYPE" val="3"/>
  <p:tag name="KSO_WM_DIAGRAM_MAX_ITEMCNT" val="6"/>
  <p:tag name="KSO_WM_DIAGRAM_MIN_ITEMCNT" val="2"/>
  <p:tag name="KSO_WM_DIAGRAM_COLOR_MATCH_VALUE" val="{&quot;shape&quot;:{&quot;fill&quot;:{&quot;gradient&quot;:[{&quot;brightness&quot;:0,&quot;colorType&quot;:1,&quot;foreColorIndex&quot;:5,&quot;pos&quot;:0.17000000178813934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2.xml><?xml version="1.0" encoding="utf-8"?>
<p:tagLst xmlns:p="http://schemas.openxmlformats.org/presentationml/2006/main">
  <p:tag name="KSO_WM_DIAGRAM_VIRTUALLY_FRAME" val="{&quot;height&quot;:477.96032177995465,&quot;left&quot;:256.8999938964844,&quot;top&quot;:127.60007874015746,&quot;width&quot;:709.4000122070313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36346_5*l_h_i*1_5_2"/>
  <p:tag name="KSO_WM_TEMPLATE_CATEGORY" val="diagram"/>
  <p:tag name="KSO_WM_TEMPLATE_INDEX" val="20236346"/>
  <p:tag name="KSO_WM_UNIT_LAYERLEVEL" val="1_1_1"/>
  <p:tag name="KSO_WM_TAG_VERSION" val="3.0"/>
  <p:tag name="KSO_WM_BEAUTIFY_FLAG" val="#wm#"/>
  <p:tag name="KSO_WM_UNIT_LINE_FORE_SCHEMECOLOR_INDEX" val="5"/>
  <p:tag name="KSO_WM_DIAGRAM_MAX_ITEMCNT" val="6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3.xml><?xml version="1.0" encoding="utf-8"?>
<p:tagLst xmlns:p="http://schemas.openxmlformats.org/presentationml/2006/main">
  <p:tag name="KSO_WM_DIAGRAM_VIRTUALLY_FRAME" val="{&quot;height&quot;:477.96032177995465,&quot;left&quot;:256.8999938964844,&quot;top&quot;:127.60007874015746,&quot;width&quot;:709.4000122070313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20236346_5*l_h_i*1_5_1"/>
  <p:tag name="KSO_WM_TEMPLATE_CATEGORY" val="diagram"/>
  <p:tag name="KSO_WM_TEMPLATE_INDEX" val="20236346"/>
  <p:tag name="KSO_WM_UNIT_LAYERLEVEL" val="1_1_1"/>
  <p:tag name="KSO_WM_TAG_VERSION" val="3.0"/>
  <p:tag name="KSO_WM_BEAUTIFY_FLAG" val="#wm#"/>
  <p:tag name="KSO_WM_UNIT_PRESET_TEXT" val="05"/>
  <p:tag name="KSO_WM_UNIT_FILL_TYPE" val="3"/>
  <p:tag name="KSO_WM_DIAGRAM_MAX_ITEMCNT" val="6"/>
  <p:tag name="KSO_WM_DIAGRAM_MIN_ITEMCNT" val="2"/>
  <p:tag name="KSO_WM_DIAGRAM_COLOR_MATCH_VALUE" val="{&quot;shape&quot;:{&quot;fill&quot;:{&quot;gradient&quot;:[{&quot;brightness&quot;:0,&quot;colorType&quot;:1,&quot;foreColorIndex&quot;:5,&quot;pos&quot;:0.17000000178813934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4.xml><?xml version="1.0" encoding="utf-8"?>
<p:tagLst xmlns:p="http://schemas.openxmlformats.org/presentationml/2006/main">
  <p:tag name="KSO_WM_DIAGRAM_VIRTUALLY_FRAME" val="{&quot;height&quot;:542,&quot;left&quot;:60,&quot;top&quot;:118,&quot;width&quot;:1160}"/>
</p:tagLst>
</file>

<file path=ppt/tags/tag15.xml><?xml version="1.0" encoding="utf-8"?>
<p:tagLst xmlns:p="http://schemas.openxmlformats.org/presentationml/2006/main">
  <p:tag name="KSO_WM_DIAGRAM_VIRTUALLY_FRAME" val="{&quot;height&quot;:542,&quot;left&quot;:60,&quot;top&quot;:118,&quot;width&quot;:1160}"/>
</p:tagLst>
</file>

<file path=ppt/tags/tag16.xml><?xml version="1.0" encoding="utf-8"?>
<p:tagLst xmlns:p="http://schemas.openxmlformats.org/presentationml/2006/main">
  <p:tag name="KSO_WM_DIAGRAM_VIRTUALLY_FRAME" val="{&quot;height&quot;:542,&quot;left&quot;:60,&quot;top&quot;:118,&quot;width&quot;:1160}"/>
</p:tagLst>
</file>

<file path=ppt/tags/tag17.xml><?xml version="1.0" encoding="utf-8"?>
<p:tagLst xmlns:p="http://schemas.openxmlformats.org/presentationml/2006/main">
  <p:tag name="KSO_WM_DIAGRAM_VIRTUALLY_FRAME" val="{&quot;height&quot;:542,&quot;left&quot;:60,&quot;top&quot;:118,&quot;width&quot;:1160}"/>
</p:tagLst>
</file>

<file path=ppt/tags/tag18.xml><?xml version="1.0" encoding="utf-8"?>
<p:tagLst xmlns:p="http://schemas.openxmlformats.org/presentationml/2006/main">
  <p:tag name="KSO_WM_DIAGRAM_VIRTUALLY_FRAME" val="{&quot;height&quot;:542,&quot;left&quot;:60,&quot;top&quot;:118,&quot;width&quot;:1160}"/>
</p:tagLst>
</file>

<file path=ppt/tags/tag19.xml><?xml version="1.0" encoding="utf-8"?>
<p:tagLst xmlns:p="http://schemas.openxmlformats.org/presentationml/2006/main">
  <p:tag name="KSO_WM_DIAGRAM_VIRTUALLY_FRAME" val="{&quot;height&quot;:542,&quot;left&quot;:60,&quot;top&quot;:118,&quot;width&quot;:1160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542,&quot;left&quot;:60,&quot;top&quot;:118,&quot;width&quot;:1160}"/>
</p:tagLst>
</file>

<file path=ppt/tags/tag21.xml><?xml version="1.0" encoding="utf-8"?>
<p:tagLst xmlns:p="http://schemas.openxmlformats.org/presentationml/2006/main">
  <p:tag name="KSO_WM_DIAGRAM_VIRTUALLY_FRAME" val="{&quot;height&quot;:542,&quot;left&quot;:60,&quot;top&quot;:118,&quot;width&quot;:1160}"/>
</p:tagLst>
</file>

<file path=ppt/tags/tag22.xml><?xml version="1.0" encoding="utf-8"?>
<p:tagLst xmlns:p="http://schemas.openxmlformats.org/presentationml/2006/main">
  <p:tag name="KSO_WM_DIAGRAM_VIRTUALLY_FRAME" val="{&quot;height&quot;:542,&quot;left&quot;:60,&quot;top&quot;:118,&quot;width&quot;:1160}"/>
</p:tagLst>
</file>

<file path=ppt/tags/tag23.xml><?xml version="1.0" encoding="utf-8"?>
<p:tagLst xmlns:p="http://schemas.openxmlformats.org/presentationml/2006/main">
  <p:tag name="resource_record_key" val="{&quot;70&quot;:[3331506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DIAGRAM_VIRTUALLY_FRAME" val="{&quot;height&quot;:477.96032177995465,&quot;left&quot;:256.8999938964844,&quot;top&quot;:127.60007874015746,&quot;width&quot;:709.4000122070313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6346_5*l_h_i*1_1_2"/>
  <p:tag name="KSO_WM_TEMPLATE_CATEGORY" val="diagram"/>
  <p:tag name="KSO_WM_TEMPLATE_INDEX" val="20236346"/>
  <p:tag name="KSO_WM_UNIT_LAYERLEVEL" val="1_1_1"/>
  <p:tag name="KSO_WM_TAG_VERSION" val="3.0"/>
  <p:tag name="KSO_WM_BEAUTIFY_FLAG" val="#wm#"/>
  <p:tag name="KSO_WM_UNIT_LINE_FORE_SCHEMECOLOR_INDEX" val="5"/>
  <p:tag name="KSO_WM_DIAGRAM_MAX_ITEMCNT" val="6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5.xml><?xml version="1.0" encoding="utf-8"?>
<p:tagLst xmlns:p="http://schemas.openxmlformats.org/presentationml/2006/main">
  <p:tag name="KSO_WM_DIAGRAM_VIRTUALLY_FRAME" val="{&quot;height&quot;:477.96032177995465,&quot;left&quot;:256.8999938964844,&quot;top&quot;:127.60007874015746,&quot;width&quot;:709.4000122070313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6346_5*l_h_i*1_1_1"/>
  <p:tag name="KSO_WM_TEMPLATE_CATEGORY" val="diagram"/>
  <p:tag name="KSO_WM_TEMPLATE_INDEX" val="20236346"/>
  <p:tag name="KSO_WM_UNIT_LAYERLEVEL" val="1_1_1"/>
  <p:tag name="KSO_WM_TAG_VERSION" val="3.0"/>
  <p:tag name="KSO_WM_BEAUTIFY_FLAG" val="#wm#"/>
  <p:tag name="KSO_WM_UNIT_PRESET_TEXT" val="01"/>
  <p:tag name="KSO_WM_UNIT_FILL_TYPE" val="3"/>
  <p:tag name="KSO_WM_DIAGRAM_MAX_ITEMCNT" val="6"/>
  <p:tag name="KSO_WM_DIAGRAM_MIN_ITEMCNT" val="2"/>
  <p:tag name="KSO_WM_DIAGRAM_COLOR_MATCH_VALUE" val="{&quot;shape&quot;:{&quot;fill&quot;:{&quot;gradient&quot;:[{&quot;brightness&quot;:0,&quot;colorType&quot;:1,&quot;foreColorIndex&quot;:5,&quot;pos&quot;:0.17000000178813934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6.xml><?xml version="1.0" encoding="utf-8"?>
<p:tagLst xmlns:p="http://schemas.openxmlformats.org/presentationml/2006/main">
  <p:tag name="KSO_WM_DIAGRAM_VIRTUALLY_FRAME" val="{&quot;height&quot;:477.96032177995465,&quot;left&quot;:256.8999938964844,&quot;top&quot;:127.60007874015746,&quot;width&quot;:709.4000122070313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6346_5*l_h_i*1_2_2"/>
  <p:tag name="KSO_WM_TEMPLATE_CATEGORY" val="diagram"/>
  <p:tag name="KSO_WM_TEMPLATE_INDEX" val="20236346"/>
  <p:tag name="KSO_WM_UNIT_LAYERLEVEL" val="1_1_1"/>
  <p:tag name="KSO_WM_TAG_VERSION" val="3.0"/>
  <p:tag name="KSO_WM_BEAUTIFY_FLAG" val="#wm#"/>
  <p:tag name="KSO_WM_UNIT_LINE_FORE_SCHEMECOLOR_INDEX" val="5"/>
  <p:tag name="KSO_WM_DIAGRAM_MAX_ITEMCNT" val="6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7.xml><?xml version="1.0" encoding="utf-8"?>
<p:tagLst xmlns:p="http://schemas.openxmlformats.org/presentationml/2006/main">
  <p:tag name="KSO_WM_DIAGRAM_VIRTUALLY_FRAME" val="{&quot;height&quot;:477.96032177995465,&quot;left&quot;:256.8999938964844,&quot;top&quot;:127.60007874015746,&quot;width&quot;:709.4000122070313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6346_5*l_h_i*1_2_1"/>
  <p:tag name="KSO_WM_TEMPLATE_CATEGORY" val="diagram"/>
  <p:tag name="KSO_WM_TEMPLATE_INDEX" val="20236346"/>
  <p:tag name="KSO_WM_UNIT_LAYERLEVEL" val="1_1_1"/>
  <p:tag name="KSO_WM_TAG_VERSION" val="3.0"/>
  <p:tag name="KSO_WM_BEAUTIFY_FLAG" val="#wm#"/>
  <p:tag name="KSO_WM_UNIT_PRESET_TEXT" val="02"/>
  <p:tag name="KSO_WM_UNIT_FILL_TYPE" val="3"/>
  <p:tag name="KSO_WM_DIAGRAM_MAX_ITEMCNT" val="6"/>
  <p:tag name="KSO_WM_DIAGRAM_MIN_ITEMCNT" val="2"/>
  <p:tag name="KSO_WM_DIAGRAM_COLOR_MATCH_VALUE" val="{&quot;shape&quot;:{&quot;fill&quot;:{&quot;gradient&quot;:[{&quot;brightness&quot;:0,&quot;colorType&quot;:1,&quot;foreColorIndex&quot;:5,&quot;pos&quot;:0.17000000178813934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8.xml><?xml version="1.0" encoding="utf-8"?>
<p:tagLst xmlns:p="http://schemas.openxmlformats.org/presentationml/2006/main">
  <p:tag name="KSO_WM_DIAGRAM_VIRTUALLY_FRAME" val="{&quot;height&quot;:477.96032177995465,&quot;left&quot;:256.8999938964844,&quot;top&quot;:127.60007874015746,&quot;width&quot;:709.4000122070313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6346_5*l_h_i*1_3_2"/>
  <p:tag name="KSO_WM_TEMPLATE_CATEGORY" val="diagram"/>
  <p:tag name="KSO_WM_TEMPLATE_INDEX" val="20236346"/>
  <p:tag name="KSO_WM_UNIT_LAYERLEVEL" val="1_1_1"/>
  <p:tag name="KSO_WM_TAG_VERSION" val="3.0"/>
  <p:tag name="KSO_WM_BEAUTIFY_FLAG" val="#wm#"/>
  <p:tag name="KSO_WM_UNIT_LINE_FORE_SCHEMECOLOR_INDEX" val="5"/>
  <p:tag name="KSO_WM_DIAGRAM_MAX_ITEMCNT" val="6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.xml><?xml version="1.0" encoding="utf-8"?>
<p:tagLst xmlns:p="http://schemas.openxmlformats.org/presentationml/2006/main">
  <p:tag name="KSO_WM_DIAGRAM_VIRTUALLY_FRAME" val="{&quot;height&quot;:477.96032177995465,&quot;left&quot;:256.8999938964844,&quot;top&quot;:127.60007874015746,&quot;width&quot;:709.4000122070313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6346_5*l_h_i*1_3_1"/>
  <p:tag name="KSO_WM_TEMPLATE_CATEGORY" val="diagram"/>
  <p:tag name="KSO_WM_TEMPLATE_INDEX" val="20236346"/>
  <p:tag name="KSO_WM_UNIT_LAYERLEVEL" val="1_1_1"/>
  <p:tag name="KSO_WM_TAG_VERSION" val="3.0"/>
  <p:tag name="KSO_WM_BEAUTIFY_FLAG" val="#wm#"/>
  <p:tag name="KSO_WM_UNIT_PRESET_TEXT" val="03"/>
  <p:tag name="KSO_WM_UNIT_FILL_TYPE" val="3"/>
  <p:tag name="KSO_WM_DIAGRAM_MAX_ITEMCNT" val="6"/>
  <p:tag name="KSO_WM_DIAGRAM_MIN_ITEMCNT" val="2"/>
  <p:tag name="KSO_WM_DIAGRAM_COLOR_MATCH_VALUE" val="{&quot;shape&quot;:{&quot;fill&quot;:{&quot;gradient&quot;:[{&quot;brightness&quot;:0,&quot;colorType&quot;:1,&quot;foreColorIndex&quot;:5,&quot;pos&quot;:0.17000000178813934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3323</Words>
  <Application>WPS 演示</Application>
  <PresentationFormat>On-screen Show (16:9)</PresentationFormat>
  <Paragraphs>363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Liter</vt:lpstr>
      <vt:lpstr>Liter</vt:lpstr>
      <vt:lpstr>Liter</vt:lpstr>
      <vt:lpstr>Times New Roman</vt:lpstr>
      <vt:lpstr>Wingdings</vt:lpstr>
      <vt:lpstr>等线</vt:lpstr>
      <vt:lpstr>Arial Unicode MS</vt:lpstr>
      <vt:lpstr>Calibri</vt:lpstr>
      <vt:lpstr>黑体</vt:lpstr>
      <vt:lpstr>Times New Roman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盐酸美金刚口崩片 - 国家医保药品目录调整申报材料</dc:title>
  <dc:creator>Kimi</dc:creator>
  <dc:subject>盐酸美金刚口崩片 - 国家医保药品目录调整申报材料</dc:subject>
  <cp:lastModifiedBy>心陈</cp:lastModifiedBy>
  <cp:revision>3</cp:revision>
  <dcterms:created xsi:type="dcterms:W3CDTF">2026-06-10T09:58:15Z</dcterms:created>
  <dcterms:modified xsi:type="dcterms:W3CDTF">2026-06-10T09:59:34Z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{"Label":"盐酸美金刚口崩片 - 国家医保药品目录调整申报材料","ContentProducer":"001191110108MACG2KBH8F10000","ProduceID":"19eaf64d-ce12-86ad-8000-0000e9f41af6","ReservedCode1":"","ContentPropagator":"001191110108MACG2KBH8F20000","PropagateID":"19eaf64d-ce12-86ad-8000-0000e9f41af6","ReservedCode2":""}</vt:lpwstr>
  </property>
  <property fmtid="{D5CDD505-2E9C-101B-9397-08002B2CF9AE}" pid="3" name="KSOProductBuildVer">
    <vt:lpwstr>2052-12.1.0.26884</vt:lpwstr>
  </property>
  <property fmtid="{D5CDD505-2E9C-101B-9397-08002B2CF9AE}" pid="4" name="ICV">
    <vt:lpwstr>0F66C5A7718A47EC932D78C5E6ED7008_13</vt:lpwstr>
  </property>
</Properties>
</file>