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3" r:id="rId2"/>
    <p:sldId id="265" r:id="rId3"/>
    <p:sldId id="258" r:id="rId4"/>
    <p:sldId id="256" r:id="rId5"/>
    <p:sldId id="280" r:id="rId6"/>
    <p:sldId id="281" r:id="rId7"/>
    <p:sldId id="276" r:id="rId8"/>
    <p:sldId id="279" r:id="rId9"/>
    <p:sldId id="278"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8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4" d="100"/>
          <a:sy n="64" d="100"/>
        </p:scale>
        <p:origin x="524" y="48"/>
      </p:cViewPr>
      <p:guideLst>
        <p:guide orient="horz" pos="2166"/>
        <p:guide pos="3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0001173\Downloads\&#21697;&#31181;&#25490;&#21517;&#21450;&#31579;&#36873;--&#20013;&#22269;&#12304;&#22478;&#24066;&#20844;&#31435;,&#21439;&#32423;&#20844;&#31435;&#12305;&#12304;&#21270;-&#25239;&#25233;&#37057;&#33647;&#12305;&#12304;&#38144;&#21806;&#25968;&#37327;&#12305;&#36890;&#29992;&#21517;TOP20&#24180;&#24230;&#26684;&#236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0001173\Downloads\&#21697;&#31181;&#25490;&#21517;&#21450;&#31579;&#36873;--&#20013;&#22269;&#12304;&#22478;&#24066;&#20844;&#31435;,&#21439;&#32423;&#20844;&#31435;&#12305;&#12304;&#21270;-&#25239;&#25233;&#37057;&#33647;&#12305;&#12304;&#38144;&#21806;&#25968;&#37327;&#12305;&#36890;&#29992;&#21517;TOP20&#24180;&#24230;&#26684;&#236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20001173\Downloads\&#21697;&#31181;&#25490;&#21517;&#21450;&#31579;&#36873;--&#20013;&#22269;&#12304;&#22478;&#24066;&#20844;&#31435;,&#21439;&#32423;&#20844;&#31435;&#12305;&#12304;&#21270;-&#25239;&#25233;&#37057;&#33647;&#12305;&#12304;&#38144;&#21806;&#25968;&#37327;&#12305;&#36890;&#29992;&#21517;TOP20&#24180;&#24230;&#26684;&#2361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8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r>
              <a:rPr lang="zh-CN" altLang="en-US" sz="800" b="1" i="0" u="none" strike="noStrike" baseline="0">
                <a:effectLst/>
                <a:latin typeface="微软雅黑" panose="020B0503020204020204" charset="-122"/>
                <a:ea typeface="微软雅黑" panose="020B0503020204020204" charset="-122"/>
              </a:rPr>
              <a:t>不同研究时期平均</a:t>
            </a:r>
            <a:r>
              <a:rPr lang="en-US" altLang="zh-CN" sz="800" b="1" i="0" u="none" strike="noStrike" baseline="0">
                <a:effectLst/>
                <a:latin typeface="微软雅黑" panose="020B0503020204020204" charset="-122"/>
                <a:ea typeface="微软雅黑" panose="020B0503020204020204" charset="-122"/>
              </a:rPr>
              <a:t>MADRA</a:t>
            </a:r>
            <a:r>
              <a:rPr lang="zh-CN" altLang="en-US" sz="800" b="1" i="0" u="none" strike="noStrike" baseline="0">
                <a:effectLst/>
                <a:latin typeface="微软雅黑" panose="020B0503020204020204" charset="-122"/>
                <a:ea typeface="微软雅黑" panose="020B0503020204020204" charset="-122"/>
              </a:rPr>
              <a:t>评分的比较</a:t>
            </a:r>
            <a:endParaRPr lang="zh-CN" altLang="en-US" sz="800">
              <a:latin typeface="微软雅黑" panose="020B0503020204020204" charset="-122"/>
              <a:ea typeface="微软雅黑" panose="020B0503020204020204" charset="-122"/>
            </a:endParaRPr>
          </a:p>
        </c:rich>
      </c:tx>
      <c:layout>
        <c:manualLayout>
          <c:xMode val="edge"/>
          <c:yMode val="edge"/>
          <c:x val="0.57936399958065898"/>
          <c:y val="4.4621342235740102E-2"/>
        </c:manualLayout>
      </c:layout>
      <c:overlay val="0"/>
      <c:spPr>
        <a:noFill/>
        <a:ln>
          <a:noFill/>
        </a:ln>
        <a:effectLst/>
      </c:spPr>
      <c:txPr>
        <a:bodyPr rot="0" spcFirstLastPara="1" vertOverflow="ellipsis" vert="horz" wrap="square" anchor="ctr" anchorCtr="1"/>
        <a:lstStyle/>
        <a:p>
          <a:pPr>
            <a:defRPr lang="zh-CN" sz="8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endParaRPr lang="zh-CN" altLang="en-US"/>
        </a:p>
      </c:txPr>
    </c:title>
    <c:autoTitleDeleted val="0"/>
    <c:plotArea>
      <c:layout>
        <c:manualLayout>
          <c:layoutTarget val="inner"/>
          <c:xMode val="edge"/>
          <c:yMode val="edge"/>
          <c:x val="6.3803149606299195E-2"/>
          <c:y val="0.172222222222222"/>
          <c:w val="0.88704418197725299"/>
          <c:h val="0.66190373853064599"/>
        </c:manualLayout>
      </c:layout>
      <c:scatterChart>
        <c:scatterStyle val="lineMarker"/>
        <c:varyColors val="0"/>
        <c:ser>
          <c:idx val="0"/>
          <c:order val="0"/>
          <c:tx>
            <c:strRef>
              <c:f>Sheet6!$B$29</c:f>
              <c:strCache>
                <c:ptCount val="1"/>
                <c:pt idx="0">
                  <c:v>青少年</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1.0185067526416E-16"/>
                  <c:y val="-9.2592592592592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5F-4E3A-BB7D-8131FE516CF2}"/>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Sheet6!$A$30:$A$33</c:f>
              <c:strCache>
                <c:ptCount val="4"/>
                <c:pt idx="0">
                  <c:v>基线</c:v>
                </c:pt>
                <c:pt idx="1">
                  <c:v>2周</c:v>
                </c:pt>
                <c:pt idx="2">
                  <c:v>8周</c:v>
                </c:pt>
                <c:pt idx="3">
                  <c:v>16周</c:v>
                </c:pt>
              </c:strCache>
            </c:strRef>
          </c:xVal>
          <c:yVal>
            <c:numRef>
              <c:f>Sheet6!$C$30:$C$33</c:f>
              <c:numCache>
                <c:formatCode>General</c:formatCode>
                <c:ptCount val="4"/>
                <c:pt idx="0">
                  <c:v>32.31</c:v>
                </c:pt>
                <c:pt idx="1">
                  <c:v>27.59</c:v>
                </c:pt>
                <c:pt idx="2">
                  <c:v>20.22</c:v>
                </c:pt>
                <c:pt idx="3">
                  <c:v>10.45</c:v>
                </c:pt>
              </c:numCache>
            </c:numRef>
          </c:yVal>
          <c:smooth val="0"/>
          <c:extLst>
            <c:ext xmlns:c16="http://schemas.microsoft.com/office/drawing/2014/chart" uri="{C3380CC4-5D6E-409C-BE32-E72D297353CC}">
              <c16:uniqueId val="{00000001-385F-4E3A-BB7D-8131FE516CF2}"/>
            </c:ext>
          </c:extLst>
        </c:ser>
        <c:ser>
          <c:idx val="1"/>
          <c:order val="1"/>
          <c:tx>
            <c:strRef>
              <c:f>Sheet6!$C$29</c:f>
              <c:strCache>
                <c:ptCount val="1"/>
                <c:pt idx="0">
                  <c:v>成人</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Sheet6!$A$30:$A$33</c:f>
              <c:strCache>
                <c:ptCount val="4"/>
                <c:pt idx="0">
                  <c:v>基线</c:v>
                </c:pt>
                <c:pt idx="1">
                  <c:v>2周</c:v>
                </c:pt>
                <c:pt idx="2">
                  <c:v>8周</c:v>
                </c:pt>
                <c:pt idx="3">
                  <c:v>16周</c:v>
                </c:pt>
              </c:strCache>
            </c:strRef>
          </c:xVal>
          <c:yVal>
            <c:numRef>
              <c:f>Sheet6!$D$30:$D$33</c:f>
              <c:numCache>
                <c:formatCode>General</c:formatCode>
                <c:ptCount val="4"/>
                <c:pt idx="0">
                  <c:v>23.76</c:v>
                </c:pt>
                <c:pt idx="1">
                  <c:v>18.61</c:v>
                </c:pt>
                <c:pt idx="2">
                  <c:v>14.25</c:v>
                </c:pt>
                <c:pt idx="3">
                  <c:v>10.42</c:v>
                </c:pt>
              </c:numCache>
            </c:numRef>
          </c:yVal>
          <c:smooth val="0"/>
          <c:extLst>
            <c:ext xmlns:c16="http://schemas.microsoft.com/office/drawing/2014/chart" uri="{C3380CC4-5D6E-409C-BE32-E72D297353CC}">
              <c16:uniqueId val="{00000002-385F-4E3A-BB7D-8131FE516CF2}"/>
            </c:ext>
          </c:extLst>
        </c:ser>
        <c:ser>
          <c:idx val="2"/>
          <c:order val="2"/>
          <c:tx>
            <c:strRef>
              <c:f>Sheet6!$D$29</c:f>
              <c:strCache>
                <c:ptCount val="1"/>
                <c:pt idx="0">
                  <c:v>老年</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5.5555555555555601E-3"/>
                  <c:y val="7.8703703703703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5F-4E3A-BB7D-8131FE516CF2}"/>
                </c:ext>
              </c:extLst>
            </c:dLbl>
            <c:dLbl>
              <c:idx val="3"/>
              <c:layout>
                <c:manualLayout>
                  <c:x val="-4.7222222222222401E-2"/>
                  <c:y val="8.7962962962963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5F-4E3A-BB7D-8131FE516CF2}"/>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Sheet6!$A$30:$A$33</c:f>
              <c:strCache>
                <c:ptCount val="4"/>
                <c:pt idx="0">
                  <c:v>基线</c:v>
                </c:pt>
                <c:pt idx="1">
                  <c:v>2周</c:v>
                </c:pt>
                <c:pt idx="2">
                  <c:v>8周</c:v>
                </c:pt>
                <c:pt idx="3">
                  <c:v>16周</c:v>
                </c:pt>
              </c:strCache>
            </c:strRef>
          </c:xVal>
          <c:yVal>
            <c:numRef>
              <c:f>Sheet6!$B$30:$B$33</c:f>
              <c:numCache>
                <c:formatCode>General</c:formatCode>
                <c:ptCount val="4"/>
                <c:pt idx="0">
                  <c:v>17.66</c:v>
                </c:pt>
                <c:pt idx="1">
                  <c:v>15.29</c:v>
                </c:pt>
                <c:pt idx="2">
                  <c:v>13.7</c:v>
                </c:pt>
                <c:pt idx="3">
                  <c:v>9.65</c:v>
                </c:pt>
              </c:numCache>
            </c:numRef>
          </c:yVal>
          <c:smooth val="0"/>
          <c:extLst>
            <c:ext xmlns:c16="http://schemas.microsoft.com/office/drawing/2014/chart" uri="{C3380CC4-5D6E-409C-BE32-E72D297353CC}">
              <c16:uniqueId val="{00000005-385F-4E3A-BB7D-8131FE516CF2}"/>
            </c:ext>
          </c:extLst>
        </c:ser>
        <c:dLbls>
          <c:showLegendKey val="0"/>
          <c:showVal val="0"/>
          <c:showCatName val="0"/>
          <c:showSerName val="0"/>
          <c:showPercent val="0"/>
          <c:showBubbleSize val="0"/>
        </c:dLbls>
        <c:axId val="904498760"/>
        <c:axId val="904507616"/>
      </c:scatterChart>
      <c:valAx>
        <c:axId val="904498760"/>
        <c:scaling>
          <c:orientation val="minMax"/>
        </c:scaling>
        <c:delete val="1"/>
        <c:axPos val="b"/>
        <c:majorTickMark val="out"/>
        <c:minorTickMark val="none"/>
        <c:tickLblPos val="nextTo"/>
        <c:crossAx val="904507616"/>
        <c:crosses val="autoZero"/>
        <c:crossBetween val="midCat"/>
      </c:valAx>
      <c:valAx>
        <c:axId val="904507616"/>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04498760"/>
        <c:crosses val="autoZero"/>
        <c:crossBetween val="midCat"/>
      </c:valAx>
      <c:spPr>
        <a:noFill/>
        <a:ln>
          <a:noFill/>
        </a:ln>
        <a:effectLst/>
      </c:spPr>
    </c:plotArea>
    <c:legend>
      <c:legendPos val="b"/>
      <c:layout>
        <c:manualLayout>
          <c:xMode val="edge"/>
          <c:yMode val="edge"/>
          <c:x val="7.6908292467006006E-2"/>
          <c:y val="4.9006765227911399E-2"/>
          <c:w val="0.47930668965276202"/>
          <c:h val="0.12549840341089799"/>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ab3c84b9-9a3d-4230-ad52-214cb9edf4cf}"/>
      </c:ext>
    </c:extLst>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800" b="1"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r>
              <a:rPr lang="zh-CN" sz="800" b="1"/>
              <a:t>不同研究时期平均</a:t>
            </a:r>
            <a:r>
              <a:rPr lang="en-US" sz="800" b="1"/>
              <a:t>/HAM-A</a:t>
            </a:r>
            <a:r>
              <a:rPr lang="zh-CN" sz="800" b="1"/>
              <a:t>评分的比较</a:t>
            </a:r>
          </a:p>
        </c:rich>
      </c:tx>
      <c:layout>
        <c:manualLayout>
          <c:xMode val="edge"/>
          <c:yMode val="edge"/>
          <c:x val="0.56306421740497803"/>
          <c:y val="1.7429098222575101E-2"/>
        </c:manualLayout>
      </c:layout>
      <c:overlay val="0"/>
      <c:spPr>
        <a:noFill/>
        <a:ln>
          <a:noFill/>
        </a:ln>
        <a:effectLst/>
      </c:spPr>
      <c:txPr>
        <a:bodyPr rot="0" spcFirstLastPara="1" vertOverflow="ellipsis" vert="horz" wrap="square" anchor="ctr" anchorCtr="1"/>
        <a:lstStyle/>
        <a:p>
          <a:pPr>
            <a:defRPr lang="zh-CN" sz="800" b="1"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endParaRPr lang="zh-CN"/>
        </a:p>
      </c:txPr>
    </c:title>
    <c:autoTitleDeleted val="0"/>
    <c:plotArea>
      <c:layout>
        <c:manualLayout>
          <c:layoutTarget val="inner"/>
          <c:xMode val="edge"/>
          <c:yMode val="edge"/>
          <c:x val="5.6160700765297202E-2"/>
          <c:y val="4.60128193075982E-2"/>
          <c:w val="0.93490896807184698"/>
          <c:h val="0.79971015546892898"/>
        </c:manualLayout>
      </c:layout>
      <c:scatterChart>
        <c:scatterStyle val="lineMarker"/>
        <c:varyColors val="0"/>
        <c:ser>
          <c:idx val="0"/>
          <c:order val="0"/>
          <c:tx>
            <c:strRef>
              <c:f>Sheet6!$B$35</c:f>
              <c:strCache>
                <c:ptCount val="1"/>
                <c:pt idx="0">
                  <c:v>青少年</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Sheet6!$A$36:$A$39</c:f>
              <c:strCache>
                <c:ptCount val="4"/>
                <c:pt idx="0">
                  <c:v>基线</c:v>
                </c:pt>
                <c:pt idx="1">
                  <c:v>2周</c:v>
                </c:pt>
                <c:pt idx="2">
                  <c:v>8周</c:v>
                </c:pt>
                <c:pt idx="3">
                  <c:v>16周</c:v>
                </c:pt>
              </c:strCache>
            </c:strRef>
          </c:xVal>
          <c:yVal>
            <c:numRef>
              <c:f>Sheet6!$B$36:$B$39</c:f>
              <c:numCache>
                <c:formatCode>General</c:formatCode>
                <c:ptCount val="4"/>
                <c:pt idx="0">
                  <c:v>24.82</c:v>
                </c:pt>
                <c:pt idx="1">
                  <c:v>21.9</c:v>
                </c:pt>
                <c:pt idx="2">
                  <c:v>17.46</c:v>
                </c:pt>
                <c:pt idx="3">
                  <c:v>11.12</c:v>
                </c:pt>
              </c:numCache>
            </c:numRef>
          </c:yVal>
          <c:smooth val="0"/>
          <c:extLst>
            <c:ext xmlns:c16="http://schemas.microsoft.com/office/drawing/2014/chart" uri="{C3380CC4-5D6E-409C-BE32-E72D297353CC}">
              <c16:uniqueId val="{00000000-A405-459F-876B-40D122AF91FC}"/>
            </c:ext>
          </c:extLst>
        </c:ser>
        <c:ser>
          <c:idx val="1"/>
          <c:order val="1"/>
          <c:tx>
            <c:strRef>
              <c:f>Sheet6!$C$35</c:f>
              <c:strCache>
                <c:ptCount val="1"/>
                <c:pt idx="0">
                  <c:v>成人</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Sheet6!$A$36:$A$39</c:f>
              <c:strCache>
                <c:ptCount val="4"/>
                <c:pt idx="0">
                  <c:v>基线</c:v>
                </c:pt>
                <c:pt idx="1">
                  <c:v>2周</c:v>
                </c:pt>
                <c:pt idx="2">
                  <c:v>8周</c:v>
                </c:pt>
                <c:pt idx="3">
                  <c:v>16周</c:v>
                </c:pt>
              </c:strCache>
            </c:strRef>
          </c:xVal>
          <c:yVal>
            <c:numRef>
              <c:f>Sheet6!$C$36:$C$39</c:f>
              <c:numCache>
                <c:formatCode>General</c:formatCode>
                <c:ptCount val="4"/>
                <c:pt idx="0">
                  <c:v>37.04</c:v>
                </c:pt>
                <c:pt idx="1">
                  <c:v>30</c:v>
                </c:pt>
                <c:pt idx="2">
                  <c:v>17.72</c:v>
                </c:pt>
                <c:pt idx="3">
                  <c:v>6.27</c:v>
                </c:pt>
              </c:numCache>
            </c:numRef>
          </c:yVal>
          <c:smooth val="0"/>
          <c:extLst>
            <c:ext xmlns:c16="http://schemas.microsoft.com/office/drawing/2014/chart" uri="{C3380CC4-5D6E-409C-BE32-E72D297353CC}">
              <c16:uniqueId val="{00000001-A405-459F-876B-40D122AF91FC}"/>
            </c:ext>
          </c:extLst>
        </c:ser>
        <c:ser>
          <c:idx val="2"/>
          <c:order val="2"/>
          <c:tx>
            <c:strRef>
              <c:f>Sheet6!$D$35</c:f>
              <c:strCache>
                <c:ptCount val="1"/>
                <c:pt idx="0">
                  <c:v>老年</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Sheet6!$A$36:$A$39</c:f>
              <c:strCache>
                <c:ptCount val="4"/>
                <c:pt idx="0">
                  <c:v>基线</c:v>
                </c:pt>
                <c:pt idx="1">
                  <c:v>2周</c:v>
                </c:pt>
                <c:pt idx="2">
                  <c:v>8周</c:v>
                </c:pt>
                <c:pt idx="3">
                  <c:v>16周</c:v>
                </c:pt>
              </c:strCache>
            </c:strRef>
          </c:xVal>
          <c:yVal>
            <c:numRef>
              <c:f>Sheet6!$D$36:$D$39</c:f>
              <c:numCache>
                <c:formatCode>General</c:formatCode>
                <c:ptCount val="4"/>
                <c:pt idx="0">
                  <c:v>22.66</c:v>
                </c:pt>
                <c:pt idx="1">
                  <c:v>23.3</c:v>
                </c:pt>
                <c:pt idx="2">
                  <c:v>17.72</c:v>
                </c:pt>
                <c:pt idx="3">
                  <c:v>6.27</c:v>
                </c:pt>
              </c:numCache>
            </c:numRef>
          </c:yVal>
          <c:smooth val="0"/>
          <c:extLst>
            <c:ext xmlns:c16="http://schemas.microsoft.com/office/drawing/2014/chart" uri="{C3380CC4-5D6E-409C-BE32-E72D297353CC}">
              <c16:uniqueId val="{00000002-A405-459F-876B-40D122AF91FC}"/>
            </c:ext>
          </c:extLst>
        </c:ser>
        <c:dLbls>
          <c:showLegendKey val="0"/>
          <c:showVal val="0"/>
          <c:showCatName val="0"/>
          <c:showSerName val="0"/>
          <c:showPercent val="0"/>
          <c:showBubbleSize val="0"/>
        </c:dLbls>
        <c:axId val="904493512"/>
        <c:axId val="904492528"/>
      </c:scatterChart>
      <c:valAx>
        <c:axId val="904493512"/>
        <c:scaling>
          <c:orientation val="minMax"/>
        </c:scaling>
        <c:delete val="1"/>
        <c:axPos val="b"/>
        <c:majorTickMark val="out"/>
        <c:minorTickMark val="none"/>
        <c:tickLblPos val="nextTo"/>
        <c:crossAx val="904492528"/>
        <c:crosses val="autoZero"/>
        <c:crossBetween val="midCat"/>
      </c:valAx>
      <c:valAx>
        <c:axId val="904492528"/>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endParaRPr lang="zh-CN"/>
          </a:p>
        </c:txPr>
        <c:crossAx val="904493512"/>
        <c:crosses val="autoZero"/>
        <c:crossBetween val="midCat"/>
      </c:valAx>
      <c:spPr>
        <a:noFill/>
        <a:ln>
          <a:noFill/>
        </a:ln>
        <a:effectLst/>
      </c:spPr>
    </c:plotArea>
    <c:plotVisOnly val="1"/>
    <c:dispBlanksAs val="gap"/>
    <c:showDLblsOverMax val="0"/>
    <c:extLst>
      <c:ext uri="{0b15fc19-7d7d-44ad-8c2d-2c3a37ce22c3}">
        <chartProps xmlns="https://web.wps.cn/et/2018/main" chartId="{00f04745-9a9e-4930-a367-0538bb86cdb3}"/>
      </c:ext>
    </c:extLst>
  </c:chart>
  <c:spPr>
    <a:noFill/>
    <a:ln>
      <a:noFill/>
    </a:ln>
    <a:effectLst/>
  </c:spPr>
  <c:txPr>
    <a:bodyPr/>
    <a:lstStyle/>
    <a:p>
      <a:pPr>
        <a:defRPr lang="zh-CN" sz="800">
          <a:latin typeface="微软雅黑" panose="020B0503020204020204" charset="-122"/>
          <a:ea typeface="微软雅黑" panose="020B050302020402020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r>
              <a:rPr lang="zh-CN" altLang="zh-CN" sz="900" b="1" i="0" baseline="0" dirty="0">
                <a:effectLst/>
                <a:latin typeface="微软雅黑" panose="020B0503020204020204" charset="-122"/>
                <a:ea typeface="微软雅黑" panose="020B0503020204020204" charset="-122"/>
              </a:rPr>
              <a:t>青少年、成人及老年患者基线至第</a:t>
            </a:r>
            <a:r>
              <a:rPr lang="en-US" altLang="zh-CN" sz="900" b="1" i="0" baseline="0" dirty="0">
                <a:effectLst/>
                <a:latin typeface="微软雅黑" panose="020B0503020204020204" charset="-122"/>
                <a:ea typeface="微软雅黑" panose="020B0503020204020204" charset="-122"/>
              </a:rPr>
              <a:t>16</a:t>
            </a:r>
            <a:r>
              <a:rPr lang="zh-CN" altLang="zh-CN" sz="900" b="1" i="0" baseline="0" dirty="0">
                <a:effectLst/>
                <a:latin typeface="微软雅黑" panose="020B0503020204020204" charset="-122"/>
                <a:ea typeface="微软雅黑" panose="020B0503020204020204" charset="-122"/>
              </a:rPr>
              <a:t>周</a:t>
            </a:r>
            <a:endParaRPr lang="zh-CN" altLang="zh-CN" sz="900" dirty="0">
              <a:effectLst/>
              <a:latin typeface="微软雅黑" panose="020B0503020204020204" charset="-122"/>
              <a:ea typeface="微软雅黑" panose="020B0503020204020204" charset="-122"/>
            </a:endParaRPr>
          </a:p>
          <a:p>
            <a:pPr>
              <a:defRPr sz="900">
                <a:latin typeface="微软雅黑" panose="020B0503020204020204" charset="-122"/>
                <a:ea typeface="微软雅黑" panose="020B0503020204020204" charset="-122"/>
              </a:defRPr>
            </a:pPr>
            <a:r>
              <a:rPr lang="zh-CN" altLang="zh-CN" sz="900" b="1" i="0" baseline="0" dirty="0">
                <a:effectLst/>
                <a:latin typeface="微软雅黑" panose="020B0503020204020204" charset="-122"/>
                <a:ea typeface="微软雅黑" panose="020B0503020204020204" charset="-122"/>
              </a:rPr>
              <a:t>平均</a:t>
            </a:r>
            <a:r>
              <a:rPr lang="en-US" altLang="zh-CN" sz="900" b="1" i="0" baseline="0" dirty="0">
                <a:effectLst/>
                <a:latin typeface="微软雅黑" panose="020B0503020204020204" charset="-122"/>
                <a:ea typeface="微软雅黑" panose="020B0503020204020204" charset="-122"/>
              </a:rPr>
              <a:t>MADRA/HAM-A</a:t>
            </a:r>
            <a:r>
              <a:rPr lang="zh-CN" altLang="zh-CN" sz="900" b="1" i="0" baseline="0" dirty="0">
                <a:effectLst/>
                <a:latin typeface="微软雅黑" panose="020B0503020204020204" charset="-122"/>
                <a:ea typeface="微软雅黑" panose="020B0503020204020204" charset="-122"/>
              </a:rPr>
              <a:t>评分比较</a:t>
            </a:r>
            <a:endParaRPr lang="zh-CN" altLang="zh-CN" sz="900" dirty="0">
              <a:effectLst/>
              <a:latin typeface="微软雅黑" panose="020B0503020204020204" charset="-122"/>
              <a:ea typeface="微软雅黑" panose="020B0503020204020204" charset="-122"/>
            </a:endParaRPr>
          </a:p>
        </c:rich>
      </c:tx>
      <c:overlay val="0"/>
      <c:spPr>
        <a:noFill/>
        <a:ln>
          <a:noFill/>
        </a:ln>
        <a:effectLst/>
      </c:spPr>
      <c:txPr>
        <a:bodyPr rot="0" spcFirstLastPara="1" vertOverflow="ellipsis" vert="horz" wrap="square" anchor="ctr" anchorCtr="1"/>
        <a:lstStyle/>
        <a:p>
          <a:pPr>
            <a:defRPr lang="zh-CN" sz="9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mn-cs"/>
            </a:defRPr>
          </a:pPr>
          <a:endParaRPr lang="zh-CN" altLang="zh-CN"/>
        </a:p>
      </c:txPr>
    </c:title>
    <c:autoTitleDeleted val="0"/>
    <c:plotArea>
      <c:layout/>
      <c:barChart>
        <c:barDir val="col"/>
        <c:grouping val="clustered"/>
        <c:varyColors val="0"/>
        <c:ser>
          <c:idx val="0"/>
          <c:order val="0"/>
          <c:tx>
            <c:strRef>
              <c:f>Sheet6!$A$14</c:f>
              <c:strCache>
                <c:ptCount val="1"/>
                <c:pt idx="0">
                  <c:v>MADRS-基线</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Sheet6!$B$13:$D$13</c:f>
              <c:strCache>
                <c:ptCount val="3"/>
                <c:pt idx="0">
                  <c:v>青少年</c:v>
                </c:pt>
                <c:pt idx="1">
                  <c:v>成人</c:v>
                </c:pt>
                <c:pt idx="2">
                  <c:v>老年</c:v>
                </c:pt>
              </c:strCache>
            </c:strRef>
          </c:cat>
          <c:val>
            <c:numRef>
              <c:f>Sheet6!$B$14:$D$14</c:f>
              <c:numCache>
                <c:formatCode>General</c:formatCode>
                <c:ptCount val="3"/>
                <c:pt idx="0">
                  <c:v>24.83</c:v>
                </c:pt>
                <c:pt idx="1">
                  <c:v>37.049999999999997</c:v>
                </c:pt>
                <c:pt idx="2">
                  <c:v>22.56</c:v>
                </c:pt>
              </c:numCache>
            </c:numRef>
          </c:val>
          <c:extLst>
            <c:ext xmlns:c16="http://schemas.microsoft.com/office/drawing/2014/chart" uri="{C3380CC4-5D6E-409C-BE32-E72D297353CC}">
              <c16:uniqueId val="{00000000-028D-4641-9766-1F13C88C4558}"/>
            </c:ext>
          </c:extLst>
        </c:ser>
        <c:ser>
          <c:idx val="1"/>
          <c:order val="1"/>
          <c:tx>
            <c:strRef>
              <c:f>Sheet6!$A$15</c:f>
              <c:strCache>
                <c:ptCount val="1"/>
                <c:pt idx="0">
                  <c:v>MADRS-16周</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Sheet6!$B$13:$D$13</c:f>
              <c:strCache>
                <c:ptCount val="3"/>
                <c:pt idx="0">
                  <c:v>青少年</c:v>
                </c:pt>
                <c:pt idx="1">
                  <c:v>成人</c:v>
                </c:pt>
                <c:pt idx="2">
                  <c:v>老年</c:v>
                </c:pt>
              </c:strCache>
            </c:strRef>
          </c:cat>
          <c:val>
            <c:numRef>
              <c:f>Sheet6!$B$15:$D$15</c:f>
              <c:numCache>
                <c:formatCode>General</c:formatCode>
                <c:ptCount val="3"/>
                <c:pt idx="0">
                  <c:v>11.22</c:v>
                </c:pt>
                <c:pt idx="1">
                  <c:v>6.27</c:v>
                </c:pt>
                <c:pt idx="2">
                  <c:v>10.89</c:v>
                </c:pt>
              </c:numCache>
            </c:numRef>
          </c:val>
          <c:extLst>
            <c:ext xmlns:c16="http://schemas.microsoft.com/office/drawing/2014/chart" uri="{C3380CC4-5D6E-409C-BE32-E72D297353CC}">
              <c16:uniqueId val="{00000001-028D-4641-9766-1F13C88C4558}"/>
            </c:ext>
          </c:extLst>
        </c:ser>
        <c:ser>
          <c:idx val="2"/>
          <c:order val="2"/>
          <c:tx>
            <c:strRef>
              <c:f>Sheet6!$A$16</c:f>
              <c:strCache>
                <c:ptCount val="1"/>
                <c:pt idx="0">
                  <c:v>HAM-A-基线</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Sheet6!$B$13:$D$13</c:f>
              <c:strCache>
                <c:ptCount val="3"/>
                <c:pt idx="0">
                  <c:v>青少年</c:v>
                </c:pt>
                <c:pt idx="1">
                  <c:v>成人</c:v>
                </c:pt>
                <c:pt idx="2">
                  <c:v>老年</c:v>
                </c:pt>
              </c:strCache>
            </c:strRef>
          </c:cat>
          <c:val>
            <c:numRef>
              <c:f>Sheet6!$B$16:$D$16</c:f>
              <c:numCache>
                <c:formatCode>General</c:formatCode>
                <c:ptCount val="3"/>
                <c:pt idx="0">
                  <c:v>18.100000000000001</c:v>
                </c:pt>
                <c:pt idx="1">
                  <c:v>32.32</c:v>
                </c:pt>
                <c:pt idx="2">
                  <c:v>23.74</c:v>
                </c:pt>
              </c:numCache>
            </c:numRef>
          </c:val>
          <c:extLst>
            <c:ext xmlns:c16="http://schemas.microsoft.com/office/drawing/2014/chart" uri="{C3380CC4-5D6E-409C-BE32-E72D297353CC}">
              <c16:uniqueId val="{00000002-028D-4641-9766-1F13C88C4558}"/>
            </c:ext>
          </c:extLst>
        </c:ser>
        <c:ser>
          <c:idx val="3"/>
          <c:order val="3"/>
          <c:tx>
            <c:strRef>
              <c:f>Sheet6!$A$17</c:f>
              <c:strCache>
                <c:ptCount val="1"/>
                <c:pt idx="0">
                  <c:v>HAM-A-16周</c:v>
                </c:pt>
              </c:strCache>
            </c:strRef>
          </c:tx>
          <c:spPr>
            <a:solidFill>
              <a:schemeClr val="accent3">
                <a:lumMod val="60000"/>
                <a:lumOff val="40000"/>
              </a:schemeClr>
            </a:solidFill>
            <a:ln>
              <a:solidFill>
                <a:schemeClr val="accent3">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Sheet6!$B$13:$D$13</c:f>
              <c:strCache>
                <c:ptCount val="3"/>
                <c:pt idx="0">
                  <c:v>青少年</c:v>
                </c:pt>
                <c:pt idx="1">
                  <c:v>成人</c:v>
                </c:pt>
                <c:pt idx="2">
                  <c:v>老年</c:v>
                </c:pt>
              </c:strCache>
            </c:strRef>
          </c:cat>
          <c:val>
            <c:numRef>
              <c:f>Sheet6!$B$17:$D$17</c:f>
              <c:numCache>
                <c:formatCode>General</c:formatCode>
                <c:ptCount val="3"/>
                <c:pt idx="0">
                  <c:v>9.66</c:v>
                </c:pt>
                <c:pt idx="1">
                  <c:v>10.45</c:v>
                </c:pt>
                <c:pt idx="2">
                  <c:v>10.42</c:v>
                </c:pt>
              </c:numCache>
            </c:numRef>
          </c:val>
          <c:extLst>
            <c:ext xmlns:c16="http://schemas.microsoft.com/office/drawing/2014/chart" uri="{C3380CC4-5D6E-409C-BE32-E72D297353CC}">
              <c16:uniqueId val="{00000003-028D-4641-9766-1F13C88C4558}"/>
            </c:ext>
          </c:extLst>
        </c:ser>
        <c:dLbls>
          <c:showLegendKey val="0"/>
          <c:showVal val="0"/>
          <c:showCatName val="0"/>
          <c:showSerName val="0"/>
          <c:showPercent val="0"/>
          <c:showBubbleSize val="0"/>
        </c:dLbls>
        <c:gapWidth val="219"/>
        <c:overlap val="-27"/>
        <c:axId val="151818760"/>
        <c:axId val="151818432"/>
      </c:barChart>
      <c:catAx>
        <c:axId val="1518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51818432"/>
        <c:crosses val="autoZero"/>
        <c:auto val="1"/>
        <c:lblAlgn val="ctr"/>
        <c:lblOffset val="100"/>
        <c:noMultiLvlLbl val="0"/>
      </c:catAx>
      <c:valAx>
        <c:axId val="1518184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518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a7df1388-37c5-4288-83d4-86875c024967}"/>
      </c:ext>
    </c:extLst>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png"/><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1.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17421"/>
            <a:ext cx="12192000" cy="6845300"/>
          </a:xfrm>
          <a:prstGeom prst="rect">
            <a:avLst/>
          </a:prstGeom>
        </p:spPr>
      </p:pic>
      <p:sp>
        <p:nvSpPr>
          <p:cNvPr id="16" name="文本框 15"/>
          <p:cNvSpPr txBox="1"/>
          <p:nvPr/>
        </p:nvSpPr>
        <p:spPr>
          <a:xfrm>
            <a:off x="2279650" y="2446655"/>
            <a:ext cx="7634605" cy="645160"/>
          </a:xfrm>
          <a:prstGeom prst="rect">
            <a:avLst/>
          </a:prstGeom>
          <a:solidFill>
            <a:schemeClr val="accent5">
              <a:lumMod val="50000"/>
            </a:schemeClr>
          </a:solidFill>
          <a:effectLst>
            <a:outerShdw blurRad="63500" sx="99000" sy="99000" algn="ctr" rotWithShape="0">
              <a:prstClr val="black">
                <a:alpha val="40000"/>
              </a:prstClr>
            </a:outerShdw>
            <a:reflection blurRad="6350" stA="52000" endA="300" endPos="35000" dir="5400000" sy="-100000" algn="bl" rotWithShape="0"/>
          </a:effectLst>
        </p:spPr>
        <p:txBody>
          <a:bodyPr wrap="square" rtlCol="0" anchor="t">
            <a:spAutoFit/>
          </a:bodyPr>
          <a:lstStyle/>
          <a:p>
            <a:pPr algn="ctr"/>
            <a:r>
              <a:rPr lang="zh-CN" altLang="en-US" sz="36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草酸艾司西酞普兰滴剂</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9150" y="2028336"/>
            <a:ext cx="1126623" cy="332488"/>
          </a:xfrm>
          <a:prstGeom prst="rect">
            <a:avLst/>
          </a:prstGeom>
        </p:spPr>
      </p:pic>
      <p:pic>
        <p:nvPicPr>
          <p:cNvPr id="18" name="图片 17" descr="D:/一品红/01 产品库/02草酸艾司西酞普兰滴剂/03 DA/草酸艾司西酞普兰滴剂 包装 瓶 效果(1).png草酸艾司西酞普兰滴剂 包装 瓶 效果(1)"/>
          <p:cNvPicPr>
            <a:picLocks noChangeAspect="1"/>
          </p:cNvPicPr>
          <p:nvPr/>
        </p:nvPicPr>
        <p:blipFill>
          <a:blip r:embed="rId5"/>
          <a:srcRect l="31" r="31"/>
          <a:stretch>
            <a:fillRect/>
          </a:stretch>
        </p:blipFill>
        <p:spPr>
          <a:xfrm>
            <a:off x="8999855" y="3850005"/>
            <a:ext cx="3549015" cy="3308350"/>
          </a:xfrm>
          <a:prstGeom prst="rect">
            <a:avLst/>
          </a:prstGeom>
        </p:spPr>
      </p:pic>
      <p:sp>
        <p:nvSpPr>
          <p:cNvPr id="20" name="矩形 19"/>
          <p:cNvSpPr/>
          <p:nvPr>
            <p:custDataLst>
              <p:tags r:id="rId1"/>
            </p:custDataLst>
          </p:nvPr>
        </p:nvSpPr>
        <p:spPr>
          <a:xfrm>
            <a:off x="2584174" y="934278"/>
            <a:ext cx="7086600" cy="829760"/>
          </a:xfrm>
          <a:prstGeom prst="rect">
            <a:avLst/>
          </a:prstGeom>
          <a:noFill/>
        </p:spPr>
        <p:txBody>
          <a:bodyPr wrap="square" lIns="0" tIns="0" rIns="0" bIns="0" rtlCol="0" anchor="b" anchorCtr="0">
            <a:noAutofit/>
          </a:bodyPr>
          <a:lstStyle/>
          <a:p>
            <a:r>
              <a:rPr lang="zh-CN" altLang="en-US" sz="2000" b="1" dirty="0">
                <a:solidFill>
                  <a:srgbClr val="FF0000"/>
                </a:solidFill>
                <a:sym typeface="+mn-ea"/>
              </a:rPr>
              <a:t>解决患者因病耻感，拒绝服药、擅自停药，不配合用药的问题。</a:t>
            </a:r>
          </a:p>
        </p:txBody>
      </p:sp>
      <p:sp>
        <p:nvSpPr>
          <p:cNvPr id="2" name="文本框 1"/>
          <p:cNvSpPr txBox="1"/>
          <p:nvPr/>
        </p:nvSpPr>
        <p:spPr>
          <a:xfrm>
            <a:off x="989551" y="3559883"/>
            <a:ext cx="6248400" cy="1337945"/>
          </a:xfrm>
          <a:prstGeom prst="rect">
            <a:avLst/>
          </a:prstGeom>
          <a:noFill/>
        </p:spPr>
        <p:txBody>
          <a:bodyPr wrap="square" rtlCol="0">
            <a:spAutoFit/>
          </a:bodyPr>
          <a:lstStyle/>
          <a:p>
            <a:pPr>
              <a:lnSpc>
                <a:spcPct val="150000"/>
              </a:lnSpc>
            </a:pPr>
            <a:r>
              <a:rPr lang="zh-CN" altLang="en-US" b="1" dirty="0"/>
              <a:t>适应症：</a:t>
            </a:r>
          </a:p>
          <a:p>
            <a:pPr>
              <a:lnSpc>
                <a:spcPct val="150000"/>
              </a:lnSpc>
            </a:pPr>
            <a:r>
              <a:rPr lang="zh-CN" altLang="en-US" dirty="0"/>
              <a:t>治疗抑郁症。</a:t>
            </a:r>
          </a:p>
          <a:p>
            <a:pPr>
              <a:lnSpc>
                <a:spcPct val="150000"/>
              </a:lnSpc>
            </a:pPr>
            <a:r>
              <a:rPr lang="zh-CN" altLang="en-US" dirty="0"/>
              <a:t>治疗伴有或不伴有广场恐怖症的惊恐障碍。</a:t>
            </a:r>
          </a:p>
        </p:txBody>
      </p:sp>
      <p:sp>
        <p:nvSpPr>
          <p:cNvPr id="4" name="文本框 3">
            <a:extLst>
              <a:ext uri="{FF2B5EF4-FFF2-40B4-BE49-F238E27FC236}">
                <a16:creationId xmlns:a16="http://schemas.microsoft.com/office/drawing/2014/main" id="{04FCADB7-7F30-4086-1FA7-FBEB540D36CD}"/>
              </a:ext>
            </a:extLst>
          </p:cNvPr>
          <p:cNvSpPr txBox="1"/>
          <p:nvPr/>
        </p:nvSpPr>
        <p:spPr>
          <a:xfrm>
            <a:off x="989551" y="5365896"/>
            <a:ext cx="6326256" cy="830997"/>
          </a:xfrm>
          <a:prstGeom prst="rect">
            <a:avLst/>
          </a:prstGeom>
          <a:noFill/>
        </p:spPr>
        <p:txBody>
          <a:bodyPr wrap="square">
            <a:spAutoFit/>
          </a:bodyPr>
          <a:lstStyle/>
          <a:p>
            <a:r>
              <a:rPr lang="zh-CN" altLang="en-US" sz="1800" b="1" dirty="0">
                <a:highlight>
                  <a:srgbClr val="000000">
                    <a:alpha val="0"/>
                  </a:srgbClr>
                </a:highlight>
                <a:latin typeface="+mn-ea"/>
                <a:cs typeface="微软雅黑" panose="020B0503020204020204" charset="-122"/>
                <a:sym typeface="+mn-ea"/>
              </a:rPr>
              <a:t>焦虑抑郁患者近</a:t>
            </a:r>
            <a:r>
              <a:rPr lang="en-US" altLang="zh-CN" sz="1800" b="1" dirty="0">
                <a:highlight>
                  <a:srgbClr val="000000">
                    <a:alpha val="0"/>
                  </a:srgbClr>
                </a:highlight>
                <a:latin typeface="+mn-ea"/>
                <a:cs typeface="微软雅黑" panose="020B0503020204020204" charset="-122"/>
                <a:sym typeface="+mn-ea"/>
              </a:rPr>
              <a:t>1</a:t>
            </a:r>
            <a:r>
              <a:rPr lang="zh-CN" altLang="en-US" sz="1800" b="1" dirty="0">
                <a:highlight>
                  <a:srgbClr val="000000">
                    <a:alpha val="0"/>
                  </a:srgbClr>
                </a:highlight>
                <a:latin typeface="+mn-ea"/>
                <a:cs typeface="微软雅黑" panose="020B0503020204020204" charset="-122"/>
                <a:sym typeface="+mn-ea"/>
              </a:rPr>
              <a:t>亿人，</a:t>
            </a:r>
            <a:r>
              <a:rPr lang="en-US" altLang="zh-CN" b="1" dirty="0">
                <a:sym typeface="+mn-ea"/>
              </a:rPr>
              <a:t>31%</a:t>
            </a:r>
            <a:r>
              <a:rPr lang="zh-CN" altLang="en-US" b="1" dirty="0">
                <a:sym typeface="+mn-ea"/>
              </a:rPr>
              <a:t>的患者伴有</a:t>
            </a:r>
            <a:r>
              <a:rPr lang="en-US" altLang="zh-CN" b="1" dirty="0">
                <a:sym typeface="+mn-ea"/>
              </a:rPr>
              <a:t>“</a:t>
            </a:r>
            <a:r>
              <a:rPr lang="zh-CN" altLang="en-US" b="1" dirty="0">
                <a:sym typeface="+mn-ea"/>
              </a:rPr>
              <a:t>病耻感</a:t>
            </a:r>
            <a:r>
              <a:rPr lang="en-US" altLang="zh-CN" b="1" dirty="0">
                <a:sym typeface="+mn-ea"/>
              </a:rPr>
              <a:t>”</a:t>
            </a:r>
          </a:p>
          <a:p>
            <a:r>
              <a:rPr lang="zh-CN" altLang="en-US" dirty="0">
                <a:sym typeface="+mn-ea"/>
              </a:rPr>
              <a:t>（不配合用药）</a:t>
            </a:r>
            <a:endParaRPr lang="en-US" altLang="zh-CN" dirty="0">
              <a:sym typeface="+mn-ea"/>
            </a:endParaRPr>
          </a:p>
          <a:p>
            <a:r>
              <a:rPr lang="zh-CN" altLang="en-US" sz="1200" dirty="0">
                <a:sym typeface="+mn-ea"/>
              </a:rPr>
              <a:t>（</a:t>
            </a:r>
            <a:r>
              <a:rPr lang="zh-CN" altLang="en-US" sz="1200" dirty="0"/>
              <a:t>中国精神卫生调查成果首次全国性精神障碍流行病学调查结果</a:t>
            </a:r>
            <a:r>
              <a:rPr lang="zh-CN" altLang="en-US" sz="1200" dirty="0">
                <a:sym typeface="+mn-ea"/>
              </a:rPr>
              <a:t>）</a:t>
            </a:r>
            <a:endParaRPr lang="zh-CN"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组合 1"/>
          <p:cNvGrpSpPr/>
          <p:nvPr/>
        </p:nvGrpSpPr>
        <p:grpSpPr>
          <a:xfrm>
            <a:off x="711200" y="1011555"/>
            <a:ext cx="4523105" cy="4469765"/>
            <a:chOff x="1120" y="1593"/>
            <a:chExt cx="7123" cy="7039"/>
          </a:xfrm>
        </p:grpSpPr>
        <p:pic>
          <p:nvPicPr>
            <p:cNvPr id="12" name="图片 11"/>
            <p:cNvPicPr>
              <a:picLocks noChangeAspect="1"/>
            </p:cNvPicPr>
            <p:nvPr/>
          </p:nvPicPr>
          <p:blipFill>
            <a:blip r:embed="rId11"/>
            <a:srcRect l="18021" t="4824" r="24688" b="-4824"/>
            <a:stretch>
              <a:fillRect/>
            </a:stretch>
          </p:blipFill>
          <p:spPr>
            <a:xfrm>
              <a:off x="1120" y="1593"/>
              <a:ext cx="6979" cy="6840"/>
            </a:xfrm>
            <a:prstGeom prst="ellipse">
              <a:avLst/>
            </a:prstGeom>
          </p:spPr>
        </p:pic>
        <p:pic>
          <p:nvPicPr>
            <p:cNvPr id="18" name="图片 17" descr="D:/一品红/01 产品库/02草酸艾司西酞普兰滴剂/03 DA/草酸艾司西酞普兰滴剂 包装 瓶 效果(1).png草酸艾司西酞普兰滴剂 包装 瓶 效果(1)"/>
            <p:cNvPicPr>
              <a:picLocks noChangeAspect="1"/>
            </p:cNvPicPr>
            <p:nvPr/>
          </p:nvPicPr>
          <p:blipFill>
            <a:blip r:embed="rId12"/>
            <a:srcRect l="31" r="31"/>
            <a:stretch>
              <a:fillRect/>
            </a:stretch>
          </p:blipFill>
          <p:spPr>
            <a:xfrm>
              <a:off x="5315" y="5902"/>
              <a:ext cx="2929" cy="2731"/>
            </a:xfrm>
            <a:prstGeom prst="rect">
              <a:avLst/>
            </a:prstGeom>
          </p:spPr>
        </p:pic>
      </p:grpSp>
      <p:grpSp>
        <p:nvGrpSpPr>
          <p:cNvPr id="28" name="组合 27"/>
          <p:cNvGrpSpPr/>
          <p:nvPr>
            <p:custDataLst>
              <p:tags r:id="rId1"/>
            </p:custDataLst>
          </p:nvPr>
        </p:nvGrpSpPr>
        <p:grpSpPr>
          <a:xfrm>
            <a:off x="6751320" y="1361440"/>
            <a:ext cx="5440680" cy="4210685"/>
            <a:chOff x="8848" y="2236"/>
            <a:chExt cx="8568" cy="6631"/>
          </a:xfrm>
        </p:grpSpPr>
        <p:grpSp>
          <p:nvGrpSpPr>
            <p:cNvPr id="8" name="组合 7"/>
            <p:cNvGrpSpPr/>
            <p:nvPr/>
          </p:nvGrpSpPr>
          <p:grpSpPr>
            <a:xfrm>
              <a:off x="8848" y="2236"/>
              <a:ext cx="8569" cy="1036"/>
              <a:chOff x="8797" y="2478"/>
              <a:chExt cx="8569" cy="1036"/>
            </a:xfrm>
          </p:grpSpPr>
          <p:sp>
            <p:nvSpPr>
              <p:cNvPr id="7" name="椭圆 6"/>
              <p:cNvSpPr/>
              <p:nvPr/>
            </p:nvSpPr>
            <p:spPr>
              <a:xfrm>
                <a:off x="8797" y="2478"/>
                <a:ext cx="1054" cy="1037"/>
              </a:xfrm>
              <a:prstGeom prst="ellipse">
                <a:avLst/>
              </a:prstGeom>
              <a:gradFill>
                <a:gsLst>
                  <a:gs pos="0">
                    <a:srgbClr val="D7F0FC"/>
                  </a:gs>
                  <a:gs pos="52000">
                    <a:srgbClr val="FFEFDE"/>
                  </a:gs>
                  <a:gs pos="100000">
                    <a:schemeClr val="accent5">
                      <a:lumMod val="40000"/>
                      <a:lumOff val="60000"/>
                    </a:schemeClr>
                  </a:gs>
                </a:gsLst>
                <a:lin ang="492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8848" y="2599"/>
                <a:ext cx="8518" cy="822"/>
              </a:xfrm>
              <a:prstGeom prst="rect">
                <a:avLst/>
              </a:prstGeom>
              <a:noFill/>
              <a:extLst>
                <a:ext uri="{909E8E84-426E-40DD-AFC4-6F175D3DCCD1}">
                  <a14:hiddenFill xmlns:a14="http://schemas.microsoft.com/office/drawing/2010/main">
                    <a:solidFill>
                      <a:schemeClr val="accent4"/>
                    </a:solidFill>
                  </a14:hiddenFill>
                </a:ext>
              </a:extLst>
            </p:spPr>
            <p:txBody>
              <a:bodyPr wrap="square" rtlCol="0">
                <a:spAutoFit/>
              </a:bodyPr>
              <a:lstStyle/>
              <a:p>
                <a:r>
                  <a:rPr lang="en-US" altLang="zh-CN" sz="2800" b="1">
                    <a:solidFill>
                      <a:schemeClr val="accent4">
                        <a:lumMod val="75000"/>
                      </a:schemeClr>
                    </a:solidFill>
                    <a:latin typeface="微软雅黑" panose="020B0503020204020204" charset="-122"/>
                    <a:ea typeface="微软雅黑" panose="020B0503020204020204" charset="-122"/>
                  </a:rPr>
                  <a:t>01    </a:t>
                </a:r>
                <a:r>
                  <a:rPr lang="zh-CN" altLang="en-US" sz="2800" b="1">
                    <a:solidFill>
                      <a:schemeClr val="accent4">
                        <a:lumMod val="75000"/>
                      </a:schemeClr>
                    </a:solidFill>
                    <a:latin typeface="微软雅黑" panose="020B0503020204020204" charset="-122"/>
                    <a:ea typeface="微软雅黑" panose="020B0503020204020204" charset="-122"/>
                  </a:rPr>
                  <a:t>药物基本信息</a:t>
                </a:r>
                <a:r>
                  <a:rPr lang="en-US" altLang="zh-CN" sz="2800" b="1">
                    <a:solidFill>
                      <a:schemeClr val="accent4">
                        <a:lumMod val="75000"/>
                      </a:schemeClr>
                    </a:solidFill>
                    <a:latin typeface="微软雅黑" panose="020B0503020204020204" charset="-122"/>
                    <a:ea typeface="微软雅黑" panose="020B0503020204020204" charset="-122"/>
                  </a:rPr>
                  <a:t> </a:t>
                </a:r>
              </a:p>
            </p:txBody>
          </p:sp>
        </p:grpSp>
        <p:grpSp>
          <p:nvGrpSpPr>
            <p:cNvPr id="9" name="组合 8"/>
            <p:cNvGrpSpPr/>
            <p:nvPr/>
          </p:nvGrpSpPr>
          <p:grpSpPr>
            <a:xfrm>
              <a:off x="8848" y="3634"/>
              <a:ext cx="8569" cy="1037"/>
              <a:chOff x="8797" y="2478"/>
              <a:chExt cx="8569" cy="1037"/>
            </a:xfrm>
          </p:grpSpPr>
          <p:sp>
            <p:nvSpPr>
              <p:cNvPr id="10" name="椭圆 9"/>
              <p:cNvSpPr/>
              <p:nvPr>
                <p:custDataLst>
                  <p:tags r:id="rId8"/>
                </p:custDataLst>
              </p:nvPr>
            </p:nvSpPr>
            <p:spPr>
              <a:xfrm>
                <a:off x="8797" y="2478"/>
                <a:ext cx="1054" cy="1037"/>
              </a:xfrm>
              <a:prstGeom prst="ellipse">
                <a:avLst/>
              </a:prstGeom>
              <a:gradFill>
                <a:gsLst>
                  <a:gs pos="0">
                    <a:srgbClr val="D7F0FC"/>
                  </a:gs>
                  <a:gs pos="52000">
                    <a:srgbClr val="FFEFDE"/>
                  </a:gs>
                  <a:gs pos="100000">
                    <a:schemeClr val="accent5">
                      <a:lumMod val="40000"/>
                      <a:lumOff val="60000"/>
                    </a:schemeClr>
                  </a:gs>
                </a:gsLst>
                <a:lin ang="492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custDataLst>
                  <p:tags r:id="rId9"/>
                </p:custDataLst>
              </p:nvPr>
            </p:nvSpPr>
            <p:spPr>
              <a:xfrm>
                <a:off x="8848" y="2599"/>
                <a:ext cx="8518" cy="822"/>
              </a:xfrm>
              <a:prstGeom prst="rect">
                <a:avLst/>
              </a:prstGeom>
              <a:noFill/>
              <a:extLst>
                <a:ext uri="{909E8E84-426E-40DD-AFC4-6F175D3DCCD1}">
                  <a14:hiddenFill xmlns:a14="http://schemas.microsoft.com/office/drawing/2010/main">
                    <a:solidFill>
                      <a:schemeClr val="accent4"/>
                    </a:solidFill>
                  </a14:hiddenFill>
                </a:ext>
              </a:extLst>
            </p:spPr>
            <p:txBody>
              <a:bodyPr wrap="square" rtlCol="0">
                <a:spAutoFit/>
              </a:bodyPr>
              <a:lstStyle/>
              <a:p>
                <a:r>
                  <a:rPr lang="en-US" altLang="zh-CN" sz="2800" b="1">
                    <a:solidFill>
                      <a:schemeClr val="accent4">
                        <a:lumMod val="75000"/>
                      </a:schemeClr>
                    </a:solidFill>
                    <a:latin typeface="微软雅黑" panose="020B0503020204020204" charset="-122"/>
                    <a:ea typeface="微软雅黑" panose="020B0503020204020204" charset="-122"/>
                  </a:rPr>
                  <a:t>02    </a:t>
                </a:r>
                <a:r>
                  <a:rPr lang="zh-CN" altLang="en-US" sz="2800" b="1">
                    <a:solidFill>
                      <a:schemeClr val="accent4">
                        <a:lumMod val="75000"/>
                      </a:schemeClr>
                    </a:solidFill>
                    <a:latin typeface="微软雅黑" panose="020B0503020204020204" charset="-122"/>
                    <a:ea typeface="微软雅黑" panose="020B0503020204020204" charset="-122"/>
                  </a:rPr>
                  <a:t>创新性</a:t>
                </a:r>
                <a:r>
                  <a:rPr lang="en-US" altLang="zh-CN" sz="2800" b="1">
                    <a:solidFill>
                      <a:schemeClr val="accent4">
                        <a:lumMod val="75000"/>
                      </a:schemeClr>
                    </a:solidFill>
                    <a:latin typeface="微软雅黑" panose="020B0503020204020204" charset="-122"/>
                    <a:ea typeface="微软雅黑" panose="020B0503020204020204" charset="-122"/>
                  </a:rPr>
                  <a:t> </a:t>
                </a:r>
              </a:p>
            </p:txBody>
          </p:sp>
        </p:grpSp>
        <p:grpSp>
          <p:nvGrpSpPr>
            <p:cNvPr id="13" name="组合 12"/>
            <p:cNvGrpSpPr/>
            <p:nvPr/>
          </p:nvGrpSpPr>
          <p:grpSpPr>
            <a:xfrm>
              <a:off x="8848" y="5033"/>
              <a:ext cx="8569" cy="1037"/>
              <a:chOff x="8797" y="2478"/>
              <a:chExt cx="8569" cy="1037"/>
            </a:xfrm>
          </p:grpSpPr>
          <p:sp>
            <p:nvSpPr>
              <p:cNvPr id="14" name="椭圆 13"/>
              <p:cNvSpPr/>
              <p:nvPr>
                <p:custDataLst>
                  <p:tags r:id="rId6"/>
                </p:custDataLst>
              </p:nvPr>
            </p:nvSpPr>
            <p:spPr>
              <a:xfrm>
                <a:off x="8797" y="2478"/>
                <a:ext cx="1054" cy="1037"/>
              </a:xfrm>
              <a:prstGeom prst="ellipse">
                <a:avLst/>
              </a:prstGeom>
              <a:gradFill>
                <a:gsLst>
                  <a:gs pos="0">
                    <a:srgbClr val="D7F0FC"/>
                  </a:gs>
                  <a:gs pos="52000">
                    <a:srgbClr val="FFEFDE"/>
                  </a:gs>
                  <a:gs pos="100000">
                    <a:schemeClr val="accent5">
                      <a:lumMod val="40000"/>
                      <a:lumOff val="60000"/>
                    </a:schemeClr>
                  </a:gs>
                </a:gsLst>
                <a:lin ang="492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14"/>
              <p:cNvSpPr txBox="1"/>
              <p:nvPr>
                <p:custDataLst>
                  <p:tags r:id="rId7"/>
                </p:custDataLst>
              </p:nvPr>
            </p:nvSpPr>
            <p:spPr>
              <a:xfrm>
                <a:off x="8848" y="2599"/>
                <a:ext cx="8518" cy="822"/>
              </a:xfrm>
              <a:prstGeom prst="rect">
                <a:avLst/>
              </a:prstGeom>
              <a:noFill/>
              <a:extLst>
                <a:ext uri="{909E8E84-426E-40DD-AFC4-6F175D3DCCD1}">
                  <a14:hiddenFill xmlns:a14="http://schemas.microsoft.com/office/drawing/2010/main">
                    <a:solidFill>
                      <a:schemeClr val="accent4"/>
                    </a:solidFill>
                  </a14:hiddenFill>
                </a:ext>
              </a:extLst>
            </p:spPr>
            <p:txBody>
              <a:bodyPr wrap="square" rtlCol="0">
                <a:spAutoFit/>
              </a:bodyPr>
              <a:lstStyle/>
              <a:p>
                <a:r>
                  <a:rPr lang="en-US" altLang="zh-CN" sz="2800" b="1">
                    <a:solidFill>
                      <a:schemeClr val="accent4">
                        <a:lumMod val="75000"/>
                      </a:schemeClr>
                    </a:solidFill>
                    <a:latin typeface="微软雅黑" panose="020B0503020204020204" charset="-122"/>
                    <a:ea typeface="微软雅黑" panose="020B0503020204020204" charset="-122"/>
                  </a:rPr>
                  <a:t>03    </a:t>
                </a:r>
                <a:r>
                  <a:rPr lang="zh-CN" sz="2800" b="1">
                    <a:solidFill>
                      <a:schemeClr val="accent4">
                        <a:lumMod val="75000"/>
                      </a:schemeClr>
                    </a:solidFill>
                    <a:latin typeface="微软雅黑" panose="020B0503020204020204" charset="-122"/>
                    <a:ea typeface="微软雅黑" panose="020B0503020204020204" charset="-122"/>
                  </a:rPr>
                  <a:t>有效性</a:t>
                </a:r>
              </a:p>
            </p:txBody>
          </p:sp>
        </p:grpSp>
        <p:grpSp>
          <p:nvGrpSpPr>
            <p:cNvPr id="22" name="组合 21"/>
            <p:cNvGrpSpPr/>
            <p:nvPr/>
          </p:nvGrpSpPr>
          <p:grpSpPr>
            <a:xfrm>
              <a:off x="8848" y="6432"/>
              <a:ext cx="8569" cy="1037"/>
              <a:chOff x="8797" y="2478"/>
              <a:chExt cx="8569" cy="1037"/>
            </a:xfrm>
          </p:grpSpPr>
          <p:sp>
            <p:nvSpPr>
              <p:cNvPr id="23" name="椭圆 22"/>
              <p:cNvSpPr/>
              <p:nvPr>
                <p:custDataLst>
                  <p:tags r:id="rId4"/>
                </p:custDataLst>
              </p:nvPr>
            </p:nvSpPr>
            <p:spPr>
              <a:xfrm>
                <a:off x="8797" y="2478"/>
                <a:ext cx="1054" cy="1037"/>
              </a:xfrm>
              <a:prstGeom prst="ellipse">
                <a:avLst/>
              </a:prstGeom>
              <a:gradFill>
                <a:gsLst>
                  <a:gs pos="0">
                    <a:srgbClr val="D7F0FC"/>
                  </a:gs>
                  <a:gs pos="52000">
                    <a:srgbClr val="FFEFDE"/>
                  </a:gs>
                  <a:gs pos="100000">
                    <a:schemeClr val="accent5">
                      <a:lumMod val="40000"/>
                      <a:lumOff val="60000"/>
                    </a:schemeClr>
                  </a:gs>
                </a:gsLst>
                <a:lin ang="492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文本框 23"/>
              <p:cNvSpPr txBox="1"/>
              <p:nvPr>
                <p:custDataLst>
                  <p:tags r:id="rId5"/>
                </p:custDataLst>
              </p:nvPr>
            </p:nvSpPr>
            <p:spPr>
              <a:xfrm>
                <a:off x="8848" y="2599"/>
                <a:ext cx="8518" cy="822"/>
              </a:xfrm>
              <a:prstGeom prst="rect">
                <a:avLst/>
              </a:prstGeom>
              <a:noFill/>
              <a:extLst>
                <a:ext uri="{909E8E84-426E-40DD-AFC4-6F175D3DCCD1}">
                  <a14:hiddenFill xmlns:a14="http://schemas.microsoft.com/office/drawing/2010/main">
                    <a:solidFill>
                      <a:schemeClr val="accent4"/>
                    </a:solidFill>
                  </a14:hiddenFill>
                </a:ext>
              </a:extLst>
            </p:spPr>
            <p:txBody>
              <a:bodyPr wrap="square" rtlCol="0">
                <a:spAutoFit/>
              </a:bodyPr>
              <a:lstStyle/>
              <a:p>
                <a:r>
                  <a:rPr lang="en-US" altLang="zh-CN" sz="2800" b="1">
                    <a:solidFill>
                      <a:schemeClr val="accent4">
                        <a:lumMod val="75000"/>
                      </a:schemeClr>
                    </a:solidFill>
                    <a:latin typeface="微软雅黑" panose="020B0503020204020204" charset="-122"/>
                    <a:ea typeface="微软雅黑" panose="020B0503020204020204" charset="-122"/>
                  </a:rPr>
                  <a:t>04    </a:t>
                </a:r>
                <a:r>
                  <a:rPr lang="zh-CN" altLang="en-US" sz="2800" b="1">
                    <a:solidFill>
                      <a:schemeClr val="accent4">
                        <a:lumMod val="75000"/>
                      </a:schemeClr>
                    </a:solidFill>
                    <a:latin typeface="微软雅黑" panose="020B0503020204020204" charset="-122"/>
                    <a:ea typeface="微软雅黑" panose="020B0503020204020204" charset="-122"/>
                  </a:rPr>
                  <a:t>公平性</a:t>
                </a:r>
                <a:r>
                  <a:rPr lang="en-US" altLang="zh-CN" sz="2800" b="1">
                    <a:solidFill>
                      <a:schemeClr val="accent4">
                        <a:lumMod val="75000"/>
                      </a:schemeClr>
                    </a:solidFill>
                    <a:latin typeface="微软雅黑" panose="020B0503020204020204" charset="-122"/>
                    <a:ea typeface="微软雅黑" panose="020B0503020204020204" charset="-122"/>
                  </a:rPr>
                  <a:t> </a:t>
                </a:r>
              </a:p>
            </p:txBody>
          </p:sp>
        </p:grpSp>
        <p:grpSp>
          <p:nvGrpSpPr>
            <p:cNvPr id="25" name="组合 24"/>
            <p:cNvGrpSpPr/>
            <p:nvPr/>
          </p:nvGrpSpPr>
          <p:grpSpPr>
            <a:xfrm>
              <a:off x="8848" y="7831"/>
              <a:ext cx="8569" cy="1037"/>
              <a:chOff x="8797" y="2478"/>
              <a:chExt cx="8569" cy="1037"/>
            </a:xfrm>
          </p:grpSpPr>
          <p:sp>
            <p:nvSpPr>
              <p:cNvPr id="26" name="椭圆 25"/>
              <p:cNvSpPr/>
              <p:nvPr>
                <p:custDataLst>
                  <p:tags r:id="rId2"/>
                </p:custDataLst>
              </p:nvPr>
            </p:nvSpPr>
            <p:spPr>
              <a:xfrm>
                <a:off x="8797" y="2478"/>
                <a:ext cx="1054" cy="1037"/>
              </a:xfrm>
              <a:prstGeom prst="ellipse">
                <a:avLst/>
              </a:prstGeom>
              <a:gradFill>
                <a:gsLst>
                  <a:gs pos="0">
                    <a:srgbClr val="D7F0FC"/>
                  </a:gs>
                  <a:gs pos="52000">
                    <a:srgbClr val="FFEFDE"/>
                  </a:gs>
                  <a:gs pos="100000">
                    <a:schemeClr val="accent5">
                      <a:lumMod val="40000"/>
                      <a:lumOff val="60000"/>
                    </a:schemeClr>
                  </a:gs>
                </a:gsLst>
                <a:lin ang="4920000"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文本框 26"/>
              <p:cNvSpPr txBox="1"/>
              <p:nvPr>
                <p:custDataLst>
                  <p:tags r:id="rId3"/>
                </p:custDataLst>
              </p:nvPr>
            </p:nvSpPr>
            <p:spPr>
              <a:xfrm>
                <a:off x="8848" y="2599"/>
                <a:ext cx="8518" cy="822"/>
              </a:xfrm>
              <a:prstGeom prst="rect">
                <a:avLst/>
              </a:prstGeom>
              <a:noFill/>
              <a:extLst>
                <a:ext uri="{909E8E84-426E-40DD-AFC4-6F175D3DCCD1}">
                  <a14:hiddenFill xmlns:a14="http://schemas.microsoft.com/office/drawing/2010/main">
                    <a:solidFill>
                      <a:schemeClr val="accent4"/>
                    </a:solidFill>
                  </a14:hiddenFill>
                </a:ext>
              </a:extLst>
            </p:spPr>
            <p:txBody>
              <a:bodyPr wrap="square" rtlCol="0">
                <a:spAutoFit/>
              </a:bodyPr>
              <a:lstStyle/>
              <a:p>
                <a:r>
                  <a:rPr lang="en-US" altLang="zh-CN" sz="2800" b="1">
                    <a:solidFill>
                      <a:schemeClr val="accent4">
                        <a:lumMod val="75000"/>
                      </a:schemeClr>
                    </a:solidFill>
                    <a:latin typeface="微软雅黑" panose="020B0503020204020204" charset="-122"/>
                    <a:ea typeface="微软雅黑" panose="020B0503020204020204" charset="-122"/>
                  </a:rPr>
                  <a:t>05    </a:t>
                </a:r>
                <a:r>
                  <a:rPr lang="zh-CN" altLang="en-US" sz="2800" b="1">
                    <a:solidFill>
                      <a:schemeClr val="accent4">
                        <a:lumMod val="75000"/>
                      </a:schemeClr>
                    </a:solidFill>
                    <a:latin typeface="微软雅黑" panose="020B0503020204020204" charset="-122"/>
                    <a:ea typeface="微软雅黑" panose="020B0503020204020204" charset="-122"/>
                  </a:rPr>
                  <a:t>安全性</a:t>
                </a:r>
                <a:r>
                  <a:rPr lang="en-US" altLang="zh-CN" sz="2800" b="1">
                    <a:solidFill>
                      <a:schemeClr val="accent4">
                        <a:lumMod val="75000"/>
                      </a:schemeClr>
                    </a:solidFill>
                    <a:latin typeface="微软雅黑" panose="020B0503020204020204" charset="-122"/>
                    <a:ea typeface="微软雅黑" panose="020B0503020204020204" charset="-122"/>
                  </a:rPr>
                  <a:t> </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solidFill>
                <a:effectLst>
                  <a:outerShdw blurRad="38100" dist="38100" dir="2700000" algn="tl">
                    <a:srgbClr val="000000">
                      <a:alpha val="43137"/>
                    </a:srgbClr>
                  </a:outerShdw>
                </a:effectLst>
              </a:rPr>
              <a:t>基本信息</a:t>
            </a:r>
          </a:p>
        </p:txBody>
      </p:sp>
      <p:sp>
        <p:nvSpPr>
          <p:cNvPr id="6" name="单圆角矩形 5"/>
          <p:cNvSpPr/>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nvSpPr>
        <p:spPr>
          <a:xfrm>
            <a:off x="0" y="30524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graphicFrame>
        <p:nvGraphicFramePr>
          <p:cNvPr id="3" name="表格 2"/>
          <p:cNvGraphicFramePr>
            <a:graphicFrameLocks noGrp="1"/>
          </p:cNvGraphicFramePr>
          <p:nvPr>
            <p:custDataLst>
              <p:tags r:id="rId1"/>
            </p:custDataLst>
          </p:nvPr>
        </p:nvGraphicFramePr>
        <p:xfrm>
          <a:off x="655320" y="833120"/>
          <a:ext cx="7181850" cy="5478780"/>
        </p:xfrm>
        <a:graphic>
          <a:graphicData uri="http://schemas.openxmlformats.org/drawingml/2006/table">
            <a:tbl>
              <a:tblPr firstRow="1" bandRow="1">
                <a:tableStyleId>{5C22544A-7EE6-4342-B048-85BDC9FD1C3A}</a:tableStyleId>
              </a:tblPr>
              <a:tblGrid>
                <a:gridCol w="42672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5474970">
                  <a:extLst>
                    <a:ext uri="{9D8B030D-6E8A-4147-A177-3AD203B41FA5}">
                      <a16:colId xmlns:a16="http://schemas.microsoft.com/office/drawing/2014/main" val="20002"/>
                    </a:ext>
                  </a:extLst>
                </a:gridCol>
              </a:tblGrid>
              <a:tr h="218440">
                <a:tc rowSpan="9">
                  <a:txBody>
                    <a:bodyPr/>
                    <a:lstStyle/>
                    <a:p>
                      <a:pPr algn="ctr" rtl="0" fontAlgn="ctr"/>
                      <a:r>
                        <a:rPr lang="zh-CN" altLang="en-US" sz="1400" b="1" u="none" strike="noStrike" dirty="0">
                          <a:solidFill>
                            <a:schemeClr val="tx1"/>
                          </a:solidFill>
                          <a:effectLst/>
                          <a:latin typeface="微软雅黑" panose="020B0503020204020204" charset="-122"/>
                          <a:ea typeface="微软雅黑" panose="020B0503020204020204" charset="-122"/>
                        </a:rPr>
                        <a:t>产品信息</a:t>
                      </a:r>
                      <a:endParaRPr lang="zh-CN" altLang="en-US" sz="1400" b="1"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chemeClr val="accent1">
                        <a:lumMod val="40000"/>
                        <a:lumOff val="60000"/>
                      </a:schemeClr>
                    </a:solidFill>
                  </a:tcPr>
                </a:tc>
                <a:tc>
                  <a:txBody>
                    <a:bodyPr/>
                    <a:lstStyle/>
                    <a:p>
                      <a:pPr algn="ctr" rtl="0" fontAlgn="ctr"/>
                      <a:r>
                        <a:rPr lang="zh-CN" altLang="en-US" sz="1200" b="1" u="none" strike="noStrike" dirty="0">
                          <a:solidFill>
                            <a:schemeClr val="tx1"/>
                          </a:solidFill>
                          <a:effectLst/>
                          <a:latin typeface="微软雅黑" panose="020B0503020204020204" charset="-122"/>
                          <a:ea typeface="微软雅黑" panose="020B0503020204020204" charset="-122"/>
                        </a:rPr>
                        <a:t>通用名称</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chemeClr val="accent1">
                        <a:lumMod val="40000"/>
                        <a:lumOff val="60000"/>
                      </a:schemeClr>
                    </a:solidFill>
                  </a:tcPr>
                </a:tc>
                <a:tc>
                  <a:txBody>
                    <a:bodyPr/>
                    <a:lstStyle/>
                    <a:p>
                      <a:pPr algn="l" fontAlgn="b"/>
                      <a:r>
                        <a:rPr lang="zh-CN" altLang="en-US" sz="1400" b="0" u="none" strike="noStrike" dirty="0">
                          <a:solidFill>
                            <a:schemeClr val="tx1"/>
                          </a:solidFill>
                          <a:effectLst/>
                          <a:latin typeface="微软雅黑" panose="020B0503020204020204" charset="-122"/>
                          <a:ea typeface="微软雅黑" panose="020B0503020204020204" charset="-122"/>
                        </a:rPr>
                        <a:t>草酸艾司西酞普兰滴剂</a:t>
                      </a:r>
                      <a:endParaRPr lang="zh-CN" altLang="en-US" sz="1400" b="0"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rgbClr val="E9EDF4"/>
                    </a:solidFill>
                  </a:tcPr>
                </a:tc>
                <a:extLst>
                  <a:ext uri="{0D108BD9-81ED-4DB2-BD59-A6C34878D82A}">
                    <a16:rowId xmlns:a16="http://schemas.microsoft.com/office/drawing/2014/main" val="10000"/>
                  </a:ext>
                </a:extLst>
              </a:tr>
              <a:tr h="325120">
                <a:tc vMerge="1">
                  <a:txBody>
                    <a:bodyPr/>
                    <a:lstStyle/>
                    <a:p>
                      <a:endParaRPr lang="zh-CN"/>
                    </a:p>
                  </a:txBody>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注册分类</a:t>
                      </a:r>
                    </a:p>
                  </a:txBody>
                  <a:tcPr marL="4871" marR="4871" marT="4871" marB="0" anchor="ctr">
                    <a:solidFill>
                      <a:schemeClr val="accent1">
                        <a:lumMod val="40000"/>
                        <a:lumOff val="60000"/>
                      </a:schemeClr>
                    </a:solidFill>
                  </a:tcPr>
                </a:tc>
                <a:tc>
                  <a:txBody>
                    <a:bodyPr/>
                    <a:lstStyle/>
                    <a:p>
                      <a:pPr algn="l" fontAlgn="b">
                        <a:lnSpc>
                          <a:spcPct val="150000"/>
                        </a:lnSpc>
                        <a:buNone/>
                      </a:pPr>
                      <a:r>
                        <a:rPr lang="zh-CN" altLang="en-US" sz="1400" b="0" i="0" u="none" strike="noStrike" dirty="0">
                          <a:effectLst/>
                          <a:latin typeface="微软雅黑" panose="020B0503020204020204" charset="-122"/>
                          <a:ea typeface="微软雅黑" panose="020B0503020204020204" charset="-122"/>
                        </a:rPr>
                        <a:t>化药</a:t>
                      </a:r>
                      <a:r>
                        <a:rPr lang="en-US" altLang="zh-CN" sz="1400" b="0" i="0" u="none" strike="noStrike" dirty="0">
                          <a:effectLst/>
                          <a:latin typeface="微软雅黑" panose="020B0503020204020204" charset="-122"/>
                          <a:ea typeface="微软雅黑" panose="020B0503020204020204" charset="-122"/>
                        </a:rPr>
                        <a:t>3</a:t>
                      </a:r>
                      <a:r>
                        <a:rPr lang="zh-CN" altLang="en-US" sz="1400" b="0" i="0" u="none" strike="noStrike" dirty="0">
                          <a:effectLst/>
                          <a:latin typeface="微软雅黑" panose="020B0503020204020204" charset="-122"/>
                          <a:ea typeface="微软雅黑" panose="020B0503020204020204" charset="-122"/>
                        </a:rPr>
                        <a:t>类</a:t>
                      </a:r>
                    </a:p>
                  </a:txBody>
                  <a:tcPr marL="4871" marR="4871" marT="4871" marB="0" anchor="b"/>
                </a:tc>
                <a:extLst>
                  <a:ext uri="{0D108BD9-81ED-4DB2-BD59-A6C34878D82A}">
                    <a16:rowId xmlns:a16="http://schemas.microsoft.com/office/drawing/2014/main" val="10001"/>
                  </a:ext>
                </a:extLst>
              </a:tr>
              <a:tr h="379730">
                <a:tc vMerge="1">
                  <a:txBody>
                    <a:bodyPr/>
                    <a:lstStyle/>
                    <a:p>
                      <a:endParaRPr lang="zh-CN"/>
                    </a:p>
                  </a:txBody>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中国获批时间</a:t>
                      </a:r>
                    </a:p>
                  </a:txBody>
                  <a:tcPr marL="4871" marR="4871" marT="4871" marB="0" anchor="ctr">
                    <a:solidFill>
                      <a:schemeClr val="accent1">
                        <a:lumMod val="40000"/>
                        <a:lumOff val="60000"/>
                      </a:schemeClr>
                    </a:solidFill>
                  </a:tcPr>
                </a:tc>
                <a:tc>
                  <a:txBody>
                    <a:bodyPr/>
                    <a:lstStyle/>
                    <a:p>
                      <a:pPr algn="l" fontAlgn="b">
                        <a:lnSpc>
                          <a:spcPct val="150000"/>
                        </a:lnSpc>
                        <a:buNone/>
                      </a:pPr>
                      <a:r>
                        <a:rPr kumimoji="1" lang="en-US" altLang="zh-CN" sz="1400" dirty="0">
                          <a:latin typeface="+mn-ea"/>
                          <a:sym typeface="+mn-ea"/>
                        </a:rPr>
                        <a:t>2025</a:t>
                      </a:r>
                      <a:r>
                        <a:rPr kumimoji="1" lang="zh-CN" altLang="en-US" sz="1400" dirty="0">
                          <a:latin typeface="+mn-ea"/>
                          <a:sym typeface="+mn-ea"/>
                        </a:rPr>
                        <a:t>年</a:t>
                      </a:r>
                      <a:r>
                        <a:rPr kumimoji="1" lang="en-US" altLang="zh-CN" sz="1400" dirty="0">
                          <a:latin typeface="+mn-ea"/>
                          <a:sym typeface="+mn-ea"/>
                        </a:rPr>
                        <a:t>8</a:t>
                      </a:r>
                      <a:r>
                        <a:rPr kumimoji="1" lang="zh-CN" altLang="en-US" sz="1400" dirty="0">
                          <a:latin typeface="+mn-ea"/>
                          <a:sym typeface="+mn-ea"/>
                        </a:rPr>
                        <a:t>月</a:t>
                      </a:r>
                      <a:r>
                        <a:rPr kumimoji="1" lang="en-US" altLang="zh-CN" sz="1400" dirty="0">
                          <a:latin typeface="+mn-ea"/>
                          <a:sym typeface="+mn-ea"/>
                        </a:rPr>
                        <a:t>19</a:t>
                      </a:r>
                      <a:r>
                        <a:rPr kumimoji="1" lang="zh-CN" altLang="en-US" sz="1400" dirty="0">
                          <a:latin typeface="+mn-ea"/>
                          <a:sym typeface="+mn-ea"/>
                        </a:rPr>
                        <a:t>日</a:t>
                      </a:r>
                      <a:endParaRPr lang="zh-CN" altLang="en-US" sz="1400" b="0" i="0" u="none" strike="noStrike" dirty="0">
                        <a:effectLst/>
                        <a:latin typeface="微软雅黑" panose="020B0503020204020204" charset="-122"/>
                        <a:ea typeface="微软雅黑" panose="020B0503020204020204" charset="-122"/>
                      </a:endParaRPr>
                    </a:p>
                  </a:txBody>
                  <a:tcPr marL="4871" marR="4871" marT="4871" marB="0" anchor="b"/>
                </a:tc>
                <a:extLst>
                  <a:ext uri="{0D108BD9-81ED-4DB2-BD59-A6C34878D82A}">
                    <a16:rowId xmlns:a16="http://schemas.microsoft.com/office/drawing/2014/main" val="10002"/>
                  </a:ext>
                </a:extLst>
              </a:tr>
              <a:tr h="325120">
                <a:tc vMerge="1">
                  <a:txBody>
                    <a:bodyPr/>
                    <a:lstStyle/>
                    <a:p>
                      <a:endParaRPr lang="zh-CN"/>
                    </a:p>
                  </a:txBody>
                  <a:tcPr/>
                </a:tc>
                <a:tc>
                  <a:txBody>
                    <a:bodyPr/>
                    <a:lstStyle/>
                    <a:p>
                      <a:pPr algn="ctr" rtl="0" fontAlgn="ctr"/>
                      <a:r>
                        <a:rPr lang="zh-CN" altLang="en-US" sz="1200" b="1" u="none" strike="noStrike" dirty="0">
                          <a:solidFill>
                            <a:schemeClr val="tx1"/>
                          </a:solidFill>
                          <a:effectLst/>
                          <a:latin typeface="微软雅黑" panose="020B0503020204020204" charset="-122"/>
                          <a:ea typeface="微软雅黑" panose="020B0503020204020204" charset="-122"/>
                        </a:rPr>
                        <a:t>适应症</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chemeClr val="accent1">
                        <a:lumMod val="40000"/>
                        <a:lumOff val="60000"/>
                      </a:schemeClr>
                    </a:solidFill>
                  </a:tcPr>
                </a:tc>
                <a:tc>
                  <a:txBody>
                    <a:bodyPr/>
                    <a:lstStyle/>
                    <a:p>
                      <a:pPr algn="l" fontAlgn="b">
                        <a:lnSpc>
                          <a:spcPct val="150000"/>
                        </a:lnSpc>
                      </a:pPr>
                      <a:r>
                        <a:rPr lang="zh-CN" altLang="en-US" sz="1400" b="0" u="none" strike="noStrike" dirty="0">
                          <a:effectLst/>
                          <a:latin typeface="微软雅黑" panose="020B0503020204020204" charset="-122"/>
                          <a:ea typeface="微软雅黑" panose="020B0503020204020204" charset="-122"/>
                        </a:rPr>
                        <a:t>治疗抑郁症。治疗伴有或不伴有广场恐怖症的惊恐障碍。</a:t>
                      </a:r>
                      <a:endParaRPr lang="zh-CN" altLang="en-US" sz="1400" b="0" i="0" u="none" strike="noStrike" dirty="0">
                        <a:effectLst/>
                        <a:latin typeface="微软雅黑" panose="020B0503020204020204" charset="-122"/>
                        <a:ea typeface="微软雅黑" panose="020B0503020204020204" charset="-122"/>
                      </a:endParaRPr>
                    </a:p>
                  </a:txBody>
                  <a:tcPr marL="4871" marR="4871" marT="4871" marB="0" anchor="b"/>
                </a:tc>
                <a:extLst>
                  <a:ext uri="{0D108BD9-81ED-4DB2-BD59-A6C34878D82A}">
                    <a16:rowId xmlns:a16="http://schemas.microsoft.com/office/drawing/2014/main" val="10003"/>
                  </a:ext>
                </a:extLst>
              </a:tr>
              <a:tr h="325120">
                <a:tc vMerge="1">
                  <a:txBody>
                    <a:bodyPr/>
                    <a:lstStyle/>
                    <a:p>
                      <a:endParaRPr lang="zh-CN"/>
                    </a:p>
                  </a:txBody>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注册规格</a:t>
                      </a:r>
                    </a:p>
                  </a:txBody>
                  <a:tcPr marL="4871" marR="4871" marT="4871" marB="0" anchor="ctr">
                    <a:solidFill>
                      <a:schemeClr val="accent1">
                        <a:lumMod val="40000"/>
                        <a:lumOff val="60000"/>
                      </a:schemeClr>
                    </a:solidFill>
                  </a:tcPr>
                </a:tc>
                <a:tc>
                  <a:txBody>
                    <a:bodyPr/>
                    <a:lstStyle/>
                    <a:p>
                      <a:pPr algn="l" fontAlgn="b">
                        <a:lnSpc>
                          <a:spcPct val="150000"/>
                        </a:lnSpc>
                        <a:buNone/>
                      </a:pPr>
                      <a:r>
                        <a:rPr lang="en-US" altLang="zh-CN" sz="1400" b="0" i="0" u="none" strike="noStrike" dirty="0">
                          <a:effectLst/>
                          <a:latin typeface="微软雅黑" panose="020B0503020204020204" charset="-122"/>
                          <a:ea typeface="微软雅黑" panose="020B0503020204020204" charset="-122"/>
                        </a:rPr>
                        <a:t>15ml:300mg</a:t>
                      </a:r>
                    </a:p>
                  </a:txBody>
                  <a:tcPr marL="4871" marR="4871" marT="4871" marB="0" anchor="b"/>
                </a:tc>
                <a:extLst>
                  <a:ext uri="{0D108BD9-81ED-4DB2-BD59-A6C34878D82A}">
                    <a16:rowId xmlns:a16="http://schemas.microsoft.com/office/drawing/2014/main" val="10004"/>
                  </a:ext>
                </a:extLst>
              </a:tr>
              <a:tr h="325120">
                <a:tc vMerge="1">
                  <a:txBody>
                    <a:bodyPr/>
                    <a:lstStyle/>
                    <a:p>
                      <a:endParaRPr lang="zh-CN"/>
                    </a:p>
                  </a:txBody>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是否</a:t>
                      </a:r>
                      <a:r>
                        <a:rPr lang="en-US" altLang="zh-CN" sz="1200" b="1" i="0" u="none" strike="noStrike" dirty="0">
                          <a:solidFill>
                            <a:schemeClr val="tx1"/>
                          </a:solidFill>
                          <a:effectLst/>
                          <a:latin typeface="微软雅黑" panose="020B0503020204020204" charset="-122"/>
                          <a:ea typeface="微软雅黑" panose="020B0503020204020204" charset="-122"/>
                        </a:rPr>
                        <a:t>OTC</a:t>
                      </a:r>
                    </a:p>
                  </a:txBody>
                  <a:tcPr marL="4871" marR="4871" marT="4871" marB="0" anchor="ctr">
                    <a:solidFill>
                      <a:schemeClr val="accent1">
                        <a:lumMod val="40000"/>
                        <a:lumOff val="60000"/>
                      </a:schemeClr>
                    </a:solidFill>
                  </a:tcPr>
                </a:tc>
                <a:tc>
                  <a:txBody>
                    <a:bodyPr/>
                    <a:lstStyle/>
                    <a:p>
                      <a:pPr algn="l" fontAlgn="b">
                        <a:lnSpc>
                          <a:spcPct val="150000"/>
                        </a:lnSpc>
                        <a:buNone/>
                      </a:pPr>
                      <a:r>
                        <a:rPr lang="zh-CN" altLang="en-US" sz="1400" b="0" i="0" u="none" strike="noStrike" dirty="0">
                          <a:effectLst/>
                          <a:latin typeface="微软雅黑" panose="020B0503020204020204" charset="-122"/>
                          <a:ea typeface="微软雅黑" panose="020B0503020204020204" charset="-122"/>
                        </a:rPr>
                        <a:t>否</a:t>
                      </a:r>
                    </a:p>
                  </a:txBody>
                  <a:tcPr marL="4871" marR="4871" marT="4871" marB="0" anchor="b"/>
                </a:tc>
                <a:extLst>
                  <a:ext uri="{0D108BD9-81ED-4DB2-BD59-A6C34878D82A}">
                    <a16:rowId xmlns:a16="http://schemas.microsoft.com/office/drawing/2014/main" val="10005"/>
                  </a:ext>
                </a:extLst>
              </a:tr>
              <a:tr h="567055">
                <a:tc vMerge="1">
                  <a:txBody>
                    <a:bodyPr/>
                    <a:lstStyle/>
                    <a:p>
                      <a:endParaRPr lang="zh-CN"/>
                    </a:p>
                  </a:txBody>
                  <a:tcPr/>
                </a:tc>
                <a:tc>
                  <a:txBody>
                    <a:bodyPr/>
                    <a:lstStyle/>
                    <a:p>
                      <a:pPr algn="ctr" rtl="0" fontAlgn="ctr">
                        <a:buClrTx/>
                        <a:buSzTx/>
                        <a:buFontTx/>
                        <a:buNone/>
                      </a:pPr>
                      <a:r>
                        <a:rPr kumimoji="1" lang="zh-CN" altLang="en-US" sz="1200" b="1" dirty="0">
                          <a:latin typeface="+mn-ea"/>
                          <a:sym typeface="+mn-ea"/>
                        </a:rPr>
                        <a:t>大陆地区同通用名上市情况</a:t>
                      </a:r>
                      <a:endParaRPr kumimoji="1" lang="zh-CN" altLang="en-US" sz="1200" b="1" i="0" u="none" strike="noStrike" dirty="0">
                        <a:latin typeface="+mn-ea"/>
                        <a:sym typeface="+mn-ea"/>
                      </a:endParaRPr>
                    </a:p>
                  </a:txBody>
                  <a:tcPr marL="4871" marR="4871" marT="4871" marB="0" anchor="ctr">
                    <a:solidFill>
                      <a:schemeClr val="accent1">
                        <a:lumMod val="40000"/>
                        <a:lumOff val="60000"/>
                      </a:schemeClr>
                    </a:solidFill>
                  </a:tcPr>
                </a:tc>
                <a:tc>
                  <a:txBody>
                    <a:bodyPr/>
                    <a:lstStyle/>
                    <a:p>
                      <a:pPr algn="l" fontAlgn="b">
                        <a:lnSpc>
                          <a:spcPct val="150000"/>
                        </a:lnSpc>
                        <a:buNone/>
                      </a:pPr>
                      <a:r>
                        <a:rPr lang="zh-CN" altLang="en-US" sz="1400" b="0" i="0" u="none" strike="noStrike" dirty="0">
                          <a:effectLst/>
                          <a:latin typeface="微软雅黑" panose="020B0503020204020204" charset="-122"/>
                          <a:ea typeface="微软雅黑" panose="020B0503020204020204" charset="-122"/>
                        </a:rPr>
                        <a:t>独家</a:t>
                      </a:r>
                    </a:p>
                  </a:txBody>
                  <a:tcPr marL="4871" marR="4871" marT="4871" marB="0" anchor="b"/>
                </a:tc>
                <a:extLst>
                  <a:ext uri="{0D108BD9-81ED-4DB2-BD59-A6C34878D82A}">
                    <a16:rowId xmlns:a16="http://schemas.microsoft.com/office/drawing/2014/main" val="10006"/>
                  </a:ext>
                </a:extLst>
              </a:tr>
              <a:tr h="566420">
                <a:tc vMerge="1">
                  <a:txBody>
                    <a:bodyPr/>
                    <a:lstStyle/>
                    <a:p>
                      <a:endParaRPr lang="zh-CN"/>
                    </a:p>
                  </a:txBody>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全球首个上市国家及时间</a:t>
                      </a:r>
                    </a:p>
                  </a:txBody>
                  <a:tcPr marL="4871" marR="4871" marT="4871" marB="0" anchor="ctr">
                    <a:solidFill>
                      <a:schemeClr val="accent1">
                        <a:lumMod val="40000"/>
                        <a:lumOff val="60000"/>
                      </a:schemeClr>
                    </a:solidFill>
                  </a:tcPr>
                </a:tc>
                <a:tc>
                  <a:txBody>
                    <a:bodyPr/>
                    <a:lstStyle/>
                    <a:p>
                      <a:pPr algn="l" fontAlgn="b">
                        <a:lnSpc>
                          <a:spcPct val="150000"/>
                        </a:lnSpc>
                        <a:buNone/>
                      </a:pPr>
                      <a:r>
                        <a:rPr lang="zh-CN" altLang="en-US" sz="1400" b="0" i="0" u="none" strike="noStrike" dirty="0">
                          <a:effectLst/>
                          <a:latin typeface="微软雅黑" panose="020B0503020204020204" charset="-122"/>
                          <a:ea typeface="微软雅黑" panose="020B0503020204020204" charset="-122"/>
                        </a:rPr>
                        <a:t>美国，</a:t>
                      </a:r>
                      <a:r>
                        <a:rPr lang="en-US" altLang="zh-CN" sz="1400" b="0" i="0" u="none" strike="noStrike" dirty="0">
                          <a:effectLst/>
                          <a:latin typeface="微软雅黑" panose="020B0503020204020204" charset="-122"/>
                          <a:ea typeface="微软雅黑" panose="020B0503020204020204" charset="-122"/>
                        </a:rPr>
                        <a:t>2002</a:t>
                      </a:r>
                      <a:r>
                        <a:rPr lang="zh-CN" altLang="en-US" sz="1400" b="0" i="0" u="none" strike="noStrike" dirty="0">
                          <a:effectLst/>
                          <a:latin typeface="微软雅黑" panose="020B0503020204020204" charset="-122"/>
                          <a:ea typeface="微软雅黑" panose="020B0503020204020204" charset="-122"/>
                        </a:rPr>
                        <a:t>年</a:t>
                      </a:r>
                      <a:r>
                        <a:rPr lang="en-US" altLang="zh-CN" sz="1400" b="0" i="0" u="none" strike="noStrike" dirty="0">
                          <a:effectLst/>
                          <a:latin typeface="微软雅黑" panose="020B0503020204020204" charset="-122"/>
                          <a:ea typeface="微软雅黑" panose="020B0503020204020204" charset="-122"/>
                        </a:rPr>
                        <a:t>11</a:t>
                      </a:r>
                      <a:r>
                        <a:rPr lang="zh-CN" altLang="en-US" sz="1400" b="0" i="0" u="none" strike="noStrike" dirty="0">
                          <a:effectLst/>
                          <a:latin typeface="微软雅黑" panose="020B0503020204020204" charset="-122"/>
                          <a:ea typeface="微软雅黑" panose="020B0503020204020204" charset="-122"/>
                        </a:rPr>
                        <a:t>月</a:t>
                      </a:r>
                    </a:p>
                  </a:txBody>
                  <a:tcPr marL="4871" marR="4871" marT="4871" marB="0" anchor="b"/>
                </a:tc>
                <a:extLst>
                  <a:ext uri="{0D108BD9-81ED-4DB2-BD59-A6C34878D82A}">
                    <a16:rowId xmlns:a16="http://schemas.microsoft.com/office/drawing/2014/main" val="10007"/>
                  </a:ext>
                </a:extLst>
              </a:tr>
              <a:tr h="2446655">
                <a:tc vMerge="1">
                  <a:txBody>
                    <a:bodyPr/>
                    <a:lstStyle/>
                    <a:p>
                      <a:endParaRPr lang="zh-CN"/>
                    </a:p>
                  </a:txBody>
                  <a:tcPr>
                    <a:solidFill>
                      <a:schemeClr val="accent3">
                        <a:lumMod val="20000"/>
                        <a:lumOff val="80000"/>
                      </a:schemeClr>
                    </a:solidFill>
                  </a:tcPr>
                </a:tc>
                <a:tc>
                  <a:txBody>
                    <a:bodyPr/>
                    <a:lstStyle/>
                    <a:p>
                      <a:pPr algn="ctr" rtl="0"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用法用量</a:t>
                      </a:r>
                    </a:p>
                  </a:txBody>
                  <a:tcPr marL="4871" marR="4871" marT="4871" marB="0" anchor="ctr">
                    <a:solidFill>
                      <a:schemeClr val="accent1">
                        <a:lumMod val="40000"/>
                        <a:lumOff val="60000"/>
                      </a:schemeClr>
                    </a:solidFill>
                  </a:tcPr>
                </a:tc>
                <a:tc>
                  <a:txBody>
                    <a:bodyPr/>
                    <a:lstStyle/>
                    <a:p>
                      <a:pPr>
                        <a:lnSpc>
                          <a:spcPct val="150000"/>
                        </a:lnSpc>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抑郁症</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：每日</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次。常用剂量为每日</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10mg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10</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滴），根据患者的个体反应，每日最大剂量可以增加至</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20mg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20</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滴）。通常</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周即可获得抗抑郁疗效。症状缓解后，应持续治疗至少</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6</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个月以巩固疗效。</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伴有或不伴有广场恐怖症的惊恐障碍</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每日</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次。建议起始剂量为每日</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5mg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5</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滴），持续一周后增加至每日</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10mg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10</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滴）。根据患者的个体反应，每日最大剂量可以增加至</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20mg</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20</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滴）。治疗约</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个月可取得最佳疗效。疗程一般持续数月。</a:t>
                      </a:r>
                      <a:endPar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4871" marR="4871" marT="4871" marB="0"/>
                </a:tc>
                <a:extLst>
                  <a:ext uri="{0D108BD9-81ED-4DB2-BD59-A6C34878D82A}">
                    <a16:rowId xmlns:a16="http://schemas.microsoft.com/office/drawing/2014/main" val="10008"/>
                  </a:ext>
                </a:extLst>
              </a:tr>
            </a:tbl>
          </a:graphicData>
        </a:graphic>
      </p:graphicFrame>
      <p:sp>
        <p:nvSpPr>
          <p:cNvPr id="2" name="文本框 1"/>
          <p:cNvSpPr txBox="1"/>
          <p:nvPr/>
        </p:nvSpPr>
        <p:spPr>
          <a:xfrm>
            <a:off x="535305" y="217170"/>
            <a:ext cx="10772775" cy="398780"/>
          </a:xfrm>
          <a:prstGeom prst="rect">
            <a:avLst/>
          </a:prstGeom>
          <a:noFill/>
        </p:spPr>
        <p:txBody>
          <a:bodyPr wrap="square" rtlCol="0">
            <a:spAutoFit/>
          </a:bodyPr>
          <a:lstStyle/>
          <a:p>
            <a:r>
              <a:rPr lang="zh-CN" altLang="en-US" sz="2000" b="1" dirty="0">
                <a:solidFill>
                  <a:srgbClr val="C00000"/>
                </a:solidFill>
              </a:rPr>
              <a:t>国内首个</a:t>
            </a:r>
            <a:r>
              <a:rPr lang="zh-CN" altLang="en-US" sz="2000" b="1" dirty="0">
                <a:solidFill>
                  <a:schemeClr val="tx1"/>
                </a:solidFill>
              </a:rPr>
              <a:t>抗抑郁治疗领域滴剂剂型药物</a:t>
            </a:r>
          </a:p>
        </p:txBody>
      </p:sp>
      <p:sp>
        <p:nvSpPr>
          <p:cNvPr id="5" name="副标题 4"/>
          <p:cNvSpPr>
            <a:spLocks noGrp="1"/>
          </p:cNvSpPr>
          <p:nvPr>
            <p:ph type="subTitle" idx="1"/>
          </p:nvPr>
        </p:nvSpPr>
        <p:spPr>
          <a:xfrm>
            <a:off x="9990344" y="123825"/>
            <a:ext cx="1767647" cy="533400"/>
          </a:xfrm>
        </p:spPr>
        <p:txBody>
          <a:bodyPr>
            <a:normAutofit fontScale="77500" lnSpcReduction="20000"/>
          </a:bodyPr>
          <a:lstStyle/>
          <a:p>
            <a:pPr algn="l"/>
            <a:r>
              <a:rPr lang="zh-CN" altLang="en-US" sz="1600" b="1" dirty="0">
                <a:solidFill>
                  <a:schemeClr val="accent4"/>
                </a:solidFill>
                <a:latin typeface="微软雅黑" panose="020B0503020204020204" charset="-122"/>
                <a:ea typeface="微软雅黑" panose="020B0503020204020204" charset="-122"/>
              </a:rPr>
              <a:t>关注有病耻感患者，</a:t>
            </a:r>
            <a:endParaRPr lang="en-US" altLang="zh-CN" sz="1600" b="1" dirty="0">
              <a:solidFill>
                <a:schemeClr val="accent4"/>
              </a:solidFill>
              <a:latin typeface="微软雅黑" panose="020B0503020204020204" charset="-122"/>
              <a:ea typeface="微软雅黑" panose="020B0503020204020204" charset="-122"/>
            </a:endParaRPr>
          </a:p>
          <a:p>
            <a:pPr algn="l"/>
            <a:r>
              <a:rPr lang="zh-CN" altLang="en-US" sz="1600" b="1" dirty="0">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graphicFrame>
        <p:nvGraphicFramePr>
          <p:cNvPr id="13" name="表格 12"/>
          <p:cNvGraphicFramePr>
            <a:graphicFrameLocks noGrp="1"/>
          </p:cNvGraphicFramePr>
          <p:nvPr>
            <p:custDataLst>
              <p:tags r:id="rId2"/>
            </p:custDataLst>
          </p:nvPr>
        </p:nvGraphicFramePr>
        <p:xfrm>
          <a:off x="8038465" y="795020"/>
          <a:ext cx="3473450" cy="5524500"/>
        </p:xfrm>
        <a:graphic>
          <a:graphicData uri="http://schemas.openxmlformats.org/drawingml/2006/table">
            <a:tbl>
              <a:tblPr firstRow="1" bandRow="1">
                <a:tableStyleId>{5C22544A-7EE6-4342-B048-85BDC9FD1C3A}</a:tableStyleId>
              </a:tblPr>
              <a:tblGrid>
                <a:gridCol w="839470">
                  <a:extLst>
                    <a:ext uri="{9D8B030D-6E8A-4147-A177-3AD203B41FA5}">
                      <a16:colId xmlns:a16="http://schemas.microsoft.com/office/drawing/2014/main" val="20000"/>
                    </a:ext>
                  </a:extLst>
                </a:gridCol>
                <a:gridCol w="2633980">
                  <a:extLst>
                    <a:ext uri="{9D8B030D-6E8A-4147-A177-3AD203B41FA5}">
                      <a16:colId xmlns:a16="http://schemas.microsoft.com/office/drawing/2014/main" val="20001"/>
                    </a:ext>
                  </a:extLst>
                </a:gridCol>
              </a:tblGrid>
              <a:tr h="1043305">
                <a:tc>
                  <a:txBody>
                    <a:bodyPr/>
                    <a:lstStyle/>
                    <a:p>
                      <a:pPr algn="l" rtl="0" fontAlgn="ctr"/>
                      <a:r>
                        <a:rPr lang="zh-CN" altLang="en-US" sz="1400" b="1" u="none" strike="noStrike" dirty="0">
                          <a:solidFill>
                            <a:schemeClr val="tx1"/>
                          </a:solidFill>
                          <a:effectLst/>
                          <a:latin typeface="微软雅黑" panose="020B0503020204020204" charset="-122"/>
                          <a:ea typeface="微软雅黑" panose="020B0503020204020204" charset="-122"/>
                        </a:rPr>
                        <a:t>申请</a:t>
                      </a:r>
                    </a:p>
                    <a:p>
                      <a:pPr algn="l" rtl="0" fontAlgn="ctr"/>
                      <a:r>
                        <a:rPr lang="zh-CN" altLang="en-US" sz="1400" b="1" u="none" strike="noStrike" dirty="0">
                          <a:solidFill>
                            <a:schemeClr val="tx1"/>
                          </a:solidFill>
                          <a:effectLst/>
                          <a:latin typeface="微软雅黑" panose="020B0503020204020204" charset="-122"/>
                          <a:ea typeface="微软雅黑" panose="020B0503020204020204" charset="-122"/>
                        </a:rPr>
                        <a:t>参照药</a:t>
                      </a:r>
                      <a:endParaRPr lang="zh-CN" altLang="en-US" sz="1400" b="1"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chemeClr val="accent1">
                        <a:lumMod val="40000"/>
                        <a:lumOff val="60000"/>
                      </a:schemeClr>
                    </a:solidFill>
                  </a:tcPr>
                </a:tc>
                <a:tc>
                  <a:txBody>
                    <a:bodyPr/>
                    <a:lstStyle/>
                    <a:p>
                      <a:pPr algn="l" fontAlgn="b"/>
                      <a:r>
                        <a:rPr lang="zh-CN" altLang="en-US" sz="1400" b="0" u="none" strike="noStrike" dirty="0">
                          <a:solidFill>
                            <a:schemeClr val="tx1"/>
                          </a:solidFill>
                          <a:effectLst/>
                          <a:latin typeface="微软雅黑" panose="020B0503020204020204" charset="-122"/>
                          <a:ea typeface="微软雅黑" panose="020B0503020204020204" charset="-122"/>
                        </a:rPr>
                        <a:t>草酸艾司西酞普兰口服溶液</a:t>
                      </a:r>
                      <a:endParaRPr lang="zh-CN" altLang="en-US" sz="1400" b="0" i="0" u="none" strike="noStrike" dirty="0">
                        <a:solidFill>
                          <a:schemeClr val="tx1"/>
                        </a:solidFill>
                        <a:effectLst/>
                        <a:latin typeface="微软雅黑" panose="020B0503020204020204" charset="-122"/>
                        <a:ea typeface="微软雅黑" panose="020B0503020204020204" charset="-122"/>
                      </a:endParaRPr>
                    </a:p>
                  </a:txBody>
                  <a:tcPr marL="4871" marR="4871" marT="4871" marB="0" anchor="ctr">
                    <a:solidFill>
                      <a:srgbClr val="E9EDF4"/>
                    </a:solidFill>
                  </a:tcPr>
                </a:tc>
                <a:extLst>
                  <a:ext uri="{0D108BD9-81ED-4DB2-BD59-A6C34878D82A}">
                    <a16:rowId xmlns:a16="http://schemas.microsoft.com/office/drawing/2014/main" val="10000"/>
                  </a:ext>
                </a:extLst>
              </a:tr>
              <a:tr h="4481195">
                <a:tc>
                  <a:txBody>
                    <a:bodyPr/>
                    <a:lstStyle/>
                    <a:p>
                      <a:pPr algn="l" rtl="0" fontAlgn="ctr">
                        <a:buNone/>
                      </a:pPr>
                      <a:r>
                        <a:rPr lang="zh-CN" altLang="en-US" sz="1400" b="1" i="0" u="none" strike="noStrike" dirty="0">
                          <a:solidFill>
                            <a:schemeClr val="tx1"/>
                          </a:solidFill>
                          <a:effectLst/>
                          <a:latin typeface="微软雅黑" panose="020B0503020204020204" charset="-122"/>
                          <a:ea typeface="微软雅黑" panose="020B0503020204020204" charset="-122"/>
                        </a:rPr>
                        <a:t>申请理由</a:t>
                      </a:r>
                    </a:p>
                  </a:txBody>
                  <a:tcPr marL="4871" marR="4871" marT="4871" marB="0" anchor="ctr">
                    <a:solidFill>
                      <a:schemeClr val="accent1">
                        <a:lumMod val="40000"/>
                        <a:lumOff val="60000"/>
                      </a:schemeClr>
                    </a:solidFill>
                  </a:tcPr>
                </a:tc>
                <a:tc>
                  <a:txBody>
                    <a:bodyPr/>
                    <a:lstStyle/>
                    <a:p>
                      <a:pPr algn="l">
                        <a:lnSpc>
                          <a:spcPct val="150000"/>
                        </a:lnSpc>
                      </a:pPr>
                      <a:r>
                        <a:rPr lang="en-US" altLang="zh-CN"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1</a:t>
                      </a:r>
                      <a:r>
                        <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、与参照药同通用名，不同剂型；</a:t>
                      </a:r>
                    </a:p>
                    <a:p>
                      <a:pPr algn="l">
                        <a:lnSpc>
                          <a:spcPct val="150000"/>
                        </a:lnSpc>
                      </a:pPr>
                      <a:r>
                        <a:rPr lang="en-US" altLang="zh-CN"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2</a:t>
                      </a:r>
                      <a:r>
                        <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、与参照药同为口服液体制剂，有效性一致；</a:t>
                      </a:r>
                    </a:p>
                    <a:p>
                      <a:pPr algn="l">
                        <a:lnSpc>
                          <a:spcPct val="150000"/>
                        </a:lnSpc>
                      </a:pPr>
                      <a:r>
                        <a:rPr lang="en-US" altLang="zh-CN"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3</a:t>
                      </a:r>
                      <a:r>
                        <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、参照药</a:t>
                      </a:r>
                      <a:r>
                        <a:rPr lang="en-US" altLang="zh-CN"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2023</a:t>
                      </a:r>
                      <a:r>
                        <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年竞价准入医保目录，</a:t>
                      </a:r>
                      <a:r>
                        <a:rPr lang="en-US" altLang="zh-CN"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2025</a:t>
                      </a:r>
                      <a:r>
                        <a:rPr lang="zh-CN" altLang="en-US" sz="14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年已转为常规乙类。</a:t>
                      </a:r>
                    </a:p>
                  </a:txBody>
                  <a:tcPr marL="4871" marR="4871" marT="4871"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nvSpPr>
        <p:spPr>
          <a:xfrm>
            <a:off x="0" y="18967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创新性</a:t>
            </a:r>
          </a:p>
        </p:txBody>
      </p:sp>
      <p:sp>
        <p:nvSpPr>
          <p:cNvPr id="7" name="单圆角矩形 6"/>
          <p:cNvSpPr/>
          <p:nvPr/>
        </p:nvSpPr>
        <p:spPr>
          <a:xfrm>
            <a:off x="0" y="30524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473075" y="285750"/>
            <a:ext cx="9650730" cy="706755"/>
          </a:xfrm>
          <a:prstGeom prst="rect">
            <a:avLst/>
          </a:prstGeom>
          <a:noFill/>
        </p:spPr>
        <p:txBody>
          <a:bodyPr wrap="square" rtlCol="0">
            <a:spAutoFit/>
          </a:bodyPr>
          <a:lstStyle/>
          <a:p>
            <a:pPr lvl="0" algn="l">
              <a:buClrTx/>
              <a:buSzTx/>
              <a:buFontTx/>
            </a:pPr>
            <a:r>
              <a:rPr lang="zh-CN" altLang="en-US" sz="2000" b="1" dirty="0">
                <a:solidFill>
                  <a:srgbClr val="C00000"/>
                </a:solidFill>
                <a:sym typeface="+mn-ea"/>
              </a:rPr>
              <a:t>解决患者因病耻感，拒绝服药、擅自停药的问题，</a:t>
            </a:r>
            <a:r>
              <a:rPr lang="zh-CN" altLang="en-US" sz="2000" b="1" dirty="0">
                <a:sym typeface="+mn-ea"/>
              </a:rPr>
              <a:t>为抑郁患者全病程个性化管理护航</a:t>
            </a:r>
          </a:p>
          <a:p>
            <a:pPr lvl="0" algn="l">
              <a:buClrTx/>
              <a:buSzTx/>
              <a:buFontTx/>
            </a:pPr>
            <a:endParaRPr lang="zh-CN" altLang="en-US" sz="2000" b="1" dirty="0">
              <a:solidFill>
                <a:srgbClr val="C00000"/>
              </a:solidFill>
              <a:sym typeface="+mn-ea"/>
            </a:endParaRPr>
          </a:p>
        </p:txBody>
      </p:sp>
      <p:sp>
        <p:nvSpPr>
          <p:cNvPr id="13" name="文本框 12"/>
          <p:cNvSpPr txBox="1"/>
          <p:nvPr/>
        </p:nvSpPr>
        <p:spPr>
          <a:xfrm>
            <a:off x="777875" y="3693160"/>
            <a:ext cx="11337290" cy="2353310"/>
          </a:xfrm>
          <a:prstGeom prst="rect">
            <a:avLst/>
          </a:prstGeom>
          <a:noFill/>
        </p:spPr>
        <p:txBody>
          <a:bodyPr wrap="square" rtlCol="0">
            <a:spAutoFit/>
          </a:bodyPr>
          <a:lstStyle/>
          <a:p>
            <a:pPr algn="l">
              <a:lnSpc>
                <a:spcPct val="150000"/>
              </a:lnSpc>
            </a:pPr>
            <a:r>
              <a:rPr lang="en-US" altLang="zh-CN" sz="1400" b="1" dirty="0">
                <a:sym typeface="+mn-ea"/>
              </a:rPr>
              <a:t>1</a:t>
            </a:r>
            <a:r>
              <a:rPr lang="zh-CN" altLang="en-US" sz="1400" b="1" dirty="0">
                <a:sym typeface="+mn-ea"/>
              </a:rPr>
              <a:t>、剂型创新：</a:t>
            </a:r>
          </a:p>
          <a:p>
            <a:pPr algn="l">
              <a:lnSpc>
                <a:spcPct val="150000"/>
              </a:lnSpc>
            </a:pPr>
            <a:r>
              <a:rPr lang="en-US" altLang="zh-CN" sz="1400" b="1" dirty="0">
                <a:solidFill>
                  <a:srgbClr val="C00000"/>
                </a:solidFill>
                <a:sym typeface="+mn-ea"/>
              </a:rPr>
              <a:t>      </a:t>
            </a:r>
            <a:r>
              <a:rPr lang="zh-CN" altLang="en-US" sz="1400" b="1" dirty="0">
                <a:solidFill>
                  <a:srgbClr val="C00000"/>
                </a:solidFill>
                <a:sym typeface="+mn-ea"/>
              </a:rPr>
              <a:t>患者获益：精准滴定，可与食物同服，减轻病耻感，提高患者依从性</a:t>
            </a:r>
          </a:p>
          <a:p>
            <a:pPr algn="l">
              <a:lnSpc>
                <a:spcPct val="150000"/>
              </a:lnSpc>
            </a:pPr>
            <a:r>
              <a:rPr lang="en-US" altLang="zh-CN" sz="1400" dirty="0">
                <a:sym typeface="+mn-ea"/>
              </a:rPr>
              <a:t>      </a:t>
            </a:r>
            <a:r>
              <a:rPr lang="zh-CN" altLang="en-US" sz="1400" dirty="0">
                <a:sym typeface="+mn-ea"/>
              </a:rPr>
              <a:t>滴剂剂型</a:t>
            </a:r>
            <a:r>
              <a:rPr lang="en-US" altLang="zh-CN" sz="1400" dirty="0">
                <a:sym typeface="+mn-ea"/>
              </a:rPr>
              <a:t>    </a:t>
            </a:r>
            <a:r>
              <a:rPr lang="zh-CN" altLang="en-US" sz="1400" dirty="0">
                <a:sym typeface="+mn-ea"/>
              </a:rPr>
              <a:t>以滴计算用量，更精准，更安全。便于调整剂量。</a:t>
            </a:r>
          </a:p>
          <a:p>
            <a:pPr algn="l">
              <a:lnSpc>
                <a:spcPct val="150000"/>
              </a:lnSpc>
            </a:pPr>
            <a:r>
              <a:rPr lang="en-US" altLang="zh-CN" sz="1400" b="1" dirty="0">
                <a:sym typeface="+mn-ea"/>
              </a:rPr>
              <a:t>2</a:t>
            </a:r>
            <a:r>
              <a:rPr lang="zh-CN" altLang="en-US" sz="1400" b="1" dirty="0">
                <a:sym typeface="+mn-ea"/>
              </a:rPr>
              <a:t>、规格创新：</a:t>
            </a:r>
            <a:r>
              <a:rPr lang="zh-CN" altLang="en-US" sz="1400" dirty="0">
                <a:sym typeface="+mn-ea"/>
              </a:rPr>
              <a:t>较口服溶液为</a:t>
            </a:r>
            <a:r>
              <a:rPr lang="en-US" altLang="zh-CN" sz="1400" b="1" dirty="0">
                <a:sym typeface="+mn-ea"/>
              </a:rPr>
              <a:t>20</a:t>
            </a:r>
            <a:r>
              <a:rPr lang="zh-CN" altLang="en-US" sz="1400" b="1" dirty="0">
                <a:sym typeface="+mn-ea"/>
              </a:rPr>
              <a:t>倍浓缩剂型</a:t>
            </a:r>
            <a:r>
              <a:rPr lang="zh-CN" altLang="en-US" sz="1400" dirty="0">
                <a:sym typeface="+mn-ea"/>
              </a:rPr>
              <a:t>，活性成分浓度高，制剂安全性更好</a:t>
            </a:r>
          </a:p>
          <a:p>
            <a:pPr algn="l">
              <a:lnSpc>
                <a:spcPct val="150000"/>
              </a:lnSpc>
            </a:pPr>
            <a:r>
              <a:rPr lang="zh-CN" altLang="en-US" sz="1400" b="1" dirty="0">
                <a:solidFill>
                  <a:srgbClr val="C00000"/>
                </a:solidFill>
                <a:sym typeface="+mn-ea"/>
              </a:rPr>
              <a:t> </a:t>
            </a:r>
            <a:r>
              <a:rPr lang="en-US" altLang="zh-CN" sz="1400" b="1" dirty="0">
                <a:solidFill>
                  <a:srgbClr val="C00000"/>
                </a:solidFill>
                <a:sym typeface="+mn-ea"/>
              </a:rPr>
              <a:t>     </a:t>
            </a:r>
            <a:r>
              <a:rPr lang="zh-CN" altLang="en-US" sz="1400" b="1" dirty="0">
                <a:solidFill>
                  <a:srgbClr val="C00000"/>
                </a:solidFill>
                <a:sym typeface="+mn-ea"/>
              </a:rPr>
              <a:t>患者获益：</a:t>
            </a:r>
            <a:r>
              <a:rPr lang="zh-CN" altLang="en-US" sz="1400" dirty="0">
                <a:solidFill>
                  <a:schemeClr val="tx1"/>
                </a:solidFill>
                <a:sym typeface="+mn-ea"/>
              </a:rPr>
              <a:t>有效剂量不变，服用</a:t>
            </a:r>
            <a:r>
              <a:rPr lang="zh-CN" altLang="en-US" sz="1400" dirty="0">
                <a:sym typeface="+mn-ea"/>
              </a:rPr>
              <a:t>体积更小</a:t>
            </a:r>
            <a:r>
              <a:rPr lang="en-US" altLang="zh-CN" sz="1400" dirty="0">
                <a:sym typeface="+mn-ea"/>
              </a:rPr>
              <a:t>-</a:t>
            </a:r>
            <a:r>
              <a:rPr lang="zh-CN" altLang="en-US" sz="1400" dirty="0">
                <a:sym typeface="+mn-ea"/>
              </a:rPr>
              <a:t>说明书</a:t>
            </a:r>
            <a:endParaRPr lang="zh-CN" altLang="en-US" sz="1400" dirty="0"/>
          </a:p>
          <a:p>
            <a:pPr algn="l">
              <a:lnSpc>
                <a:spcPct val="150000"/>
              </a:lnSpc>
            </a:pPr>
            <a:r>
              <a:rPr lang="en-US" altLang="zh-CN" sz="1400" b="1" dirty="0">
                <a:sym typeface="+mn-ea"/>
              </a:rPr>
              <a:t>3</a:t>
            </a:r>
            <a:r>
              <a:rPr lang="zh-CN" altLang="en-US" sz="1400" b="1" dirty="0">
                <a:sym typeface="+mn-ea"/>
              </a:rPr>
              <a:t>、包装创新：</a:t>
            </a:r>
            <a:r>
              <a:rPr lang="en-US" altLang="zh-CN" sz="1400" dirty="0">
                <a:sym typeface="+mn-ea"/>
              </a:rPr>
              <a:t>15ml</a:t>
            </a:r>
            <a:r>
              <a:rPr lang="zh-CN" altLang="en-US" sz="1400" dirty="0">
                <a:sym typeface="+mn-ea"/>
              </a:rPr>
              <a:t>体积</a:t>
            </a:r>
            <a:r>
              <a:rPr lang="en-US" altLang="zh-CN" sz="1400" dirty="0">
                <a:sym typeface="+mn-ea"/>
              </a:rPr>
              <a:t>    </a:t>
            </a:r>
            <a:r>
              <a:rPr lang="zh-CN" altLang="en-US" sz="1400" dirty="0">
                <a:sym typeface="+mn-ea"/>
              </a:rPr>
              <a:t>便携，方便出差携带等，每日一次，单瓶可使用</a:t>
            </a:r>
            <a:r>
              <a:rPr lang="en-US" altLang="zh-CN" sz="1400" dirty="0">
                <a:sym typeface="+mn-ea"/>
              </a:rPr>
              <a:t>30</a:t>
            </a:r>
            <a:r>
              <a:rPr lang="zh-CN" altLang="en-US" sz="1400" dirty="0">
                <a:sym typeface="+mn-ea"/>
              </a:rPr>
              <a:t>天</a:t>
            </a:r>
          </a:p>
          <a:p>
            <a:pPr algn="l">
              <a:lnSpc>
                <a:spcPct val="150000"/>
              </a:lnSpc>
            </a:pPr>
            <a:r>
              <a:rPr lang="en-US" altLang="zh-CN" sz="1400" b="1" dirty="0">
                <a:sym typeface="+mn-ea"/>
              </a:rPr>
              <a:t>4</a:t>
            </a:r>
            <a:r>
              <a:rPr lang="zh-CN" altLang="en-US" sz="1400" b="1" dirty="0">
                <a:sym typeface="+mn-ea"/>
              </a:rPr>
              <a:t>、装置创新：</a:t>
            </a:r>
            <a:r>
              <a:rPr lang="zh-CN" altLang="en-US" sz="1400" dirty="0">
                <a:sym typeface="+mn-ea"/>
              </a:rPr>
              <a:t>采用滴头设计，能取用每次剂量，安全卫生，减少二次污染。</a:t>
            </a:r>
          </a:p>
        </p:txBody>
      </p:sp>
      <p:sp>
        <p:nvSpPr>
          <p:cNvPr id="12" name="文本框 11"/>
          <p:cNvSpPr txBox="1"/>
          <p:nvPr/>
        </p:nvSpPr>
        <p:spPr>
          <a:xfrm>
            <a:off x="781685" y="1394460"/>
            <a:ext cx="9966325" cy="1938020"/>
          </a:xfrm>
          <a:prstGeom prst="rect">
            <a:avLst/>
          </a:prstGeom>
          <a:noFill/>
        </p:spPr>
        <p:txBody>
          <a:bodyPr wrap="square" rtlCol="0">
            <a:spAutoFit/>
          </a:bodyPr>
          <a:lstStyle/>
          <a:p>
            <a:pPr marL="285750" indent="-285750">
              <a:lnSpc>
                <a:spcPct val="150000"/>
              </a:lnSpc>
              <a:buFont typeface="Wingdings" panose="05000000000000000000" charset="0"/>
              <a:buChar char="l"/>
            </a:pPr>
            <a:r>
              <a:rPr lang="zh-CN" altLang="en-US" sz="2000" b="1" dirty="0"/>
              <a:t>病耻感</a:t>
            </a:r>
            <a:r>
              <a:rPr lang="zh-CN" altLang="en-US" sz="2000" dirty="0"/>
              <a:t>：</a:t>
            </a:r>
            <a:r>
              <a:rPr lang="zh-CN" altLang="en-US" sz="2000" b="1" dirty="0">
                <a:solidFill>
                  <a:srgbClr val="FF0000"/>
                </a:solidFill>
                <a:sym typeface="+mn-ea"/>
              </a:rPr>
              <a:t>可滴入果汁</a:t>
            </a:r>
            <a:r>
              <a:rPr lang="en-US" altLang="zh-CN" sz="2000" b="1" dirty="0">
                <a:solidFill>
                  <a:srgbClr val="FF0000"/>
                </a:solidFill>
                <a:sym typeface="+mn-ea"/>
              </a:rPr>
              <a:t>/</a:t>
            </a:r>
            <a:r>
              <a:rPr lang="zh-CN" altLang="en-US" sz="2000" b="1" dirty="0">
                <a:solidFill>
                  <a:srgbClr val="FF0000"/>
                </a:solidFill>
                <a:sym typeface="+mn-ea"/>
              </a:rPr>
              <a:t>食物</a:t>
            </a:r>
            <a:r>
              <a:rPr lang="zh-CN" altLang="en-US" sz="2000" dirty="0">
                <a:sym typeface="+mn-ea"/>
              </a:rPr>
              <a:t>，减少药物属性</a:t>
            </a:r>
            <a:r>
              <a:rPr lang="zh-CN" altLang="en-US" sz="2000" dirty="0"/>
              <a:t>，</a:t>
            </a:r>
            <a:r>
              <a:rPr lang="zh-CN" altLang="en-US" sz="2000" b="1" dirty="0">
                <a:solidFill>
                  <a:srgbClr val="FF0000"/>
                </a:solidFill>
              </a:rPr>
              <a:t>避免患者拒服或擅自停药的行为</a:t>
            </a:r>
          </a:p>
          <a:p>
            <a:pPr marL="285750" indent="-285750">
              <a:lnSpc>
                <a:spcPct val="150000"/>
              </a:lnSpc>
              <a:buFont typeface="Wingdings" panose="05000000000000000000" charset="0"/>
              <a:buChar char="l"/>
            </a:pPr>
            <a:r>
              <a:rPr lang="zh-CN" altLang="en-US" sz="2000" b="1" dirty="0">
                <a:sym typeface="+mn-ea"/>
              </a:rPr>
              <a:t>停用</a:t>
            </a:r>
            <a:r>
              <a:rPr lang="zh-CN" altLang="en-US" sz="2000" dirty="0">
                <a:sym typeface="+mn-ea"/>
              </a:rPr>
              <a:t>：个体化缓慢减量，减少血药浓度波动，精准滴定，灵活调整</a:t>
            </a:r>
            <a:endParaRPr lang="zh-CN" altLang="en-US" sz="2000" dirty="0"/>
          </a:p>
          <a:p>
            <a:pPr marL="285750" indent="-285750">
              <a:lnSpc>
                <a:spcPct val="150000"/>
              </a:lnSpc>
              <a:buFont typeface="Wingdings" panose="05000000000000000000" charset="0"/>
              <a:buChar char="l"/>
            </a:pPr>
            <a:r>
              <a:rPr lang="zh-CN" altLang="en-US" sz="2000" b="1" dirty="0">
                <a:sym typeface="+mn-ea"/>
              </a:rPr>
              <a:t>起始</a:t>
            </a:r>
            <a:r>
              <a:rPr lang="zh-CN" altLang="en-US" sz="2000" dirty="0">
                <a:sym typeface="+mn-ea"/>
              </a:rPr>
              <a:t>：尤其是首诊患者，可精准滴定，减少血药浓度波动，稳定调节</a:t>
            </a:r>
            <a:endParaRPr lang="zh-CN" altLang="en-US" sz="2000" dirty="0"/>
          </a:p>
          <a:p>
            <a:pPr marL="285750" indent="-285750">
              <a:lnSpc>
                <a:spcPct val="150000"/>
              </a:lnSpc>
              <a:buFont typeface="Wingdings" panose="05000000000000000000" charset="0"/>
              <a:buChar char="l"/>
            </a:pPr>
            <a:r>
              <a:rPr lang="zh-CN" altLang="en-US" sz="2000" b="1" dirty="0">
                <a:sym typeface="+mn-ea"/>
              </a:rPr>
              <a:t>吞咽困难</a:t>
            </a:r>
            <a:r>
              <a:rPr lang="zh-CN" altLang="en-US" sz="2000" dirty="0">
                <a:sym typeface="+mn-ea"/>
              </a:rPr>
              <a:t>：避免片剂吞咽困难，呛咳风险，便于吞咽困难给药患者服用</a:t>
            </a:r>
          </a:p>
        </p:txBody>
      </p:sp>
      <p:sp>
        <p:nvSpPr>
          <p:cNvPr id="15" name="文本框 14"/>
          <p:cNvSpPr txBox="1"/>
          <p:nvPr/>
        </p:nvSpPr>
        <p:spPr>
          <a:xfrm>
            <a:off x="888365" y="887095"/>
            <a:ext cx="2212340" cy="398780"/>
          </a:xfrm>
          <a:prstGeom prst="rect">
            <a:avLst/>
          </a:prstGeom>
          <a:noFill/>
        </p:spPr>
        <p:txBody>
          <a:bodyPr wrap="square" rtlCol="0">
            <a:spAutoFit/>
          </a:bodyPr>
          <a:lstStyle/>
          <a:p>
            <a:r>
              <a:rPr lang="zh-CN" altLang="en-US" sz="2000" b="1">
                <a:solidFill>
                  <a:schemeClr val="accent1"/>
                </a:solidFill>
                <a:highlight>
                  <a:srgbClr val="FFFF00"/>
                </a:highlight>
              </a:rPr>
              <a:t>针对</a:t>
            </a:r>
            <a:r>
              <a:rPr lang="zh-CN" altLang="en-US" sz="2000" b="1">
                <a:solidFill>
                  <a:schemeClr val="accent1"/>
                </a:solidFill>
                <a:highlight>
                  <a:srgbClr val="FFFF00"/>
                </a:highlight>
                <a:sym typeface="+mn-ea"/>
              </a:rPr>
              <a:t>病耻感患者</a:t>
            </a:r>
          </a:p>
        </p:txBody>
      </p:sp>
      <p:pic>
        <p:nvPicPr>
          <p:cNvPr id="17" name="图片 16"/>
          <p:cNvPicPr>
            <a:picLocks noChangeAspect="1"/>
          </p:cNvPicPr>
          <p:nvPr/>
        </p:nvPicPr>
        <p:blipFill>
          <a:blip r:embed="rId2"/>
          <a:stretch>
            <a:fillRect/>
          </a:stretch>
        </p:blipFill>
        <p:spPr>
          <a:xfrm>
            <a:off x="7185991" y="3613467"/>
            <a:ext cx="4839723" cy="2553418"/>
          </a:xfrm>
          <a:prstGeom prst="rect">
            <a:avLst/>
          </a:prstGeom>
        </p:spPr>
      </p:pic>
      <p:sp>
        <p:nvSpPr>
          <p:cNvPr id="5" name="副标题 4">
            <a:extLst>
              <a:ext uri="{FF2B5EF4-FFF2-40B4-BE49-F238E27FC236}">
                <a16:creationId xmlns:a16="http://schemas.microsoft.com/office/drawing/2014/main" id="{85ADCCBF-1E4E-F1B3-972D-DBC0BD6FB96A}"/>
              </a:ext>
            </a:extLst>
          </p:cNvPr>
          <p:cNvSpPr txBox="1">
            <a:spLocks/>
          </p:cNvSpPr>
          <p:nvPr/>
        </p:nvSpPr>
        <p:spPr>
          <a:xfrm>
            <a:off x="9990344" y="123825"/>
            <a:ext cx="1767647" cy="533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600" b="1">
                <a:solidFill>
                  <a:schemeClr val="accent4"/>
                </a:solidFill>
                <a:latin typeface="微软雅黑" panose="020B0503020204020204" charset="-122"/>
                <a:ea typeface="微软雅黑" panose="020B0503020204020204" charset="-122"/>
              </a:rPr>
              <a:t>关注有病耻感患者，</a:t>
            </a:r>
            <a:endParaRPr lang="en-US" altLang="zh-CN" sz="1600" b="1">
              <a:solidFill>
                <a:schemeClr val="accent4"/>
              </a:solidFill>
              <a:latin typeface="微软雅黑" panose="020B0503020204020204" charset="-122"/>
              <a:ea typeface="微软雅黑" panose="020B0503020204020204" charset="-122"/>
            </a:endParaRPr>
          </a:p>
          <a:p>
            <a:pPr algn="l"/>
            <a:r>
              <a:rPr lang="zh-CN" altLang="en-US" sz="1600" b="1">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nvSpPr>
        <p:spPr>
          <a:xfrm>
            <a:off x="0" y="30524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479425" y="245110"/>
            <a:ext cx="10772775" cy="398780"/>
          </a:xfrm>
          <a:prstGeom prst="rect">
            <a:avLst/>
          </a:prstGeom>
          <a:noFill/>
        </p:spPr>
        <p:txBody>
          <a:bodyPr wrap="square" rtlCol="0">
            <a:spAutoFit/>
          </a:bodyPr>
          <a:lstStyle/>
          <a:p>
            <a:pPr lvl="0" algn="l">
              <a:buClrTx/>
              <a:buSzTx/>
              <a:buFontTx/>
            </a:pPr>
            <a:r>
              <a:rPr lang="zh-CN" altLang="en-US" sz="2000" b="1">
                <a:solidFill>
                  <a:schemeClr val="tx1"/>
                </a:solidFill>
                <a:sym typeface="+mn-ea"/>
              </a:rPr>
              <a:t>艾司西酞普兰滴剂对</a:t>
            </a:r>
            <a:r>
              <a:rPr lang="zh-CN" altLang="en-US" sz="2000" b="1">
                <a:solidFill>
                  <a:srgbClr val="C00000"/>
                </a:solidFill>
                <a:sym typeface="+mn-ea"/>
              </a:rPr>
              <a:t>青少年、成人和老年人均有效改善焦虑和抑郁，耐受性良好</a:t>
            </a:r>
          </a:p>
        </p:txBody>
      </p:sp>
      <p:sp>
        <p:nvSpPr>
          <p:cNvPr id="23" name="矩形 22"/>
          <p:cNvSpPr/>
          <p:nvPr/>
        </p:nvSpPr>
        <p:spPr>
          <a:xfrm>
            <a:off x="681990" y="6442710"/>
            <a:ext cx="10793730" cy="337185"/>
          </a:xfrm>
          <a:prstGeom prst="rect">
            <a:avLst/>
          </a:prstGeom>
        </p:spPr>
        <p:txBody>
          <a:bodyPr wrap="square">
            <a:spAutoFit/>
          </a:bodyPr>
          <a:lstStyle/>
          <a:p>
            <a:r>
              <a:rPr lang="zh-CN" altLang="en-US" sz="800" dirty="0">
                <a:solidFill>
                  <a:srgbClr val="212121"/>
                </a:solidFill>
                <a:latin typeface="Times New Roman" panose="02020603050405020304" pitchFamily="18" charset="0"/>
                <a:cs typeface="Times New Roman" panose="02020603050405020304" pitchFamily="18" charset="0"/>
              </a:rPr>
              <a:t>【</a:t>
            </a:r>
            <a:r>
              <a:rPr lang="en-US" altLang="zh-CN" sz="800" dirty="0">
                <a:solidFill>
                  <a:srgbClr val="212121"/>
                </a:solidFill>
                <a:latin typeface="Times New Roman" panose="02020603050405020304" pitchFamily="18" charset="0"/>
                <a:cs typeface="Times New Roman" panose="02020603050405020304" pitchFamily="18" charset="0"/>
              </a:rPr>
              <a:t>1</a:t>
            </a:r>
            <a:r>
              <a:rPr lang="zh-CN" altLang="en-US" sz="800" dirty="0">
                <a:solidFill>
                  <a:srgbClr val="212121"/>
                </a:solidFill>
                <a:latin typeface="Times New Roman" panose="02020603050405020304" pitchFamily="18" charset="0"/>
                <a:cs typeface="Times New Roman" panose="02020603050405020304" pitchFamily="18" charset="0"/>
              </a:rPr>
              <a:t>】</a:t>
            </a:r>
            <a:r>
              <a:rPr lang="en-US" altLang="zh-CN" sz="800" dirty="0">
                <a:solidFill>
                  <a:srgbClr val="212121"/>
                </a:solidFill>
                <a:latin typeface="Times New Roman" panose="02020603050405020304" pitchFamily="18" charset="0"/>
                <a:cs typeface="Times New Roman" panose="02020603050405020304" pitchFamily="18" charset="0"/>
              </a:rPr>
              <a:t>Afridi, Muhammad Iqbal et al. “Efficacy and Safety of Escitalopram Oral Drops to Treat Major Depressive Disorder and Generalized Anxiety Disorder in Adolescent, Adult and Geriatric Patients: A Prospective Multicenter Observational Study in Pakistan.” </a:t>
            </a:r>
            <a:r>
              <a:rPr lang="en-US" altLang="zh-CN" sz="800" i="1" dirty="0" err="1">
                <a:solidFill>
                  <a:srgbClr val="212121"/>
                </a:solidFill>
                <a:latin typeface="Times New Roman" panose="02020603050405020304" pitchFamily="18" charset="0"/>
                <a:cs typeface="Times New Roman" panose="02020603050405020304" pitchFamily="18" charset="0"/>
              </a:rPr>
              <a:t>Cureus</a:t>
            </a:r>
            <a:r>
              <a:rPr lang="en-US" altLang="zh-CN" sz="800" dirty="0">
                <a:solidFill>
                  <a:srgbClr val="212121"/>
                </a:solidFill>
                <a:latin typeface="Times New Roman" panose="02020603050405020304" pitchFamily="18" charset="0"/>
                <a:cs typeface="Times New Roman" panose="02020603050405020304" pitchFamily="18" charset="0"/>
              </a:rPr>
              <a:t> vol. 12,1 e6792. 27 Jan. 2020, doi:10.7759/cureus.6792</a:t>
            </a:r>
            <a:endParaRPr lang="zh-CN" altLang="en-US" sz="800" dirty="0">
              <a:latin typeface="Times New Roman" panose="02020603050405020304" pitchFamily="18" charset="0"/>
              <a:cs typeface="Times New Roman" panose="02020603050405020304" pitchFamily="18" charset="0"/>
            </a:endParaRPr>
          </a:p>
        </p:txBody>
      </p:sp>
      <p:sp>
        <p:nvSpPr>
          <p:cNvPr id="56" name="圆角矩形 2"/>
          <p:cNvSpPr/>
          <p:nvPr/>
        </p:nvSpPr>
        <p:spPr>
          <a:xfrm>
            <a:off x="854710" y="1630680"/>
            <a:ext cx="10574020" cy="1353185"/>
          </a:xfrm>
          <a:prstGeom prst="roundRect">
            <a:avLst>
              <a:gd name="adj" fmla="val 4298"/>
            </a:avLst>
          </a:prstGeom>
          <a:solidFill>
            <a:srgbClr val="FFFFFF"/>
          </a:solidFill>
          <a:ln w="12700" cap="flat" cmpd="sng" algn="ctr">
            <a:solidFill>
              <a:srgbClr val="FFFFFF">
                <a:lumMod val="85000"/>
              </a:srgbClr>
            </a:solidFill>
            <a:prstDash val="solid"/>
            <a:miter lim="800000"/>
          </a:ln>
          <a:effectLst>
            <a:outerShdw blurRad="165100" dist="63500" dir="2700000" algn="tl" rotWithShape="0">
              <a:prstClr val="black">
                <a:alpha val="20000"/>
              </a:prstClr>
            </a:outerShdw>
          </a:effectLst>
        </p:spPr>
        <p:txBody>
          <a:bodyPr rtlCol="0" anchor="ctr"/>
          <a:lstStyle/>
          <a:p>
            <a:pPr>
              <a:lnSpc>
                <a:spcPct val="150000"/>
              </a:lnSpc>
            </a:pPr>
            <a:r>
              <a:rPr lang="zh-CN" altLang="en-US" sz="1400" dirty="0">
                <a:solidFill>
                  <a:srgbClr val="212121"/>
                </a:solidFill>
                <a:latin typeface="微软雅黑" panose="020B0503020204020204" charset="-122"/>
                <a:ea typeface="微软雅黑" panose="020B0503020204020204" charset="-122"/>
                <a:sym typeface="+mn-ea"/>
              </a:rPr>
              <a:t>       一项前瞻性多中心观察性研究：</a:t>
            </a:r>
            <a:r>
              <a:rPr lang="zh-CN" altLang="en-US" sz="1400" dirty="0">
                <a:latin typeface="微软雅黑" panose="020B0503020204020204" charset="-122"/>
                <a:ea typeface="微软雅黑" panose="020B0503020204020204" charset="-122"/>
                <a:sym typeface="+mn-ea"/>
              </a:rPr>
              <a:t>研究纳入了</a:t>
            </a:r>
            <a:r>
              <a:rPr lang="en-US" altLang="zh-CN" sz="1400" dirty="0">
                <a:latin typeface="微软雅黑" panose="020B0503020204020204" charset="-122"/>
                <a:ea typeface="微软雅黑" panose="020B0503020204020204" charset="-122"/>
                <a:sym typeface="+mn-ea"/>
              </a:rPr>
              <a:t>85</a:t>
            </a:r>
            <a:r>
              <a:rPr lang="zh-CN" altLang="en-US" sz="1400" dirty="0">
                <a:latin typeface="微软雅黑" panose="020B0503020204020204" charset="-122"/>
                <a:ea typeface="微软雅黑" panose="020B0503020204020204" charset="-122"/>
                <a:sym typeface="+mn-ea"/>
              </a:rPr>
              <a:t>名患者，包括广泛性焦虑障碍（</a:t>
            </a:r>
            <a:r>
              <a:rPr lang="en-US" altLang="zh-CN" sz="1400" dirty="0">
                <a:latin typeface="微软雅黑" panose="020B0503020204020204" charset="-122"/>
                <a:ea typeface="微软雅黑" panose="020B0503020204020204" charset="-122"/>
                <a:sym typeface="+mn-ea"/>
              </a:rPr>
              <a:t>GAD</a:t>
            </a:r>
            <a:r>
              <a:rPr lang="zh-CN" altLang="en-US" sz="1400" dirty="0">
                <a:latin typeface="微软雅黑" panose="020B0503020204020204" charset="-122"/>
                <a:ea typeface="微软雅黑" panose="020B0503020204020204" charset="-122"/>
                <a:sym typeface="+mn-ea"/>
              </a:rPr>
              <a:t>）、重度抑郁障碍（</a:t>
            </a:r>
            <a:r>
              <a:rPr lang="en-US" altLang="zh-CN" sz="1400" dirty="0">
                <a:latin typeface="微软雅黑" panose="020B0503020204020204" charset="-122"/>
                <a:ea typeface="微软雅黑" panose="020B0503020204020204" charset="-122"/>
                <a:sym typeface="+mn-ea"/>
              </a:rPr>
              <a:t>MDD</a:t>
            </a:r>
            <a:r>
              <a:rPr lang="zh-CN" altLang="en-US" sz="1400" dirty="0">
                <a:latin typeface="微软雅黑" panose="020B0503020204020204" charset="-122"/>
                <a:ea typeface="微软雅黑" panose="020B0503020204020204" charset="-122"/>
                <a:sym typeface="+mn-ea"/>
              </a:rPr>
              <a:t>）及共病的患者。</a:t>
            </a:r>
            <a:r>
              <a:rPr lang="zh-CN" altLang="en-US" sz="1400" b="1" dirty="0">
                <a:latin typeface="微软雅黑" panose="020B0503020204020204" charset="-122"/>
                <a:ea typeface="微软雅黑" panose="020B0503020204020204" charset="-122"/>
                <a:sym typeface="+mn-ea"/>
              </a:rPr>
              <a:t>目的：</a:t>
            </a:r>
            <a:r>
              <a:rPr lang="zh-CN" altLang="en-US" sz="1400" dirty="0">
                <a:latin typeface="微软雅黑" panose="020B0503020204020204" charset="-122"/>
                <a:ea typeface="微软雅黑" panose="020B0503020204020204" charset="-122"/>
                <a:sym typeface="+mn-ea"/>
              </a:rPr>
              <a:t>观察患者基线改善情况、反应率和缓解率。</a:t>
            </a:r>
            <a:r>
              <a:rPr lang="zh-CN" altLang="en-US" sz="1400" b="1" dirty="0">
                <a:latin typeface="微软雅黑" panose="020B0503020204020204" charset="-122"/>
                <a:ea typeface="微软雅黑" panose="020B0503020204020204" charset="-122"/>
                <a:sym typeface="+mn-ea"/>
              </a:rPr>
              <a:t>研究结果：</a:t>
            </a:r>
            <a:r>
              <a:rPr lang="zh-CN" altLang="en-US" sz="1400" b="1" dirty="0">
                <a:solidFill>
                  <a:srgbClr val="C00000"/>
                </a:solidFill>
                <a:latin typeface="微软雅黑" panose="020B0503020204020204" charset="-122"/>
                <a:ea typeface="微软雅黑" panose="020B0503020204020204" charset="-122"/>
                <a:sym typeface="+mn-ea"/>
              </a:rPr>
              <a:t>抑郁症的缓解率和反应率分别为</a:t>
            </a:r>
            <a:r>
              <a:rPr lang="en-US" altLang="zh-CN" sz="1400" b="1" dirty="0">
                <a:solidFill>
                  <a:srgbClr val="C00000"/>
                </a:solidFill>
                <a:latin typeface="微软雅黑" panose="020B0503020204020204" charset="-122"/>
                <a:ea typeface="微软雅黑" panose="020B0503020204020204" charset="-122"/>
                <a:sym typeface="+mn-ea"/>
              </a:rPr>
              <a:t>82%</a:t>
            </a:r>
            <a:r>
              <a:rPr lang="zh-CN" altLang="en-US" sz="1400" b="1" dirty="0">
                <a:solidFill>
                  <a:srgbClr val="C00000"/>
                </a:solidFill>
                <a:latin typeface="微软雅黑" panose="020B0503020204020204" charset="-122"/>
                <a:ea typeface="微软雅黑" panose="020B0503020204020204" charset="-122"/>
                <a:sym typeface="+mn-ea"/>
              </a:rPr>
              <a:t>和</a:t>
            </a:r>
            <a:r>
              <a:rPr lang="en-US" altLang="zh-CN" sz="1400" b="1" dirty="0">
                <a:solidFill>
                  <a:srgbClr val="C00000"/>
                </a:solidFill>
                <a:latin typeface="微软雅黑" panose="020B0503020204020204" charset="-122"/>
                <a:ea typeface="微软雅黑" panose="020B0503020204020204" charset="-122"/>
                <a:sym typeface="+mn-ea"/>
              </a:rPr>
              <a:t>75%</a:t>
            </a:r>
            <a:r>
              <a:rPr lang="zh-CN" altLang="en-US" sz="1400" b="1" dirty="0">
                <a:solidFill>
                  <a:srgbClr val="C00000"/>
                </a:solidFill>
                <a:latin typeface="微软雅黑" panose="020B0503020204020204" charset="-122"/>
                <a:ea typeface="微软雅黑" panose="020B0503020204020204" charset="-122"/>
                <a:sym typeface="+mn-ea"/>
              </a:rPr>
              <a:t>。同样，缓解率和焦虑反应率分别为</a:t>
            </a:r>
            <a:r>
              <a:rPr lang="en-US" altLang="zh-CN" sz="1400" b="1" dirty="0">
                <a:solidFill>
                  <a:srgbClr val="C00000"/>
                </a:solidFill>
                <a:latin typeface="微软雅黑" panose="020B0503020204020204" charset="-122"/>
                <a:ea typeface="微软雅黑" panose="020B0503020204020204" charset="-122"/>
                <a:sym typeface="+mn-ea"/>
              </a:rPr>
              <a:t>76%</a:t>
            </a:r>
            <a:r>
              <a:rPr lang="zh-CN" altLang="en-US" sz="1400" b="1" dirty="0">
                <a:solidFill>
                  <a:srgbClr val="C00000"/>
                </a:solidFill>
                <a:latin typeface="微软雅黑" panose="020B0503020204020204" charset="-122"/>
                <a:ea typeface="微软雅黑" panose="020B0503020204020204" charset="-122"/>
                <a:sym typeface="+mn-ea"/>
              </a:rPr>
              <a:t>和</a:t>
            </a:r>
            <a:r>
              <a:rPr lang="en-US" altLang="zh-CN" sz="1400" b="1" dirty="0">
                <a:solidFill>
                  <a:srgbClr val="C00000"/>
                </a:solidFill>
                <a:latin typeface="微软雅黑" panose="020B0503020204020204" charset="-122"/>
                <a:ea typeface="微软雅黑" panose="020B0503020204020204" charset="-122"/>
                <a:sym typeface="+mn-ea"/>
              </a:rPr>
              <a:t>81%</a:t>
            </a:r>
            <a:r>
              <a:rPr lang="zh-CN" altLang="en-US" sz="1400" dirty="0">
                <a:latin typeface="微软雅黑" panose="020B0503020204020204" charset="-122"/>
                <a:ea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结论</a:t>
            </a:r>
            <a:r>
              <a:rPr lang="zh-CN" altLang="en-US" sz="1400" dirty="0">
                <a:latin typeface="微软雅黑" panose="020B0503020204020204" charset="-122"/>
                <a:ea typeface="微软雅黑" panose="020B0503020204020204" charset="-122"/>
                <a:sym typeface="+mn-ea"/>
              </a:rPr>
              <a:t>：艾司西酞普兰滴剂在研究期间对所有年龄段（包括青少年、成人和老年人）均有效且可接受地减轻焦虑和抑郁</a:t>
            </a:r>
            <a:r>
              <a:rPr lang="zh-CN" altLang="en-US" sz="1400" baseline="30000" dirty="0">
                <a:latin typeface="微软雅黑" panose="020B0503020204020204" charset="-122"/>
                <a:ea typeface="微软雅黑" panose="020B0503020204020204" charset="-122"/>
                <a:sym typeface="+mn-ea"/>
              </a:rPr>
              <a:t>【</a:t>
            </a:r>
            <a:r>
              <a:rPr lang="en-US" altLang="zh-CN" sz="1400" baseline="30000" dirty="0">
                <a:latin typeface="微软雅黑" panose="020B0503020204020204" charset="-122"/>
                <a:ea typeface="微软雅黑" panose="020B0503020204020204" charset="-122"/>
                <a:sym typeface="+mn-ea"/>
              </a:rPr>
              <a:t>1</a:t>
            </a:r>
            <a:r>
              <a:rPr lang="zh-CN" altLang="en-US" sz="1400" baseline="300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a:t>
            </a:r>
            <a:endParaRPr lang="zh-CN" altLang="en-US" sz="1400" baseline="30000" dirty="0">
              <a:latin typeface="微软雅黑" panose="020B0503020204020204" charset="-122"/>
              <a:ea typeface="微软雅黑" panose="020B0503020204020204" charset="-122"/>
            </a:endParaRPr>
          </a:p>
        </p:txBody>
      </p:sp>
      <p:sp>
        <p:nvSpPr>
          <p:cNvPr id="24" name="矩形: 圆角 3"/>
          <p:cNvSpPr/>
          <p:nvPr/>
        </p:nvSpPr>
        <p:spPr>
          <a:xfrm>
            <a:off x="485775" y="1310640"/>
            <a:ext cx="11330305" cy="5132070"/>
          </a:xfrm>
          <a:prstGeom prst="roundRect">
            <a:avLst>
              <a:gd name="adj" fmla="val 6795"/>
            </a:avLst>
          </a:prstGeom>
          <a:noFill/>
          <a:ln w="19050">
            <a:solidFill>
              <a:srgbClr val="DC447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sz="2000" dirty="0" err="1"/>
          </a:p>
        </p:txBody>
      </p:sp>
      <p:grpSp>
        <p:nvGrpSpPr>
          <p:cNvPr id="26" name="组合 25"/>
          <p:cNvGrpSpPr/>
          <p:nvPr/>
        </p:nvGrpSpPr>
        <p:grpSpPr>
          <a:xfrm>
            <a:off x="2997835" y="1088390"/>
            <a:ext cx="6337935" cy="463127"/>
            <a:chOff x="1421612" y="1649696"/>
            <a:chExt cx="2329314" cy="496794"/>
          </a:xfrm>
          <a:solidFill>
            <a:srgbClr val="00B050"/>
          </a:solidFill>
        </p:grpSpPr>
        <p:grpSp>
          <p:nvGrpSpPr>
            <p:cNvPr id="27" name="组合 26"/>
            <p:cNvGrpSpPr/>
            <p:nvPr/>
          </p:nvGrpSpPr>
          <p:grpSpPr>
            <a:xfrm>
              <a:off x="1421612" y="1649696"/>
              <a:ext cx="2329314" cy="496794"/>
              <a:chOff x="1137349" y="1716942"/>
              <a:chExt cx="2329314" cy="392560"/>
            </a:xfrm>
            <a:grpFill/>
          </p:grpSpPr>
          <p:sp>
            <p:nvSpPr>
              <p:cNvPr id="36" name="Trapezoid 10@|1FFC:3506772|FBC:16777215|LFC:16777215|LBC:16777215"/>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sp>
            <p:nvSpPr>
              <p:cNvPr id="37" name="Pentagon 9@|1FFC:4308095|FBC:16777215|LFC:16777215|LBC:16777215"/>
              <p:cNvSpPr/>
              <p:nvPr/>
            </p:nvSpPr>
            <p:spPr>
              <a:xfrm rot="5400000">
                <a:off x="2100192" y="909757"/>
                <a:ext cx="392560" cy="2006929"/>
              </a:xfrm>
              <a:prstGeom prst="homePlate">
                <a:avLst>
                  <a:gd name="adj" fmla="val 24299"/>
                </a:avLst>
              </a:prstGeom>
              <a:grpFill/>
              <a:ln w="12700" cap="flat" cmpd="sng" algn="ctr">
                <a:noFill/>
                <a:prstDash val="solid"/>
                <a:miter lim="800000"/>
              </a:ln>
              <a:effectLst>
                <a:outerShdw blurRad="38100" dist="38100" dir="5400000" algn="t" rotWithShape="0">
                  <a:srgbClr val="C91979">
                    <a:alpha val="44000"/>
                  </a:srgbClr>
                </a:outerShdw>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grpSp>
        <p:sp>
          <p:nvSpPr>
            <p:cNvPr id="30" name="文本框 11"/>
            <p:cNvSpPr txBox="1"/>
            <p:nvPr/>
          </p:nvSpPr>
          <p:spPr>
            <a:xfrm>
              <a:off x="1486724" y="1676942"/>
              <a:ext cx="2168052" cy="405972"/>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5" b="1" dirty="0">
                  <a:solidFill>
                    <a:schemeClr val="bg1"/>
                  </a:solidFill>
                  <a:latin typeface="Apis For Office" panose="02010600030101010101" charset="0"/>
                  <a:ea typeface="微软雅黑" panose="020B0503020204020204" charset="-122"/>
                  <a:cs typeface="Apis For Office" panose="02010600030101010101" charset="0"/>
                  <a:sym typeface="Verdana" panose="020B0604030504040204"/>
                </a:rPr>
                <a:t>艾司西酞普兰滴剂可有效改善不同人群焦虑和抑郁症状</a:t>
              </a:r>
            </a:p>
          </p:txBody>
        </p:sp>
      </p:grpSp>
      <p:grpSp>
        <p:nvGrpSpPr>
          <p:cNvPr id="42" name="组合 41"/>
          <p:cNvGrpSpPr/>
          <p:nvPr/>
        </p:nvGrpSpPr>
        <p:grpSpPr>
          <a:xfrm>
            <a:off x="1053442" y="3139317"/>
            <a:ext cx="4868514" cy="3116569"/>
            <a:chOff x="567582" y="1872158"/>
            <a:chExt cx="4868514" cy="3116569"/>
          </a:xfrm>
        </p:grpSpPr>
        <p:graphicFrame>
          <p:nvGraphicFramePr>
            <p:cNvPr id="43" name="图表 42"/>
            <p:cNvGraphicFramePr/>
            <p:nvPr/>
          </p:nvGraphicFramePr>
          <p:xfrm>
            <a:off x="567582" y="1872158"/>
            <a:ext cx="4292450" cy="1707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图表 44"/>
            <p:cNvGraphicFramePr/>
            <p:nvPr/>
          </p:nvGraphicFramePr>
          <p:xfrm>
            <a:off x="611560" y="3531394"/>
            <a:ext cx="4292450" cy="1457333"/>
          </p:xfrm>
          <a:graphic>
            <a:graphicData uri="http://schemas.openxmlformats.org/drawingml/2006/chart">
              <c:chart xmlns:c="http://schemas.openxmlformats.org/drawingml/2006/chart" xmlns:r="http://schemas.openxmlformats.org/officeDocument/2006/relationships" r:id="rId3"/>
            </a:graphicData>
          </a:graphic>
        </p:graphicFrame>
        <p:sp>
          <p:nvSpPr>
            <p:cNvPr id="46" name="文本框 45"/>
            <p:cNvSpPr txBox="1"/>
            <p:nvPr/>
          </p:nvSpPr>
          <p:spPr>
            <a:xfrm>
              <a:off x="1547664" y="4630241"/>
              <a:ext cx="3888432" cy="215444"/>
            </a:xfrm>
            <a:prstGeom prst="rect">
              <a:avLst/>
            </a:prstGeom>
            <a:noFill/>
          </p:spPr>
          <p:txBody>
            <a:bodyPr wrap="square" rtlCol="0">
              <a:spAutoFit/>
            </a:bodyPr>
            <a:lstStyle/>
            <a:p>
              <a:r>
                <a:rPr lang="zh-CN" altLang="en-US" sz="800" b="1" dirty="0">
                  <a:latin typeface="微软雅黑" panose="020B0503020204020204" charset="-122"/>
                  <a:ea typeface="微软雅黑" panose="020B0503020204020204" charset="-122"/>
                </a:rPr>
                <a:t>基线                 第</a:t>
              </a:r>
              <a:r>
                <a:rPr lang="en-US" altLang="zh-CN" sz="800" b="1" dirty="0">
                  <a:latin typeface="微软雅黑" panose="020B0503020204020204" charset="-122"/>
                  <a:ea typeface="微软雅黑" panose="020B0503020204020204" charset="-122"/>
                </a:rPr>
                <a:t>2</a:t>
              </a:r>
              <a:r>
                <a:rPr lang="zh-CN" altLang="en-US" sz="800" b="1" dirty="0">
                  <a:latin typeface="微软雅黑" panose="020B0503020204020204" charset="-122"/>
                  <a:ea typeface="微软雅黑" panose="020B0503020204020204" charset="-122"/>
                </a:rPr>
                <a:t>周                  第</a:t>
              </a:r>
              <a:r>
                <a:rPr lang="en-US" altLang="zh-CN" sz="800" b="1" dirty="0">
                  <a:latin typeface="微软雅黑" panose="020B0503020204020204" charset="-122"/>
                  <a:ea typeface="微软雅黑" panose="020B0503020204020204" charset="-122"/>
                </a:rPr>
                <a:t>8</a:t>
              </a:r>
              <a:r>
                <a:rPr lang="zh-CN" altLang="en-US" sz="800" b="1" dirty="0">
                  <a:latin typeface="微软雅黑" panose="020B0503020204020204" charset="-122"/>
                  <a:ea typeface="微软雅黑" panose="020B0503020204020204" charset="-122"/>
                </a:rPr>
                <a:t>周               第</a:t>
              </a:r>
              <a:r>
                <a:rPr lang="en-US" altLang="zh-CN" sz="800" b="1" dirty="0">
                  <a:latin typeface="微软雅黑" panose="020B0503020204020204" charset="-122"/>
                  <a:ea typeface="微软雅黑" panose="020B0503020204020204" charset="-122"/>
                </a:rPr>
                <a:t>16</a:t>
              </a:r>
              <a:r>
                <a:rPr lang="zh-CN" altLang="en-US" sz="800" b="1" dirty="0">
                  <a:latin typeface="微软雅黑" panose="020B0503020204020204" charset="-122"/>
                  <a:ea typeface="微软雅黑" panose="020B0503020204020204" charset="-122"/>
                </a:rPr>
                <a:t>周</a:t>
              </a:r>
            </a:p>
          </p:txBody>
        </p:sp>
      </p:grpSp>
      <p:grpSp>
        <p:nvGrpSpPr>
          <p:cNvPr id="47" name="组合 46"/>
          <p:cNvGrpSpPr/>
          <p:nvPr/>
        </p:nvGrpSpPr>
        <p:grpSpPr>
          <a:xfrm>
            <a:off x="6833870" y="3270250"/>
            <a:ext cx="4220845" cy="2886075"/>
            <a:chOff x="4788024" y="1995686"/>
            <a:chExt cx="3888432" cy="2592288"/>
          </a:xfrm>
        </p:grpSpPr>
        <p:graphicFrame>
          <p:nvGraphicFramePr>
            <p:cNvPr id="48" name="图表 47"/>
            <p:cNvGraphicFramePr/>
            <p:nvPr/>
          </p:nvGraphicFramePr>
          <p:xfrm>
            <a:off x="4788024" y="1995686"/>
            <a:ext cx="3888432"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49" name="箭头: 下 11"/>
            <p:cNvSpPr/>
            <p:nvPr/>
          </p:nvSpPr>
          <p:spPr>
            <a:xfrm>
              <a:off x="5508104" y="314781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下 12"/>
            <p:cNvSpPr/>
            <p:nvPr/>
          </p:nvSpPr>
          <p:spPr>
            <a:xfrm>
              <a:off x="6660232" y="314781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下 13"/>
            <p:cNvSpPr/>
            <p:nvPr/>
          </p:nvSpPr>
          <p:spPr>
            <a:xfrm>
              <a:off x="7812360" y="314781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下 14"/>
            <p:cNvSpPr/>
            <p:nvPr/>
          </p:nvSpPr>
          <p:spPr>
            <a:xfrm>
              <a:off x="6012160" y="3147814"/>
              <a:ext cx="72008" cy="288032"/>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15"/>
            <p:cNvSpPr/>
            <p:nvPr/>
          </p:nvSpPr>
          <p:spPr>
            <a:xfrm>
              <a:off x="7092280" y="3147814"/>
              <a:ext cx="72008" cy="288032"/>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16"/>
            <p:cNvSpPr/>
            <p:nvPr/>
          </p:nvSpPr>
          <p:spPr>
            <a:xfrm>
              <a:off x="8244408" y="3146946"/>
              <a:ext cx="72008" cy="288032"/>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副标题 2">
            <a:extLst>
              <a:ext uri="{FF2B5EF4-FFF2-40B4-BE49-F238E27FC236}">
                <a16:creationId xmlns:a16="http://schemas.microsoft.com/office/drawing/2014/main" id="{BA44CF55-6178-8348-4954-6B9AD0ED3DE6}"/>
              </a:ext>
            </a:extLst>
          </p:cNvPr>
          <p:cNvSpPr>
            <a:spLocks noGrp="1"/>
          </p:cNvSpPr>
          <p:nvPr>
            <p:ph type="subTitle" idx="1"/>
          </p:nvPr>
        </p:nvSpPr>
        <p:spPr/>
        <p:txBody>
          <a:bodyPr/>
          <a:lstStyle/>
          <a:p>
            <a:endParaRPr lang="zh-CN" altLang="en-US"/>
          </a:p>
        </p:txBody>
      </p:sp>
      <p:sp>
        <p:nvSpPr>
          <p:cNvPr id="12" name="副标题 4">
            <a:extLst>
              <a:ext uri="{FF2B5EF4-FFF2-40B4-BE49-F238E27FC236}">
                <a16:creationId xmlns:a16="http://schemas.microsoft.com/office/drawing/2014/main" id="{E33E9D29-B368-1BC9-B7F7-89575297A497}"/>
              </a:ext>
            </a:extLst>
          </p:cNvPr>
          <p:cNvSpPr txBox="1">
            <a:spLocks/>
          </p:cNvSpPr>
          <p:nvPr/>
        </p:nvSpPr>
        <p:spPr>
          <a:xfrm>
            <a:off x="9990344" y="123825"/>
            <a:ext cx="1767647" cy="533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600" b="1">
                <a:solidFill>
                  <a:schemeClr val="accent4"/>
                </a:solidFill>
                <a:latin typeface="微软雅黑" panose="020B0503020204020204" charset="-122"/>
                <a:ea typeface="微软雅黑" panose="020B0503020204020204" charset="-122"/>
              </a:rPr>
              <a:t>关注有病耻感患者，</a:t>
            </a:r>
            <a:endParaRPr lang="en-US" altLang="zh-CN" sz="1600" b="1">
              <a:solidFill>
                <a:schemeClr val="accent4"/>
              </a:solidFill>
              <a:latin typeface="微软雅黑" panose="020B0503020204020204" charset="-122"/>
              <a:ea typeface="微软雅黑" panose="020B0503020204020204" charset="-122"/>
            </a:endParaRPr>
          </a:p>
          <a:p>
            <a:pPr algn="l"/>
            <a:r>
              <a:rPr lang="zh-CN" altLang="en-US" sz="1600" b="1">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nvSpPr>
        <p:spPr>
          <a:xfrm>
            <a:off x="0" y="30524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535305" y="217170"/>
            <a:ext cx="10772775" cy="398780"/>
          </a:xfrm>
          <a:prstGeom prst="rect">
            <a:avLst/>
          </a:prstGeom>
          <a:noFill/>
        </p:spPr>
        <p:txBody>
          <a:bodyPr wrap="square" rtlCol="0">
            <a:spAutoFit/>
          </a:bodyPr>
          <a:lstStyle/>
          <a:p>
            <a:pPr lvl="0" algn="l">
              <a:buClrTx/>
              <a:buSzTx/>
              <a:buFontTx/>
            </a:pPr>
            <a:r>
              <a:rPr lang="zh-CN" altLang="en-US" sz="2000" b="1">
                <a:sym typeface="+mn-ea"/>
              </a:rPr>
              <a:t>艾司西酞普兰与其他21种药物相比，综合性疗效及耐受性最优之一</a:t>
            </a:r>
          </a:p>
        </p:txBody>
      </p:sp>
      <p:sp>
        <p:nvSpPr>
          <p:cNvPr id="30" name="矩形 29"/>
          <p:cNvSpPr/>
          <p:nvPr/>
        </p:nvSpPr>
        <p:spPr>
          <a:xfrm>
            <a:off x="626745" y="6577330"/>
            <a:ext cx="4051300" cy="213995"/>
          </a:xfrm>
          <a:prstGeom prst="rect">
            <a:avLst/>
          </a:prstGeom>
        </p:spPr>
        <p:txBody>
          <a:bodyPr wrap="square">
            <a:spAutoFit/>
          </a:bodyPr>
          <a:lstStyle/>
          <a:p>
            <a:pPr lvl="0" algn="r">
              <a:buClrTx/>
              <a:buSzTx/>
              <a:buFontTx/>
            </a:pPr>
            <a:r>
              <a:rPr lang="zh-CN" altLang="en-US" sz="800" dirty="0">
                <a:solidFill>
                  <a:srgbClr val="212121"/>
                </a:solidFill>
                <a:latin typeface="Times New Roman" panose="02020603050405020304" pitchFamily="18" charset="0"/>
                <a:cs typeface="Times New Roman" panose="02020603050405020304" pitchFamily="18" charset="0"/>
                <a:sym typeface="+mn-ea"/>
              </a:rPr>
              <a:t>【</a:t>
            </a:r>
            <a:r>
              <a:rPr lang="en-US" altLang="zh-CN" sz="800" dirty="0">
                <a:solidFill>
                  <a:srgbClr val="212121"/>
                </a:solidFill>
                <a:latin typeface="Times New Roman" panose="02020603050405020304" pitchFamily="18" charset="0"/>
                <a:cs typeface="Times New Roman" panose="02020603050405020304" pitchFamily="18" charset="0"/>
                <a:sym typeface="+mn-ea"/>
              </a:rPr>
              <a:t>2</a:t>
            </a:r>
            <a:r>
              <a:rPr lang="zh-CN" altLang="en-US" sz="800" dirty="0">
                <a:solidFill>
                  <a:srgbClr val="212121"/>
                </a:solidFill>
                <a:latin typeface="Times New Roman" panose="02020603050405020304" pitchFamily="18" charset="0"/>
                <a:cs typeface="Times New Roman" panose="02020603050405020304" pitchFamily="18" charset="0"/>
                <a:sym typeface="+mn-ea"/>
              </a:rPr>
              <a:t>】</a:t>
            </a:r>
            <a:r>
              <a:rPr lang="en-US" altLang="zh-CN" sz="800" dirty="0">
                <a:solidFill>
                  <a:srgbClr val="212121"/>
                </a:solidFill>
                <a:latin typeface="Times New Roman" panose="02020603050405020304" pitchFamily="18" charset="0"/>
                <a:cs typeface="Times New Roman" panose="02020603050405020304" pitchFamily="18" charset="0"/>
                <a:sym typeface="+mn-ea"/>
              </a:rPr>
              <a:t>Cipriani, Andrea et al..” Lancet (London, England) vol. 391,10128 (2018): 1357-1366. </a:t>
            </a:r>
          </a:p>
        </p:txBody>
      </p:sp>
      <p:sp>
        <p:nvSpPr>
          <p:cNvPr id="56" name="圆角矩形 2"/>
          <p:cNvSpPr/>
          <p:nvPr/>
        </p:nvSpPr>
        <p:spPr>
          <a:xfrm>
            <a:off x="854710" y="1450975"/>
            <a:ext cx="10574020" cy="1353185"/>
          </a:xfrm>
          <a:prstGeom prst="roundRect">
            <a:avLst>
              <a:gd name="adj" fmla="val 4298"/>
            </a:avLst>
          </a:prstGeom>
          <a:solidFill>
            <a:srgbClr val="FFFFFF"/>
          </a:solidFill>
          <a:ln w="12700" cap="flat" cmpd="sng" algn="ctr">
            <a:solidFill>
              <a:srgbClr val="FFFFFF">
                <a:lumMod val="85000"/>
              </a:srgbClr>
            </a:solidFill>
            <a:prstDash val="solid"/>
            <a:miter lim="800000"/>
          </a:ln>
          <a:effectLst>
            <a:outerShdw blurRad="165100" dist="63500" dir="2700000" algn="tl" rotWithShape="0">
              <a:prstClr val="black">
                <a:alpha val="20000"/>
              </a:prstClr>
            </a:outerShdw>
          </a:effectLst>
        </p:spPr>
        <p:txBody>
          <a:bodyPr rtlCol="0" anchor="ctr"/>
          <a:lstStyle/>
          <a:p>
            <a:pPr>
              <a:lnSpc>
                <a:spcPct val="150000"/>
              </a:lnSpc>
            </a:pPr>
            <a:r>
              <a:rPr lang="zh-CN" altLang="en-US" sz="1400" dirty="0">
                <a:solidFill>
                  <a:srgbClr val="212121"/>
                </a:solidFill>
                <a:latin typeface="微软雅黑" panose="020B0503020204020204" charset="-122"/>
                <a:ea typeface="微软雅黑" panose="020B0503020204020204" charset="-122"/>
                <a:sym typeface="+mn-ea"/>
              </a:rPr>
              <a:t>      一项纳入</a:t>
            </a:r>
            <a:r>
              <a:rPr lang="en-US" altLang="zh-CN" sz="1400" dirty="0">
                <a:solidFill>
                  <a:srgbClr val="212121"/>
                </a:solidFill>
                <a:latin typeface="微软雅黑" panose="020B0503020204020204" charset="-122"/>
                <a:ea typeface="微软雅黑" panose="020B0503020204020204" charset="-122"/>
                <a:sym typeface="+mn-ea"/>
              </a:rPr>
              <a:t>522</a:t>
            </a:r>
            <a:r>
              <a:rPr lang="zh-CN" altLang="en-US" sz="1400" dirty="0">
                <a:solidFill>
                  <a:srgbClr val="212121"/>
                </a:solidFill>
                <a:latin typeface="微软雅黑" panose="020B0503020204020204" charset="-122"/>
                <a:ea typeface="微软雅黑" panose="020B0503020204020204" charset="-122"/>
                <a:sym typeface="+mn-ea"/>
              </a:rPr>
              <a:t>项随机对照试验，涵盖</a:t>
            </a:r>
            <a:r>
              <a:rPr lang="en-US" altLang="zh-CN" sz="1400" dirty="0">
                <a:solidFill>
                  <a:srgbClr val="212121"/>
                </a:solidFill>
                <a:latin typeface="微软雅黑" panose="020B0503020204020204" charset="-122"/>
                <a:ea typeface="微软雅黑" panose="020B0503020204020204" charset="-122"/>
                <a:sym typeface="+mn-ea"/>
              </a:rPr>
              <a:t>116,477</a:t>
            </a:r>
            <a:r>
              <a:rPr lang="zh-CN" altLang="en-US" sz="1400" dirty="0">
                <a:solidFill>
                  <a:srgbClr val="212121"/>
                </a:solidFill>
                <a:latin typeface="微软雅黑" panose="020B0503020204020204" charset="-122"/>
                <a:ea typeface="微软雅黑" panose="020B0503020204020204" charset="-122"/>
                <a:sym typeface="+mn-ea"/>
              </a:rPr>
              <a:t>名患者</a:t>
            </a:r>
            <a:r>
              <a:rPr lang="zh-CN" altLang="en-US" sz="1400" b="1" dirty="0">
                <a:solidFill>
                  <a:srgbClr val="212121"/>
                </a:solidFill>
                <a:latin typeface="微软雅黑" panose="020B0503020204020204" charset="-122"/>
                <a:ea typeface="微软雅黑" panose="020B0503020204020204" charset="-122"/>
                <a:sym typeface="+mn-ea"/>
              </a:rPr>
              <a:t>荟萃分析</a:t>
            </a:r>
            <a:r>
              <a:rPr lang="zh-CN" altLang="en-US" sz="1400" dirty="0">
                <a:solidFill>
                  <a:srgbClr val="212121"/>
                </a:solidFill>
                <a:latin typeface="微软雅黑" panose="020B0503020204020204" charset="-122"/>
                <a:ea typeface="微软雅黑" panose="020B0503020204020204" charset="-122"/>
                <a:sym typeface="+mn-ea"/>
              </a:rPr>
              <a:t>：</a:t>
            </a:r>
            <a:r>
              <a:rPr lang="zh-CN" altLang="en-US" sz="1400" b="1" dirty="0">
                <a:solidFill>
                  <a:srgbClr val="212121"/>
                </a:solidFill>
                <a:latin typeface="微软雅黑" panose="020B0503020204020204" charset="-122"/>
                <a:ea typeface="微软雅黑" panose="020B0503020204020204" charset="-122"/>
                <a:sym typeface="+mn-ea"/>
              </a:rPr>
              <a:t>目的：</a:t>
            </a:r>
            <a:r>
              <a:rPr lang="zh-CN" altLang="en-US" sz="1400" dirty="0">
                <a:solidFill>
                  <a:srgbClr val="212121"/>
                </a:solidFill>
                <a:latin typeface="微软雅黑" panose="020B0503020204020204" charset="-122"/>
                <a:ea typeface="微软雅黑" panose="020B0503020204020204" charset="-122"/>
                <a:sym typeface="+mn-ea"/>
              </a:rPr>
              <a:t>比较了</a:t>
            </a:r>
            <a:r>
              <a:rPr lang="en-US" altLang="zh-CN" sz="1400" dirty="0">
                <a:solidFill>
                  <a:srgbClr val="212121"/>
                </a:solidFill>
                <a:latin typeface="微软雅黑" panose="020B0503020204020204" charset="-122"/>
                <a:ea typeface="微软雅黑" panose="020B0503020204020204" charset="-122"/>
                <a:sym typeface="+mn-ea"/>
              </a:rPr>
              <a:t>21</a:t>
            </a:r>
            <a:r>
              <a:rPr lang="zh-CN" altLang="en-US" sz="1400" dirty="0">
                <a:solidFill>
                  <a:srgbClr val="212121"/>
                </a:solidFill>
                <a:latin typeface="微软雅黑" panose="020B0503020204020204" charset="-122"/>
                <a:ea typeface="微软雅黑" panose="020B0503020204020204" charset="-122"/>
                <a:sym typeface="+mn-ea"/>
              </a:rPr>
              <a:t>种抗抑郁药物对重度抑郁症急性治疗的有效性和耐受性；</a:t>
            </a:r>
            <a:r>
              <a:rPr lang="zh-CN" altLang="en-US" sz="1400" b="1" dirty="0">
                <a:solidFill>
                  <a:srgbClr val="212121"/>
                </a:solidFill>
                <a:latin typeface="微软雅黑" panose="020B0503020204020204" charset="-122"/>
                <a:ea typeface="微软雅黑" panose="020B0503020204020204" charset="-122"/>
                <a:sym typeface="+mn-ea"/>
              </a:rPr>
              <a:t>结果：</a:t>
            </a:r>
            <a:r>
              <a:rPr lang="zh-CN" altLang="en-US" sz="1400" dirty="0">
                <a:solidFill>
                  <a:srgbClr val="212121"/>
                </a:solidFill>
                <a:latin typeface="微软雅黑" panose="020B0503020204020204" charset="-122"/>
                <a:ea typeface="微软雅黑" panose="020B0503020204020204" charset="-122"/>
                <a:sym typeface="+mn-ea"/>
              </a:rPr>
              <a:t>阿戈美拉汀、阿米替林、艾司西酞普兰、米氮平、帕罗西汀、文拉法辛和沃替西汀的效果比其他抗抑郁药更好（比值比范围</a:t>
            </a:r>
            <a:r>
              <a:rPr lang="en-US" altLang="zh-CN" sz="1400" dirty="0">
                <a:solidFill>
                  <a:srgbClr val="212121"/>
                </a:solidFill>
                <a:latin typeface="微软雅黑" panose="020B0503020204020204" charset="-122"/>
                <a:ea typeface="微软雅黑" panose="020B0503020204020204" charset="-122"/>
                <a:sym typeface="+mn-ea"/>
              </a:rPr>
              <a:t>1.19–1.96</a:t>
            </a:r>
            <a:r>
              <a:rPr lang="zh-CN" altLang="en-US" sz="1400" dirty="0">
                <a:solidFill>
                  <a:srgbClr val="212121"/>
                </a:solidFill>
                <a:latin typeface="微软雅黑" panose="020B0503020204020204" charset="-122"/>
                <a:ea typeface="微软雅黑" panose="020B0503020204020204" charset="-122"/>
                <a:sym typeface="+mn-ea"/>
              </a:rPr>
              <a:t>）。在可耐受性方面，阿戈美拉汀、西酞普兰、艾司西酞普兰、氟西汀、舍曲林和沃替西汀比其他抗抑郁药更易耐受。</a:t>
            </a:r>
            <a:r>
              <a:rPr lang="zh-CN" altLang="en-US" sz="1400" baseline="30000" dirty="0">
                <a:solidFill>
                  <a:srgbClr val="212121"/>
                </a:solidFill>
                <a:latin typeface="微软雅黑" panose="020B0503020204020204" charset="-122"/>
                <a:ea typeface="微软雅黑" panose="020B0503020204020204" charset="-122"/>
                <a:sym typeface="+mn-ea"/>
              </a:rPr>
              <a:t>【</a:t>
            </a:r>
            <a:r>
              <a:rPr lang="en-US" altLang="zh-CN" sz="1400" baseline="30000" dirty="0">
                <a:solidFill>
                  <a:srgbClr val="212121"/>
                </a:solidFill>
                <a:latin typeface="微软雅黑" panose="020B0503020204020204" charset="-122"/>
                <a:ea typeface="微软雅黑" panose="020B0503020204020204" charset="-122"/>
                <a:sym typeface="+mn-ea"/>
              </a:rPr>
              <a:t>2</a:t>
            </a:r>
            <a:r>
              <a:rPr lang="zh-CN" altLang="en-US" sz="1400" baseline="30000" dirty="0">
                <a:solidFill>
                  <a:srgbClr val="212121"/>
                </a:solidFill>
                <a:latin typeface="微软雅黑" panose="020B0503020204020204" charset="-122"/>
                <a:ea typeface="微软雅黑" panose="020B0503020204020204" charset="-122"/>
                <a:sym typeface="+mn-ea"/>
              </a:rPr>
              <a:t>】</a:t>
            </a:r>
            <a:r>
              <a:rPr lang="zh-CN" altLang="en-US" sz="1400" b="1" dirty="0">
                <a:solidFill>
                  <a:srgbClr val="212121"/>
                </a:solidFill>
                <a:latin typeface="微软雅黑" panose="020B0503020204020204" charset="-122"/>
                <a:ea typeface="微软雅黑" panose="020B0503020204020204" charset="-122"/>
                <a:sym typeface="+mn-ea"/>
              </a:rPr>
              <a:t>结论：</a:t>
            </a:r>
            <a:r>
              <a:rPr lang="zh-CN" altLang="en-US" sz="1400" b="1" dirty="0">
                <a:solidFill>
                  <a:srgbClr val="C00000"/>
                </a:solidFill>
                <a:latin typeface="微软雅黑" panose="020B0503020204020204" charset="-122"/>
                <a:ea typeface="微软雅黑" panose="020B0503020204020204" charset="-122"/>
                <a:sym typeface="+mn-ea"/>
              </a:rPr>
              <a:t>综合考虑疗效和耐受性，艾司西酞普兰最优选择之一</a:t>
            </a:r>
            <a:r>
              <a:rPr lang="en-US" altLang="zh-CN" sz="1400" b="1" dirty="0">
                <a:solidFill>
                  <a:srgbClr val="C00000"/>
                </a:solidFill>
                <a:latin typeface="微软雅黑" panose="020B0503020204020204" charset="-122"/>
                <a:ea typeface="微软雅黑" panose="020B0503020204020204" charset="-122"/>
                <a:sym typeface="+mn-ea"/>
              </a:rPr>
              <a:t>.</a:t>
            </a:r>
            <a:endParaRPr lang="zh-CN" altLang="en-US" sz="1400" baseline="30000" dirty="0">
              <a:latin typeface="微软雅黑" panose="020B0503020204020204" charset="-122"/>
              <a:ea typeface="微软雅黑" panose="020B0503020204020204" charset="-122"/>
            </a:endParaRPr>
          </a:p>
        </p:txBody>
      </p:sp>
      <p:sp>
        <p:nvSpPr>
          <p:cNvPr id="2" name="矩形: 圆角 3"/>
          <p:cNvSpPr/>
          <p:nvPr/>
        </p:nvSpPr>
        <p:spPr>
          <a:xfrm>
            <a:off x="485775" y="1130935"/>
            <a:ext cx="11330305" cy="5132070"/>
          </a:xfrm>
          <a:prstGeom prst="roundRect">
            <a:avLst>
              <a:gd name="adj" fmla="val 6795"/>
            </a:avLst>
          </a:prstGeom>
          <a:noFill/>
          <a:ln w="19050">
            <a:solidFill>
              <a:srgbClr val="DC447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sz="2000" dirty="0" err="1"/>
          </a:p>
        </p:txBody>
      </p:sp>
      <p:grpSp>
        <p:nvGrpSpPr>
          <p:cNvPr id="3" name="组合 2"/>
          <p:cNvGrpSpPr/>
          <p:nvPr/>
        </p:nvGrpSpPr>
        <p:grpSpPr>
          <a:xfrm>
            <a:off x="2997835" y="908685"/>
            <a:ext cx="6337935" cy="463127"/>
            <a:chOff x="1421612" y="1649696"/>
            <a:chExt cx="2329314" cy="496794"/>
          </a:xfrm>
          <a:solidFill>
            <a:srgbClr val="00B050"/>
          </a:solidFill>
        </p:grpSpPr>
        <p:grpSp>
          <p:nvGrpSpPr>
            <p:cNvPr id="5" name="组合 4"/>
            <p:cNvGrpSpPr/>
            <p:nvPr/>
          </p:nvGrpSpPr>
          <p:grpSpPr>
            <a:xfrm>
              <a:off x="1421612" y="1649696"/>
              <a:ext cx="2329314" cy="496794"/>
              <a:chOff x="1137349" y="1716942"/>
              <a:chExt cx="2329314" cy="392560"/>
            </a:xfrm>
            <a:grpFill/>
          </p:grpSpPr>
          <p:sp>
            <p:nvSpPr>
              <p:cNvPr id="36" name="Trapezoid 10@|1FFC:3506772|FBC:16777215|LFC:16777215|LBC:16777215"/>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sp>
            <p:nvSpPr>
              <p:cNvPr id="37" name="Pentagon 9@|1FFC:4308095|FBC:16777215|LFC:16777215|LBC:16777215"/>
              <p:cNvSpPr/>
              <p:nvPr/>
            </p:nvSpPr>
            <p:spPr>
              <a:xfrm rot="5400000">
                <a:off x="2100192" y="909757"/>
                <a:ext cx="392560" cy="2006929"/>
              </a:xfrm>
              <a:prstGeom prst="homePlate">
                <a:avLst>
                  <a:gd name="adj" fmla="val 24299"/>
                </a:avLst>
              </a:prstGeom>
              <a:grpFill/>
              <a:ln w="12700" cap="flat" cmpd="sng" algn="ctr">
                <a:noFill/>
                <a:prstDash val="solid"/>
                <a:miter lim="800000"/>
              </a:ln>
              <a:effectLst>
                <a:outerShdw blurRad="38100" dist="38100" dir="5400000" algn="t" rotWithShape="0">
                  <a:srgbClr val="C91979">
                    <a:alpha val="44000"/>
                  </a:srgbClr>
                </a:outerShdw>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grpSp>
        <p:sp>
          <p:nvSpPr>
            <p:cNvPr id="12" name="文本框 11"/>
            <p:cNvSpPr txBox="1"/>
            <p:nvPr/>
          </p:nvSpPr>
          <p:spPr>
            <a:xfrm>
              <a:off x="1599677" y="1676942"/>
              <a:ext cx="2055099" cy="405972"/>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5" b="1" dirty="0">
                  <a:solidFill>
                    <a:schemeClr val="bg1"/>
                  </a:solidFill>
                  <a:latin typeface="Apis For Office" panose="02010600030101010101" charset="0"/>
                  <a:ea typeface="微软雅黑" panose="020B0503020204020204" charset="-122"/>
                  <a:cs typeface="Apis For Office" panose="02010600030101010101" charset="0"/>
                  <a:sym typeface="Verdana" panose="020B0604030504040204"/>
                </a:rPr>
                <a:t>对比其他药物艾司西酞普兰的疗效和接受程度更高</a:t>
              </a:r>
            </a:p>
          </p:txBody>
        </p:sp>
      </p:grpSp>
      <p:grpSp>
        <p:nvGrpSpPr>
          <p:cNvPr id="13" name="组合 12"/>
          <p:cNvGrpSpPr/>
          <p:nvPr/>
        </p:nvGrpSpPr>
        <p:grpSpPr>
          <a:xfrm>
            <a:off x="2077085" y="2925445"/>
            <a:ext cx="7856855" cy="3331845"/>
            <a:chOff x="3047" y="4306"/>
            <a:chExt cx="9245" cy="4830"/>
          </a:xfrm>
        </p:grpSpPr>
        <p:pic>
          <p:nvPicPr>
            <p:cNvPr id="14" name="图片 13"/>
            <p:cNvPicPr/>
            <p:nvPr/>
          </p:nvPicPr>
          <p:blipFill>
            <a:blip r:embed="rId2"/>
            <a:stretch>
              <a:fillRect/>
            </a:stretch>
          </p:blipFill>
          <p:spPr>
            <a:xfrm>
              <a:off x="3330" y="4373"/>
              <a:ext cx="3894" cy="4606"/>
            </a:xfrm>
            <a:prstGeom prst="rect">
              <a:avLst/>
            </a:prstGeom>
          </p:spPr>
        </p:pic>
        <p:pic>
          <p:nvPicPr>
            <p:cNvPr id="15" name="图片 14"/>
            <p:cNvPicPr/>
            <p:nvPr/>
          </p:nvPicPr>
          <p:blipFill>
            <a:blip r:embed="rId3"/>
            <a:stretch>
              <a:fillRect/>
            </a:stretch>
          </p:blipFill>
          <p:spPr>
            <a:xfrm>
              <a:off x="8320" y="4306"/>
              <a:ext cx="3972" cy="4831"/>
            </a:xfrm>
            <a:prstGeom prst="rect">
              <a:avLst/>
            </a:prstGeom>
          </p:spPr>
        </p:pic>
        <p:sp>
          <p:nvSpPr>
            <p:cNvPr id="16" name="矩形 15"/>
            <p:cNvSpPr/>
            <p:nvPr/>
          </p:nvSpPr>
          <p:spPr>
            <a:xfrm>
              <a:off x="3047" y="6209"/>
              <a:ext cx="4423" cy="2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69" y="5178"/>
              <a:ext cx="4423" cy="2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副标题 4">
            <a:extLst>
              <a:ext uri="{FF2B5EF4-FFF2-40B4-BE49-F238E27FC236}">
                <a16:creationId xmlns:a16="http://schemas.microsoft.com/office/drawing/2014/main" id="{8E6588A7-E503-53BE-5306-91953076A45F}"/>
              </a:ext>
            </a:extLst>
          </p:cNvPr>
          <p:cNvSpPr txBox="1">
            <a:spLocks/>
          </p:cNvSpPr>
          <p:nvPr/>
        </p:nvSpPr>
        <p:spPr>
          <a:xfrm>
            <a:off x="9990344" y="123825"/>
            <a:ext cx="1767647" cy="533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600" b="1">
                <a:solidFill>
                  <a:schemeClr val="accent4"/>
                </a:solidFill>
                <a:latin typeface="微软雅黑" panose="020B0503020204020204" charset="-122"/>
                <a:ea typeface="微软雅黑" panose="020B0503020204020204" charset="-122"/>
              </a:rPr>
              <a:t>关注有病耻感患者，</a:t>
            </a:r>
            <a:endParaRPr lang="en-US" altLang="zh-CN" sz="1600" b="1">
              <a:solidFill>
                <a:schemeClr val="accent4"/>
              </a:solidFill>
              <a:latin typeface="微软雅黑" panose="020B0503020204020204" charset="-122"/>
              <a:ea typeface="微软雅黑" panose="020B0503020204020204" charset="-122"/>
            </a:endParaRPr>
          </a:p>
          <a:p>
            <a:pPr algn="l"/>
            <a:r>
              <a:rPr lang="zh-CN" altLang="en-US" sz="1600" b="1">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nvSpPr>
        <p:spPr>
          <a:xfrm>
            <a:off x="0" y="30524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535305" y="217170"/>
            <a:ext cx="10772775" cy="398780"/>
          </a:xfrm>
          <a:prstGeom prst="rect">
            <a:avLst/>
          </a:prstGeom>
          <a:noFill/>
        </p:spPr>
        <p:txBody>
          <a:bodyPr wrap="square" rtlCol="0">
            <a:spAutoFit/>
          </a:bodyPr>
          <a:lstStyle/>
          <a:p>
            <a:pPr lvl="0" algn="l">
              <a:buClrTx/>
              <a:buSzTx/>
              <a:buFontTx/>
            </a:pPr>
            <a:r>
              <a:rPr lang="zh-CN" altLang="en-US" sz="2000" b="1">
                <a:sym typeface="+mn-ea"/>
              </a:rPr>
              <a:t>艾司西酞普兰滴剂，国内外指南推荐一线用药，循证等级高，适用人群广</a:t>
            </a:r>
          </a:p>
        </p:txBody>
      </p:sp>
      <p:graphicFrame>
        <p:nvGraphicFramePr>
          <p:cNvPr id="2" name="表格 1"/>
          <p:cNvGraphicFramePr>
            <a:graphicFrameLocks noGrp="1"/>
          </p:cNvGraphicFramePr>
          <p:nvPr/>
        </p:nvGraphicFramePr>
        <p:xfrm>
          <a:off x="777240" y="2980055"/>
          <a:ext cx="10849610" cy="3255645"/>
        </p:xfrm>
        <a:graphic>
          <a:graphicData uri="http://schemas.openxmlformats.org/drawingml/2006/table">
            <a:tbl>
              <a:tblPr firstRow="1">
                <a:tableStyleId>{21E4AEA4-8DFA-4A89-87EB-49C32662AFE0}</a:tableStyleId>
              </a:tblPr>
              <a:tblGrid>
                <a:gridCol w="4222115">
                  <a:extLst>
                    <a:ext uri="{9D8B030D-6E8A-4147-A177-3AD203B41FA5}">
                      <a16:colId xmlns:a16="http://schemas.microsoft.com/office/drawing/2014/main" val="20000"/>
                    </a:ext>
                  </a:extLst>
                </a:gridCol>
                <a:gridCol w="6627495">
                  <a:extLst>
                    <a:ext uri="{9D8B030D-6E8A-4147-A177-3AD203B41FA5}">
                      <a16:colId xmlns:a16="http://schemas.microsoft.com/office/drawing/2014/main" val="20001"/>
                    </a:ext>
                  </a:extLst>
                </a:gridCol>
              </a:tblGrid>
              <a:tr h="360045">
                <a:tc>
                  <a:txBody>
                    <a:bodyPr/>
                    <a:lstStyle/>
                    <a:p>
                      <a:pPr algn="ctr" fontAlgn="ctr"/>
                      <a:r>
                        <a:rPr lang="zh-CN" altLang="en-US" sz="1465" b="1" u="none" strike="noStrike" dirty="0">
                          <a:effectLst/>
                          <a:latin typeface="微软雅黑" panose="020B0503020204020204" charset="-122"/>
                          <a:ea typeface="微软雅黑" panose="020B0503020204020204" charset="-122"/>
                        </a:rPr>
                        <a:t>指南</a:t>
                      </a:r>
                      <a:endParaRPr lang="zh-CN" altLang="en-US" sz="1465" b="1" i="0" u="none" strike="noStrike" dirty="0">
                        <a:effectLst/>
                        <a:latin typeface="微软雅黑" panose="020B0503020204020204" charset="-122"/>
                        <a:ea typeface="微软雅黑" panose="020B0503020204020204" charset="-122"/>
                      </a:endParaRPr>
                    </a:p>
                  </a:txBody>
                  <a:tcPr marL="7694" marR="7694" marT="7694" marB="0" anchor="ctr"/>
                </a:tc>
                <a:tc>
                  <a:txBody>
                    <a:bodyPr/>
                    <a:lstStyle/>
                    <a:p>
                      <a:pPr algn="ctr" fontAlgn="ctr"/>
                      <a:r>
                        <a:rPr lang="zh-CN" altLang="en-US" sz="1465" b="1" u="none" strike="noStrike" dirty="0">
                          <a:effectLst/>
                          <a:latin typeface="微软雅黑" panose="020B0503020204020204" charset="-122"/>
                          <a:ea typeface="微软雅黑" panose="020B0503020204020204" charset="-122"/>
                        </a:rPr>
                        <a:t>关键意见</a:t>
                      </a:r>
                      <a:endParaRPr lang="zh-CN" altLang="en-US" sz="1465" b="1" i="0" u="none" strike="noStrike" dirty="0">
                        <a:effectLst/>
                        <a:latin typeface="微软雅黑" panose="020B0503020204020204" charset="-122"/>
                        <a:ea typeface="微软雅黑" panose="020B0503020204020204" charset="-122"/>
                      </a:endParaRPr>
                    </a:p>
                  </a:txBody>
                  <a:tcPr marL="7694" marR="7694" marT="7694" marB="0" anchor="ctr"/>
                </a:tc>
                <a:extLst>
                  <a:ext uri="{0D108BD9-81ED-4DB2-BD59-A6C34878D82A}">
                    <a16:rowId xmlns:a16="http://schemas.microsoft.com/office/drawing/2014/main" val="10000"/>
                  </a:ext>
                </a:extLst>
              </a:tr>
              <a:tr h="303530">
                <a:tc>
                  <a:txBody>
                    <a:bodyPr/>
                    <a:lstStyle/>
                    <a:p>
                      <a:pPr algn="l" fontAlgn="ctr"/>
                      <a:r>
                        <a:rPr lang="en-US" altLang="zh-CN" sz="1465" kern="1200" dirty="0">
                          <a:solidFill>
                            <a:srgbClr val="000000"/>
                          </a:solidFill>
                          <a:latin typeface="微软雅黑" panose="020B0503020204020204" charset="-122"/>
                          <a:ea typeface="微软雅黑" panose="020B0503020204020204" charset="-122"/>
                          <a:cs typeface="+mn-cs"/>
                        </a:rPr>
                        <a:t>2026</a:t>
                      </a:r>
                      <a:r>
                        <a:rPr lang="zh-CN" altLang="en-US" sz="1465" kern="1200" dirty="0">
                          <a:solidFill>
                            <a:srgbClr val="000000"/>
                          </a:solidFill>
                          <a:latin typeface="微软雅黑" panose="020B0503020204020204" charset="-122"/>
                          <a:ea typeface="微软雅黑" panose="020B0503020204020204" charset="-122"/>
                          <a:cs typeface="+mn-cs"/>
                        </a:rPr>
                        <a:t>英国（NHS</a:t>
                      </a:r>
                      <a:r>
                        <a:rPr lang="en-US" altLang="zh-CN" sz="1465" kern="1200" dirty="0">
                          <a:solidFill>
                            <a:srgbClr val="000000"/>
                          </a:solidFill>
                          <a:latin typeface="微软雅黑" panose="020B0503020204020204" charset="-122"/>
                          <a:ea typeface="微软雅黑" panose="020B0503020204020204" charset="-122"/>
                          <a:cs typeface="+mn-cs"/>
                        </a:rPr>
                        <a:t>-SPS</a:t>
                      </a:r>
                      <a:r>
                        <a:rPr lang="zh-CN" altLang="en-US" sz="1465" kern="1200" dirty="0">
                          <a:solidFill>
                            <a:srgbClr val="000000"/>
                          </a:solidFill>
                          <a:latin typeface="微软雅黑" panose="020B0503020204020204" charset="-122"/>
                          <a:ea typeface="微软雅黑" panose="020B0503020204020204" charset="-122"/>
                          <a:cs typeface="+mn-cs"/>
                        </a:rPr>
                        <a:t>）抗抑郁药物选择指南</a:t>
                      </a:r>
                    </a:p>
                  </a:txBody>
                  <a:tcPr marL="7694" marR="7694" marT="769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465" kern="1200" dirty="0">
                          <a:solidFill>
                            <a:srgbClr val="000000"/>
                          </a:solidFill>
                          <a:latin typeface="微软雅黑" panose="020B0503020204020204" charset="-122"/>
                          <a:ea typeface="微软雅黑" panose="020B0503020204020204" charset="-122"/>
                          <a:cs typeface="+mn-cs"/>
                        </a:rPr>
                        <a:t>对于依从性差的患者、吞咽困难患者，</a:t>
                      </a:r>
                      <a:r>
                        <a:rPr lang="zh-CN" altLang="en-US" sz="1465" b="1" kern="1200" dirty="0">
                          <a:solidFill>
                            <a:srgbClr val="000000"/>
                          </a:solidFill>
                          <a:latin typeface="微软雅黑" panose="020B0503020204020204" charset="-122"/>
                          <a:ea typeface="微软雅黑" panose="020B0503020204020204" charset="-122"/>
                          <a:cs typeface="+mn-cs"/>
                        </a:rPr>
                        <a:t>优选艾司西酞普兰滴剂</a:t>
                      </a:r>
                    </a:p>
                  </a:txBody>
                  <a:tcPr marL="7694" marR="7694" marT="7694" marB="0" anchor="ctr"/>
                </a:tc>
                <a:extLst>
                  <a:ext uri="{0D108BD9-81ED-4DB2-BD59-A6C34878D82A}">
                    <a16:rowId xmlns:a16="http://schemas.microsoft.com/office/drawing/2014/main" val="10001"/>
                  </a:ext>
                </a:extLst>
              </a:tr>
              <a:tr h="571500">
                <a:tc>
                  <a:txBody>
                    <a:bodyPr/>
                    <a:lstStyle/>
                    <a:p>
                      <a:pPr algn="l" fontAlgn="ctr"/>
                      <a:r>
                        <a:rPr lang="zh-CN" sz="1465" kern="1200" dirty="0">
                          <a:solidFill>
                            <a:srgbClr val="000000"/>
                          </a:solidFill>
                          <a:latin typeface="微软雅黑" panose="020B0503020204020204" charset="-122"/>
                          <a:ea typeface="微软雅黑" panose="020B0503020204020204" charset="-122"/>
                          <a:cs typeface="+mn-cs"/>
                        </a:rPr>
                        <a:t>《老年期抑郁障碍诊疗专家共识（</a:t>
                      </a:r>
                      <a:r>
                        <a:rPr lang="en-US" altLang="zh-CN" sz="1465" kern="1200" dirty="0">
                          <a:solidFill>
                            <a:srgbClr val="000000"/>
                          </a:solidFill>
                          <a:latin typeface="微软雅黑" panose="020B0503020204020204" charset="-122"/>
                          <a:ea typeface="微软雅黑" panose="020B0503020204020204" charset="-122"/>
                          <a:cs typeface="+mn-cs"/>
                        </a:rPr>
                        <a:t>2025</a:t>
                      </a:r>
                      <a:r>
                        <a:rPr lang="zh-CN" altLang="en-US" sz="1465" kern="1200" dirty="0">
                          <a:solidFill>
                            <a:srgbClr val="000000"/>
                          </a:solidFill>
                          <a:latin typeface="微软雅黑" panose="020B0503020204020204" charset="-122"/>
                          <a:ea typeface="微软雅黑" panose="020B0503020204020204" charset="-122"/>
                          <a:cs typeface="+mn-cs"/>
                        </a:rPr>
                        <a:t>版</a:t>
                      </a:r>
                      <a:r>
                        <a:rPr lang="zh-CN" sz="1465" kern="1200" dirty="0">
                          <a:solidFill>
                            <a:srgbClr val="000000"/>
                          </a:solidFill>
                          <a:latin typeface="微软雅黑" panose="020B0503020204020204" charset="-122"/>
                          <a:ea typeface="微软雅黑" panose="020B0503020204020204" charset="-122"/>
                          <a:cs typeface="+mn-cs"/>
                        </a:rPr>
                        <a:t>）》</a:t>
                      </a:r>
                    </a:p>
                  </a:txBody>
                  <a:tcPr marL="7694" marR="7694" marT="769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465" kern="1200" dirty="0">
                          <a:solidFill>
                            <a:srgbClr val="000000"/>
                          </a:solidFill>
                          <a:latin typeface="微软雅黑" panose="020B0503020204020204" charset="-122"/>
                          <a:ea typeface="微软雅黑" panose="020B0503020204020204" charset="-122"/>
                          <a:cs typeface="+mn-cs"/>
                        </a:rPr>
                        <a:t>首次发作推荐一线治疗药物，小剂量启始：启始剂量为成人的</a:t>
                      </a:r>
                      <a:r>
                        <a:rPr lang="en-US" altLang="zh-CN" sz="1465" kern="1200" dirty="0">
                          <a:solidFill>
                            <a:srgbClr val="000000"/>
                          </a:solidFill>
                          <a:latin typeface="微软雅黑" panose="020B0503020204020204" charset="-122"/>
                          <a:ea typeface="微软雅黑" panose="020B0503020204020204" charset="-122"/>
                          <a:cs typeface="+mn-cs"/>
                        </a:rPr>
                        <a:t>1/4-1/2</a:t>
                      </a:r>
                      <a:endParaRPr lang="zh-CN" altLang="en-US" sz="1465" kern="1200" dirty="0">
                        <a:solidFill>
                          <a:srgbClr val="000000"/>
                        </a:solidFill>
                        <a:latin typeface="微软雅黑" panose="020B0503020204020204" charset="-122"/>
                        <a:ea typeface="微软雅黑" panose="020B0503020204020204" charset="-122"/>
                        <a:cs typeface="+mn-cs"/>
                      </a:endParaRPr>
                    </a:p>
                  </a:txBody>
                  <a:tcPr marL="7694" marR="7694" marT="7694" marB="0" anchor="ctr"/>
                </a:tc>
                <a:extLst>
                  <a:ext uri="{0D108BD9-81ED-4DB2-BD59-A6C34878D82A}">
                    <a16:rowId xmlns:a16="http://schemas.microsoft.com/office/drawing/2014/main" val="10002"/>
                  </a:ext>
                </a:extLst>
              </a:tr>
              <a:tr h="571500">
                <a:tc>
                  <a:txBody>
                    <a:bodyPr/>
                    <a:lstStyle/>
                    <a:p>
                      <a:pPr algn="l" fontAlgn="ctr"/>
                      <a:r>
                        <a:rPr lang="en-US" altLang="zh-CN" sz="1465" u="none" strike="noStrike" dirty="0">
                          <a:effectLst/>
                          <a:latin typeface="微软雅黑" panose="020B0503020204020204" charset="-122"/>
                          <a:ea typeface="微软雅黑" panose="020B0503020204020204" charset="-122"/>
                        </a:rPr>
                        <a:t>2025</a:t>
                      </a:r>
                      <a:r>
                        <a:rPr lang="zh-CN" altLang="en-US" sz="1465" u="none" strike="noStrike" dirty="0">
                          <a:effectLst/>
                          <a:latin typeface="微软雅黑" panose="020B0503020204020204" charset="-122"/>
                          <a:ea typeface="微软雅黑" panose="020B0503020204020204" charset="-122"/>
                        </a:rPr>
                        <a:t>《中国抑郁障碍防治指南》</a:t>
                      </a:r>
                      <a:endParaRPr lang="zh-CN" altLang="en-US" sz="1465" b="0" i="0" u="none" strike="noStrike" dirty="0">
                        <a:effectLst/>
                        <a:latin typeface="微软雅黑" panose="020B0503020204020204" charset="-122"/>
                        <a:ea typeface="微软雅黑" panose="020B0503020204020204" charset="-122"/>
                      </a:endParaRPr>
                    </a:p>
                  </a:txBody>
                  <a:tcPr marL="7694" marR="7694" marT="7694" marB="0" anchor="ctr"/>
                </a:tc>
                <a:tc>
                  <a:txBody>
                    <a:bodyPr/>
                    <a:lstStyle/>
                    <a:p>
                      <a:pPr algn="l" fontAlgn="ctr"/>
                      <a:r>
                        <a:rPr lang="zh-CN" altLang="en-US" sz="1465" u="none" strike="noStrike">
                          <a:effectLst/>
                          <a:latin typeface="微软雅黑" panose="020B0503020204020204" charset="-122"/>
                          <a:ea typeface="微软雅黑" panose="020B0503020204020204" charset="-122"/>
                        </a:rPr>
                        <a:t>被推荐为重度抑郁症治疗的一线治疗药物，证据等级</a:t>
                      </a:r>
                      <a:r>
                        <a:rPr lang="en-US" altLang="zh-CN" sz="1465" u="none" strike="noStrike">
                          <a:effectLst/>
                          <a:latin typeface="微软雅黑" panose="020B0503020204020204" charset="-122"/>
                          <a:ea typeface="微软雅黑" panose="020B0503020204020204" charset="-122"/>
                        </a:rPr>
                        <a:t>1</a:t>
                      </a:r>
                      <a:r>
                        <a:rPr lang="zh-CN" altLang="en-US" sz="1465" u="none" strike="noStrike">
                          <a:effectLst/>
                          <a:latin typeface="微软雅黑" panose="020B0503020204020204" charset="-122"/>
                          <a:ea typeface="微软雅黑" panose="020B0503020204020204" charset="-122"/>
                        </a:rPr>
                        <a:t>级</a:t>
                      </a:r>
                      <a:endParaRPr lang="zh-CN" altLang="en-US" sz="1465" b="0" i="0" u="none" strike="noStrike">
                        <a:effectLst/>
                        <a:latin typeface="微软雅黑" panose="020B0503020204020204" charset="-122"/>
                        <a:ea typeface="微软雅黑" panose="020B0503020204020204" charset="-122"/>
                      </a:endParaRPr>
                    </a:p>
                  </a:txBody>
                  <a:tcPr marL="7694" marR="7694" marT="7694" marB="0" anchor="ctr"/>
                </a:tc>
                <a:extLst>
                  <a:ext uri="{0D108BD9-81ED-4DB2-BD59-A6C34878D82A}">
                    <a16:rowId xmlns:a16="http://schemas.microsoft.com/office/drawing/2014/main" val="10003"/>
                  </a:ext>
                </a:extLst>
              </a:tr>
              <a:tr h="596900">
                <a:tc>
                  <a:txBody>
                    <a:bodyPr/>
                    <a:lstStyle/>
                    <a:p>
                      <a:pPr algn="l" rtl="0" fontAlgn="ctr"/>
                      <a:r>
                        <a:rPr lang="en-US" sz="1465" u="none" strike="noStrike" dirty="0">
                          <a:effectLst/>
                          <a:latin typeface="微软雅黑" panose="020B0503020204020204" charset="-122"/>
                          <a:ea typeface="微软雅黑" panose="020B0503020204020204" charset="-122"/>
                        </a:rPr>
                        <a:t>2023</a:t>
                      </a:r>
                      <a:r>
                        <a:rPr lang="zh-CN" altLang="en-US" sz="1465" u="none" strike="noStrike" dirty="0">
                          <a:effectLst/>
                          <a:latin typeface="微软雅黑" panose="020B0503020204020204" charset="-122"/>
                          <a:ea typeface="微软雅黑" panose="020B0503020204020204" charset="-122"/>
                        </a:rPr>
                        <a:t>加拿大（</a:t>
                      </a:r>
                      <a:r>
                        <a:rPr lang="en-US" sz="1465" u="none" strike="noStrike" dirty="0">
                          <a:effectLst/>
                          <a:latin typeface="微软雅黑" panose="020B0503020204020204" charset="-122"/>
                          <a:ea typeface="微软雅黑" panose="020B0503020204020204" charset="-122"/>
                        </a:rPr>
                        <a:t>CANMAT</a:t>
                      </a:r>
                      <a:r>
                        <a:rPr lang="zh-CN" altLang="en-US" sz="1465" u="none" strike="noStrike" dirty="0">
                          <a:effectLst/>
                          <a:latin typeface="微软雅黑" panose="020B0503020204020204" charset="-122"/>
                          <a:ea typeface="微软雅黑" panose="020B0503020204020204" charset="-122"/>
                        </a:rPr>
                        <a:t>）临床指南：成人抑郁症的管理</a:t>
                      </a:r>
                      <a:endParaRPr lang="zh-CN" altLang="en-US" sz="1465" b="0" i="0" u="none" strike="noStrike" dirty="0">
                        <a:solidFill>
                          <a:srgbClr val="000000"/>
                        </a:solidFill>
                        <a:effectLst/>
                        <a:latin typeface="微软雅黑" panose="020B0503020204020204" charset="-122"/>
                        <a:ea typeface="微软雅黑" panose="020B0503020204020204" charset="-122"/>
                      </a:endParaRPr>
                    </a:p>
                  </a:txBody>
                  <a:tcPr marL="7694" marR="7694" marT="7694" marB="0" anchor="ctr"/>
                </a:tc>
                <a:tc>
                  <a:txBody>
                    <a:bodyPr/>
                    <a:lstStyle/>
                    <a:p>
                      <a:pPr algn="l" fontAlgn="ctr"/>
                      <a:r>
                        <a:rPr lang="zh-CN" altLang="en-US" sz="1465" u="none" strike="noStrike" dirty="0">
                          <a:effectLst/>
                          <a:latin typeface="微软雅黑" panose="020B0503020204020204" charset="-122"/>
                          <a:ea typeface="微软雅黑" panose="020B0503020204020204" charset="-122"/>
                        </a:rPr>
                        <a:t>推荐为重度抑郁症治疗的一线治疗药物，证据等级</a:t>
                      </a:r>
                      <a:r>
                        <a:rPr lang="en-US" altLang="zh-CN" sz="1465" u="none" strike="noStrike" dirty="0">
                          <a:effectLst/>
                          <a:latin typeface="微软雅黑" panose="020B0503020204020204" charset="-122"/>
                          <a:ea typeface="微软雅黑" panose="020B0503020204020204" charset="-122"/>
                        </a:rPr>
                        <a:t>1</a:t>
                      </a:r>
                      <a:r>
                        <a:rPr lang="zh-CN" altLang="en-US" sz="1465" u="none" strike="noStrike" dirty="0">
                          <a:effectLst/>
                          <a:latin typeface="微软雅黑" panose="020B0503020204020204" charset="-122"/>
                          <a:ea typeface="微软雅黑" panose="020B0503020204020204" charset="-122"/>
                        </a:rPr>
                        <a:t>级</a:t>
                      </a:r>
                      <a:endParaRPr lang="zh-CN" altLang="en-US" sz="1465" b="0" i="0" u="none" strike="noStrike" dirty="0">
                        <a:effectLst/>
                        <a:latin typeface="微软雅黑" panose="020B0503020204020204" charset="-122"/>
                        <a:ea typeface="微软雅黑" panose="020B0503020204020204" charset="-122"/>
                      </a:endParaRPr>
                    </a:p>
                  </a:txBody>
                  <a:tcPr marL="7694" marR="7694" marT="7694" marB="0" anchor="ctr"/>
                </a:tc>
                <a:extLst>
                  <a:ext uri="{0D108BD9-81ED-4DB2-BD59-A6C34878D82A}">
                    <a16:rowId xmlns:a16="http://schemas.microsoft.com/office/drawing/2014/main" val="10004"/>
                  </a:ext>
                </a:extLst>
              </a:tr>
              <a:tr h="852170">
                <a:tc>
                  <a:txBody>
                    <a:bodyPr/>
                    <a:lstStyle/>
                    <a:p>
                      <a:pPr algn="l" fontAlgn="ctr"/>
                      <a:r>
                        <a:rPr lang="en-US" altLang="zh-CN" sz="1465" dirty="0">
                          <a:latin typeface="微软雅黑" panose="020B0503020204020204" charset="-122"/>
                          <a:ea typeface="微软雅黑" panose="020B0503020204020204" charset="-122"/>
                          <a:sym typeface="+mn-ea"/>
                        </a:rPr>
                        <a:t>2024</a:t>
                      </a:r>
                      <a:r>
                        <a:rPr lang="zh-CN" altLang="en-US" sz="1465" dirty="0">
                          <a:latin typeface="微软雅黑" panose="020B0503020204020204" charset="-122"/>
                          <a:ea typeface="微软雅黑" panose="020B0503020204020204" charset="-122"/>
                          <a:sym typeface="+mn-ea"/>
                        </a:rPr>
                        <a:t>孕产妇抑郁障碍综合防治策略与技术专家共识</a:t>
                      </a:r>
                      <a:endParaRPr lang="zh-CN" altLang="en-US" sz="1465" b="0" i="0" u="none" strike="noStrike" dirty="0">
                        <a:effectLst/>
                        <a:latin typeface="微软雅黑" panose="020B0503020204020204" charset="-122"/>
                        <a:ea typeface="微软雅黑" panose="020B0503020204020204" charset="-122"/>
                      </a:endParaRPr>
                    </a:p>
                  </a:txBody>
                  <a:tcPr marL="7694" marR="7694" marT="769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465" dirty="0">
                          <a:latin typeface="微软雅黑" panose="020B0503020204020204" charset="-122"/>
                          <a:ea typeface="微软雅黑" panose="020B0503020204020204" charset="-122"/>
                          <a:sym typeface="+mn-ea"/>
                        </a:rPr>
                        <a:t>艾司西酞普兰妊娠风</a:t>
                      </a:r>
                      <a:r>
                        <a:rPr lang="zh-CN" altLang="en-US" sz="1465" dirty="0">
                          <a:effectLst/>
                          <a:latin typeface="微软雅黑" panose="020B0503020204020204" charset="-122"/>
                          <a:ea typeface="微软雅黑" panose="020B0503020204020204" charset="-122"/>
                          <a:sym typeface="+mn-ea"/>
                        </a:rPr>
                        <a:t>险最低，是孕妇抑郁症的首选推荐药物</a:t>
                      </a:r>
                      <a:endParaRPr lang="zh-CN" altLang="en-US" sz="1465" b="0" i="0" u="none" strike="noStrike" dirty="0">
                        <a:effectLst/>
                        <a:latin typeface="微软雅黑" panose="020B0503020204020204" charset="-122"/>
                        <a:ea typeface="微软雅黑" panose="020B0503020204020204" charset="-122"/>
                      </a:endParaRPr>
                    </a:p>
                  </a:txBody>
                  <a:tcPr marL="7694" marR="7694" marT="7694" marB="0" anchor="ctr"/>
                </a:tc>
                <a:extLst>
                  <a:ext uri="{0D108BD9-81ED-4DB2-BD59-A6C34878D82A}">
                    <a16:rowId xmlns:a16="http://schemas.microsoft.com/office/drawing/2014/main" val="10005"/>
                  </a:ext>
                </a:extLst>
              </a:tr>
            </a:tbl>
          </a:graphicData>
        </a:graphic>
      </p:graphicFrame>
      <p:sp>
        <p:nvSpPr>
          <p:cNvPr id="3" name="矩形: 圆角 5"/>
          <p:cNvSpPr/>
          <p:nvPr/>
        </p:nvSpPr>
        <p:spPr>
          <a:xfrm>
            <a:off x="721615" y="1033220"/>
            <a:ext cx="10850028" cy="1843145"/>
          </a:xfrm>
          <a:prstGeom prst="roundRect">
            <a:avLst/>
          </a:prstGeom>
          <a:gradFill flip="none" rotWithShape="1">
            <a:gsLst>
              <a:gs pos="0">
                <a:schemeClr val="accent1">
                  <a:lumMod val="5000"/>
                  <a:lumOff val="95000"/>
                </a:schemeClr>
              </a:gs>
              <a:gs pos="100000">
                <a:schemeClr val="accent3">
                  <a:lumMod val="60000"/>
                  <a:lumOff val="40000"/>
                </a:schemeClr>
              </a:gs>
            </a:gsLst>
            <a:lin ang="16200000" scaled="1"/>
            <a:tileRect/>
          </a:gradFill>
          <a:ln>
            <a:gradFill flip="none" rotWithShape="1">
              <a:gsLst>
                <a:gs pos="0">
                  <a:schemeClr val="accent3">
                    <a:lumMod val="50000"/>
                  </a:schemeClr>
                </a:gs>
                <a:gs pos="98000">
                  <a:schemeClr val="bg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5" name="文本框 4"/>
          <p:cNvSpPr txBox="1"/>
          <p:nvPr/>
        </p:nvSpPr>
        <p:spPr>
          <a:xfrm>
            <a:off x="911225" y="1207135"/>
            <a:ext cx="9987280" cy="19380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rPr>
              <a:t>1</a:t>
            </a:r>
            <a:r>
              <a:rPr lang="zh-CN" altLang="en-US" sz="1600" dirty="0">
                <a:latin typeface="微软雅黑" panose="020B0503020204020204" charset="-122"/>
                <a:ea typeface="微软雅黑" panose="020B0503020204020204" charset="-122"/>
              </a:rPr>
              <a:t>、</a:t>
            </a:r>
            <a:r>
              <a:rPr lang="en-US" altLang="zh-CN" sz="1600" dirty="0">
                <a:solidFill>
                  <a:srgbClr val="000000"/>
                </a:solidFill>
                <a:latin typeface="微软雅黑" panose="020B0503020204020204" charset="-122"/>
                <a:ea typeface="微软雅黑" panose="020B0503020204020204" charset="-122"/>
                <a:sym typeface="+mn-ea"/>
              </a:rPr>
              <a:t>2026</a:t>
            </a:r>
            <a:r>
              <a:rPr lang="zh-CN" altLang="en-US" sz="1600" dirty="0">
                <a:solidFill>
                  <a:srgbClr val="000000"/>
                </a:solidFill>
                <a:latin typeface="微软雅黑" panose="020B0503020204020204" charset="-122"/>
                <a:ea typeface="微软雅黑" panose="020B0503020204020204" charset="-122"/>
                <a:sym typeface="+mn-ea"/>
              </a:rPr>
              <a:t>英国（NHS</a:t>
            </a:r>
            <a:r>
              <a:rPr lang="en-US" altLang="zh-CN" sz="1600" dirty="0">
                <a:solidFill>
                  <a:srgbClr val="000000"/>
                </a:solidFill>
                <a:latin typeface="微软雅黑" panose="020B0503020204020204" charset="-122"/>
                <a:ea typeface="微软雅黑" panose="020B0503020204020204" charset="-122"/>
                <a:sym typeface="+mn-ea"/>
              </a:rPr>
              <a:t>-SPS</a:t>
            </a:r>
            <a:r>
              <a:rPr lang="zh-CN" altLang="en-US" sz="1600" dirty="0">
                <a:solidFill>
                  <a:srgbClr val="000000"/>
                </a:solidFill>
                <a:latin typeface="微软雅黑" panose="020B0503020204020204" charset="-122"/>
                <a:ea typeface="微软雅黑" panose="020B0503020204020204" charset="-122"/>
                <a:sym typeface="+mn-ea"/>
              </a:rPr>
              <a:t>）抗抑郁药物选择指南</a:t>
            </a:r>
            <a:r>
              <a:rPr lang="en-US" altLang="zh-CN" sz="1600" b="1" dirty="0">
                <a:latin typeface="微软雅黑" panose="020B0503020204020204" charset="-122"/>
                <a:ea typeface="微软雅黑" panose="020B0503020204020204" charset="-122"/>
                <a:sym typeface="+mn-ea"/>
              </a:rPr>
              <a:t> </a:t>
            </a:r>
            <a:r>
              <a:rPr lang="zh-CN" altLang="en-US" sz="1600" b="1" dirty="0">
                <a:solidFill>
                  <a:srgbClr val="C00000"/>
                </a:solidFill>
                <a:latin typeface="微软雅黑" panose="020B0503020204020204" charset="-122"/>
                <a:ea typeface="微软雅黑" panose="020B0503020204020204" charset="-122"/>
                <a:sym typeface="+mn-ea"/>
              </a:rPr>
              <a:t>建议：吞咽困难患者优先选用艾司西酞普兰滴剂</a:t>
            </a:r>
            <a:r>
              <a:rPr lang="zh-CN" altLang="en-US" sz="1600" b="1" baseline="30000" dirty="0">
                <a:solidFill>
                  <a:srgbClr val="C00000"/>
                </a:solidFill>
                <a:latin typeface="微软雅黑" panose="020B0503020204020204" charset="-122"/>
                <a:ea typeface="微软雅黑" panose="020B0503020204020204" charset="-122"/>
                <a:sym typeface="+mn-ea"/>
              </a:rPr>
              <a:t>【</a:t>
            </a:r>
            <a:r>
              <a:rPr lang="en-US" altLang="zh-CN" sz="1600" b="1" baseline="30000" dirty="0">
                <a:solidFill>
                  <a:srgbClr val="C00000"/>
                </a:solidFill>
                <a:latin typeface="微软雅黑" panose="020B0503020204020204" charset="-122"/>
                <a:ea typeface="微软雅黑" panose="020B0503020204020204" charset="-122"/>
                <a:sym typeface="+mn-ea"/>
              </a:rPr>
              <a:t>3</a:t>
            </a:r>
            <a:r>
              <a:rPr lang="zh-CN" altLang="en-US" sz="1600" b="1" baseline="30000" dirty="0">
                <a:solidFill>
                  <a:srgbClr val="C00000"/>
                </a:solidFill>
                <a:latin typeface="微软雅黑" panose="020B0503020204020204" charset="-122"/>
                <a:ea typeface="微软雅黑" panose="020B0503020204020204" charset="-122"/>
                <a:sym typeface="+mn-ea"/>
              </a:rPr>
              <a:t>】</a:t>
            </a:r>
            <a:endParaRPr lang="zh-CN" altLang="en-US" sz="1600" b="1" dirty="0">
              <a:solidFill>
                <a:srgbClr val="C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rPr>
              <a:t>2</a:t>
            </a:r>
            <a:r>
              <a:rPr lang="zh-CN" altLang="en-US" sz="1600"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sym typeface="+mn-ea"/>
              </a:rPr>
              <a:t>老年人抑郁患者首次治疗</a:t>
            </a:r>
            <a:r>
              <a:rPr lang="zh-CN" altLang="en-US" sz="1600" b="1" dirty="0">
                <a:solidFill>
                  <a:srgbClr val="C00000"/>
                </a:solidFill>
                <a:latin typeface="微软雅黑" panose="020B0503020204020204" charset="-122"/>
                <a:ea typeface="微软雅黑" panose="020B0503020204020204" charset="-122"/>
                <a:sym typeface="+mn-ea"/>
              </a:rPr>
              <a:t>推荐艾司西酞普兰等，小剂量启动</a:t>
            </a:r>
            <a:r>
              <a:rPr lang="zh-CN" altLang="en-US" sz="1600" b="1" baseline="30000" dirty="0">
                <a:solidFill>
                  <a:srgbClr val="C00000"/>
                </a:solidFill>
                <a:latin typeface="微软雅黑" panose="020B0503020204020204" charset="-122"/>
                <a:ea typeface="微软雅黑" panose="020B0503020204020204" charset="-122"/>
                <a:sym typeface="+mn-ea"/>
              </a:rPr>
              <a:t>【</a:t>
            </a:r>
            <a:r>
              <a:rPr lang="en-US" altLang="zh-CN" sz="1600" b="1" baseline="30000" dirty="0">
                <a:solidFill>
                  <a:srgbClr val="C00000"/>
                </a:solidFill>
                <a:latin typeface="微软雅黑" panose="020B0503020204020204" charset="-122"/>
                <a:ea typeface="微软雅黑" panose="020B0503020204020204" charset="-122"/>
                <a:sym typeface="+mn-ea"/>
              </a:rPr>
              <a:t>4</a:t>
            </a:r>
            <a:r>
              <a:rPr lang="zh-CN" altLang="en-US" sz="1600" b="1" baseline="30000" dirty="0">
                <a:solidFill>
                  <a:srgbClr val="C00000"/>
                </a:solidFill>
                <a:latin typeface="微软雅黑" panose="020B0503020204020204" charset="-122"/>
                <a:ea typeface="微软雅黑" panose="020B0503020204020204" charset="-122"/>
                <a:sym typeface="+mn-ea"/>
              </a:rPr>
              <a:t>】</a:t>
            </a:r>
            <a:endParaRPr lang="zh-CN" altLang="en-US" sz="1600" b="1" dirty="0">
              <a:solidFill>
                <a:srgbClr val="C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Ø"/>
            </a:pPr>
            <a:r>
              <a:rPr lang="en-US" altLang="zh-CN" sz="1600" dirty="0">
                <a:latin typeface="微软雅黑" panose="020B0503020204020204" charset="-122"/>
                <a:ea typeface="微软雅黑" panose="020B0503020204020204" charset="-122"/>
              </a:rPr>
              <a:t>3</a:t>
            </a:r>
            <a:r>
              <a:rPr lang="zh-CN" altLang="en-US"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sym typeface="+mn-ea"/>
              </a:rPr>
              <a:t>国内外循证指南推荐：</a:t>
            </a:r>
            <a:r>
              <a:rPr lang="zh-CN" altLang="en-US" sz="1600" b="1" dirty="0">
                <a:solidFill>
                  <a:srgbClr val="C00000"/>
                </a:solidFill>
                <a:latin typeface="微软雅黑" panose="020B0503020204020204" charset="-122"/>
                <a:ea typeface="微软雅黑" panose="020B0503020204020204" charset="-122"/>
                <a:sym typeface="+mn-ea"/>
              </a:rPr>
              <a:t>治疗抑郁症、焦虑症一线用药，证据等级高</a:t>
            </a:r>
            <a:r>
              <a:rPr lang="zh-CN" altLang="en-US" sz="1600" b="1" baseline="30000" dirty="0">
                <a:solidFill>
                  <a:srgbClr val="C00000"/>
                </a:solidFill>
                <a:latin typeface="微软雅黑" panose="020B0503020204020204" charset="-122"/>
                <a:ea typeface="微软雅黑" panose="020B0503020204020204" charset="-122"/>
                <a:sym typeface="+mn-ea"/>
              </a:rPr>
              <a:t>【</a:t>
            </a:r>
            <a:r>
              <a:rPr lang="en-US" altLang="zh-CN" sz="1600" b="1" baseline="30000" dirty="0">
                <a:solidFill>
                  <a:srgbClr val="C00000"/>
                </a:solidFill>
                <a:latin typeface="微软雅黑" panose="020B0503020204020204" charset="-122"/>
                <a:ea typeface="微软雅黑" panose="020B0503020204020204" charset="-122"/>
                <a:sym typeface="+mn-ea"/>
              </a:rPr>
              <a:t>5</a:t>
            </a:r>
            <a:r>
              <a:rPr lang="zh-CN" altLang="en-US" sz="1600" b="1" baseline="30000" dirty="0">
                <a:solidFill>
                  <a:srgbClr val="C00000"/>
                </a:solidFill>
                <a:latin typeface="微软雅黑" panose="020B0503020204020204" charset="-122"/>
                <a:ea typeface="微软雅黑" panose="020B0503020204020204" charset="-122"/>
                <a:sym typeface="+mn-ea"/>
              </a:rPr>
              <a:t>】【</a:t>
            </a:r>
            <a:r>
              <a:rPr lang="en-US" altLang="zh-CN" sz="1600" b="1" baseline="30000" dirty="0">
                <a:solidFill>
                  <a:srgbClr val="C00000"/>
                </a:solidFill>
                <a:latin typeface="微软雅黑" panose="020B0503020204020204" charset="-122"/>
                <a:ea typeface="微软雅黑" panose="020B0503020204020204" charset="-122"/>
                <a:sym typeface="+mn-ea"/>
              </a:rPr>
              <a:t>6</a:t>
            </a:r>
            <a:r>
              <a:rPr lang="zh-CN" altLang="en-US" sz="1600" b="1" baseline="30000" dirty="0">
                <a:solidFill>
                  <a:srgbClr val="C00000"/>
                </a:solidFill>
                <a:latin typeface="微软雅黑" panose="020B0503020204020204" charset="-122"/>
                <a:ea typeface="微软雅黑" panose="020B0503020204020204" charset="-122"/>
                <a:sym typeface="+mn-ea"/>
              </a:rPr>
              <a:t>】</a:t>
            </a:r>
          </a:p>
          <a:p>
            <a:pPr marL="285750" indent="-285750">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4、专家共识：艾司西酞普兰妊娠风险最低，</a:t>
            </a:r>
            <a:r>
              <a:rPr lang="zh-CN" altLang="en-US" sz="1600" b="1" dirty="0">
                <a:solidFill>
                  <a:srgbClr val="C00000"/>
                </a:solidFill>
                <a:latin typeface="微软雅黑" panose="020B0503020204020204" charset="-122"/>
                <a:ea typeface="微软雅黑" panose="020B0503020204020204" charset="-122"/>
              </a:rPr>
              <a:t>是</a:t>
            </a:r>
            <a:r>
              <a:rPr lang="zh-CN" altLang="en-US" sz="1600" b="1" dirty="0">
                <a:solidFill>
                  <a:srgbClr val="C00000"/>
                </a:solidFill>
                <a:latin typeface="微软雅黑" panose="020B0503020204020204" charset="-122"/>
                <a:ea typeface="微软雅黑" panose="020B0503020204020204" charset="-122"/>
                <a:sym typeface="+mn-ea"/>
              </a:rPr>
              <a:t>孕妇抑郁症的首选推荐药物</a:t>
            </a:r>
            <a:r>
              <a:rPr lang="zh-CN" altLang="en-US" sz="1600" b="1" baseline="30000" dirty="0">
                <a:solidFill>
                  <a:srgbClr val="C00000"/>
                </a:solidFill>
                <a:latin typeface="微软雅黑" panose="020B0503020204020204" charset="-122"/>
                <a:ea typeface="微软雅黑" panose="020B0503020204020204" charset="-122"/>
                <a:sym typeface="+mn-ea"/>
              </a:rPr>
              <a:t>【</a:t>
            </a:r>
            <a:r>
              <a:rPr lang="en-US" altLang="zh-CN" sz="1600" b="1" baseline="30000" dirty="0">
                <a:solidFill>
                  <a:srgbClr val="C00000"/>
                </a:solidFill>
                <a:latin typeface="微软雅黑" panose="020B0503020204020204" charset="-122"/>
                <a:ea typeface="微软雅黑" panose="020B0503020204020204" charset="-122"/>
                <a:sym typeface="+mn-ea"/>
              </a:rPr>
              <a:t>7</a:t>
            </a:r>
            <a:r>
              <a:rPr lang="zh-CN" altLang="en-US" sz="1600" b="1" baseline="30000" dirty="0">
                <a:solidFill>
                  <a:srgbClr val="C00000"/>
                </a:solidFill>
                <a:latin typeface="微软雅黑" panose="020B0503020204020204" charset="-122"/>
                <a:ea typeface="微软雅黑" panose="020B0503020204020204" charset="-122"/>
                <a:sym typeface="+mn-ea"/>
              </a:rPr>
              <a:t>】</a:t>
            </a:r>
            <a:endParaRPr lang="zh-CN" altLang="en-US" sz="1600"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endParaRPr lang="zh-CN" altLang="en-US" sz="1600" b="1" dirty="0">
              <a:solidFill>
                <a:srgbClr val="C00000"/>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2"/>
          <a:stretch>
            <a:fillRect/>
          </a:stretch>
        </p:blipFill>
        <p:spPr>
          <a:xfrm>
            <a:off x="9008745" y="1741805"/>
            <a:ext cx="2133600" cy="868045"/>
          </a:xfrm>
          <a:prstGeom prst="rect">
            <a:avLst/>
          </a:prstGeom>
        </p:spPr>
      </p:pic>
      <p:sp>
        <p:nvSpPr>
          <p:cNvPr id="17" name="文本框 16"/>
          <p:cNvSpPr txBox="1"/>
          <p:nvPr/>
        </p:nvSpPr>
        <p:spPr>
          <a:xfrm>
            <a:off x="672465" y="6130925"/>
            <a:ext cx="11442700" cy="783590"/>
          </a:xfrm>
          <a:prstGeom prst="rect">
            <a:avLst/>
          </a:prstGeom>
          <a:noFill/>
        </p:spPr>
        <p:txBody>
          <a:bodyPr wrap="square" rtlCol="0">
            <a:spAutoFit/>
          </a:bodyPr>
          <a:lstStyle/>
          <a:p>
            <a:r>
              <a:rPr lang="zh-CN" altLang="en-US" sz="900"/>
              <a:t>【</a:t>
            </a:r>
            <a:r>
              <a:rPr lang="en-US" altLang="zh-CN" sz="900"/>
              <a:t>3</a:t>
            </a:r>
            <a:r>
              <a:rPr lang="zh-CN" altLang="en-US" sz="900"/>
              <a:t>】</a:t>
            </a:r>
            <a:r>
              <a:rPr lang="en-US" altLang="zh-CN" sz="900"/>
              <a:t>NHS Specialist Pharmacy Service. </a:t>
            </a:r>
            <a:r>
              <a:rPr lang="zh-CN" altLang="en-US" sz="900"/>
              <a:t>抗抑郁药物选择指南（2024，2026 更新）</a:t>
            </a:r>
          </a:p>
          <a:p>
            <a:r>
              <a:rPr lang="zh-CN" altLang="en-US" sz="900"/>
              <a:t>【</a:t>
            </a:r>
            <a:r>
              <a:rPr lang="en-US" altLang="zh-CN" sz="900"/>
              <a:t>4</a:t>
            </a:r>
            <a:r>
              <a:rPr lang="zh-CN" altLang="en-US" sz="900"/>
              <a:t>】中华医学会精神医学分会老年精神医学学组。老年期抑郁障碍诊疗专家共识（2025 版）[</a:t>
            </a:r>
            <a:r>
              <a:rPr lang="en-US" altLang="zh-CN" sz="900"/>
              <a:t>J]. </a:t>
            </a:r>
            <a:r>
              <a:rPr lang="zh-CN" altLang="en-US" sz="900"/>
              <a:t>中华精神科杂志，2025, 58 (8): 592‑602. </a:t>
            </a:r>
          </a:p>
          <a:p>
            <a:r>
              <a:rPr lang="zh-CN" altLang="en-US" sz="900"/>
              <a:t>【</a:t>
            </a:r>
            <a:r>
              <a:rPr lang="en-US" altLang="zh-CN" sz="900"/>
              <a:t>5</a:t>
            </a:r>
            <a:r>
              <a:rPr lang="zh-CN" altLang="en-US" sz="900"/>
              <a:t>】中华医学会精神医学分会。中国抑郁障碍防治指南（2025 版）[</a:t>
            </a:r>
            <a:r>
              <a:rPr lang="en-US" altLang="zh-CN" sz="900"/>
              <a:t>M]. </a:t>
            </a:r>
            <a:r>
              <a:rPr lang="zh-CN" altLang="en-US" sz="900"/>
              <a:t>北京：人民卫生出版社，2025.</a:t>
            </a:r>
          </a:p>
          <a:p>
            <a:r>
              <a:rPr lang="zh-CN" altLang="en-US" sz="900"/>
              <a:t>【</a:t>
            </a:r>
            <a:r>
              <a:rPr lang="en-US" altLang="zh-CN" sz="900"/>
              <a:t>6</a:t>
            </a:r>
            <a:r>
              <a:rPr lang="zh-CN" altLang="en-US" sz="900"/>
              <a:t>】</a:t>
            </a:r>
            <a:r>
              <a:rPr lang="en-US" altLang="zh-CN" sz="900"/>
              <a:t>Lam RW, Kennedy SH, Adams C, et al. Canadian Network for Mood and Anxiety Treatments (CANMAT) 2023 Update on Clinical Guidelines for Management of Major Depressive Disorder in Adults. Can J Psychiatry. 2024;69(9):641-687.</a:t>
            </a:r>
          </a:p>
          <a:p>
            <a:r>
              <a:rPr lang="zh-CN" altLang="en-US" sz="900"/>
              <a:t>【</a:t>
            </a:r>
            <a:r>
              <a:rPr lang="en-US" altLang="zh-CN" sz="900"/>
              <a:t>7</a:t>
            </a:r>
            <a:r>
              <a:rPr lang="zh-CN" altLang="en-US" sz="900"/>
              <a:t>】孕产妇抑郁障碍综合防治策略与技术专家共识撰写专家组。孕产妇抑郁障碍综合防治策略与技术专家共识 [</a:t>
            </a:r>
            <a:r>
              <a:rPr lang="en-US" altLang="zh-CN" sz="900"/>
              <a:t>J]. </a:t>
            </a:r>
            <a:r>
              <a:rPr lang="zh-CN" altLang="en-US" sz="900"/>
              <a:t>中国预防医学杂志，2024, 25 (10):1213-1222.</a:t>
            </a:r>
          </a:p>
        </p:txBody>
      </p:sp>
      <p:sp>
        <p:nvSpPr>
          <p:cNvPr id="14" name="副标题 4">
            <a:extLst>
              <a:ext uri="{FF2B5EF4-FFF2-40B4-BE49-F238E27FC236}">
                <a16:creationId xmlns:a16="http://schemas.microsoft.com/office/drawing/2014/main" id="{D23D0FC2-CA36-D04B-A825-FA1AB863AD7E}"/>
              </a:ext>
            </a:extLst>
          </p:cNvPr>
          <p:cNvSpPr txBox="1">
            <a:spLocks/>
          </p:cNvSpPr>
          <p:nvPr/>
        </p:nvSpPr>
        <p:spPr>
          <a:xfrm>
            <a:off x="9990344" y="123825"/>
            <a:ext cx="1767647" cy="533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600" b="1">
                <a:solidFill>
                  <a:schemeClr val="accent4"/>
                </a:solidFill>
                <a:latin typeface="微软雅黑" panose="020B0503020204020204" charset="-122"/>
                <a:ea typeface="微软雅黑" panose="020B0503020204020204" charset="-122"/>
              </a:rPr>
              <a:t>关注有病耻感患者，</a:t>
            </a:r>
            <a:endParaRPr lang="en-US" altLang="zh-CN" sz="1600" b="1">
              <a:solidFill>
                <a:schemeClr val="accent4"/>
              </a:solidFill>
              <a:latin typeface="微软雅黑" panose="020B0503020204020204" charset="-122"/>
              <a:ea typeface="微软雅黑" panose="020B0503020204020204" charset="-122"/>
            </a:endParaRPr>
          </a:p>
          <a:p>
            <a:pPr algn="l"/>
            <a:r>
              <a:rPr lang="zh-CN" altLang="en-US" sz="1600" b="1">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nvSpPr>
        <p:spPr>
          <a:xfrm>
            <a:off x="0" y="30524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有效性</a:t>
            </a:r>
          </a:p>
        </p:txBody>
      </p:sp>
      <p:sp>
        <p:nvSpPr>
          <p:cNvPr id="8" name="单圆角矩形 7"/>
          <p:cNvSpPr/>
          <p:nvPr/>
        </p:nvSpPr>
        <p:spPr>
          <a:xfrm>
            <a:off x="0" y="4208145"/>
            <a:ext cx="37401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安全性</a:t>
            </a:r>
          </a:p>
        </p:txBody>
      </p:sp>
      <p:sp>
        <p:nvSpPr>
          <p:cNvPr id="9" name="单圆角矩形 8"/>
          <p:cNvSpPr/>
          <p:nvPr/>
        </p:nvSpPr>
        <p:spPr>
          <a:xfrm>
            <a:off x="-15875" y="5363845"/>
            <a:ext cx="39052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596900" y="156845"/>
            <a:ext cx="9380855" cy="398780"/>
          </a:xfrm>
          <a:prstGeom prst="rect">
            <a:avLst/>
          </a:prstGeom>
          <a:noFill/>
        </p:spPr>
        <p:txBody>
          <a:bodyPr wrap="square" rtlCol="0" anchor="t">
            <a:spAutoFit/>
          </a:bodyPr>
          <a:lstStyle/>
          <a:p>
            <a:pPr lvl="0" algn="l">
              <a:buClrTx/>
              <a:buSzTx/>
              <a:buFontTx/>
            </a:pPr>
            <a:r>
              <a:rPr lang="zh-CN" altLang="en-US" sz="2000" b="1">
                <a:sym typeface="+mn-ea"/>
              </a:rPr>
              <a:t>与其他同类药物相比，艾司西酞普兰不良反应少，安全性高</a:t>
            </a:r>
          </a:p>
        </p:txBody>
      </p:sp>
      <p:sp>
        <p:nvSpPr>
          <p:cNvPr id="56" name="圆角矩形 2"/>
          <p:cNvSpPr/>
          <p:nvPr/>
        </p:nvSpPr>
        <p:spPr>
          <a:xfrm>
            <a:off x="682168" y="1763366"/>
            <a:ext cx="5382423" cy="1065100"/>
          </a:xfrm>
          <a:prstGeom prst="roundRect">
            <a:avLst>
              <a:gd name="adj" fmla="val 4298"/>
            </a:avLst>
          </a:prstGeom>
          <a:solidFill>
            <a:srgbClr val="FFFFFF"/>
          </a:solidFill>
          <a:ln w="12700" cap="flat" cmpd="sng" algn="ctr">
            <a:solidFill>
              <a:srgbClr val="FFFFFF">
                <a:lumMod val="85000"/>
              </a:srgbClr>
            </a:solidFill>
            <a:prstDash val="solid"/>
            <a:miter lim="800000"/>
          </a:ln>
          <a:effectLst>
            <a:outerShdw blurRad="165100" dist="63500" dir="2700000" algn="tl" rotWithShape="0">
              <a:prstClr val="black">
                <a:alpha val="20000"/>
              </a:prstClr>
            </a:outerShdw>
          </a:effectLst>
        </p:spPr>
        <p:txBody>
          <a:bodyPr rtlCol="0" anchor="ctr"/>
          <a:lstStyle/>
          <a:p>
            <a:pPr indent="0">
              <a:lnSpc>
                <a:spcPct val="150000"/>
              </a:lnSpc>
              <a:buFont typeface="Arial" panose="020B0604020202020204" pitchFamily="34" charset="0"/>
              <a:buNone/>
              <a:defRPr/>
            </a:pPr>
            <a:r>
              <a:rPr lang="zh-CN" altLang="en-US" sz="1400" dirty="0">
                <a:latin typeface="微软雅黑" panose="020B0503020204020204" charset="-122"/>
                <a:ea typeface="微软雅黑" panose="020B0503020204020204" charset="-122"/>
              </a:rPr>
              <a:t>在失眠、恶心、头痛、腹泻等多项常见不良事件中，艾司西酞普兰的发生率均处于同类药物的较低水平，其良好的耐受性与安全性得到权威指南数据的有力印证。</a:t>
            </a:r>
            <a:r>
              <a:rPr lang="zh-CN" altLang="en-US" sz="1400" baseline="30000" dirty="0">
                <a:latin typeface="微软雅黑" panose="020B0503020204020204" charset="-122"/>
                <a:ea typeface="微软雅黑" panose="020B0503020204020204" charset="-122"/>
              </a:rPr>
              <a:t>【</a:t>
            </a:r>
            <a:r>
              <a:rPr lang="en-US" altLang="zh-CN" sz="1400" baseline="30000" dirty="0">
                <a:latin typeface="微软雅黑" panose="020B0503020204020204" charset="-122"/>
                <a:ea typeface="微软雅黑" panose="020B0503020204020204" charset="-122"/>
              </a:rPr>
              <a:t>8</a:t>
            </a:r>
            <a:r>
              <a:rPr lang="zh-CN" altLang="en-US" sz="1400" baseline="30000" dirty="0">
                <a:latin typeface="微软雅黑" panose="020B0503020204020204" charset="-122"/>
                <a:ea typeface="微软雅黑" panose="020B0503020204020204" charset="-122"/>
              </a:rPr>
              <a:t>】</a:t>
            </a:r>
          </a:p>
        </p:txBody>
      </p:sp>
      <p:sp>
        <p:nvSpPr>
          <p:cNvPr id="25" name="文本框 24"/>
          <p:cNvSpPr txBox="1"/>
          <p:nvPr/>
        </p:nvSpPr>
        <p:spPr>
          <a:xfrm>
            <a:off x="597079" y="2963283"/>
            <a:ext cx="5372100" cy="306705"/>
          </a:xfrm>
          <a:prstGeom prst="rect">
            <a:avLst/>
          </a:prstGeom>
          <a:noFill/>
          <a:ln>
            <a:noFill/>
          </a:ln>
        </p:spPr>
        <p:txBody>
          <a:bodyPr wrap="square">
            <a:spAutoFit/>
          </a:bodyPr>
          <a:lstStyle/>
          <a:p>
            <a:pPr algn="ctr" defTabSz="1219200">
              <a:defRPr/>
            </a:pPr>
            <a:r>
              <a:rPr lang="en-US" sz="1400" b="1" dirty="0">
                <a:latin typeface="微软雅黑" panose="020B0503020204020204" charset="-122"/>
                <a:ea typeface="微软雅黑" panose="020B0503020204020204" charset="-122"/>
              </a:rPr>
              <a:t>2021</a:t>
            </a:r>
            <a:r>
              <a:rPr lang="zh-CN" altLang="en-US" sz="1400" b="1" dirty="0">
                <a:latin typeface="微软雅黑" panose="020B0503020204020204" charset="-122"/>
                <a:ea typeface="微软雅黑" panose="020B0503020204020204" charset="-122"/>
              </a:rPr>
              <a:t>年</a:t>
            </a:r>
            <a:r>
              <a:rPr lang="en-US" altLang="zh-CN" sz="1400" b="1" dirty="0">
                <a:latin typeface="微软雅黑" panose="020B0503020204020204" charset="-122"/>
                <a:ea typeface="微软雅黑" panose="020B0503020204020204" charset="-122"/>
              </a:rPr>
              <a:t>CANMAT</a:t>
            </a:r>
            <a:r>
              <a:rPr lang="zh-CN" altLang="en-US" sz="1400" b="1" dirty="0">
                <a:latin typeface="微软雅黑" panose="020B0503020204020204" charset="-122"/>
                <a:ea typeface="微软雅黑" panose="020B0503020204020204" charset="-122"/>
              </a:rPr>
              <a:t>指南总结</a:t>
            </a:r>
            <a:endParaRPr lang="zh-CN" altLang="en-US" sz="1400" b="1" baseline="30000" dirty="0">
              <a:latin typeface="微软雅黑" panose="020B0503020204020204" charset="-122"/>
              <a:ea typeface="微软雅黑" panose="020B0503020204020204" charset="-122"/>
              <a:sym typeface="+mn-ea"/>
            </a:endParaRPr>
          </a:p>
        </p:txBody>
      </p:sp>
      <p:sp>
        <p:nvSpPr>
          <p:cNvPr id="21" name="矩形: 圆角 3"/>
          <p:cNvSpPr/>
          <p:nvPr/>
        </p:nvSpPr>
        <p:spPr>
          <a:xfrm>
            <a:off x="485775" y="1310640"/>
            <a:ext cx="11330305" cy="5132070"/>
          </a:xfrm>
          <a:prstGeom prst="roundRect">
            <a:avLst>
              <a:gd name="adj" fmla="val 6795"/>
            </a:avLst>
          </a:prstGeom>
          <a:noFill/>
          <a:ln w="19050">
            <a:solidFill>
              <a:srgbClr val="DC447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sz="2000" dirty="0" err="1"/>
          </a:p>
        </p:txBody>
      </p:sp>
      <p:grpSp>
        <p:nvGrpSpPr>
          <p:cNvPr id="22" name="组合 21"/>
          <p:cNvGrpSpPr/>
          <p:nvPr/>
        </p:nvGrpSpPr>
        <p:grpSpPr>
          <a:xfrm>
            <a:off x="915670" y="1088492"/>
            <a:ext cx="4968240" cy="463127"/>
            <a:chOff x="1421612" y="1649696"/>
            <a:chExt cx="2329314" cy="496794"/>
          </a:xfrm>
          <a:solidFill>
            <a:srgbClr val="00B050"/>
          </a:solidFill>
        </p:grpSpPr>
        <p:grpSp>
          <p:nvGrpSpPr>
            <p:cNvPr id="26" name="组合 25"/>
            <p:cNvGrpSpPr/>
            <p:nvPr/>
          </p:nvGrpSpPr>
          <p:grpSpPr>
            <a:xfrm>
              <a:off x="1421612" y="1649696"/>
              <a:ext cx="2329314" cy="496794"/>
              <a:chOff x="1137349" y="1716942"/>
              <a:chExt cx="2329314" cy="392560"/>
            </a:xfrm>
            <a:grpFill/>
          </p:grpSpPr>
          <p:sp>
            <p:nvSpPr>
              <p:cNvPr id="36" name="Trapezoid 10@|1FFC:3506772|FBC:16777215|LFC:16777215|LBC:16777215"/>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sp>
            <p:nvSpPr>
              <p:cNvPr id="37" name="Pentagon 9@|1FFC:4308095|FBC:16777215|LFC:16777215|LBC:16777215"/>
              <p:cNvSpPr/>
              <p:nvPr/>
            </p:nvSpPr>
            <p:spPr>
              <a:xfrm rot="5400000">
                <a:off x="2100192" y="909757"/>
                <a:ext cx="392560" cy="2006929"/>
              </a:xfrm>
              <a:prstGeom prst="homePlate">
                <a:avLst>
                  <a:gd name="adj" fmla="val 24299"/>
                </a:avLst>
              </a:prstGeom>
              <a:grpFill/>
              <a:ln w="12700" cap="flat" cmpd="sng" algn="ctr">
                <a:noFill/>
                <a:prstDash val="solid"/>
                <a:miter lim="800000"/>
              </a:ln>
              <a:effectLst>
                <a:outerShdw blurRad="38100" dist="38100" dir="5400000" algn="t" rotWithShape="0">
                  <a:srgbClr val="C91979">
                    <a:alpha val="44000"/>
                  </a:srgbClr>
                </a:outerShdw>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grpSp>
        <p:sp>
          <p:nvSpPr>
            <p:cNvPr id="30" name="文本框 11"/>
            <p:cNvSpPr txBox="1"/>
            <p:nvPr/>
          </p:nvSpPr>
          <p:spPr>
            <a:xfrm>
              <a:off x="1719028" y="1676942"/>
              <a:ext cx="1935736" cy="405972"/>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5" b="1" dirty="0">
                  <a:solidFill>
                    <a:schemeClr val="bg1"/>
                  </a:solidFill>
                  <a:latin typeface="Apis For Office" panose="02010600030101010101" charset="0"/>
                  <a:ea typeface="微软雅黑" panose="020B0503020204020204" charset="-122"/>
                  <a:cs typeface="Apis For Office" panose="02010600030101010101" charset="0"/>
                  <a:sym typeface="Verdana" panose="020B0604030504040204"/>
                </a:rPr>
                <a:t>艾司西酞普兰不良反应发生事件低</a:t>
              </a:r>
            </a:p>
          </p:txBody>
        </p:sp>
      </p:grpSp>
      <p:grpSp>
        <p:nvGrpSpPr>
          <p:cNvPr id="28" name="组合 27"/>
          <p:cNvGrpSpPr/>
          <p:nvPr/>
        </p:nvGrpSpPr>
        <p:grpSpPr>
          <a:xfrm>
            <a:off x="6583680" y="1070086"/>
            <a:ext cx="4968240" cy="463127"/>
            <a:chOff x="1421612" y="1649696"/>
            <a:chExt cx="2329314" cy="496794"/>
          </a:xfrm>
          <a:solidFill>
            <a:srgbClr val="00B050"/>
          </a:solidFill>
        </p:grpSpPr>
        <p:grpSp>
          <p:nvGrpSpPr>
            <p:cNvPr id="31" name="组合 30"/>
            <p:cNvGrpSpPr/>
            <p:nvPr/>
          </p:nvGrpSpPr>
          <p:grpSpPr>
            <a:xfrm>
              <a:off x="1421612" y="1649696"/>
              <a:ext cx="2329314" cy="496794"/>
              <a:chOff x="1137349" y="1716942"/>
              <a:chExt cx="2329314" cy="392560"/>
            </a:xfrm>
            <a:grpFill/>
          </p:grpSpPr>
          <p:sp>
            <p:nvSpPr>
              <p:cNvPr id="33" name="Trapezoid 10@|1FFC:3506772|FBC:16777215|LFC:16777215|LBC:16777215"/>
              <p:cNvSpPr/>
              <p:nvPr/>
            </p:nvSpPr>
            <p:spPr>
              <a:xfrm>
                <a:off x="1137349" y="1717820"/>
                <a:ext cx="2329314" cy="190853"/>
              </a:xfrm>
              <a:prstGeom prst="trapezoid">
                <a:avLst>
                  <a:gd name="adj" fmla="val 67927"/>
                </a:avLst>
              </a:prstGeom>
              <a:grpFill/>
              <a:ln w="12700" cap="flat" cmpd="sng" algn="ctr">
                <a:noFill/>
                <a:prstDash val="solid"/>
                <a:miter lim="800000"/>
              </a:ln>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sp>
            <p:nvSpPr>
              <p:cNvPr id="35" name="Pentagon 9@|1FFC:4308095|FBC:16777215|LFC:16777215|LBC:16777215"/>
              <p:cNvSpPr/>
              <p:nvPr/>
            </p:nvSpPr>
            <p:spPr>
              <a:xfrm rot="5400000">
                <a:off x="2100192" y="909757"/>
                <a:ext cx="392560" cy="2006929"/>
              </a:xfrm>
              <a:prstGeom prst="homePlate">
                <a:avLst>
                  <a:gd name="adj" fmla="val 24299"/>
                </a:avLst>
              </a:prstGeom>
              <a:grpFill/>
              <a:ln w="12700" cap="flat" cmpd="sng" algn="ctr">
                <a:noFill/>
                <a:prstDash val="solid"/>
                <a:miter lim="800000"/>
              </a:ln>
              <a:effectLst>
                <a:outerShdw blurRad="38100" dist="38100" dir="5400000" algn="t" rotWithShape="0">
                  <a:srgbClr val="C91979">
                    <a:alpha val="44000"/>
                  </a:srgbClr>
                </a:outerShdw>
              </a:effectLst>
            </p:spPr>
            <p:txBody>
              <a:bodyPr lIns="68543" tIns="34288" rIns="68543" bIns="3428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2400" kern="0" dirty="0">
                  <a:solidFill>
                    <a:prstClr val="white"/>
                  </a:solidFill>
                  <a:latin typeface="Apis For Office (正文)"/>
                  <a:ea typeface="微软雅黑" panose="020B0503020204020204" charset="-122"/>
                  <a:cs typeface="+mn-ea"/>
                  <a:sym typeface="+mn-lt"/>
                </a:endParaRPr>
              </a:p>
            </p:txBody>
          </p:sp>
        </p:grpSp>
        <p:sp>
          <p:nvSpPr>
            <p:cNvPr id="32" name="文本框 11"/>
            <p:cNvSpPr txBox="1"/>
            <p:nvPr/>
          </p:nvSpPr>
          <p:spPr>
            <a:xfrm>
              <a:off x="1719028" y="1676942"/>
              <a:ext cx="1758001" cy="405972"/>
            </a:xfrm>
            <a:prstGeom prst="rect">
              <a:avLst/>
            </a:prstGeom>
            <a:grp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65" b="1" dirty="0">
                  <a:solidFill>
                    <a:schemeClr val="bg1"/>
                  </a:solidFill>
                  <a:latin typeface="Apis For Office" panose="02010600030101010101" charset="0"/>
                  <a:ea typeface="微软雅黑" panose="020B0503020204020204" charset="-122"/>
                  <a:cs typeface="Apis For Office" panose="02010600030101010101" charset="0"/>
                  <a:sym typeface="Verdana" panose="020B0604030504040204"/>
                </a:rPr>
                <a:t>艾司西酞普兰心血管不良反应率低</a:t>
              </a:r>
            </a:p>
          </p:txBody>
        </p:sp>
      </p:grpSp>
      <p:sp>
        <p:nvSpPr>
          <p:cNvPr id="44" name="圆角矩形 2"/>
          <p:cNvSpPr/>
          <p:nvPr>
            <p:custDataLst>
              <p:tags r:id="rId1"/>
            </p:custDataLst>
          </p:nvPr>
        </p:nvSpPr>
        <p:spPr>
          <a:xfrm>
            <a:off x="6319869" y="1766419"/>
            <a:ext cx="5217903" cy="1074020"/>
          </a:xfrm>
          <a:prstGeom prst="roundRect">
            <a:avLst>
              <a:gd name="adj" fmla="val 4298"/>
            </a:avLst>
          </a:prstGeom>
          <a:solidFill>
            <a:srgbClr val="FFFFFF"/>
          </a:solidFill>
          <a:ln w="12700" cap="flat" cmpd="sng" algn="ctr">
            <a:solidFill>
              <a:srgbClr val="FFFFFF">
                <a:lumMod val="85000"/>
              </a:srgbClr>
            </a:solidFill>
            <a:prstDash val="solid"/>
            <a:miter lim="800000"/>
          </a:ln>
          <a:effectLst>
            <a:outerShdw blurRad="165100" dist="63500" dir="2700000" algn="tl" rotWithShape="0">
              <a:prstClr val="black">
                <a:alpha val="20000"/>
              </a:prstClr>
            </a:outerShdw>
          </a:effectLst>
        </p:spPr>
        <p:txBody>
          <a:bodyPr rtlCol="0" anchor="ctr"/>
          <a:lstStyle/>
          <a:p>
            <a:pPr algn="l">
              <a:lnSpc>
                <a:spcPct val="150000"/>
              </a:lnSpc>
            </a:pPr>
            <a:r>
              <a:rPr lang="zh-CN" altLang="zh-CN" sz="1400" dirty="0">
                <a:latin typeface="微软雅黑" panose="020B0503020204020204" charset="-122"/>
                <a:ea typeface="微软雅黑" panose="020B0503020204020204" charset="-122"/>
                <a:sym typeface="+mn-ea"/>
              </a:rPr>
              <a:t>一项研究</a:t>
            </a:r>
            <a:r>
              <a:rPr lang="en-US" altLang="zh-CN" sz="1400" baseline="30000" dirty="0">
                <a:latin typeface="微软雅黑" panose="020B0503020204020204" charset="-122"/>
                <a:ea typeface="微软雅黑" panose="020B0503020204020204" charset="-122"/>
                <a:sym typeface="+mn-ea"/>
              </a:rPr>
              <a:t>【9】</a:t>
            </a:r>
            <a:r>
              <a:rPr lang="zh-CN" altLang="zh-CN" sz="1400" dirty="0">
                <a:latin typeface="微软雅黑" panose="020B0503020204020204" charset="-122"/>
                <a:ea typeface="微软雅黑" panose="020B0503020204020204" charset="-122"/>
                <a:sym typeface="+mn-ea"/>
              </a:rPr>
              <a:t>评估了17种抗抑郁药的心血管不良反应发生率后发现</a:t>
            </a:r>
            <a:r>
              <a:rPr lang="zh-CN" altLang="en-US" sz="1400" dirty="0">
                <a:latin typeface="微软雅黑" panose="020B0503020204020204" charset="-122"/>
                <a:ea typeface="微软雅黑" panose="020B0503020204020204" charset="-122"/>
                <a:sym typeface="+mn-ea"/>
              </a:rPr>
              <a:t>：</a:t>
            </a:r>
            <a:r>
              <a:rPr lang="zh-CN" altLang="zh-CN" sz="1400" b="1" dirty="0">
                <a:solidFill>
                  <a:srgbClr val="C00000"/>
                </a:solidFill>
                <a:latin typeface="微软雅黑" panose="020B0503020204020204" charset="-122"/>
                <a:ea typeface="微软雅黑" panose="020B0503020204020204" charset="-122"/>
                <a:sym typeface="+mn-ea"/>
              </a:rPr>
              <a:t>艾司西酞普兰不管是单一用药还是联合用药，引起的</a:t>
            </a:r>
            <a:r>
              <a:rPr lang="zh-CN" altLang="en-US" sz="1400" dirty="0">
                <a:latin typeface="微软雅黑" panose="020B0503020204020204" charset="-122"/>
                <a:ea typeface="微软雅黑" panose="020B0503020204020204" charset="-122"/>
                <a:sym typeface="+mn-ea"/>
              </a:rPr>
              <a:t>严</a:t>
            </a:r>
            <a:r>
              <a:rPr lang="zh-CN" altLang="zh-CN" sz="1400" b="1" dirty="0">
                <a:solidFill>
                  <a:srgbClr val="C00000"/>
                </a:solidFill>
                <a:latin typeface="微软雅黑" panose="020B0503020204020204" charset="-122"/>
                <a:ea typeface="微软雅黑" panose="020B0503020204020204" charset="-122"/>
                <a:sym typeface="+mn-ea"/>
              </a:rPr>
              <a:t>重心血管不良反应发生率在同类 SSRI 中处于较低水平</a:t>
            </a:r>
            <a:r>
              <a:rPr lang="zh-CN" altLang="en-US"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endParaRPr>
          </a:p>
        </p:txBody>
      </p:sp>
      <p:grpSp>
        <p:nvGrpSpPr>
          <p:cNvPr id="24" name="组合 23"/>
          <p:cNvGrpSpPr/>
          <p:nvPr/>
        </p:nvGrpSpPr>
        <p:grpSpPr>
          <a:xfrm>
            <a:off x="7343775" y="3007995"/>
            <a:ext cx="3168650" cy="2673350"/>
            <a:chOff x="11797" y="4450"/>
            <a:chExt cx="2780" cy="4122"/>
          </a:xfrm>
        </p:grpSpPr>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97" y="4450"/>
              <a:ext cx="2781" cy="4050"/>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flipH="1">
              <a:off x="13612" y="7552"/>
              <a:ext cx="292" cy="1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flipH="1">
              <a:off x="13320" y="5357"/>
              <a:ext cx="292" cy="10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6781492" y="5918665"/>
            <a:ext cx="4572000" cy="460375"/>
          </a:xfrm>
          <a:prstGeom prst="rect">
            <a:avLst/>
          </a:prstGeom>
        </p:spPr>
        <p:txBody>
          <a:bodyPr>
            <a:spAutoFit/>
          </a:bodyPr>
          <a:lstStyle/>
          <a:p>
            <a:pPr algn="ctr"/>
            <a:r>
              <a:rPr lang="zh-CN" altLang="en-US" sz="800" dirty="0">
                <a:latin typeface="微软雅黑" panose="020B0503020204020204" charset="-122"/>
                <a:ea typeface="微软雅黑" panose="020B0503020204020204" charset="-122"/>
              </a:rPr>
              <a:t>抗抑郁治疗期间严重心血管不良反应的发生率（</a:t>
            </a:r>
            <a:r>
              <a:rPr lang="en-US" altLang="zh-CN" sz="800" dirty="0">
                <a:latin typeface="微软雅黑" panose="020B0503020204020204" charset="-122"/>
                <a:ea typeface="微软雅黑" panose="020B0503020204020204" charset="-122"/>
              </a:rPr>
              <a:t>%</a:t>
            </a:r>
            <a:r>
              <a:rPr lang="zh-CN" altLang="en-US" sz="800" dirty="0">
                <a:latin typeface="微软雅黑" panose="020B0503020204020204" charset="-122"/>
                <a:ea typeface="微软雅黑" panose="020B0503020204020204" charset="-122"/>
              </a:rPr>
              <a:t>）</a:t>
            </a:r>
            <a:endParaRPr lang="en-US" altLang="zh-CN" sz="800" dirty="0">
              <a:latin typeface="微软雅黑" panose="020B0503020204020204" charset="-122"/>
              <a:ea typeface="微软雅黑" panose="020B0503020204020204" charset="-122"/>
            </a:endParaRPr>
          </a:p>
          <a:p>
            <a:pPr algn="ctr"/>
            <a:r>
              <a:rPr lang="zh-CN" altLang="en-US" sz="800" dirty="0">
                <a:latin typeface="微软雅黑" panose="020B0503020204020204" charset="-122"/>
                <a:ea typeface="微软雅黑" panose="020B0503020204020204" charset="-122"/>
              </a:rPr>
              <a:t>（</a:t>
            </a:r>
            <a:r>
              <a:rPr lang="en-US" altLang="zh-CN" sz="800" dirty="0">
                <a:latin typeface="微软雅黑" panose="020B0503020204020204" charset="-122"/>
                <a:ea typeface="微软雅黑" panose="020B0503020204020204" charset="-122"/>
              </a:rPr>
              <a:t>A</a:t>
            </a:r>
            <a:r>
              <a:rPr lang="zh-CN" altLang="en-US" sz="800" dirty="0">
                <a:latin typeface="微软雅黑" panose="020B0503020204020204" charset="-122"/>
                <a:ea typeface="微软雅黑" panose="020B0503020204020204" charset="-122"/>
              </a:rPr>
              <a:t>）单独或合并</a:t>
            </a:r>
            <a:r>
              <a:rPr lang="en-US" altLang="zh-CN" sz="800" dirty="0">
                <a:latin typeface="微软雅黑" panose="020B0503020204020204" charset="-122"/>
                <a:ea typeface="微软雅黑" panose="020B0503020204020204" charset="-122"/>
              </a:rPr>
              <a:t>AD</a:t>
            </a:r>
            <a:r>
              <a:rPr lang="zh-CN" altLang="en-US" sz="800" dirty="0">
                <a:latin typeface="微软雅黑" panose="020B0503020204020204" charset="-122"/>
                <a:ea typeface="微软雅黑" panose="020B0503020204020204" charset="-122"/>
              </a:rPr>
              <a:t>（总病例</a:t>
            </a:r>
            <a:r>
              <a:rPr lang="en-US" altLang="zh-CN" sz="800" dirty="0">
                <a:latin typeface="微软雅黑" panose="020B0503020204020204" charset="-122"/>
                <a:ea typeface="微软雅黑" panose="020B0503020204020204" charset="-122"/>
              </a:rPr>
              <a:t>198</a:t>
            </a:r>
            <a:r>
              <a:rPr lang="zh-CN" altLang="en-US" sz="800" dirty="0">
                <a:latin typeface="微软雅黑" panose="020B0503020204020204" charset="-122"/>
                <a:ea typeface="微软雅黑" panose="020B0503020204020204" charset="-122"/>
              </a:rPr>
              <a:t>例）（</a:t>
            </a:r>
            <a:r>
              <a:rPr lang="en-US" altLang="zh-CN" sz="800" dirty="0">
                <a:latin typeface="微软雅黑" panose="020B0503020204020204" charset="-122"/>
                <a:ea typeface="微软雅黑" panose="020B0503020204020204" charset="-122"/>
              </a:rPr>
              <a:t>B</a:t>
            </a:r>
            <a:r>
              <a:rPr lang="zh-CN" altLang="en-US" sz="800" dirty="0">
                <a:latin typeface="微软雅黑" panose="020B0503020204020204" charset="-122"/>
                <a:ea typeface="微软雅黑" panose="020B0503020204020204" charset="-122"/>
              </a:rPr>
              <a:t>）单独推断的</a:t>
            </a:r>
            <a:r>
              <a:rPr lang="en-US" altLang="zh-CN" sz="800" dirty="0">
                <a:latin typeface="微软雅黑" panose="020B0503020204020204" charset="-122"/>
                <a:ea typeface="微软雅黑" panose="020B0503020204020204" charset="-122"/>
              </a:rPr>
              <a:t>AD</a:t>
            </a:r>
            <a:r>
              <a:rPr lang="zh-CN" altLang="en-US" sz="800" dirty="0">
                <a:latin typeface="微软雅黑" panose="020B0503020204020204" charset="-122"/>
                <a:ea typeface="微软雅黑" panose="020B0503020204020204" charset="-122"/>
              </a:rPr>
              <a:t>（总计</a:t>
            </a:r>
            <a:r>
              <a:rPr lang="en-US" altLang="zh-CN" sz="800" dirty="0">
                <a:latin typeface="微软雅黑" panose="020B0503020204020204" charset="-122"/>
                <a:ea typeface="微软雅黑" panose="020B0503020204020204" charset="-122"/>
              </a:rPr>
              <a:t>63</a:t>
            </a:r>
            <a:r>
              <a:rPr lang="zh-CN" altLang="en-US" sz="800" dirty="0">
                <a:latin typeface="微软雅黑" panose="020B0503020204020204" charset="-122"/>
                <a:ea typeface="微软雅黑" panose="020B0503020204020204" charset="-122"/>
              </a:rPr>
              <a:t>例）</a:t>
            </a:r>
          </a:p>
          <a:p>
            <a:pPr algn="ctr"/>
            <a:endParaRPr lang="zh-CN" altLang="en-US" sz="800" dirty="0">
              <a:latin typeface="微软雅黑" panose="020B0503020204020204" charset="-122"/>
              <a:ea typeface="微软雅黑" panose="020B0503020204020204" charset="-122"/>
            </a:endParaRPr>
          </a:p>
        </p:txBody>
      </p:sp>
      <p:graphicFrame>
        <p:nvGraphicFramePr>
          <p:cNvPr id="40" name="表格 39"/>
          <p:cNvGraphicFramePr/>
          <p:nvPr>
            <p:custDataLst>
              <p:tags r:id="rId2"/>
            </p:custDataLst>
          </p:nvPr>
        </p:nvGraphicFramePr>
        <p:xfrm>
          <a:off x="840105" y="3406140"/>
          <a:ext cx="5376545" cy="2514600"/>
        </p:xfrm>
        <a:graphic>
          <a:graphicData uri="http://schemas.openxmlformats.org/drawingml/2006/table">
            <a:tbl>
              <a:tblPr/>
              <a:tblGrid>
                <a:gridCol w="834390">
                  <a:extLst>
                    <a:ext uri="{9D8B030D-6E8A-4147-A177-3AD203B41FA5}">
                      <a16:colId xmlns:a16="http://schemas.microsoft.com/office/drawing/2014/main" val="20000"/>
                    </a:ext>
                  </a:extLst>
                </a:gridCol>
                <a:gridCol w="556260">
                  <a:extLst>
                    <a:ext uri="{9D8B030D-6E8A-4147-A177-3AD203B41FA5}">
                      <a16:colId xmlns:a16="http://schemas.microsoft.com/office/drawing/2014/main" val="20001"/>
                    </a:ext>
                  </a:extLst>
                </a:gridCol>
                <a:gridCol w="555625">
                  <a:extLst>
                    <a:ext uri="{9D8B030D-6E8A-4147-A177-3AD203B41FA5}">
                      <a16:colId xmlns:a16="http://schemas.microsoft.com/office/drawing/2014/main" val="20002"/>
                    </a:ext>
                  </a:extLst>
                </a:gridCol>
                <a:gridCol w="556260">
                  <a:extLst>
                    <a:ext uri="{9D8B030D-6E8A-4147-A177-3AD203B41FA5}">
                      <a16:colId xmlns:a16="http://schemas.microsoft.com/office/drawing/2014/main" val="20003"/>
                    </a:ext>
                  </a:extLst>
                </a:gridCol>
                <a:gridCol w="649605">
                  <a:extLst>
                    <a:ext uri="{9D8B030D-6E8A-4147-A177-3AD203B41FA5}">
                      <a16:colId xmlns:a16="http://schemas.microsoft.com/office/drawing/2014/main" val="20004"/>
                    </a:ext>
                  </a:extLst>
                </a:gridCol>
                <a:gridCol w="556260">
                  <a:extLst>
                    <a:ext uri="{9D8B030D-6E8A-4147-A177-3AD203B41FA5}">
                      <a16:colId xmlns:a16="http://schemas.microsoft.com/office/drawing/2014/main" val="20005"/>
                    </a:ext>
                  </a:extLst>
                </a:gridCol>
                <a:gridCol w="555625">
                  <a:extLst>
                    <a:ext uri="{9D8B030D-6E8A-4147-A177-3AD203B41FA5}">
                      <a16:colId xmlns:a16="http://schemas.microsoft.com/office/drawing/2014/main" val="20006"/>
                    </a:ext>
                  </a:extLst>
                </a:gridCol>
                <a:gridCol w="556260">
                  <a:extLst>
                    <a:ext uri="{9D8B030D-6E8A-4147-A177-3AD203B41FA5}">
                      <a16:colId xmlns:a16="http://schemas.microsoft.com/office/drawing/2014/main" val="20007"/>
                    </a:ext>
                  </a:extLst>
                </a:gridCol>
                <a:gridCol w="556260">
                  <a:extLst>
                    <a:ext uri="{9D8B030D-6E8A-4147-A177-3AD203B41FA5}">
                      <a16:colId xmlns:a16="http://schemas.microsoft.com/office/drawing/2014/main" val="20008"/>
                    </a:ext>
                  </a:extLst>
                </a:gridCol>
              </a:tblGrid>
              <a:tr h="419100">
                <a:tc>
                  <a:txBody>
                    <a:bodyPr/>
                    <a:lstStyle/>
                    <a:p>
                      <a:pPr algn="ctr"/>
                      <a:r>
                        <a:rPr lang="zh-CN" altLang="en-US" sz="1000" b="1">
                          <a:solidFill>
                            <a:srgbClr val="00529B"/>
                          </a:solidFill>
                          <a:latin typeface="微软雅黑" panose="020B0503020204020204" charset="-122"/>
                          <a:ea typeface="微软雅黑" panose="020B0503020204020204" charset="-122"/>
                        </a:rPr>
                        <a:t>不良事件</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氟西汀</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帕罗西汀</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舍曲林</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D92D20"/>
                          </a:solidFill>
                          <a:latin typeface="微软雅黑" panose="020B0503020204020204" charset="-122"/>
                          <a:ea typeface="微软雅黑" panose="020B0503020204020204" charset="-122"/>
                        </a:rPr>
                        <a:t>艾司西酞普兰</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氟伏沙明</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文拉法辛</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度洛西汀</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zh-CN" altLang="en-US" sz="1000" b="1">
                          <a:solidFill>
                            <a:srgbClr val="00529B"/>
                          </a:solidFill>
                          <a:latin typeface="微软雅黑" panose="020B0503020204020204" charset="-122"/>
                          <a:ea typeface="微软雅黑" panose="020B0503020204020204" charset="-122"/>
                        </a:rPr>
                        <a:t>米氮平</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0"/>
                  </a:ext>
                </a:extLst>
              </a:tr>
              <a:tr h="419100">
                <a:tc>
                  <a:txBody>
                    <a:bodyPr/>
                    <a:lstStyle/>
                    <a:p>
                      <a:pPr algn="ctr"/>
                      <a:r>
                        <a:rPr lang="zh-CN" altLang="en-US" sz="1000" b="1">
                          <a:solidFill>
                            <a:srgbClr val="475569"/>
                          </a:solidFill>
                          <a:latin typeface="微软雅黑" panose="020B0503020204020204" charset="-122"/>
                          <a:ea typeface="微软雅黑" panose="020B0503020204020204" charset="-122"/>
                          <a:cs typeface="微软雅黑" panose="020B0503020204020204" charset="-122"/>
                        </a:rPr>
                        <a:t>失眠</a:t>
                      </a:r>
                      <a:r>
                        <a:rPr lang="en-US" altLang="zh-CN" sz="1000" b="1">
                          <a:solidFill>
                            <a:srgbClr val="475569"/>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19</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15</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15</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b="1">
                          <a:solidFill>
                            <a:srgbClr val="D92D20"/>
                          </a:solidFill>
                          <a:latin typeface="微软雅黑" panose="020B0503020204020204" charset="-122"/>
                          <a:ea typeface="微软雅黑" panose="020B0503020204020204" charset="-122"/>
                        </a:rPr>
                        <a:t>9</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21</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11</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1"/>
                  </a:ext>
                </a:extLst>
              </a:tr>
              <a:tr h="419100">
                <a:tc>
                  <a:txBody>
                    <a:bodyPr/>
                    <a:lstStyle/>
                    <a:p>
                      <a:pPr algn="ctr"/>
                      <a:r>
                        <a:rPr lang="zh-CN" altLang="en-US" sz="1000" b="1">
                          <a:solidFill>
                            <a:srgbClr val="475569"/>
                          </a:solidFill>
                          <a:latin typeface="微软雅黑" panose="020B0503020204020204" charset="-122"/>
                          <a:ea typeface="微软雅黑" panose="020B0503020204020204" charset="-122"/>
                          <a:cs typeface="微软雅黑" panose="020B0503020204020204" charset="-122"/>
                        </a:rPr>
                        <a:t>恶心</a:t>
                      </a:r>
                      <a:r>
                        <a:rPr lang="en-US" altLang="zh-CN" sz="1000" b="1">
                          <a:solidFill>
                            <a:srgbClr val="475569"/>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21</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26</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20</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b="1">
                          <a:solidFill>
                            <a:srgbClr val="D92D20"/>
                          </a:solidFill>
                          <a:latin typeface="微软雅黑" panose="020B0503020204020204" charset="-122"/>
                          <a:ea typeface="微软雅黑" panose="020B0503020204020204" charset="-122"/>
                        </a:rPr>
                        <a:t>15</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20</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30</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23</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11</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2"/>
                  </a:ext>
                </a:extLst>
              </a:tr>
              <a:tr h="419100">
                <a:tc>
                  <a:txBody>
                    <a:bodyPr/>
                    <a:lstStyle/>
                    <a:p>
                      <a:pPr algn="ctr"/>
                      <a:r>
                        <a:rPr lang="zh-CN" altLang="en-US" sz="1000" b="1">
                          <a:solidFill>
                            <a:srgbClr val="475569"/>
                          </a:solidFill>
                          <a:latin typeface="微软雅黑" panose="020B0503020204020204" charset="-122"/>
                          <a:ea typeface="微软雅黑" panose="020B0503020204020204" charset="-122"/>
                          <a:cs typeface="微软雅黑" panose="020B0503020204020204" charset="-122"/>
                        </a:rPr>
                        <a:t>头痛</a:t>
                      </a:r>
                      <a:r>
                        <a:rPr lang="en-US" altLang="zh-CN" sz="1000" b="1">
                          <a:solidFill>
                            <a:srgbClr val="475569"/>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17</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17</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16</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b="1">
                          <a:solidFill>
                            <a:srgbClr val="D92D20"/>
                          </a:solidFill>
                          <a:latin typeface="微软雅黑" panose="020B0503020204020204" charset="-122"/>
                          <a:ea typeface="微软雅黑" panose="020B0503020204020204" charset="-122"/>
                        </a:rPr>
                        <a:t>14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19</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19</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22</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16</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3"/>
                  </a:ext>
                </a:extLst>
              </a:tr>
              <a:tr h="419100">
                <a:tc>
                  <a:txBody>
                    <a:bodyPr/>
                    <a:lstStyle/>
                    <a:p>
                      <a:pPr algn="ctr"/>
                      <a:r>
                        <a:rPr lang="zh-CN" altLang="en-US" sz="1000" b="1">
                          <a:solidFill>
                            <a:srgbClr val="475569"/>
                          </a:solidFill>
                          <a:latin typeface="微软雅黑" panose="020B0503020204020204" charset="-122"/>
                          <a:ea typeface="微软雅黑" panose="020B0503020204020204" charset="-122"/>
                          <a:cs typeface="微软雅黑" panose="020B0503020204020204" charset="-122"/>
                        </a:rPr>
                        <a:t>腹泻</a:t>
                      </a:r>
                      <a:r>
                        <a:rPr lang="en-US" altLang="zh-CN" sz="1000" b="1">
                          <a:solidFill>
                            <a:srgbClr val="475569"/>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12</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18</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b="1">
                          <a:solidFill>
                            <a:srgbClr val="D92D20"/>
                          </a:solidFill>
                          <a:latin typeface="微软雅黑" panose="020B0503020204020204" charset="-122"/>
                          <a:ea typeface="微软雅黑" panose="020B0503020204020204" charset="-122"/>
                        </a:rPr>
                        <a:t>8</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12</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14</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10</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4"/>
                  </a:ext>
                </a:extLst>
              </a:tr>
              <a:tr h="419100">
                <a:tc>
                  <a:txBody>
                    <a:bodyPr/>
                    <a:lstStyle/>
                    <a:p>
                      <a:pPr algn="ctr"/>
                      <a:r>
                        <a:rPr lang="zh-CN" altLang="en-US" sz="1000" b="1">
                          <a:solidFill>
                            <a:srgbClr val="475569"/>
                          </a:solidFill>
                          <a:latin typeface="微软雅黑" panose="020B0503020204020204" charset="-122"/>
                          <a:ea typeface="微软雅黑" panose="020B0503020204020204" charset="-122"/>
                          <a:cs typeface="微软雅黑" panose="020B0503020204020204" charset="-122"/>
                        </a:rPr>
                        <a:t>口干</a:t>
                      </a:r>
                      <a:r>
                        <a:rPr lang="en-US" altLang="zh-CN" sz="1000" b="1">
                          <a:solidFill>
                            <a:srgbClr val="475569"/>
                          </a:solidFill>
                          <a:latin typeface="微软雅黑" panose="020B0503020204020204" charset="-122"/>
                          <a:ea typeface="微软雅黑" panose="020B0503020204020204" charset="-122"/>
                          <a:cs typeface="微软雅黑" panose="020B0503020204020204" charset="-122"/>
                        </a:rPr>
                        <a:t>(%)</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8</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18</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12</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b="1">
                          <a:solidFill>
                            <a:srgbClr val="D92D20"/>
                          </a:solidFill>
                          <a:latin typeface="微软雅黑" panose="020B0503020204020204" charset="-122"/>
                          <a:ea typeface="微软雅黑" panose="020B0503020204020204" charset="-122"/>
                        </a:rPr>
                        <a:t>7</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12</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13</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18</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r>
                        <a:rPr lang="en-US" altLang="zh-CN" sz="1000">
                          <a:solidFill>
                            <a:srgbClr val="475569"/>
                          </a:solidFill>
                          <a:latin typeface="微软雅黑" panose="020B0503020204020204" charset="-122"/>
                          <a:ea typeface="微软雅黑" panose="020B0503020204020204" charset="-122"/>
                        </a:rPr>
                        <a:t>25</a:t>
                      </a: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extLst>
                  <a:ext uri="{0D108BD9-81ED-4DB2-BD59-A6C34878D82A}">
                    <a16:rowId xmlns:a16="http://schemas.microsoft.com/office/drawing/2014/main" val="10005"/>
                  </a:ext>
                </a:extLst>
              </a:tr>
            </a:tbl>
          </a:graphicData>
        </a:graphic>
      </p:graphicFrame>
      <p:sp>
        <p:nvSpPr>
          <p:cNvPr id="41" name="文本框 40"/>
          <p:cNvSpPr txBox="1"/>
          <p:nvPr/>
        </p:nvSpPr>
        <p:spPr>
          <a:xfrm>
            <a:off x="791845" y="6476365"/>
            <a:ext cx="10977880" cy="506730"/>
          </a:xfrm>
          <a:prstGeom prst="rect">
            <a:avLst/>
          </a:prstGeom>
          <a:noFill/>
        </p:spPr>
        <p:txBody>
          <a:bodyPr wrap="square" rtlCol="0">
            <a:spAutoFit/>
          </a:bodyPr>
          <a:lstStyle/>
          <a:p>
            <a:r>
              <a:rPr lang="zh-CN" altLang="en-US" sz="900">
                <a:latin typeface="微软雅黑" panose="020B0503020204020204" charset="-122"/>
                <a:ea typeface="微软雅黑" panose="020B0503020204020204" charset="-122"/>
                <a:cs typeface="微软雅黑" panose="020B0503020204020204" charset="-122"/>
              </a:rPr>
              <a:t>【</a:t>
            </a:r>
            <a:r>
              <a:rPr lang="en-US" altLang="zh-CN" sz="900">
                <a:latin typeface="微软雅黑" panose="020B0503020204020204" charset="-122"/>
                <a:ea typeface="微软雅黑" panose="020B0503020204020204" charset="-122"/>
                <a:cs typeface="微软雅黑" panose="020B0503020204020204" charset="-122"/>
              </a:rPr>
              <a:t>8</a:t>
            </a:r>
            <a:r>
              <a:rPr lang="zh-CN" altLang="en-US" sz="900">
                <a:latin typeface="微软雅黑" panose="020B0503020204020204" charset="-122"/>
                <a:ea typeface="微软雅黑" panose="020B0503020204020204" charset="-122"/>
                <a:cs typeface="微软雅黑" panose="020B0503020204020204" charset="-122"/>
              </a:rPr>
              <a:t>】</a:t>
            </a:r>
            <a:r>
              <a:rPr lang="en-US" altLang="zh-CN" sz="900">
                <a:latin typeface="微软雅黑" panose="020B0503020204020204" charset="-122"/>
                <a:ea typeface="微软雅黑" panose="020B0503020204020204" charset="-122"/>
                <a:cs typeface="微软雅黑" panose="020B0503020204020204" charset="-122"/>
              </a:rPr>
              <a:t>Lam RW, et al. CANMAT 2016 Clinical Guidelines for Depression in Adults. Can J Psychiatry. 2016.</a:t>
            </a:r>
          </a:p>
          <a:p>
            <a:r>
              <a:rPr lang="zh-CN" altLang="en-US" sz="900">
                <a:latin typeface="微软雅黑" panose="020B0503020204020204" charset="-122"/>
                <a:ea typeface="微软雅黑" panose="020B0503020204020204" charset="-122"/>
                <a:cs typeface="微软雅黑" panose="020B0503020204020204" charset="-122"/>
              </a:rPr>
              <a:t>【</a:t>
            </a:r>
            <a:r>
              <a:rPr lang="en-US" altLang="zh-CN" sz="900">
                <a:latin typeface="微软雅黑" panose="020B0503020204020204" charset="-122"/>
                <a:ea typeface="微软雅黑" panose="020B0503020204020204" charset="-122"/>
                <a:cs typeface="微软雅黑" panose="020B0503020204020204" charset="-122"/>
              </a:rPr>
              <a:t>9</a:t>
            </a:r>
            <a:r>
              <a:rPr lang="zh-CN" altLang="en-US" sz="900">
                <a:latin typeface="微软雅黑" panose="020B0503020204020204" charset="-122"/>
                <a:ea typeface="微软雅黑" panose="020B0503020204020204" charset="-122"/>
                <a:cs typeface="微软雅黑" panose="020B0503020204020204" charset="-122"/>
              </a:rPr>
              <a:t>】</a:t>
            </a:r>
            <a:r>
              <a:rPr lang="en-US" altLang="zh-CN" sz="900" dirty="0">
                <a:latin typeface="微软雅黑" panose="020B0503020204020204" charset="-122"/>
                <a:ea typeface="微软雅黑" panose="020B0503020204020204" charset="-122"/>
                <a:cs typeface="微软雅黑" panose="020B0503020204020204" charset="-122"/>
              </a:rPr>
              <a:t>Spindelegger CJ, Papageorgiou K, Grohmann R, et al. Cardiovascular adverse reactions during antidepressant treatment: a drug surveillance report of German-speaking countries between 1993 and 2010. Int Clin Psychopharmacol. 2015;30(1):44-53.</a:t>
            </a:r>
          </a:p>
        </p:txBody>
      </p:sp>
      <p:sp>
        <p:nvSpPr>
          <p:cNvPr id="5" name="副标题 4">
            <a:extLst>
              <a:ext uri="{FF2B5EF4-FFF2-40B4-BE49-F238E27FC236}">
                <a16:creationId xmlns:a16="http://schemas.microsoft.com/office/drawing/2014/main" id="{1DC1B685-01AD-D2F8-EDBC-BEE9061D9902}"/>
              </a:ext>
            </a:extLst>
          </p:cNvPr>
          <p:cNvSpPr txBox="1">
            <a:spLocks/>
          </p:cNvSpPr>
          <p:nvPr/>
        </p:nvSpPr>
        <p:spPr>
          <a:xfrm>
            <a:off x="9990344" y="123825"/>
            <a:ext cx="1767647" cy="5334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600" b="1">
                <a:solidFill>
                  <a:schemeClr val="accent4"/>
                </a:solidFill>
                <a:latin typeface="微软雅黑" panose="020B0503020204020204" charset="-122"/>
                <a:ea typeface="微软雅黑" panose="020B0503020204020204" charset="-122"/>
              </a:rPr>
              <a:t>关注有病耻感患者，</a:t>
            </a:r>
            <a:endParaRPr lang="en-US" altLang="zh-CN" sz="1600" b="1">
              <a:solidFill>
                <a:schemeClr val="accent4"/>
              </a:solidFill>
              <a:latin typeface="微软雅黑" panose="020B0503020204020204" charset="-122"/>
              <a:ea typeface="微软雅黑" panose="020B0503020204020204" charset="-122"/>
            </a:endParaRPr>
          </a:p>
          <a:p>
            <a:pPr algn="l"/>
            <a:r>
              <a:rPr lang="zh-CN" altLang="en-US" sz="1600" b="1">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custDataLst>
              <p:tags r:id="rId1"/>
            </p:custDataLst>
          </p:nvPr>
        </p:nvSpPr>
        <p:spPr>
          <a:xfrm>
            <a:off x="-15875" y="741045"/>
            <a:ext cx="391160"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lumMod val="95000"/>
                  </a:schemeClr>
                </a:solidFill>
                <a:sym typeface="+mn-ea"/>
              </a:rPr>
              <a:t>基本信息</a:t>
            </a:r>
          </a:p>
        </p:txBody>
      </p:sp>
      <p:sp>
        <p:nvSpPr>
          <p:cNvPr id="6" name="单圆角矩形 5"/>
          <p:cNvSpPr/>
          <p:nvPr>
            <p:custDataLst>
              <p:tags r:id="rId2"/>
            </p:custDataLst>
          </p:nvPr>
        </p:nvSpPr>
        <p:spPr>
          <a:xfrm>
            <a:off x="0" y="18967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创新性</a:t>
            </a:r>
          </a:p>
        </p:txBody>
      </p:sp>
      <p:sp>
        <p:nvSpPr>
          <p:cNvPr id="7" name="单圆角矩形 6"/>
          <p:cNvSpPr/>
          <p:nvPr>
            <p:custDataLst>
              <p:tags r:id="rId3"/>
            </p:custDataLst>
          </p:nvPr>
        </p:nvSpPr>
        <p:spPr>
          <a:xfrm>
            <a:off x="0" y="30524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有效性</a:t>
            </a:r>
          </a:p>
        </p:txBody>
      </p:sp>
      <p:sp>
        <p:nvSpPr>
          <p:cNvPr id="8" name="单圆角矩形 7"/>
          <p:cNvSpPr/>
          <p:nvPr/>
        </p:nvSpPr>
        <p:spPr>
          <a:xfrm>
            <a:off x="0" y="4208145"/>
            <a:ext cx="374015" cy="1122045"/>
          </a:xfrm>
          <a:prstGeom prst="round1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400" b="1">
                <a:solidFill>
                  <a:schemeClr val="bg1">
                    <a:lumMod val="95000"/>
                  </a:schemeClr>
                </a:solidFill>
              </a:rPr>
              <a:t>安全性</a:t>
            </a:r>
          </a:p>
        </p:txBody>
      </p:sp>
      <p:sp>
        <p:nvSpPr>
          <p:cNvPr id="9" name="单圆角矩形 8"/>
          <p:cNvSpPr/>
          <p:nvPr/>
        </p:nvSpPr>
        <p:spPr>
          <a:xfrm>
            <a:off x="-15875" y="5363845"/>
            <a:ext cx="390525" cy="1122045"/>
          </a:xfrm>
          <a:prstGeom prst="round1Rect">
            <a:avLst/>
          </a:prstGeom>
          <a:solidFill>
            <a:schemeClr val="accent4"/>
          </a:solidFill>
          <a:ln>
            <a:noFill/>
          </a:ln>
          <a:effectLst>
            <a:outerShdw blurRad="50800" dist="38100" algn="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400" b="1">
                <a:solidFill>
                  <a:schemeClr val="bg1"/>
                </a:solidFill>
                <a:effectLst>
                  <a:outerShdw blurRad="38100" dist="38100" dir="2700000" algn="tl">
                    <a:srgbClr val="000000">
                      <a:alpha val="43137"/>
                    </a:srgbClr>
                  </a:outerShdw>
                </a:effectLst>
                <a:sym typeface="+mn-ea"/>
              </a:rPr>
              <a:t>公平性</a:t>
            </a:r>
          </a:p>
        </p:txBody>
      </p:sp>
      <p:cxnSp>
        <p:nvCxnSpPr>
          <p:cNvPr id="10" name="直接连接符 9"/>
          <p:cNvCxnSpPr/>
          <p:nvPr/>
        </p:nvCxnSpPr>
        <p:spPr>
          <a:xfrm>
            <a:off x="535305" y="698500"/>
            <a:ext cx="11137900" cy="0"/>
          </a:xfrm>
          <a:prstGeom prst="line">
            <a:avLst/>
          </a:prstGeom>
          <a:ln>
            <a:solidFill>
              <a:schemeClr val="accent4">
                <a:lumMod val="75000"/>
              </a:schemeClr>
            </a:solidFill>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601980" y="287020"/>
            <a:ext cx="11071225" cy="398780"/>
          </a:xfrm>
          <a:prstGeom prst="rect">
            <a:avLst/>
          </a:prstGeom>
          <a:noFill/>
        </p:spPr>
        <p:txBody>
          <a:bodyPr wrap="square" rtlCol="0" anchor="t">
            <a:spAutoFit/>
          </a:bodyPr>
          <a:lstStyle/>
          <a:p>
            <a:pPr lvl="0" algn="l">
              <a:buClrTx/>
              <a:buSzTx/>
              <a:buFontTx/>
            </a:pPr>
            <a:r>
              <a:rPr lang="zh-CN" altLang="en-US" sz="2000" b="1">
                <a:sym typeface="+mn-ea"/>
              </a:rPr>
              <a:t>艾司西酞普兰滴剂为病耻感强的抑郁症患者提供了更优治疗选择，且填补滴剂剂型空白</a:t>
            </a:r>
          </a:p>
        </p:txBody>
      </p:sp>
      <p:sp>
        <p:nvSpPr>
          <p:cNvPr id="41" name="Freeform 68"/>
          <p:cNvSpPr/>
          <p:nvPr>
            <p:custDataLst>
              <p:tags r:id="rId4"/>
            </p:custDataLst>
          </p:nvPr>
        </p:nvSpPr>
        <p:spPr>
          <a:xfrm>
            <a:off x="1889760" y="1267439"/>
            <a:ext cx="9783602" cy="974272"/>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2">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34" tIns="69962" rIns="69962" bIns="69964" numCol="1" spcCol="903" anchor="ctr" anchorCtr="0">
            <a:noAutofit/>
          </a:bodyPr>
          <a:lstStyle/>
          <a:p>
            <a:pPr marL="304800" lvl="1" indent="-304800" defTabSz="1303020">
              <a:lnSpc>
                <a:spcPct val="120000"/>
              </a:lnSpc>
              <a:spcAft>
                <a:spcPct val="15000"/>
              </a:spcAft>
              <a:buChar char="•"/>
            </a:pPr>
            <a:endParaRPr lang="en-US" sz="1600" dirty="0">
              <a:cs typeface="+mn-ea"/>
              <a:sym typeface="+mn-lt"/>
            </a:endParaRPr>
          </a:p>
          <a:p>
            <a:pPr marL="304800" lvl="1" indent="-304800" defTabSz="1303020">
              <a:lnSpc>
                <a:spcPct val="120000"/>
              </a:lnSpc>
              <a:spcAft>
                <a:spcPct val="15000"/>
              </a:spcAft>
              <a:buChar char="•"/>
            </a:pPr>
            <a:endParaRPr lang="en-US" sz="1600" dirty="0">
              <a:cs typeface="+mn-ea"/>
              <a:sym typeface="+mn-lt"/>
            </a:endParaRPr>
          </a:p>
        </p:txBody>
      </p:sp>
      <p:sp>
        <p:nvSpPr>
          <p:cNvPr id="42" name="Rounded Rectangle 67"/>
          <p:cNvSpPr/>
          <p:nvPr>
            <p:custDataLst>
              <p:tags r:id="rId5"/>
            </p:custDataLst>
          </p:nvPr>
        </p:nvSpPr>
        <p:spPr>
          <a:xfrm>
            <a:off x="886233" y="1267439"/>
            <a:ext cx="1003527" cy="989693"/>
          </a:xfrm>
          <a:prstGeom prst="roundRect">
            <a:avLst/>
          </a:prstGeom>
          <a:solidFill>
            <a:srgbClr val="00B05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zh-CN" altLang="en-US" b="1" dirty="0">
                <a:latin typeface="+mn-ea"/>
                <a:cs typeface="+mn-ea"/>
                <a:sym typeface="+mn-lt"/>
              </a:rPr>
              <a:t>弥补目录短板</a:t>
            </a:r>
            <a:endParaRPr lang="en-US" b="1" dirty="0">
              <a:latin typeface="+mn-ea"/>
              <a:cs typeface="+mn-ea"/>
              <a:sym typeface="+mn-lt"/>
            </a:endParaRPr>
          </a:p>
        </p:txBody>
      </p:sp>
      <p:sp>
        <p:nvSpPr>
          <p:cNvPr id="44" name="文本框 43"/>
          <p:cNvSpPr txBox="1"/>
          <p:nvPr>
            <p:custDataLst>
              <p:tags r:id="rId6"/>
            </p:custDataLst>
          </p:nvPr>
        </p:nvSpPr>
        <p:spPr>
          <a:xfrm>
            <a:off x="1979840" y="1377531"/>
            <a:ext cx="9577919" cy="829945"/>
          </a:xfrm>
          <a:prstGeom prst="rect">
            <a:avLst/>
          </a:prstGeom>
          <a:noFill/>
        </p:spPr>
        <p:txBody>
          <a:bodyPr wrap="square">
            <a:spAutoFit/>
          </a:bodyPr>
          <a:lstStyle/>
          <a:p>
            <a:pPr marL="285750" indent="-285750" algn="l" fontAlgn="auto">
              <a:lnSpc>
                <a:spcPct val="150000"/>
              </a:lnSpc>
              <a:spcAft>
                <a:spcPct val="0"/>
              </a:spcAft>
              <a:buFont typeface="Wingdings" panose="05000000000000000000" pitchFamily="2" charset="2"/>
              <a:buChar char="ü"/>
            </a:pPr>
            <a:r>
              <a:rPr lang="zh-CN" altLang="en-US" sz="1600" kern="0" dirty="0">
                <a:cs typeface="+mn-ea"/>
                <a:sym typeface="+mn-ea"/>
              </a:rPr>
              <a:t>本品为差异化特色剂型，针对</a:t>
            </a:r>
            <a:r>
              <a:rPr lang="zh-CN" altLang="en-US" sz="1600" b="1" kern="0" dirty="0">
                <a:solidFill>
                  <a:srgbClr val="FF0000"/>
                </a:solidFill>
                <a:cs typeface="+mn-ea"/>
                <a:sym typeface="+mn-ea"/>
              </a:rPr>
              <a:t>病耻感强</a:t>
            </a:r>
            <a:r>
              <a:rPr lang="zh-CN" altLang="en-US" sz="1600" kern="0" dirty="0">
                <a:cs typeface="+mn-ea"/>
                <a:sym typeface="+mn-ea"/>
              </a:rPr>
              <a:t>、</a:t>
            </a:r>
            <a:r>
              <a:rPr lang="zh-CN" altLang="en-US" sz="1600" b="1" kern="0" dirty="0">
                <a:solidFill>
                  <a:srgbClr val="FF0000"/>
                </a:solidFill>
                <a:cs typeface="+mn-ea"/>
                <a:sym typeface="+mn-ea"/>
              </a:rPr>
              <a:t>藏药</a:t>
            </a:r>
            <a:r>
              <a:rPr lang="en-US" sz="1600" b="1" kern="0" dirty="0">
                <a:solidFill>
                  <a:srgbClr val="FF0000"/>
                </a:solidFill>
                <a:cs typeface="+mn-ea"/>
                <a:sym typeface="+mn-ea"/>
              </a:rPr>
              <a:t>/</a:t>
            </a:r>
            <a:r>
              <a:rPr lang="zh-CN" altLang="en-US" sz="1600" b="1" kern="0" dirty="0">
                <a:solidFill>
                  <a:srgbClr val="FF0000"/>
                </a:solidFill>
                <a:cs typeface="+mn-ea"/>
                <a:sym typeface="+mn-ea"/>
              </a:rPr>
              <a:t>拒服</a:t>
            </a:r>
            <a:r>
              <a:rPr lang="en-US" altLang="zh-CN" sz="1600" b="1" kern="0" dirty="0">
                <a:solidFill>
                  <a:srgbClr val="FF0000"/>
                </a:solidFill>
                <a:cs typeface="+mn-ea"/>
                <a:sym typeface="+mn-ea"/>
              </a:rPr>
              <a:t>/</a:t>
            </a:r>
            <a:r>
              <a:rPr lang="zh-CN" altLang="en-US" sz="1600" b="1" kern="0" dirty="0">
                <a:solidFill>
                  <a:srgbClr val="FF0000"/>
                </a:solidFill>
                <a:cs typeface="+mn-ea"/>
                <a:sym typeface="+mn-ea"/>
              </a:rPr>
              <a:t>擅自停药</a:t>
            </a:r>
            <a:r>
              <a:rPr lang="zh-CN" altLang="en-US" sz="1600" kern="0" dirty="0">
                <a:cs typeface="+mn-ea"/>
                <a:sym typeface="+mn-ea"/>
              </a:rPr>
              <a:t>、吞咽困难等患者人群，</a:t>
            </a:r>
            <a:r>
              <a:rPr lang="zh-CN" altLang="en-US" sz="1600" b="1" kern="0" dirty="0">
                <a:solidFill>
                  <a:srgbClr val="FF0000"/>
                </a:solidFill>
                <a:cs typeface="+mn-ea"/>
                <a:sym typeface="+mn-ea"/>
              </a:rPr>
              <a:t>填补治疗空白，具备不可替代的临床价值</a:t>
            </a:r>
            <a:r>
              <a:rPr lang="zh-CN" altLang="en-US" sz="1600" kern="0" dirty="0">
                <a:cs typeface="+mn-ea"/>
                <a:sym typeface="+mn-ea"/>
              </a:rPr>
              <a:t>。</a:t>
            </a:r>
          </a:p>
        </p:txBody>
      </p:sp>
      <p:sp>
        <p:nvSpPr>
          <p:cNvPr id="16" name="Freeform 68"/>
          <p:cNvSpPr/>
          <p:nvPr>
            <p:custDataLst>
              <p:tags r:id="rId7"/>
            </p:custDataLst>
          </p:nvPr>
        </p:nvSpPr>
        <p:spPr>
          <a:xfrm>
            <a:off x="1889760" y="2448673"/>
            <a:ext cx="9783602" cy="974272"/>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2">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34" tIns="69962" rIns="69962" bIns="69964" numCol="1" spcCol="903" anchor="ctr" anchorCtr="0">
            <a:noAutofit/>
          </a:bodyPr>
          <a:lstStyle/>
          <a:p>
            <a:pPr marL="304800" lvl="1" indent="-304800" defTabSz="1303020">
              <a:lnSpc>
                <a:spcPct val="120000"/>
              </a:lnSpc>
              <a:spcAft>
                <a:spcPct val="15000"/>
              </a:spcAft>
              <a:buChar char="•"/>
            </a:pPr>
            <a:endParaRPr lang="en-US" sz="1600" dirty="0">
              <a:cs typeface="+mn-ea"/>
              <a:sym typeface="+mn-lt"/>
            </a:endParaRPr>
          </a:p>
          <a:p>
            <a:pPr marL="304800" lvl="1" indent="-304800" defTabSz="1303020">
              <a:lnSpc>
                <a:spcPct val="120000"/>
              </a:lnSpc>
              <a:spcAft>
                <a:spcPct val="15000"/>
              </a:spcAft>
              <a:buChar char="•"/>
            </a:pPr>
            <a:endParaRPr lang="en-US" sz="1600" dirty="0">
              <a:cs typeface="+mn-ea"/>
              <a:sym typeface="+mn-lt"/>
            </a:endParaRPr>
          </a:p>
        </p:txBody>
      </p:sp>
      <p:sp>
        <p:nvSpPr>
          <p:cNvPr id="17" name="Rounded Rectangle 67"/>
          <p:cNvSpPr/>
          <p:nvPr>
            <p:custDataLst>
              <p:tags r:id="rId8"/>
            </p:custDataLst>
          </p:nvPr>
        </p:nvSpPr>
        <p:spPr>
          <a:xfrm>
            <a:off x="886233" y="2448673"/>
            <a:ext cx="1003527" cy="989693"/>
          </a:xfrm>
          <a:prstGeom prst="roundRect">
            <a:avLst/>
          </a:prstGeom>
          <a:solidFill>
            <a:srgbClr val="00B05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r>
              <a:rPr lang="zh-CN" altLang="en-US" b="1" dirty="0">
                <a:latin typeface="+mn-ea"/>
                <a:cs typeface="+mn-ea"/>
                <a:sym typeface="+mn-lt"/>
              </a:rPr>
              <a:t>符合</a:t>
            </a:r>
            <a:endParaRPr lang="en-US" altLang="zh-CN" b="1" dirty="0">
              <a:latin typeface="+mn-ea"/>
              <a:cs typeface="+mn-ea"/>
              <a:sym typeface="+mn-lt"/>
            </a:endParaRPr>
          </a:p>
          <a:p>
            <a:pPr algn="ctr" defTabSz="1362710"/>
            <a:r>
              <a:rPr lang="zh-CN" altLang="en-US" b="1" dirty="0">
                <a:latin typeface="+mn-ea"/>
                <a:cs typeface="+mn-ea"/>
                <a:sym typeface="+mn-lt"/>
              </a:rPr>
              <a:t>保基本</a:t>
            </a:r>
            <a:endParaRPr lang="en-US" altLang="zh-CN" b="1" dirty="0">
              <a:latin typeface="+mn-ea"/>
              <a:cs typeface="+mn-ea"/>
              <a:sym typeface="+mn-lt"/>
            </a:endParaRPr>
          </a:p>
          <a:p>
            <a:pPr algn="ctr" defTabSz="1362710"/>
            <a:r>
              <a:rPr lang="zh-CN" altLang="en-US" b="1" dirty="0">
                <a:latin typeface="+mn-ea"/>
                <a:cs typeface="+mn-ea"/>
                <a:sym typeface="+mn-lt"/>
              </a:rPr>
              <a:t>原则</a:t>
            </a:r>
          </a:p>
        </p:txBody>
      </p:sp>
      <p:sp>
        <p:nvSpPr>
          <p:cNvPr id="19" name="文本框 18"/>
          <p:cNvSpPr txBox="1"/>
          <p:nvPr>
            <p:custDataLst>
              <p:tags r:id="rId9"/>
            </p:custDataLst>
          </p:nvPr>
        </p:nvSpPr>
        <p:spPr>
          <a:xfrm>
            <a:off x="2019129" y="2512173"/>
            <a:ext cx="9538630" cy="1198880"/>
          </a:xfrm>
          <a:prstGeom prst="rect">
            <a:avLst/>
          </a:prstGeom>
          <a:noFill/>
        </p:spPr>
        <p:txBody>
          <a:bodyPr wrap="square">
            <a:spAutoFit/>
          </a:bodyPr>
          <a:lstStyle/>
          <a:p>
            <a:pPr marL="0" lvl="1" indent="-285750" algn="l" eaLnBrk="0" fontAlgn="base" hangingPunct="0">
              <a:lnSpc>
                <a:spcPct val="150000"/>
              </a:lnSpc>
              <a:buClrTx/>
              <a:buSzTx/>
              <a:buFont typeface="Wingdings" panose="05000000000000000000" pitchFamily="2" charset="2"/>
              <a:buChar char="ü"/>
            </a:pPr>
            <a:r>
              <a:rPr lang="zh-CN" altLang="en-US" sz="1600" dirty="0">
                <a:highlight>
                  <a:srgbClr val="000000">
                    <a:alpha val="0"/>
                  </a:srgbClr>
                </a:highlight>
                <a:latin typeface="+mn-ea"/>
                <a:cs typeface="微软雅黑" panose="020B0503020204020204" charset="-122"/>
                <a:sym typeface="+mn-ea"/>
              </a:rPr>
              <a:t>焦虑抑郁患者近</a:t>
            </a:r>
            <a:r>
              <a:rPr lang="en-US" altLang="zh-CN" sz="1600" dirty="0">
                <a:highlight>
                  <a:srgbClr val="000000">
                    <a:alpha val="0"/>
                  </a:srgbClr>
                </a:highlight>
                <a:latin typeface="+mn-ea"/>
                <a:cs typeface="微软雅黑" panose="020B0503020204020204" charset="-122"/>
                <a:sym typeface="+mn-ea"/>
              </a:rPr>
              <a:t>1</a:t>
            </a:r>
            <a:r>
              <a:rPr lang="zh-CN" altLang="en-US" sz="1600" dirty="0">
                <a:highlight>
                  <a:srgbClr val="000000">
                    <a:alpha val="0"/>
                  </a:srgbClr>
                </a:highlight>
                <a:latin typeface="+mn-ea"/>
                <a:cs typeface="微软雅黑" panose="020B0503020204020204" charset="-122"/>
                <a:sym typeface="+mn-ea"/>
              </a:rPr>
              <a:t>亿人，</a:t>
            </a:r>
            <a:r>
              <a:rPr lang="en-US" altLang="zh-CN" sz="1600" b="1" dirty="0">
                <a:solidFill>
                  <a:srgbClr val="FF0000"/>
                </a:solidFill>
                <a:highlight>
                  <a:srgbClr val="000000">
                    <a:alpha val="0"/>
                  </a:srgbClr>
                </a:highlight>
                <a:latin typeface="+mn-ea"/>
                <a:cs typeface="微软雅黑" panose="020B0503020204020204" charset="-122"/>
                <a:sym typeface="+mn-ea"/>
              </a:rPr>
              <a:t>31%</a:t>
            </a:r>
            <a:r>
              <a:rPr lang="zh-CN" altLang="en-US" sz="1600" b="1" dirty="0">
                <a:solidFill>
                  <a:srgbClr val="FF0000"/>
                </a:solidFill>
                <a:highlight>
                  <a:srgbClr val="000000">
                    <a:alpha val="0"/>
                  </a:srgbClr>
                </a:highlight>
                <a:latin typeface="+mn-ea"/>
                <a:cs typeface="微软雅黑" panose="020B0503020204020204" charset="-122"/>
                <a:sym typeface="+mn-ea"/>
              </a:rPr>
              <a:t>的患者</a:t>
            </a:r>
            <a:r>
              <a:rPr lang="zh-CN" altLang="en-US" sz="1600" b="1" baseline="30000" dirty="0">
                <a:solidFill>
                  <a:srgbClr val="FF0000"/>
                </a:solidFill>
                <a:highlight>
                  <a:srgbClr val="000000">
                    <a:alpha val="0"/>
                  </a:srgbClr>
                </a:highlight>
                <a:latin typeface="+mn-ea"/>
                <a:cs typeface="微软雅黑" panose="020B0503020204020204" charset="-122"/>
                <a:sym typeface="+mn-ea"/>
              </a:rPr>
              <a:t>【</a:t>
            </a:r>
            <a:r>
              <a:rPr lang="en-US" altLang="zh-CN" sz="1600" b="1" baseline="30000" dirty="0">
                <a:solidFill>
                  <a:srgbClr val="FF0000"/>
                </a:solidFill>
                <a:highlight>
                  <a:srgbClr val="000000">
                    <a:alpha val="0"/>
                  </a:srgbClr>
                </a:highlight>
                <a:latin typeface="+mn-ea"/>
                <a:cs typeface="微软雅黑" panose="020B0503020204020204" charset="-122"/>
                <a:sym typeface="+mn-ea"/>
              </a:rPr>
              <a:t>10</a:t>
            </a:r>
            <a:r>
              <a:rPr lang="zh-CN" altLang="en-US" sz="1600" b="1" baseline="30000" dirty="0">
                <a:solidFill>
                  <a:srgbClr val="FF0000"/>
                </a:solidFill>
                <a:highlight>
                  <a:srgbClr val="000000">
                    <a:alpha val="0"/>
                  </a:srgbClr>
                </a:highlight>
                <a:latin typeface="+mn-ea"/>
                <a:cs typeface="微软雅黑" panose="020B0503020204020204" charset="-122"/>
                <a:sym typeface="+mn-ea"/>
              </a:rPr>
              <a:t>】</a:t>
            </a:r>
            <a:r>
              <a:rPr lang="zh-CN" altLang="en-US" sz="1600" b="1" dirty="0">
                <a:solidFill>
                  <a:srgbClr val="FF0000"/>
                </a:solidFill>
                <a:highlight>
                  <a:srgbClr val="000000">
                    <a:alpha val="0"/>
                  </a:srgbClr>
                </a:highlight>
                <a:latin typeface="+mn-ea"/>
                <a:cs typeface="微软雅黑" panose="020B0503020204020204" charset="-122"/>
                <a:sym typeface="+mn-ea"/>
              </a:rPr>
              <a:t>伴有</a:t>
            </a:r>
            <a:r>
              <a:rPr lang="en-US" altLang="zh-CN" sz="1600" b="1" dirty="0">
                <a:solidFill>
                  <a:srgbClr val="FF0000"/>
                </a:solidFill>
                <a:highlight>
                  <a:srgbClr val="000000">
                    <a:alpha val="0"/>
                  </a:srgbClr>
                </a:highlight>
                <a:latin typeface="+mn-ea"/>
                <a:cs typeface="微软雅黑" panose="020B0503020204020204" charset="-122"/>
                <a:sym typeface="+mn-ea"/>
              </a:rPr>
              <a:t>“</a:t>
            </a:r>
            <a:r>
              <a:rPr lang="zh-CN" altLang="en-US" sz="1600" b="1" dirty="0">
                <a:solidFill>
                  <a:srgbClr val="FF0000"/>
                </a:solidFill>
                <a:highlight>
                  <a:srgbClr val="000000">
                    <a:alpha val="0"/>
                  </a:srgbClr>
                </a:highlight>
                <a:latin typeface="+mn-ea"/>
                <a:cs typeface="微软雅黑" panose="020B0503020204020204" charset="-122"/>
                <a:sym typeface="+mn-ea"/>
              </a:rPr>
              <a:t>病耻感</a:t>
            </a:r>
            <a:r>
              <a:rPr lang="en-US" altLang="zh-CN" sz="1600" b="1" dirty="0">
                <a:solidFill>
                  <a:srgbClr val="FF0000"/>
                </a:solidFill>
                <a:highlight>
                  <a:srgbClr val="000000">
                    <a:alpha val="0"/>
                  </a:srgbClr>
                </a:highlight>
                <a:latin typeface="+mn-ea"/>
                <a:cs typeface="微软雅黑" panose="020B0503020204020204" charset="-122"/>
                <a:sym typeface="+mn-ea"/>
              </a:rPr>
              <a:t>”</a:t>
            </a:r>
            <a:r>
              <a:rPr lang="zh-CN" altLang="en-US" sz="1600" b="1" dirty="0">
                <a:solidFill>
                  <a:srgbClr val="FF0000"/>
                </a:solidFill>
                <a:highlight>
                  <a:srgbClr val="000000">
                    <a:alpha val="0"/>
                  </a:srgbClr>
                </a:highlight>
                <a:latin typeface="+mn-ea"/>
                <a:cs typeface="微软雅黑" panose="020B0503020204020204" charset="-122"/>
                <a:sym typeface="+mn-ea"/>
              </a:rPr>
              <a:t>（不配合用药）</a:t>
            </a:r>
            <a:r>
              <a:rPr lang="zh-CN" altLang="en-US" sz="1600" dirty="0">
                <a:highlight>
                  <a:srgbClr val="000000">
                    <a:alpha val="0"/>
                  </a:srgbClr>
                </a:highlight>
                <a:latin typeface="+mn-ea"/>
                <a:cs typeface="微软雅黑" panose="020B0503020204020204" charset="-122"/>
                <a:sym typeface="+mn-ea"/>
              </a:rPr>
              <a:t>，滴剂满足了现有剂型无法解决的现实需求。</a:t>
            </a:r>
            <a:r>
              <a:rPr lang="zh-CN" altLang="en-US" sz="1600" dirty="0">
                <a:sym typeface="+mn-ea"/>
              </a:rPr>
              <a:t>目标人群精准，</a:t>
            </a:r>
            <a:r>
              <a:rPr lang="zh-CN" altLang="en-US" sz="1600" b="1" dirty="0">
                <a:sym typeface="+mn-ea"/>
              </a:rPr>
              <a:t>对医保基金整体影响可控</a:t>
            </a:r>
            <a:r>
              <a:rPr lang="zh-CN" altLang="en-US" sz="1600" dirty="0">
                <a:sym typeface="+mn-ea"/>
              </a:rPr>
              <a:t>。</a:t>
            </a:r>
            <a:endParaRPr lang="zh-CN" altLang="en-US" sz="1600" dirty="0"/>
          </a:p>
          <a:p>
            <a:pPr marL="285750" lvl="1" indent="-285750" algn="l" eaLnBrk="0" fontAlgn="base" hangingPunct="0">
              <a:lnSpc>
                <a:spcPct val="150000"/>
              </a:lnSpc>
              <a:buClrTx/>
              <a:buSzTx/>
              <a:buFont typeface="Wingdings" panose="05000000000000000000" pitchFamily="2" charset="2"/>
              <a:buChar char="ü"/>
            </a:pPr>
            <a:endParaRPr lang="zh-CN" altLang="zh-CN" sz="1600" dirty="0">
              <a:highlight>
                <a:srgbClr val="000000">
                  <a:alpha val="0"/>
                </a:srgbClr>
              </a:highlight>
              <a:latin typeface="+mn-ea"/>
              <a:cs typeface="微软雅黑" panose="020B0503020204020204" charset="-122"/>
              <a:sym typeface="+mn-ea"/>
            </a:endParaRPr>
          </a:p>
        </p:txBody>
      </p:sp>
      <p:sp>
        <p:nvSpPr>
          <p:cNvPr id="20" name="Freeform 68"/>
          <p:cNvSpPr/>
          <p:nvPr>
            <p:custDataLst>
              <p:tags r:id="rId10"/>
            </p:custDataLst>
          </p:nvPr>
        </p:nvSpPr>
        <p:spPr>
          <a:xfrm>
            <a:off x="1889760" y="3667936"/>
            <a:ext cx="9783602" cy="974272"/>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2">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34" tIns="69962" rIns="69962" bIns="69964" numCol="1" spcCol="903" anchor="ctr" anchorCtr="0">
            <a:noAutofit/>
          </a:bodyPr>
          <a:lstStyle/>
          <a:p>
            <a:pPr marL="285750" lvl="1" indent="-285750" algn="l" eaLnBrk="0" fontAlgn="base" hangingPunct="0">
              <a:lnSpc>
                <a:spcPct val="150000"/>
              </a:lnSpc>
              <a:buClrTx/>
              <a:buSzTx/>
              <a:buFont typeface="Wingdings" panose="05000000000000000000" pitchFamily="2" charset="2"/>
              <a:buChar char="ü"/>
            </a:pPr>
            <a:r>
              <a:rPr lang="zh-CN" altLang="en-US" sz="1600">
                <a:sym typeface="+mn-ea"/>
              </a:rPr>
              <a:t>帮助情绪障碍患者实现快速控症与长效维稳，带来双重获益，</a:t>
            </a:r>
            <a:r>
              <a:rPr lang="zh-CN" altLang="en-US" sz="1600" b="1">
                <a:solidFill>
                  <a:srgbClr val="FF0000"/>
                </a:solidFill>
                <a:sym typeface="+mn-ea"/>
              </a:rPr>
              <a:t>全病程管理与个体化管理患者身心健康</a:t>
            </a:r>
            <a:r>
              <a:rPr lang="zh-CN" altLang="en-US" sz="1600">
                <a:sym typeface="+mn-ea"/>
              </a:rPr>
              <a:t>。</a:t>
            </a:r>
          </a:p>
          <a:p>
            <a:pPr marL="285750" lvl="1" indent="-285750" algn="l" eaLnBrk="0" fontAlgn="base" hangingPunct="0">
              <a:lnSpc>
                <a:spcPct val="150000"/>
              </a:lnSpc>
              <a:buClrTx/>
              <a:buSzTx/>
              <a:buFont typeface="Wingdings" panose="05000000000000000000" pitchFamily="2" charset="2"/>
              <a:buChar char="ü"/>
            </a:pPr>
            <a:r>
              <a:rPr lang="zh-CN" altLang="en-US" sz="1600">
                <a:highlight>
                  <a:srgbClr val="000000">
                    <a:alpha val="0"/>
                  </a:srgbClr>
                </a:highlight>
                <a:sym typeface="+mn-ea"/>
              </a:rPr>
              <a:t>可改善抑郁、焦虑引发的工作低效、社交困扰问题，减少疾病带来社会负面影响，</a:t>
            </a:r>
            <a:r>
              <a:rPr lang="zh-CN" altLang="en-US" sz="1600" b="1">
                <a:solidFill>
                  <a:srgbClr val="FF0000"/>
                </a:solidFill>
                <a:highlight>
                  <a:srgbClr val="000000">
                    <a:alpha val="0"/>
                  </a:srgbClr>
                </a:highlight>
                <a:sym typeface="+mn-ea"/>
              </a:rPr>
              <a:t>有效减轻家庭负担</a:t>
            </a:r>
            <a:r>
              <a:rPr lang="zh-CN" altLang="en-US" sz="1600">
                <a:highlight>
                  <a:srgbClr val="000000">
                    <a:alpha val="0"/>
                  </a:srgbClr>
                </a:highlight>
                <a:sym typeface="+mn-ea"/>
              </a:rPr>
              <a:t>。</a:t>
            </a:r>
            <a:endParaRPr lang="en-US" sz="1600" dirty="0">
              <a:cs typeface="+mn-ea"/>
              <a:sym typeface="+mn-lt"/>
            </a:endParaRPr>
          </a:p>
        </p:txBody>
      </p:sp>
      <p:sp>
        <p:nvSpPr>
          <p:cNvPr id="21" name="Rounded Rectangle 67"/>
          <p:cNvSpPr/>
          <p:nvPr>
            <p:custDataLst>
              <p:tags r:id="rId11"/>
            </p:custDataLst>
          </p:nvPr>
        </p:nvSpPr>
        <p:spPr>
          <a:xfrm>
            <a:off x="886233" y="3667936"/>
            <a:ext cx="1003527" cy="989693"/>
          </a:xfrm>
          <a:prstGeom prst="roundRect">
            <a:avLst/>
          </a:prstGeom>
          <a:solidFill>
            <a:srgbClr val="00B05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altLang="zh-CN" b="1" dirty="0" err="1">
                <a:latin typeface="+mn-ea"/>
                <a:cs typeface="+mn-ea"/>
                <a:sym typeface="+mn-lt"/>
              </a:rPr>
              <a:t>对公共健康的影响</a:t>
            </a:r>
            <a:endParaRPr lang="en-US" altLang="zh-CN" b="1" dirty="0">
              <a:latin typeface="+mn-ea"/>
              <a:cs typeface="+mn-ea"/>
              <a:sym typeface="+mn-lt"/>
            </a:endParaRPr>
          </a:p>
        </p:txBody>
      </p:sp>
      <p:sp>
        <p:nvSpPr>
          <p:cNvPr id="24" name="Freeform 68"/>
          <p:cNvSpPr/>
          <p:nvPr>
            <p:custDataLst>
              <p:tags r:id="rId12"/>
            </p:custDataLst>
          </p:nvPr>
        </p:nvSpPr>
        <p:spPr>
          <a:xfrm>
            <a:off x="1889760" y="4906607"/>
            <a:ext cx="9783602" cy="974272"/>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2">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534" tIns="69962" rIns="69962" bIns="69964" numCol="1" spcCol="903" anchor="ctr" anchorCtr="0">
            <a:noAutofit/>
          </a:bodyPr>
          <a:lstStyle/>
          <a:p>
            <a:pPr marL="304800" lvl="1" indent="-304800" defTabSz="1303020">
              <a:lnSpc>
                <a:spcPct val="120000"/>
              </a:lnSpc>
              <a:spcAft>
                <a:spcPct val="15000"/>
              </a:spcAft>
              <a:buChar char="•"/>
            </a:pPr>
            <a:endParaRPr lang="en-US" sz="1600" dirty="0">
              <a:cs typeface="+mn-ea"/>
              <a:sym typeface="+mn-lt"/>
            </a:endParaRPr>
          </a:p>
          <a:p>
            <a:pPr marL="304800" lvl="1" indent="-304800" defTabSz="1303020">
              <a:lnSpc>
                <a:spcPct val="120000"/>
              </a:lnSpc>
              <a:spcAft>
                <a:spcPct val="15000"/>
              </a:spcAft>
              <a:buChar char="•"/>
            </a:pPr>
            <a:endParaRPr lang="en-US" sz="1600" dirty="0">
              <a:cs typeface="+mn-ea"/>
              <a:sym typeface="+mn-lt"/>
            </a:endParaRPr>
          </a:p>
        </p:txBody>
      </p:sp>
      <p:sp>
        <p:nvSpPr>
          <p:cNvPr id="25" name="Rounded Rectangle 67"/>
          <p:cNvSpPr/>
          <p:nvPr>
            <p:custDataLst>
              <p:tags r:id="rId13"/>
            </p:custDataLst>
          </p:nvPr>
        </p:nvSpPr>
        <p:spPr>
          <a:xfrm>
            <a:off x="886233" y="4906607"/>
            <a:ext cx="1003527" cy="989693"/>
          </a:xfrm>
          <a:prstGeom prst="roundRect">
            <a:avLst/>
          </a:prstGeom>
          <a:solidFill>
            <a:srgbClr val="00B05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zh-CN" altLang="en-US" b="1" dirty="0">
                <a:latin typeface="+mn-ea"/>
                <a:cs typeface="+mn-ea"/>
                <a:sym typeface="+mn-lt"/>
              </a:rPr>
              <a:t>临床管理难度</a:t>
            </a:r>
            <a:endParaRPr lang="en-US" altLang="zh-CN" b="1" dirty="0">
              <a:latin typeface="+mn-ea"/>
              <a:cs typeface="+mn-ea"/>
              <a:sym typeface="+mn-lt"/>
            </a:endParaRPr>
          </a:p>
        </p:txBody>
      </p:sp>
      <p:sp>
        <p:nvSpPr>
          <p:cNvPr id="47" name="文本框 46"/>
          <p:cNvSpPr txBox="1"/>
          <p:nvPr>
            <p:custDataLst>
              <p:tags r:id="rId14"/>
            </p:custDataLst>
          </p:nvPr>
        </p:nvSpPr>
        <p:spPr>
          <a:xfrm>
            <a:off x="2019128" y="5023416"/>
            <a:ext cx="9014631" cy="829945"/>
          </a:xfrm>
          <a:prstGeom prst="rect">
            <a:avLst/>
          </a:prstGeom>
          <a:noFill/>
        </p:spPr>
        <p:txBody>
          <a:bodyPr wrap="square">
            <a:spAutoFit/>
          </a:bodyPr>
          <a:lstStyle/>
          <a:p>
            <a:pPr marL="285750" indent="-285750" algn="l" fontAlgn="auto">
              <a:lnSpc>
                <a:spcPct val="150000"/>
              </a:lnSpc>
              <a:spcAft>
                <a:spcPct val="0"/>
              </a:spcAft>
              <a:buFont typeface="Wingdings" panose="05000000000000000000" pitchFamily="2" charset="2"/>
              <a:buChar char="ü"/>
            </a:pPr>
            <a:r>
              <a:rPr lang="zh-CN" altLang="en-US" sz="1600" dirty="0">
                <a:highlight>
                  <a:srgbClr val="000000">
                    <a:alpha val="0"/>
                  </a:srgbClr>
                </a:highlight>
                <a:cs typeface="微软雅黑" panose="020B0503020204020204" charset="-122"/>
                <a:sym typeface="+mn-ea"/>
              </a:rPr>
              <a:t>说明书适应症明确，无临床滥用及超说明书风险。</a:t>
            </a:r>
          </a:p>
          <a:p>
            <a:pPr marL="285750" indent="-285750" algn="l" fontAlgn="auto">
              <a:lnSpc>
                <a:spcPct val="150000"/>
              </a:lnSpc>
              <a:spcAft>
                <a:spcPct val="0"/>
              </a:spcAft>
              <a:buFont typeface="Wingdings" panose="05000000000000000000" pitchFamily="2" charset="2"/>
              <a:buChar char="ü"/>
            </a:pPr>
            <a:r>
              <a:rPr lang="zh-CN" altLang="en-US" sz="1600" dirty="0">
                <a:highlight>
                  <a:srgbClr val="000000">
                    <a:alpha val="0"/>
                  </a:srgbClr>
                </a:highlight>
                <a:cs typeface="微软雅黑" panose="020B0503020204020204" charset="-122"/>
                <a:sym typeface="+mn-ea"/>
              </a:rPr>
              <a:t>滴剂剂型，剂量精准，不受进食影响，临床用药更便利。</a:t>
            </a:r>
            <a:endParaRPr lang="zh-CN" altLang="zh-CN" sz="1600" dirty="0">
              <a:highlight>
                <a:srgbClr val="000000">
                  <a:alpha val="0"/>
                </a:srgbClr>
              </a:highlight>
              <a:cs typeface="微软雅黑" panose="020B0503020204020204" charset="-122"/>
              <a:sym typeface="+mn-ea"/>
            </a:endParaRPr>
          </a:p>
        </p:txBody>
      </p:sp>
      <p:sp>
        <p:nvSpPr>
          <p:cNvPr id="18" name="灯片编号占位符 1"/>
          <p:cNvSpPr>
            <a:spLocks noGrp="1"/>
          </p:cNvSpPr>
          <p:nvPr>
            <p:ph type="sldNum" sz="quarter" idx="12"/>
          </p:nvPr>
        </p:nvSpPr>
        <p:spPr>
          <a:xfrm>
            <a:off x="9274450" y="5911850"/>
            <a:ext cx="2743200" cy="365125"/>
          </a:xfrm>
        </p:spPr>
        <p:txBody>
          <a:bodyPr>
            <a:normAutofit/>
          </a:bodyPr>
          <a:lstStyle/>
          <a:p>
            <a:fld id="{BE5F26B5-172A-4DC2-B0B7-181CFC56B87C}" type="slidenum">
              <a:rPr lang="zh-CN" altLang="en-US" sz="1600" smtClean="0"/>
              <a:t>9</a:t>
            </a:fld>
            <a:endParaRPr lang="zh-CN" altLang="en-US" sz="1600"/>
          </a:p>
        </p:txBody>
      </p:sp>
      <p:sp>
        <p:nvSpPr>
          <p:cNvPr id="11" name="文本框 10"/>
          <p:cNvSpPr txBox="1"/>
          <p:nvPr/>
        </p:nvSpPr>
        <p:spPr>
          <a:xfrm>
            <a:off x="986790" y="6459855"/>
            <a:ext cx="9672955" cy="245110"/>
          </a:xfrm>
          <a:prstGeom prst="rect">
            <a:avLst/>
          </a:prstGeom>
          <a:noFill/>
        </p:spPr>
        <p:txBody>
          <a:bodyPr wrap="square" rtlCol="0">
            <a:spAutoFit/>
          </a:bodyPr>
          <a:lstStyle/>
          <a:p>
            <a:r>
              <a:rPr lang="zh-CN" altLang="en-US" sz="1000" dirty="0"/>
              <a:t>【</a:t>
            </a:r>
            <a:r>
              <a:rPr lang="en-US" altLang="zh-CN" sz="1000" dirty="0"/>
              <a:t>10</a:t>
            </a:r>
            <a:r>
              <a:rPr lang="zh-CN" altLang="en-US" sz="1000" dirty="0"/>
              <a:t>】中国精神卫生调查成果高峰论坛发布的首次全国性精神障碍流行病学调查结果</a:t>
            </a:r>
          </a:p>
        </p:txBody>
      </p:sp>
      <p:sp>
        <p:nvSpPr>
          <p:cNvPr id="13" name="副标题 4">
            <a:extLst>
              <a:ext uri="{FF2B5EF4-FFF2-40B4-BE49-F238E27FC236}">
                <a16:creationId xmlns:a16="http://schemas.microsoft.com/office/drawing/2014/main" id="{F5BB0015-A16A-C8D3-64B6-FA43D19BDD15}"/>
              </a:ext>
            </a:extLst>
          </p:cNvPr>
          <p:cNvSpPr>
            <a:spLocks noGrp="1"/>
          </p:cNvSpPr>
          <p:nvPr>
            <p:ph type="subTitle" idx="1"/>
          </p:nvPr>
        </p:nvSpPr>
        <p:spPr>
          <a:xfrm>
            <a:off x="10507178" y="123825"/>
            <a:ext cx="1767647" cy="533400"/>
          </a:xfrm>
        </p:spPr>
        <p:txBody>
          <a:bodyPr>
            <a:normAutofit fontScale="77500" lnSpcReduction="20000"/>
          </a:bodyPr>
          <a:lstStyle/>
          <a:p>
            <a:pPr algn="l"/>
            <a:r>
              <a:rPr lang="zh-CN" altLang="en-US" sz="1600" b="1" dirty="0">
                <a:solidFill>
                  <a:schemeClr val="accent4"/>
                </a:solidFill>
                <a:latin typeface="微软雅黑" panose="020B0503020204020204" charset="-122"/>
                <a:ea typeface="微软雅黑" panose="020B0503020204020204" charset="-122"/>
              </a:rPr>
              <a:t>关注有病耻感患者，</a:t>
            </a:r>
            <a:endParaRPr lang="en-US" altLang="zh-CN" sz="1600" b="1" dirty="0">
              <a:solidFill>
                <a:schemeClr val="accent4"/>
              </a:solidFill>
              <a:latin typeface="微软雅黑" panose="020B0503020204020204" charset="-122"/>
              <a:ea typeface="微软雅黑" panose="020B0503020204020204" charset="-122"/>
            </a:endParaRPr>
          </a:p>
          <a:p>
            <a:pPr algn="l"/>
            <a:r>
              <a:rPr lang="zh-CN" altLang="en-US" sz="1600" b="1" dirty="0">
                <a:solidFill>
                  <a:schemeClr val="accent4"/>
                </a:solidFill>
                <a:latin typeface="微软雅黑" panose="020B0503020204020204" charset="-122"/>
                <a:ea typeface="微软雅黑" panose="020B0503020204020204" charset="-122"/>
              </a:rPr>
              <a:t>解决不配合用药问题</a:t>
            </a:r>
            <a:endParaRPr lang="zh-CN" altLang="zh-CN" sz="1600" b="1" baseline="-25000" dirty="0">
              <a:solidFill>
                <a:schemeClr val="accent4"/>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PCH-58B6E022C1884858C34246387B638279B3B21DB2F2F6B3DE39AAEDF51D295FA7" val="[{&quot;GradientColorId&quot;:&quot;&quot;,&quot;IsFree&quot;:true,&quot;IsGradient&quot;:false,&quot;ImagePath&quot;:&quot;&quot;,&quot;GradientColor&quot;:null,&quot;SimpleColor&quot;:&quot;#C00000&quot;}]"/>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565*457"/>
  <p:tag name="TABLE_ENDDRAG_RECT" val="51*65*565*457"/>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273*435"/>
  <p:tag name="TABLE_ENDDRAG_RECT" val="632*62*273*435"/>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423*197"/>
  <p:tag name="TABLE_ENDDRAG_RECT" val="66*268*423*197"/>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47.2638582677165,&quot;left&quot;:-1.25,&quot;top&quot;:58.35,&quot;width&quot;:920.4123622047243}"/>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47.2638582677165,&quot;left&quot;:-1.25,&quot;top&quot;:58.35,&quot;width&quot;:920.4123622047243}"/>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47.2638582677165,&quot;left&quot;:-1.25,&quot;top&quot;:58.35,&quot;width&quot;:920.4123622047243}"/>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90_1*n_h_h_a*1_2_1_1"/>
  <p:tag name="KSO_WM_TEMPLATE_CATEGORY" val="diagram"/>
  <p:tag name="KSO_WM_TEMPLATE_INDEX" val="20231090"/>
  <p:tag name="KSO_WM_UNIT_LAYERLEVEL" val="1_1_1_1"/>
  <p:tag name="KSO_WM_TAG_VERSION" val="3.0"/>
  <p:tag name="KSO_WM_DIAGRAM_GROUP_CODE" val="n1-1"/>
  <p:tag name="KSO_WM_DIAGRAM_VERSION" val="3"/>
  <p:tag name="KSO_WM_DIAGRAM_COLOR_TRICK" val="4"/>
  <p:tag name="KSO_WM_DIAGRAM_COLOR_TEXT_CAN_REMOVE" val="n"/>
  <p:tag name="KSO_WM_DIAGRAM_MAX_ITEMCNT" val="6"/>
  <p:tag name="KSO_WM_DIAGRAM_MIN_ITEMCNT" val="3"/>
  <p:tag name="KSO_WM_DIAGRAM_VIRTUALLY_FRAME" val="{&quot;height&quot;:451.27500305175784,&quot;left&quot;:48.95,&quot;top&quot;:60.52499694824219,&quot;width&quot;:902.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20000000298023224,&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此处添加项标题"/>
  <p:tag name="KSO_WM_UNIT_TEXT_FILL_FORE_SCHEMECOLOR_INDEX" val="3"/>
  <p:tag name="KSO_WM_UNIT_TEXT_FILL_TYPE" val="3"/>
  <p:tag name="KSO_WM_DIAGRAM_USE_COLOR_VALUE" val="{&quot;color_scheme&quot;:1,&quot;color_type&quot;:1,&quot;theme_color_indexes&quot;:[5,6,5,6,5,6]}"/>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405.9255905511811,&quot;left&quot;:-1.25,&quot;top&quot;:58.35,&quot;width&quot;:920.4123622047243}"/>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31.55,&quot;left&quot;:531.6,&quot;top&quot;:107.2,&quot;width&quot;:428.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2106</Words>
  <Application>Microsoft Office PowerPoint</Application>
  <PresentationFormat>宽屏</PresentationFormat>
  <Paragraphs>218</Paragraphs>
  <Slides>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Apis For Office</vt:lpstr>
      <vt:lpstr>Apis For Office (正文)</vt:lpstr>
      <vt:lpstr>微软雅黑</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吴丹</dc:creator>
  <cp:lastModifiedBy>李花蕊</cp:lastModifiedBy>
  <cp:revision>20</cp:revision>
  <dcterms:created xsi:type="dcterms:W3CDTF">2023-08-09T12:44:00Z</dcterms:created>
  <dcterms:modified xsi:type="dcterms:W3CDTF">2026-06-09T09:23:10Z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CD165BCB82C1445A8612755B828B6AA4_13</vt:lpwstr>
  </property>
</Properties>
</file>