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2" r:id="rId3"/>
    <p:sldId id="329" r:id="rId4"/>
    <p:sldId id="358" r:id="rId5"/>
    <p:sldId id="360" r:id="rId6"/>
    <p:sldId id="371" r:id="rId7"/>
    <p:sldId id="373" r:id="rId8"/>
    <p:sldId id="370" r:id="rId9"/>
    <p:sldId id="362" r:id="rId10"/>
    <p:sldId id="367" r:id="rId11"/>
    <p:sldId id="365" r:id="rId12"/>
    <p:sldId id="372" r:id="rId13"/>
    <p:sldId id="375" r:id="rId14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1" clrIdx="0"/>
  <p:cmAuthor id="2" name="WPS" initials="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300"/>
    <a:srgbClr val="E6800F"/>
    <a:srgbClr val="D8EEFD"/>
    <a:srgbClr val="EFFFFF"/>
    <a:srgbClr val="5B9BD5"/>
    <a:srgbClr val="F2F8FD"/>
    <a:srgbClr val="009D85"/>
    <a:srgbClr val="6FBA2C"/>
    <a:srgbClr val="FFFFFF"/>
    <a:srgbClr val="005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C6443D7-8144-4E19-A2FB-C91A0FC7CBBC}" styleName="表样式 1 25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band2V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</a:tcStyle>
    </a:band2V>
    <a:la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91" autoAdjust="0"/>
    <p:restoredTop sz="95388" autoAdjust="0"/>
  </p:normalViewPr>
  <p:slideViewPr>
    <p:cSldViewPr snapToGrid="0" showGuides="1">
      <p:cViewPr varScale="1">
        <p:scale>
          <a:sx n="82" d="100"/>
          <a:sy n="82" d="100"/>
        </p:scale>
        <p:origin x="90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72112-B3A1-4CA2-AB6A-765012056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5A923-6623-4763-BF14-DEA8EFD7DC8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3D077-33EA-4E3A-AD19-A7C73EF7802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3733-E4D2-4302-88F5-EAD3661377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3" b="32154"/>
          <a:stretch>
            <a:fillRect/>
          </a:stretch>
        </p:blipFill>
        <p:spPr>
          <a:xfrm>
            <a:off x="324161" y="0"/>
            <a:ext cx="11867839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37475"/>
          <a:stretch>
            <a:fillRect/>
          </a:stretch>
        </p:blipFill>
        <p:spPr>
          <a:xfrm>
            <a:off x="9304302" y="347333"/>
            <a:ext cx="2887698" cy="4600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5" r="7279" b="56702"/>
          <a:stretch>
            <a:fillRect/>
          </a:stretch>
        </p:blipFill>
        <p:spPr>
          <a:xfrm>
            <a:off x="216490" y="5808719"/>
            <a:ext cx="11486250" cy="728513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879617" y="1108268"/>
            <a:ext cx="4500953" cy="1299943"/>
            <a:chOff x="1051992" y="1189028"/>
            <a:chExt cx="4581652" cy="1323251"/>
          </a:xfrm>
        </p:grpSpPr>
        <p:sp>
          <p:nvSpPr>
            <p:cNvPr id="11" name="文本框 10"/>
            <p:cNvSpPr txBox="1"/>
            <p:nvPr/>
          </p:nvSpPr>
          <p:spPr>
            <a:xfrm>
              <a:off x="1051992" y="2198984"/>
              <a:ext cx="2494909" cy="31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0" dirty="0">
                  <a:solidFill>
                    <a:schemeClr val="bg1">
                      <a:lumMod val="6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持续创新 乐享健康</a:t>
              </a:r>
              <a:endParaRPr lang="zh-CN" altLang="en-US" sz="1400" b="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51992" y="1189028"/>
              <a:ext cx="4581652" cy="971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6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INNOVATION</a:t>
              </a:r>
              <a:endParaRPr lang="en-US" altLang="zh-CN" sz="3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华文细黑" panose="02010600040101010101" pitchFamily="2" charset="-122"/>
                  <a:cs typeface="Arial" panose="020B0604020202020204" pitchFamily="34" charset="0"/>
                </a:rPr>
                <a:t>FOR GOOD HEALTH</a:t>
              </a:r>
              <a:endParaRPr lang="zh-CN" altLang="en-US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华文细黑" panose="02010600040101010101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模板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" b="1533"/>
          <a:stretch>
            <a:fillRect/>
          </a:stretch>
        </p:blipFill>
        <p:spPr>
          <a:xfrm>
            <a:off x="-67718" y="0"/>
            <a:ext cx="12327436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9" y="220832"/>
            <a:ext cx="2974443" cy="424921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673317" y="1236248"/>
            <a:ext cx="4500953" cy="1424682"/>
            <a:chOff x="1051992" y="1189028"/>
            <a:chExt cx="4581652" cy="1450226"/>
          </a:xfrm>
        </p:grpSpPr>
        <p:sp>
          <p:nvSpPr>
            <p:cNvPr id="9" name="文本框 8"/>
            <p:cNvSpPr txBox="1"/>
            <p:nvPr/>
          </p:nvSpPr>
          <p:spPr>
            <a:xfrm>
              <a:off x="1051992" y="2325959"/>
              <a:ext cx="2494909" cy="313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细黑" panose="02010600040101010101" pitchFamily="2" charset="-122"/>
                  <a:ea typeface="华文细黑" panose="02010600040101010101" pitchFamily="2" charset="-122"/>
                </a:rPr>
                <a:t>持续创新 乐享健康</a:t>
              </a:r>
              <a:endParaRPr lang="zh-CN" altLang="en-US" sz="1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51992" y="1189028"/>
              <a:ext cx="4581652" cy="10965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INNOVATION</a:t>
              </a:r>
              <a:endPara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FOR GOOD HEALTH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模板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t="33148" r="21164" b="36906"/>
          <a:stretch>
            <a:fillRect/>
          </a:stretch>
        </p:blipFill>
        <p:spPr>
          <a:xfrm>
            <a:off x="0" y="544820"/>
            <a:ext cx="10176929" cy="33654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b="37475"/>
          <a:stretch>
            <a:fillRect/>
          </a:stretch>
        </p:blipFill>
        <p:spPr>
          <a:xfrm>
            <a:off x="9164342" y="267610"/>
            <a:ext cx="2887698" cy="460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5" r="7279" b="56702"/>
          <a:stretch>
            <a:fillRect/>
          </a:stretch>
        </p:blipFill>
        <p:spPr>
          <a:xfrm>
            <a:off x="-20845" y="6063632"/>
            <a:ext cx="11486250" cy="728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>
          <a:xfrm>
            <a:off x="0" y="63571"/>
            <a:ext cx="12149959" cy="63153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8670" y="337552"/>
            <a:ext cx="2298022" cy="32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32527" r="5666" b="60411"/>
          <a:stretch>
            <a:fillRect/>
          </a:stretch>
        </p:blipFill>
        <p:spPr>
          <a:xfrm>
            <a:off x="0" y="5779518"/>
            <a:ext cx="11876692" cy="7989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t="-5792" r="3025" b="10230"/>
          <a:stretch>
            <a:fillRect/>
          </a:stretch>
        </p:blipFill>
        <p:spPr>
          <a:xfrm>
            <a:off x="9070109" y="27711"/>
            <a:ext cx="2992582" cy="757382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277" y="6411966"/>
            <a:ext cx="1903320" cy="2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1219099" cy="6802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页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/>
          <a:srcRect t="11804" r="60020" b="5447"/>
          <a:stretch>
            <a:fillRect/>
          </a:stretch>
        </p:blipFill>
        <p:spPr>
          <a:xfrm>
            <a:off x="-1" y="706942"/>
            <a:ext cx="4391025" cy="58948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60" b="44713"/>
          <a:stretch>
            <a:fillRect/>
          </a:stretch>
        </p:blipFill>
        <p:spPr>
          <a:xfrm>
            <a:off x="5546780" y="2900942"/>
            <a:ext cx="3545295" cy="532896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257175" y="1391701"/>
            <a:ext cx="2759449" cy="1800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" b="31654"/>
          <a:stretch>
            <a:fillRect/>
          </a:stretch>
        </p:blipFill>
        <p:spPr>
          <a:xfrm>
            <a:off x="76200" y="1735255"/>
            <a:ext cx="2940424" cy="93128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57345" y="2749910"/>
            <a:ext cx="19530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持续创新 乐享健康</a:t>
            </a:r>
            <a:endParaRPr lang="zh-CN" altLang="en-US" sz="1300" b="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12446" y="6324776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www.guilinpharma.com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6354022" y="3654358"/>
            <a:ext cx="1918486" cy="1062578"/>
            <a:chOff x="6354022" y="3654358"/>
            <a:chExt cx="1918486" cy="1062578"/>
          </a:xfrm>
        </p:grpSpPr>
        <p:sp>
          <p:nvSpPr>
            <p:cNvPr id="9" name="文本框 8"/>
            <p:cNvSpPr txBox="1"/>
            <p:nvPr userDrawn="1"/>
          </p:nvSpPr>
          <p:spPr>
            <a:xfrm>
              <a:off x="6354022" y="4452680"/>
              <a:ext cx="8838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 algn="ctr"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zh-CN" altLang="en-US" sz="11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Times New Roman" panose="02020603050405020304" pitchFamily="18" charset="0"/>
                </a:rPr>
                <a:t>官方公众号</a:t>
              </a:r>
              <a:endParaRPr lang="zh-CN" alt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7441834" y="3654358"/>
              <a:ext cx="777471" cy="777471"/>
              <a:chOff x="5311004" y="3907275"/>
              <a:chExt cx="777471" cy="777471"/>
            </a:xfrm>
          </p:grpSpPr>
          <p:sp>
            <p:nvSpPr>
              <p:cNvPr id="11" name="圆角矩形 13"/>
              <p:cNvSpPr/>
              <p:nvPr userDrawn="1"/>
            </p:nvSpPr>
            <p:spPr>
              <a:xfrm>
                <a:off x="5311004" y="3907275"/>
                <a:ext cx="777471" cy="777471"/>
              </a:xfrm>
              <a:prstGeom prst="roundRect">
                <a:avLst>
                  <a:gd name="adj" fmla="val 643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6202" y="3951624"/>
                <a:ext cx="691627" cy="693336"/>
              </a:xfrm>
              <a:prstGeom prst="rect">
                <a:avLst/>
              </a:prstGeom>
            </p:spPr>
          </p:pic>
        </p:grpSp>
        <p:sp>
          <p:nvSpPr>
            <p:cNvPr id="13" name="文本框 12"/>
            <p:cNvSpPr txBox="1"/>
            <p:nvPr userDrawn="1"/>
          </p:nvSpPr>
          <p:spPr>
            <a:xfrm>
              <a:off x="7388633" y="4455326"/>
              <a:ext cx="8838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0" algn="ctr">
                <a:spcAft>
                  <a:spcPts val="0"/>
                </a:spcAft>
                <a:buFont typeface="Wingdings" panose="05000000000000000000" pitchFamily="2" charset="2"/>
                <a:buNone/>
              </a:pPr>
              <a:r>
                <a:rPr lang="zh-CN" altLang="en-US" sz="1100" b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Times New Roman" panose="02020603050405020304" pitchFamily="18" charset="0"/>
                </a:rPr>
                <a:t>官方视频号</a:t>
              </a:r>
              <a:endParaRPr lang="zh-CN" altLang="en-US" sz="11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 userDrawn="1"/>
          </p:nvGrpSpPr>
          <p:grpSpPr>
            <a:xfrm>
              <a:off x="6407224" y="3654358"/>
              <a:ext cx="777471" cy="777471"/>
              <a:chOff x="5311004" y="3907275"/>
              <a:chExt cx="777471" cy="777471"/>
            </a:xfrm>
          </p:grpSpPr>
          <p:sp>
            <p:nvSpPr>
              <p:cNvPr id="15" name="圆角矩形 13"/>
              <p:cNvSpPr/>
              <p:nvPr userDrawn="1"/>
            </p:nvSpPr>
            <p:spPr>
              <a:xfrm>
                <a:off x="5311004" y="3907275"/>
                <a:ext cx="777471" cy="777471"/>
              </a:xfrm>
              <a:prstGeom prst="roundRect">
                <a:avLst>
                  <a:gd name="adj" fmla="val 6434"/>
                </a:avLst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331855" y="3928126"/>
                <a:ext cx="735768" cy="73576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BC990-7295-4405-9252-97F0401BB87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FF20D-7103-47E4-B893-324C86576D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.xml"/><Relationship Id="rId2" Type="http://schemas.openxmlformats.org/officeDocument/2006/relationships/image" Target="../media/image19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5807" y="3299506"/>
            <a:ext cx="5809617" cy="1683879"/>
            <a:chOff x="912803" y="1984966"/>
            <a:chExt cx="5809617" cy="1683879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912803" y="3175491"/>
              <a:ext cx="4714327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1059488" y="2700611"/>
              <a:ext cx="442722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国内首仿，全国独家</a:t>
              </a:r>
              <a:endPara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8" name="标题 6"/>
            <p:cNvSpPr txBox="1"/>
            <p:nvPr/>
          </p:nvSpPr>
          <p:spPr>
            <a:xfrm>
              <a:off x="993178" y="1984966"/>
              <a:ext cx="5729242" cy="72851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4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利伐沙班</a:t>
              </a:r>
              <a:r>
                <a:rPr lang="zh-CN" altLang="en-US" sz="40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干混悬剂</a:t>
              </a:r>
              <a:endParaRPr lang="zh-CN" altLang="en-US" sz="4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77924" y="3300545"/>
              <a:ext cx="371663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桂林南药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ea"/>
                  <a:sym typeface="+mn-lt"/>
                </a:rPr>
                <a:t>股份有限公司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7832090" y="3429000"/>
            <a:ext cx="3985895" cy="3262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471053" y="706487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创新性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8480" y="3377565"/>
            <a:ext cx="27603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ClrTx/>
              <a:buSzTx/>
              <a:buFont typeface="Wingdings" panose="05000000000000000000" charset="0"/>
              <a:buChar char="n"/>
            </a:pPr>
            <a:r>
              <a:rPr lang="zh-CN" altLang="en-US" sz="1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剂型创新</a:t>
            </a:r>
            <a:endParaRPr lang="zh-CN" altLang="en-US" sz="16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38480" y="3791585"/>
            <a:ext cx="7061200" cy="86614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wrap="square" rtlCol="0" anchor="t">
            <a:spAutoFit/>
          </a:bodyPr>
          <a:p>
            <a:pPr marL="285750" indent="-285750" fontAlgn="auto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片剂到干混悬剂，不仅是生产工艺技术创新，同时包装材料的创新，利伐沙班干混悬剂配有 1</a:t>
            </a:r>
            <a:r>
              <a:rPr lang="en-US" altLang="zh-CN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ml、5ml </a:t>
            </a: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或 10</a:t>
            </a:r>
            <a:r>
              <a:rPr lang="en-US" altLang="zh-CN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ml </a:t>
            </a: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的口腔给药器及适配栓塞，确保儿童的精准</a:t>
            </a: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用药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fontAlgn="auto">
              <a:lnSpc>
                <a:spcPct val="120000"/>
              </a:lnSpc>
              <a:buFont typeface="Wingdings" panose="05000000000000000000" charset="0"/>
              <a:buChar char="ü"/>
            </a:pP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覆盖目前其他口服抗凝药不能覆盖到</a:t>
            </a: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的体重</a:t>
            </a:r>
            <a:r>
              <a:rPr lang="en-US" altLang="zh-CN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&lt;30kg</a:t>
            </a: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的青少年、</a:t>
            </a:r>
            <a:r>
              <a:rPr lang="zh-CN" altLang="en-US" sz="1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婴幼儿</a:t>
            </a:r>
            <a:endParaRPr lang="zh-CN" altLang="en-US" sz="14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71170" y="5148580"/>
            <a:ext cx="7360920" cy="65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130000"/>
              </a:lnSpc>
              <a:buClrTx/>
              <a:buSzTx/>
              <a:buFont typeface="Wingdings" panose="05000000000000000000" charset="0"/>
              <a:buChar char="ü"/>
            </a:pPr>
            <a:r>
              <a:rPr lang="en-US" altLang="zh-CN" sz="1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辅料中奶油香精赋予药品奶香的口感；三氯蔗糖无糖配方专用：体内几乎不代谢、零热量、不升血糖</a:t>
            </a:r>
            <a:r>
              <a:rPr lang="zh-CN" altLang="en-US" sz="1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。片剂无上述辅料，口感不及</a:t>
            </a:r>
            <a:r>
              <a:rPr lang="zh-CN" altLang="en-US" sz="1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干混悬剂</a:t>
            </a:r>
            <a:endParaRPr lang="zh-CN" altLang="en-US" sz="1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8163" y="4811395"/>
            <a:ext cx="300736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sz="16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辅料配方差异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aphicFrame>
        <p:nvGraphicFramePr>
          <p:cNvPr id="17" name="表格 16"/>
          <p:cNvGraphicFramePr/>
          <p:nvPr>
            <p:custDataLst>
              <p:tags r:id="rId4"/>
            </p:custDataLst>
          </p:nvPr>
        </p:nvGraphicFramePr>
        <p:xfrm>
          <a:off x="694055" y="1271905"/>
          <a:ext cx="10807065" cy="1610995"/>
        </p:xfrm>
        <a:graphic>
          <a:graphicData uri="http://schemas.openxmlformats.org/drawingml/2006/table">
            <a:tbl>
              <a:tblPr firstRow="1">
                <a:tableStyleId>{9C6443D7-8144-4E19-A2FB-C91A0FC7CBBC}</a:tableStyleId>
              </a:tblPr>
              <a:tblGrid>
                <a:gridCol w="2527935"/>
                <a:gridCol w="8279130"/>
              </a:tblGrid>
              <a:tr h="361315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是否为自主知识产权的创新药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否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1">
                          <a:latin typeface="楷体" panose="02010609060101010101" charset="-122"/>
                          <a:ea typeface="楷体" panose="02010609060101010101" charset="-122"/>
                        </a:rPr>
                        <a:t>药品注册分类</a:t>
                      </a:r>
                      <a:endParaRPr lang="zh-CN" altLang="en-US" sz="1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化学药品</a:t>
                      </a:r>
                      <a:r>
                        <a:rPr lang="en-US" altLang="zh-CN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</a:t>
                      </a: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类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944880"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1">
                          <a:latin typeface="楷体" panose="02010609060101010101" charset="-122"/>
                          <a:ea typeface="楷体" panose="02010609060101010101" charset="-122"/>
                        </a:rPr>
                        <a:t>主要创新点</a:t>
                      </a:r>
                      <a:endParaRPr lang="zh-CN" altLang="en-US" sz="1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1">
                          <a:solidFill>
                            <a:srgbClr val="E6800F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剂型创新，国内首仿</a:t>
                      </a:r>
                      <a:r>
                        <a:rPr lang="zh-CN" altLang="en-US" sz="1400" b="1">
                          <a:solidFill>
                            <a:srgbClr val="0070C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：</a:t>
                      </a: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现有的常规抗凝治疗方法需要重复注射和/或定期监测患者的凝血状态，对儿童尤其是幼儿造成相当大的负担。而利伐沙班是国内获批专门</a:t>
                      </a: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针对儿童VTE预防及治疗的药物，无需注射和频繁监测的凝血状态，对儿童更友好。干混悬剂可覆盖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体重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&lt;30kg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的青少年、婴幼儿，扩大口服抗凝药物适应人群范围，</a:t>
                      </a:r>
                      <a:r>
                        <a:rPr lang="zh-CN" altLang="en-US" sz="1400" b="1" dirty="0">
                          <a:solidFill>
                            <a:srgbClr val="0070C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弥补现有目录内药品不足</a:t>
                      </a: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。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cxnSp>
        <p:nvCxnSpPr>
          <p:cNvPr id="18" name="直接连接符 17"/>
          <p:cNvCxnSpPr/>
          <p:nvPr/>
        </p:nvCxnSpPr>
        <p:spPr>
          <a:xfrm flipV="1">
            <a:off x="505460" y="3086100"/>
            <a:ext cx="11082655" cy="8255"/>
          </a:xfrm>
          <a:prstGeom prst="line">
            <a:avLst/>
          </a:prstGeom>
          <a:ln w="6350" cap="flat" cmpd="sng" algn="ctr">
            <a:solidFill>
              <a:srgbClr val="0070C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38480" y="3119755"/>
            <a:ext cx="11082655" cy="8255"/>
          </a:xfrm>
          <a:prstGeom prst="line">
            <a:avLst/>
          </a:prstGeom>
          <a:ln w="6350" cap="flat" cmpd="sng" algn="ctr">
            <a:solidFill>
              <a:srgbClr val="0070C0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t="6944"/>
          <a:stretch>
            <a:fillRect/>
          </a:stretch>
        </p:blipFill>
        <p:spPr>
          <a:xfrm>
            <a:off x="8062595" y="3791585"/>
            <a:ext cx="3525520" cy="2774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74355" y="3429000"/>
            <a:ext cx="34137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</a:rPr>
              <a:t>利伐沙班干混悬剂包装内容物（</a:t>
            </a:r>
            <a:r>
              <a:rPr lang="en-US" altLang="zh-CN" sz="14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</a:rPr>
              <a:t>103.4mg</a:t>
            </a:r>
            <a:r>
              <a:rPr lang="zh-CN" altLang="en-US" sz="14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1400" b="1">
              <a:solidFill>
                <a:srgbClr val="E6800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471053" y="706487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公平性（</a:t>
            </a:r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一）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2110" y="1309370"/>
            <a:ext cx="11447780" cy="5139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一、疾病负担与未被满足的需求</a:t>
            </a:r>
            <a:endParaRPr lang="zh-CN" altLang="en-US" sz="1600" b="1">
              <a:solidFill>
                <a:srgbClr val="E6800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VTE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，特别是低龄低体重的儿童，无口服抗凝药可用，长期依赖注射。传统的肝素类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华法林治疗方案需反复穿刺，频繁监测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INR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，出血风险高，依从性差。利伐沙班干混悬剂是国内唯一获批儿童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VTE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适应症的口服抗凝药，无需注射和常规监测，</a:t>
            </a:r>
            <a:r>
              <a:rPr lang="zh-CN" altLang="en-US" sz="1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填补儿童专用抗凝药剂型不全的空白，减少反复住院和检查频次，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减轻医保基金负担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干混悬剂配液后，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可管饲或者鼻饲给药，适合吞咽困难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人群。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  <a:buNone/>
            </a:pPr>
            <a:r>
              <a:rPr lang="zh-CN" altLang="en-US" sz="14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二、医保公平性，符合</a:t>
            </a:r>
            <a:r>
              <a:rPr lang="en-US" altLang="zh-CN" sz="14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14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保基本、惠民生、促公平</a:t>
            </a:r>
            <a:r>
              <a:rPr lang="en-US" altLang="zh-CN" sz="14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14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导向</a:t>
            </a:r>
            <a:endParaRPr lang="zh-CN" altLang="en-US" sz="1400" b="1">
              <a:solidFill>
                <a:srgbClr val="E6800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聚焦特殊人群，体现医保倾斜性公平：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符合国家医保目录调整</a:t>
            </a:r>
            <a:r>
              <a:rPr lang="zh-CN" altLang="en-US" sz="14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优先支持儿童药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、罕见病药、老年慢病用药的政策导向。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价格与支付公平：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本品为仿制药，仿制药上市可显著降低价格，提高可及性。同通用名（利伐沙班）片剂已纳入医保，干混悬剂纳入医保，补全儿童用药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剂型，避免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同药不同剂型不同待遇</a:t>
            </a:r>
            <a:r>
              <a:rPr lang="en-US" altLang="zh-CN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的不公平性。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区域公平：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干混悬剂不超过30℃储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藏，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无需冷链，给药简单，适配基层医疗、偏远地区、家庭护理场景。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疗效公平性：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中国、美国儿童抗凝指南一致推荐，疗效公平性可及。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l">
              <a:buClrTx/>
              <a:buSzTx/>
              <a:buFont typeface="Arial" panose="020B0604020202020204" pitchFamily="34" charset="0"/>
              <a:buNone/>
            </a:pP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</a:pPr>
            <a:r>
              <a:rPr lang="zh-CN" altLang="en-US" sz="16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三、剂弥补目录短板</a:t>
            </a:r>
            <a:endParaRPr lang="zh-CN" altLang="en-US" sz="1600" b="1">
              <a:solidFill>
                <a:srgbClr val="E6800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剂型填补目前口服抗凝药的剂型空白：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达比加群酯胶囊、利伐沙班片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虽已经纳入医保，但不适用于低龄低体重儿童、吞咽困难和管饲人群，导致此类患者“有药可用但剂型不可用”，形成用药不公平。华法林钠片说明书中无儿童适应症，且治疗窗窄，需要每周2次监测INR值，增加医保基金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负担。干混悬剂实现特殊人群用药，获得与成人同等的治疗。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FontTx/>
              <a:buNone/>
            </a:pPr>
            <a:r>
              <a:rPr lang="zh-CN" altLang="en-US" sz="16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四、降低临床管理难度</a:t>
            </a:r>
            <a:endParaRPr lang="zh-CN" altLang="en-US" sz="1600" b="1">
              <a:solidFill>
                <a:srgbClr val="E6800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干混悬剂加水即配，配液后可存放15天，无需特殊操作，无需医疗监护，居家即可给药，可减少就医频次，降低交通与时间成本，避免传统治疗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方案穿刺痛苦，显著提升低收入、偏远地区、行动不便患者的用药，提高治疗依从性。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儿童VTE患者</a:t>
            </a:r>
            <a:r>
              <a:rPr lang="zh-CN" altLang="en-US" sz="1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治疗依从性提高，可以减少血栓复发与出血，降低住院、ICU、长期康复费用，减轻患者家庭与医保基金负担，降低VTE患者临床管理难度。</a:t>
            </a:r>
            <a:endParaRPr lang="zh-CN" altLang="en-US" sz="1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97305" y="1670050"/>
            <a:ext cx="4604385" cy="3886200"/>
            <a:chOff x="1403" y="1135"/>
            <a:chExt cx="11204" cy="8692"/>
          </a:xfrm>
        </p:grpSpPr>
        <p:sp>
          <p:nvSpPr>
            <p:cNvPr id="27" name="圆角矩形 26"/>
            <p:cNvSpPr/>
            <p:nvPr/>
          </p:nvSpPr>
          <p:spPr>
            <a:xfrm>
              <a:off x="1403" y="1135"/>
              <a:ext cx="11204" cy="1076"/>
            </a:xfrm>
            <a:prstGeom prst="roundRect">
              <a:avLst/>
            </a:prstGeom>
            <a:solidFill>
              <a:srgbClr val="0054A6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PART</a:t>
              </a:r>
              <a:r>
                <a:rPr kumimoji="1" lang="zh-CN" altLang="en-US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 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01    </a:t>
              </a:r>
              <a:r>
                <a:rPr kumimoji="1" lang="zh-CN" altLang="en-US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药品基本信息</a:t>
              </a:r>
              <a:endParaRPr kumimoji="1" lang="zh-CN" altLang="en-US" sz="2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403" y="2659"/>
              <a:ext cx="11204" cy="107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PART</a:t>
              </a:r>
              <a:r>
                <a:rPr kumimoji="1" lang="zh-CN" altLang="en-US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 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02    </a:t>
              </a:r>
              <a:r>
                <a:rPr kumimoji="1" lang="zh-CN" altLang="en-US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安全性</a:t>
              </a:r>
              <a:endParaRPr kumimoji="1" lang="zh-CN" altLang="en-US" sz="2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1403" y="4182"/>
              <a:ext cx="11204" cy="107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PART</a:t>
              </a:r>
              <a:r>
                <a:rPr kumimoji="1" lang="zh-CN" altLang="en-US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 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03    </a:t>
              </a:r>
              <a:r>
                <a:rPr kumimoji="1" lang="zh-CN" altLang="en-US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有效性</a:t>
              </a:r>
              <a:endParaRPr kumimoji="1" lang="zh-CN" altLang="en-US" sz="2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403" y="5705"/>
              <a:ext cx="11204" cy="1076"/>
            </a:xfrm>
            <a:prstGeom prst="roundRect">
              <a:avLst/>
            </a:prstGeom>
            <a:solidFill>
              <a:srgbClr val="D0CE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PART</a:t>
              </a:r>
              <a:r>
                <a:rPr kumimoji="1" lang="zh-CN" altLang="en-US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 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04    </a:t>
              </a:r>
              <a:r>
                <a:rPr kumimoji="1" lang="zh-CN" altLang="en-US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经济性</a:t>
              </a:r>
              <a:endParaRPr kumimoji="1" lang="zh-CN" altLang="en-US" sz="2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endParaRPr>
            </a:p>
          </p:txBody>
        </p:sp>
        <p:sp>
          <p:nvSpPr>
            <p:cNvPr id="2" name="圆角矩形 1"/>
            <p:cNvSpPr/>
            <p:nvPr/>
          </p:nvSpPr>
          <p:spPr>
            <a:xfrm>
              <a:off x="1403" y="7228"/>
              <a:ext cx="11205" cy="1076"/>
            </a:xfrm>
            <a:prstGeom prst="roundRect">
              <a:avLst/>
            </a:prstGeom>
            <a:solidFill>
              <a:srgbClr val="D0CE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PART</a:t>
              </a:r>
              <a:r>
                <a:rPr kumimoji="1" lang="zh-CN" altLang="en-US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 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05    </a:t>
              </a:r>
              <a:r>
                <a:rPr kumimoji="1" lang="zh-CN" altLang="en-US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创新性</a:t>
              </a:r>
              <a:endParaRPr kumimoji="1" lang="zh-CN" altLang="en-US" sz="2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>
              <a:off x="1403" y="8751"/>
              <a:ext cx="11204" cy="1076"/>
            </a:xfrm>
            <a:prstGeom prst="roundRect">
              <a:avLst/>
            </a:prstGeom>
            <a:solidFill>
              <a:srgbClr val="D0CECE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r>
                <a:rPr kumimoji="1" lang="en-US" altLang="zh-CN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PART</a:t>
              </a:r>
              <a:r>
                <a:rPr kumimoji="1" lang="zh-CN" altLang="en-US" sz="24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 </a:t>
              </a:r>
              <a:r>
                <a:rPr kumimoji="1" lang="en-US" altLang="zh-CN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06    </a:t>
              </a:r>
              <a:r>
                <a:rPr kumimoji="1" lang="zh-CN" altLang="en-US" sz="2400" b="1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lt"/>
                </a:rPr>
                <a:t>公平性</a:t>
              </a:r>
              <a:endParaRPr kumimoji="1" lang="zh-CN" altLang="en-US" sz="24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 txBox="1"/>
          <p:nvPr/>
        </p:nvSpPr>
        <p:spPr>
          <a:xfrm>
            <a:off x="419618" y="706487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目录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471053" y="632192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药品基本信息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62890" y="1283335"/>
          <a:ext cx="11708130" cy="5463540"/>
        </p:xfrm>
        <a:graphic>
          <a:graphicData uri="http://schemas.openxmlformats.org/drawingml/2006/table">
            <a:tbl>
              <a:tblPr/>
              <a:tblGrid>
                <a:gridCol w="1647825"/>
                <a:gridCol w="1916430"/>
                <a:gridCol w="1419860"/>
                <a:gridCol w="1729740"/>
                <a:gridCol w="1487805"/>
                <a:gridCol w="3506470"/>
              </a:tblGrid>
              <a:tr h="419100"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申报目录类别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p>
                      <a:pPr algn="l" rtl="0" font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  </a:t>
                      </a: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基本</a:t>
                      </a: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医保目录、商保创新药目录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69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药品通用名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利伐沙班干混悬剂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剂型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口服混悬剂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注册规格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51.7mg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、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103.4mg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60"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药品注册分类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化学药品</a:t>
                      </a:r>
                      <a:r>
                        <a:rPr lang="en-US" altLang="zh-CN" sz="14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4</a:t>
                      </a:r>
                      <a:r>
                        <a:rPr lang="zh-CN" altLang="en-US" sz="14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类</a:t>
                      </a:r>
                      <a:endParaRPr lang="zh-CN" altLang="en-US" sz="14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是否为</a:t>
                      </a:r>
                      <a:r>
                        <a:rPr lang="en-US" altLang="zh-CN" sz="1600" b="1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OTC</a:t>
                      </a:r>
                      <a:r>
                        <a:rPr lang="zh-CN" altLang="en-US" sz="1600" b="1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药品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否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医保药品分类</a:t>
                      </a:r>
                      <a:endParaRPr lang="zh-CN" altLang="en-US" sz="1600" b="1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血液和造血器官药</a:t>
                      </a:r>
                      <a:r>
                        <a:rPr lang="en-US" altLang="zh-CN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&gt;</a:t>
                      </a: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抗血栓形成药</a:t>
                      </a:r>
                      <a:r>
                        <a:rPr lang="en-US" altLang="zh-CN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&gt;</a:t>
                      </a: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直接</a:t>
                      </a:r>
                      <a:r>
                        <a:rPr lang="en-US" altLang="zh-CN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Xa</a:t>
                      </a: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因子抑制剂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10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全球首次上市国家</a:t>
                      </a:r>
                      <a:r>
                        <a:rPr lang="en-US" altLang="zh-CN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/</a:t>
                      </a: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上市</a:t>
                      </a: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时间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美国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/2021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12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医保</a:t>
                      </a: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代码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51.7mg：XB01AFL056X006010105206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103.4mg：XB01AFL056X006020105206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7680"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中国首次上市时间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2022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年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4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月</a:t>
                      </a:r>
                      <a:r>
                        <a:rPr 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上市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中国上市</a:t>
                      </a: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情况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l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国产：</a:t>
                      </a:r>
                      <a:r>
                        <a:rPr lang="en-US" altLang="zh-C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1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家，当前</a:t>
                      </a: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独家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上市持有人：桂林南药股份有限公司（</a:t>
                      </a: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生产单位：南京海纳制药有限公司）</a:t>
                      </a:r>
                      <a:endParaRPr lang="zh-CN" alt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 anchorCtr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适应症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用于</a:t>
                      </a:r>
                      <a:r>
                        <a:rPr lang="zh-CN" altLang="en-US" sz="1400" b="1" i="0" u="none" strike="noStrike" dirty="0">
                          <a:solidFill>
                            <a:srgbClr val="E6800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足月新生儿、婴幼儿、儿童和</a:t>
                      </a:r>
                      <a:r>
                        <a:rPr lang="en-US" altLang="zh-CN" sz="1400" b="1" i="0" u="none" strike="noStrike" dirty="0">
                          <a:solidFill>
                            <a:srgbClr val="E6800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18</a:t>
                      </a:r>
                      <a:r>
                        <a:rPr lang="zh-CN" altLang="en-US" sz="1400" b="1" i="0" u="none" strike="noStrike" dirty="0">
                          <a:solidFill>
                            <a:srgbClr val="E6800F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岁以下青少年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静脉血栓栓塞症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(VTE)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患者经过初始非口服抗凝治疗至少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5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天后的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VTE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的治疗及预防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VTE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复发。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0320">
                <a:tc>
                  <a:txBody>
                    <a:bodyPr/>
                    <a:p>
                      <a:pPr algn="ctr" rtl="0" font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用法</a:t>
                      </a:r>
                      <a:r>
                        <a:rPr lang="zh-CN" altLang="en-US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ea"/>
                          <a:sym typeface="+mn-lt"/>
                        </a:rPr>
                        <a:t>用量</a:t>
                      </a:r>
                      <a:endParaRPr lang="zh-CN" alt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ea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给药途径：口服。制成口服混悬液后，可通过</a:t>
                      </a:r>
                      <a:r>
                        <a:rPr lang="zh-CN" altLang="en-US" sz="1200" b="1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鼻饲管或胃饲管</a:t>
                      </a: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给药。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口服混悬液</a:t>
                      </a:r>
                      <a:r>
                        <a:rPr lang="zh-CN" altLang="en-US" sz="1200" b="1" dirty="0">
                          <a:solidFill>
                            <a:srgbClr val="0070C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可与食物同服，也可以单独服用</a:t>
                      </a:r>
                      <a:r>
                        <a:rPr lang="en-US" altLang="zh-CN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.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使用前加入非碳酸饮用水按配制说明制成混悬液，使最终浓度为 1</a:t>
                      </a:r>
                      <a:r>
                        <a:rPr lang="en-US" altLang="zh-CN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mg/ml</a:t>
                      </a: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。每次利伐沙班给药应立即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摄入与年龄相宜的液体量，这也包括喂养量的液体。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开始治疗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⚫ 足月新生儿至小于 6 个月的儿童患者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对于妊娠至少满 37 周时出生、体重≥2.6</a:t>
                      </a:r>
                      <a:r>
                        <a:rPr lang="en-US" altLang="zh-CN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kg </a:t>
                      </a: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且经口喂养至少 10 天的足月新生儿至小 6 月龄的儿童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患者，应在接受初始非口服抗凝治疗至少 5 天后开始利伐沙班治疗，根据体重调整利伐沙班干混悬剂量(见表 1)。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⚫ 6 月龄至＜18 岁的儿童患者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6月龄至&lt;18 岁儿童患者的利伐沙班治疗应在接受初始非口服抗凝治疗至少 5 天后开始。根据体重调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整利伐沙班给药剂量。(见表 1)。</a:t>
                      </a:r>
                      <a:endParaRPr lang="zh-CN" altLang="en-US" sz="120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疗程：除 2 岁以下有导管相关血栓形成的儿童之外的所有儿童，治疗应持续至少 3 个月。如临床需</a:t>
                      </a:r>
                      <a:endParaRPr lang="zh-CN" altLang="en-US" sz="12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要，可将治疗延长至 12 个月；2 岁以下有导管相关血栓形成的儿童，治疗应持续至少 1 个月。</a:t>
                      </a:r>
                      <a:endParaRPr lang="zh-CN" altLang="en-US" sz="12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如临床需要，可将治疗延长至 3 个月。</a:t>
                      </a:r>
                      <a:endParaRPr lang="zh-CN" altLang="en-US" sz="12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720" y="4334510"/>
            <a:ext cx="3289300" cy="2275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405765" y="1545590"/>
            <a:ext cx="11279505" cy="14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471053" y="632192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药品基本信息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5765" y="1177290"/>
            <a:ext cx="29470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所治疗疾病基本情况</a:t>
            </a:r>
            <a:endParaRPr lang="zh-CN" altLang="en-US" b="1">
              <a:solidFill>
                <a:srgbClr val="F08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170" y="1539240"/>
            <a:ext cx="11214100" cy="16471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静脉血栓栓塞（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VTE）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是高发血管疾病，普通人群年发病率 1～2/1000，易诱发致死性肺栓塞、血栓后综合征、导管功能障碍等并发症。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 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VTE 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多继发于中心静脉置管、遗传性凝血疾病、先心病、肿瘤、外伤等危险因素，普通儿童年发病率 1～5/10 万</a:t>
            </a:r>
            <a:r>
              <a:rPr lang="en-US" altLang="zh-CN" sz="12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[1]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；住院患儿发病率显著升高，达 30～58 / 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10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</a:t>
            </a:r>
            <a:r>
              <a:rPr lang="en-US" altLang="zh-CN" sz="1200" baseline="30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[2]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，新生儿、青少年为高发人群。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依据 2024 年国家统计局人口数据，我国 0～14 岁人口 22240 万人，按发病率 5/10 万推算，国内患儿约 1.112 万人（理论推算）。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目前儿童静脉血栓栓塞症治疗采用与成人同样的治疗方案。成人静脉血栓栓塞症（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VTE）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常规处理由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APTT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剂量校正</a:t>
            </a:r>
            <a:r>
              <a:rPr lang="zh-CN" altLang="en-US" sz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的普通肝素（</a:t>
            </a:r>
            <a:r>
              <a:rPr lang="en-US" altLang="zh-CN" sz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UFH）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静脉给药治疗、体重校正</a:t>
            </a:r>
            <a:r>
              <a:rPr lang="zh-CN" altLang="en-US" sz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低分子量肝素（</a:t>
            </a:r>
            <a:r>
              <a:rPr lang="en-US" altLang="zh-CN" sz="12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LMWH）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皮下给药治疗或体重校正磺达肝素的皮下给药初始治疗与</a:t>
            </a:r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后续</a:t>
            </a:r>
            <a:r>
              <a:rPr lang="zh-CN" altLang="en-US" sz="12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维生素</a:t>
            </a:r>
            <a:r>
              <a:rPr lang="en-US" altLang="zh-CN" sz="12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2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拮抗剂</a:t>
            </a:r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长期治疗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组成。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07255" y="6414135"/>
            <a:ext cx="7287260" cy="219710"/>
          </a:xfrm>
          <a:prstGeom prst="rect">
            <a:avLst/>
          </a:prstGeom>
        </p:spPr>
        <p:txBody>
          <a:bodyPr wrap="square">
            <a:noAutofit/>
          </a:bodyPr>
          <a:p>
            <a:r>
              <a:rPr lang="en-US" altLang="zh-CN" sz="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1.American Society of Hematology/International Society on Thrombosis and Haemostasis 2024 updated guidelines for treatment of venous thromboembolism in pediatric patients.blood advances</a:t>
            </a:r>
            <a:r>
              <a:rPr lang="zh-CN" altLang="en-US" sz="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r>
              <a:rPr lang="en-US" altLang="zh-CN" sz="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27 MAY 2025 • VOLUME 9, NUMBER 10</a:t>
            </a:r>
            <a:endParaRPr lang="en-US" altLang="zh-CN" sz="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中华医学会儿科学分会血液学组。儿童静脉血栓栓塞症抗凝药物治疗专家共识 (2025)[</a:t>
            </a:r>
            <a:r>
              <a:rPr lang="en-US" altLang="zh-CN" sz="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J]. </a:t>
            </a:r>
            <a:r>
              <a:rPr lang="zh-CN" altLang="en-US" sz="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中华儿科杂志，2025,63 (10).</a:t>
            </a:r>
            <a:endParaRPr lang="zh-CN" altLang="en-US" sz="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6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药品说明书</a:t>
            </a:r>
            <a:endParaRPr lang="zh-CN" altLang="en-US" sz="6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885" y="3017520"/>
            <a:ext cx="4668520" cy="547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儿童</a:t>
            </a:r>
            <a:r>
              <a:rPr lang="en-US" altLang="zh-CN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VTE</a:t>
            </a:r>
            <a:r>
              <a:rPr lang="zh-CN" altLang="en-US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的标准治疗流程</a:t>
            </a:r>
            <a:r>
              <a:rPr lang="zh-CN" altLang="en-US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及药物对比</a:t>
            </a:r>
            <a:r>
              <a:rPr lang="en-US" altLang="zh-CN" b="1" baseline="30000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[2]</a:t>
            </a:r>
            <a:endParaRPr lang="zh-CN" altLang="en-US" b="1" baseline="30000">
              <a:solidFill>
                <a:srgbClr val="F083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 algn="l">
              <a:buFont typeface="Wingdings" panose="05000000000000000000" charset="0"/>
              <a:buNone/>
            </a:pPr>
            <a:endParaRPr lang="en-US" altLang="zh-CN" b="1" baseline="30000">
              <a:solidFill>
                <a:srgbClr val="F08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3409315"/>
            <a:ext cx="3971290" cy="3351530"/>
          </a:xfrm>
          <a:prstGeom prst="rect">
            <a:avLst/>
          </a:prstGeom>
        </p:spPr>
      </p:pic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4448175" y="3409315"/>
          <a:ext cx="73025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40"/>
                <a:gridCol w="1102360"/>
                <a:gridCol w="510540"/>
                <a:gridCol w="986790"/>
                <a:gridCol w="892810"/>
                <a:gridCol w="2372360"/>
              </a:tblGrid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药物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分类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临床常用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药物（医保</a:t>
                      </a: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</a:rPr>
                        <a:t>/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上市时间）</a:t>
                      </a:r>
                      <a:r>
                        <a:rPr lang="en-US" altLang="zh-CN" sz="1200" baseline="30000">
                          <a:latin typeface="楷体" panose="02010609060101010101" charset="-122"/>
                          <a:ea typeface="楷体" panose="02010609060101010101" charset="-122"/>
                        </a:rPr>
                        <a:t>[3]</a:t>
                      </a:r>
                      <a:endParaRPr lang="en-US" altLang="zh-CN" sz="1200" baseline="30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给药方式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说明书中是否明确儿童用法用量</a:t>
                      </a:r>
                      <a:r>
                        <a:rPr lang="en-US" altLang="zh-CN" sz="1200" baseline="30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[3]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说明书中是否明确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婴幼儿</a:t>
                      </a:r>
                      <a:r>
                        <a:rPr lang="en-US" altLang="zh-CN" sz="1200" baseline="30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[3]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临床使用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要求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LMWH</a:t>
                      </a:r>
                      <a:endParaRPr lang="en-US" altLang="zh-CN" sz="12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(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低分子肝素）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肝素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低分子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肝素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依诺肝素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静脉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Wingdings 2" panose="05020102010507070707" charset="0"/>
                        </a:rPr>
                        <a:t>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Wingdings 2" panose="05020102010507070707" charset="0"/>
                        </a:rPr>
                        <a:t>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sym typeface="Wingdings 2" panose="05020102010507070707" charset="0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无法使用口服抗凝药，启用；需密切监测药物蓄积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T w="12700" cmpd="sng">
                      <a:solidFill>
                        <a:schemeClr val="tx1"/>
                      </a:solidFill>
                      <a:prstDash val="solid"/>
                    </a:lnT>
                    <a:noFill/>
                  </a:tcPr>
                </a:tc>
              </a:tr>
              <a:tr h="640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</a:rPr>
                        <a:t>VKA</a:t>
                      </a:r>
                      <a:endParaRPr lang="en-US" altLang="zh-CN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（维生素</a:t>
                      </a: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</a:rPr>
                        <a:t>K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拮抗剂）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华法林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口服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Wingdings 2" panose="05020102010507070707" charset="0"/>
                        </a:rPr>
                        <a:t>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Wingdings 2" panose="05020102010507070707" charset="0"/>
                        </a:rPr>
                        <a:t>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sym typeface="Wingdings 2" panose="05020102010507070707" charset="0"/>
                      </a:endParaRPr>
                    </a:p>
                  </a:txBody>
                  <a:tcPr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无法使用直接凝血酶抑制剂或直接</a:t>
                      </a: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Xa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因子抑制剂，启用；</a:t>
                      </a: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 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需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每周 2 次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监测凝血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状态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直接凝血酶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抑制剂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达比加群酯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口服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Wingdings 2" panose="05020102010507070707" charset="0"/>
                        </a:rPr>
                        <a:t>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年龄</a:t>
                      </a:r>
                      <a:r>
                        <a:rPr lang="zh-CN" altLang="en-US" sz="1200"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altLang="zh-CN" sz="1200"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1200"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zh-CN" altLang="en-US" sz="1200"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龄</a:t>
                      </a:r>
                      <a:endParaRPr lang="zh-CN" altLang="en-US" sz="1200">
                        <a:latin typeface="Arial" panose="020B0604020202020204" pitchFamily="34" charset="0"/>
                        <a:ea typeface="楷体" panose="02010609060101010101" charset="-122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不适用于以下患儿</a:t>
                      </a: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</a:rPr>
                        <a:t>eGFR&lt;</a:t>
                      </a:r>
                      <a:r>
                        <a:rPr lang="en-US" altLang="zh-CN" sz="1200"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</a:rPr>
                        <a:t>50ml/(min</a:t>
                      </a: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·1.73m</a:t>
                      </a:r>
                      <a:r>
                        <a:rPr lang="en-US" altLang="zh-CN" sz="120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)</a:t>
                      </a:r>
                      <a:endParaRPr lang="zh-CN" altLang="en-US" sz="1200"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noFill/>
                  </a:tcPr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直接</a:t>
                      </a: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</a:rPr>
                        <a:t>Xa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因子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抑制剂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利伐沙班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阿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哌沙班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艾多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沙班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口服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Wingdings 2" panose="05020102010507070707" charset="0"/>
                        </a:rPr>
                        <a:t>利伐沙班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Wingdings 2" panose="05020102010507070707" charset="0"/>
                        </a:rPr>
                        <a:t>利伐沙班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不适用于以下患儿</a:t>
                      </a: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eGFR&lt;</a:t>
                      </a:r>
                      <a:r>
                        <a:rPr lang="en-US" altLang="zh-CN" sz="1200">
                          <a:latin typeface="Arial" panose="020B0604020202020204" pitchFamily="34" charset="0"/>
                          <a:ea typeface="楷体" panose="02010609060101010101" charset="-122"/>
                          <a:cs typeface="Arial" panose="020B0604020202020204" pitchFamily="34" charset="0"/>
                          <a:sym typeface="+mn-ea"/>
                        </a:rPr>
                        <a:t>30ml/(min</a:t>
                      </a: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·1.73m</a:t>
                      </a:r>
                      <a:r>
                        <a:rPr lang="en-US" altLang="zh-CN" sz="1200" baseline="3000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r>
                        <a:rPr lang="en-US" altLang="zh-CN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r>
                        <a:rPr lang="zh-CN" altLang="en-US" sz="1200"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，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cs typeface="Arial" panose="020B0604020202020204" pitchFamily="34" charset="0"/>
                          <a:sym typeface="+mn-ea"/>
                        </a:rPr>
                        <a:t>无需常规监测凝血状态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anchor="ctr" anchorCtr="0"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55600" y="2479675"/>
          <a:ext cx="10971530" cy="3616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095"/>
                <a:gridCol w="1685925"/>
                <a:gridCol w="844550"/>
                <a:gridCol w="1040765"/>
                <a:gridCol w="2311400"/>
                <a:gridCol w="3185795"/>
              </a:tblGrid>
              <a:tr h="5181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通用名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药理</a:t>
                      </a: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分类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医保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分类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中国上市</a:t>
                      </a: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时间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说明书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儿童使用</a:t>
                      </a: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建议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儿童用法</a:t>
                      </a: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用量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8401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华法林钠片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维生素</a:t>
                      </a:r>
                      <a:r>
                        <a:rPr lang="en-US" altLang="zh-CN" sz="1200" b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K</a:t>
                      </a:r>
                      <a:r>
                        <a:rPr lang="zh-CN" altLang="en-US" sz="1200" b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拮抗剂（</a:t>
                      </a:r>
                      <a:r>
                        <a:rPr lang="en-US" altLang="zh-CN" sz="1200" b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VKA</a:t>
                      </a:r>
                      <a:r>
                        <a:rPr lang="zh-CN" altLang="en-US" sz="1200" b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）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甲类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1999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年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在儿科患者中的最佳剂量、安全性和有效性尚不明确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未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明确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343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达比加群酯</a:t>
                      </a: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胶囊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2F8FD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直接凝血酶抑制剂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2F8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乙类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2F8FD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2013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年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2F8FD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不推荐本品用于18岁以下患者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2F8FD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2F8FD"/>
                    </a:solidFill>
                  </a:tcPr>
                </a:tc>
              </a:tr>
              <a:tr h="66357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利伐沙班片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直接</a:t>
                      </a:r>
                      <a:r>
                        <a:rPr lang="en-US" altLang="zh-CN" sz="1200" b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Xa</a:t>
                      </a:r>
                      <a:r>
                        <a:rPr lang="zh-CN" altLang="en-US" sz="1200" b="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因子抑制剂</a:t>
                      </a:r>
                      <a:endParaRPr lang="zh-CN" altLang="en-US" sz="1200" b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乙类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2014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年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用于</a:t>
                      </a:r>
                      <a:r>
                        <a:rPr sz="1200" kern="0" spc="-10" dirty="0">
                          <a:solidFill>
                            <a:srgbClr val="0070C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18岁以下且体重为30kg-50kg及50kg以上</a:t>
                      </a:r>
                      <a:r>
                        <a:rPr sz="1200" kern="0" spc="-1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的儿童和青少年</a:t>
                      </a:r>
                      <a:endParaRPr lang="zh-CN" altLang="en-US" sz="1200" b="0" kern="0" spc="-10" dirty="0">
                        <a:solidFill>
                          <a:schemeClr val="tx1">
                            <a:alpha val="100000"/>
                          </a:schemeClr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-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体重 30-50 kg： 15 mg </a:t>
                      </a:r>
                      <a:r>
                        <a:rPr 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/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次，每日一次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-体重≥50 kg：</a:t>
                      </a:r>
                      <a:r>
                        <a:rPr 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0 mg</a:t>
                      </a:r>
                      <a:r>
                        <a:rPr 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/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次，每日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一次</a:t>
                      </a:r>
                      <a:endParaRPr lang="zh-CN" altLang="en-US" sz="1200" kern="0" spc="-10" dirty="0">
                        <a:solidFill>
                          <a:srgbClr val="404040">
                            <a:alpha val="100000"/>
                          </a:srgbClr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5302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阿</a:t>
                      </a: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哌沙班片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乙类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2013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年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298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甲苯磺酸艾多沙班</a:t>
                      </a:r>
                      <a:r>
                        <a:rPr lang="zh-CN" altLang="en-US" sz="12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片</a:t>
                      </a:r>
                      <a:endParaRPr lang="zh-CN" altLang="en-US" sz="12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v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乙类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2018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年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无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5600" y="2003425"/>
            <a:ext cx="64636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ClrTx/>
              <a:buSzTx/>
              <a:buFont typeface="Wingdings" panose="05000000000000000000" charset="0"/>
              <a:buChar char="n"/>
            </a:pPr>
            <a:r>
              <a:rPr lang="zh-CN" altLang="en-US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同治疗领域的口服抗凝药物对比</a:t>
            </a:r>
            <a:r>
              <a:rPr lang="zh-CN" altLang="en-US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（治疗周期</a:t>
            </a:r>
            <a:r>
              <a:rPr lang="en-US" altLang="zh-CN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周</a:t>
            </a:r>
            <a:r>
              <a:rPr lang="en-US" altLang="zh-CN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~6</a:t>
            </a:r>
            <a:r>
              <a:rPr lang="zh-CN" altLang="en-US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个月）</a:t>
            </a:r>
            <a:endParaRPr lang="zh-CN" altLang="en-US" sz="1400" b="1">
              <a:solidFill>
                <a:srgbClr val="F08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471053" y="632192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药品基本信息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55600" y="1470660"/>
            <a:ext cx="110572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chemeClr val="tx1"/>
                </a:solidFill>
              </a:rPr>
              <a:t>已上市的口服抗凝药物中，仅利</a:t>
            </a:r>
            <a:r>
              <a:rPr lang="zh-CN" altLang="en-US" sz="1600" b="1">
                <a:solidFill>
                  <a:srgbClr val="0070C0"/>
                </a:solidFill>
              </a:rPr>
              <a:t>伐沙班干混悬剂</a:t>
            </a:r>
            <a:r>
              <a:rPr lang="zh-CN" altLang="en-US" sz="1600" b="1">
                <a:solidFill>
                  <a:schemeClr val="tx1"/>
                </a:solidFill>
              </a:rPr>
              <a:t>获批足月新生儿</a:t>
            </a:r>
            <a:r>
              <a:rPr lang="en-US" altLang="zh-CN" sz="1600" b="1">
                <a:solidFill>
                  <a:schemeClr val="tx1"/>
                </a:solidFill>
              </a:rPr>
              <a:t>~18</a:t>
            </a:r>
            <a:r>
              <a:rPr lang="zh-CN" altLang="en-US" sz="1600" b="1">
                <a:solidFill>
                  <a:schemeClr val="tx1"/>
                </a:solidFill>
              </a:rPr>
              <a:t>岁的全人群适应症，且具有精准的给药剂量说明</a:t>
            </a:r>
            <a:endParaRPr lang="zh-CN" altLang="en-US" sz="1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471053" y="632192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药品基本信息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0525" y="1388110"/>
            <a:ext cx="4947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buFont typeface="Wingdings" panose="05000000000000000000" charset="0"/>
              <a:buChar char="n"/>
            </a:pPr>
            <a:r>
              <a:rPr lang="zh-CN" altLang="en-US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参照品建议及对比</a:t>
            </a:r>
            <a:r>
              <a:rPr lang="zh-CN" altLang="en-US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</a:rPr>
              <a:t>优势</a:t>
            </a:r>
            <a:endParaRPr lang="zh-CN" altLang="en-US" b="1">
              <a:solidFill>
                <a:srgbClr val="F083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0525" y="1862455"/>
            <a:ext cx="11282045" cy="42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zh-CN" altLang="en-US" sz="1400" b="1" u="sng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参照品建议：</a:t>
            </a:r>
            <a:r>
              <a:rPr lang="zh-CN" altLang="en-US" sz="1400" b="1" u="sng">
                <a:latin typeface="楷体" panose="02010609060101010101" charset="-122"/>
                <a:ea typeface="楷体" panose="02010609060101010101" charset="-122"/>
              </a:rPr>
              <a:t>利伐沙班片（</a:t>
            </a:r>
            <a:r>
              <a:rPr lang="en-US" altLang="zh-CN" sz="1400" b="1" u="sng">
                <a:latin typeface="楷体" panose="02010609060101010101" charset="-122"/>
                <a:ea typeface="楷体" panose="02010609060101010101" charset="-122"/>
              </a:rPr>
              <a:t>Bayer AG</a:t>
            </a:r>
            <a:r>
              <a:rPr lang="zh-CN" altLang="en-US" sz="1400" b="1" u="sng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1400" b="1" u="sng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0525" y="2258060"/>
            <a:ext cx="10935970" cy="1170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algn="l">
              <a:lnSpc>
                <a:spcPct val="130000"/>
              </a:lnSpc>
              <a:buFont typeface="Wingdings" panose="05000000000000000000" charset="0"/>
              <a:buChar char="ü"/>
            </a:pPr>
            <a:r>
              <a:rPr lang="zh-CN" altLang="en-US" sz="1400" b="1" u="sng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选择理由：</a:t>
            </a:r>
            <a:endParaRPr lang="zh-CN" altLang="en-US" sz="1400" b="1" u="sng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1、药物主要成份相同，均含有利伐沙班</a:t>
            </a:r>
            <a:r>
              <a:rPr lang="en-US" altLang="zh-CN" sz="1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en-US" altLang="zh-CN" sz="1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1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2、适用患者群体相似：均可覆盖</a:t>
            </a:r>
            <a:r>
              <a:rPr lang="en-US" altLang="zh-CN" sz="1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18</a:t>
            </a:r>
            <a:r>
              <a:rPr lang="zh-CN" altLang="en-US" sz="1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岁以下儿童，体重</a:t>
            </a:r>
            <a:r>
              <a:rPr lang="en-US" altLang="zh-CN" sz="1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30KG</a:t>
            </a:r>
            <a:r>
              <a:rPr lang="zh-CN" altLang="en-US" sz="1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以上青少年。</a:t>
            </a:r>
            <a:endParaRPr lang="zh-CN" altLang="en-US" sz="14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14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、我司利伐沙班干混选剂的参比制剂为</a:t>
            </a:r>
            <a:r>
              <a:rPr lang="en-US" altLang="zh-CN" sz="1400" b="1" u="sng">
                <a:latin typeface="楷体" panose="02010609060101010101" charset="-122"/>
                <a:ea typeface="楷体" panose="02010609060101010101" charset="-122"/>
                <a:sym typeface="+mn-ea"/>
              </a:rPr>
              <a:t>Bayer AG</a:t>
            </a:r>
            <a:r>
              <a:rPr lang="zh-CN" altLang="en-US" sz="1400" b="1" u="sng">
                <a:latin typeface="楷体" panose="02010609060101010101" charset="-122"/>
                <a:ea typeface="楷体" panose="02010609060101010101" charset="-122"/>
                <a:sym typeface="+mn-ea"/>
              </a:rPr>
              <a:t>的干混悬剂。</a:t>
            </a:r>
            <a:endParaRPr lang="zh-CN" altLang="en-US" sz="1400" b="1" u="sng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9415" y="3432810"/>
            <a:ext cx="324612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3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altLang="en-US" sz="1400" b="1" u="sng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对比优势</a:t>
            </a:r>
            <a:endParaRPr lang="zh-CN" altLang="en-US" sz="1400" b="1" u="sng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2"/>
            </p:custDataLst>
          </p:nvPr>
        </p:nvGraphicFramePr>
        <p:xfrm>
          <a:off x="513715" y="3841115"/>
          <a:ext cx="11189335" cy="2055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505"/>
                <a:gridCol w="2821940"/>
                <a:gridCol w="2308860"/>
                <a:gridCol w="802640"/>
                <a:gridCol w="1410335"/>
                <a:gridCol w="1007702"/>
                <a:gridCol w="1083353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通用名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优势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不足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规格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最小制剂单价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费用类型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金额（</a:t>
                      </a:r>
                      <a:r>
                        <a:rPr lang="zh-CN" altLang="en-US" sz="1400">
                          <a:latin typeface="楷体" panose="02010609060101010101" charset="-122"/>
                          <a:ea typeface="楷体" panose="02010609060101010101" charset="-122"/>
                        </a:rPr>
                        <a:t>元）</a:t>
                      </a:r>
                      <a:endParaRPr lang="zh-CN" altLang="en-US" sz="14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505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400" b="1">
                          <a:latin typeface="楷体" panose="02010609060101010101" charset="-122"/>
                          <a:ea typeface="楷体" panose="02010609060101010101" charset="-122"/>
                        </a:rPr>
                        <a:t>利伐沙班干混悬剂</a:t>
                      </a:r>
                      <a:endParaRPr lang="zh-CN" altLang="en-US" sz="1400" b="1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桂林南药股份有限公司</a:t>
                      </a:r>
                      <a:endParaRPr lang="zh-CN" altLang="en-US" sz="1200" b="1">
                        <a:solidFill>
                          <a:schemeClr val="bg1">
                            <a:lumMod val="65000"/>
                          </a:schemeClr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可以口服、配制后可鼻饲给药，方便重症和不便口服的患者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可覆盖更低龄的儿童和低体重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青少年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无成人</a:t>
                      </a: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适应症</a:t>
                      </a: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不建议</a:t>
                      </a: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用于出生时胎龄&lt;37周、年龄&lt;6个月、完全口服喂养时间&lt;10天或体重&lt;2.6公斤</a:t>
                      </a: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51.7mg/10.3.4</a:t>
                      </a:r>
                      <a:r>
                        <a:rPr lang="en-US" altLang="zh-CN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mg</a:t>
                      </a:r>
                      <a:endParaRPr lang="en-US" altLang="zh-CN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739140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利伐沙班片</a:t>
                      </a:r>
                      <a:endParaRPr lang="zh-CN" altLang="en-US" sz="1400" b="1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2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Bayer AG</a:t>
                      </a:r>
                      <a:endParaRPr lang="zh-CN" altLang="en-US" sz="1200" b="1">
                        <a:solidFill>
                          <a:schemeClr val="bg1">
                            <a:lumMod val="65000"/>
                          </a:schemeClr>
                        </a:solidFill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覆盖人群广：可覆盖成人及</a:t>
                      </a: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18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岁以下，且体重</a:t>
                      </a:r>
                      <a:r>
                        <a:rPr lang="en-US" altLang="zh-CN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30kg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以上的儿童和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青少年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临床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用药成熟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sym typeface="+mn-ea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无针对</a:t>
                      </a:r>
                      <a:r>
                        <a:rPr lang="en-US" altLang="zh-CN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30kg</a:t>
                      </a: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以下儿童的</a:t>
                      </a: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使用</a:t>
                      </a: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不适用于吞咽困难的</a:t>
                      </a: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患者</a:t>
                      </a: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15</a:t>
                      </a:r>
                      <a:r>
                        <a:rPr lang="en-US" altLang="zh-CN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mg</a:t>
                      </a:r>
                      <a:endParaRPr lang="en-US" altLang="zh-CN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19.43</a:t>
                      </a: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元</a:t>
                      </a:r>
                      <a:r>
                        <a:rPr lang="en-US" altLang="zh-CN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/</a:t>
                      </a:r>
                      <a:r>
                        <a:rPr lang="zh-CN" altLang="en-US" sz="1200" b="0" dirty="0"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片</a:t>
                      </a: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r>
                        <a:rPr lang="zh-CN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（</a:t>
                      </a:r>
                      <a:r>
                        <a:rPr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体重 30-50 kg： 15 mg </a:t>
                      </a:r>
                      <a:r>
                        <a:rPr 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/</a:t>
                      </a:r>
                      <a:r>
                        <a:rPr lang="zh-CN" altLang="en-US" sz="1200" kern="0" spc="-10" dirty="0">
                          <a:solidFill>
                            <a:srgbClr val="404040">
                              <a:alpha val="100000"/>
                            </a:srgbClr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次，每日一次）</a:t>
                      </a: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日均费用</a:t>
                      </a: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indent="0">
                        <a:buFont typeface="Arial" panose="020B0604020202020204" pitchFamily="34" charset="0"/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lt"/>
                        </a:rPr>
                        <a:t>19.43</a:t>
                      </a:r>
                      <a:endParaRPr lang="zh-CN" altLang="en-US" sz="1200" b="0" dirty="0">
                        <a:effectLst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lt"/>
                      </a:endParaRPr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263525" y="1764665"/>
            <a:ext cx="5779770" cy="4951095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471053" y="706487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安全性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3525" y="1355725"/>
            <a:ext cx="3624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</a:rPr>
              <a:t>药品说明书收载的安全信息</a:t>
            </a:r>
            <a:r>
              <a:rPr lang="en-US" altLang="zh-CN" b="1" baseline="30000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</a:rPr>
              <a:t>[1]</a:t>
            </a:r>
            <a:endParaRPr lang="en-US" altLang="zh-CN" b="1" baseline="30000">
              <a:solidFill>
                <a:srgbClr val="E6800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1470" y="1842135"/>
            <a:ext cx="5779135" cy="4958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不良</a:t>
            </a:r>
            <a:r>
              <a:rPr lang="zh-CN" altLang="en-US" sz="12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反应</a:t>
            </a:r>
            <a:endParaRPr lang="zh-CN" altLang="en-US" sz="1200" b="1">
              <a:solidFill>
                <a:srgbClr val="F08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最常报告的见不良反应：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出血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最常见报告的不良反应事件：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鼻衄（4.5%）和胃肠道出血(3.8%)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1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不良反应列表：</a:t>
            </a:r>
            <a:endParaRPr lang="zh-CN" altLang="en-US" sz="1200" b="1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常见：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贫血、头晕，头痛、眼出血、低血压，血肿、鼻衄，咯血、牙龈出血，胃肠道出血，胃肠道和腹部疼痛，消化不良，恶心，便秘 ，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腹泻,呕吐、转氨酶升高、肢体疼痛、泌尿生殖道出血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肾功能损害、发热 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外周水肿，全身力量和精力下降（包括疲乏和乏力）、术后出血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偶见：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血小板增多症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血小板减少症、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过敏反应，敏性皮炎，血管性水肿和过敏性水肿、大脑出血和颅内出血，心动过速，口干、肝功能损害，胆红素增加，血碱性磷酸酶升高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,GGT 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增高、关节积血、感觉不适、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LDH 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增加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脂肪酶升高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淀粉酶升高 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1450" indent="-171450" algn="l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禁忌</a:t>
            </a:r>
            <a:endParaRPr lang="zh-CN" altLang="en-US" sz="1200" b="1">
              <a:solidFill>
                <a:srgbClr val="F08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对利伐沙班或任何辅料过敏的患者。有临床明显活动性出血的患者。具有大出血显著风险的病灶或病情。除了转换抗凝治疗，或给予维持中心静脉或动脉导管通畅所需剂量普通肝素（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UFH) 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的特殊情况之外，禁用任何其他抗凝剂的伴随治疗。伴有凝血异常和临床相关出血风险的肝病患者，包括达到 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Child Pugh B 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 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级的肝硬化患者。孕妇及哺乳期妇女。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1450" indent="-171450" algn="l">
              <a:lnSpc>
                <a:spcPct val="120000"/>
              </a:lnSpc>
              <a:buClrTx/>
              <a:buSzTx/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儿童患者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endParaRPr lang="en-US" altLang="zh-CN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基于在出生至&lt;18 的儿童患者中开展的 2 项</a:t>
            </a:r>
            <a:r>
              <a:rPr lang="en-US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Ⅱ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期和 1 项</a:t>
            </a:r>
            <a:r>
              <a:rPr lang="en-US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Ⅲ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期开放性阳性对照研究的安全性数据。儿童和青少年患者中的安全性特征与在成人中观察到的相似，且在各年龄亚组中保持一致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46520" y="1355725"/>
            <a:ext cx="3801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</a:rPr>
              <a:t>国内外不良反应发生情况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446520" y="3940810"/>
            <a:ext cx="3801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</a:rPr>
              <a:t>与目录内同类药品安全性对比</a:t>
            </a:r>
            <a:endParaRPr lang="en-US" altLang="zh-CN" b="1" baseline="30000">
              <a:solidFill>
                <a:srgbClr val="E6800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6493510" y="4394200"/>
          <a:ext cx="5278755" cy="22694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346200"/>
                <a:gridCol w="2392680"/>
                <a:gridCol w="1539875"/>
              </a:tblGrid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药品名称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安全性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对比结论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/>
                </a:tc>
              </a:tr>
              <a:tr h="56832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利伐沙班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片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对于吞咽困难患者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不适用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solidFill>
                            <a:srgbClr val="E6800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干混悬剂不良反应与片剂相近，但可管饲</a:t>
                      </a:r>
                      <a:r>
                        <a:rPr lang="zh-CN" altLang="en-US" sz="1200" b="0">
                          <a:solidFill>
                            <a:srgbClr val="E6800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给药</a:t>
                      </a:r>
                      <a:endParaRPr lang="zh-CN" altLang="en-US" sz="1200" b="0">
                        <a:solidFill>
                          <a:srgbClr val="E6800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</a:tr>
              <a:tr h="6337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达比加群酯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胶囊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出血、胃肠道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症状，中度肾功能受损的患者需要调整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剂量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 b="0">
                          <a:solidFill>
                            <a:srgbClr val="E6800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利伐沙班胃肠道不良反应更</a:t>
                      </a:r>
                      <a:r>
                        <a:rPr lang="zh-CN" altLang="en-US" sz="1200" b="0">
                          <a:solidFill>
                            <a:srgbClr val="E6800F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轻</a:t>
                      </a:r>
                      <a:endParaRPr lang="zh-CN" altLang="en-US" sz="1200" b="0">
                        <a:solidFill>
                          <a:srgbClr val="E6800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</a:tr>
              <a:tr h="7473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华法林钠</a:t>
                      </a:r>
                      <a:r>
                        <a:rPr lang="zh-CN" altLang="en-US" sz="1200">
                          <a:latin typeface="楷体" panose="02010609060101010101" charset="-122"/>
                          <a:ea typeface="楷体" panose="02010609060101010101" charset="-122"/>
                        </a:rPr>
                        <a:t>片</a:t>
                      </a:r>
                      <a:endParaRPr lang="zh-CN" altLang="en-US" sz="12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000"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出血（由于治疗窗狭窄，其严重程度可能较高），组织坏死；钙化防御；急性肾损伤</a:t>
                      </a:r>
                      <a:endParaRPr lang="zh-CN" altLang="en-US" sz="100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200">
                          <a:solidFill>
                            <a:srgbClr val="E6800F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利伐沙班出血风险</a:t>
                      </a:r>
                      <a:r>
                        <a:rPr lang="zh-CN" altLang="en-US" sz="1200">
                          <a:solidFill>
                            <a:srgbClr val="E6800F"/>
                          </a:solidFill>
                          <a:latin typeface="楷体" panose="02010609060101010101" charset="-122"/>
                          <a:ea typeface="楷体" panose="02010609060101010101" charset="-122"/>
                          <a:sym typeface="+mn-ea"/>
                        </a:rPr>
                        <a:t>更小，安全性更高</a:t>
                      </a:r>
                      <a:endParaRPr lang="zh-CN" altLang="en-US" sz="1200" b="0">
                        <a:solidFill>
                          <a:srgbClr val="E6800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1200" b="0">
                        <a:solidFill>
                          <a:srgbClr val="E6800F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anchor="ctr" anchorCtr="0">
                    <a:noFill/>
                  </a:tcPr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446520" y="1737995"/>
            <a:ext cx="4775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近三年国外对口服抗凝药药物安全警讯</a:t>
            </a:r>
            <a:endParaRPr lang="en-US" sz="1200" b="1" baseline="3000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46520" y="3001010"/>
            <a:ext cx="47752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1200" b="1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近三年国内不良反应监测中心、中国知网、维普数据库</a:t>
            </a:r>
            <a:endParaRPr lang="en-US" sz="1200" b="1" baseline="30000">
              <a:solidFill>
                <a:srgbClr val="0070C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08750" y="3263265"/>
            <a:ext cx="5105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国家药品不良反应中心监测，利伐沙班片无重大不良反应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报告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1450" indent="-1714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文献报到的常见利伐沙班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片不良反应：血尿酸和血肌酐水平异常升高,潜血、牙龈出血、皮下瘀斑、皮疹等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08750" y="1983105"/>
            <a:ext cx="4911725" cy="975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新西兰、加拿大、澳大利亚、英国等国家药品不良反应警示，口服抗凝药的不良反应涉及情绪变化，脾破裂、异常子宫出血、肾损伤风险，使用的口服抗凝药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包括利伐沙班。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171450" indent="-171450" algn="l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未收集到针对利伐沙班的重大不良</a:t>
            </a:r>
            <a:r>
              <a:rPr lang="zh-CN" altLang="en-US" sz="1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反应警告。</a:t>
            </a:r>
            <a:endParaRPr lang="zh-CN" altLang="en-US" sz="1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471053" y="706487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有</a:t>
            </a:r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效性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405" y="1166495"/>
            <a:ext cx="38684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sz="16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国内外指南</a:t>
            </a:r>
            <a:r>
              <a:rPr lang="en-US" altLang="zh-CN" sz="16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16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共识推荐</a:t>
            </a:r>
            <a:endParaRPr lang="zh-CN" altLang="en-US" sz="1600" b="1">
              <a:solidFill>
                <a:srgbClr val="E6800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6715" y="2645410"/>
            <a:ext cx="5520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翻译：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en-US" altLang="zh-CN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2024ASH/ISTH</a:t>
            </a:r>
            <a:r>
              <a:rPr lang="zh-CN" altLang="en-US" sz="1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指南：儿童患者静脉血栓栓塞症的治疗（更新版）》</a:t>
            </a:r>
            <a:endParaRPr lang="zh-CN" altLang="en-US" sz="1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" y="3178810"/>
            <a:ext cx="3481705" cy="274510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866515" y="3276600"/>
            <a:ext cx="3566160" cy="3451225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Autofit/>
          </a:bodyPr>
          <a:p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建议18：</a:t>
            </a:r>
            <a:r>
              <a:rPr lang="zh-CN" altLang="en-US" sz="1200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对于患有 </a:t>
            </a:r>
            <a:r>
              <a:rPr lang="en-US" altLang="zh-CN" sz="1200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VTE </a:t>
            </a:r>
            <a:r>
              <a:rPr lang="zh-CN" altLang="en-US" sz="1200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的儿科患者，</a:t>
            </a:r>
            <a:r>
              <a:rPr lang="en-US" altLang="zh-CN" sz="1200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ASH/ISTH</a:t>
            </a:r>
            <a:r>
              <a:rPr lang="zh-CN" altLang="en-US" sz="1200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指南专家组建议使用</a:t>
            </a:r>
            <a:r>
              <a:rPr lang="zh-CN" altLang="en-US" sz="1200" b="1" u="sng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利伐沙班</a:t>
            </a:r>
            <a:r>
              <a:rPr lang="zh-CN" altLang="en-US" sz="1200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而非标准抗凝治疗方案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LMWH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低分子肝素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、 UFH 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普通肝素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 VKA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维生素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拮抗剂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及磺达肝癸钠；该推荐为有条件建议，基于现有证据中关于其疗效的确信度极低[⊕ ]）</a:t>
            </a:r>
            <a:endParaRPr lang="zh-CN" altLang="en-US" sz="1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1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译文：专家组认为，</a:t>
            </a:r>
            <a:r>
              <a:rPr lang="zh-CN" altLang="en-US" sz="12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与标准治疗方案（</a:t>
            </a:r>
            <a:r>
              <a:rPr lang="en-US" altLang="zh-CN" sz="12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SOC</a:t>
            </a:r>
            <a:r>
              <a:rPr lang="zh-CN" altLang="en-US" sz="1200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）相比，利伐沙班在降低血栓复发率和促进血栓溶解方面具有轻微优势。利伐沙班相较于标准治疗方案的不良反应较小，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其主要出血风险的降低被 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CRNMB 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风险的增加所抵消。这些数据受限于报告的重要结局指标数量较少，包括死亡率、复发率、术后并发症发生率（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PTS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）以及主要出血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 CRNMB 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事件。专家组指出，爱因斯坦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-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朱尼尔试验中排除了部分受试者，包括胎龄</a:t>
            </a:r>
            <a:r>
              <a:rPr lang="en-US" altLang="zh-CN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&lt;6</a:t>
            </a:r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个月、低出生体重 </a:t>
            </a:r>
            <a:endParaRPr lang="zh-CN" altLang="en-US" sz="1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12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以及存在严重肝肾功能损害的患者；同时注意到有报道称使用利伐沙班期间可能出现月经过多现象，并认为这是选择抗凝药物时需重点考量的因素。</a:t>
            </a:r>
            <a:endParaRPr lang="zh-CN" altLang="en-US" sz="12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5" name="等腰三角形 24"/>
          <p:cNvSpPr/>
          <p:nvPr/>
        </p:nvSpPr>
        <p:spPr>
          <a:xfrm rot="16200000">
            <a:off x="2693670" y="4575175"/>
            <a:ext cx="2006600" cy="33845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3577590" y="4483735"/>
            <a:ext cx="1530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楷体" panose="02010609060101010101" charset="-122"/>
                <a:ea typeface="楷体" panose="02010609060101010101" charset="-122"/>
              </a:rPr>
              <a:t>译文</a:t>
            </a:r>
            <a:endParaRPr lang="zh-CN" altLang="en-US" sz="1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" y="1519555"/>
            <a:ext cx="5880100" cy="112585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525" y="885190"/>
            <a:ext cx="5295265" cy="2137410"/>
          </a:xfrm>
          <a:prstGeom prst="rect">
            <a:avLst/>
          </a:prstGeom>
        </p:spPr>
      </p:pic>
      <p:cxnSp>
        <p:nvCxnSpPr>
          <p:cNvPr id="30" name="直接连接符 29"/>
          <p:cNvCxnSpPr/>
          <p:nvPr/>
        </p:nvCxnSpPr>
        <p:spPr>
          <a:xfrm>
            <a:off x="6654800" y="1468120"/>
            <a:ext cx="8255" cy="165989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534275" y="3133090"/>
            <a:ext cx="635" cy="362331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6663055" y="3110865"/>
            <a:ext cx="869950" cy="508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6610350" y="1473200"/>
            <a:ext cx="93345" cy="7556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6610350" y="3040380"/>
            <a:ext cx="93345" cy="7556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439660" y="3074035"/>
            <a:ext cx="93345" cy="7556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465060" y="6652260"/>
            <a:ext cx="93345" cy="75565"/>
          </a:xfrm>
          <a:prstGeom prst="ellips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8000" y="3424555"/>
            <a:ext cx="3440430" cy="3331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矩形 10"/>
          <p:cNvSpPr/>
          <p:nvPr/>
        </p:nvSpPr>
        <p:spPr>
          <a:xfrm>
            <a:off x="280035" y="1252855"/>
            <a:ext cx="4275455" cy="5133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13472"/>
            <a:ext cx="263436" cy="43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/>
          <p:nvPr/>
        </p:nvSpPr>
        <p:spPr>
          <a:xfrm>
            <a:off x="471053" y="706487"/>
            <a:ext cx="10515600" cy="444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16509A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有效性</a:t>
            </a:r>
            <a:endParaRPr lang="zh-CN" altLang="en-US" sz="3200" b="1" dirty="0">
              <a:solidFill>
                <a:srgbClr val="16509A"/>
              </a:solidFill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66615" y="1025525"/>
            <a:ext cx="3461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ClrTx/>
              <a:buSzTx/>
              <a:buFont typeface="Wingdings" panose="05000000000000000000" charset="0"/>
              <a:buChar char="n"/>
            </a:pPr>
            <a:r>
              <a:rPr lang="zh-CN" altLang="en-US" b="1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</a:rPr>
              <a:t>儿童抗凝药物的对比</a:t>
            </a:r>
            <a:r>
              <a:rPr lang="en-US" altLang="zh-CN" b="1" baseline="30000">
                <a:solidFill>
                  <a:srgbClr val="E6800F"/>
                </a:solidFill>
                <a:latin typeface="楷体" panose="02010609060101010101" charset="-122"/>
                <a:ea typeface="楷体" panose="02010609060101010101" charset="-122"/>
              </a:rPr>
              <a:t>[2]</a:t>
            </a:r>
            <a:endParaRPr lang="en-US" altLang="zh-CN" b="1" baseline="30000">
              <a:solidFill>
                <a:srgbClr val="E6800F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23155" y="6386830"/>
            <a:ext cx="70205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1.Male C, Lensing AWA, Palumbo JS, et al. Rivaroxaban compared with standard anticoagulants for the treatment of acute venous thromboembolism in children: a randomised, controlled, phase 3 trial[J]. Lancet Haematol, 2019, DOI:10.1016/S2352-3026(19)30219-4.</a:t>
            </a:r>
            <a:endParaRPr lang="en-US" altLang="zh-CN" sz="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en-US" altLang="zh-CN" sz="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2024ASH/ISTH</a:t>
            </a:r>
            <a:r>
              <a:rPr lang="zh-CN" altLang="en-US" sz="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指南：儿童患者静脉血栓栓塞症的治疗（更新版）》</a:t>
            </a:r>
            <a:endParaRPr lang="zh-CN" altLang="en-US" sz="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7660" y="1315085"/>
            <a:ext cx="4227830" cy="737235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None/>
            </a:pPr>
            <a:r>
              <a:rPr lang="en-US" altLang="zh-CN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（Einstein-Jr）III</a:t>
            </a:r>
            <a:r>
              <a:rPr lang="zh-CN" altLang="en-US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期：</a:t>
            </a:r>
            <a:r>
              <a:rPr lang="zh-CN" altLang="en-US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利伐沙班与标准抗凝药物治疗儿童急性静脉血栓栓塞症的比较：一项随机、对照、</a:t>
            </a:r>
            <a:r>
              <a:rPr lang="en-US" altLang="zh-CN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III</a:t>
            </a:r>
            <a:r>
              <a:rPr lang="zh-CN" altLang="en-US" sz="1400" b="1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期临床试验</a:t>
            </a:r>
            <a:r>
              <a:rPr lang="en-US" altLang="zh-CN" sz="1400" b="1" baseline="30000">
                <a:solidFill>
                  <a:srgbClr val="F083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[1]</a:t>
            </a:r>
            <a:endParaRPr lang="en-US" altLang="zh-CN" sz="1400" b="1" baseline="30000">
              <a:solidFill>
                <a:srgbClr val="F083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2890" y="2010410"/>
            <a:ext cx="4353560" cy="4277995"/>
          </a:xfrm>
          <a:prstGeom prst="rect">
            <a:avLst/>
          </a:prstGeom>
        </p:spPr>
        <p:txBody>
          <a:bodyPr wrap="square">
            <a:noAutofit/>
          </a:bodyPr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设计：</a:t>
            </a:r>
            <a:r>
              <a:rPr lang="zh-CN" altLang="en-US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中心、平行组、开放标签、随机研究，来自28个国家107家儿科医院的0至17岁急性静脉血栓栓塞确诊患儿（均已开始肝素化治疗）按2:1比例被分配接受两种治疗方案：体重调整后的利伐沙班（片剂或混悬液，剂量为20 </a:t>
            </a:r>
            <a:r>
              <a:rPr lang="en-US" altLang="zh-CN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mg</a:t>
            </a:r>
            <a:r>
              <a:rPr lang="zh-CN" altLang="en-US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等效剂量）或标准抗凝药物（肝素或转换为维生素</a:t>
            </a:r>
            <a:r>
              <a:rPr lang="en-US" altLang="zh-CN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K</a:t>
            </a:r>
            <a:r>
              <a:rPr lang="zh-CN" altLang="en-US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拮抗剂）。主要治疗期为3个月（对于2岁以下导管相关性静脉血栓栓塞患儿为1个月）。主要疗效终点为症状性复发性静脉血栓栓塞（采用意向治疗原则评估），主要安全性终点为重大或临床相关的非重大出血（针对接受≥1次给药的受试者评估）</a:t>
            </a:r>
            <a:endParaRPr lang="zh-CN" altLang="en-US" sz="1200">
              <a:solidFill>
                <a:srgbClr val="231F2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结果：</a:t>
            </a:r>
            <a:r>
              <a:rPr lang="zh-CN" altLang="en-US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与标准抗凝药物相比，在接受利伐沙班治疗的335名儿</a:t>
            </a:r>
            <a:endParaRPr lang="zh-CN" altLang="en-US" sz="1200">
              <a:solidFill>
                <a:srgbClr val="231F2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童中有4例（1%）、接受标准抗凝治疗的165名儿童中有5例（3%）出现症状性复发性静脉血栓栓塞（风险比</a:t>
            </a:r>
            <a:r>
              <a:rPr lang="en-US" altLang="zh-CN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[HR] 0·40,95% CI 0·11–1·41)</a:t>
            </a:r>
            <a:r>
              <a:rPr lang="zh-CN" altLang="en-US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。重复影像学检查表明，与标准抗凝药物相比，利伐沙班对血栓负荷具有更显著的改善作用（</a:t>
            </a:r>
            <a:r>
              <a:rPr lang="en-US" altLang="zh-CN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p=0.012）。</a:t>
            </a:r>
            <a:endParaRPr lang="en-US" altLang="zh-CN" sz="1200">
              <a:solidFill>
                <a:srgbClr val="231F2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b="1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结论：</a:t>
            </a:r>
            <a:r>
              <a:rPr lang="zh-CN" altLang="en-US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使用体重调整剂量的利伐沙班片剂或</a:t>
            </a:r>
            <a:r>
              <a:rPr lang="zh-CN" altLang="en-US" sz="1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混悬液</a:t>
            </a:r>
            <a:r>
              <a:rPr lang="zh-CN" altLang="en-US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治疗静脉血栓栓塞患儿，</a:t>
            </a:r>
            <a:r>
              <a:rPr lang="zh-CN" altLang="en-US" sz="120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可同样显著降低复发风险、减轻血栓负荷，且未增加出血风险</a:t>
            </a:r>
            <a:r>
              <a:rPr lang="zh-CN" altLang="en-US" sz="1200">
                <a:solidFill>
                  <a:srgbClr val="231F2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1200">
              <a:solidFill>
                <a:srgbClr val="231F2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808220" y="1315085"/>
            <a:ext cx="7072630" cy="5018405"/>
            <a:chOff x="7572" y="2071"/>
            <a:chExt cx="11138" cy="790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rcRect l="-180" t="77"/>
            <a:stretch>
              <a:fillRect/>
            </a:stretch>
          </p:blipFill>
          <p:spPr>
            <a:xfrm>
              <a:off x="7572" y="2071"/>
              <a:ext cx="11139" cy="7754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7572" y="9974"/>
              <a:ext cx="111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921*428"/>
  <p:tag name="TABLE_ENDDRAG_RECT" val="20*101*921*428"/>
</p:tagLst>
</file>

<file path=ppt/tags/tag2.xml><?xml version="1.0" encoding="utf-8"?>
<p:tagLst xmlns:p="http://schemas.openxmlformats.org/presentationml/2006/main">
  <p:tag name="TABLE_ENDDRAG_ORIGIN_RECT" val="575*222"/>
  <p:tag name="TABLE_ENDDRAG_RECT" val="350*268*575*222"/>
</p:tagLst>
</file>

<file path=ppt/tags/tag3.xml><?xml version="1.0" encoding="utf-8"?>
<p:tagLst xmlns:p="http://schemas.openxmlformats.org/presentationml/2006/main">
  <p:tag name="TABLE_ENDDRAG_ORIGIN_RECT" val="863*278"/>
  <p:tag name="TABLE_ENDDRAG_RECT" val="28*173*863*278"/>
</p:tagLst>
</file>

<file path=ppt/tags/tag4.xml><?xml version="1.0" encoding="utf-8"?>
<p:tagLst xmlns:p="http://schemas.openxmlformats.org/presentationml/2006/main">
  <p:tag name="TABLE_ENDDRAG_ORIGIN_RECT" val="881*161"/>
  <p:tag name="TABLE_ENDDRAG_RECT" val="40*302*881*161"/>
</p:tagLst>
</file>

<file path=ppt/tags/tag5.xml><?xml version="1.0" encoding="utf-8"?>
<p:tagLst xmlns:p="http://schemas.openxmlformats.org/presentationml/2006/main">
  <p:tag name="TABLE_ENDDRAG_ORIGIN_RECT" val="415*178"/>
  <p:tag name="TABLE_ENDDRAG_RECT" val="511*346*415*178"/>
</p:tagLst>
</file>

<file path=ppt/tags/tag6.xml><?xml version="1.0" encoding="utf-8"?>
<p:tagLst xmlns:p="http://schemas.openxmlformats.org/presentationml/2006/main">
  <p:tag name="KSO_WM_DIAGRAM_VIRTUALLY_FRAME" val="{&quot;height&quot;:278.75,&quot;left&quot;:55.4,&quot;top&quot;:215.8,&quot;width&quot;:854.4}"/>
</p:tagLst>
</file>

<file path=ppt/tags/tag7.xml><?xml version="1.0" encoding="utf-8"?>
<p:tagLst xmlns:p="http://schemas.openxmlformats.org/presentationml/2006/main">
  <p:tag name="KSO_WM_DIAGRAM_VIRTUALLY_FRAME" val="{&quot;height&quot;:278.75,&quot;left&quot;:55.4,&quot;top&quot;:215.8,&quot;width&quot;:854.4}"/>
</p:tagLst>
</file>

<file path=ppt/tags/tag8.xml><?xml version="1.0" encoding="utf-8"?>
<p:tagLst xmlns:p="http://schemas.openxmlformats.org/presentationml/2006/main">
  <p:tag name="TABLE_ENDDRAG_ORIGIN_RECT" val="850*126"/>
  <p:tag name="TABLE_ENDDRAG_RECT" val="45*108*850*126"/>
</p:tagLst>
</file>

<file path=ppt/tags/tag9.xml><?xml version="1.0" encoding="utf-8"?>
<p:tagLst xmlns:p="http://schemas.openxmlformats.org/presentationml/2006/main">
  <p:tag name="resource_record_key" val="{&quot;10&quot;:[21546942,50059537,50063454,50059390],&quot;19&quot;:[20348541],&quot;29&quot;:[50000076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zxlx20hw">
      <a:majorFont>
        <a:latin typeface="Microsoft YaHei"/>
        <a:ea typeface="Microsoft YaHei"/>
        <a:cs typeface=""/>
      </a:majorFont>
      <a:minorFont>
        <a:latin typeface="Microsoft YaHe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8361</Words>
  <Application>WPS 演示</Application>
  <PresentationFormat>宽屏</PresentationFormat>
  <Paragraphs>524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华文细黑</vt:lpstr>
      <vt:lpstr>Times New Roman</vt:lpstr>
      <vt:lpstr>黑体</vt:lpstr>
      <vt:lpstr>楷体</vt:lpstr>
      <vt:lpstr>Wingdings</vt:lpstr>
      <vt:lpstr>Wingdings 2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Huangzq</dc:creator>
  <cp:lastModifiedBy>快乐心</cp:lastModifiedBy>
  <cp:revision>521</cp:revision>
  <dcterms:created xsi:type="dcterms:W3CDTF">2017-02-04T09:32:00Z</dcterms:created>
  <dcterms:modified xsi:type="dcterms:W3CDTF">2026-06-10T09:37:07Z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5EA00568B5404AC7A8E5A42DB84018F4_13</vt:lpwstr>
  </property>
  <property fmtid="{D5CDD505-2E9C-101B-9397-08002B2CF9AE}" pid="3" name="KSOProductBuildVer">
    <vt:lpwstr>2052-12.1.0.26895</vt:lpwstr>
  </property>
</Properties>
</file>