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media/image15.svg" ContentType="image/svg+xml"/>
  <Override PartName="/ppt/media/image18.svg" ContentType="image/svg+xml"/>
  <Override PartName="/ppt/media/image23.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67" r:id="rId3"/>
    <p:sldId id="257" r:id="rId5"/>
    <p:sldId id="258" r:id="rId6"/>
    <p:sldId id="259" r:id="rId7"/>
    <p:sldId id="260" r:id="rId8"/>
    <p:sldId id="263" r:id="rId9"/>
    <p:sldId id="262" r:id="rId10"/>
    <p:sldId id="264" r:id="rId11"/>
    <p:sldId id="269" r:id="rId12"/>
    <p:sldId id="265" r:id="rId13"/>
    <p:sldId id="268" r:id="rId14"/>
  </p:sldIdLst>
  <p:sldSz cx="9144000" cy="5143500" type="screen16x9"/>
  <p:notesSz cx="5143500" cy="9144000"/>
  <p:custDataLst>
    <p:tags r:id="rId19"/>
  </p:custDataLst>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000" name="陈金榆" initials="authorId_350615423"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8A8A"/>
    <a:srgbClr val="E9EBF5"/>
    <a:srgbClr val="F5F7FA"/>
    <a:srgbClr val="F5E6C8"/>
    <a:srgbClr val="0D4F4F"/>
    <a:srgbClr val="0A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48"/>
    <p:restoredTop sz="94610"/>
  </p:normalViewPr>
  <p:slideViewPr>
    <p:cSldViewPr snapToGrid="0" snapToObjects="1">
      <p:cViewPr varScale="1">
        <p:scale>
          <a:sx n="151" d="100"/>
          <a:sy n="151" d="100"/>
        </p:scale>
        <p:origin x="216"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9.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1.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xml"/><Relationship Id="rId2" Type="http://schemas.openxmlformats.org/officeDocument/2006/relationships/image" Target="../media/image8.png"/><Relationship Id="rId1" Type="http://schemas.openxmlformats.org/officeDocument/2006/relationships/image" Target="../media/image7.png"/></Relationships>
</file>

<file path=ppt/slides/_rels/slide5.xml.rels><?xml version="1.0" encoding="UTF-8" standalone="yes"?>
<Relationships xmlns="http://schemas.openxmlformats.org/package/2006/relationships"><Relationship Id="rId9" Type="http://schemas.openxmlformats.org/officeDocument/2006/relationships/image" Target="../media/image17.png"/><Relationship Id="rId8" Type="http://schemas.openxmlformats.org/officeDocument/2006/relationships/image" Target="../media/image16.png"/><Relationship Id="rId7" Type="http://schemas.openxmlformats.org/officeDocument/2006/relationships/image" Target="../media/image15.svg"/><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3" Type="http://schemas.openxmlformats.org/officeDocument/2006/relationships/image" Target="../media/image11.png"/><Relationship Id="rId2" Type="http://schemas.openxmlformats.org/officeDocument/2006/relationships/image" Target="../media/image10.png"/><Relationship Id="rId12" Type="http://schemas.openxmlformats.org/officeDocument/2006/relationships/notesSlide" Target="../notesSlides/notesSlide5.xml"/><Relationship Id="rId11" Type="http://schemas.openxmlformats.org/officeDocument/2006/relationships/slideLayout" Target="../slideLayouts/slideLayout1.xml"/><Relationship Id="rId10" Type="http://schemas.openxmlformats.org/officeDocument/2006/relationships/image" Target="../media/image18.svg"/><Relationship Id="rId1" Type="http://schemas.openxmlformats.org/officeDocument/2006/relationships/image" Target="../media/image9.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xml"/><Relationship Id="rId2" Type="http://schemas.openxmlformats.org/officeDocument/2006/relationships/image" Target="../media/image19.png"/><Relationship Id="rId1"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image" Target="../media/image20.png"/><Relationship Id="rId2" Type="http://schemas.openxmlformats.org/officeDocument/2006/relationships/tags" Target="../tags/tag2.xml"/><Relationship Id="rId11" Type="http://schemas.openxmlformats.org/officeDocument/2006/relationships/notesSlide" Target="../notesSlides/notesSlide8.xml"/><Relationship Id="rId10" Type="http://schemas.openxmlformats.org/officeDocument/2006/relationships/slideLayout" Target="../slideLayouts/slideLayout1.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1.xml"/><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3"/>
          <p:cNvSpPr/>
          <p:nvPr/>
        </p:nvSpPr>
        <p:spPr>
          <a:xfrm>
            <a:off x="1457960" y="1206500"/>
            <a:ext cx="6256020" cy="777240"/>
          </a:xfrm>
          <a:prstGeom prst="rect">
            <a:avLst/>
          </a:prstGeom>
          <a:noFill/>
        </p:spPr>
        <p:txBody>
          <a:bodyPr wrap="square" lIns="0" tIns="0" rIns="0" bIns="0" rtlCol="0" anchor="ctr"/>
          <a:lstStyle/>
          <a:p>
            <a:pPr marL="0" indent="0" algn="ctr">
              <a:buNone/>
            </a:pPr>
            <a:r>
              <a:rPr lang="en-US" sz="4500" b="1" dirty="0">
                <a:solidFill>
                  <a:srgbClr val="0A3A3A"/>
                </a:solidFill>
                <a:latin typeface="微软雅黑" panose="020B0503020204020204" pitchFamily="34" charset="-122"/>
                <a:ea typeface="微软雅黑" panose="020B0503020204020204" pitchFamily="34" charset="-122"/>
                <a:cs typeface="Georgia" panose="02040502050405020303" pitchFamily="34" charset="-120"/>
              </a:rPr>
              <a:t>盐酸二甲双胍口服溶液</a:t>
            </a:r>
            <a:endParaRPr lang="en-US" sz="4500" b="1" dirty="0">
              <a:solidFill>
                <a:srgbClr val="0A3A3A"/>
              </a:solidFill>
              <a:latin typeface="微软雅黑" panose="020B0503020204020204" pitchFamily="34" charset="-122"/>
              <a:ea typeface="微软雅黑" panose="020B0503020204020204" pitchFamily="34" charset="-122"/>
              <a:cs typeface="Georgia" panose="02040502050405020303" pitchFamily="34" charset="-120"/>
            </a:endParaRPr>
          </a:p>
        </p:txBody>
      </p:sp>
      <p:sp>
        <p:nvSpPr>
          <p:cNvPr id="14" name="Shape 12"/>
          <p:cNvSpPr/>
          <p:nvPr/>
        </p:nvSpPr>
        <p:spPr>
          <a:xfrm>
            <a:off x="731520" y="3470910"/>
            <a:ext cx="7680960" cy="36576"/>
          </a:xfrm>
          <a:prstGeom prst="rect">
            <a:avLst/>
          </a:prstGeom>
          <a:solidFill>
            <a:srgbClr val="1A8A8A"/>
          </a:solidFill>
        </p:spPr>
      </p:sp>
      <p:sp>
        <p:nvSpPr>
          <p:cNvPr id="16" name="Shape 14"/>
          <p:cNvSpPr/>
          <p:nvPr/>
        </p:nvSpPr>
        <p:spPr>
          <a:xfrm>
            <a:off x="0" y="4526280"/>
            <a:ext cx="9144000" cy="617220"/>
          </a:xfrm>
          <a:prstGeom prst="rect">
            <a:avLst/>
          </a:prstGeom>
          <a:solidFill>
            <a:srgbClr val="0A3A3A"/>
          </a:solidFill>
        </p:spPr>
      </p:sp>
      <p:sp>
        <p:nvSpPr>
          <p:cNvPr id="17" name="Text 15"/>
          <p:cNvSpPr/>
          <p:nvPr/>
        </p:nvSpPr>
        <p:spPr>
          <a:xfrm>
            <a:off x="548640" y="4526280"/>
            <a:ext cx="8046720" cy="617220"/>
          </a:xfrm>
          <a:prstGeom prst="rect">
            <a:avLst/>
          </a:prstGeom>
          <a:noFill/>
        </p:spPr>
        <p:txBody>
          <a:bodyPr wrap="square" rtlCol="0" anchor="ctr"/>
          <a:lstStyle/>
          <a:p>
            <a:pPr marL="0" indent="0" algn="ctr">
              <a:buNone/>
            </a:pPr>
            <a:r>
              <a:rPr lang="en-US" sz="1100" dirty="0">
                <a:solidFill>
                  <a:srgbClr val="FFFFFF"/>
                </a:solidFill>
                <a:latin typeface="微软雅黑" panose="020B0503020204020204" pitchFamily="34" charset="-122"/>
                <a:ea typeface="微软雅黑" panose="020B0503020204020204" pitchFamily="34" charset="-122"/>
                <a:cs typeface="Calibri" panose="020F0502020204030204" pitchFamily="34" charset="0"/>
              </a:rPr>
              <a:t>全球首个上市：美国，2003年9月</a:t>
            </a:r>
            <a:r>
              <a:rPr lang="en-US" sz="110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  |  </a:t>
            </a:r>
            <a:r>
              <a:rPr lang="en-US" sz="110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中国大陆首次上市：2026年5月</a:t>
            </a:r>
            <a:endParaRPr lang="en-US" sz="1300" dirty="0">
              <a:latin typeface="微软雅黑" panose="020B0503020204020204" pitchFamily="34" charset="-122"/>
              <a:ea typeface="微软雅黑" panose="020B0503020204020204" pitchFamily="34" charset="-122"/>
            </a:endParaRPr>
          </a:p>
        </p:txBody>
      </p:sp>
      <p:sp>
        <p:nvSpPr>
          <p:cNvPr id="18" name="文本框 17"/>
          <p:cNvSpPr txBox="1"/>
          <p:nvPr/>
        </p:nvSpPr>
        <p:spPr>
          <a:xfrm>
            <a:off x="621030" y="3577590"/>
            <a:ext cx="7974330" cy="681355"/>
          </a:xfrm>
          <a:prstGeom prst="rect">
            <a:avLst/>
          </a:prstGeom>
        </p:spPr>
        <p:txBody>
          <a:bodyPr wrap="square">
            <a:spAutoFit/>
            <a:extLst>
              <a:ext uri="{4A0BC546-FE56-4ADE-93B0-CB8AF2F6F144}">
                <wpsdc:textFrameExt xmlns:wpsdc="http://www.wps.cn/officeDocument/2022/drawingmlCustomData" type="text"/>
              </a:ext>
            </a:extLst>
          </a:bodyPr>
          <a:p>
            <a:pPr indent="0" algn="l">
              <a:lnSpc>
                <a:spcPct val="160000"/>
              </a:lnSpc>
              <a:spcBef>
                <a:spcPts val="0"/>
              </a:spcBef>
              <a:spcAft>
                <a:spcPts val="0"/>
              </a:spcAft>
              <a:buClrTx/>
              <a:buSzTx/>
              <a:buFont typeface="Wingdings" panose="05000000000000000000" charset="0"/>
              <a:buNone/>
            </a:pPr>
            <a:r>
              <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第二批鼓励研发申报儿童药品</a:t>
            </a:r>
            <a:r>
              <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清单》内产品（卫健委）</a:t>
            </a:r>
            <a:endPar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l">
              <a:lnSpc>
                <a:spcPct val="160000"/>
              </a:lnSpc>
              <a:spcBef>
                <a:spcPts val="0"/>
              </a:spcBef>
              <a:spcAft>
                <a:spcPts val="0"/>
              </a:spcAft>
              <a:buClrTx/>
              <a:buSzTx/>
              <a:buFont typeface="Wingdings" panose="05000000000000000000" charset="0"/>
              <a:buNone/>
            </a:pPr>
            <a:r>
              <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符合《关于改革完善儿童用药供应保障机制的实施意见》的精神（医保局、卫健委员等8部门2026年5月）</a:t>
            </a:r>
            <a:endPar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9" name="文本框 18"/>
          <p:cNvSpPr txBox="1"/>
          <p:nvPr/>
        </p:nvSpPr>
        <p:spPr>
          <a:xfrm>
            <a:off x="605790" y="2083435"/>
            <a:ext cx="8091170" cy="975995"/>
          </a:xfrm>
          <a:prstGeom prst="rect">
            <a:avLst/>
          </a:prstGeom>
        </p:spPr>
        <p:txBody>
          <a:bodyPr wrap="square">
            <a:spAutoFit/>
            <a:extLst>
              <a:ext uri="{4A0BC546-FE56-4ADE-93B0-CB8AF2F6F144}">
                <wpsdc:textFrameExt xmlns:wpsdc="http://www.wps.cn/officeDocument/2022/drawingmlCustomData" type="text"/>
              </a:ext>
            </a:extLst>
          </a:bodyPr>
          <a:p>
            <a:pPr indent="0" algn="ctr">
              <a:lnSpc>
                <a:spcPct val="160000"/>
              </a:lnSpc>
              <a:spcBef>
                <a:spcPts val="0"/>
              </a:spcBef>
              <a:spcAft>
                <a:spcPts val="0"/>
              </a:spcAft>
              <a:buClrTx/>
              <a:buSzTx/>
              <a:buFont typeface="Wingdings" panose="05000000000000000000" charset="0"/>
              <a:buNone/>
            </a:pPr>
            <a:r>
              <a:rPr lang="zh-CN" altLang="en-US" sz="1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盐酸二甲双胍是国内已上市口服降糖药物中唯一有儿童适应症的药品</a:t>
            </a:r>
            <a:endParaRPr lang="zh-CN" altLang="en-US" sz="1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ctr">
              <a:lnSpc>
                <a:spcPct val="160000"/>
              </a:lnSpc>
              <a:spcBef>
                <a:spcPts val="0"/>
              </a:spcBef>
              <a:spcAft>
                <a:spcPts val="0"/>
              </a:spcAft>
              <a:buClrTx/>
              <a:buSzTx/>
              <a:buFont typeface="Wingdings" panose="05000000000000000000" charset="0"/>
              <a:buNone/>
            </a:pPr>
            <a:r>
              <a:rPr lang="zh-CN" altLang="en-US" sz="1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盐酸二甲双胍口服溶液是国内已上市降糖药物中唯一的口服溶液剂型 </a:t>
            </a:r>
            <a:endParaRPr lang="zh-CN" altLang="en-US" sz="12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ctr">
              <a:lnSpc>
                <a:spcPct val="160000"/>
              </a:lnSpc>
              <a:spcBef>
                <a:spcPts val="0"/>
              </a:spcBef>
              <a:spcAft>
                <a:spcPts val="0"/>
              </a:spcAft>
              <a:buClrTx/>
              <a:buSzTx/>
              <a:buFont typeface="Wingdings" panose="05000000000000000000" charset="0"/>
              <a:buNone/>
            </a:pPr>
            <a:r>
              <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国内首仿 </a:t>
            </a:r>
            <a:r>
              <a:rPr lang="en-US" altLang="zh-CN"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2型糖尿病一线用药</a:t>
            </a:r>
            <a:r>
              <a:rPr lang="en-US" altLang="zh-CN"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20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适用于儿童和青少年、成人患者，可实现精准给药 </a:t>
            </a:r>
            <a:r>
              <a:rPr lang="zh-CN" altLang="en-US" sz="1200">
                <a:solidFill>
                  <a:srgbClr val="F85208"/>
                </a:solidFill>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altLang="en-US" sz="1200">
              <a:solidFill>
                <a:srgbClr val="F85208">
                  <a:alpha val="70000"/>
                </a:srgbClr>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048620" name="TextBox 16"/>
          <p:cNvSpPr txBox="1"/>
          <p:nvPr/>
        </p:nvSpPr>
        <p:spPr>
          <a:xfrm>
            <a:off x="683895" y="164465"/>
            <a:ext cx="2330450" cy="452120"/>
          </a:xfrm>
          <a:prstGeom prst="rect">
            <a:avLst/>
          </a:prstGeom>
        </p:spPr>
        <p:txBody>
          <a:bodyPr rtlCol="0" anchor="t">
            <a:noAutofit/>
          </a:bodyPr>
          <a:p>
            <a:pPr algn="l">
              <a:lnSpc>
                <a:spcPct val="180000"/>
              </a:lnSpc>
            </a:pPr>
            <a:r>
              <a:rPr lang="en-US" sz="1200" i="1">
                <a:solidFill>
                  <a:srgbClr val="0A3A3A"/>
                </a:solidFill>
                <a:latin typeface="微软雅黑" panose="020B0503020204020204" pitchFamily="34" charset="-122"/>
                <a:ea typeface="微软雅黑" panose="020B0503020204020204" pitchFamily="34" charset="-122"/>
                <a:cs typeface="微软雅黑" panose="020B0503020204020204" pitchFamily="34" charset="-122"/>
              </a:rPr>
              <a:t>安徽新世纪药业</a:t>
            </a:r>
            <a:endParaRPr lang="en-US" altLang="zh-CN" sz="1200" i="1">
              <a:solidFill>
                <a:srgbClr val="0A3A3A"/>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21" name="图片 20" descr="公司logo（透明底）"/>
          <p:cNvPicPr>
            <a:picLocks noChangeAspect="1"/>
          </p:cNvPicPr>
          <p:nvPr/>
        </p:nvPicPr>
        <p:blipFill>
          <a:blip r:embed="rId1">
            <a:duotone>
              <a:prstClr val="black"/>
              <a:srgbClr val="0A3A3A">
                <a:tint val="45000"/>
                <a:satMod val="400000"/>
              </a:srgbClr>
            </a:duotone>
          </a:blip>
          <a:stretch>
            <a:fillRect/>
          </a:stretch>
        </p:blipFill>
        <p:spPr>
          <a:xfrm>
            <a:off x="335280" y="260985"/>
            <a:ext cx="396240" cy="355600"/>
          </a:xfrm>
          <a:prstGeom prst="rect">
            <a:avLst/>
          </a:prstGeom>
        </p:spPr>
      </p:pic>
      <p:sp>
        <p:nvSpPr>
          <p:cNvPr id="22" name="Shape 2"/>
          <p:cNvSpPr/>
          <p:nvPr/>
        </p:nvSpPr>
        <p:spPr>
          <a:xfrm>
            <a:off x="731519" y="3501389"/>
            <a:ext cx="7680959" cy="45719"/>
          </a:xfrm>
          <a:prstGeom prst="rect">
            <a:avLst/>
          </a:prstGeom>
          <a:solidFill>
            <a:srgbClr val="D4A017"/>
          </a:solidFill>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  |  盐酸二甲双胍口服溶液  |  国家医保申报材料</a:t>
            </a:r>
            <a:endParaRPr lang="en-US" sz="750" dirty="0">
              <a:latin typeface="微软雅黑" panose="020B0503020204020204" pitchFamily="34" charset="-122"/>
              <a:ea typeface="微软雅黑" panose="020B0503020204020204" pitchFamily="34" charset="-122"/>
            </a:endParaRPr>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05</a:t>
            </a:r>
            <a:endParaRPr lang="en-US" sz="1600" dirty="0"/>
          </a:p>
        </p:txBody>
      </p:sp>
      <p:sp>
        <p:nvSpPr>
          <p:cNvPr id="7" name="Text 5"/>
          <p:cNvSpPr/>
          <p:nvPr/>
        </p:nvSpPr>
        <p:spPr>
          <a:xfrm>
            <a:off x="868680" y="201168"/>
            <a:ext cx="6400800" cy="411480"/>
          </a:xfrm>
          <a:prstGeom prst="rect">
            <a:avLst/>
          </a:prstGeom>
          <a:noFill/>
        </p:spPr>
        <p:txBody>
          <a:bodyPr wrap="square" lIns="0" tIns="0" rIns="0" bIns="0" rtlCol="0" anchor="ctr"/>
          <a:lstStyle/>
          <a:p>
            <a:pPr marL="0" indent="0">
              <a:buNone/>
            </a:pPr>
            <a:r>
              <a:rPr 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公平性</a:t>
            </a:r>
            <a:r>
              <a:rPr lang="en-US" altLang="zh-CN"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a:t>
            </a:r>
            <a:r>
              <a:rPr lang="zh-CN" alt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公共健康、保基本、弥补短板、管理便捷</a:t>
            </a:r>
            <a:endParaRPr lang="zh-CN" alt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endParaRPr>
          </a:p>
        </p:txBody>
      </p:sp>
      <p:grpSp>
        <p:nvGrpSpPr>
          <p:cNvPr id="25" name="组合 24"/>
          <p:cNvGrpSpPr/>
          <p:nvPr/>
        </p:nvGrpSpPr>
        <p:grpSpPr>
          <a:xfrm>
            <a:off x="365760" y="796290"/>
            <a:ext cx="8412480" cy="3486785"/>
            <a:chOff x="576" y="1584"/>
            <a:chExt cx="13248" cy="5491"/>
          </a:xfrm>
        </p:grpSpPr>
        <p:sp>
          <p:nvSpPr>
            <p:cNvPr id="9" name="Shape 7"/>
            <p:cNvSpPr/>
            <p:nvPr/>
          </p:nvSpPr>
          <p:spPr>
            <a:xfrm>
              <a:off x="576" y="1584"/>
              <a:ext cx="6480" cy="2808"/>
            </a:xfrm>
            <a:prstGeom prst="rect">
              <a:avLst/>
            </a:prstGeom>
            <a:solidFill>
              <a:srgbClr val="FFFFFF"/>
            </a:solidFill>
            <a:effectLst>
              <a:outerShdw blurRad="50800" dist="19050" dir="8100000" algn="bl" rotWithShape="0">
                <a:srgbClr val="000000">
                  <a:alpha val="8000"/>
                </a:srgbClr>
              </a:outerShdw>
            </a:effectLst>
          </p:spPr>
        </p:sp>
        <p:sp>
          <p:nvSpPr>
            <p:cNvPr id="10" name="Shape 8"/>
            <p:cNvSpPr/>
            <p:nvPr/>
          </p:nvSpPr>
          <p:spPr>
            <a:xfrm>
              <a:off x="576" y="1584"/>
              <a:ext cx="6480" cy="648"/>
            </a:xfrm>
            <a:prstGeom prst="rect">
              <a:avLst/>
            </a:prstGeom>
            <a:solidFill>
              <a:srgbClr val="1A8A8A"/>
            </a:solidFill>
          </p:spPr>
        </p:sp>
        <p:sp>
          <p:nvSpPr>
            <p:cNvPr id="12" name="Text 9"/>
            <p:cNvSpPr/>
            <p:nvPr/>
          </p:nvSpPr>
          <p:spPr>
            <a:xfrm>
              <a:off x="1296" y="1584"/>
              <a:ext cx="5472" cy="648"/>
            </a:xfrm>
            <a:prstGeom prst="rect">
              <a:avLst/>
            </a:prstGeom>
            <a:noFill/>
          </p:spPr>
          <p:txBody>
            <a:bodyPr wrap="square" rtlCol="0" anchor="ctr"/>
            <a:lstStyle/>
            <a:p>
              <a:pPr marL="0" indent="0">
                <a:buNone/>
              </a:pPr>
              <a:r>
                <a:rPr lang="en-US" sz="1350" b="1" dirty="0">
                  <a:solidFill>
                    <a:srgbClr val="FFFFFF"/>
                  </a:solidFill>
                  <a:latin typeface="微软雅黑" panose="020B0503020204020204" pitchFamily="34" charset="-122"/>
                  <a:ea typeface="微软雅黑" panose="020B0503020204020204" pitchFamily="34" charset="-122"/>
                  <a:cs typeface="Georgia" panose="02040502050405020303" pitchFamily="34" charset="-120"/>
                </a:rPr>
                <a:t>对公共健康的影响</a:t>
              </a:r>
              <a:endParaRPr lang="en-US" sz="1350" dirty="0">
                <a:latin typeface="微软雅黑" panose="020B0503020204020204" pitchFamily="34" charset="-122"/>
                <a:ea typeface="微软雅黑" panose="020B0503020204020204" pitchFamily="34" charset="-122"/>
              </a:endParaRPr>
            </a:p>
          </p:txBody>
        </p:sp>
        <p:grpSp>
          <p:nvGrpSpPr>
            <p:cNvPr id="8" name="组合 7"/>
            <p:cNvGrpSpPr/>
            <p:nvPr/>
          </p:nvGrpSpPr>
          <p:grpSpPr>
            <a:xfrm>
              <a:off x="792" y="2276"/>
              <a:ext cx="6159" cy="2102"/>
              <a:chOff x="792" y="2376"/>
              <a:chExt cx="6159" cy="2102"/>
            </a:xfrm>
          </p:grpSpPr>
          <p:pic>
            <p:nvPicPr>
              <p:cNvPr id="13" name="Image 1" descr="preencoded.png"/>
              <p:cNvPicPr>
                <a:picLocks noChangeAspect="1"/>
              </p:cNvPicPr>
              <p:nvPr/>
            </p:nvPicPr>
            <p:blipFill>
              <a:blip r:embed="rId1"/>
              <a:stretch>
                <a:fillRect/>
              </a:stretch>
            </p:blipFill>
            <p:spPr>
              <a:xfrm>
                <a:off x="792" y="2419"/>
                <a:ext cx="230" cy="230"/>
              </a:xfrm>
              <a:prstGeom prst="rect">
                <a:avLst/>
              </a:prstGeom>
            </p:spPr>
          </p:pic>
          <p:sp>
            <p:nvSpPr>
              <p:cNvPr id="14" name="Text 10"/>
              <p:cNvSpPr/>
              <p:nvPr/>
            </p:nvSpPr>
            <p:spPr>
              <a:xfrm>
                <a:off x="1152" y="2376"/>
                <a:ext cx="5799" cy="374"/>
              </a:xfrm>
              <a:prstGeom prst="rect">
                <a:avLst/>
              </a:prstGeom>
              <a:noFill/>
            </p:spPr>
            <p:txBody>
              <a:bodyPr wrap="square" lIns="0" tIns="0" rIns="0" bIns="0" rtlCol="0" anchor="ctr"/>
              <a:lstStyle/>
              <a:p>
                <a:pPr marL="0" indent="0">
                  <a:buNone/>
                </a:pPr>
                <a:r>
                  <a:rPr lang="zh-CN" alt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满足</a:t>
                </a: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儿童</a:t>
                </a:r>
                <a:r>
                  <a:rPr lang="zh-CN" alt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及青少年</a:t>
                </a: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糖尿病发病率</a:t>
                </a:r>
                <a:r>
                  <a:rPr lang="zh-CN" alt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逐年上升造成的</a:t>
                </a:r>
                <a:r>
                  <a:rPr lang="zh-CN" alt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临床用药需求</a:t>
                </a:r>
                <a:endParaRPr lang="zh-CN" alt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p:txBody>
          </p:sp>
          <p:pic>
            <p:nvPicPr>
              <p:cNvPr id="15" name="Image 2" descr="preencoded.png"/>
              <p:cNvPicPr>
                <a:picLocks noChangeAspect="1"/>
              </p:cNvPicPr>
              <p:nvPr/>
            </p:nvPicPr>
            <p:blipFill>
              <a:blip r:embed="rId1"/>
              <a:stretch>
                <a:fillRect/>
              </a:stretch>
            </p:blipFill>
            <p:spPr>
              <a:xfrm>
                <a:off x="792" y="2851"/>
                <a:ext cx="230" cy="230"/>
              </a:xfrm>
              <a:prstGeom prst="rect">
                <a:avLst/>
              </a:prstGeom>
            </p:spPr>
          </p:pic>
          <p:sp>
            <p:nvSpPr>
              <p:cNvPr id="16" name="Text 11"/>
              <p:cNvSpPr/>
              <p:nvPr/>
            </p:nvSpPr>
            <p:spPr>
              <a:xfrm>
                <a:off x="1152" y="2808"/>
                <a:ext cx="5616" cy="374"/>
              </a:xfrm>
              <a:prstGeom prst="rect">
                <a:avLst/>
              </a:prstGeom>
              <a:noFill/>
            </p:spPr>
            <p:txBody>
              <a:bodyPr wrap="square" lIns="0" tIns="0" rIns="0" bIns="0" rtlCol="0" anchor="ctr"/>
              <a:lstStyle/>
              <a:p>
                <a:pPr marL="0" indent="0">
                  <a:buNone/>
                </a:pP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基于二甲双胍有效性及安全性优势，可减少患者致残致死率</a:t>
                </a:r>
                <a:endParaRPr lang="en-US" sz="950" b="1" dirty="0">
                  <a:latin typeface="微软雅黑" panose="020B0503020204020204" pitchFamily="34" charset="-122"/>
                  <a:ea typeface="微软雅黑" panose="020B0503020204020204" pitchFamily="34" charset="-122"/>
                </a:endParaRPr>
              </a:p>
            </p:txBody>
          </p:sp>
          <p:pic>
            <p:nvPicPr>
              <p:cNvPr id="17" name="Image 3" descr="preencoded.png"/>
              <p:cNvPicPr>
                <a:picLocks noChangeAspect="1"/>
              </p:cNvPicPr>
              <p:nvPr/>
            </p:nvPicPr>
            <p:blipFill>
              <a:blip r:embed="rId1"/>
              <a:stretch>
                <a:fillRect/>
              </a:stretch>
            </p:blipFill>
            <p:spPr>
              <a:xfrm>
                <a:off x="792" y="3283"/>
                <a:ext cx="230" cy="230"/>
              </a:xfrm>
              <a:prstGeom prst="rect">
                <a:avLst/>
              </a:prstGeom>
            </p:spPr>
          </p:pic>
          <p:sp>
            <p:nvSpPr>
              <p:cNvPr id="18" name="Text 12"/>
              <p:cNvSpPr/>
              <p:nvPr/>
            </p:nvSpPr>
            <p:spPr>
              <a:xfrm>
                <a:off x="1152" y="3240"/>
                <a:ext cx="5616" cy="374"/>
              </a:xfrm>
              <a:prstGeom prst="rect">
                <a:avLst/>
              </a:prstGeom>
              <a:noFill/>
            </p:spPr>
            <p:txBody>
              <a:bodyPr wrap="square" lIns="0" tIns="0" rIns="0" bIns="0" rtlCol="0" anchor="ctr"/>
              <a:lstStyle/>
              <a:p>
                <a:pPr marL="0" indent="0">
                  <a:buNone/>
                </a:pPr>
                <a:r>
                  <a:rPr lang="en-US" sz="950" dirty="0">
                    <a:solidFill>
                      <a:schemeClr val="tx1"/>
                    </a:solidFill>
                    <a:latin typeface="微软雅黑" panose="020B0503020204020204" pitchFamily="34" charset="-122"/>
                    <a:ea typeface="微软雅黑" panose="020B0503020204020204" pitchFamily="34" charset="-122"/>
                    <a:cs typeface="Calibri" panose="020F0502020204030204" pitchFamily="34" charset="-120"/>
                  </a:rPr>
                  <a:t>降低并发症，规范用药可降低糖尿病重症风险</a:t>
                </a:r>
                <a:endParaRPr lang="en-US" sz="950" dirty="0">
                  <a:solidFill>
                    <a:schemeClr val="tx1"/>
                  </a:solidFill>
                  <a:latin typeface="微软雅黑" panose="020B0503020204020204" pitchFamily="34" charset="-122"/>
                  <a:ea typeface="微软雅黑" panose="020B0503020204020204" pitchFamily="34" charset="-122"/>
                  <a:cs typeface="Calibri" panose="020F0502020204030204" pitchFamily="34" charset="-120"/>
                </a:endParaRPr>
              </a:p>
            </p:txBody>
          </p:sp>
          <p:pic>
            <p:nvPicPr>
              <p:cNvPr id="19" name="Image 4" descr="preencoded.png"/>
              <p:cNvPicPr>
                <a:picLocks noChangeAspect="1"/>
              </p:cNvPicPr>
              <p:nvPr/>
            </p:nvPicPr>
            <p:blipFill>
              <a:blip r:embed="rId1"/>
              <a:stretch>
                <a:fillRect/>
              </a:stretch>
            </p:blipFill>
            <p:spPr>
              <a:xfrm>
                <a:off x="792" y="3715"/>
                <a:ext cx="230" cy="230"/>
              </a:xfrm>
              <a:prstGeom prst="rect">
                <a:avLst/>
              </a:prstGeom>
            </p:spPr>
          </p:pic>
          <p:sp>
            <p:nvSpPr>
              <p:cNvPr id="20" name="Text 13"/>
              <p:cNvSpPr/>
              <p:nvPr/>
            </p:nvSpPr>
            <p:spPr>
              <a:xfrm>
                <a:off x="1152" y="3672"/>
                <a:ext cx="5616" cy="374"/>
              </a:xfrm>
              <a:prstGeom prst="rect">
                <a:avLst/>
              </a:prstGeom>
              <a:noFill/>
            </p:spPr>
            <p:txBody>
              <a:bodyPr wrap="square" lIns="0" tIns="0" rIns="0" bIns="0" rtlCol="0" anchor="ctr"/>
              <a:lstStyle/>
              <a:p>
                <a:pPr marL="0" indent="0">
                  <a:buNone/>
                </a:pPr>
                <a:r>
                  <a:rPr lang="en-US" sz="950" dirty="0">
                    <a:solidFill>
                      <a:schemeClr val="tx1"/>
                    </a:solidFill>
                    <a:latin typeface="微软雅黑" panose="020B0503020204020204" pitchFamily="34" charset="-122"/>
                    <a:ea typeface="微软雅黑" panose="020B0503020204020204" pitchFamily="34" charset="-122"/>
                    <a:cs typeface="Calibri" panose="020F0502020204030204" pitchFamily="34" charset="-120"/>
                  </a:rPr>
                  <a:t>综合降低治疗的高额医疗支出，缓解医保基金压力</a:t>
                </a:r>
                <a:endParaRPr lang="en-US" sz="950" dirty="0">
                  <a:solidFill>
                    <a:schemeClr val="tx1"/>
                  </a:solidFill>
                  <a:latin typeface="微软雅黑" panose="020B0503020204020204" pitchFamily="34" charset="-122"/>
                  <a:ea typeface="微软雅黑" panose="020B0503020204020204" pitchFamily="34" charset="-122"/>
                  <a:cs typeface="Calibri" panose="020F0502020204030204" pitchFamily="34" charset="-120"/>
                </a:endParaRPr>
              </a:p>
            </p:txBody>
          </p:sp>
          <p:pic>
            <p:nvPicPr>
              <p:cNvPr id="21" name="Image 5" descr="preencoded.png"/>
              <p:cNvPicPr>
                <a:picLocks noChangeAspect="1"/>
              </p:cNvPicPr>
              <p:nvPr/>
            </p:nvPicPr>
            <p:blipFill>
              <a:blip r:embed="rId1"/>
              <a:stretch>
                <a:fillRect/>
              </a:stretch>
            </p:blipFill>
            <p:spPr>
              <a:xfrm>
                <a:off x="792" y="4147"/>
                <a:ext cx="230" cy="230"/>
              </a:xfrm>
              <a:prstGeom prst="rect">
                <a:avLst/>
              </a:prstGeom>
            </p:spPr>
          </p:pic>
          <p:sp>
            <p:nvSpPr>
              <p:cNvPr id="22" name="Text 14"/>
              <p:cNvSpPr/>
              <p:nvPr/>
            </p:nvSpPr>
            <p:spPr>
              <a:xfrm>
                <a:off x="1152" y="4104"/>
                <a:ext cx="5616" cy="374"/>
              </a:xfrm>
              <a:prstGeom prst="rect">
                <a:avLst/>
              </a:prstGeom>
              <a:noFill/>
            </p:spPr>
            <p:txBody>
              <a:bodyPr wrap="square" lIns="0" tIns="0" rIns="0" bIns="0" rtlCol="0" anchor="ctr"/>
              <a:lstStyle/>
              <a:p>
                <a:pPr marL="0" indent="0">
                  <a:buNone/>
                </a:pPr>
                <a:r>
                  <a:rPr lang="en-US" sz="950" dirty="0">
                    <a:solidFill>
                      <a:schemeClr val="tx1"/>
                    </a:solidFill>
                    <a:latin typeface="微软雅黑" panose="020B0503020204020204" pitchFamily="34" charset="-122"/>
                    <a:ea typeface="微软雅黑" panose="020B0503020204020204" pitchFamily="34" charset="-122"/>
                    <a:cs typeface="Calibri" panose="020F0502020204030204" pitchFamily="34" charset="-120"/>
                  </a:rPr>
                  <a:t>对提升全民健康水平、减轻疾病负担意义重大</a:t>
                </a:r>
                <a:endParaRPr lang="en-US" sz="950" dirty="0">
                  <a:solidFill>
                    <a:schemeClr val="tx1"/>
                  </a:solidFill>
                  <a:latin typeface="微软雅黑" panose="020B0503020204020204" pitchFamily="34" charset="-122"/>
                  <a:ea typeface="微软雅黑" panose="020B0503020204020204" pitchFamily="34" charset="-122"/>
                  <a:cs typeface="Calibri" panose="020F0502020204030204" pitchFamily="34" charset="-120"/>
                </a:endParaRPr>
              </a:p>
            </p:txBody>
          </p:sp>
        </p:grpSp>
        <p:sp>
          <p:nvSpPr>
            <p:cNvPr id="23" name="Shape 15"/>
            <p:cNvSpPr/>
            <p:nvPr/>
          </p:nvSpPr>
          <p:spPr>
            <a:xfrm>
              <a:off x="7344" y="1584"/>
              <a:ext cx="6480" cy="2808"/>
            </a:xfrm>
            <a:prstGeom prst="rect">
              <a:avLst/>
            </a:prstGeom>
            <a:solidFill>
              <a:srgbClr val="FFFFFF"/>
            </a:solidFill>
            <a:effectLst>
              <a:outerShdw blurRad="50800" dist="19050" dir="8100000" algn="bl" rotWithShape="0">
                <a:srgbClr val="000000">
                  <a:alpha val="8000"/>
                </a:srgbClr>
              </a:outerShdw>
            </a:effectLst>
          </p:spPr>
        </p:sp>
        <p:sp>
          <p:nvSpPr>
            <p:cNvPr id="24" name="Shape 16"/>
            <p:cNvSpPr/>
            <p:nvPr/>
          </p:nvSpPr>
          <p:spPr>
            <a:xfrm>
              <a:off x="7344" y="1584"/>
              <a:ext cx="6480" cy="648"/>
            </a:xfrm>
            <a:prstGeom prst="rect">
              <a:avLst/>
            </a:prstGeom>
            <a:solidFill>
              <a:srgbClr val="0D4F4F"/>
            </a:solidFill>
          </p:spPr>
        </p:sp>
        <p:sp>
          <p:nvSpPr>
            <p:cNvPr id="26" name="Text 17"/>
            <p:cNvSpPr/>
            <p:nvPr/>
          </p:nvSpPr>
          <p:spPr>
            <a:xfrm>
              <a:off x="8064" y="1584"/>
              <a:ext cx="5472" cy="648"/>
            </a:xfrm>
            <a:prstGeom prst="rect">
              <a:avLst/>
            </a:prstGeom>
            <a:noFill/>
          </p:spPr>
          <p:txBody>
            <a:bodyPr wrap="square" rtlCol="0" anchor="ctr"/>
            <a:lstStyle/>
            <a:p>
              <a:pPr marL="0" indent="0">
                <a:buNone/>
              </a:pPr>
              <a:r>
                <a:rPr lang="en-US" sz="1350" b="1" dirty="0">
                  <a:solidFill>
                    <a:srgbClr val="FFFFFF"/>
                  </a:solidFill>
                  <a:latin typeface="微软雅黑" panose="020B0503020204020204" pitchFamily="34" charset="-122"/>
                  <a:ea typeface="微软雅黑" panose="020B0503020204020204" pitchFamily="34" charset="-122"/>
                  <a:cs typeface="Georgia" panose="02040502050405020303" pitchFamily="34" charset="-120"/>
                </a:rPr>
                <a:t>符合“保基本”原则</a:t>
              </a:r>
              <a:endParaRPr lang="en-US" sz="1350" dirty="0">
                <a:latin typeface="微软雅黑" panose="020B0503020204020204" pitchFamily="34" charset="-122"/>
                <a:ea typeface="微软雅黑" panose="020B0503020204020204" pitchFamily="34" charset="-122"/>
              </a:endParaRPr>
            </a:p>
          </p:txBody>
        </p:sp>
        <p:pic>
          <p:nvPicPr>
            <p:cNvPr id="27" name="Image 7" descr="preencoded.png"/>
            <p:cNvPicPr>
              <a:picLocks noChangeAspect="1"/>
            </p:cNvPicPr>
            <p:nvPr/>
          </p:nvPicPr>
          <p:blipFill>
            <a:blip r:embed="rId1"/>
            <a:stretch>
              <a:fillRect/>
            </a:stretch>
          </p:blipFill>
          <p:spPr>
            <a:xfrm>
              <a:off x="7560" y="2419"/>
              <a:ext cx="230" cy="230"/>
            </a:xfrm>
            <a:prstGeom prst="rect">
              <a:avLst/>
            </a:prstGeom>
          </p:spPr>
        </p:pic>
        <p:sp>
          <p:nvSpPr>
            <p:cNvPr id="28" name="Text 18"/>
            <p:cNvSpPr/>
            <p:nvPr/>
          </p:nvSpPr>
          <p:spPr>
            <a:xfrm>
              <a:off x="7920" y="2376"/>
              <a:ext cx="5616" cy="374"/>
            </a:xfrm>
            <a:prstGeom prst="rect">
              <a:avLst/>
            </a:prstGeom>
            <a:noFill/>
          </p:spPr>
          <p:txBody>
            <a:bodyPr wrap="square" lIns="0" tIns="0" rIns="0" bIns="0" rtlCol="0" anchor="ctr"/>
            <a:lstStyle/>
            <a:p>
              <a:pPr marL="0" indent="0">
                <a:buNone/>
              </a:pPr>
              <a:r>
                <a:rPr lang="en-US" sz="9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国内唯一获批可用于儿童的口服溶液制剂降糖药</a:t>
              </a:r>
              <a:endParaRPr lang="en-US" sz="950" b="1" dirty="0">
                <a:solidFill>
                  <a:srgbClr val="FF0000"/>
                </a:solidFill>
                <a:latin typeface="微软雅黑" panose="020B0503020204020204" pitchFamily="34" charset="-122"/>
                <a:ea typeface="微软雅黑" panose="020B0503020204020204" pitchFamily="34" charset="-122"/>
              </a:endParaRPr>
            </a:p>
          </p:txBody>
        </p:sp>
        <p:pic>
          <p:nvPicPr>
            <p:cNvPr id="29" name="Image 8" descr="preencoded.png"/>
            <p:cNvPicPr>
              <a:picLocks noChangeAspect="1"/>
            </p:cNvPicPr>
            <p:nvPr/>
          </p:nvPicPr>
          <p:blipFill>
            <a:blip r:embed="rId1"/>
            <a:stretch>
              <a:fillRect/>
            </a:stretch>
          </p:blipFill>
          <p:spPr>
            <a:xfrm>
              <a:off x="7560" y="2851"/>
              <a:ext cx="230" cy="230"/>
            </a:xfrm>
            <a:prstGeom prst="rect">
              <a:avLst/>
            </a:prstGeom>
          </p:spPr>
        </p:pic>
        <p:sp>
          <p:nvSpPr>
            <p:cNvPr id="30" name="Text 19"/>
            <p:cNvSpPr/>
            <p:nvPr/>
          </p:nvSpPr>
          <p:spPr>
            <a:xfrm>
              <a:off x="7920" y="2808"/>
              <a:ext cx="5616" cy="374"/>
            </a:xfrm>
            <a:prstGeom prst="rect">
              <a:avLst/>
            </a:prstGeom>
            <a:noFill/>
          </p:spPr>
          <p:txBody>
            <a:bodyPr wrap="square" lIns="0" tIns="0" rIns="0" bIns="0" rtlCol="0" anchor="ctr"/>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剂量精准可控，用药依从性高</a:t>
              </a:r>
              <a:endParaRPr lang="en-US" sz="950" dirty="0">
                <a:latin typeface="微软雅黑" panose="020B0503020204020204" pitchFamily="34" charset="-122"/>
                <a:ea typeface="微软雅黑" panose="020B0503020204020204" pitchFamily="34" charset="-122"/>
              </a:endParaRPr>
            </a:p>
          </p:txBody>
        </p:sp>
        <p:pic>
          <p:nvPicPr>
            <p:cNvPr id="31" name="Image 9" descr="preencoded.png"/>
            <p:cNvPicPr>
              <a:picLocks noChangeAspect="1"/>
            </p:cNvPicPr>
            <p:nvPr/>
          </p:nvPicPr>
          <p:blipFill>
            <a:blip r:embed="rId1"/>
            <a:stretch>
              <a:fillRect/>
            </a:stretch>
          </p:blipFill>
          <p:spPr>
            <a:xfrm>
              <a:off x="7560" y="3283"/>
              <a:ext cx="230" cy="230"/>
            </a:xfrm>
            <a:prstGeom prst="rect">
              <a:avLst/>
            </a:prstGeom>
          </p:spPr>
        </p:pic>
        <p:sp>
          <p:nvSpPr>
            <p:cNvPr id="32" name="Text 20"/>
            <p:cNvSpPr/>
            <p:nvPr/>
          </p:nvSpPr>
          <p:spPr>
            <a:xfrm>
              <a:off x="7920" y="3240"/>
              <a:ext cx="5616" cy="374"/>
            </a:xfrm>
            <a:prstGeom prst="rect">
              <a:avLst/>
            </a:prstGeom>
            <a:noFill/>
          </p:spPr>
          <p:txBody>
            <a:bodyPr wrap="square" lIns="0" tIns="0" rIns="0" bIns="0" rtlCol="0" anchor="ctr"/>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实现儿童、老年、吞咽困难及肾功能不全患者用药可及性及公平性</a:t>
              </a:r>
              <a:endParaRPr lang="en-US" sz="950" dirty="0">
                <a:latin typeface="微软雅黑" panose="020B0503020204020204" pitchFamily="34" charset="-122"/>
                <a:ea typeface="微软雅黑" panose="020B0503020204020204" pitchFamily="34" charset="-122"/>
              </a:endParaRPr>
            </a:p>
          </p:txBody>
        </p:sp>
        <p:pic>
          <p:nvPicPr>
            <p:cNvPr id="33" name="Image 10" descr="preencoded.png"/>
            <p:cNvPicPr>
              <a:picLocks noChangeAspect="1"/>
            </p:cNvPicPr>
            <p:nvPr/>
          </p:nvPicPr>
          <p:blipFill>
            <a:blip r:embed="rId1"/>
            <a:stretch>
              <a:fillRect/>
            </a:stretch>
          </p:blipFill>
          <p:spPr>
            <a:xfrm>
              <a:off x="7560" y="3715"/>
              <a:ext cx="230" cy="230"/>
            </a:xfrm>
            <a:prstGeom prst="rect">
              <a:avLst/>
            </a:prstGeom>
          </p:spPr>
        </p:pic>
        <p:sp>
          <p:nvSpPr>
            <p:cNvPr id="34" name="Text 21"/>
            <p:cNvSpPr/>
            <p:nvPr/>
          </p:nvSpPr>
          <p:spPr>
            <a:xfrm>
              <a:off x="7920" y="3672"/>
              <a:ext cx="5616" cy="374"/>
            </a:xfrm>
            <a:prstGeom prst="rect">
              <a:avLst/>
            </a:prstGeom>
            <a:noFill/>
          </p:spPr>
          <p:txBody>
            <a:bodyPr wrap="square" lIns="0" tIns="0" rIns="0" bIns="0" rtlCol="0" anchor="ctr"/>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长期用药患者耐受性和依从性更好，有助于提高治疗达标率</a:t>
              </a:r>
              <a:endParaRPr lang="en-US" sz="950" dirty="0">
                <a:latin typeface="微软雅黑" panose="020B0503020204020204" pitchFamily="34" charset="-122"/>
                <a:ea typeface="微软雅黑" panose="020B0503020204020204" pitchFamily="34" charset="-122"/>
              </a:endParaRPr>
            </a:p>
          </p:txBody>
        </p:sp>
        <p:sp>
          <p:nvSpPr>
            <p:cNvPr id="35" name="Shape 22"/>
            <p:cNvSpPr/>
            <p:nvPr/>
          </p:nvSpPr>
          <p:spPr>
            <a:xfrm>
              <a:off x="576" y="4608"/>
              <a:ext cx="6480" cy="2467"/>
            </a:xfrm>
            <a:prstGeom prst="rect">
              <a:avLst/>
            </a:prstGeom>
            <a:solidFill>
              <a:srgbClr val="FFFFFF"/>
            </a:solidFill>
            <a:effectLst>
              <a:outerShdw blurRad="50800" dist="19050" dir="8100000" algn="bl" rotWithShape="0">
                <a:srgbClr val="000000">
                  <a:alpha val="8000"/>
                </a:srgbClr>
              </a:outerShdw>
            </a:effectLst>
          </p:spPr>
        </p:sp>
        <p:sp>
          <p:nvSpPr>
            <p:cNvPr id="36" name="Shape 23"/>
            <p:cNvSpPr/>
            <p:nvPr/>
          </p:nvSpPr>
          <p:spPr>
            <a:xfrm>
              <a:off x="576" y="4608"/>
              <a:ext cx="6480" cy="648"/>
            </a:xfrm>
            <a:prstGeom prst="rect">
              <a:avLst/>
            </a:prstGeom>
            <a:solidFill>
              <a:srgbClr val="D4A017"/>
            </a:solidFill>
          </p:spPr>
        </p:sp>
        <p:sp>
          <p:nvSpPr>
            <p:cNvPr id="38" name="Text 24"/>
            <p:cNvSpPr/>
            <p:nvPr/>
          </p:nvSpPr>
          <p:spPr>
            <a:xfrm>
              <a:off x="1296" y="4608"/>
              <a:ext cx="5472" cy="648"/>
            </a:xfrm>
            <a:prstGeom prst="rect">
              <a:avLst/>
            </a:prstGeom>
            <a:noFill/>
          </p:spPr>
          <p:txBody>
            <a:bodyPr wrap="square" rtlCol="0" anchor="ctr"/>
            <a:lstStyle/>
            <a:p>
              <a:pPr marL="0" indent="0">
                <a:buNone/>
              </a:pPr>
              <a:r>
                <a:rPr lang="en-US" sz="1350" b="1" dirty="0">
                  <a:solidFill>
                    <a:srgbClr val="FFFFFF"/>
                  </a:solidFill>
                  <a:latin typeface="微软雅黑" panose="020B0503020204020204" pitchFamily="34" charset="-122"/>
                  <a:ea typeface="微软雅黑" panose="020B0503020204020204" pitchFamily="34" charset="-122"/>
                  <a:cs typeface="Georgia" panose="02040502050405020303" pitchFamily="34" charset="-120"/>
                </a:rPr>
                <a:t>弥补目录短板</a:t>
              </a:r>
              <a:endParaRPr lang="en-US" sz="1350" dirty="0">
                <a:latin typeface="微软雅黑" panose="020B0503020204020204" pitchFamily="34" charset="-122"/>
                <a:ea typeface="微软雅黑" panose="020B0503020204020204" pitchFamily="34" charset="-122"/>
              </a:endParaRPr>
            </a:p>
          </p:txBody>
        </p:sp>
        <p:pic>
          <p:nvPicPr>
            <p:cNvPr id="39" name="Image 12" descr="preencoded.png"/>
            <p:cNvPicPr>
              <a:picLocks noChangeAspect="1"/>
            </p:cNvPicPr>
            <p:nvPr/>
          </p:nvPicPr>
          <p:blipFill>
            <a:blip r:embed="rId1"/>
            <a:stretch>
              <a:fillRect/>
            </a:stretch>
          </p:blipFill>
          <p:spPr>
            <a:xfrm>
              <a:off x="792" y="5544"/>
              <a:ext cx="230" cy="230"/>
            </a:xfrm>
            <a:prstGeom prst="rect">
              <a:avLst/>
            </a:prstGeom>
          </p:spPr>
        </p:pic>
        <p:sp>
          <p:nvSpPr>
            <p:cNvPr id="40" name="Text 25"/>
            <p:cNvSpPr/>
            <p:nvPr/>
          </p:nvSpPr>
          <p:spPr>
            <a:xfrm>
              <a:off x="1152" y="5501"/>
              <a:ext cx="5799" cy="374"/>
            </a:xfrm>
            <a:prstGeom prst="rect">
              <a:avLst/>
            </a:prstGeom>
            <a:noFill/>
          </p:spPr>
          <p:txBody>
            <a:bodyPr wrap="square" lIns="0" tIns="0" rIns="0" bIns="0" rtlCol="0" anchor="ctr"/>
            <a:lstStyle/>
            <a:p>
              <a:pPr marL="0" indent="0">
                <a:buNone/>
              </a:pPr>
              <a:r>
                <a:rPr lang="zh-CN" alt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弥补目录内所有口服降糖药物均无适配儿童的口服溶液的短板</a:t>
              </a:r>
              <a:endParaRPr lang="zh-CN" alt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endParaRPr>
            </a:p>
          </p:txBody>
        </p:sp>
        <p:sp>
          <p:nvSpPr>
            <p:cNvPr id="45" name="Shape 28"/>
            <p:cNvSpPr/>
            <p:nvPr/>
          </p:nvSpPr>
          <p:spPr>
            <a:xfrm>
              <a:off x="7344" y="4608"/>
              <a:ext cx="6480" cy="2463"/>
            </a:xfrm>
            <a:prstGeom prst="rect">
              <a:avLst/>
            </a:prstGeom>
            <a:solidFill>
              <a:srgbClr val="FFFFFF"/>
            </a:solidFill>
            <a:effectLst>
              <a:outerShdw blurRad="50800" dist="19050" dir="8100000" algn="bl" rotWithShape="0">
                <a:srgbClr val="000000">
                  <a:alpha val="8000"/>
                </a:srgbClr>
              </a:outerShdw>
            </a:effectLst>
          </p:spPr>
        </p:sp>
        <p:sp>
          <p:nvSpPr>
            <p:cNvPr id="46" name="Shape 29"/>
            <p:cNvSpPr/>
            <p:nvPr/>
          </p:nvSpPr>
          <p:spPr>
            <a:xfrm>
              <a:off x="7344" y="4608"/>
              <a:ext cx="6480" cy="648"/>
            </a:xfrm>
            <a:prstGeom prst="rect">
              <a:avLst/>
            </a:prstGeom>
            <a:solidFill>
              <a:srgbClr val="0D8A5E"/>
            </a:solidFill>
          </p:spPr>
        </p:sp>
        <p:sp>
          <p:nvSpPr>
            <p:cNvPr id="48" name="Text 30"/>
            <p:cNvSpPr/>
            <p:nvPr/>
          </p:nvSpPr>
          <p:spPr>
            <a:xfrm>
              <a:off x="8064" y="4608"/>
              <a:ext cx="5472" cy="648"/>
            </a:xfrm>
            <a:prstGeom prst="rect">
              <a:avLst/>
            </a:prstGeom>
            <a:noFill/>
          </p:spPr>
          <p:txBody>
            <a:bodyPr wrap="square" rtlCol="0" anchor="ctr"/>
            <a:lstStyle/>
            <a:p>
              <a:pPr marL="0" indent="0">
                <a:buNone/>
              </a:pPr>
              <a:r>
                <a:rPr lang="en-US" sz="1350" b="1" dirty="0">
                  <a:solidFill>
                    <a:srgbClr val="FFFFFF"/>
                  </a:solidFill>
                  <a:latin typeface="微软雅黑" panose="020B0503020204020204" pitchFamily="34" charset="-122"/>
                  <a:ea typeface="微软雅黑" panose="020B0503020204020204" pitchFamily="34" charset="-122"/>
                  <a:cs typeface="Georgia" panose="02040502050405020303" pitchFamily="34" charset="-120"/>
                </a:rPr>
                <a:t>临床管理难度小</a:t>
              </a:r>
              <a:endParaRPr lang="en-US" sz="1350" dirty="0">
                <a:latin typeface="微软雅黑" panose="020B0503020204020204" pitchFamily="34" charset="-122"/>
                <a:ea typeface="微软雅黑" panose="020B0503020204020204" pitchFamily="34" charset="-122"/>
              </a:endParaRPr>
            </a:p>
          </p:txBody>
        </p:sp>
        <p:pic>
          <p:nvPicPr>
            <p:cNvPr id="49" name="Image 16" descr="preencoded.png"/>
            <p:cNvPicPr>
              <a:picLocks noChangeAspect="1"/>
            </p:cNvPicPr>
            <p:nvPr/>
          </p:nvPicPr>
          <p:blipFill>
            <a:blip r:embed="rId1"/>
            <a:stretch>
              <a:fillRect/>
            </a:stretch>
          </p:blipFill>
          <p:spPr>
            <a:xfrm>
              <a:off x="7560" y="5443"/>
              <a:ext cx="230" cy="230"/>
            </a:xfrm>
            <a:prstGeom prst="rect">
              <a:avLst/>
            </a:prstGeom>
          </p:spPr>
        </p:pic>
        <p:sp>
          <p:nvSpPr>
            <p:cNvPr id="50" name="Text 31"/>
            <p:cNvSpPr/>
            <p:nvPr/>
          </p:nvSpPr>
          <p:spPr>
            <a:xfrm>
              <a:off x="7920" y="5400"/>
              <a:ext cx="5616" cy="374"/>
            </a:xfrm>
            <a:prstGeom prst="rect">
              <a:avLst/>
            </a:prstGeom>
            <a:noFill/>
          </p:spPr>
          <p:txBody>
            <a:bodyPr wrap="square" lIns="0" tIns="0" rIns="0" bIns="0" rtlCol="0" anchor="ctr"/>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剂量准确，简化临床应用</a:t>
              </a:r>
              <a:endParaRPr lang="en-US" sz="950" dirty="0">
                <a:latin typeface="微软雅黑" panose="020B0503020204020204" pitchFamily="34" charset="-122"/>
                <a:ea typeface="微软雅黑" panose="020B0503020204020204" pitchFamily="34" charset="-122"/>
              </a:endParaRPr>
            </a:p>
          </p:txBody>
        </p:sp>
        <p:pic>
          <p:nvPicPr>
            <p:cNvPr id="51" name="Image 17" descr="preencoded.png"/>
            <p:cNvPicPr>
              <a:picLocks noChangeAspect="1"/>
            </p:cNvPicPr>
            <p:nvPr/>
          </p:nvPicPr>
          <p:blipFill>
            <a:blip r:embed="rId1"/>
            <a:stretch>
              <a:fillRect/>
            </a:stretch>
          </p:blipFill>
          <p:spPr>
            <a:xfrm>
              <a:off x="7560" y="5875"/>
              <a:ext cx="230" cy="230"/>
            </a:xfrm>
            <a:prstGeom prst="rect">
              <a:avLst/>
            </a:prstGeom>
          </p:spPr>
        </p:pic>
        <p:sp>
          <p:nvSpPr>
            <p:cNvPr id="52" name="Text 32"/>
            <p:cNvSpPr/>
            <p:nvPr/>
          </p:nvSpPr>
          <p:spPr>
            <a:xfrm>
              <a:off x="7920" y="5832"/>
              <a:ext cx="5616" cy="374"/>
            </a:xfrm>
            <a:prstGeom prst="rect">
              <a:avLst/>
            </a:prstGeom>
            <a:noFill/>
          </p:spPr>
          <p:txBody>
            <a:bodyPr wrap="square" lIns="0" tIns="0" rIns="0" bIns="0" rtlCol="0" anchor="ctr"/>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适应症表述清晰，无临床滥用风险</a:t>
              </a:r>
              <a:endParaRPr lang="en-US" sz="950" dirty="0">
                <a:latin typeface="微软雅黑" panose="020B0503020204020204" pitchFamily="34" charset="-122"/>
                <a:ea typeface="微软雅黑" panose="020B0503020204020204" pitchFamily="34" charset="-122"/>
              </a:endParaRPr>
            </a:p>
          </p:txBody>
        </p:sp>
        <p:pic>
          <p:nvPicPr>
            <p:cNvPr id="53" name="Image 18" descr="preencoded.png"/>
            <p:cNvPicPr>
              <a:picLocks noChangeAspect="1"/>
            </p:cNvPicPr>
            <p:nvPr/>
          </p:nvPicPr>
          <p:blipFill>
            <a:blip r:embed="rId1"/>
            <a:stretch>
              <a:fillRect/>
            </a:stretch>
          </p:blipFill>
          <p:spPr>
            <a:xfrm>
              <a:off x="7560" y="6307"/>
              <a:ext cx="230" cy="230"/>
            </a:xfrm>
            <a:prstGeom prst="rect">
              <a:avLst/>
            </a:prstGeom>
          </p:spPr>
        </p:pic>
        <p:sp>
          <p:nvSpPr>
            <p:cNvPr id="54" name="Text 33"/>
            <p:cNvSpPr/>
            <p:nvPr/>
          </p:nvSpPr>
          <p:spPr>
            <a:xfrm>
              <a:off x="7920" y="6264"/>
              <a:ext cx="5616" cy="374"/>
            </a:xfrm>
            <a:prstGeom prst="rect">
              <a:avLst/>
            </a:prstGeom>
            <a:noFill/>
          </p:spPr>
          <p:txBody>
            <a:bodyPr wrap="square" lIns="0" tIns="0" rIns="0" bIns="0" rtlCol="0" anchor="ctr"/>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无超说明书用药可能性</a:t>
              </a:r>
              <a:endParaRPr lang="en-US" sz="950" dirty="0">
                <a:latin typeface="微软雅黑" panose="020B0503020204020204" pitchFamily="34" charset="-122"/>
                <a:ea typeface="微软雅黑" panose="020B0503020204020204" pitchFamily="34" charset="-122"/>
              </a:endParaRPr>
            </a:p>
          </p:txBody>
        </p:sp>
        <p:pic>
          <p:nvPicPr>
            <p:cNvPr id="55" name="Image 19" descr="preencoded.png"/>
            <p:cNvPicPr>
              <a:picLocks noChangeAspect="1"/>
            </p:cNvPicPr>
            <p:nvPr/>
          </p:nvPicPr>
          <p:blipFill>
            <a:blip r:embed="rId1"/>
            <a:stretch>
              <a:fillRect/>
            </a:stretch>
          </p:blipFill>
          <p:spPr>
            <a:xfrm>
              <a:off x="7560" y="6739"/>
              <a:ext cx="230" cy="230"/>
            </a:xfrm>
            <a:prstGeom prst="rect">
              <a:avLst/>
            </a:prstGeom>
          </p:spPr>
        </p:pic>
        <p:sp>
          <p:nvSpPr>
            <p:cNvPr id="56" name="Text 34"/>
            <p:cNvSpPr/>
            <p:nvPr/>
          </p:nvSpPr>
          <p:spPr>
            <a:xfrm>
              <a:off x="7920" y="6696"/>
              <a:ext cx="5616" cy="374"/>
            </a:xfrm>
            <a:prstGeom prst="rect">
              <a:avLst/>
            </a:prstGeom>
            <a:noFill/>
          </p:spPr>
          <p:txBody>
            <a:bodyPr wrap="square" lIns="0" tIns="0" rIns="0" bIns="0" rtlCol="0" anchor="ctr"/>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限制要求明确，医保审核方便</a:t>
              </a:r>
              <a:endParaRPr lang="en-US" sz="950" dirty="0">
                <a:latin typeface="微软雅黑" panose="020B0503020204020204" pitchFamily="34" charset="-122"/>
                <a:ea typeface="微软雅黑" panose="020B0503020204020204" pitchFamily="34" charset="-122"/>
              </a:endParaRPr>
            </a:p>
          </p:txBody>
        </p:sp>
        <p:pic>
          <p:nvPicPr>
            <p:cNvPr id="43" name="Image 13" descr="preencoded.png"/>
            <p:cNvPicPr>
              <a:picLocks noChangeAspect="1"/>
            </p:cNvPicPr>
            <p:nvPr/>
          </p:nvPicPr>
          <p:blipFill>
            <a:blip r:embed="rId1"/>
            <a:stretch>
              <a:fillRect/>
            </a:stretch>
          </p:blipFill>
          <p:spPr>
            <a:xfrm>
              <a:off x="792" y="6463"/>
              <a:ext cx="230" cy="230"/>
            </a:xfrm>
            <a:prstGeom prst="rect">
              <a:avLst/>
            </a:prstGeom>
          </p:spPr>
        </p:pic>
        <p:sp>
          <p:nvSpPr>
            <p:cNvPr id="44" name="Text 26"/>
            <p:cNvSpPr/>
            <p:nvPr/>
          </p:nvSpPr>
          <p:spPr>
            <a:xfrm>
              <a:off x="1152" y="6420"/>
              <a:ext cx="6049" cy="374"/>
            </a:xfrm>
            <a:prstGeom prst="rect">
              <a:avLst/>
            </a:prstGeom>
            <a:noFill/>
          </p:spPr>
          <p:txBody>
            <a:bodyPr wrap="square" lIns="0" tIns="0" rIns="0" bIns="0" rtlCol="0" anchor="ctr"/>
            <a:lstStyle/>
            <a:p>
              <a:pPr marL="0" indent="0">
                <a:buNone/>
              </a:pPr>
              <a:r>
                <a:rPr lang="zh-CN" alt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弥补目录内唯一有儿童适应症的二甲双胍无口服溶液剂型的短板</a:t>
              </a:r>
              <a:endParaRPr lang="zh-CN" alt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3"/>
          <p:cNvSpPr/>
          <p:nvPr/>
        </p:nvSpPr>
        <p:spPr>
          <a:xfrm>
            <a:off x="929640" y="1133475"/>
            <a:ext cx="6784340" cy="777240"/>
          </a:xfrm>
          <a:prstGeom prst="rect">
            <a:avLst/>
          </a:prstGeom>
          <a:noFill/>
        </p:spPr>
        <p:txBody>
          <a:bodyPr wrap="square" lIns="0" tIns="0" rIns="0" bIns="0" rtlCol="0" anchor="ctr"/>
          <a:lstStyle/>
          <a:p>
            <a:pPr marL="0" indent="0" algn="l">
              <a:buNone/>
            </a:pPr>
            <a:r>
              <a:rPr lang="en-US" sz="4500" b="1" dirty="0">
                <a:solidFill>
                  <a:srgbClr val="0A3A3A"/>
                </a:solidFill>
                <a:latin typeface="微软雅黑" panose="020B0503020204020204" pitchFamily="34" charset="-122"/>
                <a:ea typeface="微软雅黑" panose="020B0503020204020204" pitchFamily="34" charset="-122"/>
                <a:cs typeface="Georgia" panose="02040502050405020303" pitchFamily="34" charset="-120"/>
              </a:rPr>
              <a:t>盐酸二甲双胍口服溶液</a:t>
            </a:r>
            <a:endParaRPr lang="en-US" sz="4500" b="1" dirty="0">
              <a:solidFill>
                <a:srgbClr val="0A3A3A"/>
              </a:solidFill>
              <a:latin typeface="微软雅黑" panose="020B0503020204020204" pitchFamily="34" charset="-122"/>
              <a:ea typeface="微软雅黑" panose="020B0503020204020204" pitchFamily="34" charset="-122"/>
              <a:cs typeface="Georgia" panose="02040502050405020303" pitchFamily="34" charset="-120"/>
            </a:endParaRPr>
          </a:p>
        </p:txBody>
      </p:sp>
      <p:sp>
        <p:nvSpPr>
          <p:cNvPr id="16" name="Shape 14"/>
          <p:cNvSpPr/>
          <p:nvPr/>
        </p:nvSpPr>
        <p:spPr>
          <a:xfrm>
            <a:off x="0" y="4526280"/>
            <a:ext cx="9144000" cy="617220"/>
          </a:xfrm>
          <a:prstGeom prst="rect">
            <a:avLst/>
          </a:prstGeom>
          <a:solidFill>
            <a:srgbClr val="0A3A3A"/>
          </a:solidFill>
        </p:spPr>
      </p:sp>
      <p:sp>
        <p:nvSpPr>
          <p:cNvPr id="19" name="文本框 18"/>
          <p:cNvSpPr txBox="1"/>
          <p:nvPr/>
        </p:nvSpPr>
        <p:spPr>
          <a:xfrm>
            <a:off x="914400" y="2685415"/>
            <a:ext cx="7014845" cy="1425575"/>
          </a:xfrm>
          <a:prstGeom prst="rect">
            <a:avLst/>
          </a:prstGeom>
        </p:spPr>
        <p:txBody>
          <a:bodyPr wrap="square">
            <a:noAutofit/>
            <a:extLst>
              <a:ext uri="{4A0BC546-FE56-4ADE-93B0-CB8AF2F6F144}">
                <wpsdc:textFrameExt xmlns:wpsdc="http://www.wps.cn/officeDocument/2022/drawingmlCustomData" type="text"/>
              </a:ext>
            </a:extLst>
          </a:bodyPr>
          <a:p>
            <a:pPr marL="171450" indent="-171450" algn="l">
              <a:lnSpc>
                <a:spcPct val="160000"/>
              </a:lnSpc>
              <a:spcBef>
                <a:spcPts val="0"/>
              </a:spcBef>
              <a:spcAft>
                <a:spcPts val="0"/>
              </a:spcAft>
              <a:buClrTx/>
              <a:buSzTx/>
              <a:buFont typeface="Wingdings" panose="05000000000000000000" charset="0"/>
              <a:buChar char="n"/>
            </a:pPr>
            <a:r>
              <a:rPr lang="en-US" sz="1400" dirty="0">
                <a:latin typeface="微软雅黑" panose="020B0503020204020204" pitchFamily="34" charset="-122"/>
                <a:ea typeface="微软雅黑" panose="020B0503020204020204" pitchFamily="34" charset="-122"/>
                <a:cs typeface="Calibri" panose="020F0502020204030204" pitchFamily="34" charset="-120"/>
                <a:sym typeface="+mn-ea"/>
              </a:rPr>
              <a:t>安全性优异：八重核心优势，不良反应可控，</a:t>
            </a:r>
            <a:r>
              <a:rPr 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儿童安全</a:t>
            </a:r>
            <a:r>
              <a:rPr lang="zh-CN" alt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性</a:t>
            </a:r>
            <a:r>
              <a:rPr 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已确认</a:t>
            </a:r>
            <a:endParaRPr 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marL="171450" indent="-171450" algn="l">
              <a:lnSpc>
                <a:spcPct val="160000"/>
              </a:lnSpc>
              <a:spcBef>
                <a:spcPts val="0"/>
              </a:spcBef>
              <a:spcAft>
                <a:spcPts val="0"/>
              </a:spcAft>
              <a:buClrTx/>
              <a:buSzTx/>
              <a:buFont typeface="Wingdings" panose="05000000000000000000" charset="0"/>
              <a:buChar char="n"/>
            </a:pPr>
            <a:r>
              <a:rPr lang="zh-CN" altLang="en-US" sz="1400" dirty="0">
                <a:latin typeface="微软雅黑" panose="020B0503020204020204" pitchFamily="34" charset="-122"/>
                <a:ea typeface="微软雅黑" panose="020B0503020204020204" pitchFamily="34" charset="-122"/>
                <a:cs typeface="Calibri" panose="020F0502020204030204" pitchFamily="34" charset="-120"/>
                <a:sym typeface="+mn-ea"/>
              </a:rPr>
              <a:t>指南共识力荐：</a:t>
            </a:r>
            <a:r>
              <a:rPr lang="en-US" sz="1400" dirty="0">
                <a:latin typeface="微软雅黑" panose="020B0503020204020204" pitchFamily="34" charset="-122"/>
                <a:ea typeface="微软雅黑" panose="020B0503020204020204" pitchFamily="34" charset="-122"/>
                <a:cs typeface="Calibri" panose="020F0502020204030204" pitchFamily="34" charset="-120"/>
                <a:sym typeface="+mn-ea"/>
              </a:rPr>
              <a:t>全球</a:t>
            </a:r>
            <a:r>
              <a:rPr lang="zh-CN" altLang="en-US" sz="1400" dirty="0">
                <a:latin typeface="微软雅黑" panose="020B0503020204020204" pitchFamily="34" charset="-122"/>
                <a:ea typeface="微软雅黑" panose="020B0503020204020204" pitchFamily="34" charset="-122"/>
                <a:cs typeface="Calibri" panose="020F0502020204030204" pitchFamily="34" charset="-120"/>
                <a:sym typeface="+mn-ea"/>
              </a:rPr>
              <a:t>多</a:t>
            </a:r>
            <a:r>
              <a:rPr lang="en-US" sz="1400" dirty="0">
                <a:latin typeface="微软雅黑" panose="020B0503020204020204" pitchFamily="34" charset="-122"/>
                <a:ea typeface="微软雅黑" panose="020B0503020204020204" pitchFamily="34" charset="-122"/>
                <a:cs typeface="Calibri" panose="020F0502020204030204" pitchFamily="34" charset="-120"/>
                <a:sym typeface="+mn-ea"/>
              </a:rPr>
              <a:t>指南共识一致推荐为</a:t>
            </a:r>
            <a:r>
              <a:rPr lang="zh-CN" alt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儿童及青少年</a:t>
            </a:r>
            <a:r>
              <a:rPr 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2型糖尿病一线首选</a:t>
            </a:r>
            <a:endParaRPr lang="en-US" sz="1400" b="1" dirty="0">
              <a:solidFill>
                <a:srgbClr val="FF0000"/>
              </a:solidFill>
              <a:latin typeface="微软雅黑" panose="020B0503020204020204" pitchFamily="34" charset="-122"/>
              <a:ea typeface="微软雅黑" panose="020B0503020204020204" pitchFamily="34" charset="-122"/>
            </a:endParaRPr>
          </a:p>
          <a:p>
            <a:pPr marL="171450" indent="-171450" algn="l">
              <a:lnSpc>
                <a:spcPct val="160000"/>
              </a:lnSpc>
              <a:spcBef>
                <a:spcPts val="0"/>
              </a:spcBef>
              <a:spcAft>
                <a:spcPts val="0"/>
              </a:spcAft>
              <a:buClrTx/>
              <a:buSzTx/>
              <a:buFont typeface="Wingdings" panose="05000000000000000000" charset="0"/>
              <a:buChar char="n"/>
            </a:pPr>
            <a:r>
              <a:rPr lang="en-US" sz="1400" dirty="0">
                <a:latin typeface="微软雅黑" panose="020B0503020204020204" pitchFamily="34" charset="-122"/>
                <a:ea typeface="微软雅黑" panose="020B0503020204020204" pitchFamily="34" charset="-122"/>
                <a:cs typeface="Calibri" panose="020F0502020204030204" pitchFamily="34" charset="-120"/>
                <a:sym typeface="+mn-ea"/>
              </a:rPr>
              <a:t>首仿创新剂型：精准给药，解决固体制剂临床痛点</a:t>
            </a:r>
            <a:r>
              <a:rPr lang="zh-CN" altLang="en-US" sz="1400" dirty="0">
                <a:latin typeface="微软雅黑" panose="020B0503020204020204" pitchFamily="34" charset="-122"/>
                <a:ea typeface="微软雅黑" panose="020B0503020204020204" pitchFamily="34" charset="-122"/>
                <a:cs typeface="Calibri" panose="020F0502020204030204" pitchFamily="34" charset="-120"/>
                <a:sym typeface="+mn-ea"/>
              </a:rPr>
              <a:t>，</a:t>
            </a:r>
            <a:r>
              <a:rPr lang="zh-CN" alt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弥补剂型空白</a:t>
            </a:r>
            <a:endParaRPr lang="zh-CN" alt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marL="171450" indent="-171450" algn="l">
              <a:lnSpc>
                <a:spcPct val="160000"/>
              </a:lnSpc>
              <a:spcBef>
                <a:spcPts val="0"/>
              </a:spcBef>
              <a:spcAft>
                <a:spcPts val="0"/>
              </a:spcAft>
              <a:buClrTx/>
              <a:buSzTx/>
              <a:buFont typeface="Wingdings" panose="05000000000000000000" charset="0"/>
              <a:buChar char="n"/>
            </a:pPr>
            <a:r>
              <a:rPr lang="en-US" sz="1400" dirty="0">
                <a:latin typeface="微软雅黑" panose="020B0503020204020204" pitchFamily="34" charset="-122"/>
                <a:ea typeface="微软雅黑" panose="020B0503020204020204" pitchFamily="34" charset="-122"/>
                <a:cs typeface="Calibri" panose="020F0502020204030204" pitchFamily="34" charset="-120"/>
                <a:sym typeface="+mn-ea"/>
              </a:rPr>
              <a:t>符合“保基本”原则</a:t>
            </a:r>
            <a:r>
              <a:rPr lang="zh-CN" altLang="en-US" sz="1400" dirty="0">
                <a:latin typeface="微软雅黑" panose="020B0503020204020204" pitchFamily="34" charset="-122"/>
                <a:ea typeface="微软雅黑" panose="020B0503020204020204" pitchFamily="34" charset="-122"/>
                <a:cs typeface="Calibri" panose="020F0502020204030204" pitchFamily="34" charset="-120"/>
                <a:sym typeface="+mn-ea"/>
              </a:rPr>
              <a:t>：</a:t>
            </a:r>
            <a:r>
              <a:rPr lang="en-US" sz="1400" dirty="0">
                <a:latin typeface="微软雅黑" panose="020B0503020204020204" pitchFamily="34" charset="-122"/>
                <a:ea typeface="微软雅黑" panose="020B0503020204020204" pitchFamily="34" charset="-122"/>
                <a:cs typeface="Calibri" panose="020F0502020204030204" pitchFamily="34" charset="-120"/>
                <a:sym typeface="+mn-ea"/>
              </a:rPr>
              <a:t>弥补目录短板，</a:t>
            </a:r>
            <a:r>
              <a:rPr 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提升</a:t>
            </a:r>
            <a:r>
              <a:rPr lang="zh-CN" alt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儿童及特殊人群</a:t>
            </a:r>
            <a:r>
              <a:rPr 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用药</a:t>
            </a:r>
            <a:r>
              <a:rPr lang="zh-CN" alt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可及性与</a:t>
            </a:r>
            <a:r>
              <a:rPr 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公平性</a:t>
            </a:r>
            <a:endParaRPr lang="en-US" altLang="en-US" sz="14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endParaRPr>
          </a:p>
        </p:txBody>
      </p:sp>
      <p:sp>
        <p:nvSpPr>
          <p:cNvPr id="1048620" name="TextBox 16"/>
          <p:cNvSpPr txBox="1"/>
          <p:nvPr/>
        </p:nvSpPr>
        <p:spPr>
          <a:xfrm>
            <a:off x="683895" y="164465"/>
            <a:ext cx="2330450" cy="452120"/>
          </a:xfrm>
          <a:prstGeom prst="rect">
            <a:avLst/>
          </a:prstGeom>
        </p:spPr>
        <p:txBody>
          <a:bodyPr rtlCol="0" anchor="t">
            <a:noAutofit/>
          </a:bodyPr>
          <a:p>
            <a:pPr algn="l">
              <a:lnSpc>
                <a:spcPct val="180000"/>
              </a:lnSpc>
            </a:pPr>
            <a:r>
              <a:rPr lang="en-US" sz="1200" i="1">
                <a:solidFill>
                  <a:srgbClr val="0A3A3A"/>
                </a:solidFill>
                <a:latin typeface="微软雅黑" panose="020B0503020204020204" pitchFamily="34" charset="-122"/>
                <a:ea typeface="微软雅黑" panose="020B0503020204020204" pitchFamily="34" charset="-122"/>
                <a:cs typeface="微软雅黑" panose="020B0503020204020204" pitchFamily="34" charset="-122"/>
              </a:rPr>
              <a:t>安徽新世纪药业</a:t>
            </a:r>
            <a:endParaRPr lang="en-US" altLang="zh-CN" sz="1200" i="1">
              <a:solidFill>
                <a:srgbClr val="0A3A3A"/>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21" name="图片 20" descr="公司logo（透明底）"/>
          <p:cNvPicPr>
            <a:picLocks noChangeAspect="1"/>
          </p:cNvPicPr>
          <p:nvPr/>
        </p:nvPicPr>
        <p:blipFill>
          <a:blip r:embed="rId1">
            <a:alphaModFix amt="83000"/>
            <a:duotone>
              <a:prstClr val="black"/>
              <a:schemeClr val="accent5">
                <a:tint val="45000"/>
                <a:satMod val="400000"/>
              </a:schemeClr>
            </a:duotone>
          </a:blip>
          <a:stretch>
            <a:fillRect/>
          </a:stretch>
        </p:blipFill>
        <p:spPr>
          <a:xfrm>
            <a:off x="335280" y="260985"/>
            <a:ext cx="396240" cy="355600"/>
          </a:xfrm>
          <a:prstGeom prst="rect">
            <a:avLst/>
          </a:prstGeom>
        </p:spPr>
      </p:pic>
      <p:sp>
        <p:nvSpPr>
          <p:cNvPr id="2" name="Text 11"/>
          <p:cNvSpPr/>
          <p:nvPr/>
        </p:nvSpPr>
        <p:spPr>
          <a:xfrm>
            <a:off x="883920" y="4526280"/>
            <a:ext cx="7711440" cy="617220"/>
          </a:xfrm>
          <a:prstGeom prst="rect">
            <a:avLst/>
          </a:prstGeom>
          <a:noFill/>
        </p:spPr>
        <p:txBody>
          <a:bodyPr wrap="square" rtlCol="0" anchor="ctr"/>
          <a:lstStyle/>
          <a:p>
            <a:pPr marL="0" indent="0" algn="l">
              <a:buNone/>
            </a:pPr>
            <a:r>
              <a:rPr lang="en-US" sz="130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a:t>
            </a:r>
            <a:r>
              <a:rPr lang="en-US" sz="130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  |  感谢各位专家评审</a:t>
            </a:r>
            <a:endParaRPr lang="en-US" sz="1300" dirty="0">
              <a:latin typeface="微软雅黑" panose="020B0503020204020204" pitchFamily="34" charset="-122"/>
              <a:ea typeface="微软雅黑" panose="020B0503020204020204" pitchFamily="34" charset="-122"/>
            </a:endParaRPr>
          </a:p>
        </p:txBody>
      </p:sp>
      <p:sp>
        <p:nvSpPr>
          <p:cNvPr id="3" name="文本框 2"/>
          <p:cNvSpPr txBox="1"/>
          <p:nvPr/>
        </p:nvSpPr>
        <p:spPr>
          <a:xfrm>
            <a:off x="929640" y="2056765"/>
            <a:ext cx="5626100" cy="423545"/>
          </a:xfrm>
          <a:prstGeom prst="rect">
            <a:avLst/>
          </a:prstGeom>
        </p:spPr>
        <p:txBody>
          <a:bodyPr wrap="square">
            <a:spAutoFit/>
            <a:extLst>
              <a:ext uri="{4A0BC546-FE56-4ADE-93B0-CB8AF2F6F144}">
                <wpsdc:textFrameExt xmlns:wpsdc="http://www.wps.cn/officeDocument/2022/drawingmlCustomData" type="text"/>
              </a:ext>
            </a:extLst>
          </a:bodyPr>
          <a:p>
            <a:pPr indent="0" algn="l">
              <a:lnSpc>
                <a:spcPct val="160000"/>
              </a:lnSpc>
              <a:spcBef>
                <a:spcPts val="0"/>
              </a:spcBef>
              <a:spcAft>
                <a:spcPts val="0"/>
              </a:spcAft>
              <a:buClrTx/>
              <a:buSzTx/>
              <a:buFont typeface="Wingdings" panose="05000000000000000000" charset="0"/>
              <a:buNone/>
            </a:pPr>
            <a:r>
              <a:rPr lang="en-US" sz="1350"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国内唯一</a:t>
            </a:r>
            <a:r>
              <a:rPr lang="en-US" sz="1350" dirty="0">
                <a:latin typeface="微软雅黑" panose="020B0503020204020204" pitchFamily="34" charset="-122"/>
                <a:ea typeface="微软雅黑" panose="020B0503020204020204" pitchFamily="34" charset="-122"/>
                <a:cs typeface="Calibri" panose="020F0502020204030204" pitchFamily="34" charset="-120"/>
                <a:sym typeface="+mn-ea"/>
              </a:rPr>
              <a:t>获批</a:t>
            </a:r>
            <a:r>
              <a:rPr lang="en-US" sz="13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可用于儿童</a:t>
            </a:r>
            <a:r>
              <a:rPr lang="en-US" sz="1350" dirty="0">
                <a:latin typeface="微软雅黑" panose="020B0503020204020204" pitchFamily="34" charset="-122"/>
                <a:ea typeface="微软雅黑" panose="020B0503020204020204" pitchFamily="34" charset="-122"/>
                <a:cs typeface="Calibri" panose="020F0502020204030204" pitchFamily="34" charset="-120"/>
                <a:sym typeface="+mn-ea"/>
              </a:rPr>
              <a:t>的</a:t>
            </a:r>
            <a:r>
              <a:rPr lang="en-US" sz="13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口服</a:t>
            </a:r>
            <a:r>
              <a:rPr lang="en-US" sz="1350" dirty="0">
                <a:latin typeface="微软雅黑" panose="020B0503020204020204" pitchFamily="34" charset="-122"/>
                <a:ea typeface="微软雅黑" panose="020B0503020204020204" pitchFamily="34" charset="-122"/>
                <a:cs typeface="Calibri" panose="020F0502020204030204" pitchFamily="34" charset="-120"/>
                <a:sym typeface="+mn-ea"/>
              </a:rPr>
              <a:t>溶液制剂降糖药</a:t>
            </a:r>
            <a:endParaRPr lang="zh-CN" altLang="en-US" sz="1350">
              <a:latin typeface="Arial" panose="020B0604020202020204" pitchFamily="34" charset="0"/>
              <a:ea typeface="微软雅黑" panose="020B0503020204020204" pitchFamily="34" charset="-122"/>
            </a:endParaRPr>
          </a:p>
        </p:txBody>
      </p:sp>
      <p:sp>
        <p:nvSpPr>
          <p:cNvPr id="7" name="矩形 6"/>
          <p:cNvSpPr/>
          <p:nvPr/>
        </p:nvSpPr>
        <p:spPr>
          <a:xfrm>
            <a:off x="929640" y="2056765"/>
            <a:ext cx="3832860" cy="540385"/>
          </a:xfrm>
          <a:prstGeom prst="rect">
            <a:avLst/>
          </a:prstGeom>
          <a:solidFill>
            <a:schemeClr val="accent1">
              <a:alpha val="9000"/>
            </a:schemeClr>
          </a:solidFill>
          <a:ln>
            <a:solidFill>
              <a:srgbClr val="0A3A3A"/>
            </a:solidFill>
            <a:prstDash val="sysDash"/>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7FA"/>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  |  盐酸二甲双胍口服溶液  |  国家医保申报材料</a:t>
            </a:r>
            <a:endParaRPr lang="en-US" sz="750" dirty="0">
              <a:latin typeface="微软雅黑" panose="020B0503020204020204" pitchFamily="34" charset="-122"/>
              <a:ea typeface="微软雅黑" panose="020B0503020204020204" pitchFamily="34" charset="-122"/>
            </a:endParaRPr>
          </a:p>
        </p:txBody>
      </p:sp>
      <p:sp>
        <p:nvSpPr>
          <p:cNvPr id="4" name="Text 2"/>
          <p:cNvSpPr/>
          <p:nvPr/>
        </p:nvSpPr>
        <p:spPr>
          <a:xfrm>
            <a:off x="548640" y="320040"/>
            <a:ext cx="7315200" cy="548640"/>
          </a:xfrm>
          <a:prstGeom prst="rect">
            <a:avLst/>
          </a:prstGeom>
          <a:noFill/>
        </p:spPr>
        <p:txBody>
          <a:bodyPr wrap="square" rtlCol="0" anchor="ctr"/>
          <a:lstStyle/>
          <a:p>
            <a:pPr marL="0" indent="0">
              <a:buNone/>
            </a:pPr>
            <a:r>
              <a:rPr lang="en-US" sz="2800" b="1" dirty="0">
                <a:solidFill>
                  <a:srgbClr val="0D4F4F"/>
                </a:solidFill>
                <a:latin typeface="宋体" panose="02010600030101010101" pitchFamily="2" charset="-122"/>
                <a:ea typeface="宋体" panose="02010600030101010101" pitchFamily="2" charset="-122"/>
                <a:cs typeface="Georgia" panose="02040502050405020303" pitchFamily="34" charset="-120"/>
              </a:rPr>
              <a:t>申报材料目录</a:t>
            </a:r>
            <a:endParaRPr lang="en-US" sz="2800" dirty="0">
              <a:latin typeface="宋体" panose="02010600030101010101" pitchFamily="2" charset="-122"/>
              <a:ea typeface="宋体" panose="02010600030101010101" pitchFamily="2" charset="-122"/>
            </a:endParaRPr>
          </a:p>
        </p:txBody>
      </p:sp>
      <p:sp>
        <p:nvSpPr>
          <p:cNvPr id="6" name="Shape 4"/>
          <p:cNvSpPr/>
          <p:nvPr/>
        </p:nvSpPr>
        <p:spPr>
          <a:xfrm>
            <a:off x="457200" y="1139612"/>
            <a:ext cx="8229600" cy="621792"/>
          </a:xfrm>
          <a:prstGeom prst="rect">
            <a:avLst/>
          </a:prstGeom>
          <a:solidFill>
            <a:srgbClr val="FFFFFF"/>
          </a:solidFill>
          <a:effectLst>
            <a:outerShdw blurRad="50800" dist="19050" dir="8100000" algn="bl" rotWithShape="0">
              <a:srgbClr val="000000">
                <a:alpha val="8000"/>
              </a:srgbClr>
            </a:outerShdw>
          </a:effectLst>
        </p:spPr>
      </p:sp>
      <p:sp>
        <p:nvSpPr>
          <p:cNvPr id="7" name="Shape 5"/>
          <p:cNvSpPr/>
          <p:nvPr/>
        </p:nvSpPr>
        <p:spPr>
          <a:xfrm>
            <a:off x="457200" y="1139612"/>
            <a:ext cx="45720" cy="621792"/>
          </a:xfrm>
          <a:prstGeom prst="rect">
            <a:avLst/>
          </a:prstGeom>
          <a:solidFill>
            <a:srgbClr val="1A8A8A"/>
          </a:solidFill>
        </p:spPr>
      </p:sp>
      <p:sp>
        <p:nvSpPr>
          <p:cNvPr id="8" name="Text 6"/>
          <p:cNvSpPr/>
          <p:nvPr/>
        </p:nvSpPr>
        <p:spPr>
          <a:xfrm>
            <a:off x="658368" y="1139612"/>
            <a:ext cx="502920" cy="621792"/>
          </a:xfrm>
          <a:prstGeom prst="rect">
            <a:avLst/>
          </a:prstGeom>
          <a:noFill/>
        </p:spPr>
        <p:txBody>
          <a:bodyPr wrap="square" rtlCol="0" anchor="ctr"/>
          <a:lstStyle/>
          <a:p>
            <a:pPr marL="0" indent="0" algn="ctr">
              <a:buNone/>
            </a:pPr>
            <a:r>
              <a:rPr lang="en-US" sz="2000" b="1" dirty="0">
                <a:solidFill>
                  <a:srgbClr val="1A8A8A"/>
                </a:solidFill>
                <a:latin typeface="Times New Roman" panose="02020603050405020304" pitchFamily="18" charset="0"/>
                <a:ea typeface="Georgia" panose="02040502050405020303" pitchFamily="34" charset="-122"/>
                <a:cs typeface="Times New Roman" panose="02020603050405020304" pitchFamily="18" charset="0"/>
              </a:rPr>
              <a:t>01</a:t>
            </a:r>
            <a:endParaRPr lang="en-US" sz="2000" dirty="0">
              <a:latin typeface="Times New Roman" panose="02020603050405020304" pitchFamily="18" charset="0"/>
              <a:cs typeface="Times New Roman" panose="02020603050405020304" pitchFamily="18" charset="0"/>
            </a:endParaRPr>
          </a:p>
        </p:txBody>
      </p:sp>
      <p:sp>
        <p:nvSpPr>
          <p:cNvPr id="10" name="Text 7"/>
          <p:cNvSpPr/>
          <p:nvPr/>
        </p:nvSpPr>
        <p:spPr>
          <a:xfrm>
            <a:off x="1288890" y="1194476"/>
            <a:ext cx="2743200" cy="310896"/>
          </a:xfrm>
          <a:prstGeom prst="rect">
            <a:avLst/>
          </a:prstGeom>
          <a:noFill/>
        </p:spPr>
        <p:txBody>
          <a:bodyPr wrap="square" lIns="0" tIns="0" rIns="0" bIns="0" rtlCol="0" anchor="ctr"/>
          <a:lstStyle/>
          <a:p>
            <a:pPr marL="0" indent="0">
              <a:buNone/>
            </a:pPr>
            <a:r>
              <a:rPr lang="en-US" sz="1600" b="1" dirty="0">
                <a:solidFill>
                  <a:srgbClr val="0D4F4F"/>
                </a:solidFill>
                <a:latin typeface="宋体" panose="02010600030101010101" pitchFamily="2" charset="-122"/>
                <a:ea typeface="宋体" panose="02010600030101010101" pitchFamily="2" charset="-122"/>
                <a:cs typeface="Georgia" panose="02040502050405020303" pitchFamily="34" charset="-120"/>
              </a:rPr>
              <a:t>基本信息</a:t>
            </a:r>
            <a:endParaRPr lang="en-US" sz="1600" dirty="0">
              <a:latin typeface="宋体" panose="02010600030101010101" pitchFamily="2" charset="-122"/>
              <a:ea typeface="宋体" panose="02010600030101010101" pitchFamily="2" charset="-122"/>
            </a:endParaRPr>
          </a:p>
        </p:txBody>
      </p:sp>
      <p:sp>
        <p:nvSpPr>
          <p:cNvPr id="11" name="Text 8"/>
          <p:cNvSpPr/>
          <p:nvPr/>
        </p:nvSpPr>
        <p:spPr>
          <a:xfrm>
            <a:off x="1288890" y="1487084"/>
            <a:ext cx="5943600" cy="219456"/>
          </a:xfrm>
          <a:prstGeom prst="rect">
            <a:avLst/>
          </a:prstGeom>
          <a:noFill/>
        </p:spPr>
        <p:txBody>
          <a:bodyPr wrap="square" lIns="0" tIns="0" rIns="0" bIns="0" rtlCol="0" anchor="ctr"/>
          <a:lstStyle/>
          <a:p>
            <a:pPr marL="0" indent="0">
              <a:buNone/>
            </a:pPr>
            <a:r>
              <a:rPr lang="en-US" sz="100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药品基本信息与政策背景</a:t>
            </a:r>
            <a:endParaRPr lang="en-US" sz="1000" dirty="0">
              <a:latin typeface="微软雅黑" panose="020B0503020204020204" pitchFamily="34" charset="-122"/>
              <a:ea typeface="微软雅黑" panose="020B0503020204020204" pitchFamily="34" charset="-122"/>
            </a:endParaRPr>
          </a:p>
        </p:txBody>
      </p:sp>
      <p:pic>
        <p:nvPicPr>
          <p:cNvPr id="12" name="Image 1" descr="preencoded.png"/>
          <p:cNvPicPr>
            <a:picLocks noChangeAspect="1"/>
          </p:cNvPicPr>
          <p:nvPr/>
        </p:nvPicPr>
        <p:blipFill>
          <a:blip r:embed="rId1"/>
          <a:stretch>
            <a:fillRect/>
          </a:stretch>
        </p:blipFill>
        <p:spPr>
          <a:xfrm>
            <a:off x="8275320" y="1322492"/>
            <a:ext cx="201168" cy="256032"/>
          </a:xfrm>
          <a:prstGeom prst="rect">
            <a:avLst/>
          </a:prstGeom>
        </p:spPr>
      </p:pic>
      <p:sp>
        <p:nvSpPr>
          <p:cNvPr id="13" name="Shape 9"/>
          <p:cNvSpPr/>
          <p:nvPr/>
        </p:nvSpPr>
        <p:spPr>
          <a:xfrm>
            <a:off x="457200" y="1852844"/>
            <a:ext cx="8229600" cy="621792"/>
          </a:xfrm>
          <a:prstGeom prst="rect">
            <a:avLst/>
          </a:prstGeom>
          <a:solidFill>
            <a:srgbClr val="FFFFFF"/>
          </a:solidFill>
          <a:effectLst>
            <a:outerShdw blurRad="50800" dist="19050" dir="8100000" algn="bl" rotWithShape="0">
              <a:srgbClr val="000000">
                <a:alpha val="8000"/>
              </a:srgbClr>
            </a:outerShdw>
          </a:effectLst>
        </p:spPr>
      </p:sp>
      <p:sp>
        <p:nvSpPr>
          <p:cNvPr id="14" name="Shape 10"/>
          <p:cNvSpPr/>
          <p:nvPr/>
        </p:nvSpPr>
        <p:spPr>
          <a:xfrm>
            <a:off x="457200" y="1852844"/>
            <a:ext cx="45720" cy="621792"/>
          </a:xfrm>
          <a:prstGeom prst="rect">
            <a:avLst/>
          </a:prstGeom>
          <a:solidFill>
            <a:srgbClr val="1A8A8A"/>
          </a:solidFill>
        </p:spPr>
      </p:sp>
      <p:sp>
        <p:nvSpPr>
          <p:cNvPr id="15" name="Text 11"/>
          <p:cNvSpPr/>
          <p:nvPr/>
        </p:nvSpPr>
        <p:spPr>
          <a:xfrm>
            <a:off x="658368" y="1852844"/>
            <a:ext cx="502920" cy="621792"/>
          </a:xfrm>
          <a:prstGeom prst="rect">
            <a:avLst/>
          </a:prstGeom>
          <a:noFill/>
        </p:spPr>
        <p:txBody>
          <a:bodyPr wrap="square" rtlCol="0" anchor="ctr"/>
          <a:lstStyle/>
          <a:p>
            <a:pPr marL="0" indent="0" algn="ctr">
              <a:buNone/>
            </a:pPr>
            <a:r>
              <a:rPr lang="en-US" b="1" dirty="0">
                <a:solidFill>
                  <a:srgbClr val="1A8A8A"/>
                </a:solidFill>
                <a:latin typeface="Times New Roman" panose="02020603050405020304" pitchFamily="18" charset="0"/>
                <a:ea typeface="Georgia" panose="02040502050405020303" pitchFamily="34" charset="-122"/>
                <a:cs typeface="Times New Roman" panose="02020603050405020304" pitchFamily="18" charset="0"/>
              </a:rPr>
              <a:t>02</a:t>
            </a:r>
            <a:endParaRPr lang="en-US" dirty="0">
              <a:latin typeface="Times New Roman" panose="02020603050405020304" pitchFamily="18" charset="0"/>
              <a:cs typeface="Times New Roman" panose="02020603050405020304" pitchFamily="18" charset="0"/>
            </a:endParaRPr>
          </a:p>
        </p:txBody>
      </p:sp>
      <p:pic>
        <p:nvPicPr>
          <p:cNvPr id="16" name="Image 2" descr="preencoded.png"/>
          <p:cNvPicPr>
            <a:picLocks noChangeAspect="1"/>
          </p:cNvPicPr>
          <p:nvPr/>
        </p:nvPicPr>
        <p:blipFill>
          <a:blip r:embed="rId2"/>
          <a:stretch>
            <a:fillRect/>
          </a:stretch>
        </p:blipFill>
        <p:spPr>
          <a:xfrm>
            <a:off x="1234440" y="1999148"/>
            <a:ext cx="329184" cy="329184"/>
          </a:xfrm>
          <a:prstGeom prst="rect">
            <a:avLst/>
          </a:prstGeom>
        </p:spPr>
      </p:pic>
      <p:sp>
        <p:nvSpPr>
          <p:cNvPr id="17" name="Text 12"/>
          <p:cNvSpPr/>
          <p:nvPr/>
        </p:nvSpPr>
        <p:spPr>
          <a:xfrm>
            <a:off x="1288890" y="1907708"/>
            <a:ext cx="2743200" cy="310896"/>
          </a:xfrm>
          <a:prstGeom prst="rect">
            <a:avLst/>
          </a:prstGeom>
          <a:noFill/>
        </p:spPr>
        <p:txBody>
          <a:bodyPr wrap="square" lIns="0" tIns="0" rIns="0" bIns="0" rtlCol="0" anchor="ctr"/>
          <a:lstStyle/>
          <a:p>
            <a:pPr marL="0" indent="0">
              <a:buNone/>
            </a:pPr>
            <a:r>
              <a:rPr lang="en-US" sz="1600" b="1" dirty="0">
                <a:solidFill>
                  <a:srgbClr val="0D4F4F"/>
                </a:solidFill>
                <a:latin typeface="宋体" panose="02010600030101010101" pitchFamily="2" charset="-122"/>
                <a:ea typeface="宋体" panose="02010600030101010101" pitchFamily="2" charset="-122"/>
                <a:cs typeface="Georgia" panose="02040502050405020303" pitchFamily="34" charset="-120"/>
              </a:rPr>
              <a:t>安全性</a:t>
            </a:r>
            <a:endParaRPr lang="en-US" sz="1600" dirty="0">
              <a:latin typeface="宋体" panose="02010600030101010101" pitchFamily="2" charset="-122"/>
              <a:ea typeface="宋体" panose="02010600030101010101" pitchFamily="2" charset="-122"/>
            </a:endParaRPr>
          </a:p>
        </p:txBody>
      </p:sp>
      <p:sp>
        <p:nvSpPr>
          <p:cNvPr id="18" name="Text 13"/>
          <p:cNvSpPr/>
          <p:nvPr/>
        </p:nvSpPr>
        <p:spPr>
          <a:xfrm>
            <a:off x="1288890" y="2200316"/>
            <a:ext cx="5943600" cy="219456"/>
          </a:xfrm>
          <a:prstGeom prst="rect">
            <a:avLst/>
          </a:prstGeom>
          <a:noFill/>
        </p:spPr>
        <p:txBody>
          <a:bodyPr wrap="square" lIns="0" tIns="0" rIns="0" bIns="0" rtlCol="0" anchor="ctr"/>
          <a:lstStyle/>
          <a:p>
            <a:pPr marL="0" indent="0">
              <a:buNone/>
            </a:pPr>
            <a:r>
              <a:rPr lang="en-US" sz="100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不良反应可控 · 儿童安全确认 · 八重核心优势</a:t>
            </a:r>
            <a:endParaRPr lang="en-US" sz="1000" dirty="0">
              <a:latin typeface="微软雅黑" panose="020B0503020204020204" pitchFamily="34" charset="-122"/>
              <a:ea typeface="微软雅黑" panose="020B0503020204020204" pitchFamily="34" charset="-122"/>
            </a:endParaRPr>
          </a:p>
        </p:txBody>
      </p:sp>
      <p:pic>
        <p:nvPicPr>
          <p:cNvPr id="19" name="Image 3" descr="preencoded.png"/>
          <p:cNvPicPr>
            <a:picLocks noChangeAspect="1"/>
          </p:cNvPicPr>
          <p:nvPr/>
        </p:nvPicPr>
        <p:blipFill>
          <a:blip r:embed="rId1"/>
          <a:stretch>
            <a:fillRect/>
          </a:stretch>
        </p:blipFill>
        <p:spPr>
          <a:xfrm>
            <a:off x="8275320" y="2035724"/>
            <a:ext cx="201168" cy="256032"/>
          </a:xfrm>
          <a:prstGeom prst="rect">
            <a:avLst/>
          </a:prstGeom>
        </p:spPr>
      </p:pic>
      <p:sp>
        <p:nvSpPr>
          <p:cNvPr id="20" name="Shape 14"/>
          <p:cNvSpPr/>
          <p:nvPr/>
        </p:nvSpPr>
        <p:spPr>
          <a:xfrm>
            <a:off x="457200" y="2566076"/>
            <a:ext cx="8229600" cy="621792"/>
          </a:xfrm>
          <a:prstGeom prst="rect">
            <a:avLst/>
          </a:prstGeom>
          <a:solidFill>
            <a:srgbClr val="FFFFFF"/>
          </a:solidFill>
          <a:effectLst>
            <a:outerShdw blurRad="50800" dist="19050" dir="8100000" algn="bl" rotWithShape="0">
              <a:srgbClr val="000000">
                <a:alpha val="8000"/>
              </a:srgbClr>
            </a:outerShdw>
          </a:effectLst>
        </p:spPr>
      </p:sp>
      <p:sp>
        <p:nvSpPr>
          <p:cNvPr id="21" name="Shape 15"/>
          <p:cNvSpPr/>
          <p:nvPr/>
        </p:nvSpPr>
        <p:spPr>
          <a:xfrm>
            <a:off x="457200" y="2566076"/>
            <a:ext cx="45720" cy="621792"/>
          </a:xfrm>
          <a:prstGeom prst="rect">
            <a:avLst/>
          </a:prstGeom>
          <a:solidFill>
            <a:srgbClr val="1A8A8A"/>
          </a:solidFill>
        </p:spPr>
      </p:sp>
      <p:sp>
        <p:nvSpPr>
          <p:cNvPr id="22" name="Text 16"/>
          <p:cNvSpPr/>
          <p:nvPr/>
        </p:nvSpPr>
        <p:spPr>
          <a:xfrm>
            <a:off x="658368" y="2566076"/>
            <a:ext cx="502920" cy="621792"/>
          </a:xfrm>
          <a:prstGeom prst="rect">
            <a:avLst/>
          </a:prstGeom>
          <a:noFill/>
        </p:spPr>
        <p:txBody>
          <a:bodyPr wrap="square" rtlCol="0" anchor="ctr"/>
          <a:lstStyle/>
          <a:p>
            <a:pPr marL="0" indent="0" algn="ctr">
              <a:buNone/>
            </a:pPr>
            <a:r>
              <a:rPr lang="en-US" b="1" dirty="0">
                <a:solidFill>
                  <a:srgbClr val="1A8A8A"/>
                </a:solidFill>
                <a:latin typeface="Times New Roman" panose="02020603050405020304" pitchFamily="18" charset="0"/>
                <a:ea typeface="Georgia" panose="02040502050405020303" pitchFamily="34" charset="-122"/>
                <a:cs typeface="Times New Roman" panose="02020603050405020304" pitchFamily="18" charset="0"/>
              </a:rPr>
              <a:t>03</a:t>
            </a:r>
            <a:endParaRPr lang="en-US" dirty="0">
              <a:latin typeface="Times New Roman" panose="02020603050405020304" pitchFamily="18" charset="0"/>
              <a:cs typeface="Times New Roman" panose="02020603050405020304" pitchFamily="18" charset="0"/>
            </a:endParaRPr>
          </a:p>
        </p:txBody>
      </p:sp>
      <p:sp>
        <p:nvSpPr>
          <p:cNvPr id="24" name="Text 17"/>
          <p:cNvSpPr/>
          <p:nvPr/>
        </p:nvSpPr>
        <p:spPr>
          <a:xfrm>
            <a:off x="1288890" y="2620940"/>
            <a:ext cx="2743200" cy="310896"/>
          </a:xfrm>
          <a:prstGeom prst="rect">
            <a:avLst/>
          </a:prstGeom>
          <a:noFill/>
        </p:spPr>
        <p:txBody>
          <a:bodyPr wrap="square" lIns="0" tIns="0" rIns="0" bIns="0" rtlCol="0" anchor="ctr"/>
          <a:lstStyle/>
          <a:p>
            <a:pPr marL="0" indent="0">
              <a:buNone/>
            </a:pPr>
            <a:r>
              <a:rPr lang="en-US" sz="1600" b="1" dirty="0">
                <a:solidFill>
                  <a:srgbClr val="0D4F4F"/>
                </a:solidFill>
                <a:latin typeface="宋体" panose="02010600030101010101" pitchFamily="2" charset="-122"/>
                <a:ea typeface="宋体" panose="02010600030101010101" pitchFamily="2" charset="-122"/>
                <a:cs typeface="Georgia" panose="02040502050405020303" pitchFamily="34" charset="-120"/>
              </a:rPr>
              <a:t>有效性</a:t>
            </a:r>
            <a:endParaRPr lang="en-US" sz="1600" dirty="0">
              <a:latin typeface="宋体" panose="02010600030101010101" pitchFamily="2" charset="-122"/>
              <a:ea typeface="宋体" panose="02010600030101010101" pitchFamily="2" charset="-122"/>
            </a:endParaRPr>
          </a:p>
        </p:txBody>
      </p:sp>
      <p:sp>
        <p:nvSpPr>
          <p:cNvPr id="25" name="Text 18"/>
          <p:cNvSpPr/>
          <p:nvPr/>
        </p:nvSpPr>
        <p:spPr>
          <a:xfrm>
            <a:off x="1288890" y="2913548"/>
            <a:ext cx="5943600" cy="219456"/>
          </a:xfrm>
          <a:prstGeom prst="rect">
            <a:avLst/>
          </a:prstGeom>
          <a:noFill/>
        </p:spPr>
        <p:txBody>
          <a:bodyPr wrap="square" lIns="0" tIns="0" rIns="0" bIns="0" rtlCol="0" anchor="ctr"/>
          <a:lstStyle/>
          <a:p>
            <a:pPr marL="0" indent="0">
              <a:buNone/>
            </a:pPr>
            <a:r>
              <a:rPr lang="en-US" sz="100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全球指南一线推荐 · 儿童成人双验证</a:t>
            </a:r>
            <a:endParaRPr lang="en-US" sz="1000" dirty="0">
              <a:latin typeface="微软雅黑" panose="020B0503020204020204" pitchFamily="34" charset="-122"/>
              <a:ea typeface="微软雅黑" panose="020B0503020204020204" pitchFamily="34" charset="-122"/>
            </a:endParaRPr>
          </a:p>
        </p:txBody>
      </p:sp>
      <p:pic>
        <p:nvPicPr>
          <p:cNvPr id="26" name="Image 5" descr="preencoded.png"/>
          <p:cNvPicPr>
            <a:picLocks noChangeAspect="1"/>
          </p:cNvPicPr>
          <p:nvPr/>
        </p:nvPicPr>
        <p:blipFill>
          <a:blip r:embed="rId1"/>
          <a:stretch>
            <a:fillRect/>
          </a:stretch>
        </p:blipFill>
        <p:spPr>
          <a:xfrm>
            <a:off x="8275320" y="2748956"/>
            <a:ext cx="201168" cy="256032"/>
          </a:xfrm>
          <a:prstGeom prst="rect">
            <a:avLst/>
          </a:prstGeom>
        </p:spPr>
      </p:pic>
      <p:sp>
        <p:nvSpPr>
          <p:cNvPr id="27" name="Shape 19"/>
          <p:cNvSpPr/>
          <p:nvPr/>
        </p:nvSpPr>
        <p:spPr>
          <a:xfrm>
            <a:off x="457200" y="3279308"/>
            <a:ext cx="8229600" cy="621792"/>
          </a:xfrm>
          <a:prstGeom prst="rect">
            <a:avLst/>
          </a:prstGeom>
          <a:solidFill>
            <a:srgbClr val="FFFFFF"/>
          </a:solidFill>
          <a:effectLst>
            <a:outerShdw blurRad="50800" dist="19050" dir="8100000" algn="bl" rotWithShape="0">
              <a:srgbClr val="000000">
                <a:alpha val="8000"/>
              </a:srgbClr>
            </a:outerShdw>
          </a:effectLst>
        </p:spPr>
      </p:sp>
      <p:sp>
        <p:nvSpPr>
          <p:cNvPr id="28" name="Shape 20"/>
          <p:cNvSpPr/>
          <p:nvPr/>
        </p:nvSpPr>
        <p:spPr>
          <a:xfrm>
            <a:off x="457200" y="3279308"/>
            <a:ext cx="45720" cy="621792"/>
          </a:xfrm>
          <a:prstGeom prst="rect">
            <a:avLst/>
          </a:prstGeom>
          <a:solidFill>
            <a:srgbClr val="1A8A8A"/>
          </a:solidFill>
        </p:spPr>
      </p:sp>
      <p:sp>
        <p:nvSpPr>
          <p:cNvPr id="29" name="Text 21"/>
          <p:cNvSpPr/>
          <p:nvPr/>
        </p:nvSpPr>
        <p:spPr>
          <a:xfrm>
            <a:off x="658368" y="3279308"/>
            <a:ext cx="502920" cy="621792"/>
          </a:xfrm>
          <a:prstGeom prst="rect">
            <a:avLst/>
          </a:prstGeom>
          <a:noFill/>
        </p:spPr>
        <p:txBody>
          <a:bodyPr wrap="square" rtlCol="0" anchor="ctr"/>
          <a:lstStyle/>
          <a:p>
            <a:pPr marL="0" indent="0" algn="ctr">
              <a:buNone/>
            </a:pPr>
            <a:r>
              <a:rPr lang="en-US" b="1" dirty="0">
                <a:solidFill>
                  <a:srgbClr val="1A8A8A"/>
                </a:solidFill>
                <a:latin typeface="Times New Roman" panose="02020603050405020304" pitchFamily="18" charset="0"/>
                <a:ea typeface="Georgia" panose="02040502050405020303" pitchFamily="34" charset="-122"/>
                <a:cs typeface="Times New Roman" panose="02020603050405020304" pitchFamily="18" charset="0"/>
              </a:rPr>
              <a:t>04</a:t>
            </a:r>
            <a:endParaRPr lang="en-US" dirty="0">
              <a:latin typeface="Times New Roman" panose="02020603050405020304" pitchFamily="18" charset="0"/>
              <a:cs typeface="Times New Roman" panose="02020603050405020304" pitchFamily="18" charset="0"/>
            </a:endParaRPr>
          </a:p>
        </p:txBody>
      </p:sp>
      <p:pic>
        <p:nvPicPr>
          <p:cNvPr id="30" name="Image 6" descr="preencoded.png"/>
          <p:cNvPicPr>
            <a:picLocks noChangeAspect="1"/>
          </p:cNvPicPr>
          <p:nvPr/>
        </p:nvPicPr>
        <p:blipFill>
          <a:blip r:embed="rId3"/>
          <a:stretch>
            <a:fillRect/>
          </a:stretch>
        </p:blipFill>
        <p:spPr>
          <a:xfrm>
            <a:off x="1234440" y="3425612"/>
            <a:ext cx="329184" cy="329184"/>
          </a:xfrm>
          <a:prstGeom prst="rect">
            <a:avLst/>
          </a:prstGeom>
        </p:spPr>
      </p:pic>
      <p:sp>
        <p:nvSpPr>
          <p:cNvPr id="31" name="Text 22"/>
          <p:cNvSpPr/>
          <p:nvPr/>
        </p:nvSpPr>
        <p:spPr>
          <a:xfrm>
            <a:off x="1288890" y="3334172"/>
            <a:ext cx="2743200" cy="310896"/>
          </a:xfrm>
          <a:prstGeom prst="rect">
            <a:avLst/>
          </a:prstGeom>
          <a:noFill/>
        </p:spPr>
        <p:txBody>
          <a:bodyPr wrap="square" lIns="0" tIns="0" rIns="0" bIns="0" rtlCol="0" anchor="ctr"/>
          <a:lstStyle/>
          <a:p>
            <a:pPr marL="0" indent="0">
              <a:buNone/>
            </a:pPr>
            <a:r>
              <a:rPr lang="en-US" sz="1600" b="1" dirty="0">
                <a:solidFill>
                  <a:srgbClr val="0D4F4F"/>
                </a:solidFill>
                <a:latin typeface="宋体" panose="02010600030101010101" pitchFamily="2" charset="-122"/>
                <a:ea typeface="宋体" panose="02010600030101010101" pitchFamily="2" charset="-122"/>
                <a:cs typeface="Georgia" panose="02040502050405020303" pitchFamily="34" charset="-120"/>
              </a:rPr>
              <a:t>创新性</a:t>
            </a:r>
            <a:endParaRPr lang="en-US" sz="1600" dirty="0">
              <a:latin typeface="宋体" panose="02010600030101010101" pitchFamily="2" charset="-122"/>
              <a:ea typeface="宋体" panose="02010600030101010101" pitchFamily="2" charset="-122"/>
            </a:endParaRPr>
          </a:p>
        </p:txBody>
      </p:sp>
      <p:sp>
        <p:nvSpPr>
          <p:cNvPr id="32" name="Text 23"/>
          <p:cNvSpPr/>
          <p:nvPr/>
        </p:nvSpPr>
        <p:spPr>
          <a:xfrm>
            <a:off x="1288890" y="3626780"/>
            <a:ext cx="5943600" cy="219456"/>
          </a:xfrm>
          <a:prstGeom prst="rect">
            <a:avLst/>
          </a:prstGeom>
          <a:noFill/>
        </p:spPr>
        <p:txBody>
          <a:bodyPr wrap="square" lIns="0" tIns="0" rIns="0" bIns="0" rtlCol="0" anchor="ctr"/>
          <a:lstStyle/>
          <a:p>
            <a:pPr marL="0" indent="0">
              <a:buNone/>
            </a:pPr>
            <a:r>
              <a:rPr lang="en-US" sz="100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国内首仿 · 口服溶液剂型突破 · 精准给药</a:t>
            </a:r>
            <a:endParaRPr lang="en-US" sz="1000" dirty="0">
              <a:latin typeface="微软雅黑" panose="020B0503020204020204" pitchFamily="34" charset="-122"/>
              <a:ea typeface="微软雅黑" panose="020B0503020204020204" pitchFamily="34" charset="-122"/>
            </a:endParaRPr>
          </a:p>
        </p:txBody>
      </p:sp>
      <p:pic>
        <p:nvPicPr>
          <p:cNvPr id="33" name="Image 7" descr="preencoded.png"/>
          <p:cNvPicPr>
            <a:picLocks noChangeAspect="1"/>
          </p:cNvPicPr>
          <p:nvPr/>
        </p:nvPicPr>
        <p:blipFill>
          <a:blip r:embed="rId1"/>
          <a:stretch>
            <a:fillRect/>
          </a:stretch>
        </p:blipFill>
        <p:spPr>
          <a:xfrm>
            <a:off x="8275320" y="3462188"/>
            <a:ext cx="201168" cy="256032"/>
          </a:xfrm>
          <a:prstGeom prst="rect">
            <a:avLst/>
          </a:prstGeom>
        </p:spPr>
      </p:pic>
      <p:sp>
        <p:nvSpPr>
          <p:cNvPr id="34" name="Shape 24"/>
          <p:cNvSpPr/>
          <p:nvPr/>
        </p:nvSpPr>
        <p:spPr>
          <a:xfrm>
            <a:off x="457200" y="3992540"/>
            <a:ext cx="8229600" cy="621792"/>
          </a:xfrm>
          <a:prstGeom prst="rect">
            <a:avLst/>
          </a:prstGeom>
          <a:solidFill>
            <a:srgbClr val="FFFFFF"/>
          </a:solidFill>
          <a:effectLst>
            <a:outerShdw blurRad="50800" dist="19050" dir="8100000" algn="bl" rotWithShape="0">
              <a:srgbClr val="000000">
                <a:alpha val="8000"/>
              </a:srgbClr>
            </a:outerShdw>
          </a:effectLst>
        </p:spPr>
      </p:sp>
      <p:sp>
        <p:nvSpPr>
          <p:cNvPr id="35" name="Shape 25"/>
          <p:cNvSpPr/>
          <p:nvPr/>
        </p:nvSpPr>
        <p:spPr>
          <a:xfrm>
            <a:off x="457200" y="3992540"/>
            <a:ext cx="45720" cy="621792"/>
          </a:xfrm>
          <a:prstGeom prst="rect">
            <a:avLst/>
          </a:prstGeom>
          <a:solidFill>
            <a:srgbClr val="1A8A8A"/>
          </a:solidFill>
        </p:spPr>
      </p:sp>
      <p:sp>
        <p:nvSpPr>
          <p:cNvPr id="36" name="Text 26"/>
          <p:cNvSpPr/>
          <p:nvPr/>
        </p:nvSpPr>
        <p:spPr>
          <a:xfrm>
            <a:off x="658368" y="3992540"/>
            <a:ext cx="502920" cy="621792"/>
          </a:xfrm>
          <a:prstGeom prst="rect">
            <a:avLst/>
          </a:prstGeom>
          <a:noFill/>
        </p:spPr>
        <p:txBody>
          <a:bodyPr wrap="square" rtlCol="0" anchor="ctr"/>
          <a:lstStyle/>
          <a:p>
            <a:pPr marL="0" indent="0" algn="ctr">
              <a:buNone/>
            </a:pPr>
            <a:r>
              <a:rPr lang="en-US" b="1" dirty="0">
                <a:solidFill>
                  <a:srgbClr val="1A8A8A"/>
                </a:solidFill>
                <a:latin typeface="Times New Roman" panose="02020603050405020304" pitchFamily="18" charset="0"/>
                <a:ea typeface="Georgia" panose="02040502050405020303" pitchFamily="34" charset="-122"/>
                <a:cs typeface="Times New Roman" panose="02020603050405020304" pitchFamily="18" charset="0"/>
              </a:rPr>
              <a:t>05</a:t>
            </a:r>
            <a:endParaRPr lang="en-US" dirty="0">
              <a:latin typeface="Times New Roman" panose="02020603050405020304" pitchFamily="18" charset="0"/>
              <a:cs typeface="Times New Roman" panose="02020603050405020304" pitchFamily="18" charset="0"/>
            </a:endParaRPr>
          </a:p>
        </p:txBody>
      </p:sp>
      <p:pic>
        <p:nvPicPr>
          <p:cNvPr id="37" name="Image 8" descr="preencoded.png"/>
          <p:cNvPicPr>
            <a:picLocks noChangeAspect="1"/>
          </p:cNvPicPr>
          <p:nvPr/>
        </p:nvPicPr>
        <p:blipFill>
          <a:blip r:embed="rId4"/>
          <a:stretch>
            <a:fillRect/>
          </a:stretch>
        </p:blipFill>
        <p:spPr>
          <a:xfrm>
            <a:off x="1234440" y="4138844"/>
            <a:ext cx="329184" cy="329184"/>
          </a:xfrm>
          <a:prstGeom prst="rect">
            <a:avLst/>
          </a:prstGeom>
        </p:spPr>
      </p:pic>
      <p:sp>
        <p:nvSpPr>
          <p:cNvPr id="38" name="Text 27"/>
          <p:cNvSpPr/>
          <p:nvPr/>
        </p:nvSpPr>
        <p:spPr>
          <a:xfrm>
            <a:off x="1288890" y="4047404"/>
            <a:ext cx="2743200" cy="310896"/>
          </a:xfrm>
          <a:prstGeom prst="rect">
            <a:avLst/>
          </a:prstGeom>
          <a:noFill/>
        </p:spPr>
        <p:txBody>
          <a:bodyPr wrap="square" lIns="0" tIns="0" rIns="0" bIns="0" rtlCol="0" anchor="ctr"/>
          <a:lstStyle/>
          <a:p>
            <a:pPr marL="0" indent="0">
              <a:buNone/>
            </a:pPr>
            <a:r>
              <a:rPr lang="en-US" sz="1600" b="1" dirty="0">
                <a:solidFill>
                  <a:srgbClr val="0D4F4F"/>
                </a:solidFill>
                <a:latin typeface="宋体" panose="02010600030101010101" pitchFamily="2" charset="-122"/>
                <a:ea typeface="宋体" panose="02010600030101010101" pitchFamily="2" charset="-122"/>
                <a:cs typeface="Georgia" panose="02040502050405020303" pitchFamily="34" charset="-120"/>
              </a:rPr>
              <a:t>公平性</a:t>
            </a:r>
            <a:endParaRPr lang="en-US" sz="1600" dirty="0">
              <a:latin typeface="宋体" panose="02010600030101010101" pitchFamily="2" charset="-122"/>
              <a:ea typeface="宋体" panose="02010600030101010101" pitchFamily="2" charset="-122"/>
            </a:endParaRPr>
          </a:p>
        </p:txBody>
      </p:sp>
      <p:sp>
        <p:nvSpPr>
          <p:cNvPr id="39" name="Text 28"/>
          <p:cNvSpPr/>
          <p:nvPr/>
        </p:nvSpPr>
        <p:spPr>
          <a:xfrm>
            <a:off x="1288890" y="4340012"/>
            <a:ext cx="5943600" cy="219456"/>
          </a:xfrm>
          <a:prstGeom prst="rect">
            <a:avLst/>
          </a:prstGeom>
          <a:noFill/>
        </p:spPr>
        <p:txBody>
          <a:bodyPr wrap="square" lIns="0" tIns="0" rIns="0" bIns="0" rtlCol="0" anchor="ctr"/>
          <a:lstStyle/>
          <a:p>
            <a:pPr marL="0" indent="0">
              <a:buNone/>
            </a:pPr>
            <a:r>
              <a:rPr lang="en-US" sz="100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公共健康影响 · 保基本 · 弥补目录短板</a:t>
            </a:r>
            <a:endParaRPr lang="en-US" sz="1000" dirty="0">
              <a:latin typeface="微软雅黑" panose="020B0503020204020204" pitchFamily="34" charset="-122"/>
              <a:ea typeface="微软雅黑" panose="020B0503020204020204" pitchFamily="34" charset="-122"/>
            </a:endParaRPr>
          </a:p>
        </p:txBody>
      </p:sp>
      <p:pic>
        <p:nvPicPr>
          <p:cNvPr id="40" name="Image 9" descr="preencoded.png"/>
          <p:cNvPicPr>
            <a:picLocks noChangeAspect="1"/>
          </p:cNvPicPr>
          <p:nvPr/>
        </p:nvPicPr>
        <p:blipFill>
          <a:blip r:embed="rId1"/>
          <a:stretch>
            <a:fillRect/>
          </a:stretch>
        </p:blipFill>
        <p:spPr>
          <a:xfrm>
            <a:off x="8275320" y="4175420"/>
            <a:ext cx="201168" cy="25603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  |  盐酸二甲双胍口服溶液  |  国家医保申报材料</a:t>
            </a:r>
            <a:endParaRPr lang="en-US" sz="750" dirty="0">
              <a:latin typeface="微软雅黑" panose="020B0503020204020204" pitchFamily="34" charset="-122"/>
              <a:ea typeface="微软雅黑" panose="020B0503020204020204" pitchFamily="34" charset="-122"/>
            </a:endParaRPr>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01</a:t>
            </a:r>
            <a:endParaRPr lang="en-US" sz="1600" dirty="0"/>
          </a:p>
        </p:txBody>
      </p:sp>
      <p:sp>
        <p:nvSpPr>
          <p:cNvPr id="7" name="Text 5"/>
          <p:cNvSpPr/>
          <p:nvPr/>
        </p:nvSpPr>
        <p:spPr>
          <a:xfrm>
            <a:off x="868680" y="201168"/>
            <a:ext cx="6400800" cy="411480"/>
          </a:xfrm>
          <a:prstGeom prst="rect">
            <a:avLst/>
          </a:prstGeom>
          <a:noFill/>
        </p:spPr>
        <p:txBody>
          <a:bodyPr wrap="square" lIns="0" tIns="0" rIns="0" bIns="0" rtlCol="0" anchor="ctr"/>
          <a:lstStyle/>
          <a:p>
            <a:pPr marL="0" indent="0">
              <a:buNone/>
            </a:pPr>
            <a:r>
              <a:rPr 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基本信息</a:t>
            </a:r>
            <a:endParaRPr lang="en-US" sz="2200" dirty="0">
              <a:latin typeface="宋体" panose="02010600030101010101" pitchFamily="2" charset="-122"/>
              <a:ea typeface="宋体" panose="02010600030101010101" pitchFamily="2" charset="-122"/>
            </a:endParaRPr>
          </a:p>
        </p:txBody>
      </p:sp>
      <p:sp>
        <p:nvSpPr>
          <p:cNvPr id="9" name="Shape 7"/>
          <p:cNvSpPr/>
          <p:nvPr/>
        </p:nvSpPr>
        <p:spPr>
          <a:xfrm>
            <a:off x="365760" y="1005840"/>
            <a:ext cx="3931920" cy="3202940"/>
          </a:xfrm>
          <a:prstGeom prst="rect">
            <a:avLst/>
          </a:prstGeom>
          <a:solidFill>
            <a:srgbClr val="FFFFFF"/>
          </a:solidFill>
          <a:effectLst>
            <a:outerShdw blurRad="50800" dist="19050" dir="8100000" algn="bl" rotWithShape="0">
              <a:srgbClr val="000000">
                <a:alpha val="8000"/>
              </a:srgbClr>
            </a:outerShdw>
          </a:effectLst>
        </p:spPr>
      </p:sp>
      <p:sp>
        <p:nvSpPr>
          <p:cNvPr id="10" name="Shape 8"/>
          <p:cNvSpPr/>
          <p:nvPr/>
        </p:nvSpPr>
        <p:spPr>
          <a:xfrm>
            <a:off x="365760" y="1005840"/>
            <a:ext cx="3931920" cy="457200"/>
          </a:xfrm>
          <a:prstGeom prst="rect">
            <a:avLst/>
          </a:prstGeom>
          <a:solidFill>
            <a:srgbClr val="1A8A8A"/>
          </a:solidFill>
        </p:spPr>
      </p:sp>
      <p:pic>
        <p:nvPicPr>
          <p:cNvPr id="11" name="Image 0" descr="preencoded.png"/>
          <p:cNvPicPr>
            <a:picLocks noChangeAspect="1"/>
          </p:cNvPicPr>
          <p:nvPr/>
        </p:nvPicPr>
        <p:blipFill>
          <a:blip r:embed="rId1"/>
          <a:stretch>
            <a:fillRect/>
          </a:stretch>
        </p:blipFill>
        <p:spPr>
          <a:xfrm>
            <a:off x="502920" y="1078992"/>
            <a:ext cx="219456" cy="219456"/>
          </a:xfrm>
          <a:prstGeom prst="rect">
            <a:avLst/>
          </a:prstGeom>
        </p:spPr>
      </p:pic>
      <p:sp>
        <p:nvSpPr>
          <p:cNvPr id="12" name="Text 9"/>
          <p:cNvSpPr/>
          <p:nvPr/>
        </p:nvSpPr>
        <p:spPr>
          <a:xfrm>
            <a:off x="822960" y="1005840"/>
            <a:ext cx="320040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药品注册信息</a:t>
            </a:r>
            <a:endParaRPr lang="en-US" sz="1400" dirty="0">
              <a:latin typeface="宋体" panose="02010600030101010101" pitchFamily="2" charset="-122"/>
              <a:ea typeface="宋体" panose="02010600030101010101" pitchFamily="2" charset="-122"/>
            </a:endParaRPr>
          </a:p>
        </p:txBody>
      </p:sp>
      <p:sp>
        <p:nvSpPr>
          <p:cNvPr id="13" name="Text 10"/>
          <p:cNvSpPr/>
          <p:nvPr/>
        </p:nvSpPr>
        <p:spPr>
          <a:xfrm>
            <a:off x="548640" y="1572768"/>
            <a:ext cx="1463040" cy="310896"/>
          </a:xfrm>
          <a:prstGeom prst="rect">
            <a:avLst/>
          </a:prstGeom>
          <a:noFill/>
        </p:spPr>
        <p:txBody>
          <a:bodyPr wrap="square" lIns="0" tIns="0" rIns="0" bIns="0" rtlCol="0" anchor="ctr"/>
          <a:lstStyle/>
          <a:p>
            <a:pPr marL="0" indent="0">
              <a:buNone/>
            </a:pPr>
            <a:r>
              <a:rPr lang="en-US" sz="10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通用名称</a:t>
            </a:r>
            <a:endParaRPr lang="en-US" sz="1050" dirty="0">
              <a:latin typeface="微软雅黑" panose="020B0503020204020204" pitchFamily="34" charset="-122"/>
              <a:ea typeface="微软雅黑" panose="020B0503020204020204" pitchFamily="34" charset="-122"/>
            </a:endParaRPr>
          </a:p>
        </p:txBody>
      </p:sp>
      <p:sp>
        <p:nvSpPr>
          <p:cNvPr id="14" name="Text 11"/>
          <p:cNvSpPr/>
          <p:nvPr/>
        </p:nvSpPr>
        <p:spPr>
          <a:xfrm>
            <a:off x="2057400" y="1572768"/>
            <a:ext cx="2148840" cy="310896"/>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盐酸二甲双胍口服溶液</a:t>
            </a:r>
            <a:endParaRPr lang="en-US" sz="1050" dirty="0">
              <a:latin typeface="微软雅黑" panose="020B0503020204020204" pitchFamily="34" charset="-122"/>
              <a:ea typeface="微软雅黑" panose="020B0503020204020204" pitchFamily="34" charset="-122"/>
            </a:endParaRPr>
          </a:p>
        </p:txBody>
      </p:sp>
      <p:sp>
        <p:nvSpPr>
          <p:cNvPr id="15" name="Shape 12"/>
          <p:cNvSpPr/>
          <p:nvPr/>
        </p:nvSpPr>
        <p:spPr>
          <a:xfrm>
            <a:off x="594360" y="1920240"/>
            <a:ext cx="3520440" cy="0"/>
          </a:xfrm>
          <a:prstGeom prst="line">
            <a:avLst/>
          </a:prstGeom>
          <a:noFill/>
          <a:ln w="6350">
            <a:solidFill>
              <a:srgbClr val="DDE4EB"/>
            </a:solidFill>
            <a:prstDash val="solid"/>
          </a:ln>
        </p:spPr>
      </p:sp>
      <p:sp>
        <p:nvSpPr>
          <p:cNvPr id="16" name="Text 13"/>
          <p:cNvSpPr/>
          <p:nvPr/>
        </p:nvSpPr>
        <p:spPr>
          <a:xfrm>
            <a:off x="548640" y="1956816"/>
            <a:ext cx="1463040" cy="310896"/>
          </a:xfrm>
          <a:prstGeom prst="rect">
            <a:avLst/>
          </a:prstGeom>
          <a:noFill/>
        </p:spPr>
        <p:txBody>
          <a:bodyPr wrap="square" lIns="0" tIns="0" rIns="0" bIns="0" rtlCol="0" anchor="ctr"/>
          <a:lstStyle/>
          <a:p>
            <a:pPr marL="0" indent="0">
              <a:buNone/>
            </a:pPr>
            <a:r>
              <a:rPr lang="en-US" sz="10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注册规格</a:t>
            </a:r>
            <a:endParaRPr lang="en-US" sz="1050" dirty="0">
              <a:latin typeface="微软雅黑" panose="020B0503020204020204" pitchFamily="34" charset="-122"/>
              <a:ea typeface="微软雅黑" panose="020B0503020204020204" pitchFamily="34" charset="-122"/>
            </a:endParaRPr>
          </a:p>
        </p:txBody>
      </p:sp>
      <p:sp>
        <p:nvSpPr>
          <p:cNvPr id="17" name="Text 14"/>
          <p:cNvSpPr/>
          <p:nvPr/>
        </p:nvSpPr>
        <p:spPr>
          <a:xfrm>
            <a:off x="2057400" y="1956816"/>
            <a:ext cx="2148840" cy="310896"/>
          </a:xfrm>
          <a:prstGeom prst="rect">
            <a:avLst/>
          </a:prstGeom>
          <a:noFill/>
        </p:spPr>
        <p:txBody>
          <a:bodyPr wrap="square" lIns="0" tIns="0" rIns="0" bIns="0" rtlCol="0" anchor="ctr"/>
          <a:lstStyle/>
          <a:p>
            <a:pPr marL="0" indent="0">
              <a:buNone/>
            </a:pPr>
            <a:r>
              <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120ml:12g；5ml:0.5g</a:t>
            </a:r>
            <a:endParaRPr lang="en-US" sz="1050" dirty="0">
              <a:latin typeface="微软雅黑" panose="020B0503020204020204" pitchFamily="34" charset="-122"/>
              <a:ea typeface="微软雅黑" panose="020B0503020204020204" pitchFamily="34" charset="-122"/>
            </a:endParaRPr>
          </a:p>
        </p:txBody>
      </p:sp>
      <p:sp>
        <p:nvSpPr>
          <p:cNvPr id="18" name="Shape 15"/>
          <p:cNvSpPr/>
          <p:nvPr/>
        </p:nvSpPr>
        <p:spPr>
          <a:xfrm>
            <a:off x="594360" y="2304288"/>
            <a:ext cx="3520440" cy="0"/>
          </a:xfrm>
          <a:prstGeom prst="line">
            <a:avLst/>
          </a:prstGeom>
          <a:noFill/>
          <a:ln w="6350">
            <a:solidFill>
              <a:srgbClr val="DDE4EB"/>
            </a:solidFill>
            <a:prstDash val="solid"/>
          </a:ln>
        </p:spPr>
      </p:sp>
      <p:sp>
        <p:nvSpPr>
          <p:cNvPr id="19" name="Text 16"/>
          <p:cNvSpPr/>
          <p:nvPr/>
        </p:nvSpPr>
        <p:spPr>
          <a:xfrm>
            <a:off x="548640" y="2340864"/>
            <a:ext cx="1463040" cy="310896"/>
          </a:xfrm>
          <a:prstGeom prst="rect">
            <a:avLst/>
          </a:prstGeom>
          <a:noFill/>
        </p:spPr>
        <p:txBody>
          <a:bodyPr wrap="square" lIns="0" tIns="0" rIns="0" bIns="0" rtlCol="0" anchor="ctr"/>
          <a:lstStyle/>
          <a:p>
            <a:pPr marL="0" indent="0">
              <a:buNone/>
            </a:pPr>
            <a:r>
              <a:rPr lang="en-US" sz="10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申报注册类别</a:t>
            </a:r>
            <a:endParaRPr lang="en-US" sz="1050" dirty="0">
              <a:latin typeface="微软雅黑" panose="020B0503020204020204" pitchFamily="34" charset="-122"/>
              <a:ea typeface="微软雅黑" panose="020B0503020204020204" pitchFamily="34" charset="-122"/>
            </a:endParaRPr>
          </a:p>
        </p:txBody>
      </p:sp>
      <p:sp>
        <p:nvSpPr>
          <p:cNvPr id="20" name="Text 17"/>
          <p:cNvSpPr/>
          <p:nvPr/>
        </p:nvSpPr>
        <p:spPr>
          <a:xfrm>
            <a:off x="2057400" y="2340864"/>
            <a:ext cx="2148840" cy="310896"/>
          </a:xfrm>
          <a:prstGeom prst="rect">
            <a:avLst/>
          </a:prstGeom>
          <a:noFill/>
        </p:spPr>
        <p:txBody>
          <a:bodyPr wrap="square" lIns="0" tIns="0" rIns="0" bIns="0" rtlCol="0" anchor="ctr"/>
          <a:lstStyle/>
          <a:p>
            <a:pPr marL="0" indent="0">
              <a:buNone/>
            </a:pPr>
            <a:r>
              <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化学药品第3类</a:t>
            </a:r>
            <a:endParaRPr lang="en-US" sz="1050" dirty="0">
              <a:latin typeface="微软雅黑" panose="020B0503020204020204" pitchFamily="34" charset="-122"/>
              <a:ea typeface="微软雅黑" panose="020B0503020204020204" pitchFamily="34" charset="-122"/>
            </a:endParaRPr>
          </a:p>
        </p:txBody>
      </p:sp>
      <p:sp>
        <p:nvSpPr>
          <p:cNvPr id="21" name="Shape 18"/>
          <p:cNvSpPr/>
          <p:nvPr/>
        </p:nvSpPr>
        <p:spPr>
          <a:xfrm>
            <a:off x="594360" y="2688336"/>
            <a:ext cx="3520440" cy="0"/>
          </a:xfrm>
          <a:prstGeom prst="line">
            <a:avLst/>
          </a:prstGeom>
          <a:noFill/>
          <a:ln w="6350">
            <a:solidFill>
              <a:srgbClr val="DDE4EB"/>
            </a:solidFill>
            <a:prstDash val="solid"/>
          </a:ln>
        </p:spPr>
      </p:sp>
      <p:sp>
        <p:nvSpPr>
          <p:cNvPr id="22" name="Text 19"/>
          <p:cNvSpPr/>
          <p:nvPr/>
        </p:nvSpPr>
        <p:spPr>
          <a:xfrm>
            <a:off x="548640" y="2724912"/>
            <a:ext cx="1463040" cy="310896"/>
          </a:xfrm>
          <a:prstGeom prst="rect">
            <a:avLst/>
          </a:prstGeom>
          <a:noFill/>
        </p:spPr>
        <p:txBody>
          <a:bodyPr wrap="square" lIns="0" tIns="0" rIns="0" bIns="0" rtlCol="0" anchor="ctr"/>
          <a:lstStyle/>
          <a:p>
            <a:pPr marL="0" indent="0">
              <a:buNone/>
            </a:pPr>
            <a:r>
              <a:rPr lang="en-US" sz="10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参照药品建议</a:t>
            </a:r>
            <a:endParaRPr lang="en-US" sz="1050" dirty="0">
              <a:latin typeface="微软雅黑" panose="020B0503020204020204" pitchFamily="34" charset="-122"/>
              <a:ea typeface="微软雅黑" panose="020B0503020204020204" pitchFamily="34" charset="-122"/>
            </a:endParaRPr>
          </a:p>
        </p:txBody>
      </p:sp>
      <p:sp>
        <p:nvSpPr>
          <p:cNvPr id="23" name="Text 20"/>
          <p:cNvSpPr/>
          <p:nvPr/>
        </p:nvSpPr>
        <p:spPr>
          <a:xfrm>
            <a:off x="2057400" y="2724785"/>
            <a:ext cx="2420620" cy="311150"/>
          </a:xfrm>
          <a:prstGeom prst="rect">
            <a:avLst/>
          </a:prstGeom>
          <a:noFill/>
        </p:spPr>
        <p:txBody>
          <a:bodyPr wrap="square" lIns="0" tIns="0" rIns="0" bIns="0" rtlCol="0" anchor="ctr"/>
          <a:lstStyle/>
          <a:p>
            <a:pPr algn="l">
              <a:buClrTx/>
              <a:buSzTx/>
              <a:buFontTx/>
            </a:pPr>
            <a:r>
              <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盐酸二甲双胍口服溶液（原研Riomet）</a:t>
            </a:r>
            <a:endPar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p:txBody>
      </p:sp>
      <p:sp>
        <p:nvSpPr>
          <p:cNvPr id="24" name="Shape 21"/>
          <p:cNvSpPr/>
          <p:nvPr/>
        </p:nvSpPr>
        <p:spPr>
          <a:xfrm>
            <a:off x="594360" y="3072384"/>
            <a:ext cx="3520440" cy="0"/>
          </a:xfrm>
          <a:prstGeom prst="line">
            <a:avLst/>
          </a:prstGeom>
          <a:noFill/>
          <a:ln w="6350">
            <a:solidFill>
              <a:srgbClr val="DDE4EB"/>
            </a:solidFill>
            <a:prstDash val="solid"/>
          </a:ln>
        </p:spPr>
      </p:sp>
      <p:sp>
        <p:nvSpPr>
          <p:cNvPr id="25" name="Text 22"/>
          <p:cNvSpPr/>
          <p:nvPr/>
        </p:nvSpPr>
        <p:spPr>
          <a:xfrm>
            <a:off x="548640" y="3108960"/>
            <a:ext cx="1463040" cy="310896"/>
          </a:xfrm>
          <a:prstGeom prst="rect">
            <a:avLst/>
          </a:prstGeom>
          <a:noFill/>
        </p:spPr>
        <p:txBody>
          <a:bodyPr wrap="square" lIns="0" tIns="0" rIns="0" bIns="0" rtlCol="0" anchor="ctr"/>
          <a:lstStyle/>
          <a:p>
            <a:pPr marL="0" indent="0">
              <a:buNone/>
            </a:pPr>
            <a:r>
              <a:rPr lang="en-US" sz="10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全球首个上市</a:t>
            </a:r>
            <a:endParaRPr lang="en-US" sz="1050" dirty="0">
              <a:latin typeface="微软雅黑" panose="020B0503020204020204" pitchFamily="34" charset="-122"/>
              <a:ea typeface="微软雅黑" panose="020B0503020204020204" pitchFamily="34" charset="-122"/>
            </a:endParaRPr>
          </a:p>
        </p:txBody>
      </p:sp>
      <p:sp>
        <p:nvSpPr>
          <p:cNvPr id="26" name="Text 23"/>
          <p:cNvSpPr/>
          <p:nvPr/>
        </p:nvSpPr>
        <p:spPr>
          <a:xfrm>
            <a:off x="2057400" y="3108960"/>
            <a:ext cx="2148840" cy="310896"/>
          </a:xfrm>
          <a:prstGeom prst="rect">
            <a:avLst/>
          </a:prstGeom>
          <a:noFill/>
        </p:spPr>
        <p:txBody>
          <a:bodyPr wrap="square" lIns="0" tIns="0" rIns="0" bIns="0" rtlCol="0" anchor="ctr"/>
          <a:lstStyle/>
          <a:p>
            <a:pPr marL="0" indent="0">
              <a:buNone/>
            </a:pPr>
            <a:r>
              <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美国，2003年9月</a:t>
            </a:r>
            <a:endParaRPr lang="en-US" sz="1050" dirty="0">
              <a:latin typeface="微软雅黑" panose="020B0503020204020204" pitchFamily="34" charset="-122"/>
              <a:ea typeface="微软雅黑" panose="020B0503020204020204" pitchFamily="34" charset="-122"/>
            </a:endParaRPr>
          </a:p>
        </p:txBody>
      </p:sp>
      <p:sp>
        <p:nvSpPr>
          <p:cNvPr id="27" name="Shape 24"/>
          <p:cNvSpPr/>
          <p:nvPr/>
        </p:nvSpPr>
        <p:spPr>
          <a:xfrm>
            <a:off x="594360" y="3456432"/>
            <a:ext cx="3520440" cy="0"/>
          </a:xfrm>
          <a:prstGeom prst="line">
            <a:avLst/>
          </a:prstGeom>
          <a:noFill/>
          <a:ln w="6350">
            <a:solidFill>
              <a:srgbClr val="DDE4EB"/>
            </a:solidFill>
            <a:prstDash val="solid"/>
          </a:ln>
        </p:spPr>
      </p:sp>
      <p:sp>
        <p:nvSpPr>
          <p:cNvPr id="28" name="Text 25"/>
          <p:cNvSpPr/>
          <p:nvPr/>
        </p:nvSpPr>
        <p:spPr>
          <a:xfrm>
            <a:off x="548640" y="3493008"/>
            <a:ext cx="1463040" cy="310896"/>
          </a:xfrm>
          <a:prstGeom prst="rect">
            <a:avLst/>
          </a:prstGeom>
          <a:noFill/>
        </p:spPr>
        <p:txBody>
          <a:bodyPr wrap="square" lIns="0" tIns="0" rIns="0" bIns="0" rtlCol="0" anchor="ctr"/>
          <a:lstStyle/>
          <a:p>
            <a:pPr marL="0" indent="0">
              <a:buNone/>
            </a:pPr>
            <a:r>
              <a:rPr lang="en-US" sz="10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大陆首次上市</a:t>
            </a:r>
            <a:endParaRPr lang="en-US" sz="1050" dirty="0">
              <a:latin typeface="微软雅黑" panose="020B0503020204020204" pitchFamily="34" charset="-122"/>
              <a:ea typeface="微软雅黑" panose="020B0503020204020204" pitchFamily="34" charset="-122"/>
            </a:endParaRPr>
          </a:p>
        </p:txBody>
      </p:sp>
      <p:sp>
        <p:nvSpPr>
          <p:cNvPr id="29" name="Text 26"/>
          <p:cNvSpPr/>
          <p:nvPr/>
        </p:nvSpPr>
        <p:spPr>
          <a:xfrm>
            <a:off x="2057400" y="3493008"/>
            <a:ext cx="2148840" cy="310896"/>
          </a:xfrm>
          <a:prstGeom prst="rect">
            <a:avLst/>
          </a:prstGeom>
          <a:noFill/>
        </p:spPr>
        <p:txBody>
          <a:bodyPr wrap="square" lIns="0" tIns="0" rIns="0" bIns="0" rtlCol="0" anchor="ctr"/>
          <a:lstStyle/>
          <a:p>
            <a:pPr marL="0" indent="0">
              <a:buNone/>
            </a:pPr>
            <a:r>
              <a:rPr lang="en-US" sz="1050"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2026年5月</a:t>
            </a:r>
            <a:endParaRPr lang="en-US" sz="1050" dirty="0">
              <a:latin typeface="微软雅黑" panose="020B0503020204020204" pitchFamily="34" charset="-122"/>
              <a:ea typeface="微软雅黑" panose="020B0503020204020204" pitchFamily="34" charset="-122"/>
            </a:endParaRPr>
          </a:p>
        </p:txBody>
      </p:sp>
      <p:sp>
        <p:nvSpPr>
          <p:cNvPr id="30" name="Shape 27"/>
          <p:cNvSpPr/>
          <p:nvPr/>
        </p:nvSpPr>
        <p:spPr>
          <a:xfrm>
            <a:off x="594360" y="3840480"/>
            <a:ext cx="3520440" cy="0"/>
          </a:xfrm>
          <a:prstGeom prst="line">
            <a:avLst/>
          </a:prstGeom>
          <a:noFill/>
          <a:ln w="6350">
            <a:solidFill>
              <a:srgbClr val="DDE4EB"/>
            </a:solidFill>
            <a:prstDash val="solid"/>
          </a:ln>
        </p:spPr>
      </p:sp>
      <p:sp>
        <p:nvSpPr>
          <p:cNvPr id="31" name="Text 28"/>
          <p:cNvSpPr/>
          <p:nvPr/>
        </p:nvSpPr>
        <p:spPr>
          <a:xfrm>
            <a:off x="548640" y="3877056"/>
            <a:ext cx="1463040" cy="310896"/>
          </a:xfrm>
          <a:prstGeom prst="rect">
            <a:avLst/>
          </a:prstGeom>
          <a:noFill/>
        </p:spPr>
        <p:txBody>
          <a:bodyPr wrap="square" lIns="0" tIns="0" rIns="0" bIns="0" rtlCol="0" anchor="ctr"/>
          <a:lstStyle/>
          <a:p>
            <a:pPr marL="0" indent="0">
              <a:buNone/>
            </a:pPr>
            <a:r>
              <a:rPr lang="en-US" sz="10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同通用名上市情况</a:t>
            </a:r>
            <a:endParaRPr lang="en-US" sz="1050" dirty="0">
              <a:latin typeface="微软雅黑" panose="020B0503020204020204" pitchFamily="34" charset="-122"/>
              <a:ea typeface="微软雅黑" panose="020B0503020204020204" pitchFamily="34" charset="-122"/>
            </a:endParaRPr>
          </a:p>
        </p:txBody>
      </p:sp>
      <p:sp>
        <p:nvSpPr>
          <p:cNvPr id="32" name="Text 29"/>
          <p:cNvSpPr/>
          <p:nvPr/>
        </p:nvSpPr>
        <p:spPr>
          <a:xfrm>
            <a:off x="2057400" y="3877056"/>
            <a:ext cx="2148840" cy="310896"/>
          </a:xfrm>
          <a:prstGeom prst="rect">
            <a:avLst/>
          </a:prstGeom>
          <a:noFill/>
        </p:spPr>
        <p:txBody>
          <a:bodyPr wrap="square" lIns="0" tIns="0" rIns="0" bIns="0" rtlCol="0" anchor="ctr"/>
          <a:lstStyle/>
          <a:p>
            <a:pPr marL="0" indent="0">
              <a:buNone/>
            </a:pPr>
            <a:r>
              <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a:t>
            </a: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（独家）</a:t>
            </a:r>
            <a:endPar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p:txBody>
      </p:sp>
      <p:sp>
        <p:nvSpPr>
          <p:cNvPr id="33" name="Shape 30"/>
          <p:cNvSpPr/>
          <p:nvPr/>
        </p:nvSpPr>
        <p:spPr>
          <a:xfrm>
            <a:off x="4663440" y="1005840"/>
            <a:ext cx="4114800" cy="3202940"/>
          </a:xfrm>
          <a:prstGeom prst="rect">
            <a:avLst/>
          </a:prstGeom>
          <a:solidFill>
            <a:srgbClr val="FFFFFF"/>
          </a:solidFill>
          <a:effectLst>
            <a:outerShdw blurRad="50800" dist="19050" dir="8100000" algn="bl" rotWithShape="0">
              <a:srgbClr val="000000">
                <a:alpha val="8000"/>
              </a:srgbClr>
            </a:outerShdw>
          </a:effectLst>
        </p:spPr>
      </p:sp>
      <p:sp>
        <p:nvSpPr>
          <p:cNvPr id="34" name="Shape 31"/>
          <p:cNvSpPr/>
          <p:nvPr/>
        </p:nvSpPr>
        <p:spPr>
          <a:xfrm>
            <a:off x="4663440" y="1005840"/>
            <a:ext cx="4114800" cy="457200"/>
          </a:xfrm>
          <a:prstGeom prst="rect">
            <a:avLst/>
          </a:prstGeom>
          <a:solidFill>
            <a:srgbClr val="0D4F4F"/>
          </a:solidFill>
        </p:spPr>
      </p:sp>
      <p:sp>
        <p:nvSpPr>
          <p:cNvPr id="36" name="Text 32"/>
          <p:cNvSpPr/>
          <p:nvPr/>
        </p:nvSpPr>
        <p:spPr>
          <a:xfrm>
            <a:off x="5120640" y="1005840"/>
            <a:ext cx="347472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适应症与用法用量</a:t>
            </a:r>
            <a:endParaRPr lang="en-US" sz="1400" dirty="0">
              <a:latin typeface="宋体" panose="02010600030101010101" pitchFamily="2" charset="-122"/>
              <a:ea typeface="宋体" panose="02010600030101010101" pitchFamily="2" charset="-122"/>
            </a:endParaRPr>
          </a:p>
        </p:txBody>
      </p:sp>
      <p:sp>
        <p:nvSpPr>
          <p:cNvPr id="37" name="Text 33"/>
          <p:cNvSpPr/>
          <p:nvPr/>
        </p:nvSpPr>
        <p:spPr>
          <a:xfrm>
            <a:off x="4846320" y="1572768"/>
            <a:ext cx="3749040" cy="237744"/>
          </a:xfrm>
          <a:prstGeom prst="rect">
            <a:avLst/>
          </a:prstGeom>
          <a:noFill/>
        </p:spPr>
        <p:txBody>
          <a:bodyPr wrap="square" lIns="0" tIns="0" rIns="0" bIns="0" rtlCol="0" anchor="ctr"/>
          <a:lstStyle/>
          <a:p>
            <a:pPr marL="0" indent="0">
              <a:buNone/>
            </a:pPr>
            <a:r>
              <a:rPr lang="en-US" sz="1200" b="1" dirty="0">
                <a:solidFill>
                  <a:srgbClr val="0D4F4F"/>
                </a:solidFill>
                <a:latin typeface="微软雅黑" panose="020B0503020204020204" pitchFamily="34" charset="-122"/>
                <a:ea typeface="微软雅黑" panose="020B0503020204020204" pitchFamily="34" charset="-122"/>
                <a:cs typeface="Georgia" panose="02040502050405020303" pitchFamily="34" charset="-120"/>
              </a:rPr>
              <a:t>说明书适应症</a:t>
            </a:r>
            <a:endParaRPr lang="en-US" sz="1200" dirty="0">
              <a:latin typeface="微软雅黑" panose="020B0503020204020204" pitchFamily="34" charset="-122"/>
              <a:ea typeface="微软雅黑" panose="020B0503020204020204" pitchFamily="34" charset="-122"/>
            </a:endParaRPr>
          </a:p>
        </p:txBody>
      </p:sp>
      <p:sp>
        <p:nvSpPr>
          <p:cNvPr id="38" name="Text 34"/>
          <p:cNvSpPr/>
          <p:nvPr/>
        </p:nvSpPr>
        <p:spPr>
          <a:xfrm>
            <a:off x="4846320" y="1828800"/>
            <a:ext cx="3749040" cy="914400"/>
          </a:xfrm>
          <a:prstGeom prst="rect">
            <a:avLst/>
          </a:prstGeom>
          <a:noFill/>
        </p:spPr>
        <p:txBody>
          <a:bodyPr wrap="square" rtlCol="0" anchor="t"/>
          <a:lstStyle/>
          <a:p>
            <a:pPr marL="0" indent="0">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本品首选用于单纯饮食控制及体育锻炼控制血糖无效的2型糖尿病。对于成人，可用于单药治疗或与磺脲类药物/胰岛素联合治疗；</a:t>
            </a:r>
            <a:r>
              <a:rPr lang="en-US" sz="1000" dirty="0">
                <a:solidFill>
                  <a:schemeClr val="tx1"/>
                </a:solidFill>
                <a:latin typeface="微软雅黑" panose="020B0503020204020204" pitchFamily="34" charset="-122"/>
                <a:ea typeface="微软雅黑" panose="020B0503020204020204" pitchFamily="34" charset="-122"/>
                <a:cs typeface="Calibri" panose="020F0502020204030204" pitchFamily="34" charset="-120"/>
              </a:rPr>
              <a:t>对于10岁及以上</a:t>
            </a:r>
            <a:r>
              <a:rPr 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儿童和青少年</a:t>
            </a:r>
            <a:r>
              <a:rPr lang="en-US" sz="1000" dirty="0">
                <a:solidFill>
                  <a:schemeClr val="tx1"/>
                </a:solidFill>
                <a:latin typeface="微软雅黑" panose="020B0503020204020204" pitchFamily="34" charset="-122"/>
                <a:ea typeface="微软雅黑" panose="020B0503020204020204" pitchFamily="34" charset="-122"/>
                <a:cs typeface="Calibri" panose="020F0502020204030204" pitchFamily="34" charset="-120"/>
              </a:rPr>
              <a:t>，可用于单药治疗或与胰岛素联合治疗。</a:t>
            </a:r>
            <a:endParaRPr lang="en-US" sz="1000" dirty="0">
              <a:solidFill>
                <a:schemeClr val="tx1"/>
              </a:solidFill>
              <a:latin typeface="微软雅黑" panose="020B0503020204020204" pitchFamily="34" charset="-122"/>
              <a:ea typeface="微软雅黑" panose="020B0503020204020204" pitchFamily="34" charset="-122"/>
              <a:cs typeface="Calibri" panose="020F0502020204030204" pitchFamily="34" charset="-120"/>
            </a:endParaRPr>
          </a:p>
        </p:txBody>
      </p:sp>
      <p:sp>
        <p:nvSpPr>
          <p:cNvPr id="39" name="Text 35"/>
          <p:cNvSpPr/>
          <p:nvPr/>
        </p:nvSpPr>
        <p:spPr>
          <a:xfrm>
            <a:off x="4846320" y="2651760"/>
            <a:ext cx="3749040" cy="237744"/>
          </a:xfrm>
          <a:prstGeom prst="rect">
            <a:avLst/>
          </a:prstGeom>
          <a:noFill/>
        </p:spPr>
        <p:txBody>
          <a:bodyPr wrap="square" lIns="0" tIns="0" rIns="0" bIns="0" rtlCol="0" anchor="ctr"/>
          <a:lstStyle/>
          <a:p>
            <a:pPr marL="0" indent="0">
              <a:buNone/>
            </a:pPr>
            <a:r>
              <a:rPr lang="en-US" sz="1200" b="1" dirty="0">
                <a:solidFill>
                  <a:srgbClr val="0D4F4F"/>
                </a:solidFill>
                <a:latin typeface="微软雅黑" panose="020B0503020204020204" pitchFamily="34" charset="-122"/>
                <a:ea typeface="微软雅黑" panose="020B0503020204020204" pitchFamily="34" charset="-122"/>
                <a:cs typeface="Georgia" panose="02040502050405020303" pitchFamily="34" charset="-120"/>
              </a:rPr>
              <a:t>用法用量</a:t>
            </a:r>
            <a:endParaRPr lang="en-US" sz="1200" dirty="0">
              <a:latin typeface="微软雅黑" panose="020B0503020204020204" pitchFamily="34" charset="-122"/>
              <a:ea typeface="微软雅黑" panose="020B0503020204020204" pitchFamily="34" charset="-122"/>
            </a:endParaRPr>
          </a:p>
        </p:txBody>
      </p:sp>
      <p:grpSp>
        <p:nvGrpSpPr>
          <p:cNvPr id="49" name="组合 48"/>
          <p:cNvGrpSpPr/>
          <p:nvPr/>
        </p:nvGrpSpPr>
        <p:grpSpPr>
          <a:xfrm>
            <a:off x="4846320" y="2954655"/>
            <a:ext cx="4009390" cy="1143000"/>
            <a:chOff x="7632" y="4824"/>
            <a:chExt cx="6314" cy="1800"/>
          </a:xfrm>
        </p:grpSpPr>
        <p:grpSp>
          <p:nvGrpSpPr>
            <p:cNvPr id="35" name="组合 34"/>
            <p:cNvGrpSpPr/>
            <p:nvPr/>
          </p:nvGrpSpPr>
          <p:grpSpPr>
            <a:xfrm>
              <a:off x="7632" y="4824"/>
              <a:ext cx="6314" cy="792"/>
              <a:chOff x="7632" y="4824"/>
              <a:chExt cx="6314" cy="792"/>
            </a:xfrm>
          </p:grpSpPr>
          <p:sp>
            <p:nvSpPr>
              <p:cNvPr id="40" name="Shape 36"/>
              <p:cNvSpPr/>
              <p:nvPr/>
            </p:nvSpPr>
            <p:spPr>
              <a:xfrm>
                <a:off x="7632" y="4824"/>
                <a:ext cx="5904" cy="792"/>
              </a:xfrm>
              <a:prstGeom prst="rect">
                <a:avLst/>
              </a:prstGeom>
              <a:solidFill>
                <a:srgbClr val="FFFFFF"/>
              </a:solidFill>
              <a:effectLst>
                <a:outerShdw blurRad="50800" dist="19050" dir="8100000" algn="bl" rotWithShape="0">
                  <a:srgbClr val="000000">
                    <a:alpha val="8000"/>
                  </a:srgbClr>
                </a:outerShdw>
              </a:effectLst>
            </p:spPr>
          </p:sp>
          <p:sp>
            <p:nvSpPr>
              <p:cNvPr id="41" name="Shape 37"/>
              <p:cNvSpPr/>
              <p:nvPr/>
            </p:nvSpPr>
            <p:spPr>
              <a:xfrm>
                <a:off x="7632" y="4824"/>
                <a:ext cx="72" cy="792"/>
              </a:xfrm>
              <a:prstGeom prst="rect">
                <a:avLst/>
              </a:prstGeom>
              <a:solidFill>
                <a:srgbClr val="1A8A8A"/>
              </a:solidFill>
            </p:spPr>
          </p:sp>
          <p:sp>
            <p:nvSpPr>
              <p:cNvPr id="42" name="Text 38"/>
              <p:cNvSpPr/>
              <p:nvPr/>
            </p:nvSpPr>
            <p:spPr>
              <a:xfrm>
                <a:off x="7920" y="4853"/>
                <a:ext cx="1440" cy="360"/>
              </a:xfrm>
              <a:prstGeom prst="rect">
                <a:avLst/>
              </a:prstGeom>
              <a:noFill/>
            </p:spPr>
            <p:txBody>
              <a:bodyPr wrap="square" lIns="0" tIns="0" rIns="0" bIns="0" rtlCol="0" anchor="ctr"/>
              <a:lstStyle/>
              <a:p>
                <a:pPr marL="0" indent="0">
                  <a:buNone/>
                </a:pPr>
                <a:r>
                  <a:rPr lang="en-US" sz="1000" b="1" dirty="0">
                    <a:latin typeface="微软雅黑" panose="020B0503020204020204" pitchFamily="34" charset="-122"/>
                    <a:ea typeface="微软雅黑" panose="020B0503020204020204" pitchFamily="34" charset="-122"/>
                    <a:cs typeface="Calibri" panose="020F0502020204030204" pitchFamily="34" charset="-120"/>
                  </a:rPr>
                  <a:t>儿童起始</a:t>
                </a:r>
                <a:endParaRPr lang="en-US" sz="1000" dirty="0">
                  <a:latin typeface="微软雅黑" panose="020B0503020204020204" pitchFamily="34" charset="-122"/>
                  <a:ea typeface="微软雅黑" panose="020B0503020204020204" pitchFamily="34" charset="-122"/>
                </a:endParaRPr>
              </a:p>
            </p:txBody>
          </p:sp>
          <p:sp>
            <p:nvSpPr>
              <p:cNvPr id="43" name="Text 39"/>
              <p:cNvSpPr/>
              <p:nvPr/>
            </p:nvSpPr>
            <p:spPr>
              <a:xfrm>
                <a:off x="7920" y="5198"/>
                <a:ext cx="6026" cy="360"/>
              </a:xfrm>
              <a:prstGeom prst="rect">
                <a:avLst/>
              </a:prstGeom>
              <a:noFill/>
            </p:spPr>
            <p:txBody>
              <a:bodyPr wrap="square" lIns="0" tIns="0" rIns="0" bIns="0" rtlCol="0" anchor="ctr"/>
              <a:lstStyle/>
              <a:p>
                <a:pPr marL="0" indent="0">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500mg(5ml) 或 850mg(8.5ml)，每日1次</a:t>
                </a:r>
                <a:endParaRPr lang="zh-CN" alt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p:txBody>
          </p:sp>
        </p:grpSp>
        <p:grpSp>
          <p:nvGrpSpPr>
            <p:cNvPr id="48" name="组合 47"/>
            <p:cNvGrpSpPr/>
            <p:nvPr/>
          </p:nvGrpSpPr>
          <p:grpSpPr>
            <a:xfrm>
              <a:off x="7632" y="5832"/>
              <a:ext cx="5904" cy="792"/>
              <a:chOff x="7632" y="5832"/>
              <a:chExt cx="5904" cy="792"/>
            </a:xfrm>
          </p:grpSpPr>
          <p:sp>
            <p:nvSpPr>
              <p:cNvPr id="44" name="Shape 40"/>
              <p:cNvSpPr/>
              <p:nvPr/>
            </p:nvSpPr>
            <p:spPr>
              <a:xfrm>
                <a:off x="7632" y="5832"/>
                <a:ext cx="5904" cy="792"/>
              </a:xfrm>
              <a:prstGeom prst="rect">
                <a:avLst/>
              </a:prstGeom>
              <a:solidFill>
                <a:srgbClr val="FFFFFF"/>
              </a:solidFill>
              <a:effectLst>
                <a:outerShdw blurRad="50800" dist="19050" dir="8100000" algn="bl" rotWithShape="0">
                  <a:srgbClr val="000000">
                    <a:alpha val="8000"/>
                  </a:srgbClr>
                </a:outerShdw>
              </a:effectLst>
            </p:spPr>
          </p:sp>
          <p:sp>
            <p:nvSpPr>
              <p:cNvPr id="45" name="Shape 41"/>
              <p:cNvSpPr/>
              <p:nvPr/>
            </p:nvSpPr>
            <p:spPr>
              <a:xfrm>
                <a:off x="7632" y="5832"/>
                <a:ext cx="72" cy="792"/>
              </a:xfrm>
              <a:prstGeom prst="rect">
                <a:avLst/>
              </a:prstGeom>
              <a:solidFill>
                <a:srgbClr val="1A8A8A"/>
              </a:solidFill>
            </p:spPr>
          </p:sp>
          <p:sp>
            <p:nvSpPr>
              <p:cNvPr id="46" name="Text 42"/>
              <p:cNvSpPr/>
              <p:nvPr/>
            </p:nvSpPr>
            <p:spPr>
              <a:xfrm>
                <a:off x="7920" y="5861"/>
                <a:ext cx="1440" cy="360"/>
              </a:xfrm>
              <a:prstGeom prst="rect">
                <a:avLst/>
              </a:prstGeom>
              <a:noFill/>
            </p:spPr>
            <p:txBody>
              <a:bodyPr wrap="square" lIns="0" tIns="0" rIns="0" bIns="0" rtlCol="0" anchor="ctr"/>
              <a:lstStyle/>
              <a:p>
                <a:pPr marL="0" indent="0">
                  <a:buNone/>
                </a:pPr>
                <a:r>
                  <a:rPr lang="en-US" sz="1000" b="1" dirty="0">
                    <a:latin typeface="微软雅黑" panose="020B0503020204020204" pitchFamily="34" charset="-122"/>
                    <a:ea typeface="微软雅黑" panose="020B0503020204020204" pitchFamily="34" charset="-122"/>
                    <a:cs typeface="Calibri" panose="020F0502020204030204" pitchFamily="34" charset="-120"/>
                  </a:rPr>
                  <a:t>成人起始</a:t>
                </a:r>
                <a:endParaRPr lang="en-US" sz="1000" dirty="0">
                  <a:latin typeface="微软雅黑" panose="020B0503020204020204" pitchFamily="34" charset="-122"/>
                  <a:ea typeface="微软雅黑" panose="020B0503020204020204" pitchFamily="34" charset="-122"/>
                </a:endParaRPr>
              </a:p>
            </p:txBody>
          </p:sp>
          <p:sp>
            <p:nvSpPr>
              <p:cNvPr id="47" name="Text 43"/>
              <p:cNvSpPr/>
              <p:nvPr/>
            </p:nvSpPr>
            <p:spPr>
              <a:xfrm>
                <a:off x="7920" y="6206"/>
                <a:ext cx="5328" cy="360"/>
              </a:xfrm>
              <a:prstGeom prst="rect">
                <a:avLst/>
              </a:prstGeom>
              <a:noFill/>
            </p:spPr>
            <p:txBody>
              <a:bodyPr wrap="square" lIns="0" tIns="0" rIns="0" bIns="0" rtlCol="0" anchor="ctr"/>
              <a:lstStyle/>
              <a:p>
                <a:pPr marL="0" indent="0">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500mg(5ml) 每日2次，或 850mg(8.5ml) 每日1次</a:t>
                </a:r>
                <a:endParaRPr lang="en-US" sz="1000" dirty="0">
                  <a:latin typeface="微软雅黑" panose="020B0503020204020204" pitchFamily="34" charset="-122"/>
                  <a:ea typeface="微软雅黑" panose="020B0503020204020204" pitchFamily="34" charset="-122"/>
                </a:endParaRPr>
              </a:p>
            </p:txBody>
          </p:sp>
        </p:grpSp>
      </p:grpSp>
      <p:sp>
        <p:nvSpPr>
          <p:cNvPr id="50" name="Text 34"/>
          <p:cNvSpPr/>
          <p:nvPr/>
        </p:nvSpPr>
        <p:spPr>
          <a:xfrm>
            <a:off x="365760" y="4316095"/>
            <a:ext cx="8598535" cy="391160"/>
          </a:xfrm>
          <a:prstGeom prst="rect">
            <a:avLst/>
          </a:prstGeom>
          <a:noFill/>
        </p:spPr>
        <p:txBody>
          <a:bodyPr wrap="square" rtlCol="0" anchor="t"/>
          <a:lstStyle/>
          <a:p>
            <a:pPr lvl="0" algn="l">
              <a:lnSpc>
                <a:spcPct val="150000"/>
              </a:lnSpc>
              <a:buClrTx/>
              <a:buSzTx/>
              <a:buFontTx/>
            </a:pPr>
            <a:r>
              <a:rPr lang="zh-CN" altLang="en-US" sz="14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重要提示：</a:t>
            </a:r>
            <a:r>
              <a:rPr lang="zh-CN" altLang="en-US" sz="1000">
                <a:latin typeface="微软雅黑" panose="020B0503020204020204" pitchFamily="34" charset="-122"/>
                <a:ea typeface="微软雅黑" panose="020B0503020204020204" pitchFamily="34" charset="-122"/>
                <a:cs typeface="微软雅黑" panose="020B0503020204020204" pitchFamily="34" charset="-122"/>
                <a:sym typeface="+mn-ea"/>
              </a:rPr>
              <a:t>二甲双胍</a:t>
            </a:r>
            <a:r>
              <a:rPr lang="zh-CN" altLang="en-US" sz="1000" b="1" u="sng">
                <a:latin typeface="微软雅黑" panose="020B0503020204020204" pitchFamily="34" charset="-122"/>
                <a:ea typeface="微软雅黑" panose="020B0503020204020204" pitchFamily="34" charset="-122"/>
                <a:cs typeface="微软雅黑" panose="020B0503020204020204" pitchFamily="34" charset="-122"/>
                <a:sym typeface="+mn-ea"/>
              </a:rPr>
              <a:t>所有剂型均需</a:t>
            </a:r>
            <a:r>
              <a:rPr lang="zh-CN" altLang="en-US" sz="1000" b="1" u="sng" kern="0" dirty="0">
                <a:ln>
                  <a:noFill/>
                  <a:prstDash val="sysDot"/>
                </a:ln>
                <a:latin typeface="微软雅黑" panose="020B0503020204020204" pitchFamily="34" charset="-122"/>
                <a:ea typeface="微软雅黑" panose="020B0503020204020204" pitchFamily="34" charset="-122"/>
                <a:cs typeface="微软雅黑" panose="020B0503020204020204" pitchFamily="34" charset="-122"/>
                <a:sym typeface="+mn-ea"/>
              </a:rPr>
              <a:t>根据血糖水平调整剂量。</a:t>
            </a:r>
            <a:r>
              <a:rPr lang="zh-CN" altLang="en-US" sz="10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口服溶液可精准给药、依从性高，为儿童患者及特殊人群提供规范的口服降糖用药选择。</a:t>
            </a:r>
            <a:endParaRPr lang="en-US" sz="1000" dirty="0">
              <a:latin typeface="微软雅黑" panose="020B0503020204020204" pitchFamily="34" charset="-122"/>
              <a:ea typeface="微软雅黑" panose="020B0503020204020204" pitchFamily="34" charset="-122"/>
            </a:endParaRPr>
          </a:p>
        </p:txBody>
      </p:sp>
      <p:sp>
        <p:nvSpPr>
          <p:cNvPr id="51" name="等腰三角形 50"/>
          <p:cNvSpPr/>
          <p:nvPr/>
        </p:nvSpPr>
        <p:spPr>
          <a:xfrm>
            <a:off x="290195" y="4472305"/>
            <a:ext cx="75565" cy="183515"/>
          </a:xfrm>
          <a:prstGeom prst="triangle">
            <a:avLst/>
          </a:prstGeom>
          <a:solidFill>
            <a:srgbClr val="FFFF00"/>
          </a:solidFill>
          <a:ln>
            <a:solidFill>
              <a:srgbClr val="1A8A8A"/>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  |  盐酸二甲双胍口服溶液  |  国家医保申报材料</a:t>
            </a:r>
            <a:endParaRPr lang="en-US" sz="750" dirty="0">
              <a:latin typeface="微软雅黑" panose="020B0503020204020204" pitchFamily="34" charset="-122"/>
              <a:ea typeface="微软雅黑" panose="020B0503020204020204" pitchFamily="34" charset="-122"/>
            </a:endParaRPr>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01</a:t>
            </a:r>
            <a:endParaRPr lang="en-US" sz="1600" dirty="0"/>
          </a:p>
        </p:txBody>
      </p:sp>
      <p:sp>
        <p:nvSpPr>
          <p:cNvPr id="7" name="Text 5"/>
          <p:cNvSpPr/>
          <p:nvPr/>
        </p:nvSpPr>
        <p:spPr>
          <a:xfrm>
            <a:off x="868680" y="201168"/>
            <a:ext cx="6400800" cy="411480"/>
          </a:xfrm>
          <a:prstGeom prst="rect">
            <a:avLst/>
          </a:prstGeom>
          <a:noFill/>
        </p:spPr>
        <p:txBody>
          <a:bodyPr wrap="square" lIns="0" tIns="0" rIns="0" bIns="0" rtlCol="0" anchor="ctr"/>
          <a:lstStyle/>
          <a:p>
            <a:pPr marL="0" indent="0">
              <a:buNone/>
            </a:pPr>
            <a:r>
              <a:rPr lang="zh-CN" altLang="en-US" sz="2200" b="1" dirty="0">
                <a:solidFill>
                  <a:srgbClr val="0D4F4F"/>
                </a:solidFill>
                <a:latin typeface="宋体" panose="02010600030101010101" pitchFamily="2" charset="-122"/>
                <a:ea typeface="宋体" panose="02010600030101010101" pitchFamily="2" charset="-122"/>
              </a:rPr>
              <a:t>首仿获批，契合儿童用药供应保障方向</a:t>
            </a:r>
            <a:endParaRPr lang="en-US" sz="2200" dirty="0">
              <a:latin typeface="宋体" panose="02010600030101010101" pitchFamily="2" charset="-122"/>
              <a:ea typeface="宋体" panose="02010600030101010101" pitchFamily="2" charset="-122"/>
            </a:endParaRPr>
          </a:p>
        </p:txBody>
      </p:sp>
      <p:sp>
        <p:nvSpPr>
          <p:cNvPr id="9" name="Shape 7"/>
          <p:cNvSpPr/>
          <p:nvPr/>
        </p:nvSpPr>
        <p:spPr>
          <a:xfrm>
            <a:off x="365760" y="1005840"/>
            <a:ext cx="4114800" cy="3611880"/>
          </a:xfrm>
          <a:prstGeom prst="rect">
            <a:avLst/>
          </a:prstGeom>
          <a:solidFill>
            <a:srgbClr val="FFFFFF"/>
          </a:solidFill>
          <a:effectLst>
            <a:outerShdw blurRad="50800" dist="19050" dir="8100000" algn="bl" rotWithShape="0">
              <a:srgbClr val="000000">
                <a:alpha val="8000"/>
              </a:srgbClr>
            </a:outerShdw>
          </a:effectLst>
        </p:spPr>
      </p:sp>
      <p:sp>
        <p:nvSpPr>
          <p:cNvPr id="10" name="Shape 8"/>
          <p:cNvSpPr/>
          <p:nvPr/>
        </p:nvSpPr>
        <p:spPr>
          <a:xfrm>
            <a:off x="365760" y="1005840"/>
            <a:ext cx="4114800" cy="457200"/>
          </a:xfrm>
          <a:prstGeom prst="rect">
            <a:avLst/>
          </a:prstGeom>
          <a:solidFill>
            <a:srgbClr val="1A8A8A"/>
          </a:solidFill>
        </p:spPr>
      </p:sp>
      <p:pic>
        <p:nvPicPr>
          <p:cNvPr id="11" name="Image 0" descr="preencoded.png"/>
          <p:cNvPicPr>
            <a:picLocks noChangeAspect="1"/>
          </p:cNvPicPr>
          <p:nvPr/>
        </p:nvPicPr>
        <p:blipFill>
          <a:blip r:embed="rId1"/>
          <a:stretch>
            <a:fillRect/>
          </a:stretch>
        </p:blipFill>
        <p:spPr>
          <a:xfrm>
            <a:off x="502920" y="1078992"/>
            <a:ext cx="219456" cy="219456"/>
          </a:xfrm>
          <a:prstGeom prst="rect">
            <a:avLst/>
          </a:prstGeom>
        </p:spPr>
      </p:pic>
      <p:sp>
        <p:nvSpPr>
          <p:cNvPr id="12" name="Text 9"/>
          <p:cNvSpPr/>
          <p:nvPr/>
        </p:nvSpPr>
        <p:spPr>
          <a:xfrm>
            <a:off x="822960" y="1005840"/>
            <a:ext cx="347472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政策支持依据</a:t>
            </a:r>
            <a:endParaRPr lang="en-US" sz="1400" dirty="0">
              <a:latin typeface="宋体" panose="02010600030101010101" pitchFamily="2" charset="-122"/>
              <a:ea typeface="宋体" panose="02010600030101010101" pitchFamily="2" charset="-122"/>
            </a:endParaRPr>
          </a:p>
        </p:txBody>
      </p:sp>
      <p:sp>
        <p:nvSpPr>
          <p:cNvPr id="13" name="Shape 10"/>
          <p:cNvSpPr/>
          <p:nvPr/>
        </p:nvSpPr>
        <p:spPr>
          <a:xfrm>
            <a:off x="548640" y="1600200"/>
            <a:ext cx="54864" cy="822960"/>
          </a:xfrm>
          <a:prstGeom prst="rect">
            <a:avLst/>
          </a:prstGeom>
          <a:solidFill>
            <a:srgbClr val="1A8A8A"/>
          </a:solidFill>
        </p:spPr>
      </p:sp>
      <p:sp>
        <p:nvSpPr>
          <p:cNvPr id="14" name="Text 11"/>
          <p:cNvSpPr/>
          <p:nvPr/>
        </p:nvSpPr>
        <p:spPr>
          <a:xfrm>
            <a:off x="731520" y="1600200"/>
            <a:ext cx="3566160" cy="256032"/>
          </a:xfrm>
          <a:prstGeom prst="rect">
            <a:avLst/>
          </a:prstGeom>
          <a:noFill/>
        </p:spPr>
        <p:txBody>
          <a:bodyPr wrap="square" lIns="0" tIns="0" rIns="0" bIns="0" rtlCol="0" anchor="ctr"/>
          <a:lstStyle/>
          <a:p>
            <a:pPr marL="0" indent="0">
              <a:buNone/>
            </a:pPr>
            <a:r>
              <a:rPr 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《第二批鼓励研发申报儿童药品清单》</a:t>
            </a:r>
            <a:endParaRPr 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endParaRPr>
          </a:p>
        </p:txBody>
      </p:sp>
      <p:sp>
        <p:nvSpPr>
          <p:cNvPr id="15" name="Text 12"/>
          <p:cNvSpPr/>
          <p:nvPr/>
        </p:nvSpPr>
        <p:spPr>
          <a:xfrm>
            <a:off x="731520" y="1837944"/>
            <a:ext cx="3566160" cy="182880"/>
          </a:xfrm>
          <a:prstGeom prst="rect">
            <a:avLst/>
          </a:prstGeom>
          <a:noFill/>
        </p:spPr>
        <p:txBody>
          <a:bodyPr wrap="square" lIns="0" tIns="0" rIns="0" bIns="0" rtlCol="0" anchor="ctr"/>
          <a:lstStyle/>
          <a:p>
            <a:pPr marL="0" indent="0">
              <a:buNone/>
            </a:pPr>
            <a:r>
              <a:rPr lang="en-US" sz="800" i="1"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卫健委 · 国卫办药政函528号</a:t>
            </a:r>
            <a:endParaRPr lang="en-US" sz="800" dirty="0">
              <a:latin typeface="微软雅黑" panose="020B0503020204020204" pitchFamily="34" charset="-122"/>
              <a:ea typeface="微软雅黑" panose="020B0503020204020204" pitchFamily="34" charset="-122"/>
            </a:endParaRPr>
          </a:p>
        </p:txBody>
      </p:sp>
      <p:sp>
        <p:nvSpPr>
          <p:cNvPr id="16" name="Text 13"/>
          <p:cNvSpPr/>
          <p:nvPr/>
        </p:nvSpPr>
        <p:spPr>
          <a:xfrm>
            <a:off x="731520" y="2020570"/>
            <a:ext cx="3642995" cy="365760"/>
          </a:xfrm>
          <a:prstGeom prst="rect">
            <a:avLst/>
          </a:prstGeom>
          <a:noFill/>
        </p:spPr>
        <p:txBody>
          <a:bodyPr wrap="square" lIns="0" tIns="0" rIns="0" bIns="0" rtlCol="0" anchor="ctr"/>
          <a:lstStyle/>
          <a:p>
            <a:pPr marL="0" indent="0">
              <a:lnSpc>
                <a:spcPct val="120000"/>
              </a:lnSpc>
              <a:buNone/>
            </a:pPr>
            <a:r>
              <a:rPr lang="zh-CN" alt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文摘：</a:t>
            </a: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促进儿童适宜品种、剂型、规格的研发创制和申报审评，满足儿科临床用药需求。</a:t>
            </a:r>
            <a:endParaRPr lang="en-US" sz="900" dirty="0">
              <a:latin typeface="微软雅黑" panose="020B0503020204020204" pitchFamily="34" charset="-122"/>
              <a:ea typeface="微软雅黑" panose="020B0503020204020204" pitchFamily="34" charset="-122"/>
            </a:endParaRPr>
          </a:p>
        </p:txBody>
      </p:sp>
      <p:sp>
        <p:nvSpPr>
          <p:cNvPr id="17" name="Shape 14"/>
          <p:cNvSpPr/>
          <p:nvPr/>
        </p:nvSpPr>
        <p:spPr>
          <a:xfrm>
            <a:off x="548640" y="2560320"/>
            <a:ext cx="54864" cy="822960"/>
          </a:xfrm>
          <a:prstGeom prst="rect">
            <a:avLst/>
          </a:prstGeom>
          <a:solidFill>
            <a:srgbClr val="1A8A8A"/>
          </a:solidFill>
        </p:spPr>
      </p:sp>
      <p:sp>
        <p:nvSpPr>
          <p:cNvPr id="18" name="Text 15"/>
          <p:cNvSpPr/>
          <p:nvPr/>
        </p:nvSpPr>
        <p:spPr>
          <a:xfrm>
            <a:off x="731520" y="2560320"/>
            <a:ext cx="3566160" cy="256032"/>
          </a:xfrm>
          <a:prstGeom prst="rect">
            <a:avLst/>
          </a:prstGeom>
          <a:noFill/>
        </p:spPr>
        <p:txBody>
          <a:bodyPr wrap="square" lIns="0" tIns="0" rIns="0" bIns="0" rtlCol="0" anchor="ctr"/>
          <a:lstStyle/>
          <a:p>
            <a:pPr marL="0" indent="0">
              <a:buNone/>
            </a:pPr>
            <a:r>
              <a:rPr 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《关于改革完善儿童用药供应保障机制的实施意见》</a:t>
            </a:r>
            <a:endParaRPr 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endParaRPr>
          </a:p>
        </p:txBody>
      </p:sp>
      <p:sp>
        <p:nvSpPr>
          <p:cNvPr id="19" name="Text 16"/>
          <p:cNvSpPr/>
          <p:nvPr/>
        </p:nvSpPr>
        <p:spPr>
          <a:xfrm>
            <a:off x="731520" y="2798064"/>
            <a:ext cx="3566160" cy="182880"/>
          </a:xfrm>
          <a:prstGeom prst="rect">
            <a:avLst/>
          </a:prstGeom>
          <a:noFill/>
        </p:spPr>
        <p:txBody>
          <a:bodyPr wrap="square" lIns="0" tIns="0" rIns="0" bIns="0" rtlCol="0" anchor="ctr"/>
          <a:lstStyle/>
          <a:p>
            <a:pPr marL="0" indent="0">
              <a:buNone/>
            </a:pPr>
            <a:r>
              <a:rPr lang="en-US" sz="800" i="1" dirty="0">
                <a:solidFill>
                  <a:srgbClr val="7B8EA3"/>
                </a:solidFill>
                <a:latin typeface="微软雅黑" panose="020B0503020204020204" pitchFamily="34" charset="-122"/>
                <a:ea typeface="微软雅黑" panose="020B0503020204020204" pitchFamily="34" charset="-122"/>
                <a:cs typeface="Calibri" panose="020F0502020204030204" pitchFamily="34" charset="-120"/>
                <a:sym typeface="+mn-ea"/>
              </a:rPr>
              <a:t>医保局、卫健委等8部门 · 2026年5月</a:t>
            </a:r>
            <a:endParaRPr lang="en-US" sz="800" dirty="0">
              <a:latin typeface="微软雅黑" panose="020B0503020204020204" pitchFamily="34" charset="-122"/>
              <a:ea typeface="微软雅黑" panose="020B0503020204020204" pitchFamily="34" charset="-122"/>
            </a:endParaRPr>
          </a:p>
        </p:txBody>
      </p:sp>
      <p:sp>
        <p:nvSpPr>
          <p:cNvPr id="20" name="Text 17"/>
          <p:cNvSpPr/>
          <p:nvPr/>
        </p:nvSpPr>
        <p:spPr>
          <a:xfrm>
            <a:off x="731520" y="2980690"/>
            <a:ext cx="3642995" cy="365760"/>
          </a:xfrm>
          <a:prstGeom prst="rect">
            <a:avLst/>
          </a:prstGeom>
          <a:noFill/>
        </p:spPr>
        <p:txBody>
          <a:bodyPr wrap="square" lIns="0" tIns="0" rIns="0" bIns="0" rtlCol="0" anchor="ctr"/>
          <a:lstStyle/>
          <a:p>
            <a:pPr marL="0" indent="0">
              <a:lnSpc>
                <a:spcPct val="120000"/>
              </a:lnSpc>
              <a:buNone/>
            </a:pPr>
            <a:r>
              <a:rPr lang="zh-CN" alt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文摘：</a:t>
            </a: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支持鼓励研发申报儿童药品清单的药品，按程序纳入医保药品目录</a:t>
            </a:r>
            <a:r>
              <a:rPr lang="zh-CN" alt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a:t>
            </a:r>
            <a:endParaRPr lang="zh-CN" alt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endParaRPr>
          </a:p>
        </p:txBody>
      </p:sp>
      <p:sp>
        <p:nvSpPr>
          <p:cNvPr id="21" name="Shape 18"/>
          <p:cNvSpPr/>
          <p:nvPr/>
        </p:nvSpPr>
        <p:spPr>
          <a:xfrm>
            <a:off x="548640" y="3520440"/>
            <a:ext cx="54864" cy="822960"/>
          </a:xfrm>
          <a:prstGeom prst="rect">
            <a:avLst/>
          </a:prstGeom>
          <a:solidFill>
            <a:srgbClr val="1A8A8A"/>
          </a:solidFill>
        </p:spPr>
      </p:sp>
      <p:sp>
        <p:nvSpPr>
          <p:cNvPr id="22" name="Text 19"/>
          <p:cNvSpPr/>
          <p:nvPr/>
        </p:nvSpPr>
        <p:spPr>
          <a:xfrm>
            <a:off x="731520" y="3520440"/>
            <a:ext cx="3566160" cy="256032"/>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sym typeface="+mn-ea"/>
              </a:rPr>
              <a:t>《关于保障儿童用药的若干意见》</a:t>
            </a:r>
            <a:endParaRPr lang="en-US" sz="1050" dirty="0">
              <a:latin typeface="微软雅黑" panose="020B0503020204020204" pitchFamily="34" charset="-122"/>
              <a:ea typeface="微软雅黑" panose="020B0503020204020204" pitchFamily="34" charset="-122"/>
            </a:endParaRPr>
          </a:p>
        </p:txBody>
      </p:sp>
      <p:sp>
        <p:nvSpPr>
          <p:cNvPr id="23" name="Text 20"/>
          <p:cNvSpPr/>
          <p:nvPr/>
        </p:nvSpPr>
        <p:spPr>
          <a:xfrm>
            <a:off x="731520" y="3758184"/>
            <a:ext cx="3566160" cy="182880"/>
          </a:xfrm>
          <a:prstGeom prst="rect">
            <a:avLst/>
          </a:prstGeom>
          <a:noFill/>
        </p:spPr>
        <p:txBody>
          <a:bodyPr wrap="square" lIns="0" tIns="0" rIns="0" bIns="0" rtlCol="0" anchor="ctr"/>
          <a:lstStyle/>
          <a:p>
            <a:pPr marL="0" indent="0">
              <a:buNone/>
            </a:pPr>
            <a:r>
              <a:rPr lang="en-US" sz="800" i="1" dirty="0">
                <a:solidFill>
                  <a:srgbClr val="7B8EA3"/>
                </a:solidFill>
                <a:latin typeface="微软雅黑" panose="020B0503020204020204" pitchFamily="34" charset="-122"/>
                <a:ea typeface="微软雅黑" panose="020B0503020204020204" pitchFamily="34" charset="-122"/>
                <a:cs typeface="Calibri" panose="020F0502020204030204" pitchFamily="34" charset="-120"/>
                <a:sym typeface="+mn-ea"/>
              </a:rPr>
              <a:t>卫健委 · 国卫药政发29号</a:t>
            </a:r>
            <a:endParaRPr lang="en-US" sz="800" dirty="0">
              <a:latin typeface="微软雅黑" panose="020B0503020204020204" pitchFamily="34" charset="-122"/>
              <a:ea typeface="微软雅黑" panose="020B0503020204020204" pitchFamily="34" charset="-122"/>
            </a:endParaRPr>
          </a:p>
        </p:txBody>
      </p:sp>
      <p:sp>
        <p:nvSpPr>
          <p:cNvPr id="24" name="Text 21"/>
          <p:cNvSpPr/>
          <p:nvPr/>
        </p:nvSpPr>
        <p:spPr>
          <a:xfrm>
            <a:off x="731520" y="3940810"/>
            <a:ext cx="3752850" cy="365760"/>
          </a:xfrm>
          <a:prstGeom prst="rect">
            <a:avLst/>
          </a:prstGeom>
          <a:noFill/>
        </p:spPr>
        <p:txBody>
          <a:bodyPr wrap="square" lIns="0" tIns="0" rIns="0" bIns="0" rtlCol="0" anchor="ctr"/>
          <a:lstStyle/>
          <a:p>
            <a:pPr marL="0" indent="0">
              <a:buNone/>
            </a:pPr>
            <a:r>
              <a:rPr lang="zh-CN" alt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文摘：</a:t>
            </a: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我国儿童用药适宜品种少、剂型和规格缺乏……按规定及时将儿童适宜剂型、规格纳入基本医疗保险支付范围。</a:t>
            </a:r>
            <a:endParaRPr lang="en-US" sz="900" dirty="0">
              <a:latin typeface="微软雅黑" panose="020B0503020204020204" pitchFamily="34" charset="-122"/>
              <a:ea typeface="微软雅黑" panose="020B0503020204020204" pitchFamily="34" charset="-122"/>
            </a:endParaRPr>
          </a:p>
        </p:txBody>
      </p:sp>
      <p:sp>
        <p:nvSpPr>
          <p:cNvPr id="25" name="Shape 22"/>
          <p:cNvSpPr/>
          <p:nvPr/>
        </p:nvSpPr>
        <p:spPr>
          <a:xfrm>
            <a:off x="4846320" y="1005840"/>
            <a:ext cx="3931920" cy="3611880"/>
          </a:xfrm>
          <a:prstGeom prst="rect">
            <a:avLst/>
          </a:prstGeom>
          <a:solidFill>
            <a:srgbClr val="FFFFFF"/>
          </a:solidFill>
          <a:effectLst>
            <a:outerShdw blurRad="50800" dist="19050" dir="8100000" algn="bl" rotWithShape="0">
              <a:srgbClr val="000000">
                <a:alpha val="8000"/>
              </a:srgbClr>
            </a:outerShdw>
          </a:effectLst>
        </p:spPr>
      </p:sp>
      <p:sp>
        <p:nvSpPr>
          <p:cNvPr id="26" name="Shape 23"/>
          <p:cNvSpPr/>
          <p:nvPr/>
        </p:nvSpPr>
        <p:spPr>
          <a:xfrm>
            <a:off x="4846320" y="1005840"/>
            <a:ext cx="3931920" cy="457200"/>
          </a:xfrm>
          <a:prstGeom prst="rect">
            <a:avLst/>
          </a:prstGeom>
          <a:solidFill>
            <a:srgbClr val="0D4F4F"/>
          </a:solidFill>
        </p:spPr>
      </p:sp>
      <p:sp>
        <p:nvSpPr>
          <p:cNvPr id="28" name="Text 24"/>
          <p:cNvSpPr/>
          <p:nvPr/>
        </p:nvSpPr>
        <p:spPr>
          <a:xfrm>
            <a:off x="5303520" y="1005840"/>
            <a:ext cx="329184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疾病负担与临床需求</a:t>
            </a:r>
            <a:endParaRPr lang="en-US" sz="1400" dirty="0">
              <a:latin typeface="宋体" panose="02010600030101010101" pitchFamily="2" charset="-122"/>
              <a:ea typeface="宋体" panose="02010600030101010101" pitchFamily="2" charset="-122"/>
            </a:endParaRPr>
          </a:p>
        </p:txBody>
      </p:sp>
      <p:sp>
        <p:nvSpPr>
          <p:cNvPr id="29" name="Text 25"/>
          <p:cNvSpPr/>
          <p:nvPr/>
        </p:nvSpPr>
        <p:spPr>
          <a:xfrm>
            <a:off x="5029200" y="1691640"/>
            <a:ext cx="1792605" cy="502920"/>
          </a:xfrm>
          <a:prstGeom prst="rect">
            <a:avLst/>
          </a:prstGeom>
          <a:noFill/>
        </p:spPr>
        <p:txBody>
          <a:bodyPr wrap="square" lIns="0" tIns="0" rIns="0" bIns="0" rtlCol="0" anchor="ctr"/>
          <a:lstStyle/>
          <a:p>
            <a:pPr marL="0" indent="0">
              <a:buNone/>
            </a:pPr>
            <a:r>
              <a:rPr lang="en-US" sz="2000" b="1" dirty="0">
                <a:solidFill>
                  <a:srgbClr val="1A8A8A"/>
                </a:solidFill>
                <a:latin typeface="Times New Roman" panose="02020603050405020304" pitchFamily="18" charset="0"/>
                <a:ea typeface="微软雅黑" panose="020B0503020204020204" pitchFamily="34" charset="-122"/>
                <a:cs typeface="Times New Roman" panose="02020603050405020304" pitchFamily="18" charset="0"/>
              </a:rPr>
              <a:t>10.9%</a:t>
            </a:r>
            <a:r>
              <a:rPr lang="en-US" sz="2000" b="1" dirty="0">
                <a:solidFill>
                  <a:srgbClr val="1A8A8A"/>
                </a:solidFill>
                <a:latin typeface="Arial" panose="020B0604020202020204" pitchFamily="34" charset="0"/>
                <a:ea typeface="微软雅黑" panose="020B0503020204020204" pitchFamily="34" charset="-122"/>
                <a:cs typeface="Arial" panose="020B0604020202020204" pitchFamily="34" charset="0"/>
              </a:rPr>
              <a:t>→</a:t>
            </a:r>
            <a:r>
              <a:rPr lang="en-US" sz="2000" b="1" dirty="0">
                <a:solidFill>
                  <a:srgbClr val="1A8A8A"/>
                </a:solidFill>
                <a:latin typeface="Times New Roman" panose="02020603050405020304" pitchFamily="18" charset="0"/>
                <a:ea typeface="微软雅黑" panose="020B0503020204020204" pitchFamily="34" charset="-122"/>
                <a:cs typeface="Times New Roman" panose="02020603050405020304" pitchFamily="18" charset="0"/>
              </a:rPr>
              <a:t>12.4%</a:t>
            </a:r>
            <a:endParaRPr lang="en-US" sz="2000" b="1" dirty="0">
              <a:solidFill>
                <a:srgbClr val="1A8A8A"/>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0" name="Text 26"/>
          <p:cNvSpPr/>
          <p:nvPr/>
        </p:nvSpPr>
        <p:spPr>
          <a:xfrm>
            <a:off x="6720840" y="1691640"/>
            <a:ext cx="1828800" cy="502920"/>
          </a:xfrm>
          <a:prstGeom prst="rect">
            <a:avLst/>
          </a:prstGeom>
          <a:noFill/>
        </p:spPr>
        <p:txBody>
          <a:bodyPr wrap="square" lIns="0" tIns="0" rIns="0" bIns="0" rtlCol="0" anchor="ctr"/>
          <a:lstStyle/>
          <a:p>
            <a:pPr marL="0" indent="0" algn="ctr">
              <a:lnSpc>
                <a:spcPct val="150000"/>
              </a:lnSpc>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中国糖尿病患病率</a:t>
            </a:r>
            <a:endParaRPr lang="en-US" sz="1000" dirty="0">
              <a:latin typeface="微软雅黑" panose="020B0503020204020204" pitchFamily="34" charset="-122"/>
              <a:ea typeface="微软雅黑" panose="020B0503020204020204" pitchFamily="34" charset="-122"/>
            </a:endParaRPr>
          </a:p>
          <a:p>
            <a:pPr marL="0" indent="0" algn="ctr">
              <a:lnSpc>
                <a:spcPct val="150000"/>
              </a:lnSpc>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（2018</a:t>
            </a:r>
            <a:r>
              <a:rPr lang="en-US" sz="1000" dirty="0">
                <a:solidFill>
                  <a:srgbClr val="3D5066"/>
                </a:solidFill>
                <a:latin typeface="Arial" panose="020B0604020202020204" pitchFamily="34" charset="0"/>
                <a:ea typeface="微软雅黑" panose="020B0503020204020204" pitchFamily="34" charset="-122"/>
                <a:cs typeface="Arial" panose="020B0604020202020204" pitchFamily="34" charset="0"/>
              </a:rPr>
              <a:t>→</a:t>
            </a: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2019年）</a:t>
            </a:r>
            <a:endParaRPr lang="en-US" sz="1000" dirty="0">
              <a:latin typeface="微软雅黑" panose="020B0503020204020204" pitchFamily="34" charset="-122"/>
              <a:ea typeface="微软雅黑" panose="020B0503020204020204" pitchFamily="34" charset="-122"/>
            </a:endParaRPr>
          </a:p>
        </p:txBody>
      </p:sp>
      <p:sp>
        <p:nvSpPr>
          <p:cNvPr id="31" name="Text 27"/>
          <p:cNvSpPr/>
          <p:nvPr/>
        </p:nvSpPr>
        <p:spPr>
          <a:xfrm>
            <a:off x="5033010" y="2194560"/>
            <a:ext cx="1645920" cy="502920"/>
          </a:xfrm>
          <a:prstGeom prst="rect">
            <a:avLst/>
          </a:prstGeom>
          <a:noFill/>
        </p:spPr>
        <p:txBody>
          <a:bodyPr wrap="square" lIns="0" tIns="0" rIns="0" bIns="0" rtlCol="0" anchor="ctr"/>
          <a:lstStyle/>
          <a:p>
            <a:pPr marL="0" indent="0">
              <a:buNone/>
            </a:pPr>
            <a:r>
              <a:rPr lang="en-US" sz="2000" dirty="0">
                <a:solidFill>
                  <a:srgbClr val="1A8A8A"/>
                </a:solidFill>
                <a:latin typeface="Times New Roman" panose="02020603050405020304" pitchFamily="18" charset="0"/>
                <a:ea typeface="微软雅黑" panose="020B0503020204020204" pitchFamily="34" charset="-122"/>
                <a:cs typeface="Times New Roman" panose="02020603050405020304" pitchFamily="18" charset="0"/>
              </a:rPr>
              <a:t>&gt;90%</a:t>
            </a:r>
            <a:endParaRPr lang="en-US" sz="2000" dirty="0">
              <a:solidFill>
                <a:srgbClr val="1A8A8A"/>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32" name="Text 28"/>
          <p:cNvSpPr/>
          <p:nvPr/>
        </p:nvSpPr>
        <p:spPr>
          <a:xfrm>
            <a:off x="6720840" y="2194560"/>
            <a:ext cx="1828800" cy="502920"/>
          </a:xfrm>
          <a:prstGeom prst="rect">
            <a:avLst/>
          </a:prstGeom>
          <a:noFill/>
        </p:spPr>
        <p:txBody>
          <a:bodyPr wrap="square" lIns="0" tIns="0" rIns="0" bIns="0" rtlCol="0" anchor="ctr"/>
          <a:lstStyle/>
          <a:p>
            <a:pPr marL="0" indent="0" algn="ctr">
              <a:lnSpc>
                <a:spcPct val="150000"/>
              </a:lnSpc>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糖尿病人群中</a:t>
            </a:r>
            <a:endParaRPr lang="en-US" sz="1000" dirty="0">
              <a:latin typeface="微软雅黑" panose="020B0503020204020204" pitchFamily="34" charset="-122"/>
              <a:ea typeface="微软雅黑" panose="020B0503020204020204" pitchFamily="34" charset="-122"/>
            </a:endParaRPr>
          </a:p>
          <a:p>
            <a:pPr marL="0" indent="0" algn="ctr">
              <a:lnSpc>
                <a:spcPct val="150000"/>
              </a:lnSpc>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2型糖尿病占比</a:t>
            </a:r>
            <a:endParaRPr lang="en-US" sz="1000" dirty="0">
              <a:latin typeface="微软雅黑" panose="020B0503020204020204" pitchFamily="34" charset="-122"/>
              <a:ea typeface="微软雅黑" panose="020B0503020204020204" pitchFamily="34" charset="-122"/>
            </a:endParaRPr>
          </a:p>
        </p:txBody>
      </p:sp>
      <p:sp>
        <p:nvSpPr>
          <p:cNvPr id="33" name="Shape 29"/>
          <p:cNvSpPr/>
          <p:nvPr/>
        </p:nvSpPr>
        <p:spPr>
          <a:xfrm>
            <a:off x="5029200" y="3017520"/>
            <a:ext cx="3566160" cy="36576"/>
          </a:xfrm>
          <a:prstGeom prst="rect">
            <a:avLst/>
          </a:prstGeom>
          <a:solidFill>
            <a:srgbClr val="DDE4EB"/>
          </a:solidFill>
        </p:spPr>
      </p:sp>
      <p:pic>
        <p:nvPicPr>
          <p:cNvPr id="34" name="Image 2" descr="preencoded.png"/>
          <p:cNvPicPr>
            <a:picLocks noChangeAspect="1"/>
          </p:cNvPicPr>
          <p:nvPr/>
        </p:nvPicPr>
        <p:blipFill>
          <a:blip r:embed="rId2"/>
          <a:stretch>
            <a:fillRect/>
          </a:stretch>
        </p:blipFill>
        <p:spPr>
          <a:xfrm>
            <a:off x="5029200" y="3236976"/>
            <a:ext cx="164592" cy="164592"/>
          </a:xfrm>
          <a:prstGeom prst="rect">
            <a:avLst/>
          </a:prstGeom>
        </p:spPr>
      </p:pic>
      <p:sp>
        <p:nvSpPr>
          <p:cNvPr id="35" name="Text 30"/>
          <p:cNvSpPr/>
          <p:nvPr/>
        </p:nvSpPr>
        <p:spPr>
          <a:xfrm>
            <a:off x="5303520" y="3200400"/>
            <a:ext cx="3291840" cy="420624"/>
          </a:xfrm>
          <a:prstGeom prst="rect">
            <a:avLst/>
          </a:prstGeom>
          <a:noFill/>
        </p:spPr>
        <p:txBody>
          <a:bodyPr wrap="square" lIns="0" tIns="0" rIns="0" bIns="0" rtlCol="0" anchor="t"/>
          <a:lstStyle/>
          <a:p>
            <a:pPr marL="0" indent="0">
              <a:lnSpc>
                <a:spcPct val="120000"/>
              </a:lnSpc>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与成人T2DM相比，</a:t>
            </a: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儿童及青少年胰岛β细胞功能衰减速度更快，更早出现糖尿病并发症。</a:t>
            </a:r>
            <a:endPar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p:txBody>
      </p:sp>
      <p:pic>
        <p:nvPicPr>
          <p:cNvPr id="36" name="Image 3" descr="preencoded.png"/>
          <p:cNvPicPr>
            <a:picLocks noChangeAspect="1"/>
          </p:cNvPicPr>
          <p:nvPr/>
        </p:nvPicPr>
        <p:blipFill>
          <a:blip r:embed="rId2"/>
          <a:stretch>
            <a:fillRect/>
          </a:stretch>
        </p:blipFill>
        <p:spPr>
          <a:xfrm>
            <a:off x="5029200" y="3712464"/>
            <a:ext cx="164592" cy="164592"/>
          </a:xfrm>
          <a:prstGeom prst="rect">
            <a:avLst/>
          </a:prstGeom>
        </p:spPr>
      </p:pic>
      <p:sp>
        <p:nvSpPr>
          <p:cNvPr id="37" name="Text 31"/>
          <p:cNvSpPr/>
          <p:nvPr/>
        </p:nvSpPr>
        <p:spPr>
          <a:xfrm>
            <a:off x="5303520" y="3675888"/>
            <a:ext cx="3291840" cy="420624"/>
          </a:xfrm>
          <a:prstGeom prst="rect">
            <a:avLst/>
          </a:prstGeom>
          <a:noFill/>
        </p:spPr>
        <p:txBody>
          <a:bodyPr wrap="square" lIns="0" tIns="0" rIns="0" bIns="0" rtlCol="0" anchor="t"/>
          <a:lstStyle/>
          <a:p>
            <a:pPr marL="0" indent="0">
              <a:buNone/>
            </a:pP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《中国糖尿病防治指南（2024版）》推荐：儿童和青少年T2DM起始药物治疗可选单一二甲双胍或胰岛素，或两者联合。</a:t>
            </a:r>
            <a:endParaRPr lang="en-US" sz="950" dirty="0">
              <a:latin typeface="微软雅黑" panose="020B0503020204020204" pitchFamily="34" charset="-122"/>
              <a:ea typeface="微软雅黑" panose="020B0503020204020204" pitchFamily="34" charset="-122"/>
            </a:endParaRPr>
          </a:p>
        </p:txBody>
      </p:sp>
      <p:pic>
        <p:nvPicPr>
          <p:cNvPr id="38" name="Image 4" descr="preencoded.png"/>
          <p:cNvPicPr>
            <a:picLocks noChangeAspect="1"/>
          </p:cNvPicPr>
          <p:nvPr/>
        </p:nvPicPr>
        <p:blipFill>
          <a:blip r:embed="rId2"/>
          <a:stretch>
            <a:fillRect/>
          </a:stretch>
        </p:blipFill>
        <p:spPr>
          <a:xfrm>
            <a:off x="5029200" y="4187952"/>
            <a:ext cx="164592" cy="164592"/>
          </a:xfrm>
          <a:prstGeom prst="rect">
            <a:avLst/>
          </a:prstGeom>
        </p:spPr>
      </p:pic>
      <p:sp>
        <p:nvSpPr>
          <p:cNvPr id="39" name="Text 32"/>
          <p:cNvSpPr/>
          <p:nvPr/>
        </p:nvSpPr>
        <p:spPr>
          <a:xfrm>
            <a:off x="5303520" y="4151376"/>
            <a:ext cx="3291840" cy="420624"/>
          </a:xfrm>
          <a:prstGeom prst="rect">
            <a:avLst/>
          </a:prstGeom>
          <a:noFill/>
        </p:spPr>
        <p:txBody>
          <a:bodyPr wrap="square" lIns="0" tIns="0" rIns="0" bIns="0" rtlCol="0" anchor="t"/>
          <a:lstStyle/>
          <a:p>
            <a:pPr marL="0" indent="0">
              <a:buNone/>
            </a:pPr>
            <a:r>
              <a:rPr lang="en-US" sz="9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首仿获批，填补国内无获批儿童可用口服溶液降糖药的空白。</a:t>
            </a:r>
            <a:endParaRPr lang="en-US" sz="950" b="1" dirty="0">
              <a:solidFill>
                <a:srgbClr val="FF0000"/>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4880610" y="2708275"/>
            <a:ext cx="1840230" cy="275590"/>
          </a:xfrm>
          <a:prstGeom prst="rect">
            <a:avLst/>
          </a:prstGeom>
        </p:spPr>
        <p:txBody>
          <a:bodyPr wrap="square">
            <a:spAutoFit/>
            <a:extLst>
              <a:ext uri="{4A0BC546-FE56-4ADE-93B0-CB8AF2F6F144}">
                <wpsdc:textFrameExt xmlns:wpsdc="http://www.wps.cn/officeDocument/2022/drawingmlCustomData" type="text"/>
              </a:ext>
            </a:extLst>
          </a:bodyPr>
          <a:p>
            <a:pPr algn="l"/>
            <a:r>
              <a:rPr lang="zh-CN" altLang="en-US" sz="1200">
                <a:solidFill>
                  <a:srgbClr val="1A8A8A"/>
                </a:solidFill>
                <a:latin typeface="Arial" panose="020B0604020202020204" pitchFamily="34" charset="0"/>
                <a:ea typeface="微软雅黑" panose="020B0503020204020204" pitchFamily="34" charset="-122"/>
              </a:rPr>
              <a:t>4.1/10万</a:t>
            </a:r>
            <a:r>
              <a:rPr lang="zh-CN" altLang="en-US" sz="1200">
                <a:solidFill>
                  <a:srgbClr val="1A8A8A"/>
                </a:solidFill>
                <a:latin typeface="Arial" panose="020B0604020202020204" pitchFamily="34" charset="0"/>
                <a:ea typeface="微软雅黑" panose="020B0503020204020204" pitchFamily="34" charset="-122"/>
                <a:cs typeface="Arial" panose="020B0604020202020204" pitchFamily="34" charset="0"/>
              </a:rPr>
              <a:t>→</a:t>
            </a:r>
            <a:r>
              <a:rPr lang="zh-CN" altLang="en-US" sz="1200">
                <a:solidFill>
                  <a:srgbClr val="1A8A8A"/>
                </a:solidFill>
                <a:latin typeface="Arial" panose="020B0604020202020204" pitchFamily="34" charset="0"/>
                <a:ea typeface="微软雅黑" panose="020B0503020204020204" pitchFamily="34" charset="-122"/>
              </a:rPr>
              <a:t>159/10万</a:t>
            </a:r>
            <a:endParaRPr lang="zh-CN" altLang="en-US" sz="1200">
              <a:solidFill>
                <a:srgbClr val="1A8A8A"/>
              </a:solidFill>
              <a:latin typeface="Arial" panose="020B0604020202020204" pitchFamily="34" charset="0"/>
              <a:ea typeface="微软雅黑" panose="020B0503020204020204" pitchFamily="34" charset="-122"/>
            </a:endParaRPr>
          </a:p>
        </p:txBody>
      </p:sp>
      <p:sp>
        <p:nvSpPr>
          <p:cNvPr id="27" name="Text 28"/>
          <p:cNvSpPr/>
          <p:nvPr/>
        </p:nvSpPr>
        <p:spPr>
          <a:xfrm>
            <a:off x="6543040" y="2555875"/>
            <a:ext cx="2458085" cy="502920"/>
          </a:xfrm>
          <a:prstGeom prst="rect">
            <a:avLst/>
          </a:prstGeom>
          <a:noFill/>
        </p:spPr>
        <p:txBody>
          <a:bodyPr wrap="square" lIns="0" tIns="0" rIns="0" bIns="0" rtlCol="0" anchor="ctr"/>
          <a:lstStyle/>
          <a:p>
            <a:pPr marL="0" indent="0" algn="ctr">
              <a:lnSpc>
                <a:spcPct val="150000"/>
              </a:lnSpc>
              <a:buNone/>
            </a:pPr>
            <a:r>
              <a:rPr lang="zh-CN" alt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儿童</a:t>
            </a: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和青少年T2DM</a:t>
            </a:r>
            <a:r>
              <a:rPr lang="zh-CN" altLang="en-US" sz="1000">
                <a:latin typeface="Arial" panose="020B0604020202020204" pitchFamily="34" charset="0"/>
                <a:ea typeface="微软雅黑" panose="020B0503020204020204" pitchFamily="34" charset="-122"/>
                <a:sym typeface="+mn-ea"/>
              </a:rPr>
              <a:t>1995年</a:t>
            </a:r>
            <a:r>
              <a:rPr lang="zh-CN" altLang="en-US" sz="1000">
                <a:latin typeface="Arial" panose="020B0604020202020204" pitchFamily="34" charset="0"/>
                <a:ea typeface="微软雅黑" panose="020B0503020204020204" pitchFamily="34" charset="-122"/>
                <a:cs typeface="Arial" panose="020B0604020202020204" pitchFamily="34" charset="0"/>
                <a:sym typeface="+mn-ea"/>
              </a:rPr>
              <a:t>→</a:t>
            </a:r>
            <a:r>
              <a:rPr lang="zh-CN" altLang="en-US" sz="1000">
                <a:latin typeface="Arial" panose="020B0604020202020204" pitchFamily="34" charset="0"/>
                <a:ea typeface="微软雅黑" panose="020B0503020204020204" pitchFamily="34" charset="-122"/>
                <a:sym typeface="+mn-ea"/>
              </a:rPr>
              <a:t>2024年</a:t>
            </a:r>
            <a:endParaRPr lang="zh-CN" altLang="en-US" sz="10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  |  盐酸二甲双胍口服溶液  |  国家医保申报材料</a:t>
            </a:r>
            <a:endParaRPr lang="en-US" sz="750" dirty="0">
              <a:latin typeface="微软雅黑" panose="020B0503020204020204" pitchFamily="34" charset="-122"/>
              <a:ea typeface="微软雅黑" panose="020B0503020204020204" pitchFamily="34" charset="-122"/>
            </a:endParaRPr>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02</a:t>
            </a:r>
            <a:endParaRPr lang="en-US" sz="1600" dirty="0"/>
          </a:p>
        </p:txBody>
      </p:sp>
      <p:sp>
        <p:nvSpPr>
          <p:cNvPr id="7" name="Text 5"/>
          <p:cNvSpPr/>
          <p:nvPr/>
        </p:nvSpPr>
        <p:spPr>
          <a:xfrm>
            <a:off x="868680" y="201168"/>
            <a:ext cx="7081520" cy="411480"/>
          </a:xfrm>
          <a:prstGeom prst="rect">
            <a:avLst/>
          </a:prstGeom>
          <a:noFill/>
        </p:spPr>
        <p:txBody>
          <a:bodyPr wrap="square" lIns="0" tIns="0" rIns="0" bIns="0" rtlCol="0" anchor="ctr"/>
          <a:lstStyle/>
          <a:p>
            <a:pPr marL="0" indent="0">
              <a:buNone/>
            </a:pPr>
            <a:r>
              <a:rPr 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安全性</a:t>
            </a:r>
            <a:r>
              <a:rPr lang="zh-CN" alt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a:t>
            </a:r>
            <a:r>
              <a:rPr lang="zh-CN" altLang="en-US" b="1" dirty="0">
                <a:solidFill>
                  <a:srgbClr val="0D4F4F"/>
                </a:solidFill>
                <a:latin typeface="宋体" panose="02010600030101010101" pitchFamily="2" charset="-122"/>
                <a:ea typeface="宋体" panose="02010600030101010101" pitchFamily="2" charset="-122"/>
                <a:cs typeface="Georgia" panose="02040502050405020303" pitchFamily="34" charset="-120"/>
              </a:rPr>
              <a:t>不良反应可控、儿童安全已确认、八重核心优势</a:t>
            </a:r>
            <a:endParaRPr lang="zh-CN" altLang="en-US" b="1" dirty="0">
              <a:solidFill>
                <a:srgbClr val="0D4F4F"/>
              </a:solidFill>
              <a:latin typeface="宋体" panose="02010600030101010101" pitchFamily="2" charset="-122"/>
              <a:ea typeface="宋体" panose="02010600030101010101" pitchFamily="2" charset="-122"/>
              <a:cs typeface="Georgia" panose="02040502050405020303" pitchFamily="34" charset="-120"/>
            </a:endParaRPr>
          </a:p>
        </p:txBody>
      </p:sp>
      <p:grpSp>
        <p:nvGrpSpPr>
          <p:cNvPr id="8" name="组合 7"/>
          <p:cNvGrpSpPr/>
          <p:nvPr/>
        </p:nvGrpSpPr>
        <p:grpSpPr>
          <a:xfrm>
            <a:off x="365760" y="901065"/>
            <a:ext cx="8412480" cy="1325880"/>
            <a:chOff x="576" y="1584"/>
            <a:chExt cx="13248" cy="2088"/>
          </a:xfrm>
        </p:grpSpPr>
        <p:sp>
          <p:nvSpPr>
            <p:cNvPr id="9" name="Shape 7"/>
            <p:cNvSpPr/>
            <p:nvPr/>
          </p:nvSpPr>
          <p:spPr>
            <a:xfrm>
              <a:off x="576" y="1584"/>
              <a:ext cx="6192" cy="1567"/>
            </a:xfrm>
            <a:prstGeom prst="rect">
              <a:avLst/>
            </a:prstGeom>
            <a:solidFill>
              <a:srgbClr val="FFFFFF"/>
            </a:solidFill>
            <a:effectLst>
              <a:outerShdw blurRad="50800" dist="19050" dir="8100000" algn="bl" rotWithShape="0">
                <a:srgbClr val="000000">
                  <a:alpha val="8000"/>
                </a:srgbClr>
              </a:outerShdw>
            </a:effectLst>
          </p:spPr>
        </p:sp>
        <p:sp>
          <p:nvSpPr>
            <p:cNvPr id="10" name="Shape 8"/>
            <p:cNvSpPr/>
            <p:nvPr/>
          </p:nvSpPr>
          <p:spPr>
            <a:xfrm>
              <a:off x="576" y="1584"/>
              <a:ext cx="6192" cy="605"/>
            </a:xfrm>
            <a:prstGeom prst="rect">
              <a:avLst/>
            </a:prstGeom>
            <a:solidFill>
              <a:srgbClr val="1A8A8A"/>
            </a:solidFill>
          </p:spPr>
        </p:sp>
        <p:sp>
          <p:nvSpPr>
            <p:cNvPr id="12" name="Text 9"/>
            <p:cNvSpPr/>
            <p:nvPr/>
          </p:nvSpPr>
          <p:spPr>
            <a:xfrm>
              <a:off x="1224" y="1584"/>
              <a:ext cx="5040" cy="605"/>
            </a:xfrm>
            <a:prstGeom prst="rect">
              <a:avLst/>
            </a:prstGeom>
            <a:noFill/>
          </p:spPr>
          <p:txBody>
            <a:bodyPr wrap="square" rtlCol="0" anchor="ctr"/>
            <a:lstStyle/>
            <a:p>
              <a:pPr marL="0" indent="0">
                <a:buNone/>
              </a:pPr>
              <a:r>
                <a:rPr lang="en-US" sz="1300" b="1" dirty="0">
                  <a:solidFill>
                    <a:srgbClr val="FFFFFF"/>
                  </a:solidFill>
                  <a:latin typeface="宋体" panose="02010600030101010101" pitchFamily="2" charset="-122"/>
                  <a:ea typeface="宋体" panose="02010600030101010101" pitchFamily="2" charset="-122"/>
                  <a:cs typeface="Georgia" panose="02040502050405020303" pitchFamily="34" charset="-120"/>
                </a:rPr>
                <a:t>不良反应可控</a:t>
              </a:r>
              <a:endParaRPr lang="en-US" sz="1300" dirty="0">
                <a:latin typeface="宋体" panose="02010600030101010101" pitchFamily="2" charset="-122"/>
                <a:ea typeface="宋体" panose="02010600030101010101" pitchFamily="2" charset="-122"/>
              </a:endParaRPr>
            </a:p>
          </p:txBody>
        </p:sp>
        <p:sp>
          <p:nvSpPr>
            <p:cNvPr id="13" name="Text 10"/>
            <p:cNvSpPr/>
            <p:nvPr/>
          </p:nvSpPr>
          <p:spPr>
            <a:xfrm>
              <a:off x="864" y="2376"/>
              <a:ext cx="5616" cy="1296"/>
            </a:xfrm>
            <a:prstGeom prst="rect">
              <a:avLst/>
            </a:prstGeom>
            <a:noFill/>
          </p:spPr>
          <p:txBody>
            <a:bodyPr wrap="square" rtlCol="0" anchor="t"/>
            <a:lstStyle/>
            <a:p>
              <a:pPr marL="0" indent="0">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初始治疗最常见不良反应：恶心、呕吐、腹泻、腹痛和食欲不振。大多数患者通常可自行缓解。</a:t>
              </a:r>
              <a:endParaRPr lang="en-US" sz="1000" dirty="0">
                <a:latin typeface="微软雅黑" panose="020B0503020204020204" pitchFamily="34" charset="-122"/>
                <a:ea typeface="微软雅黑" panose="020B0503020204020204" pitchFamily="34" charset="-122"/>
              </a:endParaRPr>
            </a:p>
          </p:txBody>
        </p:sp>
        <p:sp>
          <p:nvSpPr>
            <p:cNvPr id="14" name="Shape 11"/>
            <p:cNvSpPr/>
            <p:nvPr/>
          </p:nvSpPr>
          <p:spPr>
            <a:xfrm>
              <a:off x="7344" y="1584"/>
              <a:ext cx="6480" cy="1567"/>
            </a:xfrm>
            <a:prstGeom prst="rect">
              <a:avLst/>
            </a:prstGeom>
            <a:solidFill>
              <a:srgbClr val="FFFFFF"/>
            </a:solidFill>
            <a:effectLst>
              <a:outerShdw blurRad="50800" dist="19050" dir="8100000" algn="bl" rotWithShape="0">
                <a:srgbClr val="000000">
                  <a:alpha val="8000"/>
                </a:srgbClr>
              </a:outerShdw>
            </a:effectLst>
          </p:spPr>
        </p:sp>
        <p:sp>
          <p:nvSpPr>
            <p:cNvPr id="15" name="Shape 12"/>
            <p:cNvSpPr/>
            <p:nvPr/>
          </p:nvSpPr>
          <p:spPr>
            <a:xfrm>
              <a:off x="7344" y="1584"/>
              <a:ext cx="6480" cy="605"/>
            </a:xfrm>
            <a:prstGeom prst="rect">
              <a:avLst/>
            </a:prstGeom>
            <a:solidFill>
              <a:srgbClr val="0D4F4F"/>
            </a:solidFill>
          </p:spPr>
        </p:sp>
        <p:sp>
          <p:nvSpPr>
            <p:cNvPr id="17" name="Text 13"/>
            <p:cNvSpPr/>
            <p:nvPr/>
          </p:nvSpPr>
          <p:spPr>
            <a:xfrm>
              <a:off x="7992" y="1584"/>
              <a:ext cx="5472" cy="605"/>
            </a:xfrm>
            <a:prstGeom prst="rect">
              <a:avLst/>
            </a:prstGeom>
            <a:noFill/>
          </p:spPr>
          <p:txBody>
            <a:bodyPr wrap="square" rtlCol="0" anchor="ctr"/>
            <a:lstStyle/>
            <a:p>
              <a:pPr marL="0" indent="0">
                <a:buNone/>
              </a:pPr>
              <a:r>
                <a:rPr lang="en-US" sz="1300" b="1" dirty="0">
                  <a:solidFill>
                    <a:srgbClr val="FFFFFF"/>
                  </a:solidFill>
                  <a:latin typeface="宋体" panose="02010600030101010101" pitchFamily="2" charset="-122"/>
                  <a:ea typeface="宋体" panose="02010600030101010101" pitchFamily="2" charset="-122"/>
                  <a:cs typeface="Georgia" panose="02040502050405020303" pitchFamily="34" charset="-120"/>
                </a:rPr>
                <a:t>儿童安全性已确认</a:t>
              </a:r>
              <a:endParaRPr lang="en-US" sz="1300" dirty="0">
                <a:latin typeface="宋体" panose="02010600030101010101" pitchFamily="2" charset="-122"/>
                <a:ea typeface="宋体" panose="02010600030101010101" pitchFamily="2" charset="-122"/>
              </a:endParaRPr>
            </a:p>
          </p:txBody>
        </p:sp>
        <p:sp>
          <p:nvSpPr>
            <p:cNvPr id="18" name="Text 14"/>
            <p:cNvSpPr/>
            <p:nvPr/>
          </p:nvSpPr>
          <p:spPr>
            <a:xfrm>
              <a:off x="7632" y="2376"/>
              <a:ext cx="5904" cy="1296"/>
            </a:xfrm>
            <a:prstGeom prst="rect">
              <a:avLst/>
            </a:prstGeom>
            <a:noFill/>
          </p:spPr>
          <p:txBody>
            <a:bodyPr wrap="square" rtlCol="0" anchor="t"/>
            <a:lstStyle/>
            <a:p>
              <a:pPr marL="0" indent="0">
                <a:buNone/>
              </a:pPr>
              <a:r>
                <a:rPr lang="en-US" sz="100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10~16岁2型糖尿病患儿：</a:t>
              </a: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安全性、有效性已确认，不良反应与成人相近，每日最大剂量2000mg。</a:t>
              </a:r>
              <a:endParaRPr lang="en-US" sz="1000" dirty="0">
                <a:latin typeface="微软雅黑" panose="020B0503020204020204" pitchFamily="34" charset="-122"/>
                <a:ea typeface="微软雅黑" panose="020B0503020204020204" pitchFamily="34" charset="-122"/>
              </a:endParaRPr>
            </a:p>
          </p:txBody>
        </p:sp>
      </p:grpSp>
      <p:grpSp>
        <p:nvGrpSpPr>
          <p:cNvPr id="53" name="组合 52"/>
          <p:cNvGrpSpPr/>
          <p:nvPr/>
        </p:nvGrpSpPr>
        <p:grpSpPr>
          <a:xfrm>
            <a:off x="365760" y="3557397"/>
            <a:ext cx="8458200" cy="1287485"/>
            <a:chOff x="320040" y="1051560"/>
            <a:chExt cx="8686800" cy="3108960"/>
          </a:xfrm>
        </p:grpSpPr>
        <p:sp>
          <p:nvSpPr>
            <p:cNvPr id="54" name="Shape 7"/>
            <p:cNvSpPr/>
            <p:nvPr/>
          </p:nvSpPr>
          <p:spPr>
            <a:xfrm>
              <a:off x="320040" y="1051560"/>
              <a:ext cx="1645920" cy="475488"/>
            </a:xfrm>
            <a:prstGeom prst="rect">
              <a:avLst/>
            </a:prstGeom>
            <a:solidFill>
              <a:srgbClr val="0D4F4F"/>
            </a:solidFill>
          </p:spPr>
        </p:sp>
        <p:sp>
          <p:nvSpPr>
            <p:cNvPr id="55" name="Text 8"/>
            <p:cNvSpPr/>
            <p:nvPr/>
          </p:nvSpPr>
          <p:spPr>
            <a:xfrm>
              <a:off x="320040" y="1051560"/>
              <a:ext cx="1645920" cy="475488"/>
            </a:xfrm>
            <a:prstGeom prst="rect">
              <a:avLst/>
            </a:prstGeom>
            <a:noFill/>
          </p:spPr>
          <p:txBody>
            <a:bodyPr wrap="square" rtlCol="0" anchor="ct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对比维度</a:t>
              </a:r>
              <a:endParaRPr lang="en-US" sz="1050" dirty="0">
                <a:latin typeface="微软雅黑" panose="020B0503020204020204" pitchFamily="34" charset="-122"/>
                <a:ea typeface="微软雅黑" panose="020B0503020204020204" pitchFamily="34" charset="-122"/>
              </a:endParaRPr>
            </a:p>
          </p:txBody>
        </p:sp>
        <p:sp>
          <p:nvSpPr>
            <p:cNvPr id="56" name="Shape 9"/>
            <p:cNvSpPr/>
            <p:nvPr/>
          </p:nvSpPr>
          <p:spPr>
            <a:xfrm>
              <a:off x="1965960" y="1051560"/>
              <a:ext cx="1965960" cy="475487"/>
            </a:xfrm>
            <a:prstGeom prst="rect">
              <a:avLst/>
            </a:prstGeom>
            <a:solidFill>
              <a:srgbClr val="1A8A8A"/>
            </a:solidFill>
          </p:spPr>
        </p:sp>
        <p:sp>
          <p:nvSpPr>
            <p:cNvPr id="57" name="Text 10"/>
            <p:cNvSpPr/>
            <p:nvPr/>
          </p:nvSpPr>
          <p:spPr>
            <a:xfrm>
              <a:off x="1965960" y="1051560"/>
              <a:ext cx="1965960" cy="475488"/>
            </a:xfrm>
            <a:prstGeom prst="rect">
              <a:avLst/>
            </a:prstGeom>
            <a:noFill/>
          </p:spPr>
          <p:txBody>
            <a:bodyPr wrap="square" rtlCol="0" anchor="ctr"/>
            <a:lstStyle/>
            <a:p>
              <a:pPr marL="0" indent="0" algn="ctr">
                <a:buNone/>
              </a:pPr>
              <a:r>
                <a:rPr lang="en-US" sz="10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盐酸二甲双胍口服溶液</a:t>
              </a:r>
              <a:endParaRPr lang="en-US" sz="1050" dirty="0">
                <a:latin typeface="微软雅黑" panose="020B0503020204020204" pitchFamily="34" charset="-122"/>
                <a:ea typeface="微软雅黑" panose="020B0503020204020204" pitchFamily="34" charset="-122"/>
              </a:endParaRPr>
            </a:p>
          </p:txBody>
        </p:sp>
        <p:sp>
          <p:nvSpPr>
            <p:cNvPr id="58" name="Shape 11"/>
            <p:cNvSpPr/>
            <p:nvPr/>
          </p:nvSpPr>
          <p:spPr>
            <a:xfrm>
              <a:off x="3931920" y="1051560"/>
              <a:ext cx="1691640" cy="475488"/>
            </a:xfrm>
            <a:prstGeom prst="rect">
              <a:avLst/>
            </a:prstGeom>
            <a:solidFill>
              <a:srgbClr val="1A8A8A"/>
            </a:solidFill>
          </p:spPr>
        </p:sp>
        <p:sp>
          <p:nvSpPr>
            <p:cNvPr id="59" name="Text 12"/>
            <p:cNvSpPr/>
            <p:nvPr/>
          </p:nvSpPr>
          <p:spPr>
            <a:xfrm>
              <a:off x="3931920" y="1051560"/>
              <a:ext cx="1691640" cy="475488"/>
            </a:xfrm>
            <a:prstGeom prst="rect">
              <a:avLst/>
            </a:prstGeom>
            <a:noFill/>
          </p:spPr>
          <p:txBody>
            <a:bodyPr wrap="square" rtlCol="0" anchor="ctr"/>
            <a:lstStyle/>
            <a:p>
              <a:pPr marL="0" indent="0" algn="ctr">
                <a:buNone/>
              </a:pPr>
              <a:r>
                <a:rPr lang="en-US" sz="10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磺脲类</a:t>
              </a:r>
              <a:endParaRPr lang="en-US" sz="1050" dirty="0">
                <a:latin typeface="微软雅黑" panose="020B0503020204020204" pitchFamily="34" charset="-122"/>
                <a:ea typeface="微软雅黑" panose="020B0503020204020204" pitchFamily="34" charset="-122"/>
              </a:endParaRPr>
            </a:p>
          </p:txBody>
        </p:sp>
        <p:sp>
          <p:nvSpPr>
            <p:cNvPr id="60" name="Shape 13"/>
            <p:cNvSpPr/>
            <p:nvPr/>
          </p:nvSpPr>
          <p:spPr>
            <a:xfrm>
              <a:off x="5623560" y="1051560"/>
              <a:ext cx="1691640" cy="475488"/>
            </a:xfrm>
            <a:prstGeom prst="rect">
              <a:avLst/>
            </a:prstGeom>
            <a:solidFill>
              <a:srgbClr val="1A8A8A"/>
            </a:solidFill>
          </p:spPr>
        </p:sp>
        <p:sp>
          <p:nvSpPr>
            <p:cNvPr id="61" name="Text 14"/>
            <p:cNvSpPr/>
            <p:nvPr/>
          </p:nvSpPr>
          <p:spPr>
            <a:xfrm>
              <a:off x="5623560" y="1051560"/>
              <a:ext cx="1691640" cy="475488"/>
            </a:xfrm>
            <a:prstGeom prst="rect">
              <a:avLst/>
            </a:prstGeom>
            <a:noFill/>
          </p:spPr>
          <p:txBody>
            <a:bodyPr wrap="square" rtlCol="0" anchor="ctr"/>
            <a:lstStyle/>
            <a:p>
              <a:pPr marL="0" indent="0" algn="ctr">
                <a:buNone/>
              </a:pPr>
              <a:r>
                <a:rPr lang="en-US" sz="10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格列奈类</a:t>
              </a:r>
              <a:endParaRPr lang="en-US" sz="1050" dirty="0">
                <a:latin typeface="微软雅黑" panose="020B0503020204020204" pitchFamily="34" charset="-122"/>
                <a:ea typeface="微软雅黑" panose="020B0503020204020204" pitchFamily="34" charset="-122"/>
              </a:endParaRPr>
            </a:p>
          </p:txBody>
        </p:sp>
        <p:sp>
          <p:nvSpPr>
            <p:cNvPr id="62" name="Shape 15"/>
            <p:cNvSpPr/>
            <p:nvPr/>
          </p:nvSpPr>
          <p:spPr>
            <a:xfrm>
              <a:off x="7315200" y="1051560"/>
              <a:ext cx="1691640" cy="475488"/>
            </a:xfrm>
            <a:prstGeom prst="rect">
              <a:avLst/>
            </a:prstGeom>
            <a:solidFill>
              <a:srgbClr val="1A8A8A"/>
            </a:solidFill>
          </p:spPr>
        </p:sp>
        <p:sp>
          <p:nvSpPr>
            <p:cNvPr id="63" name="Text 16"/>
            <p:cNvSpPr/>
            <p:nvPr/>
          </p:nvSpPr>
          <p:spPr>
            <a:xfrm>
              <a:off x="7315200" y="1051560"/>
              <a:ext cx="1691640" cy="475488"/>
            </a:xfrm>
            <a:prstGeom prst="rect">
              <a:avLst/>
            </a:prstGeom>
            <a:noFill/>
          </p:spPr>
          <p:txBody>
            <a:bodyPr wrap="square" rtlCol="0" anchor="ctr"/>
            <a:lstStyle/>
            <a:p>
              <a:pPr marL="0" indent="0" algn="ctr">
                <a:buNone/>
              </a:pPr>
              <a:r>
                <a:rPr lang="en-US" sz="10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TZD类</a:t>
              </a:r>
              <a:endParaRPr lang="en-US" sz="1050" dirty="0">
                <a:latin typeface="微软雅黑" panose="020B0503020204020204" pitchFamily="34" charset="-122"/>
                <a:ea typeface="微软雅黑" panose="020B0503020204020204" pitchFamily="34" charset="-122"/>
              </a:endParaRPr>
            </a:p>
          </p:txBody>
        </p:sp>
        <p:sp>
          <p:nvSpPr>
            <p:cNvPr id="64" name="Shape 17"/>
            <p:cNvSpPr/>
            <p:nvPr/>
          </p:nvSpPr>
          <p:spPr>
            <a:xfrm>
              <a:off x="320040" y="1527048"/>
              <a:ext cx="1645920" cy="658368"/>
            </a:xfrm>
            <a:prstGeom prst="rect">
              <a:avLst/>
            </a:prstGeom>
            <a:solidFill>
              <a:srgbClr val="F5F7FA"/>
            </a:solidFill>
            <a:ln w="6350">
              <a:solidFill>
                <a:srgbClr val="DDE4EB"/>
              </a:solidFill>
              <a:prstDash val="solid"/>
            </a:ln>
          </p:spPr>
        </p:sp>
        <p:sp>
          <p:nvSpPr>
            <p:cNvPr id="65" name="Text 18"/>
            <p:cNvSpPr/>
            <p:nvPr/>
          </p:nvSpPr>
          <p:spPr>
            <a:xfrm>
              <a:off x="411480" y="1527048"/>
              <a:ext cx="1463040" cy="658368"/>
            </a:xfrm>
            <a:prstGeom prst="rect">
              <a:avLst/>
            </a:prstGeom>
            <a:noFill/>
          </p:spPr>
          <p:txBody>
            <a:bodyPr wrap="square" rtlCol="0" anchor="ctr"/>
            <a:lstStyle/>
            <a:p>
              <a:pPr marL="0" indent="0" algn="l">
                <a:buNone/>
              </a:pPr>
              <a:r>
                <a:rPr lang="en-US" sz="8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儿童用药安全性</a:t>
              </a:r>
              <a:endParaRPr lang="en-US" sz="800" dirty="0">
                <a:latin typeface="微软雅黑" panose="020B0503020204020204" pitchFamily="34" charset="-122"/>
                <a:ea typeface="微软雅黑" panose="020B0503020204020204" pitchFamily="34" charset="-122"/>
              </a:endParaRPr>
            </a:p>
          </p:txBody>
        </p:sp>
        <p:sp>
          <p:nvSpPr>
            <p:cNvPr id="66" name="Shape 19"/>
            <p:cNvSpPr/>
            <p:nvPr/>
          </p:nvSpPr>
          <p:spPr>
            <a:xfrm>
              <a:off x="1965960" y="1527048"/>
              <a:ext cx="1965960" cy="658368"/>
            </a:xfrm>
            <a:prstGeom prst="rect">
              <a:avLst/>
            </a:prstGeom>
            <a:solidFill>
              <a:srgbClr val="F5F7FA"/>
            </a:solidFill>
            <a:ln w="6350">
              <a:solidFill>
                <a:srgbClr val="DDE4EB"/>
              </a:solidFill>
              <a:prstDash val="solid"/>
            </a:ln>
          </p:spPr>
        </p:sp>
        <p:sp>
          <p:nvSpPr>
            <p:cNvPr id="67" name="Text 20"/>
            <p:cNvSpPr/>
            <p:nvPr/>
          </p:nvSpPr>
          <p:spPr>
            <a:xfrm>
              <a:off x="2057400" y="1527048"/>
              <a:ext cx="1783080" cy="658368"/>
            </a:xfrm>
            <a:prstGeom prst="rect">
              <a:avLst/>
            </a:prstGeom>
            <a:noFill/>
          </p:spPr>
          <p:txBody>
            <a:bodyPr wrap="square" rtlCol="0" anchor="ctr"/>
            <a:lstStyle/>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 10岁及以上</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儿童可用</a:t>
              </a:r>
              <a:endParaRPr lang="en-US" sz="800" dirty="0">
                <a:latin typeface="微软雅黑" panose="020B0503020204020204" pitchFamily="34" charset="-122"/>
                <a:ea typeface="微软雅黑" panose="020B0503020204020204" pitchFamily="34" charset="-122"/>
              </a:endParaRPr>
            </a:p>
          </p:txBody>
        </p:sp>
        <p:sp>
          <p:nvSpPr>
            <p:cNvPr id="68" name="Shape 21"/>
            <p:cNvSpPr/>
            <p:nvPr/>
          </p:nvSpPr>
          <p:spPr>
            <a:xfrm>
              <a:off x="3931920" y="1527048"/>
              <a:ext cx="1691640" cy="658368"/>
            </a:xfrm>
            <a:prstGeom prst="rect">
              <a:avLst/>
            </a:prstGeom>
            <a:solidFill>
              <a:srgbClr val="F5F7FA"/>
            </a:solidFill>
            <a:ln w="6350">
              <a:solidFill>
                <a:srgbClr val="DDE4EB"/>
              </a:solidFill>
              <a:prstDash val="solid"/>
            </a:ln>
          </p:spPr>
        </p:sp>
        <p:sp>
          <p:nvSpPr>
            <p:cNvPr id="69" name="Text 22"/>
            <p:cNvSpPr/>
            <p:nvPr/>
          </p:nvSpPr>
          <p:spPr>
            <a:xfrm>
              <a:off x="4023360" y="1527048"/>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无明确</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儿童适应症</a:t>
              </a:r>
              <a:endParaRPr lang="en-US" sz="800" dirty="0">
                <a:latin typeface="微软雅黑" panose="020B0503020204020204" pitchFamily="34" charset="-122"/>
                <a:ea typeface="微软雅黑" panose="020B0503020204020204" pitchFamily="34" charset="-122"/>
              </a:endParaRPr>
            </a:p>
          </p:txBody>
        </p:sp>
        <p:sp>
          <p:nvSpPr>
            <p:cNvPr id="70" name="Shape 23"/>
            <p:cNvSpPr/>
            <p:nvPr/>
          </p:nvSpPr>
          <p:spPr>
            <a:xfrm>
              <a:off x="5623560" y="1527048"/>
              <a:ext cx="1691640" cy="658368"/>
            </a:xfrm>
            <a:prstGeom prst="rect">
              <a:avLst/>
            </a:prstGeom>
            <a:solidFill>
              <a:srgbClr val="F5F7FA"/>
            </a:solidFill>
            <a:ln w="6350">
              <a:solidFill>
                <a:srgbClr val="DDE4EB"/>
              </a:solidFill>
              <a:prstDash val="solid"/>
            </a:ln>
          </p:spPr>
        </p:sp>
        <p:sp>
          <p:nvSpPr>
            <p:cNvPr id="71" name="Text 24"/>
            <p:cNvSpPr/>
            <p:nvPr/>
          </p:nvSpPr>
          <p:spPr>
            <a:xfrm>
              <a:off x="5715000" y="1527048"/>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无明确</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儿童适应症</a:t>
              </a:r>
              <a:endParaRPr lang="en-US" sz="800" dirty="0">
                <a:latin typeface="微软雅黑" panose="020B0503020204020204" pitchFamily="34" charset="-122"/>
                <a:ea typeface="微软雅黑" panose="020B0503020204020204" pitchFamily="34" charset="-122"/>
              </a:endParaRPr>
            </a:p>
          </p:txBody>
        </p:sp>
        <p:sp>
          <p:nvSpPr>
            <p:cNvPr id="72" name="Shape 25"/>
            <p:cNvSpPr/>
            <p:nvPr/>
          </p:nvSpPr>
          <p:spPr>
            <a:xfrm>
              <a:off x="7315200" y="1527048"/>
              <a:ext cx="1691640" cy="658368"/>
            </a:xfrm>
            <a:prstGeom prst="rect">
              <a:avLst/>
            </a:prstGeom>
            <a:solidFill>
              <a:srgbClr val="F5F7FA"/>
            </a:solidFill>
            <a:ln w="6350">
              <a:solidFill>
                <a:srgbClr val="DDE4EB"/>
              </a:solidFill>
              <a:prstDash val="solid"/>
            </a:ln>
          </p:spPr>
        </p:sp>
        <p:sp>
          <p:nvSpPr>
            <p:cNvPr id="73" name="Text 26"/>
            <p:cNvSpPr/>
            <p:nvPr/>
          </p:nvSpPr>
          <p:spPr>
            <a:xfrm>
              <a:off x="7406640" y="1527048"/>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无明确</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儿童适应症</a:t>
              </a:r>
              <a:endParaRPr lang="en-US" sz="800" dirty="0">
                <a:latin typeface="微软雅黑" panose="020B0503020204020204" pitchFamily="34" charset="-122"/>
                <a:ea typeface="微软雅黑" panose="020B0503020204020204" pitchFamily="34" charset="-122"/>
              </a:endParaRPr>
            </a:p>
          </p:txBody>
        </p:sp>
        <p:sp>
          <p:nvSpPr>
            <p:cNvPr id="74" name="Shape 27"/>
            <p:cNvSpPr/>
            <p:nvPr/>
          </p:nvSpPr>
          <p:spPr>
            <a:xfrm>
              <a:off x="320040" y="2185416"/>
              <a:ext cx="1645920" cy="658368"/>
            </a:xfrm>
            <a:prstGeom prst="rect">
              <a:avLst/>
            </a:prstGeom>
            <a:solidFill>
              <a:srgbClr val="FFFFFF"/>
            </a:solidFill>
            <a:ln w="6350">
              <a:solidFill>
                <a:srgbClr val="DDE4EB"/>
              </a:solidFill>
              <a:prstDash val="solid"/>
            </a:ln>
          </p:spPr>
        </p:sp>
        <p:sp>
          <p:nvSpPr>
            <p:cNvPr id="75" name="Text 28"/>
            <p:cNvSpPr/>
            <p:nvPr/>
          </p:nvSpPr>
          <p:spPr>
            <a:xfrm>
              <a:off x="411480" y="2185416"/>
              <a:ext cx="1463040" cy="658368"/>
            </a:xfrm>
            <a:prstGeom prst="rect">
              <a:avLst/>
            </a:prstGeom>
            <a:noFill/>
          </p:spPr>
          <p:txBody>
            <a:bodyPr wrap="square" rtlCol="0" anchor="ctr"/>
            <a:lstStyle/>
            <a:p>
              <a:pPr marL="0" indent="0" algn="l">
                <a:buNone/>
              </a:pPr>
              <a:r>
                <a:rPr lang="en-US" sz="8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低血糖风险</a:t>
              </a:r>
              <a:endParaRPr lang="en-US" sz="800" dirty="0">
                <a:latin typeface="微软雅黑" panose="020B0503020204020204" pitchFamily="34" charset="-122"/>
                <a:ea typeface="微软雅黑" panose="020B0503020204020204" pitchFamily="34" charset="-122"/>
              </a:endParaRPr>
            </a:p>
          </p:txBody>
        </p:sp>
        <p:sp>
          <p:nvSpPr>
            <p:cNvPr id="76" name="Shape 29"/>
            <p:cNvSpPr/>
            <p:nvPr/>
          </p:nvSpPr>
          <p:spPr>
            <a:xfrm>
              <a:off x="1965960" y="2185416"/>
              <a:ext cx="1965960" cy="658368"/>
            </a:xfrm>
            <a:prstGeom prst="rect">
              <a:avLst/>
            </a:prstGeom>
            <a:solidFill>
              <a:srgbClr val="FFFFFF"/>
            </a:solidFill>
            <a:ln w="6350">
              <a:solidFill>
                <a:srgbClr val="DDE4EB"/>
              </a:solidFill>
              <a:prstDash val="solid"/>
            </a:ln>
          </p:spPr>
        </p:sp>
        <p:sp>
          <p:nvSpPr>
            <p:cNvPr id="77" name="Text 30"/>
            <p:cNvSpPr/>
            <p:nvPr/>
          </p:nvSpPr>
          <p:spPr>
            <a:xfrm>
              <a:off x="2057400" y="2185416"/>
              <a:ext cx="1783080" cy="658368"/>
            </a:xfrm>
            <a:prstGeom prst="rect">
              <a:avLst/>
            </a:prstGeom>
            <a:noFill/>
          </p:spPr>
          <p:txBody>
            <a:bodyPr wrap="square" rtlCol="0" anchor="ctr"/>
            <a:lstStyle/>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 极低</a:t>
              </a:r>
              <a:endParaRPr lang="en-US" sz="800" dirty="0">
                <a:latin typeface="微软雅黑" panose="020B0503020204020204" pitchFamily="34" charset="-122"/>
                <a:ea typeface="微软雅黑" panose="020B0503020204020204" pitchFamily="34" charset="-122"/>
              </a:endParaRPr>
            </a:p>
          </p:txBody>
        </p:sp>
        <p:sp>
          <p:nvSpPr>
            <p:cNvPr id="78" name="Shape 31"/>
            <p:cNvSpPr/>
            <p:nvPr/>
          </p:nvSpPr>
          <p:spPr>
            <a:xfrm>
              <a:off x="3931920" y="2185416"/>
              <a:ext cx="1691640" cy="658368"/>
            </a:xfrm>
            <a:prstGeom prst="rect">
              <a:avLst/>
            </a:prstGeom>
            <a:solidFill>
              <a:srgbClr val="FFFFFF"/>
            </a:solidFill>
            <a:ln w="6350">
              <a:solidFill>
                <a:srgbClr val="DDE4EB"/>
              </a:solidFill>
              <a:prstDash val="solid"/>
            </a:ln>
          </p:spPr>
        </p:sp>
        <p:sp>
          <p:nvSpPr>
            <p:cNvPr id="79" name="Text 32"/>
            <p:cNvSpPr/>
            <p:nvPr/>
          </p:nvSpPr>
          <p:spPr>
            <a:xfrm>
              <a:off x="4023360" y="2185416"/>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严重低血糖</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风险高</a:t>
              </a:r>
              <a:endParaRPr lang="en-US" sz="800" dirty="0">
                <a:latin typeface="微软雅黑" panose="020B0503020204020204" pitchFamily="34" charset="-122"/>
                <a:ea typeface="微软雅黑" panose="020B0503020204020204" pitchFamily="34" charset="-122"/>
              </a:endParaRPr>
            </a:p>
          </p:txBody>
        </p:sp>
        <p:sp>
          <p:nvSpPr>
            <p:cNvPr id="80" name="Shape 33"/>
            <p:cNvSpPr/>
            <p:nvPr/>
          </p:nvSpPr>
          <p:spPr>
            <a:xfrm>
              <a:off x="5623560" y="2185416"/>
              <a:ext cx="1691640" cy="658368"/>
            </a:xfrm>
            <a:prstGeom prst="rect">
              <a:avLst/>
            </a:prstGeom>
            <a:solidFill>
              <a:srgbClr val="FFFFFF"/>
            </a:solidFill>
            <a:ln w="6350">
              <a:solidFill>
                <a:srgbClr val="DDE4EB"/>
              </a:solidFill>
              <a:prstDash val="solid"/>
            </a:ln>
          </p:spPr>
        </p:sp>
        <p:sp>
          <p:nvSpPr>
            <p:cNvPr id="81" name="Text 34"/>
            <p:cNvSpPr/>
            <p:nvPr/>
          </p:nvSpPr>
          <p:spPr>
            <a:xfrm>
              <a:off x="5715000" y="2185416"/>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存在</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低血糖风险</a:t>
              </a:r>
              <a:endParaRPr lang="en-US" sz="800" dirty="0">
                <a:latin typeface="微软雅黑" panose="020B0503020204020204" pitchFamily="34" charset="-122"/>
                <a:ea typeface="微软雅黑" panose="020B0503020204020204" pitchFamily="34" charset="-122"/>
              </a:endParaRPr>
            </a:p>
          </p:txBody>
        </p:sp>
        <p:sp>
          <p:nvSpPr>
            <p:cNvPr id="82" name="Shape 35"/>
            <p:cNvSpPr/>
            <p:nvPr/>
          </p:nvSpPr>
          <p:spPr>
            <a:xfrm>
              <a:off x="7315200" y="2185416"/>
              <a:ext cx="1691640" cy="658368"/>
            </a:xfrm>
            <a:prstGeom prst="rect">
              <a:avLst/>
            </a:prstGeom>
            <a:solidFill>
              <a:srgbClr val="FFFFFF"/>
            </a:solidFill>
            <a:ln w="6350">
              <a:solidFill>
                <a:srgbClr val="DDE4EB"/>
              </a:solidFill>
              <a:prstDash val="solid"/>
            </a:ln>
          </p:spPr>
        </p:sp>
        <p:sp>
          <p:nvSpPr>
            <p:cNvPr id="83" name="Text 36"/>
            <p:cNvSpPr/>
            <p:nvPr/>
          </p:nvSpPr>
          <p:spPr>
            <a:xfrm>
              <a:off x="7406640" y="2185416"/>
              <a:ext cx="1508760" cy="658368"/>
            </a:xfrm>
            <a:prstGeom prst="rect">
              <a:avLst/>
            </a:prstGeom>
            <a:noFill/>
          </p:spPr>
          <p:txBody>
            <a:bodyPr wrap="square" rtlCol="0" anchor="ctr"/>
            <a:lstStyle/>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 风险较低</a:t>
              </a:r>
              <a:endParaRPr lang="en-US" sz="800" dirty="0">
                <a:latin typeface="微软雅黑" panose="020B0503020204020204" pitchFamily="34" charset="-122"/>
                <a:ea typeface="微软雅黑" panose="020B0503020204020204" pitchFamily="34" charset="-122"/>
              </a:endParaRPr>
            </a:p>
          </p:txBody>
        </p:sp>
        <p:sp>
          <p:nvSpPr>
            <p:cNvPr id="84" name="Shape 37"/>
            <p:cNvSpPr/>
            <p:nvPr/>
          </p:nvSpPr>
          <p:spPr>
            <a:xfrm>
              <a:off x="320040" y="2843784"/>
              <a:ext cx="1645920" cy="658368"/>
            </a:xfrm>
            <a:prstGeom prst="rect">
              <a:avLst/>
            </a:prstGeom>
            <a:solidFill>
              <a:srgbClr val="F5F7FA"/>
            </a:solidFill>
            <a:ln w="6350">
              <a:solidFill>
                <a:srgbClr val="DDE4EB"/>
              </a:solidFill>
              <a:prstDash val="solid"/>
            </a:ln>
          </p:spPr>
        </p:sp>
        <p:sp>
          <p:nvSpPr>
            <p:cNvPr id="85" name="Text 38"/>
            <p:cNvSpPr/>
            <p:nvPr/>
          </p:nvSpPr>
          <p:spPr>
            <a:xfrm>
              <a:off x="411480" y="2843784"/>
              <a:ext cx="1463040" cy="658368"/>
            </a:xfrm>
            <a:prstGeom prst="rect">
              <a:avLst/>
            </a:prstGeom>
            <a:noFill/>
          </p:spPr>
          <p:txBody>
            <a:bodyPr wrap="square" rtlCol="0" anchor="ctr"/>
            <a:lstStyle/>
            <a:p>
              <a:pPr marL="0" indent="0" algn="l">
                <a:buNone/>
              </a:pPr>
              <a:r>
                <a:rPr lang="en-US" sz="8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体重增加风险</a:t>
              </a:r>
              <a:endParaRPr lang="en-US" sz="800" dirty="0">
                <a:latin typeface="微软雅黑" panose="020B0503020204020204" pitchFamily="34" charset="-122"/>
                <a:ea typeface="微软雅黑" panose="020B0503020204020204" pitchFamily="34" charset="-122"/>
              </a:endParaRPr>
            </a:p>
          </p:txBody>
        </p:sp>
        <p:sp>
          <p:nvSpPr>
            <p:cNvPr id="86" name="Shape 39"/>
            <p:cNvSpPr/>
            <p:nvPr/>
          </p:nvSpPr>
          <p:spPr>
            <a:xfrm>
              <a:off x="1965960" y="2843784"/>
              <a:ext cx="1965960" cy="658368"/>
            </a:xfrm>
            <a:prstGeom prst="rect">
              <a:avLst/>
            </a:prstGeom>
            <a:solidFill>
              <a:srgbClr val="F5F7FA"/>
            </a:solidFill>
            <a:ln w="6350">
              <a:solidFill>
                <a:srgbClr val="DDE4EB"/>
              </a:solidFill>
              <a:prstDash val="solid"/>
            </a:ln>
          </p:spPr>
        </p:sp>
        <p:sp>
          <p:nvSpPr>
            <p:cNvPr id="87" name="Text 40"/>
            <p:cNvSpPr/>
            <p:nvPr/>
          </p:nvSpPr>
          <p:spPr>
            <a:xfrm>
              <a:off x="2057400" y="2843784"/>
              <a:ext cx="1783080" cy="658368"/>
            </a:xfrm>
            <a:prstGeom prst="rect">
              <a:avLst/>
            </a:prstGeom>
            <a:noFill/>
          </p:spPr>
          <p:txBody>
            <a:bodyPr wrap="square" rtlCol="0" anchor="ctr"/>
            <a:lstStyle/>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 不增加/</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轻度减重</a:t>
              </a:r>
              <a:endParaRPr lang="en-US" sz="800" dirty="0">
                <a:latin typeface="微软雅黑" panose="020B0503020204020204" pitchFamily="34" charset="-122"/>
                <a:ea typeface="微软雅黑" panose="020B0503020204020204" pitchFamily="34" charset="-122"/>
              </a:endParaRPr>
            </a:p>
          </p:txBody>
        </p:sp>
        <p:sp>
          <p:nvSpPr>
            <p:cNvPr id="88" name="Shape 41"/>
            <p:cNvSpPr/>
            <p:nvPr/>
          </p:nvSpPr>
          <p:spPr>
            <a:xfrm>
              <a:off x="3931920" y="2843784"/>
              <a:ext cx="1691640" cy="658368"/>
            </a:xfrm>
            <a:prstGeom prst="rect">
              <a:avLst/>
            </a:prstGeom>
            <a:solidFill>
              <a:srgbClr val="F5F7FA"/>
            </a:solidFill>
            <a:ln w="6350">
              <a:solidFill>
                <a:srgbClr val="DDE4EB"/>
              </a:solidFill>
              <a:prstDash val="solid"/>
            </a:ln>
          </p:spPr>
        </p:sp>
        <p:sp>
          <p:nvSpPr>
            <p:cNvPr id="89" name="Text 42"/>
            <p:cNvSpPr/>
            <p:nvPr/>
          </p:nvSpPr>
          <p:spPr>
            <a:xfrm>
              <a:off x="4023360" y="2843784"/>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体重明显</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增加</a:t>
              </a:r>
              <a:endParaRPr lang="en-US" sz="800" dirty="0">
                <a:latin typeface="微软雅黑" panose="020B0503020204020204" pitchFamily="34" charset="-122"/>
                <a:ea typeface="微软雅黑" panose="020B0503020204020204" pitchFamily="34" charset="-122"/>
              </a:endParaRPr>
            </a:p>
          </p:txBody>
        </p:sp>
        <p:sp>
          <p:nvSpPr>
            <p:cNvPr id="90" name="Shape 43"/>
            <p:cNvSpPr/>
            <p:nvPr/>
          </p:nvSpPr>
          <p:spPr>
            <a:xfrm>
              <a:off x="5623560" y="2843784"/>
              <a:ext cx="1691640" cy="658368"/>
            </a:xfrm>
            <a:prstGeom prst="rect">
              <a:avLst/>
            </a:prstGeom>
            <a:solidFill>
              <a:srgbClr val="F5F7FA"/>
            </a:solidFill>
            <a:ln w="6350">
              <a:solidFill>
                <a:srgbClr val="DDE4EB"/>
              </a:solidFill>
              <a:prstDash val="solid"/>
            </a:ln>
          </p:spPr>
        </p:sp>
        <p:sp>
          <p:nvSpPr>
            <p:cNvPr id="91" name="Text 44"/>
            <p:cNvSpPr/>
            <p:nvPr/>
          </p:nvSpPr>
          <p:spPr>
            <a:xfrm>
              <a:off x="5715000" y="2843784"/>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体重增加</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(较磺脲类略低)</a:t>
              </a:r>
              <a:endParaRPr lang="en-US" sz="800" dirty="0">
                <a:latin typeface="微软雅黑" panose="020B0503020204020204" pitchFamily="34" charset="-122"/>
                <a:ea typeface="微软雅黑" panose="020B0503020204020204" pitchFamily="34" charset="-122"/>
              </a:endParaRPr>
            </a:p>
          </p:txBody>
        </p:sp>
        <p:sp>
          <p:nvSpPr>
            <p:cNvPr id="92" name="Shape 45"/>
            <p:cNvSpPr/>
            <p:nvPr/>
          </p:nvSpPr>
          <p:spPr>
            <a:xfrm>
              <a:off x="7315200" y="2843784"/>
              <a:ext cx="1691640" cy="658368"/>
            </a:xfrm>
            <a:prstGeom prst="rect">
              <a:avLst/>
            </a:prstGeom>
            <a:solidFill>
              <a:srgbClr val="F5F7FA"/>
            </a:solidFill>
            <a:ln w="6350">
              <a:solidFill>
                <a:srgbClr val="DDE4EB"/>
              </a:solidFill>
              <a:prstDash val="solid"/>
            </a:ln>
          </p:spPr>
        </p:sp>
        <p:sp>
          <p:nvSpPr>
            <p:cNvPr id="93" name="Text 46"/>
            <p:cNvSpPr/>
            <p:nvPr/>
          </p:nvSpPr>
          <p:spPr>
            <a:xfrm>
              <a:off x="7406640" y="2843784"/>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体重增加</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水肿</a:t>
              </a:r>
              <a:endParaRPr lang="en-US" sz="800" dirty="0">
                <a:latin typeface="微软雅黑" panose="020B0503020204020204" pitchFamily="34" charset="-122"/>
                <a:ea typeface="微软雅黑" panose="020B0503020204020204" pitchFamily="34" charset="-122"/>
              </a:endParaRPr>
            </a:p>
          </p:txBody>
        </p:sp>
        <p:sp>
          <p:nvSpPr>
            <p:cNvPr id="94" name="Shape 47"/>
            <p:cNvSpPr/>
            <p:nvPr/>
          </p:nvSpPr>
          <p:spPr>
            <a:xfrm>
              <a:off x="320040" y="3502152"/>
              <a:ext cx="1645920" cy="658368"/>
            </a:xfrm>
            <a:prstGeom prst="rect">
              <a:avLst/>
            </a:prstGeom>
            <a:solidFill>
              <a:srgbClr val="FFFFFF"/>
            </a:solidFill>
            <a:ln w="6350">
              <a:solidFill>
                <a:srgbClr val="DDE4EB"/>
              </a:solidFill>
              <a:prstDash val="solid"/>
            </a:ln>
          </p:spPr>
        </p:sp>
        <p:sp>
          <p:nvSpPr>
            <p:cNvPr id="95" name="Text 48"/>
            <p:cNvSpPr/>
            <p:nvPr/>
          </p:nvSpPr>
          <p:spPr>
            <a:xfrm>
              <a:off x="411480" y="3502152"/>
              <a:ext cx="1463040" cy="658368"/>
            </a:xfrm>
            <a:prstGeom prst="rect">
              <a:avLst/>
            </a:prstGeom>
            <a:noFill/>
          </p:spPr>
          <p:txBody>
            <a:bodyPr wrap="square" rtlCol="0" anchor="ctr"/>
            <a:lstStyle/>
            <a:p>
              <a:pPr marL="0" indent="0" algn="l">
                <a:buNone/>
              </a:pPr>
              <a:r>
                <a:rPr lang="en-US" sz="8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心脑血管风险</a:t>
              </a:r>
              <a:endParaRPr lang="en-US" sz="800" dirty="0">
                <a:latin typeface="微软雅黑" panose="020B0503020204020204" pitchFamily="34" charset="-122"/>
                <a:ea typeface="微软雅黑" panose="020B0503020204020204" pitchFamily="34" charset="-122"/>
              </a:endParaRPr>
            </a:p>
          </p:txBody>
        </p:sp>
        <p:sp>
          <p:nvSpPr>
            <p:cNvPr id="96" name="Shape 49"/>
            <p:cNvSpPr/>
            <p:nvPr/>
          </p:nvSpPr>
          <p:spPr>
            <a:xfrm>
              <a:off x="1965960" y="3502152"/>
              <a:ext cx="1965960" cy="658368"/>
            </a:xfrm>
            <a:prstGeom prst="rect">
              <a:avLst/>
            </a:prstGeom>
            <a:solidFill>
              <a:srgbClr val="FFFFFF"/>
            </a:solidFill>
            <a:ln w="6350">
              <a:solidFill>
                <a:srgbClr val="DDE4EB"/>
              </a:solidFill>
              <a:prstDash val="solid"/>
            </a:ln>
          </p:spPr>
        </p:sp>
        <p:sp>
          <p:nvSpPr>
            <p:cNvPr id="97" name="Text 50"/>
            <p:cNvSpPr/>
            <p:nvPr/>
          </p:nvSpPr>
          <p:spPr>
            <a:xfrm>
              <a:off x="2057400" y="3502152"/>
              <a:ext cx="1783080" cy="658368"/>
            </a:xfrm>
            <a:prstGeom prst="rect">
              <a:avLst/>
            </a:prstGeom>
            <a:noFill/>
          </p:spPr>
          <p:txBody>
            <a:bodyPr wrap="square" rtlCol="0" anchor="ctr"/>
            <a:lstStyle/>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 心血管</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rPr>
                <a:t>保护明确</a:t>
              </a:r>
              <a:endParaRPr lang="en-US" sz="800" dirty="0">
                <a:latin typeface="微软雅黑" panose="020B0503020204020204" pitchFamily="34" charset="-122"/>
                <a:ea typeface="微软雅黑" panose="020B0503020204020204" pitchFamily="34" charset="-122"/>
              </a:endParaRPr>
            </a:p>
          </p:txBody>
        </p:sp>
        <p:sp>
          <p:nvSpPr>
            <p:cNvPr id="98" name="Shape 51"/>
            <p:cNvSpPr/>
            <p:nvPr/>
          </p:nvSpPr>
          <p:spPr>
            <a:xfrm>
              <a:off x="3931920" y="3502152"/>
              <a:ext cx="1691640" cy="658368"/>
            </a:xfrm>
            <a:prstGeom prst="rect">
              <a:avLst/>
            </a:prstGeom>
            <a:solidFill>
              <a:srgbClr val="FFFFFF"/>
            </a:solidFill>
            <a:ln w="6350">
              <a:solidFill>
                <a:srgbClr val="DDE4EB"/>
              </a:solidFill>
              <a:prstDash val="solid"/>
            </a:ln>
          </p:spPr>
        </p:sp>
        <p:sp>
          <p:nvSpPr>
            <p:cNvPr id="99" name="Text 52"/>
            <p:cNvSpPr/>
            <p:nvPr/>
          </p:nvSpPr>
          <p:spPr>
            <a:xfrm>
              <a:off x="4023360" y="3502152"/>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a:t>
              </a:r>
              <a:endParaRPr lang="en-US" sz="800" dirty="0">
                <a:latin typeface="微软雅黑" panose="020B0503020204020204" pitchFamily="34" charset="-122"/>
                <a:ea typeface="微软雅黑" panose="020B0503020204020204" pitchFamily="34" charset="-122"/>
              </a:endParaRPr>
            </a:p>
          </p:txBody>
        </p:sp>
        <p:sp>
          <p:nvSpPr>
            <p:cNvPr id="100" name="Shape 53"/>
            <p:cNvSpPr/>
            <p:nvPr/>
          </p:nvSpPr>
          <p:spPr>
            <a:xfrm>
              <a:off x="5623560" y="3502152"/>
              <a:ext cx="1691640" cy="658368"/>
            </a:xfrm>
            <a:prstGeom prst="rect">
              <a:avLst/>
            </a:prstGeom>
            <a:solidFill>
              <a:srgbClr val="FFFFFF"/>
            </a:solidFill>
            <a:ln w="6350">
              <a:solidFill>
                <a:srgbClr val="DDE4EB"/>
              </a:solidFill>
              <a:prstDash val="solid"/>
            </a:ln>
          </p:spPr>
          <p:txBody>
            <a:bodyPr/>
            <a:p>
              <a:endParaRPr lang="zh-CN" altLang="en-US"/>
            </a:p>
          </p:txBody>
        </p:sp>
        <p:sp>
          <p:nvSpPr>
            <p:cNvPr id="101" name="Text 54"/>
            <p:cNvSpPr/>
            <p:nvPr/>
          </p:nvSpPr>
          <p:spPr>
            <a:xfrm>
              <a:off x="5715000" y="3502152"/>
              <a:ext cx="1508760" cy="658368"/>
            </a:xfrm>
            <a:prstGeom prst="rect">
              <a:avLst/>
            </a:prstGeom>
            <a:noFill/>
          </p:spPr>
          <p:txBody>
            <a:bodyPr wrap="square" rtlCol="0" anchor="ctr"/>
            <a:lstStyle/>
            <a:p>
              <a:pPr marL="0" indent="0" algn="ctr">
                <a:buNone/>
              </a:pPr>
              <a:r>
                <a:rPr lang="en-US" sz="8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a:t>
              </a:r>
              <a:endParaRPr lang="en-US" sz="800" dirty="0">
                <a:latin typeface="微软雅黑" panose="020B0503020204020204" pitchFamily="34" charset="-122"/>
                <a:ea typeface="微软雅黑" panose="020B0503020204020204" pitchFamily="34" charset="-122"/>
              </a:endParaRPr>
            </a:p>
          </p:txBody>
        </p:sp>
        <p:sp>
          <p:nvSpPr>
            <p:cNvPr id="102" name="Shape 55"/>
            <p:cNvSpPr/>
            <p:nvPr/>
          </p:nvSpPr>
          <p:spPr>
            <a:xfrm>
              <a:off x="7315200" y="3502152"/>
              <a:ext cx="1691640" cy="658368"/>
            </a:xfrm>
            <a:prstGeom prst="rect">
              <a:avLst/>
            </a:prstGeom>
            <a:solidFill>
              <a:srgbClr val="FFFFFF"/>
            </a:solidFill>
            <a:ln w="6350">
              <a:solidFill>
                <a:srgbClr val="DDE4EB"/>
              </a:solidFill>
              <a:prstDash val="solid"/>
            </a:ln>
          </p:spPr>
        </p:sp>
        <p:sp>
          <p:nvSpPr>
            <p:cNvPr id="103" name="Text 56"/>
            <p:cNvSpPr/>
            <p:nvPr/>
          </p:nvSpPr>
          <p:spPr>
            <a:xfrm>
              <a:off x="7406640" y="3502152"/>
              <a:ext cx="1508760" cy="658368"/>
            </a:xfrm>
            <a:prstGeom prst="rect">
              <a:avLst/>
            </a:prstGeom>
            <a:noFill/>
          </p:spPr>
          <p:txBody>
            <a:bodyPr wrap="square" rtlCol="0" anchor="ctr"/>
            <a:lstStyle/>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 增加心衰</a:t>
              </a:r>
              <a:endParaRPr lang="en-US" sz="800" dirty="0">
                <a:latin typeface="微软雅黑" panose="020B0503020204020204" pitchFamily="34" charset="-122"/>
                <a:ea typeface="微软雅黑" panose="020B0503020204020204" pitchFamily="34" charset="-122"/>
              </a:endParaRPr>
            </a:p>
            <a:p>
              <a:pPr marL="0" indent="0" algn="ctr">
                <a:buNone/>
              </a:pPr>
              <a:r>
                <a:rPr lang="en-US" sz="8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rPr>
                <a:t>骨折风险</a:t>
              </a:r>
              <a:endParaRPr lang="en-US" sz="800" dirty="0">
                <a:latin typeface="微软雅黑" panose="020B0503020204020204" pitchFamily="34" charset="-122"/>
                <a:ea typeface="微软雅黑" panose="020B0503020204020204" pitchFamily="34" charset="-122"/>
              </a:endParaRPr>
            </a:p>
          </p:txBody>
        </p:sp>
      </p:grpSp>
      <p:grpSp>
        <p:nvGrpSpPr>
          <p:cNvPr id="118" name="组合 117"/>
          <p:cNvGrpSpPr/>
          <p:nvPr/>
        </p:nvGrpSpPr>
        <p:grpSpPr>
          <a:xfrm>
            <a:off x="365760" y="1990932"/>
            <a:ext cx="8458200" cy="1502314"/>
            <a:chOff x="365760" y="1990932"/>
            <a:chExt cx="8458200" cy="1502314"/>
          </a:xfrm>
        </p:grpSpPr>
        <p:grpSp>
          <p:nvGrpSpPr>
            <p:cNvPr id="117" name="组合 116"/>
            <p:cNvGrpSpPr/>
            <p:nvPr/>
          </p:nvGrpSpPr>
          <p:grpSpPr>
            <a:xfrm>
              <a:off x="365760" y="1990932"/>
              <a:ext cx="8458200" cy="1502314"/>
              <a:chOff x="365760" y="2007925"/>
              <a:chExt cx="8458200" cy="1502314"/>
            </a:xfrm>
          </p:grpSpPr>
          <p:sp>
            <p:nvSpPr>
              <p:cNvPr id="116" name="Shape 34"/>
              <p:cNvSpPr/>
              <p:nvPr/>
            </p:nvSpPr>
            <p:spPr>
              <a:xfrm>
                <a:off x="4663440" y="2283738"/>
                <a:ext cx="2011680" cy="572631"/>
              </a:xfrm>
              <a:prstGeom prst="rect">
                <a:avLst/>
              </a:prstGeom>
              <a:solidFill>
                <a:srgbClr val="FFFFFF"/>
              </a:solidFill>
              <a:effectLst>
                <a:outerShdw blurRad="50800" dist="19050" dir="8100000" algn="bl" rotWithShape="0">
                  <a:srgbClr val="000000">
                    <a:alpha val="8000"/>
                  </a:srgbClr>
                </a:outerShdw>
              </a:effectLst>
            </p:spPr>
          </p:sp>
          <p:grpSp>
            <p:nvGrpSpPr>
              <p:cNvPr id="115" name="组合 114"/>
              <p:cNvGrpSpPr/>
              <p:nvPr/>
            </p:nvGrpSpPr>
            <p:grpSpPr>
              <a:xfrm>
                <a:off x="365760" y="2007925"/>
                <a:ext cx="8458200" cy="1502314"/>
                <a:chOff x="365760" y="2001188"/>
                <a:chExt cx="8458200" cy="1502314"/>
              </a:xfrm>
            </p:grpSpPr>
            <p:grpSp>
              <p:nvGrpSpPr>
                <p:cNvPr id="52" name="组合 51"/>
                <p:cNvGrpSpPr/>
                <p:nvPr/>
              </p:nvGrpSpPr>
              <p:grpSpPr>
                <a:xfrm>
                  <a:off x="365760" y="2001188"/>
                  <a:ext cx="8458200" cy="1502314"/>
                  <a:chOff x="365760" y="2001187"/>
                  <a:chExt cx="8458200" cy="2039112"/>
                </a:xfrm>
              </p:grpSpPr>
              <p:sp>
                <p:nvSpPr>
                  <p:cNvPr id="19" name="Text 15"/>
                  <p:cNvSpPr/>
                  <p:nvPr/>
                </p:nvSpPr>
                <p:spPr>
                  <a:xfrm>
                    <a:off x="365760" y="2001187"/>
                    <a:ext cx="8412480" cy="320040"/>
                  </a:xfrm>
                  <a:prstGeom prst="rect">
                    <a:avLst/>
                  </a:prstGeom>
                  <a:noFill/>
                </p:spPr>
                <p:txBody>
                  <a:bodyPr wrap="square" lIns="0" tIns="0" rIns="0" bIns="0" rtlCol="0" anchor="ctr"/>
                  <a:lstStyle/>
                  <a:p>
                    <a:pPr marL="0" indent="0">
                      <a:buNone/>
                    </a:pPr>
                    <a:r>
                      <a:rPr lang="en-US" sz="1400" b="1" dirty="0">
                        <a:solidFill>
                          <a:srgbClr val="0D4F4F"/>
                        </a:solidFill>
                        <a:latin typeface="微软雅黑" panose="020B0503020204020204" pitchFamily="34" charset="-122"/>
                        <a:ea typeface="微软雅黑" panose="020B0503020204020204" pitchFamily="34" charset="-122"/>
                        <a:cs typeface="Georgia" panose="02040502050405020303" pitchFamily="34" charset="-120"/>
                      </a:rPr>
                      <a:t>盐酸二甲双胍安全性核心优势</a:t>
                    </a:r>
                    <a:r>
                      <a:rPr lang="en-US" altLang="zh-CN" sz="1400" b="1" dirty="0">
                        <a:solidFill>
                          <a:srgbClr val="0D4F4F"/>
                        </a:solidFill>
                        <a:latin typeface="微软雅黑" panose="020B0503020204020204" pitchFamily="34" charset="-122"/>
                        <a:ea typeface="微软雅黑" panose="020B0503020204020204" pitchFamily="34" charset="-122"/>
                        <a:cs typeface="Georgia" panose="02040502050405020303" pitchFamily="34" charset="-120"/>
                      </a:rPr>
                      <a:t>&amp;</a:t>
                    </a:r>
                    <a:r>
                      <a:rPr lang="en-US" sz="1400" b="1" dirty="0">
                        <a:solidFill>
                          <a:srgbClr val="0D4F4F"/>
                        </a:solidFill>
                        <a:latin typeface="微软雅黑" panose="020B0503020204020204" pitchFamily="34" charset="-122"/>
                        <a:ea typeface="微软雅黑" panose="020B0503020204020204" pitchFamily="34" charset="-122"/>
                        <a:cs typeface="Georgia" panose="02040502050405020303" pitchFamily="34" charset="-120"/>
                      </a:rPr>
                      <a:t>同治疗领域药物安全性对比</a:t>
                    </a:r>
                    <a:endParaRPr lang="en-US" sz="1400" b="1" dirty="0">
                      <a:solidFill>
                        <a:srgbClr val="0D4F4F"/>
                      </a:solidFill>
                      <a:latin typeface="微软雅黑" panose="020B0503020204020204" pitchFamily="34" charset="-122"/>
                      <a:ea typeface="微软雅黑" panose="020B0503020204020204" pitchFamily="34" charset="-122"/>
                      <a:cs typeface="Georgia" panose="02040502050405020303" pitchFamily="34" charset="-120"/>
                    </a:endParaRPr>
                  </a:p>
                </p:txBody>
              </p:sp>
              <p:sp>
                <p:nvSpPr>
                  <p:cNvPr id="20" name="Shape 16"/>
                  <p:cNvSpPr/>
                  <p:nvPr/>
                </p:nvSpPr>
                <p:spPr>
                  <a:xfrm>
                    <a:off x="365760" y="2394379"/>
                    <a:ext cx="2011680" cy="777240"/>
                  </a:xfrm>
                  <a:prstGeom prst="rect">
                    <a:avLst/>
                  </a:prstGeom>
                  <a:solidFill>
                    <a:srgbClr val="FFFFFF"/>
                  </a:solidFill>
                  <a:effectLst>
                    <a:outerShdw blurRad="50800" dist="19050" dir="8100000" algn="bl" rotWithShape="0">
                      <a:srgbClr val="000000">
                        <a:alpha val="8000"/>
                      </a:srgbClr>
                    </a:outerShdw>
                  </a:effectLst>
                </p:spPr>
              </p:sp>
              <p:pic>
                <p:nvPicPr>
                  <p:cNvPr id="21" name="Image 2" descr="preencoded.png"/>
                  <p:cNvPicPr>
                    <a:picLocks noChangeAspect="1"/>
                  </p:cNvPicPr>
                  <p:nvPr/>
                </p:nvPicPr>
                <p:blipFill>
                  <a:blip r:embed="rId1"/>
                  <a:stretch>
                    <a:fillRect/>
                  </a:stretch>
                </p:blipFill>
                <p:spPr>
                  <a:xfrm>
                    <a:off x="475488" y="2504107"/>
                    <a:ext cx="237744" cy="237744"/>
                  </a:xfrm>
                  <a:prstGeom prst="rect">
                    <a:avLst/>
                  </a:prstGeom>
                </p:spPr>
              </p:pic>
              <p:sp>
                <p:nvSpPr>
                  <p:cNvPr id="22" name="Text 17"/>
                  <p:cNvSpPr/>
                  <p:nvPr/>
                </p:nvSpPr>
                <p:spPr>
                  <a:xfrm>
                    <a:off x="804672" y="246753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一线基石地位</a:t>
                    </a:r>
                    <a:endParaRPr lang="en-US" sz="1050" dirty="0">
                      <a:latin typeface="微软雅黑" panose="020B0503020204020204" pitchFamily="34" charset="-122"/>
                      <a:ea typeface="微软雅黑" panose="020B0503020204020204" pitchFamily="34" charset="-122"/>
                    </a:endParaRPr>
                  </a:p>
                </p:txBody>
              </p:sp>
              <p:sp>
                <p:nvSpPr>
                  <p:cNvPr id="23" name="Text 18"/>
                  <p:cNvSpPr/>
                  <p:nvPr/>
                </p:nvSpPr>
                <p:spPr>
                  <a:xfrm>
                    <a:off x="804672" y="276013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全球指南首选2型糖尿病一线用药与联合治疗基础药物</a:t>
                    </a:r>
                    <a:endParaRPr lang="en-US" sz="850" dirty="0">
                      <a:latin typeface="微软雅黑" panose="020B0503020204020204" pitchFamily="34" charset="-122"/>
                      <a:ea typeface="微软雅黑" panose="020B0503020204020204" pitchFamily="34" charset="-122"/>
                    </a:endParaRPr>
                  </a:p>
                </p:txBody>
              </p:sp>
              <p:sp>
                <p:nvSpPr>
                  <p:cNvPr id="24" name="Shape 19"/>
                  <p:cNvSpPr/>
                  <p:nvPr/>
                </p:nvSpPr>
                <p:spPr>
                  <a:xfrm>
                    <a:off x="2514600" y="2394379"/>
                    <a:ext cx="2011680" cy="777240"/>
                  </a:xfrm>
                  <a:prstGeom prst="rect">
                    <a:avLst/>
                  </a:prstGeom>
                  <a:solidFill>
                    <a:srgbClr val="FFFFFF"/>
                  </a:solidFill>
                  <a:effectLst>
                    <a:outerShdw blurRad="50800" dist="19050" dir="8100000" algn="bl" rotWithShape="0">
                      <a:srgbClr val="000000">
                        <a:alpha val="8000"/>
                      </a:srgbClr>
                    </a:outerShdw>
                  </a:effectLst>
                </p:spPr>
              </p:sp>
              <p:pic>
                <p:nvPicPr>
                  <p:cNvPr id="25" name="Image 3" descr="preencoded.png"/>
                  <p:cNvPicPr>
                    <a:picLocks noChangeAspect="1"/>
                  </p:cNvPicPr>
                  <p:nvPr/>
                </p:nvPicPr>
                <p:blipFill>
                  <a:blip r:embed="rId2"/>
                  <a:stretch>
                    <a:fillRect/>
                  </a:stretch>
                </p:blipFill>
                <p:spPr>
                  <a:xfrm>
                    <a:off x="2624328" y="2504107"/>
                    <a:ext cx="237744" cy="237744"/>
                  </a:xfrm>
                  <a:prstGeom prst="rect">
                    <a:avLst/>
                  </a:prstGeom>
                </p:spPr>
              </p:pic>
              <p:sp>
                <p:nvSpPr>
                  <p:cNvPr id="26" name="Text 20"/>
                  <p:cNvSpPr/>
                  <p:nvPr/>
                </p:nvSpPr>
                <p:spPr>
                  <a:xfrm>
                    <a:off x="2953512" y="246753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低血糖风险极低</a:t>
                    </a:r>
                    <a:endParaRPr lang="en-US" sz="1050" dirty="0">
                      <a:latin typeface="微软雅黑" panose="020B0503020204020204" pitchFamily="34" charset="-122"/>
                      <a:ea typeface="微软雅黑" panose="020B0503020204020204" pitchFamily="34" charset="-122"/>
                    </a:endParaRPr>
                  </a:p>
                </p:txBody>
              </p:sp>
              <p:sp>
                <p:nvSpPr>
                  <p:cNvPr id="27" name="Text 21"/>
                  <p:cNvSpPr/>
                  <p:nvPr/>
                </p:nvSpPr>
                <p:spPr>
                  <a:xfrm>
                    <a:off x="2953512" y="276013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单用不引发低血糖，安全性显著优于促泌剂类</a:t>
                    </a:r>
                    <a:endParaRPr lang="en-US" sz="850" dirty="0">
                      <a:latin typeface="微软雅黑" panose="020B0503020204020204" pitchFamily="34" charset="-122"/>
                      <a:ea typeface="微软雅黑" panose="020B0503020204020204" pitchFamily="34" charset="-122"/>
                    </a:endParaRPr>
                  </a:p>
                </p:txBody>
              </p:sp>
              <p:sp>
                <p:nvSpPr>
                  <p:cNvPr id="28" name="Shape 22"/>
                  <p:cNvSpPr/>
                  <p:nvPr/>
                </p:nvSpPr>
                <p:spPr>
                  <a:xfrm>
                    <a:off x="4663440" y="2394379"/>
                    <a:ext cx="2011680" cy="777240"/>
                  </a:xfrm>
                  <a:prstGeom prst="rect">
                    <a:avLst/>
                  </a:prstGeom>
                  <a:effectLst>
                    <a:outerShdw blurRad="50800" dist="38100" dir="2700000" algn="tl" rotWithShape="0">
                      <a:prstClr val="black">
                        <a:alpha val="40000"/>
                      </a:prstClr>
                    </a:outerShdw>
                  </a:effectLst>
                </p:spPr>
              </p:sp>
              <p:sp>
                <p:nvSpPr>
                  <p:cNvPr id="30" name="Text 23"/>
                  <p:cNvSpPr/>
                  <p:nvPr/>
                </p:nvSpPr>
                <p:spPr>
                  <a:xfrm>
                    <a:off x="5102352" y="246753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心血管保护明确</a:t>
                    </a:r>
                    <a:endParaRPr lang="en-US" sz="1050" dirty="0">
                      <a:latin typeface="微软雅黑" panose="020B0503020204020204" pitchFamily="34" charset="-122"/>
                      <a:ea typeface="微软雅黑" panose="020B0503020204020204" pitchFamily="34" charset="-122"/>
                    </a:endParaRPr>
                  </a:p>
                </p:txBody>
              </p:sp>
              <p:sp>
                <p:nvSpPr>
                  <p:cNvPr id="31" name="Text 24"/>
                  <p:cNvSpPr/>
                  <p:nvPr/>
                </p:nvSpPr>
                <p:spPr>
                  <a:xfrm>
                    <a:off x="5102352" y="276013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降低心血管事件与死亡风险，尤其适合合并冠心病患者</a:t>
                    </a:r>
                    <a:endParaRPr lang="en-US" sz="850" dirty="0">
                      <a:latin typeface="微软雅黑" panose="020B0503020204020204" pitchFamily="34" charset="-122"/>
                      <a:ea typeface="微软雅黑" panose="020B0503020204020204" pitchFamily="34" charset="-122"/>
                    </a:endParaRPr>
                  </a:p>
                </p:txBody>
              </p:sp>
              <p:sp>
                <p:nvSpPr>
                  <p:cNvPr id="32" name="Shape 25"/>
                  <p:cNvSpPr/>
                  <p:nvPr/>
                </p:nvSpPr>
                <p:spPr>
                  <a:xfrm>
                    <a:off x="6812280" y="2394379"/>
                    <a:ext cx="2011680" cy="777240"/>
                  </a:xfrm>
                  <a:prstGeom prst="rect">
                    <a:avLst/>
                  </a:prstGeom>
                  <a:solidFill>
                    <a:srgbClr val="FFFFFF"/>
                  </a:solidFill>
                  <a:effectLst>
                    <a:outerShdw blurRad="50800" dist="19050" dir="8100000" algn="bl" rotWithShape="0">
                      <a:srgbClr val="000000">
                        <a:alpha val="8000"/>
                      </a:srgbClr>
                    </a:outerShdw>
                  </a:effectLst>
                </p:spPr>
              </p:sp>
              <p:sp>
                <p:nvSpPr>
                  <p:cNvPr id="34" name="Text 26"/>
                  <p:cNvSpPr/>
                  <p:nvPr/>
                </p:nvSpPr>
                <p:spPr>
                  <a:xfrm>
                    <a:off x="7251192" y="246753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不良反应可控</a:t>
                    </a:r>
                    <a:endParaRPr lang="en-US" sz="1050" dirty="0">
                      <a:latin typeface="微软雅黑" panose="020B0503020204020204" pitchFamily="34" charset="-122"/>
                      <a:ea typeface="微软雅黑" panose="020B0503020204020204" pitchFamily="34" charset="-122"/>
                    </a:endParaRPr>
                  </a:p>
                </p:txBody>
              </p:sp>
              <p:sp>
                <p:nvSpPr>
                  <p:cNvPr id="35" name="Text 27"/>
                  <p:cNvSpPr/>
                  <p:nvPr/>
                </p:nvSpPr>
                <p:spPr>
                  <a:xfrm>
                    <a:off x="7251192" y="276013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胃肠道反应多为初期、可耐受，无严重远期风险</a:t>
                    </a:r>
                    <a:endParaRPr lang="en-US" sz="850" dirty="0">
                      <a:latin typeface="微软雅黑" panose="020B0503020204020204" pitchFamily="34" charset="-122"/>
                      <a:ea typeface="微软雅黑" panose="020B0503020204020204" pitchFamily="34" charset="-122"/>
                    </a:endParaRPr>
                  </a:p>
                </p:txBody>
              </p:sp>
              <p:sp>
                <p:nvSpPr>
                  <p:cNvPr id="36" name="Shape 28"/>
                  <p:cNvSpPr/>
                  <p:nvPr/>
                </p:nvSpPr>
                <p:spPr>
                  <a:xfrm>
                    <a:off x="365760" y="3263059"/>
                    <a:ext cx="2011680" cy="777240"/>
                  </a:xfrm>
                  <a:prstGeom prst="rect">
                    <a:avLst/>
                  </a:prstGeom>
                  <a:solidFill>
                    <a:srgbClr val="FFFFFF"/>
                  </a:solidFill>
                  <a:effectLst>
                    <a:outerShdw blurRad="50800" dist="19050" dir="8100000" algn="bl" rotWithShape="0">
                      <a:srgbClr val="000000">
                        <a:alpha val="8000"/>
                      </a:srgbClr>
                    </a:outerShdw>
                  </a:effectLst>
                </p:spPr>
              </p:sp>
              <p:pic>
                <p:nvPicPr>
                  <p:cNvPr id="37" name="Image 6" descr="preencoded.png"/>
                  <p:cNvPicPr>
                    <a:picLocks noChangeAspect="1"/>
                  </p:cNvPicPr>
                  <p:nvPr/>
                </p:nvPicPr>
                <p:blipFill>
                  <a:blip r:embed="rId3"/>
                  <a:stretch>
                    <a:fillRect/>
                  </a:stretch>
                </p:blipFill>
                <p:spPr>
                  <a:xfrm>
                    <a:off x="475488" y="3372787"/>
                    <a:ext cx="237744" cy="237744"/>
                  </a:xfrm>
                  <a:prstGeom prst="rect">
                    <a:avLst/>
                  </a:prstGeom>
                </p:spPr>
              </p:pic>
              <p:sp>
                <p:nvSpPr>
                  <p:cNvPr id="38" name="Text 29"/>
                  <p:cNvSpPr/>
                  <p:nvPr/>
                </p:nvSpPr>
                <p:spPr>
                  <a:xfrm>
                    <a:off x="804672" y="333621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体重获益</a:t>
                    </a:r>
                    <a:endParaRPr lang="en-US" sz="1050" dirty="0">
                      <a:latin typeface="微软雅黑" panose="020B0503020204020204" pitchFamily="34" charset="-122"/>
                      <a:ea typeface="微软雅黑" panose="020B0503020204020204" pitchFamily="34" charset="-122"/>
                    </a:endParaRPr>
                  </a:p>
                </p:txBody>
              </p:sp>
              <p:sp>
                <p:nvSpPr>
                  <p:cNvPr id="39" name="Text 30"/>
                  <p:cNvSpPr/>
                  <p:nvPr/>
                </p:nvSpPr>
                <p:spPr>
                  <a:xfrm>
                    <a:off x="804672" y="362881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不增加体重，可轻度减重，避免肥胖风险</a:t>
                    </a:r>
                    <a:endParaRPr lang="en-US" sz="850" dirty="0">
                      <a:latin typeface="微软雅黑" panose="020B0503020204020204" pitchFamily="34" charset="-122"/>
                      <a:ea typeface="微软雅黑" panose="020B0503020204020204" pitchFamily="34" charset="-122"/>
                    </a:endParaRPr>
                  </a:p>
                </p:txBody>
              </p:sp>
              <p:sp>
                <p:nvSpPr>
                  <p:cNvPr id="40" name="Shape 31"/>
                  <p:cNvSpPr/>
                  <p:nvPr/>
                </p:nvSpPr>
                <p:spPr>
                  <a:xfrm>
                    <a:off x="2514600" y="3263059"/>
                    <a:ext cx="2011680" cy="777240"/>
                  </a:xfrm>
                  <a:prstGeom prst="rect">
                    <a:avLst/>
                  </a:prstGeom>
                  <a:solidFill>
                    <a:srgbClr val="FFFFFF"/>
                  </a:solidFill>
                  <a:effectLst>
                    <a:outerShdw blurRad="50800" dist="19050" dir="8100000" algn="bl" rotWithShape="0">
                      <a:srgbClr val="000000">
                        <a:alpha val="8000"/>
                      </a:srgbClr>
                    </a:outerShdw>
                  </a:effectLst>
                </p:spPr>
              </p:sp>
              <p:pic>
                <p:nvPicPr>
                  <p:cNvPr id="41" name="Image 7" descr="preencoded.png"/>
                  <p:cNvPicPr>
                    <a:picLocks noChangeAspect="1"/>
                  </p:cNvPicPr>
                  <p:nvPr/>
                </p:nvPicPr>
                <p:blipFill>
                  <a:blip r:embed="rId4"/>
                  <a:stretch>
                    <a:fillRect/>
                  </a:stretch>
                </p:blipFill>
                <p:spPr>
                  <a:xfrm>
                    <a:off x="2624328" y="3372787"/>
                    <a:ext cx="237744" cy="237744"/>
                  </a:xfrm>
                  <a:prstGeom prst="rect">
                    <a:avLst/>
                  </a:prstGeom>
                </p:spPr>
              </p:pic>
              <p:sp>
                <p:nvSpPr>
                  <p:cNvPr id="42" name="Text 32"/>
                  <p:cNvSpPr/>
                  <p:nvPr/>
                </p:nvSpPr>
                <p:spPr>
                  <a:xfrm>
                    <a:off x="2953512" y="333621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儿童可用</a:t>
                    </a:r>
                    <a:endParaRPr lang="en-US" sz="1050" dirty="0">
                      <a:latin typeface="微软雅黑" panose="020B0503020204020204" pitchFamily="34" charset="-122"/>
                      <a:ea typeface="微软雅黑" panose="020B0503020204020204" pitchFamily="34" charset="-122"/>
                    </a:endParaRPr>
                  </a:p>
                </p:txBody>
              </p:sp>
              <p:sp>
                <p:nvSpPr>
                  <p:cNvPr id="43" name="Text 33"/>
                  <p:cNvSpPr/>
                  <p:nvPr/>
                </p:nvSpPr>
                <p:spPr>
                  <a:xfrm>
                    <a:off x="2953512" y="362881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10岁及以上儿童和青少年</a:t>
                    </a:r>
                    <a:endParaRPr lang="en-US" sz="850" dirty="0">
                      <a:latin typeface="微软雅黑" panose="020B0503020204020204" pitchFamily="34" charset="-122"/>
                      <a:ea typeface="微软雅黑" panose="020B0503020204020204" pitchFamily="34" charset="-122"/>
                    </a:endParaRPr>
                  </a:p>
                </p:txBody>
              </p:sp>
              <p:sp>
                <p:nvSpPr>
                  <p:cNvPr id="44" name="Shape 34"/>
                  <p:cNvSpPr/>
                  <p:nvPr/>
                </p:nvSpPr>
                <p:spPr>
                  <a:xfrm>
                    <a:off x="4663440" y="3263059"/>
                    <a:ext cx="2011680" cy="777240"/>
                  </a:xfrm>
                  <a:prstGeom prst="rect">
                    <a:avLst/>
                  </a:prstGeom>
                  <a:solidFill>
                    <a:srgbClr val="FFFFFF"/>
                  </a:solidFill>
                  <a:effectLst>
                    <a:outerShdw blurRad="50800" dist="19050" dir="8100000" algn="bl" rotWithShape="0">
                      <a:srgbClr val="000000">
                        <a:alpha val="8000"/>
                      </a:srgbClr>
                    </a:outerShdw>
                  </a:effectLst>
                </p:spPr>
              </p:sp>
              <p:pic>
                <p:nvPicPr>
                  <p:cNvPr id="45" name="Image 8" descr="preencoded.png"/>
                  <p:cNvPicPr>
                    <a:picLocks noChangeAspect="1"/>
                  </p:cNvPicPr>
                  <p:nvPr/>
                </p:nvPicPr>
                <p:blipFill>
                  <a:blip r:embed="rId5"/>
                  <a:stretch>
                    <a:fillRect/>
                  </a:stretch>
                </p:blipFill>
                <p:spPr>
                  <a:xfrm>
                    <a:off x="4773168" y="3372787"/>
                    <a:ext cx="237744" cy="237744"/>
                  </a:xfrm>
                  <a:prstGeom prst="rect">
                    <a:avLst/>
                  </a:prstGeom>
                </p:spPr>
              </p:pic>
              <p:sp>
                <p:nvSpPr>
                  <p:cNvPr id="46" name="Text 35"/>
                  <p:cNvSpPr/>
                  <p:nvPr/>
                </p:nvSpPr>
                <p:spPr>
                  <a:xfrm>
                    <a:off x="5102352" y="333621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无严重肝肾毒性</a:t>
                    </a:r>
                    <a:endParaRPr lang="en-US" sz="1050" dirty="0">
                      <a:latin typeface="微软雅黑" panose="020B0503020204020204" pitchFamily="34" charset="-122"/>
                      <a:ea typeface="微软雅黑" panose="020B0503020204020204" pitchFamily="34" charset="-122"/>
                    </a:endParaRPr>
                  </a:p>
                </p:txBody>
              </p:sp>
              <p:sp>
                <p:nvSpPr>
                  <p:cNvPr id="47" name="Text 36"/>
                  <p:cNvSpPr/>
                  <p:nvPr/>
                </p:nvSpPr>
                <p:spPr>
                  <a:xfrm>
                    <a:off x="5102352" y="362881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不经肝脏代谢，肝功能正常、肾功能达标者安全</a:t>
                    </a:r>
                    <a:endParaRPr lang="en-US" sz="850" dirty="0">
                      <a:latin typeface="微软雅黑" panose="020B0503020204020204" pitchFamily="34" charset="-122"/>
                      <a:ea typeface="微软雅黑" panose="020B0503020204020204" pitchFamily="34" charset="-122"/>
                    </a:endParaRPr>
                  </a:p>
                </p:txBody>
              </p:sp>
              <p:sp>
                <p:nvSpPr>
                  <p:cNvPr id="48" name="Shape 37"/>
                  <p:cNvSpPr/>
                  <p:nvPr/>
                </p:nvSpPr>
                <p:spPr>
                  <a:xfrm>
                    <a:off x="6812280" y="3263059"/>
                    <a:ext cx="2011680" cy="777240"/>
                  </a:xfrm>
                  <a:prstGeom prst="rect">
                    <a:avLst/>
                  </a:prstGeom>
                  <a:solidFill>
                    <a:srgbClr val="FFFFFF"/>
                  </a:solidFill>
                  <a:effectLst>
                    <a:outerShdw blurRad="50800" dist="19050" dir="8100000" algn="bl" rotWithShape="0">
                      <a:srgbClr val="000000">
                        <a:alpha val="8000"/>
                      </a:srgbClr>
                    </a:outerShdw>
                  </a:effectLst>
                </p:spPr>
              </p:sp>
              <p:sp>
                <p:nvSpPr>
                  <p:cNvPr id="50" name="Text 38"/>
                  <p:cNvSpPr/>
                  <p:nvPr/>
                </p:nvSpPr>
                <p:spPr>
                  <a:xfrm>
                    <a:off x="7251192" y="3336211"/>
                    <a:ext cx="1463040" cy="274320"/>
                  </a:xfrm>
                  <a:prstGeom prst="rect">
                    <a:avLst/>
                  </a:prstGeom>
                  <a:noFill/>
                </p:spPr>
                <p:txBody>
                  <a:bodyPr wrap="square" lIns="0" tIns="0" rIns="0" bIns="0" rtlCol="0" anchor="ctr"/>
                  <a:lstStyle/>
                  <a:p>
                    <a:pPr marL="0" indent="0">
                      <a:buNone/>
                    </a:pPr>
                    <a:r>
                      <a:rPr lang="en-US" sz="10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联合用药</a:t>
                    </a:r>
                    <a:endParaRPr lang="en-US" sz="1050" dirty="0">
                      <a:latin typeface="微软雅黑" panose="020B0503020204020204" pitchFamily="34" charset="-122"/>
                      <a:ea typeface="微软雅黑" panose="020B0503020204020204" pitchFamily="34" charset="-122"/>
                    </a:endParaRPr>
                  </a:p>
                </p:txBody>
              </p:sp>
              <p:sp>
                <p:nvSpPr>
                  <p:cNvPr id="51" name="Text 39"/>
                  <p:cNvSpPr/>
                  <p:nvPr/>
                </p:nvSpPr>
                <p:spPr>
                  <a:xfrm>
                    <a:off x="7251192" y="3628819"/>
                    <a:ext cx="1463040" cy="347472"/>
                  </a:xfrm>
                  <a:prstGeom prst="rect">
                    <a:avLst/>
                  </a:prstGeom>
                  <a:noFill/>
                </p:spPr>
                <p:txBody>
                  <a:bodyPr wrap="square" lIns="0" tIns="0" rIns="0" bIns="0" rtlCol="0" anchor="ctr"/>
                  <a:lstStyle/>
                  <a:p>
                    <a:pPr marL="0" indent="0">
                      <a:buNone/>
                    </a:pPr>
                    <a:r>
                      <a:rPr lang="en-US" sz="850" dirty="0">
                        <a:solidFill>
                          <a:srgbClr val="7B8EA3"/>
                        </a:solidFill>
                        <a:latin typeface="微软雅黑" panose="020B0503020204020204" pitchFamily="34" charset="-122"/>
                        <a:ea typeface="微软雅黑" panose="020B0503020204020204" pitchFamily="34" charset="-122"/>
                        <a:cs typeface="Calibri" panose="020F0502020204030204" pitchFamily="34" charset="-120"/>
                      </a:rPr>
                      <a:t>联合治疗基础药物，可提供多种联用降糖方案</a:t>
                    </a:r>
                    <a:endParaRPr lang="en-US" sz="850" dirty="0">
                      <a:latin typeface="微软雅黑" panose="020B0503020204020204" pitchFamily="34" charset="-122"/>
                      <a:ea typeface="微软雅黑" panose="020B0503020204020204" pitchFamily="34" charset="-122"/>
                    </a:endParaRPr>
                  </a:p>
                </p:txBody>
              </p:sp>
            </p:grpSp>
            <p:pic>
              <p:nvPicPr>
                <p:cNvPr id="105" name="图形 104" descr="搏动的心 纯色填充"/>
                <p:cNvPicPr/>
                <p:nvPr/>
              </p:nvPicPr>
              <p:blipFill>
                <a:blip r:embed="rId6">
                  <a:extLst>
                    <a:ext uri="{96DAC541-7B7A-43D3-8B79-37D633B846F1}">
                      <asvg:svgBlip xmlns:asvg="http://schemas.microsoft.com/office/drawing/2016/SVG/main" r:embed="rId7"/>
                    </a:ext>
                  </a:extLst>
                </a:blip>
                <a:stretch>
                  <a:fillRect/>
                </a:stretch>
              </p:blipFill>
              <p:spPr>
                <a:xfrm>
                  <a:off x="4773240" y="2359620"/>
                  <a:ext cx="237600" cy="172800"/>
                </a:xfrm>
                <a:prstGeom prst="rect">
                  <a:avLst/>
                </a:prstGeom>
              </p:spPr>
            </p:pic>
            <p:pic>
              <p:nvPicPr>
                <p:cNvPr id="114" name="图片 113"/>
                <p:cNvPicPr/>
                <p:nvPr/>
              </p:nvPicPr>
              <p:blipFill>
                <a:blip r:embed="rId8">
                  <a:clrChange>
                    <a:clrFrom>
                      <a:srgbClr val="FFFFFF"/>
                    </a:clrFrom>
                    <a:clrTo>
                      <a:srgbClr val="FFFFFF">
                        <a:alpha val="0"/>
                      </a:srgbClr>
                    </a:clrTo>
                  </a:clrChange>
                  <a:duotone>
                    <a:prstClr val="black"/>
                    <a:srgbClr val="1A8A8A">
                      <a:tint val="45000"/>
                      <a:satMod val="400000"/>
                    </a:srgbClr>
                  </a:duotone>
                </a:blip>
                <a:srcRect l="25986" t="35087" r="12272" b="17770"/>
                <a:stretch>
                  <a:fillRect/>
                </a:stretch>
              </p:blipFill>
              <p:spPr>
                <a:xfrm>
                  <a:off x="6931080" y="2364660"/>
                  <a:ext cx="237600" cy="172800"/>
                </a:xfrm>
                <a:prstGeom prst="rect">
                  <a:avLst/>
                </a:prstGeom>
              </p:spPr>
            </p:pic>
          </p:grpSp>
        </p:grpSp>
        <p:pic>
          <p:nvPicPr>
            <p:cNvPr id="107" name="图形 106" descr="药品 纯色填充"/>
            <p:cNvPicPr/>
            <p:nvPr/>
          </p:nvPicPr>
          <p:blipFill>
            <a:blip r:embed="rId9">
              <a:extLst>
                <a:ext uri="{96DAC541-7B7A-43D3-8B79-37D633B846F1}">
                  <asvg:svgBlip xmlns:asvg="http://schemas.microsoft.com/office/drawing/2016/SVG/main" r:embed="rId10"/>
                </a:ext>
              </a:extLst>
            </a:blip>
            <a:stretch>
              <a:fillRect/>
            </a:stretch>
          </p:blipFill>
          <p:spPr>
            <a:xfrm>
              <a:off x="6969003" y="2990469"/>
              <a:ext cx="237600" cy="172800"/>
            </a:xfrm>
            <a:prstGeom prst="rect">
              <a:avLst/>
            </a:prstGeom>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  |  盐酸二甲双胍口服溶液  |  国家医保申报材料</a:t>
            </a:r>
            <a:endParaRPr lang="en-US" sz="750" dirty="0">
              <a:latin typeface="微软雅黑" panose="020B0503020204020204" pitchFamily="34" charset="-122"/>
              <a:ea typeface="微软雅黑" panose="020B0503020204020204" pitchFamily="34" charset="-122"/>
            </a:endParaRPr>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03</a:t>
            </a:r>
            <a:endParaRPr lang="en-US" sz="1600" dirty="0"/>
          </a:p>
        </p:txBody>
      </p:sp>
      <p:sp>
        <p:nvSpPr>
          <p:cNvPr id="7" name="Text 5"/>
          <p:cNvSpPr/>
          <p:nvPr/>
        </p:nvSpPr>
        <p:spPr>
          <a:xfrm>
            <a:off x="868680" y="201168"/>
            <a:ext cx="8275287" cy="411480"/>
          </a:xfrm>
          <a:prstGeom prst="rect">
            <a:avLst/>
          </a:prstGeom>
          <a:noFill/>
        </p:spPr>
        <p:txBody>
          <a:bodyPr wrap="square" lIns="0" tIns="0" rIns="0" bIns="0" rtlCol="0" anchor="ctr"/>
          <a:lstStyle/>
          <a:p>
            <a:pPr marL="0" indent="0">
              <a:buNone/>
            </a:pPr>
            <a:r>
              <a:rPr 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有效性</a:t>
            </a:r>
            <a:r>
              <a:rPr lang="zh-CN" alt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a:t>
            </a:r>
            <a:r>
              <a:rPr lang="zh-CN" altLang="en-US" b="1" dirty="0">
                <a:solidFill>
                  <a:srgbClr val="0D4F4F"/>
                </a:solidFill>
                <a:latin typeface="宋体" panose="02010600030101010101" pitchFamily="2" charset="-122"/>
                <a:ea typeface="宋体" panose="02010600030101010101" pitchFamily="2" charset="-122"/>
                <a:cs typeface="Georgia" panose="02040502050405020303" pitchFamily="34" charset="-120"/>
              </a:rPr>
              <a:t>儿童和成人均有明确降糖疗效</a:t>
            </a:r>
            <a:endParaRPr lang="en-US" dirty="0">
              <a:latin typeface="宋体" panose="02010600030101010101" pitchFamily="2" charset="-122"/>
              <a:ea typeface="宋体" panose="02010600030101010101" pitchFamily="2" charset="-122"/>
            </a:endParaRPr>
          </a:p>
        </p:txBody>
      </p:sp>
      <p:sp>
        <p:nvSpPr>
          <p:cNvPr id="9" name="Shape 7"/>
          <p:cNvSpPr/>
          <p:nvPr/>
        </p:nvSpPr>
        <p:spPr>
          <a:xfrm>
            <a:off x="365760" y="1005840"/>
            <a:ext cx="3931920" cy="3611880"/>
          </a:xfrm>
          <a:prstGeom prst="rect">
            <a:avLst/>
          </a:prstGeom>
          <a:solidFill>
            <a:srgbClr val="FFFFFF"/>
          </a:solidFill>
          <a:effectLst>
            <a:outerShdw blurRad="50800" dist="19050" dir="8100000" algn="bl" rotWithShape="0">
              <a:srgbClr val="000000">
                <a:alpha val="8000"/>
              </a:srgbClr>
            </a:outerShdw>
          </a:effectLst>
        </p:spPr>
      </p:sp>
      <p:sp>
        <p:nvSpPr>
          <p:cNvPr id="10" name="Shape 8"/>
          <p:cNvSpPr/>
          <p:nvPr/>
        </p:nvSpPr>
        <p:spPr>
          <a:xfrm>
            <a:off x="365760" y="1005840"/>
            <a:ext cx="3931920" cy="457200"/>
          </a:xfrm>
          <a:prstGeom prst="rect">
            <a:avLst/>
          </a:prstGeom>
          <a:solidFill>
            <a:srgbClr val="1A8A8A"/>
          </a:solidFill>
        </p:spPr>
      </p:sp>
      <p:pic>
        <p:nvPicPr>
          <p:cNvPr id="11" name="Image 0" descr="preencoded.png"/>
          <p:cNvPicPr>
            <a:picLocks noChangeAspect="1"/>
          </p:cNvPicPr>
          <p:nvPr/>
        </p:nvPicPr>
        <p:blipFill>
          <a:blip r:embed="rId1"/>
          <a:stretch>
            <a:fillRect/>
          </a:stretch>
        </p:blipFill>
        <p:spPr>
          <a:xfrm>
            <a:off x="502920" y="1078992"/>
            <a:ext cx="219456" cy="219456"/>
          </a:xfrm>
          <a:prstGeom prst="rect">
            <a:avLst/>
          </a:prstGeom>
        </p:spPr>
      </p:pic>
      <p:sp>
        <p:nvSpPr>
          <p:cNvPr id="12" name="Text 9"/>
          <p:cNvSpPr/>
          <p:nvPr/>
        </p:nvSpPr>
        <p:spPr>
          <a:xfrm>
            <a:off x="822960" y="1005840"/>
            <a:ext cx="320040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儿童有效性研究</a:t>
            </a:r>
            <a:endParaRPr lang="en-US" sz="1400" dirty="0">
              <a:latin typeface="宋体" panose="02010600030101010101" pitchFamily="2" charset="-122"/>
              <a:ea typeface="宋体" panose="02010600030101010101" pitchFamily="2" charset="-122"/>
            </a:endParaRPr>
          </a:p>
        </p:txBody>
      </p:sp>
      <p:sp>
        <p:nvSpPr>
          <p:cNvPr id="13" name="Shape 10"/>
          <p:cNvSpPr/>
          <p:nvPr/>
        </p:nvSpPr>
        <p:spPr>
          <a:xfrm>
            <a:off x="548640" y="1600200"/>
            <a:ext cx="1371600" cy="219456"/>
          </a:xfrm>
          <a:prstGeom prst="roundRect">
            <a:avLst>
              <a:gd name="adj" fmla="val 16667"/>
            </a:avLst>
          </a:prstGeom>
          <a:solidFill>
            <a:srgbClr val="F5E6C8"/>
          </a:solidFill>
        </p:spPr>
      </p:sp>
      <p:sp>
        <p:nvSpPr>
          <p:cNvPr id="14" name="Text 11"/>
          <p:cNvSpPr/>
          <p:nvPr/>
        </p:nvSpPr>
        <p:spPr>
          <a:xfrm>
            <a:off x="548640" y="1600200"/>
            <a:ext cx="1371600" cy="219456"/>
          </a:xfrm>
          <a:prstGeom prst="rect">
            <a:avLst/>
          </a:prstGeom>
          <a:noFill/>
        </p:spPr>
        <p:txBody>
          <a:bodyPr wrap="square" rtlCol="0" anchor="ctr"/>
          <a:lstStyle/>
          <a:p>
            <a:pPr marL="0" indent="0" algn="ctr">
              <a:buNone/>
            </a:pPr>
            <a:r>
              <a:rPr lang="en-US" sz="750" b="1" dirty="0">
                <a:solidFill>
                  <a:srgbClr val="D4A017"/>
                </a:solidFill>
                <a:latin typeface="微软雅黑" panose="020B0503020204020204" pitchFamily="34" charset="-122"/>
                <a:ea typeface="微软雅黑" panose="020B0503020204020204" pitchFamily="34" charset="-122"/>
                <a:cs typeface="Calibri" panose="020F0502020204030204" pitchFamily="34" charset="-120"/>
              </a:rPr>
              <a:t>双盲 · 安慰剂对照</a:t>
            </a:r>
            <a:endParaRPr lang="en-US" sz="750" dirty="0">
              <a:latin typeface="微软雅黑" panose="020B0503020204020204" pitchFamily="34" charset="-122"/>
              <a:ea typeface="微软雅黑" panose="020B0503020204020204" pitchFamily="34" charset="-122"/>
            </a:endParaRPr>
          </a:p>
        </p:txBody>
      </p:sp>
      <p:sp>
        <p:nvSpPr>
          <p:cNvPr id="15" name="Text 12"/>
          <p:cNvSpPr/>
          <p:nvPr/>
        </p:nvSpPr>
        <p:spPr>
          <a:xfrm>
            <a:off x="548640" y="1965960"/>
            <a:ext cx="3566160" cy="2468880"/>
          </a:xfrm>
          <a:prstGeom prst="rect">
            <a:avLst/>
          </a:prstGeom>
          <a:noFill/>
        </p:spPr>
        <p:txBody>
          <a:bodyPr wrap="square" rtlCol="0" anchor="t"/>
          <a:lstStyle/>
          <a:p>
            <a:pPr marL="0" indent="0">
              <a:lnSpc>
                <a:spcPct val="150000"/>
              </a:lnSpc>
              <a:buNone/>
            </a:pPr>
            <a:r>
              <a:rPr lang="en-US" sz="10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研究对象：</a:t>
            </a:r>
            <a:r>
              <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10-16岁2型糖尿病儿童患者（平均FPG 182.2mg/dL）</a:t>
            </a:r>
            <a:endParaRPr lang="en-US" sz="1050" dirty="0">
              <a:latin typeface="微软雅黑" panose="020B0503020204020204" pitchFamily="34" charset="-122"/>
              <a:ea typeface="微软雅黑" panose="020B0503020204020204" pitchFamily="34" charset="-122"/>
            </a:endParaRPr>
          </a:p>
          <a:p>
            <a:pPr marL="0" indent="0">
              <a:lnSpc>
                <a:spcPct val="150000"/>
              </a:lnSpc>
              <a:buNone/>
            </a:pPr>
            <a:r>
              <a:rPr lang="en-US" sz="10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治疗方案：</a:t>
            </a:r>
            <a:r>
              <a:rPr lang="en-US" sz="10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盐酸二甲双胍片高达2000mg/天，持续16周（平均治疗11周）</a:t>
            </a:r>
            <a:endParaRPr lang="en-US" sz="1050" dirty="0">
              <a:latin typeface="微软雅黑" panose="020B0503020204020204" pitchFamily="34" charset="-122"/>
              <a:ea typeface="微软雅黑" panose="020B0503020204020204" pitchFamily="34" charset="-122"/>
            </a:endParaRPr>
          </a:p>
          <a:p>
            <a:pPr marL="0" indent="0">
              <a:lnSpc>
                <a:spcPct val="150000"/>
              </a:lnSpc>
              <a:buNone/>
            </a:pPr>
            <a:r>
              <a:rPr lang="en-US" sz="10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结果：</a:t>
            </a:r>
            <a:r>
              <a:rPr lang="en-US" sz="1050"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二甲双胍能够显著降低患者的空腹血糖水平，效果远优于安慰剂。在体重控制上也有一定的辅助作用。</a:t>
            </a:r>
            <a:endParaRPr lang="en-US" sz="1050" dirty="0">
              <a:solidFill>
                <a:srgbClr val="FF0000"/>
              </a:solidFill>
              <a:latin typeface="微软雅黑" panose="020B0503020204020204" pitchFamily="34" charset="-122"/>
              <a:ea typeface="微软雅黑" panose="020B0503020204020204" pitchFamily="34" charset="-122"/>
            </a:endParaRPr>
          </a:p>
        </p:txBody>
      </p:sp>
      <p:sp>
        <p:nvSpPr>
          <p:cNvPr id="16" name="Shape 13"/>
          <p:cNvSpPr/>
          <p:nvPr/>
        </p:nvSpPr>
        <p:spPr>
          <a:xfrm>
            <a:off x="4663440" y="1005840"/>
            <a:ext cx="4114800" cy="1737360"/>
          </a:xfrm>
          <a:prstGeom prst="rect">
            <a:avLst/>
          </a:prstGeom>
          <a:solidFill>
            <a:srgbClr val="FFFFFF"/>
          </a:solidFill>
          <a:effectLst>
            <a:outerShdw blurRad="50800" dist="19050" dir="8100000" algn="bl" rotWithShape="0">
              <a:srgbClr val="000000">
                <a:alpha val="8000"/>
              </a:srgbClr>
            </a:outerShdw>
          </a:effectLst>
        </p:spPr>
      </p:sp>
      <p:sp>
        <p:nvSpPr>
          <p:cNvPr id="17" name="Shape 14"/>
          <p:cNvSpPr/>
          <p:nvPr/>
        </p:nvSpPr>
        <p:spPr>
          <a:xfrm>
            <a:off x="4663440" y="1005840"/>
            <a:ext cx="4114800" cy="457200"/>
          </a:xfrm>
          <a:prstGeom prst="rect">
            <a:avLst/>
          </a:prstGeom>
          <a:solidFill>
            <a:srgbClr val="0D4F4F"/>
          </a:solidFill>
        </p:spPr>
      </p:sp>
      <p:sp>
        <p:nvSpPr>
          <p:cNvPr id="19" name="Text 15"/>
          <p:cNvSpPr/>
          <p:nvPr/>
        </p:nvSpPr>
        <p:spPr>
          <a:xfrm>
            <a:off x="5120640" y="1005840"/>
            <a:ext cx="347472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成人单药治疗研究</a:t>
            </a:r>
            <a:endParaRPr lang="en-US" sz="1400" dirty="0">
              <a:latin typeface="宋体" panose="02010600030101010101" pitchFamily="2" charset="-122"/>
              <a:ea typeface="宋体" panose="02010600030101010101" pitchFamily="2" charset="-122"/>
            </a:endParaRPr>
          </a:p>
        </p:txBody>
      </p:sp>
      <p:sp>
        <p:nvSpPr>
          <p:cNvPr id="20" name="Shape 16"/>
          <p:cNvSpPr/>
          <p:nvPr/>
        </p:nvSpPr>
        <p:spPr>
          <a:xfrm>
            <a:off x="4846320" y="1600200"/>
            <a:ext cx="1371600" cy="201168"/>
          </a:xfrm>
          <a:prstGeom prst="roundRect">
            <a:avLst>
              <a:gd name="adj" fmla="val 18182"/>
            </a:avLst>
          </a:prstGeom>
          <a:solidFill>
            <a:srgbClr val="F5E6C8"/>
          </a:solidFill>
        </p:spPr>
      </p:sp>
      <p:sp>
        <p:nvSpPr>
          <p:cNvPr id="21" name="Text 17"/>
          <p:cNvSpPr/>
          <p:nvPr/>
        </p:nvSpPr>
        <p:spPr>
          <a:xfrm>
            <a:off x="4846320" y="1600200"/>
            <a:ext cx="1371600" cy="201168"/>
          </a:xfrm>
          <a:prstGeom prst="rect">
            <a:avLst/>
          </a:prstGeom>
          <a:noFill/>
        </p:spPr>
        <p:txBody>
          <a:bodyPr wrap="square" rtlCol="0" anchor="ctr"/>
          <a:lstStyle/>
          <a:p>
            <a:pPr marL="0" indent="0" algn="ctr">
              <a:buNone/>
            </a:pPr>
            <a:r>
              <a:rPr lang="en-US" sz="650" b="1" dirty="0">
                <a:solidFill>
                  <a:srgbClr val="D4A017"/>
                </a:solidFill>
                <a:latin typeface="微软雅黑" panose="020B0503020204020204" pitchFamily="34" charset="-122"/>
                <a:ea typeface="微软雅黑" panose="020B0503020204020204" pitchFamily="34" charset="-122"/>
                <a:cs typeface="Calibri" panose="020F0502020204030204" pitchFamily="34" charset="-120"/>
              </a:rPr>
              <a:t>双盲 · 安慰剂对照 · 多中心</a:t>
            </a:r>
            <a:endParaRPr lang="en-US" sz="650" dirty="0">
              <a:latin typeface="微软雅黑" panose="020B0503020204020204" pitchFamily="34" charset="-122"/>
              <a:ea typeface="微软雅黑" panose="020B0503020204020204" pitchFamily="34" charset="-122"/>
            </a:endParaRPr>
          </a:p>
        </p:txBody>
      </p:sp>
      <p:sp>
        <p:nvSpPr>
          <p:cNvPr id="22" name="Text 18"/>
          <p:cNvSpPr/>
          <p:nvPr/>
        </p:nvSpPr>
        <p:spPr>
          <a:xfrm>
            <a:off x="4846320" y="1842135"/>
            <a:ext cx="3749040" cy="713232"/>
          </a:xfrm>
          <a:prstGeom prst="rect">
            <a:avLst/>
          </a:prstGeom>
          <a:noFill/>
        </p:spPr>
        <p:txBody>
          <a:bodyPr wrap="square" rtlCol="0" anchor="t"/>
          <a:lstStyle/>
          <a:p>
            <a:pPr marL="0" indent="0">
              <a:lnSpc>
                <a:spcPct val="110000"/>
              </a:lnSpc>
              <a:buNone/>
            </a:pP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研究对象：</a:t>
            </a: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饮食管理无法充分控制高血糖的2型糖尿病肥胖患者（基线FPG≈240mg/dL）</a:t>
            </a:r>
            <a:endParaRPr lang="en-US" sz="950" dirty="0">
              <a:latin typeface="微软雅黑" panose="020B0503020204020204" pitchFamily="34" charset="-122"/>
              <a:ea typeface="微软雅黑" panose="020B0503020204020204" pitchFamily="34" charset="-122"/>
            </a:endParaRPr>
          </a:p>
          <a:p>
            <a:pPr marL="0" indent="0">
              <a:lnSpc>
                <a:spcPct val="110000"/>
              </a:lnSpc>
              <a:buNone/>
            </a:pP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治疗：</a:t>
            </a: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二甲双胍片高达2550mg/天或安慰剂，治疗29周</a:t>
            </a:r>
            <a:endParaRPr lang="en-US" sz="950" dirty="0">
              <a:latin typeface="微软雅黑" panose="020B0503020204020204" pitchFamily="34" charset="-122"/>
              <a:ea typeface="微软雅黑" panose="020B0503020204020204" pitchFamily="34" charset="-122"/>
            </a:endParaRPr>
          </a:p>
          <a:p>
            <a:pPr marL="0" indent="0">
              <a:lnSpc>
                <a:spcPct val="110000"/>
              </a:lnSpc>
              <a:buNone/>
            </a:pPr>
            <a:r>
              <a:rPr lang="en-US" sz="9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结果：</a:t>
            </a:r>
            <a:r>
              <a:rPr lang="en-US" sz="950"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显著降低空腹血糖和HbA1c，效果远优于安慰剂，体重控制有辅助作用。</a:t>
            </a:r>
            <a:endParaRPr lang="en-US" sz="950" dirty="0">
              <a:solidFill>
                <a:srgbClr val="FF0000"/>
              </a:solidFill>
              <a:latin typeface="微软雅黑" panose="020B0503020204020204" pitchFamily="34" charset="-122"/>
              <a:ea typeface="微软雅黑" panose="020B0503020204020204" pitchFamily="34" charset="-122"/>
            </a:endParaRPr>
          </a:p>
        </p:txBody>
      </p:sp>
      <p:sp>
        <p:nvSpPr>
          <p:cNvPr id="23" name="Shape 19"/>
          <p:cNvSpPr/>
          <p:nvPr/>
        </p:nvSpPr>
        <p:spPr>
          <a:xfrm>
            <a:off x="4663440" y="2834640"/>
            <a:ext cx="4114800" cy="1783080"/>
          </a:xfrm>
          <a:prstGeom prst="rect">
            <a:avLst/>
          </a:prstGeom>
          <a:solidFill>
            <a:srgbClr val="FFFFFF"/>
          </a:solidFill>
          <a:effectLst>
            <a:outerShdw blurRad="50800" dist="19050" dir="8100000" algn="bl" rotWithShape="0">
              <a:srgbClr val="000000">
                <a:alpha val="8000"/>
              </a:srgbClr>
            </a:outerShdw>
          </a:effectLst>
        </p:spPr>
      </p:sp>
      <p:sp>
        <p:nvSpPr>
          <p:cNvPr id="24" name="Shape 20"/>
          <p:cNvSpPr/>
          <p:nvPr/>
        </p:nvSpPr>
        <p:spPr>
          <a:xfrm>
            <a:off x="4663440" y="2834640"/>
            <a:ext cx="4114800" cy="384048"/>
          </a:xfrm>
          <a:prstGeom prst="rect">
            <a:avLst/>
          </a:prstGeom>
          <a:solidFill>
            <a:srgbClr val="1A8A8A"/>
          </a:solidFill>
        </p:spPr>
      </p:sp>
      <p:pic>
        <p:nvPicPr>
          <p:cNvPr id="25" name="Image 2" descr="preencoded.png"/>
          <p:cNvPicPr>
            <a:picLocks noChangeAspect="1"/>
          </p:cNvPicPr>
          <p:nvPr/>
        </p:nvPicPr>
        <p:blipFill>
          <a:blip r:embed="rId2"/>
          <a:stretch>
            <a:fillRect/>
          </a:stretch>
        </p:blipFill>
        <p:spPr>
          <a:xfrm>
            <a:off x="4800600" y="2898648"/>
            <a:ext cx="182880" cy="182880"/>
          </a:xfrm>
          <a:prstGeom prst="rect">
            <a:avLst/>
          </a:prstGeom>
        </p:spPr>
      </p:pic>
      <p:sp>
        <p:nvSpPr>
          <p:cNvPr id="26" name="Text 21"/>
          <p:cNvSpPr/>
          <p:nvPr/>
        </p:nvSpPr>
        <p:spPr>
          <a:xfrm>
            <a:off x="5074920" y="2834640"/>
            <a:ext cx="3474720" cy="384048"/>
          </a:xfrm>
          <a:prstGeom prst="rect">
            <a:avLst/>
          </a:prstGeom>
          <a:noFill/>
        </p:spPr>
        <p:txBody>
          <a:bodyPr wrap="square" rtlCol="0" anchor="ctr"/>
          <a:lstStyle/>
          <a:p>
            <a:pPr marL="0" indent="0">
              <a:buNone/>
            </a:pPr>
            <a:r>
              <a:rPr lang="en-US" sz="1300" b="1" dirty="0">
                <a:solidFill>
                  <a:srgbClr val="FFFFFF"/>
                </a:solidFill>
                <a:latin typeface="微软雅黑" panose="020B0503020204020204" pitchFamily="34" charset="-122"/>
                <a:ea typeface="微软雅黑" panose="020B0503020204020204" pitchFamily="34" charset="-122"/>
                <a:cs typeface="Georgia" panose="02040502050405020303" pitchFamily="34" charset="-120"/>
              </a:rPr>
              <a:t>成人联合用药研究</a:t>
            </a:r>
            <a:endParaRPr lang="en-US" sz="1300" dirty="0">
              <a:latin typeface="微软雅黑" panose="020B0503020204020204" pitchFamily="34" charset="-122"/>
              <a:ea typeface="微软雅黑" panose="020B0503020204020204" pitchFamily="34" charset="-122"/>
            </a:endParaRPr>
          </a:p>
        </p:txBody>
      </p:sp>
      <p:sp>
        <p:nvSpPr>
          <p:cNvPr id="27" name="Shape 22"/>
          <p:cNvSpPr/>
          <p:nvPr/>
        </p:nvSpPr>
        <p:spPr>
          <a:xfrm>
            <a:off x="4846320" y="3337560"/>
            <a:ext cx="1645920" cy="182880"/>
          </a:xfrm>
          <a:prstGeom prst="roundRect">
            <a:avLst>
              <a:gd name="adj" fmla="val 20000"/>
            </a:avLst>
          </a:prstGeom>
          <a:solidFill>
            <a:srgbClr val="F5E6C8"/>
          </a:solidFill>
        </p:spPr>
      </p:sp>
      <p:sp>
        <p:nvSpPr>
          <p:cNvPr id="28" name="Text 23"/>
          <p:cNvSpPr/>
          <p:nvPr/>
        </p:nvSpPr>
        <p:spPr>
          <a:xfrm>
            <a:off x="4846320" y="3337560"/>
            <a:ext cx="1645920" cy="182880"/>
          </a:xfrm>
          <a:prstGeom prst="rect">
            <a:avLst/>
          </a:prstGeom>
          <a:noFill/>
        </p:spPr>
        <p:txBody>
          <a:bodyPr wrap="square" rtlCol="0" anchor="ctr"/>
          <a:lstStyle/>
          <a:p>
            <a:pPr marL="0" indent="0" algn="ctr">
              <a:buNone/>
            </a:pPr>
            <a:r>
              <a:rPr lang="en-US" sz="650" b="1" dirty="0">
                <a:solidFill>
                  <a:srgbClr val="D4A017"/>
                </a:solidFill>
                <a:latin typeface="微软雅黑" panose="020B0503020204020204" pitchFamily="34" charset="-122"/>
                <a:ea typeface="微软雅黑" panose="020B0503020204020204" pitchFamily="34" charset="-122"/>
                <a:cs typeface="Calibri" panose="020F0502020204030204" pitchFamily="34" charset="-120"/>
              </a:rPr>
              <a:t>双盲 · 格列本脲对照 · 29周</a:t>
            </a:r>
            <a:endParaRPr lang="en-US" sz="650" dirty="0">
              <a:latin typeface="微软雅黑" panose="020B0503020204020204" pitchFamily="34" charset="-122"/>
              <a:ea typeface="微软雅黑" panose="020B0503020204020204" pitchFamily="34" charset="-122"/>
            </a:endParaRPr>
          </a:p>
        </p:txBody>
      </p:sp>
      <p:sp>
        <p:nvSpPr>
          <p:cNvPr id="29" name="Text 24"/>
          <p:cNvSpPr/>
          <p:nvPr/>
        </p:nvSpPr>
        <p:spPr>
          <a:xfrm>
            <a:off x="4663440" y="3552825"/>
            <a:ext cx="4467225" cy="868680"/>
          </a:xfrm>
          <a:prstGeom prst="rect">
            <a:avLst/>
          </a:prstGeom>
          <a:noFill/>
        </p:spPr>
        <p:txBody>
          <a:bodyPr wrap="square" rtlCol="0" anchor="t"/>
          <a:lstStyle/>
          <a:p>
            <a:pPr marL="0" indent="0">
              <a:lnSpc>
                <a:spcPct val="130000"/>
              </a:lnSpc>
              <a:buNone/>
            </a:pP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研究对象：</a:t>
            </a:r>
            <a:r>
              <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针对单用最大剂量格列本脲血糖控制不佳的患者（基线FPG≈250mg/dL）</a:t>
            </a:r>
            <a:endParaRPr lang="en-US" sz="95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a:p>
            <a:pPr marL="0" indent="0">
              <a:lnSpc>
                <a:spcPct val="130000"/>
              </a:lnSpc>
              <a:buNone/>
            </a:pPr>
            <a:r>
              <a:rPr lang="en-US" sz="95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sym typeface="+mn-ea"/>
              </a:rPr>
              <a:t>治疗方案：</a:t>
            </a:r>
            <a:r>
              <a:rPr lang="zh-CN" altLang="en-US"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联合组：盐酸二甲双胍片500</a:t>
            </a:r>
            <a:r>
              <a:rPr lang="en-US" altLang="zh-CN"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mg</a:t>
            </a:r>
            <a:r>
              <a:rPr lang="zh-CN" altLang="en-US"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和格列本脲20</a:t>
            </a:r>
            <a:r>
              <a:rPr lang="en-US" altLang="zh-CN"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mg</a:t>
            </a:r>
            <a:r>
              <a:rPr lang="zh-CN" altLang="en-US"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的治疗</a:t>
            </a:r>
            <a:endParaRPr lang="zh-CN" altLang="en-US"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indent="0">
              <a:lnSpc>
                <a:spcPct val="130000"/>
              </a:lnSpc>
              <a:buNone/>
            </a:pPr>
            <a:r>
              <a:rPr lang="zh-CN" altLang="en-US"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单药组：常规治疗方案</a:t>
            </a:r>
            <a:endParaRPr lang="zh-CN" altLang="en-US" sz="95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indent="0">
              <a:lnSpc>
                <a:spcPct val="130000"/>
              </a:lnSpc>
              <a:buNone/>
            </a:pPr>
            <a:r>
              <a:rPr lang="zh-CN" altLang="en-US" sz="95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结果：</a:t>
            </a:r>
            <a:r>
              <a:rPr lang="en-US" sz="9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二甲双胍+格列本脲联合组降糖效果显著优于格列本脲单药组，且安全。</a:t>
            </a:r>
            <a:endParaRPr lang="en-US" sz="950" dirty="0">
              <a:solidFill>
                <a:srgbClr val="FF0000"/>
              </a:solidFill>
              <a:latin typeface="微软雅黑" panose="020B0503020204020204" pitchFamily="34" charset="-122"/>
              <a:ea typeface="微软雅黑" panose="020B0503020204020204" pitchFamily="34" charset="-122"/>
            </a:endParaRPr>
          </a:p>
        </p:txBody>
      </p:sp>
      <p:sp>
        <p:nvSpPr>
          <p:cNvPr id="30" name="Text 25"/>
          <p:cNvSpPr/>
          <p:nvPr/>
        </p:nvSpPr>
        <p:spPr>
          <a:xfrm>
            <a:off x="365760" y="4709160"/>
            <a:ext cx="8412480" cy="164592"/>
          </a:xfrm>
          <a:prstGeom prst="rect">
            <a:avLst/>
          </a:prstGeom>
          <a:noFill/>
        </p:spPr>
        <p:txBody>
          <a:bodyPr wrap="square" rtlCol="0" anchor="ctr"/>
          <a:lstStyle/>
          <a:p>
            <a:pPr marL="0" indent="0">
              <a:buNone/>
            </a:pPr>
            <a:r>
              <a:rPr lang="en-US" sz="750" i="1" dirty="0">
                <a:solidFill>
                  <a:srgbClr val="7B8EA3"/>
                </a:solidFill>
                <a:latin typeface="Calibri" panose="020F0502020204030204" pitchFamily="34" charset="0"/>
                <a:ea typeface="Calibri" panose="020F0502020204030204" pitchFamily="34" charset="-122"/>
                <a:cs typeface="Calibri" panose="020F0502020204030204" pitchFamily="34" charset="-120"/>
              </a:rPr>
              <a:t>数据来源：metformin hydrochloride oral solution说明书，商品名：RIOMET, RANBAXY</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安徽新世纪药业有限公司  |  盐酸二甲双胍口服溶液  |  国家医保申报材料</a:t>
            </a:r>
            <a:endParaRPr lang="en-US" sz="750" dirty="0">
              <a:latin typeface="微软雅黑" panose="020B0503020204020204" pitchFamily="34" charset="-122"/>
              <a:ea typeface="微软雅黑" panose="020B0503020204020204" pitchFamily="34" charset="-122"/>
            </a:endParaRPr>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03</a:t>
            </a:r>
            <a:endParaRPr lang="en-US" sz="1600" dirty="0"/>
          </a:p>
        </p:txBody>
      </p:sp>
      <p:sp>
        <p:nvSpPr>
          <p:cNvPr id="7" name="Text 5"/>
          <p:cNvSpPr/>
          <p:nvPr/>
        </p:nvSpPr>
        <p:spPr>
          <a:xfrm>
            <a:off x="868680" y="201168"/>
            <a:ext cx="6400800" cy="411480"/>
          </a:xfrm>
          <a:prstGeom prst="rect">
            <a:avLst/>
          </a:prstGeom>
          <a:noFill/>
        </p:spPr>
        <p:txBody>
          <a:bodyPr wrap="square" lIns="0" tIns="0" rIns="0" bIns="0" rtlCol="0" anchor="ctr"/>
          <a:lstStyle/>
          <a:p>
            <a:pPr marL="0" indent="0">
              <a:buNone/>
            </a:pPr>
            <a:r>
              <a:rPr 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有效性</a:t>
            </a:r>
            <a:r>
              <a:rPr lang="en-US" altLang="zh-CN"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a:t>
            </a:r>
            <a:r>
              <a:rPr lang="zh-CN" alt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全球指南共识一致推荐</a:t>
            </a:r>
            <a:endParaRPr lang="zh-CN" alt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endParaRPr>
          </a:p>
        </p:txBody>
      </p:sp>
      <p:sp>
        <p:nvSpPr>
          <p:cNvPr id="9" name="Shape 7"/>
          <p:cNvSpPr/>
          <p:nvPr/>
        </p:nvSpPr>
        <p:spPr>
          <a:xfrm>
            <a:off x="365760" y="960120"/>
            <a:ext cx="8115935" cy="384175"/>
          </a:xfrm>
          <a:prstGeom prst="rect">
            <a:avLst/>
          </a:prstGeom>
          <a:solidFill>
            <a:srgbClr val="F5E6C8"/>
          </a:solidFill>
        </p:spPr>
      </p:sp>
      <p:sp>
        <p:nvSpPr>
          <p:cNvPr id="10" name="Text 8"/>
          <p:cNvSpPr/>
          <p:nvPr/>
        </p:nvSpPr>
        <p:spPr>
          <a:xfrm>
            <a:off x="548640" y="960120"/>
            <a:ext cx="8315325" cy="384175"/>
          </a:xfrm>
          <a:prstGeom prst="rect">
            <a:avLst/>
          </a:prstGeom>
          <a:noFill/>
        </p:spPr>
        <p:txBody>
          <a:bodyPr wrap="square" rtlCol="0" anchor="ctr"/>
          <a:lstStyle/>
          <a:p>
            <a:pPr marL="0" indent="0">
              <a:buNone/>
            </a:pPr>
            <a:r>
              <a:rPr lang="en-US" sz="11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各指南共识明确：</a:t>
            </a:r>
            <a:r>
              <a:rPr lang="en-US" sz="11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二甲双胍是</a:t>
            </a:r>
            <a:r>
              <a:rPr lang="zh-CN" altLang="en-US" sz="11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儿童和青少年</a:t>
            </a:r>
            <a:r>
              <a:rPr lang="zh-CN" altLang="en-US" sz="11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T2DM</a:t>
            </a:r>
            <a:r>
              <a:rPr lang="zh-CN" altLang="en-US" sz="11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首</a:t>
            </a:r>
            <a:r>
              <a:rPr lang="en-US" sz="115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选一线口服降糖药</a:t>
            </a:r>
            <a:r>
              <a:rPr lang="en-US" sz="11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，联合用药基础用药，降糖疗效确切，</a:t>
            </a:r>
            <a:r>
              <a:rPr lang="zh-CN" altLang="en-US" sz="11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安全性高</a:t>
            </a:r>
            <a:r>
              <a:rPr lang="en-US" sz="115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a:t>
            </a:r>
            <a:endParaRPr lang="en-US" sz="1150" dirty="0">
              <a:latin typeface="微软雅黑" panose="020B0503020204020204" pitchFamily="34" charset="-122"/>
              <a:ea typeface="微软雅黑" panose="020B0503020204020204" pitchFamily="34" charset="-122"/>
            </a:endParaRPr>
          </a:p>
        </p:txBody>
      </p:sp>
      <p:sp>
        <p:nvSpPr>
          <p:cNvPr id="11" name="Shape 9"/>
          <p:cNvSpPr/>
          <p:nvPr/>
        </p:nvSpPr>
        <p:spPr>
          <a:xfrm>
            <a:off x="365760" y="150876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12" name="Shape 10"/>
          <p:cNvSpPr/>
          <p:nvPr/>
        </p:nvSpPr>
        <p:spPr>
          <a:xfrm>
            <a:off x="457200" y="1618488"/>
            <a:ext cx="1234440" cy="219456"/>
          </a:xfrm>
          <a:prstGeom prst="roundRect">
            <a:avLst>
              <a:gd name="adj" fmla="val 16667"/>
            </a:avLst>
          </a:prstGeom>
          <a:solidFill>
            <a:srgbClr val="1A8A8A"/>
          </a:solidFill>
        </p:spPr>
      </p:sp>
      <p:sp>
        <p:nvSpPr>
          <p:cNvPr id="13" name="Text 11"/>
          <p:cNvSpPr/>
          <p:nvPr/>
        </p:nvSpPr>
        <p:spPr>
          <a:xfrm>
            <a:off x="457200" y="161848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ISPAD 2024</a:t>
            </a:r>
            <a:endParaRPr lang="en-US" sz="750" dirty="0">
              <a:latin typeface="微软雅黑" panose="020B0503020204020204" pitchFamily="34" charset="-122"/>
              <a:ea typeface="微软雅黑" panose="020B0503020204020204" pitchFamily="34" charset="-122"/>
            </a:endParaRPr>
          </a:p>
        </p:txBody>
      </p:sp>
      <p:sp>
        <p:nvSpPr>
          <p:cNvPr id="14" name="Text 12"/>
          <p:cNvSpPr/>
          <p:nvPr/>
        </p:nvSpPr>
        <p:spPr>
          <a:xfrm>
            <a:off x="1783080" y="158191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儿童及青少年2型糖尿病临床实践共识指南</a:t>
            </a:r>
            <a:endParaRPr lang="en-US" sz="1000" dirty="0">
              <a:latin typeface="微软雅黑" panose="020B0503020204020204" pitchFamily="34" charset="-122"/>
              <a:ea typeface="微软雅黑" panose="020B0503020204020204" pitchFamily="34" charset="-122"/>
            </a:endParaRPr>
          </a:p>
        </p:txBody>
      </p:sp>
      <p:sp>
        <p:nvSpPr>
          <p:cNvPr id="15" name="Text 13"/>
          <p:cNvSpPr/>
          <p:nvPr/>
        </p:nvSpPr>
        <p:spPr>
          <a:xfrm>
            <a:off x="502920" y="189280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若初始HbA1c&lt;8.5%，二甲双胍联合健康生活方式改变是首选治疗方案。</a:t>
            </a:r>
            <a:endParaRPr lang="en-US" sz="900" dirty="0">
              <a:latin typeface="微软雅黑" panose="020B0503020204020204" pitchFamily="34" charset="-122"/>
              <a:ea typeface="微软雅黑" panose="020B0503020204020204" pitchFamily="34" charset="-122"/>
            </a:endParaRPr>
          </a:p>
        </p:txBody>
      </p:sp>
      <p:sp>
        <p:nvSpPr>
          <p:cNvPr id="16" name="Shape 14"/>
          <p:cNvSpPr/>
          <p:nvPr/>
        </p:nvSpPr>
        <p:spPr>
          <a:xfrm>
            <a:off x="4663440" y="150876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17" name="Shape 15"/>
          <p:cNvSpPr/>
          <p:nvPr/>
        </p:nvSpPr>
        <p:spPr>
          <a:xfrm>
            <a:off x="4754880" y="1618488"/>
            <a:ext cx="1234440" cy="219456"/>
          </a:xfrm>
          <a:prstGeom prst="roundRect">
            <a:avLst>
              <a:gd name="adj" fmla="val 16667"/>
            </a:avLst>
          </a:prstGeom>
          <a:solidFill>
            <a:srgbClr val="1A8A8A"/>
          </a:solidFill>
        </p:spPr>
      </p:sp>
      <p:sp>
        <p:nvSpPr>
          <p:cNvPr id="18" name="Text 16"/>
          <p:cNvSpPr/>
          <p:nvPr/>
        </p:nvSpPr>
        <p:spPr>
          <a:xfrm>
            <a:off x="4754880" y="161848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儿童T2DM诊治指南 2025</a:t>
            </a:r>
            <a:endParaRPr lang="en-US" sz="750" dirty="0">
              <a:latin typeface="微软雅黑" panose="020B0503020204020204" pitchFamily="34" charset="-122"/>
              <a:ea typeface="微软雅黑" panose="020B0503020204020204" pitchFamily="34" charset="-122"/>
            </a:endParaRPr>
          </a:p>
        </p:txBody>
      </p:sp>
      <p:sp>
        <p:nvSpPr>
          <p:cNvPr id="19" name="Text 17"/>
          <p:cNvSpPr/>
          <p:nvPr/>
        </p:nvSpPr>
        <p:spPr>
          <a:xfrm>
            <a:off x="6080760" y="158191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儿童2型糖尿病诊治指南</a:t>
            </a:r>
            <a:endParaRPr lang="en-US" sz="1000" dirty="0">
              <a:latin typeface="微软雅黑" panose="020B0503020204020204" pitchFamily="34" charset="-122"/>
              <a:ea typeface="微软雅黑" panose="020B0503020204020204" pitchFamily="34" charset="-122"/>
            </a:endParaRPr>
          </a:p>
        </p:txBody>
      </p:sp>
      <p:sp>
        <p:nvSpPr>
          <p:cNvPr id="20" name="Text 18"/>
          <p:cNvSpPr/>
          <p:nvPr/>
        </p:nvSpPr>
        <p:spPr>
          <a:xfrm>
            <a:off x="4800600" y="189280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一线治疗药物是胰岛素和二甲双胍。大多数新发T2DM患儿通过二甲双胍单药治疗可达到HbA1c&lt;8.0%。</a:t>
            </a:r>
            <a:endParaRPr lang="en-US" sz="900" dirty="0">
              <a:latin typeface="微软雅黑" panose="020B0503020204020204" pitchFamily="34" charset="-122"/>
              <a:ea typeface="微软雅黑" panose="020B0503020204020204" pitchFamily="34" charset="-122"/>
            </a:endParaRPr>
          </a:p>
        </p:txBody>
      </p:sp>
      <p:sp>
        <p:nvSpPr>
          <p:cNvPr id="21" name="Shape 19"/>
          <p:cNvSpPr/>
          <p:nvPr/>
        </p:nvSpPr>
        <p:spPr>
          <a:xfrm>
            <a:off x="365760" y="233172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22" name="Shape 20"/>
          <p:cNvSpPr/>
          <p:nvPr/>
        </p:nvSpPr>
        <p:spPr>
          <a:xfrm>
            <a:off x="457200" y="2441448"/>
            <a:ext cx="1234440" cy="219456"/>
          </a:xfrm>
          <a:prstGeom prst="roundRect">
            <a:avLst>
              <a:gd name="adj" fmla="val 16667"/>
            </a:avLst>
          </a:prstGeom>
          <a:solidFill>
            <a:srgbClr val="1A8A8A"/>
          </a:solidFill>
        </p:spPr>
      </p:sp>
      <p:sp>
        <p:nvSpPr>
          <p:cNvPr id="23" name="Text 21"/>
          <p:cNvSpPr/>
          <p:nvPr/>
        </p:nvSpPr>
        <p:spPr>
          <a:xfrm>
            <a:off x="457200" y="244144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IDF全球T2DM管理 2025</a:t>
            </a:r>
            <a:endParaRPr lang="en-US" sz="750" dirty="0">
              <a:latin typeface="微软雅黑" panose="020B0503020204020204" pitchFamily="34" charset="-122"/>
              <a:ea typeface="微软雅黑" panose="020B0503020204020204" pitchFamily="34" charset="-122"/>
            </a:endParaRPr>
          </a:p>
        </p:txBody>
      </p:sp>
      <p:sp>
        <p:nvSpPr>
          <p:cNvPr id="24" name="Text 22"/>
          <p:cNvSpPr/>
          <p:nvPr/>
        </p:nvSpPr>
        <p:spPr>
          <a:xfrm>
            <a:off x="1783080" y="240487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全球2型糖尿病管理临床实践建议</a:t>
            </a:r>
            <a:endParaRPr lang="en-US" sz="1000" dirty="0">
              <a:latin typeface="微软雅黑" panose="020B0503020204020204" pitchFamily="34" charset="-122"/>
              <a:ea typeface="微软雅黑" panose="020B0503020204020204" pitchFamily="34" charset="-122"/>
            </a:endParaRPr>
          </a:p>
        </p:txBody>
      </p:sp>
      <p:sp>
        <p:nvSpPr>
          <p:cNvPr id="25" name="Text 23"/>
          <p:cNvSpPr/>
          <p:nvPr/>
        </p:nvSpPr>
        <p:spPr>
          <a:xfrm>
            <a:off x="502920" y="271576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推荐二甲双胍作为一线治疗方案；二甲双胍是联合治疗的基石。</a:t>
            </a:r>
            <a:endParaRPr lang="en-US" sz="900" dirty="0">
              <a:latin typeface="微软雅黑" panose="020B0503020204020204" pitchFamily="34" charset="-122"/>
              <a:ea typeface="微软雅黑" panose="020B0503020204020204" pitchFamily="34" charset="-122"/>
            </a:endParaRPr>
          </a:p>
        </p:txBody>
      </p:sp>
      <p:sp>
        <p:nvSpPr>
          <p:cNvPr id="26" name="Shape 24"/>
          <p:cNvSpPr/>
          <p:nvPr/>
        </p:nvSpPr>
        <p:spPr>
          <a:xfrm>
            <a:off x="4663440" y="233172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27" name="Shape 25"/>
          <p:cNvSpPr/>
          <p:nvPr/>
        </p:nvSpPr>
        <p:spPr>
          <a:xfrm>
            <a:off x="4754880" y="2441448"/>
            <a:ext cx="1234440" cy="219456"/>
          </a:xfrm>
          <a:prstGeom prst="roundRect">
            <a:avLst>
              <a:gd name="adj" fmla="val 16667"/>
            </a:avLst>
          </a:prstGeom>
          <a:solidFill>
            <a:srgbClr val="1A8A8A"/>
          </a:solidFill>
        </p:spPr>
      </p:sp>
      <p:sp>
        <p:nvSpPr>
          <p:cNvPr id="28" name="Text 26"/>
          <p:cNvSpPr/>
          <p:nvPr/>
        </p:nvSpPr>
        <p:spPr>
          <a:xfrm>
            <a:off x="4754880" y="244144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中国糖尿病防治指南 2024</a:t>
            </a:r>
            <a:endParaRPr lang="en-US" sz="750" dirty="0">
              <a:latin typeface="微软雅黑" panose="020B0503020204020204" pitchFamily="34" charset="-122"/>
              <a:ea typeface="微软雅黑" panose="020B0503020204020204" pitchFamily="34" charset="-122"/>
            </a:endParaRPr>
          </a:p>
        </p:txBody>
      </p:sp>
      <p:sp>
        <p:nvSpPr>
          <p:cNvPr id="29" name="Text 27"/>
          <p:cNvSpPr/>
          <p:nvPr/>
        </p:nvSpPr>
        <p:spPr>
          <a:xfrm>
            <a:off x="6080760" y="240487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中国糖尿病防治指南（2024版）</a:t>
            </a:r>
            <a:endParaRPr lang="en-US" sz="1000" dirty="0">
              <a:latin typeface="微软雅黑" panose="020B0503020204020204" pitchFamily="34" charset="-122"/>
              <a:ea typeface="微软雅黑" panose="020B0503020204020204" pitchFamily="34" charset="-122"/>
            </a:endParaRPr>
          </a:p>
        </p:txBody>
      </p:sp>
      <p:sp>
        <p:nvSpPr>
          <p:cNvPr id="30" name="Text 28"/>
          <p:cNvSpPr/>
          <p:nvPr/>
        </p:nvSpPr>
        <p:spPr>
          <a:xfrm>
            <a:off x="4800600" y="271576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儿童和青少年T2DM起始药物治疗可单一二甲双胍或胰岛素，或两者联合。降糖效果好、不增加低血糖风险、费效比优越。</a:t>
            </a:r>
            <a:endParaRPr lang="en-US" sz="900" dirty="0">
              <a:latin typeface="微软雅黑" panose="020B0503020204020204" pitchFamily="34" charset="-122"/>
              <a:ea typeface="微软雅黑" panose="020B0503020204020204" pitchFamily="34" charset="-122"/>
            </a:endParaRPr>
          </a:p>
        </p:txBody>
      </p:sp>
      <p:sp>
        <p:nvSpPr>
          <p:cNvPr id="31" name="Shape 29"/>
          <p:cNvSpPr/>
          <p:nvPr/>
        </p:nvSpPr>
        <p:spPr>
          <a:xfrm>
            <a:off x="365760" y="315468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32" name="Shape 30"/>
          <p:cNvSpPr/>
          <p:nvPr/>
        </p:nvSpPr>
        <p:spPr>
          <a:xfrm>
            <a:off x="457200" y="3264408"/>
            <a:ext cx="1234440" cy="219456"/>
          </a:xfrm>
          <a:prstGeom prst="roundRect">
            <a:avLst>
              <a:gd name="adj" fmla="val 16667"/>
            </a:avLst>
          </a:prstGeom>
          <a:solidFill>
            <a:srgbClr val="1A8A8A"/>
          </a:solidFill>
        </p:spPr>
      </p:sp>
      <p:sp>
        <p:nvSpPr>
          <p:cNvPr id="33" name="Text 31"/>
          <p:cNvSpPr/>
          <p:nvPr/>
        </p:nvSpPr>
        <p:spPr>
          <a:xfrm>
            <a:off x="457200" y="326440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ADA 2026增补</a:t>
            </a:r>
            <a:endParaRPr lang="en-US" sz="750" dirty="0">
              <a:latin typeface="微软雅黑" panose="020B0503020204020204" pitchFamily="34" charset="-122"/>
              <a:ea typeface="微软雅黑" panose="020B0503020204020204" pitchFamily="34" charset="-122"/>
            </a:endParaRPr>
          </a:p>
        </p:txBody>
      </p:sp>
      <p:sp>
        <p:nvSpPr>
          <p:cNvPr id="34" name="Text 32"/>
          <p:cNvSpPr/>
          <p:nvPr/>
        </p:nvSpPr>
        <p:spPr>
          <a:xfrm>
            <a:off x="1783080" y="322783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儿童与青少年：糖尿病诊疗标准</a:t>
            </a:r>
            <a:endParaRPr lang="en-US" sz="1000" dirty="0">
              <a:latin typeface="微软雅黑" panose="020B0503020204020204" pitchFamily="34" charset="-122"/>
              <a:ea typeface="微软雅黑" panose="020B0503020204020204" pitchFamily="34" charset="-122"/>
            </a:endParaRPr>
          </a:p>
        </p:txBody>
      </p:sp>
      <p:sp>
        <p:nvSpPr>
          <p:cNvPr id="35" name="Text 33"/>
          <p:cNvSpPr/>
          <p:nvPr/>
        </p:nvSpPr>
        <p:spPr>
          <a:xfrm>
            <a:off x="502920" y="353872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当无需初始胰岛素治疗时，推荐将二甲双胍作为一线治疗方案。</a:t>
            </a:r>
            <a:endParaRPr lang="en-US" sz="900" dirty="0">
              <a:latin typeface="微软雅黑" panose="020B0503020204020204" pitchFamily="34" charset="-122"/>
              <a:ea typeface="微软雅黑" panose="020B0503020204020204" pitchFamily="34" charset="-122"/>
            </a:endParaRPr>
          </a:p>
        </p:txBody>
      </p:sp>
      <p:sp>
        <p:nvSpPr>
          <p:cNvPr id="36" name="Shape 34"/>
          <p:cNvSpPr/>
          <p:nvPr/>
        </p:nvSpPr>
        <p:spPr>
          <a:xfrm>
            <a:off x="4663440" y="315468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37" name="Shape 35"/>
          <p:cNvSpPr/>
          <p:nvPr/>
        </p:nvSpPr>
        <p:spPr>
          <a:xfrm>
            <a:off x="4754880" y="3264408"/>
            <a:ext cx="1234440" cy="219456"/>
          </a:xfrm>
          <a:prstGeom prst="roundRect">
            <a:avLst>
              <a:gd name="adj" fmla="val 16667"/>
            </a:avLst>
          </a:prstGeom>
          <a:solidFill>
            <a:srgbClr val="1A8A8A"/>
          </a:solidFill>
        </p:spPr>
      </p:sp>
      <p:sp>
        <p:nvSpPr>
          <p:cNvPr id="38" name="Text 36"/>
          <p:cNvSpPr/>
          <p:nvPr/>
        </p:nvSpPr>
        <p:spPr>
          <a:xfrm>
            <a:off x="4754880" y="326440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二甲双胍专家共识 2023</a:t>
            </a:r>
            <a:endParaRPr lang="en-US" sz="750" dirty="0">
              <a:latin typeface="微软雅黑" panose="020B0503020204020204" pitchFamily="34" charset="-122"/>
              <a:ea typeface="微软雅黑" panose="020B0503020204020204" pitchFamily="34" charset="-122"/>
            </a:endParaRPr>
          </a:p>
        </p:txBody>
      </p:sp>
      <p:sp>
        <p:nvSpPr>
          <p:cNvPr id="39" name="Text 37"/>
          <p:cNvSpPr/>
          <p:nvPr/>
        </p:nvSpPr>
        <p:spPr>
          <a:xfrm>
            <a:off x="6080760" y="322783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二甲双胍临床应用专家共识</a:t>
            </a:r>
            <a:endParaRPr lang="en-US" sz="1000" dirty="0">
              <a:latin typeface="微软雅黑" panose="020B0503020204020204" pitchFamily="34" charset="-122"/>
              <a:ea typeface="微软雅黑" panose="020B0503020204020204" pitchFamily="34" charset="-122"/>
            </a:endParaRPr>
          </a:p>
        </p:txBody>
      </p:sp>
      <p:sp>
        <p:nvSpPr>
          <p:cNvPr id="40" name="Text 38"/>
          <p:cNvSpPr/>
          <p:nvPr/>
        </p:nvSpPr>
        <p:spPr>
          <a:xfrm>
            <a:off x="4800600" y="353872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控制高血糖的基础治疗药物。建议作为2型糖尿病首选一线降糖药物并一直保留在治疗方案中。</a:t>
            </a:r>
            <a:endParaRPr lang="en-US" sz="900" dirty="0">
              <a:latin typeface="微软雅黑" panose="020B0503020204020204" pitchFamily="34" charset="-122"/>
              <a:ea typeface="微软雅黑" panose="020B0503020204020204" pitchFamily="34" charset="-122"/>
            </a:endParaRPr>
          </a:p>
        </p:txBody>
      </p:sp>
      <p:sp>
        <p:nvSpPr>
          <p:cNvPr id="41" name="Shape 39"/>
          <p:cNvSpPr/>
          <p:nvPr/>
        </p:nvSpPr>
        <p:spPr>
          <a:xfrm>
            <a:off x="365760" y="397764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42" name="Shape 40"/>
          <p:cNvSpPr/>
          <p:nvPr/>
        </p:nvSpPr>
        <p:spPr>
          <a:xfrm>
            <a:off x="457200" y="4087368"/>
            <a:ext cx="1234440" cy="219456"/>
          </a:xfrm>
          <a:prstGeom prst="roundRect">
            <a:avLst>
              <a:gd name="adj" fmla="val 16667"/>
            </a:avLst>
          </a:prstGeom>
          <a:solidFill>
            <a:srgbClr val="1A8A8A"/>
          </a:solidFill>
        </p:spPr>
      </p:sp>
      <p:sp>
        <p:nvSpPr>
          <p:cNvPr id="43" name="Text 41"/>
          <p:cNvSpPr/>
          <p:nvPr/>
        </p:nvSpPr>
        <p:spPr>
          <a:xfrm>
            <a:off x="457200" y="408736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国家基层糖尿病 2025</a:t>
            </a:r>
            <a:endParaRPr lang="en-US" sz="750" dirty="0">
              <a:latin typeface="微软雅黑" panose="020B0503020204020204" pitchFamily="34" charset="-122"/>
              <a:ea typeface="微软雅黑" panose="020B0503020204020204" pitchFamily="34" charset="-122"/>
            </a:endParaRPr>
          </a:p>
        </p:txBody>
      </p:sp>
      <p:sp>
        <p:nvSpPr>
          <p:cNvPr id="44" name="Text 42"/>
          <p:cNvSpPr/>
          <p:nvPr/>
        </p:nvSpPr>
        <p:spPr>
          <a:xfrm>
            <a:off x="1783080" y="405079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国家基层糖尿病防治管理指南</a:t>
            </a:r>
            <a:endParaRPr lang="en-US" sz="1000" dirty="0">
              <a:latin typeface="微软雅黑" panose="020B0503020204020204" pitchFamily="34" charset="-122"/>
              <a:ea typeface="微软雅黑" panose="020B0503020204020204" pitchFamily="34" charset="-122"/>
            </a:endParaRPr>
          </a:p>
        </p:txBody>
      </p:sp>
      <p:sp>
        <p:nvSpPr>
          <p:cNvPr id="45" name="Text 43"/>
          <p:cNvSpPr/>
          <p:nvPr/>
        </p:nvSpPr>
        <p:spPr>
          <a:xfrm>
            <a:off x="502920" y="436168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二甲双胍是2型糖尿病患者的基础用药。如无禁忌证且能耐受，应贯穿药物治疗全程。</a:t>
            </a:r>
            <a:endParaRPr lang="en-US" sz="900" dirty="0">
              <a:latin typeface="微软雅黑" panose="020B0503020204020204" pitchFamily="34" charset="-122"/>
              <a:ea typeface="微软雅黑" panose="020B0503020204020204" pitchFamily="34" charset="-122"/>
            </a:endParaRPr>
          </a:p>
        </p:txBody>
      </p:sp>
      <p:sp>
        <p:nvSpPr>
          <p:cNvPr id="46" name="Shape 44"/>
          <p:cNvSpPr/>
          <p:nvPr/>
        </p:nvSpPr>
        <p:spPr>
          <a:xfrm>
            <a:off x="4663440" y="3977640"/>
            <a:ext cx="4114800" cy="731520"/>
          </a:xfrm>
          <a:prstGeom prst="rect">
            <a:avLst/>
          </a:prstGeom>
          <a:solidFill>
            <a:srgbClr val="FFFFFF"/>
          </a:solidFill>
          <a:effectLst>
            <a:outerShdw blurRad="50800" dist="19050" dir="8100000" algn="bl" rotWithShape="0">
              <a:srgbClr val="000000">
                <a:alpha val="8000"/>
              </a:srgbClr>
            </a:outerShdw>
          </a:effectLst>
        </p:spPr>
      </p:sp>
      <p:sp>
        <p:nvSpPr>
          <p:cNvPr id="47" name="Shape 45"/>
          <p:cNvSpPr/>
          <p:nvPr/>
        </p:nvSpPr>
        <p:spPr>
          <a:xfrm>
            <a:off x="4754880" y="4087368"/>
            <a:ext cx="1234440" cy="219456"/>
          </a:xfrm>
          <a:prstGeom prst="roundRect">
            <a:avLst>
              <a:gd name="adj" fmla="val 16667"/>
            </a:avLst>
          </a:prstGeom>
          <a:solidFill>
            <a:srgbClr val="1A8A8A"/>
          </a:solidFill>
        </p:spPr>
      </p:sp>
      <p:sp>
        <p:nvSpPr>
          <p:cNvPr id="48" name="Text 46"/>
          <p:cNvSpPr/>
          <p:nvPr/>
        </p:nvSpPr>
        <p:spPr>
          <a:xfrm>
            <a:off x="4754880" y="4087368"/>
            <a:ext cx="1234440" cy="219456"/>
          </a:xfrm>
          <a:prstGeom prst="rect">
            <a:avLst/>
          </a:prstGeom>
          <a:noFill/>
        </p:spPr>
        <p:txBody>
          <a:bodyPr wrap="square" rtlCol="0" anchor="ctr"/>
          <a:lstStyle/>
          <a:p>
            <a:pPr marL="0" indent="0" algn="ctr">
              <a:buNone/>
            </a:pPr>
            <a:r>
              <a:rPr lang="en-US" sz="750" b="1" dirty="0">
                <a:solidFill>
                  <a:srgbClr val="FFFFFF"/>
                </a:solidFill>
                <a:latin typeface="微软雅黑" panose="020B0503020204020204" pitchFamily="34" charset="-122"/>
                <a:ea typeface="微软雅黑" panose="020B0503020204020204" pitchFamily="34" charset="-122"/>
                <a:cs typeface="Calibri" panose="020F0502020204030204" pitchFamily="34" charset="-120"/>
              </a:rPr>
              <a:t>成人T2DM三联 2025</a:t>
            </a:r>
            <a:endParaRPr lang="en-US" sz="750" dirty="0">
              <a:latin typeface="微软雅黑" panose="020B0503020204020204" pitchFamily="34" charset="-122"/>
              <a:ea typeface="微软雅黑" panose="020B0503020204020204" pitchFamily="34" charset="-122"/>
            </a:endParaRPr>
          </a:p>
        </p:txBody>
      </p:sp>
      <p:sp>
        <p:nvSpPr>
          <p:cNvPr id="49" name="Text 47"/>
          <p:cNvSpPr/>
          <p:nvPr/>
        </p:nvSpPr>
        <p:spPr>
          <a:xfrm>
            <a:off x="6080760" y="4050792"/>
            <a:ext cx="2560320" cy="25603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成人2型糖尿病口服降糖药物三联优化方案中国专家共识</a:t>
            </a:r>
            <a:endParaRPr lang="en-US" sz="1000" dirty="0">
              <a:latin typeface="微软雅黑" panose="020B0503020204020204" pitchFamily="34" charset="-122"/>
              <a:ea typeface="微软雅黑" panose="020B0503020204020204" pitchFamily="34" charset="-122"/>
            </a:endParaRPr>
          </a:p>
        </p:txBody>
      </p:sp>
      <p:sp>
        <p:nvSpPr>
          <p:cNvPr id="50" name="Text 48"/>
          <p:cNvSpPr/>
          <p:nvPr/>
        </p:nvSpPr>
        <p:spPr>
          <a:xfrm>
            <a:off x="4800600" y="4361688"/>
            <a:ext cx="3840480" cy="292608"/>
          </a:xfrm>
          <a:prstGeom prst="rect">
            <a:avLst/>
          </a:prstGeom>
          <a:noFill/>
        </p:spPr>
        <p:txBody>
          <a:bodyPr wrap="square" lIns="0" tIns="0" rIns="0" bIns="0" rtlCol="0" anchor="ctr"/>
          <a:lstStyle/>
          <a:p>
            <a:pPr marL="0" indent="0">
              <a:buNone/>
            </a:pPr>
            <a:r>
              <a:rPr lang="en-US" sz="9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二甲双胍 + DPP-4i + SGLT2i 三联方案。</a:t>
            </a:r>
            <a:endParaRPr lang="en-US" sz="9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Calibri" panose="020F0502020204030204" pitchFamily="34" charset="0"/>
                <a:ea typeface="Calibri" panose="020F0502020204030204" pitchFamily="34" charset="-122"/>
                <a:cs typeface="Calibri" panose="020F0502020204030204" pitchFamily="34" charset="-120"/>
              </a:rPr>
              <a:t>安徽新世纪药业有限公司  |  盐酸二甲双胍口服溶液  |  国家医保申报材料</a:t>
            </a:r>
            <a:endParaRPr lang="en-US" sz="750" dirty="0"/>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04</a:t>
            </a:r>
            <a:endParaRPr lang="en-US" sz="1600" dirty="0"/>
          </a:p>
        </p:txBody>
      </p:sp>
      <p:sp>
        <p:nvSpPr>
          <p:cNvPr id="7" name="Text 5"/>
          <p:cNvSpPr/>
          <p:nvPr/>
        </p:nvSpPr>
        <p:spPr>
          <a:xfrm>
            <a:off x="868680" y="201168"/>
            <a:ext cx="7955280" cy="411480"/>
          </a:xfrm>
          <a:prstGeom prst="rect">
            <a:avLst/>
          </a:prstGeom>
          <a:noFill/>
        </p:spPr>
        <p:txBody>
          <a:bodyPr wrap="square" lIns="0" tIns="0" rIns="0" bIns="0" rtlCol="0" anchor="ctr"/>
          <a:lstStyle/>
          <a:p>
            <a:pPr marL="0" indent="0">
              <a:buNone/>
            </a:pPr>
            <a:r>
              <a:rPr 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创新性</a:t>
            </a:r>
            <a:r>
              <a:rPr lang="zh-CN" altLang="en-US" sz="2000" b="1" dirty="0">
                <a:solidFill>
                  <a:srgbClr val="0D4F4F"/>
                </a:solidFill>
                <a:latin typeface="宋体" panose="02010600030101010101" pitchFamily="2" charset="-122"/>
                <a:ea typeface="宋体" panose="02010600030101010101" pitchFamily="2" charset="-122"/>
                <a:cs typeface="Georgia" panose="02040502050405020303" pitchFamily="34" charset="-120"/>
              </a:rPr>
              <a:t>—</a:t>
            </a:r>
            <a:r>
              <a:rPr lang="zh-CN" altLang="en-US" sz="1800" b="1" dirty="0">
                <a:solidFill>
                  <a:srgbClr val="0D4F4F"/>
                </a:solidFill>
                <a:latin typeface="宋体" panose="02010600030101010101" pitchFamily="2" charset="-122"/>
                <a:ea typeface="宋体" panose="02010600030101010101" pitchFamily="2" charset="-122"/>
                <a:cs typeface="Georgia" panose="02040502050405020303" pitchFamily="34" charset="-120"/>
              </a:rPr>
              <a:t>国内首仿口服溶液：</a:t>
            </a:r>
            <a:r>
              <a:rPr lang="zh-CN" altLang="en-US" sz="1800" b="1" dirty="0">
                <a:solidFill>
                  <a:srgbClr val="FF0000"/>
                </a:solidFill>
                <a:latin typeface="宋体" panose="02010600030101010101" pitchFamily="2" charset="-122"/>
                <a:ea typeface="宋体" panose="02010600030101010101" pitchFamily="2" charset="-122"/>
                <a:cs typeface="Georgia" panose="02040502050405020303" pitchFamily="34" charset="-120"/>
              </a:rPr>
              <a:t>填补</a:t>
            </a:r>
            <a:r>
              <a:rPr lang="zh-CN" altLang="en-US" b="1" dirty="0">
                <a:solidFill>
                  <a:srgbClr val="FF0000"/>
                </a:solidFill>
                <a:latin typeface="宋体" panose="02010600030101010101" pitchFamily="2" charset="-122"/>
                <a:ea typeface="宋体" panose="02010600030101010101" pitchFamily="2" charset="-122"/>
                <a:cs typeface="Georgia" panose="02040502050405020303" pitchFamily="34" charset="-120"/>
              </a:rPr>
              <a:t>口服降糖药物中儿童药物的空白</a:t>
            </a:r>
            <a:endParaRPr lang="zh-CN" altLang="en-US" b="1" dirty="0">
              <a:solidFill>
                <a:srgbClr val="FF0000"/>
              </a:solidFill>
              <a:latin typeface="宋体" panose="02010600030101010101" pitchFamily="2" charset="-122"/>
              <a:ea typeface="宋体" panose="02010600030101010101" pitchFamily="2" charset="-122"/>
              <a:cs typeface="Georgia" panose="02040502050405020303" pitchFamily="34" charset="-120"/>
            </a:endParaRPr>
          </a:p>
        </p:txBody>
      </p:sp>
      <p:sp>
        <p:nvSpPr>
          <p:cNvPr id="9" name="Shape 7"/>
          <p:cNvSpPr/>
          <p:nvPr/>
        </p:nvSpPr>
        <p:spPr>
          <a:xfrm>
            <a:off x="365760" y="1463040"/>
            <a:ext cx="7881620" cy="706120"/>
          </a:xfrm>
          <a:prstGeom prst="rect">
            <a:avLst/>
          </a:prstGeom>
          <a:solidFill>
            <a:srgbClr val="FFFFFF"/>
          </a:solidFill>
          <a:effectLst>
            <a:outerShdw blurRad="50800" dist="19050" dir="8100000" algn="bl" rotWithShape="0">
              <a:srgbClr val="000000">
                <a:alpha val="8000"/>
              </a:srgbClr>
            </a:outerShdw>
          </a:effectLst>
        </p:spPr>
      </p:sp>
      <p:sp>
        <p:nvSpPr>
          <p:cNvPr id="10" name="Shape 8"/>
          <p:cNvSpPr/>
          <p:nvPr/>
        </p:nvSpPr>
        <p:spPr>
          <a:xfrm>
            <a:off x="365760" y="1005840"/>
            <a:ext cx="7686040" cy="457200"/>
          </a:xfrm>
          <a:prstGeom prst="rect">
            <a:avLst/>
          </a:prstGeom>
          <a:solidFill>
            <a:srgbClr val="1A8A8A"/>
          </a:solidFill>
        </p:spPr>
      </p:sp>
      <p:sp>
        <p:nvSpPr>
          <p:cNvPr id="12" name="Text 9"/>
          <p:cNvSpPr/>
          <p:nvPr/>
        </p:nvSpPr>
        <p:spPr>
          <a:xfrm>
            <a:off x="822960" y="1005840"/>
            <a:ext cx="347472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创新程度</a:t>
            </a:r>
            <a:endParaRPr lang="en-US" sz="1400" dirty="0">
              <a:latin typeface="宋体" panose="02010600030101010101" pitchFamily="2" charset="-122"/>
              <a:ea typeface="宋体" panose="02010600030101010101" pitchFamily="2" charset="-122"/>
            </a:endParaRPr>
          </a:p>
        </p:txBody>
      </p:sp>
      <p:sp>
        <p:nvSpPr>
          <p:cNvPr id="13" name="Shape 10"/>
          <p:cNvSpPr/>
          <p:nvPr>
            <p:custDataLst>
              <p:tags r:id="rId1"/>
            </p:custDataLst>
          </p:nvPr>
        </p:nvSpPr>
        <p:spPr>
          <a:xfrm>
            <a:off x="548640" y="1600200"/>
            <a:ext cx="3749040" cy="438912"/>
          </a:xfrm>
          <a:prstGeom prst="rect">
            <a:avLst/>
          </a:prstGeom>
          <a:solidFill>
            <a:srgbClr val="F5E6C8"/>
          </a:solidFill>
        </p:spPr>
      </p:sp>
      <p:pic>
        <p:nvPicPr>
          <p:cNvPr id="14" name="Image 1" descr="preencoded.png"/>
          <p:cNvPicPr>
            <a:picLocks noChangeAspect="1"/>
          </p:cNvPicPr>
          <p:nvPr>
            <p:custDataLst>
              <p:tags r:id="rId2"/>
            </p:custDataLst>
          </p:nvPr>
        </p:nvPicPr>
        <p:blipFill>
          <a:blip r:embed="rId3"/>
          <a:stretch>
            <a:fillRect/>
          </a:stretch>
        </p:blipFill>
        <p:spPr>
          <a:xfrm>
            <a:off x="658368" y="1700784"/>
            <a:ext cx="182880" cy="182880"/>
          </a:xfrm>
          <a:prstGeom prst="rect">
            <a:avLst/>
          </a:prstGeom>
        </p:spPr>
      </p:pic>
      <p:sp>
        <p:nvSpPr>
          <p:cNvPr id="15" name="Text 11"/>
          <p:cNvSpPr/>
          <p:nvPr>
            <p:custDataLst>
              <p:tags r:id="rId4"/>
            </p:custDataLst>
          </p:nvPr>
        </p:nvSpPr>
        <p:spPr>
          <a:xfrm>
            <a:off x="960120" y="1600200"/>
            <a:ext cx="3200400" cy="438912"/>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盐酸二甲双胍</a:t>
            </a:r>
            <a:r>
              <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填补了国内已上市口服降糖药物</a:t>
            </a:r>
            <a:endPar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endParaRPr>
          </a:p>
          <a:p>
            <a:pPr marL="0" indent="0">
              <a:buNone/>
            </a:pPr>
            <a:r>
              <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无儿童适应症的空白</a:t>
            </a:r>
            <a:endPar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endParaRPr>
          </a:p>
        </p:txBody>
      </p:sp>
      <p:grpSp>
        <p:nvGrpSpPr>
          <p:cNvPr id="8" name="组合 7"/>
          <p:cNvGrpSpPr/>
          <p:nvPr>
            <p:custDataLst>
              <p:tags r:id="rId5"/>
            </p:custDataLst>
          </p:nvPr>
        </p:nvGrpSpPr>
        <p:grpSpPr>
          <a:xfrm>
            <a:off x="4302760" y="1600835"/>
            <a:ext cx="3749040" cy="438150"/>
            <a:chOff x="864" y="3312"/>
            <a:chExt cx="5904" cy="690"/>
          </a:xfrm>
        </p:grpSpPr>
        <p:sp>
          <p:nvSpPr>
            <p:cNvPr id="16" name="Shape 12"/>
            <p:cNvSpPr/>
            <p:nvPr>
              <p:custDataLst>
                <p:tags r:id="rId6"/>
              </p:custDataLst>
            </p:nvPr>
          </p:nvSpPr>
          <p:spPr>
            <a:xfrm>
              <a:off x="864" y="3312"/>
              <a:ext cx="5904" cy="691"/>
            </a:xfrm>
            <a:prstGeom prst="rect">
              <a:avLst/>
            </a:prstGeom>
            <a:solidFill>
              <a:srgbClr val="F5E6C8"/>
            </a:solidFill>
          </p:spPr>
        </p:sp>
        <p:pic>
          <p:nvPicPr>
            <p:cNvPr id="17" name="Image 2" descr="preencoded.png"/>
            <p:cNvPicPr>
              <a:picLocks noChangeAspect="1"/>
            </p:cNvPicPr>
            <p:nvPr>
              <p:custDataLst>
                <p:tags r:id="rId7"/>
              </p:custDataLst>
            </p:nvPr>
          </p:nvPicPr>
          <p:blipFill>
            <a:blip r:embed="rId3"/>
            <a:stretch>
              <a:fillRect/>
            </a:stretch>
          </p:blipFill>
          <p:spPr>
            <a:xfrm>
              <a:off x="1037" y="3470"/>
              <a:ext cx="288" cy="288"/>
            </a:xfrm>
            <a:prstGeom prst="rect">
              <a:avLst/>
            </a:prstGeom>
          </p:spPr>
        </p:pic>
        <p:sp>
          <p:nvSpPr>
            <p:cNvPr id="18" name="Text 13"/>
            <p:cNvSpPr/>
            <p:nvPr>
              <p:custDataLst>
                <p:tags r:id="rId8"/>
              </p:custDataLst>
            </p:nvPr>
          </p:nvSpPr>
          <p:spPr>
            <a:xfrm>
              <a:off x="1512" y="3312"/>
              <a:ext cx="5040" cy="691"/>
            </a:xfrm>
            <a:prstGeom prst="rect">
              <a:avLst/>
            </a:prstGeom>
            <a:noFill/>
          </p:spPr>
          <p:txBody>
            <a:bodyPr wrap="square" lIns="0" tIns="0" rIns="0" bIns="0" rtlCol="0" anchor="ctr"/>
            <a:lstStyle/>
            <a:p>
              <a:pPr marL="0" indent="0">
                <a:buNone/>
              </a:pPr>
              <a:r>
                <a:rPr lang="en-US" sz="1000" b="1" dirty="0">
                  <a:solidFill>
                    <a:srgbClr val="0D4F4F"/>
                  </a:solidFill>
                  <a:latin typeface="微软雅黑" panose="020B0503020204020204" pitchFamily="34" charset="-122"/>
                  <a:ea typeface="微软雅黑" panose="020B0503020204020204" pitchFamily="34" charset="-122"/>
                  <a:cs typeface="Calibri" panose="020F0502020204030204" pitchFamily="34" charset="-120"/>
                </a:rPr>
                <a:t>盐酸二甲双胍口服溶液</a:t>
              </a:r>
              <a:r>
                <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填补</a:t>
              </a:r>
              <a:r>
                <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了国内已上市口服降糖药物</a:t>
              </a:r>
              <a:endPar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marL="0" indent="0">
                <a:buNone/>
              </a:pPr>
              <a:r>
                <a:rPr lang="zh-CN" alt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sym typeface="+mn-ea"/>
                </a:rPr>
                <a:t>无口服溶液剂型的空白</a:t>
              </a:r>
              <a:endParaRPr lang="en-US" sz="1000" dirty="0">
                <a:latin typeface="微软雅黑" panose="020B0503020204020204" pitchFamily="34" charset="-122"/>
                <a:ea typeface="微软雅黑" panose="020B0503020204020204" pitchFamily="34" charset="-122"/>
              </a:endParaRPr>
            </a:p>
          </p:txBody>
        </p:sp>
      </p:grpSp>
      <p:graphicFrame>
        <p:nvGraphicFramePr>
          <p:cNvPr id="47" name="表格 46"/>
          <p:cNvGraphicFramePr/>
          <p:nvPr>
            <p:custDataLst>
              <p:tags r:id="rId9"/>
            </p:custDataLst>
          </p:nvPr>
        </p:nvGraphicFramePr>
        <p:xfrm>
          <a:off x="345440" y="2355215"/>
          <a:ext cx="8401050" cy="1870710"/>
        </p:xfrm>
        <a:graphic>
          <a:graphicData uri="http://schemas.openxmlformats.org/drawingml/2006/table">
            <a:tbl>
              <a:tblPr firstRow="1" bandRow="1">
                <a:tableStyleId>{5C22544A-7EE6-4342-B048-85BDC9FD1C3A}</a:tableStyleId>
              </a:tblPr>
              <a:tblGrid>
                <a:gridCol w="1043940"/>
                <a:gridCol w="1485265"/>
                <a:gridCol w="1089660"/>
                <a:gridCol w="718820"/>
                <a:gridCol w="775970"/>
                <a:gridCol w="696595"/>
                <a:gridCol w="1103630"/>
                <a:gridCol w="756199"/>
                <a:gridCol w="730885"/>
              </a:tblGrid>
              <a:tr h="558165">
                <a:tc>
                  <a:txBody>
                    <a:bodyPr/>
                    <a:p>
                      <a:pPr>
                        <a:lnSpc>
                          <a:spcPct val="160000"/>
                        </a:lnSpc>
                        <a:buNone/>
                      </a:pPr>
                      <a:r>
                        <a:rPr lang="zh-CN" altLang="en-US" sz="1000">
                          <a:latin typeface="微软雅黑" panose="020B0503020204020204" pitchFamily="34" charset="-122"/>
                          <a:ea typeface="微软雅黑" panose="020B0503020204020204" pitchFamily="34" charset="-122"/>
                        </a:rPr>
                        <a:t>对比维度</a:t>
                      </a:r>
                      <a:endParaRPr lang="zh-CN" altLang="en-US" sz="1000">
                        <a:latin typeface="微软雅黑" panose="020B0503020204020204" pitchFamily="34" charset="-122"/>
                        <a:ea typeface="微软雅黑" panose="020B0503020204020204" pitchFamily="34" charset="-122"/>
                      </a:endParaRPr>
                    </a:p>
                  </a:txBody>
                  <a:tcPr>
                    <a:solidFill>
                      <a:srgbClr val="1A8A8A"/>
                    </a:solidFill>
                  </a:tcPr>
                </a:tc>
                <a:tc>
                  <a:txBody>
                    <a:bodyPr/>
                    <a:p>
                      <a:pPr>
                        <a:lnSpc>
                          <a:spcPct val="160000"/>
                        </a:lnSpc>
                        <a:buNone/>
                      </a:pPr>
                      <a:r>
                        <a:rPr lang="zh-CN" altLang="en-US" sz="1000">
                          <a:solidFill>
                            <a:srgbClr val="FFFF00"/>
                          </a:solidFill>
                          <a:latin typeface="微软雅黑" panose="020B0503020204020204" pitchFamily="34" charset="-122"/>
                          <a:ea typeface="微软雅黑" panose="020B0503020204020204" pitchFamily="34" charset="-122"/>
                        </a:rPr>
                        <a:t>盐酸二甲双胍口服溶液</a:t>
                      </a:r>
                      <a:endParaRPr lang="zh-CN" altLang="en-US" sz="1000">
                        <a:solidFill>
                          <a:srgbClr val="FFFF00"/>
                        </a:solidFill>
                        <a:latin typeface="微软雅黑" panose="020B0503020204020204" pitchFamily="34" charset="-122"/>
                        <a:ea typeface="微软雅黑" panose="020B0503020204020204" pitchFamily="34" charset="-122"/>
                      </a:endParaRPr>
                    </a:p>
                  </a:txBody>
                  <a:tcPr>
                    <a:solidFill>
                      <a:srgbClr val="1A8A8A"/>
                    </a:solidFill>
                  </a:tcPr>
                </a:tc>
                <a:tc>
                  <a:txBody>
                    <a:bodyPr/>
                    <a:p>
                      <a:pPr>
                        <a:lnSpc>
                          <a:spcPct val="160000"/>
                        </a:lnSpc>
                        <a:buNone/>
                      </a:pPr>
                      <a:r>
                        <a:rPr lang="zh-CN" altLang="en-US" sz="1000">
                          <a:latin typeface="微软雅黑" panose="020B0503020204020204" pitchFamily="34" charset="-122"/>
                          <a:ea typeface="微软雅黑" panose="020B0503020204020204" pitchFamily="34" charset="-122"/>
                        </a:rPr>
                        <a:t>盐酸二甲双胍片</a:t>
                      </a:r>
                      <a:endParaRPr lang="zh-CN" altLang="en-US" sz="1000">
                        <a:latin typeface="微软雅黑" panose="020B0503020204020204" pitchFamily="34" charset="-122"/>
                        <a:ea typeface="微软雅黑" panose="020B0503020204020204" pitchFamily="34" charset="-122"/>
                      </a:endParaRPr>
                    </a:p>
                  </a:txBody>
                  <a:tcPr>
                    <a:solidFill>
                      <a:srgbClr val="1A8A8A"/>
                    </a:solidFill>
                  </a:tcPr>
                </a:tc>
                <a:tc>
                  <a:txBody>
                    <a:bodyPr/>
                    <a:p>
                      <a:pPr>
                        <a:lnSpc>
                          <a:spcPct val="160000"/>
                        </a:lnSpc>
                        <a:buNone/>
                      </a:pPr>
                      <a:r>
                        <a:rPr lang="zh-CN" altLang="en-US" sz="1000">
                          <a:latin typeface="微软雅黑" panose="020B0503020204020204" pitchFamily="34" charset="-122"/>
                          <a:ea typeface="微软雅黑" panose="020B0503020204020204" pitchFamily="34" charset="-122"/>
                        </a:rPr>
                        <a:t>磺脲类</a:t>
                      </a:r>
                      <a:endParaRPr lang="zh-CN" altLang="en-US" sz="1000">
                        <a:latin typeface="微软雅黑" panose="020B0503020204020204" pitchFamily="34" charset="-122"/>
                        <a:ea typeface="微软雅黑" panose="020B0503020204020204" pitchFamily="34" charset="-122"/>
                      </a:endParaRPr>
                    </a:p>
                  </a:txBody>
                  <a:tcPr>
                    <a:solidFill>
                      <a:srgbClr val="1A8A8A"/>
                    </a:solidFill>
                  </a:tcPr>
                </a:tc>
                <a:tc>
                  <a:txBody>
                    <a:bodyPr/>
                    <a:p>
                      <a:pPr>
                        <a:lnSpc>
                          <a:spcPct val="160000"/>
                        </a:lnSpc>
                        <a:buNone/>
                      </a:pPr>
                      <a:r>
                        <a:rPr lang="zh-CN" altLang="en-US" sz="1000">
                          <a:latin typeface="微软雅黑" panose="020B0503020204020204" pitchFamily="34" charset="-122"/>
                          <a:ea typeface="微软雅黑" panose="020B0503020204020204" pitchFamily="34" charset="-122"/>
                        </a:rPr>
                        <a:t>格列奈类</a:t>
                      </a:r>
                      <a:endParaRPr lang="zh-CN" altLang="en-US" sz="1000">
                        <a:latin typeface="微软雅黑" panose="020B0503020204020204" pitchFamily="34" charset="-122"/>
                        <a:ea typeface="微软雅黑" panose="020B0503020204020204" pitchFamily="34" charset="-122"/>
                      </a:endParaRPr>
                    </a:p>
                  </a:txBody>
                  <a:tcPr>
                    <a:solidFill>
                      <a:srgbClr val="1A8A8A"/>
                    </a:solidFill>
                  </a:tcPr>
                </a:tc>
                <a:tc>
                  <a:txBody>
                    <a:bodyPr/>
                    <a:p>
                      <a:pPr>
                        <a:lnSpc>
                          <a:spcPct val="160000"/>
                        </a:lnSpc>
                        <a:buNone/>
                      </a:pPr>
                      <a:r>
                        <a:rPr lang="en-US" altLang="zh-CN" sz="1000">
                          <a:latin typeface="微软雅黑" panose="020B0503020204020204" pitchFamily="34" charset="-122"/>
                          <a:ea typeface="微软雅黑" panose="020B0503020204020204" pitchFamily="34" charset="-122"/>
                          <a:cs typeface="微软雅黑" panose="020B0503020204020204" pitchFamily="34" charset="-122"/>
                        </a:rPr>
                        <a:t>TZD</a:t>
                      </a:r>
                      <a:r>
                        <a:rPr lang="zh-CN" altLang="en-US" sz="1000">
                          <a:latin typeface="微软雅黑" panose="020B0503020204020204" pitchFamily="34" charset="-122"/>
                          <a:ea typeface="微软雅黑" panose="020B0503020204020204" pitchFamily="34" charset="-122"/>
                          <a:cs typeface="微软雅黑" panose="020B0503020204020204" pitchFamily="34" charset="-122"/>
                        </a:rPr>
                        <a:t>类</a:t>
                      </a:r>
                      <a:endParaRPr lang="zh-CN" altLang="en-US" sz="1000">
                        <a:latin typeface="微软雅黑" panose="020B0503020204020204" pitchFamily="34" charset="-122"/>
                        <a:ea typeface="微软雅黑" panose="020B0503020204020204" pitchFamily="34" charset="-122"/>
                        <a:cs typeface="微软雅黑" panose="020B0503020204020204" pitchFamily="34" charset="-122"/>
                      </a:endParaRPr>
                    </a:p>
                  </a:txBody>
                  <a:tcPr>
                    <a:solidFill>
                      <a:srgbClr val="1A8A8A"/>
                    </a:solidFill>
                  </a:tcPr>
                </a:tc>
                <a:tc>
                  <a:txBody>
                    <a:bodyPr/>
                    <a:p>
                      <a:pPr>
                        <a:lnSpc>
                          <a:spcPct val="160000"/>
                        </a:lnSpc>
                        <a:buNone/>
                      </a:pPr>
                      <a:r>
                        <a:rPr lang="zh-CN" altLang="en-US" sz="1000">
                          <a:latin typeface="微软雅黑" panose="020B0503020204020204" pitchFamily="34" charset="-122"/>
                          <a:ea typeface="微软雅黑" panose="020B0503020204020204" pitchFamily="34" charset="-122"/>
                          <a:cs typeface="微软雅黑" panose="020B0503020204020204" pitchFamily="34" charset="-122"/>
                        </a:rPr>
                        <a:t>α</a:t>
                      </a:r>
                      <a:r>
                        <a:rPr lang="en-US" altLang="zh-CN" sz="100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000">
                          <a:latin typeface="微软雅黑" panose="020B0503020204020204" pitchFamily="34" charset="-122"/>
                          <a:ea typeface="微软雅黑" panose="020B0503020204020204" pitchFamily="34" charset="-122"/>
                          <a:cs typeface="微软雅黑" panose="020B0503020204020204" pitchFamily="34" charset="-122"/>
                        </a:rPr>
                        <a:t>糖苷酶抑制剂</a:t>
                      </a:r>
                      <a:endParaRPr lang="zh-CN" altLang="en-US" sz="1000">
                        <a:latin typeface="微软雅黑" panose="020B0503020204020204" pitchFamily="34" charset="-122"/>
                        <a:ea typeface="微软雅黑" panose="020B0503020204020204" pitchFamily="34" charset="-122"/>
                        <a:cs typeface="微软雅黑" panose="020B0503020204020204" pitchFamily="34" charset="-122"/>
                      </a:endParaRPr>
                    </a:p>
                  </a:txBody>
                  <a:tcPr>
                    <a:solidFill>
                      <a:srgbClr val="1A8A8A"/>
                    </a:solidFill>
                  </a:tcPr>
                </a:tc>
                <a:tc>
                  <a:txBody>
                    <a:bodyPr/>
                    <a:p>
                      <a:pPr>
                        <a:lnSpc>
                          <a:spcPct val="160000"/>
                        </a:lnSpc>
                        <a:buNone/>
                      </a:pPr>
                      <a:r>
                        <a:rPr lang="en-US" altLang="zh-CN" sz="1000">
                          <a:latin typeface="微软雅黑" panose="020B0503020204020204" pitchFamily="34" charset="-122"/>
                          <a:ea typeface="微软雅黑" panose="020B0503020204020204" pitchFamily="34" charset="-122"/>
                        </a:rPr>
                        <a:t>DPP-4i</a:t>
                      </a:r>
                      <a:endParaRPr lang="en-US" altLang="zh-CN" sz="1000">
                        <a:latin typeface="微软雅黑" panose="020B0503020204020204" pitchFamily="34" charset="-122"/>
                        <a:ea typeface="微软雅黑" panose="020B0503020204020204" pitchFamily="34" charset="-122"/>
                      </a:endParaRPr>
                    </a:p>
                  </a:txBody>
                  <a:tcPr>
                    <a:solidFill>
                      <a:srgbClr val="1A8A8A"/>
                    </a:solidFill>
                  </a:tcPr>
                </a:tc>
                <a:tc>
                  <a:txBody>
                    <a:bodyPr/>
                    <a:p>
                      <a:pPr>
                        <a:lnSpc>
                          <a:spcPct val="160000"/>
                        </a:lnSpc>
                        <a:buNone/>
                      </a:pPr>
                      <a:r>
                        <a:rPr lang="en-US" altLang="zh-CN" sz="1000">
                          <a:latin typeface="微软雅黑" panose="020B0503020204020204" pitchFamily="34" charset="-122"/>
                          <a:ea typeface="微软雅黑" panose="020B0503020204020204" pitchFamily="34" charset="-122"/>
                        </a:rPr>
                        <a:t>SGLT2i</a:t>
                      </a:r>
                      <a:endParaRPr lang="en-US" altLang="zh-CN" sz="1000">
                        <a:latin typeface="微软雅黑" panose="020B0503020204020204" pitchFamily="34" charset="-122"/>
                        <a:ea typeface="微软雅黑" panose="020B0503020204020204" pitchFamily="34" charset="-122"/>
                      </a:endParaRPr>
                    </a:p>
                  </a:txBody>
                  <a:tcPr>
                    <a:solidFill>
                      <a:srgbClr val="1A8A8A"/>
                    </a:solidFill>
                  </a:tcPr>
                </a:tc>
              </a:tr>
              <a:tr h="618490">
                <a:tc>
                  <a:txBody>
                    <a:bodyPr/>
                    <a:p>
                      <a:pPr>
                        <a:lnSpc>
                          <a:spcPct val="280000"/>
                        </a:lnSpc>
                        <a:buNone/>
                      </a:pPr>
                      <a:r>
                        <a:rPr lang="zh-CN" altLang="en-US" sz="1000" b="1">
                          <a:solidFill>
                            <a:srgbClr val="FF0000"/>
                          </a:solidFill>
                          <a:latin typeface="微软雅黑" panose="020B0503020204020204" pitchFamily="34" charset="-122"/>
                          <a:ea typeface="微软雅黑" panose="020B0503020204020204" pitchFamily="34" charset="-122"/>
                        </a:rPr>
                        <a:t>儿童适应症</a:t>
                      </a:r>
                      <a:endParaRPr lang="zh-CN" altLang="en-US" sz="1000" b="1">
                        <a:solidFill>
                          <a:srgbClr val="FF0000"/>
                        </a:solidFill>
                        <a:latin typeface="微软雅黑" panose="020B0503020204020204" pitchFamily="34" charset="-122"/>
                        <a:ea typeface="微软雅黑" panose="020B0503020204020204" pitchFamily="34" charset="-122"/>
                      </a:endParaRPr>
                    </a:p>
                  </a:txBody>
                  <a:tcPr>
                    <a:solidFill>
                      <a:srgbClr val="F5F7FA"/>
                    </a:solidFill>
                  </a:tcPr>
                </a:tc>
                <a:tc>
                  <a:txBody>
                    <a:bodyPr/>
                    <a:p>
                      <a:pPr>
                        <a:lnSpc>
                          <a:spcPct val="80000"/>
                        </a:lnSpc>
                        <a:buNone/>
                      </a:pPr>
                      <a:endParaRPr 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rPr>
                        <a:t>✓</a:t>
                      </a:r>
                      <a:endParaRPr lang="en-US" alt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solidFill>
                      <a:srgbClr val="F5F7FA"/>
                    </a:solidFill>
                  </a:tcPr>
                </a:tc>
                <a:tc>
                  <a:txBody>
                    <a:bodyPr/>
                    <a:p>
                      <a:pPr>
                        <a:lnSpc>
                          <a:spcPct val="80000"/>
                        </a:lnSpc>
                        <a:buNone/>
                      </a:pPr>
                      <a:endParaRPr 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rPr>
                        <a:t>✓</a:t>
                      </a:r>
                      <a:endParaRPr lang="zh-CN" altLang="en-US" sz="1400">
                        <a:latin typeface="微软雅黑" panose="020B0503020204020204" pitchFamily="34" charset="-122"/>
                        <a:ea typeface="微软雅黑" panose="020B0503020204020204" pitchFamily="34" charset="-122"/>
                      </a:endParaRPr>
                    </a:p>
                    <a:p>
                      <a:pPr>
                        <a:lnSpc>
                          <a:spcPct val="160000"/>
                        </a:lnSpc>
                        <a:buNone/>
                      </a:pPr>
                      <a:endParaRPr lang="zh-CN" altLang="en-US" sz="1400">
                        <a:latin typeface="微软雅黑" panose="020B0503020204020204" pitchFamily="34" charset="-122"/>
                        <a:ea typeface="微软雅黑" panose="020B0503020204020204" pitchFamily="34" charset="-122"/>
                      </a:endParaRPr>
                    </a:p>
                  </a:txBody>
                  <a:tcPr>
                    <a:solidFill>
                      <a:srgbClr val="F5F7FA"/>
                    </a:solidFill>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solidFill>
                      <a:srgbClr val="F5F7FA"/>
                    </a:solidFill>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solidFill>
                      <a:srgbClr val="F5F7FA"/>
                    </a:solidFill>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solidFill>
                      <a:srgbClr val="F5F7FA"/>
                    </a:solidFill>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solidFill>
                      <a:srgbClr val="F5F7FA"/>
                    </a:solidFill>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solidFill>
                      <a:srgbClr val="F5F7FA"/>
                    </a:solidFill>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solidFill>
                      <a:srgbClr val="F5F7FA"/>
                    </a:solidFill>
                  </a:tcPr>
                </a:tc>
              </a:tr>
              <a:tr h="454025">
                <a:tc>
                  <a:txBody>
                    <a:bodyPr/>
                    <a:p>
                      <a:pPr>
                        <a:lnSpc>
                          <a:spcPct val="280000"/>
                        </a:lnSpc>
                        <a:buNone/>
                      </a:pPr>
                      <a:r>
                        <a:rPr lang="zh-CN" altLang="en-US" sz="1000" b="1">
                          <a:solidFill>
                            <a:srgbClr val="FF0000"/>
                          </a:solidFill>
                          <a:latin typeface="微软雅黑" panose="020B0503020204020204" pitchFamily="34" charset="-122"/>
                          <a:ea typeface="微软雅黑" panose="020B0503020204020204" pitchFamily="34" charset="-122"/>
                        </a:rPr>
                        <a:t>口服溶液剂型</a:t>
                      </a:r>
                      <a:endParaRPr lang="zh-CN" altLang="en-US" sz="1000" b="1">
                        <a:solidFill>
                          <a:srgbClr val="FF0000"/>
                        </a:solidFill>
                        <a:latin typeface="微软雅黑" panose="020B0503020204020204" pitchFamily="34" charset="-122"/>
                        <a:ea typeface="微软雅黑" panose="020B0503020204020204" pitchFamily="34" charset="-122"/>
                      </a:endParaRPr>
                    </a:p>
                  </a:txBody>
                  <a:tcPr/>
                </a:tc>
                <a:tc>
                  <a:txBody>
                    <a:bodyPr/>
                    <a:p>
                      <a:pPr>
                        <a:lnSpc>
                          <a:spcPct val="80000"/>
                        </a:lnSpc>
                        <a:buNone/>
                      </a:pPr>
                      <a:endParaRPr 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rPr>
                        <a:t>✓</a:t>
                      </a:r>
                      <a:endParaRPr lang="en-US" altLang="en-US" sz="1400" dirty="0">
                        <a:solidFill>
                          <a:srgbClr val="0D8A5E"/>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zh-CN" altLang="en-US" sz="1400">
                        <a:latin typeface="微软雅黑" panose="020B0503020204020204" pitchFamily="34" charset="-122"/>
                        <a:ea typeface="微软雅黑" panose="020B0503020204020204" pitchFamily="34" charset="-122"/>
                      </a:endParaRPr>
                    </a:p>
                    <a:p>
                      <a:pPr>
                        <a:lnSpc>
                          <a:spcPct val="160000"/>
                        </a:lnSpc>
                        <a:buNone/>
                      </a:pPr>
                      <a:endParaRPr lang="zh-CN" altLang="en-US" sz="1400">
                        <a:latin typeface="微软雅黑" panose="020B0503020204020204" pitchFamily="34" charset="-122"/>
                        <a:ea typeface="微软雅黑" panose="020B0503020204020204" pitchFamily="34" charset="-122"/>
                      </a:endParaRPr>
                    </a:p>
                  </a:txBody>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tc>
                <a:tc>
                  <a:txBody>
                    <a:bodyPr/>
                    <a:p>
                      <a:pPr>
                        <a:lnSpc>
                          <a:spcPct val="80000"/>
                        </a:lnSpc>
                        <a:buNone/>
                      </a:pPr>
                      <a:endPar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p>
                      <a:pPr>
                        <a:lnSpc>
                          <a:spcPct val="80000"/>
                        </a:lnSpc>
                        <a:buNone/>
                      </a:pPr>
                      <a:r>
                        <a:rPr 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rPr>
                        <a:t>✗ </a:t>
                      </a:r>
                      <a:endParaRPr lang="en-US" altLang="en-US" sz="1400" dirty="0">
                        <a:solidFill>
                          <a:srgbClr val="C0392B"/>
                        </a:solidFill>
                        <a:latin typeface="微软雅黑" panose="020B0503020204020204" pitchFamily="34" charset="-122"/>
                        <a:ea typeface="微软雅黑" panose="020B0503020204020204" pitchFamily="34" charset="-122"/>
                        <a:cs typeface="Calibri" panose="020F0502020204030204" pitchFamily="34" charset="-120"/>
                        <a:sym typeface="+mn-ea"/>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4892040"/>
            <a:ext cx="9144000" cy="251460"/>
          </a:xfrm>
          <a:prstGeom prst="rect">
            <a:avLst/>
          </a:prstGeom>
          <a:solidFill>
            <a:srgbClr val="0A3A3A"/>
          </a:solidFill>
        </p:spPr>
      </p:sp>
      <p:sp>
        <p:nvSpPr>
          <p:cNvPr id="3" name="Text 1"/>
          <p:cNvSpPr/>
          <p:nvPr/>
        </p:nvSpPr>
        <p:spPr>
          <a:xfrm>
            <a:off x="365760" y="4892040"/>
            <a:ext cx="8412480" cy="251460"/>
          </a:xfrm>
          <a:prstGeom prst="rect">
            <a:avLst/>
          </a:prstGeom>
          <a:noFill/>
        </p:spPr>
        <p:txBody>
          <a:bodyPr wrap="square" rtlCol="0" anchor="ctr"/>
          <a:lstStyle/>
          <a:p>
            <a:pPr marL="0" indent="0" algn="l">
              <a:buNone/>
            </a:pPr>
            <a:r>
              <a:rPr lang="en-US" sz="750" dirty="0">
                <a:solidFill>
                  <a:srgbClr val="FFFFFF"/>
                </a:solidFill>
                <a:latin typeface="Calibri" panose="020F0502020204030204" pitchFamily="34" charset="0"/>
                <a:ea typeface="Calibri" panose="020F0502020204030204" pitchFamily="34" charset="-122"/>
                <a:cs typeface="Calibri" panose="020F0502020204030204" pitchFamily="34" charset="-120"/>
              </a:rPr>
              <a:t>安徽新世纪药业有限公司  |  盐酸二甲双胍口服溶液  |  国家医保申报材料</a:t>
            </a:r>
            <a:endParaRPr lang="en-US" sz="750" dirty="0"/>
          </a:p>
        </p:txBody>
      </p:sp>
      <p:sp>
        <p:nvSpPr>
          <p:cNvPr id="4" name="Shape 2"/>
          <p:cNvSpPr/>
          <p:nvPr/>
        </p:nvSpPr>
        <p:spPr>
          <a:xfrm>
            <a:off x="0" y="0"/>
            <a:ext cx="73152" cy="4892040"/>
          </a:xfrm>
          <a:prstGeom prst="rect">
            <a:avLst/>
          </a:prstGeom>
          <a:solidFill>
            <a:srgbClr val="1A8A8A"/>
          </a:solidFill>
        </p:spPr>
      </p:sp>
      <p:sp>
        <p:nvSpPr>
          <p:cNvPr id="5" name="Shape 3"/>
          <p:cNvSpPr/>
          <p:nvPr/>
        </p:nvSpPr>
        <p:spPr>
          <a:xfrm>
            <a:off x="320040" y="201168"/>
            <a:ext cx="411480" cy="411480"/>
          </a:xfrm>
          <a:prstGeom prst="ellipse">
            <a:avLst/>
          </a:prstGeom>
          <a:solidFill>
            <a:srgbClr val="1A8A8A"/>
          </a:solidFill>
        </p:spPr>
      </p:sp>
      <p:sp>
        <p:nvSpPr>
          <p:cNvPr id="6" name="Text 4"/>
          <p:cNvSpPr/>
          <p:nvPr/>
        </p:nvSpPr>
        <p:spPr>
          <a:xfrm>
            <a:off x="320040" y="201168"/>
            <a:ext cx="411480" cy="411480"/>
          </a:xfrm>
          <a:prstGeom prst="rect">
            <a:avLst/>
          </a:prstGeom>
          <a:noFill/>
        </p:spPr>
        <p:txBody>
          <a:bodyPr wrap="square" rtlCol="0" anchor="ctr"/>
          <a:lstStyle/>
          <a:p>
            <a:pPr marL="0" indent="0" algn="ctr">
              <a:buNone/>
            </a:pPr>
            <a:r>
              <a:rPr lang="en-US" sz="1600" b="1" dirty="0">
                <a:solidFill>
                  <a:srgbClr val="FFFFFF"/>
                </a:solidFill>
                <a:latin typeface="Calibri" panose="020F0502020204030204" pitchFamily="34" charset="0"/>
                <a:ea typeface="Calibri" panose="020F0502020204030204" pitchFamily="34" charset="-122"/>
                <a:cs typeface="Calibri" panose="020F0502020204030204" pitchFamily="34" charset="-120"/>
              </a:rPr>
              <a:t>04</a:t>
            </a:r>
            <a:endParaRPr lang="en-US" sz="1600" dirty="0"/>
          </a:p>
        </p:txBody>
      </p:sp>
      <p:sp>
        <p:nvSpPr>
          <p:cNvPr id="7" name="Text 5"/>
          <p:cNvSpPr/>
          <p:nvPr/>
        </p:nvSpPr>
        <p:spPr>
          <a:xfrm>
            <a:off x="868680" y="201168"/>
            <a:ext cx="7955280" cy="411480"/>
          </a:xfrm>
          <a:prstGeom prst="rect">
            <a:avLst/>
          </a:prstGeom>
          <a:noFill/>
        </p:spPr>
        <p:txBody>
          <a:bodyPr wrap="square" lIns="0" tIns="0" rIns="0" bIns="0" rtlCol="0" anchor="ctr"/>
          <a:lstStyle/>
          <a:p>
            <a:pPr marL="0" indent="0">
              <a:buNone/>
            </a:pPr>
            <a:r>
              <a:rPr lang="en-US" sz="2200" b="1" dirty="0">
                <a:solidFill>
                  <a:srgbClr val="0D4F4F"/>
                </a:solidFill>
                <a:latin typeface="宋体" panose="02010600030101010101" pitchFamily="2" charset="-122"/>
                <a:ea typeface="宋体" panose="02010600030101010101" pitchFamily="2" charset="-122"/>
                <a:cs typeface="Georgia" panose="02040502050405020303" pitchFamily="34" charset="-120"/>
              </a:rPr>
              <a:t>创新性</a:t>
            </a:r>
            <a:r>
              <a:rPr lang="zh-CN" altLang="en-US" sz="2000" b="1" dirty="0">
                <a:solidFill>
                  <a:srgbClr val="0D4F4F"/>
                </a:solidFill>
                <a:latin typeface="宋体" panose="02010600030101010101" pitchFamily="2" charset="-122"/>
                <a:ea typeface="宋体" panose="02010600030101010101" pitchFamily="2" charset="-122"/>
                <a:cs typeface="Georgia" panose="02040502050405020303" pitchFamily="34" charset="-120"/>
              </a:rPr>
              <a:t>—</a:t>
            </a:r>
            <a:r>
              <a:rPr lang="zh-CN" altLang="en-US" sz="1800" b="1" dirty="0">
                <a:solidFill>
                  <a:srgbClr val="0D4F4F"/>
                </a:solidFill>
                <a:latin typeface="宋体" panose="02010600030101010101" pitchFamily="2" charset="-122"/>
                <a:ea typeface="宋体" panose="02010600030101010101" pitchFamily="2" charset="-122"/>
                <a:cs typeface="Georgia" panose="02040502050405020303" pitchFamily="34" charset="-120"/>
              </a:rPr>
              <a:t>国内首仿口服溶液：精准剂量给药、提升用药依从性</a:t>
            </a:r>
            <a:endParaRPr lang="zh-CN" altLang="en-US" b="1" dirty="0">
              <a:solidFill>
                <a:srgbClr val="FF0000"/>
              </a:solidFill>
              <a:latin typeface="宋体" panose="02010600030101010101" pitchFamily="2" charset="-122"/>
              <a:ea typeface="宋体" panose="02010600030101010101" pitchFamily="2" charset="-122"/>
              <a:cs typeface="Georgia" panose="02040502050405020303" pitchFamily="34" charset="-120"/>
            </a:endParaRPr>
          </a:p>
        </p:txBody>
      </p:sp>
      <p:sp>
        <p:nvSpPr>
          <p:cNvPr id="22" name="Text 16"/>
          <p:cNvSpPr/>
          <p:nvPr/>
        </p:nvSpPr>
        <p:spPr>
          <a:xfrm>
            <a:off x="5303520" y="1005840"/>
            <a:ext cx="3291840" cy="457200"/>
          </a:xfrm>
          <a:prstGeom prst="rect">
            <a:avLst/>
          </a:prstGeom>
          <a:noFill/>
        </p:spPr>
        <p:txBody>
          <a:bodyPr wrap="square" rtlCol="0" anchor="ctr"/>
          <a:lstStyle/>
          <a:p>
            <a:pPr marL="0" indent="0">
              <a:buNone/>
            </a:pPr>
            <a:r>
              <a:rPr 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应用创新</a:t>
            </a:r>
            <a:endParaRPr lang="en-US" sz="1400" dirty="0">
              <a:latin typeface="宋体" panose="02010600030101010101" pitchFamily="2" charset="-122"/>
              <a:ea typeface="宋体" panose="02010600030101010101" pitchFamily="2" charset="-122"/>
            </a:endParaRPr>
          </a:p>
        </p:txBody>
      </p:sp>
      <p:sp>
        <p:nvSpPr>
          <p:cNvPr id="24" name="Text 18"/>
          <p:cNvSpPr/>
          <p:nvPr/>
        </p:nvSpPr>
        <p:spPr>
          <a:xfrm>
            <a:off x="365760" y="2770505"/>
            <a:ext cx="8412480" cy="292608"/>
          </a:xfrm>
          <a:prstGeom prst="rect">
            <a:avLst/>
          </a:prstGeom>
          <a:noFill/>
        </p:spPr>
        <p:txBody>
          <a:bodyPr wrap="square" lIns="0" tIns="0" rIns="0" bIns="0" rtlCol="0" anchor="ctr"/>
          <a:lstStyle/>
          <a:p>
            <a:pPr marL="0" indent="0">
              <a:buNone/>
            </a:pPr>
            <a:r>
              <a:rPr lang="en-US" sz="1300" b="1" dirty="0">
                <a:solidFill>
                  <a:srgbClr val="0D4F4F"/>
                </a:solidFill>
                <a:latin typeface="微软雅黑" panose="020B0503020204020204" pitchFamily="34" charset="-122"/>
                <a:ea typeface="微软雅黑" panose="020B0503020204020204" pitchFamily="34" charset="-122"/>
                <a:cs typeface="Georgia" panose="02040502050405020303" pitchFamily="34" charset="-120"/>
              </a:rPr>
              <a:t>剂型对比</a:t>
            </a:r>
            <a:endParaRPr lang="en-US" sz="1300" dirty="0">
              <a:latin typeface="微软雅黑" panose="020B0503020204020204" pitchFamily="34" charset="-122"/>
              <a:ea typeface="微软雅黑" panose="020B0503020204020204" pitchFamily="34" charset="-122"/>
            </a:endParaRPr>
          </a:p>
        </p:txBody>
      </p:sp>
      <p:sp>
        <p:nvSpPr>
          <p:cNvPr id="25" name="Shape 19"/>
          <p:cNvSpPr/>
          <p:nvPr/>
        </p:nvSpPr>
        <p:spPr>
          <a:xfrm>
            <a:off x="365760" y="3200400"/>
            <a:ext cx="2743200" cy="1554480"/>
          </a:xfrm>
          <a:prstGeom prst="rect">
            <a:avLst/>
          </a:prstGeom>
          <a:solidFill>
            <a:srgbClr val="FFFFFF"/>
          </a:solidFill>
          <a:effectLst>
            <a:outerShdw blurRad="50800" dist="19050" dir="8100000" algn="bl" rotWithShape="0">
              <a:srgbClr val="000000">
                <a:alpha val="8000"/>
              </a:srgbClr>
            </a:outerShdw>
          </a:effectLst>
        </p:spPr>
      </p:sp>
      <p:pic>
        <p:nvPicPr>
          <p:cNvPr id="27" name="Image 4" descr="preencoded.png"/>
          <p:cNvPicPr>
            <a:picLocks noChangeAspect="1"/>
          </p:cNvPicPr>
          <p:nvPr/>
        </p:nvPicPr>
        <p:blipFill>
          <a:blip r:embed="rId1"/>
          <a:stretch>
            <a:fillRect/>
          </a:stretch>
        </p:blipFill>
        <p:spPr>
          <a:xfrm>
            <a:off x="594360" y="3611880"/>
            <a:ext cx="128016" cy="128016"/>
          </a:xfrm>
          <a:prstGeom prst="rect">
            <a:avLst/>
          </a:prstGeom>
        </p:spPr>
      </p:pic>
      <p:sp>
        <p:nvSpPr>
          <p:cNvPr id="28" name="Text 21"/>
          <p:cNvSpPr/>
          <p:nvPr/>
        </p:nvSpPr>
        <p:spPr>
          <a:xfrm>
            <a:off x="804672" y="3584448"/>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药片直径约0.5-1.2cm</a:t>
            </a:r>
            <a:endParaRPr lang="en-US" sz="900" dirty="0">
              <a:latin typeface="微软雅黑" panose="020B0503020204020204" pitchFamily="34" charset="-122"/>
              <a:ea typeface="微软雅黑" panose="020B0503020204020204" pitchFamily="34" charset="-122"/>
            </a:endParaRPr>
          </a:p>
        </p:txBody>
      </p:sp>
      <p:pic>
        <p:nvPicPr>
          <p:cNvPr id="29" name="Image 5" descr="preencoded.png"/>
          <p:cNvPicPr>
            <a:picLocks noChangeAspect="1"/>
          </p:cNvPicPr>
          <p:nvPr/>
        </p:nvPicPr>
        <p:blipFill>
          <a:blip r:embed="rId1"/>
          <a:stretch>
            <a:fillRect/>
          </a:stretch>
        </p:blipFill>
        <p:spPr>
          <a:xfrm>
            <a:off x="594360" y="3831336"/>
            <a:ext cx="128016" cy="128016"/>
          </a:xfrm>
          <a:prstGeom prst="rect">
            <a:avLst/>
          </a:prstGeom>
        </p:spPr>
      </p:pic>
      <p:sp>
        <p:nvSpPr>
          <p:cNvPr id="30" name="Text 22"/>
          <p:cNvSpPr/>
          <p:nvPr/>
        </p:nvSpPr>
        <p:spPr>
          <a:xfrm>
            <a:off x="804672" y="3803904"/>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用量拆分困难</a:t>
            </a:r>
            <a:endParaRPr lang="en-US" sz="900" dirty="0">
              <a:latin typeface="微软雅黑" panose="020B0503020204020204" pitchFamily="34" charset="-122"/>
              <a:ea typeface="微软雅黑" panose="020B0503020204020204" pitchFamily="34" charset="-122"/>
            </a:endParaRPr>
          </a:p>
        </p:txBody>
      </p:sp>
      <p:pic>
        <p:nvPicPr>
          <p:cNvPr id="31" name="Image 6" descr="preencoded.png"/>
          <p:cNvPicPr>
            <a:picLocks noChangeAspect="1"/>
          </p:cNvPicPr>
          <p:nvPr/>
        </p:nvPicPr>
        <p:blipFill>
          <a:blip r:embed="rId1"/>
          <a:stretch>
            <a:fillRect/>
          </a:stretch>
        </p:blipFill>
        <p:spPr>
          <a:xfrm>
            <a:off x="594360" y="4050792"/>
            <a:ext cx="128016" cy="128016"/>
          </a:xfrm>
          <a:prstGeom prst="rect">
            <a:avLst/>
          </a:prstGeom>
        </p:spPr>
      </p:pic>
      <p:sp>
        <p:nvSpPr>
          <p:cNvPr id="32" name="Text 23"/>
          <p:cNvSpPr/>
          <p:nvPr/>
        </p:nvSpPr>
        <p:spPr>
          <a:xfrm>
            <a:off x="804672" y="4023360"/>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吞咽困难患者不适用</a:t>
            </a:r>
            <a:endParaRPr lang="en-US" sz="900" dirty="0">
              <a:latin typeface="微软雅黑" panose="020B0503020204020204" pitchFamily="34" charset="-122"/>
              <a:ea typeface="微软雅黑" panose="020B0503020204020204" pitchFamily="34" charset="-122"/>
            </a:endParaRPr>
          </a:p>
        </p:txBody>
      </p:sp>
      <p:pic>
        <p:nvPicPr>
          <p:cNvPr id="33" name="Image 7" descr="preencoded.png"/>
          <p:cNvPicPr>
            <a:picLocks noChangeAspect="1"/>
          </p:cNvPicPr>
          <p:nvPr/>
        </p:nvPicPr>
        <p:blipFill>
          <a:blip r:embed="rId1"/>
          <a:stretch>
            <a:fillRect/>
          </a:stretch>
        </p:blipFill>
        <p:spPr>
          <a:xfrm>
            <a:off x="594360" y="4270248"/>
            <a:ext cx="128016" cy="128016"/>
          </a:xfrm>
          <a:prstGeom prst="rect">
            <a:avLst/>
          </a:prstGeom>
        </p:spPr>
      </p:pic>
      <p:sp>
        <p:nvSpPr>
          <p:cNvPr id="34" name="Text 24"/>
          <p:cNvSpPr/>
          <p:nvPr/>
        </p:nvSpPr>
        <p:spPr>
          <a:xfrm>
            <a:off x="804672" y="4242816"/>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依从性难以保证</a:t>
            </a:r>
            <a:endParaRPr lang="en-US" sz="900" dirty="0">
              <a:latin typeface="微软雅黑" panose="020B0503020204020204" pitchFamily="34" charset="-122"/>
              <a:ea typeface="微软雅黑" panose="020B0503020204020204" pitchFamily="34" charset="-122"/>
            </a:endParaRPr>
          </a:p>
        </p:txBody>
      </p:sp>
      <p:pic>
        <p:nvPicPr>
          <p:cNvPr id="35" name="Image 8" descr="preencoded.png"/>
          <p:cNvPicPr>
            <a:picLocks noChangeAspect="1"/>
          </p:cNvPicPr>
          <p:nvPr/>
        </p:nvPicPr>
        <p:blipFill>
          <a:blip r:embed="rId1"/>
          <a:stretch>
            <a:fillRect/>
          </a:stretch>
        </p:blipFill>
        <p:spPr>
          <a:xfrm>
            <a:off x="594360" y="4489704"/>
            <a:ext cx="128016" cy="128016"/>
          </a:xfrm>
          <a:prstGeom prst="rect">
            <a:avLst/>
          </a:prstGeom>
        </p:spPr>
      </p:pic>
      <p:sp>
        <p:nvSpPr>
          <p:cNvPr id="36" name="Text 25"/>
          <p:cNvSpPr/>
          <p:nvPr/>
        </p:nvSpPr>
        <p:spPr>
          <a:xfrm>
            <a:off x="804672" y="4462272"/>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儿童用药不便</a:t>
            </a:r>
            <a:endParaRPr lang="en-US" sz="900" dirty="0">
              <a:latin typeface="微软雅黑" panose="020B0503020204020204" pitchFamily="34" charset="-122"/>
              <a:ea typeface="微软雅黑" panose="020B0503020204020204" pitchFamily="34" charset="-122"/>
            </a:endParaRPr>
          </a:p>
        </p:txBody>
      </p:sp>
      <p:sp>
        <p:nvSpPr>
          <p:cNvPr id="37" name="Text 26"/>
          <p:cNvSpPr/>
          <p:nvPr/>
        </p:nvSpPr>
        <p:spPr>
          <a:xfrm>
            <a:off x="3291840" y="3105150"/>
            <a:ext cx="731520" cy="457200"/>
          </a:xfrm>
          <a:prstGeom prst="rect">
            <a:avLst/>
          </a:prstGeom>
          <a:noFill/>
        </p:spPr>
        <p:txBody>
          <a:bodyPr wrap="square" rtlCol="0" anchor="ctr"/>
          <a:lstStyle/>
          <a:p>
            <a:pPr marL="0" indent="0" algn="ctr">
              <a:buNone/>
            </a:pPr>
            <a:r>
              <a:rPr lang="en-US" sz="28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Calibri" panose="020F0502020204030204" pitchFamily="34" charset="-120"/>
              </a:rPr>
              <a:t>→</a:t>
            </a:r>
            <a:endParaRPr lang="en-US" sz="2800" dirty="0">
              <a:ln w="0"/>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57" name="Shape 28"/>
          <p:cNvSpPr/>
          <p:nvPr/>
        </p:nvSpPr>
        <p:spPr>
          <a:xfrm>
            <a:off x="365760" y="3200400"/>
            <a:ext cx="2743200" cy="365760"/>
          </a:xfrm>
          <a:prstGeom prst="rect">
            <a:avLst/>
          </a:prstGeom>
          <a:solidFill>
            <a:schemeClr val="accent2">
              <a:lumMod val="75000"/>
            </a:schemeClr>
          </a:solidFill>
        </p:spPr>
        <p:txBody>
          <a:bodyPr/>
          <a:lstStyle/>
          <a:p>
            <a:endParaRPr lang="zh-CN" altLang="en-US" dirty="0"/>
          </a:p>
        </p:txBody>
      </p:sp>
      <p:grpSp>
        <p:nvGrpSpPr>
          <p:cNvPr id="90" name="组合 89"/>
          <p:cNvGrpSpPr/>
          <p:nvPr/>
        </p:nvGrpSpPr>
        <p:grpSpPr>
          <a:xfrm>
            <a:off x="4023360" y="3090545"/>
            <a:ext cx="4029075" cy="1554480"/>
            <a:chOff x="6336" y="5040"/>
            <a:chExt cx="7488" cy="2448"/>
          </a:xfrm>
        </p:grpSpPr>
        <p:sp>
          <p:nvSpPr>
            <p:cNvPr id="38" name="Shape 27"/>
            <p:cNvSpPr/>
            <p:nvPr/>
          </p:nvSpPr>
          <p:spPr>
            <a:xfrm>
              <a:off x="6336" y="5040"/>
              <a:ext cx="7488" cy="2448"/>
            </a:xfrm>
            <a:prstGeom prst="rect">
              <a:avLst/>
            </a:prstGeom>
            <a:solidFill>
              <a:srgbClr val="FFFFFF"/>
            </a:solidFill>
            <a:effectLst>
              <a:outerShdw blurRad="50800" dist="19050" dir="8100000" algn="bl" rotWithShape="0">
                <a:srgbClr val="000000">
                  <a:alpha val="8000"/>
                </a:srgbClr>
              </a:outerShdw>
            </a:effectLst>
          </p:spPr>
        </p:sp>
        <p:sp>
          <p:nvSpPr>
            <p:cNvPr id="39" name="Shape 28"/>
            <p:cNvSpPr/>
            <p:nvPr/>
          </p:nvSpPr>
          <p:spPr>
            <a:xfrm>
              <a:off x="6336" y="5040"/>
              <a:ext cx="7488" cy="576"/>
            </a:xfrm>
            <a:prstGeom prst="rect">
              <a:avLst/>
            </a:prstGeom>
            <a:solidFill>
              <a:srgbClr val="1A8A8A"/>
            </a:solidFill>
          </p:spPr>
          <p:txBody>
            <a:bodyPr/>
            <a:lstStyle/>
            <a:p>
              <a:endParaRPr lang="zh-CN" altLang="en-US" dirty="0"/>
            </a:p>
          </p:txBody>
        </p:sp>
        <p:sp>
          <p:nvSpPr>
            <p:cNvPr id="40" name="Text 29"/>
            <p:cNvSpPr/>
            <p:nvPr/>
          </p:nvSpPr>
          <p:spPr>
            <a:xfrm>
              <a:off x="6480" y="5040"/>
              <a:ext cx="7200" cy="576"/>
            </a:xfrm>
            <a:prstGeom prst="rect">
              <a:avLst/>
            </a:prstGeom>
            <a:noFill/>
          </p:spPr>
          <p:txBody>
            <a:bodyPr wrap="square" rtlCol="0" anchor="ctr"/>
            <a:lstStyle/>
            <a:p>
              <a:pPr marL="0" indent="0" algn="ctr">
                <a:buNone/>
              </a:pPr>
              <a:r>
                <a:rPr lang="en-US" sz="1300" b="1" dirty="0">
                  <a:solidFill>
                    <a:srgbClr val="FFFFFF"/>
                  </a:solidFill>
                  <a:latin typeface="微软雅黑" panose="020B0503020204020204" pitchFamily="34" charset="-122"/>
                  <a:ea typeface="微软雅黑" panose="020B0503020204020204" pitchFamily="34" charset="-122"/>
                  <a:cs typeface="Georgia" panose="02040502050405020303" pitchFamily="34" charset="-120"/>
                </a:rPr>
                <a:t>盐酸二甲双胍口服溶液</a:t>
              </a:r>
              <a:endParaRPr lang="en-US" sz="1300" dirty="0">
                <a:latin typeface="微软雅黑" panose="020B0503020204020204" pitchFamily="34" charset="-122"/>
                <a:ea typeface="微软雅黑" panose="020B0503020204020204" pitchFamily="34" charset="-122"/>
              </a:endParaRPr>
            </a:p>
          </p:txBody>
        </p:sp>
        <p:sp>
          <p:nvSpPr>
            <p:cNvPr id="42" name="Text 30"/>
            <p:cNvSpPr/>
            <p:nvPr/>
          </p:nvSpPr>
          <p:spPr>
            <a:xfrm>
              <a:off x="7027" y="5746"/>
              <a:ext cx="6480" cy="288"/>
            </a:xfrm>
            <a:prstGeom prst="rect">
              <a:avLst/>
            </a:prstGeom>
            <a:noFill/>
          </p:spPr>
          <p:txBody>
            <a:bodyPr wrap="square" lIns="0" tIns="0" rIns="0" bIns="0" rtlCol="0" anchor="ctr"/>
            <a:lstStyle/>
            <a:p>
              <a:pPr marL="0" indent="0">
                <a:buNone/>
              </a:pPr>
              <a:r>
                <a:rPr lang="en-US" sz="900" dirty="0">
                  <a:solidFill>
                    <a:srgbClr val="1A8A8A"/>
                  </a:solidFill>
                  <a:latin typeface="微软雅黑" panose="020B0503020204020204" pitchFamily="34" charset="-122"/>
                  <a:ea typeface="微软雅黑" panose="020B0503020204020204" pitchFamily="34" charset="-122"/>
                  <a:cs typeface="Calibri" panose="020F0502020204030204" pitchFamily="34" charset="-120"/>
                </a:rPr>
                <a:t>瓶装配量杯 + 袋装双规格，精准剂量给药</a:t>
              </a:r>
              <a:endParaRPr lang="en-US" sz="900" dirty="0">
                <a:solidFill>
                  <a:srgbClr val="1A8A8A"/>
                </a:solidFill>
                <a:latin typeface="微软雅黑" panose="020B0503020204020204" pitchFamily="34" charset="-122"/>
                <a:ea typeface="微软雅黑" panose="020B0503020204020204" pitchFamily="34" charset="-122"/>
              </a:endParaRPr>
            </a:p>
          </p:txBody>
        </p:sp>
        <p:sp>
          <p:nvSpPr>
            <p:cNvPr id="44" name="Text 31"/>
            <p:cNvSpPr/>
            <p:nvPr/>
          </p:nvSpPr>
          <p:spPr>
            <a:xfrm>
              <a:off x="7027" y="6091"/>
              <a:ext cx="6480" cy="288"/>
            </a:xfrm>
            <a:prstGeom prst="rect">
              <a:avLst/>
            </a:prstGeom>
            <a:noFill/>
          </p:spPr>
          <p:txBody>
            <a:bodyPr wrap="square" lIns="0" tIns="0" rIns="0" bIns="0" rtlCol="0" anchor="ctr"/>
            <a:lstStyle/>
            <a:p>
              <a:pPr marL="0" indent="0">
                <a:buNone/>
              </a:pPr>
              <a:r>
                <a:rPr lang="en-US" sz="900" dirty="0">
                  <a:solidFill>
                    <a:srgbClr val="1A8A8A"/>
                  </a:solidFill>
                  <a:latin typeface="微软雅黑" panose="020B0503020204020204" pitchFamily="34" charset="-122"/>
                  <a:ea typeface="微软雅黑" panose="020B0503020204020204" pitchFamily="34" charset="-122"/>
                  <a:cs typeface="Calibri" panose="020F0502020204030204" pitchFamily="34" charset="-120"/>
                </a:rPr>
                <a:t>液体剂型，无需吞咽大片剂</a:t>
              </a:r>
              <a:endParaRPr lang="en-US" sz="900" dirty="0">
                <a:solidFill>
                  <a:srgbClr val="1A8A8A"/>
                </a:solidFill>
                <a:latin typeface="微软雅黑" panose="020B0503020204020204" pitchFamily="34" charset="-122"/>
                <a:ea typeface="微软雅黑" panose="020B0503020204020204" pitchFamily="34" charset="-122"/>
              </a:endParaRPr>
            </a:p>
          </p:txBody>
        </p:sp>
        <p:sp>
          <p:nvSpPr>
            <p:cNvPr id="46" name="Text 32"/>
            <p:cNvSpPr/>
            <p:nvPr/>
          </p:nvSpPr>
          <p:spPr>
            <a:xfrm>
              <a:off x="7027" y="6437"/>
              <a:ext cx="6480" cy="288"/>
            </a:xfrm>
            <a:prstGeom prst="rect">
              <a:avLst/>
            </a:prstGeom>
            <a:noFill/>
          </p:spPr>
          <p:txBody>
            <a:bodyPr wrap="square" lIns="0" tIns="0" rIns="0" bIns="0" rtlCol="0" anchor="ctr"/>
            <a:lstStyle/>
            <a:p>
              <a:pPr marL="0" indent="0">
                <a:buNone/>
              </a:pPr>
              <a:r>
                <a:rPr lang="en-US" sz="900" dirty="0">
                  <a:solidFill>
                    <a:srgbClr val="1A8A8A"/>
                  </a:solidFill>
                  <a:latin typeface="微软雅黑" panose="020B0503020204020204" pitchFamily="34" charset="-122"/>
                  <a:ea typeface="微软雅黑" panose="020B0503020204020204" pitchFamily="34" charset="-122"/>
                  <a:cs typeface="Calibri" panose="020F0502020204030204" pitchFamily="34" charset="-120"/>
                </a:rPr>
                <a:t>添加矫味剂，提升用药依从性</a:t>
              </a:r>
              <a:endParaRPr lang="en-US" sz="900" dirty="0">
                <a:solidFill>
                  <a:srgbClr val="1A8A8A"/>
                </a:solidFill>
                <a:latin typeface="微软雅黑" panose="020B0503020204020204" pitchFamily="34" charset="-122"/>
                <a:ea typeface="微软雅黑" panose="020B0503020204020204" pitchFamily="34" charset="-122"/>
              </a:endParaRPr>
            </a:p>
          </p:txBody>
        </p:sp>
        <p:sp>
          <p:nvSpPr>
            <p:cNvPr id="48" name="Text 33"/>
            <p:cNvSpPr/>
            <p:nvPr/>
          </p:nvSpPr>
          <p:spPr>
            <a:xfrm>
              <a:off x="7027" y="6782"/>
              <a:ext cx="6480" cy="288"/>
            </a:xfrm>
            <a:prstGeom prst="rect">
              <a:avLst/>
            </a:prstGeom>
            <a:noFill/>
          </p:spPr>
          <p:txBody>
            <a:bodyPr wrap="square" lIns="0" tIns="0" rIns="0" bIns="0" rtlCol="0" anchor="ctr"/>
            <a:lstStyle/>
            <a:p>
              <a:pPr marL="0" indent="0">
                <a:buNone/>
              </a:pPr>
              <a:r>
                <a:rPr lang="zh-CN" altLang="en-US" sz="900" dirty="0">
                  <a:solidFill>
                    <a:srgbClr val="1A8A8A"/>
                  </a:solidFill>
                  <a:latin typeface="微软雅黑" panose="020B0503020204020204" pitchFamily="34" charset="-122"/>
                  <a:ea typeface="微软雅黑" panose="020B0503020204020204" pitchFamily="34" charset="-122"/>
                  <a:cs typeface="Calibri" panose="020F0502020204030204" pitchFamily="34" charset="-120"/>
                </a:rPr>
                <a:t>更</a:t>
              </a:r>
              <a:r>
                <a:rPr lang="en-US" sz="900" dirty="0">
                  <a:solidFill>
                    <a:srgbClr val="1A8A8A"/>
                  </a:solidFill>
                  <a:latin typeface="微软雅黑" panose="020B0503020204020204" pitchFamily="34" charset="-122"/>
                  <a:ea typeface="微软雅黑" panose="020B0503020204020204" pitchFamily="34" charset="-122"/>
                  <a:cs typeface="Calibri" panose="020F0502020204030204" pitchFamily="34" charset="-120"/>
                </a:rPr>
                <a:t>适配儿童、老年、吞咽困难、肾功能不全患者</a:t>
              </a:r>
              <a:endParaRPr lang="en-US" sz="900" dirty="0">
                <a:solidFill>
                  <a:srgbClr val="1A8A8A"/>
                </a:solidFill>
                <a:latin typeface="微软雅黑" panose="020B0503020204020204" pitchFamily="34" charset="-122"/>
                <a:ea typeface="微软雅黑" panose="020B0503020204020204" pitchFamily="34" charset="-122"/>
              </a:endParaRPr>
            </a:p>
          </p:txBody>
        </p:sp>
        <p:sp>
          <p:nvSpPr>
            <p:cNvPr id="50" name="Text 34"/>
            <p:cNvSpPr/>
            <p:nvPr/>
          </p:nvSpPr>
          <p:spPr>
            <a:xfrm>
              <a:off x="7027" y="7128"/>
              <a:ext cx="6480" cy="288"/>
            </a:xfrm>
            <a:prstGeom prst="rect">
              <a:avLst/>
            </a:prstGeom>
            <a:noFill/>
          </p:spPr>
          <p:txBody>
            <a:bodyPr wrap="square" lIns="0" tIns="0" rIns="0" bIns="0" rtlCol="0" anchor="ctr"/>
            <a:lstStyle/>
            <a:p>
              <a:pPr marL="0" indent="0">
                <a:buNone/>
              </a:pPr>
              <a:r>
                <a:rPr lang="en-US" sz="900" dirty="0">
                  <a:solidFill>
                    <a:srgbClr val="1A8A8A"/>
                  </a:solidFill>
                  <a:latin typeface="微软雅黑" panose="020B0503020204020204" pitchFamily="34" charset="-122"/>
                  <a:ea typeface="微软雅黑" panose="020B0503020204020204" pitchFamily="34" charset="-122"/>
                  <a:cs typeface="Calibri" panose="020F0502020204030204" pitchFamily="34" charset="-120"/>
                </a:rPr>
                <a:t>提升整体患者用药可及性和治疗达标率</a:t>
              </a:r>
              <a:endParaRPr lang="en-US" sz="900" dirty="0">
                <a:solidFill>
                  <a:srgbClr val="1A8A8A"/>
                </a:solidFill>
                <a:latin typeface="微软雅黑" panose="020B0503020204020204" pitchFamily="34" charset="-122"/>
                <a:ea typeface="微软雅黑" panose="020B0503020204020204" pitchFamily="34" charset="-122"/>
              </a:endParaRPr>
            </a:p>
          </p:txBody>
        </p:sp>
        <p:pic>
          <p:nvPicPr>
            <p:cNvPr id="52" name="图形 51" descr="复选标记 纯色填充"/>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696" y="5778"/>
              <a:ext cx="204" cy="204"/>
            </a:xfrm>
            <a:prstGeom prst="rect">
              <a:avLst/>
            </a:prstGeom>
          </p:spPr>
        </p:pic>
        <p:pic>
          <p:nvPicPr>
            <p:cNvPr id="53" name="图形 52" descr="复选标记 纯色填充"/>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06" y="6119"/>
              <a:ext cx="204" cy="204"/>
            </a:xfrm>
            <a:prstGeom prst="rect">
              <a:avLst/>
            </a:prstGeom>
          </p:spPr>
        </p:pic>
        <p:pic>
          <p:nvPicPr>
            <p:cNvPr id="54" name="图形 53" descr="复选标记 纯色填充"/>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01" y="6474"/>
              <a:ext cx="204" cy="204"/>
            </a:xfrm>
            <a:prstGeom prst="rect">
              <a:avLst/>
            </a:prstGeom>
          </p:spPr>
        </p:pic>
        <p:pic>
          <p:nvPicPr>
            <p:cNvPr id="55" name="图形 54" descr="复选标记 纯色填充"/>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10" y="6829"/>
              <a:ext cx="204" cy="204"/>
            </a:xfrm>
            <a:prstGeom prst="rect">
              <a:avLst/>
            </a:prstGeom>
          </p:spPr>
        </p:pic>
        <p:pic>
          <p:nvPicPr>
            <p:cNvPr id="56" name="图形 55" descr="复选标记 纯色填充"/>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20" y="7170"/>
              <a:ext cx="204" cy="204"/>
            </a:xfrm>
            <a:prstGeom prst="rect">
              <a:avLst/>
            </a:prstGeom>
          </p:spPr>
        </p:pic>
      </p:grpSp>
      <p:sp>
        <p:nvSpPr>
          <p:cNvPr id="26" name="Text 20"/>
          <p:cNvSpPr/>
          <p:nvPr/>
        </p:nvSpPr>
        <p:spPr>
          <a:xfrm>
            <a:off x="457200" y="3246120"/>
            <a:ext cx="2560320" cy="274320"/>
          </a:xfrm>
          <a:prstGeom prst="rect">
            <a:avLst/>
          </a:prstGeom>
          <a:noFill/>
        </p:spPr>
        <p:txBody>
          <a:bodyPr wrap="square" lIns="0" tIns="0" rIns="0" bIns="0" rtlCol="0" anchor="ctr"/>
          <a:lstStyle/>
          <a:p>
            <a:pPr marL="0" indent="0" algn="ctr">
              <a:buNone/>
            </a:pPr>
            <a:r>
              <a:rPr lang="en-US" sz="1200" b="1" dirty="0">
                <a:solidFill>
                  <a:schemeClr val="bg1"/>
                </a:solidFill>
                <a:latin typeface="微软雅黑" panose="020B0503020204020204" pitchFamily="34" charset="-122"/>
                <a:ea typeface="微软雅黑" panose="020B0503020204020204" pitchFamily="34" charset="-122"/>
                <a:cs typeface="Georgia" panose="02040502050405020303" pitchFamily="34" charset="-120"/>
              </a:rPr>
              <a:t>传统片剂</a:t>
            </a:r>
            <a:endParaRPr lang="en-US" sz="1200" dirty="0">
              <a:solidFill>
                <a:schemeClr val="bg1"/>
              </a:solidFill>
              <a:latin typeface="微软雅黑" panose="020B0503020204020204" pitchFamily="34" charset="-122"/>
              <a:ea typeface="微软雅黑" panose="020B0503020204020204" pitchFamily="34" charset="-122"/>
            </a:endParaRPr>
          </a:p>
        </p:txBody>
      </p:sp>
      <p:sp>
        <p:nvSpPr>
          <p:cNvPr id="8" name="Shape 8"/>
          <p:cNvSpPr/>
          <p:nvPr/>
        </p:nvSpPr>
        <p:spPr>
          <a:xfrm>
            <a:off x="365760" y="1005840"/>
            <a:ext cx="7686040" cy="457200"/>
          </a:xfrm>
          <a:prstGeom prst="rect">
            <a:avLst/>
          </a:prstGeom>
          <a:solidFill>
            <a:srgbClr val="1A8A8A"/>
          </a:solidFill>
        </p:spPr>
      </p:sp>
      <p:sp>
        <p:nvSpPr>
          <p:cNvPr id="11" name="Text 9"/>
          <p:cNvSpPr/>
          <p:nvPr/>
        </p:nvSpPr>
        <p:spPr>
          <a:xfrm>
            <a:off x="822960" y="1005840"/>
            <a:ext cx="3474720" cy="457200"/>
          </a:xfrm>
          <a:prstGeom prst="rect">
            <a:avLst/>
          </a:prstGeom>
          <a:noFill/>
        </p:spPr>
        <p:txBody>
          <a:bodyPr wrap="square" rtlCol="0" anchor="ctr"/>
          <a:lstStyle/>
          <a:p>
            <a:pPr marL="0" indent="0">
              <a:buNone/>
            </a:pPr>
            <a:r>
              <a:rPr lang="zh-CN" alt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rPr>
              <a:t>应用创新</a:t>
            </a:r>
            <a:endParaRPr lang="zh-CN" altLang="en-US" sz="1400" b="1" dirty="0">
              <a:solidFill>
                <a:srgbClr val="FFFFFF"/>
              </a:solidFill>
              <a:latin typeface="宋体" panose="02010600030101010101" pitchFamily="2" charset="-122"/>
              <a:ea typeface="宋体" panose="02010600030101010101" pitchFamily="2" charset="-122"/>
              <a:cs typeface="Georgia" panose="02040502050405020303" pitchFamily="34" charset="-120"/>
            </a:endParaRPr>
          </a:p>
        </p:txBody>
      </p:sp>
      <p:sp>
        <p:nvSpPr>
          <p:cNvPr id="21" name="Shape 7"/>
          <p:cNvSpPr/>
          <p:nvPr/>
        </p:nvSpPr>
        <p:spPr>
          <a:xfrm>
            <a:off x="365760" y="1463040"/>
            <a:ext cx="7881620" cy="1125855"/>
          </a:xfrm>
          <a:prstGeom prst="rect">
            <a:avLst/>
          </a:prstGeom>
          <a:solidFill>
            <a:srgbClr val="FFFFFF"/>
          </a:solidFill>
          <a:effectLst>
            <a:outerShdw blurRad="50800" dist="19050" dir="8100000" algn="bl" rotWithShape="0">
              <a:srgbClr val="000000">
                <a:alpha val="8000"/>
              </a:srgbClr>
            </a:outerShdw>
          </a:effectLst>
        </p:spPr>
      </p:sp>
      <p:sp>
        <p:nvSpPr>
          <p:cNvPr id="23" name="Text 17"/>
          <p:cNvSpPr/>
          <p:nvPr/>
        </p:nvSpPr>
        <p:spPr>
          <a:xfrm>
            <a:off x="457200" y="1541145"/>
            <a:ext cx="7576185" cy="955040"/>
          </a:xfrm>
          <a:prstGeom prst="rect">
            <a:avLst/>
          </a:prstGeom>
          <a:solidFill>
            <a:srgbClr val="F5E6C8"/>
          </a:solidFill>
        </p:spPr>
        <p:txBody>
          <a:bodyPr wrap="square" rtlCol="0" anchor="t"/>
          <a:lstStyle/>
          <a:p>
            <a:pPr marL="0" indent="0">
              <a:lnSpc>
                <a:spcPct val="140000"/>
              </a:lnSpc>
              <a:buNone/>
            </a:pPr>
            <a:r>
              <a:rPr lang="en-US" sz="1000" b="1"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现有固体制剂痛点：</a:t>
            </a:r>
            <a:r>
              <a:rPr lang="en-US" sz="1000"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用量拆分困难、吞咽困难、</a:t>
            </a:r>
            <a:r>
              <a:rPr lang="zh-CN" altLang="en-US" sz="1000"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口感较差，</a:t>
            </a:r>
            <a:r>
              <a:rPr lang="en-US" sz="1000" dirty="0">
                <a:solidFill>
                  <a:srgbClr val="FF0000"/>
                </a:solidFill>
                <a:latin typeface="微软雅黑" panose="020B0503020204020204" pitchFamily="34" charset="-122"/>
                <a:ea typeface="微软雅黑" panose="020B0503020204020204" pitchFamily="34" charset="-122"/>
                <a:cs typeface="Calibri" panose="020F0502020204030204" pitchFamily="34" charset="-120"/>
              </a:rPr>
              <a:t>依从性难以保证</a:t>
            </a:r>
            <a:endParaRPr lang="en-US" sz="1000" dirty="0">
              <a:solidFill>
                <a:srgbClr val="FF0000"/>
              </a:solidFill>
              <a:latin typeface="微软雅黑" panose="020B0503020204020204" pitchFamily="34" charset="-122"/>
              <a:ea typeface="微软雅黑" panose="020B0503020204020204" pitchFamily="34" charset="-122"/>
            </a:endParaRPr>
          </a:p>
          <a:p>
            <a:pPr marL="0" indent="0">
              <a:lnSpc>
                <a:spcPct val="140000"/>
              </a:lnSpc>
              <a:buNone/>
            </a:pPr>
            <a:r>
              <a:rPr lang="en-US" sz="100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口服溶液突破：</a:t>
            </a:r>
            <a:endParaRPr lang="en-US" sz="1000" b="1"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a:p>
            <a:pPr marL="0" indent="0">
              <a:lnSpc>
                <a:spcPct val="140000"/>
              </a:lnSpc>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瓶装配量杯 + 袋装双规格，添加矫味剂</a:t>
            </a:r>
            <a:r>
              <a:rPr lang="zh-CN" alt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a:t>
            </a:r>
            <a:r>
              <a:rPr lang="zh-CN" alt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口感较好，提升依从性；</a:t>
            </a:r>
            <a:endParaRPr lang="zh-CN" alt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a:p>
            <a:pPr marL="0" indent="0">
              <a:lnSpc>
                <a:spcPct val="140000"/>
              </a:lnSpc>
              <a:buNone/>
            </a:pPr>
            <a:r>
              <a:rPr 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精准剂量给药，适配儿童、老年、吞咽困难及肾功能不全患者精细化剂量调整需求</a:t>
            </a:r>
            <a:r>
              <a:rPr lang="zh-CN" alt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rPr>
              <a:t>。</a:t>
            </a:r>
            <a:endParaRPr lang="zh-CN" altLang="en-US" sz="1000" dirty="0">
              <a:solidFill>
                <a:srgbClr val="3D5066"/>
              </a:solidFill>
              <a:latin typeface="微软雅黑" panose="020B0503020204020204" pitchFamily="34" charset="-122"/>
              <a:ea typeface="微软雅黑" panose="020B0503020204020204" pitchFamily="34" charset="-122"/>
              <a:cs typeface="Calibri" panose="020F0502020204030204" pitchFamily="34" charset="-120"/>
            </a:endParaRPr>
          </a:p>
        </p:txBody>
      </p:sp>
      <p:sp>
        <p:nvSpPr>
          <p:cNvPr id="64" name="Shape 19"/>
          <p:cNvSpPr/>
          <p:nvPr/>
        </p:nvSpPr>
        <p:spPr>
          <a:xfrm>
            <a:off x="365760" y="3105150"/>
            <a:ext cx="2743200" cy="1554480"/>
          </a:xfrm>
          <a:prstGeom prst="rect">
            <a:avLst/>
          </a:prstGeom>
          <a:solidFill>
            <a:srgbClr val="FFFFFF"/>
          </a:solidFill>
          <a:effectLst>
            <a:outerShdw blurRad="50800" dist="19050" dir="8100000" algn="bl" rotWithShape="0">
              <a:srgbClr val="000000">
                <a:alpha val="8000"/>
              </a:srgbClr>
            </a:outerShdw>
          </a:effectLst>
        </p:spPr>
      </p:sp>
      <p:pic>
        <p:nvPicPr>
          <p:cNvPr id="65" name="Image 4" descr="preencoded.png"/>
          <p:cNvPicPr>
            <a:picLocks noChangeAspect="1"/>
          </p:cNvPicPr>
          <p:nvPr/>
        </p:nvPicPr>
        <p:blipFill>
          <a:blip r:embed="rId1"/>
          <a:stretch>
            <a:fillRect/>
          </a:stretch>
        </p:blipFill>
        <p:spPr>
          <a:xfrm>
            <a:off x="594360" y="3516630"/>
            <a:ext cx="128016" cy="128016"/>
          </a:xfrm>
          <a:prstGeom prst="rect">
            <a:avLst/>
          </a:prstGeom>
        </p:spPr>
      </p:pic>
      <p:sp>
        <p:nvSpPr>
          <p:cNvPr id="66" name="Text 21"/>
          <p:cNvSpPr/>
          <p:nvPr/>
        </p:nvSpPr>
        <p:spPr>
          <a:xfrm>
            <a:off x="804672" y="3489198"/>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药片直径约0.5-1.2cm</a:t>
            </a:r>
            <a:endParaRPr lang="en-US" sz="900" dirty="0">
              <a:latin typeface="微软雅黑" panose="020B0503020204020204" pitchFamily="34" charset="-122"/>
              <a:ea typeface="微软雅黑" panose="020B0503020204020204" pitchFamily="34" charset="-122"/>
            </a:endParaRPr>
          </a:p>
        </p:txBody>
      </p:sp>
      <p:pic>
        <p:nvPicPr>
          <p:cNvPr id="67" name="Image 5" descr="preencoded.png"/>
          <p:cNvPicPr>
            <a:picLocks noChangeAspect="1"/>
          </p:cNvPicPr>
          <p:nvPr/>
        </p:nvPicPr>
        <p:blipFill>
          <a:blip r:embed="rId1"/>
          <a:stretch>
            <a:fillRect/>
          </a:stretch>
        </p:blipFill>
        <p:spPr>
          <a:xfrm>
            <a:off x="594360" y="3736086"/>
            <a:ext cx="128016" cy="128016"/>
          </a:xfrm>
          <a:prstGeom prst="rect">
            <a:avLst/>
          </a:prstGeom>
        </p:spPr>
      </p:pic>
      <p:sp>
        <p:nvSpPr>
          <p:cNvPr id="68" name="Text 22"/>
          <p:cNvSpPr/>
          <p:nvPr/>
        </p:nvSpPr>
        <p:spPr>
          <a:xfrm>
            <a:off x="804672" y="3708654"/>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用量拆分困难</a:t>
            </a:r>
            <a:endParaRPr lang="en-US" sz="900" dirty="0">
              <a:latin typeface="微软雅黑" panose="020B0503020204020204" pitchFamily="34" charset="-122"/>
              <a:ea typeface="微软雅黑" panose="020B0503020204020204" pitchFamily="34" charset="-122"/>
            </a:endParaRPr>
          </a:p>
        </p:txBody>
      </p:sp>
      <p:pic>
        <p:nvPicPr>
          <p:cNvPr id="69" name="Image 6" descr="preencoded.png"/>
          <p:cNvPicPr>
            <a:picLocks noChangeAspect="1"/>
          </p:cNvPicPr>
          <p:nvPr/>
        </p:nvPicPr>
        <p:blipFill>
          <a:blip r:embed="rId1"/>
          <a:stretch>
            <a:fillRect/>
          </a:stretch>
        </p:blipFill>
        <p:spPr>
          <a:xfrm>
            <a:off x="594360" y="3955542"/>
            <a:ext cx="128016" cy="128016"/>
          </a:xfrm>
          <a:prstGeom prst="rect">
            <a:avLst/>
          </a:prstGeom>
        </p:spPr>
      </p:pic>
      <p:sp>
        <p:nvSpPr>
          <p:cNvPr id="70" name="Text 23"/>
          <p:cNvSpPr/>
          <p:nvPr/>
        </p:nvSpPr>
        <p:spPr>
          <a:xfrm>
            <a:off x="804672" y="3928110"/>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吞咽困难患者不适用</a:t>
            </a:r>
            <a:endParaRPr lang="en-US" sz="900" dirty="0">
              <a:latin typeface="微软雅黑" panose="020B0503020204020204" pitchFamily="34" charset="-122"/>
              <a:ea typeface="微软雅黑" panose="020B0503020204020204" pitchFamily="34" charset="-122"/>
            </a:endParaRPr>
          </a:p>
        </p:txBody>
      </p:sp>
      <p:pic>
        <p:nvPicPr>
          <p:cNvPr id="71" name="Image 7" descr="preencoded.png"/>
          <p:cNvPicPr>
            <a:picLocks noChangeAspect="1"/>
          </p:cNvPicPr>
          <p:nvPr/>
        </p:nvPicPr>
        <p:blipFill>
          <a:blip r:embed="rId1"/>
          <a:stretch>
            <a:fillRect/>
          </a:stretch>
        </p:blipFill>
        <p:spPr>
          <a:xfrm>
            <a:off x="594360" y="4174998"/>
            <a:ext cx="128016" cy="128016"/>
          </a:xfrm>
          <a:prstGeom prst="rect">
            <a:avLst/>
          </a:prstGeom>
        </p:spPr>
      </p:pic>
      <p:sp>
        <p:nvSpPr>
          <p:cNvPr id="72" name="Text 24"/>
          <p:cNvSpPr/>
          <p:nvPr/>
        </p:nvSpPr>
        <p:spPr>
          <a:xfrm>
            <a:off x="804672" y="4147566"/>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依从性难以保证</a:t>
            </a:r>
            <a:endParaRPr lang="en-US" sz="900" dirty="0">
              <a:latin typeface="微软雅黑" panose="020B0503020204020204" pitchFamily="34" charset="-122"/>
              <a:ea typeface="微软雅黑" panose="020B0503020204020204" pitchFamily="34" charset="-122"/>
            </a:endParaRPr>
          </a:p>
        </p:txBody>
      </p:sp>
      <p:pic>
        <p:nvPicPr>
          <p:cNvPr id="73" name="Image 8" descr="preencoded.png"/>
          <p:cNvPicPr>
            <a:picLocks noChangeAspect="1"/>
          </p:cNvPicPr>
          <p:nvPr/>
        </p:nvPicPr>
        <p:blipFill>
          <a:blip r:embed="rId1"/>
          <a:stretch>
            <a:fillRect/>
          </a:stretch>
        </p:blipFill>
        <p:spPr>
          <a:xfrm>
            <a:off x="594360" y="4394454"/>
            <a:ext cx="128016" cy="128016"/>
          </a:xfrm>
          <a:prstGeom prst="rect">
            <a:avLst/>
          </a:prstGeom>
        </p:spPr>
      </p:pic>
      <p:sp>
        <p:nvSpPr>
          <p:cNvPr id="74" name="Text 25"/>
          <p:cNvSpPr/>
          <p:nvPr/>
        </p:nvSpPr>
        <p:spPr>
          <a:xfrm>
            <a:off x="804672" y="4367022"/>
            <a:ext cx="2103120" cy="182880"/>
          </a:xfrm>
          <a:prstGeom prst="rect">
            <a:avLst/>
          </a:prstGeom>
          <a:noFill/>
        </p:spPr>
        <p:txBody>
          <a:bodyPr wrap="square" lIns="0" tIns="0" rIns="0" bIns="0" rtlCol="0" anchor="ctr"/>
          <a:lstStyle/>
          <a:p>
            <a:pPr marL="0" indent="0">
              <a:buNone/>
            </a:pPr>
            <a:r>
              <a:rPr lang="en-US" sz="900" dirty="0">
                <a:solidFill>
                  <a:srgbClr val="E07B39"/>
                </a:solidFill>
                <a:latin typeface="微软雅黑" panose="020B0503020204020204" pitchFamily="34" charset="-122"/>
                <a:ea typeface="微软雅黑" panose="020B0503020204020204" pitchFamily="34" charset="-122"/>
                <a:cs typeface="Calibri" panose="020F0502020204030204" pitchFamily="34" charset="-120"/>
              </a:rPr>
              <a:t>儿童用药不便</a:t>
            </a:r>
            <a:endParaRPr lang="en-US" sz="900" dirty="0">
              <a:latin typeface="微软雅黑" panose="020B0503020204020204" pitchFamily="34" charset="-122"/>
              <a:ea typeface="微软雅黑" panose="020B0503020204020204" pitchFamily="34" charset="-122"/>
            </a:endParaRPr>
          </a:p>
        </p:txBody>
      </p:sp>
      <p:sp>
        <p:nvSpPr>
          <p:cNvPr id="75" name="Shape 28"/>
          <p:cNvSpPr/>
          <p:nvPr/>
        </p:nvSpPr>
        <p:spPr>
          <a:xfrm>
            <a:off x="365760" y="3105150"/>
            <a:ext cx="2743200" cy="365760"/>
          </a:xfrm>
          <a:prstGeom prst="rect">
            <a:avLst/>
          </a:prstGeom>
          <a:solidFill>
            <a:schemeClr val="accent2">
              <a:lumMod val="75000"/>
            </a:schemeClr>
          </a:solidFill>
        </p:spPr>
        <p:txBody>
          <a:bodyPr/>
          <a:lstStyle/>
          <a:p>
            <a:endParaRPr lang="zh-CN" altLang="en-US" dirty="0"/>
          </a:p>
        </p:txBody>
      </p:sp>
      <p:sp>
        <p:nvSpPr>
          <p:cNvPr id="76" name="Text 20"/>
          <p:cNvSpPr/>
          <p:nvPr/>
        </p:nvSpPr>
        <p:spPr>
          <a:xfrm>
            <a:off x="457200" y="3150870"/>
            <a:ext cx="2560320" cy="274320"/>
          </a:xfrm>
          <a:prstGeom prst="rect">
            <a:avLst/>
          </a:prstGeom>
          <a:noFill/>
        </p:spPr>
        <p:txBody>
          <a:bodyPr wrap="square" lIns="0" tIns="0" rIns="0" bIns="0" rtlCol="0" anchor="ctr"/>
          <a:lstStyle/>
          <a:p>
            <a:pPr marL="0" indent="0" algn="ctr">
              <a:buNone/>
            </a:pPr>
            <a:r>
              <a:rPr lang="en-US" sz="1200" b="1" dirty="0">
                <a:solidFill>
                  <a:schemeClr val="bg1"/>
                </a:solidFill>
                <a:latin typeface="微软雅黑" panose="020B0503020204020204" pitchFamily="34" charset="-122"/>
                <a:ea typeface="微软雅黑" panose="020B0503020204020204" pitchFamily="34" charset="-122"/>
                <a:cs typeface="Georgia" panose="02040502050405020303" pitchFamily="34" charset="-120"/>
              </a:rPr>
              <a:t>传统片剂</a:t>
            </a:r>
            <a:endParaRPr lang="en-US" sz="1200"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tags/tag1.xml><?xml version="1.0" encoding="utf-8"?>
<p:tagLst xmlns:p="http://schemas.openxmlformats.org/presentationml/2006/main">
  <p:tag name="KSO_WM_DIAGRAM_VIRTUALLY_FRAME" val="{&quot;height&quot;:34.55999999999999,&quot;left&quot;:43.2,&quot;top&quot;:126,&quot;width&quot;:590.8}"/>
</p:tagLst>
</file>

<file path=ppt/tags/tag2.xml><?xml version="1.0" encoding="utf-8"?>
<p:tagLst xmlns:p="http://schemas.openxmlformats.org/presentationml/2006/main">
  <p:tag name="KSO_WM_DIAGRAM_VIRTUALLY_FRAME" val="{&quot;height&quot;:34.55999999999999,&quot;left&quot;:43.2,&quot;top&quot;:126,&quot;width&quot;:590.8}"/>
</p:tagLst>
</file>

<file path=ppt/tags/tag3.xml><?xml version="1.0" encoding="utf-8"?>
<p:tagLst xmlns:p="http://schemas.openxmlformats.org/presentationml/2006/main">
  <p:tag name="KSO_WM_DIAGRAM_VIRTUALLY_FRAME" val="{&quot;height&quot;:34.55999999999999,&quot;left&quot;:43.2,&quot;top&quot;:126,&quot;width&quot;:590.8}"/>
</p:tagLst>
</file>

<file path=ppt/tags/tag4.xml><?xml version="1.0" encoding="utf-8"?>
<p:tagLst xmlns:p="http://schemas.openxmlformats.org/presentationml/2006/main">
  <p:tag name="KSO_WM_DIAGRAM_VIRTUALLY_FRAME" val="{&quot;height&quot;:34.55999999999999,&quot;left&quot;:43.2,&quot;top&quot;:126,&quot;width&quot;:590.8}"/>
</p:tagLst>
</file>

<file path=ppt/tags/tag5.xml><?xml version="1.0" encoding="utf-8"?>
<p:tagLst xmlns:p="http://schemas.openxmlformats.org/presentationml/2006/main">
  <p:tag name="KSO_WM_DIAGRAM_VIRTUALLY_FRAME" val="{&quot;height&quot;:34.55999999999999,&quot;left&quot;:43.2,&quot;top&quot;:126,&quot;width&quot;:590.8}"/>
</p:tagLst>
</file>

<file path=ppt/tags/tag6.xml><?xml version="1.0" encoding="utf-8"?>
<p:tagLst xmlns:p="http://schemas.openxmlformats.org/presentationml/2006/main">
  <p:tag name="KSO_WM_DIAGRAM_VIRTUALLY_FRAME" val="{&quot;height&quot;:34.55999999999999,&quot;left&quot;:43.2,&quot;top&quot;:126,&quot;width&quot;:590.8}"/>
</p:tagLst>
</file>

<file path=ppt/tags/tag7.xml><?xml version="1.0" encoding="utf-8"?>
<p:tagLst xmlns:p="http://schemas.openxmlformats.org/presentationml/2006/main">
  <p:tag name="KSO_WM_DIAGRAM_VIRTUALLY_FRAME" val="{&quot;height&quot;:34.55999999999999,&quot;left&quot;:43.2,&quot;top&quot;:126,&quot;width&quot;:590.8}"/>
</p:tagLst>
</file>

<file path=ppt/tags/tag8.xml><?xml version="1.0" encoding="utf-8"?>
<p:tagLst xmlns:p="http://schemas.openxmlformats.org/presentationml/2006/main">
  <p:tag name="TABLE_ENDDRAG_ORIGIN_RECT" val="605*205"/>
  <p:tag name="TABLE_ENDDRAG_RECT" val="28*190*605*205"/>
</p:tagLst>
</file>

<file path=ppt/tags/tag9.xml><?xml version="1.0" encoding="utf-8"?>
<p:tagLst xmlns:p="http://schemas.openxmlformats.org/presentationml/2006/main">
  <p:tag name="resource_record_key" val="{&quot;10&quot;:[50062392,5005939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4309</Words>
  <Application>WPS 演示</Application>
  <PresentationFormat>全屏显示(16:9)</PresentationFormat>
  <Paragraphs>530</Paragraphs>
  <Slides>11</Slides>
  <Notes>10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11</vt:i4>
      </vt:variant>
    </vt:vector>
  </HeadingPairs>
  <TitlesOfParts>
    <vt:vector size="25" baseType="lpstr">
      <vt:lpstr>Arial</vt:lpstr>
      <vt:lpstr>宋体</vt:lpstr>
      <vt:lpstr>Wingdings</vt:lpstr>
      <vt:lpstr>微软雅黑</vt:lpstr>
      <vt:lpstr>Georgia</vt:lpstr>
      <vt:lpstr>Calibri</vt:lpstr>
      <vt:lpstr>Calibri</vt:lpstr>
      <vt:lpstr>Wingdings</vt:lpstr>
      <vt:lpstr>Times New Roman</vt:lpstr>
      <vt:lpstr>Georgia</vt:lpstr>
      <vt:lpstr>Calibri</vt:lpstr>
      <vt:lpstr>Arial Unicode MS</vt:lpstr>
      <vt:lpstr>等线</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盐酸二甲双胍口服溶液 - 国家医保申报材料</dc:title>
  <dc:creator>安徽新世纪药业有限公司</dc:creator>
  <dc:subject>PptxGenJS Presentation</dc:subject>
  <cp:lastModifiedBy>sea-shell</cp:lastModifiedBy>
  <cp:revision>49</cp:revision>
  <dcterms:created xsi:type="dcterms:W3CDTF">2026-06-10T01:27:00Z</dcterms:created>
  <dcterms:modified xsi:type="dcterms:W3CDTF">2026-06-10T11:10:40Z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45972C347047984756B7286AA8432B3F_42</vt:lpwstr>
  </property>
  <property fmtid="{D5CDD505-2E9C-101B-9397-08002B2CF9AE}" pid="3" name="KSOProductBuildVer">
    <vt:lpwstr>2052-12.1.0.26895</vt:lpwstr>
  </property>
</Properties>
</file>