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21.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notesSlides/notesSlide4.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4"/>
  </p:notesMasterIdLst>
  <p:sldIdLst>
    <p:sldId id="256" r:id="rId3"/>
    <p:sldId id="259" r:id="rId4"/>
    <p:sldId id="334" r:id="rId5"/>
    <p:sldId id="352" r:id="rId6"/>
    <p:sldId id="354" r:id="rId7"/>
    <p:sldId id="371" r:id="rId8"/>
    <p:sldId id="370" r:id="rId9"/>
    <p:sldId id="363" r:id="rId10"/>
    <p:sldId id="364" r:id="rId11"/>
    <p:sldId id="366" r:id="rId12"/>
    <p:sldId id="369" r:id="rId13"/>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AA47"/>
    <a:srgbClr val="55F997"/>
    <a:srgbClr val="60FAA5"/>
    <a:srgbClr val="87FBBB"/>
    <a:srgbClr val="8CF7D7"/>
    <a:srgbClr val="3CE45B"/>
    <a:srgbClr val="C00000"/>
    <a:srgbClr val="FFFFFF"/>
    <a:srgbClr val="3296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31" autoAdjust="0"/>
  </p:normalViewPr>
  <p:slideViewPr>
    <p:cSldViewPr snapToGrid="0">
      <p:cViewPr varScale="1">
        <p:scale>
          <a:sx n="99" d="100"/>
          <a:sy n="99" d="100"/>
        </p:scale>
        <p:origin x="102" y="9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725623582766401E-2"/>
          <c:y val="0.11351951878222399"/>
          <c:w val="0.91502267573696106"/>
          <c:h val="0.69415848269089098"/>
        </c:manualLayout>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Pt>
            <c:idx val="0"/>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1-73EB-477E-B8DD-FC619496E59E}"/>
              </c:ext>
            </c:extLst>
          </c:dPt>
          <c:dPt>
            <c:idx val="1"/>
            <c:invertIfNegative val="0"/>
            <c:bubble3D val="0"/>
            <c:spPr>
              <a:solidFill>
                <a:srgbClr val="00B050"/>
              </a:solidFill>
              <a:ln>
                <a:noFill/>
              </a:ln>
              <a:effectLst/>
            </c:spPr>
            <c:extLst>
              <c:ext xmlns:c16="http://schemas.microsoft.com/office/drawing/2014/chart" uri="{C3380CC4-5D6E-409C-BE32-E72D297353CC}">
                <c16:uniqueId val="{00000003-73EB-477E-B8DD-FC619496E59E}"/>
              </c:ext>
            </c:extLst>
          </c:dPt>
          <c:dPt>
            <c:idx val="2"/>
            <c:invertIfNegative val="0"/>
            <c:bubble3D val="0"/>
            <c:spPr>
              <a:solidFill>
                <a:srgbClr val="00B050"/>
              </a:solidFill>
              <a:ln>
                <a:noFill/>
              </a:ln>
              <a:effectLst/>
            </c:spPr>
            <c:extLst>
              <c:ext xmlns:c16="http://schemas.microsoft.com/office/drawing/2014/chart" uri="{C3380CC4-5D6E-409C-BE32-E72D297353CC}">
                <c16:uniqueId val="{00000005-73EB-477E-B8DD-FC619496E59E}"/>
              </c:ext>
            </c:extLst>
          </c:dPt>
          <c:dPt>
            <c:idx val="3"/>
            <c:invertIfNegative val="0"/>
            <c:bubble3D val="0"/>
            <c:spPr>
              <a:solidFill>
                <a:srgbClr val="00B050"/>
              </a:solidFill>
              <a:ln>
                <a:noFill/>
              </a:ln>
              <a:effectLst/>
            </c:spPr>
            <c:extLst>
              <c:ext xmlns:c16="http://schemas.microsoft.com/office/drawing/2014/chart" uri="{C3380CC4-5D6E-409C-BE32-E72D297353CC}">
                <c16:uniqueId val="{00000007-73EB-477E-B8DD-FC619496E59E}"/>
              </c:ext>
            </c:extLst>
          </c:dPt>
          <c:dLbls>
            <c:spPr>
              <a:noFill/>
              <a:ln>
                <a:noFill/>
              </a:ln>
              <a:effectLst/>
            </c:spPr>
            <c:txPr>
              <a:bodyPr rot="0" spcFirstLastPara="0" vertOverflow="ellipsis" vert="horz" wrap="square" lIns="38100" tIns="19050" rIns="38100" bIns="19050" anchor="ctr" anchorCtr="1"/>
              <a:lstStyle/>
              <a:p>
                <a:pPr>
                  <a:defRPr lang="zh-CN" sz="900" b="1"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血磷 
⬆1mg/dL
</c:v>
                </c:pt>
                <c:pt idx="1">
                  <c:v>平均动脉压
⬆10mmHg</c:v>
                </c:pt>
                <c:pt idx="2">
                  <c:v>尿酸
⬆1mg/dL
</c:v>
                </c:pt>
                <c:pt idx="3">
                  <c:v>年龄
⬆1岁
</c:v>
                </c:pt>
              </c:strCache>
            </c:strRef>
          </c:cat>
          <c:val>
            <c:numRef>
              <c:f>Sheet1!$B$2:$B$5</c:f>
              <c:numCache>
                <c:formatCode>0.00_ </c:formatCode>
                <c:ptCount val="4"/>
                <c:pt idx="0">
                  <c:v>1.2</c:v>
                </c:pt>
                <c:pt idx="1">
                  <c:v>1.1399999999999999</c:v>
                </c:pt>
                <c:pt idx="2">
                  <c:v>1.07</c:v>
                </c:pt>
                <c:pt idx="3">
                  <c:v>1.03</c:v>
                </c:pt>
              </c:numCache>
            </c:numRef>
          </c:val>
          <c:extLst>
            <c:ext xmlns:c16="http://schemas.microsoft.com/office/drawing/2014/chart" uri="{C3380CC4-5D6E-409C-BE32-E72D297353CC}">
              <c16:uniqueId val="{00000008-73EB-477E-B8DD-FC619496E59E}"/>
            </c:ext>
          </c:extLst>
        </c:ser>
        <c:dLbls>
          <c:showLegendKey val="0"/>
          <c:showVal val="1"/>
          <c:showCatName val="0"/>
          <c:showSerName val="0"/>
          <c:showPercent val="0"/>
          <c:showBubbleSize val="0"/>
        </c:dLbls>
        <c:gapWidth val="120"/>
        <c:overlap val="-27"/>
        <c:axId val="521785222"/>
        <c:axId val="24236803"/>
      </c:barChart>
      <c:catAx>
        <c:axId val="521785222"/>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700" b="1" i="0" u="none" strike="noStrike" kern="1200" baseline="0">
                <a:solidFill>
                  <a:schemeClr val="tx1">
                    <a:lumMod val="65000"/>
                    <a:lumOff val="35000"/>
                  </a:schemeClr>
                </a:solidFill>
                <a:latin typeface="+mn-lt"/>
                <a:ea typeface="+mn-ea"/>
                <a:cs typeface="+mn-cs"/>
              </a:defRPr>
            </a:pPr>
            <a:endParaRPr lang="zh-Hans-HK"/>
          </a:p>
        </c:txPr>
        <c:crossAx val="24236803"/>
        <c:crosses val="autoZero"/>
        <c:auto val="1"/>
        <c:lblAlgn val="ctr"/>
        <c:lblOffset val="100"/>
        <c:noMultiLvlLbl val="0"/>
      </c:catAx>
      <c:valAx>
        <c:axId val="24236803"/>
        <c:scaling>
          <c:orientation val="minMax"/>
        </c:scaling>
        <c:delete val="0"/>
        <c:axPos val="l"/>
        <c:numFmt formatCode="0.00_ " sourceLinked="1"/>
        <c:majorTickMark val="none"/>
        <c:minorTickMark val="none"/>
        <c:tickLblPos val="nextTo"/>
        <c:spPr>
          <a:noFill/>
          <a:ln>
            <a:noFill/>
          </a:ln>
          <a:effectLst/>
        </c:spPr>
        <c:txPr>
          <a:bodyPr rot="-60000000" spcFirstLastPara="0" vertOverflow="ellipsis" vert="horz" wrap="square" anchor="ctr" anchorCtr="1"/>
          <a:lstStyle/>
          <a:p>
            <a:pPr>
              <a:defRPr lang="zh-CN" sz="900" b="1" i="0" u="none" strike="noStrike" kern="1200" baseline="0">
                <a:solidFill>
                  <a:schemeClr val="tx1">
                    <a:lumMod val="65000"/>
                    <a:lumOff val="35000"/>
                  </a:schemeClr>
                </a:solidFill>
                <a:latin typeface="+mn-lt"/>
                <a:ea typeface="+mn-ea"/>
                <a:cs typeface="+mn-cs"/>
              </a:defRPr>
            </a:pPr>
            <a:endParaRPr lang="zh-Hans-HK"/>
          </a:p>
        </c:txPr>
        <c:crossAx val="521785222"/>
        <c:crosses val="autoZero"/>
        <c:crossBetween val="between"/>
      </c:valAx>
      <c:spPr>
        <a:noFill/>
        <a:ln>
          <a:noFill/>
        </a:ln>
        <a:effectLst/>
      </c:spPr>
    </c:plotArea>
    <c:plotVisOnly val="1"/>
    <c:dispBlanksAs val="gap"/>
    <c:showDLblsOverMax val="0"/>
    <c:extLst>
      <c:ext uri="{0b15fc19-7d7d-44ad-8c2d-2c3a37ce22c3}">
        <chartProps xmlns="https://web.wps.cn/et/2018/main" chartId="{6bad8f11-f49b-41d3-926a-8ca2c80a4062}"/>
      </c:ext>
    </c:extLst>
  </c:chart>
  <c:spPr>
    <a:noFill/>
    <a:ln>
      <a:noFill/>
    </a:ln>
    <a:effectLst/>
  </c:spPr>
  <c:txPr>
    <a:bodyPr/>
    <a:lstStyle/>
    <a:p>
      <a:pPr>
        <a:defRPr lang="zh-CN" b="1"/>
      </a:pPr>
      <a:endParaRPr lang="zh-Hans-HK"/>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患者比例</c:v>
                </c:pt>
              </c:strCache>
            </c:strRef>
          </c:tx>
          <c:spPr>
            <a:solidFill>
              <a:schemeClr val="accent1"/>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650-457A-849D-3D3B04792EDA}"/>
              </c:ext>
            </c:extLst>
          </c:dPt>
          <c:dPt>
            <c:idx val="1"/>
            <c:invertIfNegative val="0"/>
            <c:bubble3D val="0"/>
            <c:spPr>
              <a:solidFill>
                <a:schemeClr val="bg2"/>
              </a:solidFill>
              <a:ln>
                <a:noFill/>
              </a:ln>
              <a:effectLst/>
            </c:spPr>
            <c:extLst>
              <c:ext xmlns:c16="http://schemas.microsoft.com/office/drawing/2014/chart" uri="{C3380CC4-5D6E-409C-BE32-E72D297353CC}">
                <c16:uniqueId val="{00000003-C650-457A-849D-3D3B04792EDA}"/>
              </c:ext>
            </c:extLst>
          </c:dPt>
          <c:dPt>
            <c:idx val="2"/>
            <c:invertIfNegative val="0"/>
            <c:bubble3D val="0"/>
            <c:spPr>
              <a:solidFill>
                <a:schemeClr val="bg2">
                  <a:lumMod val="75000"/>
                </a:schemeClr>
              </a:solidFill>
              <a:ln>
                <a:noFill/>
              </a:ln>
              <a:effectLst/>
            </c:spPr>
            <c:extLst>
              <c:ext xmlns:c16="http://schemas.microsoft.com/office/drawing/2014/chart" uri="{C3380CC4-5D6E-409C-BE32-E72D297353CC}">
                <c16:uniqueId val="{00000005-C650-457A-849D-3D3B04792EDA}"/>
              </c:ext>
            </c:extLst>
          </c:dPt>
          <c:dPt>
            <c:idx val="3"/>
            <c:invertIfNegative val="0"/>
            <c:bubble3D val="0"/>
            <c:spPr>
              <a:solidFill>
                <a:schemeClr val="bg2">
                  <a:lumMod val="75000"/>
                </a:schemeClr>
              </a:solidFill>
              <a:ln>
                <a:noFill/>
              </a:ln>
              <a:effectLst/>
            </c:spPr>
            <c:extLst>
              <c:ext xmlns:c16="http://schemas.microsoft.com/office/drawing/2014/chart" uri="{C3380CC4-5D6E-409C-BE32-E72D297353CC}">
                <c16:uniqueId val="{00000007-C650-457A-849D-3D3B04792EDA}"/>
              </c:ext>
            </c:extLst>
          </c:dPt>
          <c:dPt>
            <c:idx val="4"/>
            <c:invertIfNegative val="0"/>
            <c:bubble3D val="0"/>
            <c:spPr>
              <a:solidFill>
                <a:srgbClr val="C00000"/>
              </a:solidFill>
              <a:ln>
                <a:noFill/>
              </a:ln>
              <a:effectLst/>
            </c:spPr>
            <c:extLst>
              <c:ext xmlns:c16="http://schemas.microsoft.com/office/drawing/2014/chart" uri="{C3380CC4-5D6E-409C-BE32-E72D297353CC}">
                <c16:uniqueId val="{00000009-C650-457A-849D-3D3B04792EDA}"/>
              </c:ext>
            </c:extLst>
          </c:dPt>
          <c:dLbls>
            <c:dLbl>
              <c:idx val="4"/>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extLst>
                <c:ext xmlns:c16="http://schemas.microsoft.com/office/drawing/2014/chart" uri="{C3380CC4-5D6E-409C-BE32-E72D297353CC}">
                  <c16:uniqueId val="{00000009-C650-457A-849D-3D3B04792EDA}"/>
                </c:ext>
              </c:extLst>
            </c:dLbl>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&lt;3.5</c:v>
                </c:pt>
                <c:pt idx="1">
                  <c:v>3.5-4.5</c:v>
                </c:pt>
                <c:pt idx="2">
                  <c:v>4.6-5.5</c:v>
                </c:pt>
                <c:pt idx="3">
                  <c:v>5.6-7.0</c:v>
                </c:pt>
                <c:pt idx="4">
                  <c:v>&gt;7.0</c:v>
                </c:pt>
              </c:strCache>
            </c:strRef>
          </c:cat>
          <c:val>
            <c:numRef>
              <c:f>Sheet1!$B$2:$B$6</c:f>
              <c:numCache>
                <c:formatCode>0.0%</c:formatCode>
                <c:ptCount val="5"/>
                <c:pt idx="0">
                  <c:v>7.3999999999999996E-2</c:v>
                </c:pt>
                <c:pt idx="1">
                  <c:v>0.154</c:v>
                </c:pt>
                <c:pt idx="2">
                  <c:v>0.26100000000000001</c:v>
                </c:pt>
                <c:pt idx="3">
                  <c:v>0.23599999999999999</c:v>
                </c:pt>
                <c:pt idx="4">
                  <c:v>0.27500000000000002</c:v>
                </c:pt>
              </c:numCache>
            </c:numRef>
          </c:val>
          <c:extLst>
            <c:ext xmlns:c16="http://schemas.microsoft.com/office/drawing/2014/chart" uri="{C3380CC4-5D6E-409C-BE32-E72D297353CC}">
              <c16:uniqueId val="{0000000A-C650-457A-849D-3D3B04792EDA}"/>
            </c:ext>
          </c:extLst>
        </c:ser>
        <c:dLbls>
          <c:showLegendKey val="0"/>
          <c:showVal val="0"/>
          <c:showCatName val="0"/>
          <c:showSerName val="0"/>
          <c:showPercent val="0"/>
          <c:showBubbleSize val="0"/>
        </c:dLbls>
        <c:gapWidth val="89"/>
        <c:overlap val="-27"/>
        <c:axId val="1503994847"/>
        <c:axId val="1503988127"/>
      </c:barChart>
      <c:catAx>
        <c:axId val="1503994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Hans-HK"/>
          </a:p>
        </c:txPr>
        <c:crossAx val="1503988127"/>
        <c:crosses val="autoZero"/>
        <c:auto val="1"/>
        <c:lblAlgn val="ctr"/>
        <c:lblOffset val="100"/>
        <c:noMultiLvlLbl val="0"/>
      </c:catAx>
      <c:valAx>
        <c:axId val="1503988127"/>
        <c:scaling>
          <c:orientation val="minMax"/>
        </c:scaling>
        <c:delete val="1"/>
        <c:axPos val="l"/>
        <c:numFmt formatCode="0.0%" sourceLinked="1"/>
        <c:majorTickMark val="none"/>
        <c:minorTickMark val="none"/>
        <c:tickLblPos val="nextTo"/>
        <c:crossAx val="1503994847"/>
        <c:crosses val="autoZero"/>
        <c:crossBetween val="between"/>
      </c:valAx>
      <c:spPr>
        <a:noFill/>
        <a:ln>
          <a:noFill/>
        </a:ln>
        <a:effectLst/>
      </c:spPr>
    </c:plotArea>
    <c:plotVisOnly val="1"/>
    <c:dispBlanksAs val="gap"/>
    <c:showDLblsOverMax val="0"/>
    <c:extLst>
      <c:ext uri="{0b15fc19-7d7d-44ad-8c2d-2c3a37ce22c3}">
        <chartProps xmlns="https://web.wps.cn/et/2018/main" chartId="{f922a281-6f2f-4fa5-9e41-0eb11c0486d3}"/>
      </c:ext>
    </c:extLst>
  </c:chart>
  <c:spPr>
    <a:noFill/>
    <a:ln>
      <a:noFill/>
    </a:ln>
    <a:effectLst/>
  </c:spPr>
  <c:txPr>
    <a:bodyPr/>
    <a:lstStyle/>
    <a:p>
      <a:pPr>
        <a:defRPr lang="zh-CN"/>
      </a:pPr>
      <a:endParaRPr lang="zh-Hans-HK"/>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775358568462598E-2"/>
          <c:y val="5.1810477003151501E-2"/>
          <c:w val="0.92444928286307504"/>
          <c:h val="0.75545454854512495"/>
        </c:manualLayout>
      </c:layout>
      <c:barChart>
        <c:barDir val="col"/>
        <c:grouping val="clustered"/>
        <c:varyColors val="0"/>
        <c:ser>
          <c:idx val="0"/>
          <c:order val="0"/>
          <c:tx>
            <c:strRef>
              <c:f>Sheet1!$A$2</c:f>
              <c:strCache>
                <c:ptCount val="1"/>
                <c:pt idx="0">
                  <c:v>G3a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患病率</c:v>
                </c:pt>
                <c:pt idx="1">
                  <c:v>磷结合剂使用率</c:v>
                </c:pt>
              </c:strCache>
            </c:strRef>
          </c:cat>
          <c:val>
            <c:numRef>
              <c:f>Sheet1!$B$2:$C$2</c:f>
              <c:numCache>
                <c:formatCode>0.00%</c:formatCode>
                <c:ptCount val="2"/>
                <c:pt idx="0">
                  <c:v>7.3200000000000001E-2</c:v>
                </c:pt>
                <c:pt idx="1">
                  <c:v>9.6199999999999994E-2</c:v>
                </c:pt>
              </c:numCache>
            </c:numRef>
          </c:val>
          <c:extLst>
            <c:ext xmlns:c16="http://schemas.microsoft.com/office/drawing/2014/chart" uri="{C3380CC4-5D6E-409C-BE32-E72D297353CC}">
              <c16:uniqueId val="{00000000-1E81-4F43-A81B-30B886198488}"/>
            </c:ext>
          </c:extLst>
        </c:ser>
        <c:ser>
          <c:idx val="1"/>
          <c:order val="1"/>
          <c:tx>
            <c:strRef>
              <c:f>Sheet1!$A$3</c:f>
              <c:strCache>
                <c:ptCount val="1"/>
                <c:pt idx="0">
                  <c:v>G3b</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患病率</c:v>
                </c:pt>
                <c:pt idx="1">
                  <c:v>磷结合剂使用率</c:v>
                </c:pt>
              </c:strCache>
            </c:strRef>
          </c:cat>
          <c:val>
            <c:numRef>
              <c:f>Sheet1!$B$3:$C$3</c:f>
              <c:numCache>
                <c:formatCode>0.00%</c:formatCode>
                <c:ptCount val="2"/>
                <c:pt idx="0">
                  <c:v>0.12429999999999999</c:v>
                </c:pt>
                <c:pt idx="1">
                  <c:v>0.1129</c:v>
                </c:pt>
              </c:numCache>
            </c:numRef>
          </c:val>
          <c:extLst>
            <c:ext xmlns:c16="http://schemas.microsoft.com/office/drawing/2014/chart" uri="{C3380CC4-5D6E-409C-BE32-E72D297353CC}">
              <c16:uniqueId val="{00000001-1E81-4F43-A81B-30B886198488}"/>
            </c:ext>
          </c:extLst>
        </c:ser>
        <c:ser>
          <c:idx val="2"/>
          <c:order val="2"/>
          <c:tx>
            <c:strRef>
              <c:f>Sheet1!$A$4</c:f>
              <c:strCache>
                <c:ptCount val="1"/>
                <c:pt idx="0">
                  <c:v>G4</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患病率</c:v>
                </c:pt>
                <c:pt idx="1">
                  <c:v>磷结合剂使用率</c:v>
                </c:pt>
              </c:strCache>
            </c:strRef>
          </c:cat>
          <c:val>
            <c:numRef>
              <c:f>Sheet1!$B$4:$C$4</c:f>
              <c:numCache>
                <c:formatCode>0.00%</c:formatCode>
                <c:ptCount val="2"/>
                <c:pt idx="0">
                  <c:v>0.26740000000000003</c:v>
                </c:pt>
                <c:pt idx="1">
                  <c:v>0.1484</c:v>
                </c:pt>
              </c:numCache>
            </c:numRef>
          </c:val>
          <c:extLst>
            <c:ext xmlns:c16="http://schemas.microsoft.com/office/drawing/2014/chart" uri="{C3380CC4-5D6E-409C-BE32-E72D297353CC}">
              <c16:uniqueId val="{00000002-1E81-4F43-A81B-30B886198488}"/>
            </c:ext>
          </c:extLst>
        </c:ser>
        <c:ser>
          <c:idx val="3"/>
          <c:order val="3"/>
          <c:tx>
            <c:strRef>
              <c:f>Sheet1!$A$5</c:f>
              <c:strCache>
                <c:ptCount val="1"/>
                <c:pt idx="0">
                  <c:v>G5</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tx1">
                        <a:lumMod val="75000"/>
                        <a:lumOff val="25000"/>
                      </a:schemeClr>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患病率</c:v>
                </c:pt>
                <c:pt idx="1">
                  <c:v>磷结合剂使用率</c:v>
                </c:pt>
              </c:strCache>
            </c:strRef>
          </c:cat>
          <c:val>
            <c:numRef>
              <c:f>Sheet1!$B$5:$C$5</c:f>
              <c:numCache>
                <c:formatCode>0.00%</c:formatCode>
                <c:ptCount val="2"/>
                <c:pt idx="0">
                  <c:v>0.65849999999999997</c:v>
                </c:pt>
                <c:pt idx="1">
                  <c:v>0.2392</c:v>
                </c:pt>
              </c:numCache>
            </c:numRef>
          </c:val>
          <c:extLst>
            <c:ext xmlns:c16="http://schemas.microsoft.com/office/drawing/2014/chart" uri="{C3380CC4-5D6E-409C-BE32-E72D297353CC}">
              <c16:uniqueId val="{00000003-1E81-4F43-A81B-30B886198488}"/>
            </c:ext>
          </c:extLst>
        </c:ser>
        <c:dLbls>
          <c:showLegendKey val="0"/>
          <c:showVal val="0"/>
          <c:showCatName val="0"/>
          <c:showSerName val="0"/>
          <c:showPercent val="0"/>
          <c:showBubbleSize val="0"/>
        </c:dLbls>
        <c:gapWidth val="119"/>
        <c:overlap val="-27"/>
        <c:axId val="1929345279"/>
        <c:axId val="1929351999"/>
      </c:barChart>
      <c:catAx>
        <c:axId val="192934527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Hans-HK"/>
          </a:p>
        </c:txPr>
        <c:crossAx val="1929351999"/>
        <c:crosses val="autoZero"/>
        <c:auto val="1"/>
        <c:lblAlgn val="ctr"/>
        <c:lblOffset val="100"/>
        <c:noMultiLvlLbl val="0"/>
      </c:catAx>
      <c:valAx>
        <c:axId val="1929351999"/>
        <c:scaling>
          <c:orientation val="minMax"/>
        </c:scaling>
        <c:delete val="1"/>
        <c:axPos val="l"/>
        <c:numFmt formatCode="0.00%" sourceLinked="1"/>
        <c:majorTickMark val="none"/>
        <c:minorTickMark val="none"/>
        <c:tickLblPos val="nextTo"/>
        <c:crossAx val="1929345279"/>
        <c:crosses val="autoZero"/>
        <c:crossBetween val="between"/>
      </c:valAx>
      <c:spPr>
        <a:noFill/>
        <a:ln>
          <a:noFill/>
        </a:ln>
        <a:effectLst/>
      </c:spPr>
    </c:plotArea>
    <c:legend>
      <c:legendPos val="r"/>
      <c:layout>
        <c:manualLayout>
          <c:xMode val="edge"/>
          <c:yMode val="edge"/>
          <c:x val="0.46214441811994"/>
          <c:y val="5.1507128128818101E-2"/>
          <c:w val="0.51984898900881704"/>
          <c:h val="0.16390996943251199"/>
        </c:manualLayout>
      </c:layout>
      <c:overlay val="0"/>
      <c:spPr>
        <a:noFill/>
        <a:ln>
          <a:noFill/>
        </a:ln>
        <a:effectLst/>
      </c:spPr>
      <c:txPr>
        <a:bodyPr rot="0" spcFirstLastPara="1" vertOverflow="ellipsis" vert="horz" wrap="square" anchor="ctr" anchorCtr="1"/>
        <a:lstStyle/>
        <a:p>
          <a:pPr>
            <a:defRPr lang="zh-CN" sz="800" b="0" i="0" u="none" strike="noStrike" kern="1200" baseline="0">
              <a:solidFill>
                <a:schemeClr val="tx1">
                  <a:lumMod val="65000"/>
                  <a:lumOff val="35000"/>
                </a:schemeClr>
              </a:solidFill>
              <a:latin typeface="+mn-lt"/>
              <a:ea typeface="+mn-ea"/>
              <a:cs typeface="+mn-cs"/>
            </a:defRPr>
          </a:pPr>
          <a:endParaRPr lang="zh-Hans-HK"/>
        </a:p>
      </c:txPr>
    </c:legend>
    <c:plotVisOnly val="1"/>
    <c:dispBlanksAs val="gap"/>
    <c:showDLblsOverMax val="0"/>
    <c:extLst>
      <c:ext uri="{0b15fc19-7d7d-44ad-8c2d-2c3a37ce22c3}">
        <chartProps xmlns="https://web.wps.cn/et/2018/main" chartId="{d7e7aeb6-76c1-4207-bf86-d98a8f40a9d1}"/>
      </c:ext>
    </c:extLst>
  </c:chart>
  <c:spPr>
    <a:noFill/>
    <a:ln>
      <a:noFill/>
    </a:ln>
    <a:effectLst/>
  </c:spPr>
  <c:txPr>
    <a:bodyPr/>
    <a:lstStyle/>
    <a:p>
      <a:pPr>
        <a:defRPr lang="zh-CN" sz="900"/>
      </a:pPr>
      <a:endParaRPr lang="zh-Hans-HK"/>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片剂负荷</c:v>
                </c:pt>
              </c:strCache>
            </c:strRef>
          </c:tx>
          <c:spPr>
            <a:solidFill>
              <a:schemeClr val="accent1"/>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682B-4285-B483-32385AA5201E}"/>
              </c:ext>
            </c:extLst>
          </c:dPt>
          <c:dPt>
            <c:idx val="1"/>
            <c:invertIfNegative val="0"/>
            <c:bubble3D val="0"/>
            <c:spPr>
              <a:solidFill>
                <a:srgbClr val="00B050"/>
              </a:solidFill>
              <a:ln>
                <a:noFill/>
              </a:ln>
              <a:effectLst/>
            </c:spPr>
            <c:extLst>
              <c:ext xmlns:c16="http://schemas.microsoft.com/office/drawing/2014/chart" uri="{C3380CC4-5D6E-409C-BE32-E72D297353CC}">
                <c16:uniqueId val="{00000003-682B-4285-B483-32385AA5201E}"/>
              </c:ext>
            </c:extLst>
          </c:dPt>
          <c:dLbls>
            <c:spPr>
              <a:noFill/>
              <a:ln>
                <a:noFill/>
              </a:ln>
              <a:effectLst/>
            </c:spPr>
            <c:txPr>
              <a:bodyPr rot="0" spcFirstLastPara="1" vertOverflow="ellipsis" vert="horz" wrap="square" lIns="38100" tIns="19050" rIns="38100" bIns="19050" anchor="ctr" anchorCtr="1">
                <a:spAutoFit/>
              </a:bodyPr>
              <a:lstStyle/>
              <a:p>
                <a:pPr>
                  <a:defRPr lang="zh-CN" sz="1100" b="1" i="0" u="none" strike="noStrike" kern="1200" baseline="0">
                    <a:solidFill>
                      <a:schemeClr val="tx1"/>
                    </a:solidFill>
                    <a:latin typeface="+mn-lt"/>
                    <a:ea typeface="+mn-ea"/>
                    <a:cs typeface="+mn-cs"/>
                  </a:defRPr>
                </a:pPr>
                <a:endParaRPr lang="zh-Hans-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磷结合剂</c:v>
                </c:pt>
                <c:pt idx="1">
                  <c:v>其他药物</c:v>
                </c:pt>
              </c:strCache>
            </c:strRef>
          </c:cat>
          <c:val>
            <c:numRef>
              <c:f>Sheet1!$B$2:$B$3</c:f>
              <c:numCache>
                <c:formatCode>0%</c:formatCode>
                <c:ptCount val="2"/>
                <c:pt idx="0">
                  <c:v>0.49</c:v>
                </c:pt>
                <c:pt idx="1">
                  <c:v>0.51</c:v>
                </c:pt>
              </c:numCache>
            </c:numRef>
          </c:val>
          <c:extLst>
            <c:ext xmlns:c16="http://schemas.microsoft.com/office/drawing/2014/chart" uri="{C3380CC4-5D6E-409C-BE32-E72D297353CC}">
              <c16:uniqueId val="{00000004-682B-4285-B483-32385AA5201E}"/>
            </c:ext>
          </c:extLst>
        </c:ser>
        <c:dLbls>
          <c:showLegendKey val="0"/>
          <c:showVal val="0"/>
          <c:showCatName val="0"/>
          <c:showSerName val="0"/>
          <c:showPercent val="0"/>
          <c:showBubbleSize val="0"/>
        </c:dLbls>
        <c:gapWidth val="119"/>
        <c:overlap val="-27"/>
        <c:axId val="863023472"/>
        <c:axId val="863030672"/>
      </c:barChart>
      <c:catAx>
        <c:axId val="863023472"/>
        <c:scaling>
          <c:orientation val="minMax"/>
        </c:scaling>
        <c:delete val="0"/>
        <c:axPos val="b"/>
        <c:numFmt formatCode="General" sourceLinked="1"/>
        <c:majorTickMark val="none"/>
        <c:minorTickMark val="none"/>
        <c:tickLblPos val="nextTo"/>
        <c:spPr>
          <a:noFill/>
          <a:ln w="22225" cap="flat" cmpd="sng" algn="ctr">
            <a:solidFill>
              <a:schemeClr val="tx1"/>
            </a:solidFill>
            <a:round/>
          </a:ln>
          <a:effectLst/>
        </c:spPr>
        <c:txPr>
          <a:bodyPr rot="-60000000" spcFirstLastPara="1" vertOverflow="ellipsis" vert="horz" wrap="square" anchor="ctr" anchorCtr="1"/>
          <a:lstStyle/>
          <a:p>
            <a:pPr>
              <a:defRPr lang="zh-CN" sz="1100" b="1" i="0" u="none" strike="noStrike" kern="1200" baseline="0">
                <a:solidFill>
                  <a:schemeClr val="tx1"/>
                </a:solidFill>
                <a:latin typeface="+mn-lt"/>
                <a:ea typeface="+mn-ea"/>
                <a:cs typeface="+mn-cs"/>
              </a:defRPr>
            </a:pPr>
            <a:endParaRPr lang="zh-Hans-HK"/>
          </a:p>
        </c:txPr>
        <c:crossAx val="863030672"/>
        <c:crosses val="autoZero"/>
        <c:auto val="1"/>
        <c:lblAlgn val="ctr"/>
        <c:lblOffset val="100"/>
        <c:noMultiLvlLbl val="0"/>
      </c:catAx>
      <c:valAx>
        <c:axId val="863030672"/>
        <c:scaling>
          <c:orientation val="minMax"/>
          <c:min val="0"/>
        </c:scaling>
        <c:delete val="1"/>
        <c:axPos val="l"/>
        <c:numFmt formatCode="0%" sourceLinked="1"/>
        <c:majorTickMark val="none"/>
        <c:minorTickMark val="none"/>
        <c:tickLblPos val="nextTo"/>
        <c:crossAx val="863023472"/>
        <c:crosses val="autoZero"/>
        <c:crossBetween val="between"/>
      </c:valAx>
      <c:spPr>
        <a:noFill/>
        <a:ln w="12700">
          <a:noFill/>
        </a:ln>
        <a:effectLst/>
      </c:spPr>
    </c:plotArea>
    <c:plotVisOnly val="1"/>
    <c:dispBlanksAs val="gap"/>
    <c:showDLblsOverMax val="0"/>
    <c:extLst>
      <c:ext uri="{0b15fc19-7d7d-44ad-8c2d-2c3a37ce22c3}">
        <chartProps xmlns="https://web.wps.cn/et/2018/main" chartId="{0d07afbb-0c45-45a3-9b70-e424397b68c9}"/>
      </c:ext>
    </c:extLst>
  </c:chart>
  <c:spPr>
    <a:noFill/>
    <a:ln>
      <a:noFill/>
    </a:ln>
    <a:effectLst/>
  </c:spPr>
  <c:txPr>
    <a:bodyPr/>
    <a:lstStyle/>
    <a:p>
      <a:pPr>
        <a:defRPr lang="zh-CN"/>
      </a:pPr>
      <a:endParaRPr lang="zh-Hans-HK"/>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20696178584941"/>
          <c:y val="0.112203934162987"/>
          <c:w val="0.72606886114264102"/>
          <c:h val="0.77037334403853897"/>
        </c:manualLayout>
      </c:layout>
      <c:doughnutChart>
        <c:varyColors val="1"/>
        <c:ser>
          <c:idx val="0"/>
          <c:order val="0"/>
          <c:tx>
            <c:strRef>
              <c:f>Sheet1!$B$1</c:f>
              <c:strCache>
                <c:ptCount val="1"/>
                <c:pt idx="0">
                  <c:v>销售额</c:v>
                </c:pt>
              </c:strCache>
            </c:strRef>
          </c:tx>
          <c:spPr>
            <a:solidFill>
              <a:schemeClr val="bg1">
                <a:lumMod val="50000"/>
              </a:schemeClr>
            </a:solidFill>
            <a:ln w="28575" cmpd="sng">
              <a:noFill/>
              <a:prstDash val="solid"/>
            </a:ln>
            <a:effectLst>
              <a:outerShdw blurRad="63500" sx="102000" sy="102000" algn="ctr" rotWithShape="0">
                <a:schemeClr val="tx1">
                  <a:lumMod val="50000"/>
                  <a:lumOff val="50000"/>
                  <a:alpha val="40000"/>
                </a:schemeClr>
              </a:outerShdw>
            </a:effectLst>
            <a:sp3d contourW="28575"/>
          </c:spPr>
          <c:dPt>
            <c:idx val="0"/>
            <c:bubble3D val="0"/>
            <c:spPr>
              <a:solidFill>
                <a:schemeClr val="bg1">
                  <a:lumMod val="85000"/>
                </a:schemeClr>
              </a:solidFill>
              <a:ln w="28575" cmpd="sng">
                <a:noFill/>
                <a:prstDash val="solid"/>
              </a:ln>
              <a:effectLst>
                <a:outerShdw blurRad="63500" sx="102000" sy="102000" algn="ctr" rotWithShape="0">
                  <a:schemeClr val="tx1">
                    <a:lumMod val="50000"/>
                    <a:lumOff val="50000"/>
                    <a:alpha val="40000"/>
                  </a:schemeClr>
                </a:outerShdw>
              </a:effectLst>
              <a:sp3d contourW="28575"/>
            </c:spPr>
            <c:extLst>
              <c:ext xmlns:c16="http://schemas.microsoft.com/office/drawing/2014/chart" uri="{C3380CC4-5D6E-409C-BE32-E72D297353CC}">
                <c16:uniqueId val="{00000001-A512-482F-AC64-71059D1015BC}"/>
              </c:ext>
            </c:extLst>
          </c:dPt>
          <c:dPt>
            <c:idx val="1"/>
            <c:bubble3D val="0"/>
            <c:spPr>
              <a:solidFill>
                <a:schemeClr val="bg1">
                  <a:lumMod val="65000"/>
                </a:schemeClr>
              </a:solidFill>
              <a:ln w="28575" cmpd="sng">
                <a:noFill/>
                <a:prstDash val="solid"/>
              </a:ln>
              <a:effectLst>
                <a:outerShdw blurRad="63500" sx="102000" sy="102000" algn="ctr" rotWithShape="0">
                  <a:schemeClr val="tx1">
                    <a:lumMod val="50000"/>
                    <a:lumOff val="50000"/>
                    <a:alpha val="40000"/>
                  </a:schemeClr>
                </a:outerShdw>
              </a:effectLst>
              <a:sp3d contourW="28575"/>
            </c:spPr>
            <c:extLst>
              <c:ext xmlns:c16="http://schemas.microsoft.com/office/drawing/2014/chart" uri="{C3380CC4-5D6E-409C-BE32-E72D297353CC}">
                <c16:uniqueId val="{00000003-A512-482F-AC64-71059D1015BC}"/>
              </c:ext>
            </c:extLst>
          </c:dPt>
          <c:dPt>
            <c:idx val="2"/>
            <c:bubble3D val="0"/>
            <c:spPr>
              <a:solidFill>
                <a:schemeClr val="bg1">
                  <a:lumMod val="50000"/>
                </a:schemeClr>
              </a:solidFill>
              <a:ln w="28575" cmpd="sng">
                <a:noFill/>
                <a:prstDash val="solid"/>
              </a:ln>
              <a:effectLst>
                <a:outerShdw blurRad="63500" sx="102000" sy="102000" algn="ctr" rotWithShape="0">
                  <a:schemeClr val="tx1">
                    <a:lumMod val="50000"/>
                    <a:lumOff val="50000"/>
                    <a:alpha val="40000"/>
                  </a:schemeClr>
                </a:outerShdw>
              </a:effectLst>
              <a:sp3d contourW="28575"/>
            </c:spPr>
            <c:extLst>
              <c:ext xmlns:c16="http://schemas.microsoft.com/office/drawing/2014/chart" uri="{C3380CC4-5D6E-409C-BE32-E72D297353CC}">
                <c16:uniqueId val="{00000005-A512-482F-AC64-71059D1015BC}"/>
              </c:ext>
            </c:extLst>
          </c:dPt>
          <c:dPt>
            <c:idx val="3"/>
            <c:bubble3D val="0"/>
            <c:spPr>
              <a:solidFill>
                <a:schemeClr val="accent1"/>
              </a:solidFill>
              <a:ln w="28575" cmpd="sng">
                <a:noFill/>
                <a:prstDash val="solid"/>
              </a:ln>
              <a:effectLst>
                <a:outerShdw blurRad="63500" sx="102000" sy="102000" algn="ctr" rotWithShape="0">
                  <a:schemeClr val="tx1">
                    <a:lumMod val="50000"/>
                    <a:lumOff val="50000"/>
                    <a:alpha val="40000"/>
                  </a:schemeClr>
                </a:outerShdw>
              </a:effectLst>
              <a:sp3d contourW="28575"/>
            </c:spPr>
            <c:extLst>
              <c:ext xmlns:c16="http://schemas.microsoft.com/office/drawing/2014/chart" uri="{C3380CC4-5D6E-409C-BE32-E72D297353CC}">
                <c16:uniqueId val="{00000007-A512-482F-AC64-71059D1015BC}"/>
              </c:ext>
            </c:extLst>
          </c:dPt>
          <c:dPt>
            <c:idx val="4"/>
            <c:bubble3D val="0"/>
            <c:spPr>
              <a:solidFill>
                <a:srgbClr val="00B050"/>
              </a:solidFill>
              <a:ln w="28575" cmpd="sng">
                <a:noFill/>
                <a:prstDash val="solid"/>
              </a:ln>
              <a:effectLst>
                <a:outerShdw blurRad="63500" sx="102000" sy="102000" algn="ctr" rotWithShape="0">
                  <a:schemeClr val="tx1">
                    <a:lumMod val="50000"/>
                    <a:lumOff val="50000"/>
                    <a:alpha val="40000"/>
                  </a:schemeClr>
                </a:outerShdw>
              </a:effectLst>
              <a:sp3d contourW="28575"/>
            </c:spPr>
            <c:extLst>
              <c:ext xmlns:c16="http://schemas.microsoft.com/office/drawing/2014/chart" uri="{C3380CC4-5D6E-409C-BE32-E72D297353CC}">
                <c16:uniqueId val="{00000009-A512-482F-AC64-71059D1015BC}"/>
              </c:ext>
            </c:extLst>
          </c:dPt>
          <c:dLbls>
            <c:dLbl>
              <c:idx val="0"/>
              <c:delete val="1"/>
              <c:extLst>
                <c:ext xmlns:c15="http://schemas.microsoft.com/office/drawing/2012/chart" uri="{CE6537A1-D6FC-4f65-9D91-7224C49458BB}"/>
                <c:ext xmlns:c16="http://schemas.microsoft.com/office/drawing/2014/chart" uri="{C3380CC4-5D6E-409C-BE32-E72D297353CC}">
                  <c16:uniqueId val="{00000001-A512-482F-AC64-71059D1015BC}"/>
                </c:ext>
              </c:extLst>
            </c:dLbl>
            <c:dLbl>
              <c:idx val="1"/>
              <c:delete val="1"/>
              <c:extLst>
                <c:ext xmlns:c15="http://schemas.microsoft.com/office/drawing/2012/chart" uri="{CE6537A1-D6FC-4f65-9D91-7224C49458BB}"/>
                <c:ext xmlns:c16="http://schemas.microsoft.com/office/drawing/2014/chart" uri="{C3380CC4-5D6E-409C-BE32-E72D297353CC}">
                  <c16:uniqueId val="{00000003-A512-482F-AC64-71059D1015BC}"/>
                </c:ext>
              </c:extLst>
            </c:dLbl>
            <c:dLbl>
              <c:idx val="2"/>
              <c:delete val="1"/>
              <c:extLst>
                <c:ext xmlns:c15="http://schemas.microsoft.com/office/drawing/2012/chart" uri="{CE6537A1-D6FC-4f65-9D91-7224C49458BB}"/>
                <c:ext xmlns:c16="http://schemas.microsoft.com/office/drawing/2014/chart" uri="{C3380CC4-5D6E-409C-BE32-E72D297353CC}">
                  <c16:uniqueId val="{00000005-A512-482F-AC64-71059D1015BC}"/>
                </c:ext>
              </c:extLst>
            </c:dLbl>
            <c:dLbl>
              <c:idx val="3"/>
              <c:layout>
                <c:manualLayout>
                  <c:x val="-0.18483966068566901"/>
                  <c:y val="0"/>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512-482F-AC64-71059D1015BC}"/>
                </c:ext>
              </c:extLst>
            </c:dLbl>
            <c:dLbl>
              <c:idx val="4"/>
              <c:layout>
                <c:manualLayout>
                  <c:x val="-0.23005913523155699"/>
                  <c:y val="-8.951091971701019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512-482F-AC64-71059D1015BC}"/>
                </c:ext>
              </c:extLst>
            </c:dLbl>
            <c:spPr>
              <a:noFill/>
              <a:ln>
                <a:noFill/>
              </a:ln>
              <a:effectLst/>
            </c:spPr>
            <c:txPr>
              <a:bodyPr rot="0" spcFirstLastPara="0" vertOverflow="ellipsis" vert="horz" wrap="square" lIns="38100" tIns="19050" rIns="38100" bIns="19050" anchor="ctr" anchorCtr="1"/>
              <a:lstStyle/>
              <a:p>
                <a:pPr>
                  <a:defRPr lang="zh-CN" sz="900" b="0" i="0" u="none" strike="noStrike" kern="1200" cap="none" spc="0" normalizeH="0" baseline="0">
                    <a:solidFill>
                      <a:schemeClr val="tx1">
                        <a:lumMod val="75000"/>
                        <a:lumOff val="25000"/>
                      </a:schemeClr>
                    </a:solidFill>
                    <a:uFill>
                      <a:solidFill>
                        <a:schemeClr val="tx1">
                          <a:lumMod val="75000"/>
                          <a:lumOff val="25000"/>
                        </a:schemeClr>
                      </a:solidFill>
                    </a:uFill>
                    <a:latin typeface="微软雅黑 Light" panose="020B0502040204020203" pitchFamily="34" charset="-122"/>
                    <a:ea typeface="微软雅黑 Light" panose="020B0502040204020203" pitchFamily="34" charset="-122"/>
                    <a:cs typeface="Arial" panose="020B0604020202020204" pitchFamily="34" charset="0"/>
                    <a:sym typeface="Arial" panose="020B0604020202020204" pitchFamily="34" charset="0"/>
                  </a:defRPr>
                </a:pPr>
                <a:endParaRPr lang="zh-Hans-HK"/>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胃肠道不适</c:v>
                </c:pt>
                <c:pt idx="1">
                  <c:v>过敏反应</c:v>
                </c:pt>
                <c:pt idx="2">
                  <c:v>未提供原因</c:v>
                </c:pt>
                <c:pt idx="3">
                  <c:v>吞咽/咀嚼困难</c:v>
                </c:pt>
                <c:pt idx="4">
                  <c:v>拒绝服用</c:v>
                </c:pt>
              </c:strCache>
            </c:strRef>
          </c:cat>
          <c:val>
            <c:numRef>
              <c:f>Sheet1!$B$2:$B$6</c:f>
              <c:numCache>
                <c:formatCode>0%</c:formatCode>
                <c:ptCount val="5"/>
                <c:pt idx="0">
                  <c:v>0.48</c:v>
                </c:pt>
                <c:pt idx="1">
                  <c:v>0.02</c:v>
                </c:pt>
                <c:pt idx="2">
                  <c:v>0.28999999999999998</c:v>
                </c:pt>
                <c:pt idx="3">
                  <c:v>7.0000000000000007E-2</c:v>
                </c:pt>
                <c:pt idx="4">
                  <c:v>0.14000000000000001</c:v>
                </c:pt>
              </c:numCache>
            </c:numRef>
          </c:val>
          <c:extLst>
            <c:ext xmlns:c16="http://schemas.microsoft.com/office/drawing/2014/chart" uri="{C3380CC4-5D6E-409C-BE32-E72D297353CC}">
              <c16:uniqueId val="{0000000A-A512-482F-AC64-71059D1015BC}"/>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uri="{0b15fc19-7d7d-44ad-8c2d-2c3a37ce22c3}">
        <chartProps xmlns="https://web.wps.cn/et/2018/main" chartId="{c665fb85-c960-427e-af2d-2d0d86d926f0}"/>
      </c:ext>
    </c:extLst>
  </c:chart>
  <c:spPr>
    <a:noFill/>
    <a:ln w="9525" cap="flat" cmpd="sng" algn="ctr">
      <a:noFill/>
      <a:round/>
    </a:ln>
    <a:effectLst>
      <a:outerShdw blurRad="63500" dist="37357" dir="2700000" sx="0" sy="0" rotWithShape="0">
        <a:scrgbClr r="0" g="0" b="0"/>
      </a:outerShdw>
    </a:effectLst>
  </c:spPr>
  <c:txPr>
    <a:bodyPr/>
    <a:lstStyle/>
    <a:p>
      <a:pPr>
        <a:defRPr lang="zh-CN"/>
      </a:pPr>
      <a:endParaRPr lang="zh-Hans-H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15F9B6-8998-4AA7-B7AB-2430E0A7C54D}" type="datetimeFigureOut">
              <a:rPr lang="zh-CN" altLang="en-US" smtClean="0"/>
              <a:t>2026/6/10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3EC9BD-D7A7-4579-8EDA-38FE76FDD9A8}"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B3EC9BD-D7A7-4579-8EDA-38FE76FDD9A8}" type="slidenum">
              <a:rPr lang="zh-CN" altLang="en-US" smtClean="0"/>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B3EC9BD-D7A7-4579-8EDA-38FE76FDD9A8}" type="slidenum">
              <a:rPr lang="zh-CN" altLang="en-US" smtClean="0"/>
              <a:t>4</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B3EC9BD-D7A7-4579-8EDA-38FE76FDD9A8}" type="slidenum">
              <a:rPr lang="zh-CN" altLang="en-US" smtClean="0"/>
              <a:t>7</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B3EC9BD-D7A7-4579-8EDA-38FE76FDD9A8}" type="slidenum">
              <a:rPr lang="zh-CN" altLang="en-US" smtClean="0"/>
              <a:t>8</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B3EC9BD-D7A7-4579-8EDA-38FE76FDD9A8}" type="slidenum">
              <a:rPr lang="zh-CN" altLang="en-US" smtClean="0"/>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999320-77ED-43C9-9A84-B86C2EF598B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7" name="组合 6"/>
          <p:cNvGrpSpPr/>
          <p:nvPr userDrawn="1"/>
        </p:nvGrpSpPr>
        <p:grpSpPr>
          <a:xfrm>
            <a:off x="0" y="1"/>
            <a:ext cx="12192000" cy="1191236"/>
            <a:chOff x="0" y="1"/>
            <a:chExt cx="12192000" cy="1191236"/>
          </a:xfrm>
          <a:solidFill>
            <a:srgbClr val="06AA47"/>
          </a:solidFill>
        </p:grpSpPr>
        <p:sp>
          <p:nvSpPr>
            <p:cNvPr id="8" name="矩形 7"/>
            <p:cNvSpPr/>
            <p:nvPr userDrawn="1"/>
          </p:nvSpPr>
          <p:spPr>
            <a:xfrm>
              <a:off x="0" y="1"/>
              <a:ext cx="12192000" cy="1191236"/>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9" name="矩形 8"/>
            <p:cNvSpPr/>
            <p:nvPr userDrawn="1"/>
          </p:nvSpPr>
          <p:spPr>
            <a:xfrm>
              <a:off x="0" y="1078963"/>
              <a:ext cx="12192000" cy="112274"/>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999320-77ED-43C9-9A84-B86C2EF598B9}"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1048814" name="矩形 5"/>
          <p:cNvSpPr/>
          <p:nvPr userDrawn="1"/>
        </p:nvSpPr>
        <p:spPr bwMode="auto">
          <a:xfrm>
            <a:off x="1" y="0"/>
            <a:ext cx="12192000" cy="6858000"/>
          </a:xfrm>
          <a:prstGeom prst="rect">
            <a:avLst/>
          </a:prstGeom>
          <a:solidFill>
            <a:srgbClr val="FFFBF7"/>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1" lang="zh-CN" altLang="en-US" sz="1200" b="0" i="0" u="none" strike="noStrike" cap="none" normalizeH="0" baseline="0">
              <a:ln>
                <a:noFill/>
              </a:ln>
              <a:solidFill>
                <a:schemeClr val="tx1"/>
              </a:solidFill>
              <a:effectLst/>
              <a:latin typeface="Arial" panose="020B0604020202020204" pitchFamily="34" charset="0"/>
              <a:ea typeface="HGP創英角ｺﾞｼｯｸUB" pitchFamily="50" charset="-128"/>
            </a:endParaRPr>
          </a:p>
        </p:txBody>
      </p:sp>
      <p:sp>
        <p:nvSpPr>
          <p:cNvPr id="2" name="流程图: 延期 1"/>
          <p:cNvSpPr/>
          <p:nvPr userDrawn="1"/>
        </p:nvSpPr>
        <p:spPr bwMode="auto">
          <a:xfrm>
            <a:off x="-285331" y="-868680"/>
            <a:ext cx="10306723" cy="9006840"/>
          </a:xfrm>
          <a:custGeom>
            <a:avLst/>
            <a:gdLst>
              <a:gd name="connsiteX0" fmla="*/ 0 w 10850880"/>
              <a:gd name="connsiteY0" fmla="*/ 0 h 9006840"/>
              <a:gd name="connsiteX1" fmla="*/ 5425440 w 10850880"/>
              <a:gd name="connsiteY1" fmla="*/ 0 h 9006840"/>
              <a:gd name="connsiteX2" fmla="*/ 10850880 w 10850880"/>
              <a:gd name="connsiteY2" fmla="*/ 4503420 h 9006840"/>
              <a:gd name="connsiteX3" fmla="*/ 5425440 w 10850880"/>
              <a:gd name="connsiteY3" fmla="*/ 9006840 h 9006840"/>
              <a:gd name="connsiteX4" fmla="*/ 0 w 10850880"/>
              <a:gd name="connsiteY4" fmla="*/ 9006840 h 9006840"/>
              <a:gd name="connsiteX5" fmla="*/ 0 w 10850880"/>
              <a:gd name="connsiteY5" fmla="*/ 0 h 9006840"/>
              <a:gd name="connsiteX0-1" fmla="*/ 0 w 10913753"/>
              <a:gd name="connsiteY0-2" fmla="*/ 30480 h 9037320"/>
              <a:gd name="connsiteX1-3" fmla="*/ 7330440 w 10913753"/>
              <a:gd name="connsiteY1-4" fmla="*/ 0 h 9037320"/>
              <a:gd name="connsiteX2-5" fmla="*/ 10850880 w 10913753"/>
              <a:gd name="connsiteY2-6" fmla="*/ 4533900 h 9037320"/>
              <a:gd name="connsiteX3-7" fmla="*/ 5425440 w 10913753"/>
              <a:gd name="connsiteY3-8" fmla="*/ 9037320 h 9037320"/>
              <a:gd name="connsiteX4-9" fmla="*/ 0 w 10913753"/>
              <a:gd name="connsiteY4-10" fmla="*/ 9037320 h 9037320"/>
              <a:gd name="connsiteX5-11" fmla="*/ 0 w 10913753"/>
              <a:gd name="connsiteY5-12" fmla="*/ 30480 h 9037320"/>
              <a:gd name="connsiteX0-13" fmla="*/ 0 w 10858082"/>
              <a:gd name="connsiteY0-14" fmla="*/ 30480 h 9067800"/>
              <a:gd name="connsiteX1-15" fmla="*/ 7330440 w 10858082"/>
              <a:gd name="connsiteY1-16" fmla="*/ 0 h 9067800"/>
              <a:gd name="connsiteX2-17" fmla="*/ 10850880 w 10858082"/>
              <a:gd name="connsiteY2-18" fmla="*/ 4533900 h 9067800"/>
              <a:gd name="connsiteX3-19" fmla="*/ 7680960 w 10858082"/>
              <a:gd name="connsiteY3-20" fmla="*/ 9067800 h 9067800"/>
              <a:gd name="connsiteX4-21" fmla="*/ 0 w 10858082"/>
              <a:gd name="connsiteY4-22" fmla="*/ 9037320 h 9067800"/>
              <a:gd name="connsiteX5-23" fmla="*/ 0 w 10858082"/>
              <a:gd name="connsiteY5-24" fmla="*/ 30480 h 9067800"/>
              <a:gd name="connsiteX0-25" fmla="*/ 0 w 10866162"/>
              <a:gd name="connsiteY0-26" fmla="*/ 30480 h 9037320"/>
              <a:gd name="connsiteX1-27" fmla="*/ 7330440 w 10866162"/>
              <a:gd name="connsiteY1-28" fmla="*/ 0 h 9037320"/>
              <a:gd name="connsiteX2-29" fmla="*/ 10850880 w 10866162"/>
              <a:gd name="connsiteY2-30" fmla="*/ 4533900 h 9037320"/>
              <a:gd name="connsiteX3-31" fmla="*/ 6553200 w 10866162"/>
              <a:gd name="connsiteY3-32" fmla="*/ 9037320 h 9037320"/>
              <a:gd name="connsiteX4-33" fmla="*/ 0 w 10866162"/>
              <a:gd name="connsiteY4-34" fmla="*/ 9037320 h 9037320"/>
              <a:gd name="connsiteX5-35" fmla="*/ 0 w 10866162"/>
              <a:gd name="connsiteY5-36" fmla="*/ 30480 h 9037320"/>
              <a:gd name="connsiteX0-37" fmla="*/ 0 w 10850938"/>
              <a:gd name="connsiteY0-38" fmla="*/ 45720 h 9052560"/>
              <a:gd name="connsiteX1-39" fmla="*/ 6492240 w 10850938"/>
              <a:gd name="connsiteY1-40" fmla="*/ 0 h 9052560"/>
              <a:gd name="connsiteX2-41" fmla="*/ 10850880 w 10850938"/>
              <a:gd name="connsiteY2-42" fmla="*/ 4549140 h 9052560"/>
              <a:gd name="connsiteX3-43" fmla="*/ 6553200 w 10850938"/>
              <a:gd name="connsiteY3-44" fmla="*/ 9052560 h 9052560"/>
              <a:gd name="connsiteX4-45" fmla="*/ 0 w 10850938"/>
              <a:gd name="connsiteY4-46" fmla="*/ 9052560 h 9052560"/>
              <a:gd name="connsiteX5-47" fmla="*/ 0 w 10850938"/>
              <a:gd name="connsiteY5-48" fmla="*/ 45720 h 9052560"/>
              <a:gd name="connsiteX0-49" fmla="*/ 0 w 10851133"/>
              <a:gd name="connsiteY0-50" fmla="*/ 0 h 9006840"/>
              <a:gd name="connsiteX1-51" fmla="*/ 6675120 w 10851133"/>
              <a:gd name="connsiteY1-52" fmla="*/ 0 h 9006840"/>
              <a:gd name="connsiteX2-53" fmla="*/ 10850880 w 10851133"/>
              <a:gd name="connsiteY2-54" fmla="*/ 4503420 h 9006840"/>
              <a:gd name="connsiteX3-55" fmla="*/ 6553200 w 10851133"/>
              <a:gd name="connsiteY3-56" fmla="*/ 9006840 h 9006840"/>
              <a:gd name="connsiteX4-57" fmla="*/ 0 w 10851133"/>
              <a:gd name="connsiteY4-58" fmla="*/ 9006840 h 9006840"/>
              <a:gd name="connsiteX5-59" fmla="*/ 0 w 10851133"/>
              <a:gd name="connsiteY5-60" fmla="*/ 0 h 900684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0851133" h="9006840">
                <a:moveTo>
                  <a:pt x="0" y="0"/>
                </a:moveTo>
                <a:lnTo>
                  <a:pt x="6675120" y="0"/>
                </a:lnTo>
                <a:cubicBezTo>
                  <a:pt x="9671508" y="0"/>
                  <a:pt x="10871200" y="3002280"/>
                  <a:pt x="10850880" y="4503420"/>
                </a:cubicBezTo>
                <a:cubicBezTo>
                  <a:pt x="10830560" y="6004560"/>
                  <a:pt x="9549588" y="9006840"/>
                  <a:pt x="6553200" y="9006840"/>
                </a:cubicBezTo>
                <a:lnTo>
                  <a:pt x="0" y="9006840"/>
                </a:lnTo>
                <a:lnTo>
                  <a:pt x="0" y="0"/>
                </a:lnTo>
                <a:close/>
              </a:path>
            </a:pathLst>
          </a:custGeom>
          <a:solidFill>
            <a:srgbClr val="06AA4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1" lang="zh-CN" altLang="en-US" sz="1200" b="0" i="0" u="none" strike="noStrike" cap="none" normalizeH="0" baseline="0">
              <a:ln>
                <a:noFill/>
              </a:ln>
              <a:solidFill>
                <a:schemeClr val="tx1"/>
              </a:solidFill>
              <a:effectLst/>
              <a:latin typeface="Arial" panose="020B0604020202020204" pitchFamily="34" charset="0"/>
              <a:ea typeface="HGP創英角ｺﾞｼｯｸUB" pitchFamily="50" charset="-128"/>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标题，内容与文本">
    <p:spTree>
      <p:nvGrpSpPr>
        <p:cNvPr id="1" name=""/>
        <p:cNvGrpSpPr/>
        <p:nvPr/>
      </p:nvGrpSpPr>
      <p:grpSpPr>
        <a:xfrm>
          <a:off x="0" y="0"/>
          <a:ext cx="0" cy="0"/>
          <a:chOff x="0" y="0"/>
          <a:chExt cx="0" cy="0"/>
        </a:xfrm>
      </p:grpSpPr>
      <p:sp>
        <p:nvSpPr>
          <p:cNvPr id="1049674" name="标题 1"/>
          <p:cNvSpPr>
            <a:spLocks noGrp="1"/>
          </p:cNvSpPr>
          <p:nvPr>
            <p:ph type="title"/>
          </p:nvPr>
        </p:nvSpPr>
        <p:spPr>
          <a:xfrm>
            <a:off x="239133" y="-11109"/>
            <a:ext cx="10733113" cy="1015766"/>
          </a:xfrm>
          <a:prstGeom prst="rect">
            <a:avLst/>
          </a:prstGeom>
        </p:spPr>
        <p:txBody>
          <a:bodyPr lIns="107275" tIns="53638" rIns="107275" bIns="53638"/>
          <a:lstStyle/>
          <a:p>
            <a:r>
              <a:rPr lang="zh-CN" altLang="en-US"/>
              <a:t>单击此处编辑母版标题样式</a:t>
            </a:r>
          </a:p>
        </p:txBody>
      </p:sp>
      <p:sp>
        <p:nvSpPr>
          <p:cNvPr id="1049675" name="内容占位符 2"/>
          <p:cNvSpPr>
            <a:spLocks noGrp="1"/>
          </p:cNvSpPr>
          <p:nvPr>
            <p:ph sz="half" idx="1"/>
          </p:nvPr>
        </p:nvSpPr>
        <p:spPr>
          <a:xfrm>
            <a:off x="239134" y="1160199"/>
            <a:ext cx="5766962" cy="5278803"/>
          </a:xfrm>
          <a:prstGeom prst="rect">
            <a:avLst/>
          </a:prstGeom>
        </p:spPr>
        <p:txBody>
          <a:bodyPr lIns="107275" tIns="53638" rIns="107275" bIns="5363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676" name="文本占位符 3"/>
          <p:cNvSpPr>
            <a:spLocks noGrp="1"/>
          </p:cNvSpPr>
          <p:nvPr>
            <p:ph type="body" sz="half" idx="2"/>
          </p:nvPr>
        </p:nvSpPr>
        <p:spPr>
          <a:xfrm>
            <a:off x="6184054" y="1160199"/>
            <a:ext cx="5768816" cy="5278803"/>
          </a:xfrm>
          <a:prstGeom prst="rect">
            <a:avLst/>
          </a:prstGeom>
        </p:spPr>
        <p:txBody>
          <a:bodyPr lIns="107275" tIns="53638" rIns="107275" bIns="5363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677" name="Rectangle 5"/>
          <p:cNvSpPr>
            <a:spLocks noGrp="1" noChangeArrowheads="1"/>
          </p:cNvSpPr>
          <p:nvPr>
            <p:ph type="ftr" sz="quarter" idx="10"/>
          </p:nvPr>
        </p:nvSpPr>
        <p:spPr>
          <a:xfrm>
            <a:off x="546447" y="6548439"/>
            <a:ext cx="4944533" cy="188912"/>
          </a:xfrm>
          <a:prstGeom prst="rect">
            <a:avLst/>
          </a:prstGeom>
        </p:spPr>
        <p:txBody>
          <a:bodyPr lIns="107275" tIns="53638" rIns="107275" bIns="53638"/>
          <a:lstStyle/>
          <a:p>
            <a:pPr algn="ctr" fontAlgn="base">
              <a:spcBef>
                <a:spcPct val="50000"/>
              </a:spcBef>
              <a:spcAft>
                <a:spcPct val="0"/>
              </a:spcAft>
            </a:pPr>
            <a:endParaRPr kumimoji="1" lang="zh-CN" altLang="en-US" sz="2800">
              <a:solidFill>
                <a:srgbClr val="000000"/>
              </a:solidFill>
              <a:ea typeface="MS PGothic" panose="020B0600070205080204"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aphicFrame>
        <p:nvGraphicFramePr>
          <p:cNvPr id="7" name="think-cell data - do not delete"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74" name="think-cell 幻灯片" r:id="rId4" imgW="11430" imgH="11430" progId="TCLayout.ActiveDocument.1">
                  <p:embed/>
                </p:oleObj>
              </mc:Choice>
              <mc:Fallback>
                <p:oleObj name="think-cell 幻灯片" r:id="rId4" imgW="11430" imgH="11430" progId="TCLayout.ActiveDocument.1">
                  <p:embed/>
                  <p:pic>
                    <p:nvPicPr>
                      <p:cNvPr id="0" name="图片 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771088" y="210906"/>
            <a:ext cx="10515600" cy="868057"/>
          </a:xfrm>
        </p:spPr>
        <p:txBody>
          <a:bodyPr vert="horz"/>
          <a:lstStyle/>
          <a:p>
            <a:r>
              <a:rPr lang="zh-CN" altLang="en-US"/>
              <a:t>单击此处编辑母版标题样式</a:t>
            </a:r>
          </a:p>
        </p:txBody>
      </p:sp>
      <p:sp>
        <p:nvSpPr>
          <p:cNvPr id="4" name="内容占位符 3"/>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8" name="灯片编号占位符 7"/>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10" name="组合 9"/>
          <p:cNvGrpSpPr/>
          <p:nvPr userDrawn="1"/>
        </p:nvGrpSpPr>
        <p:grpSpPr>
          <a:xfrm>
            <a:off x="0" y="1"/>
            <a:ext cx="12192000" cy="1191236"/>
            <a:chOff x="0" y="1"/>
            <a:chExt cx="12192000" cy="1191236"/>
          </a:xfrm>
        </p:grpSpPr>
        <p:sp>
          <p:nvSpPr>
            <p:cNvPr id="9" name="矩形 8"/>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1" name="矩形 10"/>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7" name="组合 6"/>
          <p:cNvGrpSpPr/>
          <p:nvPr userDrawn="1"/>
        </p:nvGrpSpPr>
        <p:grpSpPr>
          <a:xfrm>
            <a:off x="0" y="1"/>
            <a:ext cx="12192000" cy="1191236"/>
            <a:chOff x="0" y="1"/>
            <a:chExt cx="12192000" cy="1191236"/>
          </a:xfrm>
        </p:grpSpPr>
        <p:sp>
          <p:nvSpPr>
            <p:cNvPr id="8" name="矩形 7"/>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9" name="矩形 8"/>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aphicFrame>
        <p:nvGraphicFramePr>
          <p:cNvPr id="9" name="think-cell data - do not delete"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8" name="think-cell 幻灯片" r:id="rId4" imgW="11430" imgH="11430" progId="TCLayout.ActiveDocument.1">
                  <p:embed/>
                </p:oleObj>
              </mc:Choice>
              <mc:Fallback>
                <p:oleObj name="think-cell 幻灯片" r:id="rId4" imgW="11430" imgH="11430" progId="TCLayout.ActiveDocument.1">
                  <p:embed/>
                  <p:pic>
                    <p:nvPicPr>
                      <p:cNvPr id="0" name="图片 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p:txBody>
          <a:bodyPr vert="horz"/>
          <a:lstStyle/>
          <a:p>
            <a:r>
              <a:rPr lang="zh-CN" altLang="en-US"/>
              <a:t>单击此处编辑母版标题样式</a:t>
            </a:r>
          </a:p>
        </p:txBody>
      </p:sp>
      <p:sp>
        <p:nvSpPr>
          <p:cNvPr id="4" name="内容占位符 3"/>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内容占位符 4"/>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日期占位符 5"/>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7" name="页脚占位符 6"/>
          <p:cNvSpPr>
            <a:spLocks noGrp="1"/>
          </p:cNvSpPr>
          <p:nvPr>
            <p:ph type="ftr" sz="quarter" idx="11"/>
          </p:nvPr>
        </p:nvSpPr>
        <p:spPr/>
        <p:txBody>
          <a:bodyPr/>
          <a:lstStyle/>
          <a:p>
            <a:endParaRPr lang="zh-CN" altLang="en-US"/>
          </a:p>
        </p:txBody>
      </p:sp>
      <p:sp>
        <p:nvSpPr>
          <p:cNvPr id="8" name="灯片编号占位符 7"/>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10" name="组合 9"/>
          <p:cNvGrpSpPr/>
          <p:nvPr userDrawn="1"/>
        </p:nvGrpSpPr>
        <p:grpSpPr>
          <a:xfrm>
            <a:off x="0" y="1"/>
            <a:ext cx="12192000" cy="1191236"/>
            <a:chOff x="0" y="1"/>
            <a:chExt cx="12192000" cy="1191236"/>
          </a:xfrm>
        </p:grpSpPr>
        <p:sp>
          <p:nvSpPr>
            <p:cNvPr id="11" name="矩形 10"/>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2" name="矩形 11"/>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10" name="组合 9"/>
          <p:cNvGrpSpPr/>
          <p:nvPr userDrawn="1"/>
        </p:nvGrpSpPr>
        <p:grpSpPr>
          <a:xfrm>
            <a:off x="0" y="1"/>
            <a:ext cx="12192000" cy="1191236"/>
            <a:chOff x="0" y="1"/>
            <a:chExt cx="12192000" cy="1191236"/>
          </a:xfrm>
        </p:grpSpPr>
        <p:sp>
          <p:nvSpPr>
            <p:cNvPr id="11" name="矩形 10"/>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2" name="矩形 11"/>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6" name="组合 5"/>
          <p:cNvGrpSpPr/>
          <p:nvPr userDrawn="1"/>
        </p:nvGrpSpPr>
        <p:grpSpPr>
          <a:xfrm>
            <a:off x="0" y="1"/>
            <a:ext cx="12192000" cy="1191236"/>
            <a:chOff x="0" y="1"/>
            <a:chExt cx="12192000" cy="1191236"/>
          </a:xfrm>
        </p:grpSpPr>
        <p:sp>
          <p:nvSpPr>
            <p:cNvPr id="7" name="矩形 6"/>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8" name="矩形 7"/>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A999320-77ED-43C9-9A84-B86C2EF598B9}" type="slidenum">
              <a:rPr lang="zh-CN" altLang="en-US" smtClean="0"/>
              <a:t>‹#›</a:t>
            </a:fld>
            <a:endParaRPr lang="zh-CN" altLang="en-US"/>
          </a:p>
        </p:txBody>
      </p:sp>
      <p:grpSp>
        <p:nvGrpSpPr>
          <p:cNvPr id="5" name="组合 4"/>
          <p:cNvGrpSpPr/>
          <p:nvPr userDrawn="1"/>
        </p:nvGrpSpPr>
        <p:grpSpPr>
          <a:xfrm>
            <a:off x="0" y="1"/>
            <a:ext cx="12192000" cy="1191236"/>
            <a:chOff x="0" y="1"/>
            <a:chExt cx="12192000" cy="1191236"/>
          </a:xfrm>
        </p:grpSpPr>
        <p:sp>
          <p:nvSpPr>
            <p:cNvPr id="6" name="矩形 5"/>
            <p:cNvSpPr/>
            <p:nvPr userDrawn="1"/>
          </p:nvSpPr>
          <p:spPr>
            <a:xfrm>
              <a:off x="0" y="1"/>
              <a:ext cx="12192000" cy="1191236"/>
            </a:xfrm>
            <a:prstGeom prst="rect">
              <a:avLst/>
            </a:prstGeom>
            <a:solidFill>
              <a:srgbClr val="06AA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7" name="矩形 6"/>
            <p:cNvSpPr/>
            <p:nvPr userDrawn="1"/>
          </p:nvSpPr>
          <p:spPr>
            <a:xfrm>
              <a:off x="0" y="1078963"/>
              <a:ext cx="12192000" cy="11227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999320-77ED-43C9-9A84-B86C2EF598B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B21C0F4-2419-4C90-BFCA-BEFE4EBC6D09}" type="datetimeFigureOut">
              <a:rPr lang="zh-CN" altLang="en-US" smtClean="0"/>
              <a:t>2026/6/10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999320-77ED-43C9-9A84-B86C2EF598B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heme" Target="../theme/theme2.xml"/><Relationship Id="rId7" Type="http://schemas.openxmlformats.org/officeDocument/2006/relationships/image" Target="../media/image2.emf"/><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oleObject" Target="../embeddings/oleObject4.bin"/><Relationship Id="rId11" Type="http://schemas.openxmlformats.org/officeDocument/2006/relationships/image" Target="../media/image6.png"/><Relationship Id="rId5" Type="http://schemas.openxmlformats.org/officeDocument/2006/relationships/tags" Target="../tags/tag5.xml"/><Relationship Id="rId10" Type="http://schemas.openxmlformats.org/officeDocument/2006/relationships/image" Target="../media/image5.jpeg"/><Relationship Id="rId4" Type="http://schemas.openxmlformats.org/officeDocument/2006/relationships/vmlDrawing" Target="../drawings/vmlDrawing4.v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think-cell data - do not delete" hidden="1"/>
          <p:cNvGraphicFramePr>
            <a:graphicFrameLocks noChangeAspect="1"/>
          </p:cNvGraphicFramePr>
          <p:nvPr userDrawn="1">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0" name="think-cell 幻灯片" r:id="rId15" imgW="11430" imgH="11430" progId="TCLayout.ActiveDocument.1">
                  <p:embed/>
                </p:oleObj>
              </mc:Choice>
              <mc:Fallback>
                <p:oleObj name="think-cell 幻灯片" r:id="rId15" imgW="11430" imgH="11430" progId="TCLayout.ActiveDocument.1">
                  <p:embed/>
                  <p:pic>
                    <p:nvPicPr>
                      <p:cNvPr id="0" name="图片 1"/>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3" name="标题占位符 1"/>
          <p:cNvSpPr>
            <a:spLocks noGrp="1"/>
          </p:cNvSpPr>
          <p:nvPr>
            <p:ph type="title"/>
          </p:nvPr>
        </p:nvSpPr>
        <p:spPr>
          <a:xfrm>
            <a:off x="838200" y="154484"/>
            <a:ext cx="10515600" cy="868057"/>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4" name="文本占位符 3"/>
          <p:cNvSpPr>
            <a:spLocks noGrp="1"/>
          </p:cNvSpPr>
          <p:nvPr>
            <p:ph type="body" idx="1"/>
          </p:nvPr>
        </p:nvSpPr>
        <p:spPr>
          <a:xfrm>
            <a:off x="838200" y="1350628"/>
            <a:ext cx="10515600" cy="473405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21C0F4-2419-4C90-BFCA-BEFE4EBC6D09}" type="datetimeFigureOut">
              <a:rPr lang="zh-CN" altLang="en-US" smtClean="0"/>
              <a:t>2026/6/10</a:t>
            </a:fld>
            <a:endParaRPr lang="zh-CN" altLang="en-US"/>
          </a:p>
        </p:txBody>
      </p:sp>
      <p:sp>
        <p:nvSpPr>
          <p:cNvPr id="6" name="页脚占位符 5"/>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8" name="灯片编号占位符 7"/>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99320-77ED-43C9-9A84-B86C2EF598B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2800" b="1" kern="1200">
          <a:solidFill>
            <a:schemeClr val="bg1"/>
          </a:solidFill>
          <a:latin typeface="+mn-ea"/>
          <a:ea typeface="+mn-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微软雅黑 Light" panose="020B0502040204020203" pitchFamily="34" charset="-122"/>
          <a:ea typeface="微软雅黑 Light" panose="020B0502040204020203"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微软雅黑 Light" panose="020B0502040204020203" pitchFamily="34" charset="-122"/>
          <a:ea typeface="微软雅黑 Light" panose="020B0502040204020203"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微软雅黑 Light" panose="020B0502040204020203" pitchFamily="34" charset="-122"/>
          <a:ea typeface="微软雅黑 Light" panose="020B0502040204020203"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p:cNvGraphicFramePr>
            <a:graphicFrameLocks noChangeAspect="1"/>
          </p:cNvGraphicFramePr>
          <p:nvPr userDrawn="1">
            <p:custDataLst>
              <p:tags r:id="rId5"/>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22" name="think-cell 幻灯片" r:id="rId6" imgW="5715" imgH="5715" progId="TCLayout.ActiveDocument.1">
                  <p:embed/>
                </p:oleObj>
              </mc:Choice>
              <mc:Fallback>
                <p:oleObj name="think-cell 幻灯片" r:id="rId6" imgW="5715" imgH="5715" progId="TCLayout.ActiveDocument.1">
                  <p:embed/>
                  <p:pic>
                    <p:nvPicPr>
                      <p:cNvPr id="0" name="图片 2"/>
                      <p:cNvPicPr/>
                      <p:nvPr/>
                    </p:nvPicPr>
                    <p:blipFill>
                      <a:blip r:embed="rId7"/>
                      <a:stretch>
                        <a:fillRect/>
                      </a:stretch>
                    </p:blipFill>
                    <p:spPr>
                      <a:xfrm>
                        <a:off x="1588" y="1588"/>
                        <a:ext cx="1588" cy="1588"/>
                      </a:xfrm>
                      <a:prstGeom prst="rect">
                        <a:avLst/>
                      </a:prstGeom>
                    </p:spPr>
                  </p:pic>
                </p:oleObj>
              </mc:Fallback>
            </mc:AlternateContent>
          </a:graphicData>
        </a:graphic>
      </p:graphicFrame>
      <p:pic>
        <p:nvPicPr>
          <p:cNvPr id="2097152" name="Picture 23" descr="Plain_contents_hhc"/>
          <p:cNvPicPr>
            <a:picLocks noChangeAspect="1" noChangeArrowheads="1"/>
          </p:cNvPicPr>
          <p:nvPr/>
        </p:nvPicPr>
        <p:blipFill>
          <a:blip r:embed="rId8"/>
          <a:srcRect/>
          <a:stretch>
            <a:fillRect/>
          </a:stretch>
        </p:blipFill>
        <p:spPr bwMode="auto">
          <a:xfrm>
            <a:off x="11150603" y="6519864"/>
            <a:ext cx="817033" cy="252412"/>
          </a:xfrm>
          <a:prstGeom prst="rect">
            <a:avLst/>
          </a:prstGeom>
          <a:noFill/>
        </p:spPr>
      </p:pic>
      <p:pic>
        <p:nvPicPr>
          <p:cNvPr id="2097153" name="Picture 22" descr="contents_Mark"/>
          <p:cNvPicPr>
            <a:picLocks noChangeAspect="1" noChangeArrowheads="1"/>
          </p:cNvPicPr>
          <p:nvPr/>
        </p:nvPicPr>
        <p:blipFill>
          <a:blip r:embed="rId9"/>
          <a:srcRect/>
          <a:stretch>
            <a:fillRect/>
          </a:stretch>
        </p:blipFill>
        <p:spPr bwMode="auto">
          <a:xfrm>
            <a:off x="11104034" y="274641"/>
            <a:ext cx="863600" cy="395286"/>
          </a:xfrm>
          <a:prstGeom prst="rect">
            <a:avLst/>
          </a:prstGeom>
          <a:noFill/>
        </p:spPr>
      </p:pic>
      <p:pic>
        <p:nvPicPr>
          <p:cNvPr id="2097154" name="Picture 24" descr="b_contents_graphic"/>
          <p:cNvPicPr>
            <a:picLocks noChangeAspect="1" noChangeArrowheads="1"/>
          </p:cNvPicPr>
          <p:nvPr/>
        </p:nvPicPr>
        <p:blipFill>
          <a:blip r:embed="rId10"/>
          <a:srcRect/>
          <a:stretch>
            <a:fillRect/>
          </a:stretch>
        </p:blipFill>
        <p:spPr bwMode="auto">
          <a:xfrm>
            <a:off x="-6348" y="927100"/>
            <a:ext cx="12198351" cy="233363"/>
          </a:xfrm>
          <a:prstGeom prst="rect">
            <a:avLst/>
          </a:prstGeom>
          <a:noFill/>
        </p:spPr>
      </p:pic>
      <p:sp>
        <p:nvSpPr>
          <p:cNvPr id="1048576" name="灯片编号占位符 4"/>
          <p:cNvSpPr>
            <a:spLocks noGrp="1"/>
          </p:cNvSpPr>
          <p:nvPr>
            <p:ph type="sldNum" sz="quarter" idx="4"/>
          </p:nvPr>
        </p:nvSpPr>
        <p:spPr>
          <a:xfrm>
            <a:off x="239187" y="6519865"/>
            <a:ext cx="768548" cy="292990"/>
          </a:xfrm>
          <a:prstGeom prst="rect">
            <a:avLst/>
          </a:prstGeom>
        </p:spPr>
        <p:txBody>
          <a:bodyPr wrap="square" lIns="107275" tIns="53638" rIns="107275" bIns="53638">
            <a:spAutoFit/>
          </a:bodyPr>
          <a:lstStyle>
            <a:lvl1pPr>
              <a:defRPr sz="1200">
                <a:latin typeface="Tahoma" panose="020B0604030504040204" pitchFamily="34" charset="0"/>
                <a:ea typeface="Tahoma" panose="020B0604030504040204" pitchFamily="34" charset="0"/>
                <a:cs typeface="Tahoma" panose="020B0604030504040204" pitchFamily="34" charset="0"/>
              </a:defRPr>
            </a:lvl1pPr>
          </a:lstStyle>
          <a:p>
            <a:fld id="{0C913308-F349-4B6D-A68A-DD1791B4A57B}" type="slidenum">
              <a:rPr lang="zh-CN" altLang="en-US" smtClean="0">
                <a:solidFill>
                  <a:srgbClr val="000000"/>
                </a:solidFill>
              </a:rPr>
              <a:t>‹#›</a:t>
            </a:fld>
            <a:endParaRPr lang="zh-CN" altLang="en-US" dirty="0">
              <a:solidFill>
                <a:srgbClr val="000000"/>
              </a:solidFill>
            </a:endParaRPr>
          </a:p>
        </p:txBody>
      </p:sp>
      <p:sp>
        <p:nvSpPr>
          <p:cNvPr id="1048577" name="矩形 5"/>
          <p:cNvSpPr/>
          <p:nvPr userDrawn="1"/>
        </p:nvSpPr>
        <p:spPr bwMode="auto">
          <a:xfrm>
            <a:off x="1" y="0"/>
            <a:ext cx="12192000" cy="6858000"/>
          </a:xfrm>
          <a:prstGeom prst="rect">
            <a:avLst/>
          </a:prstGeom>
          <a:solidFill>
            <a:srgbClr val="FFFBF7"/>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1" lang="zh-CN" altLang="en-US" sz="1200" b="0" i="0" u="none" strike="noStrike" cap="none" normalizeH="0" baseline="0">
              <a:ln>
                <a:noFill/>
              </a:ln>
              <a:solidFill>
                <a:schemeClr val="tx1"/>
              </a:solidFill>
              <a:effectLst/>
              <a:latin typeface="Arial" panose="020B0604020202020204" pitchFamily="34" charset="0"/>
              <a:ea typeface="HGP創英角ｺﾞｼｯｸUB" pitchFamily="50" charset="-128"/>
            </a:endParaRPr>
          </a:p>
        </p:txBody>
      </p:sp>
      <p:pic>
        <p:nvPicPr>
          <p:cNvPr id="2097155" name="图片 6"/>
          <p:cNvPicPr>
            <a:picLocks noChangeAspect="1"/>
          </p:cNvPicPr>
          <p:nvPr userDrawn="1"/>
        </p:nvPicPr>
        <p:blipFill>
          <a:blip r:embed="rId11" cstate="print">
            <a:clrChange>
              <a:clrFrom>
                <a:srgbClr val="FFFFFF"/>
              </a:clrFrom>
              <a:clrTo>
                <a:srgbClr val="FFFFFF">
                  <a:alpha val="0"/>
                </a:srgbClr>
              </a:clrTo>
            </a:clrChange>
          </a:blip>
          <a:stretch>
            <a:fillRect/>
          </a:stretch>
        </p:blipFill>
        <p:spPr>
          <a:xfrm>
            <a:off x="-13904" y="-3655"/>
            <a:ext cx="1794774" cy="884767"/>
          </a:xfrm>
          <a:prstGeom prst="rect">
            <a:avLst/>
          </a:prstGeom>
        </p:spPr>
      </p:pic>
      <p:cxnSp>
        <p:nvCxnSpPr>
          <p:cNvPr id="3145728" name="直接连接符 2"/>
          <p:cNvCxnSpPr/>
          <p:nvPr userDrawn="1"/>
        </p:nvCxnSpPr>
        <p:spPr bwMode="auto">
          <a:xfrm>
            <a:off x="915459" y="1124744"/>
            <a:ext cx="10077722" cy="0"/>
          </a:xfrm>
          <a:prstGeom prst="line">
            <a:avLst/>
          </a:prstGeom>
          <a:solidFill>
            <a:schemeClr val="accent1"/>
          </a:solidFill>
          <a:ln w="28575" cap="flat" cmpd="sng" algn="ctr">
            <a:solidFill>
              <a:schemeClr val="bg2">
                <a:lumMod val="75000"/>
              </a:schemeClr>
            </a:solidFill>
            <a:prstDash val="solid"/>
            <a:round/>
            <a:headEnd type="none" w="med" len="med"/>
            <a:tailEnd type="none" w="med" len="med"/>
          </a:ln>
          <a:effectLst>
            <a:outerShdw dist="35921" dir="2700000" algn="ctr" rotWithShape="0">
              <a:schemeClr val="bg2"/>
            </a:outerShdw>
          </a:effectLst>
        </p:spPr>
      </p:cxnSp>
    </p:spTree>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l" rtl="0" eaLnBrk="1" fontAlgn="base" hangingPunct="1">
        <a:spcBef>
          <a:spcPct val="0"/>
        </a:spcBef>
        <a:spcAft>
          <a:spcPct val="0"/>
        </a:spcAft>
        <a:defRPr kumimoji="1" sz="2300" b="1">
          <a:solidFill>
            <a:schemeClr val="tx2"/>
          </a:solidFill>
          <a:latin typeface="微软雅黑" panose="020B0503020204020204" pitchFamily="34" charset="-122"/>
          <a:ea typeface="微软雅黑" panose="020B0503020204020204" pitchFamily="34" charset="-122"/>
          <a:cs typeface="+mj-cs"/>
        </a:defRPr>
      </a:lvl1pPr>
      <a:lvl2pPr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2pPr>
      <a:lvl3pPr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3pPr>
      <a:lvl4pPr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4pPr>
      <a:lvl5pPr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5pPr>
      <a:lvl6pPr marL="536575"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6pPr>
      <a:lvl7pPr marL="1072515"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7pPr>
      <a:lvl8pPr marL="1609090"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8pPr>
      <a:lvl9pPr marL="2145665" algn="l" rtl="0" eaLnBrk="1" fontAlgn="base" hangingPunct="1">
        <a:spcBef>
          <a:spcPct val="0"/>
        </a:spcBef>
        <a:spcAft>
          <a:spcPct val="0"/>
        </a:spcAft>
        <a:defRPr kumimoji="1" sz="3700" b="1">
          <a:solidFill>
            <a:schemeClr val="tx2"/>
          </a:solidFill>
          <a:latin typeface="Arial" panose="020B0604020202020204" pitchFamily="34" charset="0"/>
          <a:ea typeface="HGP創英角ｺﾞｼｯｸUB" pitchFamily="50" charset="-128"/>
        </a:defRPr>
      </a:lvl9pPr>
    </p:titleStyle>
    <p:bodyStyle>
      <a:lvl1pPr marL="402590" indent="-402590" algn="l" rtl="0" eaLnBrk="1" fontAlgn="base" hangingPunct="1">
        <a:spcBef>
          <a:spcPct val="20000"/>
        </a:spcBef>
        <a:spcAft>
          <a:spcPct val="0"/>
        </a:spcAft>
        <a:buChar char="•"/>
        <a:defRPr kumimoji="1" sz="1600" b="1">
          <a:solidFill>
            <a:schemeClr val="tx1"/>
          </a:solidFill>
          <a:latin typeface="微软雅黑" panose="020B0503020204020204" pitchFamily="34" charset="-122"/>
          <a:ea typeface="微软雅黑" panose="020B0503020204020204" pitchFamily="34" charset="-122"/>
          <a:cs typeface="+mn-cs"/>
        </a:defRPr>
      </a:lvl1pPr>
      <a:lvl2pPr marL="871855" indent="-335280" algn="l" rtl="0" eaLnBrk="1" fontAlgn="base" hangingPunct="1">
        <a:lnSpc>
          <a:spcPct val="140000"/>
        </a:lnSpc>
        <a:spcBef>
          <a:spcPct val="20000"/>
        </a:spcBef>
        <a:spcAft>
          <a:spcPct val="0"/>
        </a:spcAft>
        <a:buChar char="–"/>
        <a:defRPr kumimoji="1" sz="2300" b="1">
          <a:solidFill>
            <a:schemeClr val="tx1"/>
          </a:solidFill>
          <a:latin typeface="微软雅黑" panose="020B0503020204020204" pitchFamily="34" charset="-122"/>
          <a:ea typeface="微软雅黑" panose="020B0503020204020204" pitchFamily="34" charset="-122"/>
        </a:defRPr>
      </a:lvl2pPr>
      <a:lvl3pPr marL="1341120" indent="-267970" algn="l" rtl="0" eaLnBrk="1" fontAlgn="base" hangingPunct="1">
        <a:lnSpc>
          <a:spcPct val="180000"/>
        </a:lnSpc>
        <a:spcBef>
          <a:spcPct val="20000"/>
        </a:spcBef>
        <a:spcAft>
          <a:spcPct val="0"/>
        </a:spcAft>
        <a:buChar char="•"/>
        <a:defRPr kumimoji="1" sz="1900" b="1">
          <a:solidFill>
            <a:schemeClr val="tx1"/>
          </a:solidFill>
          <a:latin typeface="微软雅黑" panose="020B0503020204020204" pitchFamily="34" charset="-122"/>
          <a:ea typeface="微软雅黑" panose="020B0503020204020204" pitchFamily="34" charset="-122"/>
        </a:defRPr>
      </a:lvl3pPr>
      <a:lvl4pPr marL="1877060"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4pPr>
      <a:lvl5pPr marL="2413635"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5pPr>
      <a:lvl6pPr marL="2950210"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6pPr>
      <a:lvl7pPr marL="3486150"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7pPr>
      <a:lvl8pPr marL="4022725"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8pPr>
      <a:lvl9pPr marL="4559300" indent="-267970" algn="l" rtl="0" eaLnBrk="1" fontAlgn="base" hangingPunct="1">
        <a:spcBef>
          <a:spcPct val="20000"/>
        </a:spcBef>
        <a:spcAft>
          <a:spcPct val="0"/>
        </a:spcAft>
        <a:buChar char="»"/>
        <a:defRPr kumimoji="1" sz="2300">
          <a:solidFill>
            <a:schemeClr val="tx1"/>
          </a:solidFill>
          <a:latin typeface="MS PGothic" panose="020B0600070205080204" charset="-128"/>
          <a:ea typeface="MS PGothic" panose="020B0600070205080204" charset="-128"/>
        </a:defRPr>
      </a:lvl9pPr>
    </p:bodyStyle>
    <p:otherStyle>
      <a:defPPr>
        <a:defRPr lang="zh-CN"/>
      </a:defPPr>
      <a:lvl1pPr marL="0" algn="l" defTabSz="1072515" rtl="0" eaLnBrk="1" latinLnBrk="0" hangingPunct="1">
        <a:defRPr sz="2100" kern="1200">
          <a:solidFill>
            <a:schemeClr val="tx1"/>
          </a:solidFill>
          <a:latin typeface="+mn-lt"/>
          <a:ea typeface="+mn-ea"/>
          <a:cs typeface="+mn-cs"/>
        </a:defRPr>
      </a:lvl1pPr>
      <a:lvl2pPr marL="536575" algn="l" defTabSz="1072515" rtl="0" eaLnBrk="1" latinLnBrk="0" hangingPunct="1">
        <a:defRPr sz="2100" kern="1200">
          <a:solidFill>
            <a:schemeClr val="tx1"/>
          </a:solidFill>
          <a:latin typeface="+mn-lt"/>
          <a:ea typeface="+mn-ea"/>
          <a:cs typeface="+mn-cs"/>
        </a:defRPr>
      </a:lvl2pPr>
      <a:lvl3pPr marL="1072515" algn="l" defTabSz="1072515" rtl="0" eaLnBrk="1" latinLnBrk="0" hangingPunct="1">
        <a:defRPr sz="2100" kern="1200">
          <a:solidFill>
            <a:schemeClr val="tx1"/>
          </a:solidFill>
          <a:latin typeface="+mn-lt"/>
          <a:ea typeface="+mn-ea"/>
          <a:cs typeface="+mn-cs"/>
        </a:defRPr>
      </a:lvl3pPr>
      <a:lvl4pPr marL="1609090" algn="l" defTabSz="1072515" rtl="0" eaLnBrk="1" latinLnBrk="0" hangingPunct="1">
        <a:defRPr sz="2100" kern="1200">
          <a:solidFill>
            <a:schemeClr val="tx1"/>
          </a:solidFill>
          <a:latin typeface="+mn-lt"/>
          <a:ea typeface="+mn-ea"/>
          <a:cs typeface="+mn-cs"/>
        </a:defRPr>
      </a:lvl4pPr>
      <a:lvl5pPr marL="2145665" algn="l" defTabSz="1072515" rtl="0" eaLnBrk="1" latinLnBrk="0" hangingPunct="1">
        <a:defRPr sz="2100" kern="1200">
          <a:solidFill>
            <a:schemeClr val="tx1"/>
          </a:solidFill>
          <a:latin typeface="+mn-lt"/>
          <a:ea typeface="+mn-ea"/>
          <a:cs typeface="+mn-cs"/>
        </a:defRPr>
      </a:lvl5pPr>
      <a:lvl6pPr marL="2681605" algn="l" defTabSz="1072515" rtl="0" eaLnBrk="1" latinLnBrk="0" hangingPunct="1">
        <a:defRPr sz="2100" kern="1200">
          <a:solidFill>
            <a:schemeClr val="tx1"/>
          </a:solidFill>
          <a:latin typeface="+mn-lt"/>
          <a:ea typeface="+mn-ea"/>
          <a:cs typeface="+mn-cs"/>
        </a:defRPr>
      </a:lvl6pPr>
      <a:lvl7pPr marL="3218180" algn="l" defTabSz="1072515" rtl="0" eaLnBrk="1" latinLnBrk="0" hangingPunct="1">
        <a:defRPr sz="2100" kern="1200">
          <a:solidFill>
            <a:schemeClr val="tx1"/>
          </a:solidFill>
          <a:latin typeface="+mn-lt"/>
          <a:ea typeface="+mn-ea"/>
          <a:cs typeface="+mn-cs"/>
        </a:defRPr>
      </a:lvl7pPr>
      <a:lvl8pPr marL="3754755" algn="l" defTabSz="1072515" rtl="0" eaLnBrk="1" latinLnBrk="0" hangingPunct="1">
        <a:defRPr sz="2100" kern="1200">
          <a:solidFill>
            <a:schemeClr val="tx1"/>
          </a:solidFill>
          <a:latin typeface="+mn-lt"/>
          <a:ea typeface="+mn-ea"/>
          <a:cs typeface="+mn-cs"/>
        </a:defRPr>
      </a:lvl8pPr>
      <a:lvl9pPr marL="4291330" algn="l" defTabSz="107251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8.jpeg"/><Relationship Id="rId5" Type="http://schemas.openxmlformats.org/officeDocument/2006/relationships/image" Target="../media/image7.emf"/><Relationship Id="rId4" Type="http://schemas.openxmlformats.org/officeDocument/2006/relationships/oleObject" Target="../embeddings/oleObject5.bin"/></Relationships>
</file>

<file path=ppt/slides/_rels/slide1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slideLayout" Target="../slideLayouts/slideLayout2.xml"/><Relationship Id="rId7" Type="http://schemas.openxmlformats.org/officeDocument/2006/relationships/image" Target="../media/image25.svg"/><Relationship Id="rId12" Type="http://schemas.openxmlformats.org/officeDocument/2006/relationships/image" Target="../media/image29.svg"/><Relationship Id="rId2" Type="http://schemas.openxmlformats.org/officeDocument/2006/relationships/tags" Target="../tags/tag29.xml"/><Relationship Id="rId1" Type="http://schemas.openxmlformats.org/officeDocument/2006/relationships/vmlDrawing" Target="../drawings/vmlDrawing14.vml"/><Relationship Id="rId6" Type="http://schemas.openxmlformats.org/officeDocument/2006/relationships/image" Target="../media/image24.png"/><Relationship Id="rId11" Type="http://schemas.openxmlformats.org/officeDocument/2006/relationships/image" Target="../media/image28.png"/><Relationship Id="rId5" Type="http://schemas.openxmlformats.org/officeDocument/2006/relationships/image" Target="../media/image1.emf"/><Relationship Id="rId10" Type="http://schemas.openxmlformats.org/officeDocument/2006/relationships/chart" Target="../charts/chart5.xml"/><Relationship Id="rId4" Type="http://schemas.openxmlformats.org/officeDocument/2006/relationships/oleObject" Target="../embeddings/oleObject13.bin"/><Relationship Id="rId9" Type="http://schemas.openxmlformats.org/officeDocument/2006/relationships/image" Target="../media/image27.svg"/></Relationships>
</file>

<file path=ppt/slides/_rels/slide1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oleObject" Target="../embeddings/oleObject14.bin"/><Relationship Id="rId3" Type="http://schemas.openxmlformats.org/officeDocument/2006/relationships/tags" Target="../tags/tag31.xml"/><Relationship Id="rId21" Type="http://schemas.openxmlformats.org/officeDocument/2006/relationships/image" Target="../media/image31.pn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notesSlide" Target="../notesSlides/notesSlide5.xml"/><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30.png"/><Relationship Id="rId1" Type="http://schemas.openxmlformats.org/officeDocument/2006/relationships/vmlDrawing" Target="../drawings/vmlDrawing15.vml"/><Relationship Id="rId6" Type="http://schemas.openxmlformats.org/officeDocument/2006/relationships/tags" Target="../tags/tag34.xml"/><Relationship Id="rId11" Type="http://schemas.openxmlformats.org/officeDocument/2006/relationships/tags" Target="../tags/tag39.xml"/><Relationship Id="rId5" Type="http://schemas.openxmlformats.org/officeDocument/2006/relationships/tags" Target="../tags/tag33.xml"/><Relationship Id="rId15" Type="http://schemas.openxmlformats.org/officeDocument/2006/relationships/tags" Target="../tags/tag43.xml"/><Relationship Id="rId10" Type="http://schemas.openxmlformats.org/officeDocument/2006/relationships/tags" Target="../tags/tag38.xml"/><Relationship Id="rId19" Type="http://schemas.openxmlformats.org/officeDocument/2006/relationships/image" Target="../media/image1.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tags" Target="../tags/tag18.xml"/><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tags" Target="../tags/tag17.xml"/><Relationship Id="rId2" Type="http://schemas.openxmlformats.org/officeDocument/2006/relationships/tags" Target="../tags/tag7.xml"/><Relationship Id="rId16" Type="http://schemas.openxmlformats.org/officeDocument/2006/relationships/image" Target="../media/image1.emf"/><Relationship Id="rId1" Type="http://schemas.openxmlformats.org/officeDocument/2006/relationships/vmlDrawing" Target="../drawings/vmlDrawing6.vml"/><Relationship Id="rId6" Type="http://schemas.openxmlformats.org/officeDocument/2006/relationships/tags" Target="../tags/tag11.xml"/><Relationship Id="rId11" Type="http://schemas.openxmlformats.org/officeDocument/2006/relationships/tags" Target="../tags/tag16.xml"/><Relationship Id="rId5" Type="http://schemas.openxmlformats.org/officeDocument/2006/relationships/tags" Target="../tags/tag10.xml"/><Relationship Id="rId15" Type="http://schemas.openxmlformats.org/officeDocument/2006/relationships/oleObject" Target="../embeddings/oleObject6.bin"/><Relationship Id="rId10" Type="http://schemas.openxmlformats.org/officeDocument/2006/relationships/tags" Target="../tags/tag15.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slideLayout" Target="../slideLayouts/slideLayout2.xml"/><Relationship Id="rId7" Type="http://schemas.openxmlformats.org/officeDocument/2006/relationships/chart" Target="../charts/chart1.xml"/><Relationship Id="rId2" Type="http://schemas.openxmlformats.org/officeDocument/2006/relationships/tags" Target="../tags/tag20.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notesSlide" Target="../notesSlides/notesSlide2.xml"/><Relationship Id="rId9" Type="http://schemas.openxmlformats.org/officeDocument/2006/relationships/chart" Target="../charts/chart3.xml"/></Relationships>
</file>

<file path=ppt/slides/_rels/slide5.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chart" Target="../charts/chart4.xml"/><Relationship Id="rId3" Type="http://schemas.openxmlformats.org/officeDocument/2006/relationships/slideLayout" Target="../slideLayouts/slideLayout2.xml"/><Relationship Id="rId7" Type="http://schemas.openxmlformats.org/officeDocument/2006/relationships/image" Target="../media/image10.svg"/><Relationship Id="rId12" Type="http://schemas.openxmlformats.org/officeDocument/2006/relationships/image" Target="../media/image15.svg"/><Relationship Id="rId2" Type="http://schemas.openxmlformats.org/officeDocument/2006/relationships/tags" Target="../tags/tag21.xml"/><Relationship Id="rId1" Type="http://schemas.openxmlformats.org/officeDocument/2006/relationships/vmlDrawing" Target="../drawings/vmlDrawing9.v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1.emf"/><Relationship Id="rId10" Type="http://schemas.openxmlformats.org/officeDocument/2006/relationships/image" Target="../media/image13.svg"/><Relationship Id="rId4" Type="http://schemas.openxmlformats.org/officeDocument/2006/relationships/oleObject" Target="../embeddings/oleObject9.bin"/><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image" Target="../media/image1.emf"/><Relationship Id="rId2" Type="http://schemas.openxmlformats.org/officeDocument/2006/relationships/tags" Target="../tags/tag22.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slideLayout" Target="../slideLayouts/slideLayout2.xml"/><Relationship Id="rId4" Type="http://schemas.openxmlformats.org/officeDocument/2006/relationships/tags" Target="../tags/tag24.xml"/></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slideLayout" Target="../slideLayouts/slideLayout2.xml"/><Relationship Id="rId7" Type="http://schemas.openxmlformats.org/officeDocument/2006/relationships/image" Target="../media/image16.wmf"/><Relationship Id="rId2" Type="http://schemas.openxmlformats.org/officeDocument/2006/relationships/tags" Target="../tags/tag25.xml"/><Relationship Id="rId1" Type="http://schemas.openxmlformats.org/officeDocument/2006/relationships/vmlDrawing" Target="../drawings/vmlDrawing11.vml"/><Relationship Id="rId6" Type="http://schemas.openxmlformats.org/officeDocument/2006/relationships/image" Target="../media/image1.emf"/><Relationship Id="rId5" Type="http://schemas.openxmlformats.org/officeDocument/2006/relationships/oleObject" Target="../embeddings/oleObject11.bin"/><Relationship Id="rId4"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slideLayout" Target="../slideLayouts/slideLayout2.xml"/><Relationship Id="rId7" Type="http://schemas.openxmlformats.org/officeDocument/2006/relationships/image" Target="../media/image18.png"/><Relationship Id="rId2" Type="http://schemas.openxmlformats.org/officeDocument/2006/relationships/tags" Target="../tags/tag26.xml"/><Relationship Id="rId1" Type="http://schemas.openxmlformats.org/officeDocument/2006/relationships/vmlDrawing" Target="../drawings/vmlDrawing12.v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tags" Target="../tags/tag28.xml"/><Relationship Id="rId7" Type="http://schemas.openxmlformats.org/officeDocument/2006/relationships/image" Target="../media/image20.jpeg"/><Relationship Id="rId2" Type="http://schemas.openxmlformats.org/officeDocument/2006/relationships/tags" Target="../tags/tag27.xml"/><Relationship Id="rId1" Type="http://schemas.openxmlformats.org/officeDocument/2006/relationships/vmlDrawing" Target="../drawings/vmlDrawing13.vml"/><Relationship Id="rId6" Type="http://schemas.openxmlformats.org/officeDocument/2006/relationships/image" Target="../media/image1.emf"/><Relationship Id="rId5" Type="http://schemas.openxmlformats.org/officeDocument/2006/relationships/oleObject" Target="../embeddings/oleObject12.bin"/><Relationship Id="rId10" Type="http://schemas.openxmlformats.org/officeDocument/2006/relationships/image" Target="../media/image23.png"/><Relationship Id="rId4" Type="http://schemas.openxmlformats.org/officeDocument/2006/relationships/slideLayout" Target="../slideLayouts/slideLayout2.xml"/><Relationship Id="rId9"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对象 2" hidden="1"/>
          <p:cNvGraphicFramePr>
            <a:graphicFrameLocks noChangeAspect="1"/>
          </p:cNvGraphicFramePr>
          <p:nvPr/>
        </p:nvGraphicFramePr>
        <p:xfrm>
          <a:off x="2381" y="2034"/>
          <a:ext cx="1588" cy="1588"/>
        </p:xfrm>
        <a:graphic>
          <a:graphicData uri="http://schemas.openxmlformats.org/presentationml/2006/ole">
            <mc:AlternateContent xmlns:mc="http://schemas.openxmlformats.org/markup-compatibility/2006">
              <mc:Choice xmlns:v="urn:schemas-microsoft-com:vml" Requires="v">
                <p:oleObj spid="_x0000_s6146" name="think-cell 幻灯片" r:id="rId4" imgW="9525" imgH="9525" progId="TCLayout.ActiveDocument.1">
                  <p:embed/>
                </p:oleObj>
              </mc:Choice>
              <mc:Fallback>
                <p:oleObj name="think-cell 幻灯片" r:id="rId4" imgW="9525" imgH="9525" progId="TCLayout.ActiveDocument.1">
                  <p:embed/>
                  <p:pic>
                    <p:nvPicPr>
                      <p:cNvPr id="0" name="对象 2" hidden="1"/>
                      <p:cNvPicPr/>
                      <p:nvPr/>
                    </p:nvPicPr>
                    <p:blipFill>
                      <a:blip r:embed="rId5"/>
                      <a:stretch>
                        <a:fillRect/>
                      </a:stretch>
                    </p:blipFill>
                    <p:spPr>
                      <a:xfrm>
                        <a:off x="2381" y="2034"/>
                        <a:ext cx="1588" cy="1588"/>
                      </a:xfrm>
                      <a:prstGeom prst="rect">
                        <a:avLst/>
                      </a:prstGeom>
                    </p:spPr>
                  </p:pic>
                </p:oleObj>
              </mc:Fallback>
            </mc:AlternateContent>
          </a:graphicData>
        </a:graphic>
      </p:graphicFrame>
      <p:sp>
        <p:nvSpPr>
          <p:cNvPr id="4" name="矩形 3" hidden="1"/>
          <p:cNvSpPr/>
          <p:nvPr/>
        </p:nvSpPr>
        <p:spPr>
          <a:xfrm>
            <a:off x="795" y="448"/>
            <a:ext cx="158729" cy="1587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1072515">
              <a:lnSpc>
                <a:spcPct val="90000"/>
              </a:lnSpc>
              <a:spcBef>
                <a:spcPct val="0"/>
              </a:spcBef>
              <a:spcAft>
                <a:spcPct val="0"/>
              </a:spcAft>
            </a:pPr>
            <a:endParaRPr lang="en-US" altLang="zh-CN" sz="4000" b="1" dirty="0">
              <a:solidFill>
                <a:srgbClr val="FBDAC8"/>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文本占位符 5"/>
          <p:cNvSpPr>
            <a:spLocks noGrp="1"/>
          </p:cNvSpPr>
          <p:nvPr>
            <p:ph type="body" sz="quarter" idx="4294967295"/>
          </p:nvPr>
        </p:nvSpPr>
        <p:spPr>
          <a:xfrm>
            <a:off x="0" y="3835400"/>
            <a:ext cx="5567363" cy="201613"/>
          </a:xfrm>
        </p:spPr>
        <p:txBody>
          <a:bodyPr/>
          <a:lstStyle/>
          <a:p>
            <a:pPr marL="0" indent="0">
              <a:buNone/>
            </a:pPr>
            <a:r>
              <a:rPr lang="en-US" altLang="zh-CN" sz="1600" dirty="0"/>
              <a:t> </a:t>
            </a:r>
          </a:p>
        </p:txBody>
      </p:sp>
      <p:sp>
        <p:nvSpPr>
          <p:cNvPr id="5" name="标题 4"/>
          <p:cNvSpPr>
            <a:spLocks noGrp="1"/>
          </p:cNvSpPr>
          <p:nvPr>
            <p:ph type="ctrTitle" idx="4294967295"/>
          </p:nvPr>
        </p:nvSpPr>
        <p:spPr>
          <a:xfrm>
            <a:off x="1574800" y="1576577"/>
            <a:ext cx="6030913" cy="1652587"/>
          </a:xfrm>
        </p:spPr>
        <p:txBody>
          <a:bodyPr>
            <a:normAutofit/>
          </a:bodyPr>
          <a:lstStyle/>
          <a:p>
            <a:pPr algn="ctr">
              <a:lnSpc>
                <a:spcPct val="110000"/>
              </a:lnSpc>
            </a:pPr>
            <a:r>
              <a:rPr lang="zh-CN" altLang="en-US" sz="4400" dirty="0">
                <a:solidFill>
                  <a:srgbClr val="FFFFFF"/>
                </a:solidFill>
              </a:rPr>
              <a:t>碳酸司维拉姆干混悬剂（海诺欣</a:t>
            </a:r>
            <a:r>
              <a:rPr lang="en-US" altLang="zh-CN" sz="4400" baseline="25000" dirty="0">
                <a:solidFill>
                  <a:srgbClr val="FFFFFF"/>
                </a:solidFill>
                <a:latin typeface="微软雅黑" panose="020B0503020204020204" pitchFamily="34" charset="-122"/>
                <a:cs typeface="微软雅黑" panose="020B0503020204020204" pitchFamily="34" charset="-122"/>
              </a:rPr>
              <a:t>® </a:t>
            </a:r>
            <a:r>
              <a:rPr lang="zh-CN" altLang="en-US" sz="4400" dirty="0">
                <a:solidFill>
                  <a:srgbClr val="FFFFFF"/>
                </a:solidFill>
              </a:rPr>
              <a:t>）</a:t>
            </a:r>
          </a:p>
        </p:txBody>
      </p:sp>
      <p:cxnSp>
        <p:nvCxnSpPr>
          <p:cNvPr id="17" name="直接连接符 16"/>
          <p:cNvCxnSpPr/>
          <p:nvPr/>
        </p:nvCxnSpPr>
        <p:spPr>
          <a:xfrm>
            <a:off x="1998529" y="3479464"/>
            <a:ext cx="5525191" cy="0"/>
          </a:xfrm>
          <a:prstGeom prst="line">
            <a:avLst/>
          </a:prstGeom>
          <a:ln w="31750">
            <a:solidFill>
              <a:srgbClr val="FFFFFF"/>
            </a:solidFill>
          </a:ln>
        </p:spPr>
        <p:style>
          <a:lnRef idx="1">
            <a:schemeClr val="accent1"/>
          </a:lnRef>
          <a:fillRef idx="0">
            <a:schemeClr val="accent1"/>
          </a:fillRef>
          <a:effectRef idx="0">
            <a:schemeClr val="accent1"/>
          </a:effectRef>
          <a:fontRef idx="minor">
            <a:schemeClr val="tx1"/>
          </a:fontRef>
        </p:style>
      </p:cxnSp>
      <p:sp>
        <p:nvSpPr>
          <p:cNvPr id="25" name="文本框 24"/>
          <p:cNvSpPr txBox="1"/>
          <p:nvPr/>
        </p:nvSpPr>
        <p:spPr>
          <a:xfrm>
            <a:off x="7248129" y="4941169"/>
            <a:ext cx="3024337" cy="599629"/>
          </a:xfrm>
          <a:prstGeom prst="rect">
            <a:avLst/>
          </a:prstGeom>
          <a:noFill/>
        </p:spPr>
        <p:txBody>
          <a:bodyPr wrap="none" rtlCol="0">
            <a:prstTxWarp prst="textPlain">
              <a:avLst/>
            </a:prstTxWarp>
            <a:spAutoFit/>
          </a:bodyPr>
          <a:lstStyle/>
          <a:p>
            <a:pPr defTabSz="1072515"/>
            <a:endParaRPr lang="zh-CN" altLang="en-US" sz="1100" i="1" dirty="0">
              <a:solidFill>
                <a:srgbClr val="FF6600"/>
              </a:solidFill>
              <a:latin typeface="Impact" panose="020B0806030902050204" pitchFamily="34" charset="0"/>
              <a:ea typeface="微软雅黑" panose="020B0503020204020204" pitchFamily="34" charset="-122"/>
              <a:cs typeface="Arial" panose="020B0604020202020204" pitchFamily="34" charset="0"/>
            </a:endParaRPr>
          </a:p>
        </p:txBody>
      </p:sp>
      <p:sp>
        <p:nvSpPr>
          <p:cNvPr id="9" name="文本框 8"/>
          <p:cNvSpPr txBox="1"/>
          <p:nvPr/>
        </p:nvSpPr>
        <p:spPr>
          <a:xfrm>
            <a:off x="2109470" y="4744085"/>
            <a:ext cx="6174105" cy="583565"/>
          </a:xfrm>
          <a:prstGeom prst="rect">
            <a:avLst/>
          </a:prstGeom>
          <a:noFill/>
        </p:spPr>
        <p:txBody>
          <a:bodyPr wrap="square">
            <a:spAutoFit/>
          </a:bodyPr>
          <a:lstStyle/>
          <a:p>
            <a:pPr marL="342900" indent="-342900" defTabSz="1072515">
              <a:buFont typeface="Wingdings" panose="05000000000000000000" pitchFamily="2" charset="2"/>
              <a:buChar char="ü"/>
            </a:pPr>
            <a:r>
              <a:rPr lang="zh-CN" altLang="en-US" sz="1600" dirty="0">
                <a:solidFill>
                  <a:srgbClr val="FFFFFF"/>
                </a:solidFill>
              </a:rPr>
              <a:t>新剂型：国内首个碳酸司维拉姆干混悬剂</a:t>
            </a:r>
            <a:r>
              <a:rPr lang="en-US" altLang="zh-CN" sz="1600" dirty="0">
                <a:solidFill>
                  <a:srgbClr val="FFFFFF"/>
                </a:solidFill>
              </a:rPr>
              <a:t>,</a:t>
            </a:r>
            <a:r>
              <a:rPr lang="zh-CN" altLang="en-US" sz="1600" dirty="0">
                <a:solidFill>
                  <a:srgbClr val="FFFFFF"/>
                </a:solidFill>
                <a:latin typeface="Arial" panose="020B0604020202020204"/>
                <a:ea typeface="微软雅黑" panose="020B0503020204020204" pitchFamily="34" charset="-122"/>
              </a:rPr>
              <a:t>填补</a:t>
            </a:r>
            <a:r>
              <a:rPr lang="zh-CN" altLang="en-US" sz="1600" dirty="0">
                <a:solidFill>
                  <a:srgbClr val="FFFFFF"/>
                </a:solidFill>
              </a:rPr>
              <a:t>干混悬剂</a:t>
            </a:r>
            <a:r>
              <a:rPr lang="zh-CN" altLang="en-US" sz="1600" dirty="0">
                <a:solidFill>
                  <a:srgbClr val="FFFFFF"/>
                </a:solidFill>
                <a:latin typeface="Arial" panose="020B0604020202020204"/>
                <a:ea typeface="微软雅黑" panose="020B0503020204020204" pitchFamily="34" charset="-122"/>
              </a:rPr>
              <a:t>型空白</a:t>
            </a:r>
            <a:endParaRPr lang="en-US" altLang="zh-CN" sz="1600" dirty="0">
              <a:solidFill>
                <a:srgbClr val="FFFFFF"/>
              </a:solidFill>
              <a:latin typeface="Arial" panose="020B0604020202020204"/>
              <a:ea typeface="微软雅黑" panose="020B0503020204020204" pitchFamily="34" charset="-122"/>
            </a:endParaRPr>
          </a:p>
          <a:p>
            <a:pPr marL="342900" indent="-342900" defTabSz="1072515">
              <a:buFont typeface="Wingdings" panose="05000000000000000000" pitchFamily="2" charset="2"/>
              <a:buChar char="ü"/>
            </a:pPr>
            <a:r>
              <a:rPr lang="zh-CN" altLang="en-US" sz="1600" dirty="0">
                <a:solidFill>
                  <a:srgbClr val="FFFFFF"/>
                </a:solidFill>
              </a:rPr>
              <a:t>碳酸司维拉姆干混悬剂显著提高患者依从性</a:t>
            </a:r>
            <a:endParaRPr lang="zh-CN" altLang="en-US" sz="1600" dirty="0">
              <a:solidFill>
                <a:srgbClr val="FFFFFF"/>
              </a:solidFill>
              <a:latin typeface="Arial" panose="020B0604020202020204"/>
              <a:ea typeface="微软雅黑" panose="020B0503020204020204" pitchFamily="34" charset="-122"/>
            </a:endParaRPr>
          </a:p>
        </p:txBody>
      </p:sp>
      <p:pic>
        <p:nvPicPr>
          <p:cNvPr id="12" name="图片 11" descr="手机屏幕截图&#10;&#10;低可信度描述已自动生成"/>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72466" y="2254199"/>
            <a:ext cx="1597298" cy="2164873"/>
          </a:xfrm>
          <a:prstGeom prst="rect">
            <a:avLst/>
          </a:prstGeom>
        </p:spPr>
      </p:pic>
      <p:sp>
        <p:nvSpPr>
          <p:cNvPr id="7" name="文本框 6"/>
          <p:cNvSpPr txBox="1"/>
          <p:nvPr/>
        </p:nvSpPr>
        <p:spPr>
          <a:xfrm>
            <a:off x="2382520" y="3852347"/>
            <a:ext cx="6654800" cy="369332"/>
          </a:xfrm>
          <a:prstGeom prst="rect">
            <a:avLst/>
          </a:prstGeom>
          <a:noFill/>
        </p:spPr>
        <p:txBody>
          <a:bodyPr wrap="square">
            <a:spAutoFit/>
          </a:bodyPr>
          <a:lstStyle/>
          <a:p>
            <a:r>
              <a:rPr lang="zh-CN" altLang="en-US" sz="1800" b="1" dirty="0">
                <a:solidFill>
                  <a:srgbClr val="FFFFFF"/>
                </a:solidFill>
              </a:rPr>
              <a:t>申报企业：杭州安元生物医药科技有限公司</a:t>
            </a:r>
            <a:endParaRPr lang="zh-CN" altLang="en-US" b="1" dirty="0">
              <a:solidFill>
                <a:srgbClr val="FFFFFF"/>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362" name="think-cell 幻灯片" r:id="rId4" imgW="11430" imgH="11430" progId="TCLayout.ActiveDocument.1">
                  <p:embed/>
                </p:oleObj>
              </mc:Choice>
              <mc:Fallback>
                <p:oleObj name="think-cell 幻灯片" r:id="rId4" imgW="11430" imgH="11430" progId="TCLayout.ActiveDocument.1">
                  <p:embed/>
                  <p:pic>
                    <p:nvPicPr>
                      <p:cNvPr id="0" name="think-cell data - do not delete"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277012"/>
            <a:ext cx="11934825" cy="801951"/>
          </a:xfrm>
        </p:spPr>
        <p:txBody>
          <a:bodyPr vert="horz">
            <a:normAutofit/>
          </a:bodyPr>
          <a:lstStyle/>
          <a:p>
            <a:r>
              <a:rPr lang="zh-CN" altLang="en-US" sz="2000" dirty="0"/>
              <a:t>碳酸司维拉姆干混悬剂</a:t>
            </a:r>
            <a:r>
              <a:rPr lang="zh-CN" altLang="en-US" sz="2000" dirty="0">
                <a:solidFill>
                  <a:schemeClr val="accent4">
                    <a:lumMod val="60000"/>
                    <a:lumOff val="40000"/>
                  </a:schemeClr>
                </a:solidFill>
              </a:rPr>
              <a:t>大幅降低片剂负荷，</a:t>
            </a:r>
            <a:r>
              <a:rPr lang="zh-CN" altLang="en-US" sz="2000" dirty="0"/>
              <a:t>方便</a:t>
            </a:r>
            <a:r>
              <a:rPr lang="zh-CN" altLang="en-US" sz="2000" dirty="0">
                <a:solidFill>
                  <a:schemeClr val="accent4">
                    <a:lumMod val="60000"/>
                    <a:lumOff val="40000"/>
                  </a:schemeClr>
                </a:solidFill>
              </a:rPr>
              <a:t>剂量调整和服用，</a:t>
            </a:r>
            <a:r>
              <a:rPr lang="zh-CN" altLang="en-US" sz="2000" dirty="0"/>
              <a:t>解决</a:t>
            </a:r>
            <a:r>
              <a:rPr lang="zh-CN" altLang="en-US" sz="2000" dirty="0">
                <a:solidFill>
                  <a:schemeClr val="accent4">
                    <a:lumMod val="60000"/>
                    <a:lumOff val="40000"/>
                  </a:schemeClr>
                </a:solidFill>
              </a:rPr>
              <a:t>吞咽和咀嚼困难患者</a:t>
            </a:r>
            <a:r>
              <a:rPr lang="zh-CN" altLang="en-US" sz="2000" dirty="0"/>
              <a:t>用药需求</a:t>
            </a:r>
            <a:br>
              <a:rPr lang="en-US" altLang="zh-CN" sz="2000" dirty="0">
                <a:solidFill>
                  <a:schemeClr val="accent4">
                    <a:lumMod val="60000"/>
                    <a:lumOff val="40000"/>
                  </a:schemeClr>
                </a:solidFill>
              </a:rPr>
            </a:br>
            <a:r>
              <a:rPr lang="zh-CN" altLang="en-US" sz="2000" dirty="0"/>
              <a:t>提高</a:t>
            </a:r>
            <a:r>
              <a:rPr lang="zh-CN" altLang="en-US" sz="2000" dirty="0">
                <a:solidFill>
                  <a:schemeClr val="accent4">
                    <a:lumMod val="60000"/>
                    <a:lumOff val="40000"/>
                  </a:schemeClr>
                </a:solidFill>
              </a:rPr>
              <a:t>磷结合剂治疗依从性，</a:t>
            </a:r>
            <a:r>
              <a:rPr lang="zh-CN" altLang="en-US" sz="2000" dirty="0"/>
              <a:t>提升</a:t>
            </a:r>
            <a:r>
              <a:rPr lang="zh-CN" altLang="en-US" sz="2000" dirty="0">
                <a:solidFill>
                  <a:schemeClr val="accent4">
                    <a:lumMod val="60000"/>
                    <a:lumOff val="40000"/>
                  </a:schemeClr>
                </a:solidFill>
              </a:rPr>
              <a:t>血磷达标率</a:t>
            </a:r>
          </a:p>
        </p:txBody>
      </p:sp>
      <p:grpSp>
        <p:nvGrpSpPr>
          <p:cNvPr id="4" name="组合 3"/>
          <p:cNvGrpSpPr/>
          <p:nvPr/>
        </p:nvGrpSpPr>
        <p:grpSpPr>
          <a:xfrm>
            <a:off x="11600" y="7711"/>
            <a:ext cx="12180400" cy="244385"/>
            <a:chOff x="9550" y="-680"/>
            <a:chExt cx="12180400" cy="372118"/>
          </a:xfrm>
        </p:grpSpPr>
        <p:sp>
          <p:nvSpPr>
            <p:cNvPr id="11" name="同侧圆角矩形 4"/>
            <p:cNvSpPr/>
            <p:nvPr/>
          </p:nvSpPr>
          <p:spPr>
            <a:xfrm>
              <a:off x="4965452" y="11438"/>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12"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13" name="同侧圆角矩形 7"/>
            <p:cNvSpPr/>
            <p:nvPr/>
          </p:nvSpPr>
          <p:spPr>
            <a:xfrm>
              <a:off x="7363315" y="-45"/>
              <a:ext cx="2375535" cy="35941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创新性</a:t>
              </a:r>
            </a:p>
          </p:txBody>
        </p:sp>
        <p:sp>
          <p:nvSpPr>
            <p:cNvPr id="14"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15"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grpSp>
        <p:nvGrpSpPr>
          <p:cNvPr id="19" name="组合 18"/>
          <p:cNvGrpSpPr/>
          <p:nvPr/>
        </p:nvGrpSpPr>
        <p:grpSpPr>
          <a:xfrm>
            <a:off x="1067304" y="1682750"/>
            <a:ext cx="10057476" cy="889635"/>
            <a:chOff x="787733" y="2130682"/>
            <a:chExt cx="10057476" cy="889635"/>
          </a:xfrm>
        </p:grpSpPr>
        <p:sp>
          <p:nvSpPr>
            <p:cNvPr id="7" name="object 12"/>
            <p:cNvSpPr txBox="1"/>
            <p:nvPr/>
          </p:nvSpPr>
          <p:spPr>
            <a:xfrm>
              <a:off x="2254250" y="2130682"/>
              <a:ext cx="8590959" cy="889635"/>
            </a:xfrm>
            <a:prstGeom prst="rect">
              <a:avLst/>
            </a:prstGeom>
          </p:spPr>
          <p:txBody>
            <a:bodyPr vert="horz" wrap="square" lIns="0" tIns="12700" rIns="0" bIns="0" rtlCol="0">
              <a:spAutoFit/>
            </a:bodyPr>
            <a:lstStyle/>
            <a:p>
              <a:pPr marL="12700" marR="5080">
                <a:lnSpc>
                  <a:spcPct val="150000"/>
                </a:lnSpc>
                <a:spcBef>
                  <a:spcPts val="100"/>
                </a:spcBef>
              </a:pP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国内获批磷结合剂中</a:t>
              </a:r>
              <a:r>
                <a:rPr lang="zh-CN" altLang="en-US" sz="2000" b="1" spc="-5" dirty="0">
                  <a:solidFill>
                    <a:srgbClr val="C00000"/>
                  </a:solidFill>
                  <a:latin typeface="微软雅黑 Light" panose="020B0502040204020203" pitchFamily="34" charset="-122"/>
                  <a:ea typeface="微软雅黑 Light" panose="020B0502040204020203" pitchFamily="34" charset="-122"/>
                </a:rPr>
                <a:t>首个干混悬剂型</a:t>
              </a:r>
              <a:r>
                <a:rPr lang="zh-CN" altLang="en-US" sz="16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服药方式</a:t>
              </a:r>
              <a:r>
                <a:rPr lang="zh-CN" sz="2000" b="1" spc="-5"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简单方便</a:t>
              </a:r>
              <a:r>
                <a:rPr lang="zh-CN" sz="16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不受</a:t>
              </a:r>
              <a:r>
                <a:rPr lang="zh-CN" dirty="0">
                  <a:latin typeface="微软雅黑 Light" panose="020B0502040204020203" pitchFamily="34" charset="-122"/>
                  <a:ea typeface="微软雅黑 Light" panose="020B0502040204020203" pitchFamily="34" charset="-122"/>
                  <a:cs typeface="微软雅黑" panose="020B0503020204020204" pitchFamily="34" charset="-122"/>
                </a:rPr>
                <a:t>片剂</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数量、</a:t>
              </a:r>
              <a:r>
                <a:rPr lang="zh-CN" dirty="0">
                  <a:latin typeface="微软雅黑 Light" panose="020B0502040204020203" pitchFamily="34" charset="-122"/>
                  <a:ea typeface="微软雅黑 Light" panose="020B0502040204020203" pitchFamily="34" charset="-122"/>
                  <a:cs typeface="微软雅黑" panose="020B0503020204020204" pitchFamily="34" charset="-122"/>
                </a:rPr>
                <a:t>大小、硬度及</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口味</a:t>
              </a:r>
              <a:r>
                <a:rPr lang="zh-CN" dirty="0">
                  <a:latin typeface="微软雅黑 Light" panose="020B0502040204020203" pitchFamily="34" charset="-122"/>
                  <a:ea typeface="微软雅黑 Light" panose="020B0502040204020203" pitchFamily="34" charset="-122"/>
                  <a:cs typeface="微软雅黑" panose="020B0503020204020204" pitchFamily="34" charset="-122"/>
                </a:rPr>
                <a:t>的</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影响，满足更广泛患者群体的治疗需求；</a:t>
              </a:r>
              <a:endParaRPr lang="zh-CN" sz="160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pic>
          <p:nvPicPr>
            <p:cNvPr id="18" name="图片 19" descr="303b32313536383539333bcbaeb1ad"/>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87733" y="2199281"/>
              <a:ext cx="812024" cy="684921"/>
            </a:xfrm>
            <a:prstGeom prst="rect">
              <a:avLst/>
            </a:prstGeom>
          </p:spPr>
        </p:pic>
      </p:grpSp>
      <p:sp>
        <p:nvSpPr>
          <p:cNvPr id="8" name="object 44"/>
          <p:cNvSpPr txBox="1"/>
          <p:nvPr/>
        </p:nvSpPr>
        <p:spPr>
          <a:xfrm>
            <a:off x="1306266" y="5781214"/>
            <a:ext cx="7232015" cy="320040"/>
          </a:xfrm>
          <a:prstGeom prst="rect">
            <a:avLst/>
          </a:prstGeom>
        </p:spPr>
        <p:txBody>
          <a:bodyPr vert="horz" wrap="square" lIns="0" tIns="12700" rIns="0" bIns="0" rtlCol="0">
            <a:spAutoFit/>
          </a:bodyPr>
          <a:lstStyle/>
          <a:p>
            <a:pPr marL="12700" algn="ctr">
              <a:lnSpc>
                <a:spcPct val="100000"/>
              </a:lnSpc>
              <a:spcBef>
                <a:spcPts val="100"/>
              </a:spcBef>
            </a:pPr>
            <a:r>
              <a:rPr lang="en-US" altLang="zh-CN" sz="2000" b="1" dirty="0">
                <a:latin typeface="微软雅黑 Light" panose="020B0502040204020203" pitchFamily="34" charset="-122"/>
                <a:ea typeface="微软雅黑 Light" panose="020B0502040204020203" pitchFamily="34" charset="-122"/>
              </a:rPr>
              <a:t>*</a:t>
            </a:r>
            <a:r>
              <a:rPr lang="zh-CN" altLang="en-US" sz="2000" b="1" dirty="0">
                <a:latin typeface="微软雅黑 Light" panose="020B0502040204020203" pitchFamily="34" charset="-122"/>
                <a:ea typeface="微软雅黑 Light" panose="020B0502040204020203" pitchFamily="34" charset="-122"/>
              </a:rPr>
              <a:t>碳酸司维拉姆干混悬剂注册分类：化学药品</a:t>
            </a:r>
            <a:r>
              <a:rPr lang="en-US" altLang="zh-CN" sz="2000" b="1" dirty="0">
                <a:latin typeface="微软雅黑 Light" panose="020B0502040204020203" pitchFamily="34" charset="-122"/>
                <a:ea typeface="微软雅黑 Light" panose="020B0502040204020203" pitchFamily="34" charset="-122"/>
              </a:rPr>
              <a:t>3</a:t>
            </a:r>
            <a:r>
              <a:rPr lang="zh-CN" altLang="en-US" sz="2000" b="1" dirty="0">
                <a:latin typeface="微软雅黑 Light" panose="020B0502040204020203" pitchFamily="34" charset="-122"/>
                <a:ea typeface="微软雅黑 Light" panose="020B0502040204020203" pitchFamily="34" charset="-122"/>
              </a:rPr>
              <a:t>类</a:t>
            </a:r>
          </a:p>
        </p:txBody>
      </p:sp>
      <p:grpSp>
        <p:nvGrpSpPr>
          <p:cNvPr id="26" name="组合 25"/>
          <p:cNvGrpSpPr/>
          <p:nvPr/>
        </p:nvGrpSpPr>
        <p:grpSpPr>
          <a:xfrm>
            <a:off x="1025989" y="4652114"/>
            <a:ext cx="9981952" cy="712166"/>
            <a:chOff x="989793" y="4918179"/>
            <a:chExt cx="11195393" cy="712166"/>
          </a:xfrm>
        </p:grpSpPr>
        <p:sp>
          <p:nvSpPr>
            <p:cNvPr id="17" name="object 45"/>
            <p:cNvSpPr txBox="1"/>
            <p:nvPr/>
          </p:nvSpPr>
          <p:spPr>
            <a:xfrm>
              <a:off x="2380786" y="5051880"/>
              <a:ext cx="9804400" cy="474345"/>
            </a:xfrm>
            <a:prstGeom prst="rect">
              <a:avLst/>
            </a:prstGeom>
          </p:spPr>
          <p:txBody>
            <a:bodyPr vert="horz" wrap="square" lIns="0" tIns="12700" rIns="0" bIns="0" rtlCol="0">
              <a:spAutoFit/>
            </a:bodyPr>
            <a:lstStyle/>
            <a:p>
              <a:pPr marL="12700" marR="5080">
                <a:lnSpc>
                  <a:spcPct val="150000"/>
                </a:lnSpc>
                <a:spcBef>
                  <a:spcPts val="100"/>
                </a:spcBef>
              </a:pPr>
              <a:r>
                <a:rPr lang="zh-CN" altLang="en-US" dirty="0">
                  <a:latin typeface="微软雅黑 Light" panose="020B0502040204020203" pitchFamily="34" charset="-122"/>
                  <a:ea typeface="微软雅黑 Light" panose="020B0502040204020203" pitchFamily="34" charset="-122"/>
                </a:rPr>
                <a:t>为</a:t>
              </a:r>
              <a:r>
                <a:rPr lang="zh-CN" altLang="en-US"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特殊人群</a:t>
              </a:r>
              <a:r>
                <a:rPr lang="zh-CN" altLang="en-US" dirty="0">
                  <a:latin typeface="微软雅黑 Light" panose="020B0502040204020203" pitchFamily="34" charset="-122"/>
                  <a:ea typeface="微软雅黑 Light" panose="020B0502040204020203" pitchFamily="34" charset="-122"/>
                </a:rPr>
                <a:t>提供</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治疗</a:t>
              </a:r>
              <a:r>
                <a:rPr lang="zh-CN" dirty="0">
                  <a:latin typeface="微软雅黑 Light" panose="020B0502040204020203" pitchFamily="34" charset="-122"/>
                  <a:ea typeface="微软雅黑 Light" panose="020B0502040204020203" pitchFamily="34" charset="-122"/>
                  <a:cs typeface="微软雅黑" panose="020B0503020204020204" pitchFamily="34" charset="-122"/>
                </a:rPr>
                <a:t>选择</a:t>
              </a:r>
              <a:r>
                <a:rPr lang="zh-CN" altLang="en-US" sz="16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解决</a:t>
              </a:r>
              <a:r>
                <a:rPr lang="zh-CN" altLang="en-US"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吞咽和咀嚼困难</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患者的用药需求。</a:t>
              </a:r>
              <a:endParaRPr lang="zh-CN" sz="160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pic>
          <p:nvPicPr>
            <p:cNvPr id="25" name="图形 24" descr="拄手杖的人"/>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89793" y="4918179"/>
              <a:ext cx="910736" cy="712166"/>
            </a:xfrm>
            <a:prstGeom prst="rect">
              <a:avLst/>
            </a:prstGeom>
          </p:spPr>
        </p:pic>
      </p:grpSp>
      <p:grpSp>
        <p:nvGrpSpPr>
          <p:cNvPr id="21" name="组合 20"/>
          <p:cNvGrpSpPr/>
          <p:nvPr/>
        </p:nvGrpSpPr>
        <p:grpSpPr>
          <a:xfrm>
            <a:off x="8966282" y="4271473"/>
            <a:ext cx="3421343" cy="1987164"/>
            <a:chOff x="14573" y="6720"/>
            <a:chExt cx="4425" cy="3281"/>
          </a:xfrm>
        </p:grpSpPr>
        <p:grpSp>
          <p:nvGrpSpPr>
            <p:cNvPr id="22" name="组合 21"/>
            <p:cNvGrpSpPr/>
            <p:nvPr/>
          </p:nvGrpSpPr>
          <p:grpSpPr>
            <a:xfrm>
              <a:off x="14713" y="7348"/>
              <a:ext cx="4285" cy="2653"/>
              <a:chOff x="7034" y="4083"/>
              <a:chExt cx="4285" cy="2653"/>
            </a:xfrm>
          </p:grpSpPr>
          <p:graphicFrame>
            <p:nvGraphicFramePr>
              <p:cNvPr id="24" name="图表 23" descr="7b0a202020202263686172745265734964223a20223230343735383633220a7d0a"/>
              <p:cNvGraphicFramePr/>
              <p:nvPr/>
            </p:nvGraphicFramePr>
            <p:xfrm>
              <a:off x="7034" y="4083"/>
              <a:ext cx="4285" cy="2653"/>
            </p:xfrm>
            <a:graphic>
              <a:graphicData uri="http://schemas.openxmlformats.org/drawingml/2006/chart">
                <c:chart xmlns:c="http://schemas.openxmlformats.org/drawingml/2006/chart" xmlns:r="http://schemas.openxmlformats.org/officeDocument/2006/relationships" r:id="rId10"/>
              </a:graphicData>
            </a:graphic>
          </p:graphicFrame>
          <p:sp>
            <p:nvSpPr>
              <p:cNvPr id="16" name="object 12"/>
              <p:cNvSpPr txBox="1"/>
              <p:nvPr/>
            </p:nvSpPr>
            <p:spPr>
              <a:xfrm>
                <a:off x="8592" y="5087"/>
                <a:ext cx="1104" cy="408"/>
              </a:xfrm>
              <a:prstGeom prst="rect">
                <a:avLst/>
              </a:prstGeom>
            </p:spPr>
            <p:txBody>
              <a:bodyPr vert="horz" wrap="square" lIns="0" tIns="12700" rIns="0" bIns="0" rtlCol="0">
                <a:spAutoFit/>
              </a:bodyPr>
              <a:lstStyle/>
              <a:p>
                <a:pPr marL="12700" algn="ctr">
                  <a:lnSpc>
                    <a:spcPct val="100000"/>
                  </a:lnSpc>
                  <a:spcBef>
                    <a:spcPts val="100"/>
                  </a:spcBef>
                </a:pPr>
                <a:r>
                  <a:rPr lang="en-US" sz="1600" b="1" dirty="0">
                    <a:solidFill>
                      <a:srgbClr val="C00000"/>
                    </a:solidFill>
                    <a:latin typeface="微软雅黑 Light" panose="020B0502040204020203" pitchFamily="34" charset="-122"/>
                    <a:ea typeface="微软雅黑 Light" panose="020B0502040204020203" pitchFamily="34" charset="-122"/>
                    <a:cs typeface="Arial Black" panose="020B0A04020102020204" charset="0"/>
                  </a:rPr>
                  <a:t>21</a:t>
                </a:r>
                <a:r>
                  <a:rPr sz="1600" b="1" dirty="0">
                    <a:solidFill>
                      <a:srgbClr val="C00000"/>
                    </a:solidFill>
                    <a:latin typeface="微软雅黑 Light" panose="020B0502040204020203" pitchFamily="34" charset="-122"/>
                    <a:ea typeface="微软雅黑 Light" panose="020B0502040204020203" pitchFamily="34" charset="-122"/>
                    <a:cs typeface="Arial Black" panose="020B0A04020102020204" charset="0"/>
                  </a:rPr>
                  <a:t>%</a:t>
                </a:r>
              </a:p>
            </p:txBody>
          </p:sp>
        </p:grpSp>
        <p:sp>
          <p:nvSpPr>
            <p:cNvPr id="23" name="矩形 22"/>
            <p:cNvSpPr/>
            <p:nvPr/>
          </p:nvSpPr>
          <p:spPr>
            <a:xfrm>
              <a:off x="14573" y="6720"/>
              <a:ext cx="4063" cy="674"/>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zh-CN" altLang="en-US" sz="1200" b="1" dirty="0">
                  <a:solidFill>
                    <a:srgbClr val="00B050"/>
                  </a:solidFill>
                  <a:latin typeface="微软雅黑 Light" panose="020B0502040204020203" pitchFamily="34" charset="-122"/>
                  <a:ea typeface="微软雅黑 Light" panose="020B0502040204020203" pitchFamily="34" charset="-122"/>
                </a:rPr>
                <a:t>吞咽</a:t>
              </a:r>
              <a:r>
                <a:rPr lang="en-US" altLang="zh-CN" sz="1200" b="1" dirty="0">
                  <a:solidFill>
                    <a:srgbClr val="00B050"/>
                  </a:solidFill>
                  <a:latin typeface="微软雅黑 Light" panose="020B0502040204020203" pitchFamily="34" charset="-122"/>
                  <a:ea typeface="微软雅黑 Light" panose="020B0502040204020203" pitchFamily="34" charset="-122"/>
                </a:rPr>
                <a:t>/</a:t>
              </a:r>
              <a:r>
                <a:rPr lang="zh-CN" altLang="en-US" sz="1200" b="1" dirty="0">
                  <a:solidFill>
                    <a:srgbClr val="00B050"/>
                  </a:solidFill>
                  <a:latin typeface="微软雅黑 Light" panose="020B0502040204020203" pitchFamily="34" charset="-122"/>
                  <a:ea typeface="微软雅黑 Light" panose="020B0502040204020203" pitchFamily="34" charset="-122"/>
                </a:rPr>
                <a:t>咀嚼困难及拒绝服药</a:t>
              </a:r>
            </a:p>
            <a:p>
              <a:pPr algn="ctr"/>
              <a:r>
                <a:rPr lang="zh-CN" altLang="en-US" sz="1200" b="1" dirty="0">
                  <a:solidFill>
                    <a:srgbClr val="00B050"/>
                  </a:solidFill>
                  <a:latin typeface="微软雅黑 Light" panose="020B0502040204020203" pitchFamily="34" charset="-122"/>
                  <a:ea typeface="微软雅黑 Light" panose="020B0502040204020203" pitchFamily="34" charset="-122"/>
                </a:rPr>
                <a:t>占停药原因的</a:t>
              </a:r>
              <a:r>
                <a:rPr lang="en-US" altLang="zh-CN" sz="1200" b="1" dirty="0">
                  <a:solidFill>
                    <a:srgbClr val="C00000"/>
                  </a:solidFill>
                  <a:latin typeface="微软雅黑 Light" panose="020B0502040204020203" pitchFamily="34" charset="-122"/>
                  <a:ea typeface="微软雅黑 Light" panose="020B0502040204020203" pitchFamily="34" charset="-122"/>
                </a:rPr>
                <a:t>21%</a:t>
              </a:r>
              <a:r>
                <a:rPr lang="en-US" altLang="zh-CN" sz="1200" b="1" baseline="30000" dirty="0">
                  <a:solidFill>
                    <a:srgbClr val="00B050"/>
                  </a:solidFill>
                  <a:uFillTx/>
                  <a:latin typeface="微软雅黑 Light" panose="020B0502040204020203" pitchFamily="34" charset="-122"/>
                  <a:ea typeface="微软雅黑 Light" panose="020B0502040204020203" pitchFamily="34" charset="-122"/>
                </a:rPr>
                <a:t>7</a:t>
              </a:r>
            </a:p>
          </p:txBody>
        </p:sp>
      </p:grpSp>
      <p:grpSp>
        <p:nvGrpSpPr>
          <p:cNvPr id="20" name="组合 19"/>
          <p:cNvGrpSpPr/>
          <p:nvPr/>
        </p:nvGrpSpPr>
        <p:grpSpPr>
          <a:xfrm>
            <a:off x="1025858" y="3115753"/>
            <a:ext cx="9953757" cy="945829"/>
            <a:chOff x="787733" y="4918738"/>
            <a:chExt cx="9953757" cy="945829"/>
          </a:xfrm>
        </p:grpSpPr>
        <p:sp>
          <p:nvSpPr>
            <p:cNvPr id="27" name="object 45"/>
            <p:cNvSpPr txBox="1"/>
            <p:nvPr/>
          </p:nvSpPr>
          <p:spPr>
            <a:xfrm>
              <a:off x="2262822" y="5021708"/>
              <a:ext cx="8478668" cy="842859"/>
            </a:xfrm>
            <a:prstGeom prst="rect">
              <a:avLst/>
            </a:prstGeom>
          </p:spPr>
          <p:txBody>
            <a:bodyPr vert="horz" wrap="square" lIns="0" tIns="12700" rIns="0" bIns="0" rtlCol="0">
              <a:spAutoFit/>
            </a:bodyPr>
            <a:lstStyle/>
            <a:p>
              <a:pPr marL="12700" marR="5080">
                <a:lnSpc>
                  <a:spcPct val="150000"/>
                </a:lnSpc>
                <a:spcBef>
                  <a:spcPts val="100"/>
                </a:spcBef>
              </a:pPr>
              <a:r>
                <a:rPr lang="en-US" altLang="zh-CN"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0.8g</a:t>
              </a:r>
              <a:r>
                <a:rPr lang="zh-CN" altLang="en-US"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和</a:t>
              </a:r>
              <a:r>
                <a:rPr lang="zh-CN"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2.4g</a:t>
              </a:r>
              <a:r>
                <a:rPr lang="zh-CN" altLang="en-US"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两个剂量规格</a:t>
              </a:r>
              <a:r>
                <a:rPr lang="zh-CN" altLang="en-US" sz="1600" dirty="0">
                  <a:latin typeface="微软雅黑 Light" panose="020B0502040204020203" pitchFamily="34" charset="-122"/>
                  <a:ea typeface="微软雅黑 Light" panose="020B0502040204020203" pitchFamily="34" charset="-122"/>
                </a:rPr>
                <a:t>，</a:t>
              </a:r>
              <a:r>
                <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rPr>
                <a:t>更易滴定至最大治疗量</a:t>
              </a:r>
              <a:r>
                <a:rPr lang="zh-CN" altLang="en-US" sz="16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2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大幅降低片剂负荷</a:t>
              </a:r>
              <a:r>
                <a:rPr lang="zh-CN" altLang="en-US" sz="1600" dirty="0">
                  <a:latin typeface="微软雅黑 Light" panose="020B0502040204020203" pitchFamily="34" charset="-122"/>
                  <a:ea typeface="微软雅黑 Light" panose="020B0502040204020203" pitchFamily="34" charset="-122"/>
                </a:rPr>
                <a:t>，</a:t>
              </a:r>
              <a:r>
                <a:rPr lang="zh-CN" altLang="en-US" dirty="0">
                  <a:latin typeface="微软雅黑 Light" panose="020B0502040204020203" pitchFamily="34" charset="-122"/>
                  <a:ea typeface="微软雅黑 Light" panose="020B0502040204020203" pitchFamily="34" charset="-122"/>
                </a:rPr>
                <a:t>提高治疗依从性，提升血磷达标率；</a:t>
              </a:r>
              <a:endParaRPr lang="zh-CN" altLang="en-US" sz="1600" dirty="0">
                <a:latin typeface="微软雅黑 Light" panose="020B0502040204020203" pitchFamily="34" charset="-122"/>
                <a:ea typeface="微软雅黑 Light" panose="020B0502040204020203" pitchFamily="34" charset="-122"/>
              </a:endParaRPr>
            </a:p>
          </p:txBody>
        </p:sp>
        <p:pic>
          <p:nvPicPr>
            <p:cNvPr id="28" name="图片 14" descr="32303236373538343b32303238303335343bd2a9ceefd2a9c6b7"/>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87733" y="4918738"/>
              <a:ext cx="812024" cy="628044"/>
            </a:xfrm>
            <a:prstGeom prst="rect">
              <a:avLst/>
            </a:prstGeom>
          </p:spPr>
        </p:pic>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386" name="think-cell 幻灯片" r:id="rId18" imgW="11430" imgH="11430" progId="TCLayout.ActiveDocument.1">
                  <p:embed/>
                </p:oleObj>
              </mc:Choice>
              <mc:Fallback>
                <p:oleObj name="think-cell 幻灯片" r:id="rId18" imgW="11430" imgH="11430" progId="TCLayout.ActiveDocument.1">
                  <p:embed/>
                  <p:pic>
                    <p:nvPicPr>
                      <p:cNvPr id="0" name="think-cell data - do not delete" hidden="1"/>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358730"/>
            <a:ext cx="11934825" cy="720233"/>
          </a:xfrm>
        </p:spPr>
        <p:txBody>
          <a:bodyPr vert="horz">
            <a:normAutofit/>
          </a:bodyPr>
          <a:lstStyle/>
          <a:p>
            <a:r>
              <a:rPr lang="zh-CN" altLang="en-US" sz="2000" dirty="0"/>
              <a:t>碳酸司维拉姆干混悬剂弥补片剂剂量规格单一和服用不方便的不足，方便患者服用，</a:t>
            </a:r>
            <a:br>
              <a:rPr lang="en-US" altLang="zh-CN" sz="2000" dirty="0"/>
            </a:br>
            <a:r>
              <a:rPr lang="zh-CN" altLang="en-US" sz="2000" dirty="0">
                <a:solidFill>
                  <a:schemeClr val="accent4">
                    <a:lumMod val="60000"/>
                    <a:lumOff val="40000"/>
                  </a:schemeClr>
                </a:solidFill>
              </a:rPr>
              <a:t>提升治疗依从性，提高血磷达标率，改善不良预后，减轻患者和社会经济负担</a:t>
            </a:r>
          </a:p>
        </p:txBody>
      </p:sp>
      <p:grpSp>
        <p:nvGrpSpPr>
          <p:cNvPr id="25" name="组合 24"/>
          <p:cNvGrpSpPr/>
          <p:nvPr>
            <p:custDataLst>
              <p:tags r:id="rId3"/>
            </p:custDataLst>
          </p:nvPr>
        </p:nvGrpSpPr>
        <p:grpSpPr>
          <a:xfrm>
            <a:off x="904875" y="1301750"/>
            <a:ext cx="10264775" cy="4847590"/>
            <a:chOff x="990600" y="1115567"/>
            <a:chExt cx="10264775" cy="5187618"/>
          </a:xfrm>
        </p:grpSpPr>
        <p:sp>
          <p:nvSpPr>
            <p:cNvPr id="4" name="object 12"/>
            <p:cNvSpPr/>
            <p:nvPr/>
          </p:nvSpPr>
          <p:spPr>
            <a:xfrm>
              <a:off x="990600" y="3952240"/>
              <a:ext cx="4680000" cy="2232000"/>
            </a:xfrm>
            <a:prstGeom prst="rect">
              <a:avLst/>
            </a:prstGeom>
            <a:noFill/>
            <a:extLst>
              <a:ext uri="{909E8E84-426E-40DD-AFC4-6F175D3DCCD1}">
                <a14:hiddenFill xmlns:a14="http://schemas.microsoft.com/office/drawing/2010/main">
                  <a:blipFill>
                    <a:blip r:embed="rId20" cstate="print"/>
                    <a:stretch>
                      <a:fillRect/>
                    </a:stretch>
                  </a:blipFill>
                </a14:hiddenFill>
              </a:ext>
            </a:extLst>
          </p:spPr>
          <p:txBody>
            <a:bodyPr wrap="square" lIns="0" tIns="0" rIns="0" bIns="0" rtlCol="0"/>
            <a:lstStyle/>
            <a:p>
              <a:endParaRPr/>
            </a:p>
          </p:txBody>
        </p:sp>
        <p:sp>
          <p:nvSpPr>
            <p:cNvPr id="11" name="object 5"/>
            <p:cNvSpPr/>
            <p:nvPr>
              <p:custDataLst>
                <p:tags r:id="rId4"/>
              </p:custDataLst>
            </p:nvPr>
          </p:nvSpPr>
          <p:spPr>
            <a:xfrm>
              <a:off x="6377940" y="1267784"/>
              <a:ext cx="4876800" cy="2444310"/>
            </a:xfrm>
            <a:custGeom>
              <a:avLst/>
              <a:gdLst/>
              <a:ahLst/>
              <a:cxnLst/>
              <a:rect l="l" t="t" r="r" b="b"/>
              <a:pathLst>
                <a:path w="4643755" h="2219325">
                  <a:moveTo>
                    <a:pt x="0" y="178308"/>
                  </a:moveTo>
                  <a:lnTo>
                    <a:pt x="6364" y="130880"/>
                  </a:lnTo>
                  <a:lnTo>
                    <a:pt x="24327" y="88279"/>
                  </a:lnTo>
                  <a:lnTo>
                    <a:pt x="52197" y="52197"/>
                  </a:lnTo>
                  <a:lnTo>
                    <a:pt x="88279" y="24327"/>
                  </a:lnTo>
                  <a:lnTo>
                    <a:pt x="130880" y="6364"/>
                  </a:lnTo>
                  <a:lnTo>
                    <a:pt x="178308" y="0"/>
                  </a:lnTo>
                  <a:lnTo>
                    <a:pt x="4465320" y="0"/>
                  </a:lnTo>
                  <a:lnTo>
                    <a:pt x="4512747" y="6364"/>
                  </a:lnTo>
                  <a:lnTo>
                    <a:pt x="4555348" y="24327"/>
                  </a:lnTo>
                  <a:lnTo>
                    <a:pt x="4591431" y="52197"/>
                  </a:lnTo>
                  <a:lnTo>
                    <a:pt x="4619300" y="88279"/>
                  </a:lnTo>
                  <a:lnTo>
                    <a:pt x="4637263" y="130880"/>
                  </a:lnTo>
                  <a:lnTo>
                    <a:pt x="4643628" y="178308"/>
                  </a:lnTo>
                  <a:lnTo>
                    <a:pt x="4643628" y="2040636"/>
                  </a:lnTo>
                  <a:lnTo>
                    <a:pt x="4637263" y="2088063"/>
                  </a:lnTo>
                  <a:lnTo>
                    <a:pt x="4619300" y="2130664"/>
                  </a:lnTo>
                  <a:lnTo>
                    <a:pt x="4591431" y="2166747"/>
                  </a:lnTo>
                  <a:lnTo>
                    <a:pt x="4555348" y="2194616"/>
                  </a:lnTo>
                  <a:lnTo>
                    <a:pt x="4512747" y="2212579"/>
                  </a:lnTo>
                  <a:lnTo>
                    <a:pt x="4465320" y="2218944"/>
                  </a:lnTo>
                  <a:lnTo>
                    <a:pt x="178308" y="2218944"/>
                  </a:lnTo>
                  <a:lnTo>
                    <a:pt x="130880" y="2212579"/>
                  </a:lnTo>
                  <a:lnTo>
                    <a:pt x="88279" y="2194616"/>
                  </a:lnTo>
                  <a:lnTo>
                    <a:pt x="52197" y="2166747"/>
                  </a:lnTo>
                  <a:lnTo>
                    <a:pt x="24327" y="2130664"/>
                  </a:lnTo>
                  <a:lnTo>
                    <a:pt x="6364" y="2088063"/>
                  </a:lnTo>
                  <a:lnTo>
                    <a:pt x="0" y="2040636"/>
                  </a:lnTo>
                  <a:lnTo>
                    <a:pt x="0" y="178308"/>
                  </a:lnTo>
                  <a:close/>
                </a:path>
              </a:pathLst>
            </a:custGeom>
            <a:ln w="9525">
              <a:solidFill>
                <a:srgbClr val="00B050"/>
              </a:solidFill>
            </a:ln>
          </p:spPr>
          <p:txBody>
            <a:bodyPr wrap="square" lIns="0" tIns="0" rIns="0" bIns="0" rtlCol="0"/>
            <a:lstStyle/>
            <a:p>
              <a:endParaRPr/>
            </a:p>
          </p:txBody>
        </p:sp>
        <p:sp>
          <p:nvSpPr>
            <p:cNvPr id="12" name="object 6"/>
            <p:cNvSpPr/>
            <p:nvPr>
              <p:custDataLst>
                <p:tags r:id="rId5"/>
              </p:custDataLst>
            </p:nvPr>
          </p:nvSpPr>
          <p:spPr>
            <a:xfrm>
              <a:off x="1125855" y="4060020"/>
              <a:ext cx="4968875" cy="2232293"/>
            </a:xfrm>
            <a:custGeom>
              <a:avLst/>
              <a:gdLst/>
              <a:ahLst/>
              <a:cxnLst/>
              <a:rect l="l" t="t" r="r" b="b"/>
              <a:pathLst>
                <a:path w="4645660" h="2219325">
                  <a:moveTo>
                    <a:pt x="0" y="178308"/>
                  </a:moveTo>
                  <a:lnTo>
                    <a:pt x="6367" y="130880"/>
                  </a:lnTo>
                  <a:lnTo>
                    <a:pt x="24337" y="88279"/>
                  </a:lnTo>
                  <a:lnTo>
                    <a:pt x="52211" y="52197"/>
                  </a:lnTo>
                  <a:lnTo>
                    <a:pt x="88290" y="24327"/>
                  </a:lnTo>
                  <a:lnTo>
                    <a:pt x="130876" y="6364"/>
                  </a:lnTo>
                  <a:lnTo>
                    <a:pt x="178269" y="0"/>
                  </a:lnTo>
                  <a:lnTo>
                    <a:pt x="4466844" y="0"/>
                  </a:lnTo>
                  <a:lnTo>
                    <a:pt x="4514271" y="6364"/>
                  </a:lnTo>
                  <a:lnTo>
                    <a:pt x="4556872" y="24327"/>
                  </a:lnTo>
                  <a:lnTo>
                    <a:pt x="4592955" y="52197"/>
                  </a:lnTo>
                  <a:lnTo>
                    <a:pt x="4620824" y="88279"/>
                  </a:lnTo>
                  <a:lnTo>
                    <a:pt x="4638787" y="130880"/>
                  </a:lnTo>
                  <a:lnTo>
                    <a:pt x="4645152" y="178308"/>
                  </a:lnTo>
                  <a:lnTo>
                    <a:pt x="4645152" y="2040674"/>
                  </a:lnTo>
                  <a:lnTo>
                    <a:pt x="4638787" y="2088067"/>
                  </a:lnTo>
                  <a:lnTo>
                    <a:pt x="4620824" y="2130653"/>
                  </a:lnTo>
                  <a:lnTo>
                    <a:pt x="4592955" y="2166732"/>
                  </a:lnTo>
                  <a:lnTo>
                    <a:pt x="4556872" y="2194606"/>
                  </a:lnTo>
                  <a:lnTo>
                    <a:pt x="4514271" y="2212576"/>
                  </a:lnTo>
                  <a:lnTo>
                    <a:pt x="4466844" y="2218944"/>
                  </a:lnTo>
                  <a:lnTo>
                    <a:pt x="178269" y="2218944"/>
                  </a:lnTo>
                  <a:lnTo>
                    <a:pt x="130876" y="2212576"/>
                  </a:lnTo>
                  <a:lnTo>
                    <a:pt x="88290" y="2194606"/>
                  </a:lnTo>
                  <a:lnTo>
                    <a:pt x="52211" y="2166732"/>
                  </a:lnTo>
                  <a:lnTo>
                    <a:pt x="24337" y="2130653"/>
                  </a:lnTo>
                  <a:lnTo>
                    <a:pt x="6367" y="2088067"/>
                  </a:lnTo>
                  <a:lnTo>
                    <a:pt x="0" y="2040674"/>
                  </a:lnTo>
                  <a:lnTo>
                    <a:pt x="0" y="178308"/>
                  </a:lnTo>
                  <a:close/>
                </a:path>
              </a:pathLst>
            </a:custGeom>
            <a:ln w="9525">
              <a:solidFill>
                <a:srgbClr val="00B050"/>
              </a:solidFill>
            </a:ln>
          </p:spPr>
          <p:txBody>
            <a:bodyPr wrap="square" lIns="0" tIns="0" rIns="0" bIns="0" rtlCol="0"/>
            <a:lstStyle/>
            <a:p>
              <a:endParaRPr/>
            </a:p>
          </p:txBody>
        </p:sp>
        <p:sp>
          <p:nvSpPr>
            <p:cNvPr id="13" name="object 7"/>
            <p:cNvSpPr/>
            <p:nvPr>
              <p:custDataLst>
                <p:tags r:id="rId6"/>
              </p:custDataLst>
            </p:nvPr>
          </p:nvSpPr>
          <p:spPr>
            <a:xfrm>
              <a:off x="6377940" y="4070892"/>
              <a:ext cx="4877435" cy="2232293"/>
            </a:xfrm>
            <a:custGeom>
              <a:avLst/>
              <a:gdLst/>
              <a:ahLst/>
              <a:cxnLst/>
              <a:rect l="l" t="t" r="r" b="b"/>
              <a:pathLst>
                <a:path w="4643755" h="2217420">
                  <a:moveTo>
                    <a:pt x="0" y="178181"/>
                  </a:moveTo>
                  <a:lnTo>
                    <a:pt x="6363" y="130807"/>
                  </a:lnTo>
                  <a:lnTo>
                    <a:pt x="24322" y="88241"/>
                  </a:lnTo>
                  <a:lnTo>
                    <a:pt x="52181" y="52181"/>
                  </a:lnTo>
                  <a:lnTo>
                    <a:pt x="88241" y="24322"/>
                  </a:lnTo>
                  <a:lnTo>
                    <a:pt x="130807" y="6363"/>
                  </a:lnTo>
                  <a:lnTo>
                    <a:pt x="178181" y="0"/>
                  </a:lnTo>
                  <a:lnTo>
                    <a:pt x="4465447" y="0"/>
                  </a:lnTo>
                  <a:lnTo>
                    <a:pt x="4512820" y="6363"/>
                  </a:lnTo>
                  <a:lnTo>
                    <a:pt x="4555386" y="24322"/>
                  </a:lnTo>
                  <a:lnTo>
                    <a:pt x="4591446" y="52181"/>
                  </a:lnTo>
                  <a:lnTo>
                    <a:pt x="4619305" y="88241"/>
                  </a:lnTo>
                  <a:lnTo>
                    <a:pt x="4637264" y="130807"/>
                  </a:lnTo>
                  <a:lnTo>
                    <a:pt x="4643628" y="178181"/>
                  </a:lnTo>
                  <a:lnTo>
                    <a:pt x="4643628" y="2039277"/>
                  </a:lnTo>
                  <a:lnTo>
                    <a:pt x="4637264" y="2086634"/>
                  </a:lnTo>
                  <a:lnTo>
                    <a:pt x="4619305" y="2129189"/>
                  </a:lnTo>
                  <a:lnTo>
                    <a:pt x="4591446" y="2165243"/>
                  </a:lnTo>
                  <a:lnTo>
                    <a:pt x="4555386" y="2193098"/>
                  </a:lnTo>
                  <a:lnTo>
                    <a:pt x="4512820" y="2211056"/>
                  </a:lnTo>
                  <a:lnTo>
                    <a:pt x="4465447" y="2217420"/>
                  </a:lnTo>
                  <a:lnTo>
                    <a:pt x="178181" y="2217420"/>
                  </a:lnTo>
                  <a:lnTo>
                    <a:pt x="130807" y="2211056"/>
                  </a:lnTo>
                  <a:lnTo>
                    <a:pt x="88241" y="2193098"/>
                  </a:lnTo>
                  <a:lnTo>
                    <a:pt x="52181" y="2165243"/>
                  </a:lnTo>
                  <a:lnTo>
                    <a:pt x="24322" y="2129189"/>
                  </a:lnTo>
                  <a:lnTo>
                    <a:pt x="6363" y="2086634"/>
                  </a:lnTo>
                  <a:lnTo>
                    <a:pt x="0" y="2039277"/>
                  </a:lnTo>
                  <a:lnTo>
                    <a:pt x="0" y="178181"/>
                  </a:lnTo>
                  <a:close/>
                </a:path>
              </a:pathLst>
            </a:custGeom>
            <a:ln w="9524">
              <a:solidFill>
                <a:srgbClr val="00B050"/>
              </a:solidFill>
            </a:ln>
          </p:spPr>
          <p:txBody>
            <a:bodyPr wrap="square" lIns="0" tIns="0" rIns="0" bIns="0" rtlCol="0"/>
            <a:lstStyle/>
            <a:p>
              <a:endParaRPr/>
            </a:p>
          </p:txBody>
        </p:sp>
        <p:sp>
          <p:nvSpPr>
            <p:cNvPr id="14" name="object 8"/>
            <p:cNvSpPr/>
            <p:nvPr>
              <p:custDataLst>
                <p:tags r:id="rId7"/>
              </p:custDataLst>
            </p:nvPr>
          </p:nvSpPr>
          <p:spPr>
            <a:xfrm>
              <a:off x="1125600" y="1297005"/>
              <a:ext cx="4968875" cy="2414410"/>
            </a:xfrm>
            <a:custGeom>
              <a:avLst/>
              <a:gdLst/>
              <a:ahLst/>
              <a:cxnLst/>
              <a:rect l="l" t="t" r="r" b="b"/>
              <a:pathLst>
                <a:path w="4645660" h="2219325">
                  <a:moveTo>
                    <a:pt x="0" y="178308"/>
                  </a:moveTo>
                  <a:lnTo>
                    <a:pt x="6367" y="130880"/>
                  </a:lnTo>
                  <a:lnTo>
                    <a:pt x="24337" y="88279"/>
                  </a:lnTo>
                  <a:lnTo>
                    <a:pt x="52211" y="52197"/>
                  </a:lnTo>
                  <a:lnTo>
                    <a:pt x="88290" y="24327"/>
                  </a:lnTo>
                  <a:lnTo>
                    <a:pt x="130876" y="6364"/>
                  </a:lnTo>
                  <a:lnTo>
                    <a:pt x="178269" y="0"/>
                  </a:lnTo>
                  <a:lnTo>
                    <a:pt x="4466844" y="0"/>
                  </a:lnTo>
                  <a:lnTo>
                    <a:pt x="4514271" y="6364"/>
                  </a:lnTo>
                  <a:lnTo>
                    <a:pt x="4556872" y="24327"/>
                  </a:lnTo>
                  <a:lnTo>
                    <a:pt x="4592955" y="52197"/>
                  </a:lnTo>
                  <a:lnTo>
                    <a:pt x="4620824" y="88279"/>
                  </a:lnTo>
                  <a:lnTo>
                    <a:pt x="4638787" y="130880"/>
                  </a:lnTo>
                  <a:lnTo>
                    <a:pt x="4645152" y="178308"/>
                  </a:lnTo>
                  <a:lnTo>
                    <a:pt x="4645152" y="2040636"/>
                  </a:lnTo>
                  <a:lnTo>
                    <a:pt x="4638787" y="2088063"/>
                  </a:lnTo>
                  <a:lnTo>
                    <a:pt x="4620824" y="2130664"/>
                  </a:lnTo>
                  <a:lnTo>
                    <a:pt x="4592955" y="2166747"/>
                  </a:lnTo>
                  <a:lnTo>
                    <a:pt x="4556872" y="2194616"/>
                  </a:lnTo>
                  <a:lnTo>
                    <a:pt x="4514271" y="2212579"/>
                  </a:lnTo>
                  <a:lnTo>
                    <a:pt x="4466844" y="2218944"/>
                  </a:lnTo>
                  <a:lnTo>
                    <a:pt x="178269" y="2218944"/>
                  </a:lnTo>
                  <a:lnTo>
                    <a:pt x="130876" y="2212579"/>
                  </a:lnTo>
                  <a:lnTo>
                    <a:pt x="88290" y="2194616"/>
                  </a:lnTo>
                  <a:lnTo>
                    <a:pt x="52211" y="2166747"/>
                  </a:lnTo>
                  <a:lnTo>
                    <a:pt x="24337" y="2130664"/>
                  </a:lnTo>
                  <a:lnTo>
                    <a:pt x="6367" y="2088063"/>
                  </a:lnTo>
                  <a:lnTo>
                    <a:pt x="0" y="2040636"/>
                  </a:lnTo>
                  <a:lnTo>
                    <a:pt x="0" y="178308"/>
                  </a:lnTo>
                  <a:close/>
                </a:path>
              </a:pathLst>
            </a:custGeom>
            <a:ln w="9525">
              <a:solidFill>
                <a:srgbClr val="00B050"/>
              </a:solidFill>
            </a:ln>
          </p:spPr>
          <p:txBody>
            <a:bodyPr wrap="square" lIns="0" tIns="0" rIns="0" bIns="0" rtlCol="0"/>
            <a:lstStyle/>
            <a:p>
              <a:endParaRPr/>
            </a:p>
          </p:txBody>
        </p:sp>
        <p:sp>
          <p:nvSpPr>
            <p:cNvPr id="15" name="object 9"/>
            <p:cNvSpPr/>
            <p:nvPr/>
          </p:nvSpPr>
          <p:spPr>
            <a:xfrm>
              <a:off x="6377940" y="1261668"/>
              <a:ext cx="4861560" cy="1832043"/>
            </a:xfrm>
            <a:prstGeom prst="rect">
              <a:avLst/>
            </a:prstGeom>
            <a:noFill/>
            <a:extLst>
              <a:ext uri="{909E8E84-426E-40DD-AFC4-6F175D3DCCD1}">
                <a14:hiddenFill xmlns:a14="http://schemas.microsoft.com/office/drawing/2010/main">
                  <a:blipFill>
                    <a:blip r:embed="rId21" cstate="print"/>
                    <a:stretch>
                      <a:fillRect/>
                    </a:stretch>
                  </a:blipFill>
                </a14:hiddenFill>
              </a:ext>
            </a:extLst>
          </p:spPr>
          <p:txBody>
            <a:bodyPr wrap="square" lIns="0" tIns="0" rIns="0" bIns="0" rtlCol="0"/>
            <a:lstStyle/>
            <a:p>
              <a:endParaRPr/>
            </a:p>
          </p:txBody>
        </p:sp>
        <p:sp>
          <p:nvSpPr>
            <p:cNvPr id="16" name="object 13"/>
            <p:cNvSpPr txBox="1"/>
            <p:nvPr>
              <p:custDataLst>
                <p:tags r:id="rId8"/>
              </p:custDataLst>
            </p:nvPr>
          </p:nvSpPr>
          <p:spPr>
            <a:xfrm>
              <a:off x="6527545" y="4557447"/>
              <a:ext cx="4443730" cy="1412087"/>
            </a:xfrm>
            <a:prstGeom prst="rect">
              <a:avLst/>
            </a:prstGeom>
          </p:spPr>
          <p:txBody>
            <a:bodyPr vert="horz" wrap="square" lIns="0" tIns="12065" rIns="0" bIns="0" rtlCol="0">
              <a:spAutoFit/>
            </a:bodyPr>
            <a:lstStyle>
              <a:defPPr>
                <a:defRPr lang="zh-CN"/>
              </a:defPPr>
              <a:lvl1pPr marL="324485" marR="30480" indent="-287020" fontAlgn="auto">
                <a:lnSpc>
                  <a:spcPts val="1500"/>
                </a:lnSpc>
                <a:spcBef>
                  <a:spcPts val="600"/>
                </a:spcBef>
                <a:buFont typeface="Arial" panose="020B0604020202020204"/>
                <a:buChar char="•"/>
                <a:tabLst>
                  <a:tab pos="324485" algn="l"/>
                  <a:tab pos="325120" algn="l"/>
                </a:tabLst>
                <a:defRPr sz="1400">
                  <a:uFillTx/>
                  <a:latin typeface="微软雅黑 Light" panose="020B0502040204020203" pitchFamily="34" charset="-122"/>
                  <a:ea typeface="微软雅黑 Light" panose="020B0502040204020203" pitchFamily="34" charset="-122"/>
                  <a:cs typeface="微软雅黑" panose="020B0503020204020204" pitchFamily="34" charset="-122"/>
                </a:defRPr>
              </a:lvl1pPr>
            </a:lstStyle>
            <a:p>
              <a:r>
                <a:rPr lang="zh-CN" altLang="en-US" dirty="0"/>
                <a:t>血磷是</a:t>
              </a:r>
              <a:r>
                <a:rPr lang="en-US" altLang="zh-CN" dirty="0"/>
                <a:t>CKD</a:t>
              </a:r>
              <a:r>
                <a:rPr lang="zh-CN" altLang="en-US" dirty="0"/>
                <a:t>透析和非透析患者常规检测项目，检测方法成熟，高磷血症诊断是基于检测结果，操作和审核简单、明确；</a:t>
              </a:r>
              <a:endParaRPr dirty="0"/>
            </a:p>
            <a:p>
              <a:r>
                <a:rPr lang="zh-CN" altLang="en-US" dirty="0"/>
                <a:t>本药品是磷结合剂，只针对</a:t>
              </a:r>
              <a:r>
                <a:rPr lang="en-US" altLang="zh-CN" dirty="0"/>
                <a:t>CKD</a:t>
              </a:r>
              <a:r>
                <a:rPr lang="zh-CN" altLang="en-US" dirty="0"/>
                <a:t>患者高磷血症，不存在临床滥用风险，也不存在超说明书用药的可能性。</a:t>
              </a:r>
              <a:endParaRPr lang="en-US" altLang="zh-CN" dirty="0"/>
            </a:p>
            <a:p>
              <a:endParaRPr dirty="0"/>
            </a:p>
          </p:txBody>
        </p:sp>
        <p:sp>
          <p:nvSpPr>
            <p:cNvPr id="17" name="object 14"/>
            <p:cNvSpPr txBox="1"/>
            <p:nvPr>
              <p:custDataLst>
                <p:tags r:id="rId9"/>
              </p:custDataLst>
            </p:nvPr>
          </p:nvSpPr>
          <p:spPr>
            <a:xfrm>
              <a:off x="6377940" y="1537562"/>
              <a:ext cx="4690110" cy="2359367"/>
            </a:xfrm>
            <a:prstGeom prst="rect">
              <a:avLst/>
            </a:prstGeom>
          </p:spPr>
          <p:txBody>
            <a:bodyPr vert="horz" wrap="square" lIns="0" tIns="12065" rIns="0" bIns="0" rtlCol="0">
              <a:spAutoFit/>
            </a:bodyPr>
            <a:lstStyle>
              <a:defPPr>
                <a:defRPr lang="zh-CN"/>
              </a:defPPr>
              <a:lvl1pPr marL="324485" marR="30480" indent="-287020" fontAlgn="auto">
                <a:spcBef>
                  <a:spcPts val="600"/>
                </a:spcBef>
                <a:buFont typeface="Arial" panose="020B0604020202020204"/>
                <a:buChar char="•"/>
                <a:tabLst>
                  <a:tab pos="324485" algn="l"/>
                  <a:tab pos="325120" algn="l"/>
                </a:tabLst>
                <a:defRPr sz="1200">
                  <a:uFillTx/>
                  <a:latin typeface="微软雅黑 Light" panose="020B0502040204020203" pitchFamily="34" charset="-122"/>
                  <a:ea typeface="微软雅黑 Light" panose="020B0502040204020203" pitchFamily="34" charset="-122"/>
                  <a:cs typeface="微软雅黑" panose="020B0503020204020204" pitchFamily="34" charset="-122"/>
                </a:defRPr>
              </a:lvl1pPr>
            </a:lstStyle>
            <a:p>
              <a:pPr>
                <a:lnSpc>
                  <a:spcPts val="1500"/>
                </a:lnSpc>
              </a:pPr>
              <a:r>
                <a:rPr lang="zh-CN" altLang="zh-CN" sz="1400" dirty="0"/>
                <a:t>高磷血症是</a:t>
              </a:r>
              <a:r>
                <a:rPr lang="en-US" altLang="zh-CN" sz="1400" dirty="0"/>
                <a:t>CKD</a:t>
              </a:r>
              <a:r>
                <a:rPr lang="zh-CN" altLang="zh-CN" sz="1400" dirty="0"/>
                <a:t>透析和非透析患者的常见并发症，磷结合剂是临床必须用药；国内外指南均将司维拉姆推荐为一线磷结合剂。</a:t>
              </a:r>
            </a:p>
            <a:p>
              <a:pPr>
                <a:lnSpc>
                  <a:spcPts val="1500"/>
                </a:lnSpc>
              </a:pPr>
              <a:r>
                <a:rPr lang="zh-CN" altLang="zh-CN" sz="1400" dirty="0"/>
                <a:t>本药品为干混悬剂，服用简单方便，无片剂负担。可有效提高患者服药依从性和血磷达标率，降低全因和心血管死亡风险，从而减少总医疗支出，减轻患者和社会经济负担。</a:t>
              </a:r>
            </a:p>
            <a:p>
              <a:r>
                <a:rPr lang="zh-CN" altLang="zh-CN" sz="1400" dirty="0">
                  <a:sym typeface="+mn-ea"/>
                </a:rPr>
                <a:t>本品纳入医保后可替代目录内同类药品，对医保基金影响较小。</a:t>
              </a:r>
              <a:endParaRPr lang="zh-CN" altLang="zh-CN" dirty="0"/>
            </a:p>
            <a:p>
              <a:pPr marL="37465" indent="0">
                <a:buNone/>
              </a:pPr>
              <a:endParaRPr lang="en-US" dirty="0"/>
            </a:p>
          </p:txBody>
        </p:sp>
        <p:sp>
          <p:nvSpPr>
            <p:cNvPr id="18" name="object 15"/>
            <p:cNvSpPr txBox="1"/>
            <p:nvPr>
              <p:custDataLst>
                <p:tags r:id="rId10"/>
              </p:custDataLst>
            </p:nvPr>
          </p:nvSpPr>
          <p:spPr>
            <a:xfrm>
              <a:off x="1236483" y="4402746"/>
              <a:ext cx="4345953" cy="1741664"/>
            </a:xfrm>
            <a:prstGeom prst="rect">
              <a:avLst/>
            </a:prstGeom>
          </p:spPr>
          <p:txBody>
            <a:bodyPr vert="horz" wrap="square" lIns="0" tIns="12065" rIns="0" bIns="0" rtlCol="0">
              <a:spAutoFit/>
            </a:bodyPr>
            <a:lstStyle>
              <a:defPPr>
                <a:defRPr lang="zh-CN"/>
              </a:defPPr>
              <a:lvl1pPr marL="324485" marR="30480" indent="-287020" fontAlgn="auto">
                <a:spcBef>
                  <a:spcPts val="600"/>
                </a:spcBef>
                <a:buFont typeface="Arial" panose="020B0604020202020204"/>
                <a:buChar char="•"/>
                <a:tabLst>
                  <a:tab pos="324485" algn="l"/>
                  <a:tab pos="325120" algn="l"/>
                </a:tabLst>
                <a:defRPr sz="1200">
                  <a:uFillTx/>
                  <a:latin typeface="微软雅黑 Light" panose="020B0502040204020203" pitchFamily="34" charset="-122"/>
                  <a:ea typeface="微软雅黑 Light" panose="020B0502040204020203" pitchFamily="34" charset="-122"/>
                  <a:cs typeface="微软雅黑" panose="020B0503020204020204" pitchFamily="34" charset="-122"/>
                </a:defRPr>
              </a:lvl1pPr>
            </a:lstStyle>
            <a:p>
              <a:pPr>
                <a:lnSpc>
                  <a:spcPts val="1500"/>
                </a:lnSpc>
              </a:pPr>
              <a:r>
                <a:rPr lang="zh-CN" altLang="en-US" sz="1400" dirty="0"/>
                <a:t>填补干混悬剂型空白：碳酸司维拉姆干混悬剂大幅降低</a:t>
              </a:r>
              <a:r>
                <a:rPr lang="en-US" altLang="zh-CN" sz="1400" dirty="0"/>
                <a:t>CKD</a:t>
              </a:r>
              <a:r>
                <a:rPr lang="zh-CN" altLang="en-US" sz="1400" dirty="0"/>
                <a:t>高磷血症患者片剂负荷，服用方便，口感好，方便不同类型患者服用。</a:t>
              </a:r>
            </a:p>
            <a:p>
              <a:pPr>
                <a:lnSpc>
                  <a:spcPts val="1500"/>
                </a:lnSpc>
              </a:pPr>
              <a:r>
                <a:rPr lang="zh-CN" altLang="en-US" sz="1400" dirty="0"/>
                <a:t>弥补规格短板：碳酸司维拉姆片仅有</a:t>
              </a:r>
              <a:r>
                <a:rPr lang="en-US" altLang="zh-CN" sz="1400" dirty="0"/>
                <a:t>0.8g</a:t>
              </a:r>
              <a:r>
                <a:rPr lang="zh-CN" altLang="en-US" sz="1400" dirty="0"/>
                <a:t>规格，临床常用剂量</a:t>
              </a:r>
              <a:r>
                <a:rPr lang="en-US" altLang="zh-CN" sz="1400" dirty="0"/>
                <a:t>7.2-9.6g/d</a:t>
              </a:r>
              <a:r>
                <a:rPr lang="zh-CN" altLang="en-US" sz="1400" dirty="0"/>
                <a:t>，相当于</a:t>
              </a:r>
              <a:r>
                <a:rPr lang="en-US" altLang="zh-CN" sz="1400" dirty="0"/>
                <a:t>9~12</a:t>
              </a:r>
              <a:r>
                <a:rPr lang="zh-CN" altLang="en-US" sz="1400" dirty="0"/>
                <a:t>片</a:t>
              </a:r>
              <a:r>
                <a:rPr lang="en-US" altLang="zh-CN" sz="1400" dirty="0"/>
                <a:t>/</a:t>
              </a:r>
              <a:r>
                <a:rPr lang="zh-CN" altLang="en-US" sz="1400" dirty="0"/>
                <a:t>天，患者服用片数多，吞咽困难患者难以达到治疗滴定剂量，达标率受影响</a:t>
              </a:r>
              <a:r>
                <a:rPr lang="en-US" altLang="zh-CN" sz="1400" dirty="0"/>
                <a:t> </a:t>
              </a:r>
              <a:r>
                <a:rPr lang="zh-CN" altLang="en-US" sz="1400" dirty="0"/>
                <a:t>；本品有</a:t>
              </a:r>
              <a:r>
                <a:rPr lang="en-US" altLang="zh-CN" sz="1400" dirty="0"/>
                <a:t>0.8g</a:t>
              </a:r>
              <a:r>
                <a:rPr lang="zh-CN" altLang="en-US" sz="1400" dirty="0"/>
                <a:t>和</a:t>
              </a:r>
              <a:r>
                <a:rPr lang="en-US" altLang="zh-CN" sz="1400" dirty="0"/>
                <a:t>2.4g</a:t>
              </a:r>
              <a:r>
                <a:rPr lang="zh-CN" altLang="en-US" sz="1400" dirty="0"/>
                <a:t>两种规格，方便起始治疗和剂量滴定。</a:t>
              </a:r>
            </a:p>
          </p:txBody>
        </p:sp>
        <p:sp>
          <p:nvSpPr>
            <p:cNvPr id="19" name="object 16"/>
            <p:cNvSpPr txBox="1"/>
            <p:nvPr>
              <p:custDataLst>
                <p:tags r:id="rId11"/>
              </p:custDataLst>
            </p:nvPr>
          </p:nvSpPr>
          <p:spPr>
            <a:xfrm>
              <a:off x="1217675" y="1415584"/>
              <a:ext cx="4876800" cy="2112014"/>
            </a:xfrm>
            <a:prstGeom prst="rect">
              <a:avLst/>
            </a:prstGeom>
          </p:spPr>
          <p:txBody>
            <a:bodyPr vert="horz" wrap="square" lIns="0" tIns="12065" rIns="0" bIns="0" rtlCol="0" anchor="ctr">
              <a:spAutoFit/>
            </a:bodyPr>
            <a:lstStyle/>
            <a:p>
              <a:pPr marL="324485" marR="30480" indent="-287020" defTabSz="914400" fontAlgn="auto">
                <a:lnSpc>
                  <a:spcPts val="1500"/>
                </a:lnSpc>
                <a:spcBef>
                  <a:spcPts val="600"/>
                </a:spcBef>
                <a:buFont typeface="Arial" panose="020B0604020202020204"/>
                <a:buChar char="•"/>
                <a:tabLst>
                  <a:tab pos="324485" algn="l"/>
                  <a:tab pos="325120" algn="l"/>
                </a:tabLst>
              </a:pPr>
              <a:endParaRPr lang="zh-CN" altLang="en-US" sz="1400" dirty="0">
                <a:solidFill>
                  <a:schemeClr val="tx1"/>
                </a:solidFill>
                <a:uFillTx/>
                <a:latin typeface="微软雅黑 Light" panose="020B0502040204020203" pitchFamily="34" charset="-122"/>
                <a:ea typeface="微软雅黑 Light" panose="020B0502040204020203" pitchFamily="34" charset="-122"/>
                <a:cs typeface="微软雅黑" panose="020B0503020204020204" pitchFamily="34" charset="-122"/>
              </a:endParaRPr>
            </a:p>
            <a:p>
              <a:pPr marL="324485" marR="30480" indent="-287020" defTabSz="914400" fontAlgn="auto">
                <a:lnSpc>
                  <a:spcPts val="1500"/>
                </a:lnSpc>
                <a:spcBef>
                  <a:spcPts val="600"/>
                </a:spcBef>
                <a:buFont typeface="Arial" panose="020B0604020202020204"/>
                <a:buChar char="•"/>
                <a:tabLst>
                  <a:tab pos="324485" algn="l"/>
                  <a:tab pos="325120" algn="l"/>
                </a:tabLst>
              </a:pPr>
              <a:r>
                <a:rPr lang="zh-CN" altLang="en-US" sz="1400" dirty="0">
                  <a:latin typeface="微软雅黑 Light" panose="020B0502040204020203" pitchFamily="34" charset="-122"/>
                  <a:ea typeface="微软雅黑 Light" panose="020B0502040204020203" pitchFamily="34" charset="-122"/>
                </a:rPr>
                <a:t>高磷血症是慢性肾脏病（</a:t>
              </a:r>
              <a:r>
                <a:rPr lang="en-US" altLang="zh-CN" sz="1400" dirty="0">
                  <a:latin typeface="微软雅黑 Light" panose="020B0502040204020203" pitchFamily="34" charset="-122"/>
                  <a:ea typeface="微软雅黑 Light" panose="020B0502040204020203" pitchFamily="34" charset="-122"/>
                </a:rPr>
                <a:t>CKD</a:t>
              </a:r>
              <a:r>
                <a:rPr lang="zh-CN" altLang="en-US" sz="1400" dirty="0">
                  <a:latin typeface="微软雅黑 Light" panose="020B0502040204020203" pitchFamily="34" charset="-122"/>
                  <a:ea typeface="微软雅黑 Light" panose="020B0502040204020203" pitchFamily="34" charset="-122"/>
                </a:rPr>
                <a:t>）患者心血管事件的关键风险因素，有效控磷可降低</a:t>
              </a:r>
              <a:r>
                <a:rPr lang="zh-CN" altLang="en-US" sz="1400" dirty="0">
                  <a:latin typeface="微软雅黑 Light" panose="020B0502040204020203" pitchFamily="34" charset="-122"/>
                  <a:ea typeface="微软雅黑 Light" panose="020B0502040204020203" pitchFamily="34" charset="-122"/>
                  <a:sym typeface="+mn-ea"/>
                </a:rPr>
                <a:t>心血管疾病</a:t>
              </a:r>
              <a:r>
                <a:rPr lang="zh-CN" altLang="en-US" sz="1400" dirty="0">
                  <a:latin typeface="微软雅黑 Light" panose="020B0502040204020203" pitchFamily="34" charset="-122"/>
                  <a:ea typeface="微软雅黑 Light" panose="020B0502040204020203" pitchFamily="34" charset="-122"/>
                </a:rPr>
                <a:t>相关死亡率，减轻医疗负担。</a:t>
              </a:r>
              <a:r>
                <a:rPr lang="en-US" altLang="zh-CN" sz="1400" dirty="0">
                  <a:latin typeface="微软雅黑 Light" panose="020B0502040204020203" pitchFamily="34" charset="-122"/>
                  <a:ea typeface="微软雅黑 Light" panose="020B0502040204020203" pitchFamily="34" charset="-122"/>
                </a:rPr>
                <a:t>  </a:t>
              </a:r>
            </a:p>
            <a:p>
              <a:pPr marL="324485" marR="30480" indent="-287020" defTabSz="914400" fontAlgn="auto">
                <a:lnSpc>
                  <a:spcPts val="1500"/>
                </a:lnSpc>
                <a:spcBef>
                  <a:spcPts val="600"/>
                </a:spcBef>
                <a:buFont typeface="Arial" panose="020B0604020202020204"/>
                <a:buChar char="•"/>
                <a:tabLst>
                  <a:tab pos="324485" algn="l"/>
                  <a:tab pos="325120" algn="l"/>
                </a:tabLst>
              </a:pPr>
              <a:r>
                <a:rPr lang="zh-CN" altLang="en-US" sz="1400" dirty="0">
                  <a:latin typeface="微软雅黑 Light" panose="020B0502040204020203" pitchFamily="34" charset="-122"/>
                  <a:ea typeface="微软雅黑 Light" panose="020B0502040204020203" pitchFamily="34" charset="-122"/>
                </a:rPr>
                <a:t>优化慢性病管理，加强高磷血症筛查和治疗，能改善</a:t>
              </a:r>
              <a:r>
                <a:rPr lang="en-US" altLang="zh-CN" sz="1400" dirty="0">
                  <a:latin typeface="微软雅黑 Light" panose="020B0502040204020203" pitchFamily="34" charset="-122"/>
                  <a:ea typeface="微软雅黑 Light" panose="020B0502040204020203" pitchFamily="34" charset="-122"/>
                </a:rPr>
                <a:t>CKD</a:t>
              </a:r>
              <a:r>
                <a:rPr lang="zh-CN" altLang="en-US" sz="1400" dirty="0">
                  <a:latin typeface="微软雅黑 Light" panose="020B0502040204020203" pitchFamily="34" charset="-122"/>
                  <a:ea typeface="微软雅黑 Light" panose="020B0502040204020203" pitchFamily="34" charset="-122"/>
                </a:rPr>
                <a:t>患者预后，延缓透析进展，降低终末期肾病的疾病负担。</a:t>
              </a:r>
              <a:r>
                <a:rPr lang="en-US" altLang="zh-CN" sz="1400" dirty="0">
                  <a:latin typeface="微软雅黑 Light" panose="020B0502040204020203" pitchFamily="34" charset="-122"/>
                  <a:ea typeface="微软雅黑 Light" panose="020B0502040204020203" pitchFamily="34" charset="-122"/>
                </a:rPr>
                <a:t>  </a:t>
              </a:r>
            </a:p>
            <a:p>
              <a:pPr marL="324485" marR="30480" indent="-287020" defTabSz="914400" fontAlgn="auto">
                <a:lnSpc>
                  <a:spcPts val="1500"/>
                </a:lnSpc>
                <a:spcBef>
                  <a:spcPts val="600"/>
                </a:spcBef>
                <a:buFont typeface="Arial" panose="020B0604020202020204"/>
                <a:buChar char="•"/>
                <a:tabLst>
                  <a:tab pos="324485" algn="l"/>
                  <a:tab pos="325120" algn="l"/>
                </a:tabLst>
              </a:pPr>
              <a:r>
                <a:rPr lang="zh-CN" altLang="en-US" sz="1400" dirty="0">
                  <a:latin typeface="微软雅黑 Light" panose="020B0502040204020203" pitchFamily="34" charset="-122"/>
                  <a:ea typeface="微软雅黑 Light" panose="020B0502040204020203" pitchFamily="34" charset="-122"/>
                </a:rPr>
                <a:t>高磷血症与矿物质代谢紊乱（如继发性甲旁亢、肾性骨病）密切相关，其防控有助于完善代谢性疾病管理体系，提升重大慢性病防控能力。</a:t>
              </a:r>
            </a:p>
          </p:txBody>
        </p:sp>
        <p:sp>
          <p:nvSpPr>
            <p:cNvPr id="20" name="object 17"/>
            <p:cNvSpPr/>
            <p:nvPr>
              <p:custDataLst>
                <p:tags r:id="rId12"/>
              </p:custDataLst>
            </p:nvPr>
          </p:nvSpPr>
          <p:spPr>
            <a:xfrm>
              <a:off x="1427631" y="1115567"/>
              <a:ext cx="4166870" cy="367665"/>
            </a:xfrm>
            <a:custGeom>
              <a:avLst/>
              <a:gdLst/>
              <a:ahLst/>
              <a:cxnLst/>
              <a:rect l="l" t="t" r="r" b="b"/>
              <a:pathLst>
                <a:path w="4166870" h="367664">
                  <a:moveTo>
                    <a:pt x="3982974" y="0"/>
                  </a:moveTo>
                  <a:lnTo>
                    <a:pt x="183641" y="0"/>
                  </a:lnTo>
                  <a:lnTo>
                    <a:pt x="134805" y="6556"/>
                  </a:lnTo>
                  <a:lnTo>
                    <a:pt x="90931" y="25061"/>
                  </a:lnTo>
                  <a:lnTo>
                    <a:pt x="53768" y="53768"/>
                  </a:lnTo>
                  <a:lnTo>
                    <a:pt x="25061" y="90932"/>
                  </a:lnTo>
                  <a:lnTo>
                    <a:pt x="6556" y="134805"/>
                  </a:lnTo>
                  <a:lnTo>
                    <a:pt x="0" y="183641"/>
                  </a:lnTo>
                  <a:lnTo>
                    <a:pt x="6556" y="232478"/>
                  </a:lnTo>
                  <a:lnTo>
                    <a:pt x="25061" y="276351"/>
                  </a:lnTo>
                  <a:lnTo>
                    <a:pt x="53768" y="313515"/>
                  </a:lnTo>
                  <a:lnTo>
                    <a:pt x="90931" y="342222"/>
                  </a:lnTo>
                  <a:lnTo>
                    <a:pt x="134805" y="360727"/>
                  </a:lnTo>
                  <a:lnTo>
                    <a:pt x="183641" y="367284"/>
                  </a:lnTo>
                  <a:lnTo>
                    <a:pt x="3982974" y="367284"/>
                  </a:lnTo>
                  <a:lnTo>
                    <a:pt x="4031810" y="360727"/>
                  </a:lnTo>
                  <a:lnTo>
                    <a:pt x="4075684" y="342222"/>
                  </a:lnTo>
                  <a:lnTo>
                    <a:pt x="4112847" y="313515"/>
                  </a:lnTo>
                  <a:lnTo>
                    <a:pt x="4141554" y="276351"/>
                  </a:lnTo>
                  <a:lnTo>
                    <a:pt x="4160059" y="232478"/>
                  </a:lnTo>
                  <a:lnTo>
                    <a:pt x="4166616" y="183641"/>
                  </a:lnTo>
                  <a:lnTo>
                    <a:pt x="4160059" y="134805"/>
                  </a:lnTo>
                  <a:lnTo>
                    <a:pt x="4141554" y="90932"/>
                  </a:lnTo>
                  <a:lnTo>
                    <a:pt x="4112847" y="53768"/>
                  </a:lnTo>
                  <a:lnTo>
                    <a:pt x="4075684" y="25061"/>
                  </a:lnTo>
                  <a:lnTo>
                    <a:pt x="4031810" y="6556"/>
                  </a:lnTo>
                  <a:lnTo>
                    <a:pt x="3982974" y="0"/>
                  </a:lnTo>
                  <a:close/>
                </a:path>
              </a:pathLst>
            </a:custGeom>
            <a:solidFill>
              <a:srgbClr val="06AA47"/>
            </a:solidFill>
          </p:spPr>
          <p:txBody>
            <a:bodyPr wrap="square" lIns="0" tIns="0" rIns="0" bIns="0" rtlCol="0" anchor="ctr" anchorCtr="0"/>
            <a:lstStyle/>
            <a:p>
              <a:pPr algn="ctr"/>
              <a:r>
                <a:rPr lang="zh-CN" altLang="en-US" sz="1600" b="1" dirty="0">
                  <a:solidFill>
                    <a:schemeClr val="bg1"/>
                  </a:solidFill>
                </a:rPr>
                <a:t>对公共健康的影响</a:t>
              </a:r>
              <a:endParaRPr lang="zh-CN" sz="1600" b="1" dirty="0">
                <a:solidFill>
                  <a:schemeClr val="bg1"/>
                </a:solidFill>
              </a:endParaRPr>
            </a:p>
          </p:txBody>
        </p:sp>
        <p:sp>
          <p:nvSpPr>
            <p:cNvPr id="21" name="object 21"/>
            <p:cNvSpPr/>
            <p:nvPr>
              <p:custDataLst>
                <p:tags r:id="rId13"/>
              </p:custDataLst>
            </p:nvPr>
          </p:nvSpPr>
          <p:spPr>
            <a:xfrm>
              <a:off x="6733285" y="1115567"/>
              <a:ext cx="4165600" cy="367665"/>
            </a:xfrm>
            <a:custGeom>
              <a:avLst/>
              <a:gdLst/>
              <a:ahLst/>
              <a:cxnLst/>
              <a:rect l="l" t="t" r="r" b="b"/>
              <a:pathLst>
                <a:path w="4165600" h="367664">
                  <a:moveTo>
                    <a:pt x="3981450" y="0"/>
                  </a:moveTo>
                  <a:lnTo>
                    <a:pt x="183642" y="0"/>
                  </a:lnTo>
                  <a:lnTo>
                    <a:pt x="134805" y="6556"/>
                  </a:lnTo>
                  <a:lnTo>
                    <a:pt x="90931" y="25061"/>
                  </a:lnTo>
                  <a:lnTo>
                    <a:pt x="53768" y="53768"/>
                  </a:lnTo>
                  <a:lnTo>
                    <a:pt x="25061" y="90932"/>
                  </a:lnTo>
                  <a:lnTo>
                    <a:pt x="6556" y="134805"/>
                  </a:lnTo>
                  <a:lnTo>
                    <a:pt x="0" y="183642"/>
                  </a:lnTo>
                  <a:lnTo>
                    <a:pt x="6556" y="232478"/>
                  </a:lnTo>
                  <a:lnTo>
                    <a:pt x="25061" y="276352"/>
                  </a:lnTo>
                  <a:lnTo>
                    <a:pt x="53768" y="313515"/>
                  </a:lnTo>
                  <a:lnTo>
                    <a:pt x="90932" y="342222"/>
                  </a:lnTo>
                  <a:lnTo>
                    <a:pt x="134805" y="360727"/>
                  </a:lnTo>
                  <a:lnTo>
                    <a:pt x="183642" y="367284"/>
                  </a:lnTo>
                  <a:lnTo>
                    <a:pt x="3981450" y="367284"/>
                  </a:lnTo>
                  <a:lnTo>
                    <a:pt x="4030286" y="360727"/>
                  </a:lnTo>
                  <a:lnTo>
                    <a:pt x="4074160" y="342222"/>
                  </a:lnTo>
                  <a:lnTo>
                    <a:pt x="4111323" y="313515"/>
                  </a:lnTo>
                  <a:lnTo>
                    <a:pt x="4140030" y="276352"/>
                  </a:lnTo>
                  <a:lnTo>
                    <a:pt x="4158535" y="232478"/>
                  </a:lnTo>
                  <a:lnTo>
                    <a:pt x="4165092" y="183642"/>
                  </a:lnTo>
                  <a:lnTo>
                    <a:pt x="4158535" y="134805"/>
                  </a:lnTo>
                  <a:lnTo>
                    <a:pt x="4140030" y="90932"/>
                  </a:lnTo>
                  <a:lnTo>
                    <a:pt x="4111323" y="53768"/>
                  </a:lnTo>
                  <a:lnTo>
                    <a:pt x="4074159" y="25061"/>
                  </a:lnTo>
                  <a:lnTo>
                    <a:pt x="4030286" y="6556"/>
                  </a:lnTo>
                  <a:lnTo>
                    <a:pt x="3981450" y="0"/>
                  </a:lnTo>
                  <a:close/>
                </a:path>
              </a:pathLst>
            </a:custGeom>
            <a:solidFill>
              <a:srgbClr val="06AA47"/>
            </a:solidFill>
          </p:spPr>
          <p:txBody>
            <a:bodyPr wrap="square" lIns="0" tIns="0" rIns="0" bIns="0" rtlCol="0" anchor="ctr" anchorCtr="0"/>
            <a:lstStyle/>
            <a:p>
              <a:pPr algn="ctr"/>
              <a:r>
                <a:rPr lang="zh-CN" altLang="en-US" sz="1600" b="1">
                  <a:solidFill>
                    <a:schemeClr val="bg1"/>
                  </a:solidFill>
                </a:rPr>
                <a:t>符合</a:t>
              </a:r>
              <a:r>
                <a:rPr lang="en-US" altLang="zh-CN" sz="1600" b="1">
                  <a:solidFill>
                    <a:schemeClr val="bg1"/>
                  </a:solidFill>
                </a:rPr>
                <a:t>“</a:t>
              </a:r>
              <a:r>
                <a:rPr lang="zh-CN" altLang="en-US" sz="1600" b="1">
                  <a:solidFill>
                    <a:schemeClr val="bg1"/>
                  </a:solidFill>
                </a:rPr>
                <a:t>保基本</a:t>
              </a:r>
              <a:r>
                <a:rPr lang="en-US" altLang="zh-CN" sz="1600" b="1">
                  <a:solidFill>
                    <a:schemeClr val="bg1"/>
                  </a:solidFill>
                </a:rPr>
                <a:t>”</a:t>
              </a:r>
              <a:r>
                <a:rPr lang="zh-CN" altLang="en-US" sz="1600" b="1">
                  <a:solidFill>
                    <a:schemeClr val="bg1"/>
                  </a:solidFill>
                </a:rPr>
                <a:t>原则</a:t>
              </a:r>
            </a:p>
          </p:txBody>
        </p:sp>
        <p:sp>
          <p:nvSpPr>
            <p:cNvPr id="22" name="object 25"/>
            <p:cNvSpPr/>
            <p:nvPr>
              <p:custDataLst>
                <p:tags r:id="rId14"/>
              </p:custDataLst>
            </p:nvPr>
          </p:nvSpPr>
          <p:spPr>
            <a:xfrm>
              <a:off x="1478661" y="3873407"/>
              <a:ext cx="4165600" cy="367665"/>
            </a:xfrm>
            <a:custGeom>
              <a:avLst/>
              <a:gdLst/>
              <a:ahLst/>
              <a:cxnLst/>
              <a:rect l="l" t="t" r="r" b="b"/>
              <a:pathLst>
                <a:path w="4165600" h="367664">
                  <a:moveTo>
                    <a:pt x="3981450" y="0"/>
                  </a:moveTo>
                  <a:lnTo>
                    <a:pt x="183641" y="0"/>
                  </a:lnTo>
                  <a:lnTo>
                    <a:pt x="134805" y="6556"/>
                  </a:lnTo>
                  <a:lnTo>
                    <a:pt x="90931" y="25061"/>
                  </a:lnTo>
                  <a:lnTo>
                    <a:pt x="53768" y="53768"/>
                  </a:lnTo>
                  <a:lnTo>
                    <a:pt x="25061" y="90932"/>
                  </a:lnTo>
                  <a:lnTo>
                    <a:pt x="6556" y="134805"/>
                  </a:lnTo>
                  <a:lnTo>
                    <a:pt x="0" y="183641"/>
                  </a:lnTo>
                  <a:lnTo>
                    <a:pt x="6556" y="232478"/>
                  </a:lnTo>
                  <a:lnTo>
                    <a:pt x="25061" y="276351"/>
                  </a:lnTo>
                  <a:lnTo>
                    <a:pt x="53768" y="313515"/>
                  </a:lnTo>
                  <a:lnTo>
                    <a:pt x="90932" y="342222"/>
                  </a:lnTo>
                  <a:lnTo>
                    <a:pt x="134805" y="360727"/>
                  </a:lnTo>
                  <a:lnTo>
                    <a:pt x="183641" y="367283"/>
                  </a:lnTo>
                  <a:lnTo>
                    <a:pt x="3981450" y="367283"/>
                  </a:lnTo>
                  <a:lnTo>
                    <a:pt x="4030286" y="360727"/>
                  </a:lnTo>
                  <a:lnTo>
                    <a:pt x="4074159" y="342222"/>
                  </a:lnTo>
                  <a:lnTo>
                    <a:pt x="4111323" y="313515"/>
                  </a:lnTo>
                  <a:lnTo>
                    <a:pt x="4140030" y="276351"/>
                  </a:lnTo>
                  <a:lnTo>
                    <a:pt x="4158535" y="232478"/>
                  </a:lnTo>
                  <a:lnTo>
                    <a:pt x="4165091" y="183641"/>
                  </a:lnTo>
                  <a:lnTo>
                    <a:pt x="4158535" y="134805"/>
                  </a:lnTo>
                  <a:lnTo>
                    <a:pt x="4140030" y="90932"/>
                  </a:lnTo>
                  <a:lnTo>
                    <a:pt x="4111323" y="53768"/>
                  </a:lnTo>
                  <a:lnTo>
                    <a:pt x="4074160" y="25061"/>
                  </a:lnTo>
                  <a:lnTo>
                    <a:pt x="4030286" y="6556"/>
                  </a:lnTo>
                  <a:lnTo>
                    <a:pt x="3981450" y="0"/>
                  </a:lnTo>
                  <a:close/>
                </a:path>
              </a:pathLst>
            </a:custGeom>
            <a:solidFill>
              <a:srgbClr val="06AA47"/>
            </a:solidFill>
          </p:spPr>
          <p:txBody>
            <a:bodyPr wrap="square" lIns="0" tIns="0" rIns="0" bIns="0" rtlCol="0" anchor="ctr" anchorCtr="0"/>
            <a:lstStyle/>
            <a:p>
              <a:pPr algn="ctr"/>
              <a:r>
                <a:rPr lang="zh-CN" sz="1600" b="1">
                  <a:solidFill>
                    <a:schemeClr val="bg1"/>
                  </a:solidFill>
                </a:rPr>
                <a:t>弥补目录短板</a:t>
              </a:r>
            </a:p>
          </p:txBody>
        </p:sp>
        <p:sp>
          <p:nvSpPr>
            <p:cNvPr id="23" name="object 29"/>
            <p:cNvSpPr/>
            <p:nvPr>
              <p:custDataLst>
                <p:tags r:id="rId15"/>
              </p:custDataLst>
            </p:nvPr>
          </p:nvSpPr>
          <p:spPr>
            <a:xfrm>
              <a:off x="6733285" y="3915032"/>
              <a:ext cx="4165600" cy="367665"/>
            </a:xfrm>
            <a:custGeom>
              <a:avLst/>
              <a:gdLst/>
              <a:ahLst/>
              <a:cxnLst/>
              <a:rect l="l" t="t" r="r" b="b"/>
              <a:pathLst>
                <a:path w="4165600" h="367664">
                  <a:moveTo>
                    <a:pt x="3981450" y="0"/>
                  </a:moveTo>
                  <a:lnTo>
                    <a:pt x="183642" y="0"/>
                  </a:lnTo>
                  <a:lnTo>
                    <a:pt x="134805" y="6556"/>
                  </a:lnTo>
                  <a:lnTo>
                    <a:pt x="90931" y="25061"/>
                  </a:lnTo>
                  <a:lnTo>
                    <a:pt x="53768" y="53768"/>
                  </a:lnTo>
                  <a:lnTo>
                    <a:pt x="25061" y="90931"/>
                  </a:lnTo>
                  <a:lnTo>
                    <a:pt x="6556" y="134805"/>
                  </a:lnTo>
                  <a:lnTo>
                    <a:pt x="0" y="183641"/>
                  </a:lnTo>
                  <a:lnTo>
                    <a:pt x="6556" y="232478"/>
                  </a:lnTo>
                  <a:lnTo>
                    <a:pt x="25061" y="276351"/>
                  </a:lnTo>
                  <a:lnTo>
                    <a:pt x="53768" y="313515"/>
                  </a:lnTo>
                  <a:lnTo>
                    <a:pt x="90932" y="342222"/>
                  </a:lnTo>
                  <a:lnTo>
                    <a:pt x="134805" y="360727"/>
                  </a:lnTo>
                  <a:lnTo>
                    <a:pt x="183642" y="367283"/>
                  </a:lnTo>
                  <a:lnTo>
                    <a:pt x="3981450" y="367283"/>
                  </a:lnTo>
                  <a:lnTo>
                    <a:pt x="4030286" y="360727"/>
                  </a:lnTo>
                  <a:lnTo>
                    <a:pt x="4074160" y="342222"/>
                  </a:lnTo>
                  <a:lnTo>
                    <a:pt x="4111323" y="313515"/>
                  </a:lnTo>
                  <a:lnTo>
                    <a:pt x="4140030" y="276351"/>
                  </a:lnTo>
                  <a:lnTo>
                    <a:pt x="4158535" y="232478"/>
                  </a:lnTo>
                  <a:lnTo>
                    <a:pt x="4165092" y="183641"/>
                  </a:lnTo>
                  <a:lnTo>
                    <a:pt x="4158535" y="134805"/>
                  </a:lnTo>
                  <a:lnTo>
                    <a:pt x="4140030" y="90931"/>
                  </a:lnTo>
                  <a:lnTo>
                    <a:pt x="4111323" y="53768"/>
                  </a:lnTo>
                  <a:lnTo>
                    <a:pt x="4074159" y="25061"/>
                  </a:lnTo>
                  <a:lnTo>
                    <a:pt x="4030286" y="6556"/>
                  </a:lnTo>
                  <a:lnTo>
                    <a:pt x="3981450" y="0"/>
                  </a:lnTo>
                  <a:close/>
                </a:path>
              </a:pathLst>
            </a:custGeom>
            <a:solidFill>
              <a:srgbClr val="06AA47"/>
            </a:solidFill>
          </p:spPr>
          <p:txBody>
            <a:bodyPr wrap="square" lIns="0" tIns="0" rIns="0" bIns="0" rtlCol="0" anchor="ctr" anchorCtr="0"/>
            <a:lstStyle/>
            <a:p>
              <a:pPr algn="ctr"/>
              <a:r>
                <a:rPr lang="zh-CN" altLang="en-US" sz="1600" b="1" dirty="0">
                  <a:solidFill>
                    <a:schemeClr val="bg1"/>
                  </a:solidFill>
                </a:rPr>
                <a:t>临床管理难度</a:t>
              </a:r>
            </a:p>
          </p:txBody>
        </p:sp>
      </p:grpSp>
      <p:grpSp>
        <p:nvGrpSpPr>
          <p:cNvPr id="26" name="组合 25"/>
          <p:cNvGrpSpPr/>
          <p:nvPr/>
        </p:nvGrpSpPr>
        <p:grpSpPr>
          <a:xfrm>
            <a:off x="11600" y="7711"/>
            <a:ext cx="12180400" cy="244385"/>
            <a:chOff x="9550" y="-680"/>
            <a:chExt cx="12180400" cy="372118"/>
          </a:xfrm>
        </p:grpSpPr>
        <p:sp>
          <p:nvSpPr>
            <p:cNvPr id="27" name="同侧圆角矩形 4"/>
            <p:cNvSpPr/>
            <p:nvPr/>
          </p:nvSpPr>
          <p:spPr>
            <a:xfrm>
              <a:off x="4965452" y="11438"/>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28"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29"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30" name="同侧圆角矩形 8"/>
            <p:cNvSpPr/>
            <p:nvPr/>
          </p:nvSpPr>
          <p:spPr>
            <a:xfrm>
              <a:off x="9814415" y="-45"/>
              <a:ext cx="2375535" cy="35941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公平性</a:t>
              </a:r>
            </a:p>
          </p:txBody>
        </p:sp>
        <p:sp>
          <p:nvSpPr>
            <p:cNvPr id="31"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0" name="think-cell 幻灯片" r:id="rId15" imgW="11430" imgH="11430" progId="TCLayout.ActiveDocument.1">
                  <p:embed/>
                </p:oleObj>
              </mc:Choice>
              <mc:Fallback>
                <p:oleObj name="think-cell 幻灯片" r:id="rId15" imgW="11430" imgH="11430" progId="TCLayout.ActiveDocument.1">
                  <p:embed/>
                  <p:pic>
                    <p:nvPicPr>
                      <p:cNvPr id="0" name="图片 1"/>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p:txBody>
          <a:bodyPr vert="horz"/>
          <a:lstStyle/>
          <a:p>
            <a:r>
              <a:rPr lang="zh-CN" altLang="en-US" dirty="0"/>
              <a:t>目 录</a:t>
            </a:r>
          </a:p>
        </p:txBody>
      </p:sp>
      <p:grpSp>
        <p:nvGrpSpPr>
          <p:cNvPr id="27" name="组合 26"/>
          <p:cNvGrpSpPr/>
          <p:nvPr>
            <p:custDataLst>
              <p:tags r:id="rId3"/>
            </p:custDataLst>
          </p:nvPr>
        </p:nvGrpSpPr>
        <p:grpSpPr>
          <a:xfrm>
            <a:off x="1680720" y="1841126"/>
            <a:ext cx="9707656" cy="3721098"/>
            <a:chOff x="1716578" y="1410821"/>
            <a:chExt cx="9707656" cy="3721098"/>
          </a:xfrm>
        </p:grpSpPr>
        <p:sp>
          <p:nvSpPr>
            <p:cNvPr id="7" name="object 14"/>
            <p:cNvSpPr/>
            <p:nvPr>
              <p:custDataLst>
                <p:tags r:id="rId4"/>
              </p:custDataLst>
            </p:nvPr>
          </p:nvSpPr>
          <p:spPr>
            <a:xfrm>
              <a:off x="1716580" y="1410821"/>
              <a:ext cx="803275" cy="478734"/>
            </a:xfrm>
            <a:custGeom>
              <a:avLst/>
              <a:gdLst/>
              <a:ahLst/>
              <a:cxnLst/>
              <a:rect l="l" t="t" r="r" b="b"/>
              <a:pathLst>
                <a:path w="803275" h="803275">
                  <a:moveTo>
                    <a:pt x="401574" y="0"/>
                  </a:moveTo>
                  <a:lnTo>
                    <a:pt x="0" y="401573"/>
                  </a:lnTo>
                  <a:lnTo>
                    <a:pt x="401574" y="803147"/>
                  </a:lnTo>
                  <a:lnTo>
                    <a:pt x="803148" y="401573"/>
                  </a:lnTo>
                  <a:lnTo>
                    <a:pt x="401574" y="0"/>
                  </a:lnTo>
                  <a:close/>
                </a:path>
              </a:pathLst>
            </a:custGeom>
            <a:solidFill>
              <a:srgbClr val="00B050"/>
            </a:solidFill>
          </p:spPr>
          <p:txBody>
            <a:bodyPr wrap="square" lIns="0" tIns="0" rIns="0" bIns="0" rtlCol="0" anchor="ctr" anchorCtr="0"/>
            <a:lstStyle/>
            <a:p>
              <a:pPr algn="ctr"/>
              <a:r>
                <a:rPr lang="en-US" b="1" dirty="0">
                  <a:solidFill>
                    <a:sysClr val="window" lastClr="FFFFFF"/>
                  </a:solidFill>
                  <a:latin typeface="微软雅黑" panose="020B0503020204020204" pitchFamily="34" charset="-122"/>
                  <a:ea typeface="微软雅黑" panose="020B0503020204020204" pitchFamily="34" charset="-122"/>
                  <a:cs typeface="Arial" panose="020B0604020202020204" pitchFamily="34" charset="0"/>
                </a:rPr>
                <a:t>01</a:t>
              </a:r>
            </a:p>
          </p:txBody>
        </p:sp>
        <p:sp>
          <p:nvSpPr>
            <p:cNvPr id="10" name="object 21"/>
            <p:cNvSpPr/>
            <p:nvPr/>
          </p:nvSpPr>
          <p:spPr>
            <a:xfrm flipV="1">
              <a:off x="2118214" y="1837879"/>
              <a:ext cx="9257997" cy="45719"/>
            </a:xfrm>
            <a:custGeom>
              <a:avLst/>
              <a:gdLst/>
              <a:ahLst/>
              <a:cxnLst/>
              <a:rect l="l" t="t" r="r" b="b"/>
              <a:pathLst>
                <a:path w="5883275">
                  <a:moveTo>
                    <a:pt x="0" y="0"/>
                  </a:moveTo>
                  <a:lnTo>
                    <a:pt x="5882894" y="0"/>
                  </a:lnTo>
                </a:path>
              </a:pathLst>
            </a:custGeom>
            <a:ln w="3175">
              <a:solidFill>
                <a:srgbClr val="BEBEBE"/>
              </a:solidFill>
            </a:ln>
          </p:spPr>
          <p:txBody>
            <a:bodyPr wrap="square" lIns="0" tIns="0" rIns="0" bIns="0" rtlCol="0"/>
            <a:lstStyle/>
            <a:p>
              <a:endParaRPr b="1" dirty="0">
                <a:latin typeface="微软雅黑" panose="020B0503020204020204" pitchFamily="34" charset="-122"/>
                <a:ea typeface="微软雅黑" panose="020B0503020204020204" pitchFamily="34" charset="-122"/>
              </a:endParaRPr>
            </a:p>
          </p:txBody>
        </p:sp>
        <p:sp>
          <p:nvSpPr>
            <p:cNvPr id="13" name="object 14"/>
            <p:cNvSpPr/>
            <p:nvPr>
              <p:custDataLst>
                <p:tags r:id="rId5"/>
              </p:custDataLst>
            </p:nvPr>
          </p:nvSpPr>
          <p:spPr>
            <a:xfrm>
              <a:off x="1764601" y="2204904"/>
              <a:ext cx="803275" cy="495242"/>
            </a:xfrm>
            <a:custGeom>
              <a:avLst/>
              <a:gdLst/>
              <a:ahLst/>
              <a:cxnLst/>
              <a:rect l="l" t="t" r="r" b="b"/>
              <a:pathLst>
                <a:path w="803275" h="803275">
                  <a:moveTo>
                    <a:pt x="401574" y="0"/>
                  </a:moveTo>
                  <a:lnTo>
                    <a:pt x="0" y="401573"/>
                  </a:lnTo>
                  <a:lnTo>
                    <a:pt x="401574" y="803147"/>
                  </a:lnTo>
                  <a:lnTo>
                    <a:pt x="803148" y="401573"/>
                  </a:lnTo>
                  <a:lnTo>
                    <a:pt x="401574" y="0"/>
                  </a:lnTo>
                  <a:close/>
                </a:path>
              </a:pathLst>
            </a:custGeom>
            <a:solidFill>
              <a:srgbClr val="00B050"/>
            </a:solidFill>
          </p:spPr>
          <p:txBody>
            <a:bodyPr wrap="square" lIns="0" tIns="0" rIns="0" bIns="0" rtlCol="0" anchor="ctr" anchorCtr="0"/>
            <a:lstStyle/>
            <a:p>
              <a:pPr algn="ctr"/>
              <a:r>
                <a:rPr lang="en-US" b="1" dirty="0">
                  <a:solidFill>
                    <a:sysClr val="window" lastClr="FFFFFF"/>
                  </a:solidFill>
                  <a:latin typeface="微软雅黑" panose="020B0503020204020204" pitchFamily="34" charset="-122"/>
                  <a:ea typeface="微软雅黑" panose="020B0503020204020204" pitchFamily="34" charset="-122"/>
                  <a:cs typeface="Arial" panose="020B0604020202020204" pitchFamily="34" charset="0"/>
                </a:rPr>
                <a:t>02</a:t>
              </a:r>
            </a:p>
          </p:txBody>
        </p:sp>
        <p:sp>
          <p:nvSpPr>
            <p:cNvPr id="14" name="object 14"/>
            <p:cNvSpPr/>
            <p:nvPr>
              <p:custDataLst>
                <p:tags r:id="rId6"/>
              </p:custDataLst>
            </p:nvPr>
          </p:nvSpPr>
          <p:spPr>
            <a:xfrm>
              <a:off x="1764600" y="3057995"/>
              <a:ext cx="803275" cy="452741"/>
            </a:xfrm>
            <a:custGeom>
              <a:avLst/>
              <a:gdLst/>
              <a:ahLst/>
              <a:cxnLst/>
              <a:rect l="l" t="t" r="r" b="b"/>
              <a:pathLst>
                <a:path w="803275" h="803275">
                  <a:moveTo>
                    <a:pt x="401574" y="0"/>
                  </a:moveTo>
                  <a:lnTo>
                    <a:pt x="0" y="401573"/>
                  </a:lnTo>
                  <a:lnTo>
                    <a:pt x="401574" y="803147"/>
                  </a:lnTo>
                  <a:lnTo>
                    <a:pt x="803148" y="401573"/>
                  </a:lnTo>
                  <a:lnTo>
                    <a:pt x="401574" y="0"/>
                  </a:lnTo>
                  <a:close/>
                </a:path>
              </a:pathLst>
            </a:custGeom>
            <a:solidFill>
              <a:srgbClr val="00B050"/>
            </a:solidFill>
          </p:spPr>
          <p:txBody>
            <a:bodyPr wrap="square" lIns="0" tIns="0" rIns="0" bIns="0" rtlCol="0" anchor="ctr" anchorCtr="0"/>
            <a:lstStyle/>
            <a:p>
              <a:pPr algn="ctr"/>
              <a:r>
                <a:rPr lang="en-US" b="1" dirty="0">
                  <a:solidFill>
                    <a:sysClr val="window" lastClr="FFFFFF"/>
                  </a:solidFill>
                  <a:latin typeface="微软雅黑" panose="020B0503020204020204" pitchFamily="34" charset="-122"/>
                  <a:ea typeface="微软雅黑" panose="020B0503020204020204" pitchFamily="34" charset="-122"/>
                  <a:cs typeface="Arial" panose="020B0604020202020204" pitchFamily="34" charset="0"/>
                </a:rPr>
                <a:t>03</a:t>
              </a:r>
            </a:p>
          </p:txBody>
        </p:sp>
        <p:sp>
          <p:nvSpPr>
            <p:cNvPr id="15" name="object 14"/>
            <p:cNvSpPr/>
            <p:nvPr>
              <p:custDataLst>
                <p:tags r:id="rId7"/>
              </p:custDataLst>
            </p:nvPr>
          </p:nvSpPr>
          <p:spPr>
            <a:xfrm>
              <a:off x="1716578" y="3842594"/>
              <a:ext cx="803275" cy="478734"/>
            </a:xfrm>
            <a:custGeom>
              <a:avLst/>
              <a:gdLst/>
              <a:ahLst/>
              <a:cxnLst/>
              <a:rect l="l" t="t" r="r" b="b"/>
              <a:pathLst>
                <a:path w="803275" h="803275">
                  <a:moveTo>
                    <a:pt x="401574" y="0"/>
                  </a:moveTo>
                  <a:lnTo>
                    <a:pt x="0" y="401573"/>
                  </a:lnTo>
                  <a:lnTo>
                    <a:pt x="401574" y="803147"/>
                  </a:lnTo>
                  <a:lnTo>
                    <a:pt x="803148" y="401573"/>
                  </a:lnTo>
                  <a:lnTo>
                    <a:pt x="401574" y="0"/>
                  </a:lnTo>
                  <a:close/>
                </a:path>
              </a:pathLst>
            </a:custGeom>
            <a:solidFill>
              <a:srgbClr val="00B050"/>
            </a:solidFill>
          </p:spPr>
          <p:txBody>
            <a:bodyPr wrap="square" lIns="0" tIns="0" rIns="0" bIns="0" rtlCol="0" anchor="ctr" anchorCtr="0"/>
            <a:lstStyle/>
            <a:p>
              <a:pPr algn="ctr"/>
              <a:r>
                <a:rPr lang="en-US" b="1" dirty="0">
                  <a:solidFill>
                    <a:sysClr val="window" lastClr="FFFFFF"/>
                  </a:solidFill>
                  <a:latin typeface="微软雅黑" panose="020B0503020204020204" pitchFamily="34" charset="-122"/>
                  <a:ea typeface="微软雅黑" panose="020B0503020204020204" pitchFamily="34" charset="-122"/>
                  <a:cs typeface="Arial" panose="020B0604020202020204" pitchFamily="34" charset="0"/>
                </a:rPr>
                <a:t>04</a:t>
              </a:r>
            </a:p>
          </p:txBody>
        </p:sp>
        <p:sp>
          <p:nvSpPr>
            <p:cNvPr id="16" name="object 14"/>
            <p:cNvSpPr/>
            <p:nvPr>
              <p:custDataLst>
                <p:tags r:id="rId8"/>
              </p:custDataLst>
            </p:nvPr>
          </p:nvSpPr>
          <p:spPr>
            <a:xfrm>
              <a:off x="1716578" y="4581861"/>
              <a:ext cx="803275" cy="550058"/>
            </a:xfrm>
            <a:custGeom>
              <a:avLst/>
              <a:gdLst/>
              <a:ahLst/>
              <a:cxnLst/>
              <a:rect l="l" t="t" r="r" b="b"/>
              <a:pathLst>
                <a:path w="803275" h="803275">
                  <a:moveTo>
                    <a:pt x="401574" y="0"/>
                  </a:moveTo>
                  <a:lnTo>
                    <a:pt x="0" y="401573"/>
                  </a:lnTo>
                  <a:lnTo>
                    <a:pt x="401574" y="803147"/>
                  </a:lnTo>
                  <a:lnTo>
                    <a:pt x="803148" y="401573"/>
                  </a:lnTo>
                  <a:lnTo>
                    <a:pt x="401574" y="0"/>
                  </a:lnTo>
                  <a:close/>
                </a:path>
              </a:pathLst>
            </a:custGeom>
            <a:solidFill>
              <a:srgbClr val="00B050"/>
            </a:solidFill>
          </p:spPr>
          <p:txBody>
            <a:bodyPr wrap="square" lIns="0" tIns="0" rIns="0" bIns="0" rtlCol="0" anchor="ctr" anchorCtr="0"/>
            <a:lstStyle/>
            <a:p>
              <a:pPr algn="ctr"/>
              <a:r>
                <a:rPr lang="en-US" b="1" dirty="0">
                  <a:solidFill>
                    <a:sysClr val="window" lastClr="FFFFFF"/>
                  </a:solidFill>
                  <a:latin typeface="微软雅黑" panose="020B0503020204020204" pitchFamily="34" charset="-122"/>
                  <a:ea typeface="微软雅黑" panose="020B0503020204020204" pitchFamily="34" charset="-122"/>
                  <a:cs typeface="Arial" panose="020B0604020202020204" pitchFamily="34" charset="0"/>
                </a:rPr>
                <a:t>05</a:t>
              </a:r>
            </a:p>
          </p:txBody>
        </p:sp>
        <p:sp>
          <p:nvSpPr>
            <p:cNvPr id="18" name="object 20"/>
            <p:cNvSpPr txBox="1"/>
            <p:nvPr>
              <p:custDataLst>
                <p:tags r:id="rId9"/>
              </p:custDataLst>
            </p:nvPr>
          </p:nvSpPr>
          <p:spPr>
            <a:xfrm>
              <a:off x="3705210" y="2204903"/>
              <a:ext cx="6084000" cy="289823"/>
            </a:xfrm>
            <a:prstGeom prst="rect">
              <a:avLst/>
            </a:prstGeom>
          </p:spPr>
          <p:txBody>
            <a:bodyPr vert="horz" wrap="square" lIns="0" tIns="12700" rIns="0" bIns="0" rtlCol="0">
              <a:spAutoFit/>
            </a:bodyPr>
            <a:lstStyle/>
            <a:p>
              <a:pPr marL="12700">
                <a:lnSpc>
                  <a:spcPct val="100000"/>
                </a:lnSpc>
                <a:spcBef>
                  <a:spcPts val="100"/>
                </a:spcBef>
              </a:pPr>
              <a:r>
                <a:rPr lang="zh-CN" altLang="en-US"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安全</a:t>
              </a:r>
              <a:r>
                <a:rPr lang="zh-CN"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性</a:t>
              </a:r>
            </a:p>
          </p:txBody>
        </p:sp>
        <p:sp>
          <p:nvSpPr>
            <p:cNvPr id="19" name="object 20"/>
            <p:cNvSpPr txBox="1"/>
            <p:nvPr>
              <p:custDataLst>
                <p:tags r:id="rId10"/>
              </p:custDataLst>
            </p:nvPr>
          </p:nvSpPr>
          <p:spPr>
            <a:xfrm>
              <a:off x="3705210" y="3053758"/>
              <a:ext cx="6084000" cy="289823"/>
            </a:xfrm>
            <a:prstGeom prst="rect">
              <a:avLst/>
            </a:prstGeom>
          </p:spPr>
          <p:txBody>
            <a:bodyPr vert="horz" wrap="square" lIns="0" tIns="12700" rIns="0" bIns="0" rtlCol="0">
              <a:spAutoFit/>
            </a:bodyPr>
            <a:lstStyle/>
            <a:p>
              <a:pPr marL="12700">
                <a:lnSpc>
                  <a:spcPct val="100000"/>
                </a:lnSpc>
                <a:spcBef>
                  <a:spcPts val="100"/>
                </a:spcBef>
              </a:pPr>
              <a:r>
                <a:rPr lang="zh-CN" altLang="en-US"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有效</a:t>
              </a:r>
              <a:r>
                <a:rPr lang="zh-CN"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性</a:t>
              </a:r>
            </a:p>
          </p:txBody>
        </p:sp>
        <p:sp>
          <p:nvSpPr>
            <p:cNvPr id="20" name="object 20"/>
            <p:cNvSpPr txBox="1"/>
            <p:nvPr>
              <p:custDataLst>
                <p:tags r:id="rId11"/>
              </p:custDataLst>
            </p:nvPr>
          </p:nvSpPr>
          <p:spPr>
            <a:xfrm>
              <a:off x="3705210" y="3805089"/>
              <a:ext cx="6084000" cy="289823"/>
            </a:xfrm>
            <a:prstGeom prst="rect">
              <a:avLst/>
            </a:prstGeom>
          </p:spPr>
          <p:txBody>
            <a:bodyPr vert="horz" wrap="square" lIns="0" tIns="12700" rIns="0" bIns="0" rtlCol="0">
              <a:spAutoFit/>
            </a:bodyPr>
            <a:lstStyle/>
            <a:p>
              <a:pPr marL="12700">
                <a:lnSpc>
                  <a:spcPct val="100000"/>
                </a:lnSpc>
                <a:spcBef>
                  <a:spcPts val="100"/>
                </a:spcBef>
              </a:pPr>
              <a:r>
                <a:rPr lang="zh-CN"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创新性</a:t>
              </a:r>
            </a:p>
          </p:txBody>
        </p:sp>
        <p:sp>
          <p:nvSpPr>
            <p:cNvPr id="21" name="object 20"/>
            <p:cNvSpPr txBox="1"/>
            <p:nvPr>
              <p:custDataLst>
                <p:tags r:id="rId12"/>
              </p:custDataLst>
            </p:nvPr>
          </p:nvSpPr>
          <p:spPr>
            <a:xfrm>
              <a:off x="3705210" y="4644168"/>
              <a:ext cx="6084000" cy="289823"/>
            </a:xfrm>
            <a:prstGeom prst="rect">
              <a:avLst/>
            </a:prstGeom>
          </p:spPr>
          <p:txBody>
            <a:bodyPr vert="horz" wrap="square" lIns="0" tIns="12700" rIns="0" bIns="0" rtlCol="0">
              <a:spAutoFit/>
            </a:bodyPr>
            <a:lstStyle/>
            <a:p>
              <a:pPr marL="12700">
                <a:lnSpc>
                  <a:spcPct val="100000"/>
                </a:lnSpc>
                <a:spcBef>
                  <a:spcPts val="100"/>
                </a:spcBef>
              </a:pPr>
              <a:r>
                <a:rPr lang="zh-CN"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公平性</a:t>
              </a:r>
            </a:p>
          </p:txBody>
        </p:sp>
        <p:sp>
          <p:nvSpPr>
            <p:cNvPr id="22" name="object 21"/>
            <p:cNvSpPr/>
            <p:nvPr/>
          </p:nvSpPr>
          <p:spPr>
            <a:xfrm flipV="1">
              <a:off x="2166237" y="2671639"/>
              <a:ext cx="9257997" cy="45719"/>
            </a:xfrm>
            <a:custGeom>
              <a:avLst/>
              <a:gdLst/>
              <a:ahLst/>
              <a:cxnLst/>
              <a:rect l="l" t="t" r="r" b="b"/>
              <a:pathLst>
                <a:path w="5883275">
                  <a:moveTo>
                    <a:pt x="0" y="0"/>
                  </a:moveTo>
                  <a:lnTo>
                    <a:pt x="5882894" y="0"/>
                  </a:lnTo>
                </a:path>
              </a:pathLst>
            </a:custGeom>
            <a:ln w="3175">
              <a:solidFill>
                <a:srgbClr val="BEBEBE"/>
              </a:solidFill>
            </a:ln>
          </p:spPr>
          <p:txBody>
            <a:bodyPr wrap="square" lIns="0" tIns="0" rIns="0" bIns="0" rtlCol="0"/>
            <a:lstStyle/>
            <a:p>
              <a:endParaRPr b="1" dirty="0">
                <a:latin typeface="微软雅黑" panose="020B0503020204020204" pitchFamily="34" charset="-122"/>
                <a:ea typeface="微软雅黑" panose="020B0503020204020204" pitchFamily="34" charset="-122"/>
              </a:endParaRPr>
            </a:p>
          </p:txBody>
        </p:sp>
        <p:sp>
          <p:nvSpPr>
            <p:cNvPr id="23" name="object 21"/>
            <p:cNvSpPr/>
            <p:nvPr/>
          </p:nvSpPr>
          <p:spPr>
            <a:xfrm flipV="1">
              <a:off x="2166236" y="3477313"/>
              <a:ext cx="9257997" cy="45719"/>
            </a:xfrm>
            <a:custGeom>
              <a:avLst/>
              <a:gdLst/>
              <a:ahLst/>
              <a:cxnLst/>
              <a:rect l="l" t="t" r="r" b="b"/>
              <a:pathLst>
                <a:path w="5883275">
                  <a:moveTo>
                    <a:pt x="0" y="0"/>
                  </a:moveTo>
                  <a:lnTo>
                    <a:pt x="5882894" y="0"/>
                  </a:lnTo>
                </a:path>
              </a:pathLst>
            </a:custGeom>
            <a:ln w="3175">
              <a:solidFill>
                <a:srgbClr val="BEBEBE"/>
              </a:solidFill>
            </a:ln>
          </p:spPr>
          <p:txBody>
            <a:bodyPr wrap="square" lIns="0" tIns="0" rIns="0" bIns="0" rtlCol="0"/>
            <a:lstStyle/>
            <a:p>
              <a:endParaRPr b="1" dirty="0">
                <a:latin typeface="微软雅黑" panose="020B0503020204020204" pitchFamily="34" charset="-122"/>
                <a:ea typeface="微软雅黑" panose="020B0503020204020204" pitchFamily="34" charset="-122"/>
              </a:endParaRPr>
            </a:p>
          </p:txBody>
        </p:sp>
        <p:sp>
          <p:nvSpPr>
            <p:cNvPr id="24" name="object 21"/>
            <p:cNvSpPr/>
            <p:nvPr/>
          </p:nvSpPr>
          <p:spPr>
            <a:xfrm flipV="1">
              <a:off x="2118213" y="4266454"/>
              <a:ext cx="9257997" cy="45719"/>
            </a:xfrm>
            <a:custGeom>
              <a:avLst/>
              <a:gdLst/>
              <a:ahLst/>
              <a:cxnLst/>
              <a:rect l="l" t="t" r="r" b="b"/>
              <a:pathLst>
                <a:path w="5883275">
                  <a:moveTo>
                    <a:pt x="0" y="0"/>
                  </a:moveTo>
                  <a:lnTo>
                    <a:pt x="5882894" y="0"/>
                  </a:lnTo>
                </a:path>
              </a:pathLst>
            </a:custGeom>
            <a:ln w="3175">
              <a:solidFill>
                <a:srgbClr val="BEBEBE"/>
              </a:solidFill>
            </a:ln>
          </p:spPr>
          <p:txBody>
            <a:bodyPr wrap="square" lIns="0" tIns="0" rIns="0" bIns="0" rtlCol="0"/>
            <a:lstStyle/>
            <a:p>
              <a:endParaRPr b="1" dirty="0">
                <a:latin typeface="微软雅黑" panose="020B0503020204020204" pitchFamily="34" charset="-122"/>
                <a:ea typeface="微软雅黑" panose="020B0503020204020204" pitchFamily="34" charset="-122"/>
              </a:endParaRPr>
            </a:p>
          </p:txBody>
        </p:sp>
        <p:sp>
          <p:nvSpPr>
            <p:cNvPr id="25" name="object 21"/>
            <p:cNvSpPr/>
            <p:nvPr/>
          </p:nvSpPr>
          <p:spPr>
            <a:xfrm flipV="1">
              <a:off x="2118212" y="5072502"/>
              <a:ext cx="9257997" cy="45719"/>
            </a:xfrm>
            <a:custGeom>
              <a:avLst/>
              <a:gdLst/>
              <a:ahLst/>
              <a:cxnLst/>
              <a:rect l="l" t="t" r="r" b="b"/>
              <a:pathLst>
                <a:path w="5883275">
                  <a:moveTo>
                    <a:pt x="0" y="0"/>
                  </a:moveTo>
                  <a:lnTo>
                    <a:pt x="5882894" y="0"/>
                  </a:lnTo>
                </a:path>
              </a:pathLst>
            </a:custGeom>
            <a:ln w="3175">
              <a:solidFill>
                <a:srgbClr val="BEBEBE"/>
              </a:solidFill>
            </a:ln>
          </p:spPr>
          <p:txBody>
            <a:bodyPr wrap="square" lIns="0" tIns="0" rIns="0" bIns="0" rtlCol="0"/>
            <a:lstStyle/>
            <a:p>
              <a:endParaRPr b="1" dirty="0">
                <a:latin typeface="微软雅黑" panose="020B0503020204020204" pitchFamily="34" charset="-122"/>
                <a:ea typeface="微软雅黑" panose="020B0503020204020204" pitchFamily="34" charset="-122"/>
              </a:endParaRPr>
            </a:p>
          </p:txBody>
        </p:sp>
        <p:sp>
          <p:nvSpPr>
            <p:cNvPr id="26" name="object 20"/>
            <p:cNvSpPr txBox="1"/>
            <p:nvPr>
              <p:custDataLst>
                <p:tags r:id="rId13"/>
              </p:custDataLst>
            </p:nvPr>
          </p:nvSpPr>
          <p:spPr>
            <a:xfrm>
              <a:off x="3705210" y="1421615"/>
              <a:ext cx="6084000" cy="289823"/>
            </a:xfrm>
            <a:prstGeom prst="rect">
              <a:avLst/>
            </a:prstGeom>
          </p:spPr>
          <p:txBody>
            <a:bodyPr vert="horz" wrap="square" lIns="0" tIns="12700" rIns="0" bIns="0" rtlCol="0">
              <a:spAutoFit/>
            </a:bodyPr>
            <a:lstStyle/>
            <a:p>
              <a:pPr marL="12700">
                <a:lnSpc>
                  <a:spcPct val="100000"/>
                </a:lnSpc>
                <a:spcBef>
                  <a:spcPts val="100"/>
                </a:spcBef>
              </a:pPr>
              <a:r>
                <a:rPr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rPr>
                <a:t>药品基本信息</a:t>
              </a:r>
              <a:endParaRPr lang="en-US" b="1"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194" name="think-cell 幻灯片" r:id="rId5" imgW="11430" imgH="11430" progId="TCLayout.ActiveDocument.1">
                  <p:embed/>
                </p:oleObj>
              </mc:Choice>
              <mc:Fallback>
                <p:oleObj name="think-cell 幻灯片" r:id="rId5" imgW="11430" imgH="11430" progId="TCLayout.ActiveDocument.1">
                  <p:embed/>
                  <p:pic>
                    <p:nvPicPr>
                      <p:cNvPr id="0" name="图片 2"/>
                      <p:cNvPicPr/>
                      <p:nvPr/>
                    </p:nvPicPr>
                    <p:blipFill>
                      <a:blip r:embed="rId6"/>
                      <a:stretch>
                        <a:fillRect/>
                      </a:stretch>
                    </p:blipFill>
                    <p:spPr>
                      <a:xfrm>
                        <a:off x="1588" y="1588"/>
                        <a:ext cx="1588" cy="1588"/>
                      </a:xfrm>
                      <a:prstGeom prst="rect">
                        <a:avLst/>
                      </a:prstGeom>
                    </p:spPr>
                  </p:pic>
                </p:oleObj>
              </mc:Fallback>
            </mc:AlternateContent>
          </a:graphicData>
        </a:graphic>
      </p:graphicFrame>
      <p:grpSp>
        <p:nvGrpSpPr>
          <p:cNvPr id="4" name="组合 3"/>
          <p:cNvGrpSpPr/>
          <p:nvPr/>
        </p:nvGrpSpPr>
        <p:grpSpPr>
          <a:xfrm>
            <a:off x="11600" y="7711"/>
            <a:ext cx="12180400" cy="244385"/>
            <a:chOff x="9550" y="-680"/>
            <a:chExt cx="12180400" cy="372118"/>
          </a:xfrm>
        </p:grpSpPr>
        <p:sp>
          <p:nvSpPr>
            <p:cNvPr id="5" name="同侧圆角矩形 4"/>
            <p:cNvSpPr/>
            <p:nvPr/>
          </p:nvSpPr>
          <p:spPr>
            <a:xfrm>
              <a:off x="4965452" y="11438"/>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7"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8"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9"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16" name="同侧圆角矩形 15"/>
            <p:cNvSpPr/>
            <p:nvPr/>
          </p:nvSpPr>
          <p:spPr>
            <a:xfrm>
              <a:off x="9550" y="-680"/>
              <a:ext cx="2376000" cy="35941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药品基本信息</a:t>
              </a:r>
            </a:p>
          </p:txBody>
        </p:sp>
      </p:grpSp>
      <p:sp>
        <p:nvSpPr>
          <p:cNvPr id="17" name="object 3"/>
          <p:cNvSpPr txBox="1">
            <a:spLocks noGrp="1"/>
          </p:cNvSpPr>
          <p:nvPr>
            <p:ph type="title"/>
          </p:nvPr>
        </p:nvSpPr>
        <p:spPr>
          <a:xfrm>
            <a:off x="223576" y="354377"/>
            <a:ext cx="11744848" cy="628377"/>
          </a:xfrm>
          <a:prstGeom prst="rect">
            <a:avLst/>
          </a:prstGeom>
        </p:spPr>
        <p:txBody>
          <a:bodyPr vert="horz" wrap="square" lIns="0" tIns="12700" rIns="0" bIns="0" rtlCol="0">
            <a:spAutoFit/>
          </a:bodyPr>
          <a:lstStyle/>
          <a:p>
            <a:pPr marL="12700">
              <a:lnSpc>
                <a:spcPct val="100000"/>
              </a:lnSpc>
              <a:spcBef>
                <a:spcPts val="100"/>
              </a:spcBef>
            </a:pPr>
            <a:r>
              <a:rPr lang="zh-CN" sz="2000" dirty="0">
                <a:solidFill>
                  <a:schemeClr val="accent4">
                    <a:lumMod val="40000"/>
                    <a:lumOff val="60000"/>
                  </a:schemeClr>
                </a:solidFill>
                <a:uFillTx/>
                <a:latin typeface="Arial" panose="020B0604020202020204" pitchFamily="34" charset="0"/>
              </a:rPr>
              <a:t>国内首个</a:t>
            </a:r>
            <a:r>
              <a:rPr lang="zh-CN" sz="2000" dirty="0">
                <a:uFillTx/>
                <a:latin typeface="Arial" panose="020B0604020202020204" pitchFamily="34" charset="0"/>
              </a:rPr>
              <a:t>碳酸司维拉姆干混悬剂，</a:t>
            </a:r>
            <a:r>
              <a:rPr lang="zh-CN" altLang="en-US" sz="2000" dirty="0">
                <a:latin typeface="Arial" panose="020B0604020202020204" pitchFamily="34" charset="0"/>
              </a:rPr>
              <a:t>可</a:t>
            </a:r>
            <a:r>
              <a:rPr lang="zh-CN" altLang="en-US" sz="2000" dirty="0">
                <a:solidFill>
                  <a:schemeClr val="accent4">
                    <a:lumMod val="40000"/>
                    <a:lumOff val="60000"/>
                  </a:schemeClr>
                </a:solidFill>
                <a:uFillTx/>
                <a:latin typeface="Arial" panose="020B0604020202020204" pitchFamily="34" charset="0"/>
              </a:rPr>
              <a:t>大幅降低</a:t>
            </a:r>
            <a:r>
              <a:rPr lang="zh-CN" sz="2000" dirty="0">
                <a:uFillTx/>
                <a:latin typeface="Arial" panose="020B0604020202020204" pitchFamily="34" charset="0"/>
                <a:sym typeface="+mn-ea"/>
              </a:rPr>
              <a:t>透析</a:t>
            </a:r>
            <a:r>
              <a:rPr lang="zh-CN" altLang="en-US" sz="2000" dirty="0">
                <a:latin typeface="Arial" panose="020B0604020202020204" pitchFamily="34" charset="0"/>
                <a:sym typeface="+mn-ea"/>
              </a:rPr>
              <a:t>和</a:t>
            </a:r>
            <a:r>
              <a:rPr lang="zh-CN" sz="2000" dirty="0">
                <a:uFillTx/>
                <a:latin typeface="Arial" panose="020B0604020202020204" pitchFamily="34" charset="0"/>
                <a:sym typeface="+mn-ea"/>
              </a:rPr>
              <a:t>非透析</a:t>
            </a:r>
            <a:r>
              <a:rPr lang="zh-CN" altLang="zh-CN" sz="2000" dirty="0">
                <a:latin typeface="Arial" panose="020B0604020202020204" pitchFamily="34" charset="0"/>
                <a:sym typeface="+mn-ea"/>
              </a:rPr>
              <a:t>CKD</a:t>
            </a:r>
            <a:r>
              <a:rPr lang="zh-CN" sz="2000" dirty="0">
                <a:uFillTx/>
                <a:latin typeface="Arial" panose="020B0604020202020204" pitchFamily="34" charset="0"/>
                <a:sym typeface="+mn-ea"/>
              </a:rPr>
              <a:t>高磷血症患者</a:t>
            </a:r>
            <a:r>
              <a:rPr lang="zh-CN" altLang="en-US" sz="2000" dirty="0">
                <a:solidFill>
                  <a:schemeClr val="accent4">
                    <a:lumMod val="40000"/>
                    <a:lumOff val="60000"/>
                  </a:schemeClr>
                </a:solidFill>
                <a:uFillTx/>
                <a:latin typeface="Arial" panose="020B0604020202020204" pitchFamily="34" charset="0"/>
                <a:sym typeface="+mn-ea"/>
              </a:rPr>
              <a:t>片剂负荷，</a:t>
            </a:r>
            <a:r>
              <a:rPr lang="zh-CN" altLang="en-US" sz="2000" dirty="0">
                <a:uFillTx/>
                <a:latin typeface="Arial" panose="020B0604020202020204" pitchFamily="34" charset="0"/>
                <a:sym typeface="+mn-ea"/>
              </a:rPr>
              <a:t>还可</a:t>
            </a:r>
            <a:r>
              <a:rPr lang="zh-CN" altLang="en-US" sz="2000" dirty="0">
                <a:solidFill>
                  <a:schemeClr val="accent4">
                    <a:lumMod val="40000"/>
                    <a:lumOff val="60000"/>
                  </a:schemeClr>
                </a:solidFill>
                <a:uFillTx/>
                <a:latin typeface="Arial" panose="020B0604020202020204" pitchFamily="34" charset="0"/>
                <a:sym typeface="+mn-ea"/>
              </a:rPr>
              <a:t>有效解决因吞咽</a:t>
            </a:r>
            <a:r>
              <a:rPr lang="zh-CN" altLang="en-US" sz="2000" dirty="0">
                <a:solidFill>
                  <a:schemeClr val="accent4">
                    <a:lumMod val="40000"/>
                    <a:lumOff val="60000"/>
                  </a:schemeClr>
                </a:solidFill>
                <a:latin typeface="Arial" panose="020B0604020202020204" pitchFamily="34" charset="0"/>
                <a:sym typeface="+mn-ea"/>
              </a:rPr>
              <a:t>、咀嚼困难</a:t>
            </a:r>
            <a:r>
              <a:rPr lang="zh-CN" altLang="en-US" sz="2000" dirty="0">
                <a:solidFill>
                  <a:schemeClr val="accent4">
                    <a:lumMod val="40000"/>
                    <a:lumOff val="60000"/>
                  </a:schemeClr>
                </a:solidFill>
                <a:uFillTx/>
                <a:latin typeface="Arial" panose="020B0604020202020204" pitchFamily="34" charset="0"/>
                <a:sym typeface="+mn-ea"/>
              </a:rPr>
              <a:t>及不愿接受片剂</a:t>
            </a:r>
            <a:r>
              <a:rPr lang="zh-CN" altLang="en-US" sz="2000" dirty="0">
                <a:uFillTx/>
                <a:latin typeface="Arial" panose="020B0604020202020204" pitchFamily="34" charset="0"/>
                <a:sym typeface="+mn-ea"/>
              </a:rPr>
              <a:t>而影响治疗的问题，</a:t>
            </a:r>
            <a:r>
              <a:rPr lang="zh-CN" altLang="en-US" sz="2000" dirty="0">
                <a:solidFill>
                  <a:schemeClr val="accent4">
                    <a:lumMod val="60000"/>
                    <a:lumOff val="40000"/>
                  </a:schemeClr>
                </a:solidFill>
                <a:uFillTx/>
                <a:latin typeface="Arial" panose="020B0604020202020204" pitchFamily="34" charset="0"/>
                <a:sym typeface="+mn-ea"/>
              </a:rPr>
              <a:t>提高服药依从性</a:t>
            </a:r>
            <a:endParaRPr lang="zh-CN" sz="2000" dirty="0">
              <a:solidFill>
                <a:schemeClr val="accent4">
                  <a:lumMod val="60000"/>
                  <a:lumOff val="40000"/>
                </a:schemeClr>
              </a:solidFill>
              <a:uFillTx/>
              <a:latin typeface="Arial" panose="020B0604020202020204" pitchFamily="34" charset="0"/>
              <a:sym typeface="+mn-ea"/>
            </a:endParaRPr>
          </a:p>
        </p:txBody>
      </p:sp>
      <p:sp>
        <p:nvSpPr>
          <p:cNvPr id="18" name="object 4"/>
          <p:cNvSpPr/>
          <p:nvPr/>
        </p:nvSpPr>
        <p:spPr>
          <a:xfrm>
            <a:off x="431800" y="1243330"/>
            <a:ext cx="11372215" cy="2561590"/>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rgbClr val="00B050"/>
            </a:solidFill>
            <a:prstDash val="sysDash"/>
          </a:ln>
        </p:spPr>
        <p:txBody>
          <a:bodyPr wrap="square" lIns="0" tIns="0" rIns="0" bIns="0" rtlCol="0"/>
          <a:lstStyle/>
          <a:p>
            <a:endParaRPr dirty="0">
              <a:latin typeface="微软雅黑" panose="020B0503020204020204" pitchFamily="34" charset="-122"/>
              <a:ea typeface="微软雅黑" panose="020B0503020204020204" pitchFamily="34" charset="-122"/>
            </a:endParaRPr>
          </a:p>
        </p:txBody>
      </p:sp>
      <p:sp>
        <p:nvSpPr>
          <p:cNvPr id="19" name="object 5"/>
          <p:cNvSpPr txBox="1"/>
          <p:nvPr/>
        </p:nvSpPr>
        <p:spPr>
          <a:xfrm>
            <a:off x="533400" y="1447800"/>
            <a:ext cx="5289550" cy="2349500"/>
          </a:xfrm>
          <a:prstGeom prst="rect">
            <a:avLst/>
          </a:prstGeom>
        </p:spPr>
        <p:txBody>
          <a:bodyPr vert="horz" wrap="square" lIns="0" tIns="127000" rIns="0" bIns="0" rtlCol="0" anchor="t" anchorCtr="0">
            <a:noAutofit/>
          </a:bodyPr>
          <a:lstStyle/>
          <a:p>
            <a:pPr marL="298450" indent="-285750" fontAlgn="auto">
              <a:lnSpc>
                <a:spcPct val="100000"/>
              </a:lnSpc>
              <a:spcBef>
                <a:spcPts val="1200"/>
              </a:spcBef>
              <a:buClr>
                <a:srgbClr val="06AA47"/>
              </a:buClr>
              <a:buSzPct val="55000"/>
              <a:buFont typeface="Wingdings" panose="05000000000000000000" charset="0"/>
              <a:buChar char="l"/>
              <a:tabLst>
                <a:tab pos="89535" algn="l"/>
                <a:tab pos="179070" algn="l"/>
              </a:tabLst>
            </a:pPr>
            <a:r>
              <a:rPr 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申报目录类别：基本医保目录</a:t>
            </a:r>
            <a:endParaRPr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298450" indent="-285750" fontAlgn="auto">
              <a:lnSpc>
                <a:spcPct val="100000"/>
              </a:lnSpc>
              <a:spcBef>
                <a:spcPts val="1200"/>
              </a:spcBef>
              <a:buClr>
                <a:srgbClr val="06AA47"/>
              </a:buClr>
              <a:buSzPct val="55000"/>
              <a:buFont typeface="Wingdings" panose="05000000000000000000" charset="0"/>
              <a:buChar char="l"/>
              <a:tabLst>
                <a:tab pos="89535" algn="l"/>
                <a:tab pos="179070" algn="l"/>
              </a:tabLst>
            </a:pPr>
            <a:r>
              <a:rPr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药品通用名：</a:t>
            </a:r>
            <a:r>
              <a:rPr 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碳酸司维拉姆干混悬剂</a:t>
            </a:r>
            <a:endParaRPr sz="1200" dirty="0">
              <a:solidFill>
                <a:srgbClr val="3296FA"/>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2065" indent="0" fontAlgn="auto">
              <a:lnSpc>
                <a:spcPct val="100000"/>
              </a:lnSpc>
              <a:spcBef>
                <a:spcPts val="1200"/>
              </a:spcBef>
              <a:buClr>
                <a:srgbClr val="06AA47"/>
              </a:buClr>
              <a:buFont typeface="Wingdings" panose="05000000000000000000" charset="0"/>
              <a:buNone/>
              <a:tabLst>
                <a:tab pos="299085" algn="l"/>
                <a:tab pos="299720" algn="l"/>
              </a:tabLst>
            </a:pPr>
            <a:r>
              <a:rPr lang="en-US" sz="1200" dirty="0" err="1">
                <a:latin typeface="微软雅黑 Light" panose="020B0502040204020203" pitchFamily="34" charset="-122"/>
                <a:ea typeface="微软雅黑 Light" panose="020B0502040204020203" pitchFamily="34" charset="-122"/>
                <a:cs typeface="微软雅黑" panose="020B0503020204020204" pitchFamily="34" charset="-122"/>
              </a:rPr>
              <a:t>       </a:t>
            </a:r>
            <a:r>
              <a:rPr sz="1200" dirty="0" err="1">
                <a:latin typeface="微软雅黑 Light" panose="020B0502040204020203" pitchFamily="34" charset="-122"/>
                <a:ea typeface="微软雅黑 Light" panose="020B0502040204020203" pitchFamily="34" charset="-122"/>
                <a:cs typeface="微软雅黑" panose="020B0503020204020204" pitchFamily="34" charset="-122"/>
              </a:rPr>
              <a:t>规格</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1</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sz="1200" dirty="0">
                <a:latin typeface="微软雅黑 Light" panose="020B0502040204020203" pitchFamily="34" charset="-122"/>
                <a:ea typeface="微软雅黑 Light" panose="020B0502040204020203" pitchFamily="34" charset="-122"/>
                <a:cs typeface="Arial" panose="020B0604020202020204"/>
              </a:rPr>
              <a:t>0.</a:t>
            </a:r>
            <a:r>
              <a:rPr lang="en-US" sz="1200" dirty="0">
                <a:latin typeface="微软雅黑 Light" panose="020B0502040204020203" pitchFamily="34" charset="-122"/>
                <a:ea typeface="微软雅黑 Light" panose="020B0502040204020203" pitchFamily="34" charset="-122"/>
                <a:cs typeface="Arial" panose="020B0604020202020204"/>
              </a:rPr>
              <a:t>8</a:t>
            </a:r>
            <a:r>
              <a:rPr sz="1200" dirty="0">
                <a:latin typeface="微软雅黑 Light" panose="020B0502040204020203" pitchFamily="34" charset="-122"/>
                <a:ea typeface="微软雅黑 Light" panose="020B0502040204020203" pitchFamily="34" charset="-122"/>
                <a:cs typeface="Arial" panose="020B0604020202020204"/>
              </a:rPr>
              <a:t>g</a:t>
            </a:r>
            <a:r>
              <a:rPr lang="en-US" sz="1200" dirty="0">
                <a:latin typeface="微软雅黑 Light" panose="020B0502040204020203" pitchFamily="34" charset="-122"/>
                <a:ea typeface="微软雅黑 Light" panose="020B0502040204020203" pitchFamily="34" charset="-122"/>
                <a:cs typeface="Arial" panose="020B0604020202020204"/>
              </a:rPr>
              <a:t>  </a:t>
            </a:r>
            <a:r>
              <a:rPr lang="zh-CN" altLang="en-US" sz="1200" dirty="0">
                <a:latin typeface="微软雅黑 Light" panose="020B0502040204020203" pitchFamily="34" charset="-122"/>
                <a:ea typeface="微软雅黑 Light" panose="020B0502040204020203" pitchFamily="34" charset="-122"/>
                <a:cs typeface="Arial" panose="020B0604020202020204"/>
              </a:rPr>
              <a:t>（</a:t>
            </a:r>
            <a:r>
              <a:rPr lang="en-US" altLang="zh-CN" sz="1200" dirty="0">
                <a:latin typeface="微软雅黑 Light" panose="020B0502040204020203" pitchFamily="34" charset="-122"/>
                <a:ea typeface="微软雅黑 Light" panose="020B0502040204020203" pitchFamily="34" charset="-122"/>
                <a:cs typeface="Arial" panose="020B0604020202020204"/>
              </a:rPr>
              <a:t>2</a:t>
            </a:r>
            <a:r>
              <a:rPr lang="zh-CN" altLang="en-US" sz="1200" dirty="0">
                <a:latin typeface="微软雅黑 Light" panose="020B0502040204020203" pitchFamily="34" charset="-122"/>
                <a:ea typeface="微软雅黑 Light" panose="020B0502040204020203" pitchFamily="34" charset="-122"/>
                <a:cs typeface="Arial" panose="020B0604020202020204"/>
              </a:rPr>
              <a:t>）</a:t>
            </a:r>
            <a:r>
              <a:rPr lang="en-US" altLang="zh-CN" sz="1200" dirty="0">
                <a:latin typeface="微软雅黑 Light" panose="020B0502040204020203" pitchFamily="34" charset="-122"/>
                <a:ea typeface="微软雅黑 Light" panose="020B0502040204020203" pitchFamily="34" charset="-122"/>
                <a:cs typeface="Arial" panose="020B0604020202020204"/>
              </a:rPr>
              <a:t>2.4g</a:t>
            </a:r>
            <a:endParaRPr sz="1200" dirty="0">
              <a:latin typeface="微软雅黑 Light" panose="020B0502040204020203" pitchFamily="34" charset="-122"/>
              <a:ea typeface="微软雅黑 Light" panose="020B0502040204020203" pitchFamily="34" charset="-122"/>
              <a:cs typeface="微软雅黑" panose="020B0503020204020204" pitchFamily="34" charset="-122"/>
            </a:endParaRPr>
          </a:p>
          <a:p>
            <a:pPr marL="302260" indent="-285750" fontAlgn="auto">
              <a:lnSpc>
                <a:spcPct val="100000"/>
              </a:lnSpc>
              <a:spcBef>
                <a:spcPts val="1200"/>
              </a:spcBef>
              <a:buClr>
                <a:srgbClr val="06AA47"/>
              </a:buClr>
              <a:buSzPct val="55000"/>
              <a:buFont typeface="Wingdings" panose="05000000000000000000" charset="0"/>
              <a:buChar char="l"/>
              <a:tabLst>
                <a:tab pos="179070" algn="l"/>
              </a:tabLst>
            </a:pPr>
            <a:r>
              <a:rPr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说明书适应症</a:t>
            </a:r>
            <a:r>
              <a:rPr sz="14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a:t>
            </a:r>
            <a:endParaRPr sz="1400"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91770" lvl="1" indent="0" fontAlgn="auto">
              <a:lnSpc>
                <a:spcPct val="100000"/>
              </a:lnSpc>
              <a:spcBef>
                <a:spcPts val="1200"/>
              </a:spcBef>
              <a:buClr>
                <a:srgbClr val="06AA47"/>
              </a:buClr>
              <a:buSzPct val="55000"/>
              <a:buFont typeface="Wingdings" panose="05000000000000000000" charset="0"/>
              <a:buNone/>
              <a:tabLst>
                <a:tab pos="551815" algn="l"/>
                <a:tab pos="552450" algn="l"/>
              </a:tabLst>
            </a:pPr>
            <a:r>
              <a:rPr lang="en-US" sz="1200" dirty="0">
                <a:latin typeface="微软雅黑 Light" panose="020B0502040204020203" pitchFamily="34" charset="-122"/>
                <a:ea typeface="微软雅黑 Light" panose="020B0502040204020203" pitchFamily="34" charset="-122"/>
                <a:cs typeface="微软雅黑" panose="020B0503020204020204" pitchFamily="34" charset="-122"/>
              </a:rPr>
              <a:t>   </a:t>
            </a:r>
            <a:r>
              <a:rPr sz="1200" dirty="0">
                <a:latin typeface="微软雅黑 Light" panose="020B0502040204020203" pitchFamily="34" charset="-122"/>
                <a:ea typeface="微软雅黑 Light" panose="020B0502040204020203" pitchFamily="34" charset="-122"/>
                <a:cs typeface="微软雅黑" panose="020B0503020204020204" pitchFamily="34" charset="-122"/>
              </a:rPr>
              <a:t>用于控制</a:t>
            </a:r>
            <a:r>
              <a:rPr lang="zh-CN" sz="1200" dirty="0">
                <a:latin typeface="微软雅黑 Light" panose="020B0502040204020203" pitchFamily="34" charset="-122"/>
                <a:ea typeface="微软雅黑 Light" panose="020B0502040204020203" pitchFamily="34" charset="-122"/>
                <a:cs typeface="微软雅黑" panose="020B0503020204020204" pitchFamily="34" charset="-122"/>
              </a:rPr>
              <a:t>正在接受透析治疗</a:t>
            </a:r>
            <a:r>
              <a:rPr sz="1200" dirty="0">
                <a:latin typeface="微软雅黑 Light" panose="020B0502040204020203" pitchFamily="34" charset="-122"/>
                <a:ea typeface="微软雅黑 Light" panose="020B0502040204020203" pitchFamily="34" charset="-122"/>
                <a:cs typeface="微软雅黑" panose="020B0503020204020204" pitchFamily="34" charset="-122"/>
              </a:rPr>
              <a:t>的慢性肾脏病</a:t>
            </a:r>
            <a:r>
              <a:rPr lang="en-US" sz="1200" dirty="0">
                <a:latin typeface="微软雅黑 Light" panose="020B0502040204020203" pitchFamily="34" charset="-122"/>
                <a:ea typeface="微软雅黑 Light" panose="020B0502040204020203" pitchFamily="34" charset="-122"/>
                <a:cs typeface="微软雅黑" panose="020B0503020204020204" pitchFamily="34" charset="-122"/>
              </a:rPr>
              <a:t> (CKD) </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成人</a:t>
            </a:r>
            <a:r>
              <a:rPr sz="1200" dirty="0" err="1">
                <a:latin typeface="微软雅黑 Light" panose="020B0502040204020203" pitchFamily="34" charset="-122"/>
                <a:ea typeface="微软雅黑 Light" panose="020B0502040204020203" pitchFamily="34" charset="-122"/>
                <a:cs typeface="微软雅黑" panose="020B0503020204020204" pitchFamily="34" charset="-122"/>
              </a:rPr>
              <a:t>患者的</a:t>
            </a:r>
            <a:r>
              <a:rPr lang="zh-CN" sz="1200" dirty="0">
                <a:latin typeface="微软雅黑 Light" panose="020B0502040204020203" pitchFamily="34" charset="-122"/>
                <a:ea typeface="微软雅黑 Light" panose="020B0502040204020203" pitchFamily="34" charset="-122"/>
                <a:cs typeface="微软雅黑" panose="020B0503020204020204" pitchFamily="34" charset="-122"/>
              </a:rPr>
              <a:t>高磷血症</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endParaRPr lang="zh-CN" sz="1200" dirty="0">
              <a:latin typeface="微软雅黑 Light" panose="020B0502040204020203" pitchFamily="34" charset="-122"/>
              <a:ea typeface="微软雅黑 Light" panose="020B0502040204020203" pitchFamily="34" charset="-122"/>
              <a:cs typeface="微软雅黑" panose="020B0503020204020204" pitchFamily="34" charset="-122"/>
            </a:endParaRPr>
          </a:p>
          <a:p>
            <a:pPr marL="191770" lvl="1" indent="0" fontAlgn="auto">
              <a:lnSpc>
                <a:spcPct val="100000"/>
              </a:lnSpc>
              <a:spcBef>
                <a:spcPts val="1200"/>
              </a:spcBef>
              <a:buClr>
                <a:srgbClr val="06AA47"/>
              </a:buClr>
              <a:buSzPct val="55000"/>
              <a:buFont typeface="Wingdings" panose="05000000000000000000" charset="0"/>
              <a:buNone/>
              <a:tabLst>
                <a:tab pos="551815" algn="l"/>
                <a:tab pos="552450" algn="l"/>
              </a:tabLst>
            </a:pPr>
            <a:r>
              <a:rPr lang="en-US" sz="1200" dirty="0">
                <a:latin typeface="微软雅黑 Light" panose="020B0502040204020203" pitchFamily="34" charset="-122"/>
                <a:ea typeface="微软雅黑 Light" panose="020B0502040204020203" pitchFamily="34" charset="-122"/>
                <a:cs typeface="微软雅黑" panose="020B0503020204020204" pitchFamily="34" charset="-122"/>
              </a:rPr>
              <a:t>   </a:t>
            </a:r>
            <a:r>
              <a:rPr sz="1200" dirty="0">
                <a:latin typeface="微软雅黑 Light" panose="020B0502040204020203" pitchFamily="34" charset="-122"/>
                <a:ea typeface="微软雅黑 Light" panose="020B0502040204020203" pitchFamily="34" charset="-122"/>
                <a:cs typeface="微软雅黑" panose="020B0503020204020204" pitchFamily="34" charset="-122"/>
              </a:rPr>
              <a:t>用于控制</a:t>
            </a:r>
            <a:r>
              <a:rPr lang="zh-CN" sz="1200" dirty="0">
                <a:latin typeface="微软雅黑 Light" panose="020B0502040204020203" pitchFamily="34" charset="-122"/>
                <a:ea typeface="微软雅黑 Light" panose="020B0502040204020203" pitchFamily="34" charset="-122"/>
                <a:cs typeface="微软雅黑" panose="020B0503020204020204" pitchFamily="34" charset="-122"/>
              </a:rPr>
              <a:t>血清磷</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1.78 mmol/L </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但并未进行透析的慢性肾脏病成人</a:t>
            </a:r>
            <a:r>
              <a:rPr sz="1200" dirty="0" err="1">
                <a:latin typeface="微软雅黑 Light" panose="020B0502040204020203" pitchFamily="34" charset="-122"/>
                <a:ea typeface="微软雅黑 Light" panose="020B0502040204020203" pitchFamily="34" charset="-122"/>
                <a:cs typeface="微软雅黑" panose="020B0503020204020204" pitchFamily="34" charset="-122"/>
              </a:rPr>
              <a:t>患者的</a:t>
            </a:r>
            <a:r>
              <a:rPr lang="en-US" sz="1200" dirty="0" err="1">
                <a:latin typeface="微软雅黑 Light" panose="020B0502040204020203" pitchFamily="34" charset="-122"/>
                <a:ea typeface="微软雅黑 Light" panose="020B0502040204020203" pitchFamily="34" charset="-122"/>
                <a:cs typeface="微软雅黑" panose="020B0503020204020204" pitchFamily="34" charset="-122"/>
              </a:rPr>
              <a:t> </a:t>
            </a:r>
          </a:p>
          <a:p>
            <a:pPr marL="191770" lvl="1" indent="0" fontAlgn="auto">
              <a:lnSpc>
                <a:spcPct val="100000"/>
              </a:lnSpc>
              <a:spcBef>
                <a:spcPts val="1200"/>
              </a:spcBef>
              <a:buClr>
                <a:srgbClr val="06AA47"/>
              </a:buClr>
              <a:buSzPct val="55000"/>
              <a:buFont typeface="Wingdings" panose="05000000000000000000" charset="0"/>
              <a:buNone/>
              <a:tabLst>
                <a:tab pos="551815" algn="l"/>
                <a:tab pos="552450" algn="l"/>
              </a:tabLst>
            </a:pPr>
            <a:r>
              <a:rPr lang="en-US" sz="1200" dirty="0" err="1">
                <a:latin typeface="微软雅黑 Light" panose="020B0502040204020203" pitchFamily="34" charset="-122"/>
                <a:ea typeface="微软雅黑 Light" panose="020B0502040204020203" pitchFamily="34" charset="-122"/>
                <a:cs typeface="微软雅黑" panose="020B0503020204020204" pitchFamily="34" charset="-122"/>
              </a:rPr>
              <a:t>   </a:t>
            </a:r>
            <a:r>
              <a:rPr lang="zh-CN" sz="1200" dirty="0">
                <a:latin typeface="微软雅黑 Light" panose="020B0502040204020203" pitchFamily="34" charset="-122"/>
                <a:ea typeface="微软雅黑 Light" panose="020B0502040204020203" pitchFamily="34" charset="-122"/>
                <a:cs typeface="微软雅黑" panose="020B0503020204020204" pitchFamily="34" charset="-122"/>
              </a:rPr>
              <a:t>高磷血症</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endParaRPr lang="zh-CN" sz="120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1" name="object 5" descr="7b0a202020202262756c6c6574223a20227b5c2263617465676f727949645c223a5c225c222c5c2274656d706c61746549645c223a32303233313638347d220a7d0a"/>
          <p:cNvSpPr txBox="1"/>
          <p:nvPr/>
        </p:nvSpPr>
        <p:spPr>
          <a:xfrm>
            <a:off x="6096000" y="1398905"/>
            <a:ext cx="5556250" cy="2250440"/>
          </a:xfrm>
          <a:prstGeom prst="rect">
            <a:avLst/>
          </a:prstGeom>
        </p:spPr>
        <p:txBody>
          <a:bodyPr vert="horz" wrap="square" lIns="0" tIns="127000" rIns="0" bIns="0" rtlCol="0" anchor="t" anchorCtr="0">
            <a:spAutoFit/>
          </a:bodyPr>
          <a:lstStyle/>
          <a:p>
            <a:pPr marL="183515" indent="-171450" defTabSz="914400" fontAlgn="auto">
              <a:lnSpc>
                <a:spcPct val="100000"/>
              </a:lnSpc>
              <a:spcBef>
                <a:spcPts val="600"/>
              </a:spcBef>
              <a:buClr>
                <a:srgbClr val="00B050"/>
              </a:buClr>
              <a:buSzPct val="55000"/>
              <a:buFont typeface="Wingdings" panose="05000000000000000000" charset="0"/>
              <a:buChar char="l"/>
              <a:tabLst>
                <a:tab pos="299085" algn="l"/>
                <a:tab pos="299720" algn="l"/>
              </a:tabLst>
            </a:pPr>
            <a:r>
              <a:rPr 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用法用量</a:t>
            </a:r>
            <a:r>
              <a:rPr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根据血清磷水平，推荐起始剂量为每次</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0.8g</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或</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1.6g</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，每日口服三次，随餐服药；根据血清磷水平调整剂量，剂量调整间隔为</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2-4</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周，剂量调整幅度为每餐</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0.8g</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；加入一定水量制成混悬液口服。</a:t>
            </a:r>
            <a:endParaRPr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83515" indent="-171450" defTabSz="914400" fontAlgn="auto">
              <a:lnSpc>
                <a:spcPct val="100000"/>
              </a:lnSpc>
              <a:spcBef>
                <a:spcPts val="600"/>
              </a:spcBef>
              <a:buClr>
                <a:srgbClr val="00B050"/>
              </a:buClr>
              <a:buSzPct val="55000"/>
              <a:buFont typeface="Wingdings" panose="05000000000000000000" charset="0"/>
              <a:buChar char="l"/>
              <a:tabLst>
                <a:tab pos="299085" algn="l"/>
                <a:tab pos="299720" algn="l"/>
              </a:tabLst>
            </a:pPr>
            <a:r>
              <a:rPr 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中国大陆首次上市时间：</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2024</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年</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01</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月</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23</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日</a:t>
            </a:r>
          </a:p>
          <a:p>
            <a:pPr marL="183515" indent="-171450" defTabSz="914400" fontAlgn="auto">
              <a:lnSpc>
                <a:spcPct val="100000"/>
              </a:lnSpc>
              <a:spcBef>
                <a:spcPts val="600"/>
              </a:spcBef>
              <a:buClr>
                <a:srgbClr val="3296FA"/>
              </a:buClr>
              <a:buFont typeface="Arial" panose="020B0604020202020204" pitchFamily="34" charset="0"/>
              <a:buChar char="•"/>
              <a:tabLst>
                <a:tab pos="299085" algn="l"/>
                <a:tab pos="299720" algn="l"/>
              </a:tabLst>
            </a:pPr>
            <a:r>
              <a:rPr 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批准文号：</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0.8g</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国药准字</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 H20243077</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2.4g</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国药准字</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H20243078</a:t>
            </a:r>
          </a:p>
          <a:p>
            <a:pPr marL="183515" indent="-171450" defTabSz="914400" fontAlgn="auto">
              <a:lnSpc>
                <a:spcPct val="100000"/>
              </a:lnSpc>
              <a:spcBef>
                <a:spcPts val="600"/>
              </a:spcBef>
              <a:buClr>
                <a:srgbClr val="00B050"/>
              </a:buClr>
              <a:buSzPct val="55000"/>
              <a:buFont typeface="Wingdings" panose="05000000000000000000" charset="0"/>
              <a:buChar char="l"/>
              <a:tabLst>
                <a:tab pos="299085" algn="l"/>
                <a:tab pos="299720" algn="l"/>
              </a:tabLst>
            </a:pP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目前大陆地区同通用名药品的上市情况：</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有 </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2024年9月3日</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批准</a:t>
            </a:r>
          </a:p>
          <a:p>
            <a:pPr marL="12065" indent="0" defTabSz="914400" fontAlgn="auto">
              <a:lnSpc>
                <a:spcPct val="100000"/>
              </a:lnSpc>
              <a:spcBef>
                <a:spcPts val="600"/>
              </a:spcBef>
              <a:buClr>
                <a:srgbClr val="3296FA"/>
              </a:buClr>
              <a:buFont typeface="Arial" panose="020B0604020202020204" pitchFamily="34" charset="0"/>
              <a:buNone/>
              <a:tabLst>
                <a:tab pos="299085" algn="l"/>
                <a:tab pos="299720" algn="l"/>
              </a:tabLst>
            </a:pPr>
            <a:r>
              <a:rPr lang="en-US" altLang="zh-CN" sz="1200"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全球首个上市国家</a:t>
            </a:r>
            <a:r>
              <a:rPr lang="en-US" alt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地区及上市时间</a:t>
            </a:r>
            <a:r>
              <a:rPr lang="zh-CN" altLang="en-US" sz="1200" b="1" dirty="0">
                <a:solidFill>
                  <a:srgbClr val="3296FA"/>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欧盟，</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2009</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年</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06</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月</a:t>
            </a:r>
            <a:r>
              <a:rPr lang="en-US" altLang="zh-CN"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09</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日</a:t>
            </a:r>
          </a:p>
          <a:p>
            <a:pPr marL="183515" indent="-171450" defTabSz="914400" fontAlgn="auto">
              <a:lnSpc>
                <a:spcPct val="100000"/>
              </a:lnSpc>
              <a:spcBef>
                <a:spcPts val="600"/>
              </a:spcBef>
              <a:buClr>
                <a:srgbClr val="06AA47"/>
              </a:buClr>
              <a:buSzPct val="55000"/>
              <a:buFont typeface="Wingdings" panose="05000000000000000000" charset="0"/>
              <a:buChar char="l"/>
              <a:tabLst>
                <a:tab pos="299085" algn="l"/>
                <a:tab pos="299720" algn="l"/>
              </a:tabLst>
            </a:pP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是否为</a:t>
            </a:r>
            <a:r>
              <a:rPr lang="en-US" altLang="zh-CN"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OTC</a:t>
            </a: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药品：</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否</a:t>
            </a:r>
          </a:p>
          <a:p>
            <a:pPr marL="183515" indent="-171450" defTabSz="914400" fontAlgn="auto">
              <a:lnSpc>
                <a:spcPct val="100000"/>
              </a:lnSpc>
              <a:spcBef>
                <a:spcPts val="600"/>
              </a:spcBef>
              <a:buClr>
                <a:srgbClr val="06AA47"/>
              </a:buClr>
              <a:buSzPct val="55000"/>
              <a:buFont typeface="Wingdings" panose="05000000000000000000" charset="0"/>
              <a:buChar char="l"/>
              <a:tabLst>
                <a:tab pos="299085" algn="l"/>
                <a:tab pos="299720" algn="l"/>
              </a:tabLst>
            </a:pPr>
            <a:r>
              <a:rPr lang="zh-CN" altLang="en-US" sz="1200" b="1"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是否独家：</a:t>
            </a:r>
            <a:r>
              <a:rPr lang="zh-CN" altLang="en-US" sz="12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否</a:t>
            </a:r>
          </a:p>
        </p:txBody>
      </p:sp>
      <p:sp>
        <p:nvSpPr>
          <p:cNvPr id="22" name="object 15"/>
          <p:cNvSpPr/>
          <p:nvPr/>
        </p:nvSpPr>
        <p:spPr>
          <a:xfrm>
            <a:off x="431800" y="4114926"/>
            <a:ext cx="5439410" cy="622055"/>
          </a:xfrm>
          <a:prstGeom prst="roundRect">
            <a:avLst/>
          </a:prstGeom>
          <a:ln w="12700">
            <a:solidFill>
              <a:srgbClr val="00B050"/>
            </a:solidFill>
          </a:ln>
        </p:spPr>
        <p:txBody>
          <a:bodyPr wrap="square" lIns="0" tIns="0" rIns="0" bIns="0" rtlCol="0"/>
          <a:lstStyle/>
          <a:p>
            <a:endParaRPr dirty="0"/>
          </a:p>
        </p:txBody>
      </p:sp>
      <p:sp>
        <p:nvSpPr>
          <p:cNvPr id="24" name="流程图: 资料带 23"/>
          <p:cNvSpPr/>
          <p:nvPr/>
        </p:nvSpPr>
        <p:spPr>
          <a:xfrm>
            <a:off x="1828800" y="3937635"/>
            <a:ext cx="2498725" cy="457200"/>
          </a:xfrm>
          <a:prstGeom prst="flowChartPunchedTape">
            <a:avLst/>
          </a:prstGeom>
          <a:solidFill>
            <a:srgbClr val="00B050"/>
          </a:solidFill>
          <a:ln>
            <a:solidFill>
              <a:srgbClr val="00B050"/>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t>参照药品信息</a:t>
            </a:r>
          </a:p>
        </p:txBody>
      </p:sp>
      <p:sp>
        <p:nvSpPr>
          <p:cNvPr id="25" name="object 14"/>
          <p:cNvSpPr txBox="1"/>
          <p:nvPr/>
        </p:nvSpPr>
        <p:spPr>
          <a:xfrm>
            <a:off x="1140004" y="4433948"/>
            <a:ext cx="4226989" cy="258404"/>
          </a:xfrm>
          <a:prstGeom prst="rect">
            <a:avLst/>
          </a:prstGeom>
        </p:spPr>
        <p:txBody>
          <a:bodyPr vert="horz" wrap="square" lIns="0" tIns="12065" rIns="0" bIns="0" rtlCol="0">
            <a:spAutoFit/>
          </a:bodyPr>
          <a:lstStyle/>
          <a:p>
            <a:pPr marL="12700" algn="ctr">
              <a:lnSpc>
                <a:spcPct val="100000"/>
              </a:lnSpc>
              <a:spcBef>
                <a:spcPts val="95"/>
              </a:spcBef>
            </a:pPr>
            <a:r>
              <a:rPr sz="1600" b="1" spc="-10" dirty="0" err="1">
                <a:solidFill>
                  <a:schemeClr val="tx1"/>
                </a:solidFill>
                <a:latin typeface="微软雅黑" panose="020B0503020204020204" pitchFamily="34" charset="-122"/>
                <a:cs typeface="微软雅黑" panose="020B0503020204020204" pitchFamily="34" charset="-122"/>
              </a:rPr>
              <a:t>碳酸司维拉姆片</a:t>
            </a:r>
            <a:r>
              <a:rPr lang="zh-CN" altLang="en-US" sz="1400" spc="-10" dirty="0">
                <a:latin typeface="微软雅黑" panose="020B0503020204020204" pitchFamily="34" charset="-122"/>
                <a:cs typeface="微软雅黑" panose="020B0503020204020204" pitchFamily="34" charset="-122"/>
              </a:rPr>
              <a:t>（商品名：诺维乐</a:t>
            </a:r>
            <a:r>
              <a:rPr lang="en-US" altLang="zh-CN" sz="1400" spc="-10" baseline="30000" dirty="0">
                <a:latin typeface="微软雅黑" panose="020B0503020204020204" pitchFamily="34" charset="-122"/>
                <a:cs typeface="微软雅黑" panose="020B0503020204020204" pitchFamily="34" charset="-122"/>
              </a:rPr>
              <a:t>®</a:t>
            </a:r>
            <a:r>
              <a:rPr lang="zh-CN" altLang="en-US" sz="1400" spc="-10" dirty="0">
                <a:latin typeface="微软雅黑" panose="020B0503020204020204" pitchFamily="34" charset="-122"/>
                <a:cs typeface="微软雅黑" panose="020B0503020204020204" pitchFamily="34" charset="-122"/>
              </a:rPr>
              <a:t>）</a:t>
            </a:r>
            <a:endParaRPr sz="1600" dirty="0">
              <a:latin typeface="微软雅黑" panose="020B0503020204020204" pitchFamily="34" charset="-122"/>
              <a:cs typeface="微软雅黑" panose="020B0503020204020204" pitchFamily="34" charset="-122"/>
            </a:endParaRPr>
          </a:p>
        </p:txBody>
      </p:sp>
      <p:sp>
        <p:nvSpPr>
          <p:cNvPr id="27" name="object 15"/>
          <p:cNvSpPr/>
          <p:nvPr/>
        </p:nvSpPr>
        <p:spPr>
          <a:xfrm>
            <a:off x="419675" y="5111994"/>
            <a:ext cx="5439410" cy="1134525"/>
          </a:xfrm>
          <a:prstGeom prst="roundRect">
            <a:avLst/>
          </a:prstGeom>
          <a:ln w="12700">
            <a:solidFill>
              <a:srgbClr val="00B050"/>
            </a:solidFill>
          </a:ln>
        </p:spPr>
        <p:txBody>
          <a:bodyPr wrap="square" lIns="0" tIns="0" rIns="0" bIns="0" rtlCol="0"/>
          <a:lstStyle/>
          <a:p>
            <a:endParaRPr dirty="0"/>
          </a:p>
        </p:txBody>
      </p:sp>
      <p:sp>
        <p:nvSpPr>
          <p:cNvPr id="28" name="流程图: 资料带 27"/>
          <p:cNvSpPr/>
          <p:nvPr/>
        </p:nvSpPr>
        <p:spPr>
          <a:xfrm>
            <a:off x="1868804" y="4872356"/>
            <a:ext cx="2498725" cy="457200"/>
          </a:xfrm>
          <a:prstGeom prst="flowChartPunchedTape">
            <a:avLst/>
          </a:prstGeom>
          <a:solidFill>
            <a:srgbClr val="00B050"/>
          </a:solidFill>
          <a:ln w="25400" cap="flat" cmpd="sng" algn="ctr">
            <a:solidFill>
              <a:srgbClr val="00B050"/>
            </a:solidFill>
            <a:prstDash val="solid"/>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t>参照药品选择理由</a:t>
            </a:r>
          </a:p>
        </p:txBody>
      </p:sp>
      <p:sp>
        <p:nvSpPr>
          <p:cNvPr id="29" name="object 14"/>
          <p:cNvSpPr txBox="1"/>
          <p:nvPr/>
        </p:nvSpPr>
        <p:spPr>
          <a:xfrm>
            <a:off x="668732" y="5329556"/>
            <a:ext cx="5169535" cy="861695"/>
          </a:xfrm>
          <a:prstGeom prst="rect">
            <a:avLst/>
          </a:prstGeom>
        </p:spPr>
        <p:txBody>
          <a:bodyPr vert="horz" wrap="square" lIns="0" tIns="12065" rIns="0" bIns="0" rtlCol="0">
            <a:spAutoFit/>
          </a:bodyPr>
          <a:lstStyle/>
          <a:p>
            <a:pPr marL="187325" indent="-174625">
              <a:lnSpc>
                <a:spcPct val="100000"/>
              </a:lnSpc>
              <a:spcBef>
                <a:spcPts val="435"/>
              </a:spcBef>
              <a:buClr>
                <a:srgbClr val="06AA47"/>
              </a:buClr>
              <a:buSzPct val="55000"/>
              <a:buFont typeface="Wingdings" panose="05000000000000000000" charset="0"/>
              <a:buChar char="l"/>
              <a:tabLst>
                <a:tab pos="179070" algn="l"/>
              </a:tabLst>
            </a:pPr>
            <a:r>
              <a:rPr lang="zh-CN" altLang="en-US" sz="1200" dirty="0">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碳酸司维拉姆片是临床最常用的磷结合剂，疗效确切；</a:t>
            </a:r>
            <a:endParaRPr lang="en-US" altLang="zh-CN" sz="1200" dirty="0">
              <a:uFillTx/>
              <a:latin typeface="微软雅黑 Light" panose="020B0502040204020203" pitchFamily="34" charset="-122"/>
              <a:ea typeface="微软雅黑 Light" panose="020B0502040204020203" pitchFamily="34" charset="-122"/>
              <a:cs typeface="微软雅黑" panose="020B0503020204020204" pitchFamily="34" charset="-122"/>
              <a:sym typeface="+mn-ea"/>
            </a:endParaRPr>
          </a:p>
          <a:p>
            <a:pPr marL="187325" indent="-174625">
              <a:spcBef>
                <a:spcPts val="435"/>
              </a:spcBef>
              <a:buClr>
                <a:srgbClr val="06AA47"/>
              </a:buClr>
              <a:buSzPct val="55000"/>
              <a:buFont typeface="Wingdings" panose="05000000000000000000" charset="0"/>
              <a:buChar char="l"/>
              <a:tabLst>
                <a:tab pos="179070" algn="l"/>
              </a:tabLst>
            </a:pP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二者是相同化合物的不同剂型，作用机制最为类似，临床适应症和用量一致</a:t>
            </a:r>
            <a:r>
              <a:rPr lang="en-US" altLang="zh-CN" sz="1200" baseline="300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1</a:t>
            </a:r>
            <a:r>
              <a:rPr lang="zh-CN" altLang="en-US" sz="1200" baseline="300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en-US" altLang="zh-CN" sz="1200" baseline="300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2</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；国外</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III</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期临床研究表明，干混悬剂和片剂相同剂量下等效</a:t>
            </a:r>
            <a:r>
              <a:rPr lang="en-US" altLang="zh-CN" sz="1200" baseline="300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3</a:t>
            </a:r>
            <a:r>
              <a:rPr lang="zh-CN" altLang="en-US" sz="1200" baseline="300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  ；</a:t>
            </a:r>
          </a:p>
          <a:p>
            <a:pPr marL="187325" indent="-174625">
              <a:spcBef>
                <a:spcPts val="435"/>
              </a:spcBef>
              <a:buClr>
                <a:srgbClr val="06AA47"/>
              </a:buClr>
              <a:buSzPct val="55000"/>
              <a:buFont typeface="Wingdings" panose="05000000000000000000" charset="0"/>
              <a:buChar char="l"/>
              <a:tabLst>
                <a:tab pos="179070" algn="l"/>
              </a:tabLst>
            </a:pP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碳酸司维拉姆片于</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2017</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年纳入医保目录，价格有可参考意义。</a:t>
            </a:r>
          </a:p>
        </p:txBody>
      </p:sp>
      <p:sp>
        <p:nvSpPr>
          <p:cNvPr id="30" name="object 15"/>
          <p:cNvSpPr/>
          <p:nvPr/>
        </p:nvSpPr>
        <p:spPr>
          <a:xfrm>
            <a:off x="6149975" y="4115435"/>
            <a:ext cx="5654040" cy="2131084"/>
          </a:xfrm>
          <a:prstGeom prst="roundRect">
            <a:avLst/>
          </a:prstGeom>
          <a:ln w="12700">
            <a:solidFill>
              <a:srgbClr val="00B050"/>
            </a:solidFill>
          </a:ln>
        </p:spPr>
        <p:txBody>
          <a:bodyPr wrap="square" lIns="0" tIns="0" rIns="0" bIns="0" rtlCol="0"/>
          <a:lstStyle/>
          <a:p>
            <a:endParaRPr dirty="0"/>
          </a:p>
        </p:txBody>
      </p:sp>
      <p:sp>
        <p:nvSpPr>
          <p:cNvPr id="31" name="流程图: 资料带 30"/>
          <p:cNvSpPr/>
          <p:nvPr/>
        </p:nvSpPr>
        <p:spPr>
          <a:xfrm>
            <a:off x="7625080" y="3937635"/>
            <a:ext cx="2498725" cy="457200"/>
          </a:xfrm>
          <a:prstGeom prst="flowChartPunchedTape">
            <a:avLst/>
          </a:prstGeom>
          <a:solidFill>
            <a:srgbClr val="00B050"/>
          </a:solidFill>
          <a:ln w="25400" cap="flat" cmpd="sng" algn="ctr">
            <a:solidFill>
              <a:srgbClr val="00B050"/>
            </a:solidFill>
            <a:prstDash val="solid"/>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t>较参照药品优势</a:t>
            </a:r>
          </a:p>
        </p:txBody>
      </p:sp>
      <p:sp>
        <p:nvSpPr>
          <p:cNvPr id="39" name="object 39"/>
          <p:cNvSpPr txBox="1"/>
          <p:nvPr/>
        </p:nvSpPr>
        <p:spPr>
          <a:xfrm>
            <a:off x="6773391" y="4448591"/>
            <a:ext cx="4936490" cy="1428596"/>
          </a:xfrm>
          <a:prstGeom prst="rect">
            <a:avLst/>
          </a:prstGeom>
        </p:spPr>
        <p:txBody>
          <a:bodyPr vert="horz" wrap="square" lIns="0" tIns="12700" rIns="0" bIns="0" rtlCol="0">
            <a:spAutoFit/>
          </a:bodyPr>
          <a:lstStyle/>
          <a:p>
            <a:pPr marL="12700" marR="5080" fontAlgn="auto">
              <a:lnSpc>
                <a:spcPct val="100000"/>
              </a:lnSpc>
              <a:spcBef>
                <a:spcPts val="600"/>
              </a:spcBef>
              <a:spcAft>
                <a:spcPts val="600"/>
              </a:spcAft>
            </a:pPr>
            <a:r>
              <a:rPr lang="zh-CN" altLang="en-US" sz="1200" b="1" u="sng" dirty="0">
                <a:solidFill>
                  <a:srgbClr val="06AA47"/>
                </a:solidFill>
                <a:latin typeface="微软雅黑 Light" panose="020B0502040204020203" pitchFamily="34" charset="-122"/>
                <a:ea typeface="微软雅黑 Light" panose="020B0502040204020203" pitchFamily="34" charset="-122"/>
                <a:sym typeface="+mn-ea"/>
              </a:rPr>
              <a:t>吞咽友好性</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sym typeface="+mn-ea"/>
              </a:rPr>
              <a:t>。无需咀嚼或吞咽大体积片剂，尤其适合儿童、老年及消化道功能受损患者。柑橘口味，还能解决部分不愿意服用片剂患者的服药问题。</a:t>
            </a:r>
            <a:endParaRPr lang="en-US" altLang="zh-CN" sz="1200" b="1" u="sng" dirty="0">
              <a:solidFill>
                <a:srgbClr val="3296FA"/>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endParaRPr>
          </a:p>
          <a:p>
            <a:pPr marL="12700" marR="5080" fontAlgn="auto">
              <a:lnSpc>
                <a:spcPct val="100000"/>
              </a:lnSpc>
              <a:spcBef>
                <a:spcPts val="600"/>
              </a:spcBef>
              <a:spcAft>
                <a:spcPts val="600"/>
              </a:spcAft>
            </a:pPr>
            <a:r>
              <a:rPr lang="zh-CN" altLang="en-US" sz="1200" b="1" u="sng" dirty="0">
                <a:solidFill>
                  <a:srgbClr val="06AA47"/>
                </a:solidFill>
                <a:latin typeface="微软雅黑 Light" panose="020B0502040204020203" pitchFamily="34" charset="-122"/>
                <a:ea typeface="微软雅黑 Light" panose="020B0502040204020203" pitchFamily="34" charset="-122"/>
                <a:cs typeface="微软雅黑" panose="020B0503020204020204" pitchFamily="34" charset="-122"/>
              </a:rPr>
              <a:t>剂量灵活性</a:t>
            </a:r>
            <a:r>
              <a:rPr lang="zh-CN" altLang="en-US" sz="1200" dirty="0">
                <a:solidFill>
                  <a:srgbClr val="06AA47"/>
                </a:solidFill>
                <a:uFillTx/>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可根据血磷水平精准调整剂量</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 避免因固定剂量导致的治疗抵触。</a:t>
            </a:r>
            <a:endParaRPr lang="zh-CN" sz="1200" dirty="0">
              <a:solidFill>
                <a:schemeClr val="tx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endParaRPr>
          </a:p>
          <a:p>
            <a:pPr marL="12700" marR="5080" fontAlgn="auto">
              <a:lnSpc>
                <a:spcPct val="100000"/>
              </a:lnSpc>
              <a:spcBef>
                <a:spcPts val="600"/>
              </a:spcBef>
              <a:spcAft>
                <a:spcPts val="600"/>
              </a:spcAft>
            </a:pPr>
            <a:r>
              <a:rPr lang="zh-CN" altLang="en-US" sz="1200" b="1" u="sng" dirty="0">
                <a:solidFill>
                  <a:srgbClr val="06AA47"/>
                </a:solidFill>
                <a:latin typeface="微软雅黑 Light" panose="020B0502040204020203" pitchFamily="34" charset="-122"/>
                <a:ea typeface="微软雅黑 Light" panose="020B0502040204020203" pitchFamily="34" charset="-122"/>
              </a:rPr>
              <a:t>耐受性提升。</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混悬剂分散均匀，减少局部胃肠道刺激</a:t>
            </a:r>
            <a:r>
              <a:rPr lang="en-US" altLang="zh-CN" sz="120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200" dirty="0">
                <a:latin typeface="微软雅黑 Light" panose="020B0502040204020203" pitchFamily="34" charset="-122"/>
                <a:ea typeface="微软雅黑 Light" panose="020B0502040204020203" pitchFamily="34" charset="-122"/>
                <a:cs typeface="微软雅黑" panose="020B0503020204020204" pitchFamily="34" charset="-122"/>
              </a:rPr>
              <a:t>降低因不良反应导致的停药风险。</a:t>
            </a:r>
            <a:endParaRPr lang="zh-CN" altLang="en-US" sz="1200" dirty="0">
              <a:uFillTx/>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6" name="文本框 5"/>
          <p:cNvSpPr txBox="1"/>
          <p:nvPr/>
        </p:nvSpPr>
        <p:spPr>
          <a:xfrm>
            <a:off x="415174" y="6427601"/>
            <a:ext cx="11553250" cy="21544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t>1.</a:t>
            </a:r>
            <a:r>
              <a:rPr lang="zh-CN" altLang="en-US" dirty="0"/>
              <a:t>碳酸司维拉姆干混悬剂说明书；</a:t>
            </a:r>
            <a:r>
              <a:rPr lang="en-US" altLang="zh-CN" dirty="0"/>
              <a:t>2. </a:t>
            </a:r>
            <a:r>
              <a:rPr lang="zh-CN" altLang="en-US" dirty="0"/>
              <a:t>诺维乐说明书；  </a:t>
            </a:r>
            <a:r>
              <a:rPr lang="en-US" altLang="zh-CN" dirty="0"/>
              <a:t>3.</a:t>
            </a:r>
            <a:r>
              <a:rPr lang="en-US" altLang="zh-CN" dirty="0">
                <a:sym typeface="+mn-ea"/>
              </a:rPr>
              <a:t> Am J Kidney Dis. 2013;62(4):771-778.    </a:t>
            </a:r>
            <a:r>
              <a:rPr lang="en-US" altLang="zh-CN" dirty="0"/>
              <a:t>4.Chen N, et al. Nephrol Dial Transplant. 2014 Jan;29(1):152-60. 5.</a:t>
            </a:r>
            <a:r>
              <a:rPr lang="en-US" altLang="zh-CN" sz="800" dirty="0"/>
              <a:t> Kidney Dis (Basel). 2022 Dec 15;9(2):82-93.</a:t>
            </a:r>
            <a:endParaRPr lang="zh-CN" alt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18" name="think-cell 幻灯片" r:id="rId5" imgW="11430" imgH="11430" progId="TCLayout.ActiveDocument.1">
                  <p:embed/>
                </p:oleObj>
              </mc:Choice>
              <mc:Fallback>
                <p:oleObj name="think-cell 幻灯片" r:id="rId5" imgW="11430" imgH="11430" progId="TCLayout.ActiveDocument.1">
                  <p:embed/>
                  <p:pic>
                    <p:nvPicPr>
                      <p:cNvPr id="0" name="图片 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244728"/>
            <a:ext cx="11934825" cy="834236"/>
          </a:xfrm>
        </p:spPr>
        <p:txBody>
          <a:bodyPr vert="horz">
            <a:normAutofit/>
          </a:bodyPr>
          <a:lstStyle/>
          <a:p>
            <a:r>
              <a:rPr lang="zh-CN" altLang="en-US" sz="2000" dirty="0"/>
              <a:t>高磷血症是</a:t>
            </a:r>
            <a:r>
              <a:rPr lang="en-US" altLang="zh-CN" sz="2000" dirty="0"/>
              <a:t>CKD</a:t>
            </a:r>
            <a:r>
              <a:rPr lang="zh-CN" altLang="en-US" sz="2000" dirty="0"/>
              <a:t>患者不良预后的独立危险因素</a:t>
            </a:r>
            <a:br>
              <a:rPr lang="en-US" altLang="zh-CN" sz="2000" dirty="0"/>
            </a:br>
            <a:r>
              <a:rPr lang="zh-CN" altLang="en-US" sz="2000" dirty="0"/>
              <a:t>我国面临</a:t>
            </a:r>
            <a:r>
              <a:rPr lang="en-US" altLang="zh-CN" sz="2000" dirty="0"/>
              <a:t>“</a:t>
            </a:r>
            <a:r>
              <a:rPr lang="zh-CN" altLang="en-US" sz="2000" dirty="0"/>
              <a:t>三低一高</a:t>
            </a:r>
            <a:r>
              <a:rPr lang="en-US" altLang="zh-CN" sz="2000" dirty="0"/>
              <a:t>”</a:t>
            </a:r>
            <a:r>
              <a:rPr lang="zh-CN" altLang="en-US" sz="2000" dirty="0"/>
              <a:t>的治疗困境：</a:t>
            </a:r>
            <a:r>
              <a:rPr lang="zh-CN" altLang="en-US" sz="2000" dirty="0">
                <a:solidFill>
                  <a:schemeClr val="accent4">
                    <a:lumMod val="60000"/>
                    <a:lumOff val="40000"/>
                  </a:schemeClr>
                </a:solidFill>
              </a:rPr>
              <a:t>患病率高，磷结合剂使用比例低、依从性差、血磷达标率低。</a:t>
            </a:r>
          </a:p>
        </p:txBody>
      </p:sp>
      <p:graphicFrame>
        <p:nvGraphicFramePr>
          <p:cNvPr id="4" name="图表 3"/>
          <p:cNvGraphicFramePr/>
          <p:nvPr/>
        </p:nvGraphicFramePr>
        <p:xfrm>
          <a:off x="8493448" y="1857029"/>
          <a:ext cx="2904649" cy="1548419"/>
        </p:xfrm>
        <a:graphic>
          <a:graphicData uri="http://schemas.openxmlformats.org/drawingml/2006/chart">
            <c:chart xmlns:c="http://schemas.openxmlformats.org/drawingml/2006/chart" xmlns:r="http://schemas.openxmlformats.org/officeDocument/2006/relationships" r:id="rId7"/>
          </a:graphicData>
        </a:graphic>
      </p:graphicFrame>
      <p:grpSp>
        <p:nvGrpSpPr>
          <p:cNvPr id="7" name="组合 6"/>
          <p:cNvGrpSpPr/>
          <p:nvPr/>
        </p:nvGrpSpPr>
        <p:grpSpPr>
          <a:xfrm>
            <a:off x="275636" y="3611245"/>
            <a:ext cx="4268424" cy="2508250"/>
            <a:chOff x="424428" y="1238468"/>
            <a:chExt cx="4784785" cy="1973511"/>
          </a:xfrm>
        </p:grpSpPr>
        <p:sp>
          <p:nvSpPr>
            <p:cNvPr id="11" name="object 4"/>
            <p:cNvSpPr/>
            <p:nvPr/>
          </p:nvSpPr>
          <p:spPr>
            <a:xfrm>
              <a:off x="457419" y="1295425"/>
              <a:ext cx="4751794" cy="1916554"/>
            </a:xfrm>
            <a:prstGeom prst="roundRect">
              <a:avLst/>
            </a:prstGeom>
            <a:ln w="12700">
              <a:solidFill>
                <a:srgbClr val="00B050"/>
              </a:solidFill>
            </a:ln>
          </p:spPr>
          <p:txBody>
            <a:bodyPr wrap="square" lIns="0" tIns="0" rIns="0" bIns="0" rtlCol="0"/>
            <a:lstStyle/>
            <a:p>
              <a:endParaRPr sz="1600">
                <a:latin typeface="微软雅黑 Light" panose="020B0502040204020203" pitchFamily="34" charset="-122"/>
                <a:ea typeface="微软雅黑 Light" panose="020B0502040204020203" pitchFamily="34" charset="-122"/>
              </a:endParaRPr>
            </a:p>
          </p:txBody>
        </p:sp>
        <p:grpSp>
          <p:nvGrpSpPr>
            <p:cNvPr id="6" name="组合 5"/>
            <p:cNvGrpSpPr/>
            <p:nvPr/>
          </p:nvGrpSpPr>
          <p:grpSpPr>
            <a:xfrm>
              <a:off x="424428" y="1238468"/>
              <a:ext cx="4767282" cy="1890574"/>
              <a:chOff x="441592" y="1218497"/>
              <a:chExt cx="4767282" cy="1890574"/>
            </a:xfrm>
          </p:grpSpPr>
          <p:sp>
            <p:nvSpPr>
              <p:cNvPr id="12" name="object 23"/>
              <p:cNvSpPr/>
              <p:nvPr/>
            </p:nvSpPr>
            <p:spPr>
              <a:xfrm>
                <a:off x="457200" y="1218497"/>
                <a:ext cx="4751674" cy="325793"/>
              </a:xfrm>
              <a:prstGeom prst="roundRect">
                <a:avLst/>
              </a:prstGeom>
              <a:solidFill>
                <a:srgbClr val="00B050"/>
              </a:solidFill>
              <a:ln>
                <a:solidFill>
                  <a:srgbClr val="06AA47"/>
                </a:solidFill>
              </a:ln>
            </p:spPr>
            <p:txBody>
              <a:bodyPr wrap="square" lIns="0" tIns="0" rIns="0" bIns="0" rtlCol="0" anchor="ctr" anchorCtr="0"/>
              <a:lstStyle/>
              <a:p>
                <a:pPr algn="ctr"/>
                <a:r>
                  <a:rPr lang="zh-CN" altLang="en-US" sz="1400" b="1" dirty="0">
                    <a:solidFill>
                      <a:schemeClr val="bg1"/>
                    </a:solidFill>
                    <a:uFillTx/>
                    <a:latin typeface="微软雅黑 Light" panose="020B0502040204020203" pitchFamily="34" charset="-122"/>
                    <a:ea typeface="微软雅黑 Light" panose="020B0502040204020203" pitchFamily="34" charset="-122"/>
                  </a:rPr>
                  <a:t>大陆地区高磷血症发病率情况</a:t>
                </a:r>
                <a:endParaRPr lang="zh-CN" altLang="en-US" sz="1400" b="1" dirty="0">
                  <a:solidFill>
                    <a:srgbClr val="FF0000"/>
                  </a:solidFill>
                  <a:uFillTx/>
                  <a:latin typeface="微软雅黑 Light" panose="020B0502040204020203" pitchFamily="34" charset="-122"/>
                  <a:ea typeface="微软雅黑 Light" panose="020B0502040204020203" pitchFamily="34" charset="-122"/>
                </a:endParaRPr>
              </a:p>
            </p:txBody>
          </p:sp>
          <p:sp>
            <p:nvSpPr>
              <p:cNvPr id="13" name="矩形 12"/>
              <p:cNvSpPr/>
              <p:nvPr/>
            </p:nvSpPr>
            <p:spPr>
              <a:xfrm>
                <a:off x="441592" y="1828537"/>
                <a:ext cx="4633590" cy="1280534"/>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60020" indent="-160020">
                  <a:spcBef>
                    <a:spcPts val="1200"/>
                  </a:spcBef>
                  <a:buFont typeface="Arial" panose="020B0604020202020204" pitchFamily="34" charset="0"/>
                  <a:buChar char="•"/>
                </a:pPr>
                <a:r>
                  <a:rPr lang="zh-CN" altLang="en-US" sz="1200" dirty="0">
                    <a:solidFill>
                      <a:schemeClr val="tx1"/>
                    </a:solidFill>
                    <a:latin typeface="微软雅黑 Light" panose="020B0502040204020203" pitchFamily="34" charset="-122"/>
                    <a:ea typeface="微软雅黑 Light" panose="020B0502040204020203" pitchFamily="34" charset="-122"/>
                  </a:rPr>
                  <a:t>中国成人高磷血症患病率高，血磷达标率低。至</a:t>
                </a:r>
                <a:r>
                  <a:rPr lang="en-US" altLang="zh-CN" sz="1200" dirty="0">
                    <a:solidFill>
                      <a:schemeClr val="tx1"/>
                    </a:solidFill>
                    <a:latin typeface="微软雅黑 Light" panose="020B0502040204020203" pitchFamily="34" charset="-122"/>
                    <a:ea typeface="微软雅黑 Light" panose="020B0502040204020203" pitchFamily="34" charset="-122"/>
                  </a:rPr>
                  <a:t>2022</a:t>
                </a:r>
                <a:r>
                  <a:rPr lang="zh-CN" altLang="en-US" sz="1200" dirty="0">
                    <a:solidFill>
                      <a:schemeClr val="tx1"/>
                    </a:solidFill>
                    <a:latin typeface="微软雅黑 Light" panose="020B0502040204020203" pitchFamily="34" charset="-122"/>
                    <a:ea typeface="微软雅黑 Light" panose="020B0502040204020203" pitchFamily="34" charset="-122"/>
                  </a:rPr>
                  <a:t>年底，中国大陆地区透析</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患者数量已达到</a:t>
                </a:r>
                <a:r>
                  <a:rPr lang="en-US" altLang="zh-CN" sz="1200" dirty="0">
                    <a:solidFill>
                      <a:schemeClr val="tx1"/>
                    </a:solidFill>
                    <a:latin typeface="微软雅黑 Light" panose="020B0502040204020203" pitchFamily="34" charset="-122"/>
                    <a:ea typeface="微软雅黑 Light" panose="020B0502040204020203" pitchFamily="34" charset="-122"/>
                  </a:rPr>
                  <a:t> 100</a:t>
                </a:r>
                <a:r>
                  <a:rPr lang="zh-CN" altLang="en-US" sz="1200" dirty="0">
                    <a:solidFill>
                      <a:schemeClr val="tx1"/>
                    </a:solidFill>
                    <a:latin typeface="微软雅黑 Light" panose="020B0502040204020203" pitchFamily="34" charset="-122"/>
                    <a:ea typeface="微软雅黑 Light" panose="020B0502040204020203" pitchFamily="34" charset="-122"/>
                  </a:rPr>
                  <a:t>万人</a:t>
                </a:r>
                <a:r>
                  <a:rPr lang="en-US" altLang="zh-CN" sz="1200" baseline="30000" dirty="0">
                    <a:solidFill>
                      <a:schemeClr val="tx1"/>
                    </a:solidFill>
                    <a:latin typeface="微软雅黑 Light" panose="020B0502040204020203" pitchFamily="34" charset="-122"/>
                    <a:ea typeface="微软雅黑 Light" panose="020B0502040204020203" pitchFamily="34" charset="-122"/>
                  </a:rPr>
                  <a:t>3</a:t>
                </a:r>
                <a:r>
                  <a:rPr lang="zh-CN" altLang="en-US" sz="1200" dirty="0">
                    <a:solidFill>
                      <a:schemeClr val="tx1"/>
                    </a:solidFill>
                    <a:latin typeface="微软雅黑 Light" panose="020B0502040204020203" pitchFamily="34" charset="-122"/>
                    <a:ea typeface="微软雅黑 Light" panose="020B0502040204020203" pitchFamily="34" charset="-122"/>
                  </a:rPr>
                  <a:t>。中国</a:t>
                </a:r>
                <a:r>
                  <a:rPr lang="en-US" altLang="zh-CN" sz="1200" dirty="0">
                    <a:solidFill>
                      <a:schemeClr val="tx1"/>
                    </a:solidFill>
                    <a:latin typeface="微软雅黑 Light" panose="020B0502040204020203" pitchFamily="34" charset="-122"/>
                    <a:ea typeface="微软雅黑 Light" panose="020B0502040204020203" pitchFamily="34" charset="-122"/>
                    <a:sym typeface="+mn-ea"/>
                  </a:rPr>
                  <a:t>CKD</a:t>
                </a:r>
                <a:r>
                  <a:rPr lang="zh-CN" altLang="en-US" sz="1200" dirty="0">
                    <a:solidFill>
                      <a:schemeClr val="tx1"/>
                    </a:solidFill>
                    <a:latin typeface="微软雅黑 Light" panose="020B0502040204020203" pitchFamily="34" charset="-122"/>
                    <a:ea typeface="微软雅黑 Light" panose="020B0502040204020203" pitchFamily="34" charset="-122"/>
                    <a:sym typeface="+mn-ea"/>
                  </a:rPr>
                  <a:t>患病率为</a:t>
                </a:r>
                <a:r>
                  <a:rPr lang="en-US" altLang="zh-CN" sz="1200" b="1" dirty="0">
                    <a:solidFill>
                      <a:srgbClr val="C00000"/>
                    </a:solidFill>
                    <a:latin typeface="微软雅黑 Light" panose="020B0502040204020203" pitchFamily="34" charset="-122"/>
                    <a:ea typeface="微软雅黑 Light" panose="020B0502040204020203" pitchFamily="34" charset="-122"/>
                    <a:sym typeface="+mn-ea"/>
                  </a:rPr>
                  <a:t>8.2%</a:t>
                </a:r>
                <a:r>
                  <a:rPr lang="en-US" altLang="zh-CN" sz="1200" baseline="30000" dirty="0">
                    <a:solidFill>
                      <a:schemeClr val="tx1"/>
                    </a:solidFill>
                    <a:latin typeface="微软雅黑 Light" panose="020B0502040204020203" pitchFamily="34" charset="-122"/>
                    <a:ea typeface="微软雅黑 Light" panose="020B0502040204020203" pitchFamily="34" charset="-122"/>
                    <a:sym typeface="+mn-ea"/>
                  </a:rPr>
                  <a:t>4</a:t>
                </a:r>
                <a:r>
                  <a:rPr lang="zh-CN" altLang="en-US" sz="1200" baseline="30000" dirty="0">
                    <a:solidFill>
                      <a:schemeClr val="tx1"/>
                    </a:solidFill>
                    <a:latin typeface="微软雅黑 Light" panose="020B0502040204020203" pitchFamily="34" charset="-122"/>
                    <a:ea typeface="微软雅黑 Light" panose="020B0502040204020203" pitchFamily="34" charset="-122"/>
                    <a:sym typeface="+mn-ea"/>
                  </a:rPr>
                  <a:t>，</a:t>
                </a:r>
                <a:r>
                  <a:rPr lang="zh-CN" altLang="en-US" sz="1200" dirty="0">
                    <a:solidFill>
                      <a:schemeClr val="tx1"/>
                    </a:solidFill>
                    <a:latin typeface="微软雅黑 Light" panose="020B0502040204020203" pitchFamily="34" charset="-122"/>
                    <a:ea typeface="微软雅黑 Light" panose="020B0502040204020203" pitchFamily="34" charset="-122"/>
                  </a:rPr>
                  <a:t>成人透析</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患者的患病率为</a:t>
                </a:r>
                <a:r>
                  <a:rPr lang="en-US" altLang="zh-CN" sz="1200" b="1" dirty="0">
                    <a:solidFill>
                      <a:srgbClr val="C00000"/>
                    </a:solidFill>
                    <a:latin typeface="微软雅黑 Light" panose="020B0502040204020203" pitchFamily="34" charset="-122"/>
                    <a:ea typeface="微软雅黑 Light" panose="020B0502040204020203" pitchFamily="34" charset="-122"/>
                  </a:rPr>
                  <a:t>44.0%</a:t>
                </a:r>
                <a:r>
                  <a:rPr lang="zh-CN" altLang="en-US" sz="1200" b="1" dirty="0">
                    <a:solidFill>
                      <a:srgbClr val="C00000"/>
                    </a:solidFill>
                    <a:latin typeface="微软雅黑 Light" panose="020B0502040204020203" pitchFamily="34" charset="-122"/>
                    <a:ea typeface="微软雅黑 Light" panose="020B0502040204020203" pitchFamily="34" charset="-122"/>
                  </a:rPr>
                  <a:t>～</a:t>
                </a:r>
                <a:r>
                  <a:rPr lang="en-US" altLang="zh-CN" sz="1200" b="1" dirty="0">
                    <a:solidFill>
                      <a:srgbClr val="C00000"/>
                    </a:solidFill>
                    <a:latin typeface="微软雅黑 Light" panose="020B0502040204020203" pitchFamily="34" charset="-122"/>
                    <a:ea typeface="微软雅黑 Light" panose="020B0502040204020203" pitchFamily="34" charset="-122"/>
                  </a:rPr>
                  <a:t>71.6%</a:t>
                </a:r>
                <a:r>
                  <a:rPr lang="en-US" altLang="zh-CN" sz="1200" baseline="30000" dirty="0">
                    <a:solidFill>
                      <a:schemeClr val="tx1"/>
                    </a:solidFill>
                    <a:latin typeface="微软雅黑 Light" panose="020B0502040204020203" pitchFamily="34" charset="-122"/>
                    <a:ea typeface="微软雅黑 Light" panose="020B0502040204020203" pitchFamily="34" charset="-122"/>
                  </a:rPr>
                  <a:t>4</a:t>
                </a:r>
                <a:r>
                  <a:rPr lang="zh-CN" altLang="en-US" sz="1200" dirty="0">
                    <a:solidFill>
                      <a:schemeClr val="tx1"/>
                    </a:solidFill>
                    <a:latin typeface="微软雅黑 Light" panose="020B0502040204020203" pitchFamily="34" charset="-122"/>
                    <a:ea typeface="微软雅黑 Light" panose="020B0502040204020203" pitchFamily="34" charset="-122"/>
                  </a:rPr>
                  <a:t>；</a:t>
                </a:r>
                <a:r>
                  <a:rPr lang="zh-CN" altLang="en-US" sz="1200" dirty="0">
                    <a:solidFill>
                      <a:schemeClr val="tx1"/>
                    </a:solidFill>
                    <a:uFillTx/>
                    <a:latin typeface="微软雅黑 Light" panose="020B0502040204020203" pitchFamily="34" charset="-122"/>
                    <a:ea typeface="微软雅黑 Light" panose="020B0502040204020203" pitchFamily="34" charset="-122"/>
                  </a:rPr>
                  <a:t>非透析</a:t>
                </a:r>
                <a:r>
                  <a:rPr lang="en-US" altLang="zh-CN" sz="1200" dirty="0">
                    <a:solidFill>
                      <a:schemeClr val="tx1"/>
                    </a:solidFill>
                    <a:uFillTx/>
                    <a:latin typeface="微软雅黑 Light" panose="020B0502040204020203" pitchFamily="34" charset="-122"/>
                    <a:ea typeface="微软雅黑 Light" panose="020B0502040204020203" pitchFamily="34" charset="-122"/>
                  </a:rPr>
                  <a:t>CKD</a:t>
                </a:r>
                <a:r>
                  <a:rPr lang="zh-CN" altLang="en-US" sz="1200" dirty="0">
                    <a:solidFill>
                      <a:schemeClr val="tx1"/>
                    </a:solidFill>
                    <a:uFillTx/>
                    <a:latin typeface="微软雅黑 Light" panose="020B0502040204020203" pitchFamily="34" charset="-122"/>
                    <a:ea typeface="微软雅黑 Light" panose="020B0502040204020203" pitchFamily="34" charset="-122"/>
                  </a:rPr>
                  <a:t>患者高磷血症的</a:t>
                </a:r>
                <a:r>
                  <a:rPr lang="zh-CN" altLang="en-US" sz="1200" b="1" dirty="0">
                    <a:solidFill>
                      <a:srgbClr val="C00000"/>
                    </a:solidFill>
                    <a:latin typeface="微软雅黑 Light" panose="020B0502040204020203" pitchFamily="34" charset="-122"/>
                    <a:ea typeface="微软雅黑 Light" panose="020B0502040204020203" pitchFamily="34" charset="-122"/>
                  </a:rPr>
                  <a:t>患病率为 </a:t>
                </a:r>
                <a:r>
                  <a:rPr lang="en-US" altLang="zh-CN" sz="1200" b="1" dirty="0">
                    <a:solidFill>
                      <a:srgbClr val="C00000"/>
                    </a:solidFill>
                    <a:latin typeface="微软雅黑 Light" panose="020B0502040204020203" pitchFamily="34" charset="-122"/>
                    <a:ea typeface="微软雅黑 Light" panose="020B0502040204020203" pitchFamily="34" charset="-122"/>
                  </a:rPr>
                  <a:t>14.83%</a:t>
                </a:r>
                <a:r>
                  <a:rPr lang="en-US" altLang="zh-CN" sz="1200" baseline="30000" dirty="0">
                    <a:solidFill>
                      <a:schemeClr val="tx1"/>
                    </a:solidFill>
                    <a:latin typeface="微软雅黑 Light" panose="020B0502040204020203" pitchFamily="34" charset="-122"/>
                    <a:ea typeface="微软雅黑 Light" panose="020B0502040204020203" pitchFamily="34" charset="-122"/>
                  </a:rPr>
                  <a:t>4</a:t>
                </a:r>
                <a:r>
                  <a:rPr lang="zh-CN" altLang="en-US" sz="1200" dirty="0">
                    <a:solidFill>
                      <a:schemeClr val="tx1"/>
                    </a:solidFill>
                    <a:latin typeface="微软雅黑 Light" panose="020B0502040204020203" pitchFamily="34" charset="-122"/>
                    <a:ea typeface="微软雅黑 Light" panose="020B0502040204020203" pitchFamily="34" charset="-122"/>
                  </a:rPr>
                  <a:t>。</a:t>
                </a:r>
                <a:r>
                  <a:rPr lang="en-US" altLang="zh-CN" sz="1200" dirty="0">
                    <a:solidFill>
                      <a:schemeClr val="tx1"/>
                    </a:solidFill>
                    <a:latin typeface="微软雅黑 Light" panose="020B0502040204020203" pitchFamily="34" charset="-122"/>
                    <a:ea typeface="微软雅黑 Light" panose="020B0502040204020203" pitchFamily="34" charset="-122"/>
                  </a:rPr>
                  <a:t> </a:t>
                </a:r>
                <a:r>
                  <a:rPr lang="zh-CN" altLang="en-US" sz="1200" dirty="0">
                    <a:solidFill>
                      <a:schemeClr val="tx1"/>
                    </a:solidFill>
                    <a:latin typeface="微软雅黑 Light" panose="020B0502040204020203" pitchFamily="34" charset="-122"/>
                    <a:ea typeface="微软雅黑 Light" panose="020B0502040204020203" pitchFamily="34" charset="-122"/>
                  </a:rPr>
                  <a:t>中国非透析</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高磷血症患者的全因死亡风险增加</a:t>
                </a:r>
                <a:r>
                  <a:rPr lang="en-US" altLang="zh-CN" sz="1200" dirty="0">
                    <a:solidFill>
                      <a:schemeClr val="tx1"/>
                    </a:solidFill>
                    <a:latin typeface="微软雅黑 Light" panose="020B0502040204020203" pitchFamily="34" charset="-122"/>
                    <a:ea typeface="微软雅黑 Light" panose="020B0502040204020203" pitchFamily="34" charset="-122"/>
                  </a:rPr>
                  <a:t>13%</a:t>
                </a:r>
                <a:r>
                  <a:rPr lang="zh-CN" altLang="en-US" sz="1200" dirty="0">
                    <a:solidFill>
                      <a:schemeClr val="tx1"/>
                    </a:solidFill>
                    <a:latin typeface="微软雅黑 Light" panose="020B0502040204020203" pitchFamily="34" charset="-122"/>
                    <a:ea typeface="微软雅黑 Light" panose="020B0502040204020203" pitchFamily="34" charset="-122"/>
                  </a:rPr>
                  <a:t>；透析患者血磷每升高</a:t>
                </a:r>
                <a:r>
                  <a:rPr lang="en-US" altLang="zh-CN" sz="1200" dirty="0">
                    <a:solidFill>
                      <a:schemeClr val="tx1"/>
                    </a:solidFill>
                    <a:latin typeface="微软雅黑 Light" panose="020B0502040204020203" pitchFamily="34" charset="-122"/>
                    <a:ea typeface="微软雅黑 Light" panose="020B0502040204020203" pitchFamily="34" charset="-122"/>
                  </a:rPr>
                  <a:t>1 mg/dL</a:t>
                </a:r>
                <a:r>
                  <a:rPr lang="zh-CN" altLang="en-US" sz="1200" dirty="0">
                    <a:solidFill>
                      <a:schemeClr val="tx1"/>
                    </a:solidFill>
                    <a:latin typeface="微软雅黑 Light" panose="020B0502040204020203" pitchFamily="34" charset="-122"/>
                    <a:ea typeface="微软雅黑 Light" panose="020B0502040204020203" pitchFamily="34" charset="-122"/>
                  </a:rPr>
                  <a:t>（</a:t>
                </a:r>
                <a:r>
                  <a:rPr lang="en-US" altLang="zh-CN" sz="1200" dirty="0">
                    <a:solidFill>
                      <a:schemeClr val="tx1"/>
                    </a:solidFill>
                    <a:latin typeface="微软雅黑 Light" panose="020B0502040204020203" pitchFamily="34" charset="-122"/>
                    <a:ea typeface="微软雅黑 Light" panose="020B0502040204020203" pitchFamily="34" charset="-122"/>
                  </a:rPr>
                  <a:t>0.32 mmol/L</a:t>
                </a:r>
                <a:r>
                  <a:rPr lang="zh-CN" altLang="en-US" sz="1200" dirty="0">
                    <a:solidFill>
                      <a:schemeClr val="tx1"/>
                    </a:solidFill>
                    <a:latin typeface="微软雅黑 Light" panose="020B0502040204020203" pitchFamily="34" charset="-122"/>
                    <a:ea typeface="微软雅黑 Light" panose="020B0502040204020203" pitchFamily="34" charset="-122"/>
                  </a:rPr>
                  <a:t>）</a:t>
                </a:r>
                <a:r>
                  <a:rPr lang="en-US" altLang="zh-CN" sz="1200" dirty="0">
                    <a:solidFill>
                      <a:schemeClr val="tx1"/>
                    </a:solidFill>
                    <a:latin typeface="微软雅黑 Light" panose="020B0502040204020203" pitchFamily="34" charset="-122"/>
                    <a:ea typeface="微软雅黑 Light" panose="020B0502040204020203" pitchFamily="34" charset="-122"/>
                  </a:rPr>
                  <a:t>,</a:t>
                </a:r>
                <a:r>
                  <a:rPr lang="zh-CN" altLang="en-US" sz="1200" dirty="0">
                    <a:solidFill>
                      <a:schemeClr val="tx1"/>
                    </a:solidFill>
                    <a:latin typeface="微软雅黑 Light" panose="020B0502040204020203" pitchFamily="34" charset="-122"/>
                    <a:ea typeface="微软雅黑 Light" panose="020B0502040204020203" pitchFamily="34" charset="-122"/>
                  </a:rPr>
                  <a:t>全因死亡风险增加</a:t>
                </a:r>
                <a:r>
                  <a:rPr lang="en-US" altLang="zh-CN" sz="1200" dirty="0">
                    <a:solidFill>
                      <a:schemeClr val="tx1"/>
                    </a:solidFill>
                    <a:latin typeface="微软雅黑 Light" panose="020B0502040204020203" pitchFamily="34" charset="-122"/>
                    <a:ea typeface="微软雅黑 Light" panose="020B0502040204020203" pitchFamily="34" charset="-122"/>
                  </a:rPr>
                  <a:t>18%-26%</a:t>
                </a:r>
                <a:r>
                  <a:rPr lang="zh-CN" altLang="en-US" sz="1200" dirty="0">
                    <a:solidFill>
                      <a:schemeClr val="tx1"/>
                    </a:solidFill>
                    <a:latin typeface="微软雅黑 Light" panose="020B0502040204020203" pitchFamily="34" charset="-122"/>
                    <a:ea typeface="微软雅黑 Light" panose="020B0502040204020203" pitchFamily="34" charset="-122"/>
                  </a:rPr>
                  <a:t>。</a:t>
                </a:r>
              </a:p>
              <a:p>
                <a:pPr marL="169545" indent="-169545">
                  <a:spcBef>
                    <a:spcPts val="1200"/>
                  </a:spcBef>
                  <a:buFont typeface="Arial" panose="020B0604020202020204" pitchFamily="34" charset="0"/>
                  <a:buChar char="•"/>
                </a:pPr>
                <a:r>
                  <a:rPr lang="zh-CN" altLang="en-US" sz="1200" dirty="0">
                    <a:solidFill>
                      <a:schemeClr val="tx1"/>
                    </a:solidFill>
                    <a:uFillTx/>
                    <a:latin typeface="微软雅黑 Light" panose="020B0502040204020203" pitchFamily="34" charset="-122"/>
                    <a:ea typeface="微软雅黑 Light" panose="020B0502040204020203" pitchFamily="34" charset="-122"/>
                  </a:rPr>
                  <a:t>在现有降磷治疗基础上，国内透析</a:t>
                </a:r>
                <a:r>
                  <a:rPr lang="en-US" altLang="zh-CN" sz="1200" dirty="0">
                    <a:solidFill>
                      <a:schemeClr val="tx1"/>
                    </a:solidFill>
                    <a:uFillTx/>
                    <a:latin typeface="微软雅黑 Light" panose="020B0502040204020203" pitchFamily="34" charset="-122"/>
                    <a:ea typeface="微软雅黑 Light" panose="020B0502040204020203" pitchFamily="34" charset="-122"/>
                  </a:rPr>
                  <a:t>CKD</a:t>
                </a:r>
                <a:r>
                  <a:rPr lang="zh-CN" altLang="en-US" sz="1200" dirty="0">
                    <a:solidFill>
                      <a:schemeClr val="tx1"/>
                    </a:solidFill>
                    <a:uFillTx/>
                    <a:latin typeface="微软雅黑 Light" panose="020B0502040204020203" pitchFamily="34" charset="-122"/>
                    <a:ea typeface="微软雅黑 Light" panose="020B0502040204020203" pitchFamily="34" charset="-122"/>
                  </a:rPr>
                  <a:t>患者血磷达标率仅为</a:t>
                </a:r>
                <a:r>
                  <a:rPr lang="en-US" altLang="zh-CN" sz="1200" b="1" dirty="0">
                    <a:solidFill>
                      <a:srgbClr val="C00000"/>
                    </a:solidFill>
                    <a:uFillTx/>
                    <a:latin typeface="微软雅黑 Light" panose="020B0502040204020203" pitchFamily="34" charset="-122"/>
                    <a:ea typeface="微软雅黑 Light" panose="020B0502040204020203" pitchFamily="34" charset="-122"/>
                  </a:rPr>
                  <a:t>24.3%</a:t>
                </a:r>
                <a:r>
                  <a:rPr lang="en-US" altLang="zh-CN" sz="1200" baseline="30000" dirty="0">
                    <a:solidFill>
                      <a:schemeClr val="tx1"/>
                    </a:solidFill>
                    <a:latin typeface="微软雅黑 Light" panose="020B0502040204020203" pitchFamily="34" charset="-122"/>
                    <a:ea typeface="微软雅黑 Light" panose="020B0502040204020203" pitchFamily="34" charset="-122"/>
                  </a:rPr>
                  <a:t>5</a:t>
                </a:r>
                <a:r>
                  <a:rPr lang="zh-CN" altLang="en-US" sz="1200" baseline="30000" dirty="0">
                    <a:solidFill>
                      <a:schemeClr val="tx1"/>
                    </a:solidFill>
                    <a:latin typeface="微软雅黑 Light" panose="020B0502040204020203" pitchFamily="34" charset="-122"/>
                    <a:ea typeface="微软雅黑 Light" panose="020B0502040204020203" pitchFamily="34" charset="-122"/>
                  </a:rPr>
                  <a:t>，</a:t>
                </a:r>
                <a:r>
                  <a:rPr lang="zh-CN" altLang="en-US" sz="1200" dirty="0">
                    <a:solidFill>
                      <a:schemeClr val="tx1"/>
                    </a:solidFill>
                    <a:latin typeface="微软雅黑 Light" panose="020B0502040204020203" pitchFamily="34" charset="-122"/>
                    <a:ea typeface="微软雅黑 Light" panose="020B0502040204020203" pitchFamily="34" charset="-122"/>
                  </a:rPr>
                  <a:t>非透</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析患者血磷达标率同样不容乐观。</a:t>
                </a:r>
                <a:endParaRPr lang="en-US" altLang="zh-CN" sz="1200" dirty="0">
                  <a:solidFill>
                    <a:schemeClr val="tx1"/>
                  </a:solidFill>
                  <a:latin typeface="微软雅黑 Light" panose="020B0502040204020203" pitchFamily="34" charset="-122"/>
                  <a:ea typeface="微软雅黑 Light" panose="020B0502040204020203" pitchFamily="34" charset="-122"/>
                </a:endParaRPr>
              </a:p>
              <a:p>
                <a:pPr marL="169545" indent="-169545">
                  <a:spcBef>
                    <a:spcPts val="1200"/>
                  </a:spcBef>
                  <a:buFont typeface="Arial" panose="020B0604020202020204" pitchFamily="34" charset="0"/>
                  <a:buChar char="•"/>
                </a:pPr>
                <a:endParaRPr lang="zh-CN" altLang="en-US" sz="1200" dirty="0">
                  <a:solidFill>
                    <a:schemeClr val="tx1"/>
                  </a:solidFill>
                  <a:latin typeface="微软雅黑 Light" panose="020B0502040204020203" pitchFamily="34" charset="-122"/>
                  <a:ea typeface="微软雅黑 Light" panose="020B0502040204020203" pitchFamily="34" charset="-122"/>
                </a:endParaRPr>
              </a:p>
            </p:txBody>
          </p:sp>
        </p:grpSp>
      </p:grpSp>
      <p:sp>
        <p:nvSpPr>
          <p:cNvPr id="31" name="矩形 30"/>
          <p:cNvSpPr/>
          <p:nvPr/>
        </p:nvSpPr>
        <p:spPr>
          <a:xfrm>
            <a:off x="8493974" y="1656978"/>
            <a:ext cx="2740025" cy="2286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dirty="0">
                <a:solidFill>
                  <a:schemeClr val="tx1"/>
                </a:solidFill>
                <a:latin typeface="微软雅黑 Light" panose="020B0502040204020203" pitchFamily="34" charset="-122"/>
                <a:ea typeface="微软雅黑 Light" panose="020B0502040204020203" pitchFamily="34" charset="-122"/>
              </a:rPr>
              <a:t>各危险因素的心血管事件风险比</a:t>
            </a:r>
          </a:p>
        </p:txBody>
      </p:sp>
      <p:grpSp>
        <p:nvGrpSpPr>
          <p:cNvPr id="5" name="组合 4"/>
          <p:cNvGrpSpPr/>
          <p:nvPr/>
        </p:nvGrpSpPr>
        <p:grpSpPr>
          <a:xfrm>
            <a:off x="4814570" y="1335405"/>
            <a:ext cx="7014845" cy="2188845"/>
            <a:chOff x="5151523" y="1198047"/>
            <a:chExt cx="6370235" cy="2209799"/>
          </a:xfrm>
        </p:grpSpPr>
        <p:sp>
          <p:nvSpPr>
            <p:cNvPr id="32" name="object 4"/>
            <p:cNvSpPr/>
            <p:nvPr/>
          </p:nvSpPr>
          <p:spPr>
            <a:xfrm>
              <a:off x="5151523" y="1198047"/>
              <a:ext cx="6350401" cy="2209799"/>
            </a:xfrm>
            <a:prstGeom prst="roundRect">
              <a:avLst/>
            </a:prstGeom>
            <a:ln w="12700">
              <a:solidFill>
                <a:srgbClr val="00B050"/>
              </a:solidFill>
            </a:ln>
          </p:spPr>
          <p:txBody>
            <a:bodyPr wrap="square" lIns="0" tIns="0" rIns="0" bIns="0" rtlCol="0"/>
            <a:lstStyle/>
            <a:p>
              <a:endParaRPr sz="1600">
                <a:latin typeface="微软雅黑 Light" panose="020B0502040204020203" pitchFamily="34" charset="-122"/>
                <a:ea typeface="微软雅黑 Light" panose="020B0502040204020203" pitchFamily="34" charset="-122"/>
              </a:endParaRPr>
            </a:p>
          </p:txBody>
        </p:sp>
        <p:sp>
          <p:nvSpPr>
            <p:cNvPr id="33" name="object 23"/>
            <p:cNvSpPr/>
            <p:nvPr/>
          </p:nvSpPr>
          <p:spPr>
            <a:xfrm>
              <a:off x="5151735" y="1209584"/>
              <a:ext cx="6370023" cy="327025"/>
            </a:xfrm>
            <a:prstGeom prst="roundRect">
              <a:avLst/>
            </a:prstGeom>
            <a:solidFill>
              <a:srgbClr val="00B050"/>
            </a:solidFill>
            <a:ln>
              <a:solidFill>
                <a:srgbClr val="06AA47"/>
              </a:solidFill>
            </a:ln>
          </p:spPr>
          <p:txBody>
            <a:bodyPr wrap="square" lIns="0" tIns="0" rIns="0" bIns="0" rtlCol="0" anchor="ctr" anchorCtr="0"/>
            <a:lstStyle/>
            <a:p>
              <a:pPr algn="ctr"/>
              <a:r>
                <a:rPr lang="zh-CN" altLang="en-US" sz="1400" b="1" dirty="0">
                  <a:solidFill>
                    <a:schemeClr val="bg1"/>
                  </a:solidFill>
                  <a:latin typeface="微软雅黑 Light" panose="020B0502040204020203" pitchFamily="34" charset="-122"/>
                  <a:ea typeface="微软雅黑 Light" panose="020B0502040204020203" pitchFamily="34" charset="-122"/>
                </a:rPr>
                <a:t>血磷水平升高对</a:t>
              </a:r>
              <a:r>
                <a:rPr lang="en-US" altLang="zh-CN" sz="1400" b="1" dirty="0">
                  <a:solidFill>
                    <a:schemeClr val="bg1"/>
                  </a:solidFill>
                  <a:latin typeface="微软雅黑 Light" panose="020B0502040204020203" pitchFamily="34" charset="-122"/>
                  <a:ea typeface="微软雅黑 Light" panose="020B0502040204020203" pitchFamily="34" charset="-122"/>
                </a:rPr>
                <a:t>CKD</a:t>
              </a:r>
              <a:r>
                <a:rPr lang="zh-CN" altLang="en-US" sz="1400" b="1" dirty="0">
                  <a:solidFill>
                    <a:schemeClr val="bg1"/>
                  </a:solidFill>
                  <a:latin typeface="微软雅黑 Light" panose="020B0502040204020203" pitchFamily="34" charset="-122"/>
                  <a:ea typeface="微软雅黑 Light" panose="020B0502040204020203" pitchFamily="34" charset="-122"/>
                </a:rPr>
                <a:t>患者</a:t>
              </a:r>
              <a:r>
                <a:rPr lang="zh-CN" altLang="en-US" sz="1400" b="1" dirty="0">
                  <a:solidFill>
                    <a:srgbClr val="FF0000"/>
                  </a:solidFill>
                  <a:latin typeface="微软雅黑 Light" panose="020B0502040204020203" pitchFamily="34" charset="-122"/>
                  <a:ea typeface="微软雅黑 Light" panose="020B0502040204020203" pitchFamily="34" charset="-122"/>
                </a:rPr>
                <a:t>不良预后影响极大</a:t>
              </a:r>
              <a:endParaRPr lang="zh-CN" altLang="en-US" sz="1400" b="1" dirty="0">
                <a:solidFill>
                  <a:schemeClr val="bg1"/>
                </a:solidFill>
                <a:latin typeface="微软雅黑 Light" panose="020B0502040204020203" pitchFamily="34" charset="-122"/>
                <a:ea typeface="微软雅黑 Light" panose="020B0502040204020203" pitchFamily="34" charset="-122"/>
              </a:endParaRPr>
            </a:p>
          </p:txBody>
        </p:sp>
        <p:sp>
          <p:nvSpPr>
            <p:cNvPr id="34" name="矩形 33"/>
            <p:cNvSpPr/>
            <p:nvPr/>
          </p:nvSpPr>
          <p:spPr>
            <a:xfrm>
              <a:off x="5422318" y="1822059"/>
              <a:ext cx="2947083" cy="1334581"/>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29540" indent="-129540" algn="l">
                <a:buFont typeface="Arial" panose="020B0604020202020204" pitchFamily="34" charset="0"/>
                <a:buChar char="•"/>
              </a:pPr>
              <a:r>
                <a:rPr lang="zh-CN" altLang="en-US" sz="1200" dirty="0">
                  <a:solidFill>
                    <a:schemeClr val="tx1"/>
                  </a:solidFill>
                  <a:latin typeface="微软雅黑 Light" panose="020B0502040204020203" pitchFamily="34" charset="-122"/>
                  <a:ea typeface="微软雅黑 Light" panose="020B0502040204020203" pitchFamily="34" charset="-122"/>
                </a:rPr>
                <a:t>血磷升高可使</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患者心血管事件风险升高</a:t>
              </a:r>
              <a:r>
                <a:rPr lang="en-US" altLang="zh-CN" sz="1200" dirty="0">
                  <a:solidFill>
                    <a:schemeClr val="tx1"/>
                  </a:solidFill>
                  <a:latin typeface="微软雅黑 Light" panose="020B0502040204020203" pitchFamily="34" charset="-122"/>
                  <a:ea typeface="微软雅黑 Light" panose="020B0502040204020203" pitchFamily="34" charset="-122"/>
                </a:rPr>
                <a:t> </a:t>
              </a:r>
              <a:r>
                <a:rPr lang="en-US" altLang="zh-CN" sz="1200" b="1" dirty="0">
                  <a:solidFill>
                    <a:srgbClr val="C00000"/>
                  </a:solidFill>
                  <a:latin typeface="微软雅黑 Light" panose="020B0502040204020203" pitchFamily="34" charset="-122"/>
                  <a:ea typeface="微软雅黑 Light" panose="020B0502040204020203" pitchFamily="34" charset="-122"/>
                </a:rPr>
                <a:t>20%</a:t>
              </a:r>
              <a:r>
                <a:rPr lang="zh-CN" altLang="en-US" sz="1200" dirty="0">
                  <a:solidFill>
                    <a:schemeClr val="tx1"/>
                  </a:solidFill>
                  <a:latin typeface="微软雅黑 Light" panose="020B0502040204020203" pitchFamily="34" charset="-122"/>
                  <a:ea typeface="微软雅黑 Light" panose="020B0502040204020203" pitchFamily="34" charset="-122"/>
                </a:rPr>
                <a:t>，在各危险因素中风险比最高</a:t>
              </a:r>
              <a:r>
                <a:rPr lang="en-US" altLang="zh-CN" sz="1200" baseline="30000" dirty="0">
                  <a:solidFill>
                    <a:schemeClr val="tx1"/>
                  </a:solidFill>
                  <a:uFillTx/>
                  <a:latin typeface="微软雅黑 Light" panose="020B0502040204020203" pitchFamily="34" charset="-122"/>
                  <a:ea typeface="微软雅黑 Light" panose="020B0502040204020203" pitchFamily="34" charset="-122"/>
                </a:rPr>
                <a:t>1</a:t>
              </a:r>
              <a:r>
                <a:rPr lang="en-US" altLang="zh-CN" sz="1200" dirty="0">
                  <a:solidFill>
                    <a:schemeClr val="tx1"/>
                  </a:solidFill>
                  <a:uFillTx/>
                  <a:latin typeface="微软雅黑 Light" panose="020B0502040204020203" pitchFamily="34" charset="-122"/>
                  <a:ea typeface="微软雅黑 Light" panose="020B0502040204020203" pitchFamily="34" charset="-122"/>
                </a:rPr>
                <a:t>;</a:t>
              </a:r>
              <a:endParaRPr lang="en-US" altLang="zh-CN" sz="1200" b="1" i="1" dirty="0">
                <a:solidFill>
                  <a:srgbClr val="C00000"/>
                </a:solidFill>
                <a:latin typeface="微软雅黑 Light" panose="020B0502040204020203" pitchFamily="34" charset="-122"/>
                <a:ea typeface="微软雅黑 Light" panose="020B0502040204020203" pitchFamily="34" charset="-122"/>
              </a:endParaRPr>
            </a:p>
            <a:p>
              <a:pPr indent="0" algn="l">
                <a:buFont typeface="Arial" panose="020B0604020202020204" pitchFamily="34" charset="0"/>
                <a:buNone/>
              </a:pPr>
              <a:endParaRPr lang="zh-CN" altLang="en-US" sz="1200" dirty="0">
                <a:solidFill>
                  <a:schemeClr val="tx1"/>
                </a:solidFill>
                <a:latin typeface="微软雅黑 Light" panose="020B0502040204020203" pitchFamily="34" charset="-122"/>
                <a:ea typeface="微软雅黑 Light" panose="020B0502040204020203" pitchFamily="34" charset="-122"/>
              </a:endParaRPr>
            </a:p>
            <a:p>
              <a:pPr marL="129540" indent="-129540">
                <a:buFont typeface="Arial" panose="020B0604020202020204" pitchFamily="34" charset="0"/>
                <a:buChar char="•"/>
              </a:pPr>
              <a:r>
                <a:rPr lang="zh-CN" altLang="en-US" sz="1200" dirty="0">
                  <a:solidFill>
                    <a:schemeClr val="tx1"/>
                  </a:solidFill>
                  <a:latin typeface="微软雅黑 Light" panose="020B0502040204020203" pitchFamily="34" charset="-122"/>
                  <a:ea typeface="微软雅黑 Light" panose="020B0502040204020203" pitchFamily="34" charset="-122"/>
                </a:rPr>
                <a:t>控制血磷可使</a:t>
              </a:r>
              <a:r>
                <a:rPr lang="en-US" altLang="zh-CN" sz="1200" dirty="0">
                  <a:solidFill>
                    <a:schemeClr val="tx1"/>
                  </a:solidFill>
                  <a:latin typeface="微软雅黑 Light" panose="020B0502040204020203" pitchFamily="34" charset="-122"/>
                  <a:ea typeface="微软雅黑 Light" panose="020B0502040204020203" pitchFamily="34" charset="-122"/>
                </a:rPr>
                <a:t>CKD</a:t>
              </a:r>
              <a:r>
                <a:rPr lang="zh-CN" altLang="en-US" sz="1200" dirty="0">
                  <a:solidFill>
                    <a:schemeClr val="tx1"/>
                  </a:solidFill>
                  <a:latin typeface="微软雅黑 Light" panose="020B0502040204020203" pitchFamily="34" charset="-122"/>
                  <a:ea typeface="微软雅黑 Light" panose="020B0502040204020203" pitchFamily="34" charset="-122"/>
                </a:rPr>
                <a:t>患者全因死亡风险降低</a:t>
              </a:r>
              <a:r>
                <a:rPr lang="en-US" altLang="zh-CN" sz="1200" dirty="0">
                  <a:solidFill>
                    <a:schemeClr val="tx1"/>
                  </a:solidFill>
                  <a:latin typeface="微软雅黑 Light" panose="020B0502040204020203" pitchFamily="34" charset="-122"/>
                  <a:ea typeface="微软雅黑 Light" panose="020B0502040204020203" pitchFamily="34" charset="-122"/>
                </a:rPr>
                <a:t> </a:t>
              </a:r>
              <a:r>
                <a:rPr lang="en-US" altLang="zh-CN" sz="1200" b="1" dirty="0">
                  <a:solidFill>
                    <a:srgbClr val="C00000"/>
                  </a:solidFill>
                  <a:latin typeface="微软雅黑 Light" panose="020B0502040204020203" pitchFamily="34" charset="-122"/>
                  <a:ea typeface="微软雅黑 Light" panose="020B0502040204020203" pitchFamily="34" charset="-122"/>
                </a:rPr>
                <a:t>22%</a:t>
              </a:r>
              <a:r>
                <a:rPr lang="en-US" altLang="zh-CN" sz="1200" baseline="30000" dirty="0">
                  <a:solidFill>
                    <a:schemeClr val="tx1"/>
                  </a:solidFill>
                  <a:latin typeface="微软雅黑 Light" panose="020B0502040204020203" pitchFamily="34" charset="-122"/>
                  <a:ea typeface="微软雅黑 Light" panose="020B0502040204020203" pitchFamily="34" charset="-122"/>
                </a:rPr>
                <a:t>2</a:t>
              </a:r>
              <a:r>
                <a:rPr lang="en-US" altLang="zh-CN" sz="1200" dirty="0">
                  <a:solidFill>
                    <a:schemeClr val="tx1"/>
                  </a:solidFill>
                  <a:uFillTx/>
                  <a:latin typeface="微软雅黑 Light" panose="020B0502040204020203" pitchFamily="34" charset="-122"/>
                  <a:ea typeface="微软雅黑 Light" panose="020B0502040204020203" pitchFamily="34" charset="-122"/>
                </a:rPr>
                <a:t>;</a:t>
              </a:r>
              <a:endParaRPr lang="en-US" altLang="zh-CN" sz="1600" b="1" i="1" dirty="0">
                <a:solidFill>
                  <a:srgbClr val="C00000"/>
                </a:solidFill>
                <a:latin typeface="微软雅黑 Light" panose="020B0502040204020203" pitchFamily="34" charset="-122"/>
                <a:ea typeface="微软雅黑 Light" panose="020B0502040204020203" pitchFamily="34" charset="-122"/>
              </a:endParaRPr>
            </a:p>
            <a:p>
              <a:pPr marL="129540" indent="-129540" algn="l">
                <a:buFont typeface="Arial" panose="020B0604020202020204" pitchFamily="34" charset="0"/>
                <a:buChar char="•"/>
              </a:pPr>
              <a:endParaRPr lang="en-US" altLang="zh-CN" sz="1200" baseline="30000" dirty="0">
                <a:solidFill>
                  <a:schemeClr val="tx1"/>
                </a:solidFill>
                <a:latin typeface="微软雅黑 Light" panose="020B0502040204020203" pitchFamily="34" charset="-122"/>
                <a:ea typeface="微软雅黑 Light" panose="020B0502040204020203" pitchFamily="34" charset="-122"/>
              </a:endParaRPr>
            </a:p>
          </p:txBody>
        </p:sp>
      </p:grpSp>
      <p:sp>
        <p:nvSpPr>
          <p:cNvPr id="35" name="文本框 34"/>
          <p:cNvSpPr txBox="1"/>
          <p:nvPr/>
        </p:nvSpPr>
        <p:spPr>
          <a:xfrm>
            <a:off x="375917" y="6449891"/>
            <a:ext cx="11590795" cy="338554"/>
          </a:xfrm>
          <a:prstGeom prst="rect">
            <a:avLst/>
          </a:prstGeom>
          <a:noFill/>
        </p:spPr>
        <p:txBody>
          <a:bodyPr wrap="square" rtlCol="0">
            <a:spAutoFit/>
          </a:bodyPr>
          <a:lstStyle/>
          <a:p>
            <a:r>
              <a:rPr lang="en-US" altLang="zh-CN" sz="800" i="1" dirty="0">
                <a:latin typeface="微软雅黑 Light" panose="020B0502040204020203" pitchFamily="34" charset="-122"/>
                <a:ea typeface="微软雅黑 Light" panose="020B0502040204020203" pitchFamily="34" charset="-122"/>
                <a:sym typeface="+mn-ea"/>
              </a:rPr>
              <a:t>1.PLoS One. 2018;13(3):e0192895.     </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2.</a:t>
            </a:r>
            <a:r>
              <a:rPr lang="zh-CN" altLang="en-US" sz="800" i="1" dirty="0">
                <a:solidFill>
                  <a:schemeClr val="tx1"/>
                </a:solidFill>
                <a:uFillTx/>
                <a:latin typeface="微软雅黑 Light" panose="020B0502040204020203" pitchFamily="34" charset="-122"/>
                <a:ea typeface="微软雅黑 Light" panose="020B0502040204020203" pitchFamily="34" charset="-122"/>
                <a:sym typeface="+mn-ea"/>
              </a:rPr>
              <a:t>中国慢性肾脏病矿物质和骨异常诊治指南</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[2019]    3.</a:t>
            </a:r>
            <a:r>
              <a:rPr lang="en-US" altLang="zh-CN" sz="800" i="1" dirty="0">
                <a:latin typeface="微软雅黑 Light" panose="020B0502040204020203" pitchFamily="34" charset="-122"/>
                <a:ea typeface="微软雅黑 Light" panose="020B0502040204020203" pitchFamily="34" charset="-122"/>
                <a:sym typeface="+mn-ea"/>
              </a:rPr>
              <a:t>中国血液净化,2024,23(05):321-329.     </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4.</a:t>
            </a:r>
            <a:r>
              <a:rPr lang="zh-CN" altLang="en-US" sz="800" i="1" dirty="0">
                <a:latin typeface="微软雅黑 Light" panose="020B0502040204020203" pitchFamily="34" charset="-122"/>
                <a:ea typeface="微软雅黑 Light" panose="020B0502040204020203" pitchFamily="34" charset="-122"/>
                <a:sym typeface="+mn-ea"/>
              </a:rPr>
              <a:t>中华肾脏病杂志</a:t>
            </a:r>
            <a:r>
              <a:rPr lang="en-US" altLang="zh-CN" sz="800" i="1" dirty="0">
                <a:latin typeface="微软雅黑 Light" panose="020B0502040204020203" pitchFamily="34" charset="-122"/>
                <a:ea typeface="微软雅黑 Light" panose="020B0502040204020203" pitchFamily="34" charset="-122"/>
                <a:sym typeface="+mn-ea"/>
              </a:rPr>
              <a:t>, 2024, 40(4): 261-269.   5.Sci Rep. 2022 Oct 6;12(1):16694.     </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6.Sci Rep. 2021;11(1):873.   </a:t>
            </a:r>
            <a:r>
              <a:rPr lang="en-US" altLang="zh-CN" sz="800" i="1" dirty="0">
                <a:latin typeface="微软雅黑 Light" panose="020B0502040204020203" pitchFamily="34" charset="-122"/>
                <a:ea typeface="微软雅黑 Light" panose="020B0502040204020203" pitchFamily="34" charset="-122"/>
                <a:sym typeface="+mn-ea"/>
              </a:rPr>
              <a:t>   </a:t>
            </a:r>
          </a:p>
          <a:p>
            <a:r>
              <a:rPr lang="en-US" altLang="zh-CN" sz="800" i="1" dirty="0">
                <a:latin typeface="微软雅黑 Light" panose="020B0502040204020203" pitchFamily="34" charset="-122"/>
                <a:ea typeface="微软雅黑 Light" panose="020B0502040204020203" pitchFamily="34" charset="-122"/>
                <a:sym typeface="+mn-ea"/>
              </a:rPr>
              <a:t>7..</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J Ren </a:t>
            </a:r>
            <a:r>
              <a:rPr lang="en-US" altLang="zh-CN" sz="800" i="1" dirty="0" err="1">
                <a:solidFill>
                  <a:schemeClr val="tx1"/>
                </a:solidFill>
                <a:uFillTx/>
                <a:latin typeface="微软雅黑 Light" panose="020B0502040204020203" pitchFamily="34" charset="-122"/>
                <a:ea typeface="微软雅黑 Light" panose="020B0502040204020203" pitchFamily="34" charset="-122"/>
                <a:sym typeface="+mn-ea"/>
              </a:rPr>
              <a:t>Nutr</a:t>
            </a:r>
            <a:r>
              <a:rPr lang="en-US" altLang="zh-CN" sz="800" i="1" dirty="0">
                <a:solidFill>
                  <a:schemeClr val="tx1"/>
                </a:solidFill>
                <a:uFillTx/>
                <a:latin typeface="微软雅黑 Light" panose="020B0502040204020203" pitchFamily="34" charset="-122"/>
                <a:ea typeface="微软雅黑 Light" panose="020B0502040204020203" pitchFamily="34" charset="-122"/>
                <a:sym typeface="+mn-ea"/>
              </a:rPr>
              <a:t>. 2014 Mar;24(2):105-9.</a:t>
            </a:r>
            <a:endParaRPr lang="zh-CN" altLang="en-US" sz="800" i="1" dirty="0">
              <a:solidFill>
                <a:schemeClr val="tx1"/>
              </a:solidFill>
              <a:uFillTx/>
              <a:latin typeface="微软雅黑 Light" panose="020B0502040204020203" pitchFamily="34" charset="-122"/>
              <a:ea typeface="微软雅黑 Light" panose="020B0502040204020203" pitchFamily="34" charset="-122"/>
              <a:sym typeface="+mn-ea"/>
            </a:endParaRPr>
          </a:p>
        </p:txBody>
      </p:sp>
      <p:grpSp>
        <p:nvGrpSpPr>
          <p:cNvPr id="16" name="组合 15"/>
          <p:cNvGrpSpPr/>
          <p:nvPr/>
        </p:nvGrpSpPr>
        <p:grpSpPr>
          <a:xfrm>
            <a:off x="11600" y="7711"/>
            <a:ext cx="12180400" cy="244385"/>
            <a:chOff x="9550" y="-680"/>
            <a:chExt cx="12180400" cy="372118"/>
          </a:xfrm>
        </p:grpSpPr>
        <p:sp>
          <p:nvSpPr>
            <p:cNvPr id="17" name="同侧圆角矩形 4"/>
            <p:cNvSpPr/>
            <p:nvPr/>
          </p:nvSpPr>
          <p:spPr>
            <a:xfrm>
              <a:off x="4965452" y="11438"/>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18"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19"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20"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26" name="同侧圆角矩形 15"/>
            <p:cNvSpPr/>
            <p:nvPr/>
          </p:nvSpPr>
          <p:spPr>
            <a:xfrm>
              <a:off x="9550" y="-680"/>
              <a:ext cx="2376000" cy="359410"/>
            </a:xfrm>
            <a:prstGeom prst="round2SameRect">
              <a:avLst>
                <a:gd name="adj1" fmla="val 32666"/>
                <a:gd name="adj2" fmla="val 0"/>
              </a:avLst>
            </a:prstGeom>
            <a:solidFill>
              <a:schemeClr val="accent2"/>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药品基本信息</a:t>
              </a:r>
            </a:p>
          </p:txBody>
        </p:sp>
      </p:grpSp>
      <p:grpSp>
        <p:nvGrpSpPr>
          <p:cNvPr id="8" name="组合 7"/>
          <p:cNvGrpSpPr/>
          <p:nvPr/>
        </p:nvGrpSpPr>
        <p:grpSpPr>
          <a:xfrm>
            <a:off x="275590" y="1318895"/>
            <a:ext cx="4268470" cy="2188845"/>
            <a:chOff x="5298101" y="1219200"/>
            <a:chExt cx="6370024" cy="2209800"/>
          </a:xfrm>
        </p:grpSpPr>
        <p:sp>
          <p:nvSpPr>
            <p:cNvPr id="9" name="object 4"/>
            <p:cNvSpPr/>
            <p:nvPr/>
          </p:nvSpPr>
          <p:spPr>
            <a:xfrm>
              <a:off x="5317724" y="1219201"/>
              <a:ext cx="6350401" cy="2209799"/>
            </a:xfrm>
            <a:prstGeom prst="roundRect">
              <a:avLst/>
            </a:prstGeom>
            <a:ln w="12700">
              <a:solidFill>
                <a:srgbClr val="00B050"/>
              </a:solidFill>
            </a:ln>
          </p:spPr>
          <p:txBody>
            <a:bodyPr wrap="square" lIns="0" tIns="0" rIns="0" bIns="0" rtlCol="0"/>
            <a:lstStyle/>
            <a:p>
              <a:endParaRPr sz="1600">
                <a:latin typeface="微软雅黑 Light" panose="020B0502040204020203" pitchFamily="34" charset="-122"/>
                <a:ea typeface="微软雅黑 Light" panose="020B0502040204020203" pitchFamily="34" charset="-122"/>
              </a:endParaRPr>
            </a:p>
          </p:txBody>
        </p:sp>
        <p:sp>
          <p:nvSpPr>
            <p:cNvPr id="29" name="object 23"/>
            <p:cNvSpPr/>
            <p:nvPr/>
          </p:nvSpPr>
          <p:spPr>
            <a:xfrm>
              <a:off x="5298101" y="1219200"/>
              <a:ext cx="6370023" cy="327025"/>
            </a:xfrm>
            <a:prstGeom prst="roundRect">
              <a:avLst/>
            </a:prstGeom>
            <a:solidFill>
              <a:srgbClr val="00B050"/>
            </a:solidFill>
            <a:ln>
              <a:solidFill>
                <a:srgbClr val="06AA47"/>
              </a:solidFill>
            </a:ln>
          </p:spPr>
          <p:txBody>
            <a:bodyPr wrap="square" lIns="0" tIns="0" rIns="0" bIns="0" rtlCol="0" anchor="ctr" anchorCtr="0"/>
            <a:lstStyle/>
            <a:p>
              <a:pPr algn="ctr"/>
              <a:r>
                <a:rPr lang="zh-CN" sz="1400" b="1" dirty="0">
                  <a:solidFill>
                    <a:schemeClr val="bg1"/>
                  </a:solidFill>
                  <a:latin typeface="微软雅黑 Light" panose="020B0502040204020203" pitchFamily="34" charset="-122"/>
                  <a:ea typeface="微软雅黑 Light" panose="020B0502040204020203" pitchFamily="34" charset="-122"/>
                </a:rPr>
                <a:t>高磷血症基本情况</a:t>
              </a:r>
            </a:p>
          </p:txBody>
        </p:sp>
        <p:sp>
          <p:nvSpPr>
            <p:cNvPr id="36" name="矩形 35"/>
            <p:cNvSpPr/>
            <p:nvPr/>
          </p:nvSpPr>
          <p:spPr>
            <a:xfrm>
              <a:off x="5422581" y="1557648"/>
              <a:ext cx="6045468" cy="133463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29540" indent="-129540" algn="l" fontAlgn="auto">
                <a:lnSpc>
                  <a:spcPct val="150000"/>
                </a:lnSpc>
                <a:buFont typeface="Arial" panose="020B0604020202020204" pitchFamily="34" charset="0"/>
                <a:buChar char="•"/>
              </a:pPr>
              <a:r>
                <a:rPr lang="zh-CN" altLang="en-US" sz="1200" dirty="0">
                  <a:solidFill>
                    <a:schemeClr val="tx1"/>
                  </a:solidFill>
                  <a:latin typeface="微软雅黑 Light" panose="020B0502040204020203" pitchFamily="34" charset="-122"/>
                  <a:ea typeface="微软雅黑 Light" panose="020B0502040204020203" pitchFamily="34" charset="-122"/>
                </a:rPr>
                <a:t>高磷血症是由于磷摄入过多、肾脏排磷减少（如慢性肾病）或细胞破坏释放磷（如肿瘤溶解），钙磷代谢紊乱，导致的血磷水平升高（&gt;1.45 mmol/L。急性期主要表现为低钙血症相关症状（如抽搐、心律失常），而慢性高磷血症可引发血管钙化、肾性骨病、软组织钙化及心血管事件风险显著增加，严重影响患者长期预后。</a:t>
              </a:r>
            </a:p>
          </p:txBody>
        </p:sp>
      </p:grpSp>
      <p:sp>
        <p:nvSpPr>
          <p:cNvPr id="38" name="文本框 37"/>
          <p:cNvSpPr txBox="1"/>
          <p:nvPr/>
        </p:nvSpPr>
        <p:spPr>
          <a:xfrm>
            <a:off x="213995" y="6120130"/>
            <a:ext cx="6096000" cy="337185"/>
          </a:xfrm>
          <a:prstGeom prst="rect">
            <a:avLst/>
          </a:prstGeom>
          <a:noFill/>
        </p:spPr>
        <p:txBody>
          <a:bodyPr wrap="square" rtlCol="0" anchor="t">
            <a:spAutoFit/>
          </a:bodyPr>
          <a:lstStyle/>
          <a:p>
            <a:pPr marL="169545" indent="-169545">
              <a:spcBef>
                <a:spcPts val="1200"/>
              </a:spcBef>
              <a:buFont typeface="Arial" panose="020B0604020202020204" pitchFamily="34" charset="0"/>
              <a:buChar char="•"/>
            </a:pPr>
            <a:r>
              <a:rPr lang="zh-CN" altLang="en-US" sz="1600" dirty="0">
                <a:latin typeface="微软雅黑 Light" panose="020B0502040204020203" pitchFamily="34" charset="-122"/>
                <a:ea typeface="微软雅黑 Light" panose="020B0502040204020203" pitchFamily="34" charset="-122"/>
                <a:sym typeface="+mn-ea"/>
              </a:rPr>
              <a:t>接受碳酸司拉维母治疗的非透析</a:t>
            </a:r>
            <a:r>
              <a:rPr lang="en-US" altLang="zh-CN" sz="1600" dirty="0">
                <a:latin typeface="微软雅黑 Light" panose="020B0502040204020203" pitchFamily="34" charset="-122"/>
                <a:ea typeface="微软雅黑 Light" panose="020B0502040204020203" pitchFamily="34" charset="-122"/>
                <a:sym typeface="+mn-ea"/>
              </a:rPr>
              <a:t>CKD</a:t>
            </a:r>
            <a:r>
              <a:rPr lang="zh-CN" altLang="en-US" sz="1600" dirty="0">
                <a:latin typeface="微软雅黑 Light" panose="020B0502040204020203" pitchFamily="34" charset="-122"/>
                <a:ea typeface="微软雅黑 Light" panose="020B0502040204020203" pitchFamily="34" charset="-122"/>
                <a:sym typeface="+mn-ea"/>
              </a:rPr>
              <a:t>患者全因死亡率降低</a:t>
            </a:r>
            <a:r>
              <a:rPr lang="en-US" altLang="zh-CN" sz="1600" b="1" dirty="0">
                <a:solidFill>
                  <a:srgbClr val="C00000"/>
                </a:solidFill>
                <a:uFillTx/>
                <a:latin typeface="微软雅黑 Light" panose="020B0502040204020203" pitchFamily="34" charset="-122"/>
                <a:ea typeface="微软雅黑 Light" panose="020B0502040204020203" pitchFamily="34" charset="-122"/>
                <a:sym typeface="+mn-ea"/>
              </a:rPr>
              <a:t>53%</a:t>
            </a:r>
            <a:r>
              <a:rPr lang="en-US" altLang="zh-CN" sz="1600" baseline="30000" dirty="0">
                <a:latin typeface="微软雅黑 Light" panose="020B0502040204020203" pitchFamily="34" charset="-122"/>
                <a:ea typeface="微软雅黑 Light" panose="020B0502040204020203" pitchFamily="34" charset="-122"/>
                <a:sym typeface="+mn-ea"/>
              </a:rPr>
              <a:t>4</a:t>
            </a:r>
            <a:r>
              <a:rPr lang="zh-CN" altLang="en-US" sz="1600" dirty="0">
                <a:latin typeface="微软雅黑 Light" panose="020B0502040204020203" pitchFamily="34" charset="-122"/>
                <a:ea typeface="微软雅黑 Light" panose="020B0502040204020203" pitchFamily="34" charset="-122"/>
                <a:sym typeface="+mn-ea"/>
              </a:rPr>
              <a:t>。</a:t>
            </a:r>
          </a:p>
        </p:txBody>
      </p:sp>
      <p:sp>
        <p:nvSpPr>
          <p:cNvPr id="60" name="矩形 59"/>
          <p:cNvSpPr/>
          <p:nvPr/>
        </p:nvSpPr>
        <p:spPr>
          <a:xfrm>
            <a:off x="9393402" y="4856720"/>
            <a:ext cx="1768216" cy="1140004"/>
          </a:xfrm>
          <a:prstGeom prst="rect">
            <a:avLst/>
          </a:prstGeom>
          <a:solidFill>
            <a:schemeClr val="tx2">
              <a:lumMod val="20000"/>
              <a:lumOff val="80000"/>
            </a:schemeClr>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矩形 60"/>
          <p:cNvSpPr/>
          <p:nvPr/>
        </p:nvSpPr>
        <p:spPr>
          <a:xfrm>
            <a:off x="5949315" y="4587240"/>
            <a:ext cx="1761490" cy="1256665"/>
          </a:xfrm>
          <a:prstGeom prst="rect">
            <a:avLst/>
          </a:prstGeom>
          <a:solidFill>
            <a:schemeClr val="tx2">
              <a:lumMod val="20000"/>
              <a:lumOff val="80000"/>
            </a:schemeClr>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object 4"/>
          <p:cNvSpPr/>
          <p:nvPr/>
        </p:nvSpPr>
        <p:spPr>
          <a:xfrm>
            <a:off x="4814570" y="3604260"/>
            <a:ext cx="7014210" cy="2515870"/>
          </a:xfrm>
          <a:prstGeom prst="roundRect">
            <a:avLst/>
          </a:prstGeom>
          <a:ln w="12700">
            <a:solidFill>
              <a:srgbClr val="00B050"/>
            </a:solidFill>
          </a:ln>
        </p:spPr>
        <p:txBody>
          <a:bodyPr wrap="square" lIns="0" tIns="0" rIns="0" bIns="0" rtlCol="0"/>
          <a:lstStyle/>
          <a:p>
            <a:endParaRPr sz="1600">
              <a:latin typeface="微软雅黑 Light" panose="020B0502040204020203" pitchFamily="34" charset="-122"/>
              <a:ea typeface="微软雅黑 Light" panose="020B0502040204020203" pitchFamily="34" charset="-122"/>
            </a:endParaRPr>
          </a:p>
        </p:txBody>
      </p:sp>
      <p:sp>
        <p:nvSpPr>
          <p:cNvPr id="63" name="object 23"/>
          <p:cNvSpPr/>
          <p:nvPr/>
        </p:nvSpPr>
        <p:spPr>
          <a:xfrm>
            <a:off x="4752340" y="3604260"/>
            <a:ext cx="7076440" cy="327025"/>
          </a:xfrm>
          <a:prstGeom prst="roundRect">
            <a:avLst/>
          </a:prstGeom>
          <a:solidFill>
            <a:srgbClr val="00B050"/>
          </a:solidFill>
          <a:ln>
            <a:solidFill>
              <a:srgbClr val="06AA47"/>
            </a:solidFill>
          </a:ln>
        </p:spPr>
        <p:txBody>
          <a:bodyPr wrap="square" lIns="0" tIns="0" rIns="0" bIns="0" rtlCol="0" anchor="ctr" anchorCtr="0"/>
          <a:lstStyle/>
          <a:p>
            <a:pPr algn="ctr"/>
            <a:r>
              <a:rPr lang="zh-CN" altLang="en-US" sz="1400" b="1" dirty="0">
                <a:solidFill>
                  <a:schemeClr val="bg1"/>
                </a:solidFill>
                <a:latin typeface="微软雅黑 Light" panose="020B0502040204020203" pitchFamily="34" charset="-122"/>
                <a:ea typeface="微软雅黑 Light" panose="020B0502040204020203" pitchFamily="34" charset="-122"/>
              </a:rPr>
              <a:t>高磷血症磷结合剂片剂负荷大，磷结合剂使用比例低，吞咽或咀嚼困难是重要障碍因素</a:t>
            </a:r>
          </a:p>
        </p:txBody>
      </p:sp>
      <p:sp>
        <p:nvSpPr>
          <p:cNvPr id="64" name="矩形 63"/>
          <p:cNvSpPr/>
          <p:nvPr/>
        </p:nvSpPr>
        <p:spPr>
          <a:xfrm>
            <a:off x="4814570" y="3970020"/>
            <a:ext cx="3171825" cy="39243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fontAlgn="auto">
              <a:lnSpc>
                <a:spcPts val="1500"/>
              </a:lnSpc>
            </a:pPr>
            <a:r>
              <a:rPr lang="zh-CN" altLang="en-US" sz="1000" b="1" dirty="0">
                <a:solidFill>
                  <a:srgbClr val="00B050"/>
                </a:solidFill>
                <a:latin typeface="微软雅黑 Light" panose="020B0502040204020203" pitchFamily="34" charset="-122"/>
                <a:ea typeface="微软雅黑 Light" panose="020B0502040204020203" pitchFamily="34" charset="-122"/>
              </a:rPr>
              <a:t>透析</a:t>
            </a:r>
            <a:r>
              <a:rPr lang="en-US" altLang="zh-CN" sz="1000" b="1" dirty="0">
                <a:solidFill>
                  <a:srgbClr val="00B050"/>
                </a:solidFill>
                <a:latin typeface="微软雅黑 Light" panose="020B0502040204020203" pitchFamily="34" charset="-122"/>
                <a:ea typeface="微软雅黑 Light" panose="020B0502040204020203" pitchFamily="34" charset="-122"/>
              </a:rPr>
              <a:t>CKD</a:t>
            </a:r>
            <a:r>
              <a:rPr lang="zh-CN" altLang="en-US" sz="1000" b="1" dirty="0">
                <a:solidFill>
                  <a:srgbClr val="00B050"/>
                </a:solidFill>
                <a:latin typeface="微软雅黑 Light" panose="020B0502040204020203" pitchFamily="34" charset="-122"/>
                <a:ea typeface="微软雅黑 Light" panose="020B0502040204020203" pitchFamily="34" charset="-122"/>
              </a:rPr>
              <a:t>患者：需要使用磷结合剂的比例</a:t>
            </a:r>
            <a:r>
              <a:rPr lang="en-US" altLang="zh-CN" sz="1000" b="1" dirty="0">
                <a:solidFill>
                  <a:srgbClr val="C00000"/>
                </a:solidFill>
                <a:latin typeface="微软雅黑 Light" panose="020B0502040204020203" pitchFamily="34" charset="-122"/>
                <a:ea typeface="微软雅黑 Light" panose="020B0502040204020203" pitchFamily="34" charset="-122"/>
              </a:rPr>
              <a:t>77.2%</a:t>
            </a:r>
            <a:r>
              <a:rPr lang="zh-CN" altLang="en-US" sz="1000" b="1" dirty="0">
                <a:solidFill>
                  <a:srgbClr val="3296FA"/>
                </a:solidFill>
                <a:latin typeface="微软雅黑 Light" panose="020B0502040204020203" pitchFamily="34" charset="-122"/>
                <a:ea typeface="微软雅黑 Light" panose="020B0502040204020203" pitchFamily="34" charset="-122"/>
              </a:rPr>
              <a:t>，</a:t>
            </a:r>
            <a:r>
              <a:rPr lang="zh-CN" altLang="en-US" sz="1000" b="1" dirty="0">
                <a:solidFill>
                  <a:srgbClr val="00B050"/>
                </a:solidFill>
                <a:latin typeface="微软雅黑 Light" panose="020B0502040204020203" pitchFamily="34" charset="-122"/>
                <a:ea typeface="微软雅黑 Light" panose="020B0502040204020203" pitchFamily="34" charset="-122"/>
              </a:rPr>
              <a:t>其中需要</a:t>
            </a:r>
            <a:r>
              <a:rPr lang="zh-CN" altLang="en-US" sz="1000" b="1" dirty="0">
                <a:solidFill>
                  <a:srgbClr val="C00000"/>
                </a:solidFill>
                <a:latin typeface="微软雅黑 Light" panose="020B0502040204020203" pitchFamily="34" charset="-122"/>
                <a:ea typeface="微软雅黑 Light" panose="020B0502040204020203" pitchFamily="34" charset="-122"/>
              </a:rPr>
              <a:t>高剂量</a:t>
            </a:r>
            <a:r>
              <a:rPr lang="zh-CN" altLang="en-US" sz="1000" b="1" dirty="0">
                <a:solidFill>
                  <a:srgbClr val="00B050"/>
                </a:solidFill>
                <a:latin typeface="微软雅黑 Light" panose="020B0502040204020203" pitchFamily="34" charset="-122"/>
                <a:ea typeface="微软雅黑 Light" panose="020B0502040204020203" pitchFamily="34" charset="-122"/>
              </a:rPr>
              <a:t>磷结合剂治疗</a:t>
            </a:r>
            <a:r>
              <a:rPr lang="zh-CN" altLang="en-US" sz="1000" b="1" dirty="0">
                <a:solidFill>
                  <a:srgbClr val="00B050"/>
                </a:solidFill>
                <a:uFillTx/>
                <a:latin typeface="微软雅黑 Light" panose="020B0502040204020203" pitchFamily="34" charset="-122"/>
                <a:ea typeface="微软雅黑 Light" panose="020B0502040204020203" pitchFamily="34" charset="-122"/>
              </a:rPr>
              <a:t>患者比例</a:t>
            </a:r>
            <a:r>
              <a:rPr lang="en-US" altLang="zh-CN" sz="1000" b="1" dirty="0">
                <a:solidFill>
                  <a:srgbClr val="C00000"/>
                </a:solidFill>
                <a:uFillTx/>
                <a:latin typeface="微软雅黑 Light" panose="020B0502040204020203" pitchFamily="34" charset="-122"/>
                <a:ea typeface="微软雅黑 Light" panose="020B0502040204020203" pitchFamily="34" charset="-122"/>
              </a:rPr>
              <a:t>27.5%</a:t>
            </a:r>
            <a:r>
              <a:rPr lang="en-US" altLang="zh-CN" sz="1000" b="1" baseline="30000" dirty="0">
                <a:solidFill>
                  <a:srgbClr val="00B050"/>
                </a:solidFill>
                <a:uFillTx/>
                <a:latin typeface="微软雅黑 Light" panose="020B0502040204020203" pitchFamily="34" charset="-122"/>
                <a:ea typeface="微软雅黑 Light" panose="020B0502040204020203" pitchFamily="34" charset="-122"/>
              </a:rPr>
              <a:t>6</a:t>
            </a:r>
          </a:p>
        </p:txBody>
      </p:sp>
      <p:graphicFrame>
        <p:nvGraphicFramePr>
          <p:cNvPr id="65" name="图表 64"/>
          <p:cNvGraphicFramePr/>
          <p:nvPr/>
        </p:nvGraphicFramePr>
        <p:xfrm>
          <a:off x="4769485" y="4573905"/>
          <a:ext cx="3065780" cy="1228090"/>
        </p:xfrm>
        <a:graphic>
          <a:graphicData uri="http://schemas.openxmlformats.org/drawingml/2006/chart">
            <c:chart xmlns:c="http://schemas.openxmlformats.org/drawingml/2006/chart" xmlns:r="http://schemas.openxmlformats.org/officeDocument/2006/relationships" r:id="rId8"/>
          </a:graphicData>
        </a:graphic>
      </p:graphicFrame>
      <p:sp>
        <p:nvSpPr>
          <p:cNvPr id="66" name="矩形 65"/>
          <p:cNvSpPr/>
          <p:nvPr/>
        </p:nvSpPr>
        <p:spPr>
          <a:xfrm>
            <a:off x="7980680" y="3970020"/>
            <a:ext cx="3806825" cy="42608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fontAlgn="auto">
              <a:lnSpc>
                <a:spcPts val="1500"/>
              </a:lnSpc>
            </a:pPr>
            <a:r>
              <a:rPr lang="zh-CN" altLang="en-US" sz="1000" b="1" dirty="0">
                <a:solidFill>
                  <a:srgbClr val="00B050"/>
                </a:solidFill>
                <a:latin typeface="微软雅黑 Light" panose="020B0502040204020203" pitchFamily="34" charset="-122"/>
                <a:ea typeface="微软雅黑 Light" panose="020B0502040204020203" pitchFamily="34" charset="-122"/>
              </a:rPr>
              <a:t>非透析</a:t>
            </a:r>
            <a:r>
              <a:rPr lang="en-US" altLang="zh-CN" sz="1000" b="1" dirty="0">
                <a:solidFill>
                  <a:srgbClr val="00B050"/>
                </a:solidFill>
                <a:latin typeface="微软雅黑 Light" panose="020B0502040204020203" pitchFamily="34" charset="-122"/>
                <a:ea typeface="微软雅黑 Light" panose="020B0502040204020203" pitchFamily="34" charset="-122"/>
              </a:rPr>
              <a:t>CKD</a:t>
            </a:r>
            <a:r>
              <a:rPr lang="zh-CN" altLang="en-US" sz="1000" b="1" dirty="0">
                <a:solidFill>
                  <a:srgbClr val="00B050"/>
                </a:solidFill>
                <a:latin typeface="微软雅黑 Light" panose="020B0502040204020203" pitchFamily="34" charset="-122"/>
                <a:ea typeface="微软雅黑 Light" panose="020B0502040204020203" pitchFamily="34" charset="-122"/>
              </a:rPr>
              <a:t>患者：高磷血症患病率随肾功能衰退呈阶梯式上升，但磷结合剂的应用率与疾病严重程度显著脱节，整体仅</a:t>
            </a:r>
            <a:r>
              <a:rPr lang="en-US" altLang="zh-CN" sz="1000" b="1" dirty="0">
                <a:solidFill>
                  <a:srgbClr val="C00000"/>
                </a:solidFill>
                <a:latin typeface="微软雅黑 Light" panose="020B0502040204020203" pitchFamily="34" charset="-122"/>
                <a:ea typeface="微软雅黑 Light" panose="020B0502040204020203" pitchFamily="34" charset="-122"/>
              </a:rPr>
              <a:t>13.34%</a:t>
            </a:r>
            <a:r>
              <a:rPr lang="en-US" altLang="zh-CN" sz="1000" b="1" baseline="30000" dirty="0">
                <a:solidFill>
                  <a:srgbClr val="3296FA"/>
                </a:solidFill>
                <a:latin typeface="微软雅黑 Light" panose="020B0502040204020203" pitchFamily="34" charset="-122"/>
                <a:ea typeface="微软雅黑 Light" panose="020B0502040204020203" pitchFamily="34" charset="-122"/>
              </a:rPr>
              <a:t>4</a:t>
            </a:r>
            <a:endParaRPr lang="en-US" altLang="zh-CN" sz="1000" b="1" baseline="30000" dirty="0">
              <a:solidFill>
                <a:srgbClr val="3296FA"/>
              </a:solidFill>
              <a:uFillTx/>
              <a:latin typeface="微软雅黑 Light" panose="020B0502040204020203" pitchFamily="34" charset="-122"/>
              <a:ea typeface="微软雅黑 Light" panose="020B0502040204020203" pitchFamily="34" charset="-122"/>
            </a:endParaRPr>
          </a:p>
        </p:txBody>
      </p:sp>
      <p:graphicFrame>
        <p:nvGraphicFramePr>
          <p:cNvPr id="67" name="图表 66"/>
          <p:cNvGraphicFramePr/>
          <p:nvPr/>
        </p:nvGraphicFramePr>
        <p:xfrm>
          <a:off x="7834630" y="4556760"/>
          <a:ext cx="3327400" cy="1563370"/>
        </p:xfrm>
        <a:graphic>
          <a:graphicData uri="http://schemas.openxmlformats.org/drawingml/2006/chart">
            <c:chart xmlns:c="http://schemas.openxmlformats.org/drawingml/2006/chart" xmlns:r="http://schemas.openxmlformats.org/officeDocument/2006/relationships" r:id="rId9"/>
          </a:graphicData>
        </a:graphic>
      </p:graphicFrame>
      <p:cxnSp>
        <p:nvCxnSpPr>
          <p:cNvPr id="68" name="直接连接符 67"/>
          <p:cNvCxnSpPr/>
          <p:nvPr/>
        </p:nvCxnSpPr>
        <p:spPr>
          <a:xfrm>
            <a:off x="4977851" y="5696697"/>
            <a:ext cx="2734945" cy="23495"/>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42" name="think-cell 幻灯片" r:id="rId4" imgW="11430" imgH="11430" progId="TCLayout.ActiveDocument.1">
                  <p:embed/>
                </p:oleObj>
              </mc:Choice>
              <mc:Fallback>
                <p:oleObj name="think-cell 幻灯片" r:id="rId4" imgW="11430" imgH="11430" progId="TCLayout.ActiveDocument.1">
                  <p:embed/>
                  <p:pic>
                    <p:nvPicPr>
                      <p:cNvPr id="0" name="think-cell data - do not delete"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358730"/>
            <a:ext cx="11934825" cy="720233"/>
          </a:xfrm>
        </p:spPr>
        <p:txBody>
          <a:bodyPr vert="horz">
            <a:normAutofit/>
          </a:bodyPr>
          <a:lstStyle/>
          <a:p>
            <a:r>
              <a:rPr lang="zh-CN" altLang="en-US" sz="2000" dirty="0"/>
              <a:t>碳酸司维拉姆干混悬剂有</a:t>
            </a:r>
            <a:r>
              <a:rPr lang="zh-CN" altLang="en-US" sz="2000" dirty="0">
                <a:solidFill>
                  <a:schemeClr val="accent4">
                    <a:lumMod val="60000"/>
                    <a:lumOff val="40000"/>
                  </a:schemeClr>
                </a:solidFill>
              </a:rPr>
              <a:t>两个剂量规格</a:t>
            </a:r>
            <a:r>
              <a:rPr lang="zh-CN" altLang="en-US" sz="2000" dirty="0"/>
              <a:t>，方便剂量调整，可大幅降低磷结合剂片剂负荷</a:t>
            </a:r>
            <a:r>
              <a:rPr lang="en-US" altLang="zh-CN" sz="2000" dirty="0"/>
              <a:t>,</a:t>
            </a:r>
            <a:r>
              <a:rPr lang="zh-CN" altLang="en-US" sz="2000" dirty="0"/>
              <a:t> </a:t>
            </a:r>
            <a:br>
              <a:rPr lang="en-US" altLang="zh-CN" sz="2000" dirty="0"/>
            </a:br>
            <a:r>
              <a:rPr lang="zh-CN" altLang="en-US" sz="2000" dirty="0">
                <a:solidFill>
                  <a:schemeClr val="accent4">
                    <a:lumMod val="60000"/>
                    <a:lumOff val="40000"/>
                  </a:schemeClr>
                </a:solidFill>
              </a:rPr>
              <a:t>有效提高服药依从性，提升血磷达标率</a:t>
            </a:r>
          </a:p>
        </p:txBody>
      </p:sp>
      <p:grpSp>
        <p:nvGrpSpPr>
          <p:cNvPr id="4" name="组合 3"/>
          <p:cNvGrpSpPr/>
          <p:nvPr/>
        </p:nvGrpSpPr>
        <p:grpSpPr>
          <a:xfrm>
            <a:off x="9550" y="-680"/>
            <a:ext cx="12180400" cy="280598"/>
            <a:chOff x="9550" y="-680"/>
            <a:chExt cx="12180400" cy="360340"/>
          </a:xfrm>
        </p:grpSpPr>
        <p:sp>
          <p:nvSpPr>
            <p:cNvPr id="5" name="同侧圆角矩形 4"/>
            <p:cNvSpPr/>
            <p:nvPr/>
          </p:nvSpPr>
          <p:spPr>
            <a:xfrm>
              <a:off x="2461115" y="-340"/>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6" name="同侧圆角矩形 6"/>
            <p:cNvSpPr/>
            <p:nvPr/>
          </p:nvSpPr>
          <p:spPr>
            <a:xfrm>
              <a:off x="49122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7"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8"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9" name="同侧圆角矩形 15"/>
            <p:cNvSpPr/>
            <p:nvPr/>
          </p:nvSpPr>
          <p:spPr>
            <a:xfrm>
              <a:off x="9550" y="-680"/>
              <a:ext cx="2376000" cy="359410"/>
            </a:xfrm>
            <a:prstGeom prst="round2SameRect">
              <a:avLst>
                <a:gd name="adj1" fmla="val 32666"/>
                <a:gd name="adj2" fmla="val 0"/>
              </a:avLst>
            </a:prstGeom>
            <a:solidFill>
              <a:schemeClr val="accent2"/>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1"/>
                  </a:solidFill>
                </a:rPr>
                <a:t>药品基本信息</a:t>
              </a:r>
            </a:p>
          </p:txBody>
        </p:sp>
      </p:grpSp>
      <p:sp>
        <p:nvSpPr>
          <p:cNvPr id="53" name="object 7"/>
          <p:cNvSpPr/>
          <p:nvPr/>
        </p:nvSpPr>
        <p:spPr>
          <a:xfrm>
            <a:off x="609600" y="1590040"/>
            <a:ext cx="5020310" cy="4569460"/>
          </a:xfrm>
          <a:custGeom>
            <a:avLst/>
            <a:gdLst/>
            <a:ahLst/>
            <a:cxnLst/>
            <a:rect l="l" t="t" r="r" b="b"/>
            <a:pathLst>
              <a:path w="5020309" h="1089660">
                <a:moveTo>
                  <a:pt x="0" y="45465"/>
                </a:moveTo>
                <a:lnTo>
                  <a:pt x="3567" y="27753"/>
                </a:lnTo>
                <a:lnTo>
                  <a:pt x="13303" y="13303"/>
                </a:lnTo>
                <a:lnTo>
                  <a:pt x="27753" y="3567"/>
                </a:lnTo>
                <a:lnTo>
                  <a:pt x="45465" y="0"/>
                </a:lnTo>
                <a:lnTo>
                  <a:pt x="4974590" y="0"/>
                </a:lnTo>
                <a:lnTo>
                  <a:pt x="4992302" y="3567"/>
                </a:lnTo>
                <a:lnTo>
                  <a:pt x="5006752" y="13303"/>
                </a:lnTo>
                <a:lnTo>
                  <a:pt x="5016488" y="27753"/>
                </a:lnTo>
                <a:lnTo>
                  <a:pt x="5020056" y="45465"/>
                </a:lnTo>
                <a:lnTo>
                  <a:pt x="5020056" y="1044206"/>
                </a:lnTo>
                <a:lnTo>
                  <a:pt x="5016488" y="1061901"/>
                </a:lnTo>
                <a:lnTo>
                  <a:pt x="5006752" y="1076348"/>
                </a:lnTo>
                <a:lnTo>
                  <a:pt x="4992302" y="1086088"/>
                </a:lnTo>
                <a:lnTo>
                  <a:pt x="4974590" y="1089659"/>
                </a:lnTo>
                <a:lnTo>
                  <a:pt x="45465" y="1089659"/>
                </a:lnTo>
                <a:lnTo>
                  <a:pt x="27753" y="1086088"/>
                </a:lnTo>
                <a:lnTo>
                  <a:pt x="13303" y="1076348"/>
                </a:lnTo>
                <a:lnTo>
                  <a:pt x="3567" y="1061901"/>
                </a:lnTo>
                <a:lnTo>
                  <a:pt x="0" y="1044206"/>
                </a:lnTo>
                <a:lnTo>
                  <a:pt x="0" y="45465"/>
                </a:lnTo>
                <a:close/>
              </a:path>
            </a:pathLst>
          </a:custGeom>
          <a:ln w="12699">
            <a:solidFill>
              <a:srgbClr val="00B050"/>
            </a:solidFill>
          </a:ln>
        </p:spPr>
        <p:txBody>
          <a:bodyPr wrap="square" lIns="0" tIns="0" rIns="0" bIns="0" rtlCol="0"/>
          <a:lstStyle/>
          <a:p>
            <a:endParaRPr/>
          </a:p>
        </p:txBody>
      </p:sp>
      <p:sp>
        <p:nvSpPr>
          <p:cNvPr id="54" name="object 23"/>
          <p:cNvSpPr/>
          <p:nvPr/>
        </p:nvSpPr>
        <p:spPr>
          <a:xfrm>
            <a:off x="609600" y="1447800"/>
            <a:ext cx="5028565" cy="472440"/>
          </a:xfrm>
          <a:prstGeom prst="roundRect">
            <a:avLst/>
          </a:prstGeom>
          <a:solidFill>
            <a:srgbClr val="00B050"/>
          </a:solidFill>
          <a:ln>
            <a:solidFill>
              <a:srgbClr val="06AA47"/>
            </a:solidFill>
          </a:ln>
        </p:spPr>
        <p:txBody>
          <a:bodyPr wrap="square" lIns="0" tIns="0" rIns="0" bIns="0" rtlCol="0" anchor="ctr" anchorCtr="0"/>
          <a:lstStyle/>
          <a:p>
            <a:pPr marL="12700" algn="ctr">
              <a:lnSpc>
                <a:spcPct val="100000"/>
              </a:lnSpc>
              <a:spcBef>
                <a:spcPts val="100"/>
              </a:spcBef>
              <a:tabLst>
                <a:tab pos="425450" algn="l"/>
                <a:tab pos="631825" algn="l"/>
                <a:tab pos="4872355" algn="l"/>
                <a:tab pos="5280025" algn="l"/>
              </a:tabLst>
            </a:pP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透析患者常需服用多种药物，片剂负荷高</a:t>
            </a:r>
            <a:r>
              <a:rPr lang="en-US" altLang="zh-CN" sz="1400" b="1" baseline="30000"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1</a:t>
            </a:r>
            <a:r>
              <a:rPr lang="zh-CN" altLang="en-US" sz="1400" b="1" baseline="30000"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en-US" altLang="zh-CN" sz="1400" b="1" baseline="30000"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2</a:t>
            </a:r>
          </a:p>
        </p:txBody>
      </p:sp>
      <p:sp>
        <p:nvSpPr>
          <p:cNvPr id="55" name="object 4"/>
          <p:cNvSpPr/>
          <p:nvPr/>
        </p:nvSpPr>
        <p:spPr>
          <a:xfrm>
            <a:off x="6477000" y="1725930"/>
            <a:ext cx="5020310" cy="4433570"/>
          </a:xfrm>
          <a:custGeom>
            <a:avLst/>
            <a:gdLst/>
            <a:ahLst/>
            <a:cxnLst/>
            <a:rect l="l" t="t" r="r" b="b"/>
            <a:pathLst>
              <a:path w="5020309" h="2482850">
                <a:moveTo>
                  <a:pt x="0" y="78104"/>
                </a:moveTo>
                <a:lnTo>
                  <a:pt x="6149" y="47738"/>
                </a:lnTo>
                <a:lnTo>
                  <a:pt x="22907" y="22907"/>
                </a:lnTo>
                <a:lnTo>
                  <a:pt x="47738" y="6149"/>
                </a:lnTo>
                <a:lnTo>
                  <a:pt x="78105" y="0"/>
                </a:lnTo>
                <a:lnTo>
                  <a:pt x="4941950" y="0"/>
                </a:lnTo>
                <a:lnTo>
                  <a:pt x="4972317" y="6149"/>
                </a:lnTo>
                <a:lnTo>
                  <a:pt x="4997148" y="22907"/>
                </a:lnTo>
                <a:lnTo>
                  <a:pt x="5013906" y="47738"/>
                </a:lnTo>
                <a:lnTo>
                  <a:pt x="5020056" y="78104"/>
                </a:lnTo>
                <a:lnTo>
                  <a:pt x="5020056" y="2404491"/>
                </a:lnTo>
                <a:lnTo>
                  <a:pt x="5013906" y="2434857"/>
                </a:lnTo>
                <a:lnTo>
                  <a:pt x="4997148" y="2459688"/>
                </a:lnTo>
                <a:lnTo>
                  <a:pt x="4972317" y="2476446"/>
                </a:lnTo>
                <a:lnTo>
                  <a:pt x="4941950" y="2482596"/>
                </a:lnTo>
                <a:lnTo>
                  <a:pt x="78105" y="2482596"/>
                </a:lnTo>
                <a:lnTo>
                  <a:pt x="47738" y="2476446"/>
                </a:lnTo>
                <a:lnTo>
                  <a:pt x="22907" y="2459688"/>
                </a:lnTo>
                <a:lnTo>
                  <a:pt x="6149" y="2434857"/>
                </a:lnTo>
                <a:lnTo>
                  <a:pt x="0" y="2404491"/>
                </a:lnTo>
                <a:lnTo>
                  <a:pt x="0" y="78104"/>
                </a:lnTo>
                <a:close/>
              </a:path>
            </a:pathLst>
          </a:custGeom>
          <a:ln w="12699">
            <a:solidFill>
              <a:srgbClr val="00B050"/>
            </a:solidFill>
          </a:ln>
        </p:spPr>
        <p:txBody>
          <a:bodyPr wrap="square" lIns="0" tIns="0" rIns="0" bIns="0" rtlCol="0"/>
          <a:lstStyle/>
          <a:p>
            <a:endParaRPr/>
          </a:p>
        </p:txBody>
      </p:sp>
      <p:grpSp>
        <p:nvGrpSpPr>
          <p:cNvPr id="56" name="组合 55"/>
          <p:cNvGrpSpPr/>
          <p:nvPr/>
        </p:nvGrpSpPr>
        <p:grpSpPr>
          <a:xfrm>
            <a:off x="6735218" y="2348828"/>
            <a:ext cx="1829435" cy="2567107"/>
            <a:chOff x="11226" y="5882"/>
            <a:chExt cx="2881" cy="3980"/>
          </a:xfrm>
        </p:grpSpPr>
        <p:sp>
          <p:nvSpPr>
            <p:cNvPr id="57" name="矩形 56"/>
            <p:cNvSpPr/>
            <p:nvPr/>
          </p:nvSpPr>
          <p:spPr>
            <a:xfrm>
              <a:off x="11272" y="9354"/>
              <a:ext cx="2835" cy="50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200" b="1" dirty="0">
                  <a:solidFill>
                    <a:schemeClr val="tx1"/>
                  </a:solidFill>
                </a:rPr>
                <a:t>碳酸司维拉姆片剂</a:t>
              </a:r>
            </a:p>
          </p:txBody>
        </p:sp>
        <p:grpSp>
          <p:nvGrpSpPr>
            <p:cNvPr id="58" name="组合 57"/>
            <p:cNvGrpSpPr/>
            <p:nvPr/>
          </p:nvGrpSpPr>
          <p:grpSpPr>
            <a:xfrm>
              <a:off x="11629" y="5882"/>
              <a:ext cx="2120" cy="3484"/>
              <a:chOff x="6949" y="4280"/>
              <a:chExt cx="2120" cy="3484"/>
            </a:xfrm>
          </p:grpSpPr>
          <p:grpSp>
            <p:nvGrpSpPr>
              <p:cNvPr id="60" name="组合 59"/>
              <p:cNvGrpSpPr/>
              <p:nvPr/>
            </p:nvGrpSpPr>
            <p:grpSpPr>
              <a:xfrm>
                <a:off x="8389" y="6383"/>
                <a:ext cx="680" cy="1381"/>
                <a:chOff x="1138" y="6130"/>
                <a:chExt cx="680" cy="1381"/>
              </a:xfrm>
            </p:grpSpPr>
            <p:pic>
              <p:nvPicPr>
                <p:cNvPr id="73" name="图片 13"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38" y="6831"/>
                  <a:ext cx="680" cy="680"/>
                </a:xfrm>
                <a:prstGeom prst="rect">
                  <a:avLst/>
                </a:prstGeom>
              </p:spPr>
            </p:pic>
            <p:pic>
              <p:nvPicPr>
                <p:cNvPr id="74" name="图片 16"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6130"/>
                  <a:ext cx="680" cy="680"/>
                </a:xfrm>
                <a:prstGeom prst="rect">
                  <a:avLst/>
                </a:prstGeom>
              </p:spPr>
            </p:pic>
          </p:grpSp>
          <p:grpSp>
            <p:nvGrpSpPr>
              <p:cNvPr id="61" name="组合 60"/>
              <p:cNvGrpSpPr/>
              <p:nvPr/>
            </p:nvGrpSpPr>
            <p:grpSpPr>
              <a:xfrm>
                <a:off x="6949" y="4280"/>
                <a:ext cx="680" cy="3484"/>
                <a:chOff x="1138" y="4027"/>
                <a:chExt cx="680" cy="3484"/>
              </a:xfrm>
            </p:grpSpPr>
            <p:pic>
              <p:nvPicPr>
                <p:cNvPr id="68" name="图片 18"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6831"/>
                  <a:ext cx="680" cy="680"/>
                </a:xfrm>
                <a:prstGeom prst="rect">
                  <a:avLst/>
                </a:prstGeom>
              </p:spPr>
            </p:pic>
            <p:pic>
              <p:nvPicPr>
                <p:cNvPr id="69" name="图片 19"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6130"/>
                  <a:ext cx="680" cy="680"/>
                </a:xfrm>
                <a:prstGeom prst="rect">
                  <a:avLst/>
                </a:prstGeom>
              </p:spPr>
            </p:pic>
            <p:pic>
              <p:nvPicPr>
                <p:cNvPr id="70" name="图片 20"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5429"/>
                  <a:ext cx="680" cy="680"/>
                </a:xfrm>
                <a:prstGeom prst="rect">
                  <a:avLst/>
                </a:prstGeom>
              </p:spPr>
            </p:pic>
            <p:pic>
              <p:nvPicPr>
                <p:cNvPr id="71" name="图片 21"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4728"/>
                  <a:ext cx="680" cy="680"/>
                </a:xfrm>
                <a:prstGeom prst="rect">
                  <a:avLst/>
                </a:prstGeom>
              </p:spPr>
            </p:pic>
            <p:pic>
              <p:nvPicPr>
                <p:cNvPr id="72" name="图片 22"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4027"/>
                  <a:ext cx="680" cy="680"/>
                </a:xfrm>
                <a:prstGeom prst="rect">
                  <a:avLst/>
                </a:prstGeom>
              </p:spPr>
            </p:pic>
          </p:grpSp>
          <p:grpSp>
            <p:nvGrpSpPr>
              <p:cNvPr id="62" name="组合 61"/>
              <p:cNvGrpSpPr/>
              <p:nvPr/>
            </p:nvGrpSpPr>
            <p:grpSpPr>
              <a:xfrm>
                <a:off x="7669" y="4280"/>
                <a:ext cx="680" cy="3484"/>
                <a:chOff x="1138" y="4027"/>
                <a:chExt cx="680" cy="3484"/>
              </a:xfrm>
            </p:grpSpPr>
            <p:pic>
              <p:nvPicPr>
                <p:cNvPr id="63" name="图片 24"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6831"/>
                  <a:ext cx="680" cy="680"/>
                </a:xfrm>
                <a:prstGeom prst="rect">
                  <a:avLst/>
                </a:prstGeom>
              </p:spPr>
            </p:pic>
            <p:pic>
              <p:nvPicPr>
                <p:cNvPr id="64" name="图片 25"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6130"/>
                  <a:ext cx="680" cy="680"/>
                </a:xfrm>
                <a:prstGeom prst="rect">
                  <a:avLst/>
                </a:prstGeom>
              </p:spPr>
            </p:pic>
            <p:pic>
              <p:nvPicPr>
                <p:cNvPr id="65" name="图片 26"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5429"/>
                  <a:ext cx="680" cy="680"/>
                </a:xfrm>
                <a:prstGeom prst="rect">
                  <a:avLst/>
                </a:prstGeom>
              </p:spPr>
            </p:pic>
            <p:pic>
              <p:nvPicPr>
                <p:cNvPr id="66" name="图片 27"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4728"/>
                  <a:ext cx="680" cy="680"/>
                </a:xfrm>
                <a:prstGeom prst="rect">
                  <a:avLst/>
                </a:prstGeom>
              </p:spPr>
            </p:pic>
            <p:pic>
              <p:nvPicPr>
                <p:cNvPr id="67" name="图片 28" descr="32303137373534313b32303137373831313bb6d4b6febcd7b1bdd2a9c6ac"/>
                <p:cNvPicPr>
                  <a:picLocks noChangeAspect="1"/>
                </p:cNvPicPr>
                <p:nvPr/>
              </p:nvPicPr>
              <p:blipFill>
                <a:blip r:embed="rId6">
                  <a:extLst>
                    <a:ext uri="{96DAC541-7B7A-43D3-8B79-37D633B846F1}">
                      <asvg:svgBlip xmlns:asvg="http://schemas.microsoft.com/office/drawing/2016/SVG/main" r:embed="rId8"/>
                    </a:ext>
                  </a:extLst>
                </a:blip>
                <a:stretch>
                  <a:fillRect/>
                </a:stretch>
              </p:blipFill>
              <p:spPr>
                <a:xfrm>
                  <a:off x="1138" y="4027"/>
                  <a:ext cx="680" cy="680"/>
                </a:xfrm>
                <a:prstGeom prst="rect">
                  <a:avLst/>
                </a:prstGeom>
              </p:spPr>
            </p:pic>
          </p:grpSp>
        </p:grpSp>
        <p:cxnSp>
          <p:nvCxnSpPr>
            <p:cNvPr id="59" name="直接连接符 58"/>
            <p:cNvCxnSpPr/>
            <p:nvPr/>
          </p:nvCxnSpPr>
          <p:spPr>
            <a:xfrm>
              <a:off x="11226" y="9366"/>
              <a:ext cx="2835" cy="0"/>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grpSp>
      <p:sp>
        <p:nvSpPr>
          <p:cNvPr id="77" name="object 23"/>
          <p:cNvSpPr/>
          <p:nvPr/>
        </p:nvSpPr>
        <p:spPr>
          <a:xfrm>
            <a:off x="6468745" y="1447800"/>
            <a:ext cx="5028565" cy="503555"/>
          </a:xfrm>
          <a:prstGeom prst="roundRect">
            <a:avLst/>
          </a:prstGeom>
          <a:solidFill>
            <a:srgbClr val="00B050"/>
          </a:solidFill>
          <a:ln>
            <a:solidFill>
              <a:srgbClr val="06AA47"/>
            </a:solidFill>
          </a:ln>
        </p:spPr>
        <p:txBody>
          <a:bodyPr wrap="square" lIns="0" tIns="0" rIns="0" bIns="0" rtlCol="0" anchor="ctr" anchorCtr="0"/>
          <a:lstStyle/>
          <a:p>
            <a:pPr marL="12700" algn="ctr">
              <a:spcBef>
                <a:spcPts val="100"/>
              </a:spcBef>
              <a:tabLst>
                <a:tab pos="425450" algn="l"/>
                <a:tab pos="631825" algn="l"/>
                <a:tab pos="4872355" algn="l"/>
                <a:tab pos="5280025" algn="l"/>
              </a:tabLst>
            </a:pPr>
            <a:r>
              <a:rPr lang="zh-CN" altLang="en-US" sz="1400" b="1" dirty="0">
                <a:solidFill>
                  <a:schemeClr val="bg1"/>
                </a:solidFill>
                <a:latin typeface="微软雅黑 Light" panose="020B0502040204020203" pitchFamily="34" charset="-122"/>
                <a:ea typeface="微软雅黑 Light" panose="020B0502040204020203" pitchFamily="34" charset="-122"/>
                <a:sym typeface="+mn-ea"/>
              </a:rPr>
              <a:t>中国剂量滴定临床试验中常用</a:t>
            </a:r>
            <a:endParaRPr lang="zh-CN" altLang="en-US" sz="1400" b="1" dirty="0">
              <a:solidFill>
                <a:schemeClr val="bg1"/>
              </a:solidFill>
              <a:latin typeface="微软雅黑 Light" panose="020B0502040204020203" pitchFamily="34" charset="-122"/>
              <a:ea typeface="微软雅黑 Light" panose="020B0502040204020203" pitchFamily="34" charset="-122"/>
            </a:endParaRPr>
          </a:p>
          <a:p>
            <a:pPr marL="12700" algn="ctr">
              <a:spcBef>
                <a:spcPts val="100"/>
              </a:spcBef>
              <a:tabLst>
                <a:tab pos="425450" algn="l"/>
                <a:tab pos="631825" algn="l"/>
                <a:tab pos="4872355" algn="l"/>
                <a:tab pos="5280025" algn="l"/>
              </a:tabLst>
            </a:pPr>
            <a:r>
              <a:rPr lang="zh-CN" altLang="en-US" sz="1400" b="1" dirty="0">
                <a:solidFill>
                  <a:schemeClr val="bg1"/>
                </a:solidFill>
                <a:latin typeface="微软雅黑 Light" panose="020B0502040204020203" pitchFamily="34" charset="-122"/>
                <a:ea typeface="微软雅黑 Light" panose="020B0502040204020203" pitchFamily="34" charset="-122"/>
                <a:sym typeface="+mn-ea"/>
              </a:rPr>
              <a:t>日剂量为</a:t>
            </a:r>
            <a:r>
              <a:rPr lang="en-US" altLang="zh-CN" sz="1400" b="1" dirty="0">
                <a:solidFill>
                  <a:schemeClr val="bg1"/>
                </a:solidFill>
                <a:latin typeface="微软雅黑 Light" panose="020B0502040204020203" pitchFamily="34" charset="-122"/>
                <a:ea typeface="微软雅黑 Light" panose="020B0502040204020203" pitchFamily="34" charset="-122"/>
                <a:sym typeface="+mn-ea"/>
              </a:rPr>
              <a:t> 7.2g - 9.6g (9-12</a:t>
            </a:r>
            <a:r>
              <a:rPr lang="zh-CN" altLang="en-US" sz="1400" b="1" dirty="0">
                <a:solidFill>
                  <a:schemeClr val="bg1"/>
                </a:solidFill>
                <a:latin typeface="微软雅黑 Light" panose="020B0502040204020203" pitchFamily="34" charset="-122"/>
                <a:ea typeface="微软雅黑 Light" panose="020B0502040204020203" pitchFamily="34" charset="-122"/>
                <a:sym typeface="+mn-ea"/>
              </a:rPr>
              <a:t>片</a:t>
            </a:r>
            <a:r>
              <a:rPr lang="en-US" altLang="zh-CN" sz="1400" b="1" dirty="0">
                <a:solidFill>
                  <a:schemeClr val="bg1"/>
                </a:solidFill>
                <a:latin typeface="微软雅黑 Light" panose="020B0502040204020203" pitchFamily="34" charset="-122"/>
                <a:ea typeface="微软雅黑 Light" panose="020B0502040204020203" pitchFamily="34" charset="-122"/>
                <a:sym typeface="+mn-ea"/>
              </a:rPr>
              <a:t>)</a:t>
            </a:r>
            <a:r>
              <a:rPr lang="en-US" altLang="zh-CN" sz="1400" b="1" baseline="30000" dirty="0">
                <a:solidFill>
                  <a:schemeClr val="bg1"/>
                </a:solidFill>
                <a:latin typeface="微软雅黑 Light" panose="020B0502040204020203" pitchFamily="34" charset="-122"/>
                <a:ea typeface="微软雅黑 Light" panose="020B0502040204020203" pitchFamily="34" charset="-122"/>
                <a:sym typeface="+mn-ea"/>
              </a:rPr>
              <a:t>3</a:t>
            </a:r>
          </a:p>
        </p:txBody>
      </p:sp>
      <p:grpSp>
        <p:nvGrpSpPr>
          <p:cNvPr id="130" name="组合 129"/>
          <p:cNvGrpSpPr/>
          <p:nvPr/>
        </p:nvGrpSpPr>
        <p:grpSpPr>
          <a:xfrm>
            <a:off x="8983027" y="3484246"/>
            <a:ext cx="2382520" cy="1446343"/>
            <a:chOff x="8839200" y="4744720"/>
            <a:chExt cx="2382520" cy="1446343"/>
          </a:xfrm>
        </p:grpSpPr>
        <p:cxnSp>
          <p:nvCxnSpPr>
            <p:cNvPr id="75" name="直接连接符 74"/>
            <p:cNvCxnSpPr/>
            <p:nvPr/>
          </p:nvCxnSpPr>
          <p:spPr>
            <a:xfrm>
              <a:off x="9067800" y="5871174"/>
              <a:ext cx="1800000" cy="0"/>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sp>
          <p:nvSpPr>
            <p:cNvPr id="76" name="矩形 75"/>
            <p:cNvSpPr/>
            <p:nvPr/>
          </p:nvSpPr>
          <p:spPr>
            <a:xfrm>
              <a:off x="9067800" y="5868483"/>
              <a:ext cx="1800000" cy="32258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200" b="1" dirty="0">
                  <a:solidFill>
                    <a:schemeClr val="tx1"/>
                  </a:solidFill>
                </a:rPr>
                <a:t>碳酸司维拉姆干混悬剂</a:t>
              </a:r>
            </a:p>
          </p:txBody>
        </p:sp>
        <p:pic>
          <p:nvPicPr>
            <p:cNvPr id="78" name="图片 42" descr="32303235303832373b32303235343334393bcbaeb1ad"/>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144000" y="5486400"/>
              <a:ext cx="360000" cy="360000"/>
            </a:xfrm>
            <a:prstGeom prst="rect">
              <a:avLst/>
            </a:prstGeom>
          </p:spPr>
        </p:pic>
        <p:pic>
          <p:nvPicPr>
            <p:cNvPr id="79" name="图片 43" descr="32303235303832373b32303235343334393bcbaeb1ad"/>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792290" y="5486400"/>
              <a:ext cx="359410" cy="360000"/>
            </a:xfrm>
            <a:prstGeom prst="rect">
              <a:avLst/>
            </a:prstGeom>
          </p:spPr>
        </p:pic>
        <p:pic>
          <p:nvPicPr>
            <p:cNvPr id="80" name="图片 44" descr="32303235303832373b32303235343334393bcbaeb1ad"/>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439990" y="5486400"/>
              <a:ext cx="359410" cy="360000"/>
            </a:xfrm>
            <a:prstGeom prst="rect">
              <a:avLst/>
            </a:prstGeom>
          </p:spPr>
        </p:pic>
        <p:sp>
          <p:nvSpPr>
            <p:cNvPr id="81" name="object 67"/>
            <p:cNvSpPr txBox="1"/>
            <p:nvPr/>
          </p:nvSpPr>
          <p:spPr>
            <a:xfrm>
              <a:off x="9226550" y="4959523"/>
              <a:ext cx="1995170" cy="200025"/>
            </a:xfrm>
            <a:prstGeom prst="rect">
              <a:avLst/>
            </a:prstGeom>
          </p:spPr>
          <p:txBody>
            <a:bodyPr vert="horz" wrap="square" lIns="0" tIns="0" rIns="0" bIns="0" rtlCol="0" anchor="ctr" anchorCtr="0">
              <a:spAutoFit/>
            </a:bodyPr>
            <a:lstStyle/>
            <a:p>
              <a:pPr marL="38100" algn="ctr">
                <a:lnSpc>
                  <a:spcPct val="100000"/>
                </a:lnSpc>
                <a:spcBef>
                  <a:spcPts val="100"/>
                </a:spcBef>
              </a:pPr>
              <a:r>
                <a:rPr sz="2000" b="1" spc="142" baseline="22000" dirty="0">
                  <a:solidFill>
                    <a:srgbClr val="C00000"/>
                  </a:solidFill>
                  <a:latin typeface="宋体" panose="02010600030101010101" pitchFamily="2" charset="-122"/>
                  <a:ea typeface="宋体" panose="02010600030101010101" pitchFamily="2" charset="-122"/>
                  <a:cs typeface="宋体" panose="02010600030101010101" pitchFamily="2" charset="-122"/>
                </a:rPr>
                <a:t> </a:t>
              </a:r>
              <a:r>
                <a:rPr lang="zh-CN" sz="2000" b="1" spc="142" baseline="22000" dirty="0">
                  <a:solidFill>
                    <a:srgbClr val="C00000"/>
                  </a:solidFill>
                  <a:latin typeface="宋体" panose="02010600030101010101" pitchFamily="2" charset="-122"/>
                  <a:ea typeface="宋体" panose="02010600030101010101" pitchFamily="2" charset="-122"/>
                  <a:cs typeface="宋体" panose="02010600030101010101" pitchFamily="2" charset="-122"/>
                </a:rPr>
                <a:t>干混悬剂无片剂负担</a:t>
              </a:r>
            </a:p>
          </p:txBody>
        </p:sp>
        <p:pic>
          <p:nvPicPr>
            <p:cNvPr id="82" name="图片 46" descr="333639373235323b333635353432363bd0a6c1b3"/>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839200" y="4744720"/>
              <a:ext cx="540000" cy="540000"/>
            </a:xfrm>
            <a:prstGeom prst="rect">
              <a:avLst/>
            </a:prstGeom>
          </p:spPr>
        </p:pic>
      </p:grpSp>
      <p:grpSp>
        <p:nvGrpSpPr>
          <p:cNvPr id="83" name="组合 82"/>
          <p:cNvGrpSpPr/>
          <p:nvPr/>
        </p:nvGrpSpPr>
        <p:grpSpPr>
          <a:xfrm>
            <a:off x="2210783" y="2598690"/>
            <a:ext cx="1800448" cy="2499038"/>
            <a:chOff x="183" y="4066"/>
            <a:chExt cx="5099" cy="5322"/>
          </a:xfrm>
        </p:grpSpPr>
        <p:sp>
          <p:nvSpPr>
            <p:cNvPr id="84" name="矩形 83"/>
            <p:cNvSpPr/>
            <p:nvPr/>
          </p:nvSpPr>
          <p:spPr>
            <a:xfrm>
              <a:off x="1920" y="6073"/>
              <a:ext cx="869" cy="2835"/>
            </a:xfrm>
            <a:prstGeom prst="rect">
              <a:avLst/>
            </a:prstGeom>
            <a:solidFill>
              <a:schemeClr val="accent2">
                <a:lumMod val="20000"/>
                <a:lumOff val="80000"/>
              </a:schemeClr>
            </a:solidFill>
            <a:ln>
              <a:solidFill>
                <a:srgbClr val="0051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sp>
          <p:nvSpPr>
            <p:cNvPr id="85" name="矩形 84"/>
            <p:cNvSpPr/>
            <p:nvPr/>
          </p:nvSpPr>
          <p:spPr>
            <a:xfrm>
              <a:off x="3240" y="6191"/>
              <a:ext cx="869" cy="2721"/>
            </a:xfrm>
            <a:prstGeom prst="rect">
              <a:avLst/>
            </a:prstGeom>
            <a:solidFill>
              <a:schemeClr val="accent3">
                <a:lumMod val="20000"/>
                <a:lumOff val="80000"/>
              </a:schemeClr>
            </a:solidFill>
            <a:ln>
              <a:solidFill>
                <a:srgbClr val="3296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grpSp>
          <p:nvGrpSpPr>
            <p:cNvPr id="86" name="组合 85"/>
            <p:cNvGrpSpPr/>
            <p:nvPr/>
          </p:nvGrpSpPr>
          <p:grpSpPr>
            <a:xfrm>
              <a:off x="2160" y="4640"/>
              <a:ext cx="305" cy="2839"/>
              <a:chOff x="2116" y="4656"/>
              <a:chExt cx="305" cy="2839"/>
            </a:xfrm>
          </p:grpSpPr>
          <p:cxnSp>
            <p:nvCxnSpPr>
              <p:cNvPr id="97" name="直接连接符 96"/>
              <p:cNvCxnSpPr/>
              <p:nvPr/>
            </p:nvCxnSpPr>
            <p:spPr>
              <a:xfrm>
                <a:off x="2280" y="4656"/>
                <a:ext cx="0" cy="14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接连接符 97"/>
              <p:cNvCxnSpPr/>
              <p:nvPr/>
            </p:nvCxnSpPr>
            <p:spPr>
              <a:xfrm>
                <a:off x="2116" y="4668"/>
                <a:ext cx="283" cy="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接连接符 98"/>
              <p:cNvCxnSpPr/>
              <p:nvPr/>
            </p:nvCxnSpPr>
            <p:spPr>
              <a:xfrm>
                <a:off x="2280" y="6056"/>
                <a:ext cx="0" cy="14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接连接符 99"/>
              <p:cNvCxnSpPr/>
              <p:nvPr/>
            </p:nvCxnSpPr>
            <p:spPr>
              <a:xfrm>
                <a:off x="2139" y="7483"/>
                <a:ext cx="283" cy="12"/>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grpSp>
        <p:cxnSp>
          <p:nvCxnSpPr>
            <p:cNvPr id="87" name="直接连接符 86"/>
            <p:cNvCxnSpPr/>
            <p:nvPr/>
          </p:nvCxnSpPr>
          <p:spPr>
            <a:xfrm flipV="1">
              <a:off x="1364" y="8901"/>
              <a:ext cx="3316" cy="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8" name="组合 87"/>
            <p:cNvGrpSpPr/>
            <p:nvPr/>
          </p:nvGrpSpPr>
          <p:grpSpPr>
            <a:xfrm>
              <a:off x="3511" y="4746"/>
              <a:ext cx="306" cy="2608"/>
              <a:chOff x="2116" y="4656"/>
              <a:chExt cx="306" cy="2839"/>
            </a:xfrm>
          </p:grpSpPr>
          <p:cxnSp>
            <p:nvCxnSpPr>
              <p:cNvPr id="93" name="直接连接符 92"/>
              <p:cNvCxnSpPr/>
              <p:nvPr/>
            </p:nvCxnSpPr>
            <p:spPr>
              <a:xfrm>
                <a:off x="2280" y="4656"/>
                <a:ext cx="0" cy="14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a:off x="2116" y="4668"/>
                <a:ext cx="283" cy="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2280" y="6056"/>
                <a:ext cx="0" cy="14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接连接符 95"/>
              <p:cNvCxnSpPr/>
              <p:nvPr/>
            </p:nvCxnSpPr>
            <p:spPr>
              <a:xfrm>
                <a:off x="2139" y="7483"/>
                <a:ext cx="283" cy="12"/>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grpSp>
        <p:sp>
          <p:nvSpPr>
            <p:cNvPr id="89" name="矩形 88"/>
            <p:cNvSpPr/>
            <p:nvPr/>
          </p:nvSpPr>
          <p:spPr>
            <a:xfrm>
              <a:off x="1161" y="8880"/>
              <a:ext cx="1701" cy="50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100" b="1" dirty="0">
                  <a:solidFill>
                    <a:schemeClr val="tx1"/>
                  </a:solidFill>
                </a:rPr>
                <a:t>血液透析</a:t>
              </a:r>
            </a:p>
          </p:txBody>
        </p:sp>
        <p:sp>
          <p:nvSpPr>
            <p:cNvPr id="90" name="矩形 89"/>
            <p:cNvSpPr/>
            <p:nvPr/>
          </p:nvSpPr>
          <p:spPr>
            <a:xfrm>
              <a:off x="2915" y="8880"/>
              <a:ext cx="1701" cy="50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100" b="1" dirty="0">
                  <a:solidFill>
                    <a:schemeClr val="tx1"/>
                  </a:solidFill>
                </a:rPr>
                <a:t>腹膜透析</a:t>
              </a:r>
            </a:p>
          </p:txBody>
        </p:sp>
        <p:sp>
          <p:nvSpPr>
            <p:cNvPr id="91" name="文本框 90"/>
            <p:cNvSpPr txBox="1"/>
            <p:nvPr/>
          </p:nvSpPr>
          <p:spPr>
            <a:xfrm>
              <a:off x="183" y="4080"/>
              <a:ext cx="2958" cy="557"/>
            </a:xfrm>
            <a:prstGeom prst="rect">
              <a:avLst/>
            </a:prstGeom>
            <a:noFill/>
          </p:spPr>
          <p:txBody>
            <a:bodyPr wrap="square" lIns="0" rIns="0" rtlCol="0">
              <a:spAutoFit/>
            </a:bodyPr>
            <a:lstStyle/>
            <a:p>
              <a:pPr marL="12700" marR="5080" indent="0" algn="ctr" fontAlgn="auto">
                <a:lnSpc>
                  <a:spcPct val="100000"/>
                </a:lnSpc>
                <a:spcBef>
                  <a:spcPts val="600"/>
                </a:spcBef>
                <a:buFont typeface="Arial" panose="020B0604020202020204" pitchFamily="34" charset="0"/>
                <a:buNone/>
              </a:pPr>
              <a:r>
                <a:rPr lang="en-US" altLang="zh-CN" sz="1100" b="1" dirty="0">
                  <a:uFillTx/>
                  <a:latin typeface="Arial" panose="020B0604020202020204" pitchFamily="34" charset="0"/>
                  <a:ea typeface="宋体" panose="02010600030101010101" pitchFamily="2" charset="-122"/>
                  <a:cs typeface="Arial" panose="020B0604020202020204"/>
                  <a:sym typeface="+mn-ea"/>
                </a:rPr>
                <a:t>14.57±7.56</a:t>
              </a:r>
            </a:p>
          </p:txBody>
        </p:sp>
        <p:sp>
          <p:nvSpPr>
            <p:cNvPr id="92" name="文本框 91"/>
            <p:cNvSpPr txBox="1"/>
            <p:nvPr/>
          </p:nvSpPr>
          <p:spPr>
            <a:xfrm>
              <a:off x="2860" y="4066"/>
              <a:ext cx="2422" cy="553"/>
            </a:xfrm>
            <a:prstGeom prst="rect">
              <a:avLst/>
            </a:prstGeom>
            <a:noFill/>
          </p:spPr>
          <p:txBody>
            <a:bodyPr wrap="square" lIns="0" rIns="0" rtlCol="0">
              <a:spAutoFit/>
            </a:bodyPr>
            <a:lstStyle/>
            <a:p>
              <a:pPr marL="12700" marR="5080" indent="0" algn="ctr" fontAlgn="auto">
                <a:lnSpc>
                  <a:spcPct val="100000"/>
                </a:lnSpc>
                <a:spcBef>
                  <a:spcPts val="600"/>
                </a:spcBef>
                <a:buFont typeface="Arial" panose="020B0604020202020204" pitchFamily="34" charset="0"/>
                <a:buNone/>
              </a:pPr>
              <a:r>
                <a:rPr lang="en-US" altLang="zh-CN" sz="1100" b="1" dirty="0">
                  <a:uFillTx/>
                  <a:latin typeface="Arial" panose="020B0604020202020204" pitchFamily="34" charset="0"/>
                  <a:ea typeface="宋体" panose="02010600030101010101" pitchFamily="2" charset="-122"/>
                  <a:cs typeface="Arial" panose="020B0604020202020204"/>
                  <a:sym typeface="+mn-ea"/>
                </a:rPr>
                <a:t>14.63±6.32</a:t>
              </a:r>
            </a:p>
          </p:txBody>
        </p:sp>
      </p:grpSp>
      <p:sp>
        <p:nvSpPr>
          <p:cNvPr id="101" name="文本框 100"/>
          <p:cNvSpPr txBox="1"/>
          <p:nvPr/>
        </p:nvSpPr>
        <p:spPr>
          <a:xfrm>
            <a:off x="2419899" y="2086682"/>
            <a:ext cx="1494155" cy="261610"/>
          </a:xfrm>
          <a:prstGeom prst="rect">
            <a:avLst/>
          </a:prstGeom>
          <a:noFill/>
        </p:spPr>
        <p:txBody>
          <a:bodyPr wrap="square" rtlCol="0">
            <a:spAutoFit/>
          </a:bodyPr>
          <a:lstStyle/>
          <a:p>
            <a:pPr algn="ctr"/>
            <a:r>
              <a:rPr lang="zh-CN" altLang="en-US" sz="1100" b="1" dirty="0"/>
              <a:t>每日服用片剂数</a:t>
            </a:r>
          </a:p>
        </p:txBody>
      </p:sp>
      <p:grpSp>
        <p:nvGrpSpPr>
          <p:cNvPr id="102" name="组合 101"/>
          <p:cNvGrpSpPr/>
          <p:nvPr/>
        </p:nvGrpSpPr>
        <p:grpSpPr>
          <a:xfrm>
            <a:off x="878693" y="2538409"/>
            <a:ext cx="1336144" cy="2646116"/>
            <a:chOff x="1364" y="5338"/>
            <a:chExt cx="3316" cy="4050"/>
          </a:xfrm>
        </p:grpSpPr>
        <p:sp>
          <p:nvSpPr>
            <p:cNvPr id="103" name="文本框 102"/>
            <p:cNvSpPr txBox="1"/>
            <p:nvPr/>
          </p:nvSpPr>
          <p:spPr>
            <a:xfrm>
              <a:off x="2771" y="5396"/>
              <a:ext cx="1820" cy="549"/>
            </a:xfrm>
            <a:prstGeom prst="rect">
              <a:avLst/>
            </a:prstGeom>
            <a:noFill/>
          </p:spPr>
          <p:txBody>
            <a:bodyPr wrap="square" lIns="0" rIns="0" rtlCol="0">
              <a:spAutoFit/>
            </a:bodyPr>
            <a:lstStyle/>
            <a:p>
              <a:pPr marL="12700" marR="5080" indent="0" algn="ctr" fontAlgn="auto">
                <a:lnSpc>
                  <a:spcPct val="100000"/>
                </a:lnSpc>
                <a:spcBef>
                  <a:spcPts val="600"/>
                </a:spcBef>
                <a:buFont typeface="Arial" panose="020B0604020202020204" pitchFamily="34" charset="0"/>
                <a:buNone/>
              </a:pPr>
              <a:r>
                <a:rPr lang="en-US" altLang="zh-CN" sz="1100" b="1">
                  <a:uFillTx/>
                  <a:latin typeface="Arial" panose="020B0604020202020204" pitchFamily="34" charset="0"/>
                  <a:ea typeface="宋体" panose="02010600030101010101" pitchFamily="2" charset="-122"/>
                  <a:cs typeface="Arial" panose="020B0604020202020204"/>
                  <a:sym typeface="+mn-ea"/>
                </a:rPr>
                <a:t>8±3</a:t>
              </a:r>
            </a:p>
          </p:txBody>
        </p:sp>
        <p:sp>
          <p:nvSpPr>
            <p:cNvPr id="104" name="矩形 103"/>
            <p:cNvSpPr/>
            <p:nvPr/>
          </p:nvSpPr>
          <p:spPr>
            <a:xfrm>
              <a:off x="1920" y="6614"/>
              <a:ext cx="869" cy="2268"/>
            </a:xfrm>
            <a:prstGeom prst="rect">
              <a:avLst/>
            </a:prstGeom>
            <a:solidFill>
              <a:schemeClr val="accent2">
                <a:lumMod val="20000"/>
                <a:lumOff val="80000"/>
                <a:alpha val="96000"/>
              </a:schemeClr>
            </a:solidFill>
            <a:ln>
              <a:solidFill>
                <a:srgbClr val="0051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sp>
          <p:nvSpPr>
            <p:cNvPr id="105" name="矩形 104"/>
            <p:cNvSpPr/>
            <p:nvPr/>
          </p:nvSpPr>
          <p:spPr>
            <a:xfrm>
              <a:off x="3240" y="6841"/>
              <a:ext cx="869" cy="2041"/>
            </a:xfrm>
            <a:prstGeom prst="rect">
              <a:avLst/>
            </a:prstGeom>
            <a:solidFill>
              <a:schemeClr val="accent3">
                <a:lumMod val="20000"/>
                <a:lumOff val="80000"/>
              </a:schemeClr>
            </a:solidFill>
            <a:ln>
              <a:solidFill>
                <a:srgbClr val="3296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p>
          </p:txBody>
        </p:sp>
        <p:grpSp>
          <p:nvGrpSpPr>
            <p:cNvPr id="106" name="组合 105"/>
            <p:cNvGrpSpPr/>
            <p:nvPr/>
          </p:nvGrpSpPr>
          <p:grpSpPr>
            <a:xfrm>
              <a:off x="2160" y="5877"/>
              <a:ext cx="306" cy="1486"/>
              <a:chOff x="2116" y="5893"/>
              <a:chExt cx="306" cy="1486"/>
            </a:xfrm>
          </p:grpSpPr>
          <p:cxnSp>
            <p:nvCxnSpPr>
              <p:cNvPr id="116" name="直接连接符 115"/>
              <p:cNvCxnSpPr/>
              <p:nvPr/>
            </p:nvCxnSpPr>
            <p:spPr>
              <a:xfrm>
                <a:off x="2280" y="5893"/>
                <a:ext cx="0" cy="7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2116" y="5893"/>
                <a:ext cx="283" cy="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2280" y="6630"/>
                <a:ext cx="0" cy="7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2139" y="7367"/>
                <a:ext cx="283" cy="12"/>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grpSp>
        <p:cxnSp>
          <p:nvCxnSpPr>
            <p:cNvPr id="107" name="直接连接符 106"/>
            <p:cNvCxnSpPr/>
            <p:nvPr/>
          </p:nvCxnSpPr>
          <p:spPr>
            <a:xfrm flipV="1">
              <a:off x="1364" y="8901"/>
              <a:ext cx="3316" cy="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8" name="组合 107"/>
            <p:cNvGrpSpPr/>
            <p:nvPr/>
          </p:nvGrpSpPr>
          <p:grpSpPr>
            <a:xfrm>
              <a:off x="3511" y="5934"/>
              <a:ext cx="306" cy="1372"/>
              <a:chOff x="2116" y="5949"/>
              <a:chExt cx="306" cy="1493"/>
            </a:xfrm>
          </p:grpSpPr>
          <p:cxnSp>
            <p:nvCxnSpPr>
              <p:cNvPr id="112" name="直接连接符 111"/>
              <p:cNvCxnSpPr/>
              <p:nvPr/>
            </p:nvCxnSpPr>
            <p:spPr>
              <a:xfrm>
                <a:off x="2280" y="5957"/>
                <a:ext cx="0" cy="74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接连接符 112"/>
              <p:cNvCxnSpPr/>
              <p:nvPr/>
            </p:nvCxnSpPr>
            <p:spPr>
              <a:xfrm>
                <a:off x="2116" y="5949"/>
                <a:ext cx="283" cy="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2280" y="6690"/>
                <a:ext cx="0" cy="74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接连接符 114"/>
              <p:cNvCxnSpPr/>
              <p:nvPr/>
            </p:nvCxnSpPr>
            <p:spPr>
              <a:xfrm>
                <a:off x="2139" y="7430"/>
                <a:ext cx="283" cy="12"/>
              </a:xfrm>
              <a:prstGeom prst="line">
                <a:avLst/>
              </a:prstGeom>
              <a:noFill/>
              <a:ln w="19050" cap="flat" cmpd="sng" algn="ctr">
                <a:solidFill>
                  <a:sysClr val="windowText" lastClr="000000"/>
                </a:solidFill>
                <a:prstDash val="solid"/>
              </a:ln>
              <a:effectLst/>
            </p:spPr>
            <p:style>
              <a:lnRef idx="1">
                <a:schemeClr val="accent1"/>
              </a:lnRef>
              <a:fillRef idx="0">
                <a:schemeClr val="accent1"/>
              </a:fillRef>
              <a:effectRef idx="0">
                <a:schemeClr val="accent1"/>
              </a:effectRef>
              <a:fontRef idx="minor">
                <a:schemeClr val="tx1"/>
              </a:fontRef>
            </p:style>
          </p:cxnSp>
        </p:grpSp>
        <p:sp>
          <p:nvSpPr>
            <p:cNvPr id="109" name="矩形 108"/>
            <p:cNvSpPr/>
            <p:nvPr/>
          </p:nvSpPr>
          <p:spPr>
            <a:xfrm>
              <a:off x="1440" y="8880"/>
              <a:ext cx="1701" cy="50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100" b="1" dirty="0">
                  <a:solidFill>
                    <a:schemeClr val="tx1"/>
                  </a:solidFill>
                </a:rPr>
                <a:t>血液透析</a:t>
              </a:r>
            </a:p>
          </p:txBody>
        </p:sp>
        <p:sp>
          <p:nvSpPr>
            <p:cNvPr id="110" name="矩形 109"/>
            <p:cNvSpPr/>
            <p:nvPr/>
          </p:nvSpPr>
          <p:spPr>
            <a:xfrm>
              <a:off x="2949" y="8880"/>
              <a:ext cx="1701" cy="50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zh-CN" altLang="en-US" sz="1100" b="1" dirty="0">
                  <a:solidFill>
                    <a:schemeClr val="tx1"/>
                  </a:solidFill>
                </a:rPr>
                <a:t>腹膜透析</a:t>
              </a:r>
            </a:p>
          </p:txBody>
        </p:sp>
        <p:sp>
          <p:nvSpPr>
            <p:cNvPr id="111" name="文本框 110"/>
            <p:cNvSpPr txBox="1"/>
            <p:nvPr/>
          </p:nvSpPr>
          <p:spPr>
            <a:xfrm>
              <a:off x="1445" y="5338"/>
              <a:ext cx="1820" cy="549"/>
            </a:xfrm>
            <a:prstGeom prst="rect">
              <a:avLst/>
            </a:prstGeom>
            <a:noFill/>
          </p:spPr>
          <p:txBody>
            <a:bodyPr wrap="square" lIns="0" rIns="0" rtlCol="0">
              <a:spAutoFit/>
            </a:bodyPr>
            <a:lstStyle/>
            <a:p>
              <a:pPr marL="12700" marR="5080" indent="0" algn="ctr" fontAlgn="auto">
                <a:lnSpc>
                  <a:spcPct val="100000"/>
                </a:lnSpc>
                <a:spcBef>
                  <a:spcPts val="600"/>
                </a:spcBef>
                <a:buFont typeface="Arial" panose="020B0604020202020204" pitchFamily="34" charset="0"/>
                <a:buNone/>
              </a:pPr>
              <a:r>
                <a:rPr lang="en-US" altLang="zh-CN" sz="1100" b="1" dirty="0">
                  <a:uFillTx/>
                  <a:latin typeface="Arial" panose="020B0604020202020204" pitchFamily="34" charset="0"/>
                  <a:ea typeface="宋体" panose="02010600030101010101" pitchFamily="2" charset="-122"/>
                  <a:cs typeface="Arial" panose="020B0604020202020204"/>
                  <a:sym typeface="+mn-ea"/>
                </a:rPr>
                <a:t>9.74±3.37</a:t>
              </a:r>
            </a:p>
          </p:txBody>
        </p:sp>
      </p:grpSp>
      <p:sp>
        <p:nvSpPr>
          <p:cNvPr id="120" name="文本框 119"/>
          <p:cNvSpPr txBox="1"/>
          <p:nvPr/>
        </p:nvSpPr>
        <p:spPr>
          <a:xfrm>
            <a:off x="953257" y="2086682"/>
            <a:ext cx="1494155" cy="261610"/>
          </a:xfrm>
          <a:prstGeom prst="rect">
            <a:avLst/>
          </a:prstGeom>
          <a:noFill/>
        </p:spPr>
        <p:txBody>
          <a:bodyPr wrap="square" rtlCol="0">
            <a:spAutoFit/>
          </a:bodyPr>
          <a:lstStyle/>
          <a:p>
            <a:pPr algn="ctr"/>
            <a:r>
              <a:rPr lang="zh-CN" altLang="en-US" sz="1100" b="1" dirty="0"/>
              <a:t>服用药物种类数</a:t>
            </a:r>
          </a:p>
        </p:txBody>
      </p:sp>
      <p:sp>
        <p:nvSpPr>
          <p:cNvPr id="121" name="文本框 120"/>
          <p:cNvSpPr txBox="1"/>
          <p:nvPr/>
        </p:nvSpPr>
        <p:spPr>
          <a:xfrm>
            <a:off x="6496528" y="5303686"/>
            <a:ext cx="5020310" cy="861774"/>
          </a:xfrm>
          <a:prstGeom prst="rect">
            <a:avLst/>
          </a:prstGeom>
          <a:noFill/>
        </p:spPr>
        <p:txBody>
          <a:bodyPr wrap="square" rtlCol="0">
            <a:spAutoFit/>
          </a:bodyPr>
          <a:lstStyle>
            <a:defPPr>
              <a:defRPr lang="zh-CN"/>
            </a:defPPr>
            <a:lvl1pPr fontAlgn="auto">
              <a:lnSpc>
                <a:spcPts val="1500"/>
              </a:lnSpc>
              <a:defRPr sz="1000">
                <a:uFillTx/>
                <a:latin typeface="微软雅黑 Light" panose="020B0502040204020203" pitchFamily="34" charset="-122"/>
                <a:ea typeface="微软雅黑 Light" panose="020B0502040204020203" pitchFamily="34" charset="-122"/>
              </a:defRPr>
            </a:lvl1pPr>
          </a:lstStyle>
          <a:p>
            <a:pPr>
              <a:lnSpc>
                <a:spcPct val="100000"/>
              </a:lnSpc>
            </a:pPr>
            <a:r>
              <a:rPr lang="zh-CN" altLang="en-US" dirty="0"/>
              <a:t>一项随机、双盲、安慰剂对照、剂量调整研究，共纳入中国</a:t>
            </a:r>
            <a:r>
              <a:rPr lang="en-US" altLang="zh-CN" dirty="0"/>
              <a:t>18</a:t>
            </a:r>
            <a:r>
              <a:rPr lang="zh-CN" altLang="en-US" dirty="0"/>
              <a:t>个中心的</a:t>
            </a:r>
            <a:r>
              <a:rPr lang="en-US" altLang="zh-CN" dirty="0"/>
              <a:t>205</a:t>
            </a:r>
            <a:r>
              <a:rPr lang="zh-CN" altLang="en-US" dirty="0"/>
              <a:t>例血液透析患者 ，受试者随机接受碳酸司维拉姆（起始剂量为</a:t>
            </a:r>
            <a:r>
              <a:rPr lang="en-US" altLang="zh-CN" dirty="0"/>
              <a:t>2.4 g/d</a:t>
            </a:r>
            <a:r>
              <a:rPr lang="zh-CN" altLang="en-US" dirty="0"/>
              <a:t>，</a:t>
            </a:r>
            <a:r>
              <a:rPr lang="en-US" altLang="zh-CN" dirty="0"/>
              <a:t>n=135</a:t>
            </a:r>
            <a:r>
              <a:rPr lang="zh-CN" altLang="en-US" dirty="0"/>
              <a:t>）或安慰剂（</a:t>
            </a:r>
            <a:r>
              <a:rPr lang="en-US" altLang="zh-CN" dirty="0"/>
              <a:t>n=70</a:t>
            </a:r>
            <a:r>
              <a:rPr lang="zh-CN" altLang="en-US" dirty="0"/>
              <a:t>），随访</a:t>
            </a:r>
            <a:r>
              <a:rPr lang="en-US" altLang="zh-CN" dirty="0"/>
              <a:t>8</a:t>
            </a:r>
            <a:r>
              <a:rPr lang="zh-CN" altLang="en-US" dirty="0"/>
              <a:t>周，研究主要终点为自基线起至治疗</a:t>
            </a:r>
            <a:r>
              <a:rPr lang="en-US" altLang="zh-CN" dirty="0"/>
              <a:t>8</a:t>
            </a:r>
            <a:r>
              <a:rPr lang="zh-CN" altLang="en-US" dirty="0"/>
              <a:t>周血磷水平的变化，次要终点为自基线起至治疗</a:t>
            </a:r>
            <a:r>
              <a:rPr lang="en-US" altLang="zh-CN" dirty="0"/>
              <a:t>8</a:t>
            </a:r>
            <a:r>
              <a:rPr lang="zh-CN" altLang="en-US" dirty="0"/>
              <a:t>周血脂（总胆固醇和</a:t>
            </a:r>
            <a:r>
              <a:rPr lang="en-US" altLang="zh-CN" dirty="0"/>
              <a:t>LDL-c</a:t>
            </a:r>
            <a:r>
              <a:rPr lang="zh-CN" altLang="en-US" dirty="0"/>
              <a:t>）水平的变化</a:t>
            </a:r>
          </a:p>
          <a:p>
            <a:pPr>
              <a:lnSpc>
                <a:spcPct val="100000"/>
              </a:lnSpc>
            </a:pPr>
            <a:r>
              <a:rPr lang="zh-CN" altLang="en-US" dirty="0">
                <a:sym typeface="+mn-ea"/>
              </a:rPr>
              <a:t>，</a:t>
            </a:r>
            <a:r>
              <a:rPr lang="zh-CN" altLang="en-US" b="1" dirty="0">
                <a:sym typeface="+mn-ea"/>
              </a:rPr>
              <a:t>碳酸司维拉姆平均最大剂量</a:t>
            </a:r>
            <a:r>
              <a:rPr lang="en-US" altLang="zh-CN" b="1" dirty="0">
                <a:sym typeface="+mn-ea"/>
              </a:rPr>
              <a:t>7.2~9.6g/d</a:t>
            </a:r>
            <a:r>
              <a:rPr lang="zh-CN" altLang="en-US" b="1" dirty="0">
                <a:sym typeface="+mn-ea"/>
              </a:rPr>
              <a:t>，最常用的最大剂量为</a:t>
            </a:r>
            <a:r>
              <a:rPr lang="en-US" altLang="zh-CN" b="1" dirty="0">
                <a:sym typeface="+mn-ea"/>
              </a:rPr>
              <a:t>9.6g/d</a:t>
            </a:r>
            <a:endParaRPr lang="zh-CN" altLang="en-US" b="1" dirty="0">
              <a:sym typeface="+mn-ea"/>
            </a:endParaRPr>
          </a:p>
        </p:txBody>
      </p:sp>
      <p:sp>
        <p:nvSpPr>
          <p:cNvPr id="122" name="文本框 121"/>
          <p:cNvSpPr txBox="1"/>
          <p:nvPr/>
        </p:nvSpPr>
        <p:spPr>
          <a:xfrm>
            <a:off x="743745" y="5480136"/>
            <a:ext cx="4905693" cy="707886"/>
          </a:xfrm>
          <a:prstGeom prst="rect">
            <a:avLst/>
          </a:prstGeom>
          <a:noFill/>
        </p:spPr>
        <p:txBody>
          <a:bodyPr wrap="square" rtlCol="0">
            <a:spAutoFit/>
          </a:bodyPr>
          <a:lstStyle/>
          <a:p>
            <a:pPr fontAlgn="auto"/>
            <a:r>
              <a:rPr lang="zh-CN" altLang="en-US" sz="1000" dirty="0">
                <a:solidFill>
                  <a:schemeClr val="tx1"/>
                </a:solidFill>
                <a:uFillTx/>
                <a:latin typeface="微软雅黑 Light" panose="020B0502040204020203" pitchFamily="34" charset="-122"/>
                <a:ea typeface="微软雅黑 Light" panose="020B0502040204020203" pitchFamily="34" charset="-122"/>
              </a:rPr>
              <a:t>一项回顾性、观察性研究，研究期间（</a:t>
            </a:r>
            <a:r>
              <a:rPr lang="en-US" altLang="zh-CN" sz="1000" dirty="0">
                <a:solidFill>
                  <a:schemeClr val="tx1"/>
                </a:solidFill>
                <a:uFillTx/>
                <a:latin typeface="微软雅黑 Light" panose="020B0502040204020203" pitchFamily="34" charset="-122"/>
                <a:ea typeface="微软雅黑 Light" panose="020B0502040204020203" pitchFamily="34" charset="-122"/>
              </a:rPr>
              <a:t>2009.7.1-2011.6.30</a:t>
            </a:r>
            <a:r>
              <a:rPr lang="zh-CN" altLang="en-US" sz="1000" dirty="0">
                <a:solidFill>
                  <a:schemeClr val="tx1"/>
                </a:solidFill>
                <a:uFillTx/>
                <a:latin typeface="微软雅黑 Light" panose="020B0502040204020203" pitchFamily="34" charset="-122"/>
                <a:ea typeface="微软雅黑 Light" panose="020B0502040204020203" pitchFamily="34" charset="-122"/>
              </a:rPr>
              <a:t>）通过电子病历记录筛选出</a:t>
            </a:r>
            <a:r>
              <a:rPr lang="en-US" altLang="zh-CN" sz="1000" dirty="0">
                <a:solidFill>
                  <a:schemeClr val="tx1"/>
                </a:solidFill>
                <a:uFillTx/>
                <a:latin typeface="微软雅黑 Light" panose="020B0502040204020203" pitchFamily="34" charset="-122"/>
                <a:ea typeface="微软雅黑 Light" panose="020B0502040204020203" pitchFamily="34" charset="-122"/>
              </a:rPr>
              <a:t>57,612</a:t>
            </a:r>
            <a:r>
              <a:rPr lang="zh-CN" altLang="en-US" sz="1000" dirty="0">
                <a:solidFill>
                  <a:schemeClr val="tx1"/>
                </a:solidFill>
                <a:uFillTx/>
                <a:latin typeface="微软雅黑 Light" panose="020B0502040204020203" pitchFamily="34" charset="-122"/>
                <a:ea typeface="微软雅黑 Light" panose="020B0502040204020203" pitchFamily="34" charset="-122"/>
              </a:rPr>
              <a:t>名处方</a:t>
            </a:r>
            <a:r>
              <a:rPr lang="zh-CN" altLang="en-US" sz="1000" dirty="0">
                <a:latin typeface="微软雅黑 Light" panose="020B0502040204020203" pitchFamily="34" charset="-122"/>
                <a:ea typeface="微软雅黑 Light" panose="020B0502040204020203" pitchFamily="34" charset="-122"/>
              </a:rPr>
              <a:t>过</a:t>
            </a:r>
            <a:r>
              <a:rPr lang="zh-CN" altLang="en-US" sz="1000" dirty="0">
                <a:solidFill>
                  <a:schemeClr val="tx1"/>
                </a:solidFill>
                <a:uFillTx/>
                <a:latin typeface="微软雅黑 Light" panose="020B0502040204020203" pitchFamily="34" charset="-122"/>
                <a:ea typeface="微软雅黑 Light" panose="020B0502040204020203" pitchFamily="34" charset="-122"/>
              </a:rPr>
              <a:t>磷结合剂的患者（透析天数≥</a:t>
            </a:r>
            <a:r>
              <a:rPr lang="en-US" altLang="zh-CN" sz="1000" dirty="0">
                <a:solidFill>
                  <a:schemeClr val="tx1"/>
                </a:solidFill>
                <a:uFillTx/>
                <a:latin typeface="微软雅黑 Light" panose="020B0502040204020203" pitchFamily="34" charset="-122"/>
                <a:ea typeface="微软雅黑 Light" panose="020B0502040204020203" pitchFamily="34" charset="-122"/>
              </a:rPr>
              <a:t>120</a:t>
            </a:r>
            <a:r>
              <a:rPr lang="zh-CN" altLang="en-US" sz="1000" dirty="0">
                <a:solidFill>
                  <a:schemeClr val="tx1"/>
                </a:solidFill>
                <a:uFillTx/>
                <a:latin typeface="微软雅黑 Light" panose="020B0502040204020203" pitchFamily="34" charset="-122"/>
                <a:ea typeface="微软雅黑 Light" panose="020B0502040204020203" pitchFamily="34" charset="-122"/>
              </a:rPr>
              <a:t>天）。在整个研究人群中，</a:t>
            </a:r>
            <a:r>
              <a:rPr lang="en-US" altLang="zh-CN" sz="1000" b="1" dirty="0">
                <a:solidFill>
                  <a:schemeClr val="tx1"/>
                </a:solidFill>
                <a:uFillTx/>
                <a:latin typeface="微软雅黑 Light" panose="020B0502040204020203" pitchFamily="34" charset="-122"/>
                <a:ea typeface="微软雅黑 Light" panose="020B0502040204020203" pitchFamily="34" charset="-122"/>
              </a:rPr>
              <a:t>78.7%</a:t>
            </a:r>
            <a:r>
              <a:rPr lang="en-US" altLang="zh-CN" sz="1000" dirty="0">
                <a:solidFill>
                  <a:schemeClr val="tx1"/>
                </a:solidFill>
                <a:uFillTx/>
                <a:latin typeface="微软雅黑 Light" panose="020B0502040204020203" pitchFamily="34" charset="-122"/>
                <a:ea typeface="微软雅黑 Light" panose="020B0502040204020203" pitchFamily="34" charset="-122"/>
              </a:rPr>
              <a:t> </a:t>
            </a:r>
            <a:r>
              <a:rPr lang="zh-CN" altLang="en-US" sz="1000" b="1" dirty="0">
                <a:solidFill>
                  <a:schemeClr val="tx1"/>
                </a:solidFill>
                <a:uFillTx/>
                <a:latin typeface="微软雅黑 Light" panose="020B0502040204020203" pitchFamily="34" charset="-122"/>
                <a:ea typeface="微软雅黑 Light" panose="020B0502040204020203" pitchFamily="34" charset="-122"/>
              </a:rPr>
              <a:t>的患者使用了司维拉姆</a:t>
            </a:r>
            <a:r>
              <a:rPr lang="zh-CN" altLang="en-US" sz="1000" dirty="0">
                <a:solidFill>
                  <a:schemeClr val="tx1"/>
                </a:solidFill>
                <a:uFillTx/>
                <a:latin typeface="微软雅黑 Light" panose="020B0502040204020203" pitchFamily="34" charset="-122"/>
                <a:ea typeface="微软雅黑 Light" panose="020B0502040204020203" pitchFamily="34" charset="-122"/>
              </a:rPr>
              <a:t>，</a:t>
            </a:r>
            <a:r>
              <a:rPr lang="en-US" altLang="zh-CN" sz="1000" dirty="0">
                <a:solidFill>
                  <a:schemeClr val="tx1"/>
                </a:solidFill>
                <a:uFillTx/>
                <a:latin typeface="微软雅黑 Light" panose="020B0502040204020203" pitchFamily="34" charset="-122"/>
                <a:ea typeface="微软雅黑 Light" panose="020B0502040204020203" pitchFamily="34" charset="-122"/>
              </a:rPr>
              <a:t>52.6% </a:t>
            </a:r>
            <a:r>
              <a:rPr lang="zh-CN" altLang="en-US" sz="1000" dirty="0">
                <a:solidFill>
                  <a:schemeClr val="tx1"/>
                </a:solidFill>
                <a:uFillTx/>
                <a:latin typeface="微软雅黑 Light" panose="020B0502040204020203" pitchFamily="34" charset="-122"/>
                <a:ea typeface="微软雅黑 Light" panose="020B0502040204020203" pitchFamily="34" charset="-122"/>
              </a:rPr>
              <a:t>的患者使用了醋酸钙，</a:t>
            </a:r>
            <a:r>
              <a:rPr lang="en-US" altLang="zh-CN" sz="1000" dirty="0">
                <a:solidFill>
                  <a:schemeClr val="tx1"/>
                </a:solidFill>
                <a:uFillTx/>
                <a:latin typeface="微软雅黑 Light" panose="020B0502040204020203" pitchFamily="34" charset="-122"/>
                <a:ea typeface="微软雅黑 Light" panose="020B0502040204020203" pitchFamily="34" charset="-122"/>
              </a:rPr>
              <a:t>32.5% </a:t>
            </a:r>
            <a:r>
              <a:rPr lang="zh-CN" altLang="en-US" sz="1000" dirty="0">
                <a:solidFill>
                  <a:schemeClr val="tx1"/>
                </a:solidFill>
                <a:uFillTx/>
                <a:latin typeface="微软雅黑 Light" panose="020B0502040204020203" pitchFamily="34" charset="-122"/>
                <a:ea typeface="微软雅黑 Light" panose="020B0502040204020203" pitchFamily="34" charset="-122"/>
              </a:rPr>
              <a:t>的患者使用了碳酸镧，</a:t>
            </a:r>
            <a:r>
              <a:rPr lang="en-US" altLang="zh-CN" sz="1000" dirty="0">
                <a:solidFill>
                  <a:schemeClr val="tx1"/>
                </a:solidFill>
                <a:uFillTx/>
                <a:latin typeface="微软雅黑 Light" panose="020B0502040204020203" pitchFamily="34" charset="-122"/>
                <a:ea typeface="微软雅黑 Light" panose="020B0502040204020203" pitchFamily="34" charset="-122"/>
              </a:rPr>
              <a:t>7.1% </a:t>
            </a:r>
            <a:r>
              <a:rPr lang="zh-CN" altLang="en-US" sz="1000" dirty="0">
                <a:solidFill>
                  <a:schemeClr val="tx1"/>
                </a:solidFill>
                <a:uFillTx/>
                <a:latin typeface="微软雅黑 Light" panose="020B0502040204020203" pitchFamily="34" charset="-122"/>
                <a:ea typeface="微软雅黑 Light" panose="020B0502040204020203" pitchFamily="34" charset="-122"/>
              </a:rPr>
              <a:t>的患者使用了任何其他类型的磷结合剂。</a:t>
            </a:r>
            <a:r>
              <a:rPr lang="zh-CN" altLang="en-US" sz="1000" b="1" dirty="0">
                <a:solidFill>
                  <a:schemeClr val="tx1"/>
                </a:solidFill>
                <a:uFillTx/>
                <a:latin typeface="微软雅黑 Light" panose="020B0502040204020203" pitchFamily="34" charset="-122"/>
                <a:ea typeface="微软雅黑 Light" panose="020B0502040204020203" pitchFamily="34" charset="-122"/>
              </a:rPr>
              <a:t>磷结合剂占所有片剂负荷的</a:t>
            </a:r>
            <a:r>
              <a:rPr lang="en-US" altLang="zh-CN" sz="1000" b="1" dirty="0">
                <a:solidFill>
                  <a:schemeClr val="tx1"/>
                </a:solidFill>
                <a:uFillTx/>
                <a:latin typeface="微软雅黑 Light" panose="020B0502040204020203" pitchFamily="34" charset="-122"/>
                <a:ea typeface="微软雅黑 Light" panose="020B0502040204020203" pitchFamily="34" charset="-122"/>
              </a:rPr>
              <a:t>49%</a:t>
            </a:r>
            <a:endParaRPr lang="zh-CN" altLang="en-US" sz="1000" b="1" dirty="0">
              <a:solidFill>
                <a:schemeClr val="tx1"/>
              </a:solidFill>
              <a:uFillTx/>
              <a:latin typeface="微软雅黑 Light" panose="020B0502040204020203" pitchFamily="34" charset="-122"/>
              <a:ea typeface="微软雅黑 Light" panose="020B0502040204020203" pitchFamily="34" charset="-122"/>
            </a:endParaRPr>
          </a:p>
        </p:txBody>
      </p:sp>
      <p:sp>
        <p:nvSpPr>
          <p:cNvPr id="123" name="文本框 122"/>
          <p:cNvSpPr txBox="1"/>
          <p:nvPr/>
        </p:nvSpPr>
        <p:spPr>
          <a:xfrm>
            <a:off x="123825" y="6571141"/>
            <a:ext cx="12137390" cy="21544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sym typeface="+mn-ea"/>
              </a:rPr>
              <a:t>1.Ren Fail. 2024 Dec;46(1):2353341.   2. </a:t>
            </a:r>
            <a:r>
              <a:rPr lang="en-US" altLang="zh-CN" dirty="0"/>
              <a:t>Kidney Med. 2021 Aug 27;3(6):1057-1064</a:t>
            </a:r>
            <a:r>
              <a:rPr lang="en-US" altLang="zh-CN" dirty="0">
                <a:sym typeface="+mn-ea"/>
              </a:rPr>
              <a:t>  3.Nephrol Dial Transplant (2014) 29: 152–160. </a:t>
            </a:r>
            <a:endParaRPr lang="zh-CN" altLang="en-US" dirty="0">
              <a:sym typeface="+mn-ea"/>
            </a:endParaRPr>
          </a:p>
        </p:txBody>
      </p:sp>
      <p:graphicFrame>
        <p:nvGraphicFramePr>
          <p:cNvPr id="15" name="图表 14"/>
          <p:cNvGraphicFramePr/>
          <p:nvPr/>
        </p:nvGraphicFramePr>
        <p:xfrm>
          <a:off x="3933568" y="2576304"/>
          <a:ext cx="1720316" cy="2646901"/>
        </p:xfrm>
        <a:graphic>
          <a:graphicData uri="http://schemas.openxmlformats.org/drawingml/2006/chart">
            <c:chart xmlns:c="http://schemas.openxmlformats.org/drawingml/2006/chart" xmlns:r="http://schemas.openxmlformats.org/officeDocument/2006/relationships" r:id="rId13"/>
          </a:graphicData>
        </a:graphic>
      </p:graphicFrame>
      <p:sp>
        <p:nvSpPr>
          <p:cNvPr id="16" name="文本框 15"/>
          <p:cNvSpPr txBox="1"/>
          <p:nvPr/>
        </p:nvSpPr>
        <p:spPr>
          <a:xfrm>
            <a:off x="3886542" y="2086682"/>
            <a:ext cx="1494155" cy="261610"/>
          </a:xfrm>
          <a:prstGeom prst="rect">
            <a:avLst/>
          </a:prstGeom>
          <a:noFill/>
        </p:spPr>
        <p:txBody>
          <a:bodyPr wrap="square" rtlCol="0">
            <a:spAutoFit/>
          </a:bodyPr>
          <a:lstStyle/>
          <a:p>
            <a:pPr algn="ctr"/>
            <a:r>
              <a:rPr lang="zh-CN" altLang="en-US" sz="1100" b="1" dirty="0"/>
              <a:t>片剂负荷比例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66" name="think-cell 幻灯片" r:id="rId6" imgW="11430" imgH="11430" progId="TCLayout.ActiveDocument.1">
                  <p:embed/>
                </p:oleObj>
              </mc:Choice>
              <mc:Fallback>
                <p:oleObj name="think-cell 幻灯片" r:id="rId6" imgW="11430" imgH="11430" progId="TCLayout.ActiveDocument.1">
                  <p:embed/>
                  <p:pic>
                    <p:nvPicPr>
                      <p:cNvPr id="0" name="think-cell data - do not delete"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358730"/>
            <a:ext cx="11934825" cy="720233"/>
          </a:xfrm>
        </p:spPr>
        <p:txBody>
          <a:bodyPr vert="horz">
            <a:normAutofit/>
          </a:bodyPr>
          <a:lstStyle/>
          <a:p>
            <a:r>
              <a:rPr lang="zh-CN" altLang="en-US" sz="2000" dirty="0">
                <a:sym typeface="+mn-ea"/>
              </a:rPr>
              <a:t>碳酸司维拉姆干混悬剂是一种耐受性良好、有效的磷结合剂。</a:t>
            </a:r>
            <a:br>
              <a:rPr lang="zh-CN" altLang="en-US" sz="2000" dirty="0">
                <a:sym typeface="+mn-ea"/>
              </a:rPr>
            </a:br>
            <a:r>
              <a:rPr lang="zh-CN" altLang="en-US" sz="2000" dirty="0"/>
              <a:t>相较于临床常用磷结合剂，司维拉姆安全性良好，</a:t>
            </a:r>
            <a:r>
              <a:rPr lang="zh-CN" altLang="en-US" sz="2000" dirty="0">
                <a:solidFill>
                  <a:schemeClr val="accent4">
                    <a:lumMod val="60000"/>
                    <a:lumOff val="40000"/>
                  </a:schemeClr>
                </a:solidFill>
              </a:rPr>
              <a:t>干混悬剂</a:t>
            </a:r>
            <a:r>
              <a:rPr lang="zh-CN" altLang="en-US" sz="2000" dirty="0"/>
              <a:t>治疗相关不良事件</a:t>
            </a:r>
            <a:r>
              <a:rPr lang="zh-CN" altLang="en-US" sz="2000" dirty="0">
                <a:solidFill>
                  <a:schemeClr val="accent4">
                    <a:lumMod val="60000"/>
                    <a:lumOff val="40000"/>
                  </a:schemeClr>
                </a:solidFill>
              </a:rPr>
              <a:t>发生率较片剂低</a:t>
            </a:r>
          </a:p>
        </p:txBody>
      </p:sp>
      <p:grpSp>
        <p:nvGrpSpPr>
          <p:cNvPr id="16" name="组合 15"/>
          <p:cNvGrpSpPr/>
          <p:nvPr/>
        </p:nvGrpSpPr>
        <p:grpSpPr>
          <a:xfrm>
            <a:off x="11600" y="7711"/>
            <a:ext cx="12180400" cy="244385"/>
            <a:chOff x="9550" y="-680"/>
            <a:chExt cx="12180400" cy="372118"/>
          </a:xfrm>
        </p:grpSpPr>
        <p:sp>
          <p:nvSpPr>
            <p:cNvPr id="17" name="同侧圆角矩形 4"/>
            <p:cNvSpPr/>
            <p:nvPr/>
          </p:nvSpPr>
          <p:spPr>
            <a:xfrm>
              <a:off x="4965452" y="11438"/>
              <a:ext cx="2375535" cy="36000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有效性</a:t>
              </a:r>
            </a:p>
          </p:txBody>
        </p:sp>
        <p:sp>
          <p:nvSpPr>
            <p:cNvPr id="18" name="同侧圆角矩形 6"/>
            <p:cNvSpPr/>
            <p:nvPr/>
          </p:nvSpPr>
          <p:spPr>
            <a:xfrm>
              <a:off x="2498897" y="12028"/>
              <a:ext cx="2375535" cy="35941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安全性</a:t>
              </a:r>
            </a:p>
          </p:txBody>
        </p:sp>
        <p:sp>
          <p:nvSpPr>
            <p:cNvPr id="19"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20"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21"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sp>
        <p:nvSpPr>
          <p:cNvPr id="28" name="文本框 27"/>
          <p:cNvSpPr txBox="1"/>
          <p:nvPr/>
        </p:nvSpPr>
        <p:spPr>
          <a:xfrm>
            <a:off x="296564" y="6537770"/>
            <a:ext cx="11589345" cy="21544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sym typeface="+mn-ea"/>
              </a:rPr>
              <a:t>1 Nephrol Dial Transplant (2009) 24: 3794–3799.   2 Clin Nephrol. 2007 Dec;68(6):386-91.   3 Nephrol Dial Transplant (2009) 24: 278–285.   4 Clin Nephrol 2009 Oct;72(4):252-8.   </a:t>
            </a:r>
          </a:p>
        </p:txBody>
      </p:sp>
      <p:graphicFrame>
        <p:nvGraphicFramePr>
          <p:cNvPr id="4" name="表格 3"/>
          <p:cNvGraphicFramePr>
            <a:graphicFrameLocks noGrp="1"/>
          </p:cNvGraphicFramePr>
          <p:nvPr>
            <p:custDataLst>
              <p:tags r:id="rId3"/>
            </p:custDataLst>
          </p:nvPr>
        </p:nvGraphicFramePr>
        <p:xfrm>
          <a:off x="6038215" y="1414780"/>
          <a:ext cx="5847715" cy="4847590"/>
        </p:xfrm>
        <a:graphic>
          <a:graphicData uri="http://schemas.openxmlformats.org/drawingml/2006/table">
            <a:tbl>
              <a:tblPr>
                <a:tableStyleId>{5C22544A-7EE6-4342-B048-85BDC9FD1C3A}</a:tableStyleId>
              </a:tblPr>
              <a:tblGrid>
                <a:gridCol w="2431415">
                  <a:extLst>
                    <a:ext uri="{9D8B030D-6E8A-4147-A177-3AD203B41FA5}">
                      <a16:colId xmlns:a16="http://schemas.microsoft.com/office/drawing/2014/main" val="20000"/>
                    </a:ext>
                  </a:extLst>
                </a:gridCol>
                <a:gridCol w="1558290">
                  <a:extLst>
                    <a:ext uri="{9D8B030D-6E8A-4147-A177-3AD203B41FA5}">
                      <a16:colId xmlns:a16="http://schemas.microsoft.com/office/drawing/2014/main" val="20001"/>
                    </a:ext>
                  </a:extLst>
                </a:gridCol>
                <a:gridCol w="1858010">
                  <a:extLst>
                    <a:ext uri="{9D8B030D-6E8A-4147-A177-3AD203B41FA5}">
                      <a16:colId xmlns:a16="http://schemas.microsoft.com/office/drawing/2014/main" val="20002"/>
                    </a:ext>
                  </a:extLst>
                </a:gridCol>
              </a:tblGrid>
              <a:tr h="852805">
                <a:tc>
                  <a:txBody>
                    <a:bodyPr/>
                    <a:lstStyle/>
                    <a:p>
                      <a:pPr algn="l" fontAlgn="ctr"/>
                      <a:r>
                        <a:rPr lang="zh-CN" altLang="en-US" sz="1600" b="1" u="none" strike="noStrike" dirty="0">
                          <a:effectLst/>
                          <a:highlight>
                            <a:srgbClr val="E9EBF5"/>
                          </a:highlight>
                          <a:latin typeface="+mn-ea"/>
                          <a:ea typeface="+mn-ea"/>
                        </a:rPr>
                        <a:t>碳酸司维拉姆干混悬剂</a:t>
                      </a:r>
                      <a:r>
                        <a:rPr lang="en-US" altLang="zh-CN" sz="1600" b="1" u="none" strike="noStrike" dirty="0">
                          <a:effectLst/>
                          <a:highlight>
                            <a:srgbClr val="E9EBF5"/>
                          </a:highlight>
                          <a:latin typeface="+mn-ea"/>
                          <a:ea typeface="+mn-ea"/>
                        </a:rPr>
                        <a:t>3</a:t>
                      </a:r>
                      <a:r>
                        <a:rPr lang="zh-CN" altLang="en-US" sz="1600" b="1" u="none" strike="noStrike" dirty="0">
                          <a:effectLst/>
                          <a:highlight>
                            <a:srgbClr val="E9EBF5"/>
                          </a:highlight>
                          <a:latin typeface="+mn-ea"/>
                          <a:ea typeface="+mn-ea"/>
                        </a:rPr>
                        <a:t>期临床研究</a:t>
                      </a:r>
                      <a:r>
                        <a:rPr lang="en-US" altLang="zh-CN" sz="1600" b="1" u="none" strike="noStrike" baseline="30000" dirty="0">
                          <a:effectLst/>
                          <a:highlight>
                            <a:srgbClr val="E9EBF5"/>
                          </a:highlight>
                          <a:latin typeface="+mn-ea"/>
                          <a:ea typeface="+mn-ea"/>
                        </a:rPr>
                        <a:t>1</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2000" b="1" u="none" strike="noStrike" dirty="0">
                          <a:solidFill>
                            <a:schemeClr val="accent2">
                              <a:lumMod val="75000"/>
                            </a:schemeClr>
                          </a:solidFill>
                          <a:effectLst/>
                          <a:highlight>
                            <a:srgbClr val="E9EBF5"/>
                          </a:highlight>
                          <a:latin typeface="+mn-ea"/>
                          <a:ea typeface="+mn-ea"/>
                        </a:rPr>
                        <a:t>碳酸司维拉姆干混悬剂</a:t>
                      </a:r>
                      <a:endParaRPr lang="zh-CN" altLang="en-US" sz="2000" b="1" i="0" u="none" strike="noStrike" dirty="0">
                        <a:solidFill>
                          <a:schemeClr val="accent2">
                            <a:lumMod val="75000"/>
                          </a:schemeClr>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盐酸司维拉姆片剂</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extLst>
                  <a:ext uri="{0D108BD9-81ED-4DB2-BD59-A6C34878D82A}">
                    <a16:rowId xmlns:a16="http://schemas.microsoft.com/office/drawing/2014/main" val="10000"/>
                  </a:ext>
                </a:extLst>
              </a:tr>
              <a:tr h="448945">
                <a:tc>
                  <a:txBody>
                    <a:bodyPr/>
                    <a:lstStyle/>
                    <a:p>
                      <a:pPr algn="r" rtl="0" fontAlgn="ctr"/>
                      <a:r>
                        <a:rPr lang="zh-CN" altLang="en-US" sz="1600" u="none" strike="noStrike">
                          <a:effectLst/>
                          <a:highlight>
                            <a:srgbClr val="E9EBF5"/>
                          </a:highlight>
                          <a:latin typeface="微软雅黑 Light" panose="020B0502040204020203" pitchFamily="34" charset="-122"/>
                          <a:ea typeface="微软雅黑 Light" panose="020B0502040204020203" pitchFamily="34" charset="-122"/>
                        </a:rPr>
                        <a:t>治疗相关不良事件</a:t>
                      </a:r>
                      <a:endParaRPr lang="zh-CN" altLang="en-US"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a:effectLst/>
                          <a:highlight>
                            <a:srgbClr val="E9EBF5"/>
                          </a:highlight>
                          <a:latin typeface="微软雅黑 Light" panose="020B0502040204020203" pitchFamily="34" charset="-122"/>
                          <a:ea typeface="微软雅黑 Light" panose="020B0502040204020203" pitchFamily="34" charset="-122"/>
                        </a:rPr>
                        <a:t>9.70%</a:t>
                      </a:r>
                      <a:endParaRPr lang="en-US" altLang="zh-CN"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22.60%</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1"/>
                  </a:ext>
                </a:extLst>
              </a:tr>
              <a:tr h="702945">
                <a:tc>
                  <a:txBody>
                    <a:bodyPr/>
                    <a:lstStyle/>
                    <a:p>
                      <a:pPr algn="l" fontAlgn="ctr"/>
                      <a:r>
                        <a:rPr lang="zh-CN" altLang="en-US" sz="1600" b="1" u="none" strike="noStrike" dirty="0">
                          <a:effectLst/>
                          <a:highlight>
                            <a:srgbClr val="E9EBF5"/>
                          </a:highlight>
                          <a:latin typeface="+mn-ea"/>
                          <a:ea typeface="+mn-ea"/>
                        </a:rPr>
                        <a:t>碳酸司维拉姆片</a:t>
                      </a:r>
                      <a:r>
                        <a:rPr lang="en-US" altLang="zh-CN" sz="1600" b="1" u="none" strike="noStrike" dirty="0">
                          <a:effectLst/>
                          <a:highlight>
                            <a:srgbClr val="E9EBF5"/>
                          </a:highlight>
                          <a:latin typeface="+mn-ea"/>
                          <a:ea typeface="+mn-ea"/>
                        </a:rPr>
                        <a:t>3</a:t>
                      </a:r>
                      <a:r>
                        <a:rPr lang="zh-CN" altLang="en-US" sz="1600" b="1" u="none" strike="noStrike" dirty="0">
                          <a:effectLst/>
                          <a:highlight>
                            <a:srgbClr val="E9EBF5"/>
                          </a:highlight>
                          <a:latin typeface="+mn-ea"/>
                          <a:ea typeface="+mn-ea"/>
                        </a:rPr>
                        <a:t>期临床研究</a:t>
                      </a:r>
                      <a:r>
                        <a:rPr lang="en-US" altLang="zh-CN" sz="1600" b="1" u="none" strike="noStrike" baseline="30000" dirty="0">
                          <a:effectLst/>
                          <a:highlight>
                            <a:srgbClr val="E9EBF5"/>
                          </a:highlight>
                          <a:latin typeface="+mn-ea"/>
                          <a:ea typeface="+mn-ea"/>
                        </a:rPr>
                        <a:t>2</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碳酸司维拉姆片剂</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盐酸司维拉姆片剂</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extLst>
                  <a:ext uri="{0D108BD9-81ED-4DB2-BD59-A6C34878D82A}">
                    <a16:rowId xmlns:a16="http://schemas.microsoft.com/office/drawing/2014/main" val="10002"/>
                  </a:ext>
                </a:extLst>
              </a:tr>
              <a:tr h="448945">
                <a:tc>
                  <a:txBody>
                    <a:bodyPr/>
                    <a:lstStyle/>
                    <a:p>
                      <a:pPr algn="r" rtl="0" fontAlgn="ctr"/>
                      <a:r>
                        <a:rPr lang="zh-CN" altLang="en-US" sz="1600" u="none" strike="noStrike" dirty="0">
                          <a:effectLst/>
                          <a:highlight>
                            <a:srgbClr val="E9EBF5"/>
                          </a:highlight>
                          <a:latin typeface="微软雅黑 Light" panose="020B0502040204020203" pitchFamily="34" charset="-122"/>
                          <a:ea typeface="微软雅黑 Light" panose="020B0502040204020203" pitchFamily="34" charset="-122"/>
                        </a:rPr>
                        <a:t>胃肠道不良事件</a:t>
                      </a:r>
                      <a:endParaRPr lang="zh-CN" altLang="en-US"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20.50%</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35.90%</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3"/>
                  </a:ext>
                </a:extLst>
              </a:tr>
              <a:tr h="494030">
                <a:tc>
                  <a:txBody>
                    <a:bodyPr/>
                    <a:lstStyle/>
                    <a:p>
                      <a:pPr algn="l" fontAlgn="ctr"/>
                      <a:r>
                        <a:rPr lang="zh-CN" altLang="en-US" sz="1600" b="1" u="none" strike="noStrike" dirty="0">
                          <a:effectLst/>
                          <a:highlight>
                            <a:srgbClr val="E9EBF5"/>
                          </a:highlight>
                          <a:latin typeface="+mn-ea"/>
                          <a:ea typeface="+mn-ea"/>
                        </a:rPr>
                        <a:t>盐酸司维拉姆片</a:t>
                      </a:r>
                      <a:r>
                        <a:rPr lang="en-US" altLang="zh-CN" sz="1600" b="1" u="none" strike="noStrike" dirty="0">
                          <a:effectLst/>
                          <a:highlight>
                            <a:srgbClr val="E9EBF5"/>
                          </a:highlight>
                          <a:latin typeface="+mn-ea"/>
                          <a:ea typeface="+mn-ea"/>
                        </a:rPr>
                        <a:t>3</a:t>
                      </a:r>
                      <a:r>
                        <a:rPr lang="zh-CN" altLang="en-US" sz="1600" b="1" u="none" strike="noStrike" dirty="0">
                          <a:effectLst/>
                          <a:highlight>
                            <a:srgbClr val="E9EBF5"/>
                          </a:highlight>
                          <a:latin typeface="+mn-ea"/>
                          <a:ea typeface="+mn-ea"/>
                        </a:rPr>
                        <a:t>期临床研究</a:t>
                      </a:r>
                      <a:r>
                        <a:rPr lang="en-US" altLang="zh-CN" sz="1600" b="1" u="none" strike="noStrike" baseline="30000" dirty="0">
                          <a:effectLst/>
                          <a:highlight>
                            <a:srgbClr val="E9EBF5"/>
                          </a:highlight>
                          <a:latin typeface="+mn-ea"/>
                          <a:ea typeface="+mn-ea"/>
                        </a:rPr>
                        <a:t>3</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盐酸司维拉姆片剂</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醋酸钙</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extLst>
                  <a:ext uri="{0D108BD9-81ED-4DB2-BD59-A6C34878D82A}">
                    <a16:rowId xmlns:a16="http://schemas.microsoft.com/office/drawing/2014/main" val="10004"/>
                  </a:ext>
                </a:extLst>
              </a:tr>
              <a:tr h="448945">
                <a:tc>
                  <a:txBody>
                    <a:bodyPr/>
                    <a:lstStyle/>
                    <a:p>
                      <a:pPr algn="r" rtl="0" fontAlgn="ctr"/>
                      <a:r>
                        <a:rPr lang="zh-CN" altLang="en-US" sz="1600" u="none" strike="noStrike">
                          <a:effectLst/>
                          <a:highlight>
                            <a:srgbClr val="E9EBF5"/>
                          </a:highlight>
                          <a:latin typeface="微软雅黑 Light" panose="020B0502040204020203" pitchFamily="34" charset="-122"/>
                          <a:ea typeface="微软雅黑 Light" panose="020B0502040204020203" pitchFamily="34" charset="-122"/>
                        </a:rPr>
                        <a:t>治疗相关不良事件</a:t>
                      </a:r>
                      <a:endParaRPr lang="zh-CN" altLang="en-US"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36%</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35%</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5"/>
                  </a:ext>
                </a:extLst>
              </a:tr>
              <a:tr h="553085">
                <a:tc>
                  <a:txBody>
                    <a:bodyPr/>
                    <a:lstStyle/>
                    <a:p>
                      <a:pPr algn="l" fontAlgn="ctr"/>
                      <a:r>
                        <a:rPr lang="zh-CN" altLang="en-US" sz="1600" b="1" u="none" strike="noStrike" dirty="0">
                          <a:effectLst/>
                          <a:highlight>
                            <a:srgbClr val="E9EBF5"/>
                          </a:highlight>
                          <a:latin typeface="+mn-ea"/>
                          <a:ea typeface="+mn-ea"/>
                        </a:rPr>
                        <a:t>司维拉姆上市后研究</a:t>
                      </a:r>
                      <a:r>
                        <a:rPr lang="en-US" altLang="zh-CN" sz="1600" b="1" u="none" strike="noStrike" baseline="30000" dirty="0">
                          <a:effectLst/>
                          <a:highlight>
                            <a:srgbClr val="E9EBF5"/>
                          </a:highlight>
                          <a:latin typeface="+mn-ea"/>
                          <a:ea typeface="+mn-ea"/>
                        </a:rPr>
                        <a:t>4</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司维拉姆</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tc>
                  <a:txBody>
                    <a:bodyPr/>
                    <a:lstStyle/>
                    <a:p>
                      <a:pPr algn="ctr" rtl="0" fontAlgn="ctr"/>
                      <a:r>
                        <a:rPr lang="zh-CN" altLang="en-US" sz="1600" b="1" u="none" strike="noStrike" dirty="0">
                          <a:effectLst/>
                          <a:highlight>
                            <a:srgbClr val="E9EBF5"/>
                          </a:highlight>
                          <a:latin typeface="+mn-ea"/>
                          <a:ea typeface="+mn-ea"/>
                        </a:rPr>
                        <a:t>碳酸镧</a:t>
                      </a:r>
                      <a:endParaRPr lang="zh-CN" altLang="en-US" sz="1600" b="1" i="0" u="none" strike="noStrike" dirty="0">
                        <a:solidFill>
                          <a:srgbClr val="000000"/>
                        </a:solidFill>
                        <a:effectLst/>
                        <a:highlight>
                          <a:srgbClr val="E9EBF5"/>
                        </a:highlight>
                        <a:latin typeface="+mn-ea"/>
                        <a:ea typeface="+mn-ea"/>
                      </a:endParaRPr>
                    </a:p>
                  </a:txBody>
                  <a:tcPr marL="6350" marR="6350" marT="6350" marB="0" anchor="ctr"/>
                </a:tc>
                <a:extLst>
                  <a:ext uri="{0D108BD9-81ED-4DB2-BD59-A6C34878D82A}">
                    <a16:rowId xmlns:a16="http://schemas.microsoft.com/office/drawing/2014/main" val="10006"/>
                  </a:ext>
                </a:extLst>
              </a:tr>
              <a:tr h="448945">
                <a:tc>
                  <a:txBody>
                    <a:bodyPr/>
                    <a:lstStyle/>
                    <a:p>
                      <a:pPr algn="r" rtl="0" fontAlgn="ctr"/>
                      <a:r>
                        <a:rPr lang="zh-CN" altLang="en-US" sz="1600" u="none" strike="noStrike">
                          <a:effectLst/>
                          <a:highlight>
                            <a:srgbClr val="E9EBF5"/>
                          </a:highlight>
                          <a:latin typeface="微软雅黑 Light" panose="020B0502040204020203" pitchFamily="34" charset="-122"/>
                          <a:ea typeface="微软雅黑 Light" panose="020B0502040204020203" pitchFamily="34" charset="-122"/>
                        </a:rPr>
                        <a:t>不良事件</a:t>
                      </a:r>
                      <a:endParaRPr lang="zh-CN" altLang="en-US"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114300" marT="6350" marB="0" anchor="ctr"/>
                </a:tc>
                <a:tc>
                  <a:txBody>
                    <a:bodyPr/>
                    <a:lstStyle/>
                    <a:p>
                      <a:pPr algn="ctr" rtl="0" fontAlgn="ctr"/>
                      <a:r>
                        <a:rPr lang="en-US" altLang="zh-CN" sz="1600" u="none" strike="noStrike">
                          <a:effectLst/>
                          <a:highlight>
                            <a:srgbClr val="E9EBF5"/>
                          </a:highlight>
                          <a:latin typeface="微软雅黑 Light" panose="020B0502040204020203" pitchFamily="34" charset="-122"/>
                          <a:ea typeface="微软雅黑 Light" panose="020B0502040204020203" pitchFamily="34" charset="-122"/>
                        </a:rPr>
                        <a:t>50.90%</a:t>
                      </a:r>
                      <a:endParaRPr lang="en-US" altLang="zh-CN"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44.70%</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7"/>
                  </a:ext>
                </a:extLst>
              </a:tr>
              <a:tr h="448945">
                <a:tc>
                  <a:txBody>
                    <a:bodyPr/>
                    <a:lstStyle/>
                    <a:p>
                      <a:pPr algn="r" rtl="0" fontAlgn="ctr"/>
                      <a:r>
                        <a:rPr lang="zh-CN" altLang="en-US" sz="1600" u="none" strike="noStrike">
                          <a:effectLst/>
                          <a:highlight>
                            <a:srgbClr val="E9EBF5"/>
                          </a:highlight>
                          <a:latin typeface="微软雅黑 Light" panose="020B0502040204020203" pitchFamily="34" charset="-122"/>
                          <a:ea typeface="微软雅黑 Light" panose="020B0502040204020203" pitchFamily="34" charset="-122"/>
                        </a:rPr>
                        <a:t>胃肠道不良事件</a:t>
                      </a:r>
                      <a:endParaRPr lang="zh-CN" altLang="en-US"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114300" marT="6350" marB="0" anchor="ctr"/>
                </a:tc>
                <a:tc>
                  <a:txBody>
                    <a:bodyPr/>
                    <a:lstStyle/>
                    <a:p>
                      <a:pPr algn="ctr" rtl="0" fontAlgn="ctr"/>
                      <a:r>
                        <a:rPr lang="en-US" altLang="zh-CN" sz="1600" u="none" strike="noStrike">
                          <a:effectLst/>
                          <a:highlight>
                            <a:srgbClr val="E9EBF5"/>
                          </a:highlight>
                          <a:latin typeface="微软雅黑 Light" panose="020B0502040204020203" pitchFamily="34" charset="-122"/>
                          <a:ea typeface="微软雅黑 Light" panose="020B0502040204020203" pitchFamily="34" charset="-122"/>
                        </a:rPr>
                        <a:t>23.30%</a:t>
                      </a:r>
                      <a:endParaRPr lang="en-US" altLang="zh-CN" sz="1600" b="0" i="0" u="none" strike="noStrike">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r>
                        <a:rPr lang="en-US" altLang="zh-CN" sz="1600" u="none" strike="noStrike" dirty="0">
                          <a:effectLst/>
                          <a:highlight>
                            <a:srgbClr val="E9EBF5"/>
                          </a:highlight>
                          <a:latin typeface="微软雅黑 Light" panose="020B0502040204020203" pitchFamily="34" charset="-122"/>
                          <a:ea typeface="微软雅黑 Light" panose="020B0502040204020203" pitchFamily="34" charset="-122"/>
                        </a:rPr>
                        <a:t>18.20%</a:t>
                      </a:r>
                      <a:endParaRPr lang="en-US" altLang="zh-CN" sz="1600" b="0" i="0" u="none" strike="noStrike" dirty="0">
                        <a:solidFill>
                          <a:srgbClr val="000000"/>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8"/>
                  </a:ext>
                </a:extLst>
              </a:tr>
            </a:tbl>
          </a:graphicData>
        </a:graphic>
      </p:graphicFrame>
      <p:sp>
        <p:nvSpPr>
          <p:cNvPr id="5" name="矩形 4"/>
          <p:cNvSpPr/>
          <p:nvPr/>
        </p:nvSpPr>
        <p:spPr>
          <a:xfrm>
            <a:off x="5913120" y="1414780"/>
            <a:ext cx="6097270" cy="1386205"/>
          </a:xfrm>
          <a:prstGeom prst="rect">
            <a:avLst/>
          </a:prstGeom>
          <a:noFill/>
          <a:ln>
            <a:solidFill>
              <a:srgbClr val="C0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p:custDataLst>
              <p:tags r:id="rId4"/>
            </p:custDataLst>
          </p:nvPr>
        </p:nvGraphicFramePr>
        <p:xfrm>
          <a:off x="296545" y="1376680"/>
          <a:ext cx="5474335" cy="4902200"/>
        </p:xfrm>
        <a:graphic>
          <a:graphicData uri="http://schemas.openxmlformats.org/drawingml/2006/table">
            <a:tbl>
              <a:tblPr>
                <a:tableStyleId>{5C22544A-7EE6-4342-B048-85BDC9FD1C3A}</a:tableStyleId>
              </a:tblPr>
              <a:tblGrid>
                <a:gridCol w="1130300">
                  <a:extLst>
                    <a:ext uri="{9D8B030D-6E8A-4147-A177-3AD203B41FA5}">
                      <a16:colId xmlns:a16="http://schemas.microsoft.com/office/drawing/2014/main" val="20000"/>
                    </a:ext>
                  </a:extLst>
                </a:gridCol>
                <a:gridCol w="967105">
                  <a:extLst>
                    <a:ext uri="{9D8B030D-6E8A-4147-A177-3AD203B41FA5}">
                      <a16:colId xmlns:a16="http://schemas.microsoft.com/office/drawing/2014/main" val="20001"/>
                    </a:ext>
                  </a:extLst>
                </a:gridCol>
                <a:gridCol w="1000125">
                  <a:extLst>
                    <a:ext uri="{9D8B030D-6E8A-4147-A177-3AD203B41FA5}">
                      <a16:colId xmlns:a16="http://schemas.microsoft.com/office/drawing/2014/main" val="20002"/>
                    </a:ext>
                  </a:extLst>
                </a:gridCol>
                <a:gridCol w="1226185">
                  <a:extLst>
                    <a:ext uri="{9D8B030D-6E8A-4147-A177-3AD203B41FA5}">
                      <a16:colId xmlns:a16="http://schemas.microsoft.com/office/drawing/2014/main" val="20003"/>
                    </a:ext>
                  </a:extLst>
                </a:gridCol>
                <a:gridCol w="1150620">
                  <a:extLst>
                    <a:ext uri="{9D8B030D-6E8A-4147-A177-3AD203B41FA5}">
                      <a16:colId xmlns:a16="http://schemas.microsoft.com/office/drawing/2014/main" val="20004"/>
                    </a:ext>
                  </a:extLst>
                </a:gridCol>
              </a:tblGrid>
              <a:tr h="1037590">
                <a:tc>
                  <a:txBody>
                    <a:bodyPr/>
                    <a:lstStyle/>
                    <a:p>
                      <a:pPr algn="ctr"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按系统器官分类</a:t>
                      </a:r>
                    </a:p>
                  </a:txBody>
                  <a:tcPr marL="6350" marR="6350" marT="6350" marB="0" anchor="ctr"/>
                </a:tc>
                <a:tc>
                  <a:txBody>
                    <a:bodyPr/>
                    <a:lstStyle/>
                    <a:p>
                      <a:pPr algn="ctr" rtl="0"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十分常见（≥1/10)</a:t>
                      </a:r>
                    </a:p>
                  </a:txBody>
                  <a:tcPr marL="6350" marR="6350" marT="6350" marB="0" anchor="ctr"/>
                </a:tc>
                <a:tc>
                  <a:txBody>
                    <a:bodyPr/>
                    <a:lstStyle/>
                    <a:p>
                      <a:pPr algn="ctr" rtl="0"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常见</a:t>
                      </a:r>
                      <a:r>
                        <a:rPr lang="zh-CN" altLang="en-US" sz="1600" b="1">
                          <a:solidFill>
                            <a:schemeClr val="tx1"/>
                          </a:solidFill>
                          <a:effectLst/>
                          <a:highlight>
                            <a:srgbClr val="E9EBF5"/>
                          </a:highlight>
                          <a:latin typeface="微软雅黑 Light" panose="020B0502040204020203" pitchFamily="34" charset="-122"/>
                          <a:ea typeface="微软雅黑 Light" panose="020B0502040204020203" pitchFamily="34" charset="-122"/>
                          <a:sym typeface="+mn-ea"/>
                        </a:rPr>
                        <a:t>（≥1/100,＜1/10)</a:t>
                      </a: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p>
                      <a:pPr algn="ctr" rtl="0" fontAlgn="ctr">
                        <a:buClrTx/>
                        <a:buSzTx/>
                        <a:buFontTx/>
                      </a:pP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buClrTx/>
                        <a:buSzTx/>
                        <a:buFontTx/>
                        <a:buNone/>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十分罕见</a:t>
                      </a:r>
                      <a:r>
                        <a:rPr lang="zh-CN" altLang="en-US" sz="1600" b="1">
                          <a:solidFill>
                            <a:schemeClr val="tx1"/>
                          </a:solidFill>
                          <a:effectLst/>
                          <a:highlight>
                            <a:srgbClr val="E9EBF5"/>
                          </a:highlight>
                          <a:latin typeface="微软雅黑 Light" panose="020B0502040204020203" pitchFamily="34" charset="-122"/>
                          <a:ea typeface="微软雅黑 Light" panose="020B0502040204020203" pitchFamily="34" charset="-122"/>
                          <a:sym typeface="+mn-ea"/>
                        </a:rPr>
                        <a:t>（＜1/10000)</a:t>
                      </a: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p>
                      <a:pPr algn="ctr" rtl="0" fontAlgn="ctr">
                        <a:buClrTx/>
                        <a:buSzTx/>
                        <a:buFontTx/>
                        <a:buNone/>
                      </a:pP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ctr" rtl="0" fontAlgn="ctr">
                        <a:buClrTx/>
                        <a:buSzTx/>
                        <a:buFontTx/>
                        <a:buNone/>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未知</a:t>
                      </a:r>
                    </a:p>
                    <a:p>
                      <a:pPr algn="ctr" rtl="0" fontAlgn="ctr">
                        <a:buClrTx/>
                        <a:buSzTx/>
                        <a:buFontTx/>
                        <a:buNone/>
                      </a:pPr>
                      <a:r>
                        <a:rPr lang="zh-CN" altLang="en-US" sz="1600" b="1">
                          <a:solidFill>
                            <a:schemeClr val="tx1"/>
                          </a:solidFill>
                          <a:effectLst/>
                          <a:highlight>
                            <a:srgbClr val="E9EBF5"/>
                          </a:highlight>
                          <a:latin typeface="微软雅黑 Light" panose="020B0502040204020203" pitchFamily="34" charset="-122"/>
                          <a:ea typeface="微软雅黑 Light" panose="020B0502040204020203" pitchFamily="34" charset="-122"/>
                          <a:sym typeface="+mn-ea"/>
                        </a:rPr>
                        <a:t>（≥1/10)</a:t>
                      </a: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p>
                      <a:pPr algn="ctr" rtl="0" fontAlgn="ctr">
                        <a:buClrTx/>
                        <a:buSzTx/>
                        <a:buFontTx/>
                        <a:buNone/>
                      </a:pPr>
                      <a:endPar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0"/>
                  </a:ext>
                </a:extLst>
              </a:tr>
              <a:tr h="474345">
                <a:tc>
                  <a:txBody>
                    <a:bodyPr/>
                    <a:lstStyle/>
                    <a:p>
                      <a:pPr algn="l" rtl="0"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免疫系统疾病</a:t>
                      </a:r>
                    </a:p>
                  </a:txBody>
                  <a:tcPr marL="6350" marR="6350" marT="6350" marB="0" anchor="ctr"/>
                </a:tc>
                <a:tc>
                  <a:txBody>
                    <a:bodyPr/>
                    <a:lstStyle/>
                    <a:p>
                      <a:pPr algn="l" rtl="0" fontAlgn="ctr">
                        <a:buClrTx/>
                        <a:buSzTx/>
                        <a:buFontTx/>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r>
                        <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超敏反应</a:t>
                      </a:r>
                    </a:p>
                  </a:txBody>
                  <a:tcPr marL="6350" marR="6350" marT="6350" marB="0" anchor="ctr"/>
                </a:tc>
                <a:tc>
                  <a:txBody>
                    <a:bodyPr/>
                    <a:lstStyle/>
                    <a:p>
                      <a:pPr algn="l" rtl="0" fontAlgn="ctr">
                        <a:buClrTx/>
                        <a:buSzTx/>
                        <a:buFontTx/>
                        <a:buNone/>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extLst>
                  <a:ext uri="{0D108BD9-81ED-4DB2-BD59-A6C34878D82A}">
                    <a16:rowId xmlns:a16="http://schemas.microsoft.com/office/drawing/2014/main" val="10001"/>
                  </a:ext>
                </a:extLst>
              </a:tr>
              <a:tr h="2326005">
                <a:tc>
                  <a:txBody>
                    <a:bodyPr/>
                    <a:lstStyle/>
                    <a:p>
                      <a:pPr algn="l"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胃肠系统疾病</a:t>
                      </a:r>
                    </a:p>
                  </a:txBody>
                  <a:tcPr marL="6350" marR="6350" marT="6350" marB="0" anchor="ctr"/>
                </a:tc>
                <a:tc>
                  <a:txBody>
                    <a:bodyPr/>
                    <a:lstStyle/>
                    <a:p>
                      <a:pPr algn="l" rtl="0" fontAlgn="ctr">
                        <a:buClrTx/>
                        <a:buSzTx/>
                        <a:buFontTx/>
                      </a:pPr>
                      <a:r>
                        <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恶心、呕吐、上腹部疼痛、便秘</a:t>
                      </a:r>
                    </a:p>
                  </a:txBody>
                  <a:tcPr marL="6350" marR="6350" marT="6350" marB="0" anchor="ctr"/>
                </a:tc>
                <a:tc>
                  <a:txBody>
                    <a:bodyPr/>
                    <a:lstStyle/>
                    <a:p>
                      <a:pPr algn="l" rtl="0" fontAlgn="ctr">
                        <a:buClrTx/>
                        <a:buSzTx/>
                        <a:buFontTx/>
                      </a:pPr>
                      <a:r>
                        <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腹泻、消化不良、腹胀、腹痛</a:t>
                      </a:r>
                    </a:p>
                  </a:txBody>
                  <a:tcPr marL="6350" marR="6350" marT="6350" marB="0" anchor="ctr"/>
                </a:tc>
                <a:tc>
                  <a:txBody>
                    <a:bodyPr/>
                    <a:lstStyle/>
                    <a:p>
                      <a:pPr algn="l" rtl="0" fontAlgn="ctr">
                        <a:buClrTx/>
                        <a:buSzTx/>
                        <a:buFontTx/>
                        <a:buNone/>
                      </a:pPr>
                      <a:endPar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r>
                        <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肠梗阻、肠阻塞/不完全肠阻塞、肠穿孔、胃肠出血、肠溃疡形成、肠胃坏死、结肠炎、肠道肿块</a:t>
                      </a:r>
                    </a:p>
                  </a:txBody>
                  <a:tcPr marL="6350" marR="6350" marT="6350" marB="0" anchor="ctr"/>
                </a:tc>
                <a:extLst>
                  <a:ext uri="{0D108BD9-81ED-4DB2-BD59-A6C34878D82A}">
                    <a16:rowId xmlns:a16="http://schemas.microsoft.com/office/drawing/2014/main" val="10002"/>
                  </a:ext>
                </a:extLst>
              </a:tr>
              <a:tr h="522605">
                <a:tc>
                  <a:txBody>
                    <a:bodyPr/>
                    <a:lstStyle/>
                    <a:p>
                      <a:pPr algn="l" rtl="0"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皮肤及皮下组织类疾病</a:t>
                      </a:r>
                    </a:p>
                  </a:txBody>
                  <a:tcPr marL="6350" marR="6350" marT="6350" marB="0" anchor="ctr"/>
                </a:tc>
                <a:tc>
                  <a:txBody>
                    <a:bodyPr/>
                    <a:lstStyle/>
                    <a:p>
                      <a:pPr algn="l" rtl="0" fontAlgn="ctr">
                        <a:buClrTx/>
                        <a:buSzTx/>
                        <a:buFontTx/>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endPar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r>
                        <a:rPr lang="zh-CN" altLang="en-US" sz="1600" b="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瘙痒症、皮疹</a:t>
                      </a:r>
                    </a:p>
                  </a:txBody>
                  <a:tcPr marL="6350" marR="6350" marT="6350" marB="0" anchor="ctr"/>
                </a:tc>
                <a:extLst>
                  <a:ext uri="{0D108BD9-81ED-4DB2-BD59-A6C34878D82A}">
                    <a16:rowId xmlns:a16="http://schemas.microsoft.com/office/drawing/2014/main" val="10003"/>
                  </a:ext>
                </a:extLst>
              </a:tr>
              <a:tr h="521970">
                <a:tc>
                  <a:txBody>
                    <a:bodyPr/>
                    <a:lstStyle/>
                    <a:p>
                      <a:pPr algn="l" fontAlgn="ctr">
                        <a:buClrTx/>
                        <a:buSzTx/>
                        <a:buFontTx/>
                      </a:pPr>
                      <a:r>
                        <a:rPr lang="zh-CN" altLang="en-US" sz="1600" b="1"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各类检查</a:t>
                      </a:r>
                    </a:p>
                  </a:txBody>
                  <a:tcPr marL="6350" marR="6350" marT="6350" marB="0" anchor="ctr"/>
                </a:tc>
                <a:tc>
                  <a:txBody>
                    <a:bodyPr/>
                    <a:lstStyle/>
                    <a:p>
                      <a:pPr algn="l" rtl="0" fontAlgn="ctr">
                        <a:buClrTx/>
                        <a:buSzTx/>
                        <a:buFontTx/>
                      </a:pPr>
                      <a:endPar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pPr>
                      <a:endPar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endPar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endParaRPr>
                    </a:p>
                  </a:txBody>
                  <a:tcPr marL="6350" marR="6350" marT="6350" marB="0" anchor="ctr"/>
                </a:tc>
                <a:tc>
                  <a:txBody>
                    <a:bodyPr/>
                    <a:lstStyle/>
                    <a:p>
                      <a:pPr algn="l" rtl="0" fontAlgn="ctr">
                        <a:buClrTx/>
                        <a:buSzTx/>
                        <a:buFontTx/>
                        <a:buNone/>
                      </a:pPr>
                      <a:r>
                        <a:rPr lang="zh-CN" altLang="en-US" sz="1600" i="0" u="none" strike="noStrike">
                          <a:solidFill>
                            <a:schemeClr val="tx1"/>
                          </a:solidFill>
                          <a:effectLst/>
                          <a:highlight>
                            <a:srgbClr val="E9EBF5"/>
                          </a:highlight>
                          <a:latin typeface="微软雅黑 Light" panose="020B0502040204020203" pitchFamily="34" charset="-122"/>
                          <a:ea typeface="微软雅黑 Light" panose="020B0502040204020203" pitchFamily="34" charset="-122"/>
                        </a:rPr>
                        <a:t>场内晶体沉积</a:t>
                      </a:r>
                    </a:p>
                  </a:txBody>
                  <a:tcPr marL="6350" marR="6350" marT="6350" marB="0"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290" name="think-cell 幻灯片" r:id="rId5" imgW="11430" imgH="11430" progId="TCLayout.ActiveDocument.1">
                  <p:embed/>
                </p:oleObj>
              </mc:Choice>
              <mc:Fallback>
                <p:oleObj name="think-cell 幻灯片" r:id="rId5" imgW="11430" imgH="11430" progId="TCLayout.ActiveDocument.1">
                  <p:embed/>
                  <p:pic>
                    <p:nvPicPr>
                      <p:cNvPr id="0" name="think-cell data - do not delete"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358730"/>
            <a:ext cx="11934825" cy="720233"/>
          </a:xfrm>
        </p:spPr>
        <p:txBody>
          <a:bodyPr vert="horz">
            <a:normAutofit/>
          </a:bodyPr>
          <a:lstStyle/>
          <a:p>
            <a:r>
              <a:rPr lang="zh-CN" altLang="en-US" sz="2000" dirty="0"/>
              <a:t>碳酸司维拉姆片中国</a:t>
            </a:r>
            <a:r>
              <a:rPr lang="en-US" altLang="zh-CN" sz="2000" dirty="0"/>
              <a:t>III</a:t>
            </a:r>
            <a:r>
              <a:rPr lang="zh-CN" altLang="en-US" sz="2000" dirty="0"/>
              <a:t>期临床研究证实，在</a:t>
            </a:r>
            <a:r>
              <a:rPr lang="zh-CN" altLang="en-US" sz="2000" dirty="0">
                <a:solidFill>
                  <a:schemeClr val="accent4">
                    <a:lumMod val="60000"/>
                    <a:lumOff val="40000"/>
                  </a:schemeClr>
                </a:solidFill>
              </a:rPr>
              <a:t>透析或非透析</a:t>
            </a:r>
            <a:r>
              <a:rPr lang="en-US" altLang="zh-CN" sz="2000" dirty="0"/>
              <a:t>CKD</a:t>
            </a:r>
            <a:r>
              <a:rPr lang="zh-CN" altLang="en-US" sz="2000" dirty="0"/>
              <a:t>高磷血症患者中临床疗效显著</a:t>
            </a:r>
          </a:p>
        </p:txBody>
      </p:sp>
      <p:sp>
        <p:nvSpPr>
          <p:cNvPr id="25" name="文本框 24"/>
          <p:cNvSpPr txBox="1"/>
          <p:nvPr/>
        </p:nvSpPr>
        <p:spPr>
          <a:xfrm>
            <a:off x="432598" y="6499270"/>
            <a:ext cx="11473652" cy="33855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sym typeface="+mn-ea"/>
              </a:rPr>
              <a:t>1 . Nephrol Dial Transplant (2014) 29: 152–160.      2 .</a:t>
            </a:r>
            <a:r>
              <a:rPr lang="en-US" altLang="zh-CN" sz="800" dirty="0"/>
              <a:t> Kidney Dis (Basel). 2022 Dec 15;9(2):82-93.</a:t>
            </a:r>
            <a:endParaRPr lang="zh-CN" altLang="en-US" sz="800" dirty="0"/>
          </a:p>
          <a:p>
            <a:endParaRPr lang="zh-CN" altLang="en-US" dirty="0">
              <a:sym typeface="+mn-ea"/>
            </a:endParaRPr>
          </a:p>
        </p:txBody>
      </p:sp>
      <p:grpSp>
        <p:nvGrpSpPr>
          <p:cNvPr id="83" name="组合 82"/>
          <p:cNvGrpSpPr/>
          <p:nvPr/>
        </p:nvGrpSpPr>
        <p:grpSpPr>
          <a:xfrm>
            <a:off x="6511733" y="1434846"/>
            <a:ext cx="4849631" cy="4887338"/>
            <a:chOff x="539114" y="1600199"/>
            <a:chExt cx="4849631" cy="4887338"/>
          </a:xfrm>
        </p:grpSpPr>
        <p:sp>
          <p:nvSpPr>
            <p:cNvPr id="24" name="文本框 23"/>
            <p:cNvSpPr txBox="1"/>
            <p:nvPr/>
          </p:nvSpPr>
          <p:spPr>
            <a:xfrm>
              <a:off x="716692" y="5373917"/>
              <a:ext cx="4625266" cy="230832"/>
            </a:xfrm>
            <a:prstGeom prst="rect">
              <a:avLst/>
            </a:prstGeom>
            <a:noFill/>
          </p:spPr>
          <p:txBody>
            <a:bodyPr wrap="square" rtlCol="0">
              <a:spAutoFit/>
            </a:bodyPr>
            <a:lstStyle/>
            <a:p>
              <a:pPr fontAlgn="auto"/>
              <a:endParaRPr lang="zh-CN" altLang="en-US" sz="900" b="1" dirty="0">
                <a:latin typeface="微软雅黑 Light" panose="020B0502040204020203" pitchFamily="34" charset="-122"/>
                <a:ea typeface="微软雅黑 Light" panose="020B0502040204020203" pitchFamily="34" charset="-122"/>
              </a:endParaRPr>
            </a:p>
          </p:txBody>
        </p:sp>
        <p:sp>
          <p:nvSpPr>
            <p:cNvPr id="26" name="object 23"/>
            <p:cNvSpPr/>
            <p:nvPr/>
          </p:nvSpPr>
          <p:spPr>
            <a:xfrm>
              <a:off x="539114" y="1600199"/>
              <a:ext cx="4849631" cy="528973"/>
            </a:xfrm>
            <a:prstGeom prst="roundRect">
              <a:avLst/>
            </a:prstGeom>
            <a:solidFill>
              <a:srgbClr val="00B050"/>
            </a:solidFill>
            <a:ln>
              <a:solidFill>
                <a:srgbClr val="06AA47"/>
              </a:solidFill>
            </a:ln>
          </p:spPr>
          <p:txBody>
            <a:bodyPr wrap="square" lIns="0" tIns="0" rIns="0" bIns="0" rtlCol="0" anchor="ctr" anchorCtr="0"/>
            <a:lstStyle/>
            <a:p>
              <a:pPr marL="12700" algn="ctr">
                <a:lnSpc>
                  <a:spcPct val="100000"/>
                </a:lnSpc>
                <a:spcBef>
                  <a:spcPts val="100"/>
                </a:spcBef>
                <a:tabLst>
                  <a:tab pos="425450" algn="l"/>
                  <a:tab pos="631825" algn="l"/>
                  <a:tab pos="4872355" algn="l"/>
                  <a:tab pos="5280025" algn="l"/>
                </a:tabLst>
              </a:pP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降磷疗效</a:t>
              </a:r>
              <a:r>
                <a:rPr lang="en-US" altLang="zh-CN" sz="1400" b="1" baseline="30000"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2</a:t>
              </a: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zh-CN" altLang="en-US" sz="1400" b="1" dirty="0">
                  <a:solidFill>
                    <a:srgbClr val="C00000"/>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非透析</a:t>
              </a:r>
              <a:r>
                <a:rPr lang="en-US" altLang="zh-CN"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CKD</a:t>
              </a: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高磷血症患者</a:t>
              </a:r>
            </a:p>
          </p:txBody>
        </p:sp>
        <p:sp>
          <p:nvSpPr>
            <p:cNvPr id="27" name="矩形 26"/>
            <p:cNvSpPr/>
            <p:nvPr/>
          </p:nvSpPr>
          <p:spPr>
            <a:xfrm>
              <a:off x="550078" y="2129173"/>
              <a:ext cx="4827703" cy="4358364"/>
            </a:xfrm>
            <a:prstGeom prst="rect">
              <a:avLst/>
            </a:prstGeom>
            <a:noFill/>
            <a:ln w="19050">
              <a:solidFill>
                <a:srgbClr val="00B05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zh-CN" altLang="en-US"/>
            </a:p>
          </p:txBody>
        </p:sp>
      </p:grpSp>
      <p:grpSp>
        <p:nvGrpSpPr>
          <p:cNvPr id="82" name="组合 81"/>
          <p:cNvGrpSpPr/>
          <p:nvPr/>
        </p:nvGrpSpPr>
        <p:grpSpPr>
          <a:xfrm>
            <a:off x="800100" y="1434846"/>
            <a:ext cx="4858239" cy="4900968"/>
            <a:chOff x="5964956" y="1598302"/>
            <a:chExt cx="4858239" cy="4900968"/>
          </a:xfrm>
        </p:grpSpPr>
        <p:grpSp>
          <p:nvGrpSpPr>
            <p:cNvPr id="64" name="组合 63"/>
            <p:cNvGrpSpPr/>
            <p:nvPr/>
          </p:nvGrpSpPr>
          <p:grpSpPr>
            <a:xfrm>
              <a:off x="6391275" y="1978241"/>
              <a:ext cx="4210578" cy="3413972"/>
              <a:chOff x="5501936" y="1776176"/>
              <a:chExt cx="5833434" cy="3596504"/>
            </a:xfrm>
          </p:grpSpPr>
          <p:grpSp>
            <p:nvGrpSpPr>
              <p:cNvPr id="50" name="组合 12"/>
              <p:cNvGrpSpPr/>
              <p:nvPr/>
            </p:nvGrpSpPr>
            <p:grpSpPr>
              <a:xfrm>
                <a:off x="5501936" y="1776176"/>
                <a:ext cx="5833434" cy="3284922"/>
                <a:chOff x="1230905" y="1244999"/>
                <a:chExt cx="7192180" cy="4430113"/>
              </a:xfrm>
            </p:grpSpPr>
            <p:pic>
              <p:nvPicPr>
                <p:cNvPr id="51" name="Picture 2"/>
                <p:cNvPicPr>
                  <a:picLocks noChangeAspect="1" noChangeArrowheads="1"/>
                </p:cNvPicPr>
                <p:nvPr/>
              </p:nvPicPr>
              <p:blipFill rotWithShape="1">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l="4384" b="7219"/>
                <a:stretch>
                  <a:fillRect/>
                </a:stretch>
              </p:blipFill>
              <p:spPr bwMode="auto">
                <a:xfrm>
                  <a:off x="1230905" y="1244999"/>
                  <a:ext cx="6902469" cy="443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矩形 51"/>
                <p:cNvSpPr/>
                <p:nvPr/>
              </p:nvSpPr>
              <p:spPr>
                <a:xfrm>
                  <a:off x="2743200" y="2993444"/>
                  <a:ext cx="577730" cy="401156"/>
                </a:xfrm>
                <a:prstGeom prst="rect">
                  <a:avLst/>
                </a:prstGeom>
                <a:solidFill>
                  <a:schemeClr val="bg1">
                    <a:lumMod val="95000"/>
                  </a:schemeClr>
                </a:solid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2.52</a:t>
                  </a:r>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3" name="矩形 52"/>
                <p:cNvSpPr/>
                <p:nvPr/>
              </p:nvSpPr>
              <p:spPr>
                <a:xfrm>
                  <a:off x="2695920" y="2238193"/>
                  <a:ext cx="577729" cy="401156"/>
                </a:xfrm>
                <a:prstGeom prst="rect">
                  <a:avLst/>
                </a:prstGeom>
                <a:solidFill>
                  <a:schemeClr val="bg1">
                    <a:lumMod val="95000"/>
                  </a:schemeClr>
                </a:solid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2.57</a:t>
                  </a:r>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4" name="矩形 53"/>
                <p:cNvSpPr/>
                <p:nvPr/>
              </p:nvSpPr>
              <p:spPr>
                <a:xfrm>
                  <a:off x="7416977" y="2592288"/>
                  <a:ext cx="838025" cy="393540"/>
                </a:xfrm>
                <a:prstGeom prst="rect">
                  <a:avLst/>
                </a:prstGeom>
                <a:solidFill>
                  <a:schemeClr val="accent4">
                    <a:lumMod val="20000"/>
                    <a:lumOff val="80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2.46</a:t>
                  </a:r>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5" name="矩形 54"/>
                <p:cNvSpPr/>
                <p:nvPr/>
              </p:nvSpPr>
              <p:spPr>
                <a:xfrm>
                  <a:off x="7416977" y="4212630"/>
                  <a:ext cx="1006108" cy="393540"/>
                </a:xfrm>
                <a:prstGeom prst="rect">
                  <a:avLst/>
                </a:prstGeom>
                <a:solidFill>
                  <a:schemeClr val="accent4">
                    <a:lumMod val="20000"/>
                    <a:lumOff val="80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1.88</a:t>
                  </a:r>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6" name="矩形 55"/>
                <p:cNvSpPr/>
                <p:nvPr/>
              </p:nvSpPr>
              <p:spPr>
                <a:xfrm>
                  <a:off x="4020828" y="4496796"/>
                  <a:ext cx="1006108" cy="381997"/>
                </a:xfrm>
                <a:prstGeom prst="rect">
                  <a:avLst/>
                </a:prstGeom>
              </p:spPr>
              <p:txBody>
                <a:bodyPr wrap="none">
                  <a:spAutoFit/>
                </a:bodyPr>
                <a:lstStyle/>
                <a:p>
                  <a:pPr marL="0" marR="0" lvl="0" indent="0" algn="ctr" defTabSz="457200" rtl="0" eaLnBrk="1" fontAlgn="base" latinLnBrk="0" hangingPunct="1">
                    <a:lnSpc>
                      <a:spcPct val="100000"/>
                    </a:lnSpc>
                    <a:spcBef>
                      <a:spcPct val="20000"/>
                    </a:spcBef>
                    <a:spcAft>
                      <a:spcPct val="0"/>
                    </a:spcAft>
                    <a:buClr>
                      <a:srgbClr val="239BDA"/>
                    </a:buClr>
                    <a:buSzTx/>
                    <a:buFontTx/>
                    <a:buNone/>
                    <a:defRPr/>
                  </a:pPr>
                  <a:r>
                    <a:rPr kumimoji="0" lang="en-US" altLang="zh-CN" sz="14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P&lt;0.0001</a:t>
                  </a:r>
                </a:p>
              </p:txBody>
            </p:sp>
          </p:grpSp>
          <p:sp>
            <p:nvSpPr>
              <p:cNvPr id="57" name="文本框 56"/>
              <p:cNvSpPr txBox="1"/>
              <p:nvPr/>
            </p:nvSpPr>
            <p:spPr>
              <a:xfrm>
                <a:off x="6859320" y="5085939"/>
                <a:ext cx="726567" cy="2755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基线</a:t>
                </a:r>
              </a:p>
            </p:txBody>
          </p:sp>
          <p:sp>
            <p:nvSpPr>
              <p:cNvPr id="58" name="文本框 57"/>
              <p:cNvSpPr txBox="1"/>
              <p:nvPr/>
            </p:nvSpPr>
            <p:spPr>
              <a:xfrm>
                <a:off x="7670448" y="5097083"/>
                <a:ext cx="731027" cy="2755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15</a:t>
                </a: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天</a:t>
                </a:r>
              </a:p>
            </p:txBody>
          </p:sp>
          <p:sp>
            <p:nvSpPr>
              <p:cNvPr id="59" name="文本框 58"/>
              <p:cNvSpPr txBox="1"/>
              <p:nvPr/>
            </p:nvSpPr>
            <p:spPr>
              <a:xfrm>
                <a:off x="8517884" y="5086006"/>
                <a:ext cx="726567" cy="2755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29</a:t>
                </a: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天</a:t>
                </a:r>
              </a:p>
            </p:txBody>
          </p:sp>
          <p:sp>
            <p:nvSpPr>
              <p:cNvPr id="60" name="文本框 59"/>
              <p:cNvSpPr txBox="1"/>
              <p:nvPr/>
            </p:nvSpPr>
            <p:spPr>
              <a:xfrm>
                <a:off x="9332545" y="5081874"/>
                <a:ext cx="726567" cy="2755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43</a:t>
                </a: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天</a:t>
                </a:r>
              </a:p>
            </p:txBody>
          </p:sp>
          <p:sp>
            <p:nvSpPr>
              <p:cNvPr id="61" name="文本框 60"/>
              <p:cNvSpPr txBox="1"/>
              <p:nvPr/>
            </p:nvSpPr>
            <p:spPr>
              <a:xfrm>
                <a:off x="10164281" y="5085939"/>
                <a:ext cx="744806" cy="28137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57</a:t>
                </a: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天</a:t>
                </a:r>
              </a:p>
            </p:txBody>
          </p:sp>
          <p:sp>
            <p:nvSpPr>
              <p:cNvPr id="62" name="文本框 61"/>
              <p:cNvSpPr txBox="1"/>
              <p:nvPr/>
            </p:nvSpPr>
            <p:spPr>
              <a:xfrm>
                <a:off x="5922693" y="5097083"/>
                <a:ext cx="731026" cy="2755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100" b="0"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筛选</a:t>
                </a:r>
              </a:p>
            </p:txBody>
          </p:sp>
        </p:grpSp>
        <p:sp>
          <p:nvSpPr>
            <p:cNvPr id="68" name="文本框 67"/>
            <p:cNvSpPr txBox="1"/>
            <p:nvPr/>
          </p:nvSpPr>
          <p:spPr>
            <a:xfrm>
              <a:off x="6136801" y="2889610"/>
              <a:ext cx="323165" cy="1793515"/>
            </a:xfrm>
            <a:prstGeom prst="rect">
              <a:avLst/>
            </a:prstGeom>
            <a:noFill/>
          </p:spPr>
          <p:txBody>
            <a:bodyPr vert="vert270" wrap="square" rtlCol="0">
              <a:spAutoFit/>
            </a:bodyPr>
            <a:lstStyle/>
            <a:p>
              <a:pPr algn="ctr"/>
              <a:r>
                <a:rPr lang="zh-CN" altLang="en-US" sz="900" dirty="0"/>
                <a:t>血清磷水平（</a:t>
              </a:r>
              <a:r>
                <a:rPr lang="en-US" altLang="zh-CN" sz="900" dirty="0"/>
                <a:t>mmol/L</a:t>
              </a:r>
              <a:r>
                <a:rPr lang="zh-CN" altLang="en-US" sz="900" dirty="0"/>
                <a:t>）</a:t>
              </a:r>
            </a:p>
          </p:txBody>
        </p:sp>
        <p:sp>
          <p:nvSpPr>
            <p:cNvPr id="69" name="文本框 68"/>
            <p:cNvSpPr txBox="1"/>
            <p:nvPr/>
          </p:nvSpPr>
          <p:spPr>
            <a:xfrm>
              <a:off x="7244561" y="5361010"/>
              <a:ext cx="2542479" cy="2616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血清磷水平随时间变化情况</a:t>
              </a:r>
            </a:p>
          </p:txBody>
        </p:sp>
        <p:sp>
          <p:nvSpPr>
            <p:cNvPr id="70" name="文本框 69"/>
            <p:cNvSpPr txBox="1"/>
            <p:nvPr/>
          </p:nvSpPr>
          <p:spPr>
            <a:xfrm>
              <a:off x="6786120" y="2448351"/>
              <a:ext cx="746830" cy="261610"/>
            </a:xfrm>
            <a:prstGeom prst="rect">
              <a:avLst/>
            </a:prstGeom>
            <a:solidFill>
              <a:schemeClr val="bg1"/>
            </a:solidFill>
          </p:spPr>
          <p:txBody>
            <a:bodyPr wrap="square" rtlCol="0">
              <a:spAutoFit/>
            </a:bodyPr>
            <a:lstStyle/>
            <a:p>
              <a:pPr algn="ctr"/>
              <a:r>
                <a:rPr lang="zh-CN" altLang="en-US" sz="1100" dirty="0"/>
                <a:t>洗脱期</a:t>
              </a:r>
            </a:p>
          </p:txBody>
        </p:sp>
        <p:sp>
          <p:nvSpPr>
            <p:cNvPr id="71" name="文本框 70"/>
            <p:cNvSpPr txBox="1"/>
            <p:nvPr/>
          </p:nvSpPr>
          <p:spPr>
            <a:xfrm>
              <a:off x="8173029" y="2480819"/>
              <a:ext cx="1159627" cy="261610"/>
            </a:xfrm>
            <a:prstGeom prst="rect">
              <a:avLst/>
            </a:prstGeom>
            <a:solidFill>
              <a:schemeClr val="bg1"/>
            </a:solidFill>
          </p:spPr>
          <p:txBody>
            <a:bodyPr wrap="square" rtlCol="0">
              <a:spAutoFit/>
            </a:bodyPr>
            <a:lstStyle/>
            <a:p>
              <a:pPr algn="ctr"/>
              <a:r>
                <a:rPr lang="zh-CN" altLang="en-US" sz="1100" dirty="0"/>
                <a:t>剂量调整期</a:t>
              </a:r>
            </a:p>
          </p:txBody>
        </p:sp>
        <p:sp>
          <p:nvSpPr>
            <p:cNvPr id="74" name="对话气泡: 矩形 73"/>
            <p:cNvSpPr/>
            <p:nvPr/>
          </p:nvSpPr>
          <p:spPr>
            <a:xfrm>
              <a:off x="9541641" y="3634629"/>
              <a:ext cx="979435" cy="276998"/>
            </a:xfrm>
            <a:prstGeom prst="wedgeRectCallout">
              <a:avLst>
                <a:gd name="adj1" fmla="val -6245"/>
                <a:gd name="adj2" fmla="val 9194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1200" dirty="0"/>
                <a:t>7.1±2.5g/d</a:t>
              </a:r>
              <a:endParaRPr lang="zh-CN" altLang="en-US" sz="1200" dirty="0"/>
            </a:p>
          </p:txBody>
        </p:sp>
        <p:sp>
          <p:nvSpPr>
            <p:cNvPr id="75" name="对话气泡: 矩形 74"/>
            <p:cNvSpPr/>
            <p:nvPr/>
          </p:nvSpPr>
          <p:spPr>
            <a:xfrm>
              <a:off x="6897999" y="3658751"/>
              <a:ext cx="800425" cy="255235"/>
            </a:xfrm>
            <a:prstGeom prst="wedgeRectCallout">
              <a:avLst>
                <a:gd name="adj1" fmla="val -13783"/>
                <a:gd name="adj2" fmla="val -10179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1200" dirty="0"/>
                <a:t>2.4g/d</a:t>
              </a:r>
              <a:endParaRPr lang="zh-CN" altLang="en-US" sz="1200" dirty="0"/>
            </a:p>
          </p:txBody>
        </p:sp>
        <p:sp>
          <p:nvSpPr>
            <p:cNvPr id="77" name="文本框 76"/>
            <p:cNvSpPr txBox="1"/>
            <p:nvPr/>
          </p:nvSpPr>
          <p:spPr>
            <a:xfrm>
              <a:off x="6082182" y="5689800"/>
              <a:ext cx="4625266" cy="784830"/>
            </a:xfrm>
            <a:prstGeom prst="rect">
              <a:avLst/>
            </a:prstGeom>
            <a:noFill/>
          </p:spPr>
          <p:txBody>
            <a:bodyPr wrap="square">
              <a:spAutoFit/>
            </a:bodyPr>
            <a:lstStyle/>
            <a:p>
              <a:r>
                <a:rPr lang="zh-CN" altLang="en-US" sz="900" b="1" dirty="0">
                  <a:latin typeface="微软雅黑 Light" panose="020B0502040204020203" pitchFamily="34" charset="-122"/>
                  <a:ea typeface="微软雅黑 Light" panose="020B0502040204020203" pitchFamily="34" charset="-122"/>
                </a:rPr>
                <a:t>血液透析患者的中国</a:t>
              </a:r>
              <a:r>
                <a:rPr lang="en-US" altLang="zh-CN" sz="900" b="1" dirty="0">
                  <a:latin typeface="微软雅黑 Light" panose="020B0502040204020203" pitchFamily="34" charset="-122"/>
                  <a:ea typeface="微软雅黑 Light" panose="020B0502040204020203" pitchFamily="34" charset="-122"/>
                </a:rPr>
                <a:t>III</a:t>
              </a:r>
              <a:r>
                <a:rPr lang="zh-CN" altLang="en-US" sz="900" b="1" dirty="0">
                  <a:latin typeface="微软雅黑 Light" panose="020B0502040204020203" pitchFamily="34" charset="-122"/>
                  <a:ea typeface="微软雅黑 Light" panose="020B0502040204020203" pitchFamily="34" charset="-122"/>
                </a:rPr>
                <a:t>期研究</a:t>
              </a:r>
              <a:r>
                <a:rPr lang="zh-CN" altLang="en-US" sz="900" dirty="0">
                  <a:latin typeface="微软雅黑 Light" panose="020B0502040204020203" pitchFamily="34" charset="-122"/>
                  <a:ea typeface="微软雅黑 Light" panose="020B0502040204020203" pitchFamily="34" charset="-122"/>
                </a:rPr>
                <a:t>：</a:t>
              </a:r>
              <a:endParaRPr lang="en-US" altLang="zh-CN" sz="900" dirty="0">
                <a:latin typeface="微软雅黑 Light" panose="020B0502040204020203" pitchFamily="34" charset="-122"/>
                <a:ea typeface="微软雅黑 Light" panose="020B0502040204020203" pitchFamily="34" charset="-122"/>
              </a:endParaRPr>
            </a:p>
            <a:p>
              <a:r>
                <a:rPr lang="zh-CN" altLang="en-US" sz="900" dirty="0">
                  <a:latin typeface="微软雅黑 Light" panose="020B0502040204020203" pitchFamily="34" charset="-122"/>
                  <a:ea typeface="微软雅黑 Light" panose="020B0502040204020203" pitchFamily="34" charset="-122"/>
                </a:rPr>
                <a:t>一项随机、双盲、安慰剂对照、剂量调整研究，共纳入中国</a:t>
              </a:r>
              <a:r>
                <a:rPr lang="en-US" altLang="zh-CN" sz="900" dirty="0">
                  <a:latin typeface="微软雅黑 Light" panose="020B0502040204020203" pitchFamily="34" charset="-122"/>
                  <a:ea typeface="微软雅黑 Light" panose="020B0502040204020203" pitchFamily="34" charset="-122"/>
                </a:rPr>
                <a:t>18</a:t>
              </a:r>
              <a:r>
                <a:rPr lang="zh-CN" altLang="en-US" sz="900" dirty="0">
                  <a:latin typeface="微软雅黑 Light" panose="020B0502040204020203" pitchFamily="34" charset="-122"/>
                  <a:ea typeface="微软雅黑 Light" panose="020B0502040204020203" pitchFamily="34" charset="-122"/>
                </a:rPr>
                <a:t>个中心的</a:t>
              </a:r>
              <a:r>
                <a:rPr lang="en-US" altLang="zh-CN" sz="900" dirty="0">
                  <a:latin typeface="微软雅黑 Light" panose="020B0502040204020203" pitchFamily="34" charset="-122"/>
                  <a:ea typeface="微软雅黑 Light" panose="020B0502040204020203" pitchFamily="34" charset="-122"/>
                </a:rPr>
                <a:t>205</a:t>
              </a:r>
              <a:r>
                <a:rPr lang="zh-CN" altLang="en-US" sz="900" dirty="0">
                  <a:latin typeface="微软雅黑 Light" panose="020B0502040204020203" pitchFamily="34" charset="-122"/>
                  <a:ea typeface="微软雅黑 Light" panose="020B0502040204020203" pitchFamily="34" charset="-122"/>
                </a:rPr>
                <a:t>例血液透析患者 ，受试者随机接受碳酸司维拉姆（起始剂量为</a:t>
              </a:r>
              <a:r>
                <a:rPr lang="en-US" altLang="zh-CN" sz="900" dirty="0">
                  <a:latin typeface="微软雅黑 Light" panose="020B0502040204020203" pitchFamily="34" charset="-122"/>
                  <a:ea typeface="微软雅黑 Light" panose="020B0502040204020203" pitchFamily="34" charset="-122"/>
                </a:rPr>
                <a:t>2.4 g/d</a:t>
              </a:r>
              <a:r>
                <a:rPr lang="zh-CN" altLang="en-US" sz="900" dirty="0">
                  <a:latin typeface="微软雅黑 Light" panose="020B0502040204020203" pitchFamily="34" charset="-122"/>
                  <a:ea typeface="微软雅黑 Light" panose="020B0502040204020203" pitchFamily="34" charset="-122"/>
                </a:rPr>
                <a:t>，</a:t>
              </a:r>
              <a:r>
                <a:rPr lang="en-US" altLang="zh-CN" sz="900" dirty="0">
                  <a:latin typeface="微软雅黑 Light" panose="020B0502040204020203" pitchFamily="34" charset="-122"/>
                  <a:ea typeface="微软雅黑 Light" panose="020B0502040204020203" pitchFamily="34" charset="-122"/>
                </a:rPr>
                <a:t>n=135</a:t>
              </a:r>
              <a:r>
                <a:rPr lang="zh-CN" altLang="en-US" sz="900" dirty="0">
                  <a:latin typeface="微软雅黑 Light" panose="020B0502040204020203" pitchFamily="34" charset="-122"/>
                  <a:ea typeface="微软雅黑 Light" panose="020B0502040204020203" pitchFamily="34" charset="-122"/>
                </a:rPr>
                <a:t>）或安慰剂（</a:t>
              </a:r>
              <a:r>
                <a:rPr lang="en-US" altLang="zh-CN" sz="900" dirty="0">
                  <a:latin typeface="微软雅黑 Light" panose="020B0502040204020203" pitchFamily="34" charset="-122"/>
                  <a:ea typeface="微软雅黑 Light" panose="020B0502040204020203" pitchFamily="34" charset="-122"/>
                </a:rPr>
                <a:t>n=70</a:t>
              </a:r>
              <a:r>
                <a:rPr lang="zh-CN" altLang="en-US" sz="900" dirty="0">
                  <a:latin typeface="微软雅黑 Light" panose="020B0502040204020203" pitchFamily="34" charset="-122"/>
                  <a:ea typeface="微软雅黑 Light" panose="020B0502040204020203" pitchFamily="34" charset="-122"/>
                </a:rPr>
                <a:t>），随访</a:t>
              </a:r>
              <a:r>
                <a:rPr lang="en-US" altLang="zh-CN" sz="900" dirty="0">
                  <a:latin typeface="微软雅黑 Light" panose="020B0502040204020203" pitchFamily="34" charset="-122"/>
                  <a:ea typeface="微软雅黑 Light" panose="020B0502040204020203" pitchFamily="34" charset="-122"/>
                </a:rPr>
                <a:t>8</a:t>
              </a:r>
              <a:r>
                <a:rPr lang="zh-CN" altLang="en-US" sz="900" dirty="0">
                  <a:latin typeface="微软雅黑 Light" panose="020B0502040204020203" pitchFamily="34" charset="-122"/>
                  <a:ea typeface="微软雅黑 Light" panose="020B0502040204020203" pitchFamily="34" charset="-122"/>
                </a:rPr>
                <a:t>周，司维拉姆起始剂量为</a:t>
              </a:r>
              <a:r>
                <a:rPr lang="en-US" altLang="zh-CN" sz="900" dirty="0">
                  <a:latin typeface="微软雅黑 Light" panose="020B0502040204020203" pitchFamily="34" charset="-122"/>
                  <a:ea typeface="微软雅黑 Light" panose="020B0502040204020203" pitchFamily="34" charset="-122"/>
                </a:rPr>
                <a:t>2.4 g/d</a:t>
              </a:r>
              <a:r>
                <a:rPr lang="zh-CN" altLang="en-US" sz="900" dirty="0">
                  <a:latin typeface="微软雅黑 Light" panose="020B0502040204020203" pitchFamily="34" charset="-122"/>
                  <a:ea typeface="微软雅黑 Light" panose="020B0502040204020203" pitchFamily="34" charset="-122"/>
                </a:rPr>
                <a:t>，根据临床将剂量逐渐调整到</a:t>
              </a:r>
              <a:r>
                <a:rPr lang="en-US" altLang="zh-CN" sz="900" dirty="0">
                  <a:latin typeface="微软雅黑 Light" panose="020B0502040204020203" pitchFamily="34" charset="-122"/>
                  <a:ea typeface="微软雅黑 Light" panose="020B0502040204020203" pitchFamily="34" charset="-122"/>
                </a:rPr>
                <a:t>7.1±2.5 g/d </a:t>
              </a:r>
              <a:r>
                <a:rPr lang="zh-CN" altLang="en-US" sz="900" dirty="0">
                  <a:latin typeface="微软雅黑 Light" panose="020B0502040204020203" pitchFamily="34" charset="-122"/>
                  <a:ea typeface="微软雅黑 Light" panose="020B0502040204020203" pitchFamily="34" charset="-122"/>
                </a:rPr>
                <a:t>；</a:t>
              </a:r>
              <a:r>
                <a:rPr lang="en-US" altLang="zh-CN" sz="900" dirty="0">
                  <a:latin typeface="微软雅黑 Light" panose="020B0502040204020203" pitchFamily="34" charset="-122"/>
                  <a:ea typeface="微软雅黑 Light" panose="020B0502040204020203" pitchFamily="34" charset="-122"/>
                </a:rPr>
                <a:t>8</a:t>
              </a:r>
              <a:r>
                <a:rPr lang="zh-CN" altLang="en-US" sz="900" dirty="0">
                  <a:latin typeface="微软雅黑 Light" panose="020B0502040204020203" pitchFamily="34" charset="-122"/>
                  <a:ea typeface="微软雅黑 Light" panose="020B0502040204020203" pitchFamily="34" charset="-122"/>
                </a:rPr>
                <a:t>周内显著降低血磷水平达</a:t>
              </a:r>
              <a:r>
                <a:rPr lang="en-US" altLang="zh-CN" sz="900" dirty="0">
                  <a:latin typeface="微软雅黑 Light" panose="020B0502040204020203" pitchFamily="34" charset="-122"/>
                  <a:ea typeface="微软雅黑 Light" panose="020B0502040204020203" pitchFamily="34" charset="-122"/>
                </a:rPr>
                <a:t>0.69 mmol/L</a:t>
              </a:r>
              <a:r>
                <a:rPr lang="zh-CN" altLang="en-US" sz="900" dirty="0">
                  <a:latin typeface="微软雅黑 Light" panose="020B0502040204020203" pitchFamily="34" charset="-122"/>
                  <a:ea typeface="微软雅黑 Light" panose="020B0502040204020203" pitchFamily="34" charset="-122"/>
                </a:rPr>
                <a:t>（</a:t>
              </a:r>
              <a:r>
                <a:rPr lang="en-US" altLang="zh-CN" sz="900" dirty="0">
                  <a:latin typeface="微软雅黑 Light" panose="020B0502040204020203" pitchFamily="34" charset="-122"/>
                  <a:ea typeface="微软雅黑 Light" panose="020B0502040204020203" pitchFamily="34" charset="-122"/>
                </a:rPr>
                <a:t>p&lt;0.0001)</a:t>
              </a:r>
            </a:p>
          </p:txBody>
        </p:sp>
        <p:sp>
          <p:nvSpPr>
            <p:cNvPr id="80" name="object 23"/>
            <p:cNvSpPr/>
            <p:nvPr/>
          </p:nvSpPr>
          <p:spPr>
            <a:xfrm>
              <a:off x="5964956" y="1598302"/>
              <a:ext cx="4849631" cy="528973"/>
            </a:xfrm>
            <a:prstGeom prst="roundRect">
              <a:avLst/>
            </a:prstGeom>
            <a:solidFill>
              <a:srgbClr val="00B050"/>
            </a:solidFill>
            <a:ln>
              <a:solidFill>
                <a:srgbClr val="06AA47"/>
              </a:solidFill>
            </a:ln>
          </p:spPr>
          <p:txBody>
            <a:bodyPr wrap="square" lIns="0" tIns="0" rIns="0" bIns="0" rtlCol="0" anchor="ctr" anchorCtr="0"/>
            <a:lstStyle/>
            <a:p>
              <a:pPr marL="12700" algn="ctr">
                <a:lnSpc>
                  <a:spcPct val="100000"/>
                </a:lnSpc>
                <a:spcBef>
                  <a:spcPts val="100"/>
                </a:spcBef>
                <a:tabLst>
                  <a:tab pos="425450" algn="l"/>
                  <a:tab pos="631825" algn="l"/>
                  <a:tab pos="4872355" algn="l"/>
                  <a:tab pos="5280025" algn="l"/>
                </a:tabLst>
              </a:pP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降磷疗效</a:t>
              </a:r>
              <a:r>
                <a:rPr lang="en-US" altLang="zh-CN" sz="1400" b="1" baseline="30000"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1</a:t>
              </a:r>
              <a:r>
                <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zh-CN" altLang="en-US" sz="14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透析</a:t>
              </a:r>
              <a:r>
                <a:rPr lang="en-US" altLang="zh-CN" sz="1400" b="1" dirty="0">
                  <a:solidFill>
                    <a:schemeClr val="bg1"/>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CKD</a:t>
              </a:r>
              <a:r>
                <a:rPr lang="zh-CN" altLang="en-US" sz="1400" b="1" dirty="0">
                  <a:solidFill>
                    <a:schemeClr val="bg1"/>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高磷血症患者</a:t>
              </a:r>
              <a:endParaRPr lang="zh-CN" altLang="en-US" sz="1400" b="1" dirty="0">
                <a:solidFill>
                  <a:schemeClr val="bg1"/>
                </a:solidFill>
                <a:uFillTx/>
                <a:latin typeface="微软雅黑 Light" panose="020B0502040204020203" pitchFamily="34" charset="-122"/>
                <a:ea typeface="微软雅黑 Light" panose="020B0502040204020203" pitchFamily="34" charset="-122"/>
                <a:cs typeface="微软雅黑" panose="020B0503020204020204" pitchFamily="34" charset="-122"/>
                <a:sym typeface="+mn-ea"/>
              </a:endParaRPr>
            </a:p>
          </p:txBody>
        </p:sp>
        <p:sp>
          <p:nvSpPr>
            <p:cNvPr id="81" name="矩形 80"/>
            <p:cNvSpPr/>
            <p:nvPr/>
          </p:nvSpPr>
          <p:spPr>
            <a:xfrm>
              <a:off x="5995492" y="2140906"/>
              <a:ext cx="4827703" cy="4358364"/>
            </a:xfrm>
            <a:prstGeom prst="rect">
              <a:avLst/>
            </a:prstGeom>
            <a:noFill/>
            <a:ln w="19050">
              <a:solidFill>
                <a:srgbClr val="00B05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zh-CN" altLang="en-US"/>
            </a:p>
          </p:txBody>
        </p:sp>
      </p:grpSp>
      <p:sp>
        <p:nvSpPr>
          <p:cNvPr id="84" name="文本框 83"/>
          <p:cNvSpPr txBox="1"/>
          <p:nvPr/>
        </p:nvSpPr>
        <p:spPr>
          <a:xfrm>
            <a:off x="3913354" y="4381359"/>
            <a:ext cx="760440" cy="200055"/>
          </a:xfrm>
          <a:prstGeom prst="rect">
            <a:avLst/>
          </a:prstGeom>
          <a:solidFill>
            <a:schemeClr val="bg1"/>
          </a:solidFill>
        </p:spPr>
        <p:txBody>
          <a:bodyPr wrap="square" rtlCol="0">
            <a:spAutoFit/>
          </a:bodyPr>
          <a:lstStyle/>
          <a:p>
            <a:r>
              <a:rPr lang="zh-CN" altLang="en-US" sz="700" dirty="0"/>
              <a:t>安慰剂</a:t>
            </a:r>
          </a:p>
        </p:txBody>
      </p:sp>
      <p:sp>
        <p:nvSpPr>
          <p:cNvPr id="85" name="文本框 84"/>
          <p:cNvSpPr txBox="1"/>
          <p:nvPr/>
        </p:nvSpPr>
        <p:spPr>
          <a:xfrm>
            <a:off x="3918245" y="4542042"/>
            <a:ext cx="1010023" cy="200055"/>
          </a:xfrm>
          <a:prstGeom prst="rect">
            <a:avLst/>
          </a:prstGeom>
          <a:solidFill>
            <a:schemeClr val="bg1"/>
          </a:solidFill>
        </p:spPr>
        <p:txBody>
          <a:bodyPr wrap="square" rtlCol="0">
            <a:spAutoFit/>
          </a:bodyPr>
          <a:lstStyle/>
          <a:p>
            <a:r>
              <a:rPr lang="zh-CN" altLang="en-US" sz="700" dirty="0"/>
              <a:t>碳酸司维拉姆</a:t>
            </a:r>
          </a:p>
        </p:txBody>
      </p:sp>
      <p:grpSp>
        <p:nvGrpSpPr>
          <p:cNvPr id="4" name="组合 3"/>
          <p:cNvGrpSpPr/>
          <p:nvPr/>
        </p:nvGrpSpPr>
        <p:grpSpPr>
          <a:xfrm>
            <a:off x="11600" y="7711"/>
            <a:ext cx="12180400" cy="244385"/>
            <a:chOff x="9550" y="-680"/>
            <a:chExt cx="12180400" cy="372118"/>
          </a:xfrm>
        </p:grpSpPr>
        <p:sp>
          <p:nvSpPr>
            <p:cNvPr id="11" name="同侧圆角矩形 4"/>
            <p:cNvSpPr/>
            <p:nvPr/>
          </p:nvSpPr>
          <p:spPr>
            <a:xfrm>
              <a:off x="4965452" y="11438"/>
              <a:ext cx="2375535" cy="36000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有效性</a:t>
              </a:r>
            </a:p>
          </p:txBody>
        </p:sp>
        <p:sp>
          <p:nvSpPr>
            <p:cNvPr id="12"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13"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14"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15"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pic>
        <p:nvPicPr>
          <p:cNvPr id="6" name="图片 5"/>
          <p:cNvPicPr>
            <a:picLocks noChangeAspect="1"/>
          </p:cNvPicPr>
          <p:nvPr/>
        </p:nvPicPr>
        <p:blipFill>
          <a:blip r:embed="rId8"/>
          <a:stretch>
            <a:fillRect/>
          </a:stretch>
        </p:blipFill>
        <p:spPr>
          <a:xfrm>
            <a:off x="6774484" y="2209790"/>
            <a:ext cx="4324127" cy="2826242"/>
          </a:xfrm>
          <a:prstGeom prst="rect">
            <a:avLst/>
          </a:prstGeom>
        </p:spPr>
      </p:pic>
      <p:sp>
        <p:nvSpPr>
          <p:cNvPr id="9" name="文本框 8"/>
          <p:cNvSpPr txBox="1"/>
          <p:nvPr/>
        </p:nvSpPr>
        <p:spPr>
          <a:xfrm>
            <a:off x="6653489" y="5282002"/>
            <a:ext cx="4643948" cy="1061829"/>
          </a:xfrm>
          <a:prstGeom prst="rect">
            <a:avLst/>
          </a:prstGeom>
          <a:noFill/>
        </p:spPr>
        <p:txBody>
          <a:bodyPr wrap="square">
            <a:spAutoFit/>
          </a:bodyPr>
          <a:lstStyle/>
          <a:p>
            <a:r>
              <a:rPr lang="zh-CN" altLang="en-US" sz="900" b="1" dirty="0">
                <a:latin typeface="微软雅黑 Light" panose="020B0502040204020203" pitchFamily="34" charset="-122"/>
                <a:ea typeface="微软雅黑 Light" panose="020B0502040204020203" pitchFamily="34" charset="-122"/>
              </a:rPr>
              <a:t>血液透析患者的中国</a:t>
            </a:r>
            <a:r>
              <a:rPr lang="en-US" altLang="zh-CN" sz="900" b="1" dirty="0">
                <a:latin typeface="微软雅黑 Light" panose="020B0502040204020203" pitchFamily="34" charset="-122"/>
                <a:ea typeface="微软雅黑 Light" panose="020B0502040204020203" pitchFamily="34" charset="-122"/>
              </a:rPr>
              <a:t>III</a:t>
            </a:r>
            <a:r>
              <a:rPr lang="zh-CN" altLang="en-US" sz="900" b="1" dirty="0">
                <a:latin typeface="微软雅黑 Light" panose="020B0502040204020203" pitchFamily="34" charset="-122"/>
                <a:ea typeface="微软雅黑 Light" panose="020B0502040204020203" pitchFamily="34" charset="-122"/>
              </a:rPr>
              <a:t>期研究</a:t>
            </a:r>
            <a:r>
              <a:rPr lang="zh-CN" altLang="en-US" sz="900" dirty="0">
                <a:latin typeface="微软雅黑 Light" panose="020B0502040204020203" pitchFamily="34" charset="-122"/>
                <a:ea typeface="微软雅黑 Light" panose="020B0502040204020203" pitchFamily="34" charset="-122"/>
              </a:rPr>
              <a:t>：</a:t>
            </a:r>
            <a:endParaRPr lang="en-US" altLang="zh-CN" sz="900" dirty="0">
              <a:latin typeface="微软雅黑 Light" panose="020B0502040204020203" pitchFamily="34" charset="-122"/>
              <a:ea typeface="微软雅黑 Light" panose="020B0502040204020203" pitchFamily="34" charset="-122"/>
            </a:endParaRPr>
          </a:p>
          <a:p>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一项随机、双盲、安慰剂对照研究，共纳入</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38</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家中心</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202</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位非透析慢性肾脏病合并高磷血症</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血清磷≥</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1.78mmol/L</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）的患者，接受为期</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8</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周的碳酸司维拉姆</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(N=101)</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或安慰剂</a:t>
            </a:r>
            <a:r>
              <a:rPr lang="en-US" altLang="zh-CN"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(N=101)</a:t>
            </a:r>
            <a:r>
              <a:rPr lang="zh-CN" altLang="en-US" sz="900" b="0" i="0" dirty="0">
                <a:solidFill>
                  <a:srgbClr val="212121"/>
                </a:solidFill>
                <a:effectLst/>
                <a:highlight>
                  <a:srgbClr val="FFFFFF"/>
                </a:highlight>
                <a:latin typeface="微软雅黑 Light" panose="020B0502040204020203" pitchFamily="34" charset="-122"/>
                <a:ea typeface="微软雅黑 Light" panose="020B0502040204020203" pitchFamily="34" charset="-122"/>
              </a:rPr>
              <a:t>治疗</a:t>
            </a:r>
            <a:r>
              <a:rPr lang="zh-CN" altLang="en-US" sz="900" dirty="0">
                <a:solidFill>
                  <a:srgbClr val="212121"/>
                </a:solidFill>
                <a:highlight>
                  <a:srgbClr val="FFFFFF"/>
                </a:highlight>
                <a:latin typeface="微软雅黑 Light" panose="020B0502040204020203" pitchFamily="34" charset="-122"/>
                <a:ea typeface="微软雅黑 Light" panose="020B0502040204020203" pitchFamily="34" charset="-122"/>
              </a:rPr>
              <a:t>。</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碳酸司维拉姆组和安慰剂组的平均血清磷水平基线相似（</a:t>
            </a:r>
            <a:r>
              <a:rPr lang="en-US"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2.13 ± 0.35 mmol/L vs. 2.12 ± 0.37 mmol/L</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r>
              <a:rPr lang="zh-CN" altLang="en-US"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治疗过程中，</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碳酸司维拉姆组的平均血清磷水平从基线开始逐渐下降</a:t>
            </a:r>
            <a:r>
              <a:rPr lang="zh-CN" altLang="en-US"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第</a:t>
            </a:r>
            <a:r>
              <a:rPr lang="en-US"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 8 </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周时，碳酸司维拉姆组血清磷水平的平均降幅显著高于安慰剂组（</a:t>
            </a:r>
            <a:r>
              <a:rPr lang="en-US"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-0.22 ± 0.47 mmol/L vs. 0.05 ± 0.44 mmol/L</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r>
              <a:rPr lang="en-US"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p</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r>
              <a:rPr lang="en-US"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0.0001</a:t>
            </a:r>
            <a:r>
              <a:rPr lang="zh-CN" altLang="zh-CN" sz="900" kern="100"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endParaRPr lang="zh-CN" altLang="en-US" sz="900" dirty="0">
              <a:latin typeface="微软雅黑 Light" panose="020B0502040204020203" pitchFamily="34" charset="-122"/>
              <a:ea typeface="微软雅黑 Light" panose="020B0502040204020203"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314" name="think-cell 幻灯片" r:id="rId5" imgW="11430" imgH="11430" progId="TCLayout.ActiveDocument.1">
                  <p:embed/>
                </p:oleObj>
              </mc:Choice>
              <mc:Fallback>
                <p:oleObj name="think-cell 幻灯片" r:id="rId5" imgW="11430" imgH="11430" progId="TCLayout.ActiveDocument.1">
                  <p:embed/>
                  <p:pic>
                    <p:nvPicPr>
                      <p:cNvPr id="0" name="think-cell data - do not delete"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23825" y="358730"/>
            <a:ext cx="11934825" cy="720233"/>
          </a:xfrm>
        </p:spPr>
        <p:txBody>
          <a:bodyPr vert="horz">
            <a:normAutofit/>
          </a:bodyPr>
          <a:lstStyle/>
          <a:p>
            <a:r>
              <a:rPr lang="zh-CN" altLang="en-US" sz="2000" dirty="0"/>
              <a:t>碳酸司维拉姆干混悬剂参比制剂</a:t>
            </a:r>
            <a:r>
              <a:rPr lang="en-US" altLang="zh-CN" sz="2000" dirty="0"/>
              <a:t>III</a:t>
            </a:r>
            <a:r>
              <a:rPr lang="zh-CN" altLang="en-US" sz="2000" dirty="0"/>
              <a:t>期临床研究证明与同剂量片剂控制血磷的疗效相当</a:t>
            </a:r>
            <a:br>
              <a:rPr lang="en-US" altLang="zh-CN" sz="2000" dirty="0">
                <a:solidFill>
                  <a:schemeClr val="accent4">
                    <a:lumMod val="40000"/>
                    <a:lumOff val="60000"/>
                  </a:schemeClr>
                </a:solidFill>
              </a:rPr>
            </a:br>
            <a:r>
              <a:rPr lang="zh-CN" altLang="en-US" sz="2000" dirty="0">
                <a:solidFill>
                  <a:schemeClr val="accent4">
                    <a:lumMod val="40000"/>
                    <a:lumOff val="60000"/>
                  </a:schemeClr>
                </a:solidFill>
              </a:rPr>
              <a:t>本产品与原研参比制剂等效</a:t>
            </a:r>
            <a:endParaRPr lang="zh-CN" altLang="en-US" sz="2000" dirty="0"/>
          </a:p>
        </p:txBody>
      </p:sp>
      <p:sp>
        <p:nvSpPr>
          <p:cNvPr id="25" name="文本框 24"/>
          <p:cNvSpPr txBox="1"/>
          <p:nvPr/>
        </p:nvSpPr>
        <p:spPr>
          <a:xfrm>
            <a:off x="584998" y="6547948"/>
            <a:ext cx="11473652" cy="21544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sym typeface="+mn-ea"/>
              </a:rPr>
              <a:t>1. Nephrol Dial Transplant (2009) 24: 3794–3799.    2. </a:t>
            </a:r>
            <a:r>
              <a:rPr lang="zh-CN" altLang="en-US" dirty="0">
                <a:sym typeface="+mn-ea"/>
              </a:rPr>
              <a:t>司维拉姆干混悬剂</a:t>
            </a:r>
            <a:r>
              <a:rPr lang="en-US" altLang="zh-CN" dirty="0">
                <a:sym typeface="+mn-ea"/>
              </a:rPr>
              <a:t>BE</a:t>
            </a:r>
            <a:r>
              <a:rPr lang="zh-CN" altLang="en-US" dirty="0">
                <a:sym typeface="+mn-ea"/>
              </a:rPr>
              <a:t>实验数据</a:t>
            </a:r>
            <a:r>
              <a:rPr lang="en-US" altLang="zh-CN" dirty="0">
                <a:sym typeface="+mn-ea"/>
              </a:rPr>
              <a:t> –</a:t>
            </a:r>
            <a:r>
              <a:rPr lang="zh-CN" altLang="en-US" dirty="0">
                <a:sym typeface="+mn-ea"/>
              </a:rPr>
              <a:t>非公开</a:t>
            </a:r>
          </a:p>
        </p:txBody>
      </p:sp>
      <p:grpSp>
        <p:nvGrpSpPr>
          <p:cNvPr id="83" name="组合 82"/>
          <p:cNvGrpSpPr/>
          <p:nvPr/>
        </p:nvGrpSpPr>
        <p:grpSpPr>
          <a:xfrm>
            <a:off x="992965" y="1345447"/>
            <a:ext cx="4860595" cy="4887338"/>
            <a:chOff x="528150" y="1600199"/>
            <a:chExt cx="4860595" cy="4887338"/>
          </a:xfrm>
        </p:grpSpPr>
        <p:pic>
          <p:nvPicPr>
            <p:cNvPr id="23" name="图片 22"/>
            <p:cNvPicPr>
              <a:picLocks noChangeAspect="1"/>
            </p:cNvPicPr>
            <p:nvPr/>
          </p:nvPicPr>
          <p:blipFill>
            <a:blip r:embed="rId7"/>
            <a:stretch>
              <a:fillRect/>
            </a:stretch>
          </p:blipFill>
          <p:spPr>
            <a:xfrm>
              <a:off x="528150" y="2271726"/>
              <a:ext cx="4849631" cy="3107210"/>
            </a:xfrm>
            <a:prstGeom prst="rect">
              <a:avLst/>
            </a:prstGeom>
          </p:spPr>
        </p:pic>
        <p:sp>
          <p:nvSpPr>
            <p:cNvPr id="24" name="文本框 23"/>
            <p:cNvSpPr txBox="1"/>
            <p:nvPr/>
          </p:nvSpPr>
          <p:spPr>
            <a:xfrm>
              <a:off x="716692" y="5373917"/>
              <a:ext cx="4625266" cy="1061829"/>
            </a:xfrm>
            <a:prstGeom prst="rect">
              <a:avLst/>
            </a:prstGeom>
            <a:noFill/>
          </p:spPr>
          <p:txBody>
            <a:bodyPr wrap="square" rtlCol="0">
              <a:spAutoFit/>
            </a:bodyPr>
            <a:lstStyle/>
            <a:p>
              <a:pPr fontAlgn="auto"/>
              <a:r>
                <a:rPr lang="zh-CN" altLang="en-US" sz="900" b="1" dirty="0">
                  <a:latin typeface="微软雅黑 Light" panose="020B0502040204020203" pitchFamily="34" charset="-122"/>
                  <a:ea typeface="微软雅黑 Light" panose="020B0502040204020203" pitchFamily="34" charset="-122"/>
                </a:rPr>
                <a:t>碳酸司维拉姆干混悬剂（原研）</a:t>
              </a:r>
              <a:r>
                <a:rPr lang="en-US" altLang="zh-CN" sz="900" b="1" dirty="0">
                  <a:latin typeface="微软雅黑 Light" panose="020B0502040204020203" pitchFamily="34" charset="-122"/>
                  <a:ea typeface="微软雅黑 Light" panose="020B0502040204020203" pitchFamily="34" charset="-122"/>
                </a:rPr>
                <a:t>III </a:t>
              </a:r>
              <a:r>
                <a:rPr lang="zh-CN" altLang="en-US" sz="900" b="1" dirty="0">
                  <a:latin typeface="微软雅黑 Light" panose="020B0502040204020203" pitchFamily="34" charset="-122"/>
                  <a:ea typeface="微软雅黑 Light" panose="020B0502040204020203" pitchFamily="34" charset="-122"/>
                </a:rPr>
                <a:t>期临床研究</a:t>
              </a:r>
              <a:endParaRPr lang="en-US" altLang="zh-CN" sz="900" b="1" dirty="0">
                <a:latin typeface="微软雅黑 Light" panose="020B0502040204020203" pitchFamily="34" charset="-122"/>
                <a:ea typeface="微软雅黑 Light" panose="020B0502040204020203" pitchFamily="34" charset="-122"/>
              </a:endParaRPr>
            </a:p>
            <a:p>
              <a:pPr fontAlgn="auto"/>
              <a:r>
                <a:rPr lang="zh-CN" altLang="en-US" sz="900" dirty="0">
                  <a:latin typeface="微软雅黑 Light" panose="020B0502040204020203" pitchFamily="34" charset="-122"/>
                  <a:ea typeface="微软雅黑 Light" panose="020B0502040204020203" pitchFamily="34" charset="-122"/>
                </a:rPr>
                <a:t>一项多中心、开放标签、随机、交叉设计研究。</a:t>
              </a:r>
              <a:r>
                <a:rPr lang="en-US" altLang="zh-CN" sz="900" dirty="0">
                  <a:latin typeface="微软雅黑 Light" panose="020B0502040204020203" pitchFamily="34" charset="-122"/>
                  <a:ea typeface="微软雅黑 Light" panose="020B0502040204020203" pitchFamily="34" charset="-122"/>
                </a:rPr>
                <a:t>31 </a:t>
              </a:r>
              <a:r>
                <a:rPr lang="zh-CN" altLang="en-US" sz="900" dirty="0">
                  <a:latin typeface="微软雅黑 Light" panose="020B0502040204020203" pitchFamily="34" charset="-122"/>
                  <a:ea typeface="微软雅黑 Light" panose="020B0502040204020203" pitchFamily="34" charset="-122"/>
                </a:rPr>
                <a:t>名血液透析患者被随机分配至碳酸司维拉姆干混悬剂或盐酸司维拉姆片治疗组，为期 </a:t>
              </a:r>
              <a:r>
                <a:rPr lang="en-US" altLang="zh-CN" sz="900" dirty="0">
                  <a:latin typeface="微软雅黑 Light" panose="020B0502040204020203" pitchFamily="34" charset="-122"/>
                  <a:ea typeface="微软雅黑 Light" panose="020B0502040204020203" pitchFamily="34" charset="-122"/>
                </a:rPr>
                <a:t>4 </a:t>
              </a:r>
              <a:r>
                <a:rPr lang="zh-CN" altLang="en-US" sz="900" dirty="0">
                  <a:latin typeface="微软雅黑 Light" panose="020B0502040204020203" pitchFamily="34" charset="-122"/>
                  <a:ea typeface="微软雅黑 Light" panose="020B0502040204020203" pitchFamily="34" charset="-122"/>
                </a:rPr>
                <a:t>周，然后交叉使用另一种治疗方案，持续 </a:t>
              </a:r>
              <a:r>
                <a:rPr lang="en-US" altLang="zh-CN" sz="900" dirty="0">
                  <a:latin typeface="微软雅黑 Light" panose="020B0502040204020203" pitchFamily="34" charset="-122"/>
                  <a:ea typeface="微软雅黑 Light" panose="020B0502040204020203" pitchFamily="34" charset="-122"/>
                </a:rPr>
                <a:t>4 </a:t>
              </a:r>
              <a:r>
                <a:rPr lang="zh-CN" altLang="en-US" sz="900" dirty="0">
                  <a:latin typeface="微软雅黑 Light" panose="020B0502040204020203" pitchFamily="34" charset="-122"/>
                  <a:ea typeface="微软雅黑 Light" panose="020B0502040204020203" pitchFamily="34" charset="-122"/>
                </a:rPr>
                <a:t>周。</a:t>
              </a:r>
              <a:r>
                <a:rPr lang="zh-CN" altLang="en-US" sz="900" b="1" dirty="0">
                  <a:latin typeface="微软雅黑 Light" panose="020B0502040204020203" pitchFamily="34" charset="-122"/>
                  <a:ea typeface="微软雅黑 Light" panose="020B0502040204020203" pitchFamily="34" charset="-122"/>
                </a:rPr>
                <a:t>碳酸司维拉姆干混悬剂和盐酸司维拉姆片在控制血清磷方面具有等效性，</a:t>
              </a:r>
              <a:r>
                <a:rPr lang="zh-CN" altLang="en-US" sz="900" dirty="0">
                  <a:latin typeface="微软雅黑 Light" panose="020B0502040204020203" pitchFamily="34" charset="-122"/>
                  <a:ea typeface="微软雅黑 Light" panose="020B0502040204020203" pitchFamily="34" charset="-122"/>
                </a:rPr>
                <a:t>并且在接受血液透析的 </a:t>
              </a:r>
              <a:r>
                <a:rPr lang="en-US" altLang="zh-CN" sz="900" dirty="0">
                  <a:latin typeface="微软雅黑 Light" panose="020B0502040204020203" pitchFamily="34" charset="-122"/>
                  <a:ea typeface="微软雅黑 Light" panose="020B0502040204020203" pitchFamily="34" charset="-122"/>
                </a:rPr>
                <a:t>CKD </a:t>
              </a:r>
              <a:r>
                <a:rPr lang="zh-CN" altLang="en-US" sz="900" dirty="0">
                  <a:latin typeface="微软雅黑 Light" panose="020B0502040204020203" pitchFamily="34" charset="-122"/>
                  <a:ea typeface="微软雅黑 Light" panose="020B0502040204020203" pitchFamily="34" charset="-122"/>
                </a:rPr>
                <a:t>患者中耐受性良好。</a:t>
              </a:r>
              <a:endParaRPr lang="en-US" altLang="zh-CN" sz="900" dirty="0">
                <a:latin typeface="微软雅黑 Light" panose="020B0502040204020203" pitchFamily="34" charset="-122"/>
                <a:ea typeface="微软雅黑 Light" panose="020B0502040204020203" pitchFamily="34" charset="-122"/>
              </a:endParaRPr>
            </a:p>
            <a:p>
              <a:pPr fontAlgn="auto"/>
              <a:r>
                <a:rPr lang="zh-CN" altLang="en-US" sz="900" dirty="0">
                  <a:latin typeface="微软雅黑 Light" panose="020B0502040204020203" pitchFamily="34" charset="-122"/>
                  <a:ea typeface="微软雅黑 Light" panose="020B0502040204020203" pitchFamily="34" charset="-122"/>
                </a:rPr>
                <a:t>基于上述研究，同时参考盐酸司维拉姆非临床、临床的有效性、安全性数据，</a:t>
              </a:r>
              <a:r>
                <a:rPr lang="en-US" altLang="zh-CN" sz="900" b="1" dirty="0">
                  <a:latin typeface="微软雅黑 Light" panose="020B0502040204020203" pitchFamily="34" charset="-122"/>
                  <a:ea typeface="微软雅黑 Light" panose="020B0502040204020203" pitchFamily="34" charset="-122"/>
                </a:rPr>
                <a:t>FDA</a:t>
              </a:r>
              <a:r>
                <a:rPr lang="zh-CN" altLang="en-US" sz="900" b="1" dirty="0">
                  <a:latin typeface="微软雅黑 Light" panose="020B0502040204020203" pitchFamily="34" charset="-122"/>
                  <a:ea typeface="微软雅黑 Light" panose="020B0502040204020203" pitchFamily="34" charset="-122"/>
                </a:rPr>
                <a:t>批准了碳酸司维拉姆干混悬剂（规格：</a:t>
              </a:r>
              <a:r>
                <a:rPr lang="en-US" altLang="zh-CN" sz="900" b="1" dirty="0">
                  <a:latin typeface="微软雅黑 Light" panose="020B0502040204020203" pitchFamily="34" charset="-122"/>
                  <a:ea typeface="微软雅黑 Light" panose="020B0502040204020203" pitchFamily="34" charset="-122"/>
                </a:rPr>
                <a:t>0.8g</a:t>
              </a:r>
              <a:r>
                <a:rPr lang="zh-CN" altLang="en-US" sz="900" b="1" dirty="0">
                  <a:latin typeface="微软雅黑 Light" panose="020B0502040204020203" pitchFamily="34" charset="-122"/>
                  <a:ea typeface="微软雅黑 Light" panose="020B0502040204020203" pitchFamily="34" charset="-122"/>
                </a:rPr>
                <a:t>、</a:t>
              </a:r>
              <a:r>
                <a:rPr lang="en-US" altLang="zh-CN" sz="900" b="1" dirty="0">
                  <a:latin typeface="微软雅黑 Light" panose="020B0502040204020203" pitchFamily="34" charset="-122"/>
                  <a:ea typeface="微软雅黑 Light" panose="020B0502040204020203" pitchFamily="34" charset="-122"/>
                </a:rPr>
                <a:t>2.4g</a:t>
              </a:r>
              <a:r>
                <a:rPr lang="zh-CN" altLang="en-US" sz="900" b="1" dirty="0">
                  <a:latin typeface="微软雅黑 Light" panose="020B0502040204020203" pitchFamily="34" charset="-122"/>
                  <a:ea typeface="微软雅黑 Light" panose="020B0502040204020203" pitchFamily="34" charset="-122"/>
                </a:rPr>
                <a:t>）的上市申请</a:t>
              </a:r>
            </a:p>
          </p:txBody>
        </p:sp>
        <p:sp>
          <p:nvSpPr>
            <p:cNvPr id="26" name="object 23"/>
            <p:cNvSpPr/>
            <p:nvPr/>
          </p:nvSpPr>
          <p:spPr>
            <a:xfrm>
              <a:off x="539114" y="1600199"/>
              <a:ext cx="4849631" cy="528973"/>
            </a:xfrm>
            <a:prstGeom prst="roundRect">
              <a:avLst/>
            </a:prstGeom>
            <a:solidFill>
              <a:srgbClr val="00B050"/>
            </a:solidFill>
            <a:ln>
              <a:solidFill>
                <a:srgbClr val="06AA47"/>
              </a:solidFill>
            </a:ln>
          </p:spPr>
          <p:txBody>
            <a:bodyPr wrap="square" lIns="0" tIns="0" rIns="0" bIns="0" rtlCol="0" anchor="ctr" anchorCtr="0"/>
            <a:lstStyle/>
            <a:p>
              <a:pPr marL="12700" algn="ctr">
                <a:lnSpc>
                  <a:spcPct val="100000"/>
                </a:lnSpc>
                <a:spcBef>
                  <a:spcPts val="100"/>
                </a:spcBef>
                <a:tabLst>
                  <a:tab pos="425450" algn="l"/>
                  <a:tab pos="631825" algn="l"/>
                  <a:tab pos="4872355" algn="l"/>
                  <a:tab pos="5280025" algn="l"/>
                </a:tabLst>
              </a:pPr>
              <a:r>
                <a:rPr lang="zh-CN" altLang="en-US" sz="1400" b="1" dirty="0">
                  <a:solidFill>
                    <a:schemeClr val="bg1"/>
                  </a:solidFill>
                  <a:uFillTx/>
                  <a:latin typeface="Arial" panose="020B0604020202020204" pitchFamily="34" charset="0"/>
                  <a:ea typeface="宋体" panose="02010600030101010101" pitchFamily="2" charset="-122"/>
                  <a:cs typeface="微软雅黑" panose="020B0503020204020204" pitchFamily="34" charset="-122"/>
                  <a:sym typeface="+mn-ea"/>
                </a:rPr>
                <a:t>干混悬参比制剂与片剂在控制血清磷方面具有等效性</a:t>
              </a:r>
              <a:r>
                <a:rPr lang="en-US" altLang="zh-CN" sz="1400" b="1" baseline="30000" dirty="0">
                  <a:solidFill>
                    <a:schemeClr val="bg1"/>
                  </a:solidFill>
                  <a:uFillTx/>
                  <a:latin typeface="Arial" panose="020B0604020202020204" pitchFamily="34" charset="0"/>
                  <a:ea typeface="宋体" panose="02010600030101010101" pitchFamily="2" charset="-122"/>
                  <a:cs typeface="微软雅黑" panose="020B0503020204020204" pitchFamily="34" charset="-122"/>
                  <a:sym typeface="+mn-ea"/>
                </a:rPr>
                <a:t>1</a:t>
              </a:r>
              <a:endParaRPr lang="zh-CN" altLang="en-US" sz="1400" b="1" baseline="30000" dirty="0">
                <a:solidFill>
                  <a:schemeClr val="bg1"/>
                </a:solidFill>
                <a:uFillTx/>
                <a:latin typeface="Arial" panose="020B0604020202020204" pitchFamily="34" charset="0"/>
                <a:ea typeface="宋体" panose="02010600030101010101" pitchFamily="2" charset="-122"/>
                <a:cs typeface="微软雅黑" panose="020B0503020204020204" pitchFamily="34" charset="-122"/>
                <a:sym typeface="+mn-ea"/>
              </a:endParaRPr>
            </a:p>
          </p:txBody>
        </p:sp>
        <p:sp>
          <p:nvSpPr>
            <p:cNvPr id="27" name="矩形 26"/>
            <p:cNvSpPr/>
            <p:nvPr/>
          </p:nvSpPr>
          <p:spPr>
            <a:xfrm>
              <a:off x="550078" y="2129173"/>
              <a:ext cx="4827703" cy="4358364"/>
            </a:xfrm>
            <a:prstGeom prst="rect">
              <a:avLst/>
            </a:prstGeom>
            <a:noFill/>
            <a:ln w="19050">
              <a:solidFill>
                <a:srgbClr val="00B05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zh-CN" altLang="en-US"/>
            </a:p>
          </p:txBody>
        </p:sp>
        <p:sp>
          <p:nvSpPr>
            <p:cNvPr id="67" name="文本框 66"/>
            <p:cNvSpPr txBox="1"/>
            <p:nvPr/>
          </p:nvSpPr>
          <p:spPr>
            <a:xfrm>
              <a:off x="774913" y="2742429"/>
              <a:ext cx="323165" cy="1793515"/>
            </a:xfrm>
            <a:prstGeom prst="rect">
              <a:avLst/>
            </a:prstGeom>
            <a:solidFill>
              <a:schemeClr val="bg1"/>
            </a:solidFill>
          </p:spPr>
          <p:txBody>
            <a:bodyPr vert="vert270" wrap="square" rtlCol="0">
              <a:spAutoFit/>
            </a:bodyPr>
            <a:lstStyle/>
            <a:p>
              <a:pPr algn="ctr"/>
              <a:r>
                <a:rPr lang="zh-CN" altLang="en-US" sz="900" dirty="0"/>
                <a:t>血清磷水平（</a:t>
              </a:r>
              <a:r>
                <a:rPr lang="en-US" altLang="zh-CN" sz="900" dirty="0"/>
                <a:t>mmol/L</a:t>
              </a:r>
              <a:r>
                <a:rPr lang="zh-CN" altLang="en-US" sz="900" dirty="0"/>
                <a:t>）</a:t>
              </a:r>
            </a:p>
          </p:txBody>
        </p:sp>
      </p:grpSp>
      <p:grpSp>
        <p:nvGrpSpPr>
          <p:cNvPr id="4" name="组合 3"/>
          <p:cNvGrpSpPr/>
          <p:nvPr/>
        </p:nvGrpSpPr>
        <p:grpSpPr>
          <a:xfrm>
            <a:off x="11600" y="7711"/>
            <a:ext cx="12180400" cy="244385"/>
            <a:chOff x="9550" y="-680"/>
            <a:chExt cx="12180400" cy="372118"/>
          </a:xfrm>
        </p:grpSpPr>
        <p:sp>
          <p:nvSpPr>
            <p:cNvPr id="11" name="同侧圆角矩形 4"/>
            <p:cNvSpPr/>
            <p:nvPr/>
          </p:nvSpPr>
          <p:spPr>
            <a:xfrm>
              <a:off x="4965452" y="11438"/>
              <a:ext cx="2375535" cy="36000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有效性</a:t>
              </a:r>
            </a:p>
          </p:txBody>
        </p:sp>
        <p:sp>
          <p:nvSpPr>
            <p:cNvPr id="12"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13"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14"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15"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grpSp>
        <p:nvGrpSpPr>
          <p:cNvPr id="5" name="组合 4"/>
          <p:cNvGrpSpPr/>
          <p:nvPr/>
        </p:nvGrpSpPr>
        <p:grpSpPr>
          <a:xfrm>
            <a:off x="6455732" y="3578326"/>
            <a:ext cx="5034236" cy="2601752"/>
            <a:chOff x="1819041" y="1367889"/>
            <a:chExt cx="8324420" cy="4642299"/>
          </a:xfrm>
        </p:grpSpPr>
        <p:pic>
          <p:nvPicPr>
            <p:cNvPr id="6" name="图片 5"/>
            <p:cNvPicPr>
              <a:picLocks noChangeAspect="1"/>
            </p:cNvPicPr>
            <p:nvPr/>
          </p:nvPicPr>
          <p:blipFill rotWithShape="1">
            <a:blip r:embed="rId8">
              <a:extLst>
                <a:ext uri="{28A0092B-C50C-407E-A947-70E740481C1C}">
                  <a14:useLocalDpi xmlns:a14="http://schemas.microsoft.com/office/drawing/2010/main" val="0"/>
                </a:ext>
              </a:extLst>
            </a:blip>
            <a:srcRect t="7022" r="1575" b="9763"/>
            <a:stretch>
              <a:fillRect/>
            </a:stretch>
          </p:blipFill>
          <p:spPr>
            <a:xfrm>
              <a:off x="1819041" y="1367889"/>
              <a:ext cx="8324420" cy="4642299"/>
            </a:xfrm>
            <a:prstGeom prst="rect">
              <a:avLst/>
            </a:prstGeom>
          </p:spPr>
        </p:pic>
        <p:sp>
          <p:nvSpPr>
            <p:cNvPr id="7" name="矩形 6"/>
            <p:cNvSpPr/>
            <p:nvPr/>
          </p:nvSpPr>
          <p:spPr>
            <a:xfrm>
              <a:off x="1935126" y="1467967"/>
              <a:ext cx="754911" cy="4033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 name="组合 7"/>
          <p:cNvGrpSpPr/>
          <p:nvPr/>
        </p:nvGrpSpPr>
        <p:grpSpPr>
          <a:xfrm>
            <a:off x="6498404" y="1345447"/>
            <a:ext cx="4849631" cy="4887338"/>
            <a:chOff x="539114" y="1600199"/>
            <a:chExt cx="4849631" cy="4887338"/>
          </a:xfrm>
        </p:grpSpPr>
        <p:sp>
          <p:nvSpPr>
            <p:cNvPr id="9" name="文本框 8"/>
            <p:cNvSpPr txBox="1"/>
            <p:nvPr/>
          </p:nvSpPr>
          <p:spPr>
            <a:xfrm>
              <a:off x="673158" y="2288358"/>
              <a:ext cx="4704623" cy="1425518"/>
            </a:xfrm>
            <a:prstGeom prst="rect">
              <a:avLst/>
            </a:prstGeom>
            <a:noFill/>
          </p:spPr>
          <p:txBody>
            <a:bodyPr wrap="square" rtlCol="0">
              <a:spAutoFit/>
            </a:bodyPr>
            <a:lstStyle/>
            <a:p>
              <a:pPr fontAlgn="auto">
                <a:spcBef>
                  <a:spcPts val="600"/>
                </a:spcBef>
              </a:pPr>
              <a:r>
                <a:rPr lang="zh-CN" altLang="en-US" sz="1200" b="1" dirty="0">
                  <a:latin typeface="微软雅黑 Light" panose="020B0502040204020203" pitchFamily="34" charset="-122"/>
                  <a:ea typeface="微软雅黑 Light" panose="020B0502040204020203" pitchFamily="34" charset="-122"/>
                </a:rPr>
                <a:t>碳酸司维拉姆干混悬剂体外生物等效性研究</a:t>
              </a:r>
              <a:endParaRPr lang="en-US" altLang="zh-CN" sz="1200" b="1" dirty="0">
                <a:latin typeface="微软雅黑 Light" panose="020B0502040204020203" pitchFamily="34" charset="-122"/>
                <a:ea typeface="微软雅黑 Light" panose="020B0502040204020203" pitchFamily="34" charset="-122"/>
              </a:endParaRPr>
            </a:p>
            <a:p>
              <a:pPr algn="just" fontAlgn="auto">
                <a:lnSpc>
                  <a:spcPct val="150000"/>
                </a:lnSpc>
                <a:spcBef>
                  <a:spcPts val="600"/>
                </a:spcBef>
              </a:pPr>
              <a:r>
                <a:rPr lang="zh-CN" altLang="en-US" sz="950" dirty="0">
                  <a:latin typeface="微软雅黑 Light" panose="020B0502040204020203" pitchFamily="34" charset="-122"/>
                  <a:ea typeface="微软雅黑 Light" panose="020B0502040204020203" pitchFamily="34" charset="-122"/>
                </a:rPr>
                <a:t>依据</a:t>
              </a:r>
              <a:r>
                <a:rPr lang="en-US" altLang="zh-CN" sz="950" dirty="0">
                  <a:latin typeface="微软雅黑 Light" panose="020B0502040204020203" pitchFamily="34" charset="-122"/>
                  <a:ea typeface="微软雅黑 Light" panose="020B0502040204020203" pitchFamily="34" charset="-122"/>
                </a:rPr>
                <a:t>FDA</a:t>
              </a:r>
              <a:r>
                <a:rPr lang="zh-CN" altLang="en-US" sz="950" dirty="0">
                  <a:latin typeface="微软雅黑 Light" panose="020B0502040204020203" pitchFamily="34" charset="-122"/>
                  <a:ea typeface="微软雅黑 Light" panose="020B0502040204020203" pitchFamily="34" charset="-122"/>
                </a:rPr>
                <a:t>在</a:t>
              </a:r>
              <a:r>
                <a:rPr lang="en-US" altLang="zh-CN" sz="950" dirty="0">
                  <a:latin typeface="微软雅黑 Light" panose="020B0502040204020203" pitchFamily="34" charset="-122"/>
                  <a:ea typeface="微软雅黑 Light" panose="020B0502040204020203" pitchFamily="34" charset="-122"/>
                </a:rPr>
                <a:t>2014</a:t>
              </a:r>
              <a:r>
                <a:rPr lang="zh-CN" altLang="en-US" sz="950" dirty="0">
                  <a:latin typeface="微软雅黑 Light" panose="020B0502040204020203" pitchFamily="34" charset="-122"/>
                  <a:ea typeface="微软雅黑 Light" panose="020B0502040204020203" pitchFamily="34" charset="-122"/>
                </a:rPr>
                <a:t>年</a:t>
              </a:r>
              <a:r>
                <a:rPr lang="en-US" altLang="zh-CN" sz="950" dirty="0">
                  <a:latin typeface="微软雅黑 Light" panose="020B0502040204020203" pitchFamily="34" charset="-122"/>
                  <a:ea typeface="微软雅黑 Light" panose="020B0502040204020203" pitchFamily="34" charset="-122"/>
                </a:rPr>
                <a:t>12</a:t>
              </a:r>
              <a:r>
                <a:rPr lang="zh-CN" altLang="en-US" sz="950" dirty="0">
                  <a:latin typeface="微软雅黑 Light" panose="020B0502040204020203" pitchFamily="34" charset="-122"/>
                  <a:ea typeface="微软雅黑 Light" panose="020B0502040204020203" pitchFamily="34" charset="-122"/>
                </a:rPr>
                <a:t>月修订的“碳酸司维拉姆干混悬剂</a:t>
              </a:r>
              <a:r>
                <a:rPr lang="en-US" altLang="zh-CN" sz="950" dirty="0">
                  <a:latin typeface="微软雅黑 Light" panose="020B0502040204020203" pitchFamily="34" charset="-122"/>
                  <a:ea typeface="微软雅黑 Light" panose="020B0502040204020203" pitchFamily="34" charset="-122"/>
                </a:rPr>
                <a:t>BE</a:t>
              </a:r>
              <a:r>
                <a:rPr lang="zh-CN" altLang="en-US" sz="950" dirty="0">
                  <a:latin typeface="微软雅黑 Light" panose="020B0502040204020203" pitchFamily="34" charset="-122"/>
                  <a:ea typeface="微软雅黑 Light" panose="020B0502040204020203" pitchFamily="34" charset="-122"/>
                </a:rPr>
                <a:t>指南草案”，指南推荐采用体外生物等效性研究，主要包括体外平衡结合研究和体外动力学结合研究，在</a:t>
              </a:r>
              <a:r>
                <a:rPr lang="en-US" altLang="zh-CN" sz="950" dirty="0">
                  <a:latin typeface="微软雅黑 Light" panose="020B0502040204020203" pitchFamily="34" charset="-122"/>
                  <a:ea typeface="微软雅黑 Light" panose="020B0502040204020203" pitchFamily="34" charset="-122"/>
                </a:rPr>
                <a:t>pH4.0</a:t>
              </a:r>
              <a:r>
                <a:rPr lang="zh-CN" altLang="en-US" sz="950" dirty="0">
                  <a:latin typeface="微软雅黑 Light" panose="020B0502040204020203" pitchFamily="34" charset="-122"/>
                  <a:ea typeface="微软雅黑 Light" panose="020B0502040204020203" pitchFamily="34" charset="-122"/>
                </a:rPr>
                <a:t>和</a:t>
              </a:r>
              <a:r>
                <a:rPr lang="en-US" altLang="zh-CN" sz="950" dirty="0">
                  <a:latin typeface="微软雅黑 Light" panose="020B0502040204020203" pitchFamily="34" charset="-122"/>
                  <a:ea typeface="微软雅黑 Light" panose="020B0502040204020203" pitchFamily="34" charset="-122"/>
                </a:rPr>
                <a:t>pH7.0</a:t>
              </a:r>
              <a:r>
                <a:rPr lang="zh-CN" altLang="en-US" sz="950" dirty="0">
                  <a:latin typeface="微软雅黑 Light" panose="020B0502040204020203" pitchFamily="34" charset="-122"/>
                  <a:ea typeface="微软雅黑 Light" panose="020B0502040204020203" pitchFamily="34" charset="-122"/>
                </a:rPr>
                <a:t>、酸预处理和无酸预处理条件下，通过检测滤液中未结合的磷酸盐，间接计算出与碳酸司维拉姆结合的磷酸盐量。生物等效性的评价指标为</a:t>
              </a:r>
              <a:r>
                <a:rPr lang="zh-CN" altLang="en-US" sz="950" b="1" dirty="0">
                  <a:latin typeface="微软雅黑 Light" panose="020B0502040204020203" pitchFamily="34" charset="-122"/>
                  <a:ea typeface="微软雅黑 Light" panose="020B0502040204020203" pitchFamily="34" charset="-122"/>
                </a:rPr>
                <a:t>体外平衡结合研究中朗格缪尔（</a:t>
              </a:r>
              <a:r>
                <a:rPr lang="en-US" altLang="zh-CN" sz="950" b="1" dirty="0">
                  <a:latin typeface="微软雅黑 Light" panose="020B0502040204020203" pitchFamily="34" charset="-122"/>
                  <a:ea typeface="微软雅黑 Light" panose="020B0502040204020203" pitchFamily="34" charset="-122"/>
                </a:rPr>
                <a:t>Langmuir</a:t>
              </a:r>
              <a:r>
                <a:rPr lang="zh-CN" altLang="en-US" sz="950" b="1" dirty="0">
                  <a:latin typeface="微软雅黑 Light" panose="020B0502040204020203" pitchFamily="34" charset="-122"/>
                  <a:ea typeface="微软雅黑 Light" panose="020B0502040204020203" pitchFamily="34" charset="-122"/>
                </a:rPr>
                <a:t>）结合常数</a:t>
              </a:r>
              <a:r>
                <a:rPr lang="en-US" altLang="zh-CN" sz="950" b="1" dirty="0">
                  <a:latin typeface="微软雅黑 Light" panose="020B0502040204020203" pitchFamily="34" charset="-122"/>
                  <a:ea typeface="微软雅黑 Light" panose="020B0502040204020203" pitchFamily="34" charset="-122"/>
                </a:rPr>
                <a:t>K2</a:t>
              </a:r>
              <a:r>
                <a:rPr lang="zh-CN" altLang="en-US" sz="950" b="1" dirty="0">
                  <a:latin typeface="微软雅黑 Light" panose="020B0502040204020203" pitchFamily="34" charset="-122"/>
                  <a:ea typeface="微软雅黑 Light" panose="020B0502040204020203" pitchFamily="34" charset="-122"/>
                </a:rPr>
                <a:t>几何均值比值的的</a:t>
              </a:r>
              <a:r>
                <a:rPr lang="en-US" altLang="zh-CN" sz="950" b="1" dirty="0">
                  <a:latin typeface="微软雅黑 Light" panose="020B0502040204020203" pitchFamily="34" charset="-122"/>
                  <a:ea typeface="微软雅黑 Light" panose="020B0502040204020203" pitchFamily="34" charset="-122"/>
                </a:rPr>
                <a:t>90%</a:t>
              </a:r>
              <a:r>
                <a:rPr lang="zh-CN" altLang="en-US" sz="950" b="1" dirty="0">
                  <a:latin typeface="微软雅黑 Light" panose="020B0502040204020203" pitchFamily="34" charset="-122"/>
                  <a:ea typeface="微软雅黑 Light" panose="020B0502040204020203" pitchFamily="34" charset="-122"/>
                </a:rPr>
                <a:t>置信区间应在</a:t>
              </a:r>
              <a:r>
                <a:rPr lang="en-US" altLang="zh-CN" sz="950" b="1" dirty="0">
                  <a:solidFill>
                    <a:srgbClr val="C00000"/>
                  </a:solidFill>
                  <a:latin typeface="微软雅黑 Light" panose="020B0502040204020203" pitchFamily="34" charset="-122"/>
                  <a:ea typeface="微软雅黑 Light" panose="020B0502040204020203" pitchFamily="34" charset="-122"/>
                </a:rPr>
                <a:t>80%</a:t>
              </a:r>
              <a:r>
                <a:rPr lang="zh-CN" altLang="en-US" sz="950" b="1" dirty="0">
                  <a:solidFill>
                    <a:srgbClr val="C00000"/>
                  </a:solidFill>
                  <a:latin typeface="微软雅黑 Light" panose="020B0502040204020203" pitchFamily="34" charset="-122"/>
                  <a:ea typeface="微软雅黑 Light" panose="020B0502040204020203" pitchFamily="34" charset="-122"/>
                </a:rPr>
                <a:t>～</a:t>
              </a:r>
              <a:r>
                <a:rPr lang="en-US" altLang="zh-CN" sz="950" b="1" dirty="0">
                  <a:solidFill>
                    <a:srgbClr val="C00000"/>
                  </a:solidFill>
                  <a:latin typeface="微软雅黑 Light" panose="020B0502040204020203" pitchFamily="34" charset="-122"/>
                  <a:ea typeface="微软雅黑 Light" panose="020B0502040204020203" pitchFamily="34" charset="-122"/>
                </a:rPr>
                <a:t>120%</a:t>
              </a:r>
              <a:r>
                <a:rPr lang="zh-CN" altLang="en-US" sz="950" b="1" dirty="0">
                  <a:solidFill>
                    <a:srgbClr val="C00000"/>
                  </a:solidFill>
                  <a:latin typeface="微软雅黑 Light" panose="020B0502040204020203" pitchFamily="34" charset="-122"/>
                  <a:ea typeface="微软雅黑 Light" panose="020B0502040204020203" pitchFamily="34" charset="-122"/>
                </a:rPr>
                <a:t>内</a:t>
              </a:r>
              <a:r>
                <a:rPr lang="zh-CN" altLang="en-US" sz="950" b="1" dirty="0">
                  <a:latin typeface="微软雅黑 Light" panose="020B0502040204020203" pitchFamily="34" charset="-122"/>
                  <a:ea typeface="微软雅黑 Light" panose="020B0502040204020203" pitchFamily="34" charset="-122"/>
                </a:rPr>
                <a:t>。</a:t>
              </a:r>
              <a:endParaRPr lang="en-US" altLang="zh-CN" sz="950" b="1" dirty="0">
                <a:latin typeface="微软雅黑 Light" panose="020B0502040204020203" pitchFamily="34" charset="-122"/>
                <a:ea typeface="微软雅黑 Light" panose="020B0502040204020203" pitchFamily="34" charset="-122"/>
              </a:endParaRPr>
            </a:p>
          </p:txBody>
        </p:sp>
        <p:sp>
          <p:nvSpPr>
            <p:cNvPr id="16" name="object 23"/>
            <p:cNvSpPr/>
            <p:nvPr/>
          </p:nvSpPr>
          <p:spPr>
            <a:xfrm>
              <a:off x="539114" y="1600199"/>
              <a:ext cx="4849631" cy="528973"/>
            </a:xfrm>
            <a:prstGeom prst="roundRect">
              <a:avLst/>
            </a:prstGeom>
            <a:solidFill>
              <a:srgbClr val="00B050"/>
            </a:solidFill>
            <a:ln>
              <a:solidFill>
                <a:srgbClr val="06AA47"/>
              </a:solidFill>
            </a:ln>
          </p:spPr>
          <p:txBody>
            <a:bodyPr wrap="square" lIns="0" tIns="0" rIns="0" bIns="0" rtlCol="0" anchor="ctr" anchorCtr="0"/>
            <a:lstStyle/>
            <a:p>
              <a:pPr marL="12700" algn="ctr">
                <a:lnSpc>
                  <a:spcPct val="100000"/>
                </a:lnSpc>
                <a:spcBef>
                  <a:spcPts val="100"/>
                </a:spcBef>
                <a:tabLst>
                  <a:tab pos="425450" algn="l"/>
                  <a:tab pos="631825" algn="l"/>
                  <a:tab pos="4872355" algn="l"/>
                  <a:tab pos="5280025" algn="l"/>
                </a:tabLst>
              </a:pPr>
              <a:r>
                <a:rPr lang="zh-CN" altLang="en-US" sz="1400" b="1" dirty="0">
                  <a:solidFill>
                    <a:schemeClr val="bg1"/>
                  </a:solidFill>
                  <a:uFillTx/>
                  <a:latin typeface="Arial" panose="020B0604020202020204" pitchFamily="34" charset="0"/>
                  <a:ea typeface="宋体" panose="02010600030101010101" pitchFamily="2" charset="-122"/>
                  <a:cs typeface="微软雅黑" panose="020B0503020204020204" pitchFamily="34" charset="-122"/>
                  <a:sym typeface="+mn-ea"/>
                </a:rPr>
                <a:t>本品与参比制剂生物等效</a:t>
              </a:r>
              <a:r>
                <a:rPr lang="en-US" altLang="zh-CN" sz="1400" b="1" baseline="30000" dirty="0">
                  <a:solidFill>
                    <a:schemeClr val="bg1"/>
                  </a:solidFill>
                  <a:latin typeface="Arial" panose="020B0604020202020204" pitchFamily="34" charset="0"/>
                  <a:ea typeface="宋体" panose="02010600030101010101" pitchFamily="2" charset="-122"/>
                  <a:sym typeface="+mn-ea"/>
                </a:rPr>
                <a:t>2</a:t>
              </a:r>
              <a:endParaRPr lang="zh-CN" altLang="en-US" sz="1400" b="1" baseline="30000" dirty="0">
                <a:solidFill>
                  <a:schemeClr val="bg1"/>
                </a:solidFill>
                <a:latin typeface="Arial" panose="020B0604020202020204" pitchFamily="34" charset="0"/>
                <a:ea typeface="宋体" panose="02010600030101010101" pitchFamily="2" charset="-122"/>
                <a:sym typeface="+mn-ea"/>
              </a:endParaRPr>
            </a:p>
          </p:txBody>
        </p:sp>
        <p:sp>
          <p:nvSpPr>
            <p:cNvPr id="17" name="矩形 16"/>
            <p:cNvSpPr/>
            <p:nvPr/>
          </p:nvSpPr>
          <p:spPr>
            <a:xfrm>
              <a:off x="550078" y="2129173"/>
              <a:ext cx="4827703" cy="4358364"/>
            </a:xfrm>
            <a:prstGeom prst="rect">
              <a:avLst/>
            </a:prstGeom>
            <a:noFill/>
            <a:ln w="19050">
              <a:solidFill>
                <a:srgbClr val="00B05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zh-CN" altLang="en-US"/>
            </a:p>
          </p:txBody>
        </p:sp>
      </p:grpSp>
      <p:sp>
        <p:nvSpPr>
          <p:cNvPr id="31" name="文本框 30"/>
          <p:cNvSpPr txBox="1"/>
          <p:nvPr/>
        </p:nvSpPr>
        <p:spPr>
          <a:xfrm>
            <a:off x="8923218" y="6242917"/>
            <a:ext cx="2424817" cy="246221"/>
          </a:xfrm>
          <a:prstGeom prst="rect">
            <a:avLst/>
          </a:prstGeom>
          <a:noFill/>
        </p:spPr>
        <p:txBody>
          <a:bodyPr wrap="square">
            <a:spAutoFit/>
          </a:bodyPr>
          <a:lstStyle/>
          <a:p>
            <a:pPr algn="r"/>
            <a:r>
              <a:rPr lang="en-US" altLang="zh-CN" sz="1000" dirty="0">
                <a:latin typeface="微软雅黑 Light" panose="020B0502040204020203" pitchFamily="34" charset="-122"/>
                <a:ea typeface="微软雅黑 Light" panose="020B0502040204020203" pitchFamily="34" charset="-122"/>
              </a:rPr>
              <a:t>*</a:t>
            </a:r>
            <a:r>
              <a:rPr lang="zh-CN" altLang="en-US" sz="1000" dirty="0">
                <a:latin typeface="微软雅黑 Light" panose="020B0502040204020203" pitchFamily="34" charset="-122"/>
                <a:ea typeface="微软雅黑 Light" panose="020B0502040204020203" pitchFamily="34" charset="-122"/>
              </a:rPr>
              <a:t>参比制剂是</a:t>
            </a:r>
            <a:r>
              <a:rPr lang="zh-CN" altLang="en-US" sz="1000" dirty="0">
                <a:latin typeface="微软雅黑 Light" panose="020B0502040204020203" pitchFamily="34" charset="-122"/>
                <a:ea typeface="微软雅黑 Light" panose="020B0502040204020203" pitchFamily="34" charset="-122"/>
                <a:cs typeface="Arial" panose="020B0604020202020204" pitchFamily="34" charset="0"/>
              </a:rPr>
              <a:t>（</a:t>
            </a:r>
            <a:r>
              <a:rPr lang="en-US" altLang="zh-CN" sz="1000" dirty="0" err="1">
                <a:latin typeface="微软雅黑 Light" panose="020B0502040204020203" pitchFamily="34" charset="-122"/>
                <a:ea typeface="微软雅黑 Light" panose="020B0502040204020203" pitchFamily="34" charset="-122"/>
                <a:cs typeface="Arial" panose="020B0604020202020204" pitchFamily="34" charset="0"/>
              </a:rPr>
              <a:t>Renvela</a:t>
            </a:r>
            <a:r>
              <a:rPr lang="en-US" altLang="zh-CN" sz="1000" spc="-10" baseline="30000" dirty="0">
                <a:latin typeface="微软雅黑 Light" panose="020B0502040204020203" pitchFamily="34" charset="-122"/>
                <a:ea typeface="微软雅黑 Light" panose="020B0502040204020203" pitchFamily="34" charset="-122"/>
                <a:cs typeface="Arial" panose="020B0604020202020204" pitchFamily="34" charset="0"/>
              </a:rPr>
              <a:t>®</a:t>
            </a:r>
            <a:r>
              <a:rPr lang="zh-CN" altLang="en-US" sz="1000" dirty="0">
                <a:latin typeface="微软雅黑 Light" panose="020B0502040204020203" pitchFamily="34" charset="-122"/>
                <a:ea typeface="微软雅黑 Light" panose="020B0502040204020203" pitchFamily="34" charset="-122"/>
                <a:cs typeface="Arial" panose="020B0604020202020204" pitchFamily="34" charset="0"/>
              </a:rPr>
              <a:t>）</a:t>
            </a:r>
          </a:p>
        </p:txBody>
      </p:sp>
      <p:sp>
        <p:nvSpPr>
          <p:cNvPr id="18" name="矩形 17"/>
          <p:cNvSpPr/>
          <p:nvPr/>
        </p:nvSpPr>
        <p:spPr>
          <a:xfrm>
            <a:off x="9189303" y="4210046"/>
            <a:ext cx="1413832" cy="192428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object 44"/>
          <p:cNvSpPr txBox="1"/>
          <p:nvPr/>
        </p:nvSpPr>
        <p:spPr>
          <a:xfrm>
            <a:off x="3672427" y="6308047"/>
            <a:ext cx="7232015" cy="197490"/>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panose="020B0604020202020204"/>
                <a:cs typeface="Arial" panose="020B0604020202020204"/>
              </a:rPr>
              <a:t>*</a:t>
            </a:r>
            <a:r>
              <a:rPr sz="1200" dirty="0" err="1">
                <a:latin typeface="微软雅黑" panose="020B0503020204020204" pitchFamily="34" charset="-122"/>
                <a:cs typeface="微软雅黑" panose="020B0503020204020204" pitchFamily="34" charset="-122"/>
              </a:rPr>
              <a:t>目前暂未获得国家药监局药品审评中心出具的《技术审评报告</a:t>
            </a:r>
            <a:r>
              <a:rPr sz="1200" dirty="0">
                <a:latin typeface="微软雅黑" panose="020B0503020204020204" pitchFamily="34" charset="-122"/>
                <a:cs typeface="微软雅黑" panose="020B0503020204020204" pitchFamily="34" charset="-122"/>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338" name="think-cell 幻灯片" r:id="rId5" imgW="11430" imgH="11430" progId="TCLayout.ActiveDocument.1">
                  <p:embed/>
                </p:oleObj>
              </mc:Choice>
              <mc:Fallback>
                <p:oleObj name="think-cell 幻灯片" r:id="rId5" imgW="11430" imgH="11430" progId="TCLayout.ActiveDocument.1">
                  <p:embed/>
                  <p:pic>
                    <p:nvPicPr>
                      <p:cNvPr id="0" name="think-cell data - do not delete" hidden="1"/>
                      <p:cNvPicPr/>
                      <p:nvPr/>
                    </p:nvPicPr>
                    <p:blipFill>
                      <a:blip r:embed="rId6"/>
                      <a:stretch>
                        <a:fillRect/>
                      </a:stretch>
                    </p:blipFill>
                    <p:spPr>
                      <a:xfrm>
                        <a:off x="1588" y="1588"/>
                        <a:ext cx="1588" cy="1588"/>
                      </a:xfrm>
                      <a:prstGeom prst="rect">
                        <a:avLst/>
                      </a:prstGeom>
                    </p:spPr>
                  </p:pic>
                </p:oleObj>
              </mc:Fallback>
            </mc:AlternateContent>
          </a:graphicData>
        </a:graphic>
      </p:graphicFrame>
      <p:grpSp>
        <p:nvGrpSpPr>
          <p:cNvPr id="28" name="组合 27"/>
          <p:cNvGrpSpPr/>
          <p:nvPr/>
        </p:nvGrpSpPr>
        <p:grpSpPr>
          <a:xfrm>
            <a:off x="534834" y="1703257"/>
            <a:ext cx="11123430" cy="4610222"/>
            <a:chOff x="420584" y="1614173"/>
            <a:chExt cx="11157424" cy="6156970"/>
          </a:xfrm>
        </p:grpSpPr>
        <p:sp>
          <p:nvSpPr>
            <p:cNvPr id="11" name="object 29"/>
            <p:cNvSpPr/>
            <p:nvPr/>
          </p:nvSpPr>
          <p:spPr>
            <a:xfrm>
              <a:off x="8911847" y="1683679"/>
              <a:ext cx="658093" cy="917449"/>
            </a:xfrm>
            <a:prstGeom prst="rect">
              <a:avLst/>
            </a:prstGeom>
            <a:blipFill>
              <a:blip r:embed="rId7" cstate="print"/>
              <a:stretch>
                <a:fillRect/>
              </a:stretch>
            </a:blipFill>
          </p:spPr>
          <p:txBody>
            <a:bodyPr wrap="square" lIns="0" tIns="0" rIns="0" bIns="0" rtlCol="0"/>
            <a:lstStyle/>
            <a:p>
              <a:endParaRPr sz="1100" dirty="0">
                <a:latin typeface="微软雅黑 Light" panose="020B0502040204020203" pitchFamily="34" charset="-122"/>
                <a:ea typeface="微软雅黑 Light" panose="020B0502040204020203" pitchFamily="34" charset="-122"/>
              </a:endParaRPr>
            </a:p>
          </p:txBody>
        </p:sp>
        <p:graphicFrame>
          <p:nvGraphicFramePr>
            <p:cNvPr id="12" name="表格 11"/>
            <p:cNvGraphicFramePr/>
            <p:nvPr>
              <p:custDataLst>
                <p:tags r:id="rId3"/>
              </p:custDataLst>
            </p:nvPr>
          </p:nvGraphicFramePr>
          <p:xfrm>
            <a:off x="1279860" y="4678436"/>
            <a:ext cx="6550297" cy="3092707"/>
          </p:xfrm>
          <a:graphic>
            <a:graphicData uri="http://schemas.openxmlformats.org/drawingml/2006/table">
              <a:tbl>
                <a:tblPr firstRow="1" bandRow="1">
                  <a:tableStyleId>{5C22544A-7EE6-4342-B048-85BDC9FD1C3A}</a:tableStyleId>
                </a:tblPr>
                <a:tblGrid>
                  <a:gridCol w="1697355">
                    <a:extLst>
                      <a:ext uri="{9D8B030D-6E8A-4147-A177-3AD203B41FA5}">
                        <a16:colId xmlns:a16="http://schemas.microsoft.com/office/drawing/2014/main" val="20000"/>
                      </a:ext>
                    </a:extLst>
                  </a:gridCol>
                  <a:gridCol w="1208405">
                    <a:extLst>
                      <a:ext uri="{9D8B030D-6E8A-4147-A177-3AD203B41FA5}">
                        <a16:colId xmlns:a16="http://schemas.microsoft.com/office/drawing/2014/main" val="20001"/>
                      </a:ext>
                    </a:extLst>
                  </a:gridCol>
                  <a:gridCol w="1207770">
                    <a:extLst>
                      <a:ext uri="{9D8B030D-6E8A-4147-A177-3AD203B41FA5}">
                        <a16:colId xmlns:a16="http://schemas.microsoft.com/office/drawing/2014/main" val="20002"/>
                      </a:ext>
                    </a:extLst>
                  </a:gridCol>
                  <a:gridCol w="1209040">
                    <a:extLst>
                      <a:ext uri="{9D8B030D-6E8A-4147-A177-3AD203B41FA5}">
                        <a16:colId xmlns:a16="http://schemas.microsoft.com/office/drawing/2014/main" val="20003"/>
                      </a:ext>
                    </a:extLst>
                  </a:gridCol>
                  <a:gridCol w="1207770">
                    <a:extLst>
                      <a:ext uri="{9D8B030D-6E8A-4147-A177-3AD203B41FA5}">
                        <a16:colId xmlns:a16="http://schemas.microsoft.com/office/drawing/2014/main" val="20004"/>
                      </a:ext>
                    </a:extLst>
                  </a:gridCol>
                </a:tblGrid>
                <a:tr h="289470">
                  <a:tc>
                    <a:txBody>
                      <a:bodyPr/>
                      <a:lstStyle/>
                      <a:p>
                        <a:pPr algn="ctr">
                          <a:buNone/>
                        </a:pPr>
                        <a:r>
                          <a:rPr lang="zh-CN" altLang="en-US" sz="1200" b="0" dirty="0">
                            <a:latin typeface="微软雅黑 Light" panose="020B0502040204020203" pitchFamily="34" charset="-122"/>
                            <a:ea typeface="微软雅黑 Light" panose="020B0502040204020203" pitchFamily="34" charset="-122"/>
                          </a:rPr>
                          <a:t>磷结合剂</a:t>
                        </a:r>
                      </a:p>
                    </a:txBody>
                    <a:tcPr anchor="ctr">
                      <a:solidFill>
                        <a:srgbClr val="00B050"/>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有效性</a:t>
                        </a:r>
                      </a:p>
                    </a:txBody>
                    <a:tcPr anchor="ctr">
                      <a:solidFill>
                        <a:srgbClr val="00B050"/>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片剂负荷</a:t>
                        </a:r>
                      </a:p>
                    </a:txBody>
                    <a:tcPr anchor="ctr">
                      <a:solidFill>
                        <a:srgbClr val="00B050"/>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多效性</a:t>
                        </a:r>
                      </a:p>
                    </a:txBody>
                    <a:tcPr anchor="ctr">
                      <a:solidFill>
                        <a:srgbClr val="00B050"/>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蓄积</a:t>
                        </a:r>
                      </a:p>
                    </a:txBody>
                    <a:tcPr anchor="ctr">
                      <a:solidFill>
                        <a:srgbClr val="00B050"/>
                      </a:solidFill>
                    </a:tcPr>
                  </a:tc>
                  <a:extLst>
                    <a:ext uri="{0D108BD9-81ED-4DB2-BD59-A6C34878D82A}">
                      <a16:rowId xmlns:a16="http://schemas.microsoft.com/office/drawing/2014/main" val="10000"/>
                    </a:ext>
                  </a:extLst>
                </a:tr>
                <a:tr h="289470">
                  <a:tc>
                    <a:txBody>
                      <a:bodyPr/>
                      <a:lstStyle/>
                      <a:p>
                        <a:pPr algn="ctr">
                          <a:buNone/>
                        </a:pPr>
                        <a:r>
                          <a:rPr lang="zh-CN" altLang="en-US" sz="1200" b="0">
                            <a:solidFill>
                              <a:schemeClr val="tx1"/>
                            </a:solidFill>
                            <a:uFillTx/>
                            <a:latin typeface="微软雅黑 Light" panose="020B0502040204020203" pitchFamily="34" charset="-122"/>
                            <a:ea typeface="微软雅黑 Light" panose="020B0502040204020203" pitchFamily="34" charset="-122"/>
                          </a:rPr>
                          <a:t>含铝磷结合剂</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低</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有</a:t>
                        </a:r>
                      </a:p>
                    </a:txBody>
                    <a:tcPr anchor="ctr">
                      <a:solidFill>
                        <a:srgbClr val="F9B484"/>
                      </a:solidFill>
                    </a:tcPr>
                  </a:tc>
                  <a:extLst>
                    <a:ext uri="{0D108BD9-81ED-4DB2-BD59-A6C34878D82A}">
                      <a16:rowId xmlns:a16="http://schemas.microsoft.com/office/drawing/2014/main" val="10001"/>
                    </a:ext>
                  </a:extLst>
                </a:tr>
                <a:tr h="289470">
                  <a:tc>
                    <a:txBody>
                      <a:bodyPr/>
                      <a:lstStyle/>
                      <a:p>
                        <a:pPr algn="ctr">
                          <a:buNone/>
                        </a:pPr>
                        <a:r>
                          <a:rPr lang="zh-CN" altLang="en-US" sz="1200" b="0" dirty="0">
                            <a:solidFill>
                              <a:schemeClr val="tx1"/>
                            </a:solidFill>
                            <a:uFillTx/>
                            <a:latin typeface="微软雅黑 Light" panose="020B0502040204020203" pitchFamily="34" charset="-122"/>
                            <a:ea typeface="微软雅黑 Light" panose="020B0502040204020203" pitchFamily="34" charset="-122"/>
                          </a:rPr>
                          <a:t>醋酸钙或碳酸钙</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高</a:t>
                        </a:r>
                      </a:p>
                    </a:txBody>
                    <a:tcPr anchor="ctr">
                      <a:solidFill>
                        <a:srgbClr val="F4B18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有</a:t>
                        </a:r>
                      </a:p>
                    </a:txBody>
                    <a:tcPr anchor="ctr">
                      <a:solidFill>
                        <a:srgbClr val="F9B484"/>
                      </a:solidFill>
                    </a:tcPr>
                  </a:tc>
                  <a:extLst>
                    <a:ext uri="{0D108BD9-81ED-4DB2-BD59-A6C34878D82A}">
                      <a16:rowId xmlns:a16="http://schemas.microsoft.com/office/drawing/2014/main" val="10002"/>
                    </a:ext>
                  </a:extLst>
                </a:tr>
                <a:tr h="289470">
                  <a:tc>
                    <a:txBody>
                      <a:bodyPr/>
                      <a:lstStyle/>
                      <a:p>
                        <a:pPr algn="ctr">
                          <a:buNone/>
                        </a:pPr>
                        <a:r>
                          <a:rPr lang="zh-CN" altLang="en-US" sz="1200" b="0">
                            <a:solidFill>
                              <a:schemeClr val="tx1"/>
                            </a:solidFill>
                            <a:uFillTx/>
                            <a:latin typeface="微软雅黑 Light" panose="020B0502040204020203" pitchFamily="34" charset="-122"/>
                            <a:ea typeface="微软雅黑 Light" panose="020B0502040204020203" pitchFamily="34" charset="-122"/>
                          </a:rPr>
                          <a:t>司维拉姆</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高</a:t>
                        </a:r>
                      </a:p>
                    </a:txBody>
                    <a:tcPr anchor="ctr">
                      <a:solidFill>
                        <a:srgbClr val="F4B18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有</a:t>
                        </a:r>
                      </a:p>
                    </a:txBody>
                    <a:tcPr anchor="ctr">
                      <a:solidFill>
                        <a:srgbClr val="9BBB59"/>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9BBB59"/>
                      </a:solidFill>
                    </a:tcPr>
                  </a:tc>
                  <a:extLst>
                    <a:ext uri="{0D108BD9-81ED-4DB2-BD59-A6C34878D82A}">
                      <a16:rowId xmlns:a16="http://schemas.microsoft.com/office/drawing/2014/main" val="10003"/>
                    </a:ext>
                  </a:extLst>
                </a:tr>
                <a:tr h="289470">
                  <a:tc>
                    <a:txBody>
                      <a:bodyPr/>
                      <a:lstStyle/>
                      <a:p>
                        <a:pPr algn="ctr">
                          <a:buNone/>
                        </a:pPr>
                        <a:r>
                          <a:rPr lang="zh-CN" altLang="en-US" sz="1200" b="0" dirty="0">
                            <a:solidFill>
                              <a:schemeClr val="tx1"/>
                            </a:solidFill>
                            <a:uFillTx/>
                            <a:latin typeface="微软雅黑 Light" panose="020B0502040204020203" pitchFamily="34" charset="-122"/>
                            <a:ea typeface="微软雅黑 Light" panose="020B0502040204020203" pitchFamily="34" charset="-122"/>
                          </a:rPr>
                          <a:t>碳酸镧</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低</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少量</a:t>
                        </a:r>
                      </a:p>
                    </a:txBody>
                    <a:tcPr anchor="ctr">
                      <a:solidFill>
                        <a:srgbClr val="F9B484"/>
                      </a:solidFill>
                    </a:tcPr>
                  </a:tc>
                  <a:extLst>
                    <a:ext uri="{0D108BD9-81ED-4DB2-BD59-A6C34878D82A}">
                      <a16:rowId xmlns:a16="http://schemas.microsoft.com/office/drawing/2014/main" val="10004"/>
                    </a:ext>
                  </a:extLst>
                </a:tr>
                <a:tr h="289470">
                  <a:tc>
                    <a:txBody>
                      <a:bodyPr/>
                      <a:lstStyle/>
                      <a:p>
                        <a:pPr algn="ctr">
                          <a:buNone/>
                        </a:pPr>
                        <a:r>
                          <a:rPr lang="zh-CN" altLang="en-US" sz="1200" b="0" dirty="0">
                            <a:solidFill>
                              <a:schemeClr val="tx1"/>
                            </a:solidFill>
                            <a:uFillTx/>
                            <a:latin typeface="微软雅黑 Light" panose="020B0502040204020203" pitchFamily="34" charset="-122"/>
                            <a:ea typeface="微软雅黑 Light" panose="020B0502040204020203" pitchFamily="34" charset="-122"/>
                          </a:rPr>
                          <a:t>钙</a:t>
                        </a:r>
                        <a:r>
                          <a:rPr lang="en-US" altLang="zh-CN" sz="1200" b="0" dirty="0">
                            <a:solidFill>
                              <a:schemeClr val="tx1"/>
                            </a:solidFill>
                            <a:uFillTx/>
                            <a:latin typeface="微软雅黑 Light" panose="020B0502040204020203" pitchFamily="34" charset="-122"/>
                            <a:ea typeface="微软雅黑 Light" panose="020B0502040204020203" pitchFamily="34" charset="-122"/>
                          </a:rPr>
                          <a:t>-</a:t>
                        </a:r>
                        <a:r>
                          <a:rPr lang="zh-CN" altLang="en-US" sz="1200" b="0" dirty="0">
                            <a:solidFill>
                              <a:schemeClr val="tx1"/>
                            </a:solidFill>
                            <a:uFillTx/>
                            <a:latin typeface="微软雅黑 Light" panose="020B0502040204020203" pitchFamily="34" charset="-122"/>
                            <a:ea typeface="微软雅黑 Light" panose="020B0502040204020203" pitchFamily="34" charset="-122"/>
                          </a:rPr>
                          <a:t>镁磷结合剂</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高</a:t>
                        </a:r>
                      </a:p>
                    </a:txBody>
                    <a:tcPr anchor="ctr">
                      <a:solidFill>
                        <a:srgbClr val="F4B18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少量</a:t>
                        </a:r>
                      </a:p>
                    </a:txBody>
                    <a:tcPr anchor="ctr">
                      <a:solidFill>
                        <a:srgbClr val="F9B484"/>
                      </a:solidFill>
                    </a:tcPr>
                  </a:tc>
                  <a:extLst>
                    <a:ext uri="{0D108BD9-81ED-4DB2-BD59-A6C34878D82A}">
                      <a16:rowId xmlns:a16="http://schemas.microsoft.com/office/drawing/2014/main" val="10005"/>
                    </a:ext>
                  </a:extLst>
                </a:tr>
                <a:tr h="289470">
                  <a:tc>
                    <a:txBody>
                      <a:bodyPr/>
                      <a:lstStyle/>
                      <a:p>
                        <a:pPr algn="ctr">
                          <a:buNone/>
                        </a:pPr>
                        <a:r>
                          <a:rPr lang="zh-CN" altLang="en-US" sz="1200" b="0" dirty="0">
                            <a:solidFill>
                              <a:schemeClr val="tx1"/>
                            </a:solidFill>
                            <a:uFillTx/>
                            <a:latin typeface="微软雅黑 Light" panose="020B0502040204020203" pitchFamily="34" charset="-122"/>
                            <a:ea typeface="微软雅黑 Light" panose="020B0502040204020203" pitchFamily="34" charset="-122"/>
                          </a:rPr>
                          <a:t>柠檬酸铁</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高</a:t>
                        </a:r>
                      </a:p>
                    </a:txBody>
                    <a:tcPr anchor="ctr">
                      <a:solidFill>
                        <a:srgbClr val="F4B18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有</a:t>
                        </a:r>
                      </a:p>
                    </a:txBody>
                    <a:tcPr anchor="ctr">
                      <a:solidFill>
                        <a:srgbClr val="F9B484"/>
                      </a:solidFill>
                    </a:tcPr>
                  </a:tc>
                  <a:extLst>
                    <a:ext uri="{0D108BD9-81ED-4DB2-BD59-A6C34878D82A}">
                      <a16:rowId xmlns:a16="http://schemas.microsoft.com/office/drawing/2014/main" val="10006"/>
                    </a:ext>
                  </a:extLst>
                </a:tr>
                <a:tr h="289470">
                  <a:tc>
                    <a:txBody>
                      <a:bodyPr/>
                      <a:lstStyle/>
                      <a:p>
                        <a:pPr algn="ctr">
                          <a:buNone/>
                        </a:pPr>
                        <a:r>
                          <a:rPr lang="zh-CN" altLang="en-US" sz="1200" b="0" dirty="0">
                            <a:solidFill>
                              <a:schemeClr val="tx1"/>
                            </a:solidFill>
                            <a:uFillTx/>
                            <a:latin typeface="微软雅黑 Light" panose="020B0502040204020203" pitchFamily="34" charset="-122"/>
                            <a:ea typeface="微软雅黑 Light" panose="020B0502040204020203" pitchFamily="34" charset="-122"/>
                          </a:rPr>
                          <a:t>羟基氧化铁</a:t>
                        </a:r>
                      </a:p>
                    </a:txBody>
                    <a:tcPr anchor="ctr"/>
                  </a:tc>
                  <a:tc>
                    <a:txBody>
                      <a:bodyPr/>
                      <a:lstStyle/>
                      <a:p>
                        <a:pPr algn="ctr">
                          <a:buNone/>
                        </a:pPr>
                        <a:r>
                          <a:rPr lang="zh-CN" altLang="en-US" sz="1200" b="0">
                            <a:solidFill>
                              <a:schemeClr val="tx1"/>
                            </a:solidFill>
                            <a:latin typeface="微软雅黑 Light" panose="020B0502040204020203" pitchFamily="34" charset="-122"/>
                            <a:ea typeface="微软雅黑 Light" panose="020B0502040204020203" pitchFamily="34" charset="-122"/>
                            <a:sym typeface="+mn-ea"/>
                          </a:rPr>
                          <a:t>有效</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低</a:t>
                        </a:r>
                      </a:p>
                    </a:txBody>
                    <a:tcPr anchor="ctr">
                      <a:solidFill>
                        <a:schemeClr val="accent3"/>
                      </a:solidFill>
                    </a:tcPr>
                  </a:tc>
                  <a:tc>
                    <a:txBody>
                      <a:bodyPr/>
                      <a:lstStyle/>
                      <a:p>
                        <a:pPr algn="ctr">
                          <a:buNone/>
                        </a:pPr>
                        <a:r>
                          <a:rPr lang="zh-CN" altLang="en-US" sz="1200" b="0">
                            <a:latin typeface="微软雅黑 Light" panose="020B0502040204020203" pitchFamily="34" charset="-122"/>
                            <a:ea typeface="微软雅黑 Light" panose="020B0502040204020203" pitchFamily="34" charset="-122"/>
                          </a:rPr>
                          <a:t>无</a:t>
                        </a:r>
                      </a:p>
                    </a:txBody>
                    <a:tcPr anchor="ctr">
                      <a:solidFill>
                        <a:srgbClr val="AFABAB"/>
                      </a:solidFill>
                    </a:tcPr>
                  </a:tc>
                  <a:tc>
                    <a:txBody>
                      <a:bodyPr/>
                      <a:lstStyle/>
                      <a:p>
                        <a:pPr algn="ctr">
                          <a:buNone/>
                        </a:pPr>
                        <a:r>
                          <a:rPr lang="zh-CN" altLang="en-US" sz="1200" b="0" dirty="0">
                            <a:latin typeface="微软雅黑 Light" panose="020B0502040204020203" pitchFamily="34" charset="-122"/>
                            <a:ea typeface="微软雅黑 Light" panose="020B0502040204020203" pitchFamily="34" charset="-122"/>
                          </a:rPr>
                          <a:t>无</a:t>
                        </a:r>
                      </a:p>
                    </a:txBody>
                    <a:tcPr anchor="ctr">
                      <a:solidFill>
                        <a:srgbClr val="9BBB59"/>
                      </a:solidFill>
                    </a:tcPr>
                  </a:tc>
                  <a:extLst>
                    <a:ext uri="{0D108BD9-81ED-4DB2-BD59-A6C34878D82A}">
                      <a16:rowId xmlns:a16="http://schemas.microsoft.com/office/drawing/2014/main" val="10007"/>
                    </a:ext>
                  </a:extLst>
                </a:tr>
              </a:tbl>
            </a:graphicData>
          </a:graphic>
        </p:graphicFrame>
        <p:sp>
          <p:nvSpPr>
            <p:cNvPr id="14" name="object 10"/>
            <p:cNvSpPr/>
            <p:nvPr/>
          </p:nvSpPr>
          <p:spPr>
            <a:xfrm>
              <a:off x="2359379" y="2803156"/>
              <a:ext cx="76200" cy="495300"/>
            </a:xfrm>
            <a:custGeom>
              <a:avLst/>
              <a:gdLst/>
              <a:ahLst/>
              <a:cxnLst/>
              <a:rect l="l" t="t" r="r" b="b"/>
              <a:pathLst>
                <a:path w="76200" h="495300">
                  <a:moveTo>
                    <a:pt x="31750" y="419870"/>
                  </a:moveTo>
                  <a:lnTo>
                    <a:pt x="23252" y="421580"/>
                  </a:lnTo>
                  <a:lnTo>
                    <a:pt x="11144" y="429736"/>
                  </a:lnTo>
                  <a:lnTo>
                    <a:pt x="2988" y="441844"/>
                  </a:lnTo>
                  <a:lnTo>
                    <a:pt x="0" y="456692"/>
                  </a:lnTo>
                  <a:lnTo>
                    <a:pt x="2988" y="471485"/>
                  </a:lnTo>
                  <a:lnTo>
                    <a:pt x="11144" y="483600"/>
                  </a:lnTo>
                  <a:lnTo>
                    <a:pt x="23252" y="491785"/>
                  </a:lnTo>
                  <a:lnTo>
                    <a:pt x="38100" y="494792"/>
                  </a:lnTo>
                  <a:lnTo>
                    <a:pt x="52947" y="491785"/>
                  </a:lnTo>
                  <a:lnTo>
                    <a:pt x="65055" y="483600"/>
                  </a:lnTo>
                  <a:lnTo>
                    <a:pt x="73211" y="471485"/>
                  </a:lnTo>
                  <a:lnTo>
                    <a:pt x="76200" y="456692"/>
                  </a:lnTo>
                  <a:lnTo>
                    <a:pt x="31750" y="456692"/>
                  </a:lnTo>
                  <a:lnTo>
                    <a:pt x="31750" y="419870"/>
                  </a:lnTo>
                  <a:close/>
                </a:path>
                <a:path w="76200" h="495300">
                  <a:moveTo>
                    <a:pt x="38100" y="418592"/>
                  </a:moveTo>
                  <a:lnTo>
                    <a:pt x="31750" y="419870"/>
                  </a:lnTo>
                  <a:lnTo>
                    <a:pt x="31750" y="456692"/>
                  </a:lnTo>
                  <a:lnTo>
                    <a:pt x="44450" y="456692"/>
                  </a:lnTo>
                  <a:lnTo>
                    <a:pt x="44450" y="419870"/>
                  </a:lnTo>
                  <a:lnTo>
                    <a:pt x="38100" y="418592"/>
                  </a:lnTo>
                  <a:close/>
                </a:path>
                <a:path w="76200" h="495300">
                  <a:moveTo>
                    <a:pt x="44450" y="419870"/>
                  </a:moveTo>
                  <a:lnTo>
                    <a:pt x="44450" y="456692"/>
                  </a:lnTo>
                  <a:lnTo>
                    <a:pt x="76200" y="456692"/>
                  </a:lnTo>
                  <a:lnTo>
                    <a:pt x="73211" y="441844"/>
                  </a:lnTo>
                  <a:lnTo>
                    <a:pt x="65055" y="429736"/>
                  </a:lnTo>
                  <a:lnTo>
                    <a:pt x="52947" y="421580"/>
                  </a:lnTo>
                  <a:lnTo>
                    <a:pt x="44450" y="419870"/>
                  </a:lnTo>
                  <a:close/>
                </a:path>
                <a:path w="76200" h="495300">
                  <a:moveTo>
                    <a:pt x="44450" y="0"/>
                  </a:moveTo>
                  <a:lnTo>
                    <a:pt x="31750" y="0"/>
                  </a:lnTo>
                  <a:lnTo>
                    <a:pt x="31750" y="419870"/>
                  </a:lnTo>
                  <a:lnTo>
                    <a:pt x="38100" y="418592"/>
                  </a:lnTo>
                  <a:lnTo>
                    <a:pt x="44450" y="418592"/>
                  </a:lnTo>
                  <a:lnTo>
                    <a:pt x="44450" y="0"/>
                  </a:lnTo>
                  <a:close/>
                </a:path>
                <a:path w="76200" h="495300">
                  <a:moveTo>
                    <a:pt x="44450" y="418592"/>
                  </a:moveTo>
                  <a:lnTo>
                    <a:pt x="38100" y="418592"/>
                  </a:lnTo>
                  <a:lnTo>
                    <a:pt x="44450" y="419870"/>
                  </a:lnTo>
                  <a:lnTo>
                    <a:pt x="44450" y="418592"/>
                  </a:lnTo>
                  <a:close/>
                </a:path>
              </a:pathLst>
            </a:custGeom>
            <a:solidFill>
              <a:srgbClr val="3296FA"/>
            </a:solidFill>
          </p:spPr>
          <p:txBody>
            <a:bodyPr wrap="square" lIns="0" tIns="0" rIns="0" bIns="0" rtlCol="0"/>
            <a:lstStyle/>
            <a:p>
              <a:endParaRPr sz="1100">
                <a:latin typeface="微软雅黑 Light" panose="020B0502040204020203" pitchFamily="34" charset="-122"/>
                <a:ea typeface="微软雅黑 Light" panose="020B0502040204020203" pitchFamily="34" charset="-122"/>
              </a:endParaRPr>
            </a:p>
          </p:txBody>
        </p:sp>
        <p:sp>
          <p:nvSpPr>
            <p:cNvPr id="15" name="object 17"/>
            <p:cNvSpPr/>
            <p:nvPr/>
          </p:nvSpPr>
          <p:spPr>
            <a:xfrm>
              <a:off x="6729758" y="2464795"/>
              <a:ext cx="76200" cy="495300"/>
            </a:xfrm>
            <a:custGeom>
              <a:avLst/>
              <a:gdLst/>
              <a:ahLst/>
              <a:cxnLst/>
              <a:rect l="l" t="t" r="r" b="b"/>
              <a:pathLst>
                <a:path w="76200" h="495300">
                  <a:moveTo>
                    <a:pt x="31750" y="419870"/>
                  </a:moveTo>
                  <a:lnTo>
                    <a:pt x="23252" y="421580"/>
                  </a:lnTo>
                  <a:lnTo>
                    <a:pt x="11144" y="429736"/>
                  </a:lnTo>
                  <a:lnTo>
                    <a:pt x="2988" y="441844"/>
                  </a:lnTo>
                  <a:lnTo>
                    <a:pt x="0" y="456692"/>
                  </a:lnTo>
                  <a:lnTo>
                    <a:pt x="2988" y="471485"/>
                  </a:lnTo>
                  <a:lnTo>
                    <a:pt x="11144" y="483600"/>
                  </a:lnTo>
                  <a:lnTo>
                    <a:pt x="23252" y="491785"/>
                  </a:lnTo>
                  <a:lnTo>
                    <a:pt x="38100" y="494792"/>
                  </a:lnTo>
                  <a:lnTo>
                    <a:pt x="52947" y="491785"/>
                  </a:lnTo>
                  <a:lnTo>
                    <a:pt x="65055" y="483600"/>
                  </a:lnTo>
                  <a:lnTo>
                    <a:pt x="73211" y="471485"/>
                  </a:lnTo>
                  <a:lnTo>
                    <a:pt x="76200" y="456692"/>
                  </a:lnTo>
                  <a:lnTo>
                    <a:pt x="31750" y="456692"/>
                  </a:lnTo>
                  <a:lnTo>
                    <a:pt x="31750" y="419870"/>
                  </a:lnTo>
                  <a:close/>
                </a:path>
                <a:path w="76200" h="495300">
                  <a:moveTo>
                    <a:pt x="38100" y="418592"/>
                  </a:moveTo>
                  <a:lnTo>
                    <a:pt x="31750" y="419870"/>
                  </a:lnTo>
                  <a:lnTo>
                    <a:pt x="31750" y="456692"/>
                  </a:lnTo>
                  <a:lnTo>
                    <a:pt x="44450" y="456692"/>
                  </a:lnTo>
                  <a:lnTo>
                    <a:pt x="44450" y="419870"/>
                  </a:lnTo>
                  <a:lnTo>
                    <a:pt x="38100" y="418592"/>
                  </a:lnTo>
                  <a:close/>
                </a:path>
                <a:path w="76200" h="495300">
                  <a:moveTo>
                    <a:pt x="44450" y="419870"/>
                  </a:moveTo>
                  <a:lnTo>
                    <a:pt x="44450" y="456692"/>
                  </a:lnTo>
                  <a:lnTo>
                    <a:pt x="76200" y="456692"/>
                  </a:lnTo>
                  <a:lnTo>
                    <a:pt x="73211" y="441844"/>
                  </a:lnTo>
                  <a:lnTo>
                    <a:pt x="65055" y="429736"/>
                  </a:lnTo>
                  <a:lnTo>
                    <a:pt x="52947" y="421580"/>
                  </a:lnTo>
                  <a:lnTo>
                    <a:pt x="44450" y="419870"/>
                  </a:lnTo>
                  <a:close/>
                </a:path>
                <a:path w="76200" h="495300">
                  <a:moveTo>
                    <a:pt x="44450" y="0"/>
                  </a:moveTo>
                  <a:lnTo>
                    <a:pt x="31750" y="0"/>
                  </a:lnTo>
                  <a:lnTo>
                    <a:pt x="31750" y="419870"/>
                  </a:lnTo>
                  <a:lnTo>
                    <a:pt x="38100" y="418592"/>
                  </a:lnTo>
                  <a:lnTo>
                    <a:pt x="44450" y="418592"/>
                  </a:lnTo>
                  <a:lnTo>
                    <a:pt x="44450" y="0"/>
                  </a:lnTo>
                  <a:close/>
                </a:path>
                <a:path w="76200" h="495300">
                  <a:moveTo>
                    <a:pt x="44450" y="418592"/>
                  </a:moveTo>
                  <a:lnTo>
                    <a:pt x="38100" y="418592"/>
                  </a:lnTo>
                  <a:lnTo>
                    <a:pt x="44450" y="419870"/>
                  </a:lnTo>
                  <a:lnTo>
                    <a:pt x="44450" y="418592"/>
                  </a:lnTo>
                  <a:close/>
                </a:path>
              </a:pathLst>
            </a:custGeom>
            <a:solidFill>
              <a:srgbClr val="3296FA"/>
            </a:solidFill>
          </p:spPr>
          <p:txBody>
            <a:bodyPr wrap="square" lIns="0" tIns="0" rIns="0" bIns="0" rtlCol="0"/>
            <a:lstStyle/>
            <a:p>
              <a:endParaRPr sz="1100">
                <a:latin typeface="微软雅黑 Light" panose="020B0502040204020203" pitchFamily="34" charset="-122"/>
                <a:ea typeface="微软雅黑 Light" panose="020B0502040204020203" pitchFamily="34" charset="-122"/>
              </a:endParaRPr>
            </a:p>
          </p:txBody>
        </p:sp>
        <p:sp>
          <p:nvSpPr>
            <p:cNvPr id="16" name="object 23"/>
            <p:cNvSpPr/>
            <p:nvPr/>
          </p:nvSpPr>
          <p:spPr>
            <a:xfrm>
              <a:off x="10209915" y="2567920"/>
              <a:ext cx="76200" cy="495300"/>
            </a:xfrm>
            <a:custGeom>
              <a:avLst/>
              <a:gdLst/>
              <a:ahLst/>
              <a:cxnLst/>
              <a:rect l="l" t="t" r="r" b="b"/>
              <a:pathLst>
                <a:path w="76200" h="495300">
                  <a:moveTo>
                    <a:pt x="31750" y="419870"/>
                  </a:moveTo>
                  <a:lnTo>
                    <a:pt x="23252" y="421580"/>
                  </a:lnTo>
                  <a:lnTo>
                    <a:pt x="11144" y="429736"/>
                  </a:lnTo>
                  <a:lnTo>
                    <a:pt x="2988" y="441844"/>
                  </a:lnTo>
                  <a:lnTo>
                    <a:pt x="0" y="456692"/>
                  </a:lnTo>
                  <a:lnTo>
                    <a:pt x="2988" y="471485"/>
                  </a:lnTo>
                  <a:lnTo>
                    <a:pt x="11144" y="483600"/>
                  </a:lnTo>
                  <a:lnTo>
                    <a:pt x="23252" y="491785"/>
                  </a:lnTo>
                  <a:lnTo>
                    <a:pt x="38100" y="494792"/>
                  </a:lnTo>
                  <a:lnTo>
                    <a:pt x="52947" y="491785"/>
                  </a:lnTo>
                  <a:lnTo>
                    <a:pt x="65055" y="483600"/>
                  </a:lnTo>
                  <a:lnTo>
                    <a:pt x="73211" y="471485"/>
                  </a:lnTo>
                  <a:lnTo>
                    <a:pt x="76200" y="456692"/>
                  </a:lnTo>
                  <a:lnTo>
                    <a:pt x="31750" y="456692"/>
                  </a:lnTo>
                  <a:lnTo>
                    <a:pt x="31750" y="419870"/>
                  </a:lnTo>
                  <a:close/>
                </a:path>
                <a:path w="76200" h="495300">
                  <a:moveTo>
                    <a:pt x="38100" y="418592"/>
                  </a:moveTo>
                  <a:lnTo>
                    <a:pt x="31750" y="419870"/>
                  </a:lnTo>
                  <a:lnTo>
                    <a:pt x="31750" y="456692"/>
                  </a:lnTo>
                  <a:lnTo>
                    <a:pt x="44450" y="456692"/>
                  </a:lnTo>
                  <a:lnTo>
                    <a:pt x="44450" y="419870"/>
                  </a:lnTo>
                  <a:lnTo>
                    <a:pt x="38100" y="418592"/>
                  </a:lnTo>
                  <a:close/>
                </a:path>
                <a:path w="76200" h="495300">
                  <a:moveTo>
                    <a:pt x="44450" y="419870"/>
                  </a:moveTo>
                  <a:lnTo>
                    <a:pt x="44450" y="456692"/>
                  </a:lnTo>
                  <a:lnTo>
                    <a:pt x="76200" y="456692"/>
                  </a:lnTo>
                  <a:lnTo>
                    <a:pt x="73211" y="441844"/>
                  </a:lnTo>
                  <a:lnTo>
                    <a:pt x="65055" y="429736"/>
                  </a:lnTo>
                  <a:lnTo>
                    <a:pt x="52947" y="421580"/>
                  </a:lnTo>
                  <a:lnTo>
                    <a:pt x="44450" y="419870"/>
                  </a:lnTo>
                  <a:close/>
                </a:path>
                <a:path w="76200" h="495300">
                  <a:moveTo>
                    <a:pt x="44450" y="0"/>
                  </a:moveTo>
                  <a:lnTo>
                    <a:pt x="31750" y="0"/>
                  </a:lnTo>
                  <a:lnTo>
                    <a:pt x="31750" y="419870"/>
                  </a:lnTo>
                  <a:lnTo>
                    <a:pt x="38100" y="418592"/>
                  </a:lnTo>
                  <a:lnTo>
                    <a:pt x="44450" y="418592"/>
                  </a:lnTo>
                  <a:lnTo>
                    <a:pt x="44450" y="0"/>
                  </a:lnTo>
                  <a:close/>
                </a:path>
                <a:path w="76200" h="495300">
                  <a:moveTo>
                    <a:pt x="44450" y="418592"/>
                  </a:moveTo>
                  <a:lnTo>
                    <a:pt x="38100" y="418592"/>
                  </a:lnTo>
                  <a:lnTo>
                    <a:pt x="44450" y="419870"/>
                  </a:lnTo>
                  <a:lnTo>
                    <a:pt x="44450" y="418592"/>
                  </a:lnTo>
                  <a:close/>
                </a:path>
              </a:pathLst>
            </a:custGeom>
            <a:solidFill>
              <a:srgbClr val="3296FA"/>
            </a:solidFill>
          </p:spPr>
          <p:txBody>
            <a:bodyPr wrap="square" lIns="0" tIns="0" rIns="0" bIns="0" rtlCol="0"/>
            <a:lstStyle/>
            <a:p>
              <a:endParaRPr sz="1100">
                <a:latin typeface="微软雅黑 Light" panose="020B0502040204020203" pitchFamily="34" charset="-122"/>
                <a:ea typeface="微软雅黑 Light" panose="020B0502040204020203" pitchFamily="34" charset="-122"/>
              </a:endParaRPr>
            </a:p>
          </p:txBody>
        </p:sp>
        <p:sp>
          <p:nvSpPr>
            <p:cNvPr id="17" name="object 27"/>
            <p:cNvSpPr txBox="1"/>
            <p:nvPr/>
          </p:nvSpPr>
          <p:spPr>
            <a:xfrm>
              <a:off x="420584" y="2886724"/>
              <a:ext cx="2839720" cy="645671"/>
            </a:xfrm>
            <a:prstGeom prst="rect">
              <a:avLst/>
            </a:prstGeom>
          </p:spPr>
          <p:txBody>
            <a:bodyPr vert="horz" wrap="square" lIns="0" tIns="67310" rIns="0" bIns="0" rtlCol="0">
              <a:spAutoFit/>
            </a:bodyPr>
            <a:lstStyle/>
            <a:p>
              <a:pPr marL="38100" fontAlgn="auto">
                <a:lnSpc>
                  <a:spcPct val="100000"/>
                </a:lnSpc>
                <a:spcBef>
                  <a:spcPts val="600"/>
                </a:spcBef>
              </a:pPr>
              <a:r>
                <a:rPr lang="zh-CN" sz="105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a:t>
              </a:r>
              <a:r>
                <a:rPr sz="105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KDIGO指南</a:t>
              </a:r>
              <a:r>
                <a:rPr lang="zh-CN" sz="105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a:t>
              </a:r>
              <a:r>
                <a:rPr sz="1050" b="1" baseline="25000"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1</a:t>
              </a:r>
              <a:r>
                <a:rPr sz="1050" b="1" dirty="0">
                  <a:solidFill>
                    <a:srgbClr val="3296FA"/>
                  </a:solidFill>
                  <a:latin typeface="微软雅黑 Light" panose="020B0502040204020203" pitchFamily="34" charset="-122"/>
                  <a:ea typeface="微软雅黑 Light" panose="020B0502040204020203" pitchFamily="34" charset="-122"/>
                  <a:cs typeface="微软雅黑" panose="020B0503020204020204" pitchFamily="34" charset="-122"/>
                </a:rPr>
                <a:t>：</a:t>
              </a:r>
              <a:endParaRPr sz="1050" dirty="0">
                <a:solidFill>
                  <a:srgbClr val="3296FA"/>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8100" fontAlgn="auto">
                <a:lnSpc>
                  <a:spcPct val="100000"/>
                </a:lnSpc>
                <a:spcBef>
                  <a:spcPts val="600"/>
                </a:spcBef>
              </a:pPr>
              <a:r>
                <a:rPr sz="105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限制使用含钙磷结合剂(2B)</a:t>
              </a:r>
              <a:endParaRPr sz="105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8" name="object 27"/>
            <p:cNvSpPr txBox="1"/>
            <p:nvPr/>
          </p:nvSpPr>
          <p:spPr>
            <a:xfrm>
              <a:off x="3356643" y="2885256"/>
              <a:ext cx="3919917" cy="1015604"/>
            </a:xfrm>
            <a:prstGeom prst="rect">
              <a:avLst/>
            </a:prstGeom>
          </p:spPr>
          <p:txBody>
            <a:bodyPr vert="horz" wrap="square" lIns="0" tIns="67310" rIns="0" bIns="0" rtlCol="0">
              <a:spAutoFit/>
            </a:bodyPr>
            <a:lstStyle/>
            <a:p>
              <a:pPr marL="38100" fontAlgn="auto">
                <a:lnSpc>
                  <a:spcPct val="100000"/>
                </a:lnSpc>
                <a:spcBef>
                  <a:spcPts val="600"/>
                </a:spcBef>
              </a:pPr>
              <a:r>
                <a:rPr lang="zh-CN" sz="1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《中国慢性肾脏病矿物质和骨异常诊治指南》</a:t>
              </a:r>
              <a:r>
                <a:rPr lang="en-US" altLang="zh-CN" sz="1000" b="1" baseline="30000" dirty="0">
                  <a:solidFill>
                    <a:srgbClr val="00B050"/>
                  </a:solidFill>
                  <a:uFillTx/>
                  <a:latin typeface="微软雅黑 Light" panose="020B0502040204020203" pitchFamily="34" charset="-122"/>
                  <a:ea typeface="微软雅黑 Light" panose="020B0502040204020203" pitchFamily="34" charset="-122"/>
                  <a:cs typeface="微软雅黑" panose="020B0503020204020204" pitchFamily="34" charset="-122"/>
                </a:rPr>
                <a:t>2</a:t>
              </a:r>
            </a:p>
            <a:p>
              <a:pPr marL="38100" fontAlgn="auto">
                <a:lnSpc>
                  <a:spcPct val="100000"/>
                </a:lnSpc>
                <a:spcBef>
                  <a:spcPts val="600"/>
                </a:spcBef>
              </a:pPr>
              <a:r>
                <a:rPr lang="zh-CN" altLang="en-US" sz="1000" b="1" dirty="0">
                  <a:latin typeface="微软雅黑 Light" panose="020B0502040204020203" pitchFamily="34" charset="-122"/>
                  <a:ea typeface="微软雅黑 Light" panose="020B0502040204020203" pitchFamily="34" charset="-122"/>
                  <a:cs typeface="微软雅黑" panose="020B0503020204020204" pitchFamily="34" charset="-122"/>
                </a:rPr>
                <a:t>从患者终点事件的临床获益，以及预防血管钙化和无动力性骨病等并发症的角度出发，我们不再建议将</a:t>
              </a:r>
              <a:r>
                <a:rPr lang="zh-CN" altLang="en-US" sz="1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司维拉姆</a:t>
              </a:r>
              <a:r>
                <a:rPr lang="zh-CN" altLang="en-US" sz="1000" b="1" dirty="0">
                  <a:latin typeface="微软雅黑 Light" panose="020B0502040204020203" pitchFamily="34" charset="-122"/>
                  <a:ea typeface="微软雅黑 Light" panose="020B0502040204020203" pitchFamily="34" charset="-122"/>
                  <a:cs typeface="微软雅黑" panose="020B0503020204020204" pitchFamily="34" charset="-122"/>
                </a:rPr>
                <a:t>或碳酸镧等非钙磷结合剂作为含钙磷结合剂的替代或补充</a:t>
              </a:r>
              <a:r>
                <a:rPr lang="zh-CN" altLang="en-US" sz="1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000" b="1" u="sng" dirty="0">
                  <a:latin typeface="微软雅黑 Light" panose="020B0502040204020203" pitchFamily="34" charset="-122"/>
                  <a:ea typeface="微软雅黑 Light" panose="020B0502040204020203" pitchFamily="34" charset="-122"/>
                  <a:cs typeface="微软雅黑" panose="020B0503020204020204" pitchFamily="34" charset="-122"/>
                </a:rPr>
                <a:t>而是</a:t>
              </a:r>
              <a:r>
                <a:rPr lang="zh-CN" altLang="en-US" sz="1000" b="1" u="sng"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可以作为一线磷结合剂。</a:t>
              </a:r>
              <a:endParaRPr sz="1000" u="sng"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9" name="object 27"/>
            <p:cNvSpPr txBox="1"/>
            <p:nvPr/>
          </p:nvSpPr>
          <p:spPr>
            <a:xfrm>
              <a:off x="7616476" y="2818423"/>
              <a:ext cx="3512125" cy="810085"/>
            </a:xfrm>
            <a:prstGeom prst="rect">
              <a:avLst/>
            </a:prstGeom>
          </p:spPr>
          <p:txBody>
            <a:bodyPr vert="horz" wrap="square" lIns="0" tIns="67310" rIns="0" bIns="0" rtlCol="0">
              <a:spAutoFit/>
            </a:bodyPr>
            <a:lstStyle/>
            <a:p>
              <a:pPr marL="38100" fontAlgn="auto">
                <a:lnSpc>
                  <a:spcPct val="100000"/>
                </a:lnSpc>
                <a:spcBef>
                  <a:spcPts val="600"/>
                </a:spcBef>
              </a:pPr>
              <a:r>
                <a:rPr lang="zh-CN" sz="1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《中国围透析期慢性肾脏病管理规范》</a:t>
              </a:r>
              <a:r>
                <a:rPr lang="en-US" altLang="zh-CN" sz="1000" b="1" baseline="30000" dirty="0">
                  <a:solidFill>
                    <a:srgbClr val="00B050"/>
                  </a:solidFill>
                  <a:uFillTx/>
                  <a:latin typeface="微软雅黑 Light" panose="020B0502040204020203" pitchFamily="34" charset="-122"/>
                  <a:ea typeface="微软雅黑 Light" panose="020B0502040204020203" pitchFamily="34" charset="-122"/>
                  <a:cs typeface="微软雅黑" panose="020B0503020204020204" pitchFamily="34" charset="-122"/>
                </a:rPr>
                <a:t>3</a:t>
              </a:r>
              <a:endParaRPr lang="zh-CN" sz="1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8100" fontAlgn="auto">
                <a:lnSpc>
                  <a:spcPct val="100000"/>
                </a:lnSpc>
                <a:spcBef>
                  <a:spcPts val="600"/>
                </a:spcBef>
              </a:pPr>
              <a:r>
                <a:rPr lang="zh-CN" altLang="en-US" sz="1000" b="1" dirty="0">
                  <a:solidFill>
                    <a:srgbClr val="C00000"/>
                  </a:solidFill>
                  <a:latin typeface="微软雅黑 Light" panose="020B0502040204020203" pitchFamily="34" charset="-122"/>
                  <a:ea typeface="微软雅黑 Light" panose="020B0502040204020203" pitchFamily="34" charset="-122"/>
                  <a:cs typeface="微软雅黑" panose="020B0503020204020204" pitchFamily="34" charset="-122"/>
                </a:rPr>
                <a:t>推荐不含钙磷结合剂作为一线磷结合剂。目前常用的不含钙磷结合剂主要有司维拉姆和碳酸镧。</a:t>
              </a:r>
              <a:endParaRPr sz="100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0" name="矩形 19"/>
            <p:cNvSpPr/>
            <p:nvPr/>
          </p:nvSpPr>
          <p:spPr>
            <a:xfrm>
              <a:off x="602860" y="1696751"/>
              <a:ext cx="1229824" cy="945385"/>
            </a:xfrm>
            <a:prstGeom prst="rect">
              <a:avLst/>
            </a:prstGeom>
            <a:noFill/>
            <a:ln>
              <a:noFill/>
            </a:ln>
          </p:spPr>
          <p:txBody>
            <a:bodyPr wrap="none" rtlCol="0" anchor="t">
              <a:spAutoFit/>
            </a:bodyPr>
            <a:lstStyle/>
            <a:p>
              <a:pPr algn="ctr"/>
              <a:r>
                <a:rPr lang="en-US" altLang="zh-CN" sz="4000" b="1"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Light" panose="020B0502040204020203" pitchFamily="34" charset="-122"/>
                  <a:ea typeface="微软雅黑 Light" panose="020B0502040204020203" pitchFamily="34" charset="-122"/>
                </a:rPr>
                <a:t>2017</a:t>
              </a:r>
            </a:p>
          </p:txBody>
        </p:sp>
        <p:sp>
          <p:nvSpPr>
            <p:cNvPr id="21" name="矩形 20"/>
            <p:cNvSpPr/>
            <p:nvPr/>
          </p:nvSpPr>
          <p:spPr>
            <a:xfrm>
              <a:off x="4354626" y="1701343"/>
              <a:ext cx="1237838" cy="945385"/>
            </a:xfrm>
            <a:prstGeom prst="rect">
              <a:avLst/>
            </a:prstGeom>
            <a:noFill/>
            <a:ln>
              <a:noFill/>
            </a:ln>
          </p:spPr>
          <p:txBody>
            <a:bodyPr wrap="none" rtlCol="0" anchor="t">
              <a:spAutoFit/>
            </a:bodyPr>
            <a:lstStyle/>
            <a:p>
              <a:pPr algn="ctr"/>
              <a:r>
                <a:rPr lang="en-US" altLang="zh-CN" sz="4000" b="1"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Light" panose="020B0502040204020203" pitchFamily="34" charset="-122"/>
                  <a:ea typeface="微软雅黑 Light" panose="020B0502040204020203" pitchFamily="34" charset="-122"/>
                </a:rPr>
                <a:t>2019</a:t>
              </a:r>
            </a:p>
          </p:txBody>
        </p:sp>
        <p:sp>
          <p:nvSpPr>
            <p:cNvPr id="22" name="矩形 21"/>
            <p:cNvSpPr/>
            <p:nvPr/>
          </p:nvSpPr>
          <p:spPr>
            <a:xfrm>
              <a:off x="7451124" y="1620117"/>
              <a:ext cx="1378374" cy="945385"/>
            </a:xfrm>
            <a:prstGeom prst="rect">
              <a:avLst/>
            </a:prstGeom>
            <a:noFill/>
            <a:ln>
              <a:noFill/>
            </a:ln>
          </p:spPr>
          <p:txBody>
            <a:bodyPr wrap="square" rtlCol="0" anchor="t">
              <a:spAutoFit/>
            </a:bodyPr>
            <a:lstStyle/>
            <a:p>
              <a:pPr algn="ctr"/>
              <a:r>
                <a:rPr lang="en-US" altLang="zh-CN" sz="4000" b="1"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Light" panose="020B0502040204020203" pitchFamily="34" charset="-122"/>
                  <a:ea typeface="微软雅黑 Light" panose="020B0502040204020203" pitchFamily="34" charset="-122"/>
                </a:rPr>
                <a:t>2021</a:t>
              </a:r>
            </a:p>
          </p:txBody>
        </p:sp>
        <p:sp>
          <p:nvSpPr>
            <p:cNvPr id="23" name="object 26"/>
            <p:cNvSpPr/>
            <p:nvPr/>
          </p:nvSpPr>
          <p:spPr>
            <a:xfrm>
              <a:off x="1979203" y="1694370"/>
              <a:ext cx="876839" cy="1088137"/>
            </a:xfrm>
            <a:prstGeom prst="rect">
              <a:avLst/>
            </a:prstGeom>
            <a:blipFill>
              <a:blip r:embed="rId8" cstate="print"/>
              <a:stretch>
                <a:fillRect/>
              </a:stretch>
            </a:blipFill>
          </p:spPr>
          <p:txBody>
            <a:bodyPr wrap="square" lIns="0" tIns="0" rIns="0" bIns="0" rtlCol="0"/>
            <a:lstStyle/>
            <a:p>
              <a:endParaRPr sz="1100">
                <a:latin typeface="微软雅黑 Light" panose="020B0502040204020203" pitchFamily="34" charset="-122"/>
                <a:ea typeface="微软雅黑 Light" panose="020B0502040204020203" pitchFamily="34" charset="-122"/>
              </a:endParaRPr>
            </a:p>
          </p:txBody>
        </p:sp>
        <p:sp>
          <p:nvSpPr>
            <p:cNvPr id="24" name="object 30"/>
            <p:cNvSpPr/>
            <p:nvPr/>
          </p:nvSpPr>
          <p:spPr>
            <a:xfrm>
              <a:off x="5971563" y="1614173"/>
              <a:ext cx="796419" cy="1345922"/>
            </a:xfrm>
            <a:prstGeom prst="rect">
              <a:avLst/>
            </a:prstGeom>
            <a:blipFill>
              <a:blip r:embed="rId9" cstate="print"/>
              <a:stretch>
                <a:fillRect/>
              </a:stretch>
            </a:blipFill>
          </p:spPr>
          <p:txBody>
            <a:bodyPr wrap="square" lIns="0" tIns="0" rIns="0" bIns="0" rtlCol="0"/>
            <a:lstStyle/>
            <a:p>
              <a:endParaRPr sz="1100">
                <a:latin typeface="微软雅黑 Light" panose="020B0502040204020203" pitchFamily="34" charset="-122"/>
                <a:ea typeface="微软雅黑 Light" panose="020B0502040204020203" pitchFamily="34" charset="-122"/>
              </a:endParaRPr>
            </a:p>
          </p:txBody>
        </p:sp>
        <p:sp>
          <p:nvSpPr>
            <p:cNvPr id="25" name="圆角矩形 2"/>
            <p:cNvSpPr/>
            <p:nvPr/>
          </p:nvSpPr>
          <p:spPr>
            <a:xfrm>
              <a:off x="1166406" y="5836644"/>
              <a:ext cx="6812173" cy="373285"/>
            </a:xfrm>
            <a:prstGeom prst="roundRect">
              <a:avLst/>
            </a:prstGeom>
            <a:noFill/>
            <a:ln w="19050">
              <a:solidFill>
                <a:srgbClr val="C00000"/>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latin typeface="微软雅黑 Light" panose="020B0502040204020203" pitchFamily="34" charset="-122"/>
                <a:ea typeface="微软雅黑 Light" panose="020B0502040204020203" pitchFamily="34" charset="-122"/>
              </a:endParaRPr>
            </a:p>
          </p:txBody>
        </p:sp>
        <p:sp>
          <p:nvSpPr>
            <p:cNvPr id="26" name="圆角矩形标注 9"/>
            <p:cNvSpPr/>
            <p:nvPr/>
          </p:nvSpPr>
          <p:spPr>
            <a:xfrm>
              <a:off x="8283498" y="5248337"/>
              <a:ext cx="3294510" cy="725955"/>
            </a:xfrm>
            <a:prstGeom prst="wedgeRoundRectCallout">
              <a:avLst>
                <a:gd name="adj1" fmla="val -59227"/>
                <a:gd name="adj2" fmla="val 53747"/>
                <a:gd name="adj3" fmla="val 16667"/>
              </a:avLst>
            </a:prstGeom>
            <a:solidFill>
              <a:schemeClr val="bg1">
                <a:lumMod val="85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1200"/>
                </a:spcBef>
              </a:pPr>
              <a:r>
                <a:rPr lang="zh-CN" altLang="en-US" sz="1100" b="1" dirty="0">
                  <a:solidFill>
                    <a:schemeClr val="tx1"/>
                  </a:solidFill>
                  <a:latin typeface="微软雅黑 Light" panose="020B0502040204020203" pitchFamily="34" charset="-122"/>
                  <a:ea typeface="微软雅黑 Light" panose="020B0502040204020203" pitchFamily="34" charset="-122"/>
                  <a:sym typeface="+mn-ea"/>
                </a:rPr>
                <a:t>司维拉姆片剂作为唯一兼具</a:t>
              </a:r>
              <a:r>
                <a:rPr lang="zh-CN" altLang="en-US" sz="1100" b="1" dirty="0">
                  <a:solidFill>
                    <a:srgbClr val="C00000"/>
                  </a:solidFill>
                  <a:latin typeface="微软雅黑 Light" panose="020B0502040204020203" pitchFamily="34" charset="-122"/>
                  <a:ea typeface="微软雅黑 Light" panose="020B0502040204020203" pitchFamily="34" charset="-122"/>
                  <a:sym typeface="+mn-ea"/>
                </a:rPr>
                <a:t>有效性、多效性且无蓄积的磷结合剂</a:t>
              </a:r>
              <a:r>
                <a:rPr lang="zh-CN" altLang="en-US" sz="1100" b="1" dirty="0">
                  <a:solidFill>
                    <a:schemeClr val="tx1"/>
                  </a:solidFill>
                  <a:latin typeface="微软雅黑 Light" panose="020B0502040204020203" pitchFamily="34" charset="-122"/>
                  <a:ea typeface="微软雅黑 Light" panose="020B0502040204020203" pitchFamily="34" charset="-122"/>
                  <a:sym typeface="+mn-ea"/>
                </a:rPr>
                <a:t>，唯一的缺陷是片剂负荷高</a:t>
              </a:r>
              <a:r>
                <a:rPr lang="en-US" altLang="zh-CN" sz="1100" b="1" baseline="30000" dirty="0">
                  <a:solidFill>
                    <a:schemeClr val="tx1"/>
                  </a:solidFill>
                  <a:uFillTx/>
                  <a:latin typeface="微软雅黑 Light" panose="020B0502040204020203" pitchFamily="34" charset="-122"/>
                  <a:ea typeface="微软雅黑 Light" panose="020B0502040204020203" pitchFamily="34" charset="-122"/>
                  <a:sym typeface="+mn-ea"/>
                </a:rPr>
                <a:t>4</a:t>
              </a:r>
            </a:p>
          </p:txBody>
        </p:sp>
      </p:grpSp>
      <p:sp>
        <p:nvSpPr>
          <p:cNvPr id="3" name="标题 2"/>
          <p:cNvSpPr>
            <a:spLocks noGrp="1"/>
          </p:cNvSpPr>
          <p:nvPr>
            <p:ph type="title"/>
          </p:nvPr>
        </p:nvSpPr>
        <p:spPr>
          <a:xfrm>
            <a:off x="123825" y="358730"/>
            <a:ext cx="11934825" cy="720233"/>
          </a:xfrm>
        </p:spPr>
        <p:txBody>
          <a:bodyPr vert="horz">
            <a:normAutofit/>
          </a:bodyPr>
          <a:lstStyle/>
          <a:p>
            <a:r>
              <a:rPr lang="zh-CN" altLang="en-US" sz="2000" dirty="0"/>
              <a:t>国内外慢性肾脏病管理指南和规范均推荐</a:t>
            </a:r>
            <a:r>
              <a:rPr lang="zh-CN" altLang="en-US" sz="2000" dirty="0">
                <a:solidFill>
                  <a:schemeClr val="accent4">
                    <a:lumMod val="60000"/>
                    <a:lumOff val="40000"/>
                  </a:schemeClr>
                </a:solidFill>
              </a:rPr>
              <a:t>司维拉姆</a:t>
            </a:r>
            <a:r>
              <a:rPr lang="zh-CN" altLang="en-US" sz="2000" dirty="0"/>
              <a:t>作为</a:t>
            </a:r>
            <a:r>
              <a:rPr lang="en-US" altLang="zh-CN" sz="2000" dirty="0"/>
              <a:t>CKD</a:t>
            </a:r>
            <a:r>
              <a:rPr lang="zh-CN" altLang="en-US" sz="2000" dirty="0"/>
              <a:t>高磷血症治疗的</a:t>
            </a:r>
            <a:r>
              <a:rPr lang="zh-CN" altLang="en-US" sz="2000" dirty="0">
                <a:solidFill>
                  <a:schemeClr val="accent4">
                    <a:lumMod val="60000"/>
                    <a:lumOff val="40000"/>
                  </a:schemeClr>
                </a:solidFill>
              </a:rPr>
              <a:t>一线药物</a:t>
            </a:r>
            <a:br>
              <a:rPr lang="zh-CN" altLang="en-US" sz="2000" dirty="0"/>
            </a:br>
            <a:r>
              <a:rPr lang="zh-CN" altLang="en-US" sz="2000" dirty="0">
                <a:solidFill>
                  <a:schemeClr val="accent4">
                    <a:lumMod val="60000"/>
                    <a:lumOff val="40000"/>
                  </a:schemeClr>
                </a:solidFill>
              </a:rPr>
              <a:t>碳酸司维拉姆干混悬剂克服了片剂负荷高的不足</a:t>
            </a:r>
          </a:p>
        </p:txBody>
      </p:sp>
      <p:sp>
        <p:nvSpPr>
          <p:cNvPr id="27" name="文本框 26"/>
          <p:cNvSpPr txBox="1"/>
          <p:nvPr/>
        </p:nvSpPr>
        <p:spPr>
          <a:xfrm>
            <a:off x="54610" y="6536690"/>
            <a:ext cx="12137390" cy="215444"/>
          </a:xfrm>
          <a:prstGeom prst="rect">
            <a:avLst/>
          </a:prstGeom>
          <a:noFill/>
        </p:spPr>
        <p:txBody>
          <a:bodyPr wrap="square" rtlCol="0">
            <a:spAutoFit/>
          </a:bodyPr>
          <a:lstStyle>
            <a:defPPr>
              <a:defRPr lang="zh-CN"/>
            </a:defPPr>
            <a:lvl1pPr>
              <a:defRPr sz="800" i="1">
                <a:uFillTx/>
                <a:latin typeface="微软雅黑 Light" panose="020B0502040204020203" pitchFamily="34" charset="-122"/>
                <a:ea typeface="微软雅黑 Light" panose="020B0502040204020203" pitchFamily="34" charset="-122"/>
              </a:defRPr>
            </a:lvl1pPr>
          </a:lstStyle>
          <a:p>
            <a:r>
              <a:rPr lang="en-US" altLang="zh-CN" dirty="0">
                <a:sym typeface="+mn-ea"/>
              </a:rPr>
              <a:t>1 Kidney International Supplements (2017) 7, 1–59.   2 </a:t>
            </a:r>
            <a:r>
              <a:rPr lang="zh-CN" altLang="en-US" dirty="0">
                <a:sym typeface="+mn-ea"/>
              </a:rPr>
              <a:t>中国慢性肾脏病矿物质和骨异常</a:t>
            </a:r>
            <a:r>
              <a:rPr lang="zh-CN" altLang="en-US">
                <a:sym typeface="+mn-ea"/>
              </a:rPr>
              <a:t>诊治指南</a:t>
            </a:r>
            <a:r>
              <a:rPr lang="en-US" altLang="zh-CN">
                <a:sym typeface="+mn-ea"/>
              </a:rPr>
              <a:t>. </a:t>
            </a:r>
            <a:r>
              <a:rPr lang="zh-CN" altLang="en-US">
                <a:sym typeface="+mn-ea"/>
              </a:rPr>
              <a:t>北京</a:t>
            </a:r>
            <a:r>
              <a:rPr lang="en-US" altLang="zh-CN" dirty="0">
                <a:sym typeface="+mn-ea"/>
              </a:rPr>
              <a:t>:</a:t>
            </a:r>
            <a:r>
              <a:rPr lang="zh-CN" altLang="en-US" dirty="0">
                <a:sym typeface="+mn-ea"/>
              </a:rPr>
              <a:t>人民</a:t>
            </a:r>
            <a:r>
              <a:rPr lang="zh-CN" altLang="en-US">
                <a:sym typeface="+mn-ea"/>
              </a:rPr>
              <a:t>卫生出版社</a:t>
            </a:r>
            <a:r>
              <a:rPr lang="en-US" altLang="zh-CN" dirty="0">
                <a:sym typeface="+mn-ea"/>
              </a:rPr>
              <a:t>, 2019.   </a:t>
            </a:r>
            <a:r>
              <a:rPr lang="en-US" altLang="zh-CN">
                <a:sym typeface="+mn-ea"/>
              </a:rPr>
              <a:t>3 中华肾脏病杂志</a:t>
            </a:r>
            <a:r>
              <a:rPr lang="en-US" altLang="zh-CN" dirty="0">
                <a:sym typeface="+mn-ea"/>
              </a:rPr>
              <a:t> (2022); 38 (5), 453-464.   4 J Nephrol. 2016 Jun;29(3):329-340.</a:t>
            </a:r>
          </a:p>
        </p:txBody>
      </p:sp>
      <p:pic>
        <p:nvPicPr>
          <p:cNvPr id="30" name="图片 29"/>
          <p:cNvPicPr>
            <a:picLocks noChangeAspect="1"/>
          </p:cNvPicPr>
          <p:nvPr/>
        </p:nvPicPr>
        <p:blipFill>
          <a:blip r:embed="rId10"/>
          <a:stretch>
            <a:fillRect/>
          </a:stretch>
        </p:blipFill>
        <p:spPr>
          <a:xfrm>
            <a:off x="9687691" y="2088594"/>
            <a:ext cx="1352018" cy="229843"/>
          </a:xfrm>
          <a:prstGeom prst="rect">
            <a:avLst/>
          </a:prstGeom>
        </p:spPr>
      </p:pic>
      <p:sp>
        <p:nvSpPr>
          <p:cNvPr id="31" name="矩形 30"/>
          <p:cNvSpPr/>
          <p:nvPr/>
        </p:nvSpPr>
        <p:spPr>
          <a:xfrm>
            <a:off x="369436" y="3600691"/>
            <a:ext cx="11398928"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8373792" y="5062993"/>
            <a:ext cx="3429489" cy="1169551"/>
          </a:xfrm>
          <a:prstGeom prst="rect">
            <a:avLst/>
          </a:prstGeom>
          <a:noFill/>
        </p:spPr>
        <p:txBody>
          <a:bodyPr wrap="square">
            <a:spAutoFit/>
          </a:bodyPr>
          <a:lstStyle/>
          <a:p>
            <a:r>
              <a:rPr lang="zh-CN" altLang="en-US" sz="1000" dirty="0">
                <a:latin typeface="微软雅黑 Light" panose="020B0502040204020203" pitchFamily="34" charset="-122"/>
                <a:ea typeface="微软雅黑 Light" panose="020B0502040204020203" pitchFamily="34" charset="-122"/>
              </a:rPr>
              <a:t>使用 </a:t>
            </a:r>
            <a:r>
              <a:rPr lang="en-US" altLang="zh-CN" sz="1000" dirty="0">
                <a:latin typeface="微软雅黑 Light" panose="020B0502040204020203" pitchFamily="34" charset="-122"/>
                <a:ea typeface="微软雅黑 Light" panose="020B0502040204020203" pitchFamily="34" charset="-122"/>
              </a:rPr>
              <a:t>“</a:t>
            </a:r>
            <a:r>
              <a:rPr lang="zh-CN" altLang="en-US" sz="1000" dirty="0">
                <a:latin typeface="微软雅黑 Light" panose="020B0502040204020203" pitchFamily="34" charset="-122"/>
                <a:ea typeface="微软雅黑 Light" panose="020B0502040204020203" pitchFamily="34" charset="-122"/>
              </a:rPr>
              <a:t>磷结合剂 </a:t>
            </a:r>
            <a:r>
              <a:rPr lang="en-US" altLang="zh-CN" sz="1000" dirty="0">
                <a:latin typeface="微软雅黑 Light" panose="020B0502040204020203" pitchFamily="34" charset="-122"/>
                <a:ea typeface="微软雅黑 Light" panose="020B0502040204020203" pitchFamily="34" charset="-122"/>
              </a:rPr>
              <a:t>”</a:t>
            </a:r>
            <a:r>
              <a:rPr lang="zh-CN" altLang="en-US" sz="1000" dirty="0">
                <a:latin typeface="微软雅黑 Light" panose="020B0502040204020203" pitchFamily="34" charset="-122"/>
                <a:ea typeface="微软雅黑 Light" panose="020B0502040204020203" pitchFamily="34" charset="-122"/>
              </a:rPr>
              <a:t>一词在 </a:t>
            </a:r>
            <a:r>
              <a:rPr lang="en-US" altLang="zh-CN" sz="1000" dirty="0">
                <a:latin typeface="微软雅黑 Light" panose="020B0502040204020203" pitchFamily="34" charset="-122"/>
                <a:ea typeface="微软雅黑 Light" panose="020B0502040204020203" pitchFamily="34" charset="-122"/>
              </a:rPr>
              <a:t>PubMed </a:t>
            </a:r>
            <a:r>
              <a:rPr lang="zh-CN" altLang="en-US" sz="1000" dirty="0">
                <a:latin typeface="微软雅黑 Light" panose="020B0502040204020203" pitchFamily="34" charset="-122"/>
                <a:ea typeface="微软雅黑 Light" panose="020B0502040204020203" pitchFamily="34" charset="-122"/>
              </a:rPr>
              <a:t>上检索了 </a:t>
            </a:r>
            <a:r>
              <a:rPr lang="en-US" altLang="zh-CN" sz="1000" dirty="0">
                <a:latin typeface="微软雅黑 Light" panose="020B0502040204020203" pitchFamily="34" charset="-122"/>
                <a:ea typeface="微软雅黑 Light" panose="020B0502040204020203" pitchFamily="34" charset="-122"/>
              </a:rPr>
              <a:t>2010 </a:t>
            </a:r>
            <a:r>
              <a:rPr lang="zh-CN" altLang="en-US" sz="1000" dirty="0">
                <a:latin typeface="微软雅黑 Light" panose="020B0502040204020203" pitchFamily="34" charset="-122"/>
                <a:ea typeface="微软雅黑 Light" panose="020B0502040204020203" pitchFamily="34" charset="-122"/>
              </a:rPr>
              <a:t>年 </a:t>
            </a:r>
            <a:r>
              <a:rPr lang="en-US" altLang="zh-CN" sz="1000" dirty="0">
                <a:latin typeface="微软雅黑 Light" panose="020B0502040204020203" pitchFamily="34" charset="-122"/>
                <a:ea typeface="微软雅黑 Light" panose="020B0502040204020203" pitchFamily="34" charset="-122"/>
              </a:rPr>
              <a:t>1 </a:t>
            </a:r>
            <a:r>
              <a:rPr lang="zh-CN" altLang="en-US" sz="1000" dirty="0">
                <a:latin typeface="微软雅黑 Light" panose="020B0502040204020203" pitchFamily="34" charset="-122"/>
                <a:ea typeface="微软雅黑 Light" panose="020B0502040204020203" pitchFamily="34" charset="-122"/>
              </a:rPr>
              <a:t>月至 </a:t>
            </a:r>
            <a:r>
              <a:rPr lang="en-US" altLang="zh-CN" sz="1000" dirty="0">
                <a:latin typeface="微软雅黑 Light" panose="020B0502040204020203" pitchFamily="34" charset="-122"/>
                <a:ea typeface="微软雅黑 Light" panose="020B0502040204020203" pitchFamily="34" charset="-122"/>
              </a:rPr>
              <a:t>2015 </a:t>
            </a:r>
            <a:r>
              <a:rPr lang="zh-CN" altLang="en-US" sz="1000" dirty="0">
                <a:latin typeface="微软雅黑 Light" panose="020B0502040204020203" pitchFamily="34" charset="-122"/>
                <a:ea typeface="微软雅黑 Light" panose="020B0502040204020203" pitchFamily="34" charset="-122"/>
              </a:rPr>
              <a:t>年 </a:t>
            </a:r>
            <a:r>
              <a:rPr lang="en-US" altLang="zh-CN" sz="1000" dirty="0">
                <a:latin typeface="微软雅黑 Light" panose="020B0502040204020203" pitchFamily="34" charset="-122"/>
                <a:ea typeface="微软雅黑 Light" panose="020B0502040204020203" pitchFamily="34" charset="-122"/>
              </a:rPr>
              <a:t>10 </a:t>
            </a:r>
            <a:r>
              <a:rPr lang="zh-CN" altLang="en-US" sz="1000" dirty="0">
                <a:latin typeface="微软雅黑 Light" panose="020B0502040204020203" pitchFamily="34" charset="-122"/>
                <a:ea typeface="微软雅黑 Light" panose="020B0502040204020203" pitchFamily="34" charset="-122"/>
              </a:rPr>
              <a:t>月间出现的出版物。删除了其中有关生物化学、化学、环境、兽医学和材料科学的文章。删除重复的文章后，还剩下 </a:t>
            </a:r>
            <a:r>
              <a:rPr lang="en-US" altLang="zh-CN" sz="1000" dirty="0">
                <a:latin typeface="微软雅黑 Light" panose="020B0502040204020203" pitchFamily="34" charset="-122"/>
                <a:ea typeface="微软雅黑 Light" panose="020B0502040204020203" pitchFamily="34" charset="-122"/>
              </a:rPr>
              <a:t>266 </a:t>
            </a:r>
            <a:r>
              <a:rPr lang="zh-CN" altLang="en-US" sz="1000" dirty="0">
                <a:latin typeface="微软雅黑 Light" panose="020B0502040204020203" pitchFamily="34" charset="-122"/>
                <a:ea typeface="微软雅黑 Light" panose="020B0502040204020203" pitchFamily="34" charset="-122"/>
              </a:rPr>
              <a:t>篇出版物。随后，重点放在原创性研究、人体研究，尤其是随机对照试验 </a:t>
            </a:r>
            <a:r>
              <a:rPr lang="en-US" altLang="zh-CN" sz="1000" dirty="0">
                <a:latin typeface="微软雅黑 Light" panose="020B0502040204020203" pitchFamily="34" charset="-122"/>
                <a:ea typeface="微软雅黑 Light" panose="020B0502040204020203" pitchFamily="34" charset="-122"/>
              </a:rPr>
              <a:t>(RCT)</a:t>
            </a:r>
            <a:r>
              <a:rPr lang="zh-CN" altLang="en-US" sz="1000" dirty="0">
                <a:latin typeface="微软雅黑 Light" panose="020B0502040204020203" pitchFamily="34" charset="-122"/>
                <a:ea typeface="微软雅黑 Light" panose="020B0502040204020203" pitchFamily="34" charset="-122"/>
              </a:rPr>
              <a:t>。考虑到成本环境的快速变化、特定国家的具体情况以及潜在的双边关系，本综述忽略了成本分析</a:t>
            </a:r>
          </a:p>
        </p:txBody>
      </p:sp>
      <p:grpSp>
        <p:nvGrpSpPr>
          <p:cNvPr id="4" name="组合 3"/>
          <p:cNvGrpSpPr/>
          <p:nvPr/>
        </p:nvGrpSpPr>
        <p:grpSpPr>
          <a:xfrm>
            <a:off x="11600" y="7711"/>
            <a:ext cx="12180400" cy="244385"/>
            <a:chOff x="9550" y="-680"/>
            <a:chExt cx="12180400" cy="372118"/>
          </a:xfrm>
        </p:grpSpPr>
        <p:sp>
          <p:nvSpPr>
            <p:cNvPr id="13" name="同侧圆角矩形 4"/>
            <p:cNvSpPr/>
            <p:nvPr/>
          </p:nvSpPr>
          <p:spPr>
            <a:xfrm>
              <a:off x="4965452" y="11438"/>
              <a:ext cx="2375535" cy="360000"/>
            </a:xfrm>
            <a:prstGeom prst="round2SameRect">
              <a:avLst>
                <a:gd name="adj1" fmla="val 32666"/>
                <a:gd name="adj2" fmla="val 0"/>
              </a:avLst>
            </a:prstGeom>
            <a:solidFill>
              <a:schemeClr val="accent2"/>
            </a:solidFill>
            <a:ln>
              <a:solidFill>
                <a:srgbClr val="06AA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t>有效性</a:t>
              </a:r>
            </a:p>
          </p:txBody>
        </p:sp>
        <p:sp>
          <p:nvSpPr>
            <p:cNvPr id="29" name="同侧圆角矩形 6"/>
            <p:cNvSpPr/>
            <p:nvPr/>
          </p:nvSpPr>
          <p:spPr>
            <a:xfrm>
              <a:off x="2498897" y="12028"/>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安全性</a:t>
              </a:r>
            </a:p>
          </p:txBody>
        </p:sp>
        <p:sp>
          <p:nvSpPr>
            <p:cNvPr id="32" name="同侧圆角矩形 7"/>
            <p:cNvSpPr/>
            <p:nvPr/>
          </p:nvSpPr>
          <p:spPr>
            <a:xfrm>
              <a:off x="73633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创新性</a:t>
              </a:r>
            </a:p>
          </p:txBody>
        </p:sp>
        <p:sp>
          <p:nvSpPr>
            <p:cNvPr id="34" name="同侧圆角矩形 8"/>
            <p:cNvSpPr/>
            <p:nvPr/>
          </p:nvSpPr>
          <p:spPr>
            <a:xfrm>
              <a:off x="9814415" y="-45"/>
              <a:ext cx="2375535"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公平性</a:t>
              </a:r>
            </a:p>
          </p:txBody>
        </p:sp>
        <p:sp>
          <p:nvSpPr>
            <p:cNvPr id="35" name="同侧圆角矩形 15"/>
            <p:cNvSpPr/>
            <p:nvPr/>
          </p:nvSpPr>
          <p:spPr>
            <a:xfrm>
              <a:off x="9550" y="-680"/>
              <a:ext cx="2376000" cy="359410"/>
            </a:xfrm>
            <a:prstGeom prst="round2SameRect">
              <a:avLst>
                <a:gd name="adj1" fmla="val 32666"/>
                <a:gd name="adj2" fmla="val 0"/>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bg2">
                      <a:lumMod val="75000"/>
                    </a:schemeClr>
                  </a:solidFill>
                </a:rPr>
                <a:t>药品基本信息</a:t>
              </a:r>
            </a:p>
          </p:txBody>
        </p:sp>
      </p:gr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35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ABLE_ENDDRAG_ORIGIN_RECT" val="460*379"/>
  <p:tag name="TABLE_ENDDRAG_RECT" val="432*111*460*379"/>
</p:tagLst>
</file>

<file path=ppt/tags/tag24.xml><?xml version="1.0" encoding="utf-8"?>
<p:tagLst xmlns:a="http://schemas.openxmlformats.org/drawingml/2006/main" xmlns:r="http://schemas.openxmlformats.org/officeDocument/2006/relationships" xmlns:p="http://schemas.openxmlformats.org/presentationml/2006/main">
  <p:tag name="TABLE_ENDDRAG_ORIGIN_RECT" val="431*386"/>
  <p:tag name="TABLE_ENDDRAG_RECT" val="23*108*431*386"/>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KSO_WM_UNIT_TABLE_BEAUTIFY" val="smartTable{6eb28a3e-be12-4912-87cf-cf0afed92f8d}"/>
  <p:tag name="TABLE_ENDDRAG_ORIGIN_RECT" val="514*223"/>
  <p:tag name="TABLE_ENDDRAG_RECT" val="360*276*514*223"/>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2.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3.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4.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6.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8.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39.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41.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42.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43.xml><?xml version="1.0" encoding="utf-8"?>
<p:tagLst xmlns:a="http://schemas.openxmlformats.org/drawingml/2006/main" xmlns:r="http://schemas.openxmlformats.org/officeDocument/2006/relationships" xmlns:p="http://schemas.openxmlformats.org/presentationml/2006/main">
  <p:tag name="KSO_WM_DIAGRAM_VIRTUALLY_FRAME" val="{&quot;height&quot;:373.6971448972067,&quot;left&quot;:77.27992125984251,&quot;top&quot;:113.25096533901379,&quot;width&quot;:814.451968503937}"/>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ISLIDE.THEME" val="https://www.islide.cc;"/>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292.999842519685,&quot;left&quot;:132.34015748031496,&quot;top&quot;:144.97055118110237,&quot;width&quot;:764.382362204724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a:themeElements>
    <a:clrScheme name="自定义 1">
      <a:dk1>
        <a:srgbClr val="000000"/>
      </a:dk1>
      <a:lt1>
        <a:srgbClr val="FBDAC8"/>
      </a:lt1>
      <a:dk2>
        <a:srgbClr val="EE782B"/>
      </a:dk2>
      <a:lt2>
        <a:srgbClr val="DDDDDD"/>
      </a:lt2>
      <a:accent1>
        <a:srgbClr val="FF6600"/>
      </a:accent1>
      <a:accent2>
        <a:srgbClr val="7F7F7F"/>
      </a:accent2>
      <a:accent3>
        <a:srgbClr val="2A1003"/>
      </a:accent3>
      <a:accent4>
        <a:srgbClr val="C00000"/>
      </a:accent4>
      <a:accent5>
        <a:srgbClr val="D2DFF1"/>
      </a:accent5>
      <a:accent6>
        <a:srgbClr val="ED701B"/>
      </a:accent6>
      <a:hlink>
        <a:srgbClr val="FFFFFF"/>
      </a:hlink>
      <a:folHlink>
        <a:srgbClr val="FBDAC8"/>
      </a:folHlink>
    </a:clrScheme>
    <a:fontScheme name="5soqtyl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spPr>
      <a:bodyPr vert="horz" wrap="square" lIns="91440" tIns="45720" rIns="91440" bIns="45720" numCol="1" rtlCol="0"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sz="1200" b="0" i="0" u="none" strike="noStrike" cap="none" normalizeH="0" baseline="0" smtClean="0">
            <a:ln>
              <a:noFill/>
            </a:ln>
            <a:solidFill>
              <a:schemeClr val="tx1"/>
            </a:solidFill>
            <a:effectLst/>
            <a:latin typeface="Arial" panose="020B0604020202020204" pitchFamily="34" charset="0"/>
            <a:ea typeface="HGP創英角ｺﾞｼｯｸUB"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ja-JP" altLang="en-US" sz="1200" b="0" i="0" u="none" strike="noStrike" cap="none" normalizeH="0" baseline="0" smtClean="0">
            <a:ln>
              <a:noFill/>
            </a:ln>
            <a:solidFill>
              <a:schemeClr val="tx1"/>
            </a:solidFill>
            <a:effectLst/>
            <a:latin typeface="Arial" panose="020B0604020202020204" pitchFamily="34" charset="0"/>
            <a:ea typeface="HGP創英角ｺﾞｼｯｸUB" pitchFamily="50" charset="-128"/>
          </a:defRPr>
        </a:defPPr>
      </a:lstStyle>
    </a:lnDef>
  </a:objectDefaults>
  <a:extraClrSchemeLst>
    <a:extraClrScheme>
      <a:clrScheme name="Type 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ype 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ype 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ype 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ype 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ype 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ype 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ype 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ype 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ype 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ype 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ype 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Type A 13">
        <a:dk1>
          <a:srgbClr val="000000"/>
        </a:dk1>
        <a:lt1>
          <a:srgbClr val="FFFFFF"/>
        </a:lt1>
        <a:dk2>
          <a:srgbClr val="000000"/>
        </a:dk2>
        <a:lt2>
          <a:srgbClr val="808080"/>
        </a:lt2>
        <a:accent1>
          <a:srgbClr val="E2DFB4"/>
        </a:accent1>
        <a:accent2>
          <a:srgbClr val="333399"/>
        </a:accent2>
        <a:accent3>
          <a:srgbClr val="FFFFFF"/>
        </a:accent3>
        <a:accent4>
          <a:srgbClr val="000000"/>
        </a:accent4>
        <a:accent5>
          <a:srgbClr val="EEECD6"/>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ype A 14">
        <a:dk1>
          <a:srgbClr val="000000"/>
        </a:dk1>
        <a:lt1>
          <a:srgbClr val="FFFFFF"/>
        </a:lt1>
        <a:dk2>
          <a:srgbClr val="000000"/>
        </a:dk2>
        <a:lt2>
          <a:srgbClr val="808080"/>
        </a:lt2>
        <a:accent1>
          <a:srgbClr val="E2DFB4"/>
        </a:accent1>
        <a:accent2>
          <a:srgbClr val="CD0921"/>
        </a:accent2>
        <a:accent3>
          <a:srgbClr val="FFFFFF"/>
        </a:accent3>
        <a:accent4>
          <a:srgbClr val="000000"/>
        </a:accent4>
        <a:accent5>
          <a:srgbClr val="EEECD6"/>
        </a:accent5>
        <a:accent6>
          <a:srgbClr val="BA071D"/>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ype A 15">
        <a:dk1>
          <a:srgbClr val="000000"/>
        </a:dk1>
        <a:lt1>
          <a:srgbClr val="FFFFFF"/>
        </a:lt1>
        <a:dk2>
          <a:srgbClr val="000000"/>
        </a:dk2>
        <a:lt2>
          <a:srgbClr val="808080"/>
        </a:lt2>
        <a:accent1>
          <a:srgbClr val="E2DFB4"/>
        </a:accent1>
        <a:accent2>
          <a:srgbClr val="CD0921"/>
        </a:accent2>
        <a:accent3>
          <a:srgbClr val="FFFFFF"/>
        </a:accent3>
        <a:accent4>
          <a:srgbClr val="000000"/>
        </a:accent4>
        <a:accent5>
          <a:srgbClr val="EEECD6"/>
        </a:accent5>
        <a:accent6>
          <a:srgbClr val="BA071D"/>
        </a:accent6>
        <a:hlink>
          <a:srgbClr val="E98E40"/>
        </a:hlink>
        <a:folHlink>
          <a:srgbClr val="99CC00"/>
        </a:folHlink>
      </a:clrScheme>
      <a:clrMap bg1="lt1" tx1="dk1" bg2="lt2" tx2="dk2" accent1="accent1" accent2="accent2" accent3="accent3" accent4="accent4" accent5="accent5" accent6="accent6" hlink="hlink" folHlink="folHlink"/>
    </a:extraClrScheme>
    <a:extraClrScheme>
      <a:clrScheme name="Type A 16">
        <a:dk1>
          <a:srgbClr val="000000"/>
        </a:dk1>
        <a:lt1>
          <a:srgbClr val="FFFFFF"/>
        </a:lt1>
        <a:dk2>
          <a:srgbClr val="000000"/>
        </a:dk2>
        <a:lt2>
          <a:srgbClr val="808080"/>
        </a:lt2>
        <a:accent1>
          <a:srgbClr val="E2DFB4"/>
        </a:accent1>
        <a:accent2>
          <a:srgbClr val="CD0921"/>
        </a:accent2>
        <a:accent3>
          <a:srgbClr val="FFFFFF"/>
        </a:accent3>
        <a:accent4>
          <a:srgbClr val="000000"/>
        </a:accent4>
        <a:accent5>
          <a:srgbClr val="EEECD6"/>
        </a:accent5>
        <a:accent6>
          <a:srgbClr val="BA071D"/>
        </a:accent6>
        <a:hlink>
          <a:srgbClr val="E98E40"/>
        </a:hlink>
        <a:folHlink>
          <a:srgbClr val="FCD75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TM03457452[[fn=天体]]</Template>
  <TotalTime>12</TotalTime>
  <Words>3279</Words>
  <Application>Microsoft Office PowerPoint</Application>
  <PresentationFormat>宽屏</PresentationFormat>
  <Paragraphs>293</Paragraphs>
  <Slides>11</Slides>
  <Notes>5</Notes>
  <HiddenSlides>0</HiddenSlides>
  <MMClips>0</MMClips>
  <ScaleCrop>false</ScaleCrop>
  <HeadingPairs>
    <vt:vector size="8" baseType="variant">
      <vt:variant>
        <vt:lpstr>已用的字体</vt:lpstr>
      </vt:variant>
      <vt:variant>
        <vt:i4>9</vt:i4>
      </vt:variant>
      <vt:variant>
        <vt:lpstr>主题</vt:lpstr>
      </vt:variant>
      <vt:variant>
        <vt:i4>2</vt:i4>
      </vt:variant>
      <vt:variant>
        <vt:lpstr>嵌入 OLE 服务器</vt:lpstr>
      </vt:variant>
      <vt:variant>
        <vt:i4>1</vt:i4>
      </vt:variant>
      <vt:variant>
        <vt:lpstr>幻灯片标题</vt:lpstr>
      </vt:variant>
      <vt:variant>
        <vt:i4>11</vt:i4>
      </vt:variant>
    </vt:vector>
  </HeadingPairs>
  <TitlesOfParts>
    <vt:vector size="23" baseType="lpstr">
      <vt:lpstr>MS PGothic</vt:lpstr>
      <vt:lpstr>等线</vt:lpstr>
      <vt:lpstr>宋体</vt:lpstr>
      <vt:lpstr>微软雅黑</vt:lpstr>
      <vt:lpstr>微软雅黑 Light</vt:lpstr>
      <vt:lpstr>Arial</vt:lpstr>
      <vt:lpstr>Impact</vt:lpstr>
      <vt:lpstr>Tahoma</vt:lpstr>
      <vt:lpstr>Wingdings</vt:lpstr>
      <vt:lpstr>Office 主题​​</vt:lpstr>
      <vt:lpstr>1_Default</vt:lpstr>
      <vt:lpstr>think-cell 幻灯片</vt:lpstr>
      <vt:lpstr>碳酸司维拉姆干混悬剂（海诺欣® ）</vt:lpstr>
      <vt:lpstr>目 录</vt:lpstr>
      <vt:lpstr>国内首个碳酸司维拉姆干混悬剂，可大幅降低透析和非透析CKD高磷血症患者片剂负荷，还可有效解决因吞咽、咀嚼困难及不愿接受片剂而影响治疗的问题，提高服药依从性</vt:lpstr>
      <vt:lpstr>高磷血症是CKD患者不良预后的独立危险因素 我国面临“三低一高”的治疗困境：患病率高，磷结合剂使用比例低、依从性差、血磷达标率低。</vt:lpstr>
      <vt:lpstr>碳酸司维拉姆干混悬剂有两个剂量规格，方便剂量调整，可大幅降低磷结合剂片剂负荷,  有效提高服药依从性，提升血磷达标率</vt:lpstr>
      <vt:lpstr>碳酸司维拉姆干混悬剂是一种耐受性良好、有效的磷结合剂。 相较于临床常用磷结合剂，司维拉姆安全性良好，干混悬剂治疗相关不良事件发生率较片剂低</vt:lpstr>
      <vt:lpstr>碳酸司维拉姆片中国III期临床研究证实，在透析或非透析CKD高磷血症患者中临床疗效显著</vt:lpstr>
      <vt:lpstr>碳酸司维拉姆干混悬剂参比制剂III期临床研究证明与同剂量片剂控制血磷的疗效相当 本产品与原研参比制剂等效</vt:lpstr>
      <vt:lpstr>国内外慢性肾脏病管理指南和规范均推荐司维拉姆作为CKD高磷血症治疗的一线药物 碳酸司维拉姆干混悬剂克服了片剂负荷高的不足</vt:lpstr>
      <vt:lpstr>碳酸司维拉姆干混悬剂大幅降低片剂负荷，方便剂量调整和服用，解决吞咽和咀嚼困难患者用药需求 提高磷结合剂治疗依从性，提升血磷达标率</vt:lpstr>
      <vt:lpstr>碳酸司维拉姆干混悬剂弥补片剂剂量规格单一和服用不方便的不足，方便患者服用， 提升治疗依从性，提高血磷达标率，改善不良预后，减轻患者和社会经济负担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碳酸司维拉姆干混悬剂（海诺欣® ）</dc:title>
  <dc:creator>ml yan</dc:creator>
  <cp:lastModifiedBy>Roger</cp:lastModifiedBy>
  <cp:revision>122</cp:revision>
  <dcterms:created xsi:type="dcterms:W3CDTF">2024-06-12T04:54:00Z</dcterms:created>
  <dcterms:modified xsi:type="dcterms:W3CDTF">2026-06-10T04:50:44Z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A4F5EF6DE3734047819098CFDA26C763_13</vt:lpwstr>
  </property>
  <property fmtid="{D5CDD505-2E9C-101B-9397-08002B2CF9AE}" pid="3" name="KSOProductBuildVer">
    <vt:lpwstr>2052-12.1.0.21541</vt:lpwstr>
  </property>
</Properties>
</file>