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2" r:id="rId6"/>
    <p:sldId id="263" r:id="rId7"/>
    <p:sldId id="265" r:id="rId8"/>
    <p:sldId id="267" r:id="rId9"/>
    <p:sldId id="268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付兴" initials="付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5" name="组合 14"/>
          <p:cNvGrpSpPr/>
          <p:nvPr/>
        </p:nvGrpSpPr>
        <p:grpSpPr>
          <a:xfrm>
            <a:off x="3085465" y="949960"/>
            <a:ext cx="6021070" cy="5461000"/>
            <a:chOff x="4859" y="1496"/>
            <a:chExt cx="9482" cy="8600"/>
          </a:xfrm>
        </p:grpSpPr>
        <p:sp>
          <p:nvSpPr>
            <p:cNvPr id="10" name="圆角矩形 9"/>
            <p:cNvSpPr/>
            <p:nvPr/>
          </p:nvSpPr>
          <p:spPr>
            <a:xfrm>
              <a:off x="4859" y="1496"/>
              <a:ext cx="9483" cy="8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9" name="图片 8" descr="32313539333634393b32313539333634363bd2a9ceef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802" y="1859"/>
              <a:ext cx="5596" cy="5596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7056" y="7455"/>
              <a:ext cx="5088" cy="1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400" b="1"/>
                <a:t>依达拉奉氯化钠注射液</a:t>
              </a:r>
              <a:endParaRPr lang="zh-CN" altLang="en-US" sz="2400" b="1"/>
            </a:p>
            <a:p>
              <a:pPr algn="ctr"/>
              <a:r>
                <a:rPr lang="zh-CN" altLang="en-US" sz="2400" b="1"/>
                <a:t>（益康麦洛）</a:t>
              </a:r>
              <a:endParaRPr lang="zh-CN" altLang="en-US" sz="2400" b="1"/>
            </a:p>
          </p:txBody>
        </p:sp>
      </p:grpSp>
      <p:sp>
        <p:nvSpPr>
          <p:cNvPr id="14" name="圆角矩形 13"/>
          <p:cNvSpPr/>
          <p:nvPr/>
        </p:nvSpPr>
        <p:spPr>
          <a:xfrm>
            <a:off x="4280218" y="5663565"/>
            <a:ext cx="3631565" cy="415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仁合益康集团有限公司</a:t>
            </a:r>
            <a:endParaRPr lang="zh-CN" alt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857250"/>
            <a:ext cx="2677160" cy="949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400" b="1"/>
              <a:t>目</a:t>
            </a:r>
            <a:r>
              <a:rPr lang="en-US" altLang="zh-CN" sz="4400" b="1"/>
              <a:t> </a:t>
            </a:r>
            <a:r>
              <a:rPr lang="zh-CN" altLang="en-US" sz="4400" b="1"/>
              <a:t>录</a:t>
            </a:r>
            <a:endParaRPr lang="zh-CN" altLang="en-US" sz="4400" b="1"/>
          </a:p>
        </p:txBody>
      </p:sp>
      <p:grpSp>
        <p:nvGrpSpPr>
          <p:cNvPr id="14" name="组合 13"/>
          <p:cNvGrpSpPr/>
          <p:nvPr/>
        </p:nvGrpSpPr>
        <p:grpSpPr>
          <a:xfrm>
            <a:off x="3575050" y="776605"/>
            <a:ext cx="3430270" cy="1334770"/>
            <a:chOff x="5688" y="1954"/>
            <a:chExt cx="5402" cy="2102"/>
          </a:xfrm>
        </p:grpSpPr>
        <p:sp>
          <p:nvSpPr>
            <p:cNvPr id="10" name="矩形 9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01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药品基本信息</a:t>
              </a:r>
              <a:endPara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7682865" y="776605"/>
            <a:ext cx="3430270" cy="13354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903210" y="963295"/>
            <a:ext cx="3009265" cy="948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  <a:uFillTx/>
              </a:rPr>
              <a:t>0</a:t>
            </a:r>
            <a:r>
              <a:rPr lang="en-US" sz="2800" b="1">
                <a:solidFill>
                  <a:schemeClr val="accent1">
                    <a:lumMod val="50000"/>
                  </a:schemeClr>
                </a:solidFill>
                <a:uFillTx/>
              </a:rPr>
              <a:t>2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rPr>
              <a:t>安全性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  <a:uFillTx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585210" y="2539365"/>
            <a:ext cx="3430270" cy="1334770"/>
            <a:chOff x="5688" y="1954"/>
            <a:chExt cx="5402" cy="2102"/>
          </a:xfrm>
        </p:grpSpPr>
        <p:sp>
          <p:nvSpPr>
            <p:cNvPr id="16" name="矩形 15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03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有效性</a:t>
              </a:r>
              <a:endPara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693025" y="2539365"/>
            <a:ext cx="3430270" cy="1334770"/>
            <a:chOff x="5688" y="1954"/>
            <a:chExt cx="5402" cy="2102"/>
          </a:xfrm>
        </p:grpSpPr>
        <p:sp>
          <p:nvSpPr>
            <p:cNvPr id="19" name="矩形 18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04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创新性</a:t>
              </a:r>
              <a:endPara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575050" y="4302125"/>
            <a:ext cx="3430270" cy="1334770"/>
            <a:chOff x="5688" y="1954"/>
            <a:chExt cx="5402" cy="2102"/>
          </a:xfrm>
        </p:grpSpPr>
        <p:sp>
          <p:nvSpPr>
            <p:cNvPr id="22" name="矩形 21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05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公平性</a:t>
              </a:r>
              <a:endPara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endParaRPr>
            </a:p>
          </p:txBody>
        </p:sp>
      </p:grpSp>
      <p:pic>
        <p:nvPicPr>
          <p:cNvPr id="31" name="图片 30" descr="32313539333634393b32313539333634363bd2a9ceef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434975" y="3008630"/>
            <a:ext cx="2472690" cy="24726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en-US" alt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926455" y="1659890"/>
            <a:ext cx="487172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 sz="1600"/>
              <a:t>通用名：依达拉奉氯化钠注射液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注册规格：100ml:依达拉奉30mg与氯化钠855mg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中国大陆首次上市时间：2019-12-30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目前大陆地区同通用名药品的上市情况：共</a:t>
            </a:r>
            <a:r>
              <a:rPr lang="en-US" altLang="zh-CN" sz="1600"/>
              <a:t>2</a:t>
            </a:r>
            <a:r>
              <a:rPr lang="zh-CN" altLang="en-US" sz="1600"/>
              <a:t>家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全球首个上市国家</a:t>
            </a:r>
            <a:r>
              <a:rPr lang="en-US" altLang="zh-CN" sz="1600"/>
              <a:t>/</a:t>
            </a:r>
            <a:r>
              <a:rPr lang="zh-CN" altLang="en-US" sz="1600"/>
              <a:t>地区及上市时间：</a:t>
            </a:r>
            <a:r>
              <a:rPr lang="en-US" altLang="zh-CN" sz="1600">
                <a:sym typeface="+mn-ea"/>
              </a:rPr>
              <a:t>2017</a:t>
            </a:r>
            <a:r>
              <a:rPr lang="zh-CN" altLang="en-US" sz="1600">
                <a:sym typeface="+mn-ea"/>
              </a:rPr>
              <a:t>年，日本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是否为</a:t>
            </a:r>
            <a:r>
              <a:rPr lang="en-US" altLang="zh-CN" sz="1600"/>
              <a:t>OTC</a:t>
            </a:r>
            <a:r>
              <a:rPr lang="zh-CN" altLang="en-US" sz="1600"/>
              <a:t>药品</a:t>
            </a:r>
            <a:r>
              <a:rPr lang="zh-CN" altLang="en-US" sz="1600">
                <a:sym typeface="+mn-ea"/>
              </a:rPr>
              <a:t>：否</a:t>
            </a:r>
            <a:endParaRPr lang="zh-CN" altLang="en-US" sz="1600"/>
          </a:p>
          <a:p>
            <a:pPr fontAlgn="auto">
              <a:lnSpc>
                <a:spcPct val="200000"/>
              </a:lnSpc>
            </a:pPr>
            <a:r>
              <a:rPr lang="zh-CN" altLang="en-US" sz="1600"/>
              <a:t>参照药品建议</a:t>
            </a:r>
            <a:r>
              <a:rPr lang="zh-CN" altLang="en-US" sz="1600">
                <a:sym typeface="+mn-ea"/>
              </a:rPr>
              <a:t>：利鲁唑</a:t>
            </a:r>
            <a:endParaRPr lang="zh-CN" altLang="en-US" sz="1600"/>
          </a:p>
        </p:txBody>
      </p:sp>
      <p:grpSp>
        <p:nvGrpSpPr>
          <p:cNvPr id="16" name="组合 15"/>
          <p:cNvGrpSpPr/>
          <p:nvPr/>
        </p:nvGrpSpPr>
        <p:grpSpPr>
          <a:xfrm>
            <a:off x="998855" y="3500755"/>
            <a:ext cx="2926080" cy="932180"/>
            <a:chOff x="1847" y="5416"/>
            <a:chExt cx="4608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1847" y="5416"/>
              <a:ext cx="460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3600" b="1">
                  <a:solidFill>
                    <a:schemeClr val="accent5"/>
                  </a:solidFill>
                </a:rPr>
                <a:t>药品基本信息</a:t>
              </a:r>
              <a:endParaRPr lang="zh-CN" altLang="en-US" sz="3600" b="1">
                <a:solidFill>
                  <a:schemeClr val="accent5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https://img8.file.cache.docer.com/storage/1636686777429632089/c78f0e27-9b88-4625-8e55-6fd4d5d04859tjwjv2.png" descr="&amp;pky49175741509_创客贴_&amp;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575175" y="2132330"/>
            <a:ext cx="857250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10160" y="8255"/>
            <a:ext cx="247015" cy="6842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rot="16200000">
            <a:off x="697230" y="-252095"/>
            <a:ext cx="981075" cy="235585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 rot="5400000">
              <a:off x="2943" y="2005"/>
              <a:ext cx="1385" cy="11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159760" y="664845"/>
            <a:ext cx="2926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>
                <a:solidFill>
                  <a:schemeClr val="accent5"/>
                </a:solidFill>
              </a:rPr>
              <a:t>药品基本信息</a:t>
            </a:r>
            <a:endParaRPr lang="zh-CN" altLang="en-US" sz="3600" b="1">
              <a:solidFill>
                <a:schemeClr val="accent5"/>
              </a:solidFill>
            </a:endParaRPr>
          </a:p>
        </p:txBody>
      </p:sp>
      <p:pic>
        <p:nvPicPr>
          <p:cNvPr id="2" name="图片 1" descr="32313539333634393b32313539333634383bd2a9c6bf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213485" y="2191385"/>
            <a:ext cx="768350" cy="768350"/>
          </a:xfrm>
          <a:prstGeom prst="rect">
            <a:avLst/>
          </a:prstGeom>
        </p:spPr>
      </p:pic>
      <p:pic>
        <p:nvPicPr>
          <p:cNvPr id="4" name="图片 3" descr="32313539333634393b32313539333634383bd2a9c6bf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213485" y="3848100"/>
            <a:ext cx="768350" cy="768350"/>
          </a:xfrm>
          <a:prstGeom prst="rect">
            <a:avLst/>
          </a:prstGeom>
        </p:spPr>
      </p:pic>
      <p:pic>
        <p:nvPicPr>
          <p:cNvPr id="6" name="图片 5" descr="32313539333634393b32313539333634383bd2a9c6bf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213485" y="5504180"/>
            <a:ext cx="768350" cy="768350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2292350" y="1729105"/>
            <a:ext cx="944880" cy="398780"/>
            <a:chOff x="3696" y="2823"/>
            <a:chExt cx="1488" cy="628"/>
          </a:xfrm>
        </p:grpSpPr>
        <p:sp>
          <p:nvSpPr>
            <p:cNvPr id="11" name="文本框 10"/>
            <p:cNvSpPr txBox="1"/>
            <p:nvPr/>
          </p:nvSpPr>
          <p:spPr>
            <a:xfrm>
              <a:off x="3696" y="2823"/>
              <a:ext cx="14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>
                  <a:solidFill>
                    <a:schemeClr val="accent5"/>
                  </a:solidFill>
                </a:rPr>
                <a:t>适应症</a:t>
              </a:r>
              <a:endParaRPr lang="zh-CN" altLang="en-US" sz="2000" b="1">
                <a:solidFill>
                  <a:schemeClr val="accent5"/>
                </a:solidFill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/>
          <p:cNvGrpSpPr/>
          <p:nvPr/>
        </p:nvGrpSpPr>
        <p:grpSpPr>
          <a:xfrm>
            <a:off x="2319655" y="3426460"/>
            <a:ext cx="1706880" cy="398780"/>
            <a:chOff x="3696" y="2823"/>
            <a:chExt cx="2688" cy="628"/>
          </a:xfrm>
        </p:grpSpPr>
        <p:sp>
          <p:nvSpPr>
            <p:cNvPr id="15" name="文本框 14"/>
            <p:cNvSpPr txBox="1"/>
            <p:nvPr/>
          </p:nvSpPr>
          <p:spPr>
            <a:xfrm>
              <a:off x="3696" y="2823"/>
              <a:ext cx="26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>
                  <a:solidFill>
                    <a:schemeClr val="accent5"/>
                  </a:solidFill>
                </a:rPr>
                <a:t>疾病基本情况</a:t>
              </a:r>
              <a:endParaRPr lang="zh-CN" altLang="en-US" sz="2000" b="1">
                <a:solidFill>
                  <a:schemeClr val="accent5"/>
                </a:solidFill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"/>
          <p:cNvGrpSpPr/>
          <p:nvPr/>
        </p:nvGrpSpPr>
        <p:grpSpPr>
          <a:xfrm>
            <a:off x="2320290" y="5123815"/>
            <a:ext cx="1198880" cy="398780"/>
            <a:chOff x="3696" y="2823"/>
            <a:chExt cx="1888" cy="628"/>
          </a:xfrm>
        </p:grpSpPr>
        <p:sp>
          <p:nvSpPr>
            <p:cNvPr id="18" name="文本框 17"/>
            <p:cNvSpPr txBox="1"/>
            <p:nvPr/>
          </p:nvSpPr>
          <p:spPr>
            <a:xfrm>
              <a:off x="3696" y="2823"/>
              <a:ext cx="18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>
                  <a:solidFill>
                    <a:schemeClr val="accent5"/>
                  </a:solidFill>
                </a:rPr>
                <a:t>用法用量</a:t>
              </a:r>
              <a:endParaRPr lang="zh-CN" altLang="en-US" sz="2000" b="1">
                <a:solidFill>
                  <a:schemeClr val="accent5"/>
                </a:solidFill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矩形 21"/>
          <p:cNvSpPr/>
          <p:nvPr/>
        </p:nvSpPr>
        <p:spPr>
          <a:xfrm>
            <a:off x="11944985" y="6985"/>
            <a:ext cx="247015" cy="6842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320290" y="3909695"/>
            <a:ext cx="91427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00000"/>
              </a:lnSpc>
            </a:pPr>
            <a:r>
              <a:rPr lang="zh-CN" altLang="en-US" sz="1600"/>
              <a:t>肌萎缩侧索硬化症（ALS）是一种严重的神经退行性疾病，其特征是上下运动神经元逐渐丧失。ALS的自然病程包括进行性肌无力和四肢萎缩、延髓麻痹以及几年内因呼吸衰竭而死亡。该病已被纳入CDE发布的《第一批罕见病目录》中，其发病机制尚不明确，有效的治疗药物少。ALS全球范围内的患病率为（3-5）/10万。推测中国约有20万左右的ALS患者。</a:t>
            </a:r>
            <a:endParaRPr lang="zh-CN" altLang="en-US" sz="1600"/>
          </a:p>
        </p:txBody>
      </p:sp>
      <p:sp>
        <p:nvSpPr>
          <p:cNvPr id="3" name="文本框 2"/>
          <p:cNvSpPr txBox="1"/>
          <p:nvPr/>
        </p:nvSpPr>
        <p:spPr>
          <a:xfrm>
            <a:off x="2366010" y="2383155"/>
            <a:ext cx="47466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/>
              <a:t>抑制肌萎缩侧索硬化（ALS）所致功能障碍的进展。</a:t>
            </a:r>
            <a:endParaRPr lang="zh-CN" altLang="en-US" sz="1600"/>
          </a:p>
        </p:txBody>
      </p:sp>
      <p:sp>
        <p:nvSpPr>
          <p:cNvPr id="9" name="文本框 8"/>
          <p:cNvSpPr txBox="1"/>
          <p:nvPr/>
        </p:nvSpPr>
        <p:spPr>
          <a:xfrm>
            <a:off x="2366010" y="5660390"/>
            <a:ext cx="9096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/>
              <a:t>通常，成人每日1次，每次60mg（2瓶），静脉滴注60分钟。通常将本品给药期与停药期进行组合以28为一个疗程，第1疗程给药14天后停药14天，第2疗程以后在14中给药10天的给药期后停药14天。</a:t>
            </a:r>
            <a:endParaRPr lang="zh-CN" altLang="en-US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  <a:endParaRPr lang="en-US" alt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83810" y="1836420"/>
            <a:ext cx="634301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/>
              <a:t>不良反应情况：日本临床试验中，在总计317例病例中报告了37例（11.7%）46件不良反应。主要不良反应为皮疹4件（1.3%）、肝功能障碍4件（1.3%）、高血压3件（0.9%）、γ-GTP升高3件（0.9%）、尿葡萄糖阳性3件（0.9%）等。</a:t>
            </a:r>
            <a:endParaRPr lang="zh-CN" sz="2000"/>
          </a:p>
          <a:p>
            <a:endParaRPr lang="zh-CN" sz="2000"/>
          </a:p>
          <a:p>
            <a:r>
              <a:rPr lang="zh-CN" sz="2000"/>
              <a:t>安全性方面的优势和不足：对比利鲁唑。利鲁唑具有潜在的肝损害风险，慎用于有肝功能异常史的患者</a:t>
            </a:r>
            <a:endParaRPr lang="zh-CN" sz="200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安全性</a:t>
              </a:r>
              <a:endParaRPr lang="zh-CN" altLang="en-US" sz="3600" b="1">
                <a:solidFill>
                  <a:schemeClr val="accent5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  <a:endParaRPr lang="en-US" alt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83810" y="1836420"/>
            <a:ext cx="548513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/>
              <a:t>与对照药品临床疗效方面的优势和不足：依达拉奉对于抑制患者功能障碍进展方面的效果更为显著。</a:t>
            </a:r>
            <a:endParaRPr lang="zh-CN" sz="2000"/>
          </a:p>
          <a:p>
            <a:r>
              <a:rPr lang="zh-CN" sz="2000"/>
              <a:t>利鲁唑在延长患者症状发展至需要机械通气支持的时间方面</a:t>
            </a:r>
            <a:r>
              <a:rPr lang="zh-CN" sz="2000">
                <a:sym typeface="+mn-ea"/>
              </a:rPr>
              <a:t>效果更为显著。</a:t>
            </a:r>
            <a:endParaRPr lang="zh-CN" sz="2000"/>
          </a:p>
          <a:p>
            <a:endParaRPr lang="zh-CN" sz="2000"/>
          </a:p>
          <a:p>
            <a:endParaRPr lang="zh-CN" sz="2000"/>
          </a:p>
          <a:p>
            <a:r>
              <a:rPr lang="zh-CN" sz="2000"/>
              <a:t>临床指南</a:t>
            </a:r>
            <a:r>
              <a:rPr lang="en-US" altLang="zh-CN" sz="2000"/>
              <a:t>/</a:t>
            </a:r>
            <a:r>
              <a:rPr lang="zh-CN" altLang="en-US" sz="2000"/>
              <a:t>诊疗规范推荐</a:t>
            </a:r>
            <a:r>
              <a:rPr lang="zh-CN" sz="2000"/>
              <a:t>：</a:t>
            </a:r>
            <a:endParaRPr lang="zh-CN" sz="2000"/>
          </a:p>
          <a:p>
            <a:r>
              <a:rPr lang="zh-CN" sz="2000"/>
              <a:t>《罕见病诊疗指南</a:t>
            </a:r>
            <a:r>
              <a:rPr lang="zh-CN" sz="2000">
                <a:sym typeface="+mn-ea"/>
              </a:rPr>
              <a:t>（</a:t>
            </a:r>
            <a:r>
              <a:rPr lang="en-US" altLang="zh-CN" sz="2000">
                <a:sym typeface="+mn-ea"/>
              </a:rPr>
              <a:t>2019</a:t>
            </a:r>
            <a:r>
              <a:rPr lang="zh-CN" altLang="en-US" sz="2000">
                <a:sym typeface="+mn-ea"/>
              </a:rPr>
              <a:t>版）</a:t>
            </a:r>
            <a:r>
              <a:rPr lang="zh-CN" sz="2000"/>
              <a:t>》</a:t>
            </a:r>
            <a:r>
              <a:rPr lang="zh-CN" altLang="en-US" sz="2000"/>
              <a:t>；《2020加拿大最佳实践建议：肌萎缩侧索硬化的管理》推荐用药，提示其具有改善肌萎缩侧索硬化症患者功能的作用。</a:t>
            </a:r>
            <a:endParaRPr lang="zh-CN" altLang="en-US" sz="200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有效性</a:t>
              </a:r>
              <a:endParaRPr lang="zh-CN" altLang="en-US" sz="3600" b="1">
                <a:solidFill>
                  <a:schemeClr val="accent5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  <a:endParaRPr lang="en-US" alt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83810" y="1836420"/>
            <a:ext cx="548513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/>
              <a:t>创新点：肌萎缩侧索硬化症患者功能改善。研究发现依达拉奉可以抑制肌萎缩侧索硬化症所致功能障碍的进展，改善患者功能评分，提高患者生存质量。</a:t>
            </a:r>
            <a:endParaRPr lang="zh-CN" sz="2000"/>
          </a:p>
          <a:p>
            <a:endParaRPr lang="zh-CN" sz="2000"/>
          </a:p>
          <a:p>
            <a:r>
              <a:rPr lang="zh-CN" sz="2000"/>
              <a:t>优势：具有改善罕见病</a:t>
            </a:r>
            <a:r>
              <a:rPr lang="zh-CN" sz="2000">
                <a:sym typeface="+mn-ea"/>
              </a:rPr>
              <a:t>肌萎缩侧索硬化症患者功能评分的效果。</a:t>
            </a:r>
            <a:endParaRPr lang="zh-CN" sz="200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创新性</a:t>
              </a:r>
              <a:endParaRPr lang="zh-CN" altLang="en-US" sz="3600" b="1">
                <a:solidFill>
                  <a:schemeClr val="accent5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05</a:t>
              </a:r>
              <a:endParaRPr lang="en-US" altLang="zh-CN" sz="3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83810" y="1836420"/>
            <a:ext cx="548513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sz="2000"/>
              <a:t>年发病患者总数：约</a:t>
            </a:r>
            <a:r>
              <a:rPr lang="en-US" altLang="zh-CN" sz="2000"/>
              <a:t>20</a:t>
            </a:r>
            <a:r>
              <a:rPr lang="zh-CN" altLang="en-US" sz="2000"/>
              <a:t>万人</a:t>
            </a:r>
            <a:endParaRPr lang="zh-CN" sz="2400"/>
          </a:p>
          <a:p>
            <a:pPr fontAlgn="auto"/>
            <a:r>
              <a:rPr lang="zh-CN" sz="2000"/>
              <a:t>弥补药品目录短板：弥补了</a:t>
            </a:r>
            <a:r>
              <a:rPr lang="zh-CN" altLang="en-US" sz="2000">
                <a:sym typeface="+mn-ea"/>
              </a:rPr>
              <a:t>肌萎缩侧索硬化症这一罕见病治疗药物的欠缺，为这些患者提供新的治疗选择。</a:t>
            </a:r>
            <a:endParaRPr lang="zh-CN" sz="2000"/>
          </a:p>
          <a:p>
            <a:pPr fontAlgn="auto"/>
            <a:endParaRPr lang="zh-CN" sz="2000"/>
          </a:p>
          <a:p>
            <a:pPr fontAlgn="auto"/>
            <a:r>
              <a:rPr lang="zh-CN" sz="2000"/>
              <a:t>临床管理难度：药品使用前无需稀释，操作方便，减少了配药过程中污染的可能性，同时也为患者争取了更多的治疗时间。</a:t>
            </a:r>
            <a:endParaRPr lang="zh-CN" sz="200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公平性</a:t>
              </a:r>
              <a:endParaRPr lang="zh-CN" altLang="en-US" sz="3600" b="1">
                <a:solidFill>
                  <a:schemeClr val="accent5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kwNzQzZmE4Mjg5MjQ2MTI5MGNkNzhhYTE2ZTkxZ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</Words>
  <Application>WPS 演示</Application>
  <PresentationFormat>宽屏</PresentationFormat>
  <Paragraphs>81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xxj</cp:lastModifiedBy>
  <cp:revision>14</cp:revision>
  <dcterms:created xsi:type="dcterms:W3CDTF">2022-06-22T01:39:00Z</dcterms:created>
  <dcterms:modified xsi:type="dcterms:W3CDTF">2022-07-25T11:27:14Z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9FA754B6459C44C1A890C1B9BFCCCA94</vt:lpwstr>
  </property>
  <property fmtid="{D5CDD505-2E9C-101B-9397-08002B2CF9AE}" pid="3" name="KSOProductBuildVer">
    <vt:lpwstr>2052-11.1.0.10356</vt:lpwstr>
  </property>
</Properties>
</file>