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6" r:id="rId11"/>
    <p:sldId id="267" r:id="rId12"/>
  </p:sldIdLst>
  <p:sldSz cx="12192000" cy="6858000"/>
  <p:notesSz cx="6807200" cy="9939338"/>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59B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10" autoAdjust="0"/>
    <p:restoredTop sz="94660"/>
  </p:normalViewPr>
  <p:slideViewPr>
    <p:cSldViewPr snapToGrid="0">
      <p:cViewPr>
        <p:scale>
          <a:sx n="121" d="100"/>
          <a:sy n="121" d="100"/>
        </p:scale>
        <p:origin x="-247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D338B89-F391-4F5B-B6EC-EF8A192E7B5D}" type="datetimeFigureOut">
              <a:rPr lang="zh-CN" altLang="en-US" smtClean="0"/>
              <a:t>2022-7-25</a:t>
            </a:fld>
            <a:endParaRPr lang="zh-CN" altLang="en-US"/>
          </a:p>
        </p:txBody>
      </p:sp>
      <p:sp>
        <p:nvSpPr>
          <p:cNvPr id="4" name="幻灯片图像占位符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8D154762-369D-42DC-9F63-2F2B337CE87B}" type="slidenum">
              <a:rPr lang="zh-CN" altLang="en-US" smtClean="0"/>
              <a:t>‹#›</a:t>
            </a:fld>
            <a:endParaRPr lang="zh-CN" altLang="en-US"/>
          </a:p>
        </p:txBody>
      </p:sp>
    </p:spTree>
    <p:extLst>
      <p:ext uri="{BB962C8B-B14F-4D97-AF65-F5344CB8AC3E}">
        <p14:creationId xmlns:p14="http://schemas.microsoft.com/office/powerpoint/2010/main" val="404169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154762-369D-42DC-9F63-2F2B337CE87B}" type="slidenum">
              <a:rPr lang="zh-CN" altLang="en-US" smtClean="0"/>
              <a:t>2</a:t>
            </a:fld>
            <a:endParaRPr lang="zh-CN" altLang="en-US"/>
          </a:p>
        </p:txBody>
      </p:sp>
    </p:spTree>
    <p:extLst>
      <p:ext uri="{BB962C8B-B14F-4D97-AF65-F5344CB8AC3E}">
        <p14:creationId xmlns:p14="http://schemas.microsoft.com/office/powerpoint/2010/main" val="3194476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154762-369D-42DC-9F63-2F2B337CE87B}" type="slidenum">
              <a:rPr lang="zh-CN" altLang="en-US" smtClean="0"/>
              <a:t>6</a:t>
            </a:fld>
            <a:endParaRPr lang="zh-CN" altLang="en-US"/>
          </a:p>
        </p:txBody>
      </p:sp>
    </p:spTree>
    <p:extLst>
      <p:ext uri="{BB962C8B-B14F-4D97-AF65-F5344CB8AC3E}">
        <p14:creationId xmlns:p14="http://schemas.microsoft.com/office/powerpoint/2010/main" val="1975558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154762-369D-42DC-9F63-2F2B337CE87B}" type="slidenum">
              <a:rPr lang="zh-CN" altLang="en-US" smtClean="0"/>
              <a:t>7</a:t>
            </a:fld>
            <a:endParaRPr lang="zh-CN" altLang="en-US"/>
          </a:p>
        </p:txBody>
      </p:sp>
    </p:spTree>
    <p:extLst>
      <p:ext uri="{BB962C8B-B14F-4D97-AF65-F5344CB8AC3E}">
        <p14:creationId xmlns:p14="http://schemas.microsoft.com/office/powerpoint/2010/main" val="121695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154762-369D-42DC-9F63-2F2B337CE87B}" type="slidenum">
              <a:rPr lang="zh-CN" altLang="en-US" smtClean="0"/>
              <a:t>8</a:t>
            </a:fld>
            <a:endParaRPr lang="zh-CN" altLang="en-US"/>
          </a:p>
        </p:txBody>
      </p:sp>
    </p:spTree>
    <p:extLst>
      <p:ext uri="{BB962C8B-B14F-4D97-AF65-F5344CB8AC3E}">
        <p14:creationId xmlns:p14="http://schemas.microsoft.com/office/powerpoint/2010/main" val="1530768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154762-369D-42DC-9F63-2F2B337CE87B}" type="slidenum">
              <a:rPr lang="zh-CN" altLang="en-US" smtClean="0"/>
              <a:t>9</a:t>
            </a:fld>
            <a:endParaRPr lang="zh-CN" altLang="en-US"/>
          </a:p>
        </p:txBody>
      </p:sp>
    </p:spTree>
    <p:extLst>
      <p:ext uri="{BB962C8B-B14F-4D97-AF65-F5344CB8AC3E}">
        <p14:creationId xmlns:p14="http://schemas.microsoft.com/office/powerpoint/2010/main" val="643957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154762-369D-42DC-9F63-2F2B337CE87B}" type="slidenum">
              <a:rPr lang="zh-CN" altLang="en-US" smtClean="0"/>
              <a:t>10</a:t>
            </a:fld>
            <a:endParaRPr lang="zh-CN" altLang="en-US"/>
          </a:p>
        </p:txBody>
      </p:sp>
    </p:spTree>
    <p:extLst>
      <p:ext uri="{BB962C8B-B14F-4D97-AF65-F5344CB8AC3E}">
        <p14:creationId xmlns:p14="http://schemas.microsoft.com/office/powerpoint/2010/main" val="493985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154762-369D-42DC-9F63-2F2B337CE87B}" type="slidenum">
              <a:rPr lang="zh-CN" altLang="en-US" smtClean="0"/>
              <a:t>11</a:t>
            </a:fld>
            <a:endParaRPr lang="zh-CN" altLang="en-US"/>
          </a:p>
        </p:txBody>
      </p:sp>
    </p:spTree>
    <p:extLst>
      <p:ext uri="{BB962C8B-B14F-4D97-AF65-F5344CB8AC3E}">
        <p14:creationId xmlns:p14="http://schemas.microsoft.com/office/powerpoint/2010/main" val="1153282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CEA8560-C079-445E-8DAF-3D71DC101028}" type="datetimeFigureOut">
              <a:rPr lang="zh-CN" altLang="en-US" smtClean="0"/>
              <a:t>2022-7-25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812393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CEA8560-C079-445E-8DAF-3D71DC101028}" type="datetimeFigureOut">
              <a:rPr lang="zh-CN" altLang="en-US" smtClean="0"/>
              <a:t>2022-7-25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2560382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CEA8560-C079-445E-8DAF-3D71DC101028}" type="datetimeFigureOut">
              <a:rPr lang="zh-CN" altLang="en-US" smtClean="0"/>
              <a:t>2022-7-25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50381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CEA8560-C079-445E-8DAF-3D71DC101028}" type="datetimeFigureOut">
              <a:rPr lang="zh-CN" altLang="en-US" smtClean="0"/>
              <a:t>2022-7-25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180511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CEA8560-C079-445E-8DAF-3D71DC101028}" type="datetimeFigureOut">
              <a:rPr lang="zh-CN" altLang="en-US" smtClean="0"/>
              <a:t>2022-7-25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38130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CEA8560-C079-445E-8DAF-3D71DC101028}" type="datetimeFigureOut">
              <a:rPr lang="zh-CN" altLang="en-US" smtClean="0"/>
              <a:t>2022-7-25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307583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CEA8560-C079-445E-8DAF-3D71DC101028}" type="datetimeFigureOut">
              <a:rPr lang="zh-CN" altLang="en-US" smtClean="0"/>
              <a:t>2022-7-25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150439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CEA8560-C079-445E-8DAF-3D71DC101028}" type="datetimeFigureOut">
              <a:rPr lang="zh-CN" altLang="en-US" smtClean="0"/>
              <a:t>2022-7-25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509155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EA8560-C079-445E-8DAF-3D71DC101028}" type="datetimeFigureOut">
              <a:rPr lang="zh-CN" altLang="en-US" smtClean="0"/>
              <a:t>2022-7-25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3965025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CEA8560-C079-445E-8DAF-3D71DC101028}" type="datetimeFigureOut">
              <a:rPr lang="zh-CN" altLang="en-US" smtClean="0"/>
              <a:t>2022-7-25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61737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CEA8560-C079-445E-8DAF-3D71DC101028}" type="datetimeFigureOut">
              <a:rPr lang="zh-CN" altLang="en-US" smtClean="0"/>
              <a:t>2022-7-25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246139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EA8560-C079-445E-8DAF-3D71DC101028}" type="datetimeFigureOut">
              <a:rPr lang="zh-CN" altLang="en-US" smtClean="0"/>
              <a:t>2022-7-25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52A3A4-3680-42CB-8969-CB1656798DAF}" type="slidenum">
              <a:rPr lang="zh-CN" altLang="en-US" smtClean="0"/>
              <a:t>‹#›</a:t>
            </a:fld>
            <a:endParaRPr lang="zh-CN" altLang="en-US"/>
          </a:p>
        </p:txBody>
      </p:sp>
    </p:spTree>
    <p:extLst>
      <p:ext uri="{BB962C8B-B14F-4D97-AF65-F5344CB8AC3E}">
        <p14:creationId xmlns:p14="http://schemas.microsoft.com/office/powerpoint/2010/main" val="429467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9.pn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image" Target="../media/image2.png"/><Relationship Id="rId7" Type="http://schemas.openxmlformats.org/officeDocument/2006/relationships/slide" Target="slide1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3.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921062"/>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980231" y="436336"/>
            <a:ext cx="6179535" cy="6077044"/>
          </a:xfrm>
          <a:prstGeom prst="rect">
            <a:avLst/>
          </a:prstGeom>
          <a:solidFill>
            <a:schemeClr val="bg1">
              <a:lumMod val="95000"/>
              <a:alpha val="50000"/>
            </a:schemeClr>
          </a:solidFill>
          <a:ln>
            <a:noFill/>
          </a:ln>
          <a:effectLst>
            <a:softEdge rad="3175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3223433" y="606969"/>
            <a:ext cx="5740822" cy="5718102"/>
            <a:chOff x="3223433" y="704919"/>
            <a:chExt cx="5458554" cy="5436951"/>
          </a:xfrm>
        </p:grpSpPr>
        <p:sp>
          <p:nvSpPr>
            <p:cNvPr id="7" name="矩形 6"/>
            <p:cNvSpPr/>
            <p:nvPr/>
          </p:nvSpPr>
          <p:spPr>
            <a:xfrm>
              <a:off x="3223433" y="704919"/>
              <a:ext cx="5458554" cy="543695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3647975" y="4246808"/>
              <a:ext cx="4610523" cy="830997"/>
            </a:xfrm>
            <a:prstGeom prst="rect">
              <a:avLst/>
            </a:prstGeom>
            <a:noFill/>
          </p:spPr>
          <p:txBody>
            <a:bodyPr wrap="square" rtlCol="0">
              <a:spAutoFit/>
            </a:bodyPr>
            <a:lstStyle/>
            <a:p>
              <a:pPr algn="ctr"/>
              <a:r>
                <a:rPr lang="zh-CN" altLang="en-US" sz="2400" b="1" dirty="0" smtClean="0">
                  <a:latin typeface="微软雅黑" panose="020B0503020204020204" pitchFamily="34" charset="-122"/>
                  <a:ea typeface="微软雅黑" panose="020B0503020204020204" pitchFamily="34" charset="-122"/>
                </a:rPr>
                <a:t>贝那鲁肽注射液</a:t>
              </a:r>
              <a:endParaRPr lang="en-US" altLang="zh-CN" sz="2400" b="1" dirty="0" smtClean="0">
                <a:latin typeface="微软雅黑" panose="020B0503020204020204" pitchFamily="34" charset="-122"/>
                <a:ea typeface="微软雅黑" panose="020B0503020204020204" pitchFamily="34" charset="-122"/>
              </a:endParaRPr>
            </a:p>
            <a:p>
              <a:pPr algn="ctr"/>
              <a:r>
                <a:rPr lang="en-US" altLang="zh-CN" sz="2400" dirty="0">
                  <a:latin typeface="微软雅黑" panose="020B0503020204020204" pitchFamily="34" charset="-122"/>
                  <a:ea typeface="微软雅黑" panose="020B0503020204020204" pitchFamily="34" charset="-122"/>
                </a:rPr>
                <a:t> </a:t>
              </a:r>
              <a:r>
                <a:rPr lang="en-US" altLang="zh-CN" sz="2400" dirty="0" smtClean="0">
                  <a:latin typeface="微软雅黑" panose="020B0503020204020204" pitchFamily="34" charset="-122"/>
                  <a:ea typeface="微软雅黑" panose="020B0503020204020204" pitchFamily="34" charset="-122"/>
                </a:rPr>
                <a:t> </a:t>
              </a:r>
              <a:r>
                <a:rPr lang="zh-CN" altLang="en-US" dirty="0" smtClean="0">
                  <a:latin typeface="微软雅黑" panose="020B0503020204020204" pitchFamily="34" charset="-122"/>
                  <a:ea typeface="微软雅黑" panose="020B0503020204020204" pitchFamily="34" charset="-122"/>
                </a:rPr>
                <a:t>谊生泰</a:t>
              </a:r>
              <a:endParaRPr lang="en-US" altLang="zh-CN" sz="2400" dirty="0" smtClean="0">
                <a:latin typeface="微软雅黑" panose="020B0503020204020204" pitchFamily="34" charset="-122"/>
                <a:ea typeface="微软雅黑" panose="020B0503020204020204" pitchFamily="34" charset="-122"/>
              </a:endParaRPr>
            </a:p>
          </p:txBody>
        </p:sp>
        <p:grpSp>
          <p:nvGrpSpPr>
            <p:cNvPr id="11" name="组合 10"/>
            <p:cNvGrpSpPr/>
            <p:nvPr/>
          </p:nvGrpSpPr>
          <p:grpSpPr>
            <a:xfrm>
              <a:off x="3647975" y="5180371"/>
              <a:ext cx="4846235" cy="523388"/>
              <a:chOff x="3647975" y="5343024"/>
              <a:chExt cx="4846235" cy="523388"/>
            </a:xfrm>
          </p:grpSpPr>
          <p:sp>
            <p:nvSpPr>
              <p:cNvPr id="8" name="圆角矩形 7"/>
              <p:cNvSpPr/>
              <p:nvPr/>
            </p:nvSpPr>
            <p:spPr>
              <a:xfrm>
                <a:off x="3647975" y="5343024"/>
                <a:ext cx="4753286" cy="523388"/>
              </a:xfrm>
              <a:prstGeom prst="roundRect">
                <a:avLst/>
              </a:prstGeom>
              <a:solidFill>
                <a:srgbClr val="0070C0"/>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3976839" y="5404747"/>
                <a:ext cx="4517371" cy="461665"/>
              </a:xfrm>
              <a:prstGeom prst="rect">
                <a:avLst/>
              </a:prstGeom>
              <a:noFill/>
            </p:spPr>
            <p:txBody>
              <a:bodyPr wrap="square" rtlCol="0">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上海仁会生物制药股份有限公司</a:t>
                </a:r>
              </a:p>
            </p:txBody>
          </p:sp>
        </p:grpSp>
        <p:pic>
          <p:nvPicPr>
            <p:cNvPr id="10" name="图片 9"/>
            <p:cNvPicPr/>
            <p:nvPr/>
          </p:nvPicPr>
          <p:blipFill rotWithShape="1">
            <a:blip r:embed="rId2" cstate="print">
              <a:extLst>
                <a:ext uri="{28A0092B-C50C-407E-A947-70E740481C1C}">
                  <a14:useLocalDpi xmlns:a14="http://schemas.microsoft.com/office/drawing/2010/main" val="0"/>
                </a:ext>
              </a:extLst>
            </a:blip>
            <a:srcRect l="18825" t="18187" b="15923"/>
            <a:stretch>
              <a:fillRect/>
            </a:stretch>
          </p:blipFill>
          <p:spPr bwMode="auto">
            <a:xfrm>
              <a:off x="3223433" y="1326767"/>
              <a:ext cx="5458554" cy="3047983"/>
            </a:xfrm>
            <a:prstGeom prst="rect">
              <a:avLst/>
            </a:prstGeom>
            <a:noFill/>
            <a:ln>
              <a:noFill/>
            </a:ln>
            <a:effectLst>
              <a:softEdge rad="317500"/>
            </a:effectLst>
          </p:spPr>
        </p:pic>
      </p:grpSp>
    </p:spTree>
    <p:extLst>
      <p:ext uri="{BB962C8B-B14F-4D97-AF65-F5344CB8AC3E}">
        <p14:creationId xmlns:p14="http://schemas.microsoft.com/office/powerpoint/2010/main" val="2262340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67564"/>
            <a:ext cx="12192000" cy="1434465"/>
            <a:chOff x="0" y="-4503"/>
            <a:chExt cx="12192000" cy="1434465"/>
          </a:xfrm>
        </p:grpSpPr>
        <p:sp>
          <p:nvSpPr>
            <p:cNvPr id="5" name="矩形 4"/>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flipV="1">
            <a:off x="0" y="5431418"/>
            <a:ext cx="12192000" cy="1434465"/>
            <a:chOff x="0" y="-4503"/>
            <a:chExt cx="12192000" cy="1434465"/>
          </a:xfrm>
        </p:grpSpPr>
        <p:sp>
          <p:nvSpPr>
            <p:cNvPr id="8" name="矩形 7"/>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4" name="Rectangle 3"/>
          <p:cNvSpPr>
            <a:spLocks noChangeArrowheads="1"/>
          </p:cNvSpPr>
          <p:nvPr/>
        </p:nvSpPr>
        <p:spPr bwMode="auto">
          <a:xfrm>
            <a:off x="3460750" y="30511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4" name="图片 3"/>
          <p:cNvPicPr>
            <a:picLocks noChangeAspect="1"/>
          </p:cNvPicPr>
          <p:nvPr/>
        </p:nvPicPr>
        <p:blipFill>
          <a:blip r:embed="rId3"/>
          <a:stretch>
            <a:fillRect/>
          </a:stretch>
        </p:blipFill>
        <p:spPr>
          <a:xfrm>
            <a:off x="1412247" y="3084223"/>
            <a:ext cx="2018478" cy="1188368"/>
          </a:xfrm>
          <a:prstGeom prst="rect">
            <a:avLst/>
          </a:prstGeom>
        </p:spPr>
      </p:pic>
      <p:sp>
        <p:nvSpPr>
          <p:cNvPr id="12" name="文本框 11"/>
          <p:cNvSpPr txBox="1"/>
          <p:nvPr/>
        </p:nvSpPr>
        <p:spPr>
          <a:xfrm>
            <a:off x="4014662" y="1846343"/>
            <a:ext cx="6936827" cy="1061829"/>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贝那鲁肽</a:t>
            </a:r>
            <a:r>
              <a:rPr lang="zh-CN" altLang="en-US" sz="1400" dirty="0" smtClean="0">
                <a:latin typeface="微软雅黑" panose="020B0503020204020204" pitchFamily="34" charset="-122"/>
                <a:ea typeface="微软雅黑" panose="020B0503020204020204" pitchFamily="34" charset="-122"/>
              </a:rPr>
              <a:t>注射液是</a:t>
            </a:r>
            <a:r>
              <a:rPr lang="zh-CN" altLang="en-US" sz="1400" dirty="0">
                <a:solidFill>
                  <a:srgbClr val="0070C0"/>
                </a:solidFill>
                <a:latin typeface="微软雅黑" panose="020B0503020204020204" pitchFamily="34" charset="-122"/>
                <a:ea typeface="微软雅黑" panose="020B0503020204020204" pitchFamily="34" charset="-122"/>
              </a:rPr>
              <a:t>国家科技部十一五“重大新药创制”科技专项支持项目的研究成果</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是</a:t>
            </a:r>
            <a:r>
              <a:rPr lang="zh-CN" altLang="en-US" sz="1400" dirty="0">
                <a:solidFill>
                  <a:srgbClr val="0070C0"/>
                </a:solidFill>
                <a:latin typeface="微软雅黑" panose="020B0503020204020204" pitchFamily="34" charset="-122"/>
                <a:ea typeface="微软雅黑" panose="020B0503020204020204" pitchFamily="34" charset="-122"/>
              </a:rPr>
              <a:t>中国</a:t>
            </a:r>
            <a:r>
              <a:rPr lang="en-US" altLang="zh-CN" sz="1400" dirty="0">
                <a:solidFill>
                  <a:srgbClr val="0070C0"/>
                </a:solidFill>
                <a:latin typeface="微软雅黑" panose="020B0503020204020204" pitchFamily="34" charset="-122"/>
                <a:ea typeface="微软雅黑" panose="020B0503020204020204" pitchFamily="34" charset="-122"/>
              </a:rPr>
              <a:t>/</a:t>
            </a:r>
            <a:r>
              <a:rPr lang="zh-CN" altLang="en-US" sz="1400" dirty="0">
                <a:solidFill>
                  <a:srgbClr val="0070C0"/>
                </a:solidFill>
                <a:latin typeface="微软雅黑" panose="020B0503020204020204" pitchFamily="34" charset="-122"/>
                <a:ea typeface="微软雅黑" panose="020B0503020204020204" pitchFamily="34" charset="-122"/>
              </a:rPr>
              <a:t>糖尿病治疗领域中第一个完全自主知识产权</a:t>
            </a:r>
            <a:r>
              <a:rPr lang="zh-CN" altLang="en-US" sz="1400" dirty="0">
                <a:latin typeface="微软雅黑" panose="020B0503020204020204" pitchFamily="34" charset="-122"/>
                <a:ea typeface="微软雅黑" panose="020B0503020204020204" pitchFamily="34" charset="-122"/>
              </a:rPr>
              <a:t>的用于治疗</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型糖尿病</a:t>
            </a:r>
            <a:r>
              <a:rPr lang="zh-CN" altLang="en-US" sz="1400" dirty="0">
                <a:solidFill>
                  <a:srgbClr val="0070C0"/>
                </a:solidFill>
                <a:latin typeface="微软雅黑" panose="020B0503020204020204" pitchFamily="34" charset="-122"/>
                <a:ea typeface="微软雅黑" panose="020B0503020204020204" pitchFamily="34" charset="-122"/>
              </a:rPr>
              <a:t>的</a:t>
            </a:r>
            <a:r>
              <a:rPr lang="en-US" altLang="zh-CN" sz="1400" dirty="0">
                <a:solidFill>
                  <a:srgbClr val="0070C0"/>
                </a:solidFill>
                <a:latin typeface="微软雅黑" panose="020B0503020204020204" pitchFamily="34" charset="-122"/>
                <a:ea typeface="微软雅黑" panose="020B0503020204020204" pitchFamily="34" charset="-122"/>
              </a:rPr>
              <a:t>1</a:t>
            </a:r>
            <a:r>
              <a:rPr lang="zh-CN" altLang="en-US" sz="1400" dirty="0">
                <a:solidFill>
                  <a:srgbClr val="0070C0"/>
                </a:solidFill>
                <a:latin typeface="微软雅黑" panose="020B0503020204020204" pitchFamily="34" charset="-122"/>
                <a:ea typeface="微软雅黑" panose="020B0503020204020204" pitchFamily="34" charset="-122"/>
              </a:rPr>
              <a:t>类治疗用生物制品</a:t>
            </a:r>
            <a:r>
              <a:rPr lang="zh-CN" altLang="en-US" sz="1400" dirty="0">
                <a:latin typeface="微软雅黑" panose="020B0503020204020204" pitchFamily="34" charset="-122"/>
                <a:ea typeface="微软雅黑" panose="020B0503020204020204" pitchFamily="34" charset="-122"/>
              </a:rPr>
              <a:t>，也是</a:t>
            </a:r>
            <a:r>
              <a:rPr lang="zh-CN" altLang="en-US" sz="1400" dirty="0">
                <a:solidFill>
                  <a:srgbClr val="0070C0"/>
                </a:solidFill>
                <a:latin typeface="微软雅黑" panose="020B0503020204020204" pitchFamily="34" charset="-122"/>
                <a:ea typeface="微软雅黑" panose="020B0503020204020204" pitchFamily="34" charset="-122"/>
              </a:rPr>
              <a:t>全球首个全人源的</a:t>
            </a:r>
            <a:r>
              <a:rPr lang="en-US" altLang="zh-CN" sz="1400" dirty="0">
                <a:solidFill>
                  <a:srgbClr val="0070C0"/>
                </a:solidFill>
                <a:latin typeface="微软雅黑" panose="020B0503020204020204" pitchFamily="34" charset="-122"/>
                <a:ea typeface="微软雅黑" panose="020B0503020204020204" pitchFamily="34" charset="-122"/>
              </a:rPr>
              <a:t>GLP-1</a:t>
            </a:r>
            <a:r>
              <a:rPr lang="zh-CN" altLang="en-US" sz="1400" dirty="0">
                <a:solidFill>
                  <a:srgbClr val="0070C0"/>
                </a:solidFill>
                <a:latin typeface="微软雅黑" panose="020B0503020204020204" pitchFamily="34" charset="-122"/>
                <a:ea typeface="微软雅黑" panose="020B0503020204020204" pitchFamily="34" charset="-122"/>
              </a:rPr>
              <a:t>受体激动剂类药物</a:t>
            </a:r>
            <a:r>
              <a:rPr lang="zh-CN" altLang="en-US" sz="1400" dirty="0">
                <a:latin typeface="微软雅黑" panose="020B0503020204020204" pitchFamily="34" charset="-122"/>
                <a:ea typeface="微软雅黑" panose="020B0503020204020204" pitchFamily="34" charset="-122"/>
              </a:rPr>
              <a:t>。</a:t>
            </a:r>
            <a:endParaRPr lang="zh-CN" altLang="en-US" sz="1400" kern="1200" dirty="0">
              <a:solidFill>
                <a:schemeClr val="tx1"/>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3930580" y="3051175"/>
            <a:ext cx="6936827" cy="415498"/>
          </a:xfrm>
          <a:prstGeom prst="rect">
            <a:avLst/>
          </a:prstGeom>
          <a:noFill/>
        </p:spPr>
        <p:txBody>
          <a:bodyPr wrap="square" rtlCol="0">
            <a:spAutoFit/>
          </a:bodyPr>
          <a:lstStyle/>
          <a:p>
            <a:pPr>
              <a:lnSpc>
                <a:spcPct val="150000"/>
              </a:lnSpc>
            </a:pPr>
            <a:r>
              <a:rPr lang="zh-CN" altLang="en-US" sz="1400" dirty="0" smtClean="0">
                <a:latin typeface="微软雅黑" panose="020B0503020204020204" pitchFamily="34" charset="-122"/>
                <a:ea typeface="微软雅黑" panose="020B0503020204020204" pitchFamily="34" charset="-122"/>
              </a:rPr>
              <a:t> </a:t>
            </a:r>
            <a:r>
              <a:rPr lang="zh-CN" altLang="en-US" sz="1400" b="1" dirty="0" smtClean="0">
                <a:latin typeface="微软雅黑" panose="020B0503020204020204" pitchFamily="34" charset="-122"/>
                <a:ea typeface="微软雅黑" panose="020B0503020204020204" pitchFamily="34" charset="-122"/>
              </a:rPr>
              <a:t>产品疗效或安全性的优势</a:t>
            </a:r>
            <a:r>
              <a:rPr lang="zh-CN" altLang="en-US" sz="1400" dirty="0" smtClean="0">
                <a:latin typeface="微软雅黑" panose="020B0503020204020204" pitchFamily="34" charset="-122"/>
                <a:ea typeface="微软雅黑" panose="020B0503020204020204" pitchFamily="34" charset="-122"/>
              </a:rPr>
              <a:t>：</a:t>
            </a:r>
            <a:endParaRPr lang="zh-CN" altLang="en-US" sz="1400" kern="1200" dirty="0">
              <a:solidFill>
                <a:schemeClr val="tx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4014662" y="3393525"/>
            <a:ext cx="6936827" cy="1721690"/>
          </a:xfrm>
          <a:prstGeom prst="rect">
            <a:avLst/>
          </a:prstGeom>
          <a:noFill/>
        </p:spPr>
        <p:txBody>
          <a:bodyPr wrap="square" rtlCol="0">
            <a:spAutoFit/>
          </a:bodyPr>
          <a:lstStyle/>
          <a:p>
            <a:pPr>
              <a:lnSpc>
                <a:spcPct val="150000"/>
              </a:lnSpc>
            </a:pPr>
            <a:r>
              <a:rPr lang="zh-CN" altLang="zh-CN" sz="1200" dirty="0">
                <a:latin typeface="微软雅黑" panose="020B0503020204020204" pitchFamily="34" charset="-122"/>
                <a:ea typeface="微软雅黑" panose="020B0503020204020204" pitchFamily="34" charset="-122"/>
              </a:rPr>
              <a:t>贝那鲁肽属于全人源的短效</a:t>
            </a:r>
            <a:r>
              <a:rPr lang="en-US" altLang="zh-CN" sz="1200" dirty="0">
                <a:latin typeface="微软雅黑" panose="020B0503020204020204" pitchFamily="34" charset="-122"/>
                <a:ea typeface="微软雅黑" panose="020B0503020204020204" pitchFamily="34" charset="-122"/>
              </a:rPr>
              <a:t>GLP-1 RA</a:t>
            </a:r>
            <a:r>
              <a:rPr lang="zh-CN" altLang="zh-CN" sz="1200" dirty="0">
                <a:latin typeface="微软雅黑" panose="020B0503020204020204" pitchFamily="34" charset="-122"/>
                <a:ea typeface="微软雅黑" panose="020B0503020204020204" pitchFamily="34" charset="-122"/>
              </a:rPr>
              <a:t>，</a:t>
            </a:r>
            <a:r>
              <a:rPr lang="zh-CN" altLang="zh-CN" sz="1200" dirty="0" smtClean="0">
                <a:latin typeface="微软雅黑" panose="020B0503020204020204" pitchFamily="34" charset="-122"/>
                <a:ea typeface="微软雅黑" panose="020B0503020204020204" pitchFamily="34" charset="-122"/>
              </a:rPr>
              <a:t>具备短效</a:t>
            </a:r>
            <a:r>
              <a:rPr lang="en-US" altLang="zh-CN" sz="1200" dirty="0">
                <a:latin typeface="微软雅黑" panose="020B0503020204020204" pitchFamily="34" charset="-122"/>
                <a:ea typeface="微软雅黑" panose="020B0503020204020204" pitchFamily="34" charset="-122"/>
              </a:rPr>
              <a:t>GLP-1 RA</a:t>
            </a:r>
            <a:r>
              <a:rPr lang="zh-CN" altLang="zh-CN" sz="1200" dirty="0">
                <a:latin typeface="微软雅黑" panose="020B0503020204020204" pitchFamily="34" charset="-122"/>
                <a:ea typeface="微软雅黑" panose="020B0503020204020204" pitchFamily="34" charset="-122"/>
              </a:rPr>
              <a:t>的优势，</a:t>
            </a:r>
            <a:r>
              <a:rPr lang="zh-CN" altLang="zh-CN" sz="1200" dirty="0" smtClean="0">
                <a:latin typeface="微软雅黑" panose="020B0503020204020204" pitchFamily="34" charset="-122"/>
                <a:ea typeface="微软雅黑" panose="020B0503020204020204" pitchFamily="34" charset="-122"/>
              </a:rPr>
              <a:t>与非人</a:t>
            </a:r>
            <a:r>
              <a:rPr lang="zh-CN" altLang="zh-CN" sz="1200" dirty="0">
                <a:latin typeface="微软雅黑" panose="020B0503020204020204" pitchFamily="34" charset="-122"/>
                <a:ea typeface="微软雅黑" panose="020B0503020204020204" pitchFamily="34" charset="-122"/>
              </a:rPr>
              <a:t>源的短效</a:t>
            </a:r>
            <a:r>
              <a:rPr lang="en-US" altLang="zh-CN" sz="1200" dirty="0">
                <a:latin typeface="微软雅黑" panose="020B0503020204020204" pitchFamily="34" charset="-122"/>
                <a:ea typeface="微软雅黑" panose="020B0503020204020204" pitchFamily="34" charset="-122"/>
              </a:rPr>
              <a:t>GLP-1 RA</a:t>
            </a:r>
            <a:r>
              <a:rPr lang="zh-CN" altLang="zh-CN" sz="1200" dirty="0">
                <a:latin typeface="微软雅黑" panose="020B0503020204020204" pitchFamily="34" charset="-122"/>
                <a:ea typeface="微软雅黑" panose="020B0503020204020204" pitchFamily="34" charset="-122"/>
              </a:rPr>
              <a:t>相比，</a:t>
            </a:r>
            <a:r>
              <a:rPr lang="zh-CN" altLang="zh-CN" sz="1200" dirty="0">
                <a:solidFill>
                  <a:srgbClr val="0070C0"/>
                </a:solidFill>
                <a:latin typeface="微软雅黑" panose="020B0503020204020204" pitchFamily="34" charset="-122"/>
                <a:ea typeface="微软雅黑" panose="020B0503020204020204" pitchFamily="34" charset="-122"/>
              </a:rPr>
              <a:t>免疫原性更低，</a:t>
            </a:r>
            <a:r>
              <a:rPr lang="zh-CN" altLang="zh-CN" sz="1200" dirty="0" smtClean="0">
                <a:solidFill>
                  <a:srgbClr val="0070C0"/>
                </a:solidFill>
                <a:latin typeface="微软雅黑" panose="020B0503020204020204" pitchFamily="34" charset="-122"/>
                <a:ea typeface="微软雅黑" panose="020B0503020204020204" pitchFamily="34" charset="-122"/>
              </a:rPr>
              <a:t>代谢产物具有</a:t>
            </a:r>
            <a:r>
              <a:rPr lang="zh-CN" altLang="zh-CN" sz="1200" dirty="0">
                <a:solidFill>
                  <a:srgbClr val="0070C0"/>
                </a:solidFill>
                <a:latin typeface="微软雅黑" panose="020B0503020204020204" pitchFamily="34" charset="-122"/>
                <a:ea typeface="微软雅黑" panose="020B0503020204020204" pitchFamily="34" charset="-122"/>
              </a:rPr>
              <a:t>更多的获益</a:t>
            </a:r>
            <a:r>
              <a:rPr lang="zh-CN" altLang="zh-CN" sz="1200" dirty="0">
                <a:latin typeface="微软雅黑" panose="020B0503020204020204" pitchFamily="34" charset="-122"/>
                <a:ea typeface="微软雅黑" panose="020B0503020204020204" pitchFamily="34" charset="-122"/>
              </a:rPr>
              <a:t>；与长效</a:t>
            </a:r>
            <a:r>
              <a:rPr lang="en-US" altLang="zh-CN" sz="1200" dirty="0">
                <a:latin typeface="微软雅黑" panose="020B0503020204020204" pitchFamily="34" charset="-122"/>
                <a:ea typeface="微软雅黑" panose="020B0503020204020204" pitchFamily="34" charset="-122"/>
              </a:rPr>
              <a:t>GLP-1 RA </a:t>
            </a:r>
            <a:r>
              <a:rPr lang="zh-CN" altLang="zh-CN" sz="1200" dirty="0">
                <a:latin typeface="微软雅黑" panose="020B0503020204020204" pitchFamily="34" charset="-122"/>
                <a:ea typeface="微软雅黑" panose="020B0503020204020204" pitchFamily="34" charset="-122"/>
              </a:rPr>
              <a:t>相比</a:t>
            </a:r>
            <a:r>
              <a:rPr lang="zh-CN" altLang="zh-CN" sz="1200" dirty="0">
                <a:solidFill>
                  <a:srgbClr val="0070C0"/>
                </a:solidFill>
                <a:latin typeface="微软雅黑" panose="020B0503020204020204" pitchFamily="34" charset="-122"/>
                <a:ea typeface="微软雅黑" panose="020B0503020204020204" pitchFamily="34" charset="-122"/>
              </a:rPr>
              <a:t>具有延缓胃排空的药理作用，具有较好的餐后血糖控制效果</a:t>
            </a:r>
            <a:r>
              <a:rPr lang="zh-CN" altLang="zh-CN" sz="1200" dirty="0">
                <a:latin typeface="微软雅黑" panose="020B0503020204020204" pitchFamily="34" charset="-122"/>
                <a:ea typeface="微软雅黑" panose="020B0503020204020204" pitchFamily="34" charset="-122"/>
              </a:rPr>
              <a:t>，副反应方面临床研究未发现急性胰腺炎及心率增加。在贝那鲁肽的上市技术评审报告中，</a:t>
            </a:r>
            <a:r>
              <a:rPr lang="en-US" altLang="zh-CN" sz="1200" dirty="0">
                <a:latin typeface="微软雅黑" panose="020B0503020204020204" pitchFamily="34" charset="-122"/>
                <a:ea typeface="微软雅黑" panose="020B0503020204020204" pitchFamily="34" charset="-122"/>
              </a:rPr>
              <a:t>CDE</a:t>
            </a:r>
            <a:r>
              <a:rPr lang="zh-CN" altLang="zh-CN" sz="1200" dirty="0">
                <a:latin typeface="微软雅黑" panose="020B0503020204020204" pitchFamily="34" charset="-122"/>
                <a:ea typeface="微软雅黑" panose="020B0503020204020204" pitchFamily="34" charset="-122"/>
              </a:rPr>
              <a:t>明确</a:t>
            </a:r>
            <a:r>
              <a:rPr lang="en-US" altLang="zh-CN" sz="1200" dirty="0">
                <a:latin typeface="微软雅黑" panose="020B0503020204020204" pitchFamily="34" charset="-122"/>
                <a:ea typeface="微软雅黑" panose="020B0503020204020204" pitchFamily="34" charset="-122"/>
              </a:rPr>
              <a:t>“</a:t>
            </a:r>
            <a:r>
              <a:rPr lang="zh-CN" altLang="zh-CN" sz="1200" dirty="0">
                <a:latin typeface="微软雅黑" panose="020B0503020204020204" pitchFamily="34" charset="-122"/>
                <a:ea typeface="微软雅黑" panose="020B0503020204020204" pitchFamily="34" charset="-122"/>
              </a:rPr>
              <a:t>在降糖的同时，Ⅲ期研究中可观察到本品具有安全性方面的优势，在于本品治疗组心率未见明显变化，未引起心率增加，且本品可减低体重。此两项指标对糖尿病患者的心血管预后会产生好的作用，利于糖尿病患者长期预后的改善。</a:t>
            </a:r>
            <a:endParaRPr lang="zh-CN" altLang="en-US" sz="1200" kern="1200" dirty="0">
              <a:solidFill>
                <a:schemeClr val="tx1"/>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11252619" y="5923422"/>
            <a:ext cx="654269" cy="584775"/>
          </a:xfrm>
          <a:prstGeom prst="rect">
            <a:avLst/>
          </a:prstGeom>
          <a:solidFill>
            <a:schemeClr val="accent1">
              <a:lumMod val="20000"/>
              <a:lumOff val="80000"/>
            </a:schemeClr>
          </a:solid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hlinkClick r:id="rId4" action="ppaction://hlinksldjump"/>
              </a:rPr>
              <a:t>返回目录</a:t>
            </a:r>
            <a:endParaRPr lang="zh-CN" altLang="en-US" sz="1600" dirty="0">
              <a:latin typeface="微软雅黑" panose="020B0503020204020204" pitchFamily="34" charset="-122"/>
              <a:ea typeface="微软雅黑" panose="020B0503020204020204" pitchFamily="34" charset="-122"/>
            </a:endParaRPr>
          </a:p>
        </p:txBody>
      </p:sp>
      <p:pic>
        <p:nvPicPr>
          <p:cNvPr id="19" name="图片 18"/>
          <p:cNvPicPr>
            <a:picLocks noChangeAspect="1"/>
          </p:cNvPicPr>
          <p:nvPr/>
        </p:nvPicPr>
        <p:blipFill>
          <a:blip r:embed="rId5"/>
          <a:stretch>
            <a:fillRect/>
          </a:stretch>
        </p:blipFill>
        <p:spPr>
          <a:xfrm>
            <a:off x="1412247" y="-67564"/>
            <a:ext cx="1342857" cy="2647619"/>
          </a:xfrm>
          <a:prstGeom prst="rect">
            <a:avLst/>
          </a:prstGeom>
        </p:spPr>
      </p:pic>
    </p:spTree>
    <p:extLst>
      <p:ext uri="{BB962C8B-B14F-4D97-AF65-F5344CB8AC3E}">
        <p14:creationId xmlns:p14="http://schemas.microsoft.com/office/powerpoint/2010/main" val="3600576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67564"/>
            <a:ext cx="12192000" cy="1434465"/>
            <a:chOff x="0" y="-4503"/>
            <a:chExt cx="12192000" cy="1434465"/>
          </a:xfrm>
        </p:grpSpPr>
        <p:sp>
          <p:nvSpPr>
            <p:cNvPr id="5" name="矩形 4"/>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flipV="1">
            <a:off x="0" y="5431418"/>
            <a:ext cx="12192000" cy="1434465"/>
            <a:chOff x="0" y="-4503"/>
            <a:chExt cx="12192000" cy="1434465"/>
          </a:xfrm>
        </p:grpSpPr>
        <p:sp>
          <p:nvSpPr>
            <p:cNvPr id="8" name="矩形 7"/>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4" name="Rectangle 3"/>
          <p:cNvSpPr>
            <a:spLocks noChangeArrowheads="1"/>
          </p:cNvSpPr>
          <p:nvPr/>
        </p:nvSpPr>
        <p:spPr bwMode="auto">
          <a:xfrm>
            <a:off x="3460750" y="30511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文本框 11"/>
          <p:cNvSpPr txBox="1"/>
          <p:nvPr/>
        </p:nvSpPr>
        <p:spPr>
          <a:xfrm>
            <a:off x="4125021" y="1867269"/>
            <a:ext cx="6936827" cy="954492"/>
          </a:xfrm>
          <a:prstGeom prst="rect">
            <a:avLst/>
          </a:prstGeom>
          <a:noFill/>
        </p:spPr>
        <p:txBody>
          <a:bodyPr wrap="square" rtlCol="0">
            <a:spAutoFit/>
          </a:bodyPr>
          <a:lstStyle/>
          <a:p>
            <a:pPr>
              <a:lnSpc>
                <a:spcPct val="150000"/>
              </a:lnSpc>
            </a:pPr>
            <a:r>
              <a:rPr lang="zh-CN" altLang="en-US" sz="1400" dirty="0" smtClean="0">
                <a:latin typeface="微软雅黑" panose="020B0503020204020204" pitchFamily="34" charset="-122"/>
                <a:ea typeface="微软雅黑" panose="020B0503020204020204" pitchFamily="34" charset="-122"/>
              </a:rPr>
              <a:t>年发病患者总数</a:t>
            </a:r>
            <a:r>
              <a:rPr lang="zh-CN" altLang="en-US" sz="1400" dirty="0" smtClean="0">
                <a:latin typeface="微软雅黑" panose="020B0503020204020204" pitchFamily="34" charset="-122"/>
                <a:ea typeface="微软雅黑" panose="020B0503020204020204" pitchFamily="34" charset="-122"/>
              </a:rPr>
              <a:t>： </a:t>
            </a:r>
            <a:r>
              <a:rPr lang="en-US" altLang="zh-CN" sz="1100" dirty="0">
                <a:solidFill>
                  <a:srgbClr val="0070C0"/>
                </a:solidFill>
                <a:latin typeface="微软雅黑" panose="020B0503020204020204" pitchFamily="34" charset="-122"/>
                <a:ea typeface="微软雅黑" panose="020B0503020204020204" pitchFamily="34" charset="-122"/>
              </a:rPr>
              <a:t>2020</a:t>
            </a:r>
            <a:r>
              <a:rPr lang="zh-CN" altLang="zh-CN" sz="1100" dirty="0">
                <a:solidFill>
                  <a:srgbClr val="0070C0"/>
                </a:solidFill>
                <a:latin typeface="微软雅黑" panose="020B0503020204020204" pitchFamily="34" charset="-122"/>
                <a:ea typeface="微软雅黑" panose="020B0503020204020204" pitchFamily="34" charset="-122"/>
              </a:rPr>
              <a:t>年最新公布的中国</a:t>
            </a:r>
            <a:r>
              <a:rPr lang="en-US" altLang="zh-CN" sz="1100" dirty="0">
                <a:solidFill>
                  <a:srgbClr val="0070C0"/>
                </a:solidFill>
                <a:latin typeface="微软雅黑" panose="020B0503020204020204" pitchFamily="34" charset="-122"/>
                <a:ea typeface="微软雅黑" panose="020B0503020204020204" pitchFamily="34" charset="-122"/>
              </a:rPr>
              <a:t>2</a:t>
            </a:r>
            <a:r>
              <a:rPr lang="zh-CN" altLang="zh-CN" sz="1100" dirty="0">
                <a:solidFill>
                  <a:srgbClr val="0070C0"/>
                </a:solidFill>
                <a:latin typeface="微软雅黑" panose="020B0503020204020204" pitchFamily="34" charset="-122"/>
                <a:ea typeface="微软雅黑" panose="020B0503020204020204" pitchFamily="34" charset="-122"/>
              </a:rPr>
              <a:t>型糖尿病（</a:t>
            </a:r>
            <a:r>
              <a:rPr lang="en-US" altLang="zh-CN" sz="1100" dirty="0">
                <a:solidFill>
                  <a:srgbClr val="0070C0"/>
                </a:solidFill>
                <a:latin typeface="微软雅黑" panose="020B0503020204020204" pitchFamily="34" charset="-122"/>
                <a:ea typeface="微软雅黑" panose="020B0503020204020204" pitchFamily="34" charset="-122"/>
              </a:rPr>
              <a:t>T2DM</a:t>
            </a:r>
            <a:r>
              <a:rPr lang="zh-CN" altLang="zh-CN" sz="1100" dirty="0">
                <a:solidFill>
                  <a:srgbClr val="0070C0"/>
                </a:solidFill>
                <a:latin typeface="微软雅黑" panose="020B0503020204020204" pitchFamily="34" charset="-122"/>
                <a:ea typeface="微软雅黑" panose="020B0503020204020204" pitchFamily="34" charset="-122"/>
              </a:rPr>
              <a:t>）流行病学调查数据显示，根据</a:t>
            </a:r>
            <a:r>
              <a:rPr lang="en-US" altLang="zh-CN" sz="1100" dirty="0">
                <a:solidFill>
                  <a:srgbClr val="0070C0"/>
                </a:solidFill>
                <a:latin typeface="微软雅黑" panose="020B0503020204020204" pitchFamily="34" charset="-122"/>
                <a:ea typeface="微软雅黑" panose="020B0503020204020204" pitchFamily="34" charset="-122"/>
              </a:rPr>
              <a:t>ADA</a:t>
            </a:r>
            <a:r>
              <a:rPr lang="zh-CN" altLang="zh-CN" sz="1100" dirty="0">
                <a:solidFill>
                  <a:srgbClr val="0070C0"/>
                </a:solidFill>
                <a:latin typeface="微软雅黑" panose="020B0503020204020204" pitchFamily="34" charset="-122"/>
                <a:ea typeface="微软雅黑" panose="020B0503020204020204" pitchFamily="34" charset="-122"/>
              </a:rPr>
              <a:t>诊断标准，中国</a:t>
            </a:r>
            <a:r>
              <a:rPr lang="en-US" altLang="zh-CN" sz="1100" dirty="0">
                <a:solidFill>
                  <a:srgbClr val="0070C0"/>
                </a:solidFill>
                <a:latin typeface="微软雅黑" panose="020B0503020204020204" pitchFamily="34" charset="-122"/>
                <a:ea typeface="微软雅黑" panose="020B0503020204020204" pitchFamily="34" charset="-122"/>
              </a:rPr>
              <a:t>T2DM</a:t>
            </a:r>
            <a:r>
              <a:rPr lang="zh-CN" altLang="zh-CN" sz="1100" dirty="0">
                <a:solidFill>
                  <a:srgbClr val="0070C0"/>
                </a:solidFill>
                <a:latin typeface="微软雅黑" panose="020B0503020204020204" pitchFamily="34" charset="-122"/>
                <a:ea typeface="微软雅黑" panose="020B0503020204020204" pitchFamily="34" charset="-122"/>
              </a:rPr>
              <a:t>患病率</a:t>
            </a:r>
            <a:r>
              <a:rPr lang="en-US" altLang="zh-CN" sz="1100" dirty="0">
                <a:solidFill>
                  <a:srgbClr val="0070C0"/>
                </a:solidFill>
                <a:latin typeface="微软雅黑" panose="020B0503020204020204" pitchFamily="34" charset="-122"/>
                <a:ea typeface="微软雅黑" panose="020B0503020204020204" pitchFamily="34" charset="-122"/>
              </a:rPr>
              <a:t>12.8%</a:t>
            </a:r>
            <a:r>
              <a:rPr lang="zh-CN" altLang="en-US" sz="1100" dirty="0">
                <a:solidFill>
                  <a:srgbClr val="0070C0"/>
                </a:solidFill>
                <a:latin typeface="微软雅黑" panose="020B0503020204020204" pitchFamily="34" charset="-122"/>
                <a:ea typeface="微软雅黑" panose="020B0503020204020204" pitchFamily="34" charset="-122"/>
              </a:rPr>
              <a:t>，</a:t>
            </a:r>
            <a:r>
              <a:rPr lang="zh-CN" altLang="zh-CN" sz="1100" dirty="0">
                <a:solidFill>
                  <a:srgbClr val="0070C0"/>
                </a:solidFill>
                <a:latin typeface="微软雅黑" panose="020B0503020204020204" pitchFamily="34" charset="-122"/>
                <a:ea typeface="微软雅黑" panose="020B0503020204020204" pitchFamily="34" charset="-122"/>
              </a:rPr>
              <a:t>且呈逐年上升趋势</a:t>
            </a:r>
            <a:r>
              <a:rPr lang="zh-CN" altLang="en-US" sz="1100" dirty="0">
                <a:solidFill>
                  <a:srgbClr val="0070C0"/>
                </a:solidFill>
                <a:latin typeface="微软雅黑" panose="020B0503020204020204" pitchFamily="34" charset="-122"/>
                <a:ea typeface="微软雅黑" panose="020B0503020204020204" pitchFamily="34" charset="-122"/>
              </a:rPr>
              <a:t>。</a:t>
            </a:r>
            <a:endParaRPr lang="en-US" altLang="zh-CN" sz="1100" dirty="0">
              <a:solidFill>
                <a:srgbClr val="0070C0"/>
              </a:solidFill>
              <a:latin typeface="微软雅黑" panose="020B0503020204020204" pitchFamily="34" charset="-122"/>
              <a:ea typeface="微软雅黑" panose="020B0503020204020204" pitchFamily="34" charset="-122"/>
            </a:endParaRPr>
          </a:p>
          <a:p>
            <a:pPr>
              <a:lnSpc>
                <a:spcPct val="150000"/>
              </a:lnSpc>
            </a:pPr>
            <a:endParaRPr lang="en-US" altLang="zh-CN" sz="1400" dirty="0" smtClean="0">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a:blip r:embed="rId3"/>
          <a:stretch>
            <a:fillRect/>
          </a:stretch>
        </p:blipFill>
        <p:spPr>
          <a:xfrm>
            <a:off x="1150695" y="3356599"/>
            <a:ext cx="2017054" cy="1163685"/>
          </a:xfrm>
          <a:prstGeom prst="rect">
            <a:avLst/>
          </a:prstGeom>
        </p:spPr>
      </p:pic>
      <p:sp>
        <p:nvSpPr>
          <p:cNvPr id="17" name="文本框 16"/>
          <p:cNvSpPr txBox="1"/>
          <p:nvPr/>
        </p:nvSpPr>
        <p:spPr>
          <a:xfrm>
            <a:off x="4125021" y="2609114"/>
            <a:ext cx="6936827" cy="1685077"/>
          </a:xfrm>
          <a:prstGeom prst="rect">
            <a:avLst/>
          </a:prstGeom>
          <a:noFill/>
        </p:spPr>
        <p:txBody>
          <a:bodyPr wrap="square" rtlCol="0">
            <a:spAutoFit/>
          </a:bodyPr>
          <a:lstStyle/>
          <a:p>
            <a:pPr>
              <a:lnSpc>
                <a:spcPct val="150000"/>
              </a:lnSpc>
            </a:pPr>
            <a:r>
              <a:rPr lang="zh-CN" altLang="en-US" sz="1400" dirty="0" smtClean="0">
                <a:latin typeface="微软雅黑" panose="020B0503020204020204" pitchFamily="34" charset="-122"/>
                <a:ea typeface="微软雅黑" panose="020B0503020204020204" pitchFamily="34" charset="-122"/>
              </a:rPr>
              <a:t>弥补药品目录短</a:t>
            </a:r>
            <a:r>
              <a:rPr lang="zh-CN" altLang="en-US" sz="1400" dirty="0">
                <a:latin typeface="微软雅黑" panose="020B0503020204020204" pitchFamily="34" charset="-122"/>
                <a:ea typeface="微软雅黑" panose="020B0503020204020204" pitchFamily="34" charset="-122"/>
              </a:rPr>
              <a:t>板</a:t>
            </a:r>
            <a:r>
              <a:rPr lang="zh-CN" altLang="en-US" sz="1400" dirty="0" smtClean="0">
                <a:latin typeface="微软雅黑" panose="020B0503020204020204" pitchFamily="34" charset="-122"/>
                <a:ea typeface="微软雅黑" panose="020B0503020204020204" pitchFamily="34" charset="-122"/>
              </a:rPr>
              <a:t>：</a:t>
            </a:r>
            <a:endParaRPr lang="en-US" altLang="zh-CN" sz="1400" dirty="0" smtClean="0">
              <a:latin typeface="微软雅黑" panose="020B0503020204020204" pitchFamily="34" charset="-122"/>
              <a:ea typeface="微软雅黑" panose="020B0503020204020204" pitchFamily="34" charset="-122"/>
            </a:endParaRPr>
          </a:p>
          <a:p>
            <a:pPr>
              <a:lnSpc>
                <a:spcPct val="150000"/>
              </a:lnSpc>
            </a:pPr>
            <a:r>
              <a:rPr lang="zh-CN" altLang="en-US" sz="1100" dirty="0" smtClean="0">
                <a:solidFill>
                  <a:srgbClr val="0070C0"/>
                </a:solidFill>
                <a:latin typeface="微软雅黑" panose="020B0503020204020204" pitchFamily="34" charset="-122"/>
                <a:ea typeface="微软雅黑" panose="020B0503020204020204" pitchFamily="34" charset="-122"/>
              </a:rPr>
              <a:t>中</a:t>
            </a:r>
            <a:r>
              <a:rPr lang="zh-CN" altLang="en-US" sz="1100" dirty="0">
                <a:solidFill>
                  <a:srgbClr val="0070C0"/>
                </a:solidFill>
                <a:latin typeface="微软雅黑" panose="020B0503020204020204" pitchFamily="34" charset="-122"/>
                <a:ea typeface="微软雅黑" panose="020B0503020204020204" pitchFamily="34" charset="-122"/>
              </a:rPr>
              <a:t>国是全球糖尿病第一大国，患者人数超过</a:t>
            </a:r>
            <a:r>
              <a:rPr lang="en-US" altLang="zh-CN" sz="1100" dirty="0">
                <a:solidFill>
                  <a:srgbClr val="0070C0"/>
                </a:solidFill>
                <a:latin typeface="微软雅黑" panose="020B0503020204020204" pitchFamily="34" charset="-122"/>
                <a:ea typeface="微软雅黑" panose="020B0503020204020204" pitchFamily="34" charset="-122"/>
              </a:rPr>
              <a:t>1</a:t>
            </a:r>
            <a:r>
              <a:rPr lang="zh-CN" altLang="en-US" sz="1100" dirty="0">
                <a:solidFill>
                  <a:srgbClr val="0070C0"/>
                </a:solidFill>
                <a:latin typeface="微软雅黑" panose="020B0503020204020204" pitchFamily="34" charset="-122"/>
                <a:ea typeface="微软雅黑" panose="020B0503020204020204" pitchFamily="34" charset="-122"/>
              </a:rPr>
              <a:t>亿，长期以来却没有一款属于自己的创新药，而近年来，以胰高血糖素样肽</a:t>
            </a:r>
            <a:r>
              <a:rPr lang="en-US" altLang="zh-CN" sz="1100" dirty="0">
                <a:solidFill>
                  <a:srgbClr val="0070C0"/>
                </a:solidFill>
                <a:latin typeface="微软雅黑" panose="020B0503020204020204" pitchFamily="34" charset="-122"/>
                <a:ea typeface="微软雅黑" panose="020B0503020204020204" pitchFamily="34" charset="-122"/>
              </a:rPr>
              <a:t>-1(GLP-1)</a:t>
            </a:r>
            <a:r>
              <a:rPr lang="zh-CN" altLang="en-US" sz="1100" dirty="0">
                <a:solidFill>
                  <a:srgbClr val="0070C0"/>
                </a:solidFill>
                <a:latin typeface="微软雅黑" panose="020B0503020204020204" pitchFamily="34" charset="-122"/>
                <a:ea typeface="微软雅黑" panose="020B0503020204020204" pitchFamily="34" charset="-122"/>
              </a:rPr>
              <a:t>为代表的胃肠激素多肽类药物在糖尿病治疗上受到广泛关注，</a:t>
            </a:r>
            <a:r>
              <a:rPr lang="en-US" altLang="zh-CN" sz="1100" dirty="0">
                <a:solidFill>
                  <a:srgbClr val="0070C0"/>
                </a:solidFill>
                <a:latin typeface="微软雅黑" panose="020B0503020204020204" pitchFamily="34" charset="-122"/>
                <a:ea typeface="微软雅黑" panose="020B0503020204020204" pitchFamily="34" charset="-122"/>
              </a:rPr>
              <a:t>GLP-1</a:t>
            </a:r>
            <a:r>
              <a:rPr lang="zh-CN" altLang="en-US" sz="1100" dirty="0">
                <a:solidFill>
                  <a:srgbClr val="0070C0"/>
                </a:solidFill>
                <a:latin typeface="微软雅黑" panose="020B0503020204020204" pitchFamily="34" charset="-122"/>
                <a:ea typeface="微软雅黑" panose="020B0503020204020204" pitchFamily="34" charset="-122"/>
              </a:rPr>
              <a:t>是已发现的促胰岛素分泌作用最强的肠肽类激素，它通过与</a:t>
            </a:r>
            <a:r>
              <a:rPr lang="en-US" altLang="zh-CN" sz="1100" dirty="0">
                <a:solidFill>
                  <a:srgbClr val="0070C0"/>
                </a:solidFill>
                <a:latin typeface="微软雅黑" panose="020B0503020204020204" pitchFamily="34" charset="-122"/>
                <a:ea typeface="微软雅黑" panose="020B0503020204020204" pitchFamily="34" charset="-122"/>
              </a:rPr>
              <a:t>GLP-1</a:t>
            </a:r>
            <a:r>
              <a:rPr lang="zh-CN" altLang="en-US" sz="1100" dirty="0">
                <a:solidFill>
                  <a:srgbClr val="0070C0"/>
                </a:solidFill>
                <a:latin typeface="微软雅黑" panose="020B0503020204020204" pitchFamily="34" charset="-122"/>
                <a:ea typeface="微软雅黑" panose="020B0503020204020204" pitchFamily="34" charset="-122"/>
              </a:rPr>
              <a:t>受体</a:t>
            </a:r>
            <a:r>
              <a:rPr lang="en-US" altLang="zh-CN" sz="1100" dirty="0">
                <a:solidFill>
                  <a:srgbClr val="0070C0"/>
                </a:solidFill>
                <a:latin typeface="微软雅黑" panose="020B0503020204020204" pitchFamily="34" charset="-122"/>
                <a:ea typeface="微软雅黑" panose="020B0503020204020204" pitchFamily="34" charset="-122"/>
              </a:rPr>
              <a:t>(GLP-1R</a:t>
            </a:r>
            <a:r>
              <a:rPr lang="zh-CN" altLang="en-US" sz="1100" dirty="0">
                <a:solidFill>
                  <a:srgbClr val="0070C0"/>
                </a:solidFill>
                <a:latin typeface="微软雅黑" panose="020B0503020204020204" pitchFamily="34" charset="-122"/>
                <a:ea typeface="微软雅黑" panose="020B0503020204020204" pitchFamily="34" charset="-122"/>
              </a:rPr>
              <a:t>）结合发挥作用。贝那鲁肽注射液作为中国糖尿病领域第一个自主知识产权的创新生物药，亦是全球首个氨基酸序列与人源完全一致的</a:t>
            </a:r>
            <a:r>
              <a:rPr lang="en-US" altLang="zh-CN" sz="1100" dirty="0">
                <a:solidFill>
                  <a:srgbClr val="0070C0"/>
                </a:solidFill>
                <a:latin typeface="微软雅黑" panose="020B0503020204020204" pitchFamily="34" charset="-122"/>
                <a:ea typeface="微软雅黑" panose="020B0503020204020204" pitchFamily="34" charset="-122"/>
              </a:rPr>
              <a:t>GLP-1</a:t>
            </a:r>
            <a:r>
              <a:rPr lang="zh-CN" altLang="en-US" sz="1100" dirty="0">
                <a:solidFill>
                  <a:srgbClr val="0070C0"/>
                </a:solidFill>
                <a:latin typeface="微软雅黑" panose="020B0503020204020204" pitchFamily="34" charset="-122"/>
                <a:ea typeface="微软雅黑" panose="020B0503020204020204" pitchFamily="34" charset="-122"/>
              </a:rPr>
              <a:t>类药物，填补了我国糖尿病领域新药空白，打破了国际医药巨头的市场垄断。</a:t>
            </a:r>
            <a:endParaRPr lang="en-US" altLang="zh-CN" sz="1100" dirty="0" smtClean="0">
              <a:solidFill>
                <a:srgbClr val="0070C0"/>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4159180" y="4373177"/>
            <a:ext cx="6936827" cy="377411"/>
          </a:xfrm>
          <a:prstGeom prst="rect">
            <a:avLst/>
          </a:prstGeom>
          <a:noFill/>
        </p:spPr>
        <p:txBody>
          <a:bodyPr wrap="square" rtlCol="0">
            <a:spAutoFit/>
          </a:bodyPr>
          <a:lstStyle/>
          <a:p>
            <a:pPr>
              <a:lnSpc>
                <a:spcPct val="150000"/>
              </a:lnSpc>
            </a:pPr>
            <a:r>
              <a:rPr lang="zh-CN" altLang="en-US" sz="1400" dirty="0" smtClean="0">
                <a:latin typeface="微软雅黑" panose="020B0503020204020204" pitchFamily="34" charset="-122"/>
                <a:ea typeface="微软雅黑" panose="020B0503020204020204" pitchFamily="34" charset="-122"/>
              </a:rPr>
              <a:t>临床管理</a:t>
            </a:r>
            <a:r>
              <a:rPr lang="zh-CN" altLang="en-US" sz="1400" dirty="0">
                <a:latin typeface="微软雅黑" panose="020B0503020204020204" pitchFamily="34" charset="-122"/>
                <a:ea typeface="微软雅黑" panose="020B0503020204020204" pitchFamily="34" charset="-122"/>
              </a:rPr>
              <a:t>难度</a:t>
            </a:r>
            <a:r>
              <a:rPr lang="zh-CN" altLang="en-US" sz="1400" dirty="0" smtClean="0">
                <a:latin typeface="微软雅黑" panose="020B0503020204020204" pitchFamily="34" charset="-122"/>
                <a:ea typeface="微软雅黑" panose="020B0503020204020204" pitchFamily="34" charset="-122"/>
              </a:rPr>
              <a:t>：</a:t>
            </a:r>
            <a:r>
              <a:rPr lang="zh-CN" altLang="en-US" sz="1100" dirty="0">
                <a:solidFill>
                  <a:srgbClr val="0070C0"/>
                </a:solidFill>
                <a:latin typeface="微软雅黑" panose="020B0503020204020204" pitchFamily="34" charset="-122"/>
                <a:ea typeface="微软雅黑" panose="020B0503020204020204" pitchFamily="34" charset="-122"/>
              </a:rPr>
              <a:t>遵医嘱，餐前皮下注射，易于患者操作，不具备临床管理难度。</a:t>
            </a:r>
            <a:endParaRPr lang="en-US" altLang="zh-CN" sz="1100" dirty="0">
              <a:solidFill>
                <a:srgbClr val="0070C0"/>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11252619" y="5923422"/>
            <a:ext cx="654269" cy="584775"/>
          </a:xfrm>
          <a:prstGeom prst="rect">
            <a:avLst/>
          </a:prstGeom>
          <a:solidFill>
            <a:schemeClr val="accent1">
              <a:lumMod val="20000"/>
              <a:lumOff val="80000"/>
            </a:schemeClr>
          </a:solid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hlinkClick r:id="rId4" action="ppaction://hlinksldjump"/>
              </a:rPr>
              <a:t>返回目录</a:t>
            </a:r>
            <a:endParaRPr lang="zh-CN" altLang="en-US" sz="1600" dirty="0">
              <a:latin typeface="微软雅黑" panose="020B0503020204020204" pitchFamily="34" charset="-122"/>
              <a:ea typeface="微软雅黑" panose="020B0503020204020204" pitchFamily="34" charset="-122"/>
            </a:endParaRPr>
          </a:p>
        </p:txBody>
      </p:sp>
      <p:pic>
        <p:nvPicPr>
          <p:cNvPr id="20" name="图片 19"/>
          <p:cNvPicPr>
            <a:picLocks noChangeAspect="1"/>
          </p:cNvPicPr>
          <p:nvPr/>
        </p:nvPicPr>
        <p:blipFill>
          <a:blip r:embed="rId5"/>
          <a:stretch>
            <a:fillRect/>
          </a:stretch>
        </p:blipFill>
        <p:spPr>
          <a:xfrm>
            <a:off x="1412247" y="-67564"/>
            <a:ext cx="1361905" cy="2695238"/>
          </a:xfrm>
          <a:prstGeom prst="rect">
            <a:avLst/>
          </a:prstGeom>
        </p:spPr>
      </p:pic>
    </p:spTree>
    <p:extLst>
      <p:ext uri="{BB962C8B-B14F-4D97-AF65-F5344CB8AC3E}">
        <p14:creationId xmlns:p14="http://schemas.microsoft.com/office/powerpoint/2010/main" val="84664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7883"/>
            <a:ext cx="12192000" cy="6858000"/>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3"/>
          <a:stretch>
            <a:fillRect/>
          </a:stretch>
        </p:blipFill>
        <p:spPr>
          <a:xfrm>
            <a:off x="0" y="1002939"/>
            <a:ext cx="3800000" cy="1714286"/>
          </a:xfrm>
          <a:prstGeom prst="rect">
            <a:avLst/>
          </a:prstGeom>
        </p:spPr>
      </p:pic>
      <p:grpSp>
        <p:nvGrpSpPr>
          <p:cNvPr id="29" name="组合 28"/>
          <p:cNvGrpSpPr/>
          <p:nvPr/>
        </p:nvGrpSpPr>
        <p:grpSpPr>
          <a:xfrm>
            <a:off x="4753955" y="745615"/>
            <a:ext cx="3426598" cy="1289785"/>
            <a:chOff x="5319025" y="750771"/>
            <a:chExt cx="3103080" cy="1289785"/>
          </a:xfrm>
        </p:grpSpPr>
        <p:sp>
          <p:nvSpPr>
            <p:cNvPr id="14" name="矩形 13"/>
            <p:cNvSpPr/>
            <p:nvPr/>
          </p:nvSpPr>
          <p:spPr>
            <a:xfrm>
              <a:off x="5319025" y="750771"/>
              <a:ext cx="3103080" cy="1289785"/>
            </a:xfrm>
            <a:prstGeom prst="rect">
              <a:avLst/>
            </a:prstGeom>
            <a:solidFill>
              <a:schemeClr val="bg1">
                <a:lumMod val="95000"/>
                <a:alpha val="50000"/>
              </a:schemeClr>
            </a:solidFill>
            <a:ln>
              <a:noFill/>
            </a:ln>
            <a:effectLst>
              <a:softEdge rad="3175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508686" y="889075"/>
              <a:ext cx="2743007" cy="100051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 name="组合 29"/>
          <p:cNvGrpSpPr/>
          <p:nvPr/>
        </p:nvGrpSpPr>
        <p:grpSpPr>
          <a:xfrm>
            <a:off x="8578763" y="766984"/>
            <a:ext cx="3427200" cy="1289785"/>
            <a:chOff x="5319025" y="750771"/>
            <a:chExt cx="3103080" cy="1289785"/>
          </a:xfrm>
        </p:grpSpPr>
        <p:sp>
          <p:nvSpPr>
            <p:cNvPr id="31" name="矩形 30"/>
            <p:cNvSpPr/>
            <p:nvPr/>
          </p:nvSpPr>
          <p:spPr>
            <a:xfrm>
              <a:off x="5319025" y="750771"/>
              <a:ext cx="3103080" cy="1289785"/>
            </a:xfrm>
            <a:prstGeom prst="rect">
              <a:avLst/>
            </a:prstGeom>
            <a:solidFill>
              <a:schemeClr val="bg1">
                <a:lumMod val="95000"/>
                <a:alpha val="50000"/>
              </a:schemeClr>
            </a:solidFill>
            <a:ln>
              <a:noFill/>
            </a:ln>
            <a:effectLst>
              <a:softEdge rad="3175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5508686" y="889075"/>
              <a:ext cx="2743007" cy="100051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 name="组合 32"/>
          <p:cNvGrpSpPr/>
          <p:nvPr/>
        </p:nvGrpSpPr>
        <p:grpSpPr>
          <a:xfrm>
            <a:off x="4756460" y="2385462"/>
            <a:ext cx="3427200" cy="1289785"/>
            <a:chOff x="5319025" y="750771"/>
            <a:chExt cx="3103080" cy="1289785"/>
          </a:xfrm>
        </p:grpSpPr>
        <p:sp>
          <p:nvSpPr>
            <p:cNvPr id="34" name="矩形 33"/>
            <p:cNvSpPr/>
            <p:nvPr/>
          </p:nvSpPr>
          <p:spPr>
            <a:xfrm>
              <a:off x="5319025" y="750771"/>
              <a:ext cx="3103080" cy="1289785"/>
            </a:xfrm>
            <a:prstGeom prst="rect">
              <a:avLst/>
            </a:prstGeom>
            <a:solidFill>
              <a:schemeClr val="bg1">
                <a:lumMod val="95000"/>
                <a:alpha val="50000"/>
              </a:schemeClr>
            </a:solidFill>
            <a:ln>
              <a:noFill/>
            </a:ln>
            <a:effectLst>
              <a:softEdge rad="3175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a:off x="5508686" y="889075"/>
              <a:ext cx="2743007" cy="100051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9" name="组合 38"/>
          <p:cNvGrpSpPr/>
          <p:nvPr/>
        </p:nvGrpSpPr>
        <p:grpSpPr>
          <a:xfrm>
            <a:off x="8582141" y="2409488"/>
            <a:ext cx="3427200" cy="1289785"/>
            <a:chOff x="5319025" y="750771"/>
            <a:chExt cx="3103080" cy="1289785"/>
          </a:xfrm>
        </p:grpSpPr>
        <p:sp>
          <p:nvSpPr>
            <p:cNvPr id="40" name="矩形 39"/>
            <p:cNvSpPr/>
            <p:nvPr/>
          </p:nvSpPr>
          <p:spPr>
            <a:xfrm>
              <a:off x="5319025" y="750771"/>
              <a:ext cx="3103080" cy="1289785"/>
            </a:xfrm>
            <a:prstGeom prst="rect">
              <a:avLst/>
            </a:prstGeom>
            <a:solidFill>
              <a:schemeClr val="bg1">
                <a:lumMod val="95000"/>
                <a:alpha val="50000"/>
              </a:schemeClr>
            </a:solidFill>
            <a:ln>
              <a:noFill/>
            </a:ln>
            <a:effectLst>
              <a:softEdge rad="3175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5508686" y="889075"/>
              <a:ext cx="2743007" cy="100051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2" name="组合 41"/>
          <p:cNvGrpSpPr/>
          <p:nvPr/>
        </p:nvGrpSpPr>
        <p:grpSpPr>
          <a:xfrm>
            <a:off x="4812279" y="4025309"/>
            <a:ext cx="3427200" cy="1289785"/>
            <a:chOff x="5319025" y="750771"/>
            <a:chExt cx="3103080" cy="1289785"/>
          </a:xfrm>
        </p:grpSpPr>
        <p:sp>
          <p:nvSpPr>
            <p:cNvPr id="43" name="矩形 42"/>
            <p:cNvSpPr/>
            <p:nvPr/>
          </p:nvSpPr>
          <p:spPr>
            <a:xfrm>
              <a:off x="5319025" y="750771"/>
              <a:ext cx="3103080" cy="1289785"/>
            </a:xfrm>
            <a:prstGeom prst="rect">
              <a:avLst/>
            </a:prstGeom>
            <a:solidFill>
              <a:schemeClr val="bg1">
                <a:lumMod val="95000"/>
                <a:alpha val="50000"/>
              </a:schemeClr>
            </a:solidFill>
            <a:ln>
              <a:noFill/>
            </a:ln>
            <a:effectLst>
              <a:softEdge rad="3175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43"/>
            <p:cNvSpPr/>
            <p:nvPr/>
          </p:nvSpPr>
          <p:spPr>
            <a:xfrm>
              <a:off x="5508686" y="889075"/>
              <a:ext cx="2743007" cy="100051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5" name="文本框 44"/>
          <p:cNvSpPr txBox="1"/>
          <p:nvPr/>
        </p:nvSpPr>
        <p:spPr>
          <a:xfrm>
            <a:off x="5096176" y="1122566"/>
            <a:ext cx="2938513" cy="523220"/>
          </a:xfrm>
          <a:prstGeom prst="rect">
            <a:avLst/>
          </a:prstGeom>
          <a:noFill/>
        </p:spPr>
        <p:txBody>
          <a:bodyPr wrap="square" rtlCol="0">
            <a:spAutoFit/>
          </a:bodyPr>
          <a:lstStyle/>
          <a:p>
            <a:r>
              <a:rPr lang="en-US" altLang="zh-CN" sz="2800" dirty="0" smtClean="0">
                <a:solidFill>
                  <a:srgbClr val="0070C0"/>
                </a:solidFill>
                <a:latin typeface="微软雅黑" panose="020B0503020204020204" pitchFamily="34" charset="-122"/>
                <a:ea typeface="微软雅黑" panose="020B0503020204020204" pitchFamily="34" charset="-122"/>
                <a:hlinkClick r:id="rId4" action="ppaction://hlinksldjump"/>
              </a:rPr>
              <a:t>01 </a:t>
            </a:r>
            <a:r>
              <a:rPr lang="zh-CN" altLang="en-US" sz="2800" dirty="0" smtClean="0">
                <a:solidFill>
                  <a:srgbClr val="0070C0"/>
                </a:solidFill>
                <a:latin typeface="微软雅黑" panose="020B0503020204020204" pitchFamily="34" charset="-122"/>
                <a:ea typeface="微软雅黑" panose="020B0503020204020204" pitchFamily="34" charset="-122"/>
                <a:hlinkClick r:id="rId4" action="ppaction://hlinksldjump"/>
              </a:rPr>
              <a:t>药品基本信息</a:t>
            </a:r>
            <a:endParaRPr lang="zh-CN" altLang="en-US" sz="2800" dirty="0">
              <a:solidFill>
                <a:srgbClr val="0070C0"/>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8879238" y="1122566"/>
            <a:ext cx="2938513" cy="523220"/>
          </a:xfrm>
          <a:prstGeom prst="rect">
            <a:avLst/>
          </a:prstGeom>
          <a:noFill/>
        </p:spPr>
        <p:txBody>
          <a:bodyPr wrap="square" rtlCol="0">
            <a:spAutoFit/>
          </a:bodyPr>
          <a:lstStyle/>
          <a:p>
            <a:pPr algn="ctr"/>
            <a:r>
              <a:rPr lang="en-US" altLang="zh-CN" sz="2800" dirty="0" smtClean="0">
                <a:solidFill>
                  <a:srgbClr val="0070C0"/>
                </a:solidFill>
                <a:latin typeface="微软雅黑" panose="020B0503020204020204" pitchFamily="34" charset="-122"/>
                <a:ea typeface="微软雅黑" panose="020B0503020204020204" pitchFamily="34" charset="-122"/>
                <a:hlinkClick r:id="rId5" action="ppaction://hlinksldjump"/>
              </a:rPr>
              <a:t>02  </a:t>
            </a:r>
            <a:r>
              <a:rPr lang="zh-CN" altLang="en-US" sz="2800" dirty="0" smtClean="0">
                <a:solidFill>
                  <a:srgbClr val="0070C0"/>
                </a:solidFill>
                <a:latin typeface="微软雅黑" panose="020B0503020204020204" pitchFamily="34" charset="-122"/>
                <a:ea typeface="微软雅黑" panose="020B0503020204020204" pitchFamily="34" charset="-122"/>
                <a:hlinkClick r:id="rId5" action="ppaction://hlinksldjump"/>
              </a:rPr>
              <a:t>安全性</a:t>
            </a:r>
            <a:endParaRPr lang="zh-CN" altLang="en-US" sz="2800" dirty="0">
              <a:solidFill>
                <a:srgbClr val="0070C0"/>
              </a:solidFill>
              <a:latin typeface="微软雅黑" panose="020B0503020204020204" pitchFamily="34" charset="-122"/>
              <a:ea typeface="微软雅黑" panose="020B0503020204020204" pitchFamily="34" charset="-122"/>
            </a:endParaRPr>
          </a:p>
        </p:txBody>
      </p:sp>
      <p:sp>
        <p:nvSpPr>
          <p:cNvPr id="48" name="文本框 47"/>
          <p:cNvSpPr txBox="1"/>
          <p:nvPr/>
        </p:nvSpPr>
        <p:spPr>
          <a:xfrm>
            <a:off x="4963389" y="2784910"/>
            <a:ext cx="2938513" cy="523220"/>
          </a:xfrm>
          <a:prstGeom prst="rect">
            <a:avLst/>
          </a:prstGeom>
          <a:noFill/>
        </p:spPr>
        <p:txBody>
          <a:bodyPr wrap="square" rtlCol="0">
            <a:spAutoFit/>
          </a:bodyPr>
          <a:lstStyle/>
          <a:p>
            <a:pPr algn="ctr"/>
            <a:r>
              <a:rPr lang="en-US" altLang="zh-CN" sz="2800" dirty="0" smtClean="0">
                <a:solidFill>
                  <a:srgbClr val="0070C0"/>
                </a:solidFill>
                <a:latin typeface="微软雅黑" panose="020B0503020204020204" pitchFamily="34" charset="-122"/>
                <a:ea typeface="微软雅黑" panose="020B0503020204020204" pitchFamily="34" charset="-122"/>
                <a:hlinkClick r:id="rId6" action="ppaction://hlinksldjump"/>
              </a:rPr>
              <a:t>03  </a:t>
            </a:r>
            <a:r>
              <a:rPr lang="zh-CN" altLang="en-US" sz="2800" dirty="0" smtClean="0">
                <a:solidFill>
                  <a:srgbClr val="0070C0"/>
                </a:solidFill>
                <a:latin typeface="微软雅黑" panose="020B0503020204020204" pitchFamily="34" charset="-122"/>
                <a:ea typeface="微软雅黑" panose="020B0503020204020204" pitchFamily="34" charset="-122"/>
                <a:hlinkClick r:id="rId6" action="ppaction://hlinksldjump"/>
              </a:rPr>
              <a:t>有效性</a:t>
            </a:r>
            <a:endParaRPr lang="zh-CN" altLang="en-US" sz="2800" dirty="0">
              <a:solidFill>
                <a:srgbClr val="0070C0"/>
              </a:solidFill>
              <a:latin typeface="微软雅黑" panose="020B0503020204020204" pitchFamily="34" charset="-122"/>
              <a:ea typeface="微软雅黑" panose="020B0503020204020204" pitchFamily="34" charset="-122"/>
            </a:endParaRPr>
          </a:p>
        </p:txBody>
      </p:sp>
      <p:sp>
        <p:nvSpPr>
          <p:cNvPr id="49" name="文本框 48"/>
          <p:cNvSpPr txBox="1"/>
          <p:nvPr/>
        </p:nvSpPr>
        <p:spPr>
          <a:xfrm>
            <a:off x="8786910" y="2786439"/>
            <a:ext cx="2938513" cy="523220"/>
          </a:xfrm>
          <a:prstGeom prst="rect">
            <a:avLst/>
          </a:prstGeom>
          <a:noFill/>
        </p:spPr>
        <p:txBody>
          <a:bodyPr wrap="square" rtlCol="0">
            <a:spAutoFit/>
          </a:bodyPr>
          <a:lstStyle/>
          <a:p>
            <a:pPr algn="ctr"/>
            <a:r>
              <a:rPr lang="en-US" altLang="zh-CN" sz="2800" dirty="0" smtClean="0">
                <a:solidFill>
                  <a:srgbClr val="0070C0"/>
                </a:solidFill>
                <a:latin typeface="微软雅黑" panose="020B0503020204020204" pitchFamily="34" charset="-122"/>
                <a:ea typeface="微软雅黑" panose="020B0503020204020204" pitchFamily="34" charset="-122"/>
                <a:hlinkClick r:id="rId7" action="ppaction://hlinksldjump"/>
              </a:rPr>
              <a:t>04  </a:t>
            </a:r>
            <a:r>
              <a:rPr lang="zh-CN" altLang="en-US" sz="2800" dirty="0" smtClean="0">
                <a:solidFill>
                  <a:srgbClr val="0070C0"/>
                </a:solidFill>
                <a:latin typeface="微软雅黑" panose="020B0503020204020204" pitchFamily="34" charset="-122"/>
                <a:ea typeface="微软雅黑" panose="020B0503020204020204" pitchFamily="34" charset="-122"/>
                <a:hlinkClick r:id="rId7" action="ppaction://hlinksldjump"/>
              </a:rPr>
              <a:t>创新性</a:t>
            </a:r>
            <a:endParaRPr lang="zh-CN" altLang="en-US" sz="2800" dirty="0">
              <a:solidFill>
                <a:srgbClr val="0070C0"/>
              </a:solidFill>
              <a:latin typeface="微软雅黑" panose="020B0503020204020204" pitchFamily="34" charset="-122"/>
              <a:ea typeface="微软雅黑" panose="020B0503020204020204" pitchFamily="34" charset="-122"/>
            </a:endParaRPr>
          </a:p>
        </p:txBody>
      </p:sp>
      <p:sp>
        <p:nvSpPr>
          <p:cNvPr id="50" name="文本框 49"/>
          <p:cNvSpPr txBox="1"/>
          <p:nvPr/>
        </p:nvSpPr>
        <p:spPr>
          <a:xfrm>
            <a:off x="5008603" y="4454781"/>
            <a:ext cx="2938513" cy="523220"/>
          </a:xfrm>
          <a:prstGeom prst="rect">
            <a:avLst/>
          </a:prstGeom>
          <a:noFill/>
        </p:spPr>
        <p:txBody>
          <a:bodyPr wrap="square" rtlCol="0">
            <a:spAutoFit/>
          </a:bodyPr>
          <a:lstStyle/>
          <a:p>
            <a:pPr algn="ctr"/>
            <a:r>
              <a:rPr lang="en-US" altLang="zh-CN" sz="2800" dirty="0" smtClean="0">
                <a:solidFill>
                  <a:srgbClr val="0070C0"/>
                </a:solidFill>
                <a:latin typeface="微软雅黑" panose="020B0503020204020204" pitchFamily="34" charset="-122"/>
                <a:ea typeface="微软雅黑" panose="020B0503020204020204" pitchFamily="34" charset="-122"/>
                <a:hlinkClick r:id="rId8" action="ppaction://hlinksldjump"/>
              </a:rPr>
              <a:t>05  </a:t>
            </a:r>
            <a:r>
              <a:rPr lang="zh-CN" altLang="en-US" sz="2800" dirty="0">
                <a:solidFill>
                  <a:srgbClr val="0070C0"/>
                </a:solidFill>
                <a:latin typeface="微软雅黑" panose="020B0503020204020204" pitchFamily="34" charset="-122"/>
                <a:ea typeface="微软雅黑" panose="020B0503020204020204" pitchFamily="34" charset="-122"/>
                <a:hlinkClick r:id="rId8" action="ppaction://hlinksldjump"/>
              </a:rPr>
              <a:t>公平</a:t>
            </a:r>
            <a:r>
              <a:rPr lang="zh-CN" altLang="en-US" sz="2800" dirty="0" smtClean="0">
                <a:solidFill>
                  <a:srgbClr val="0070C0"/>
                </a:solidFill>
                <a:latin typeface="微软雅黑" panose="020B0503020204020204" pitchFamily="34" charset="-122"/>
                <a:ea typeface="微软雅黑" panose="020B0503020204020204" pitchFamily="34" charset="-122"/>
                <a:hlinkClick r:id="rId8" action="ppaction://hlinksldjump"/>
              </a:rPr>
              <a:t>性</a:t>
            </a:r>
            <a:endParaRPr lang="zh-CN" altLang="en-US" sz="2800" dirty="0">
              <a:solidFill>
                <a:srgbClr val="0070C0"/>
              </a:solidFill>
              <a:latin typeface="微软雅黑" panose="020B0503020204020204" pitchFamily="34" charset="-122"/>
              <a:ea typeface="微软雅黑" panose="020B0503020204020204" pitchFamily="34" charset="-122"/>
            </a:endParaRPr>
          </a:p>
        </p:txBody>
      </p:sp>
      <p:pic>
        <p:nvPicPr>
          <p:cNvPr id="25" name="图片 24"/>
          <p:cNvPicPr/>
          <p:nvPr/>
        </p:nvPicPr>
        <p:blipFill rotWithShape="1">
          <a:blip r:embed="rId9" cstate="print">
            <a:extLst>
              <a:ext uri="{28A0092B-C50C-407E-A947-70E740481C1C}">
                <a14:useLocalDpi xmlns:a14="http://schemas.microsoft.com/office/drawing/2010/main" val="0"/>
              </a:ext>
            </a:extLst>
          </a:blip>
          <a:srcRect l="18825" t="18187" b="15923"/>
          <a:stretch>
            <a:fillRect/>
          </a:stretch>
        </p:blipFill>
        <p:spPr bwMode="auto">
          <a:xfrm>
            <a:off x="164376" y="3524280"/>
            <a:ext cx="3792354" cy="2117600"/>
          </a:xfrm>
          <a:prstGeom prst="rect">
            <a:avLst/>
          </a:prstGeom>
          <a:noFill/>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928768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4500"/>
            <a:ext cx="12192000" cy="1434465"/>
            <a:chOff x="0" y="-4503"/>
            <a:chExt cx="12192000" cy="1434465"/>
          </a:xfrm>
        </p:grpSpPr>
        <p:sp>
          <p:nvSpPr>
            <p:cNvPr id="3" name="矩形 2"/>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flipV="1">
            <a:off x="0" y="5447183"/>
            <a:ext cx="12192000" cy="1434465"/>
            <a:chOff x="0" y="-4503"/>
            <a:chExt cx="12192000" cy="1434465"/>
          </a:xfrm>
        </p:grpSpPr>
        <p:sp>
          <p:nvSpPr>
            <p:cNvPr id="6" name="矩形 5"/>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8" name="图片 7"/>
          <p:cNvPicPr>
            <a:picLocks noChangeAspect="1"/>
          </p:cNvPicPr>
          <p:nvPr/>
        </p:nvPicPr>
        <p:blipFill>
          <a:blip r:embed="rId2"/>
          <a:stretch>
            <a:fillRect/>
          </a:stretch>
        </p:blipFill>
        <p:spPr>
          <a:xfrm>
            <a:off x="851375" y="-43613"/>
            <a:ext cx="2390476" cy="3533333"/>
          </a:xfrm>
          <a:prstGeom prst="rect">
            <a:avLst/>
          </a:prstGeom>
        </p:spPr>
      </p:pic>
      <p:pic>
        <p:nvPicPr>
          <p:cNvPr id="9" name="图片 8"/>
          <p:cNvPicPr>
            <a:picLocks noChangeAspect="1"/>
          </p:cNvPicPr>
          <p:nvPr/>
        </p:nvPicPr>
        <p:blipFill>
          <a:blip r:embed="rId3"/>
          <a:stretch>
            <a:fillRect/>
          </a:stretch>
        </p:blipFill>
        <p:spPr>
          <a:xfrm>
            <a:off x="1047908" y="3561054"/>
            <a:ext cx="3319812" cy="1289766"/>
          </a:xfrm>
          <a:prstGeom prst="rect">
            <a:avLst/>
          </a:prstGeom>
        </p:spPr>
      </p:pic>
      <p:sp>
        <p:nvSpPr>
          <p:cNvPr id="12" name="文本框 11"/>
          <p:cNvSpPr txBox="1"/>
          <p:nvPr/>
        </p:nvSpPr>
        <p:spPr>
          <a:xfrm>
            <a:off x="1118681" y="4669031"/>
            <a:ext cx="3949430" cy="988684"/>
          </a:xfrm>
          <a:prstGeom prst="rect">
            <a:avLst/>
          </a:prstGeom>
          <a:noFill/>
        </p:spPr>
        <p:txBody>
          <a:bodyPr wrap="square" rtlCol="0">
            <a:spAutoFit/>
          </a:bodyPr>
          <a:lstStyle/>
          <a:p>
            <a:endParaRPr lang="zh-CN" altLang="en-US" dirty="0"/>
          </a:p>
        </p:txBody>
      </p:sp>
      <p:pic>
        <p:nvPicPr>
          <p:cNvPr id="13" name="图片 12"/>
          <p:cNvPicPr>
            <a:picLocks noChangeAspect="1"/>
          </p:cNvPicPr>
          <p:nvPr/>
        </p:nvPicPr>
        <p:blipFill>
          <a:blip r:embed="rId4"/>
          <a:stretch>
            <a:fillRect/>
          </a:stretch>
        </p:blipFill>
        <p:spPr>
          <a:xfrm>
            <a:off x="5077265" y="1615874"/>
            <a:ext cx="912362" cy="922068"/>
          </a:xfrm>
          <a:prstGeom prst="rect">
            <a:avLst/>
          </a:prstGeom>
        </p:spPr>
      </p:pic>
      <p:sp>
        <p:nvSpPr>
          <p:cNvPr id="14" name="文本框 13"/>
          <p:cNvSpPr txBox="1"/>
          <p:nvPr/>
        </p:nvSpPr>
        <p:spPr>
          <a:xfrm>
            <a:off x="5998780" y="1844948"/>
            <a:ext cx="6539443" cy="2951898"/>
          </a:xfrm>
          <a:prstGeom prst="rect">
            <a:avLst/>
          </a:prstGeom>
          <a:noFill/>
        </p:spPr>
        <p:txBody>
          <a:bodyPr wrap="square" rtlCol="0">
            <a:spAutoFit/>
          </a:bodyPr>
          <a:lstStyle/>
          <a:p>
            <a:pPr>
              <a:lnSpc>
                <a:spcPct val="150000"/>
              </a:lnSpc>
            </a:pPr>
            <a:r>
              <a:rPr lang="zh-CN" altLang="en-US" dirty="0" smtClean="0">
                <a:latin typeface="微软雅黑" panose="020B0503020204020204" pitchFamily="34" charset="-122"/>
                <a:ea typeface="微软雅黑" panose="020B0503020204020204" pitchFamily="34" charset="-122"/>
              </a:rPr>
              <a:t>通用名：</a:t>
            </a:r>
            <a:r>
              <a:rPr lang="zh-CN" altLang="en-US" dirty="0" smtClean="0">
                <a:solidFill>
                  <a:srgbClr val="0070C0"/>
                </a:solidFill>
                <a:latin typeface="微软雅黑" panose="020B0503020204020204" pitchFamily="34" charset="-122"/>
                <a:ea typeface="微软雅黑" panose="020B0503020204020204" pitchFamily="34" charset="-122"/>
              </a:rPr>
              <a:t>贝那鲁肽注射液</a:t>
            </a:r>
            <a:endParaRPr lang="en-US" altLang="zh-CN" dirty="0" smtClean="0">
              <a:solidFill>
                <a:srgbClr val="0070C0"/>
              </a:solidFill>
              <a:latin typeface="微软雅黑" panose="020B0503020204020204" pitchFamily="34" charset="-122"/>
              <a:ea typeface="微软雅黑" panose="020B0503020204020204" pitchFamily="34" charset="-122"/>
            </a:endParaRPr>
          </a:p>
          <a:p>
            <a:pPr>
              <a:lnSpc>
                <a:spcPct val="150000"/>
              </a:lnSpc>
            </a:pPr>
            <a:r>
              <a:rPr lang="zh-CN" altLang="en-US" dirty="0" smtClean="0">
                <a:latin typeface="微软雅黑" panose="020B0503020204020204" pitchFamily="34" charset="-122"/>
                <a:ea typeface="微软雅黑" panose="020B0503020204020204" pitchFamily="34" charset="-122"/>
              </a:rPr>
              <a:t>注册规格： </a:t>
            </a:r>
            <a:r>
              <a:rPr lang="en-US" altLang="zh-CN" dirty="0" smtClean="0">
                <a:solidFill>
                  <a:srgbClr val="0070C0"/>
                </a:solidFill>
                <a:latin typeface="微软雅黑" panose="020B0503020204020204" pitchFamily="34" charset="-122"/>
                <a:ea typeface="微软雅黑" panose="020B0503020204020204" pitchFamily="34" charset="-122"/>
              </a:rPr>
              <a:t>2.1ml:4.2mg (42000U)</a:t>
            </a:r>
          </a:p>
          <a:p>
            <a:pPr>
              <a:lnSpc>
                <a:spcPct val="150000"/>
              </a:lnSpc>
            </a:pPr>
            <a:r>
              <a:rPr lang="zh-CN" altLang="en-US" dirty="0" smtClean="0">
                <a:latin typeface="微软雅黑" panose="020B0503020204020204" pitchFamily="34" charset="-122"/>
                <a:ea typeface="微软雅黑" panose="020B0503020204020204" pitchFamily="34" charset="-122"/>
              </a:rPr>
              <a:t>中国大陆首次上市时间：</a:t>
            </a:r>
            <a:r>
              <a:rPr lang="en-US" altLang="zh-CN" dirty="0" smtClean="0">
                <a:solidFill>
                  <a:srgbClr val="0070C0"/>
                </a:solidFill>
                <a:latin typeface="微软雅黑" panose="020B0503020204020204" pitchFamily="34" charset="-122"/>
                <a:ea typeface="微软雅黑" panose="020B0503020204020204" pitchFamily="34" charset="-122"/>
              </a:rPr>
              <a:t>2016</a:t>
            </a:r>
            <a:r>
              <a:rPr lang="zh-CN" altLang="en-US" dirty="0" smtClean="0">
                <a:solidFill>
                  <a:srgbClr val="0070C0"/>
                </a:solidFill>
                <a:latin typeface="微软雅黑" panose="020B0503020204020204" pitchFamily="34" charset="-122"/>
                <a:ea typeface="微软雅黑" panose="020B0503020204020204" pitchFamily="34" charset="-122"/>
              </a:rPr>
              <a:t>年</a:t>
            </a:r>
            <a:r>
              <a:rPr lang="en-US" altLang="zh-CN" dirty="0" smtClean="0">
                <a:solidFill>
                  <a:srgbClr val="0070C0"/>
                </a:solidFill>
                <a:latin typeface="微软雅黑" panose="020B0503020204020204" pitchFamily="34" charset="-122"/>
                <a:ea typeface="微软雅黑" panose="020B0503020204020204" pitchFamily="34" charset="-122"/>
              </a:rPr>
              <a:t>12</a:t>
            </a:r>
            <a:r>
              <a:rPr lang="zh-CN" altLang="en-US" dirty="0" smtClean="0">
                <a:solidFill>
                  <a:srgbClr val="0070C0"/>
                </a:solidFill>
                <a:latin typeface="微软雅黑" panose="020B0503020204020204" pitchFamily="34" charset="-122"/>
                <a:ea typeface="微软雅黑" panose="020B0503020204020204" pitchFamily="34" charset="-122"/>
              </a:rPr>
              <a:t>月</a:t>
            </a:r>
            <a:r>
              <a:rPr lang="en-US" altLang="zh-CN" dirty="0" smtClean="0">
                <a:solidFill>
                  <a:srgbClr val="0070C0"/>
                </a:solidFill>
                <a:latin typeface="微软雅黑" panose="020B0503020204020204" pitchFamily="34" charset="-122"/>
                <a:ea typeface="微软雅黑" panose="020B0503020204020204" pitchFamily="34" charset="-122"/>
              </a:rPr>
              <a:t>13</a:t>
            </a:r>
            <a:r>
              <a:rPr lang="zh-CN" altLang="en-US" dirty="0" smtClean="0">
                <a:solidFill>
                  <a:srgbClr val="0070C0"/>
                </a:solidFill>
                <a:latin typeface="微软雅黑" panose="020B0503020204020204" pitchFamily="34" charset="-122"/>
                <a:ea typeface="微软雅黑" panose="020B0503020204020204" pitchFamily="34" charset="-122"/>
              </a:rPr>
              <a:t>日</a:t>
            </a:r>
            <a:endParaRPr lang="en-US" altLang="zh-CN" dirty="0">
              <a:solidFill>
                <a:srgbClr val="0070C0"/>
              </a:solidFill>
              <a:latin typeface="微软雅黑" panose="020B0503020204020204" pitchFamily="34" charset="-122"/>
              <a:ea typeface="微软雅黑" panose="020B0503020204020204" pitchFamily="34" charset="-122"/>
            </a:endParaRPr>
          </a:p>
          <a:p>
            <a:pPr>
              <a:lnSpc>
                <a:spcPct val="150000"/>
              </a:lnSpc>
            </a:pPr>
            <a:r>
              <a:rPr lang="zh-CN" altLang="en-US" dirty="0" smtClean="0">
                <a:latin typeface="微软雅黑" panose="020B0503020204020204" pitchFamily="34" charset="-122"/>
                <a:ea typeface="微软雅黑" panose="020B0503020204020204" pitchFamily="34" charset="-122"/>
              </a:rPr>
              <a:t>目前大陆地区同通用名药品的上市情况：</a:t>
            </a:r>
            <a:r>
              <a:rPr lang="zh-CN" altLang="en-US" dirty="0" smtClean="0">
                <a:solidFill>
                  <a:srgbClr val="0070C0"/>
                </a:solidFill>
                <a:latin typeface="微软雅黑" panose="020B0503020204020204" pitchFamily="34" charset="-122"/>
                <a:ea typeface="微软雅黑" panose="020B0503020204020204" pitchFamily="34" charset="-122"/>
              </a:rPr>
              <a:t>无</a:t>
            </a:r>
            <a:endParaRPr lang="en-US" altLang="zh-CN" dirty="0" smtClean="0">
              <a:solidFill>
                <a:srgbClr val="0070C0"/>
              </a:solidFill>
              <a:latin typeface="微软雅黑" panose="020B0503020204020204" pitchFamily="34" charset="-122"/>
              <a:ea typeface="微软雅黑" panose="020B0503020204020204" pitchFamily="34" charset="-122"/>
            </a:endParaRPr>
          </a:p>
          <a:p>
            <a:pPr>
              <a:lnSpc>
                <a:spcPct val="150000"/>
              </a:lnSpc>
            </a:pPr>
            <a:r>
              <a:rPr lang="zh-CN" altLang="en-US" dirty="0" smtClean="0">
                <a:latin typeface="微软雅黑" panose="020B0503020204020204" pitchFamily="34" charset="-122"/>
                <a:ea typeface="微软雅黑" panose="020B0503020204020204" pitchFamily="34" charset="-122"/>
              </a:rPr>
              <a:t>全球首个上市国家</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地区及上市时间：</a:t>
            </a:r>
            <a:r>
              <a:rPr lang="zh-CN" altLang="en-US" dirty="0" smtClean="0">
                <a:solidFill>
                  <a:srgbClr val="0070C0"/>
                </a:solidFill>
                <a:latin typeface="微软雅黑" panose="020B0503020204020204" pitchFamily="34" charset="-122"/>
                <a:ea typeface="微软雅黑" panose="020B0503020204020204" pitchFamily="34" charset="-122"/>
              </a:rPr>
              <a:t>无</a:t>
            </a:r>
            <a:endParaRPr lang="en-US" altLang="zh-CN" dirty="0" smtClean="0">
              <a:solidFill>
                <a:srgbClr val="0070C0"/>
              </a:solidFill>
              <a:latin typeface="微软雅黑" panose="020B0503020204020204" pitchFamily="34" charset="-122"/>
              <a:ea typeface="微软雅黑" panose="020B0503020204020204" pitchFamily="34" charset="-122"/>
            </a:endParaRPr>
          </a:p>
          <a:p>
            <a:pPr>
              <a:lnSpc>
                <a:spcPct val="150000"/>
              </a:lnSpc>
            </a:pPr>
            <a:r>
              <a:rPr lang="zh-CN" altLang="en-US" dirty="0">
                <a:latin typeface="微软雅黑" panose="020B0503020204020204" pitchFamily="34" charset="-122"/>
                <a:ea typeface="微软雅黑" panose="020B0503020204020204" pitchFamily="34" charset="-122"/>
              </a:rPr>
              <a:t>是否为</a:t>
            </a:r>
            <a:r>
              <a:rPr lang="en-US" altLang="zh-CN" dirty="0">
                <a:latin typeface="微软雅黑" panose="020B0503020204020204" pitchFamily="34" charset="-122"/>
                <a:ea typeface="微软雅黑" panose="020B0503020204020204" pitchFamily="34" charset="-122"/>
              </a:rPr>
              <a:t>OTC</a:t>
            </a:r>
            <a:r>
              <a:rPr lang="zh-CN" altLang="en-US" dirty="0">
                <a:latin typeface="微软雅黑" panose="020B0503020204020204" pitchFamily="34" charset="-122"/>
                <a:ea typeface="微软雅黑" panose="020B0503020204020204" pitchFamily="34" charset="-122"/>
              </a:rPr>
              <a:t>药品：</a:t>
            </a:r>
            <a:r>
              <a:rPr lang="zh-CN" altLang="en-US" dirty="0" smtClean="0">
                <a:solidFill>
                  <a:srgbClr val="0070C0"/>
                </a:solidFill>
                <a:latin typeface="微软雅黑" panose="020B0503020204020204" pitchFamily="34" charset="-122"/>
                <a:ea typeface="微软雅黑" panose="020B0503020204020204" pitchFamily="34" charset="-122"/>
              </a:rPr>
              <a:t>否</a:t>
            </a:r>
            <a:endParaRPr lang="en-US" altLang="zh-CN" dirty="0" smtClean="0">
              <a:solidFill>
                <a:srgbClr val="0070C0"/>
              </a:solidFill>
              <a:latin typeface="微软雅黑" panose="020B0503020204020204" pitchFamily="34" charset="-122"/>
              <a:ea typeface="微软雅黑" panose="020B0503020204020204" pitchFamily="34" charset="-122"/>
            </a:endParaRPr>
          </a:p>
          <a:p>
            <a:pPr>
              <a:lnSpc>
                <a:spcPct val="150000"/>
              </a:lnSpc>
            </a:pPr>
            <a:r>
              <a:rPr lang="zh-CN" altLang="en-US" dirty="0">
                <a:latin typeface="微软雅黑" panose="020B0503020204020204" pitchFamily="34" charset="-122"/>
                <a:ea typeface="微软雅黑" panose="020B0503020204020204" pitchFamily="34" charset="-122"/>
              </a:rPr>
              <a:t>参照药品建议：</a:t>
            </a:r>
            <a:r>
              <a:rPr lang="zh-CN" altLang="en-US" dirty="0">
                <a:solidFill>
                  <a:srgbClr val="0070C0"/>
                </a:solidFill>
                <a:latin typeface="微软雅黑" panose="020B0503020204020204" pitchFamily="34" charset="-122"/>
                <a:ea typeface="微软雅黑" panose="020B0503020204020204" pitchFamily="34" charset="-122"/>
              </a:rPr>
              <a:t>利拉鲁肽注射液</a:t>
            </a:r>
            <a:endParaRPr lang="en-US" altLang="zh-CN" dirty="0">
              <a:solidFill>
                <a:srgbClr val="0070C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1051628" y="5862604"/>
            <a:ext cx="654269" cy="584775"/>
          </a:xfrm>
          <a:prstGeom prst="rect">
            <a:avLst/>
          </a:prstGeom>
          <a:solidFill>
            <a:schemeClr val="accent1">
              <a:lumMod val="20000"/>
              <a:lumOff val="80000"/>
            </a:schemeClr>
          </a:solid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hlinkClick r:id="rId5" action="ppaction://hlinksldjump"/>
              </a:rPr>
              <a:t>返回目录</a:t>
            </a:r>
            <a:endParaRPr lang="zh-CN" altLang="en-US"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10171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8471"/>
            <a:ext cx="12192000" cy="6858000"/>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321879" y="10883"/>
            <a:ext cx="11548242" cy="68495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2"/>
          <a:stretch>
            <a:fillRect/>
          </a:stretch>
        </p:blipFill>
        <p:spPr>
          <a:xfrm>
            <a:off x="0" y="325686"/>
            <a:ext cx="4233041" cy="1072757"/>
          </a:xfrm>
          <a:prstGeom prst="rect">
            <a:avLst/>
          </a:prstGeom>
        </p:spPr>
      </p:pic>
      <p:pic>
        <p:nvPicPr>
          <p:cNvPr id="5" name="图片 4"/>
          <p:cNvPicPr>
            <a:picLocks noChangeAspect="1"/>
          </p:cNvPicPr>
          <p:nvPr/>
        </p:nvPicPr>
        <p:blipFill>
          <a:blip r:embed="rId3"/>
          <a:stretch>
            <a:fillRect/>
          </a:stretch>
        </p:blipFill>
        <p:spPr>
          <a:xfrm>
            <a:off x="653348" y="1980677"/>
            <a:ext cx="836493" cy="661589"/>
          </a:xfrm>
          <a:prstGeom prst="rect">
            <a:avLst/>
          </a:prstGeom>
        </p:spPr>
      </p:pic>
      <p:pic>
        <p:nvPicPr>
          <p:cNvPr id="6" name="图片 5"/>
          <p:cNvPicPr>
            <a:picLocks noChangeAspect="1"/>
          </p:cNvPicPr>
          <p:nvPr/>
        </p:nvPicPr>
        <p:blipFill>
          <a:blip r:embed="rId4"/>
          <a:stretch>
            <a:fillRect/>
          </a:stretch>
        </p:blipFill>
        <p:spPr>
          <a:xfrm>
            <a:off x="1573990" y="1662690"/>
            <a:ext cx="1066734" cy="542891"/>
          </a:xfrm>
          <a:prstGeom prst="rect">
            <a:avLst/>
          </a:prstGeom>
        </p:spPr>
      </p:pic>
      <p:sp>
        <p:nvSpPr>
          <p:cNvPr id="7" name="文本框 6"/>
          <p:cNvSpPr txBox="1"/>
          <p:nvPr/>
        </p:nvSpPr>
        <p:spPr>
          <a:xfrm>
            <a:off x="1663262" y="2227615"/>
            <a:ext cx="7260021" cy="738664"/>
          </a:xfrm>
          <a:prstGeom prst="rect">
            <a:avLst/>
          </a:prstGeom>
          <a:noFill/>
        </p:spPr>
        <p:txBody>
          <a:bodyPr wrap="square" rtlCol="0">
            <a:spAutoFit/>
          </a:bodyPr>
          <a:lstStyle/>
          <a:p>
            <a:pPr>
              <a:lnSpc>
                <a:spcPct val="150000"/>
              </a:lnSpc>
            </a:pPr>
            <a:r>
              <a:rPr lang="zh-CN" altLang="zh-CN" sz="1400" dirty="0">
                <a:latin typeface="微软雅黑" panose="020B0503020204020204" pitchFamily="34" charset="-122"/>
                <a:ea typeface="微软雅黑" panose="020B0503020204020204" pitchFamily="34" charset="-122"/>
              </a:rPr>
              <a:t>本品用于成人</a:t>
            </a:r>
            <a:r>
              <a:rPr lang="en-US" altLang="zh-CN" sz="1400" dirty="0">
                <a:latin typeface="微软雅黑" panose="020B0503020204020204" pitchFamily="34" charset="-122"/>
                <a:ea typeface="微软雅黑" panose="020B0503020204020204" pitchFamily="34" charset="-122"/>
              </a:rPr>
              <a:t>2</a:t>
            </a:r>
            <a:r>
              <a:rPr lang="zh-CN" altLang="zh-CN" sz="1400" dirty="0">
                <a:latin typeface="微软雅黑" panose="020B0503020204020204" pitchFamily="34" charset="-122"/>
                <a:ea typeface="微软雅黑" panose="020B0503020204020204" pitchFamily="34" charset="-122"/>
              </a:rPr>
              <a:t>型糖尿病患者控制血糖；</a:t>
            </a:r>
          </a:p>
          <a:p>
            <a:pPr>
              <a:lnSpc>
                <a:spcPct val="150000"/>
              </a:lnSpc>
            </a:pPr>
            <a:r>
              <a:rPr lang="zh-CN" altLang="zh-CN" sz="1400" dirty="0">
                <a:latin typeface="微软雅黑" panose="020B0503020204020204" pitchFamily="34" charset="-122"/>
                <a:ea typeface="微软雅黑" panose="020B0503020204020204" pitchFamily="34" charset="-122"/>
              </a:rPr>
              <a:t>适用于单用二甲双胍血糖控制不佳的患者</a:t>
            </a:r>
            <a:r>
              <a:rPr lang="zh-CN" altLang="zh-CN" sz="1400" dirty="0" smtClean="0">
                <a:latin typeface="微软雅黑" panose="020B0503020204020204" pitchFamily="34" charset="-122"/>
                <a:ea typeface="微软雅黑" panose="020B0503020204020204" pitchFamily="34" charset="-122"/>
              </a:rPr>
              <a:t>。</a:t>
            </a:r>
            <a:endParaRPr lang="zh-CN" altLang="zh-CN" sz="1400" dirty="0">
              <a:latin typeface="微软雅黑" panose="020B0503020204020204" pitchFamily="34" charset="-122"/>
              <a:ea typeface="微软雅黑" panose="020B0503020204020204" pitchFamily="34" charset="-122"/>
            </a:endParaRPr>
          </a:p>
        </p:txBody>
      </p:sp>
      <p:pic>
        <p:nvPicPr>
          <p:cNvPr id="8" name="图片 7"/>
          <p:cNvPicPr>
            <a:picLocks noChangeAspect="1"/>
          </p:cNvPicPr>
          <p:nvPr/>
        </p:nvPicPr>
        <p:blipFill>
          <a:blip r:embed="rId5"/>
          <a:stretch>
            <a:fillRect/>
          </a:stretch>
        </p:blipFill>
        <p:spPr>
          <a:xfrm>
            <a:off x="1663262" y="3123237"/>
            <a:ext cx="1387366" cy="537604"/>
          </a:xfrm>
          <a:prstGeom prst="rect">
            <a:avLst/>
          </a:prstGeom>
        </p:spPr>
      </p:pic>
      <p:pic>
        <p:nvPicPr>
          <p:cNvPr id="9" name="图片 8"/>
          <p:cNvPicPr>
            <a:picLocks noChangeAspect="1"/>
          </p:cNvPicPr>
          <p:nvPr/>
        </p:nvPicPr>
        <p:blipFill>
          <a:blip r:embed="rId3"/>
          <a:stretch>
            <a:fillRect/>
          </a:stretch>
        </p:blipFill>
        <p:spPr>
          <a:xfrm>
            <a:off x="653346" y="3494255"/>
            <a:ext cx="836493" cy="661589"/>
          </a:xfrm>
          <a:prstGeom prst="rect">
            <a:avLst/>
          </a:prstGeom>
        </p:spPr>
      </p:pic>
      <p:sp>
        <p:nvSpPr>
          <p:cNvPr id="10" name="文本框 9"/>
          <p:cNvSpPr txBox="1"/>
          <p:nvPr/>
        </p:nvSpPr>
        <p:spPr>
          <a:xfrm>
            <a:off x="1663262" y="3695931"/>
            <a:ext cx="9695793" cy="700576"/>
          </a:xfrm>
          <a:prstGeom prst="rect">
            <a:avLst/>
          </a:prstGeom>
          <a:noFill/>
        </p:spPr>
        <p:txBody>
          <a:bodyPr wrap="square" rtlCol="0">
            <a:spAutoFit/>
          </a:bodyPr>
          <a:lstStyle/>
          <a:p>
            <a:pPr>
              <a:lnSpc>
                <a:spcPct val="150000"/>
              </a:lnSpc>
            </a:pPr>
            <a:r>
              <a:rPr lang="zh-CN" altLang="zh-CN" sz="1400" dirty="0">
                <a:latin typeface="微软雅黑" panose="020B0503020204020204" pitchFamily="34" charset="-122"/>
                <a:ea typeface="微软雅黑" panose="020B0503020204020204" pitchFamily="34" charset="-122"/>
              </a:rPr>
              <a:t>糖尿病是一组由多病因引起的以慢性高血糖为特征的终身性代谢性疾病。</a:t>
            </a:r>
            <a:r>
              <a:rPr lang="en-US" altLang="zh-CN" sz="1400" dirty="0">
                <a:latin typeface="微软雅黑" panose="020B0503020204020204" pitchFamily="34" charset="-122"/>
                <a:ea typeface="微软雅黑" panose="020B0503020204020204" pitchFamily="34" charset="-122"/>
              </a:rPr>
              <a:t>2020</a:t>
            </a:r>
            <a:r>
              <a:rPr lang="zh-CN" altLang="zh-CN" sz="1400" dirty="0">
                <a:latin typeface="微软雅黑" panose="020B0503020204020204" pitchFamily="34" charset="-122"/>
                <a:ea typeface="微软雅黑" panose="020B0503020204020204" pitchFamily="34" charset="-122"/>
              </a:rPr>
              <a:t>年最新公布的中国</a:t>
            </a:r>
            <a:r>
              <a:rPr lang="en-US" altLang="zh-CN" sz="1400" dirty="0">
                <a:latin typeface="微软雅黑" panose="020B0503020204020204" pitchFamily="34" charset="-122"/>
                <a:ea typeface="微软雅黑" panose="020B0503020204020204" pitchFamily="34" charset="-122"/>
              </a:rPr>
              <a:t>2</a:t>
            </a:r>
            <a:r>
              <a:rPr lang="zh-CN" altLang="zh-CN" sz="1400" dirty="0">
                <a:latin typeface="微软雅黑" panose="020B0503020204020204" pitchFamily="34" charset="-122"/>
                <a:ea typeface="微软雅黑" panose="020B0503020204020204" pitchFamily="34" charset="-122"/>
              </a:rPr>
              <a:t>型糖尿病（</a:t>
            </a:r>
            <a:r>
              <a:rPr lang="en-US" altLang="zh-CN" sz="1400" dirty="0">
                <a:latin typeface="微软雅黑" panose="020B0503020204020204" pitchFamily="34" charset="-122"/>
                <a:ea typeface="微软雅黑" panose="020B0503020204020204" pitchFamily="34" charset="-122"/>
              </a:rPr>
              <a:t>T2DM</a:t>
            </a:r>
            <a:r>
              <a:rPr lang="zh-CN" altLang="zh-CN" sz="1400" dirty="0">
                <a:latin typeface="微软雅黑" panose="020B0503020204020204" pitchFamily="34" charset="-122"/>
                <a:ea typeface="微软雅黑" panose="020B0503020204020204" pitchFamily="34" charset="-122"/>
              </a:rPr>
              <a:t>）流行病学调查</a:t>
            </a:r>
            <a:r>
              <a:rPr lang="zh-CN" altLang="zh-CN" sz="1400" dirty="0" smtClean="0">
                <a:latin typeface="微软雅黑" panose="020B0503020204020204" pitchFamily="34" charset="-122"/>
                <a:ea typeface="微软雅黑" panose="020B0503020204020204" pitchFamily="34" charset="-122"/>
              </a:rPr>
              <a:t>数据显示</a:t>
            </a:r>
            <a:r>
              <a:rPr lang="zh-CN" altLang="zh-CN" sz="1400" dirty="0">
                <a:latin typeface="微软雅黑" panose="020B0503020204020204" pitchFamily="34" charset="-122"/>
                <a:ea typeface="微软雅黑" panose="020B0503020204020204" pitchFamily="34" charset="-122"/>
              </a:rPr>
              <a:t>，根据</a:t>
            </a:r>
            <a:r>
              <a:rPr lang="en-US" altLang="zh-CN" sz="1400" dirty="0">
                <a:latin typeface="微软雅黑" panose="020B0503020204020204" pitchFamily="34" charset="-122"/>
                <a:ea typeface="微软雅黑" panose="020B0503020204020204" pitchFamily="34" charset="-122"/>
              </a:rPr>
              <a:t>ADA</a:t>
            </a:r>
            <a:r>
              <a:rPr lang="zh-CN" altLang="zh-CN" sz="1400" dirty="0">
                <a:latin typeface="微软雅黑" panose="020B0503020204020204" pitchFamily="34" charset="-122"/>
                <a:ea typeface="微软雅黑" panose="020B0503020204020204" pitchFamily="34" charset="-122"/>
              </a:rPr>
              <a:t>诊断标准，中国</a:t>
            </a:r>
            <a:r>
              <a:rPr lang="en-US" altLang="zh-CN" sz="1400" dirty="0">
                <a:latin typeface="微软雅黑" panose="020B0503020204020204" pitchFamily="34" charset="-122"/>
                <a:ea typeface="微软雅黑" panose="020B0503020204020204" pitchFamily="34" charset="-122"/>
              </a:rPr>
              <a:t>T2DM</a:t>
            </a:r>
            <a:r>
              <a:rPr lang="zh-CN" altLang="zh-CN" sz="1400" dirty="0">
                <a:latin typeface="微软雅黑" panose="020B0503020204020204" pitchFamily="34" charset="-122"/>
                <a:ea typeface="微软雅黑" panose="020B0503020204020204" pitchFamily="34" charset="-122"/>
              </a:rPr>
              <a:t>患病率</a:t>
            </a:r>
            <a:r>
              <a:rPr lang="en-US" altLang="zh-CN" sz="1400" dirty="0">
                <a:latin typeface="微软雅黑" panose="020B0503020204020204" pitchFamily="34" charset="-122"/>
                <a:ea typeface="微软雅黑" panose="020B0503020204020204" pitchFamily="34" charset="-122"/>
              </a:rPr>
              <a:t>12.8</a:t>
            </a:r>
            <a:r>
              <a:rPr lang="en-US" altLang="zh-CN" sz="1400" dirty="0" smtClean="0">
                <a:latin typeface="微软雅黑" panose="020B0503020204020204" pitchFamily="34" charset="-122"/>
                <a:ea typeface="微软雅黑" panose="020B0503020204020204" pitchFamily="34" charset="-122"/>
              </a:rPr>
              <a:t>%</a:t>
            </a:r>
            <a:r>
              <a:rPr lang="zh-CN" altLang="en-US" sz="1400" dirty="0" smtClean="0">
                <a:latin typeface="微软雅黑" panose="020B0503020204020204" pitchFamily="34" charset="-122"/>
                <a:ea typeface="微软雅黑" panose="020B0503020204020204" pitchFamily="34" charset="-122"/>
              </a:rPr>
              <a:t>，</a:t>
            </a:r>
            <a:r>
              <a:rPr lang="zh-CN" altLang="zh-CN" sz="1400" dirty="0">
                <a:latin typeface="微软雅黑" panose="020B0503020204020204" pitchFamily="34" charset="-122"/>
                <a:ea typeface="微软雅黑" panose="020B0503020204020204" pitchFamily="34" charset="-122"/>
              </a:rPr>
              <a:t>且呈逐年上升趋势</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p:txBody>
      </p:sp>
      <p:pic>
        <p:nvPicPr>
          <p:cNvPr id="11" name="图片 10"/>
          <p:cNvPicPr>
            <a:picLocks noChangeAspect="1"/>
          </p:cNvPicPr>
          <p:nvPr/>
        </p:nvPicPr>
        <p:blipFill>
          <a:blip r:embed="rId3"/>
          <a:stretch>
            <a:fillRect/>
          </a:stretch>
        </p:blipFill>
        <p:spPr>
          <a:xfrm>
            <a:off x="653347" y="4984856"/>
            <a:ext cx="836493" cy="661589"/>
          </a:xfrm>
          <a:prstGeom prst="rect">
            <a:avLst/>
          </a:prstGeom>
        </p:spPr>
      </p:pic>
      <p:pic>
        <p:nvPicPr>
          <p:cNvPr id="12" name="图片 11"/>
          <p:cNvPicPr>
            <a:picLocks noChangeAspect="1"/>
          </p:cNvPicPr>
          <p:nvPr/>
        </p:nvPicPr>
        <p:blipFill>
          <a:blip r:embed="rId6"/>
          <a:stretch>
            <a:fillRect/>
          </a:stretch>
        </p:blipFill>
        <p:spPr>
          <a:xfrm>
            <a:off x="1663262" y="4704890"/>
            <a:ext cx="1571429" cy="609524"/>
          </a:xfrm>
          <a:prstGeom prst="rect">
            <a:avLst/>
          </a:prstGeom>
        </p:spPr>
      </p:pic>
      <p:sp>
        <p:nvSpPr>
          <p:cNvPr id="15" name="文本框 14"/>
          <p:cNvSpPr txBox="1"/>
          <p:nvPr/>
        </p:nvSpPr>
        <p:spPr>
          <a:xfrm>
            <a:off x="1663262" y="5314414"/>
            <a:ext cx="9695793" cy="738664"/>
          </a:xfrm>
          <a:prstGeom prst="rect">
            <a:avLst/>
          </a:prstGeom>
          <a:noFill/>
        </p:spPr>
        <p:txBody>
          <a:bodyPr wrap="square" rtlCol="0">
            <a:spAutoFit/>
          </a:bodyPr>
          <a:lstStyle/>
          <a:p>
            <a:pPr>
              <a:lnSpc>
                <a:spcPct val="150000"/>
              </a:lnSpc>
            </a:pPr>
            <a:r>
              <a:rPr lang="zh-CN" altLang="zh-CN" sz="1400" dirty="0">
                <a:latin typeface="微软雅黑" panose="020B0503020204020204" pitchFamily="34" charset="-122"/>
                <a:ea typeface="微软雅黑" panose="020B0503020204020204" pitchFamily="34" charset="-122"/>
              </a:rPr>
              <a:t>本品的起始剂量为每次</a:t>
            </a:r>
            <a:r>
              <a:rPr lang="en-US" altLang="zh-CN" sz="1400" dirty="0">
                <a:latin typeface="微软雅黑" panose="020B0503020204020204" pitchFamily="34" charset="-122"/>
                <a:ea typeface="微软雅黑" panose="020B0503020204020204" pitchFamily="34" charset="-122"/>
              </a:rPr>
              <a:t>0.1mg</a:t>
            </a:r>
            <a:r>
              <a:rPr lang="zh-CN" altLang="zh-CN"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50μl</a:t>
            </a:r>
            <a:r>
              <a:rPr lang="zh-CN" altLang="zh-CN" sz="1400" dirty="0">
                <a:latin typeface="微软雅黑" panose="020B0503020204020204" pitchFamily="34" charset="-122"/>
                <a:ea typeface="微软雅黑" panose="020B0503020204020204" pitchFamily="34" charset="-122"/>
              </a:rPr>
              <a:t>），每日三次，餐前</a:t>
            </a:r>
            <a:r>
              <a:rPr lang="en-US" altLang="zh-CN" sz="1400" dirty="0">
                <a:latin typeface="微软雅黑" panose="020B0503020204020204" pitchFamily="34" charset="-122"/>
                <a:ea typeface="微软雅黑" panose="020B0503020204020204" pitchFamily="34" charset="-122"/>
              </a:rPr>
              <a:t>5</a:t>
            </a:r>
            <a:r>
              <a:rPr lang="zh-CN" altLang="zh-CN" sz="1400" dirty="0">
                <a:latin typeface="微软雅黑" panose="020B0503020204020204" pitchFamily="34" charset="-122"/>
                <a:ea typeface="微软雅黑" panose="020B0503020204020204" pitchFamily="34" charset="-122"/>
              </a:rPr>
              <a:t>分钟皮下注射。注射部位可选腹部、大腿或者上臂。治疗</a:t>
            </a:r>
            <a:r>
              <a:rPr lang="en-US" altLang="zh-CN" sz="1400" dirty="0">
                <a:latin typeface="微软雅黑" panose="020B0503020204020204" pitchFamily="34" charset="-122"/>
                <a:ea typeface="微软雅黑" panose="020B0503020204020204" pitchFamily="34" charset="-122"/>
              </a:rPr>
              <a:t>2</a:t>
            </a:r>
            <a:r>
              <a:rPr lang="zh-CN" altLang="zh-CN" sz="1400" dirty="0">
                <a:latin typeface="微软雅黑" panose="020B0503020204020204" pitchFamily="34" charset="-122"/>
                <a:ea typeface="微软雅黑" panose="020B0503020204020204" pitchFamily="34" charset="-122"/>
              </a:rPr>
              <a:t>周后，根据临床应答情况，剂量可增加至每次</a:t>
            </a:r>
            <a:r>
              <a:rPr lang="en-US" altLang="zh-CN" sz="1400" dirty="0">
                <a:latin typeface="微软雅黑" panose="020B0503020204020204" pitchFamily="34" charset="-122"/>
                <a:ea typeface="微软雅黑" panose="020B0503020204020204" pitchFamily="34" charset="-122"/>
              </a:rPr>
              <a:t>0.2mg</a:t>
            </a:r>
            <a:r>
              <a:rPr lang="zh-CN" altLang="zh-CN"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100μl</a:t>
            </a:r>
            <a:r>
              <a:rPr lang="zh-CN" altLang="zh-CN" sz="1400" dirty="0">
                <a:latin typeface="微软雅黑" panose="020B0503020204020204" pitchFamily="34" charset="-122"/>
                <a:ea typeface="微软雅黑" panose="020B0503020204020204" pitchFamily="34" charset="-122"/>
              </a:rPr>
              <a:t>），以进一步取得临床获益</a:t>
            </a:r>
            <a:r>
              <a:rPr lang="zh-CN" altLang="zh-CN" sz="1400" dirty="0" smtClean="0">
                <a:latin typeface="微软雅黑" panose="020B0503020204020204" pitchFamily="34" charset="-122"/>
                <a:ea typeface="微软雅黑" panose="020B0503020204020204" pitchFamily="34" charset="-122"/>
              </a:rPr>
              <a:t>。</a:t>
            </a:r>
            <a:endParaRPr lang="zh-CN" altLang="zh-CN" sz="1400" dirty="0">
              <a:latin typeface="微软雅黑" panose="020B0503020204020204" pitchFamily="34" charset="-122"/>
              <a:ea typeface="微软雅黑" panose="020B0503020204020204" pitchFamily="34" charset="-122"/>
            </a:endParaRPr>
          </a:p>
        </p:txBody>
      </p:sp>
      <p:sp>
        <p:nvSpPr>
          <p:cNvPr id="16" name="文本框 15"/>
          <p:cNvSpPr txBox="1"/>
          <p:nvPr/>
        </p:nvSpPr>
        <p:spPr>
          <a:xfrm>
            <a:off x="11049657" y="6164357"/>
            <a:ext cx="654269" cy="584775"/>
          </a:xfrm>
          <a:prstGeom prst="rect">
            <a:avLst/>
          </a:prstGeom>
          <a:solidFill>
            <a:schemeClr val="accent1">
              <a:lumMod val="20000"/>
              <a:lumOff val="80000"/>
            </a:schemeClr>
          </a:solid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hlinkClick r:id="rId7" action="ppaction://hlinksldjump"/>
              </a:rPr>
              <a:t>返回目录</a:t>
            </a:r>
            <a:endParaRPr lang="zh-CN" altLang="en-US"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29928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4502"/>
            <a:ext cx="12192000" cy="1434465"/>
            <a:chOff x="0" y="-4503"/>
            <a:chExt cx="12192000" cy="1434465"/>
          </a:xfrm>
        </p:grpSpPr>
        <p:sp>
          <p:nvSpPr>
            <p:cNvPr id="5" name="矩形 4"/>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flipV="1">
            <a:off x="0" y="5524640"/>
            <a:ext cx="12192000" cy="1434465"/>
            <a:chOff x="0" y="-4503"/>
            <a:chExt cx="12192000" cy="1434465"/>
          </a:xfrm>
        </p:grpSpPr>
        <p:sp>
          <p:nvSpPr>
            <p:cNvPr id="8" name="矩形 7"/>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 name="图片 1"/>
          <p:cNvPicPr>
            <a:picLocks noChangeAspect="1"/>
          </p:cNvPicPr>
          <p:nvPr/>
        </p:nvPicPr>
        <p:blipFill>
          <a:blip r:embed="rId2"/>
          <a:stretch>
            <a:fillRect/>
          </a:stretch>
        </p:blipFill>
        <p:spPr>
          <a:xfrm>
            <a:off x="1169200" y="1"/>
            <a:ext cx="1419048" cy="2647619"/>
          </a:xfrm>
          <a:prstGeom prst="rect">
            <a:avLst/>
          </a:prstGeom>
        </p:spPr>
      </p:pic>
      <p:pic>
        <p:nvPicPr>
          <p:cNvPr id="10" name="图片 9"/>
          <p:cNvPicPr>
            <a:picLocks noChangeAspect="1"/>
          </p:cNvPicPr>
          <p:nvPr/>
        </p:nvPicPr>
        <p:blipFill>
          <a:blip r:embed="rId3"/>
          <a:stretch>
            <a:fillRect/>
          </a:stretch>
        </p:blipFill>
        <p:spPr>
          <a:xfrm>
            <a:off x="1243968" y="3216166"/>
            <a:ext cx="1987034" cy="1169361"/>
          </a:xfrm>
          <a:prstGeom prst="rect">
            <a:avLst/>
          </a:prstGeom>
        </p:spPr>
      </p:pic>
      <p:sp>
        <p:nvSpPr>
          <p:cNvPr id="11" name="文本框 10"/>
          <p:cNvSpPr txBox="1"/>
          <p:nvPr/>
        </p:nvSpPr>
        <p:spPr>
          <a:xfrm>
            <a:off x="4572657" y="1489065"/>
            <a:ext cx="2762907" cy="307777"/>
          </a:xfrm>
          <a:prstGeom prst="rect">
            <a:avLst/>
          </a:prstGeom>
          <a:noFill/>
        </p:spPr>
        <p:txBody>
          <a:bodyPr wrap="square" rtlCol="0">
            <a:spAutoFit/>
          </a:bodyPr>
          <a:lstStyle/>
          <a:p>
            <a:r>
              <a:rPr lang="zh-CN" altLang="en-US" sz="1400" b="1" dirty="0" smtClean="0">
                <a:latin typeface="微软雅黑" panose="020B0503020204020204" pitchFamily="34" charset="-122"/>
                <a:ea typeface="微软雅黑" panose="020B0503020204020204" pitchFamily="34" charset="-122"/>
              </a:rPr>
              <a:t>说明书不良反应情况：</a:t>
            </a:r>
            <a:endParaRPr lang="zh-CN" altLang="en-US" sz="1400" b="1" kern="1200" dirty="0">
              <a:solidFill>
                <a:schemeClr val="tx1"/>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4627216" y="3851767"/>
            <a:ext cx="4075386" cy="307777"/>
          </a:xfrm>
          <a:prstGeom prst="rect">
            <a:avLst/>
          </a:prstGeom>
          <a:noFill/>
        </p:spPr>
        <p:txBody>
          <a:bodyPr wrap="square" rtlCol="0">
            <a:spAutoFit/>
          </a:bodyPr>
          <a:lstStyle/>
          <a:p>
            <a:r>
              <a:rPr lang="zh-CN" altLang="en-US" sz="1400" b="1" dirty="0" smtClean="0">
                <a:latin typeface="微软雅黑" panose="020B0503020204020204" pitchFamily="34" charset="-122"/>
                <a:ea typeface="微软雅黑" panose="020B0503020204020204" pitchFamily="34" charset="-122"/>
              </a:rPr>
              <a:t>安全性优势及不足：</a:t>
            </a:r>
            <a:endParaRPr lang="zh-CN" altLang="en-US" sz="1400" b="1" dirty="0">
              <a:latin typeface="微软雅黑" panose="020B0503020204020204" pitchFamily="34" charset="-122"/>
              <a:ea typeface="微软雅黑" panose="020B0503020204020204" pitchFamily="34" charset="-122"/>
            </a:endParaRPr>
          </a:p>
        </p:txBody>
      </p:sp>
      <p:sp>
        <p:nvSpPr>
          <p:cNvPr id="15" name="文本框 14"/>
          <p:cNvSpPr txBox="1"/>
          <p:nvPr/>
        </p:nvSpPr>
        <p:spPr>
          <a:xfrm>
            <a:off x="4572657" y="4137208"/>
            <a:ext cx="6708228" cy="1477328"/>
          </a:xfrm>
          <a:prstGeom prst="rect">
            <a:avLst/>
          </a:prstGeom>
          <a:noFill/>
        </p:spPr>
        <p:txBody>
          <a:bodyPr wrap="square" rtlCol="0">
            <a:spAutoFit/>
          </a:bodyPr>
          <a:lstStyle/>
          <a:p>
            <a:pPr>
              <a:lnSpc>
                <a:spcPct val="150000"/>
              </a:lnSpc>
            </a:pPr>
            <a:r>
              <a:rPr lang="zh-CN" altLang="zh-CN" sz="1000" dirty="0">
                <a:latin typeface="微软雅黑" panose="020B0503020204020204" pitchFamily="34" charset="-122"/>
                <a:ea typeface="微软雅黑" panose="020B0503020204020204" pitchFamily="34" charset="-122"/>
              </a:rPr>
              <a:t>贝那鲁肽属于全人源的短效</a:t>
            </a:r>
            <a:r>
              <a:rPr lang="en-US" altLang="zh-CN" sz="1000" dirty="0">
                <a:latin typeface="微软雅黑" panose="020B0503020204020204" pitchFamily="34" charset="-122"/>
                <a:ea typeface="微软雅黑" panose="020B0503020204020204" pitchFamily="34" charset="-122"/>
              </a:rPr>
              <a:t>GLP-1 RA</a:t>
            </a:r>
            <a:r>
              <a:rPr lang="zh-CN" altLang="zh-CN" sz="1000" dirty="0">
                <a:latin typeface="微软雅黑" panose="020B0503020204020204" pitchFamily="34" charset="-122"/>
                <a:ea typeface="微软雅黑" panose="020B0503020204020204" pitchFamily="34" charset="-122"/>
              </a:rPr>
              <a:t>，具备短效</a:t>
            </a:r>
            <a:r>
              <a:rPr lang="en-US" altLang="zh-CN" sz="1000" dirty="0">
                <a:latin typeface="微软雅黑" panose="020B0503020204020204" pitchFamily="34" charset="-122"/>
                <a:ea typeface="微软雅黑" panose="020B0503020204020204" pitchFamily="34" charset="-122"/>
              </a:rPr>
              <a:t>GLP-1 RA</a:t>
            </a:r>
            <a:r>
              <a:rPr lang="zh-CN" altLang="zh-CN" sz="1000" dirty="0">
                <a:latin typeface="微软雅黑" panose="020B0503020204020204" pitchFamily="34" charset="-122"/>
                <a:ea typeface="微软雅黑" panose="020B0503020204020204" pitchFamily="34" charset="-122"/>
              </a:rPr>
              <a:t>的优势，与非人源的短效</a:t>
            </a:r>
            <a:r>
              <a:rPr lang="en-US" altLang="zh-CN" sz="1000" dirty="0">
                <a:latin typeface="微软雅黑" panose="020B0503020204020204" pitchFamily="34" charset="-122"/>
                <a:ea typeface="微软雅黑" panose="020B0503020204020204" pitchFamily="34" charset="-122"/>
              </a:rPr>
              <a:t>GLP-1 RA</a:t>
            </a:r>
            <a:r>
              <a:rPr lang="zh-CN" altLang="zh-CN" sz="1000" dirty="0">
                <a:latin typeface="微软雅黑" panose="020B0503020204020204" pitchFamily="34" charset="-122"/>
                <a:ea typeface="微软雅黑" panose="020B0503020204020204" pitchFamily="34" charset="-122"/>
              </a:rPr>
              <a:t>相比，免疫原性更低，代谢产物可能具有更多的获益；与长效</a:t>
            </a:r>
            <a:r>
              <a:rPr lang="en-US" altLang="zh-CN" sz="1000" dirty="0">
                <a:latin typeface="微软雅黑" panose="020B0503020204020204" pitchFamily="34" charset="-122"/>
                <a:ea typeface="微软雅黑" panose="020B0503020204020204" pitchFamily="34" charset="-122"/>
              </a:rPr>
              <a:t>GLP-1 RA </a:t>
            </a:r>
            <a:r>
              <a:rPr lang="zh-CN" altLang="zh-CN" sz="1000" dirty="0">
                <a:latin typeface="微软雅黑" panose="020B0503020204020204" pitchFamily="34" charset="-122"/>
                <a:ea typeface="微软雅黑" panose="020B0503020204020204" pitchFamily="34" charset="-122"/>
              </a:rPr>
              <a:t>相比具有延缓胃排空的药理作用，具有较好的餐后血糖控制效果，副反应方面临床研究未发现急性胰腺炎及心率增加。在贝那鲁肽的上市技术评审报告中，</a:t>
            </a:r>
            <a:r>
              <a:rPr lang="en-US" altLang="zh-CN" sz="1000" dirty="0">
                <a:latin typeface="微软雅黑" panose="020B0503020204020204" pitchFamily="34" charset="-122"/>
                <a:ea typeface="微软雅黑" panose="020B0503020204020204" pitchFamily="34" charset="-122"/>
              </a:rPr>
              <a:t>CDE</a:t>
            </a:r>
            <a:r>
              <a:rPr lang="zh-CN" altLang="zh-CN" sz="1000" dirty="0">
                <a:latin typeface="微软雅黑" panose="020B0503020204020204" pitchFamily="34" charset="-122"/>
                <a:ea typeface="微软雅黑" panose="020B0503020204020204" pitchFamily="34" charset="-122"/>
              </a:rPr>
              <a:t>明确</a:t>
            </a:r>
            <a:r>
              <a:rPr lang="en-US" altLang="zh-CN" sz="1000" dirty="0">
                <a:latin typeface="微软雅黑" panose="020B0503020204020204" pitchFamily="34" charset="-122"/>
                <a:ea typeface="微软雅黑" panose="020B0503020204020204" pitchFamily="34" charset="-122"/>
              </a:rPr>
              <a:t>“</a:t>
            </a:r>
            <a:r>
              <a:rPr lang="zh-CN" altLang="zh-CN" sz="1000" dirty="0">
                <a:latin typeface="微软雅黑" panose="020B0503020204020204" pitchFamily="34" charset="-122"/>
                <a:ea typeface="微软雅黑" panose="020B0503020204020204" pitchFamily="34" charset="-122"/>
              </a:rPr>
              <a:t>在降糖的同时，Ⅲ期研究中可观察到本品具有安全性方面的优势，在于本品治疗组心率未见明显变化，未引起心率增加，且本品可减低体重。此两项指标对糖尿病患者的心血管预后会产生好的作用，利于糖尿病患者长期预后的改善</a:t>
            </a:r>
            <a:r>
              <a:rPr lang="zh-CN" altLang="zh-CN" sz="1000" dirty="0" smtClean="0">
                <a:latin typeface="微软雅黑" panose="020B0503020204020204" pitchFamily="34" charset="-122"/>
                <a:ea typeface="微软雅黑" panose="020B0503020204020204" pitchFamily="34" charset="-122"/>
              </a:rPr>
              <a:t>。</a:t>
            </a:r>
            <a:endParaRPr lang="zh-CN" altLang="en-US" sz="1000" dirty="0">
              <a:latin typeface="微软雅黑" panose="020B0503020204020204" pitchFamily="34" charset="-122"/>
              <a:ea typeface="微软雅黑" panose="020B0503020204020204" pitchFamily="34" charset="-122"/>
            </a:endParaRPr>
          </a:p>
          <a:p>
            <a:pPr>
              <a:lnSpc>
                <a:spcPct val="150000"/>
              </a:lnSpc>
            </a:pPr>
            <a:endParaRPr lang="zh-CN" altLang="en-US" sz="1000" dirty="0">
              <a:latin typeface="微软雅黑" panose="020B0503020204020204" pitchFamily="34" charset="-122"/>
              <a:ea typeface="微软雅黑" panose="020B0503020204020204" pitchFamily="34" charset="-122"/>
            </a:endParaRPr>
          </a:p>
        </p:txBody>
      </p:sp>
      <p:graphicFrame>
        <p:nvGraphicFramePr>
          <p:cNvPr id="16" name="表格 15"/>
          <p:cNvGraphicFramePr>
            <a:graphicFrameLocks noGrp="1"/>
          </p:cNvGraphicFramePr>
          <p:nvPr>
            <p:extLst>
              <p:ext uri="{D42A27DB-BD31-4B8C-83A1-F6EECF244321}">
                <p14:modId xmlns:p14="http://schemas.microsoft.com/office/powerpoint/2010/main" val="2718350242"/>
              </p:ext>
            </p:extLst>
          </p:nvPr>
        </p:nvGraphicFramePr>
        <p:xfrm>
          <a:off x="4627216" y="1845121"/>
          <a:ext cx="6708228" cy="1613325"/>
        </p:xfrm>
        <a:graphic>
          <a:graphicData uri="http://schemas.openxmlformats.org/drawingml/2006/table">
            <a:tbl>
              <a:tblPr>
                <a:tableStyleId>{5C22544A-7EE6-4342-B048-85BDC9FD1C3A}</a:tableStyleId>
              </a:tblPr>
              <a:tblGrid>
                <a:gridCol w="1316384"/>
                <a:gridCol w="1860331"/>
                <a:gridCol w="3531513"/>
              </a:tblGrid>
              <a:tr h="319195">
                <a:tc>
                  <a:txBody>
                    <a:bodyPr/>
                    <a:lstStyle/>
                    <a:p>
                      <a:pPr algn="ctr">
                        <a:lnSpc>
                          <a:spcPts val="2400"/>
                        </a:lnSpc>
                        <a:spcAft>
                          <a:spcPts val="600"/>
                        </a:spcAft>
                      </a:pPr>
                      <a:r>
                        <a:rPr lang="zh-CN" sz="1100" b="1" dirty="0">
                          <a:effectLst/>
                          <a:latin typeface="微软雅黑" panose="020B0503020204020204" pitchFamily="34" charset="-122"/>
                          <a:ea typeface="微软雅黑" panose="020B0503020204020204" pitchFamily="34" charset="-122"/>
                        </a:rPr>
                        <a:t>内容描述</a:t>
                      </a:r>
                      <a:endParaRPr lang="zh-CN" sz="1400" b="1"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ts val="2400"/>
                        </a:lnSpc>
                        <a:spcAft>
                          <a:spcPts val="600"/>
                        </a:spcAft>
                      </a:pPr>
                      <a:r>
                        <a:rPr lang="zh-CN" sz="1100" b="1" dirty="0">
                          <a:effectLst/>
                          <a:latin typeface="微软雅黑" panose="020B0503020204020204" pitchFamily="34" charset="-122"/>
                          <a:ea typeface="微软雅黑" panose="020B0503020204020204" pitchFamily="34" charset="-122"/>
                        </a:rPr>
                        <a:t>发生率</a:t>
                      </a:r>
                      <a:endParaRPr lang="zh-CN" sz="1400" b="1"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ts val="2400"/>
                        </a:lnSpc>
                        <a:spcAft>
                          <a:spcPts val="600"/>
                        </a:spcAft>
                      </a:pPr>
                      <a:r>
                        <a:rPr lang="zh-CN" sz="1100" b="1" dirty="0">
                          <a:effectLst/>
                          <a:latin typeface="微软雅黑" panose="020B0503020204020204" pitchFamily="34" charset="-122"/>
                          <a:ea typeface="微软雅黑" panose="020B0503020204020204" pitchFamily="34" charset="-122"/>
                        </a:rPr>
                        <a:t>不良反应处理描述</a:t>
                      </a:r>
                      <a:endParaRPr lang="zh-CN" sz="1400" b="1"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163830">
                <a:tc>
                  <a:txBody>
                    <a:bodyPr/>
                    <a:lstStyle/>
                    <a:p>
                      <a:pPr algn="ctr">
                        <a:lnSpc>
                          <a:spcPts val="2400"/>
                        </a:lnSpc>
                        <a:spcAft>
                          <a:spcPts val="600"/>
                        </a:spcAft>
                      </a:pPr>
                      <a:r>
                        <a:rPr lang="zh-CN" sz="1000" dirty="0">
                          <a:effectLst/>
                          <a:latin typeface="微软雅黑" panose="020B0503020204020204" pitchFamily="34" charset="-122"/>
                          <a:ea typeface="微软雅黑" panose="020B0503020204020204" pitchFamily="34" charset="-122"/>
                        </a:rPr>
                        <a:t>恶心</a:t>
                      </a:r>
                      <a:endParaRPr lang="zh-CN" sz="14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ts val="2400"/>
                        </a:lnSpc>
                        <a:spcAft>
                          <a:spcPts val="600"/>
                        </a:spcAft>
                      </a:pPr>
                      <a:r>
                        <a:rPr lang="en-US" sz="1000" dirty="0">
                          <a:effectLst/>
                          <a:latin typeface="微软雅黑" panose="020B0503020204020204" pitchFamily="34" charset="-122"/>
                          <a:ea typeface="微软雅黑" panose="020B0503020204020204" pitchFamily="34" charset="-122"/>
                        </a:rPr>
                        <a:t>35.5%</a:t>
                      </a:r>
                      <a:endParaRPr lang="zh-CN" sz="14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spcAft>
                          <a:spcPts val="0"/>
                        </a:spcAft>
                      </a:pPr>
                      <a:r>
                        <a:rPr lang="zh-CN" sz="1000" dirty="0">
                          <a:effectLst/>
                          <a:latin typeface="微软雅黑" panose="020B0503020204020204" pitchFamily="34" charset="-122"/>
                          <a:ea typeface="微软雅黑" panose="020B0503020204020204" pitchFamily="34" charset="-122"/>
                        </a:rPr>
                        <a:t>发生多在给药后</a:t>
                      </a:r>
                      <a:r>
                        <a:rPr lang="en-US" sz="1000" dirty="0">
                          <a:effectLst/>
                          <a:latin typeface="微软雅黑" panose="020B0503020204020204" pitchFamily="34" charset="-122"/>
                          <a:ea typeface="微软雅黑" panose="020B0503020204020204" pitchFamily="34" charset="-122"/>
                        </a:rPr>
                        <a:t>30</a:t>
                      </a:r>
                      <a:r>
                        <a:rPr lang="zh-CN" sz="1000" dirty="0">
                          <a:effectLst/>
                          <a:latin typeface="微软雅黑" panose="020B0503020204020204" pitchFamily="34" charset="-122"/>
                          <a:ea typeface="微软雅黑" panose="020B0503020204020204" pitchFamily="34" charset="-122"/>
                        </a:rPr>
                        <a:t>分钟内出现，约</a:t>
                      </a:r>
                      <a:r>
                        <a:rPr lang="en-US" sz="1000" dirty="0">
                          <a:effectLst/>
                          <a:latin typeface="微软雅黑" panose="020B0503020204020204" pitchFamily="34" charset="-122"/>
                          <a:ea typeface="微软雅黑" panose="020B0503020204020204" pitchFamily="34" charset="-122"/>
                        </a:rPr>
                        <a:t>1</a:t>
                      </a:r>
                      <a:r>
                        <a:rPr lang="zh-CN" sz="1000" dirty="0">
                          <a:effectLst/>
                          <a:latin typeface="微软雅黑" panose="020B0503020204020204" pitchFamily="34" charset="-122"/>
                          <a:ea typeface="微软雅黑" panose="020B0503020204020204" pitchFamily="34" charset="-122"/>
                        </a:rPr>
                        <a:t>～</a:t>
                      </a:r>
                      <a:r>
                        <a:rPr lang="en-US" sz="1000" dirty="0">
                          <a:effectLst/>
                          <a:latin typeface="微软雅黑" panose="020B0503020204020204" pitchFamily="34" charset="-122"/>
                          <a:ea typeface="微软雅黑" panose="020B0503020204020204" pitchFamily="34" charset="-122"/>
                        </a:rPr>
                        <a:t>2</a:t>
                      </a:r>
                      <a:r>
                        <a:rPr lang="zh-CN" sz="1000" dirty="0">
                          <a:effectLst/>
                          <a:latin typeface="微软雅黑" panose="020B0503020204020204" pitchFamily="34" charset="-122"/>
                          <a:ea typeface="微软雅黑" panose="020B0503020204020204" pitchFamily="34" charset="-122"/>
                        </a:rPr>
                        <a:t>小时内缓解</a:t>
                      </a:r>
                      <a:endParaRPr lang="zh-CN" sz="14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163830">
                <a:tc>
                  <a:txBody>
                    <a:bodyPr/>
                    <a:lstStyle/>
                    <a:p>
                      <a:pPr algn="ctr">
                        <a:lnSpc>
                          <a:spcPts val="2400"/>
                        </a:lnSpc>
                        <a:spcAft>
                          <a:spcPts val="600"/>
                        </a:spcAft>
                      </a:pPr>
                      <a:r>
                        <a:rPr lang="zh-CN" sz="1000">
                          <a:effectLst/>
                          <a:latin typeface="微软雅黑" panose="020B0503020204020204" pitchFamily="34" charset="-122"/>
                          <a:ea typeface="微软雅黑" panose="020B0503020204020204" pitchFamily="34" charset="-122"/>
                        </a:rPr>
                        <a:t>呕吐</a:t>
                      </a:r>
                      <a:endParaRPr lang="zh-CN" sz="140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ts val="2400"/>
                        </a:lnSpc>
                        <a:spcAft>
                          <a:spcPts val="600"/>
                        </a:spcAft>
                      </a:pPr>
                      <a:r>
                        <a:rPr lang="en-US" sz="1000" dirty="0">
                          <a:effectLst/>
                          <a:latin typeface="微软雅黑" panose="020B0503020204020204" pitchFamily="34" charset="-122"/>
                          <a:ea typeface="微软雅黑" panose="020B0503020204020204" pitchFamily="34" charset="-122"/>
                        </a:rPr>
                        <a:t>8.7%</a:t>
                      </a:r>
                      <a:endParaRPr lang="zh-CN" sz="14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spcAft>
                          <a:spcPts val="0"/>
                        </a:spcAft>
                      </a:pPr>
                      <a:r>
                        <a:rPr lang="zh-CN" sz="1000" dirty="0">
                          <a:effectLst/>
                          <a:latin typeface="微软雅黑" panose="020B0503020204020204" pitchFamily="34" charset="-122"/>
                          <a:ea typeface="微软雅黑" panose="020B0503020204020204" pitchFamily="34" charset="-122"/>
                        </a:rPr>
                        <a:t>发生多在给药后</a:t>
                      </a:r>
                      <a:r>
                        <a:rPr lang="en-US" sz="1000" dirty="0">
                          <a:effectLst/>
                          <a:latin typeface="微软雅黑" panose="020B0503020204020204" pitchFamily="34" charset="-122"/>
                          <a:ea typeface="微软雅黑" panose="020B0503020204020204" pitchFamily="34" charset="-122"/>
                        </a:rPr>
                        <a:t>30</a:t>
                      </a:r>
                      <a:r>
                        <a:rPr lang="zh-CN" sz="1000" dirty="0">
                          <a:effectLst/>
                          <a:latin typeface="微软雅黑" panose="020B0503020204020204" pitchFamily="34" charset="-122"/>
                          <a:ea typeface="微软雅黑" panose="020B0503020204020204" pitchFamily="34" charset="-122"/>
                        </a:rPr>
                        <a:t>分钟内出现，约</a:t>
                      </a:r>
                      <a:r>
                        <a:rPr lang="en-US" sz="1000" dirty="0">
                          <a:effectLst/>
                          <a:latin typeface="微软雅黑" panose="020B0503020204020204" pitchFamily="34" charset="-122"/>
                          <a:ea typeface="微软雅黑" panose="020B0503020204020204" pitchFamily="34" charset="-122"/>
                        </a:rPr>
                        <a:t>1</a:t>
                      </a:r>
                      <a:r>
                        <a:rPr lang="zh-CN" sz="1000" dirty="0">
                          <a:effectLst/>
                          <a:latin typeface="微软雅黑" panose="020B0503020204020204" pitchFamily="34" charset="-122"/>
                          <a:ea typeface="微软雅黑" panose="020B0503020204020204" pitchFamily="34" charset="-122"/>
                        </a:rPr>
                        <a:t>～</a:t>
                      </a:r>
                      <a:r>
                        <a:rPr lang="en-US" sz="1000" dirty="0">
                          <a:effectLst/>
                          <a:latin typeface="微软雅黑" panose="020B0503020204020204" pitchFamily="34" charset="-122"/>
                          <a:ea typeface="微软雅黑" panose="020B0503020204020204" pitchFamily="34" charset="-122"/>
                        </a:rPr>
                        <a:t>2</a:t>
                      </a:r>
                      <a:r>
                        <a:rPr lang="zh-CN" sz="1000" dirty="0">
                          <a:effectLst/>
                          <a:latin typeface="微软雅黑" panose="020B0503020204020204" pitchFamily="34" charset="-122"/>
                          <a:ea typeface="微软雅黑" panose="020B0503020204020204" pitchFamily="34" charset="-122"/>
                        </a:rPr>
                        <a:t>小时内缓解</a:t>
                      </a:r>
                      <a:endParaRPr lang="zh-CN" sz="14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163830">
                <a:tc>
                  <a:txBody>
                    <a:bodyPr/>
                    <a:lstStyle/>
                    <a:p>
                      <a:pPr algn="ctr">
                        <a:lnSpc>
                          <a:spcPts val="2400"/>
                        </a:lnSpc>
                        <a:spcAft>
                          <a:spcPts val="600"/>
                        </a:spcAft>
                      </a:pPr>
                      <a:r>
                        <a:rPr lang="zh-CN" sz="1000">
                          <a:effectLst/>
                          <a:latin typeface="微软雅黑" panose="020B0503020204020204" pitchFamily="34" charset="-122"/>
                          <a:ea typeface="微软雅黑" panose="020B0503020204020204" pitchFamily="34" charset="-122"/>
                        </a:rPr>
                        <a:t>腹泻</a:t>
                      </a:r>
                      <a:endParaRPr lang="zh-CN" sz="140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ts val="2400"/>
                        </a:lnSpc>
                        <a:spcAft>
                          <a:spcPts val="600"/>
                        </a:spcAft>
                      </a:pPr>
                      <a:r>
                        <a:rPr lang="en-US" sz="1000" dirty="0">
                          <a:effectLst/>
                          <a:latin typeface="微软雅黑" panose="020B0503020204020204" pitchFamily="34" charset="-122"/>
                          <a:ea typeface="微软雅黑" panose="020B0503020204020204" pitchFamily="34" charset="-122"/>
                        </a:rPr>
                        <a:t>4.3%</a:t>
                      </a:r>
                      <a:endParaRPr lang="zh-CN" sz="14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spcAft>
                          <a:spcPts val="0"/>
                        </a:spcAft>
                      </a:pPr>
                      <a:r>
                        <a:rPr lang="zh-CN" sz="1000" dirty="0">
                          <a:effectLst/>
                          <a:latin typeface="微软雅黑" panose="020B0503020204020204" pitchFamily="34" charset="-122"/>
                          <a:ea typeface="微软雅黑" panose="020B0503020204020204" pitchFamily="34" charset="-122"/>
                        </a:rPr>
                        <a:t>发生多在给药后</a:t>
                      </a:r>
                      <a:r>
                        <a:rPr lang="en-US" sz="1000" dirty="0">
                          <a:effectLst/>
                          <a:latin typeface="微软雅黑" panose="020B0503020204020204" pitchFamily="34" charset="-122"/>
                          <a:ea typeface="微软雅黑" panose="020B0503020204020204" pitchFamily="34" charset="-122"/>
                        </a:rPr>
                        <a:t>30</a:t>
                      </a:r>
                      <a:r>
                        <a:rPr lang="zh-CN" sz="1000" dirty="0">
                          <a:effectLst/>
                          <a:latin typeface="微软雅黑" panose="020B0503020204020204" pitchFamily="34" charset="-122"/>
                          <a:ea typeface="微软雅黑" panose="020B0503020204020204" pitchFamily="34" charset="-122"/>
                        </a:rPr>
                        <a:t>分钟内出现，约</a:t>
                      </a:r>
                      <a:r>
                        <a:rPr lang="en-US" sz="1000" dirty="0">
                          <a:effectLst/>
                          <a:latin typeface="微软雅黑" panose="020B0503020204020204" pitchFamily="34" charset="-122"/>
                          <a:ea typeface="微软雅黑" panose="020B0503020204020204" pitchFamily="34" charset="-122"/>
                        </a:rPr>
                        <a:t>1</a:t>
                      </a:r>
                      <a:r>
                        <a:rPr lang="zh-CN" sz="1000" dirty="0">
                          <a:effectLst/>
                          <a:latin typeface="微软雅黑" panose="020B0503020204020204" pitchFamily="34" charset="-122"/>
                          <a:ea typeface="微软雅黑" panose="020B0503020204020204" pitchFamily="34" charset="-122"/>
                        </a:rPr>
                        <a:t>～</a:t>
                      </a:r>
                      <a:r>
                        <a:rPr lang="en-US" sz="1000" dirty="0">
                          <a:effectLst/>
                          <a:latin typeface="微软雅黑" panose="020B0503020204020204" pitchFamily="34" charset="-122"/>
                          <a:ea typeface="微软雅黑" panose="020B0503020204020204" pitchFamily="34" charset="-122"/>
                        </a:rPr>
                        <a:t>2</a:t>
                      </a:r>
                      <a:r>
                        <a:rPr lang="zh-CN" sz="1000" dirty="0">
                          <a:effectLst/>
                          <a:latin typeface="微软雅黑" panose="020B0503020204020204" pitchFamily="34" charset="-122"/>
                          <a:ea typeface="微软雅黑" panose="020B0503020204020204" pitchFamily="34" charset="-122"/>
                        </a:rPr>
                        <a:t>小时内缓解</a:t>
                      </a:r>
                      <a:endParaRPr lang="zh-CN" sz="14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163830">
                <a:tc>
                  <a:txBody>
                    <a:bodyPr/>
                    <a:lstStyle/>
                    <a:p>
                      <a:pPr algn="ctr">
                        <a:lnSpc>
                          <a:spcPts val="2400"/>
                        </a:lnSpc>
                        <a:spcAft>
                          <a:spcPts val="600"/>
                        </a:spcAft>
                      </a:pPr>
                      <a:r>
                        <a:rPr lang="zh-CN" sz="1000">
                          <a:effectLst/>
                          <a:latin typeface="微软雅黑" panose="020B0503020204020204" pitchFamily="34" charset="-122"/>
                          <a:ea typeface="微软雅黑" panose="020B0503020204020204" pitchFamily="34" charset="-122"/>
                        </a:rPr>
                        <a:t>乏力</a:t>
                      </a:r>
                      <a:endParaRPr lang="zh-CN" sz="140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ts val="2400"/>
                        </a:lnSpc>
                        <a:spcAft>
                          <a:spcPts val="600"/>
                        </a:spcAft>
                      </a:pPr>
                      <a:r>
                        <a:rPr lang="en-US" sz="1000">
                          <a:effectLst/>
                          <a:latin typeface="微软雅黑" panose="020B0503020204020204" pitchFamily="34" charset="-122"/>
                          <a:ea typeface="微软雅黑" panose="020B0503020204020204" pitchFamily="34" charset="-122"/>
                        </a:rPr>
                        <a:t>10.4%</a:t>
                      </a:r>
                      <a:endParaRPr lang="zh-CN" sz="140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spcAft>
                          <a:spcPts val="0"/>
                        </a:spcAft>
                      </a:pPr>
                      <a:r>
                        <a:rPr lang="zh-CN" sz="1000" dirty="0">
                          <a:effectLst/>
                          <a:latin typeface="微软雅黑" panose="020B0503020204020204" pitchFamily="34" charset="-122"/>
                          <a:ea typeface="微软雅黑" panose="020B0503020204020204" pitchFamily="34" charset="-122"/>
                        </a:rPr>
                        <a:t>发生多在给药后</a:t>
                      </a:r>
                      <a:r>
                        <a:rPr lang="en-US" sz="1000" dirty="0">
                          <a:effectLst/>
                          <a:latin typeface="微软雅黑" panose="020B0503020204020204" pitchFamily="34" charset="-122"/>
                          <a:ea typeface="微软雅黑" panose="020B0503020204020204" pitchFamily="34" charset="-122"/>
                        </a:rPr>
                        <a:t>30</a:t>
                      </a:r>
                      <a:r>
                        <a:rPr lang="zh-CN" sz="1000" dirty="0">
                          <a:effectLst/>
                          <a:latin typeface="微软雅黑" panose="020B0503020204020204" pitchFamily="34" charset="-122"/>
                          <a:ea typeface="微软雅黑" panose="020B0503020204020204" pitchFamily="34" charset="-122"/>
                        </a:rPr>
                        <a:t>分钟内出现，约</a:t>
                      </a:r>
                      <a:r>
                        <a:rPr lang="en-US" sz="1000" dirty="0">
                          <a:effectLst/>
                          <a:latin typeface="微软雅黑" panose="020B0503020204020204" pitchFamily="34" charset="-122"/>
                          <a:ea typeface="微软雅黑" panose="020B0503020204020204" pitchFamily="34" charset="-122"/>
                        </a:rPr>
                        <a:t>1</a:t>
                      </a:r>
                      <a:r>
                        <a:rPr lang="zh-CN" sz="1000" dirty="0">
                          <a:effectLst/>
                          <a:latin typeface="微软雅黑" panose="020B0503020204020204" pitchFamily="34" charset="-122"/>
                          <a:ea typeface="微软雅黑" panose="020B0503020204020204" pitchFamily="34" charset="-122"/>
                        </a:rPr>
                        <a:t>～</a:t>
                      </a:r>
                      <a:r>
                        <a:rPr lang="en-US" sz="1000" dirty="0">
                          <a:effectLst/>
                          <a:latin typeface="微软雅黑" panose="020B0503020204020204" pitchFamily="34" charset="-122"/>
                          <a:ea typeface="微软雅黑" panose="020B0503020204020204" pitchFamily="34" charset="-122"/>
                        </a:rPr>
                        <a:t>2</a:t>
                      </a:r>
                      <a:r>
                        <a:rPr lang="zh-CN" sz="1000" dirty="0">
                          <a:effectLst/>
                          <a:latin typeface="微软雅黑" panose="020B0503020204020204" pitchFamily="34" charset="-122"/>
                          <a:ea typeface="微软雅黑" panose="020B0503020204020204" pitchFamily="34" charset="-122"/>
                        </a:rPr>
                        <a:t>小时内缓解</a:t>
                      </a:r>
                      <a:endParaRPr lang="zh-CN" sz="14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163830">
                <a:tc>
                  <a:txBody>
                    <a:bodyPr/>
                    <a:lstStyle/>
                    <a:p>
                      <a:pPr algn="ctr">
                        <a:lnSpc>
                          <a:spcPts val="2400"/>
                        </a:lnSpc>
                        <a:spcAft>
                          <a:spcPts val="600"/>
                        </a:spcAft>
                      </a:pPr>
                      <a:r>
                        <a:rPr lang="zh-CN" sz="1000" dirty="0">
                          <a:effectLst/>
                          <a:latin typeface="微软雅黑" panose="020B0503020204020204" pitchFamily="34" charset="-122"/>
                          <a:ea typeface="微软雅黑" panose="020B0503020204020204" pitchFamily="34" charset="-122"/>
                        </a:rPr>
                        <a:t>头晕</a:t>
                      </a:r>
                      <a:endParaRPr lang="zh-CN" sz="14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ts val="2400"/>
                        </a:lnSpc>
                        <a:spcAft>
                          <a:spcPts val="600"/>
                        </a:spcAft>
                      </a:pPr>
                      <a:r>
                        <a:rPr lang="en-US" sz="1000">
                          <a:effectLst/>
                          <a:latin typeface="微软雅黑" panose="020B0503020204020204" pitchFamily="34" charset="-122"/>
                          <a:ea typeface="微软雅黑" panose="020B0503020204020204" pitchFamily="34" charset="-122"/>
                        </a:rPr>
                        <a:t>14.5%</a:t>
                      </a:r>
                      <a:endParaRPr lang="zh-CN" sz="140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spcAft>
                          <a:spcPts val="0"/>
                        </a:spcAft>
                      </a:pPr>
                      <a:r>
                        <a:rPr lang="zh-CN" sz="1000" dirty="0">
                          <a:effectLst/>
                          <a:latin typeface="微软雅黑" panose="020B0503020204020204" pitchFamily="34" charset="-122"/>
                          <a:ea typeface="微软雅黑" panose="020B0503020204020204" pitchFamily="34" charset="-122"/>
                        </a:rPr>
                        <a:t>发生多在给药后</a:t>
                      </a:r>
                      <a:r>
                        <a:rPr lang="en-US" sz="1000" dirty="0">
                          <a:effectLst/>
                          <a:latin typeface="微软雅黑" panose="020B0503020204020204" pitchFamily="34" charset="-122"/>
                          <a:ea typeface="微软雅黑" panose="020B0503020204020204" pitchFamily="34" charset="-122"/>
                        </a:rPr>
                        <a:t>30</a:t>
                      </a:r>
                      <a:r>
                        <a:rPr lang="zh-CN" sz="1000" dirty="0">
                          <a:effectLst/>
                          <a:latin typeface="微软雅黑" panose="020B0503020204020204" pitchFamily="34" charset="-122"/>
                          <a:ea typeface="微软雅黑" panose="020B0503020204020204" pitchFamily="34" charset="-122"/>
                        </a:rPr>
                        <a:t>分钟内出现，约</a:t>
                      </a:r>
                      <a:r>
                        <a:rPr lang="en-US" sz="1000" dirty="0">
                          <a:effectLst/>
                          <a:latin typeface="微软雅黑" panose="020B0503020204020204" pitchFamily="34" charset="-122"/>
                          <a:ea typeface="微软雅黑" panose="020B0503020204020204" pitchFamily="34" charset="-122"/>
                        </a:rPr>
                        <a:t>1</a:t>
                      </a:r>
                      <a:r>
                        <a:rPr lang="zh-CN" sz="1000" dirty="0">
                          <a:effectLst/>
                          <a:latin typeface="微软雅黑" panose="020B0503020204020204" pitchFamily="34" charset="-122"/>
                          <a:ea typeface="微软雅黑" panose="020B0503020204020204" pitchFamily="34" charset="-122"/>
                        </a:rPr>
                        <a:t>～</a:t>
                      </a:r>
                      <a:r>
                        <a:rPr lang="en-US" sz="1000" dirty="0">
                          <a:effectLst/>
                          <a:latin typeface="微软雅黑" panose="020B0503020204020204" pitchFamily="34" charset="-122"/>
                          <a:ea typeface="微软雅黑" panose="020B0503020204020204" pitchFamily="34" charset="-122"/>
                        </a:rPr>
                        <a:t>2</a:t>
                      </a:r>
                      <a:r>
                        <a:rPr lang="zh-CN" sz="1000" dirty="0">
                          <a:effectLst/>
                          <a:latin typeface="微软雅黑" panose="020B0503020204020204" pitchFamily="34" charset="-122"/>
                          <a:ea typeface="微软雅黑" panose="020B0503020204020204" pitchFamily="34" charset="-122"/>
                        </a:rPr>
                        <a:t>小时内缓解</a:t>
                      </a:r>
                      <a:endParaRPr lang="zh-CN" sz="14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bl>
          </a:graphicData>
        </a:graphic>
      </p:graphicFrame>
      <p:sp>
        <p:nvSpPr>
          <p:cNvPr id="17" name="文本框 16"/>
          <p:cNvSpPr txBox="1"/>
          <p:nvPr/>
        </p:nvSpPr>
        <p:spPr>
          <a:xfrm>
            <a:off x="11128485" y="5872028"/>
            <a:ext cx="654269" cy="584775"/>
          </a:xfrm>
          <a:prstGeom prst="rect">
            <a:avLst/>
          </a:prstGeom>
          <a:solidFill>
            <a:schemeClr val="accent1">
              <a:lumMod val="20000"/>
              <a:lumOff val="80000"/>
            </a:schemeClr>
          </a:solid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hlinkClick r:id="rId4" action="ppaction://hlinksldjump"/>
              </a:rPr>
              <a:t>返回目录</a:t>
            </a:r>
            <a:endParaRPr lang="zh-CN" altLang="en-US" sz="1600" dirty="0">
              <a:latin typeface="微软雅黑" panose="020B0503020204020204" pitchFamily="34" charset="-122"/>
              <a:ea typeface="微软雅黑" panose="020B0503020204020204" pitchFamily="34" charset="-122"/>
            </a:endParaRPr>
          </a:p>
        </p:txBody>
      </p:sp>
      <p:grpSp>
        <p:nvGrpSpPr>
          <p:cNvPr id="20" name="组合 19"/>
          <p:cNvGrpSpPr/>
          <p:nvPr/>
        </p:nvGrpSpPr>
        <p:grpSpPr>
          <a:xfrm flipV="1">
            <a:off x="0" y="5541777"/>
            <a:ext cx="12192000" cy="1434465"/>
            <a:chOff x="0" y="-4503"/>
            <a:chExt cx="12192000" cy="1434465"/>
          </a:xfrm>
        </p:grpSpPr>
        <p:sp>
          <p:nvSpPr>
            <p:cNvPr id="21" name="矩形 20"/>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文本框 25"/>
          <p:cNvSpPr txBox="1"/>
          <p:nvPr/>
        </p:nvSpPr>
        <p:spPr>
          <a:xfrm>
            <a:off x="11280885" y="6024428"/>
            <a:ext cx="654269" cy="584775"/>
          </a:xfrm>
          <a:prstGeom prst="rect">
            <a:avLst/>
          </a:prstGeom>
          <a:solidFill>
            <a:schemeClr val="accent1">
              <a:lumMod val="20000"/>
              <a:lumOff val="80000"/>
            </a:schemeClr>
          </a:solid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hlinkClick r:id="rId4" action="ppaction://hlinksldjump"/>
              </a:rPr>
              <a:t>返回目录</a:t>
            </a:r>
            <a:endParaRPr lang="zh-CN" altLang="en-US"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11631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4502"/>
            <a:ext cx="12192000" cy="1434465"/>
            <a:chOff x="0" y="-4503"/>
            <a:chExt cx="12192000" cy="1434465"/>
          </a:xfrm>
        </p:grpSpPr>
        <p:sp>
          <p:nvSpPr>
            <p:cNvPr id="5" name="矩形 4"/>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flipV="1">
            <a:off x="0" y="5423535"/>
            <a:ext cx="12192000" cy="1434465"/>
            <a:chOff x="0" y="-4503"/>
            <a:chExt cx="12192000" cy="1434465"/>
          </a:xfrm>
        </p:grpSpPr>
        <p:sp>
          <p:nvSpPr>
            <p:cNvPr id="8" name="矩形 7"/>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4627216" y="1503889"/>
            <a:ext cx="3302839" cy="307777"/>
          </a:xfrm>
          <a:prstGeom prst="rect">
            <a:avLst/>
          </a:prstGeom>
          <a:noFill/>
        </p:spPr>
        <p:txBody>
          <a:bodyPr wrap="square" rtlCol="0">
            <a:spAutoFit/>
          </a:bodyPr>
          <a:lstStyle/>
          <a:p>
            <a:r>
              <a:rPr lang="zh-CN" altLang="en-US" sz="1400" b="1" dirty="0" smtClean="0">
                <a:latin typeface="微软雅黑" panose="020B0503020204020204" pitchFamily="34" charset="-122"/>
                <a:ea typeface="微软雅黑" panose="020B0503020204020204" pitchFamily="34" charset="-122"/>
              </a:rPr>
              <a:t>与对照药品疗效方面优势和不足：</a:t>
            </a:r>
            <a:endParaRPr lang="zh-CN" altLang="en-US" sz="1400" b="1" kern="1200" dirty="0">
              <a:solidFill>
                <a:schemeClr val="tx1"/>
              </a:solidFill>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3"/>
          <a:stretch>
            <a:fillRect/>
          </a:stretch>
        </p:blipFill>
        <p:spPr>
          <a:xfrm>
            <a:off x="1375954" y="-23648"/>
            <a:ext cx="1352381" cy="2742857"/>
          </a:xfrm>
          <a:prstGeom prst="rect">
            <a:avLst/>
          </a:prstGeom>
        </p:spPr>
      </p:pic>
      <p:pic>
        <p:nvPicPr>
          <p:cNvPr id="12" name="图片 11"/>
          <p:cNvPicPr>
            <a:picLocks noChangeAspect="1"/>
          </p:cNvPicPr>
          <p:nvPr/>
        </p:nvPicPr>
        <p:blipFill>
          <a:blip r:embed="rId4"/>
          <a:stretch>
            <a:fillRect/>
          </a:stretch>
        </p:blipFill>
        <p:spPr>
          <a:xfrm>
            <a:off x="1221638" y="3183936"/>
            <a:ext cx="1984656" cy="1136512"/>
          </a:xfrm>
          <a:prstGeom prst="rect">
            <a:avLst/>
          </a:prstGeom>
        </p:spPr>
      </p:pic>
      <p:sp>
        <p:nvSpPr>
          <p:cNvPr id="16" name="文本框 15"/>
          <p:cNvSpPr txBox="1"/>
          <p:nvPr/>
        </p:nvSpPr>
        <p:spPr>
          <a:xfrm>
            <a:off x="4477442" y="1777443"/>
            <a:ext cx="7204806" cy="1246495"/>
          </a:xfrm>
          <a:prstGeom prst="rect">
            <a:avLst/>
          </a:prstGeom>
          <a:noFill/>
        </p:spPr>
        <p:txBody>
          <a:bodyPr wrap="square" rtlCol="0">
            <a:spAutoFit/>
          </a:bodyPr>
          <a:lstStyle/>
          <a:p>
            <a:pPr lvl="0">
              <a:lnSpc>
                <a:spcPct val="150000"/>
              </a:lnSpc>
            </a:pPr>
            <a:r>
              <a:rPr lang="en-US" altLang="zh-CN" sz="1000" dirty="0" smtClean="0">
                <a:latin typeface="微软雅黑" panose="020B0503020204020204" pitchFamily="34" charset="-122"/>
                <a:ea typeface="微软雅黑" panose="020B0503020204020204" pitchFamily="34" charset="-122"/>
              </a:rPr>
              <a:t>1</a:t>
            </a:r>
            <a:r>
              <a:rPr lang="zh-CN" altLang="en-US" sz="1000" dirty="0" smtClean="0">
                <a:latin typeface="微软雅黑" panose="020B0503020204020204" pitchFamily="34" charset="-122"/>
                <a:ea typeface="微软雅黑" panose="020B0503020204020204" pitchFamily="34" charset="-122"/>
              </a:rPr>
              <a:t>、</a:t>
            </a:r>
            <a:r>
              <a:rPr lang="zh-CN" altLang="zh-CN" sz="1000" dirty="0" smtClean="0">
                <a:latin typeface="微软雅黑" panose="020B0503020204020204" pitchFamily="34" charset="-122"/>
                <a:ea typeface="微软雅黑" panose="020B0503020204020204" pitchFamily="34" charset="-122"/>
              </a:rPr>
              <a:t>作为</a:t>
            </a:r>
            <a:r>
              <a:rPr lang="zh-CN" altLang="zh-CN" sz="1000" dirty="0">
                <a:latin typeface="微软雅黑" panose="020B0503020204020204" pitchFamily="34" charset="-122"/>
                <a:ea typeface="微软雅黑" panose="020B0503020204020204" pitchFamily="34" charset="-122"/>
              </a:rPr>
              <a:t>降糖药，贝那鲁肽与利拉鲁肽有相同的降糖能力</a:t>
            </a:r>
            <a:r>
              <a:rPr lang="zh-CN" altLang="zh-CN" sz="1000" dirty="0" smtClean="0">
                <a:latin typeface="微软雅黑" panose="020B0503020204020204" pitchFamily="34" charset="-122"/>
                <a:ea typeface="微软雅黑" panose="020B0503020204020204" pitchFamily="34" charset="-122"/>
              </a:rPr>
              <a:t>。</a:t>
            </a:r>
            <a:r>
              <a:rPr lang="zh-CN" altLang="en-US" sz="1000" dirty="0">
                <a:latin typeface="微软雅黑" panose="020B0503020204020204" pitchFamily="34" charset="-122"/>
                <a:ea typeface="微软雅黑" panose="020B0503020204020204" pitchFamily="34" charset="-122"/>
              </a:rPr>
              <a:t>但</a:t>
            </a:r>
            <a:r>
              <a:rPr lang="zh-CN" altLang="zh-CN" sz="1000" dirty="0" smtClean="0">
                <a:latin typeface="微软雅黑" panose="020B0503020204020204" pitchFamily="34" charset="-122"/>
                <a:ea typeface="微软雅黑" panose="020B0503020204020204" pitchFamily="34" charset="-122"/>
              </a:rPr>
              <a:t>贝那鲁</a:t>
            </a:r>
            <a:r>
              <a:rPr lang="zh-CN" altLang="zh-CN" sz="1000" dirty="0">
                <a:latin typeface="微软雅黑" panose="020B0503020204020204" pitchFamily="34" charset="-122"/>
                <a:ea typeface="微软雅黑" panose="020B0503020204020204" pitchFamily="34" charset="-122"/>
              </a:rPr>
              <a:t>肽比利拉鲁肽有更强的减重能力，对改善胰岛素抵抗、长期控糖有非常有益的作用。</a:t>
            </a:r>
          </a:p>
          <a:p>
            <a:pPr>
              <a:lnSpc>
                <a:spcPct val="150000"/>
              </a:lnSpc>
            </a:pPr>
            <a:r>
              <a:rPr lang="en-US" altLang="zh-CN" sz="1000" dirty="0" smtClean="0">
                <a:latin typeface="微软雅黑" panose="020B0503020204020204" pitchFamily="34" charset="-122"/>
                <a:ea typeface="微软雅黑" panose="020B0503020204020204" pitchFamily="34" charset="-122"/>
              </a:rPr>
              <a:t>2</a:t>
            </a:r>
            <a:r>
              <a:rPr lang="zh-CN" altLang="en-US" sz="1000" dirty="0" smtClean="0">
                <a:latin typeface="微软雅黑" panose="020B0503020204020204" pitchFamily="34" charset="-122"/>
                <a:ea typeface="微软雅黑" panose="020B0503020204020204" pitchFamily="34" charset="-122"/>
              </a:rPr>
              <a:t>、</a:t>
            </a:r>
            <a:r>
              <a:rPr lang="zh-CN" altLang="zh-CN" sz="1000" dirty="0">
                <a:latin typeface="微软雅黑" panose="020B0503020204020204" pitchFamily="34" charset="-122"/>
                <a:ea typeface="微软雅黑" panose="020B0503020204020204" pitchFamily="34" charset="-122"/>
              </a:rPr>
              <a:t>在贝那鲁肽的上市技术评审报告中，</a:t>
            </a:r>
            <a:r>
              <a:rPr lang="en-US" altLang="zh-CN" sz="1000" dirty="0">
                <a:latin typeface="微软雅黑" panose="020B0503020204020204" pitchFamily="34" charset="-122"/>
                <a:ea typeface="微软雅黑" panose="020B0503020204020204" pitchFamily="34" charset="-122"/>
              </a:rPr>
              <a:t>CDE</a:t>
            </a:r>
            <a:r>
              <a:rPr lang="zh-CN" altLang="zh-CN" sz="1000" dirty="0">
                <a:latin typeface="微软雅黑" panose="020B0503020204020204" pitchFamily="34" charset="-122"/>
                <a:ea typeface="微软雅黑" panose="020B0503020204020204" pitchFamily="34" charset="-122"/>
              </a:rPr>
              <a:t>明确</a:t>
            </a:r>
            <a:r>
              <a:rPr lang="en-US" altLang="zh-CN" sz="1000" dirty="0">
                <a:latin typeface="微软雅黑" panose="020B0503020204020204" pitchFamily="34" charset="-122"/>
                <a:ea typeface="微软雅黑" panose="020B0503020204020204" pitchFamily="34" charset="-122"/>
              </a:rPr>
              <a:t>“</a:t>
            </a:r>
            <a:r>
              <a:rPr lang="zh-CN" altLang="zh-CN" sz="1000" dirty="0">
                <a:latin typeface="微软雅黑" panose="020B0503020204020204" pitchFamily="34" charset="-122"/>
                <a:ea typeface="微软雅黑" panose="020B0503020204020204" pitchFamily="34" charset="-122"/>
              </a:rPr>
              <a:t>在降糖的同时，Ⅲ期研究中可观察到本品具有安全性方面的优势，在于本品治疗组心率未见明显变化，未引起心率增加，且本品可减低体重。此两项指标对糖尿病患者的心血管预后会产生好的作用，利于糖尿病患者长期预后的改善。</a:t>
            </a:r>
            <a:endParaRPr lang="zh-CN" altLang="zh-CN" sz="1000" dirty="0">
              <a:latin typeface="微软雅黑" panose="020B0503020204020204" pitchFamily="34" charset="-122"/>
              <a:ea typeface="微软雅黑" panose="020B0503020204020204" pitchFamily="34" charset="-122"/>
            </a:endParaRPr>
          </a:p>
        </p:txBody>
      </p:sp>
      <p:sp>
        <p:nvSpPr>
          <p:cNvPr id="19" name="矩形 18"/>
          <p:cNvSpPr/>
          <p:nvPr/>
        </p:nvSpPr>
        <p:spPr>
          <a:xfrm>
            <a:off x="6573663" y="3063995"/>
            <a:ext cx="3012363" cy="253916"/>
          </a:xfrm>
          <a:prstGeom prst="rect">
            <a:avLst/>
          </a:prstGeom>
        </p:spPr>
        <p:txBody>
          <a:bodyPr wrap="none">
            <a:spAutoFit/>
          </a:bodyPr>
          <a:lstStyle/>
          <a:p>
            <a:r>
              <a:rPr lang="zh-CN" altLang="zh-CN" sz="105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贝那鲁肽、利拉鲁肽中国真实世界研究疗效对比</a:t>
            </a:r>
            <a:endParaRPr lang="zh-CN" altLang="en-US" sz="1050" dirty="0">
              <a:latin typeface="微软雅黑" panose="020B0503020204020204" pitchFamily="34" charset="-122"/>
              <a:ea typeface="微软雅黑" panose="020B0503020204020204" pitchFamily="34" charset="-122"/>
            </a:endParaRPr>
          </a:p>
        </p:txBody>
      </p:sp>
      <p:graphicFrame>
        <p:nvGraphicFramePr>
          <p:cNvPr id="23" name="表格 22"/>
          <p:cNvGraphicFramePr>
            <a:graphicFrameLocks noGrp="1"/>
          </p:cNvGraphicFramePr>
          <p:nvPr>
            <p:extLst>
              <p:ext uri="{D42A27DB-BD31-4B8C-83A1-F6EECF244321}">
                <p14:modId xmlns:p14="http://schemas.microsoft.com/office/powerpoint/2010/main" val="1206928336"/>
              </p:ext>
            </p:extLst>
          </p:nvPr>
        </p:nvGraphicFramePr>
        <p:xfrm>
          <a:off x="4607490" y="3330731"/>
          <a:ext cx="6645129" cy="2099301"/>
        </p:xfrm>
        <a:graphic>
          <a:graphicData uri="http://schemas.openxmlformats.org/drawingml/2006/table">
            <a:tbl>
              <a:tblPr firstRow="1" firstCol="1" bandRow="1">
                <a:tableStyleId>{5C22544A-7EE6-4342-B048-85BDC9FD1C3A}</a:tableStyleId>
              </a:tblPr>
              <a:tblGrid>
                <a:gridCol w="1131409"/>
                <a:gridCol w="2726433"/>
                <a:gridCol w="2787287"/>
              </a:tblGrid>
              <a:tr h="341496">
                <a:tc>
                  <a:txBody>
                    <a:bodyPr/>
                    <a:lstStyle/>
                    <a:p>
                      <a:pPr algn="just">
                        <a:lnSpc>
                          <a:spcPct val="115000"/>
                        </a:lnSpc>
                        <a:spcAft>
                          <a:spcPts val="0"/>
                        </a:spcAft>
                      </a:pPr>
                      <a:r>
                        <a:rPr lang="en-US" sz="1050" kern="0" spc="35" dirty="0">
                          <a:solidFill>
                            <a:schemeClr val="tx1"/>
                          </a:solidFill>
                          <a:effectLst/>
                          <a:latin typeface="微软雅黑" panose="020B0503020204020204" pitchFamily="34" charset="-122"/>
                          <a:ea typeface="微软雅黑" panose="020B0503020204020204" pitchFamily="34" charset="-122"/>
                        </a:rPr>
                        <a:t> </a:t>
                      </a:r>
                      <a:endParaRPr lang="zh-CN" sz="9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15000"/>
                        </a:lnSpc>
                        <a:spcAft>
                          <a:spcPts val="0"/>
                        </a:spcAft>
                      </a:pPr>
                      <a:r>
                        <a:rPr lang="zh-CN" sz="1050" kern="0" spc="35" dirty="0">
                          <a:solidFill>
                            <a:schemeClr val="tx1"/>
                          </a:solidFill>
                          <a:effectLst/>
                          <a:latin typeface="微软雅黑" panose="020B0503020204020204" pitchFamily="34" charset="-122"/>
                          <a:ea typeface="微软雅黑" panose="020B0503020204020204" pitchFamily="34" charset="-122"/>
                        </a:rPr>
                        <a:t>贝那鲁肽研究</a:t>
                      </a:r>
                      <a:endParaRPr lang="zh-CN" sz="9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lnSpc>
                          <a:spcPct val="115000"/>
                        </a:lnSpc>
                        <a:spcAft>
                          <a:spcPts val="0"/>
                        </a:spcAft>
                      </a:pPr>
                      <a:r>
                        <a:rPr lang="zh-CN" sz="1050" kern="0" spc="35" dirty="0">
                          <a:solidFill>
                            <a:schemeClr val="tx1"/>
                          </a:solidFill>
                          <a:effectLst/>
                          <a:latin typeface="微软雅黑" panose="020B0503020204020204" pitchFamily="34" charset="-122"/>
                          <a:ea typeface="微软雅黑" panose="020B0503020204020204" pitchFamily="34" charset="-122"/>
                        </a:rPr>
                        <a:t>利拉鲁肽研究</a:t>
                      </a:r>
                      <a:endParaRPr lang="zh-CN" sz="9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346422">
                <a:tc>
                  <a:txBody>
                    <a:bodyPr/>
                    <a:lstStyle/>
                    <a:p>
                      <a:pPr algn="just">
                        <a:lnSpc>
                          <a:spcPct val="115000"/>
                        </a:lnSpc>
                        <a:spcAft>
                          <a:spcPts val="0"/>
                        </a:spcAft>
                      </a:pPr>
                      <a:r>
                        <a:rPr lang="zh-CN" sz="1000" kern="0" spc="35" dirty="0">
                          <a:solidFill>
                            <a:schemeClr val="tx1"/>
                          </a:solidFill>
                          <a:effectLst/>
                          <a:latin typeface="微软雅黑" panose="020B0503020204020204" pitchFamily="34" charset="-122"/>
                          <a:ea typeface="微软雅黑" panose="020B0503020204020204" pitchFamily="34" charset="-122"/>
                        </a:rPr>
                        <a:t>治疗患者</a:t>
                      </a:r>
                      <a:endParaRPr lang="zh-CN" sz="8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15000"/>
                        </a:lnSpc>
                        <a:spcAft>
                          <a:spcPts val="0"/>
                        </a:spcAft>
                      </a:pPr>
                      <a:r>
                        <a:rPr lang="en-US" sz="1000" kern="0" spc="35" dirty="0">
                          <a:solidFill>
                            <a:schemeClr val="tx1"/>
                          </a:solidFill>
                          <a:effectLst/>
                          <a:latin typeface="微软雅黑" panose="020B0503020204020204" pitchFamily="34" charset="-122"/>
                          <a:ea typeface="微软雅黑" panose="020B0503020204020204" pitchFamily="34" charset="-122"/>
                        </a:rPr>
                        <a:t>314</a:t>
                      </a:r>
                      <a:r>
                        <a:rPr lang="zh-CN" sz="1000" kern="0" spc="35" dirty="0">
                          <a:solidFill>
                            <a:schemeClr val="tx1"/>
                          </a:solidFill>
                          <a:effectLst/>
                          <a:latin typeface="微软雅黑" panose="020B0503020204020204" pitchFamily="34" charset="-122"/>
                          <a:ea typeface="微软雅黑" panose="020B0503020204020204" pitchFamily="34" charset="-122"/>
                        </a:rPr>
                        <a:t>例超重</a:t>
                      </a:r>
                      <a:r>
                        <a:rPr lang="en-US" sz="1000" kern="0" spc="35" dirty="0">
                          <a:solidFill>
                            <a:schemeClr val="tx1"/>
                          </a:solidFill>
                          <a:effectLst/>
                          <a:latin typeface="微软雅黑" panose="020B0503020204020204" pitchFamily="34" charset="-122"/>
                          <a:ea typeface="微软雅黑" panose="020B0503020204020204" pitchFamily="34" charset="-122"/>
                        </a:rPr>
                        <a:t>/</a:t>
                      </a:r>
                      <a:r>
                        <a:rPr lang="zh-CN" sz="1000" kern="0" spc="35" dirty="0">
                          <a:solidFill>
                            <a:schemeClr val="tx1"/>
                          </a:solidFill>
                          <a:effectLst/>
                          <a:latin typeface="微软雅黑" panose="020B0503020204020204" pitchFamily="34" charset="-122"/>
                          <a:ea typeface="微软雅黑" panose="020B0503020204020204" pitchFamily="34" charset="-122"/>
                        </a:rPr>
                        <a:t>肥胖的</a:t>
                      </a:r>
                      <a:r>
                        <a:rPr lang="en-US" sz="1000" kern="0" spc="35" dirty="0">
                          <a:solidFill>
                            <a:schemeClr val="tx1"/>
                          </a:solidFill>
                          <a:effectLst/>
                          <a:latin typeface="微软雅黑" panose="020B0503020204020204" pitchFamily="34" charset="-122"/>
                          <a:ea typeface="微软雅黑" panose="020B0503020204020204" pitchFamily="34" charset="-122"/>
                        </a:rPr>
                        <a:t>2</a:t>
                      </a:r>
                      <a:r>
                        <a:rPr lang="zh-CN" sz="1000" kern="0" spc="35" dirty="0">
                          <a:solidFill>
                            <a:schemeClr val="tx1"/>
                          </a:solidFill>
                          <a:effectLst/>
                          <a:latin typeface="微软雅黑" panose="020B0503020204020204" pitchFamily="34" charset="-122"/>
                          <a:ea typeface="微软雅黑" panose="020B0503020204020204" pitchFamily="34" charset="-122"/>
                        </a:rPr>
                        <a:t>型糖尿病</a:t>
                      </a:r>
                      <a:endParaRPr lang="zh-CN" sz="8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15000"/>
                        </a:lnSpc>
                        <a:spcAft>
                          <a:spcPts val="0"/>
                        </a:spcAft>
                      </a:pPr>
                      <a:r>
                        <a:rPr lang="en-US" sz="1000" kern="0" spc="35" dirty="0">
                          <a:solidFill>
                            <a:schemeClr val="tx1"/>
                          </a:solidFill>
                          <a:effectLst/>
                          <a:latin typeface="微软雅黑" panose="020B0503020204020204" pitchFamily="34" charset="-122"/>
                          <a:ea typeface="微软雅黑" panose="020B0503020204020204" pitchFamily="34" charset="-122"/>
                        </a:rPr>
                        <a:t>328</a:t>
                      </a:r>
                      <a:r>
                        <a:rPr lang="zh-CN" sz="1000" kern="0" spc="35" dirty="0">
                          <a:solidFill>
                            <a:schemeClr val="tx1"/>
                          </a:solidFill>
                          <a:effectLst/>
                          <a:latin typeface="微软雅黑" panose="020B0503020204020204" pitchFamily="34" charset="-122"/>
                          <a:ea typeface="微软雅黑" panose="020B0503020204020204" pitchFamily="34" charset="-122"/>
                        </a:rPr>
                        <a:t>例超重</a:t>
                      </a:r>
                      <a:r>
                        <a:rPr lang="en-US" sz="1000" kern="0" spc="35" dirty="0">
                          <a:solidFill>
                            <a:schemeClr val="tx1"/>
                          </a:solidFill>
                          <a:effectLst/>
                          <a:latin typeface="微软雅黑" panose="020B0503020204020204" pitchFamily="34" charset="-122"/>
                          <a:ea typeface="微软雅黑" panose="020B0503020204020204" pitchFamily="34" charset="-122"/>
                        </a:rPr>
                        <a:t>/</a:t>
                      </a:r>
                      <a:r>
                        <a:rPr lang="zh-CN" sz="1000" kern="0" spc="35" dirty="0">
                          <a:solidFill>
                            <a:schemeClr val="tx1"/>
                          </a:solidFill>
                          <a:effectLst/>
                          <a:latin typeface="微软雅黑" panose="020B0503020204020204" pitchFamily="34" charset="-122"/>
                          <a:ea typeface="微软雅黑" panose="020B0503020204020204" pitchFamily="34" charset="-122"/>
                        </a:rPr>
                        <a:t>肥胖的</a:t>
                      </a:r>
                      <a:r>
                        <a:rPr lang="en-US" sz="1000" kern="0" spc="35" dirty="0">
                          <a:solidFill>
                            <a:schemeClr val="tx1"/>
                          </a:solidFill>
                          <a:effectLst/>
                          <a:latin typeface="微软雅黑" panose="020B0503020204020204" pitchFamily="34" charset="-122"/>
                          <a:ea typeface="微软雅黑" panose="020B0503020204020204" pitchFamily="34" charset="-122"/>
                        </a:rPr>
                        <a:t>2</a:t>
                      </a:r>
                      <a:r>
                        <a:rPr lang="zh-CN" sz="1000" kern="0" spc="35" dirty="0">
                          <a:solidFill>
                            <a:schemeClr val="tx1"/>
                          </a:solidFill>
                          <a:effectLst/>
                          <a:latin typeface="微软雅黑" panose="020B0503020204020204" pitchFamily="34" charset="-122"/>
                          <a:ea typeface="微软雅黑" panose="020B0503020204020204" pitchFamily="34" charset="-122"/>
                        </a:rPr>
                        <a:t>型糖尿病</a:t>
                      </a:r>
                      <a:endParaRPr lang="zh-CN" sz="8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339034">
                <a:tc>
                  <a:txBody>
                    <a:bodyPr/>
                    <a:lstStyle/>
                    <a:p>
                      <a:pPr algn="just">
                        <a:lnSpc>
                          <a:spcPct val="115000"/>
                        </a:lnSpc>
                        <a:spcAft>
                          <a:spcPts val="0"/>
                        </a:spcAft>
                      </a:pPr>
                      <a:r>
                        <a:rPr lang="zh-CN" sz="1000" kern="0" spc="35" dirty="0">
                          <a:solidFill>
                            <a:schemeClr val="tx1"/>
                          </a:solidFill>
                          <a:effectLst/>
                          <a:latin typeface="微软雅黑" panose="020B0503020204020204" pitchFamily="34" charset="-122"/>
                          <a:ea typeface="微软雅黑" panose="020B0503020204020204" pitchFamily="34" charset="-122"/>
                        </a:rPr>
                        <a:t>治疗时间</a:t>
                      </a:r>
                      <a:endParaRPr lang="zh-CN" sz="8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15000"/>
                        </a:lnSpc>
                        <a:spcAft>
                          <a:spcPts val="0"/>
                        </a:spcAft>
                      </a:pPr>
                      <a:r>
                        <a:rPr lang="en-US" sz="1000" kern="0" spc="35" dirty="0">
                          <a:solidFill>
                            <a:schemeClr val="tx1"/>
                          </a:solidFill>
                          <a:effectLst/>
                          <a:latin typeface="微软雅黑" panose="020B0503020204020204" pitchFamily="34" charset="-122"/>
                          <a:ea typeface="微软雅黑" panose="020B0503020204020204" pitchFamily="34" charset="-122"/>
                        </a:rPr>
                        <a:t>3</a:t>
                      </a:r>
                      <a:r>
                        <a:rPr lang="zh-CN" sz="1000" kern="0" spc="35" dirty="0">
                          <a:solidFill>
                            <a:schemeClr val="tx1"/>
                          </a:solidFill>
                          <a:effectLst/>
                          <a:latin typeface="微软雅黑" panose="020B0503020204020204" pitchFamily="34" charset="-122"/>
                          <a:ea typeface="微软雅黑" panose="020B0503020204020204" pitchFamily="34" charset="-122"/>
                        </a:rPr>
                        <a:t>个月</a:t>
                      </a:r>
                      <a:endParaRPr lang="zh-CN" sz="8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15000"/>
                        </a:lnSpc>
                        <a:spcAft>
                          <a:spcPts val="0"/>
                        </a:spcAft>
                      </a:pPr>
                      <a:r>
                        <a:rPr lang="en-US" sz="1000" kern="0" spc="35" dirty="0">
                          <a:solidFill>
                            <a:schemeClr val="tx1"/>
                          </a:solidFill>
                          <a:effectLst/>
                          <a:latin typeface="微软雅黑" panose="020B0503020204020204" pitchFamily="34" charset="-122"/>
                          <a:ea typeface="微软雅黑" panose="020B0503020204020204" pitchFamily="34" charset="-122"/>
                        </a:rPr>
                        <a:t>6</a:t>
                      </a:r>
                      <a:r>
                        <a:rPr lang="zh-CN" sz="1000" kern="0" spc="35" dirty="0">
                          <a:solidFill>
                            <a:schemeClr val="tx1"/>
                          </a:solidFill>
                          <a:effectLst/>
                          <a:latin typeface="微软雅黑" panose="020B0503020204020204" pitchFamily="34" charset="-122"/>
                          <a:ea typeface="微软雅黑" panose="020B0503020204020204" pitchFamily="34" charset="-122"/>
                        </a:rPr>
                        <a:t>个月</a:t>
                      </a:r>
                      <a:endParaRPr lang="zh-CN" sz="8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343959">
                <a:tc>
                  <a:txBody>
                    <a:bodyPr/>
                    <a:lstStyle/>
                    <a:p>
                      <a:pPr algn="just">
                        <a:lnSpc>
                          <a:spcPct val="115000"/>
                        </a:lnSpc>
                        <a:spcAft>
                          <a:spcPts val="0"/>
                        </a:spcAft>
                      </a:pPr>
                      <a:r>
                        <a:rPr lang="zh-CN" sz="1000" kern="0" spc="35" dirty="0">
                          <a:solidFill>
                            <a:schemeClr val="tx1"/>
                          </a:solidFill>
                          <a:effectLst/>
                          <a:latin typeface="微软雅黑" panose="020B0503020204020204" pitchFamily="34" charset="-122"/>
                          <a:ea typeface="微软雅黑" panose="020B0503020204020204" pitchFamily="34" charset="-122"/>
                        </a:rPr>
                        <a:t>降糖效果</a:t>
                      </a:r>
                      <a:endParaRPr lang="zh-CN" sz="8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15000"/>
                        </a:lnSpc>
                        <a:spcAft>
                          <a:spcPts val="0"/>
                        </a:spcAft>
                      </a:pPr>
                      <a:r>
                        <a:rPr lang="en-US" sz="1000" kern="0" spc="35" dirty="0">
                          <a:solidFill>
                            <a:schemeClr val="tx1"/>
                          </a:solidFill>
                          <a:effectLst/>
                          <a:latin typeface="微软雅黑" panose="020B0503020204020204" pitchFamily="34" charset="-122"/>
                          <a:ea typeface="微软雅黑" panose="020B0503020204020204" pitchFamily="34" charset="-122"/>
                        </a:rPr>
                        <a:t>HbA1c</a:t>
                      </a:r>
                      <a:r>
                        <a:rPr lang="zh-CN" sz="1000" kern="0" spc="35" dirty="0">
                          <a:solidFill>
                            <a:schemeClr val="tx1"/>
                          </a:solidFill>
                          <a:effectLst/>
                          <a:latin typeface="微软雅黑" panose="020B0503020204020204" pitchFamily="34" charset="-122"/>
                          <a:ea typeface="微软雅黑" panose="020B0503020204020204" pitchFamily="34" charset="-122"/>
                        </a:rPr>
                        <a:t>从</a:t>
                      </a:r>
                      <a:r>
                        <a:rPr lang="en-US" sz="1000" kern="0" spc="35" dirty="0">
                          <a:solidFill>
                            <a:schemeClr val="tx1"/>
                          </a:solidFill>
                          <a:effectLst/>
                          <a:latin typeface="微软雅黑" panose="020B0503020204020204" pitchFamily="34" charset="-122"/>
                          <a:ea typeface="微软雅黑" panose="020B0503020204020204" pitchFamily="34" charset="-122"/>
                        </a:rPr>
                        <a:t>9.02%</a:t>
                      </a:r>
                      <a:r>
                        <a:rPr lang="zh-CN" sz="1000" kern="0" spc="35" dirty="0">
                          <a:solidFill>
                            <a:schemeClr val="tx1"/>
                          </a:solidFill>
                          <a:effectLst/>
                          <a:latin typeface="微软雅黑" panose="020B0503020204020204" pitchFamily="34" charset="-122"/>
                          <a:ea typeface="微软雅黑" panose="020B0503020204020204" pitchFamily="34" charset="-122"/>
                        </a:rPr>
                        <a:t>降至</a:t>
                      </a:r>
                      <a:r>
                        <a:rPr lang="en-US" sz="1000" kern="0" spc="35" dirty="0">
                          <a:solidFill>
                            <a:schemeClr val="tx1"/>
                          </a:solidFill>
                          <a:effectLst/>
                          <a:latin typeface="微软雅黑" panose="020B0503020204020204" pitchFamily="34" charset="-122"/>
                          <a:ea typeface="微软雅黑" panose="020B0503020204020204" pitchFamily="34" charset="-122"/>
                        </a:rPr>
                        <a:t>6.16%</a:t>
                      </a:r>
                      <a:endParaRPr lang="zh-CN" sz="8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15000"/>
                        </a:lnSpc>
                        <a:spcAft>
                          <a:spcPts val="0"/>
                        </a:spcAft>
                      </a:pPr>
                      <a:r>
                        <a:rPr lang="en-US" sz="1000" kern="0" spc="35" dirty="0">
                          <a:solidFill>
                            <a:schemeClr val="tx1"/>
                          </a:solidFill>
                          <a:effectLst/>
                          <a:latin typeface="微软雅黑" panose="020B0503020204020204" pitchFamily="34" charset="-122"/>
                          <a:ea typeface="微软雅黑" panose="020B0503020204020204" pitchFamily="34" charset="-122"/>
                        </a:rPr>
                        <a:t>HbA1c</a:t>
                      </a:r>
                      <a:r>
                        <a:rPr lang="zh-CN" sz="1000" kern="0" spc="35" dirty="0">
                          <a:solidFill>
                            <a:schemeClr val="tx1"/>
                          </a:solidFill>
                          <a:effectLst/>
                          <a:latin typeface="微软雅黑" panose="020B0503020204020204" pitchFamily="34" charset="-122"/>
                          <a:ea typeface="微软雅黑" panose="020B0503020204020204" pitchFamily="34" charset="-122"/>
                        </a:rPr>
                        <a:t>从</a:t>
                      </a:r>
                      <a:r>
                        <a:rPr lang="en-US" sz="1000" kern="0" spc="35" dirty="0">
                          <a:solidFill>
                            <a:schemeClr val="tx1"/>
                          </a:solidFill>
                          <a:effectLst/>
                          <a:latin typeface="微软雅黑" panose="020B0503020204020204" pitchFamily="34" charset="-122"/>
                          <a:ea typeface="微软雅黑" panose="020B0503020204020204" pitchFamily="34" charset="-122"/>
                        </a:rPr>
                        <a:t>8.66%</a:t>
                      </a:r>
                      <a:r>
                        <a:rPr lang="zh-CN" sz="1000" kern="0" spc="35" dirty="0">
                          <a:solidFill>
                            <a:schemeClr val="tx1"/>
                          </a:solidFill>
                          <a:effectLst/>
                          <a:latin typeface="微软雅黑" panose="020B0503020204020204" pitchFamily="34" charset="-122"/>
                          <a:ea typeface="微软雅黑" panose="020B0503020204020204" pitchFamily="34" charset="-122"/>
                        </a:rPr>
                        <a:t>降至</a:t>
                      </a:r>
                      <a:r>
                        <a:rPr lang="en-US" sz="1000" kern="0" spc="35" dirty="0">
                          <a:solidFill>
                            <a:schemeClr val="tx1"/>
                          </a:solidFill>
                          <a:effectLst/>
                          <a:latin typeface="微软雅黑" panose="020B0503020204020204" pitchFamily="34" charset="-122"/>
                          <a:ea typeface="微软雅黑" panose="020B0503020204020204" pitchFamily="34" charset="-122"/>
                        </a:rPr>
                        <a:t>6.92%</a:t>
                      </a:r>
                      <a:endParaRPr lang="zh-CN" sz="8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728390">
                <a:tc>
                  <a:txBody>
                    <a:bodyPr/>
                    <a:lstStyle/>
                    <a:p>
                      <a:pPr algn="just">
                        <a:lnSpc>
                          <a:spcPct val="115000"/>
                        </a:lnSpc>
                        <a:spcAft>
                          <a:spcPts val="0"/>
                        </a:spcAft>
                      </a:pPr>
                      <a:r>
                        <a:rPr lang="zh-CN" sz="1000" kern="0" spc="35" dirty="0">
                          <a:solidFill>
                            <a:schemeClr val="tx1"/>
                          </a:solidFill>
                          <a:effectLst/>
                          <a:latin typeface="微软雅黑" panose="020B0503020204020204" pitchFamily="34" charset="-122"/>
                          <a:ea typeface="微软雅黑" panose="020B0503020204020204" pitchFamily="34" charset="-122"/>
                        </a:rPr>
                        <a:t>减重效果</a:t>
                      </a:r>
                      <a:endParaRPr lang="zh-CN" sz="8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15000"/>
                        </a:lnSpc>
                        <a:spcAft>
                          <a:spcPts val="0"/>
                        </a:spcAft>
                      </a:pPr>
                      <a:r>
                        <a:rPr lang="zh-CN" sz="1000" kern="0" spc="35">
                          <a:solidFill>
                            <a:schemeClr val="tx1"/>
                          </a:solidFill>
                          <a:effectLst/>
                          <a:latin typeface="微软雅黑" panose="020B0503020204020204" pitchFamily="34" charset="-122"/>
                          <a:ea typeface="微软雅黑" panose="020B0503020204020204" pitchFamily="34" charset="-122"/>
                        </a:rPr>
                        <a:t>体重平均下降</a:t>
                      </a:r>
                      <a:r>
                        <a:rPr lang="en-US" sz="1000" kern="0" spc="35">
                          <a:solidFill>
                            <a:schemeClr val="tx1"/>
                          </a:solidFill>
                          <a:effectLst/>
                          <a:latin typeface="微软雅黑" panose="020B0503020204020204" pitchFamily="34" charset="-122"/>
                          <a:ea typeface="微软雅黑" panose="020B0503020204020204" pitchFamily="34" charset="-122"/>
                        </a:rPr>
                        <a:t>10.05</a:t>
                      </a:r>
                      <a:r>
                        <a:rPr lang="zh-CN" sz="1000" kern="0" spc="35">
                          <a:solidFill>
                            <a:schemeClr val="tx1"/>
                          </a:solidFill>
                          <a:effectLst/>
                          <a:latin typeface="微软雅黑" panose="020B0503020204020204" pitchFamily="34" charset="-122"/>
                          <a:ea typeface="微软雅黑" panose="020B0503020204020204" pitchFamily="34" charset="-122"/>
                        </a:rPr>
                        <a:t>公斤，下降幅度</a:t>
                      </a:r>
                      <a:r>
                        <a:rPr lang="en-US" sz="1000" kern="0" spc="35">
                          <a:solidFill>
                            <a:schemeClr val="tx1"/>
                          </a:solidFill>
                          <a:effectLst/>
                          <a:latin typeface="微软雅黑" panose="020B0503020204020204" pitchFamily="34" charset="-122"/>
                          <a:ea typeface="微软雅黑" panose="020B0503020204020204" pitchFamily="34" charset="-122"/>
                        </a:rPr>
                        <a:t>12.9%</a:t>
                      </a:r>
                      <a:r>
                        <a:rPr lang="zh-CN" sz="1000" kern="0" spc="35">
                          <a:solidFill>
                            <a:schemeClr val="tx1"/>
                          </a:solidFill>
                          <a:effectLst/>
                          <a:latin typeface="微软雅黑" panose="020B0503020204020204" pitchFamily="34" charset="-122"/>
                          <a:ea typeface="微软雅黑" panose="020B0503020204020204" pitchFamily="34" charset="-122"/>
                        </a:rPr>
                        <a:t>；其中</a:t>
                      </a:r>
                      <a:r>
                        <a:rPr lang="en-US" sz="1000" kern="0" spc="35">
                          <a:solidFill>
                            <a:schemeClr val="tx1"/>
                          </a:solidFill>
                          <a:effectLst/>
                          <a:latin typeface="微软雅黑" panose="020B0503020204020204" pitchFamily="34" charset="-122"/>
                          <a:ea typeface="微软雅黑" panose="020B0503020204020204" pitchFamily="34" charset="-122"/>
                        </a:rPr>
                        <a:t>84.96%</a:t>
                      </a:r>
                      <a:r>
                        <a:rPr lang="zh-CN" sz="1000" kern="0" spc="35">
                          <a:solidFill>
                            <a:schemeClr val="tx1"/>
                          </a:solidFill>
                          <a:effectLst/>
                          <a:latin typeface="微软雅黑" panose="020B0503020204020204" pitchFamily="34" charset="-122"/>
                          <a:ea typeface="微软雅黑" panose="020B0503020204020204" pitchFamily="34" charset="-122"/>
                        </a:rPr>
                        <a:t>的患者体重下降超过</a:t>
                      </a:r>
                      <a:r>
                        <a:rPr lang="en-US" sz="1000" kern="0" spc="35">
                          <a:solidFill>
                            <a:schemeClr val="tx1"/>
                          </a:solidFill>
                          <a:effectLst/>
                          <a:latin typeface="微软雅黑" panose="020B0503020204020204" pitchFamily="34" charset="-122"/>
                          <a:ea typeface="微软雅黑" panose="020B0503020204020204" pitchFamily="34" charset="-122"/>
                        </a:rPr>
                        <a:t>5%</a:t>
                      </a:r>
                      <a:r>
                        <a:rPr lang="zh-CN" sz="1000" kern="0" spc="35">
                          <a:solidFill>
                            <a:schemeClr val="tx1"/>
                          </a:solidFill>
                          <a:effectLst/>
                          <a:latin typeface="微软雅黑" panose="020B0503020204020204" pitchFamily="34" charset="-122"/>
                          <a:ea typeface="微软雅黑" panose="020B0503020204020204" pitchFamily="34" charset="-122"/>
                        </a:rPr>
                        <a:t>，</a:t>
                      </a:r>
                      <a:r>
                        <a:rPr lang="en-US" sz="1000" kern="0" spc="35">
                          <a:solidFill>
                            <a:schemeClr val="tx1"/>
                          </a:solidFill>
                          <a:effectLst/>
                          <a:latin typeface="微软雅黑" panose="020B0503020204020204" pitchFamily="34" charset="-122"/>
                          <a:ea typeface="微软雅黑" panose="020B0503020204020204" pitchFamily="34" charset="-122"/>
                        </a:rPr>
                        <a:t>72.18%</a:t>
                      </a:r>
                      <a:r>
                        <a:rPr lang="zh-CN" sz="1000" kern="0" spc="35">
                          <a:solidFill>
                            <a:schemeClr val="tx1"/>
                          </a:solidFill>
                          <a:effectLst/>
                          <a:latin typeface="微软雅黑" panose="020B0503020204020204" pitchFamily="34" charset="-122"/>
                          <a:ea typeface="微软雅黑" panose="020B0503020204020204" pitchFamily="34" charset="-122"/>
                        </a:rPr>
                        <a:t>患者体重下降超过</a:t>
                      </a:r>
                      <a:r>
                        <a:rPr lang="en-US" sz="1000" kern="0" spc="35">
                          <a:solidFill>
                            <a:schemeClr val="tx1"/>
                          </a:solidFill>
                          <a:effectLst/>
                          <a:latin typeface="微软雅黑" panose="020B0503020204020204" pitchFamily="34" charset="-122"/>
                          <a:ea typeface="微软雅黑" panose="020B0503020204020204" pitchFamily="34" charset="-122"/>
                        </a:rPr>
                        <a:t>10%</a:t>
                      </a:r>
                      <a:endParaRPr lang="zh-CN" sz="800" kern="10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15000"/>
                        </a:lnSpc>
                        <a:spcAft>
                          <a:spcPts val="0"/>
                        </a:spcAft>
                      </a:pPr>
                      <a:r>
                        <a:rPr lang="zh-CN" sz="1000" kern="0" spc="35" dirty="0">
                          <a:solidFill>
                            <a:schemeClr val="tx1"/>
                          </a:solidFill>
                          <a:effectLst/>
                          <a:latin typeface="微软雅黑" panose="020B0503020204020204" pitchFamily="34" charset="-122"/>
                          <a:ea typeface="微软雅黑" panose="020B0503020204020204" pitchFamily="34" charset="-122"/>
                        </a:rPr>
                        <a:t>体重平均下降</a:t>
                      </a:r>
                      <a:r>
                        <a:rPr lang="en-US" sz="1000" kern="0" spc="35" dirty="0">
                          <a:solidFill>
                            <a:schemeClr val="tx1"/>
                          </a:solidFill>
                          <a:effectLst/>
                          <a:latin typeface="微软雅黑" panose="020B0503020204020204" pitchFamily="34" charset="-122"/>
                          <a:ea typeface="微软雅黑" panose="020B0503020204020204" pitchFamily="34" charset="-122"/>
                        </a:rPr>
                        <a:t>7.34</a:t>
                      </a:r>
                      <a:r>
                        <a:rPr lang="zh-CN" sz="1000" kern="0" spc="35" dirty="0">
                          <a:solidFill>
                            <a:schemeClr val="tx1"/>
                          </a:solidFill>
                          <a:effectLst/>
                          <a:latin typeface="微软雅黑" panose="020B0503020204020204" pitchFamily="34" charset="-122"/>
                          <a:ea typeface="微软雅黑" panose="020B0503020204020204" pitchFamily="34" charset="-122"/>
                        </a:rPr>
                        <a:t>公斤，下降幅度</a:t>
                      </a:r>
                      <a:r>
                        <a:rPr lang="en-US" sz="1000" kern="0" spc="35" dirty="0">
                          <a:solidFill>
                            <a:schemeClr val="tx1"/>
                          </a:solidFill>
                          <a:effectLst/>
                          <a:latin typeface="微软雅黑" panose="020B0503020204020204" pitchFamily="34" charset="-122"/>
                          <a:ea typeface="微软雅黑" panose="020B0503020204020204" pitchFamily="34" charset="-122"/>
                        </a:rPr>
                        <a:t>8.47%</a:t>
                      </a:r>
                      <a:r>
                        <a:rPr lang="zh-CN" sz="1000" kern="0" spc="35" dirty="0">
                          <a:solidFill>
                            <a:schemeClr val="tx1"/>
                          </a:solidFill>
                          <a:effectLst/>
                          <a:latin typeface="微软雅黑" panose="020B0503020204020204" pitchFamily="34" charset="-122"/>
                          <a:ea typeface="微软雅黑" panose="020B0503020204020204" pitchFamily="34" charset="-122"/>
                        </a:rPr>
                        <a:t>；其中</a:t>
                      </a:r>
                      <a:r>
                        <a:rPr lang="en-US" sz="1000" kern="0" spc="35" dirty="0">
                          <a:solidFill>
                            <a:schemeClr val="tx1"/>
                          </a:solidFill>
                          <a:effectLst/>
                          <a:latin typeface="微软雅黑" panose="020B0503020204020204" pitchFamily="34" charset="-122"/>
                          <a:ea typeface="微软雅黑" panose="020B0503020204020204" pitchFamily="34" charset="-122"/>
                        </a:rPr>
                        <a:t>77.73%</a:t>
                      </a:r>
                      <a:r>
                        <a:rPr lang="zh-CN" sz="1000" kern="0" spc="35" dirty="0">
                          <a:solidFill>
                            <a:schemeClr val="tx1"/>
                          </a:solidFill>
                          <a:effectLst/>
                          <a:latin typeface="微软雅黑" panose="020B0503020204020204" pitchFamily="34" charset="-122"/>
                          <a:ea typeface="微软雅黑" panose="020B0503020204020204" pitchFamily="34" charset="-122"/>
                        </a:rPr>
                        <a:t>的患者体重下降超过</a:t>
                      </a:r>
                      <a:r>
                        <a:rPr lang="en-US" sz="1000" kern="0" spc="35" dirty="0">
                          <a:solidFill>
                            <a:schemeClr val="tx1"/>
                          </a:solidFill>
                          <a:effectLst/>
                          <a:latin typeface="微软雅黑" panose="020B0503020204020204" pitchFamily="34" charset="-122"/>
                          <a:ea typeface="微软雅黑" panose="020B0503020204020204" pitchFamily="34" charset="-122"/>
                        </a:rPr>
                        <a:t>5%</a:t>
                      </a:r>
                      <a:r>
                        <a:rPr lang="zh-CN" sz="1000" kern="0" spc="35" dirty="0">
                          <a:solidFill>
                            <a:schemeClr val="tx1"/>
                          </a:solidFill>
                          <a:effectLst/>
                          <a:latin typeface="微软雅黑" panose="020B0503020204020204" pitchFamily="34" charset="-122"/>
                          <a:ea typeface="微软雅黑" panose="020B0503020204020204" pitchFamily="34" charset="-122"/>
                        </a:rPr>
                        <a:t>，</a:t>
                      </a:r>
                      <a:r>
                        <a:rPr lang="en-US" sz="1000" kern="0" spc="35" dirty="0">
                          <a:solidFill>
                            <a:schemeClr val="tx1"/>
                          </a:solidFill>
                          <a:effectLst/>
                          <a:latin typeface="微软雅黑" panose="020B0503020204020204" pitchFamily="34" charset="-122"/>
                          <a:ea typeface="微软雅黑" panose="020B0503020204020204" pitchFamily="34" charset="-122"/>
                        </a:rPr>
                        <a:t>34.06%</a:t>
                      </a:r>
                      <a:r>
                        <a:rPr lang="zh-CN" sz="1000" kern="0" spc="35" dirty="0">
                          <a:solidFill>
                            <a:schemeClr val="tx1"/>
                          </a:solidFill>
                          <a:effectLst/>
                          <a:latin typeface="微软雅黑" panose="020B0503020204020204" pitchFamily="34" charset="-122"/>
                          <a:ea typeface="微软雅黑" panose="020B0503020204020204" pitchFamily="34" charset="-122"/>
                        </a:rPr>
                        <a:t>患者体重下降超过</a:t>
                      </a:r>
                      <a:r>
                        <a:rPr lang="en-US" sz="1000" kern="0" spc="35" dirty="0">
                          <a:solidFill>
                            <a:schemeClr val="tx1"/>
                          </a:solidFill>
                          <a:effectLst/>
                          <a:latin typeface="微软雅黑" panose="020B0503020204020204" pitchFamily="34" charset="-122"/>
                          <a:ea typeface="微软雅黑" panose="020B0503020204020204" pitchFamily="34" charset="-122"/>
                        </a:rPr>
                        <a:t>10%</a:t>
                      </a:r>
                      <a:endParaRPr lang="zh-CN" sz="8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bl>
          </a:graphicData>
        </a:graphic>
      </p:graphicFrame>
      <p:sp>
        <p:nvSpPr>
          <p:cNvPr id="24" name="Rectangle 3"/>
          <p:cNvSpPr>
            <a:spLocks noChangeArrowheads="1"/>
          </p:cNvSpPr>
          <p:nvPr/>
        </p:nvSpPr>
        <p:spPr bwMode="auto">
          <a:xfrm>
            <a:off x="3460750" y="30511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5" name="文本框 24"/>
          <p:cNvSpPr txBox="1"/>
          <p:nvPr/>
        </p:nvSpPr>
        <p:spPr>
          <a:xfrm>
            <a:off x="666092" y="5816648"/>
            <a:ext cx="10689021" cy="931024"/>
          </a:xfrm>
          <a:prstGeom prst="rect">
            <a:avLst/>
          </a:prstGeom>
          <a:noFill/>
        </p:spPr>
        <p:txBody>
          <a:bodyPr wrap="square" rtlCol="0">
            <a:spAutoFit/>
          </a:bodyPr>
          <a:lstStyle/>
          <a:p>
            <a:r>
              <a:rPr lang="zh-CN" altLang="en-US" sz="1050" dirty="0" smtClean="0">
                <a:latin typeface="微软雅黑" panose="020B0503020204020204" pitchFamily="34" charset="-122"/>
                <a:ea typeface="微软雅黑" panose="020B0503020204020204" pitchFamily="34" charset="-122"/>
              </a:rPr>
              <a:t>参考文献：</a:t>
            </a:r>
            <a:endParaRPr lang="en-US" altLang="zh-CN" sz="1050" dirty="0" smtClean="0">
              <a:latin typeface="微软雅黑" panose="020B0503020204020204" pitchFamily="34" charset="-122"/>
              <a:ea typeface="微软雅黑" panose="020B0503020204020204" pitchFamily="34" charset="-122"/>
            </a:endParaRPr>
          </a:p>
          <a:p>
            <a:pPr lvl="0"/>
            <a:r>
              <a:rPr lang="en-US" altLang="zh-CN" sz="1100" dirty="0" smtClean="0"/>
              <a:t>1</a:t>
            </a:r>
            <a:r>
              <a:rPr lang="zh-CN" altLang="en-US" sz="1100" dirty="0" smtClean="0"/>
              <a:t>、</a:t>
            </a:r>
            <a:r>
              <a:rPr lang="en-US" altLang="zh-CN" sz="1100" dirty="0" smtClean="0"/>
              <a:t>Zhang </a:t>
            </a:r>
            <a:r>
              <a:rPr lang="en-US" altLang="zh-CN" sz="1100" dirty="0"/>
              <a:t>YL, Zhou C, Li XF, et al. </a:t>
            </a:r>
            <a:r>
              <a:rPr lang="en-US" altLang="zh-CN" sz="1100" dirty="0" err="1"/>
              <a:t>Beinaglutide</a:t>
            </a:r>
            <a:r>
              <a:rPr lang="en-US" altLang="zh-CN" sz="1100" dirty="0"/>
              <a:t> showed significant weight-loss benefit and effective </a:t>
            </a:r>
            <a:r>
              <a:rPr lang="en-US" altLang="zh-CN" sz="1100" dirty="0" err="1"/>
              <a:t>glycaemic</a:t>
            </a:r>
            <a:r>
              <a:rPr lang="en-US" altLang="zh-CN" sz="1100" dirty="0"/>
              <a:t> control for the treatment of type 2 diabetes in a real-world setting: a 3-month, </a:t>
            </a:r>
            <a:r>
              <a:rPr lang="en-US" altLang="zh-CN" sz="1100" dirty="0" err="1"/>
              <a:t>multicentre</a:t>
            </a:r>
            <a:r>
              <a:rPr lang="en-US" altLang="zh-CN" sz="1100" dirty="0"/>
              <a:t>, observational, retrospective, open-label study. </a:t>
            </a:r>
            <a:r>
              <a:rPr lang="en-US" altLang="zh-CN" sz="1100" dirty="0" err="1"/>
              <a:t>Obes</a:t>
            </a:r>
            <a:r>
              <a:rPr lang="en-US" altLang="zh-CN" sz="1100" dirty="0"/>
              <a:t> </a:t>
            </a:r>
            <a:r>
              <a:rPr lang="en-US" altLang="zh-CN" sz="1100" dirty="0" err="1"/>
              <a:t>Sci</a:t>
            </a:r>
            <a:r>
              <a:rPr lang="en-US" altLang="zh-CN" sz="1100" dirty="0"/>
              <a:t> </a:t>
            </a:r>
            <a:r>
              <a:rPr lang="en-US" altLang="zh-CN" sz="1100" dirty="0" err="1"/>
              <a:t>Pract</a:t>
            </a:r>
            <a:r>
              <a:rPr lang="en-US" altLang="zh-CN" sz="1100" dirty="0"/>
              <a:t>. 2019 Jun 17;5(4):</a:t>
            </a:r>
            <a:r>
              <a:rPr lang="en-US" altLang="zh-CN" sz="1100" dirty="0" smtClean="0"/>
              <a:t>366-375</a:t>
            </a:r>
          </a:p>
          <a:p>
            <a:r>
              <a:rPr lang="en-US" altLang="zh-CN" sz="1100" dirty="0" smtClean="0"/>
              <a:t>2</a:t>
            </a:r>
            <a:r>
              <a:rPr lang="zh-CN" altLang="en-US" sz="1100" dirty="0" smtClean="0"/>
              <a:t>、</a:t>
            </a:r>
            <a:r>
              <a:rPr lang="en-US" altLang="zh-CN" sz="1100" dirty="0"/>
              <a:t>Feng P, Yu DM, Chen LM, et al. </a:t>
            </a:r>
            <a:r>
              <a:rPr lang="en-US" altLang="zh-CN" sz="1100" dirty="0" err="1"/>
              <a:t>Liraglutide</a:t>
            </a:r>
            <a:r>
              <a:rPr lang="en-US" altLang="zh-CN" sz="1100" dirty="0"/>
              <a:t> reduces the body weight and waist circumference in Chinese overweight and obese type 2 diabetic patients. </a:t>
            </a:r>
            <a:r>
              <a:rPr lang="en-US" altLang="zh-CN" sz="1100" dirty="0" err="1"/>
              <a:t>Acta</a:t>
            </a:r>
            <a:r>
              <a:rPr lang="en-US" altLang="zh-CN" sz="1100" dirty="0"/>
              <a:t> </a:t>
            </a:r>
            <a:r>
              <a:rPr lang="en-US" altLang="zh-CN" sz="1100" dirty="0" err="1"/>
              <a:t>Pharmacol</a:t>
            </a:r>
            <a:r>
              <a:rPr lang="en-US" altLang="zh-CN" sz="1100" dirty="0"/>
              <a:t> Sin. 2015 Feb;36(2):</a:t>
            </a:r>
            <a:r>
              <a:rPr lang="en-US" altLang="zh-CN" sz="1100" dirty="0" smtClean="0"/>
              <a:t>200-8</a:t>
            </a:r>
            <a:endParaRPr lang="zh-CN" altLang="zh-CN" sz="1100" dirty="0"/>
          </a:p>
        </p:txBody>
      </p:sp>
      <p:sp>
        <p:nvSpPr>
          <p:cNvPr id="26" name="文本框 25"/>
          <p:cNvSpPr txBox="1"/>
          <p:nvPr/>
        </p:nvSpPr>
        <p:spPr>
          <a:xfrm>
            <a:off x="11252619" y="5923422"/>
            <a:ext cx="654269" cy="584775"/>
          </a:xfrm>
          <a:prstGeom prst="rect">
            <a:avLst/>
          </a:prstGeom>
          <a:solidFill>
            <a:schemeClr val="accent1">
              <a:lumMod val="20000"/>
              <a:lumOff val="80000"/>
            </a:schemeClr>
          </a:solid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hlinkClick r:id="rId5" action="ppaction://hlinksldjump"/>
              </a:rPr>
              <a:t>返回目录</a:t>
            </a:r>
            <a:endParaRPr lang="zh-CN" altLang="en-US"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01762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67564"/>
            <a:ext cx="12192000" cy="1434465"/>
            <a:chOff x="0" y="-4503"/>
            <a:chExt cx="12192000" cy="1434465"/>
          </a:xfrm>
        </p:grpSpPr>
        <p:sp>
          <p:nvSpPr>
            <p:cNvPr id="5" name="矩形 4"/>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flipV="1">
            <a:off x="0" y="5423535"/>
            <a:ext cx="12192000" cy="1434465"/>
            <a:chOff x="0" y="-4503"/>
            <a:chExt cx="12192000" cy="1434465"/>
          </a:xfrm>
        </p:grpSpPr>
        <p:sp>
          <p:nvSpPr>
            <p:cNvPr id="8" name="矩形 7"/>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4" name="图片 3"/>
          <p:cNvPicPr>
            <a:picLocks noChangeAspect="1"/>
          </p:cNvPicPr>
          <p:nvPr/>
        </p:nvPicPr>
        <p:blipFill>
          <a:blip r:embed="rId3"/>
          <a:stretch>
            <a:fillRect/>
          </a:stretch>
        </p:blipFill>
        <p:spPr>
          <a:xfrm>
            <a:off x="1375954" y="-102476"/>
            <a:ext cx="1352381" cy="2742857"/>
          </a:xfrm>
          <a:prstGeom prst="rect">
            <a:avLst/>
          </a:prstGeom>
        </p:spPr>
      </p:pic>
      <p:pic>
        <p:nvPicPr>
          <p:cNvPr id="12" name="图片 11"/>
          <p:cNvPicPr>
            <a:picLocks noChangeAspect="1"/>
          </p:cNvPicPr>
          <p:nvPr/>
        </p:nvPicPr>
        <p:blipFill>
          <a:blip r:embed="rId4"/>
          <a:stretch>
            <a:fillRect/>
          </a:stretch>
        </p:blipFill>
        <p:spPr>
          <a:xfrm>
            <a:off x="1221638" y="3183936"/>
            <a:ext cx="1984656" cy="1136512"/>
          </a:xfrm>
          <a:prstGeom prst="rect">
            <a:avLst/>
          </a:prstGeom>
        </p:spPr>
      </p:pic>
      <p:sp>
        <p:nvSpPr>
          <p:cNvPr id="24" name="Rectangle 3"/>
          <p:cNvSpPr>
            <a:spLocks noChangeArrowheads="1"/>
          </p:cNvSpPr>
          <p:nvPr/>
        </p:nvSpPr>
        <p:spPr bwMode="auto">
          <a:xfrm>
            <a:off x="3460750" y="30511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5" name="文本框 24"/>
          <p:cNvSpPr txBox="1"/>
          <p:nvPr/>
        </p:nvSpPr>
        <p:spPr>
          <a:xfrm>
            <a:off x="993227" y="5920594"/>
            <a:ext cx="10689021" cy="592470"/>
          </a:xfrm>
          <a:prstGeom prst="rect">
            <a:avLst/>
          </a:prstGeom>
          <a:noFill/>
        </p:spPr>
        <p:txBody>
          <a:bodyPr wrap="square" rtlCol="0">
            <a:spAutoFit/>
          </a:bodyPr>
          <a:lstStyle/>
          <a:p>
            <a:r>
              <a:rPr lang="zh-CN" altLang="en-US" sz="1050" dirty="0" smtClean="0">
                <a:latin typeface="微软雅黑" panose="020B0503020204020204" pitchFamily="34" charset="-122"/>
                <a:ea typeface="微软雅黑" panose="020B0503020204020204" pitchFamily="34" charset="-122"/>
              </a:rPr>
              <a:t>参考文献：</a:t>
            </a:r>
            <a:endParaRPr lang="en-US" altLang="zh-CN" sz="1050" dirty="0" smtClean="0">
              <a:latin typeface="微软雅黑" panose="020B0503020204020204" pitchFamily="34" charset="-122"/>
              <a:ea typeface="微软雅黑" panose="020B0503020204020204" pitchFamily="34" charset="-122"/>
            </a:endParaRPr>
          </a:p>
          <a:p>
            <a:pPr lvl="0"/>
            <a:r>
              <a:rPr lang="en-US" altLang="zh-CN" sz="1100" dirty="0" smtClean="0"/>
              <a:t>1</a:t>
            </a:r>
            <a:r>
              <a:rPr lang="zh-CN" altLang="en-US" sz="1100" dirty="0" smtClean="0"/>
              <a:t>、</a:t>
            </a:r>
            <a:r>
              <a:rPr lang="en-US" altLang="zh-CN" sz="1100" dirty="0"/>
              <a:t> Wang G, Wang H, Zhang F, et al. The effect of </a:t>
            </a:r>
            <a:r>
              <a:rPr lang="en-US" altLang="zh-CN" sz="1100" dirty="0" err="1"/>
              <a:t>beinaglutide</a:t>
            </a:r>
            <a:r>
              <a:rPr lang="en-US" altLang="zh-CN" sz="1100" dirty="0"/>
              <a:t> on visceral fat and bodyweight in obese type 2 diabetic patients. Archives of Medical Science. 2020. doi:10.5114/aoms.2020.98168</a:t>
            </a:r>
            <a:endParaRPr lang="zh-CN" altLang="zh-CN" sz="1100" dirty="0"/>
          </a:p>
        </p:txBody>
      </p:sp>
      <p:graphicFrame>
        <p:nvGraphicFramePr>
          <p:cNvPr id="2" name="表格 1"/>
          <p:cNvGraphicFramePr>
            <a:graphicFrameLocks noGrp="1"/>
          </p:cNvGraphicFramePr>
          <p:nvPr>
            <p:extLst>
              <p:ext uri="{D42A27DB-BD31-4B8C-83A1-F6EECF244321}">
                <p14:modId xmlns:p14="http://schemas.microsoft.com/office/powerpoint/2010/main" val="1894993798"/>
              </p:ext>
            </p:extLst>
          </p:nvPr>
        </p:nvGraphicFramePr>
        <p:xfrm>
          <a:off x="3345398" y="1629445"/>
          <a:ext cx="8478853" cy="3531545"/>
        </p:xfrm>
        <a:graphic>
          <a:graphicData uri="http://schemas.openxmlformats.org/drawingml/2006/table">
            <a:tbl>
              <a:tblPr>
                <a:tableStyleId>{5C22544A-7EE6-4342-B048-85BDC9FD1C3A}</a:tableStyleId>
              </a:tblPr>
              <a:tblGrid>
                <a:gridCol w="1260146"/>
                <a:gridCol w="1008117"/>
                <a:gridCol w="4604593"/>
                <a:gridCol w="1605997"/>
              </a:tblGrid>
              <a:tr h="433422">
                <a:tc>
                  <a:txBody>
                    <a:bodyPr/>
                    <a:lstStyle/>
                    <a:p>
                      <a:pPr marL="0" algn="ctr" defTabSz="914400" rtl="0" eaLnBrk="1" latinLnBrk="0" hangingPunct="1">
                        <a:spcAft>
                          <a:spcPts val="0"/>
                        </a:spcAft>
                      </a:pPr>
                      <a:r>
                        <a:rPr lang="zh-CN" sz="1000" b="1" kern="0" dirty="0">
                          <a:solidFill>
                            <a:schemeClr val="tx1"/>
                          </a:solidFill>
                          <a:effectLst/>
                          <a:latin typeface="微软雅黑" panose="020B0503020204020204" pitchFamily="34" charset="-122"/>
                          <a:ea typeface="微软雅黑" panose="020B0503020204020204" pitchFamily="34" charset="-122"/>
                          <a:cs typeface="+mn-cs"/>
                        </a:rPr>
                        <a:t>研究名称</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spcAft>
                          <a:spcPts val="0"/>
                        </a:spcAft>
                      </a:pPr>
                      <a:r>
                        <a:rPr lang="zh-CN" sz="1000" b="1" kern="0" dirty="0">
                          <a:solidFill>
                            <a:schemeClr val="tx1"/>
                          </a:solidFill>
                          <a:effectLst/>
                          <a:latin typeface="微软雅黑" panose="020B0503020204020204" pitchFamily="34" charset="-122"/>
                          <a:ea typeface="微软雅黑" panose="020B0503020204020204" pitchFamily="34" charset="-122"/>
                        </a:rPr>
                        <a:t>研究类型</a:t>
                      </a:r>
                      <a:endParaRPr lang="zh-CN" sz="10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spcAft>
                          <a:spcPts val="0"/>
                        </a:spcAft>
                      </a:pPr>
                      <a:r>
                        <a:rPr lang="zh-CN" sz="1000" b="1" kern="0" dirty="0">
                          <a:solidFill>
                            <a:schemeClr val="tx1"/>
                          </a:solidFill>
                          <a:effectLst/>
                          <a:latin typeface="微软雅黑" panose="020B0503020204020204" pitchFamily="34" charset="-122"/>
                          <a:ea typeface="微软雅黑" panose="020B0503020204020204" pitchFamily="34" charset="-122"/>
                        </a:rPr>
                        <a:t>研究</a:t>
                      </a:r>
                      <a:r>
                        <a:rPr lang="zh-CN" sz="1000" b="1" kern="0" dirty="0" smtClean="0">
                          <a:solidFill>
                            <a:schemeClr val="tx1"/>
                          </a:solidFill>
                          <a:effectLst/>
                          <a:latin typeface="微软雅黑" panose="020B0503020204020204" pitchFamily="34" charset="-122"/>
                          <a:ea typeface="微软雅黑" panose="020B0503020204020204" pitchFamily="34" charset="-122"/>
                        </a:rPr>
                        <a:t>结果</a:t>
                      </a:r>
                      <a:endParaRPr lang="zh-CN" sz="1000" b="1" kern="100" dirty="0">
                        <a:solidFill>
                          <a:schemeClr val="tx1"/>
                        </a:solidFill>
                        <a:effectLst/>
                        <a:latin typeface="微软雅黑" panose="020B0503020204020204" pitchFamily="34" charset="-122"/>
                        <a:ea typeface="微软雅黑" panose="020B0503020204020204" pitchFamily="34"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spcAft>
                          <a:spcPts val="0"/>
                        </a:spcAft>
                      </a:pPr>
                      <a:r>
                        <a:rPr lang="zh-CN" sz="1000" b="1" kern="0" dirty="0">
                          <a:solidFill>
                            <a:schemeClr val="tx1"/>
                          </a:solidFill>
                          <a:effectLst/>
                          <a:latin typeface="微软雅黑" panose="020B0503020204020204" pitchFamily="34" charset="-122"/>
                          <a:ea typeface="微软雅黑" panose="020B0503020204020204" pitchFamily="34" charset="-122"/>
                        </a:rPr>
                        <a:t>详细</a:t>
                      </a:r>
                      <a:r>
                        <a:rPr lang="zh-CN" sz="1000" b="1" kern="0" dirty="0" smtClean="0">
                          <a:solidFill>
                            <a:schemeClr val="tx1"/>
                          </a:solidFill>
                          <a:effectLst/>
                          <a:latin typeface="微软雅黑" panose="020B0503020204020204" pitchFamily="34" charset="-122"/>
                          <a:ea typeface="微软雅黑" panose="020B0503020204020204" pitchFamily="34" charset="-122"/>
                        </a:rPr>
                        <a:t>内容</a:t>
                      </a:r>
                      <a:endParaRPr lang="zh-CN" sz="1000" b="1" kern="100" dirty="0">
                        <a:solidFill>
                          <a:schemeClr val="tx1"/>
                        </a:solidFill>
                        <a:effectLst/>
                        <a:latin typeface="微软雅黑" panose="020B0503020204020204" pitchFamily="34" charset="-122"/>
                        <a:ea typeface="微软雅黑" panose="020B0503020204020204" pitchFamily="34"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3098123">
                <a:tc>
                  <a:txBody>
                    <a:bodyPr/>
                    <a:lstStyle/>
                    <a:p>
                      <a:pPr algn="l">
                        <a:lnSpc>
                          <a:spcPct val="150000"/>
                        </a:lnSpc>
                        <a:spcAft>
                          <a:spcPts val="0"/>
                        </a:spcAft>
                      </a:pPr>
                      <a:r>
                        <a:rPr lang="en-US" altLang="zh-CN" sz="900" kern="0" dirty="0" smtClean="0">
                          <a:solidFill>
                            <a:schemeClr val="tx1"/>
                          </a:solidFill>
                          <a:effectLst/>
                          <a:latin typeface="+mn-lt"/>
                          <a:ea typeface="微软雅黑" panose="020B0503020204020204" pitchFamily="34" charset="-122"/>
                        </a:rPr>
                        <a:t>The effect of </a:t>
                      </a:r>
                      <a:r>
                        <a:rPr lang="en-US" altLang="zh-CN" sz="900" kern="0" dirty="0" err="1" smtClean="0">
                          <a:solidFill>
                            <a:schemeClr val="tx1"/>
                          </a:solidFill>
                          <a:effectLst/>
                          <a:latin typeface="+mn-lt"/>
                          <a:ea typeface="微软雅黑" panose="020B0503020204020204" pitchFamily="34" charset="-122"/>
                        </a:rPr>
                        <a:t>beinaglutide</a:t>
                      </a:r>
                      <a:r>
                        <a:rPr lang="en-US" altLang="zh-CN" sz="900" kern="0" dirty="0" smtClean="0">
                          <a:solidFill>
                            <a:schemeClr val="tx1"/>
                          </a:solidFill>
                          <a:effectLst/>
                          <a:latin typeface="+mn-lt"/>
                          <a:ea typeface="微软雅黑" panose="020B0503020204020204" pitchFamily="34" charset="-122"/>
                        </a:rPr>
                        <a:t> on visceral fat and body</a:t>
                      </a:r>
                      <a:r>
                        <a:rPr lang="en-US" altLang="zh-CN" sz="1050" kern="100" baseline="0" dirty="0" smtClean="0">
                          <a:solidFill>
                            <a:schemeClr val="tx1"/>
                          </a:solidFill>
                          <a:effectLst/>
                          <a:latin typeface="+mn-lt"/>
                          <a:ea typeface="微软雅黑" panose="020B0503020204020204" pitchFamily="34" charset="-122"/>
                        </a:rPr>
                        <a:t> </a:t>
                      </a:r>
                      <a:r>
                        <a:rPr lang="en-US" altLang="zh-CN" sz="900" kern="0" dirty="0" smtClean="0">
                          <a:solidFill>
                            <a:schemeClr val="tx1"/>
                          </a:solidFill>
                          <a:effectLst/>
                          <a:latin typeface="+mn-lt"/>
                          <a:ea typeface="微软雅黑" panose="020B0503020204020204" pitchFamily="34" charset="-122"/>
                        </a:rPr>
                        <a:t>weight in obese type 2 diabetic patients</a:t>
                      </a:r>
                      <a:endParaRPr lang="zh-CN" altLang="zh-CN" sz="1050" kern="100" dirty="0" smtClean="0">
                        <a:solidFill>
                          <a:schemeClr val="tx1"/>
                        </a:solidFill>
                        <a:effectLst/>
                        <a:latin typeface="+mn-lt"/>
                        <a:ea typeface="微软雅黑" panose="020B0503020204020204" pitchFamily="34" charset="-122"/>
                      </a:endParaRPr>
                    </a:p>
                    <a:p>
                      <a:pPr algn="l">
                        <a:spcAft>
                          <a:spcPts val="0"/>
                        </a:spcAft>
                      </a:pPr>
                      <a:r>
                        <a:rPr lang="zh-CN" altLang="en-US" sz="900" kern="0" dirty="0" smtClean="0">
                          <a:solidFill>
                            <a:schemeClr val="tx1"/>
                          </a:solidFill>
                          <a:effectLst/>
                          <a:latin typeface="微软雅黑" panose="020B0503020204020204" pitchFamily="34" charset="-122"/>
                          <a:ea typeface="微软雅黑" panose="020B0503020204020204" pitchFamily="34" charset="-122"/>
                        </a:rPr>
                        <a:t>贝那</a:t>
                      </a:r>
                      <a:r>
                        <a:rPr lang="zh-CN" sz="900" kern="0" dirty="0" smtClean="0">
                          <a:solidFill>
                            <a:schemeClr val="tx1"/>
                          </a:solidFill>
                          <a:effectLst/>
                          <a:latin typeface="微软雅黑" panose="020B0503020204020204" pitchFamily="34" charset="-122"/>
                          <a:ea typeface="微软雅黑" panose="020B0503020204020204" pitchFamily="34" charset="-122"/>
                        </a:rPr>
                        <a:t>鲁</a:t>
                      </a:r>
                      <a:r>
                        <a:rPr lang="zh-CN" sz="900" kern="0" dirty="0">
                          <a:solidFill>
                            <a:schemeClr val="tx1"/>
                          </a:solidFill>
                          <a:effectLst/>
                          <a:latin typeface="微软雅黑" panose="020B0503020204020204" pitchFamily="34" charset="-122"/>
                          <a:ea typeface="微软雅黑" panose="020B0503020204020204" pitchFamily="34" charset="-122"/>
                        </a:rPr>
                        <a:t>肽对肥胖</a:t>
                      </a:r>
                      <a:r>
                        <a:rPr lang="en-US" sz="900" kern="0" dirty="0">
                          <a:solidFill>
                            <a:schemeClr val="tx1"/>
                          </a:solidFill>
                          <a:effectLst/>
                          <a:latin typeface="微软雅黑" panose="020B0503020204020204" pitchFamily="34" charset="-122"/>
                          <a:ea typeface="微软雅黑" panose="020B0503020204020204" pitchFamily="34" charset="-122"/>
                        </a:rPr>
                        <a:t>2</a:t>
                      </a:r>
                      <a:r>
                        <a:rPr lang="zh-CN" sz="900" kern="0" dirty="0">
                          <a:solidFill>
                            <a:schemeClr val="tx1"/>
                          </a:solidFill>
                          <a:effectLst/>
                          <a:latin typeface="微软雅黑" panose="020B0503020204020204" pitchFamily="34" charset="-122"/>
                          <a:ea typeface="微软雅黑" panose="020B0503020204020204" pitchFamily="34" charset="-122"/>
                        </a:rPr>
                        <a:t>型糖尿病患者内脏脂肪和体重的影响</a:t>
                      </a:r>
                      <a:r>
                        <a:rPr lang="en-US" sz="1050" kern="100" baseline="30000" dirty="0">
                          <a:solidFill>
                            <a:schemeClr val="tx1"/>
                          </a:solidFill>
                          <a:effectLst/>
                          <a:latin typeface="微软雅黑" panose="020B0503020204020204" pitchFamily="34" charset="-122"/>
                          <a:ea typeface="微软雅黑" panose="020B0503020204020204" pitchFamily="34" charset="-122"/>
                        </a:rPr>
                        <a:t>[1]</a:t>
                      </a:r>
                      <a:endParaRPr lang="zh-CN" sz="105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spcAft>
                          <a:spcPts val="0"/>
                        </a:spcAft>
                      </a:pPr>
                      <a:r>
                        <a:rPr lang="zh-CN" sz="900" kern="0" dirty="0">
                          <a:solidFill>
                            <a:schemeClr val="tx1"/>
                          </a:solidFill>
                          <a:effectLst/>
                          <a:latin typeface="微软雅黑" panose="020B0503020204020204" pitchFamily="34" charset="-122"/>
                          <a:ea typeface="微软雅黑" panose="020B0503020204020204" pitchFamily="34" charset="-122"/>
                        </a:rPr>
                        <a:t>单臂、观察性研究</a:t>
                      </a:r>
                      <a:endParaRPr lang="zh-CN" sz="105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a:spcAft>
                          <a:spcPts val="0"/>
                        </a:spcAft>
                      </a:pPr>
                      <a:r>
                        <a:rPr lang="zh-CN" sz="900" kern="0" dirty="0">
                          <a:solidFill>
                            <a:schemeClr val="tx1"/>
                          </a:solidFill>
                          <a:effectLst/>
                          <a:latin typeface="微软雅黑" panose="020B0503020204020204" pitchFamily="34" charset="-122"/>
                          <a:ea typeface="微软雅黑" panose="020B0503020204020204" pitchFamily="34" charset="-122"/>
                        </a:rPr>
                        <a:t>疗效指标结果：</a:t>
                      </a:r>
                      <a:endParaRPr lang="zh-CN" sz="1050" kern="100" dirty="0">
                        <a:solidFill>
                          <a:schemeClr val="tx1"/>
                        </a:solidFill>
                        <a:effectLst/>
                        <a:latin typeface="微软雅黑" panose="020B0503020204020204" pitchFamily="34" charset="-122"/>
                        <a:ea typeface="微软雅黑" panose="020B0503020204020204" pitchFamily="34" charset="-122"/>
                      </a:endParaRPr>
                    </a:p>
                    <a:p>
                      <a:pPr marL="342900" lvl="0" indent="-342900" algn="l">
                        <a:spcAft>
                          <a:spcPts val="0"/>
                        </a:spcAft>
                        <a:buFont typeface="+mj-lt"/>
                        <a:buAutoNum type="arabicParenR"/>
                      </a:pPr>
                      <a:r>
                        <a:rPr lang="en-US" sz="900" kern="0" dirty="0">
                          <a:solidFill>
                            <a:schemeClr val="tx1"/>
                          </a:solidFill>
                          <a:effectLst/>
                          <a:latin typeface="微软雅黑" panose="020B0503020204020204" pitchFamily="34" charset="-122"/>
                          <a:ea typeface="微软雅黑" panose="020B0503020204020204" pitchFamily="34" charset="-122"/>
                        </a:rPr>
                        <a:t>HbA1c</a:t>
                      </a:r>
                      <a:r>
                        <a:rPr lang="zh-CN" sz="900" kern="0" dirty="0">
                          <a:solidFill>
                            <a:schemeClr val="tx1"/>
                          </a:solidFill>
                          <a:effectLst/>
                          <a:latin typeface="微软雅黑" panose="020B0503020204020204" pitchFamily="34" charset="-122"/>
                          <a:ea typeface="微软雅黑" panose="020B0503020204020204" pitchFamily="34" charset="-122"/>
                        </a:rPr>
                        <a:t>：经</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周贝那鲁肽治疗后，患者</a:t>
                      </a:r>
                      <a:r>
                        <a:rPr lang="en-US" sz="900" kern="0" dirty="0">
                          <a:solidFill>
                            <a:schemeClr val="tx1"/>
                          </a:solidFill>
                          <a:effectLst/>
                          <a:latin typeface="微软雅黑" panose="020B0503020204020204" pitchFamily="34" charset="-122"/>
                          <a:ea typeface="微软雅黑" panose="020B0503020204020204" pitchFamily="34" charset="-122"/>
                        </a:rPr>
                        <a:t>HbA1c</a:t>
                      </a:r>
                      <a:r>
                        <a:rPr lang="zh-CN" sz="900" kern="0" dirty="0">
                          <a:solidFill>
                            <a:schemeClr val="tx1"/>
                          </a:solidFill>
                          <a:effectLst/>
                          <a:latin typeface="微软雅黑" panose="020B0503020204020204" pitchFamily="34" charset="-122"/>
                          <a:ea typeface="微软雅黑" panose="020B0503020204020204" pitchFamily="34" charset="-122"/>
                        </a:rPr>
                        <a:t>由基线时的</a:t>
                      </a:r>
                      <a:r>
                        <a:rPr lang="en-US" sz="900" kern="0" dirty="0">
                          <a:solidFill>
                            <a:schemeClr val="tx1"/>
                          </a:solidFill>
                          <a:effectLst/>
                          <a:latin typeface="微软雅黑" panose="020B0503020204020204" pitchFamily="34" charset="-122"/>
                          <a:ea typeface="微软雅黑" panose="020B0503020204020204" pitchFamily="34" charset="-122"/>
                        </a:rPr>
                        <a:t>8.75</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2.25%</a:t>
                      </a:r>
                      <a:r>
                        <a:rPr lang="zh-CN" sz="900" kern="0" dirty="0">
                          <a:solidFill>
                            <a:schemeClr val="tx1"/>
                          </a:solidFill>
                          <a:effectLst/>
                          <a:latin typeface="微软雅黑" panose="020B0503020204020204" pitchFamily="34" charset="-122"/>
                          <a:ea typeface="微软雅黑" panose="020B0503020204020204" pitchFamily="34" charset="-122"/>
                        </a:rPr>
                        <a:t>下降至治疗</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周时的</a:t>
                      </a:r>
                      <a:r>
                        <a:rPr lang="en-US" sz="900" kern="0" dirty="0">
                          <a:solidFill>
                            <a:schemeClr val="tx1"/>
                          </a:solidFill>
                          <a:effectLst/>
                          <a:latin typeface="微软雅黑" panose="020B0503020204020204" pitchFamily="34" charset="-122"/>
                          <a:ea typeface="微软雅黑" panose="020B0503020204020204" pitchFamily="34" charset="-122"/>
                        </a:rPr>
                        <a:t>7.06</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1.65% (P = 0.001)</a:t>
                      </a:r>
                      <a:endParaRPr lang="zh-CN" sz="1050" kern="100" dirty="0">
                        <a:solidFill>
                          <a:schemeClr val="tx1"/>
                        </a:solidFill>
                        <a:effectLst/>
                        <a:latin typeface="微软雅黑" panose="020B0503020204020204" pitchFamily="34" charset="-122"/>
                        <a:ea typeface="微软雅黑" panose="020B0503020204020204" pitchFamily="34" charset="-122"/>
                      </a:endParaRPr>
                    </a:p>
                    <a:p>
                      <a:pPr marL="342900" lvl="0" indent="-342900" algn="l">
                        <a:spcAft>
                          <a:spcPts val="0"/>
                        </a:spcAft>
                        <a:buFont typeface="+mj-lt"/>
                        <a:buAutoNum type="arabicParenR"/>
                      </a:pPr>
                      <a:r>
                        <a:rPr lang="zh-CN" sz="900" kern="0" dirty="0">
                          <a:solidFill>
                            <a:schemeClr val="tx1"/>
                          </a:solidFill>
                          <a:effectLst/>
                          <a:latin typeface="微软雅黑" panose="020B0503020204020204" pitchFamily="34" charset="-122"/>
                          <a:ea typeface="微软雅黑" panose="020B0503020204020204" pitchFamily="34" charset="-122"/>
                        </a:rPr>
                        <a:t>空腹血糖</a:t>
                      </a:r>
                      <a:r>
                        <a:rPr lang="en-US" sz="900" kern="0" dirty="0">
                          <a:solidFill>
                            <a:schemeClr val="tx1"/>
                          </a:solidFill>
                          <a:effectLst/>
                          <a:latin typeface="微软雅黑" panose="020B0503020204020204" pitchFamily="34" charset="-122"/>
                          <a:ea typeface="微软雅黑" panose="020B0503020204020204" pitchFamily="34" charset="-122"/>
                        </a:rPr>
                        <a:t>(FPG)</a:t>
                      </a:r>
                      <a:r>
                        <a:rPr lang="zh-CN" sz="900" kern="0" dirty="0">
                          <a:solidFill>
                            <a:schemeClr val="tx1"/>
                          </a:solidFill>
                          <a:effectLst/>
                          <a:latin typeface="微软雅黑" panose="020B0503020204020204" pitchFamily="34" charset="-122"/>
                          <a:ea typeface="微软雅黑" panose="020B0503020204020204" pitchFamily="34" charset="-122"/>
                        </a:rPr>
                        <a:t>：经</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周贝那鲁肽治疗后，</a:t>
                      </a:r>
                      <a:r>
                        <a:rPr lang="en-US" sz="900" kern="0" dirty="0">
                          <a:solidFill>
                            <a:schemeClr val="tx1"/>
                          </a:solidFill>
                          <a:effectLst/>
                          <a:latin typeface="微软雅黑" panose="020B0503020204020204" pitchFamily="34" charset="-122"/>
                          <a:ea typeface="微软雅黑" panose="020B0503020204020204" pitchFamily="34" charset="-122"/>
                        </a:rPr>
                        <a:t> FPG</a:t>
                      </a:r>
                      <a:r>
                        <a:rPr lang="zh-CN" sz="900" kern="0" dirty="0">
                          <a:solidFill>
                            <a:schemeClr val="tx1"/>
                          </a:solidFill>
                          <a:effectLst/>
                          <a:latin typeface="微软雅黑" panose="020B0503020204020204" pitchFamily="34" charset="-122"/>
                          <a:ea typeface="微软雅黑" panose="020B0503020204020204" pitchFamily="34" charset="-122"/>
                        </a:rPr>
                        <a:t>由基线时的</a:t>
                      </a:r>
                      <a:r>
                        <a:rPr lang="en-US" sz="900" kern="0" dirty="0">
                          <a:solidFill>
                            <a:schemeClr val="tx1"/>
                          </a:solidFill>
                          <a:effectLst/>
                          <a:latin typeface="微软雅黑" panose="020B0503020204020204" pitchFamily="34" charset="-122"/>
                          <a:ea typeface="微软雅黑" panose="020B0503020204020204" pitchFamily="34" charset="-122"/>
                        </a:rPr>
                        <a:t>9.5 ± 3.6mmol/L</a:t>
                      </a:r>
                      <a:r>
                        <a:rPr lang="zh-CN" sz="900" kern="0" dirty="0">
                          <a:solidFill>
                            <a:schemeClr val="tx1"/>
                          </a:solidFill>
                          <a:effectLst/>
                          <a:latin typeface="微软雅黑" panose="020B0503020204020204" pitchFamily="34" charset="-122"/>
                          <a:ea typeface="微软雅黑" panose="020B0503020204020204" pitchFamily="34" charset="-122"/>
                        </a:rPr>
                        <a:t>下降至</a:t>
                      </a:r>
                      <a:r>
                        <a:rPr lang="en-US" sz="900" kern="0" dirty="0">
                          <a:solidFill>
                            <a:schemeClr val="tx1"/>
                          </a:solidFill>
                          <a:effectLst/>
                          <a:latin typeface="微软雅黑" panose="020B0503020204020204" pitchFamily="34" charset="-122"/>
                          <a:ea typeface="微软雅黑" panose="020B0503020204020204" pitchFamily="34" charset="-122"/>
                        </a:rPr>
                        <a:t>7.4 ± 2.9mmol/L (P = 0.001)</a:t>
                      </a:r>
                      <a:endParaRPr lang="zh-CN" sz="1050" kern="100" dirty="0">
                        <a:solidFill>
                          <a:schemeClr val="tx1"/>
                        </a:solidFill>
                        <a:effectLst/>
                        <a:latin typeface="微软雅黑" panose="020B0503020204020204" pitchFamily="34" charset="-122"/>
                        <a:ea typeface="微软雅黑" panose="020B0503020204020204" pitchFamily="34" charset="-122"/>
                      </a:endParaRPr>
                    </a:p>
                    <a:p>
                      <a:pPr marL="342900" lvl="0" indent="-342900" algn="l">
                        <a:spcAft>
                          <a:spcPts val="0"/>
                        </a:spcAft>
                        <a:buFont typeface="+mj-lt"/>
                        <a:buAutoNum type="arabicParenR"/>
                      </a:pPr>
                      <a:r>
                        <a:rPr lang="zh-CN" sz="900" kern="0" dirty="0">
                          <a:solidFill>
                            <a:schemeClr val="tx1"/>
                          </a:solidFill>
                          <a:effectLst/>
                          <a:latin typeface="微软雅黑" panose="020B0503020204020204" pitchFamily="34" charset="-122"/>
                          <a:ea typeface="微软雅黑" panose="020B0503020204020204" pitchFamily="34" charset="-122"/>
                        </a:rPr>
                        <a:t>体重：经</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周贝那鲁肽治疗后，体重由基线时的</a:t>
                      </a:r>
                      <a:r>
                        <a:rPr lang="en-US" sz="900" kern="0" dirty="0">
                          <a:solidFill>
                            <a:schemeClr val="tx1"/>
                          </a:solidFill>
                          <a:effectLst/>
                          <a:latin typeface="微软雅黑" panose="020B0503020204020204" pitchFamily="34" charset="-122"/>
                          <a:ea typeface="微软雅黑" panose="020B0503020204020204" pitchFamily="34" charset="-122"/>
                        </a:rPr>
                        <a:t>90.67</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15.84kg</a:t>
                      </a:r>
                      <a:r>
                        <a:rPr lang="zh-CN" sz="900" kern="0" dirty="0">
                          <a:solidFill>
                            <a:schemeClr val="tx1"/>
                          </a:solidFill>
                          <a:effectLst/>
                          <a:latin typeface="微软雅黑" panose="020B0503020204020204" pitchFamily="34" charset="-122"/>
                          <a:ea typeface="微软雅黑" panose="020B0503020204020204" pitchFamily="34" charset="-122"/>
                        </a:rPr>
                        <a:t>下降至治疗</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周时的</a:t>
                      </a:r>
                      <a:r>
                        <a:rPr lang="en-US" sz="900" kern="0" dirty="0">
                          <a:solidFill>
                            <a:schemeClr val="tx1"/>
                          </a:solidFill>
                          <a:effectLst/>
                          <a:latin typeface="微软雅黑" panose="020B0503020204020204" pitchFamily="34" charset="-122"/>
                          <a:ea typeface="微软雅黑" panose="020B0503020204020204" pitchFamily="34" charset="-122"/>
                        </a:rPr>
                        <a:t>84.15</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15.55 kg (P = 0.001)</a:t>
                      </a:r>
                      <a:endParaRPr lang="zh-CN" sz="1050" kern="100" dirty="0">
                        <a:solidFill>
                          <a:schemeClr val="tx1"/>
                        </a:solidFill>
                        <a:effectLst/>
                        <a:latin typeface="微软雅黑" panose="020B0503020204020204" pitchFamily="34" charset="-122"/>
                        <a:ea typeface="微软雅黑" panose="020B0503020204020204" pitchFamily="34" charset="-122"/>
                      </a:endParaRPr>
                    </a:p>
                    <a:p>
                      <a:pPr marL="342900" lvl="0" indent="-342900" algn="l">
                        <a:spcAft>
                          <a:spcPts val="0"/>
                        </a:spcAft>
                        <a:buFont typeface="+mj-lt"/>
                        <a:buAutoNum type="arabicParenR"/>
                      </a:pPr>
                      <a:r>
                        <a:rPr lang="zh-CN" sz="900" kern="0" dirty="0">
                          <a:solidFill>
                            <a:schemeClr val="tx1"/>
                          </a:solidFill>
                          <a:effectLst/>
                          <a:latin typeface="微软雅黑" panose="020B0503020204020204" pitchFamily="34" charset="-122"/>
                          <a:ea typeface="微软雅黑" panose="020B0503020204020204" pitchFamily="34" charset="-122"/>
                        </a:rPr>
                        <a:t>体重指数：经</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周贝那鲁肽治疗后，体重指数由基线时的</a:t>
                      </a:r>
                      <a:r>
                        <a:rPr lang="en-US" sz="900" kern="0" dirty="0">
                          <a:solidFill>
                            <a:schemeClr val="tx1"/>
                          </a:solidFill>
                          <a:effectLst/>
                          <a:latin typeface="微软雅黑" panose="020B0503020204020204" pitchFamily="34" charset="-122"/>
                          <a:ea typeface="微软雅黑" panose="020B0503020204020204" pitchFamily="34" charset="-122"/>
                        </a:rPr>
                        <a:t>32.8 ±5.2 kg/m</a:t>
                      </a:r>
                      <a:r>
                        <a:rPr lang="en-US" sz="900" kern="0" baseline="30000" dirty="0">
                          <a:solidFill>
                            <a:schemeClr val="tx1"/>
                          </a:solidFill>
                          <a:effectLst/>
                          <a:latin typeface="微软雅黑" panose="020B0503020204020204" pitchFamily="34" charset="-122"/>
                          <a:ea typeface="微软雅黑" panose="020B0503020204020204" pitchFamily="34" charset="-122"/>
                        </a:rPr>
                        <a:t>2</a:t>
                      </a:r>
                      <a:r>
                        <a:rPr lang="zh-CN" sz="900" kern="0" dirty="0">
                          <a:solidFill>
                            <a:schemeClr val="tx1"/>
                          </a:solidFill>
                          <a:effectLst/>
                          <a:latin typeface="微软雅黑" panose="020B0503020204020204" pitchFamily="34" charset="-122"/>
                          <a:ea typeface="微软雅黑" panose="020B0503020204020204" pitchFamily="34" charset="-122"/>
                        </a:rPr>
                        <a:t>下降至治疗</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周时的</a:t>
                      </a:r>
                      <a:r>
                        <a:rPr lang="en-US" sz="900" kern="0" dirty="0">
                          <a:solidFill>
                            <a:schemeClr val="tx1"/>
                          </a:solidFill>
                          <a:effectLst/>
                          <a:latin typeface="微软雅黑" panose="020B0503020204020204" pitchFamily="34" charset="-122"/>
                          <a:ea typeface="微软雅黑" panose="020B0503020204020204" pitchFamily="34" charset="-122"/>
                        </a:rPr>
                        <a:t>29.7 ±4.7 kg/m</a:t>
                      </a:r>
                      <a:r>
                        <a:rPr lang="en-US" sz="900" kern="0" baseline="30000" dirty="0">
                          <a:solidFill>
                            <a:schemeClr val="tx1"/>
                          </a:solidFill>
                          <a:effectLst/>
                          <a:latin typeface="微软雅黑" panose="020B0503020204020204" pitchFamily="34" charset="-122"/>
                          <a:ea typeface="微软雅黑" panose="020B0503020204020204" pitchFamily="34" charset="-122"/>
                        </a:rPr>
                        <a:t>2 </a:t>
                      </a:r>
                      <a:r>
                        <a:rPr lang="en-US" sz="900" kern="0" dirty="0">
                          <a:solidFill>
                            <a:schemeClr val="tx1"/>
                          </a:solidFill>
                          <a:effectLst/>
                          <a:latin typeface="微软雅黑" panose="020B0503020204020204" pitchFamily="34" charset="-122"/>
                          <a:ea typeface="微软雅黑" panose="020B0503020204020204" pitchFamily="34" charset="-122"/>
                        </a:rPr>
                        <a:t>(P&lt;0.001)</a:t>
                      </a:r>
                      <a:endParaRPr lang="zh-CN" sz="1050" kern="100" dirty="0">
                        <a:solidFill>
                          <a:schemeClr val="tx1"/>
                        </a:solidFill>
                        <a:effectLst/>
                        <a:latin typeface="微软雅黑" panose="020B0503020204020204" pitchFamily="34" charset="-122"/>
                        <a:ea typeface="微软雅黑" panose="020B0503020204020204" pitchFamily="34" charset="-122"/>
                      </a:endParaRPr>
                    </a:p>
                    <a:p>
                      <a:pPr marL="342900" lvl="0" indent="-342900" algn="l">
                        <a:spcAft>
                          <a:spcPts val="0"/>
                        </a:spcAft>
                        <a:buFont typeface="+mj-lt"/>
                        <a:buAutoNum type="arabicParenR"/>
                      </a:pPr>
                      <a:r>
                        <a:rPr lang="zh-CN" sz="900" kern="0" dirty="0">
                          <a:solidFill>
                            <a:schemeClr val="tx1"/>
                          </a:solidFill>
                          <a:effectLst/>
                          <a:latin typeface="微软雅黑" panose="020B0503020204020204" pitchFamily="34" charset="-122"/>
                          <a:ea typeface="微软雅黑" panose="020B0503020204020204" pitchFamily="34" charset="-122"/>
                        </a:rPr>
                        <a:t>内脏脂肪面积：经</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周贝那鲁肽治疗后，内脏脂肪面积由基线时的</a:t>
                      </a:r>
                      <a:r>
                        <a:rPr lang="en-US" sz="900" kern="0" dirty="0">
                          <a:solidFill>
                            <a:schemeClr val="tx1"/>
                          </a:solidFill>
                          <a:effectLst/>
                          <a:latin typeface="微软雅黑" panose="020B0503020204020204" pitchFamily="34" charset="-122"/>
                          <a:ea typeface="微软雅黑" panose="020B0503020204020204" pitchFamily="34" charset="-122"/>
                        </a:rPr>
                        <a:t>150.41</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36.17 cm</a:t>
                      </a:r>
                      <a:r>
                        <a:rPr lang="en-US" sz="900" kern="0" baseline="30000" dirty="0">
                          <a:solidFill>
                            <a:schemeClr val="tx1"/>
                          </a:solidFill>
                          <a:effectLst/>
                          <a:latin typeface="微软雅黑" panose="020B0503020204020204" pitchFamily="34" charset="-122"/>
                          <a:ea typeface="微软雅黑" panose="020B0503020204020204" pitchFamily="34" charset="-122"/>
                        </a:rPr>
                        <a:t>2</a:t>
                      </a:r>
                      <a:r>
                        <a:rPr lang="zh-CN" sz="900" kern="0" dirty="0">
                          <a:solidFill>
                            <a:schemeClr val="tx1"/>
                          </a:solidFill>
                          <a:effectLst/>
                          <a:latin typeface="微软雅黑" panose="020B0503020204020204" pitchFamily="34" charset="-122"/>
                          <a:ea typeface="微软雅黑" panose="020B0503020204020204" pitchFamily="34" charset="-122"/>
                        </a:rPr>
                        <a:t>下降至治疗</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周时的</a:t>
                      </a:r>
                      <a:r>
                        <a:rPr lang="en-US" sz="900" kern="0" dirty="0">
                          <a:solidFill>
                            <a:schemeClr val="tx1"/>
                          </a:solidFill>
                          <a:effectLst/>
                          <a:latin typeface="微软雅黑" panose="020B0503020204020204" pitchFamily="34" charset="-122"/>
                          <a:ea typeface="微软雅黑" panose="020B0503020204020204" pitchFamily="34" charset="-122"/>
                        </a:rPr>
                        <a:t> 115.18</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36.77 cm</a:t>
                      </a:r>
                      <a:r>
                        <a:rPr lang="en-US" sz="900" kern="0" baseline="30000" dirty="0">
                          <a:solidFill>
                            <a:schemeClr val="tx1"/>
                          </a:solidFill>
                          <a:effectLst/>
                          <a:latin typeface="微软雅黑" panose="020B0503020204020204" pitchFamily="34" charset="-122"/>
                          <a:ea typeface="微软雅黑" panose="020B0503020204020204" pitchFamily="34" charset="-122"/>
                        </a:rPr>
                        <a:t>2</a:t>
                      </a:r>
                      <a:r>
                        <a:rPr lang="en-US" sz="900" kern="0" dirty="0">
                          <a:solidFill>
                            <a:schemeClr val="tx1"/>
                          </a:solidFill>
                          <a:effectLst/>
                          <a:latin typeface="微软雅黑" panose="020B0503020204020204" pitchFamily="34" charset="-122"/>
                          <a:ea typeface="微软雅黑" panose="020B0503020204020204" pitchFamily="34" charset="-122"/>
                        </a:rPr>
                        <a:t> (P = 0.001)</a:t>
                      </a:r>
                      <a:endParaRPr lang="zh-CN" sz="1050" kern="100" dirty="0">
                        <a:solidFill>
                          <a:schemeClr val="tx1"/>
                        </a:solidFill>
                        <a:effectLst/>
                        <a:latin typeface="微软雅黑" panose="020B0503020204020204" pitchFamily="34" charset="-122"/>
                        <a:ea typeface="微软雅黑" panose="020B0503020204020204" pitchFamily="34" charset="-122"/>
                      </a:endParaRPr>
                    </a:p>
                    <a:p>
                      <a:pPr marL="342900" lvl="0" indent="-342900" algn="l">
                        <a:spcAft>
                          <a:spcPts val="0"/>
                        </a:spcAft>
                        <a:buFont typeface="+mj-lt"/>
                        <a:buAutoNum type="arabicParenR"/>
                      </a:pPr>
                      <a:r>
                        <a:rPr lang="zh-CN" sz="900" kern="0" dirty="0">
                          <a:solidFill>
                            <a:schemeClr val="tx1"/>
                          </a:solidFill>
                          <a:effectLst/>
                          <a:latin typeface="微软雅黑" panose="020B0503020204020204" pitchFamily="34" charset="-122"/>
                          <a:ea typeface="微软雅黑" panose="020B0503020204020204" pitchFamily="34" charset="-122"/>
                        </a:rPr>
                        <a:t>血压：经</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周贝那鲁肽治疗后，舒张压由基线时的</a:t>
                      </a:r>
                      <a:r>
                        <a:rPr lang="en-US" sz="900" kern="0" dirty="0">
                          <a:solidFill>
                            <a:schemeClr val="tx1"/>
                          </a:solidFill>
                          <a:effectLst/>
                          <a:latin typeface="微软雅黑" panose="020B0503020204020204" pitchFamily="34" charset="-122"/>
                          <a:ea typeface="微软雅黑" panose="020B0503020204020204" pitchFamily="34" charset="-122"/>
                        </a:rPr>
                        <a:t>83.3</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10.7mmHg</a:t>
                      </a:r>
                      <a:r>
                        <a:rPr lang="zh-CN" sz="900" kern="0" dirty="0">
                          <a:solidFill>
                            <a:schemeClr val="tx1"/>
                          </a:solidFill>
                          <a:effectLst/>
                          <a:latin typeface="微软雅黑" panose="020B0503020204020204" pitchFamily="34" charset="-122"/>
                          <a:ea typeface="微软雅黑" panose="020B0503020204020204" pitchFamily="34" charset="-122"/>
                        </a:rPr>
                        <a:t>下降至治疗</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周时的</a:t>
                      </a:r>
                      <a:r>
                        <a:rPr lang="en-US" sz="900" kern="0" dirty="0">
                          <a:solidFill>
                            <a:schemeClr val="tx1"/>
                          </a:solidFill>
                          <a:effectLst/>
                          <a:latin typeface="微软雅黑" panose="020B0503020204020204" pitchFamily="34" charset="-122"/>
                          <a:ea typeface="微软雅黑" panose="020B0503020204020204" pitchFamily="34" charset="-122"/>
                        </a:rPr>
                        <a:t>80.0</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14.7mmHg (P&lt;0.001)</a:t>
                      </a:r>
                      <a:r>
                        <a:rPr lang="zh-CN" sz="900" kern="0" dirty="0">
                          <a:solidFill>
                            <a:schemeClr val="tx1"/>
                          </a:solidFill>
                          <a:effectLst/>
                          <a:latin typeface="微软雅黑" panose="020B0503020204020204" pitchFamily="34" charset="-122"/>
                          <a:ea typeface="微软雅黑" panose="020B0503020204020204" pitchFamily="34" charset="-122"/>
                        </a:rPr>
                        <a:t>；收缩压由基线时的</a:t>
                      </a:r>
                      <a:r>
                        <a:rPr lang="en-US" sz="900" kern="0" dirty="0">
                          <a:solidFill>
                            <a:schemeClr val="tx1"/>
                          </a:solidFill>
                          <a:effectLst/>
                          <a:latin typeface="微软雅黑" panose="020B0503020204020204" pitchFamily="34" charset="-122"/>
                          <a:ea typeface="微软雅黑" panose="020B0503020204020204" pitchFamily="34" charset="-122"/>
                        </a:rPr>
                        <a:t>83.3 </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10.7mmHg</a:t>
                      </a:r>
                      <a:r>
                        <a:rPr lang="zh-CN" sz="900" kern="0" dirty="0">
                          <a:solidFill>
                            <a:schemeClr val="tx1"/>
                          </a:solidFill>
                          <a:effectLst/>
                          <a:latin typeface="微软雅黑" panose="020B0503020204020204" pitchFamily="34" charset="-122"/>
                          <a:ea typeface="微软雅黑" panose="020B0503020204020204" pitchFamily="34" charset="-122"/>
                        </a:rPr>
                        <a:t>下降至治疗</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周时的</a:t>
                      </a:r>
                      <a:r>
                        <a:rPr lang="en-US" sz="900" kern="0" dirty="0">
                          <a:solidFill>
                            <a:schemeClr val="tx1"/>
                          </a:solidFill>
                          <a:effectLst/>
                          <a:latin typeface="微软雅黑" panose="020B0503020204020204" pitchFamily="34" charset="-122"/>
                          <a:ea typeface="微软雅黑" panose="020B0503020204020204" pitchFamily="34" charset="-122"/>
                        </a:rPr>
                        <a:t>129.9 </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16.6mmHg</a:t>
                      </a:r>
                      <a:endParaRPr lang="zh-CN" sz="1050" kern="100" dirty="0">
                        <a:solidFill>
                          <a:schemeClr val="tx1"/>
                        </a:solidFill>
                        <a:effectLst/>
                        <a:latin typeface="微软雅黑" panose="020B0503020204020204" pitchFamily="34" charset="-122"/>
                        <a:ea typeface="微软雅黑" panose="020B0503020204020204" pitchFamily="34" charset="-122"/>
                      </a:endParaRPr>
                    </a:p>
                    <a:p>
                      <a:pPr marL="342900" lvl="0" indent="-342900" algn="l">
                        <a:spcAft>
                          <a:spcPts val="0"/>
                        </a:spcAft>
                        <a:buFont typeface="+mj-lt"/>
                        <a:buAutoNum type="arabicParenR"/>
                      </a:pPr>
                      <a:r>
                        <a:rPr lang="zh-CN" sz="900" kern="0" dirty="0">
                          <a:solidFill>
                            <a:schemeClr val="tx1"/>
                          </a:solidFill>
                          <a:effectLst/>
                          <a:latin typeface="微软雅黑" panose="020B0503020204020204" pitchFamily="34" charset="-122"/>
                          <a:ea typeface="微软雅黑" panose="020B0503020204020204" pitchFamily="34" charset="-122"/>
                        </a:rPr>
                        <a:t>血脂：总胆固醇由基线时的</a:t>
                      </a:r>
                      <a:r>
                        <a:rPr lang="en-US" sz="900" kern="0" dirty="0">
                          <a:solidFill>
                            <a:schemeClr val="tx1"/>
                          </a:solidFill>
                          <a:effectLst/>
                          <a:latin typeface="微软雅黑" panose="020B0503020204020204" pitchFamily="34" charset="-122"/>
                          <a:ea typeface="微软雅黑" panose="020B0503020204020204" pitchFamily="34" charset="-122"/>
                        </a:rPr>
                        <a:t>5.5</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2.1mmol/L</a:t>
                      </a:r>
                      <a:r>
                        <a:rPr lang="zh-CN" sz="900" kern="0" dirty="0">
                          <a:solidFill>
                            <a:schemeClr val="tx1"/>
                          </a:solidFill>
                          <a:effectLst/>
                          <a:latin typeface="微软雅黑" panose="020B0503020204020204" pitchFamily="34" charset="-122"/>
                          <a:ea typeface="微软雅黑" panose="020B0503020204020204" pitchFamily="34" charset="-122"/>
                        </a:rPr>
                        <a:t>下降至</a:t>
                      </a:r>
                      <a:r>
                        <a:rPr lang="en-US" sz="900" kern="0" dirty="0">
                          <a:solidFill>
                            <a:schemeClr val="tx1"/>
                          </a:solidFill>
                          <a:effectLst/>
                          <a:latin typeface="微软雅黑" panose="020B0503020204020204" pitchFamily="34" charset="-122"/>
                          <a:ea typeface="微软雅黑" panose="020B0503020204020204" pitchFamily="34" charset="-122"/>
                        </a:rPr>
                        <a:t>4.7</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1.0mmol/L</a:t>
                      </a:r>
                      <a:r>
                        <a:rPr lang="zh-CN" sz="900" kern="0" dirty="0">
                          <a:solidFill>
                            <a:schemeClr val="tx1"/>
                          </a:solidFill>
                          <a:effectLst/>
                          <a:latin typeface="微软雅黑" panose="020B0503020204020204" pitchFamily="34" charset="-122"/>
                          <a:ea typeface="微软雅黑" panose="020B0503020204020204" pitchFamily="34" charset="-122"/>
                        </a:rPr>
                        <a:t>；甘油三酯由基线时的</a:t>
                      </a:r>
                      <a:r>
                        <a:rPr lang="en-US" sz="900" kern="0" dirty="0">
                          <a:solidFill>
                            <a:schemeClr val="tx1"/>
                          </a:solidFill>
                          <a:effectLst/>
                          <a:latin typeface="微软雅黑" panose="020B0503020204020204" pitchFamily="34" charset="-122"/>
                          <a:ea typeface="微软雅黑" panose="020B0503020204020204" pitchFamily="34" charset="-122"/>
                        </a:rPr>
                        <a:t>4.1</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5.1mmol/L</a:t>
                      </a:r>
                      <a:r>
                        <a:rPr lang="zh-CN" sz="900" kern="0" dirty="0">
                          <a:solidFill>
                            <a:schemeClr val="tx1"/>
                          </a:solidFill>
                          <a:effectLst/>
                          <a:latin typeface="微软雅黑" panose="020B0503020204020204" pitchFamily="34" charset="-122"/>
                          <a:ea typeface="微软雅黑" panose="020B0503020204020204" pitchFamily="34" charset="-122"/>
                        </a:rPr>
                        <a:t>下降至</a:t>
                      </a:r>
                      <a:r>
                        <a:rPr lang="en-US" sz="900" kern="0" dirty="0">
                          <a:solidFill>
                            <a:schemeClr val="tx1"/>
                          </a:solidFill>
                          <a:effectLst/>
                          <a:latin typeface="微软雅黑" panose="020B0503020204020204" pitchFamily="34" charset="-122"/>
                          <a:ea typeface="微软雅黑" panose="020B0503020204020204" pitchFamily="34" charset="-122"/>
                        </a:rPr>
                        <a:t>2.8</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2.2mmol/L</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LDL-C</a:t>
                      </a:r>
                      <a:r>
                        <a:rPr lang="zh-CN" sz="900" kern="0" dirty="0">
                          <a:solidFill>
                            <a:schemeClr val="tx1"/>
                          </a:solidFill>
                          <a:effectLst/>
                          <a:latin typeface="微软雅黑" panose="020B0503020204020204" pitchFamily="34" charset="-122"/>
                          <a:ea typeface="微软雅黑" panose="020B0503020204020204" pitchFamily="34" charset="-122"/>
                        </a:rPr>
                        <a:t>由基线时的</a:t>
                      </a:r>
                      <a:r>
                        <a:rPr lang="en-US" sz="900" kern="0" dirty="0">
                          <a:solidFill>
                            <a:schemeClr val="tx1"/>
                          </a:solidFill>
                          <a:effectLst/>
                          <a:latin typeface="微软雅黑" panose="020B0503020204020204" pitchFamily="34" charset="-122"/>
                          <a:ea typeface="微软雅黑" panose="020B0503020204020204" pitchFamily="34" charset="-122"/>
                        </a:rPr>
                        <a:t>3.0</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1.2mmol/L</a:t>
                      </a:r>
                      <a:r>
                        <a:rPr lang="zh-CN" sz="900" kern="0" dirty="0">
                          <a:solidFill>
                            <a:schemeClr val="tx1"/>
                          </a:solidFill>
                          <a:effectLst/>
                          <a:latin typeface="微软雅黑" panose="020B0503020204020204" pitchFamily="34" charset="-122"/>
                          <a:ea typeface="微软雅黑" panose="020B0503020204020204" pitchFamily="34" charset="-122"/>
                        </a:rPr>
                        <a:t>下降至</a:t>
                      </a:r>
                      <a:r>
                        <a:rPr lang="en-US" sz="900" kern="0" dirty="0">
                          <a:solidFill>
                            <a:schemeClr val="tx1"/>
                          </a:solidFill>
                          <a:effectLst/>
                          <a:latin typeface="微软雅黑" panose="020B0503020204020204" pitchFamily="34" charset="-122"/>
                          <a:ea typeface="微软雅黑" panose="020B0503020204020204" pitchFamily="34" charset="-122"/>
                        </a:rPr>
                        <a:t>2.4</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0.7mmol/L</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HDL-C</a:t>
                      </a:r>
                      <a:r>
                        <a:rPr lang="zh-CN" sz="900" kern="0" dirty="0">
                          <a:solidFill>
                            <a:schemeClr val="tx1"/>
                          </a:solidFill>
                          <a:effectLst/>
                          <a:latin typeface="微软雅黑" panose="020B0503020204020204" pitchFamily="34" charset="-122"/>
                          <a:ea typeface="微软雅黑" panose="020B0503020204020204" pitchFamily="34" charset="-122"/>
                        </a:rPr>
                        <a:t>由基线时的</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0.3mmol/L</a:t>
                      </a:r>
                      <a:r>
                        <a:rPr lang="zh-CN" sz="900" kern="0" dirty="0">
                          <a:solidFill>
                            <a:schemeClr val="tx1"/>
                          </a:solidFill>
                          <a:effectLst/>
                          <a:latin typeface="微软雅黑" panose="020B0503020204020204" pitchFamily="34" charset="-122"/>
                          <a:ea typeface="微软雅黑" panose="020B0503020204020204" pitchFamily="34" charset="-122"/>
                        </a:rPr>
                        <a:t>升高至</a:t>
                      </a:r>
                      <a:r>
                        <a:rPr lang="en-US" sz="900" kern="0" dirty="0">
                          <a:solidFill>
                            <a:schemeClr val="tx1"/>
                          </a:solidFill>
                          <a:effectLst/>
                          <a:latin typeface="微软雅黑" panose="020B0503020204020204" pitchFamily="34" charset="-122"/>
                          <a:ea typeface="微软雅黑" panose="020B0503020204020204" pitchFamily="34" charset="-122"/>
                        </a:rPr>
                        <a:t>1.3</a:t>
                      </a:r>
                      <a:r>
                        <a:rPr lang="zh-CN" sz="900" kern="0" dirty="0">
                          <a:solidFill>
                            <a:schemeClr val="tx1"/>
                          </a:solidFill>
                          <a:effectLst/>
                          <a:latin typeface="微软雅黑" panose="020B0503020204020204" pitchFamily="34" charset="-122"/>
                          <a:ea typeface="微软雅黑" panose="020B0503020204020204" pitchFamily="34" charset="-122"/>
                        </a:rPr>
                        <a:t>±</a:t>
                      </a:r>
                      <a:r>
                        <a:rPr lang="en-US" sz="900" kern="0" dirty="0">
                          <a:solidFill>
                            <a:schemeClr val="tx1"/>
                          </a:solidFill>
                          <a:effectLst/>
                          <a:latin typeface="微软雅黑" panose="020B0503020204020204" pitchFamily="34" charset="-122"/>
                          <a:ea typeface="微软雅黑" panose="020B0503020204020204" pitchFamily="34" charset="-122"/>
                        </a:rPr>
                        <a:t>0.3mmol/L(P</a:t>
                      </a:r>
                      <a:r>
                        <a:rPr lang="zh-CN" sz="900" kern="0" dirty="0">
                          <a:solidFill>
                            <a:schemeClr val="tx1"/>
                          </a:solidFill>
                          <a:effectLst/>
                          <a:latin typeface="微软雅黑" panose="020B0503020204020204" pitchFamily="34" charset="-122"/>
                          <a:ea typeface="微软雅黑" panose="020B0503020204020204" pitchFamily="34" charset="-122"/>
                        </a:rPr>
                        <a:t>值均</a:t>
                      </a:r>
                      <a:r>
                        <a:rPr lang="en-US" sz="900" kern="0" dirty="0">
                          <a:solidFill>
                            <a:schemeClr val="tx1"/>
                          </a:solidFill>
                          <a:effectLst/>
                          <a:latin typeface="微软雅黑" panose="020B0503020204020204" pitchFamily="34" charset="-122"/>
                          <a:ea typeface="微软雅黑" panose="020B0503020204020204" pitchFamily="34" charset="-122"/>
                        </a:rPr>
                        <a:t>&lt;0.01)</a:t>
                      </a:r>
                      <a:endParaRPr lang="zh-CN" sz="1050" kern="100" dirty="0">
                        <a:solidFill>
                          <a:schemeClr val="tx1"/>
                        </a:solidFill>
                        <a:effectLst/>
                        <a:latin typeface="微软雅黑" panose="020B0503020204020204" pitchFamily="34" charset="-122"/>
                        <a:ea typeface="微软雅黑" panose="020B0503020204020204" pitchFamily="34" charset="-122"/>
                      </a:endParaRPr>
                    </a:p>
                    <a:p>
                      <a:pPr algn="l">
                        <a:spcAft>
                          <a:spcPts val="0"/>
                        </a:spcAft>
                      </a:pPr>
                      <a:r>
                        <a:rPr lang="zh-CN" sz="900" kern="0" dirty="0">
                          <a:solidFill>
                            <a:schemeClr val="tx1"/>
                          </a:solidFill>
                          <a:effectLst/>
                          <a:latin typeface="微软雅黑" panose="020B0503020204020204" pitchFamily="34" charset="-122"/>
                          <a:ea typeface="微软雅黑" panose="020B0503020204020204" pitchFamily="34" charset="-122"/>
                        </a:rPr>
                        <a:t>安全性指标结果：轻度恶心（</a:t>
                      </a:r>
                      <a:r>
                        <a:rPr lang="en-US" sz="900" kern="0" dirty="0">
                          <a:solidFill>
                            <a:schemeClr val="tx1"/>
                          </a:solidFill>
                          <a:effectLst/>
                          <a:latin typeface="微软雅黑" panose="020B0503020204020204" pitchFamily="34" charset="-122"/>
                          <a:ea typeface="微软雅黑" panose="020B0503020204020204" pitchFamily="34" charset="-122"/>
                        </a:rPr>
                        <a:t>33%</a:t>
                      </a:r>
                      <a:r>
                        <a:rPr lang="zh-CN" sz="900" kern="0" dirty="0">
                          <a:solidFill>
                            <a:schemeClr val="tx1"/>
                          </a:solidFill>
                          <a:effectLst/>
                          <a:latin typeface="微软雅黑" panose="020B0503020204020204" pitchFamily="34" charset="-122"/>
                          <a:ea typeface="微软雅黑" panose="020B0503020204020204" pitchFamily="34" charset="-122"/>
                        </a:rPr>
                        <a:t>），轻度低血糖（</a:t>
                      </a:r>
                      <a:r>
                        <a:rPr lang="en-US" sz="900" kern="0" dirty="0">
                          <a:solidFill>
                            <a:schemeClr val="tx1"/>
                          </a:solidFill>
                          <a:effectLst/>
                          <a:latin typeface="微软雅黑" panose="020B0503020204020204" pitchFamily="34" charset="-122"/>
                          <a:ea typeface="微软雅黑" panose="020B0503020204020204" pitchFamily="34" charset="-122"/>
                        </a:rPr>
                        <a:t>6%</a:t>
                      </a:r>
                      <a:r>
                        <a:rPr lang="zh-CN" sz="900" kern="0" dirty="0">
                          <a:solidFill>
                            <a:schemeClr val="tx1"/>
                          </a:solidFill>
                          <a:effectLst/>
                          <a:latin typeface="微软雅黑" panose="020B0503020204020204" pitchFamily="34" charset="-122"/>
                          <a:ea typeface="微软雅黑" panose="020B0503020204020204" pitchFamily="34" charset="-122"/>
                        </a:rPr>
                        <a:t>）。治疗期间无腹泻、过敏性反应及严重低血糖事件报道。</a:t>
                      </a:r>
                      <a:endParaRPr lang="zh-CN" sz="105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a:spcAft>
                          <a:spcPts val="0"/>
                        </a:spcAft>
                      </a:pPr>
                      <a:r>
                        <a:rPr lang="zh-CN" sz="900" kern="0" dirty="0">
                          <a:solidFill>
                            <a:schemeClr val="tx1"/>
                          </a:solidFill>
                          <a:effectLst/>
                          <a:latin typeface="微软雅黑" panose="020B0503020204020204" pitchFamily="34" charset="-122"/>
                          <a:ea typeface="微软雅黑" panose="020B0503020204020204" pitchFamily="34" charset="-122"/>
                        </a:rPr>
                        <a:t>本研究共纳入</a:t>
                      </a:r>
                      <a:r>
                        <a:rPr lang="en-US" sz="900" kern="0" dirty="0">
                          <a:solidFill>
                            <a:schemeClr val="tx1"/>
                          </a:solidFill>
                          <a:effectLst/>
                          <a:latin typeface="微软雅黑" panose="020B0503020204020204" pitchFamily="34" charset="-122"/>
                          <a:ea typeface="微软雅黑" panose="020B0503020204020204" pitchFamily="34" charset="-122"/>
                        </a:rPr>
                        <a:t>107</a:t>
                      </a:r>
                      <a:r>
                        <a:rPr lang="zh-CN" sz="900" kern="0" dirty="0">
                          <a:solidFill>
                            <a:schemeClr val="tx1"/>
                          </a:solidFill>
                          <a:effectLst/>
                          <a:latin typeface="微软雅黑" panose="020B0503020204020204" pitchFamily="34" charset="-122"/>
                          <a:ea typeface="微软雅黑" panose="020B0503020204020204" pitchFamily="34" charset="-122"/>
                        </a:rPr>
                        <a:t>例</a:t>
                      </a:r>
                      <a:r>
                        <a:rPr lang="en-US" sz="900" kern="0" dirty="0">
                          <a:solidFill>
                            <a:schemeClr val="tx1"/>
                          </a:solidFill>
                          <a:effectLst/>
                          <a:latin typeface="微软雅黑" panose="020B0503020204020204" pitchFamily="34" charset="-122"/>
                          <a:ea typeface="微软雅黑" panose="020B0503020204020204" pitchFamily="34" charset="-122"/>
                        </a:rPr>
                        <a:t>2</a:t>
                      </a:r>
                      <a:r>
                        <a:rPr lang="zh-CN" sz="900" kern="0" dirty="0">
                          <a:solidFill>
                            <a:schemeClr val="tx1"/>
                          </a:solidFill>
                          <a:effectLst/>
                          <a:latin typeface="微软雅黑" panose="020B0503020204020204" pitchFamily="34" charset="-122"/>
                          <a:ea typeface="微软雅黑" panose="020B0503020204020204" pitchFamily="34" charset="-122"/>
                        </a:rPr>
                        <a:t>型糖尿病合并超重和或肥胖患者。所有患者给予贝那鲁肽治疗，随访观察</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周，主要研究终点为治疗</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周后患者</a:t>
                      </a:r>
                      <a:r>
                        <a:rPr lang="en-US" sz="900" kern="0" dirty="0">
                          <a:solidFill>
                            <a:schemeClr val="tx1"/>
                          </a:solidFill>
                          <a:effectLst/>
                          <a:latin typeface="微软雅黑" panose="020B0503020204020204" pitchFamily="34" charset="-122"/>
                          <a:ea typeface="微软雅黑" panose="020B0503020204020204" pitchFamily="34" charset="-122"/>
                        </a:rPr>
                        <a:t>HbA1c</a:t>
                      </a:r>
                      <a:r>
                        <a:rPr lang="zh-CN" sz="900" kern="0" dirty="0">
                          <a:solidFill>
                            <a:schemeClr val="tx1"/>
                          </a:solidFill>
                          <a:effectLst/>
                          <a:latin typeface="微软雅黑" panose="020B0503020204020204" pitchFamily="34" charset="-122"/>
                          <a:ea typeface="微软雅黑" panose="020B0503020204020204" pitchFamily="34" charset="-122"/>
                        </a:rPr>
                        <a:t>、体重与腹部内脏脂肪面积的变化情况。</a:t>
                      </a:r>
                      <a:endParaRPr lang="zh-CN" sz="1050" kern="100" dirty="0">
                        <a:solidFill>
                          <a:schemeClr val="tx1"/>
                        </a:solidFill>
                        <a:effectLst/>
                        <a:latin typeface="微软雅黑" panose="020B0503020204020204" pitchFamily="34" charset="-122"/>
                        <a:ea typeface="微软雅黑" panose="020B0503020204020204" pitchFamily="34" charset="-122"/>
                      </a:endParaRPr>
                    </a:p>
                    <a:p>
                      <a:pPr algn="l">
                        <a:spcAft>
                          <a:spcPts val="0"/>
                        </a:spcAft>
                      </a:pPr>
                      <a:r>
                        <a:rPr lang="zh-CN" sz="900" kern="0" dirty="0">
                          <a:solidFill>
                            <a:schemeClr val="tx1"/>
                          </a:solidFill>
                          <a:effectLst/>
                          <a:latin typeface="微软雅黑" panose="020B0503020204020204" pitchFamily="34" charset="-122"/>
                          <a:ea typeface="微软雅黑" panose="020B0503020204020204" pitchFamily="34" charset="-122"/>
                        </a:rPr>
                        <a:t>研究中，有</a:t>
                      </a:r>
                      <a:r>
                        <a:rPr lang="en-US" sz="900" kern="0" dirty="0">
                          <a:solidFill>
                            <a:schemeClr val="tx1"/>
                          </a:solidFill>
                          <a:effectLst/>
                          <a:latin typeface="微软雅黑" panose="020B0503020204020204" pitchFamily="34" charset="-122"/>
                          <a:ea typeface="微软雅黑" panose="020B0503020204020204" pitchFamily="34" charset="-122"/>
                        </a:rPr>
                        <a:t>74%</a:t>
                      </a:r>
                      <a:r>
                        <a:rPr lang="zh-CN" sz="900" kern="0" dirty="0">
                          <a:solidFill>
                            <a:schemeClr val="tx1"/>
                          </a:solidFill>
                          <a:effectLst/>
                          <a:latin typeface="微软雅黑" panose="020B0503020204020204" pitchFamily="34" charset="-122"/>
                          <a:ea typeface="微软雅黑" panose="020B0503020204020204" pitchFamily="34" charset="-122"/>
                        </a:rPr>
                        <a:t>的患者接受日治疗剂量为</a:t>
                      </a:r>
                      <a:r>
                        <a:rPr lang="en-US" sz="900" kern="0" dirty="0">
                          <a:solidFill>
                            <a:schemeClr val="tx1"/>
                          </a:solidFill>
                          <a:effectLst/>
                          <a:latin typeface="微软雅黑" panose="020B0503020204020204" pitchFamily="34" charset="-122"/>
                          <a:ea typeface="微软雅黑" panose="020B0503020204020204" pitchFamily="34" charset="-122"/>
                        </a:rPr>
                        <a:t>0.24 mg~0.30 mg</a:t>
                      </a:r>
                      <a:r>
                        <a:rPr lang="zh-CN" sz="900" kern="0" dirty="0">
                          <a:solidFill>
                            <a:schemeClr val="tx1"/>
                          </a:solidFill>
                          <a:effectLst/>
                          <a:latin typeface="微软雅黑" panose="020B0503020204020204" pitchFamily="34" charset="-122"/>
                          <a:ea typeface="微软雅黑" panose="020B0503020204020204" pitchFamily="34" charset="-122"/>
                        </a:rPr>
                        <a:t>，有</a:t>
                      </a:r>
                      <a:r>
                        <a:rPr lang="en-US" sz="900" kern="0" dirty="0">
                          <a:solidFill>
                            <a:schemeClr val="tx1"/>
                          </a:solidFill>
                          <a:effectLst/>
                          <a:latin typeface="微软雅黑" panose="020B0503020204020204" pitchFamily="34" charset="-122"/>
                          <a:ea typeface="微软雅黑" panose="020B0503020204020204" pitchFamily="34" charset="-122"/>
                        </a:rPr>
                        <a:t>12%</a:t>
                      </a:r>
                      <a:r>
                        <a:rPr lang="zh-CN" sz="900" kern="0" dirty="0">
                          <a:solidFill>
                            <a:schemeClr val="tx1"/>
                          </a:solidFill>
                          <a:effectLst/>
                          <a:latin typeface="微软雅黑" panose="020B0503020204020204" pitchFamily="34" charset="-122"/>
                          <a:ea typeface="微软雅黑" panose="020B0503020204020204" pitchFamily="34" charset="-122"/>
                        </a:rPr>
                        <a:t>的患者接受日治疗剂量为</a:t>
                      </a:r>
                      <a:r>
                        <a:rPr lang="en-US" sz="900" kern="0" dirty="0">
                          <a:solidFill>
                            <a:schemeClr val="tx1"/>
                          </a:solidFill>
                          <a:effectLst/>
                          <a:latin typeface="微软雅黑" panose="020B0503020204020204" pitchFamily="34" charset="-122"/>
                          <a:ea typeface="微软雅黑" panose="020B0503020204020204" pitchFamily="34" charset="-122"/>
                        </a:rPr>
                        <a:t>0.06 mg~0.18 mg</a:t>
                      </a:r>
                      <a:r>
                        <a:rPr lang="zh-CN" sz="900" kern="0" dirty="0">
                          <a:solidFill>
                            <a:schemeClr val="tx1"/>
                          </a:solidFill>
                          <a:effectLst/>
                          <a:latin typeface="微软雅黑" panose="020B0503020204020204" pitchFamily="34" charset="-122"/>
                          <a:ea typeface="微软雅黑" panose="020B0503020204020204" pitchFamily="34" charset="-122"/>
                        </a:rPr>
                        <a:t>，另有</a:t>
                      </a:r>
                      <a:r>
                        <a:rPr lang="en-US" sz="900" kern="0" dirty="0">
                          <a:solidFill>
                            <a:schemeClr val="tx1"/>
                          </a:solidFill>
                          <a:effectLst/>
                          <a:latin typeface="微软雅黑" panose="020B0503020204020204" pitchFamily="34" charset="-122"/>
                          <a:ea typeface="微软雅黑" panose="020B0503020204020204" pitchFamily="34" charset="-122"/>
                        </a:rPr>
                        <a:t>14%</a:t>
                      </a:r>
                      <a:r>
                        <a:rPr lang="zh-CN" sz="900" kern="0" dirty="0">
                          <a:solidFill>
                            <a:schemeClr val="tx1"/>
                          </a:solidFill>
                          <a:effectLst/>
                          <a:latin typeface="微软雅黑" panose="020B0503020204020204" pitchFamily="34" charset="-122"/>
                          <a:ea typeface="微软雅黑" panose="020B0503020204020204" pitchFamily="34" charset="-122"/>
                        </a:rPr>
                        <a:t>的患者接受日治疗剂量为</a:t>
                      </a:r>
                      <a:r>
                        <a:rPr lang="en-US" sz="900" kern="0" dirty="0">
                          <a:solidFill>
                            <a:schemeClr val="tx1"/>
                          </a:solidFill>
                          <a:effectLst/>
                          <a:latin typeface="微软雅黑" panose="020B0503020204020204" pitchFamily="34" charset="-122"/>
                          <a:ea typeface="微软雅黑" panose="020B0503020204020204" pitchFamily="34" charset="-122"/>
                        </a:rPr>
                        <a:t>0.36 mg~0.48 mg</a:t>
                      </a:r>
                      <a:r>
                        <a:rPr lang="zh-CN" sz="900" kern="0" dirty="0">
                          <a:solidFill>
                            <a:schemeClr val="tx1"/>
                          </a:solidFill>
                          <a:effectLst/>
                          <a:latin typeface="微软雅黑" panose="020B0503020204020204" pitchFamily="34" charset="-122"/>
                          <a:ea typeface="微软雅黑" panose="020B0503020204020204" pitchFamily="34" charset="-122"/>
                        </a:rPr>
                        <a:t>。</a:t>
                      </a:r>
                      <a:endParaRPr lang="zh-CN" sz="105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bl>
          </a:graphicData>
        </a:graphic>
      </p:graphicFrame>
      <p:sp>
        <p:nvSpPr>
          <p:cNvPr id="17" name="文本框 16"/>
          <p:cNvSpPr txBox="1"/>
          <p:nvPr/>
        </p:nvSpPr>
        <p:spPr>
          <a:xfrm>
            <a:off x="11252619" y="5923422"/>
            <a:ext cx="654269" cy="584775"/>
          </a:xfrm>
          <a:prstGeom prst="rect">
            <a:avLst/>
          </a:prstGeom>
          <a:solidFill>
            <a:schemeClr val="accent1">
              <a:lumMod val="20000"/>
              <a:lumOff val="80000"/>
            </a:schemeClr>
          </a:solid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hlinkClick r:id="rId5" action="ppaction://hlinksldjump"/>
              </a:rPr>
              <a:t>返回目录</a:t>
            </a:r>
            <a:endParaRPr lang="zh-CN" altLang="en-US"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39483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67564"/>
            <a:ext cx="12192000" cy="1434465"/>
            <a:chOff x="0" y="-4503"/>
            <a:chExt cx="12192000" cy="1434465"/>
          </a:xfrm>
        </p:grpSpPr>
        <p:sp>
          <p:nvSpPr>
            <p:cNvPr id="5" name="矩形 4"/>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flipV="1">
            <a:off x="0" y="5423535"/>
            <a:ext cx="12192000" cy="1434465"/>
            <a:chOff x="0" y="-4503"/>
            <a:chExt cx="12192000" cy="1434465"/>
          </a:xfrm>
        </p:grpSpPr>
        <p:sp>
          <p:nvSpPr>
            <p:cNvPr id="8" name="矩形 7"/>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4" name="图片 3"/>
          <p:cNvPicPr>
            <a:picLocks noChangeAspect="1"/>
          </p:cNvPicPr>
          <p:nvPr/>
        </p:nvPicPr>
        <p:blipFill>
          <a:blip r:embed="rId3"/>
          <a:stretch>
            <a:fillRect/>
          </a:stretch>
        </p:blipFill>
        <p:spPr>
          <a:xfrm>
            <a:off x="1375954" y="-102476"/>
            <a:ext cx="1352381" cy="2742857"/>
          </a:xfrm>
          <a:prstGeom prst="rect">
            <a:avLst/>
          </a:prstGeom>
        </p:spPr>
      </p:pic>
      <p:pic>
        <p:nvPicPr>
          <p:cNvPr id="12" name="图片 11"/>
          <p:cNvPicPr>
            <a:picLocks noChangeAspect="1"/>
          </p:cNvPicPr>
          <p:nvPr/>
        </p:nvPicPr>
        <p:blipFill>
          <a:blip r:embed="rId4"/>
          <a:stretch>
            <a:fillRect/>
          </a:stretch>
        </p:blipFill>
        <p:spPr>
          <a:xfrm>
            <a:off x="1221638" y="3183936"/>
            <a:ext cx="1984656" cy="1136512"/>
          </a:xfrm>
          <a:prstGeom prst="rect">
            <a:avLst/>
          </a:prstGeom>
        </p:spPr>
      </p:pic>
      <p:sp>
        <p:nvSpPr>
          <p:cNvPr id="24" name="Rectangle 3"/>
          <p:cNvSpPr>
            <a:spLocks noChangeArrowheads="1"/>
          </p:cNvSpPr>
          <p:nvPr/>
        </p:nvSpPr>
        <p:spPr bwMode="auto">
          <a:xfrm>
            <a:off x="3460750" y="30511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5" name="文本框 24"/>
          <p:cNvSpPr txBox="1"/>
          <p:nvPr/>
        </p:nvSpPr>
        <p:spPr>
          <a:xfrm>
            <a:off x="751489" y="5873743"/>
            <a:ext cx="10689021" cy="761747"/>
          </a:xfrm>
          <a:prstGeom prst="rect">
            <a:avLst/>
          </a:prstGeom>
          <a:noFill/>
        </p:spPr>
        <p:txBody>
          <a:bodyPr wrap="square" rtlCol="0">
            <a:spAutoFit/>
          </a:bodyPr>
          <a:lstStyle/>
          <a:p>
            <a:r>
              <a:rPr lang="zh-CN" altLang="en-US" sz="1050" dirty="0" smtClean="0">
                <a:latin typeface="微软雅黑" panose="020B0503020204020204" pitchFamily="34" charset="-122"/>
                <a:ea typeface="微软雅黑" panose="020B0503020204020204" pitchFamily="34" charset="-122"/>
              </a:rPr>
              <a:t>参考文献：</a:t>
            </a:r>
            <a:endParaRPr lang="en-US" altLang="zh-CN" sz="1050" dirty="0" smtClean="0">
              <a:latin typeface="微软雅黑" panose="020B0503020204020204" pitchFamily="34" charset="-122"/>
              <a:ea typeface="微软雅黑" panose="020B0503020204020204" pitchFamily="34" charset="-122"/>
            </a:endParaRPr>
          </a:p>
          <a:p>
            <a:r>
              <a:rPr lang="en-US" altLang="zh-CN" sz="1100" dirty="0"/>
              <a:t>2. Zhang YL, Zhou C, Li XF, et al. </a:t>
            </a:r>
            <a:r>
              <a:rPr lang="en-US" altLang="zh-CN" sz="1100" dirty="0" err="1"/>
              <a:t>Beinaglutide</a:t>
            </a:r>
            <a:r>
              <a:rPr lang="en-US" altLang="zh-CN" sz="1100" dirty="0"/>
              <a:t> showed significant weight-loss benefit and effective </a:t>
            </a:r>
            <a:r>
              <a:rPr lang="en-US" altLang="zh-CN" sz="1100" dirty="0" err="1"/>
              <a:t>glycaemic</a:t>
            </a:r>
            <a:r>
              <a:rPr lang="en-US" altLang="zh-CN" sz="1100" dirty="0"/>
              <a:t> control for the treatment of type 2 diabetes in a real-world setting: a 3-month, </a:t>
            </a:r>
            <a:r>
              <a:rPr lang="en-US" altLang="zh-CN" sz="1100" dirty="0" err="1"/>
              <a:t>multicentre</a:t>
            </a:r>
            <a:r>
              <a:rPr lang="en-US" altLang="zh-CN" sz="1100" dirty="0"/>
              <a:t>, observational, retrospective, open-label study. </a:t>
            </a:r>
            <a:r>
              <a:rPr lang="en-US" altLang="zh-CN" sz="1100" dirty="0" err="1"/>
              <a:t>Obes</a:t>
            </a:r>
            <a:r>
              <a:rPr lang="en-US" altLang="zh-CN" sz="1100" dirty="0"/>
              <a:t> </a:t>
            </a:r>
            <a:r>
              <a:rPr lang="en-US" altLang="zh-CN" sz="1100" dirty="0" err="1"/>
              <a:t>Sci</a:t>
            </a:r>
            <a:r>
              <a:rPr lang="en-US" altLang="zh-CN" sz="1100" dirty="0"/>
              <a:t> </a:t>
            </a:r>
            <a:r>
              <a:rPr lang="en-US" altLang="zh-CN" sz="1100" dirty="0" err="1"/>
              <a:t>Pract</a:t>
            </a:r>
            <a:r>
              <a:rPr lang="en-US" altLang="zh-CN" sz="1100" dirty="0"/>
              <a:t>. 2019 Jun 17;5(4):366-375. </a:t>
            </a:r>
            <a:endParaRPr lang="zh-CN" altLang="zh-CN" sz="1100" dirty="0"/>
          </a:p>
          <a:p>
            <a:r>
              <a:rPr lang="en-US" altLang="zh-CN" sz="1100" dirty="0"/>
              <a:t>3.</a:t>
            </a:r>
            <a:r>
              <a:rPr lang="zh-CN" altLang="zh-CN" sz="1100" dirty="0"/>
              <a:t>药品有效性信息（临床研究报告信息）</a:t>
            </a:r>
            <a:r>
              <a:rPr lang="en-US" altLang="zh-CN" sz="1100" dirty="0"/>
              <a:t>. </a:t>
            </a:r>
            <a:endParaRPr lang="zh-CN" altLang="zh-CN" sz="1100" dirty="0"/>
          </a:p>
        </p:txBody>
      </p:sp>
      <p:graphicFrame>
        <p:nvGraphicFramePr>
          <p:cNvPr id="2" name="表格 1"/>
          <p:cNvGraphicFramePr>
            <a:graphicFrameLocks noGrp="1"/>
          </p:cNvGraphicFramePr>
          <p:nvPr>
            <p:extLst>
              <p:ext uri="{D42A27DB-BD31-4B8C-83A1-F6EECF244321}">
                <p14:modId xmlns:p14="http://schemas.microsoft.com/office/powerpoint/2010/main" val="1950131446"/>
              </p:ext>
            </p:extLst>
          </p:nvPr>
        </p:nvGraphicFramePr>
        <p:xfrm>
          <a:off x="3447879" y="1366900"/>
          <a:ext cx="8478853" cy="4052131"/>
        </p:xfrm>
        <a:graphic>
          <a:graphicData uri="http://schemas.openxmlformats.org/drawingml/2006/table">
            <a:tbl>
              <a:tblPr>
                <a:tableStyleId>{5C22544A-7EE6-4342-B048-85BDC9FD1C3A}</a:tableStyleId>
              </a:tblPr>
              <a:tblGrid>
                <a:gridCol w="1260146"/>
                <a:gridCol w="1008117"/>
                <a:gridCol w="4604593"/>
                <a:gridCol w="1605997"/>
              </a:tblGrid>
              <a:tr h="481665">
                <a:tc>
                  <a:txBody>
                    <a:bodyPr/>
                    <a:lstStyle/>
                    <a:p>
                      <a:pPr marL="0" algn="ctr" defTabSz="914400" rtl="0" eaLnBrk="1" latinLnBrk="0" hangingPunct="1">
                        <a:spcAft>
                          <a:spcPts val="0"/>
                        </a:spcAft>
                      </a:pPr>
                      <a:r>
                        <a:rPr lang="zh-CN" sz="1000" b="1" kern="0" dirty="0">
                          <a:solidFill>
                            <a:schemeClr val="tx1"/>
                          </a:solidFill>
                          <a:effectLst/>
                          <a:latin typeface="微软雅黑" panose="020B0503020204020204" pitchFamily="34" charset="-122"/>
                          <a:ea typeface="微软雅黑" panose="020B0503020204020204" pitchFamily="34" charset="-122"/>
                          <a:cs typeface="+mn-cs"/>
                        </a:rPr>
                        <a:t>研究名称</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spcAft>
                          <a:spcPts val="0"/>
                        </a:spcAft>
                      </a:pPr>
                      <a:r>
                        <a:rPr lang="zh-CN" sz="1000" b="1" kern="0" dirty="0">
                          <a:solidFill>
                            <a:schemeClr val="tx1"/>
                          </a:solidFill>
                          <a:effectLst/>
                          <a:latin typeface="微软雅黑" panose="020B0503020204020204" pitchFamily="34" charset="-122"/>
                          <a:ea typeface="微软雅黑" panose="020B0503020204020204" pitchFamily="34" charset="-122"/>
                        </a:rPr>
                        <a:t>研究类型</a:t>
                      </a:r>
                      <a:endParaRPr lang="zh-CN" sz="10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spcAft>
                          <a:spcPts val="0"/>
                        </a:spcAft>
                      </a:pPr>
                      <a:r>
                        <a:rPr lang="zh-CN" sz="1000" b="1" kern="0" dirty="0">
                          <a:solidFill>
                            <a:schemeClr val="tx1"/>
                          </a:solidFill>
                          <a:effectLst/>
                          <a:latin typeface="微软雅黑" panose="020B0503020204020204" pitchFamily="34" charset="-122"/>
                          <a:ea typeface="微软雅黑" panose="020B0503020204020204" pitchFamily="34" charset="-122"/>
                        </a:rPr>
                        <a:t>研究</a:t>
                      </a:r>
                      <a:r>
                        <a:rPr lang="zh-CN" sz="1000" b="1" kern="0" dirty="0" smtClean="0">
                          <a:solidFill>
                            <a:schemeClr val="tx1"/>
                          </a:solidFill>
                          <a:effectLst/>
                          <a:latin typeface="微软雅黑" panose="020B0503020204020204" pitchFamily="34" charset="-122"/>
                          <a:ea typeface="微软雅黑" panose="020B0503020204020204" pitchFamily="34" charset="-122"/>
                        </a:rPr>
                        <a:t>结果</a:t>
                      </a:r>
                      <a:endParaRPr lang="zh-CN" sz="1000" b="1" kern="100" dirty="0">
                        <a:solidFill>
                          <a:schemeClr val="tx1"/>
                        </a:solidFill>
                        <a:effectLst/>
                        <a:latin typeface="微软雅黑" panose="020B0503020204020204" pitchFamily="34" charset="-122"/>
                        <a:ea typeface="微软雅黑" panose="020B0503020204020204" pitchFamily="34"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spcAft>
                          <a:spcPts val="0"/>
                        </a:spcAft>
                      </a:pPr>
                      <a:r>
                        <a:rPr lang="zh-CN" sz="1000" b="1" kern="0" dirty="0">
                          <a:solidFill>
                            <a:schemeClr val="tx1"/>
                          </a:solidFill>
                          <a:effectLst/>
                          <a:latin typeface="微软雅黑" panose="020B0503020204020204" pitchFamily="34" charset="-122"/>
                          <a:ea typeface="微软雅黑" panose="020B0503020204020204" pitchFamily="34" charset="-122"/>
                        </a:rPr>
                        <a:t>详细</a:t>
                      </a:r>
                      <a:r>
                        <a:rPr lang="zh-CN" sz="1000" b="1" kern="0" dirty="0" smtClean="0">
                          <a:solidFill>
                            <a:schemeClr val="tx1"/>
                          </a:solidFill>
                          <a:effectLst/>
                          <a:latin typeface="微软雅黑" panose="020B0503020204020204" pitchFamily="34" charset="-122"/>
                          <a:ea typeface="微软雅黑" panose="020B0503020204020204" pitchFamily="34" charset="-122"/>
                        </a:rPr>
                        <a:t>内容</a:t>
                      </a:r>
                      <a:endParaRPr lang="zh-CN" sz="1000" b="1" kern="100" dirty="0">
                        <a:solidFill>
                          <a:schemeClr val="tx1"/>
                        </a:solidFill>
                        <a:effectLst/>
                        <a:latin typeface="微软雅黑" panose="020B0503020204020204" pitchFamily="34" charset="-122"/>
                        <a:ea typeface="微软雅黑" panose="020B0503020204020204" pitchFamily="34"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3570466">
                <a:tc>
                  <a:txBody>
                    <a:bodyPr/>
                    <a:lstStyle/>
                    <a:p>
                      <a:pPr algn="l">
                        <a:lnSpc>
                          <a:spcPct val="150000"/>
                        </a:lnSpc>
                        <a:spcAft>
                          <a:spcPts val="0"/>
                        </a:spcAft>
                      </a:pPr>
                      <a:r>
                        <a:rPr lang="en-US" sz="900" kern="0" dirty="0" err="1">
                          <a:solidFill>
                            <a:srgbClr val="000000"/>
                          </a:solidFill>
                          <a:effectLst/>
                          <a:latin typeface="+mn-lt"/>
                          <a:ea typeface="华文仿宋" panose="02010600040101010101" pitchFamily="2" charset="-122"/>
                          <a:cs typeface="Times New Roman" panose="02020603050405020304" pitchFamily="18" charset="0"/>
                        </a:rPr>
                        <a:t>Beinaglutide</a:t>
                      </a:r>
                      <a:r>
                        <a:rPr lang="en-US" sz="900" kern="0" dirty="0">
                          <a:solidFill>
                            <a:srgbClr val="000000"/>
                          </a:solidFill>
                          <a:effectLst/>
                          <a:latin typeface="+mn-lt"/>
                          <a:ea typeface="华文仿宋" panose="02010600040101010101" pitchFamily="2" charset="-122"/>
                          <a:cs typeface="Times New Roman" panose="02020603050405020304" pitchFamily="18" charset="0"/>
                        </a:rPr>
                        <a:t> showed significant weight-loss benefit and effective </a:t>
                      </a:r>
                      <a:r>
                        <a:rPr lang="en-US" sz="900" kern="0" dirty="0" err="1">
                          <a:solidFill>
                            <a:srgbClr val="000000"/>
                          </a:solidFill>
                          <a:effectLst/>
                          <a:latin typeface="+mn-lt"/>
                          <a:ea typeface="华文仿宋" panose="02010600040101010101" pitchFamily="2" charset="-122"/>
                          <a:cs typeface="Times New Roman" panose="02020603050405020304" pitchFamily="18" charset="0"/>
                        </a:rPr>
                        <a:t>glycaemic</a:t>
                      </a:r>
                      <a:r>
                        <a:rPr lang="en-US" sz="900" kern="0" dirty="0">
                          <a:solidFill>
                            <a:srgbClr val="000000"/>
                          </a:solidFill>
                          <a:effectLst/>
                          <a:latin typeface="+mn-lt"/>
                          <a:ea typeface="华文仿宋" panose="02010600040101010101" pitchFamily="2" charset="-122"/>
                          <a:cs typeface="Times New Roman" panose="02020603050405020304" pitchFamily="18" charset="0"/>
                        </a:rPr>
                        <a:t> control for the treatment of type 2 diabetes in a real-world </a:t>
                      </a:r>
                      <a:r>
                        <a:rPr lang="en-US" sz="900" kern="0" dirty="0" err="1">
                          <a:solidFill>
                            <a:srgbClr val="000000"/>
                          </a:solidFill>
                          <a:effectLst/>
                          <a:latin typeface="+mn-lt"/>
                          <a:ea typeface="华文仿宋" panose="02010600040101010101" pitchFamily="2" charset="-122"/>
                          <a:cs typeface="Times New Roman" panose="02020603050405020304" pitchFamily="18" charset="0"/>
                        </a:rPr>
                        <a:t>setting:a</a:t>
                      </a:r>
                      <a:r>
                        <a:rPr lang="en-US" sz="900" kern="0" dirty="0">
                          <a:solidFill>
                            <a:srgbClr val="000000"/>
                          </a:solidFill>
                          <a:effectLst/>
                          <a:latin typeface="+mn-lt"/>
                          <a:ea typeface="华文仿宋" panose="02010600040101010101" pitchFamily="2" charset="-122"/>
                          <a:cs typeface="Times New Roman" panose="02020603050405020304" pitchFamily="18" charset="0"/>
                        </a:rPr>
                        <a:t> 3-month</a:t>
                      </a:r>
                      <a:r>
                        <a:rPr lang="zh-CN" sz="900" kern="0" dirty="0">
                          <a:solidFill>
                            <a:srgbClr val="000000"/>
                          </a:solidFill>
                          <a:effectLst/>
                          <a:latin typeface="+mn-lt"/>
                          <a:ea typeface="华文仿宋" panose="02010600040101010101" pitchFamily="2" charset="-122"/>
                          <a:cs typeface="Calibri Light" panose="020F0302020204030204" pitchFamily="34" charset="0"/>
                        </a:rPr>
                        <a:t>，</a:t>
                      </a:r>
                      <a:r>
                        <a:rPr lang="en-US" sz="900" kern="0" dirty="0" err="1">
                          <a:solidFill>
                            <a:srgbClr val="000000"/>
                          </a:solidFill>
                          <a:effectLst/>
                          <a:latin typeface="+mn-lt"/>
                          <a:ea typeface="华文仿宋" panose="02010600040101010101" pitchFamily="2" charset="-122"/>
                          <a:cs typeface="Times New Roman" panose="02020603050405020304" pitchFamily="18" charset="0"/>
                        </a:rPr>
                        <a:t>multicentre</a:t>
                      </a:r>
                      <a:r>
                        <a:rPr lang="en-US" sz="900" kern="0" dirty="0">
                          <a:solidFill>
                            <a:srgbClr val="000000"/>
                          </a:solidFill>
                          <a:effectLst/>
                          <a:latin typeface="+mn-lt"/>
                          <a:ea typeface="华文仿宋" panose="02010600040101010101" pitchFamily="2" charset="-122"/>
                          <a:cs typeface="Times New Roman" panose="02020603050405020304" pitchFamily="18" charset="0"/>
                        </a:rPr>
                        <a:t>, </a:t>
                      </a:r>
                      <a:r>
                        <a:rPr lang="en-US" sz="900" kern="0" dirty="0" err="1">
                          <a:solidFill>
                            <a:srgbClr val="000000"/>
                          </a:solidFill>
                          <a:effectLst/>
                          <a:latin typeface="+mn-lt"/>
                          <a:ea typeface="华文仿宋" panose="02010600040101010101" pitchFamily="2" charset="-122"/>
                          <a:cs typeface="Times New Roman" panose="02020603050405020304" pitchFamily="18" charset="0"/>
                        </a:rPr>
                        <a:t>observational,retrospective</a:t>
                      </a:r>
                      <a:r>
                        <a:rPr lang="en-US" sz="900" kern="0" dirty="0">
                          <a:solidFill>
                            <a:srgbClr val="000000"/>
                          </a:solidFill>
                          <a:effectLst/>
                          <a:latin typeface="+mn-lt"/>
                          <a:ea typeface="华文仿宋" panose="02010600040101010101" pitchFamily="2" charset="-122"/>
                          <a:cs typeface="Times New Roman" panose="02020603050405020304" pitchFamily="18" charset="0"/>
                        </a:rPr>
                        <a:t>, open-label study</a:t>
                      </a:r>
                      <a:endParaRPr lang="zh-CN" sz="1050" kern="100" dirty="0">
                        <a:effectLst/>
                        <a:latin typeface="+mn-lt"/>
                        <a:ea typeface="宋体" panose="02010600030101010101" pitchFamily="2" charset="-122"/>
                        <a:cs typeface="Times New Roman" panose="02020603050405020304" pitchFamily="18" charset="0"/>
                      </a:endParaRPr>
                    </a:p>
                    <a:p>
                      <a:pPr algn="l">
                        <a:spcAft>
                          <a:spcPts val="0"/>
                        </a:spcAft>
                      </a:pPr>
                      <a:r>
                        <a:rPr lang="en-US" sz="900" kern="0" dirty="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3</a:t>
                      </a:r>
                      <a:r>
                        <a:rPr lang="zh-CN" sz="900" kern="0" dirty="0">
                          <a:solidFill>
                            <a:srgbClr val="000000"/>
                          </a:solidFill>
                          <a:effectLst/>
                          <a:latin typeface="微软雅黑" panose="020B0503020204020204" pitchFamily="34" charset="-122"/>
                          <a:ea typeface="微软雅黑" panose="020B0503020204020204" pitchFamily="34" charset="-122"/>
                          <a:cs typeface="Calibri Light" panose="020F0302020204030204" pitchFamily="34" charset="0"/>
                        </a:rPr>
                        <a:t>个月多中心、观察、回顾、开放性研究的结果显示，在真实世界中，贝那鲁肽对</a:t>
                      </a:r>
                      <a:r>
                        <a:rPr lang="en-US" sz="900" kern="0" dirty="0">
                          <a:solidFill>
                            <a:srgbClr val="000000"/>
                          </a:solidFill>
                          <a:effectLst/>
                          <a:latin typeface="微软雅黑" panose="020B0503020204020204" pitchFamily="34" charset="-122"/>
                          <a:ea typeface="微软雅黑" panose="020B0503020204020204" pitchFamily="34" charset="-122"/>
                          <a:cs typeface="Times New Roman" panose="02020603050405020304" pitchFamily="18" charset="0"/>
                        </a:rPr>
                        <a:t>2</a:t>
                      </a:r>
                      <a:r>
                        <a:rPr lang="zh-CN" sz="900" kern="0" dirty="0">
                          <a:solidFill>
                            <a:srgbClr val="000000"/>
                          </a:solidFill>
                          <a:effectLst/>
                          <a:latin typeface="微软雅黑" panose="020B0503020204020204" pitchFamily="34" charset="-122"/>
                          <a:ea typeface="微软雅黑" panose="020B0503020204020204" pitchFamily="34" charset="-122"/>
                          <a:cs typeface="Calibri Light" panose="020F0302020204030204" pitchFamily="34" charset="0"/>
                        </a:rPr>
                        <a:t>型糖尿病有显著的血糖控制和减重效果</a:t>
                      </a:r>
                      <a:r>
                        <a:rPr lang="en-US" sz="900" kern="100" baseline="30000" dirty="0">
                          <a:effectLst/>
                          <a:latin typeface="微软雅黑" panose="020B0503020204020204" pitchFamily="34" charset="-122"/>
                          <a:ea typeface="微软雅黑" panose="020B0503020204020204" pitchFamily="34" charset="-122"/>
                          <a:cs typeface="Times New Roman" panose="02020603050405020304" pitchFamily="18" charset="0"/>
                        </a:rPr>
                        <a:t>[2,3]</a:t>
                      </a:r>
                      <a:endParaRPr lang="zh-CN" sz="9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a:lnSpc>
                          <a:spcPct val="150000"/>
                        </a:lnSpc>
                        <a:spcAft>
                          <a:spcPts val="0"/>
                        </a:spcAft>
                      </a:pPr>
                      <a:r>
                        <a:rPr lang="zh-CN" sz="900" kern="0" dirty="0">
                          <a:solidFill>
                            <a:srgbClr val="000000"/>
                          </a:solidFill>
                          <a:effectLst/>
                          <a:latin typeface="微软雅黑" panose="020B0503020204020204" pitchFamily="34" charset="-122"/>
                          <a:ea typeface="微软雅黑" panose="020B0503020204020204" pitchFamily="34" charset="-122"/>
                          <a:cs typeface="Calibri Light" panose="020F0302020204030204" pitchFamily="34" charset="0"/>
                        </a:rPr>
                        <a:t>单臂研究（多中心、回顾性、观察性研究）</a:t>
                      </a:r>
                      <a:endParaRPr lang="zh-CN" sz="105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疗效指标结果：</a:t>
                      </a:r>
                    </a:p>
                    <a:p>
                      <a:pPr marL="228600" lvl="0" indent="-228600">
                        <a:buFont typeface="+mj-lt"/>
                        <a:buAutoNum type="arabicPeriod"/>
                      </a:pP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HbA1c</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：与基线相比，</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HbA1c</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从治疗前的平均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9.02%</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6.16%</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2.87%(P&lt;0.0001)</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。其中贝那鲁肽</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0.1mg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每日两次或三次单用治疗组</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HbA1c</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1.70 %</a:t>
                      </a:r>
                    </a:p>
                    <a:p>
                      <a:pPr marL="228600" lvl="0" indent="-228600">
                        <a:buFont typeface="+mj-lt"/>
                        <a:buAutoNum type="arabicPeriod"/>
                      </a:pP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空腹血糖</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(FPG)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、餐后</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2h</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血糖</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(PPG)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：与基线相比，平均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FPG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从治疗前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9.24mmol/L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6.20mmol/L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3.04mmol/L(P&lt;0.0001)</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；平均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PPG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从治疗前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14.21mmol/L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8.75mmol/L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5.46mmol/L (P&lt;0.0001)</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。其中，贝那鲁肽</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0.1mg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每日两次或三次单用治疗组</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FPG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2.98 </a:t>
                      </a:r>
                      <a:r>
                        <a:rPr lang="en-US" altLang="zh-CN" sz="900" kern="1200" dirty="0" err="1" smtClean="0">
                          <a:solidFill>
                            <a:schemeClr val="dk1"/>
                          </a:solidFill>
                          <a:effectLst/>
                          <a:latin typeface="微软雅黑" panose="020B0503020204020204" pitchFamily="34" charset="-122"/>
                          <a:ea typeface="微软雅黑" panose="020B0503020204020204" pitchFamily="34" charset="-122"/>
                          <a:cs typeface="+mn-cs"/>
                        </a:rPr>
                        <a:t>mmol</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，餐</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PPG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5.15 </a:t>
                      </a:r>
                      <a:r>
                        <a:rPr lang="en-US" altLang="zh-CN" sz="900" kern="1200" dirty="0" err="1" smtClean="0">
                          <a:solidFill>
                            <a:schemeClr val="dk1"/>
                          </a:solidFill>
                          <a:effectLst/>
                          <a:latin typeface="微软雅黑" panose="020B0503020204020204" pitchFamily="34" charset="-122"/>
                          <a:ea typeface="微软雅黑" panose="020B0503020204020204" pitchFamily="34" charset="-122"/>
                          <a:cs typeface="+mn-cs"/>
                        </a:rPr>
                        <a:t>mmol</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/L (P</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值均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 &lt; 0.0001)</a:t>
                      </a:r>
                    </a:p>
                    <a:p>
                      <a:pPr marL="228600" lvl="0" indent="-228600">
                        <a:buFont typeface="+mj-lt"/>
                        <a:buAutoNum type="arabicPeriod"/>
                      </a:pPr>
                      <a:r>
                        <a:rPr lang="zh-CN" altLang="en-US" sz="900" kern="1200" dirty="0" smtClean="0">
                          <a:solidFill>
                            <a:schemeClr val="dk1"/>
                          </a:solidFill>
                          <a:effectLst/>
                          <a:latin typeface="微软雅黑" panose="020B0503020204020204" pitchFamily="34" charset="-122"/>
                          <a:ea typeface="微软雅黑" panose="020B0503020204020204" pitchFamily="34" charset="-122"/>
                          <a:cs typeface="+mn-cs"/>
                        </a:rPr>
                        <a:t> </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体重：与基线相比，患者体重从治疗前的平均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77.84kg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降至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67.80kg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10.05 kg(P&lt;0.0001)</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；平均体重下降比例</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12.90%</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，其中</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84.96%</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的患者体重下降超过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5%</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72.18%</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患者体重下降超过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10%</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。其中，贝那鲁肽</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0.1mg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每日两次或三次单用治疗组体重下降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9.50kg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BMI</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4.12 kg/m</a:t>
                      </a:r>
                      <a:r>
                        <a:rPr lang="en-US" altLang="zh-CN" sz="900" kern="1200" baseline="30000" dirty="0" smtClean="0">
                          <a:solidFill>
                            <a:schemeClr val="dk1"/>
                          </a:solidFill>
                          <a:effectLst/>
                          <a:latin typeface="微软雅黑" panose="020B0503020204020204" pitchFamily="34" charset="-122"/>
                          <a:ea typeface="微软雅黑" panose="020B0503020204020204" pitchFamily="34" charset="-122"/>
                          <a:cs typeface="+mn-cs"/>
                        </a:rPr>
                        <a:t>2</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 (P</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值均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&lt; 0.0001)</a:t>
                      </a:r>
                    </a:p>
                    <a:p>
                      <a:pPr marL="228600" lvl="0" indent="-228600">
                        <a:buFont typeface="+mj-lt"/>
                        <a:buAutoNum type="arabicPeriod"/>
                      </a:pP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体重指数</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(BMI)</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、腰围：</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BMI</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从治疗前的平均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27.93kg/m</a:t>
                      </a:r>
                      <a:r>
                        <a:rPr lang="en-US" altLang="zh-CN" sz="900" kern="1200" baseline="30000" dirty="0" smtClean="0">
                          <a:solidFill>
                            <a:schemeClr val="dk1"/>
                          </a:solidFill>
                          <a:effectLst/>
                          <a:latin typeface="微软雅黑" panose="020B0503020204020204" pitchFamily="34" charset="-122"/>
                          <a:ea typeface="微软雅黑" panose="020B0503020204020204" pitchFamily="34" charset="-122"/>
                          <a:cs typeface="+mn-cs"/>
                        </a:rPr>
                        <a:t>2</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24.05kg/m</a:t>
                      </a:r>
                      <a:r>
                        <a:rPr lang="en-US" altLang="zh-CN" sz="900" kern="1200" baseline="30000" dirty="0" smtClean="0">
                          <a:solidFill>
                            <a:schemeClr val="dk1"/>
                          </a:solidFill>
                          <a:effectLst/>
                          <a:latin typeface="微软雅黑" panose="020B0503020204020204" pitchFamily="34" charset="-122"/>
                          <a:ea typeface="微软雅黑" panose="020B0503020204020204" pitchFamily="34" charset="-122"/>
                          <a:cs typeface="+mn-cs"/>
                        </a:rPr>
                        <a:t>2</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(P&lt;0.0001)</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；与基线相比，腰围从治疗前的平均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95.84cm</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86.01cm</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9.83cm(P&lt;0.0001)</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。其中，贝那鲁肽</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0.1mg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每日两次或三次单用治疗组</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BMI</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4.12 kg/m</a:t>
                      </a:r>
                      <a:r>
                        <a:rPr lang="en-US" altLang="zh-CN" sz="900" kern="1200" baseline="30000" dirty="0" smtClean="0">
                          <a:solidFill>
                            <a:schemeClr val="dk1"/>
                          </a:solidFill>
                          <a:effectLst/>
                          <a:latin typeface="微软雅黑" panose="020B0503020204020204" pitchFamily="34" charset="-122"/>
                          <a:ea typeface="微软雅黑" panose="020B0503020204020204" pitchFamily="34" charset="-122"/>
                          <a:cs typeface="+mn-cs"/>
                        </a:rPr>
                        <a:t>2</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，腰围下降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7cm</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（均为</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P&lt;0.0001</a:t>
                      </a:r>
                      <a:r>
                        <a:rPr lang="zh-CN" altLang="en-US" sz="900" kern="1200" dirty="0" smtClean="0">
                          <a:solidFill>
                            <a:schemeClr val="dk1"/>
                          </a:solidFill>
                          <a:effectLst/>
                          <a:latin typeface="微软雅黑" panose="020B0503020204020204" pitchFamily="34" charset="-122"/>
                          <a:ea typeface="微软雅黑" panose="020B0503020204020204" pitchFamily="34" charset="-122"/>
                          <a:cs typeface="+mn-cs"/>
                        </a:rPr>
                        <a:t>）。</a:t>
                      </a:r>
                      <a:endPar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endParaRPr>
                    </a:p>
                    <a:p>
                      <a:pPr marL="228600" lvl="0" indent="-228600">
                        <a:buFont typeface="+mj-lt"/>
                        <a:buAutoNum type="arabicPeriod"/>
                      </a:pPr>
                      <a:r>
                        <a:rPr lang="zh-CN" altLang="en-US" sz="900" kern="1200" dirty="0" smtClean="0">
                          <a:solidFill>
                            <a:schemeClr val="dk1"/>
                          </a:solidFill>
                          <a:effectLst/>
                          <a:latin typeface="微软雅黑" panose="020B0503020204020204" pitchFamily="34" charset="-122"/>
                          <a:ea typeface="微软雅黑" panose="020B0503020204020204" pitchFamily="34" charset="-122"/>
                          <a:cs typeface="+mn-cs"/>
                        </a:rPr>
                        <a:t> </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血压：收缩压从治疗前的平均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143.60mmHg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128.05mmHg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15.55mmHg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；舒张压从治疗前平均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87.97mmHg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81.95mmHg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6.02mmHg(P</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值均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&lt;0.0001)</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a:t>
                      </a:r>
                      <a:endPar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endParaRPr>
                    </a:p>
                    <a:p>
                      <a:pPr marL="228600" lvl="0" indent="-228600">
                        <a:buFont typeface="+mj-lt"/>
                        <a:buAutoNum type="arabicPeriod"/>
                      </a:pP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血脂：甘油三酯从治疗前的平均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3.09mmol/L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1.52mmol/L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1.57mmol/L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LDL-C</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从治疗前平均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3.38mmol/L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1.84mmol/L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，下降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1.54mmol/L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HDL-C</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从治疗前平均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1.31mmol/L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升高至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2.30mmol/L</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，升高</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0.99mmol/L(P</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值均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&lt;0.0001)</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a:t>
                      </a:r>
                    </a:p>
                    <a:p>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安全性指标结果</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最常见的不良反应是胃肠道症状，包括恶心</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(51.0%)</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和呕吐</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(18.2%)</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；治疗期间无低血糖事件报道</a:t>
                      </a:r>
                      <a:r>
                        <a:rPr lang="zh-CN" altLang="zh-CN" sz="1000" kern="1200" dirty="0" smtClean="0">
                          <a:solidFill>
                            <a:schemeClr val="dk1"/>
                          </a:solidFill>
                          <a:effectLst/>
                          <a:latin typeface="微软雅黑" panose="020B0503020204020204" pitchFamily="34" charset="-122"/>
                          <a:ea typeface="微软雅黑" panose="020B0503020204020204" pitchFamily="34" charset="-122"/>
                          <a:cs typeface="+mn-cs"/>
                        </a:rPr>
                        <a:t>。</a:t>
                      </a:r>
                      <a:endParaRPr lang="zh-CN" sz="5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收集</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314</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名于</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2017</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年</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月至</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2018</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年</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3</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月在临床实践条件下接受贝那鲁肽治疗的超重</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肥胖</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型糖尿病患者数据。</a:t>
                      </a:r>
                      <a:r>
                        <a:rPr lang="zh-CN" altLang="zh-CN" sz="900" b="1" kern="1200" dirty="0" smtClean="0">
                          <a:solidFill>
                            <a:schemeClr val="dk1"/>
                          </a:solidFill>
                          <a:effectLst/>
                          <a:latin typeface="微软雅黑" panose="020B0503020204020204" pitchFamily="34" charset="-122"/>
                          <a:ea typeface="微软雅黑" panose="020B0503020204020204" pitchFamily="34" charset="-122"/>
                          <a:cs typeface="+mn-cs"/>
                        </a:rPr>
                        <a:t> </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其中</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215</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例单用贝那鲁肽治疗，</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96</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例使用贝那鲁肽联合甘精胰岛素治疗。</a:t>
                      </a:r>
                    </a:p>
                    <a:p>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评估指标</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 HbA1c</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、空腹血糖</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(FPG)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、餐后</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2h</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血糖</a:t>
                      </a:r>
                      <a:r>
                        <a:rPr lang="en-US" altLang="zh-CN" sz="900" kern="1200" dirty="0" smtClean="0">
                          <a:solidFill>
                            <a:schemeClr val="dk1"/>
                          </a:solidFill>
                          <a:effectLst/>
                          <a:latin typeface="微软雅黑" panose="020B0503020204020204" pitchFamily="34" charset="-122"/>
                          <a:ea typeface="微软雅黑" panose="020B0503020204020204" pitchFamily="34" charset="-122"/>
                          <a:cs typeface="+mn-cs"/>
                        </a:rPr>
                        <a:t>(PPG)</a:t>
                      </a:r>
                      <a:r>
                        <a:rPr lang="zh-CN" altLang="zh-CN" sz="900" kern="1200" dirty="0" smtClean="0">
                          <a:solidFill>
                            <a:schemeClr val="dk1"/>
                          </a:solidFill>
                          <a:effectLst/>
                          <a:latin typeface="微软雅黑" panose="020B0503020204020204" pitchFamily="34" charset="-122"/>
                          <a:ea typeface="微软雅黑" panose="020B0503020204020204" pitchFamily="34" charset="-122"/>
                          <a:cs typeface="+mn-cs"/>
                        </a:rPr>
                        <a:t>、体重、腰围、血压、血脂、安全性指标。见附件</a:t>
                      </a:r>
                      <a:endParaRPr lang="zh-CN" sz="9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bl>
          </a:graphicData>
        </a:graphic>
      </p:graphicFrame>
      <p:sp>
        <p:nvSpPr>
          <p:cNvPr id="13" name="文本框 12"/>
          <p:cNvSpPr txBox="1"/>
          <p:nvPr/>
        </p:nvSpPr>
        <p:spPr>
          <a:xfrm>
            <a:off x="11252619" y="5923422"/>
            <a:ext cx="654269" cy="584775"/>
          </a:xfrm>
          <a:prstGeom prst="rect">
            <a:avLst/>
          </a:prstGeom>
          <a:solidFill>
            <a:schemeClr val="accent1">
              <a:lumMod val="20000"/>
              <a:lumOff val="80000"/>
            </a:schemeClr>
          </a:solid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hlinkClick r:id="rId5" action="ppaction://hlinksldjump"/>
              </a:rPr>
              <a:t>返回目录</a:t>
            </a:r>
            <a:endParaRPr lang="zh-CN" altLang="en-US"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46796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0" y="-67564"/>
            <a:ext cx="12192000" cy="1434465"/>
            <a:chOff x="0" y="-4503"/>
            <a:chExt cx="12192000" cy="1434465"/>
          </a:xfrm>
        </p:grpSpPr>
        <p:sp>
          <p:nvSpPr>
            <p:cNvPr id="5" name="矩形 4"/>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p:cNvGrpSpPr/>
          <p:nvPr/>
        </p:nvGrpSpPr>
        <p:grpSpPr>
          <a:xfrm flipV="1">
            <a:off x="0" y="5431418"/>
            <a:ext cx="12192000" cy="1434465"/>
            <a:chOff x="0" y="-4503"/>
            <a:chExt cx="12192000" cy="1434465"/>
          </a:xfrm>
        </p:grpSpPr>
        <p:sp>
          <p:nvSpPr>
            <p:cNvPr id="8" name="矩形 7"/>
            <p:cNvSpPr/>
            <p:nvPr/>
          </p:nvSpPr>
          <p:spPr>
            <a:xfrm>
              <a:off x="0" y="-4503"/>
              <a:ext cx="12192000" cy="1434465"/>
            </a:xfrm>
            <a:prstGeom prst="rect">
              <a:avLst/>
            </a:prstGeom>
            <a:solidFill>
              <a:schemeClr val="accent1">
                <a:lumMod val="20000"/>
                <a:lumOff val="8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0"/>
              <a:ext cx="12192000" cy="1197759"/>
            </a:xfrm>
            <a:prstGeom prst="rect">
              <a:avLst/>
            </a:prstGeom>
            <a:solidFill>
              <a:schemeClr val="accent1">
                <a:lumMod val="40000"/>
                <a:lumOff val="6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4" name="图片 3"/>
          <p:cNvPicPr>
            <a:picLocks noChangeAspect="1"/>
          </p:cNvPicPr>
          <p:nvPr/>
        </p:nvPicPr>
        <p:blipFill>
          <a:blip r:embed="rId3"/>
          <a:stretch>
            <a:fillRect/>
          </a:stretch>
        </p:blipFill>
        <p:spPr>
          <a:xfrm>
            <a:off x="1375954" y="-78829"/>
            <a:ext cx="1352381" cy="2742857"/>
          </a:xfrm>
          <a:prstGeom prst="rect">
            <a:avLst/>
          </a:prstGeom>
        </p:spPr>
      </p:pic>
      <p:pic>
        <p:nvPicPr>
          <p:cNvPr id="12" name="图片 11"/>
          <p:cNvPicPr>
            <a:picLocks noChangeAspect="1"/>
          </p:cNvPicPr>
          <p:nvPr/>
        </p:nvPicPr>
        <p:blipFill>
          <a:blip r:embed="rId4"/>
          <a:stretch>
            <a:fillRect/>
          </a:stretch>
        </p:blipFill>
        <p:spPr>
          <a:xfrm>
            <a:off x="1221638" y="3183936"/>
            <a:ext cx="1984656" cy="1136512"/>
          </a:xfrm>
          <a:prstGeom prst="rect">
            <a:avLst/>
          </a:prstGeom>
        </p:spPr>
      </p:pic>
      <p:sp>
        <p:nvSpPr>
          <p:cNvPr id="24" name="Rectangle 3"/>
          <p:cNvSpPr>
            <a:spLocks noChangeArrowheads="1"/>
          </p:cNvSpPr>
          <p:nvPr/>
        </p:nvSpPr>
        <p:spPr bwMode="auto">
          <a:xfrm>
            <a:off x="3460750" y="30511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5" name="文本框 24"/>
          <p:cNvSpPr txBox="1"/>
          <p:nvPr/>
        </p:nvSpPr>
        <p:spPr>
          <a:xfrm>
            <a:off x="1221638" y="5649300"/>
            <a:ext cx="10689021" cy="1269578"/>
          </a:xfrm>
          <a:prstGeom prst="rect">
            <a:avLst/>
          </a:prstGeom>
          <a:noFill/>
        </p:spPr>
        <p:txBody>
          <a:bodyPr wrap="square" rtlCol="0">
            <a:spAutoFit/>
          </a:bodyPr>
          <a:lstStyle/>
          <a:p>
            <a:r>
              <a:rPr lang="zh-CN" altLang="en-US" sz="1050" dirty="0" smtClean="0">
                <a:latin typeface="微软雅黑" panose="020B0503020204020204" pitchFamily="34" charset="-122"/>
                <a:ea typeface="微软雅黑" panose="020B0503020204020204" pitchFamily="34" charset="-122"/>
              </a:rPr>
              <a:t>参考文献：</a:t>
            </a:r>
            <a:endParaRPr lang="en-US" altLang="zh-CN" sz="1050" dirty="0" smtClean="0">
              <a:latin typeface="微软雅黑" panose="020B0503020204020204" pitchFamily="34" charset="-122"/>
              <a:ea typeface="微软雅黑" panose="020B0503020204020204" pitchFamily="34" charset="-122"/>
            </a:endParaRPr>
          </a:p>
          <a:p>
            <a:pPr>
              <a:lnSpc>
                <a:spcPct val="150000"/>
              </a:lnSpc>
            </a:pPr>
            <a:r>
              <a:rPr lang="en-US" altLang="zh-CN" sz="1100" dirty="0"/>
              <a:t>1.</a:t>
            </a:r>
            <a:r>
              <a:rPr lang="zh-CN" altLang="zh-CN" sz="1100" dirty="0"/>
              <a:t>中国内科杂志</a:t>
            </a:r>
            <a:r>
              <a:rPr lang="en-US" altLang="zh-CN" sz="1100" dirty="0"/>
              <a:t>.</a:t>
            </a:r>
            <a:r>
              <a:rPr lang="zh-CN" altLang="zh-CN" sz="1100" dirty="0"/>
              <a:t>胰高糖素样肽</a:t>
            </a:r>
            <a:r>
              <a:rPr lang="en-US" altLang="zh-CN" sz="1100" dirty="0"/>
              <a:t>-1</a:t>
            </a:r>
            <a:r>
              <a:rPr lang="zh-CN" altLang="zh-CN" sz="1100" dirty="0"/>
              <a:t>（</a:t>
            </a:r>
            <a:r>
              <a:rPr lang="en-US" altLang="zh-CN" sz="1100" dirty="0"/>
              <a:t>GLP-1</a:t>
            </a:r>
            <a:r>
              <a:rPr lang="zh-CN" altLang="zh-CN" sz="1100" dirty="0"/>
              <a:t>）受体激动剂用于治疗</a:t>
            </a:r>
            <a:r>
              <a:rPr lang="en-US" altLang="zh-CN" sz="1100" dirty="0"/>
              <a:t>2</a:t>
            </a:r>
            <a:r>
              <a:rPr lang="zh-CN" altLang="zh-CN" sz="1100" dirty="0"/>
              <a:t>型糖尿病的临床专家共识</a:t>
            </a:r>
            <a:r>
              <a:rPr lang="en-US" altLang="zh-CN" sz="1100" dirty="0"/>
              <a:t>.2020.11</a:t>
            </a:r>
            <a:r>
              <a:rPr lang="en-US" altLang="zh-CN" sz="1100" dirty="0" smtClean="0"/>
              <a:t>.</a:t>
            </a:r>
          </a:p>
          <a:p>
            <a:pPr>
              <a:lnSpc>
                <a:spcPct val="150000"/>
              </a:lnSpc>
            </a:pPr>
            <a:r>
              <a:rPr lang="zh-CN" altLang="zh-CN" sz="1100" dirty="0" smtClean="0"/>
              <a:t> </a:t>
            </a:r>
            <a:r>
              <a:rPr lang="en-US" altLang="zh-CN" sz="1100" dirty="0" smtClean="0"/>
              <a:t>2</a:t>
            </a:r>
            <a:r>
              <a:rPr lang="en-US" altLang="zh-CN" sz="1100" dirty="0"/>
              <a:t>.</a:t>
            </a:r>
            <a:r>
              <a:rPr lang="zh-CN" altLang="zh-CN" sz="1100" dirty="0"/>
              <a:t>中华医学会糖尿病学分会</a:t>
            </a:r>
            <a:r>
              <a:rPr lang="en-US" altLang="zh-CN" sz="1100" dirty="0"/>
              <a:t>. </a:t>
            </a:r>
            <a:r>
              <a:rPr lang="zh-CN" altLang="zh-CN" sz="1100" dirty="0"/>
              <a:t>中国</a:t>
            </a:r>
            <a:r>
              <a:rPr lang="en-US" altLang="zh-CN" sz="1100" dirty="0"/>
              <a:t>2</a:t>
            </a:r>
            <a:r>
              <a:rPr lang="zh-CN" altLang="zh-CN" sz="1100" dirty="0"/>
              <a:t>型糖尿病防治指南</a:t>
            </a:r>
            <a:r>
              <a:rPr lang="en-US" altLang="zh-CN" sz="1100" dirty="0"/>
              <a:t>(2017</a:t>
            </a:r>
            <a:r>
              <a:rPr lang="zh-CN" altLang="zh-CN" sz="1100" dirty="0"/>
              <a:t>年版</a:t>
            </a:r>
            <a:r>
              <a:rPr lang="en-US" altLang="zh-CN" sz="1100" dirty="0"/>
              <a:t>)[J].</a:t>
            </a:r>
            <a:r>
              <a:rPr lang="zh-CN" altLang="zh-CN" sz="1100" dirty="0"/>
              <a:t>中华糖尿病杂志</a:t>
            </a:r>
            <a:r>
              <a:rPr lang="en-US" altLang="zh-CN" sz="1100" dirty="0"/>
              <a:t>,2018,10(01):4-67. </a:t>
            </a:r>
            <a:endParaRPr lang="en-US" altLang="zh-CN" sz="1100" dirty="0" smtClean="0"/>
          </a:p>
          <a:p>
            <a:pPr>
              <a:lnSpc>
                <a:spcPct val="150000"/>
              </a:lnSpc>
            </a:pPr>
            <a:r>
              <a:rPr lang="en-US" altLang="zh-CN" sz="1100" dirty="0" smtClean="0"/>
              <a:t>3</a:t>
            </a:r>
            <a:r>
              <a:rPr lang="en-US" altLang="zh-CN" sz="1100" dirty="0"/>
              <a:t>.</a:t>
            </a:r>
            <a:r>
              <a:rPr lang="zh-CN" altLang="zh-CN" sz="1100" dirty="0"/>
              <a:t>纪立农</a:t>
            </a:r>
            <a:r>
              <a:rPr lang="en-US" altLang="zh-CN" sz="1100" dirty="0"/>
              <a:t>,</a:t>
            </a:r>
            <a:r>
              <a:rPr lang="zh-CN" altLang="zh-CN" sz="1100" dirty="0"/>
              <a:t>邹大进</a:t>
            </a:r>
            <a:r>
              <a:rPr lang="en-US" altLang="zh-CN" sz="1100" dirty="0"/>
              <a:t>,</a:t>
            </a:r>
            <a:r>
              <a:rPr lang="zh-CN" altLang="zh-CN" sz="1100" dirty="0"/>
              <a:t>洪天配等</a:t>
            </a:r>
            <a:r>
              <a:rPr lang="en-US" altLang="zh-CN" sz="1100" dirty="0"/>
              <a:t>.GLP-1</a:t>
            </a:r>
            <a:r>
              <a:rPr lang="zh-CN" altLang="zh-CN" sz="1100" dirty="0"/>
              <a:t>受体激动剂临床应用专家指导意见</a:t>
            </a:r>
            <a:r>
              <a:rPr lang="en-US" altLang="zh-CN" sz="1100" dirty="0"/>
              <a:t>[J].</a:t>
            </a:r>
            <a:r>
              <a:rPr lang="zh-CN" altLang="zh-CN" sz="1100" dirty="0"/>
              <a:t>中国糖尿病杂志</a:t>
            </a:r>
            <a:r>
              <a:rPr lang="en-US" altLang="zh-CN" sz="1100" dirty="0"/>
              <a:t>,2018,26(05):353-361</a:t>
            </a:r>
            <a:r>
              <a:rPr lang="en-US" altLang="zh-CN" sz="1100" dirty="0" smtClean="0"/>
              <a:t>.</a:t>
            </a:r>
          </a:p>
          <a:p>
            <a:pPr>
              <a:lnSpc>
                <a:spcPct val="150000"/>
              </a:lnSpc>
            </a:pPr>
            <a:r>
              <a:rPr lang="en-US" altLang="zh-CN" sz="1100" dirty="0" smtClean="0"/>
              <a:t>4.</a:t>
            </a:r>
            <a:r>
              <a:rPr lang="zh-CN" altLang="zh-CN" sz="1100" dirty="0"/>
              <a:t>中华医学会糖尿病学分会</a:t>
            </a:r>
            <a:r>
              <a:rPr lang="en-US" altLang="zh-CN" sz="1100" dirty="0"/>
              <a:t>. </a:t>
            </a:r>
            <a:r>
              <a:rPr lang="zh-CN" altLang="zh-CN" sz="1100" dirty="0"/>
              <a:t>中国</a:t>
            </a:r>
            <a:r>
              <a:rPr lang="en-US" altLang="zh-CN" sz="1100" dirty="0"/>
              <a:t>2</a:t>
            </a:r>
            <a:r>
              <a:rPr lang="zh-CN" altLang="zh-CN" sz="1100" dirty="0"/>
              <a:t>型糖尿病防治指南</a:t>
            </a:r>
            <a:r>
              <a:rPr lang="en-US" altLang="zh-CN" sz="1100" dirty="0"/>
              <a:t>(</a:t>
            </a:r>
            <a:r>
              <a:rPr lang="en-US" altLang="zh-CN" sz="1100" dirty="0" smtClean="0"/>
              <a:t>2020</a:t>
            </a:r>
            <a:r>
              <a:rPr lang="zh-CN" altLang="zh-CN" sz="1100" dirty="0" smtClean="0"/>
              <a:t>年</a:t>
            </a:r>
            <a:r>
              <a:rPr lang="zh-CN" altLang="zh-CN" sz="1100" dirty="0"/>
              <a:t>版</a:t>
            </a:r>
            <a:r>
              <a:rPr lang="en-US" altLang="zh-CN" sz="1100" dirty="0"/>
              <a:t>)[J].</a:t>
            </a:r>
            <a:r>
              <a:rPr lang="zh-CN" altLang="zh-CN" sz="1100" dirty="0"/>
              <a:t>中华糖尿病杂志</a:t>
            </a:r>
            <a:r>
              <a:rPr lang="en-US" altLang="zh-CN" sz="1100" dirty="0"/>
              <a:t>,</a:t>
            </a:r>
            <a:r>
              <a:rPr lang="en-US" altLang="zh-CN" sz="1100" dirty="0" smtClean="0"/>
              <a:t>2020</a:t>
            </a:r>
            <a:endParaRPr lang="zh-CN" altLang="zh-CN" sz="1100" dirty="0"/>
          </a:p>
        </p:txBody>
      </p:sp>
      <p:sp>
        <p:nvSpPr>
          <p:cNvPr id="13" name="文本框 12"/>
          <p:cNvSpPr txBox="1"/>
          <p:nvPr/>
        </p:nvSpPr>
        <p:spPr>
          <a:xfrm>
            <a:off x="3657636" y="1392836"/>
            <a:ext cx="3302839" cy="307777"/>
          </a:xfrm>
          <a:prstGeom prst="rect">
            <a:avLst/>
          </a:prstGeom>
          <a:noFill/>
        </p:spPr>
        <p:txBody>
          <a:bodyPr wrap="square" rtlCol="0">
            <a:spAutoFit/>
          </a:bodyPr>
          <a:lstStyle/>
          <a:p>
            <a:r>
              <a:rPr lang="zh-CN" altLang="en-US" sz="1400" b="1" dirty="0" smtClean="0">
                <a:latin typeface="微软雅黑" panose="020B0503020204020204" pitchFamily="34" charset="-122"/>
                <a:ea typeface="微软雅黑" panose="020B0503020204020204" pitchFamily="34" charset="-122"/>
              </a:rPr>
              <a:t>临床指南</a:t>
            </a:r>
            <a:r>
              <a:rPr lang="en-US" altLang="zh-CN" sz="1400" b="1" dirty="0" smtClean="0">
                <a:latin typeface="微软雅黑" panose="020B0503020204020204" pitchFamily="34" charset="-122"/>
                <a:ea typeface="微软雅黑" panose="020B0503020204020204" pitchFamily="34" charset="-122"/>
              </a:rPr>
              <a:t>/</a:t>
            </a:r>
            <a:r>
              <a:rPr lang="zh-CN" altLang="en-US" sz="1400" b="1" dirty="0" smtClean="0">
                <a:latin typeface="微软雅黑" panose="020B0503020204020204" pitchFamily="34" charset="-122"/>
                <a:ea typeface="微软雅黑" panose="020B0503020204020204" pitchFamily="34" charset="-122"/>
              </a:rPr>
              <a:t>诊疗规范推荐：</a:t>
            </a:r>
            <a:endParaRPr lang="zh-CN" altLang="en-US" sz="1400" b="1" kern="1200" dirty="0">
              <a:solidFill>
                <a:schemeClr val="tx1"/>
              </a:solidFill>
              <a:latin typeface="微软雅黑" panose="020B0503020204020204" pitchFamily="34" charset="-122"/>
              <a:ea typeface="微软雅黑" panose="020B0503020204020204" pitchFamily="34" charset="-122"/>
            </a:endParaRPr>
          </a:p>
        </p:txBody>
      </p:sp>
      <p:graphicFrame>
        <p:nvGraphicFramePr>
          <p:cNvPr id="10" name="表格 9"/>
          <p:cNvGraphicFramePr>
            <a:graphicFrameLocks noGrp="1"/>
          </p:cNvGraphicFramePr>
          <p:nvPr>
            <p:extLst>
              <p:ext uri="{D42A27DB-BD31-4B8C-83A1-F6EECF244321}">
                <p14:modId xmlns:p14="http://schemas.microsoft.com/office/powerpoint/2010/main" val="625831876"/>
              </p:ext>
            </p:extLst>
          </p:nvPr>
        </p:nvGraphicFramePr>
        <p:xfrm>
          <a:off x="3460750" y="2009674"/>
          <a:ext cx="8402540" cy="1994767"/>
        </p:xfrm>
        <a:graphic>
          <a:graphicData uri="http://schemas.openxmlformats.org/drawingml/2006/table">
            <a:tbl>
              <a:tblPr>
                <a:tableStyleId>{5C22544A-7EE6-4342-B048-85BDC9FD1C3A}</a:tableStyleId>
              </a:tblPr>
              <a:tblGrid>
                <a:gridCol w="882870"/>
                <a:gridCol w="2963916"/>
                <a:gridCol w="1944415"/>
                <a:gridCol w="2611339"/>
              </a:tblGrid>
              <a:tr h="288010">
                <a:tc>
                  <a:txBody>
                    <a:bodyPr/>
                    <a:lstStyle/>
                    <a:p>
                      <a:pPr algn="ctr">
                        <a:spcAft>
                          <a:spcPts val="0"/>
                        </a:spcAft>
                      </a:pPr>
                      <a:r>
                        <a:rPr lang="zh-CN" sz="1000" b="1" dirty="0">
                          <a:effectLst/>
                          <a:latin typeface="微软雅黑" panose="020B0503020204020204" pitchFamily="34" charset="-122"/>
                          <a:ea typeface="微软雅黑" panose="020B0503020204020204" pitchFamily="34" charset="-122"/>
                        </a:rPr>
                        <a:t>国家</a:t>
                      </a:r>
                      <a:r>
                        <a:rPr lang="en-US" sz="1000" b="1" dirty="0">
                          <a:effectLst/>
                          <a:latin typeface="微软雅黑" panose="020B0503020204020204" pitchFamily="34" charset="-122"/>
                          <a:ea typeface="微软雅黑" panose="020B0503020204020204" pitchFamily="34" charset="-122"/>
                        </a:rPr>
                        <a:t>/</a:t>
                      </a:r>
                      <a:r>
                        <a:rPr lang="zh-CN" sz="1000" b="1" dirty="0">
                          <a:effectLst/>
                          <a:latin typeface="微软雅黑" panose="020B0503020204020204" pitchFamily="34" charset="-122"/>
                          <a:ea typeface="微软雅黑" panose="020B0503020204020204" pitchFamily="34" charset="-122"/>
                        </a:rPr>
                        <a:t>地区</a:t>
                      </a:r>
                      <a:endParaRPr lang="zh-CN" sz="1000" b="1"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spcAft>
                          <a:spcPts val="0"/>
                        </a:spcAft>
                      </a:pPr>
                      <a:r>
                        <a:rPr lang="zh-CN" sz="1000" b="1" dirty="0">
                          <a:effectLst/>
                          <a:latin typeface="微软雅黑" panose="020B0503020204020204" pitchFamily="34" charset="-122"/>
                          <a:ea typeface="微软雅黑" panose="020B0503020204020204" pitchFamily="34" charset="-122"/>
                        </a:rPr>
                        <a:t>指南名称</a:t>
                      </a:r>
                      <a:endParaRPr lang="zh-CN" sz="1000" b="1"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spcAft>
                          <a:spcPts val="0"/>
                        </a:spcAft>
                      </a:pPr>
                      <a:r>
                        <a:rPr lang="zh-CN" sz="1000" b="1" dirty="0">
                          <a:effectLst/>
                          <a:latin typeface="微软雅黑" panose="020B0503020204020204" pitchFamily="34" charset="-122"/>
                          <a:ea typeface="微软雅黑" panose="020B0503020204020204" pitchFamily="34" charset="-122"/>
                        </a:rPr>
                        <a:t>指南发布年份</a:t>
                      </a:r>
                      <a:endParaRPr lang="zh-CN" sz="1000" b="1"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spcAft>
                          <a:spcPts val="0"/>
                        </a:spcAft>
                      </a:pPr>
                      <a:r>
                        <a:rPr lang="zh-CN" sz="1000" b="1" dirty="0">
                          <a:effectLst/>
                          <a:latin typeface="微软雅黑" panose="020B0503020204020204" pitchFamily="34" charset="-122"/>
                          <a:ea typeface="微软雅黑" panose="020B0503020204020204" pitchFamily="34" charset="-122"/>
                        </a:rPr>
                        <a:t>推荐内容描述</a:t>
                      </a:r>
                      <a:endParaRPr lang="zh-CN" sz="1000" b="1"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532149">
                <a:tc>
                  <a:txBody>
                    <a:bodyPr/>
                    <a:lstStyle/>
                    <a:p>
                      <a:pPr algn="ctr">
                        <a:spcAft>
                          <a:spcPts val="0"/>
                        </a:spcAft>
                      </a:pPr>
                      <a:r>
                        <a:rPr lang="zh-CN" sz="900" dirty="0">
                          <a:effectLst/>
                          <a:latin typeface="微软雅黑" panose="020B0503020204020204" pitchFamily="34" charset="-122"/>
                          <a:ea typeface="微软雅黑" panose="020B0503020204020204" pitchFamily="34" charset="-122"/>
                        </a:rPr>
                        <a:t>中国</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nSpc>
                          <a:spcPct val="150000"/>
                        </a:lnSpc>
                        <a:spcAft>
                          <a:spcPts val="0"/>
                        </a:spcAft>
                      </a:pPr>
                      <a:r>
                        <a:rPr lang="zh-CN" sz="900" dirty="0">
                          <a:effectLst/>
                          <a:latin typeface="微软雅黑" panose="020B0503020204020204" pitchFamily="34" charset="-122"/>
                          <a:ea typeface="微软雅黑" panose="020B0503020204020204" pitchFamily="34" charset="-122"/>
                        </a:rPr>
                        <a:t>胰高糖素样肽</a:t>
                      </a:r>
                      <a:r>
                        <a:rPr lang="en-US" sz="900" dirty="0">
                          <a:effectLst/>
                          <a:latin typeface="微软雅黑" panose="020B0503020204020204" pitchFamily="34" charset="-122"/>
                          <a:ea typeface="微软雅黑" panose="020B0503020204020204" pitchFamily="34" charset="-122"/>
                        </a:rPr>
                        <a:t>-1</a:t>
                      </a:r>
                      <a:r>
                        <a:rPr lang="zh-CN" sz="900" dirty="0">
                          <a:effectLst/>
                          <a:latin typeface="微软雅黑" panose="020B0503020204020204" pitchFamily="34" charset="-122"/>
                          <a:ea typeface="微软雅黑" panose="020B0503020204020204" pitchFamily="34" charset="-122"/>
                        </a:rPr>
                        <a:t>（</a:t>
                      </a:r>
                      <a:r>
                        <a:rPr lang="en-US" sz="900" dirty="0">
                          <a:effectLst/>
                          <a:latin typeface="微软雅黑" panose="020B0503020204020204" pitchFamily="34" charset="-122"/>
                          <a:ea typeface="微软雅黑" panose="020B0503020204020204" pitchFamily="34" charset="-122"/>
                        </a:rPr>
                        <a:t>GLP-1</a:t>
                      </a:r>
                      <a:r>
                        <a:rPr lang="zh-CN" sz="900" dirty="0">
                          <a:effectLst/>
                          <a:latin typeface="微软雅黑" panose="020B0503020204020204" pitchFamily="34" charset="-122"/>
                          <a:ea typeface="微软雅黑" panose="020B0503020204020204" pitchFamily="34" charset="-122"/>
                        </a:rPr>
                        <a:t>）受体激动剂用于治疗</a:t>
                      </a:r>
                      <a:r>
                        <a:rPr lang="en-US" sz="900" dirty="0">
                          <a:effectLst/>
                          <a:latin typeface="微软雅黑" panose="020B0503020204020204" pitchFamily="34" charset="-122"/>
                          <a:ea typeface="微软雅黑" panose="020B0503020204020204" pitchFamily="34" charset="-122"/>
                        </a:rPr>
                        <a:t>2</a:t>
                      </a:r>
                      <a:r>
                        <a:rPr lang="zh-CN" sz="900" dirty="0">
                          <a:effectLst/>
                          <a:latin typeface="微软雅黑" panose="020B0503020204020204" pitchFamily="34" charset="-122"/>
                          <a:ea typeface="微软雅黑" panose="020B0503020204020204" pitchFamily="34" charset="-122"/>
                        </a:rPr>
                        <a:t>型糖尿病的临床专家共识</a:t>
                      </a:r>
                      <a:r>
                        <a:rPr lang="en-US" sz="900" baseline="30000" dirty="0">
                          <a:effectLst/>
                          <a:latin typeface="微软雅黑" panose="020B0503020204020204" pitchFamily="34" charset="-122"/>
                          <a:ea typeface="微软雅黑" panose="020B0503020204020204" pitchFamily="34" charset="-122"/>
                        </a:rPr>
                        <a:t>[1]</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nSpc>
                          <a:spcPct val="150000"/>
                        </a:lnSpc>
                        <a:spcAft>
                          <a:spcPts val="0"/>
                        </a:spcAft>
                      </a:pPr>
                      <a:r>
                        <a:rPr lang="zh-CN" sz="900" dirty="0">
                          <a:effectLst/>
                          <a:latin typeface="微软雅黑" panose="020B0503020204020204" pitchFamily="34" charset="-122"/>
                          <a:ea typeface="微软雅黑" panose="020B0503020204020204" pitchFamily="34" charset="-122"/>
                        </a:rPr>
                        <a:t>中华内科杂志</a:t>
                      </a:r>
                      <a:r>
                        <a:rPr lang="en-US" sz="900" dirty="0">
                          <a:effectLst/>
                          <a:latin typeface="微软雅黑" panose="020B0503020204020204" pitchFamily="34" charset="-122"/>
                          <a:ea typeface="微软雅黑" panose="020B0503020204020204" pitchFamily="34" charset="-122"/>
                        </a:rPr>
                        <a:t>2020</a:t>
                      </a:r>
                      <a:r>
                        <a:rPr lang="zh-CN" sz="900" dirty="0">
                          <a:effectLst/>
                          <a:latin typeface="微软雅黑" panose="020B0503020204020204" pitchFamily="34" charset="-122"/>
                          <a:ea typeface="微软雅黑" panose="020B0503020204020204" pitchFamily="34" charset="-122"/>
                        </a:rPr>
                        <a:t>年</a:t>
                      </a:r>
                      <a:r>
                        <a:rPr lang="en-US" sz="900" dirty="0">
                          <a:effectLst/>
                          <a:latin typeface="微软雅黑" panose="020B0503020204020204" pitchFamily="34" charset="-122"/>
                          <a:ea typeface="微软雅黑" panose="020B0503020204020204" pitchFamily="34" charset="-122"/>
                        </a:rPr>
                        <a:t>11</a:t>
                      </a:r>
                      <a:r>
                        <a:rPr lang="zh-CN" sz="900" dirty="0">
                          <a:effectLst/>
                          <a:latin typeface="微软雅黑" panose="020B0503020204020204" pitchFamily="34" charset="-122"/>
                          <a:ea typeface="微软雅黑" panose="020B0503020204020204" pitchFamily="34" charset="-122"/>
                        </a:rPr>
                        <a:t>月</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nSpc>
                          <a:spcPct val="150000"/>
                        </a:lnSpc>
                        <a:spcAft>
                          <a:spcPts val="0"/>
                        </a:spcAft>
                      </a:pPr>
                      <a:r>
                        <a:rPr lang="zh-CN" sz="900">
                          <a:effectLst/>
                          <a:latin typeface="微软雅黑" panose="020B0503020204020204" pitchFamily="34" charset="-122"/>
                          <a:ea typeface="微软雅黑" panose="020B0503020204020204" pitchFamily="34" charset="-122"/>
                        </a:rPr>
                        <a:t>贝那鲁肽的作用和用法用量</a:t>
                      </a:r>
                      <a:endParaRPr lang="zh-CN" sz="90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362684">
                <a:tc>
                  <a:txBody>
                    <a:bodyPr/>
                    <a:lstStyle/>
                    <a:p>
                      <a:pPr algn="ctr">
                        <a:lnSpc>
                          <a:spcPct val="150000"/>
                        </a:lnSpc>
                        <a:spcAft>
                          <a:spcPts val="0"/>
                        </a:spcAft>
                      </a:pPr>
                      <a:r>
                        <a:rPr lang="zh-CN" sz="900" dirty="0">
                          <a:effectLst/>
                          <a:latin typeface="微软雅黑" panose="020B0503020204020204" pitchFamily="34" charset="-122"/>
                          <a:ea typeface="微软雅黑" panose="020B0503020204020204" pitchFamily="34" charset="-122"/>
                        </a:rPr>
                        <a:t>中国</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pPr>
                      <a:r>
                        <a:rPr lang="zh-CN" sz="900" dirty="0">
                          <a:effectLst/>
                          <a:latin typeface="微软雅黑" panose="020B0503020204020204" pitchFamily="34" charset="-122"/>
                          <a:ea typeface="微软雅黑" panose="020B0503020204020204" pitchFamily="34" charset="-122"/>
                        </a:rPr>
                        <a:t>中国</a:t>
                      </a:r>
                      <a:r>
                        <a:rPr lang="en-US" sz="900" dirty="0">
                          <a:effectLst/>
                          <a:latin typeface="微软雅黑" panose="020B0503020204020204" pitchFamily="34" charset="-122"/>
                          <a:ea typeface="微软雅黑" panose="020B0503020204020204" pitchFamily="34" charset="-122"/>
                        </a:rPr>
                        <a:t>2</a:t>
                      </a:r>
                      <a:r>
                        <a:rPr lang="zh-CN" sz="900" dirty="0">
                          <a:effectLst/>
                          <a:latin typeface="微软雅黑" panose="020B0503020204020204" pitchFamily="34" charset="-122"/>
                          <a:ea typeface="微软雅黑" panose="020B0503020204020204" pitchFamily="34" charset="-122"/>
                        </a:rPr>
                        <a:t>型糖尿病防治指南（</a:t>
                      </a:r>
                      <a:r>
                        <a:rPr lang="en-US" sz="900" dirty="0">
                          <a:effectLst/>
                          <a:latin typeface="微软雅黑" panose="020B0503020204020204" pitchFamily="34" charset="-122"/>
                          <a:ea typeface="微软雅黑" panose="020B0503020204020204" pitchFamily="34" charset="-122"/>
                        </a:rPr>
                        <a:t>2017</a:t>
                      </a:r>
                      <a:r>
                        <a:rPr lang="zh-CN" sz="900" dirty="0">
                          <a:effectLst/>
                          <a:latin typeface="微软雅黑" panose="020B0503020204020204" pitchFamily="34" charset="-122"/>
                          <a:ea typeface="微软雅黑" panose="020B0503020204020204" pitchFamily="34" charset="-122"/>
                        </a:rPr>
                        <a:t>年版）</a:t>
                      </a:r>
                      <a:r>
                        <a:rPr lang="en-US" sz="900" baseline="30000" dirty="0">
                          <a:effectLst/>
                          <a:latin typeface="微软雅黑" panose="020B0503020204020204" pitchFamily="34" charset="-122"/>
                          <a:ea typeface="微软雅黑" panose="020B0503020204020204" pitchFamily="34" charset="-122"/>
                        </a:rPr>
                        <a:t>[2]</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pPr>
                      <a:r>
                        <a:rPr lang="zh-CN" sz="900" dirty="0">
                          <a:effectLst/>
                          <a:latin typeface="微软雅黑" panose="020B0503020204020204" pitchFamily="34" charset="-122"/>
                          <a:ea typeface="微软雅黑" panose="020B0503020204020204" pitchFamily="34" charset="-122"/>
                        </a:rPr>
                        <a:t>中国实用内科杂志</a:t>
                      </a:r>
                      <a:r>
                        <a:rPr lang="en-US" sz="900" dirty="0">
                          <a:effectLst/>
                          <a:latin typeface="微软雅黑" panose="020B0503020204020204" pitchFamily="34" charset="-122"/>
                          <a:ea typeface="微软雅黑" panose="020B0503020204020204" pitchFamily="34" charset="-122"/>
                        </a:rPr>
                        <a:t>2018</a:t>
                      </a:r>
                      <a:r>
                        <a:rPr lang="zh-CN" sz="900" dirty="0">
                          <a:effectLst/>
                          <a:latin typeface="微软雅黑" panose="020B0503020204020204" pitchFamily="34" charset="-122"/>
                          <a:ea typeface="微软雅黑" panose="020B0503020204020204" pitchFamily="34" charset="-122"/>
                        </a:rPr>
                        <a:t>年</a:t>
                      </a:r>
                      <a:r>
                        <a:rPr lang="en-US" sz="900" dirty="0">
                          <a:effectLst/>
                          <a:latin typeface="微软雅黑" panose="020B0503020204020204" pitchFamily="34" charset="-122"/>
                          <a:ea typeface="微软雅黑" panose="020B0503020204020204" pitchFamily="34" charset="-122"/>
                        </a:rPr>
                        <a:t>4</a:t>
                      </a:r>
                      <a:r>
                        <a:rPr lang="zh-CN" sz="900" dirty="0">
                          <a:effectLst/>
                          <a:latin typeface="微软雅黑" panose="020B0503020204020204" pitchFamily="34" charset="-122"/>
                          <a:ea typeface="微软雅黑" panose="020B0503020204020204" pitchFamily="34" charset="-122"/>
                        </a:rPr>
                        <a:t>月</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pPr>
                      <a:r>
                        <a:rPr lang="zh-CN" sz="900" dirty="0">
                          <a:effectLst/>
                          <a:latin typeface="微软雅黑" panose="020B0503020204020204" pitchFamily="34" charset="-122"/>
                          <a:ea typeface="微软雅黑" panose="020B0503020204020204" pitchFamily="34" charset="-122"/>
                        </a:rPr>
                        <a:t>贝那鲁肽的特点、作用和安全性</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457200">
                <a:tc>
                  <a:txBody>
                    <a:bodyPr/>
                    <a:lstStyle/>
                    <a:p>
                      <a:pPr algn="ctr">
                        <a:lnSpc>
                          <a:spcPct val="150000"/>
                        </a:lnSpc>
                        <a:spcAft>
                          <a:spcPts val="0"/>
                        </a:spcAft>
                      </a:pPr>
                      <a:r>
                        <a:rPr lang="zh-CN" sz="900" dirty="0" smtClean="0">
                          <a:effectLst/>
                          <a:latin typeface="微软雅黑" panose="020B0503020204020204" pitchFamily="34" charset="-122"/>
                          <a:ea typeface="微软雅黑" panose="020B0503020204020204" pitchFamily="34" charset="-122"/>
                        </a:rPr>
                        <a:t>中国</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pPr>
                      <a:r>
                        <a:rPr lang="en-US" sz="900" dirty="0">
                          <a:effectLst/>
                          <a:latin typeface="微软雅黑" panose="020B0503020204020204" pitchFamily="34" charset="-122"/>
                          <a:ea typeface="微软雅黑" panose="020B0503020204020204" pitchFamily="34" charset="-122"/>
                        </a:rPr>
                        <a:t>GLP-1</a:t>
                      </a:r>
                      <a:r>
                        <a:rPr lang="zh-CN" sz="900" dirty="0">
                          <a:effectLst/>
                          <a:latin typeface="微软雅黑" panose="020B0503020204020204" pitchFamily="34" charset="-122"/>
                          <a:ea typeface="微软雅黑" panose="020B0503020204020204" pitchFamily="34" charset="-122"/>
                        </a:rPr>
                        <a:t>受体激动剂临床应用专家指导意见</a:t>
                      </a:r>
                      <a:r>
                        <a:rPr lang="en-US" sz="900" baseline="30000" dirty="0">
                          <a:effectLst/>
                          <a:latin typeface="微软雅黑" panose="020B0503020204020204" pitchFamily="34" charset="-122"/>
                          <a:ea typeface="微软雅黑" panose="020B0503020204020204" pitchFamily="34" charset="-122"/>
                        </a:rPr>
                        <a:t>[3]</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pPr>
                      <a:r>
                        <a:rPr lang="zh-CN" sz="900" dirty="0">
                          <a:effectLst/>
                          <a:latin typeface="微软雅黑" panose="020B0503020204020204" pitchFamily="34" charset="-122"/>
                          <a:ea typeface="微软雅黑" panose="020B0503020204020204" pitchFamily="34" charset="-122"/>
                        </a:rPr>
                        <a:t>中国糖尿病杂志</a:t>
                      </a:r>
                      <a:r>
                        <a:rPr lang="en-US" sz="900" dirty="0">
                          <a:effectLst/>
                          <a:latin typeface="微软雅黑" panose="020B0503020204020204" pitchFamily="34" charset="-122"/>
                          <a:ea typeface="微软雅黑" panose="020B0503020204020204" pitchFamily="34" charset="-122"/>
                        </a:rPr>
                        <a:t>2018</a:t>
                      </a:r>
                      <a:r>
                        <a:rPr lang="zh-CN" sz="900" dirty="0">
                          <a:effectLst/>
                          <a:latin typeface="微软雅黑" panose="020B0503020204020204" pitchFamily="34" charset="-122"/>
                          <a:ea typeface="微软雅黑" panose="020B0503020204020204" pitchFamily="34" charset="-122"/>
                        </a:rPr>
                        <a:t>年</a:t>
                      </a:r>
                      <a:r>
                        <a:rPr lang="en-US" sz="900" dirty="0">
                          <a:effectLst/>
                          <a:latin typeface="微软雅黑" panose="020B0503020204020204" pitchFamily="34" charset="-122"/>
                          <a:ea typeface="微软雅黑" panose="020B0503020204020204" pitchFamily="34" charset="-122"/>
                        </a:rPr>
                        <a:t>5</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pPr>
                      <a:r>
                        <a:rPr lang="zh-CN" sz="900" dirty="0">
                          <a:effectLst/>
                          <a:latin typeface="微软雅黑" panose="020B0503020204020204" pitchFamily="34" charset="-122"/>
                          <a:ea typeface="微软雅黑" panose="020B0503020204020204" pitchFamily="34" charset="-122"/>
                        </a:rPr>
                        <a:t>贝那鲁肽的特点及用法用量、使用人群、</a:t>
                      </a:r>
                      <a:r>
                        <a:rPr lang="zh-CN" sz="900" dirty="0" smtClean="0">
                          <a:effectLst/>
                          <a:latin typeface="微软雅黑" panose="020B0503020204020204" pitchFamily="34" charset="-122"/>
                          <a:ea typeface="微软雅黑" panose="020B0503020204020204" pitchFamily="34" charset="-122"/>
                        </a:rPr>
                        <a:t>安全性</a:t>
                      </a:r>
                      <a:endParaRPr lang="en-US" altLang="zh-CN" sz="900" dirty="0" smtClean="0">
                        <a:effectLst/>
                        <a:latin typeface="微软雅黑" panose="020B0503020204020204" pitchFamily="34" charset="-122"/>
                        <a:ea typeface="微软雅黑" panose="020B0503020204020204" pitchFamily="34"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354724">
                <a:tc>
                  <a:txBody>
                    <a:bodyPr/>
                    <a:lstStyle/>
                    <a:p>
                      <a:pPr algn="ctr">
                        <a:lnSpc>
                          <a:spcPct val="150000"/>
                        </a:lnSpc>
                        <a:spcAft>
                          <a:spcPts val="0"/>
                        </a:spcAft>
                      </a:pPr>
                      <a:r>
                        <a:rPr lang="zh-CN" sz="900" dirty="0">
                          <a:effectLst/>
                          <a:latin typeface="微软雅黑" panose="020B0503020204020204" pitchFamily="34" charset="-122"/>
                          <a:ea typeface="微软雅黑" panose="020B0503020204020204" pitchFamily="34" charset="-122"/>
                        </a:rPr>
                        <a:t>中国</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pPr>
                      <a:r>
                        <a:rPr lang="zh-CN" sz="900" dirty="0">
                          <a:effectLst/>
                          <a:latin typeface="微软雅黑" panose="020B0503020204020204" pitchFamily="34" charset="-122"/>
                          <a:ea typeface="微软雅黑" panose="020B0503020204020204" pitchFamily="34" charset="-122"/>
                        </a:rPr>
                        <a:t>中国</a:t>
                      </a:r>
                      <a:r>
                        <a:rPr lang="en-US" sz="900" dirty="0">
                          <a:effectLst/>
                          <a:latin typeface="微软雅黑" panose="020B0503020204020204" pitchFamily="34" charset="-122"/>
                          <a:ea typeface="微软雅黑" panose="020B0503020204020204" pitchFamily="34" charset="-122"/>
                        </a:rPr>
                        <a:t>2</a:t>
                      </a:r>
                      <a:r>
                        <a:rPr lang="zh-CN" sz="900" dirty="0">
                          <a:effectLst/>
                          <a:latin typeface="微软雅黑" panose="020B0503020204020204" pitchFamily="34" charset="-122"/>
                          <a:ea typeface="微软雅黑" panose="020B0503020204020204" pitchFamily="34" charset="-122"/>
                        </a:rPr>
                        <a:t>型糖尿病防治指南（</a:t>
                      </a:r>
                      <a:r>
                        <a:rPr lang="en-US" sz="900" dirty="0" smtClean="0">
                          <a:effectLst/>
                          <a:latin typeface="微软雅黑" panose="020B0503020204020204" pitchFamily="34" charset="-122"/>
                          <a:ea typeface="微软雅黑" panose="020B0503020204020204" pitchFamily="34" charset="-122"/>
                        </a:rPr>
                        <a:t>2020</a:t>
                      </a:r>
                      <a:r>
                        <a:rPr lang="zh-CN" sz="900" dirty="0" smtClean="0">
                          <a:effectLst/>
                          <a:latin typeface="微软雅黑" panose="020B0503020204020204" pitchFamily="34" charset="-122"/>
                          <a:ea typeface="微软雅黑" panose="020B0503020204020204" pitchFamily="34" charset="-122"/>
                        </a:rPr>
                        <a:t>年</a:t>
                      </a:r>
                      <a:r>
                        <a:rPr lang="zh-CN" sz="900" dirty="0">
                          <a:effectLst/>
                          <a:latin typeface="微软雅黑" panose="020B0503020204020204" pitchFamily="34" charset="-122"/>
                          <a:ea typeface="微软雅黑" panose="020B0503020204020204" pitchFamily="34" charset="-122"/>
                        </a:rPr>
                        <a:t>版）</a:t>
                      </a:r>
                      <a:r>
                        <a:rPr lang="en-US" sz="900" baseline="30000" dirty="0" smtClean="0">
                          <a:effectLst/>
                          <a:latin typeface="微软雅黑" panose="020B0503020204020204" pitchFamily="34" charset="-122"/>
                          <a:ea typeface="微软雅黑" panose="020B0503020204020204" pitchFamily="34" charset="-122"/>
                        </a:rPr>
                        <a:t>[4]</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pPr>
                      <a:r>
                        <a:rPr lang="zh-CN" sz="900" dirty="0">
                          <a:effectLst/>
                          <a:latin typeface="微软雅黑" panose="020B0503020204020204" pitchFamily="34" charset="-122"/>
                          <a:ea typeface="微软雅黑" panose="020B0503020204020204" pitchFamily="34" charset="-122"/>
                        </a:rPr>
                        <a:t>中国实用内科</a:t>
                      </a:r>
                      <a:r>
                        <a:rPr lang="zh-CN" sz="900" dirty="0" smtClean="0">
                          <a:effectLst/>
                          <a:latin typeface="微软雅黑" panose="020B0503020204020204" pitchFamily="34" charset="-122"/>
                          <a:ea typeface="微软雅黑" panose="020B0503020204020204" pitchFamily="34" charset="-122"/>
                        </a:rPr>
                        <a:t>杂志</a:t>
                      </a:r>
                      <a:r>
                        <a:rPr lang="en-US" sz="900" dirty="0" smtClean="0">
                          <a:effectLst/>
                          <a:latin typeface="微软雅黑" panose="020B0503020204020204" pitchFamily="34" charset="-122"/>
                          <a:ea typeface="微软雅黑" panose="020B0503020204020204" pitchFamily="34" charset="-122"/>
                        </a:rPr>
                        <a:t>2020</a:t>
                      </a:r>
                      <a:r>
                        <a:rPr lang="zh-CN" sz="900" dirty="0" smtClean="0">
                          <a:effectLst/>
                          <a:latin typeface="微软雅黑" panose="020B0503020204020204" pitchFamily="34" charset="-122"/>
                          <a:ea typeface="微软雅黑" panose="020B0503020204020204" pitchFamily="34" charset="-122"/>
                        </a:rPr>
                        <a:t>年</a:t>
                      </a:r>
                      <a:r>
                        <a:rPr lang="en-US" altLang="zh-CN" sz="900" dirty="0" smtClean="0">
                          <a:effectLst/>
                          <a:latin typeface="微软雅黑" panose="020B0503020204020204" pitchFamily="34" charset="-122"/>
                          <a:ea typeface="微软雅黑" panose="020B0503020204020204" pitchFamily="34" charset="-122"/>
                        </a:rPr>
                        <a:t>4</a:t>
                      </a:r>
                      <a:r>
                        <a:rPr lang="zh-CN" sz="900" dirty="0" smtClean="0">
                          <a:effectLst/>
                          <a:latin typeface="微软雅黑" panose="020B0503020204020204" pitchFamily="34" charset="-122"/>
                          <a:ea typeface="微软雅黑" panose="020B0503020204020204" pitchFamily="34" charset="-122"/>
                        </a:rPr>
                        <a:t>月</a:t>
                      </a:r>
                      <a:endParaRPr 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just">
                        <a:lnSpc>
                          <a:spcPct val="150000"/>
                        </a:lnSpc>
                        <a:spcAft>
                          <a:spcPts val="0"/>
                        </a:spcAft>
                      </a:pPr>
                      <a:r>
                        <a:rPr lang="zh-CN" altLang="zh-CN" sz="900" dirty="0" smtClean="0">
                          <a:effectLst/>
                          <a:latin typeface="微软雅黑" panose="020B0503020204020204" pitchFamily="34" charset="-122"/>
                          <a:ea typeface="微软雅黑" panose="020B0503020204020204" pitchFamily="34" charset="-122"/>
                        </a:rPr>
                        <a:t>贝那鲁肽的特点、作用和安全性</a:t>
                      </a:r>
                      <a:endParaRPr lang="zh-CN" altLang="zh-CN" sz="900" dirty="0">
                        <a:solidFill>
                          <a:srgbClr val="000000"/>
                        </a:solidFill>
                        <a:effectLst/>
                        <a:latin typeface="微软雅黑" panose="020B0503020204020204" pitchFamily="34" charset="-122"/>
                        <a:ea typeface="微软雅黑" panose="020B0503020204020204" pitchFamily="34" charset="-122"/>
                        <a:cs typeface="黑体" panose="02010609060101010101" pitchFamily="49" charset="-122"/>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bl>
          </a:graphicData>
        </a:graphic>
      </p:graphicFrame>
      <p:sp>
        <p:nvSpPr>
          <p:cNvPr id="15" name="文本框 14"/>
          <p:cNvSpPr txBox="1"/>
          <p:nvPr/>
        </p:nvSpPr>
        <p:spPr>
          <a:xfrm>
            <a:off x="3657636" y="1639253"/>
            <a:ext cx="7204806" cy="316369"/>
          </a:xfrm>
          <a:prstGeom prst="rect">
            <a:avLst/>
          </a:prstGeom>
          <a:noFill/>
        </p:spPr>
        <p:txBody>
          <a:bodyPr wrap="square" rtlCol="0">
            <a:spAutoFit/>
          </a:bodyPr>
          <a:lstStyle/>
          <a:p>
            <a:pPr>
              <a:lnSpc>
                <a:spcPct val="150000"/>
              </a:lnSpc>
            </a:pPr>
            <a:r>
              <a:rPr lang="zh-CN" altLang="en-US" sz="1100" dirty="0" smtClean="0">
                <a:latin typeface="微软雅黑" panose="020B0503020204020204" pitchFamily="34" charset="-122"/>
                <a:ea typeface="微软雅黑" panose="020B0503020204020204" pitchFamily="34" charset="-122"/>
                <a:cs typeface="微软雅黑" panose="020B0503020204020204" pitchFamily="34" charset="-122"/>
                <a:sym typeface="+mn-lt"/>
              </a:rPr>
              <a:t>录入</a:t>
            </a:r>
            <a:r>
              <a:rPr lang="en-US" altLang="zh-CN" sz="1100" dirty="0" smtClean="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100" dirty="0">
                <a:latin typeface="微软雅黑" panose="020B0503020204020204" pitchFamily="34" charset="-122"/>
                <a:ea typeface="微软雅黑" panose="020B0503020204020204" pitchFamily="34" charset="-122"/>
                <a:cs typeface="微软雅黑" panose="020B0503020204020204" pitchFamily="34" charset="-122"/>
                <a:sym typeface="+mn-lt"/>
              </a:rPr>
              <a:t>中国</a:t>
            </a:r>
            <a:r>
              <a:rPr lang="en-US" altLang="zh-CN" sz="1100" dirty="0">
                <a:latin typeface="微软雅黑" panose="020B0503020204020204" pitchFamily="34" charset="-122"/>
                <a:ea typeface="微软雅黑" panose="020B0503020204020204" pitchFamily="34" charset="-122"/>
                <a:cs typeface="微软雅黑" panose="020B0503020204020204" pitchFamily="34" charset="-122"/>
                <a:sym typeface="+mn-lt"/>
              </a:rPr>
              <a:t>2</a:t>
            </a:r>
            <a:r>
              <a:rPr lang="zh-CN" altLang="en-US" sz="1100" dirty="0">
                <a:latin typeface="微软雅黑" panose="020B0503020204020204" pitchFamily="34" charset="-122"/>
                <a:ea typeface="微软雅黑" panose="020B0503020204020204" pitchFamily="34" charset="-122"/>
                <a:cs typeface="微软雅黑" panose="020B0503020204020204" pitchFamily="34" charset="-122"/>
                <a:sym typeface="+mn-lt"/>
              </a:rPr>
              <a:t>型糖尿病防治指南（</a:t>
            </a:r>
            <a:r>
              <a:rPr lang="en-US" altLang="zh-CN" sz="1100" dirty="0">
                <a:latin typeface="微软雅黑" panose="020B0503020204020204" pitchFamily="34" charset="-122"/>
                <a:ea typeface="微软雅黑" panose="020B0503020204020204" pitchFamily="34" charset="-122"/>
                <a:cs typeface="微软雅黑" panose="020B0503020204020204" pitchFamily="34" charset="-122"/>
                <a:sym typeface="+mn-lt"/>
              </a:rPr>
              <a:t>2017</a:t>
            </a:r>
            <a:r>
              <a:rPr lang="zh-CN" altLang="en-US" sz="1100" dirty="0">
                <a:latin typeface="微软雅黑" panose="020B0503020204020204" pitchFamily="34" charset="-122"/>
                <a:ea typeface="微软雅黑" panose="020B0503020204020204" pitchFamily="34" charset="-122"/>
                <a:cs typeface="微软雅黑" panose="020B0503020204020204" pitchFamily="34" charset="-122"/>
                <a:sym typeface="+mn-lt"/>
              </a:rPr>
              <a:t>年版）（</a:t>
            </a:r>
            <a:r>
              <a:rPr lang="en-US" altLang="zh-CN" sz="1100" dirty="0">
                <a:latin typeface="微软雅黑" panose="020B0503020204020204" pitchFamily="34" charset="-122"/>
                <a:ea typeface="微软雅黑" panose="020B0503020204020204" pitchFamily="34" charset="-122"/>
                <a:cs typeface="微软雅黑" panose="020B0503020204020204" pitchFamily="34" charset="-122"/>
                <a:sym typeface="+mn-lt"/>
              </a:rPr>
              <a:t>2020</a:t>
            </a:r>
            <a:r>
              <a:rPr lang="zh-CN" altLang="en-US" sz="1100" dirty="0">
                <a:latin typeface="微软雅黑" panose="020B0503020204020204" pitchFamily="34" charset="-122"/>
                <a:ea typeface="微软雅黑" panose="020B0503020204020204" pitchFamily="34" charset="-122"/>
                <a:cs typeface="微软雅黑" panose="020B0503020204020204" pitchFamily="34" charset="-122"/>
                <a:sym typeface="+mn-lt"/>
              </a:rPr>
              <a:t>年版）</a:t>
            </a:r>
            <a:r>
              <a:rPr lang="en-US" altLang="zh-CN" sz="1100"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100" dirty="0">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100" b="1" dirty="0">
                <a:solidFill>
                  <a:srgbClr val="0070C0"/>
                </a:solidFill>
                <a:latin typeface="微软雅黑" panose="020B0503020204020204" pitchFamily="34" charset="-122"/>
                <a:ea typeface="微软雅黑" panose="020B0503020204020204" pitchFamily="34" charset="-122"/>
                <a:cs typeface="微软雅黑" panose="020B0503020204020204" pitchFamily="34" charset="-122"/>
                <a:sym typeface="+mn-lt"/>
              </a:rPr>
              <a:t>被推荐为临床常用降糖药</a:t>
            </a:r>
            <a:endParaRPr lang="zh-CN" altLang="zh-CN" sz="1100" b="1" dirty="0">
              <a:solidFill>
                <a:srgbClr val="0070C0"/>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3657636" y="4152509"/>
            <a:ext cx="7204806" cy="377411"/>
          </a:xfrm>
          <a:prstGeom prst="rect">
            <a:avLst/>
          </a:prstGeom>
          <a:noFill/>
        </p:spPr>
        <p:txBody>
          <a:bodyPr wrap="square" rtlCol="0">
            <a:spAutoFit/>
          </a:bodyPr>
          <a:lstStyle/>
          <a:p>
            <a:pPr>
              <a:lnSpc>
                <a:spcPct val="150000"/>
              </a:lnSpc>
            </a:pPr>
            <a:r>
              <a:rPr lang="en-US" altLang="zh-CN" sz="1400" b="1" dirty="0">
                <a:latin typeface="微软雅黑" panose="020B0503020204020204" pitchFamily="34" charset="-122"/>
                <a:ea typeface="微软雅黑" panose="020B0503020204020204" pitchFamily="34" charset="-122"/>
                <a:sym typeface="+mn-lt"/>
              </a:rPr>
              <a:t>《</a:t>
            </a:r>
            <a:r>
              <a:rPr lang="zh-CN" altLang="en-US" sz="1400" b="1" dirty="0">
                <a:latin typeface="微软雅黑" panose="020B0503020204020204" pitchFamily="34" charset="-122"/>
                <a:ea typeface="微软雅黑" panose="020B0503020204020204" pitchFamily="34" charset="-122"/>
                <a:sym typeface="+mn-lt"/>
              </a:rPr>
              <a:t>技术评审报告</a:t>
            </a:r>
            <a:r>
              <a:rPr lang="en-US" altLang="zh-CN" sz="1400" b="1" dirty="0">
                <a:latin typeface="微软雅黑" panose="020B0503020204020204" pitchFamily="34" charset="-122"/>
                <a:ea typeface="微软雅黑" panose="020B0503020204020204" pitchFamily="34" charset="-122"/>
                <a:sym typeface="+mn-lt"/>
              </a:rPr>
              <a:t>》</a:t>
            </a:r>
            <a:r>
              <a:rPr lang="zh-CN" altLang="en-US" sz="1400" b="1" dirty="0">
                <a:latin typeface="微软雅黑" panose="020B0503020204020204" pitchFamily="34" charset="-122"/>
                <a:ea typeface="微软雅黑" panose="020B0503020204020204" pitchFamily="34" charset="-122"/>
                <a:sym typeface="+mn-lt"/>
              </a:rPr>
              <a:t>中关于本药品有效性描述</a:t>
            </a:r>
            <a:r>
              <a:rPr lang="zh-CN" altLang="en-US" sz="1400" dirty="0" smtClean="0">
                <a:latin typeface="微软雅黑" panose="020B0503020204020204" pitchFamily="34" charset="-122"/>
                <a:ea typeface="微软雅黑" panose="020B0503020204020204" pitchFamily="34" charset="-122"/>
                <a:cs typeface="微软雅黑" panose="020B0503020204020204" pitchFamily="34" charset="-122"/>
                <a:sym typeface="+mn-lt"/>
              </a:rPr>
              <a:t>：</a:t>
            </a:r>
            <a:endParaRPr lang="zh-CN" altLang="zh-CN" sz="1400" dirty="0">
              <a:latin typeface="微软雅黑" panose="020B0503020204020204" pitchFamily="34" charset="-122"/>
              <a:ea typeface="微软雅黑" panose="020B0503020204020204" pitchFamily="34" charset="-122"/>
            </a:endParaRPr>
          </a:p>
        </p:txBody>
      </p:sp>
      <p:sp>
        <p:nvSpPr>
          <p:cNvPr id="17" name="文本框 16"/>
          <p:cNvSpPr txBox="1"/>
          <p:nvPr/>
        </p:nvSpPr>
        <p:spPr>
          <a:xfrm>
            <a:off x="3657636" y="4542072"/>
            <a:ext cx="7204806" cy="824200"/>
          </a:xfrm>
          <a:prstGeom prst="rect">
            <a:avLst/>
          </a:prstGeom>
          <a:noFill/>
        </p:spPr>
        <p:txBody>
          <a:bodyPr wrap="square" rtlCol="0">
            <a:spAutoFit/>
          </a:bodyPr>
          <a:lstStyle/>
          <a:p>
            <a:pPr>
              <a:lnSpc>
                <a:spcPct val="150000"/>
              </a:lnSpc>
            </a:pPr>
            <a:r>
              <a:rPr lang="zh-CN" altLang="en-US" sz="1100" dirty="0" smtClean="0">
                <a:latin typeface="微软雅黑" panose="020B0503020204020204" pitchFamily="34" charset="-122"/>
                <a:ea typeface="微软雅黑" panose="020B0503020204020204" pitchFamily="34" charset="-122"/>
                <a:cs typeface="微软雅黑" panose="020B0503020204020204" pitchFamily="34" charset="-122"/>
                <a:sym typeface="+mn-lt"/>
              </a:rPr>
              <a:t>作为</a:t>
            </a:r>
            <a:r>
              <a:rPr lang="zh-CN" altLang="en-US" sz="1100" dirty="0">
                <a:latin typeface="微软雅黑" panose="020B0503020204020204" pitchFamily="34" charset="-122"/>
                <a:ea typeface="微软雅黑" panose="020B0503020204020204" pitchFamily="34" charset="-122"/>
                <a:cs typeface="微软雅黑" panose="020B0503020204020204" pitchFamily="34" charset="-122"/>
                <a:sym typeface="+mn-lt"/>
              </a:rPr>
              <a:t>新一类降糖药物，其具有明确量效关系的降糖作用，降糖效果明确。在降糖的同时，</a:t>
            </a:r>
            <a:r>
              <a:rPr lang="en-US" altLang="zh-CN" sz="1100" dirty="0" err="1">
                <a:latin typeface="微软雅黑" panose="020B0503020204020204" pitchFamily="34" charset="-122"/>
                <a:ea typeface="微软雅黑" panose="020B0503020204020204" pitchFamily="34" charset="-122"/>
                <a:cs typeface="微软雅黑" panose="020B0503020204020204" pitchFamily="34" charset="-122"/>
                <a:sym typeface="+mn-lt"/>
              </a:rPr>
              <a:t>IⅢI</a:t>
            </a:r>
            <a:r>
              <a:rPr lang="zh-CN" altLang="en-US" sz="1100" dirty="0">
                <a:latin typeface="微软雅黑" panose="020B0503020204020204" pitchFamily="34" charset="-122"/>
                <a:ea typeface="微软雅黑" panose="020B0503020204020204" pitchFamily="34" charset="-122"/>
                <a:cs typeface="微软雅黑" panose="020B0503020204020204" pitchFamily="34" charset="-122"/>
                <a:sym typeface="+mn-lt"/>
              </a:rPr>
              <a:t>期研究中可观察到本品具有安全性方面的优势，即本品治疗组心率未见明显变化，未引起心率增加。且本品可减低体重。此两项指标对糖尿病患者的心血管预后可能会产生好的作用，利于糖尿病患者长期预后的改善。</a:t>
            </a:r>
            <a:endParaRPr lang="zh-CN" altLang="zh-CN" sz="1100" dirty="0">
              <a:latin typeface="微软雅黑" panose="020B0503020204020204" pitchFamily="34" charset="-122"/>
              <a:ea typeface="微软雅黑" panose="020B0503020204020204" pitchFamily="34" charset="-122"/>
            </a:endParaRPr>
          </a:p>
        </p:txBody>
      </p:sp>
      <p:sp>
        <p:nvSpPr>
          <p:cNvPr id="18" name="文本框 17"/>
          <p:cNvSpPr txBox="1"/>
          <p:nvPr/>
        </p:nvSpPr>
        <p:spPr>
          <a:xfrm>
            <a:off x="11252619" y="5923422"/>
            <a:ext cx="654269" cy="584775"/>
          </a:xfrm>
          <a:prstGeom prst="rect">
            <a:avLst/>
          </a:prstGeom>
          <a:solidFill>
            <a:schemeClr val="accent1">
              <a:lumMod val="20000"/>
              <a:lumOff val="80000"/>
            </a:schemeClr>
          </a:solidFill>
        </p:spPr>
        <p:txBody>
          <a:bodyPr wrap="square" rtlCol="0">
            <a:spAutoFit/>
          </a:bodyPr>
          <a:lstStyle/>
          <a:p>
            <a:r>
              <a:rPr lang="zh-CN" altLang="en-US" sz="1600" dirty="0" smtClean="0">
                <a:latin typeface="微软雅黑" panose="020B0503020204020204" pitchFamily="34" charset="-122"/>
                <a:ea typeface="微软雅黑" panose="020B0503020204020204" pitchFamily="34" charset="-122"/>
                <a:hlinkClick r:id="rId5" action="ppaction://hlinksldjump"/>
              </a:rPr>
              <a:t>返回目录</a:t>
            </a:r>
            <a:endParaRPr lang="zh-CN" altLang="en-US"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90567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TotalTime>
  <Words>2823</Words>
  <Application>Microsoft Office PowerPoint</Application>
  <PresentationFormat>宽屏</PresentationFormat>
  <Paragraphs>155</Paragraphs>
  <Slides>11</Slides>
  <Notes>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黑体</vt:lpstr>
      <vt:lpstr>华文仿宋</vt:lpstr>
      <vt:lpstr>宋体</vt:lpstr>
      <vt:lpstr>微软雅黑</vt:lpstr>
      <vt:lpstr>Arial</vt:lpstr>
      <vt:lpstr>Calibri</vt:lpstr>
      <vt:lpstr>Calibri Light</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BENEMAE</dc:creator>
  <cp:lastModifiedBy>BENEMAE</cp:lastModifiedBy>
  <cp:revision>47</cp:revision>
  <cp:lastPrinted>2022-07-25T05:43:29Z</cp:lastPrinted>
  <dcterms:created xsi:type="dcterms:W3CDTF">2022-07-23T04:12:36Z</dcterms:created>
  <dcterms:modified xsi:type="dcterms:W3CDTF">2022-07-25T05:47:59Z</dcterms:modified>
</cp:coreProperties>
</file>